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7"/>
  </p:notesMasterIdLst>
  <p:sldIdLst>
    <p:sldId id="480" r:id="rId5"/>
    <p:sldId id="553" r:id="rId6"/>
    <p:sldId id="497" r:id="rId7"/>
    <p:sldId id="571" r:id="rId8"/>
    <p:sldId id="501" r:id="rId9"/>
    <p:sldId id="559" r:id="rId10"/>
    <p:sldId id="561" r:id="rId11"/>
    <p:sldId id="313" r:id="rId12"/>
    <p:sldId id="276" r:id="rId13"/>
    <p:sldId id="563" r:id="rId14"/>
    <p:sldId id="564" r:id="rId15"/>
    <p:sldId id="565" r:id="rId16"/>
    <p:sldId id="505" r:id="rId17"/>
    <p:sldId id="567" r:id="rId18"/>
    <p:sldId id="568" r:id="rId19"/>
    <p:sldId id="569" r:id="rId20"/>
    <p:sldId id="572" r:id="rId21"/>
    <p:sldId id="509" r:id="rId22"/>
    <p:sldId id="573" r:id="rId23"/>
    <p:sldId id="513" r:id="rId24"/>
    <p:sldId id="574" r:id="rId25"/>
    <p:sldId id="517" r:id="rId26"/>
    <p:sldId id="576" r:id="rId27"/>
    <p:sldId id="577" r:id="rId28"/>
    <p:sldId id="579" r:id="rId29"/>
    <p:sldId id="581" r:id="rId30"/>
    <p:sldId id="583" r:id="rId31"/>
    <p:sldId id="586" r:id="rId32"/>
    <p:sldId id="584" r:id="rId33"/>
    <p:sldId id="587" r:id="rId34"/>
    <p:sldId id="589" r:id="rId35"/>
    <p:sldId id="597" r:id="rId36"/>
    <p:sldId id="598" r:id="rId37"/>
    <p:sldId id="599" r:id="rId38"/>
    <p:sldId id="600" r:id="rId39"/>
    <p:sldId id="601" r:id="rId40"/>
    <p:sldId id="602" r:id="rId41"/>
    <p:sldId id="596" r:id="rId42"/>
    <p:sldId id="604" r:id="rId43"/>
    <p:sldId id="606" r:id="rId44"/>
    <p:sldId id="608" r:id="rId45"/>
    <p:sldId id="349"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53"/>
            <p14:sldId id="497"/>
            <p14:sldId id="571"/>
            <p14:sldId id="501"/>
            <p14:sldId id="559"/>
            <p14:sldId id="561"/>
            <p14:sldId id="313"/>
            <p14:sldId id="276"/>
            <p14:sldId id="563"/>
            <p14:sldId id="564"/>
            <p14:sldId id="565"/>
            <p14:sldId id="505"/>
            <p14:sldId id="567"/>
            <p14:sldId id="568"/>
            <p14:sldId id="569"/>
            <p14:sldId id="572"/>
            <p14:sldId id="509"/>
            <p14:sldId id="573"/>
            <p14:sldId id="513"/>
            <p14:sldId id="574"/>
            <p14:sldId id="517"/>
            <p14:sldId id="576"/>
            <p14:sldId id="577"/>
            <p14:sldId id="579"/>
            <p14:sldId id="581"/>
            <p14:sldId id="583"/>
            <p14:sldId id="586"/>
            <p14:sldId id="584"/>
            <p14:sldId id="587"/>
            <p14:sldId id="589"/>
            <p14:sldId id="597"/>
            <p14:sldId id="598"/>
            <p14:sldId id="599"/>
            <p14:sldId id="600"/>
            <p14:sldId id="601"/>
            <p14:sldId id="602"/>
            <p14:sldId id="596"/>
            <p14:sldId id="604"/>
            <p14:sldId id="606"/>
            <p14:sldId id="608"/>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58221"/>
    <a:srgbClr val="669BBC"/>
    <a:srgbClr val="00AEEF"/>
    <a:srgbClr val="FFD200"/>
    <a:srgbClr val="203E5F"/>
    <a:srgbClr val="000000"/>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AB95B99-0F72-5DA0-87AE-3ED0F10E3E86}" v="11" dt="2024-08-03T22:11:52.76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5" d="100"/>
          <a:sy n="65" d="100"/>
        </p:scale>
        <p:origin x="912" y="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microsoft.com/office/2015/10/relationships/revisionInfo" Target="revisionInfo.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tableStyles" Target="tableStyle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pChg chg="del mod">
          <ac:chgData name="Mohamed Ahmed" userId="S::mohammad.ahmed@midocean.edu.km::b97056a5-6e64-4c8c-ae98-39dabe693af2" providerId="AD" clId="Web-{AAB95B99-0F72-5DA0-87AE-3ED0F10E3E86}" dt="2024-08-03T22:11:52.769" v="8"/>
          <ac:spMkLst>
            <pc:docMk/>
            <pc:sldMk cId="0" sldId="306"/>
            <ac:spMk id="3"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1/22/2025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319226434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54754884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55361702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387445016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99044065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1/22/2025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1/22/2025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1/22/2025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1/22/2025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1/22/2025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1/22/2025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1/22/2025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3" r:id="rId13"/>
    <p:sldLayoutId id="2147483664"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xml"/><Relationship Id="rId4" Type="http://schemas.microsoft.com/office/2007/relationships/hdphoto" Target="../media/hdphoto1.wdp"/></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5.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6.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7.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Layout" Target="../slideLayouts/slideLayout15.xml"/><Relationship Id="rId5" Type="http://schemas.openxmlformats.org/officeDocument/2006/relationships/image" Target="../media/image12.png"/><Relationship Id="rId4" Type="http://schemas.openxmlformats.org/officeDocument/2006/relationships/image" Target="../media/image1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398780"/>
          </a:xfrm>
          <a:prstGeom prst="rect">
            <a:avLst/>
          </a:prstGeom>
          <a:noFill/>
        </p:spPr>
        <p:txBody>
          <a:bodyPr wrap="square" rtlCol="0">
            <a:spAutoFit/>
          </a:bodyPr>
          <a:lstStyle/>
          <a:p>
            <a:r>
              <a:rPr lang="en-US" sz="2000" dirty="0">
                <a:latin typeface="Alexandria" charset="0"/>
                <a:cs typeface="Alexandria" charset="0"/>
              </a:rPr>
              <a:t>Prepared by Dr. </a:t>
            </a:r>
            <a:r>
              <a:rPr lang="en-US" sz="2000" dirty="0" err="1">
                <a:latin typeface="Alexandria" charset="0"/>
                <a:cs typeface="Alexandria" charset="0"/>
              </a:rPr>
              <a:t>Hesham</a:t>
            </a:r>
            <a:r>
              <a:rPr lang="en-US" sz="2000" dirty="0">
                <a:latin typeface="Alexandria" charset="0"/>
                <a:cs typeface="Alexandria" charset="0"/>
              </a:rPr>
              <a:t> </a:t>
            </a:r>
            <a:r>
              <a:rPr lang="en-US" sz="2000" dirty="0" err="1">
                <a:latin typeface="Alexandria" charset="0"/>
                <a:cs typeface="Alexandria" charset="0"/>
              </a:rPr>
              <a:t>Mousli</a:t>
            </a:r>
            <a:endParaRPr lang="en-US" sz="2000" dirty="0">
              <a:latin typeface="Alexandria" charset="0"/>
              <a:cs typeface="Alexandria" charset="0"/>
            </a:endParaRPr>
          </a:p>
        </p:txBody>
      </p:sp>
      <p:sp>
        <p:nvSpPr>
          <p:cNvPr id="31" name="TextBox 30"/>
          <p:cNvSpPr txBox="1"/>
          <p:nvPr/>
        </p:nvSpPr>
        <p:spPr>
          <a:xfrm>
            <a:off x="194617" y="2101354"/>
            <a:ext cx="5859811" cy="1692771"/>
          </a:xfrm>
          <a:prstGeom prst="rect">
            <a:avLst/>
          </a:prstGeom>
          <a:noFill/>
        </p:spPr>
        <p:txBody>
          <a:bodyPr wrap="square" rtlCol="0">
            <a:spAutoFit/>
          </a:bodyPr>
          <a:lstStyle/>
          <a:p>
            <a:pPr algn="ctr"/>
            <a:r>
              <a:rPr lang="en-US" sz="3200" b="1" dirty="0">
                <a:solidFill>
                  <a:srgbClr val="00B0F0"/>
                </a:solidFill>
                <a:latin typeface="Alexandria" charset="0"/>
                <a:cs typeface="Alexandria" charset="0"/>
              </a:rPr>
              <a:t>Effective and Rational Use of Data and Information</a:t>
            </a:r>
          </a:p>
          <a:p>
            <a:pPr algn="ctr"/>
            <a:endParaRPr lang="en-US" sz="4000" b="1" dirty="0">
              <a:solidFill>
                <a:srgbClr val="00B0F0"/>
              </a:solidFill>
              <a:latin typeface="Alexandria" charset="0"/>
              <a:cs typeface="Alexandria" charset="0"/>
            </a:endParaRP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2</a:t>
            </a:r>
          </a:p>
        </p:txBody>
      </p:sp>
      <p:sp>
        <p:nvSpPr>
          <p:cNvPr id="46" name="TextBox 45"/>
          <p:cNvSpPr txBox="1"/>
          <p:nvPr/>
        </p:nvSpPr>
        <p:spPr>
          <a:xfrm>
            <a:off x="329269" y="5104240"/>
            <a:ext cx="2357248" cy="677108"/>
          </a:xfrm>
          <a:prstGeom prst="rect">
            <a:avLst/>
          </a:prstGeom>
          <a:noFill/>
        </p:spPr>
        <p:txBody>
          <a:bodyPr wrap="none" rtlCol="0">
            <a:spAutoFit/>
          </a:bodyPr>
          <a:lstStyle/>
          <a:p>
            <a:r>
              <a:rPr lang="en-US" sz="2000" dirty="0">
                <a:latin typeface="Alexandria" charset="0"/>
                <a:cs typeface="Alexandria" charset="0"/>
              </a:rPr>
              <a:t>MHA621</a:t>
            </a:r>
          </a:p>
          <a:p>
            <a:r>
              <a:rPr lang="en-US" b="1" dirty="0"/>
              <a:t>Healthcare Informatics</a:t>
            </a:r>
            <a:endParaRPr lang="en-US" sz="2000" dirty="0">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3314693" y="837474"/>
            <a:ext cx="5689614" cy="646331"/>
          </a:xfrm>
          <a:prstGeom prst="rect">
            <a:avLst/>
          </a:prstGeom>
          <a:noFill/>
        </p:spPr>
        <p:txBody>
          <a:bodyPr wrap="square" rtlCol="0">
            <a:spAutoFit/>
          </a:bodyPr>
          <a:lstStyle/>
          <a:p>
            <a:pPr algn="ctr"/>
            <a:r>
              <a:rPr lang="en-US" sz="3600" b="1" dirty="0">
                <a:solidFill>
                  <a:srgbClr val="F58221"/>
                </a:solidFill>
                <a:latin typeface="Alexandria" charset="0"/>
                <a:cs typeface="Alexandria" charset="0"/>
              </a:rPr>
              <a:t>Intended Objectives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p:cNvSpPr txBox="1"/>
          <p:nvPr/>
        </p:nvSpPr>
        <p:spPr>
          <a:xfrm>
            <a:off x="703684" y="2416658"/>
            <a:ext cx="10639912" cy="3018775"/>
          </a:xfrm>
          <a:prstGeom prst="rect">
            <a:avLst/>
          </a:prstGeom>
          <a:noFill/>
        </p:spPr>
        <p:txBody>
          <a:bodyPr wrap="square" rtlCol="0">
            <a:spAutoFit/>
          </a:bodyPr>
          <a:lstStyle/>
          <a:p>
            <a:pPr marL="457200" lvl="0" indent="-457200" algn="just">
              <a:lnSpc>
                <a:spcPct val="150000"/>
              </a:lnSpc>
              <a:buFont typeface="+mj-lt"/>
              <a:buAutoNum type="arabicPeriod"/>
            </a:pPr>
            <a:r>
              <a:rPr lang="en-US" sz="2150" dirty="0">
                <a:latin typeface="Alexandria"/>
              </a:rPr>
              <a:t>Distinguish between the meta-structures of data, information, knowledge, and wisdom.</a:t>
            </a:r>
          </a:p>
          <a:p>
            <a:pPr marL="457200" lvl="0" indent="-457200" algn="just">
              <a:lnSpc>
                <a:spcPct val="150000"/>
              </a:lnSpc>
              <a:buFont typeface="+mj-lt"/>
              <a:buAutoNum type="arabicPeriod"/>
            </a:pPr>
            <a:r>
              <a:rPr lang="en-US" sz="2150" dirty="0">
                <a:latin typeface="Alexandria"/>
              </a:rPr>
              <a:t>Detail prerequisite conditions for effective and rational use of data and information.</a:t>
            </a:r>
          </a:p>
          <a:p>
            <a:pPr marL="457200" lvl="0" indent="-457200" algn="just">
              <a:lnSpc>
                <a:spcPct val="150000"/>
              </a:lnSpc>
              <a:buFont typeface="+mj-lt"/>
              <a:buAutoNum type="arabicPeriod"/>
            </a:pPr>
            <a:r>
              <a:rPr lang="en-US" sz="2150" dirty="0">
                <a:latin typeface="Alexandria"/>
              </a:rPr>
              <a:t>Provide exemplars of effective and ethical use of data and information within healthcare.</a:t>
            </a:r>
          </a:p>
          <a:p>
            <a:pPr marL="457200" lvl="0" indent="-457200" algn="just">
              <a:lnSpc>
                <a:spcPct val="150000"/>
              </a:lnSpc>
              <a:buFont typeface="+mj-lt"/>
              <a:buAutoNum type="arabicPeriod"/>
            </a:pPr>
            <a:r>
              <a:rPr lang="en-US" sz="2150" dirty="0">
                <a:latin typeface="Alexandria"/>
              </a:rPr>
              <a:t>Relate issues and concerns for effective and ethical use of healthcare data and information.</a:t>
            </a:r>
          </a:p>
          <a:p>
            <a:pPr marL="457200" lvl="0" indent="-457200" algn="just">
              <a:lnSpc>
                <a:spcPct val="150000"/>
              </a:lnSpc>
              <a:buFont typeface="+mj-lt"/>
              <a:buAutoNum type="arabicPeriod"/>
            </a:pPr>
            <a:r>
              <a:rPr lang="en-US" sz="2150" dirty="0">
                <a:latin typeface="Alexandria"/>
              </a:rPr>
              <a:t>Discriminate between the terms big data, data science, data analytics, and data modeling.</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2548273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3156369" y="441178"/>
            <a:ext cx="6522481" cy="1077218"/>
          </a:xfrm>
          <a:prstGeom prst="rect">
            <a:avLst/>
          </a:prstGeom>
          <a:noFill/>
        </p:spPr>
        <p:txBody>
          <a:bodyPr wrap="square" rtlCol="0">
            <a:spAutoFit/>
          </a:bodyPr>
          <a:lstStyle/>
          <a:p>
            <a:pPr algn="ctr"/>
            <a:r>
              <a:rPr lang="en-US" sz="3200" b="1" dirty="0">
                <a:solidFill>
                  <a:srgbClr val="00B0F0"/>
                </a:solidFill>
                <a:latin typeface="Alexandria" charset="0"/>
                <a:cs typeface="Alexandria" charset="0"/>
              </a:rPr>
              <a:t>Overview of Data and Information </a:t>
            </a:r>
          </a:p>
          <a:p>
            <a:pPr algn="ctr"/>
            <a:r>
              <a:rPr lang="en-US" sz="3200" b="1" dirty="0">
                <a:solidFill>
                  <a:srgbClr val="F58221"/>
                </a:solidFill>
              </a:rPr>
              <a:t>DIKW framework</a:t>
            </a:r>
            <a:endParaRPr lang="en-US" sz="3200" b="1" dirty="0">
              <a:solidFill>
                <a:srgbClr val="F58221"/>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p:cNvSpPr txBox="1"/>
          <p:nvPr/>
        </p:nvSpPr>
        <p:spPr>
          <a:xfrm>
            <a:off x="617281" y="2168329"/>
            <a:ext cx="10812719" cy="3631250"/>
          </a:xfrm>
          <a:prstGeom prst="rect">
            <a:avLst/>
          </a:prstGeom>
          <a:noFill/>
        </p:spPr>
        <p:txBody>
          <a:bodyPr wrap="square" rtlCol="0">
            <a:spAutoFit/>
          </a:bodyPr>
          <a:lstStyle/>
          <a:p>
            <a:pPr marL="342900" lvl="0" indent="-342900" algn="just">
              <a:lnSpc>
                <a:spcPct val="150000"/>
              </a:lnSpc>
              <a:buFont typeface="Arial" panose="020B0604020202020204" pitchFamily="34" charset="0"/>
              <a:buChar char="•"/>
            </a:pPr>
            <a:r>
              <a:rPr lang="en-US" sz="2600" b="1" dirty="0">
                <a:solidFill>
                  <a:srgbClr val="F58221"/>
                </a:solidFill>
                <a:latin typeface="Alexandria"/>
              </a:rPr>
              <a:t>Data</a:t>
            </a:r>
            <a:r>
              <a:rPr lang="en-US" sz="2600" dirty="0">
                <a:solidFill>
                  <a:srgbClr val="F58221"/>
                </a:solidFill>
                <a:latin typeface="Alexandria"/>
              </a:rPr>
              <a:t>: </a:t>
            </a:r>
            <a:r>
              <a:rPr lang="en-US" sz="2600" dirty="0">
                <a:latin typeface="Alexandria"/>
              </a:rPr>
              <a:t>Discrete entities that are described objectively without interpretation.</a:t>
            </a:r>
          </a:p>
          <a:p>
            <a:pPr marL="342900" lvl="0" indent="-342900" algn="just">
              <a:lnSpc>
                <a:spcPct val="150000"/>
              </a:lnSpc>
              <a:buFont typeface="Arial" panose="020B0604020202020204" pitchFamily="34" charset="0"/>
              <a:buChar char="•"/>
            </a:pPr>
            <a:r>
              <a:rPr lang="en-US" sz="2600" b="1" dirty="0">
                <a:solidFill>
                  <a:srgbClr val="F58221"/>
                </a:solidFill>
                <a:latin typeface="Alexandria"/>
              </a:rPr>
              <a:t>Information</a:t>
            </a:r>
            <a:r>
              <a:rPr lang="en-US" sz="2600" dirty="0">
                <a:solidFill>
                  <a:srgbClr val="F58221"/>
                </a:solidFill>
                <a:latin typeface="Alexandria"/>
              </a:rPr>
              <a:t>: </a:t>
            </a:r>
            <a:r>
              <a:rPr lang="en-US" sz="2600" dirty="0">
                <a:latin typeface="Alexandria"/>
              </a:rPr>
              <a:t>Data that have been interpreted, organized, or structured.</a:t>
            </a:r>
          </a:p>
          <a:p>
            <a:pPr marL="342900" lvl="0" indent="-342900" algn="just">
              <a:lnSpc>
                <a:spcPct val="150000"/>
              </a:lnSpc>
              <a:buFont typeface="Arial" panose="020B0604020202020204" pitchFamily="34" charset="0"/>
              <a:buChar char="•"/>
            </a:pPr>
            <a:r>
              <a:rPr lang="en-US" sz="2600" b="1" dirty="0">
                <a:solidFill>
                  <a:srgbClr val="F58221"/>
                </a:solidFill>
                <a:latin typeface="Alexandria"/>
              </a:rPr>
              <a:t>Knowledge</a:t>
            </a:r>
            <a:r>
              <a:rPr lang="en-US" sz="2600" dirty="0">
                <a:solidFill>
                  <a:srgbClr val="F58221"/>
                </a:solidFill>
                <a:latin typeface="Alexandria"/>
              </a:rPr>
              <a:t>: </a:t>
            </a:r>
            <a:r>
              <a:rPr lang="en-US" sz="2600" dirty="0">
                <a:latin typeface="Alexandria"/>
              </a:rPr>
              <a:t>Synthesized information showing formally recognized relationships.</a:t>
            </a:r>
          </a:p>
          <a:p>
            <a:pPr marL="342900" lvl="0" indent="-342900" algn="just">
              <a:lnSpc>
                <a:spcPct val="150000"/>
              </a:lnSpc>
              <a:buFont typeface="Arial" panose="020B0604020202020204" pitchFamily="34" charset="0"/>
              <a:buChar char="•"/>
            </a:pPr>
            <a:r>
              <a:rPr lang="en-US" sz="2600" b="1" dirty="0">
                <a:solidFill>
                  <a:srgbClr val="F58221"/>
                </a:solidFill>
                <a:latin typeface="Alexandria"/>
              </a:rPr>
              <a:t>Wisdom</a:t>
            </a:r>
            <a:r>
              <a:rPr lang="en-US" sz="2600" dirty="0">
                <a:solidFill>
                  <a:srgbClr val="F58221"/>
                </a:solidFill>
                <a:latin typeface="Alexandria"/>
              </a:rPr>
              <a:t>: </a:t>
            </a:r>
            <a:r>
              <a:rPr lang="en-US" sz="2600" dirty="0">
                <a:latin typeface="Alexandria"/>
              </a:rPr>
              <a:t>The ability to appropriately use knowledge to solve complex problems.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0063225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 name="Picture 1"/>
          <p:cNvPicPr>
            <a:picLocks noChangeAspect="1"/>
          </p:cNvPicPr>
          <p:nvPr/>
        </p:nvPicPr>
        <p:blipFill>
          <a:blip r:embed="rId3">
            <a:extLst>
              <a:ext uri="{BEBA8EAE-BF5A-486C-A8C5-ECC9F3942E4B}">
                <a14:imgProps xmlns:a14="http://schemas.microsoft.com/office/drawing/2010/main">
                  <a14:imgLayer r:embed="rId4">
                    <a14:imgEffect>
                      <a14:sharpenSoften amount="50000"/>
                    </a14:imgEffect>
                  </a14:imgLayer>
                </a14:imgProps>
              </a:ext>
            </a:extLst>
          </a:blip>
          <a:stretch>
            <a:fillRect/>
          </a:stretch>
        </p:blipFill>
        <p:spPr>
          <a:xfrm>
            <a:off x="607484" y="1155869"/>
            <a:ext cx="10889971" cy="5528411"/>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1260717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3273878" y="647014"/>
            <a:ext cx="5499523" cy="584775"/>
          </a:xfrm>
          <a:prstGeom prst="rect">
            <a:avLst/>
          </a:prstGeom>
          <a:noFill/>
        </p:spPr>
        <p:txBody>
          <a:bodyPr wrap="square" rtlCol="0">
            <a:spAutoFit/>
          </a:bodyPr>
          <a:lstStyle/>
          <a:p>
            <a:pPr algn="ctr"/>
            <a:r>
              <a:rPr lang="en-US" sz="3200" b="1" dirty="0">
                <a:solidFill>
                  <a:srgbClr val="00B0F0"/>
                </a:solidFill>
                <a:latin typeface="Alexandria" charset="0"/>
                <a:cs typeface="Alexandria" charset="0"/>
              </a:rPr>
              <a:t>Data Sharing vs. Data Silos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p:cNvSpPr txBox="1"/>
          <p:nvPr/>
        </p:nvSpPr>
        <p:spPr>
          <a:xfrm>
            <a:off x="925947" y="2370491"/>
            <a:ext cx="10195384" cy="2918107"/>
          </a:xfrm>
          <a:prstGeom prst="rect">
            <a:avLst/>
          </a:prstGeom>
          <a:noFill/>
        </p:spPr>
        <p:txBody>
          <a:bodyPr wrap="square" rtlCol="0">
            <a:spAutoFit/>
          </a:bodyPr>
          <a:lstStyle/>
          <a:p>
            <a:pPr marL="342900" lvl="0" indent="-342900" algn="just">
              <a:lnSpc>
                <a:spcPct val="150000"/>
              </a:lnSpc>
              <a:buFont typeface="Wingdings" panose="05000000000000000000" pitchFamily="2" charset="2"/>
              <a:buChar char="Ø"/>
            </a:pPr>
            <a:r>
              <a:rPr lang="en-US" sz="2500" b="1" dirty="0">
                <a:solidFill>
                  <a:srgbClr val="F58221"/>
                </a:solidFill>
                <a:latin typeface="Alexandria"/>
              </a:rPr>
              <a:t>Data Silos</a:t>
            </a:r>
            <a:r>
              <a:rPr lang="en-US" sz="2500" dirty="0">
                <a:solidFill>
                  <a:srgbClr val="F58221"/>
                </a:solidFill>
                <a:latin typeface="Alexandria"/>
              </a:rPr>
              <a:t>: </a:t>
            </a:r>
            <a:r>
              <a:rPr lang="en-US" sz="2500" dirty="0">
                <a:latin typeface="Alexandria"/>
              </a:rPr>
              <a:t>Create incomplete and redundant data, leading to errors.</a:t>
            </a:r>
          </a:p>
          <a:p>
            <a:pPr marL="342900" lvl="0" indent="-342900" algn="just">
              <a:lnSpc>
                <a:spcPct val="150000"/>
              </a:lnSpc>
              <a:buFont typeface="Wingdings" panose="05000000000000000000" pitchFamily="2" charset="2"/>
              <a:buChar char="Ø"/>
            </a:pPr>
            <a:r>
              <a:rPr lang="en-US" sz="2500" b="1" dirty="0">
                <a:solidFill>
                  <a:srgbClr val="F58221"/>
                </a:solidFill>
                <a:latin typeface="Alexandria"/>
              </a:rPr>
              <a:t>Health Information Exchange (HIE)</a:t>
            </a:r>
            <a:r>
              <a:rPr lang="en-US" sz="2500" dirty="0">
                <a:solidFill>
                  <a:srgbClr val="F58221"/>
                </a:solidFill>
                <a:latin typeface="Alexandria"/>
              </a:rPr>
              <a:t>: </a:t>
            </a:r>
            <a:r>
              <a:rPr lang="en-US" sz="2500" dirty="0">
                <a:latin typeface="Alexandria"/>
              </a:rPr>
              <a:t>Facilitates sharing to improve care and reduce costs.</a:t>
            </a:r>
          </a:p>
          <a:p>
            <a:pPr marL="342900" lvl="0" indent="-342900" algn="just">
              <a:lnSpc>
                <a:spcPct val="150000"/>
              </a:lnSpc>
              <a:buFont typeface="Wingdings" panose="05000000000000000000" pitchFamily="2" charset="2"/>
              <a:buChar char="Ø"/>
            </a:pPr>
            <a:r>
              <a:rPr lang="en-US" sz="2500" b="1" dirty="0">
                <a:solidFill>
                  <a:srgbClr val="F58221"/>
                </a:solidFill>
                <a:latin typeface="Alexandria"/>
              </a:rPr>
              <a:t>Challenges</a:t>
            </a:r>
            <a:r>
              <a:rPr lang="en-US" sz="2500" dirty="0">
                <a:solidFill>
                  <a:srgbClr val="F58221"/>
                </a:solidFill>
                <a:latin typeface="Alexandria"/>
              </a:rPr>
              <a:t>: </a:t>
            </a:r>
            <a:r>
              <a:rPr lang="en-US" sz="2500" dirty="0">
                <a:latin typeface="Alexandria"/>
              </a:rPr>
              <a:t>Interoperability, legal frameworks, and governance.</a:t>
            </a:r>
          </a:p>
          <a:p>
            <a:pPr marL="342900" lvl="0" indent="-342900" algn="just">
              <a:lnSpc>
                <a:spcPct val="150000"/>
              </a:lnSpc>
              <a:buFont typeface="Wingdings" panose="05000000000000000000" pitchFamily="2" charset="2"/>
              <a:buChar char="Ø"/>
            </a:pPr>
            <a:r>
              <a:rPr lang="en-US" sz="2500" b="1" dirty="0">
                <a:solidFill>
                  <a:srgbClr val="F58221"/>
                </a:solidFill>
                <a:latin typeface="Alexandria"/>
              </a:rPr>
              <a:t>Ethical and Scientific Imperative</a:t>
            </a:r>
            <a:r>
              <a:rPr lang="en-US" sz="2500" dirty="0">
                <a:solidFill>
                  <a:srgbClr val="F58221"/>
                </a:solidFill>
                <a:latin typeface="Alexandria"/>
              </a:rPr>
              <a:t>: </a:t>
            </a:r>
            <a:r>
              <a:rPr lang="en-US" sz="2500" dirty="0">
                <a:latin typeface="Alexandria"/>
              </a:rPr>
              <a:t>Sharing data for public health gains.</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8616055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3273878" y="647014"/>
            <a:ext cx="5499523" cy="584775"/>
          </a:xfrm>
          <a:prstGeom prst="rect">
            <a:avLst/>
          </a:prstGeom>
          <a:noFill/>
        </p:spPr>
        <p:txBody>
          <a:bodyPr wrap="square" rtlCol="0">
            <a:spAutoFit/>
          </a:bodyPr>
          <a:lstStyle/>
          <a:p>
            <a:pPr algn="ctr"/>
            <a:r>
              <a:rPr lang="en-US" sz="3200" b="1" dirty="0">
                <a:solidFill>
                  <a:srgbClr val="00B0F0"/>
                </a:solidFill>
                <a:latin typeface="Alexandria" charset="0"/>
                <a:cs typeface="Alexandria" charset="0"/>
              </a:rPr>
              <a:t>Data Sharing vs. Data Silos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p:cNvSpPr txBox="1"/>
          <p:nvPr/>
        </p:nvSpPr>
        <p:spPr>
          <a:xfrm>
            <a:off x="925947" y="2355399"/>
            <a:ext cx="10195384" cy="3440173"/>
          </a:xfrm>
          <a:prstGeom prst="rect">
            <a:avLst/>
          </a:prstGeom>
          <a:noFill/>
        </p:spPr>
        <p:txBody>
          <a:bodyPr wrap="square" rtlCol="0">
            <a:spAutoFit/>
          </a:bodyPr>
          <a:lstStyle/>
          <a:p>
            <a:pPr marL="342900" lvl="0" indent="-342900" algn="just">
              <a:lnSpc>
                <a:spcPct val="150000"/>
              </a:lnSpc>
              <a:buFont typeface="Wingdings" panose="05000000000000000000" pitchFamily="2" charset="2"/>
              <a:buChar char="Ø"/>
            </a:pPr>
            <a:r>
              <a:rPr lang="en-US" sz="2800" b="1" dirty="0">
                <a:solidFill>
                  <a:srgbClr val="F58221"/>
                </a:solidFill>
                <a:latin typeface="Alexandria"/>
              </a:rPr>
              <a:t>Data Silos</a:t>
            </a:r>
            <a:r>
              <a:rPr lang="en-US" sz="2800" dirty="0">
                <a:solidFill>
                  <a:srgbClr val="F58221"/>
                </a:solidFill>
                <a:latin typeface="Alexandria"/>
              </a:rPr>
              <a:t>: </a:t>
            </a:r>
          </a:p>
          <a:p>
            <a:pPr marL="800100" lvl="1" indent="-342900" algn="just">
              <a:lnSpc>
                <a:spcPct val="150000"/>
              </a:lnSpc>
              <a:buFont typeface="Wingdings" panose="05000000000000000000" pitchFamily="2" charset="2"/>
              <a:buChar char="§"/>
            </a:pPr>
            <a:r>
              <a:rPr lang="en-US" sz="2400" b="1" dirty="0">
                <a:latin typeface="Alexandria"/>
              </a:rPr>
              <a:t>Example</a:t>
            </a:r>
            <a:r>
              <a:rPr lang="en-US" sz="2400" dirty="0">
                <a:latin typeface="Alexandria"/>
              </a:rPr>
              <a:t>: A hospital’s radiology department maintains its own database, which is not integrated with the hospital’s electronic health record (EHR) system. This makes it difficult for clinicians in other departments to access imaging results, delaying diagnoses and treatment planning.</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0542608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3273878" y="647014"/>
            <a:ext cx="5499523" cy="584775"/>
          </a:xfrm>
          <a:prstGeom prst="rect">
            <a:avLst/>
          </a:prstGeom>
          <a:noFill/>
        </p:spPr>
        <p:txBody>
          <a:bodyPr wrap="square" rtlCol="0">
            <a:spAutoFit/>
          </a:bodyPr>
          <a:lstStyle/>
          <a:p>
            <a:pPr algn="ctr"/>
            <a:r>
              <a:rPr lang="en-US" sz="3200" b="1" dirty="0">
                <a:solidFill>
                  <a:srgbClr val="00B0F0"/>
                </a:solidFill>
                <a:latin typeface="Alexandria" charset="0"/>
                <a:cs typeface="Alexandria" charset="0"/>
              </a:rPr>
              <a:t>Data Sharing vs. Data Silos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p:cNvSpPr txBox="1"/>
          <p:nvPr/>
        </p:nvSpPr>
        <p:spPr>
          <a:xfrm>
            <a:off x="925947" y="2393373"/>
            <a:ext cx="10195384" cy="2954655"/>
          </a:xfrm>
          <a:prstGeom prst="rect">
            <a:avLst/>
          </a:prstGeom>
          <a:noFill/>
        </p:spPr>
        <p:txBody>
          <a:bodyPr wrap="square" rtlCol="0">
            <a:spAutoFit/>
          </a:bodyPr>
          <a:lstStyle/>
          <a:p>
            <a:pPr marL="342900" lvl="0" indent="-342900" algn="just">
              <a:lnSpc>
                <a:spcPct val="150000"/>
              </a:lnSpc>
              <a:buFont typeface="Wingdings" panose="05000000000000000000" pitchFamily="2" charset="2"/>
              <a:buChar char="Ø"/>
            </a:pPr>
            <a:r>
              <a:rPr lang="en-US" sz="2800" b="1" dirty="0">
                <a:solidFill>
                  <a:srgbClr val="F58221"/>
                </a:solidFill>
                <a:latin typeface="Alexandria"/>
              </a:rPr>
              <a:t>Data Sharing</a:t>
            </a:r>
            <a:r>
              <a:rPr lang="en-US" sz="2800" dirty="0">
                <a:solidFill>
                  <a:srgbClr val="F58221"/>
                </a:solidFill>
                <a:latin typeface="Alexandria"/>
              </a:rPr>
              <a:t>: </a:t>
            </a:r>
          </a:p>
          <a:p>
            <a:pPr marL="800100" lvl="1" indent="-342900" algn="just">
              <a:lnSpc>
                <a:spcPct val="150000"/>
              </a:lnSpc>
              <a:buFont typeface="Wingdings" panose="05000000000000000000" pitchFamily="2" charset="2"/>
              <a:buChar char="§"/>
            </a:pPr>
            <a:r>
              <a:rPr lang="en-US" sz="2400" b="1" dirty="0">
                <a:latin typeface="Alexandria"/>
              </a:rPr>
              <a:t>Example</a:t>
            </a:r>
            <a:r>
              <a:rPr lang="en-US" sz="2400" dirty="0">
                <a:latin typeface="Alexandria"/>
              </a:rPr>
              <a:t>: A hospital shares patient data with primary care providers and pharmacies via a Health Information Exchange (HIE). This allows seamless coordination of care, avoiding duplicate tests and ensuring continuity of care during patient transitions.</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6957865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972437" y="1492414"/>
            <a:ext cx="6465057" cy="646331"/>
          </a:xfrm>
          <a:prstGeom prst="rect">
            <a:avLst/>
          </a:prstGeom>
          <a:noFill/>
        </p:spPr>
        <p:txBody>
          <a:bodyPr wrap="square" rtlCol="0">
            <a:spAutoFit/>
          </a:bodyPr>
          <a:lstStyle/>
          <a:p>
            <a:pPr algn="ctr"/>
            <a:r>
              <a:rPr lang="en-US" sz="3600" b="1" dirty="0">
                <a:solidFill>
                  <a:srgbClr val="00B0F0"/>
                </a:solidFill>
                <a:latin typeface="Alexandria" charset="0"/>
                <a:cs typeface="Alexandria" charset="0"/>
              </a:rPr>
              <a:t>Data Quality and Integrity</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3890489"/>
          </a:xfrm>
          <a:prstGeom prst="rect">
            <a:avLst/>
          </a:prstGeom>
          <a:noFill/>
        </p:spPr>
        <p:txBody>
          <a:bodyPr wrap="square" rtlCol="0">
            <a:spAutoFit/>
          </a:bodyPr>
          <a:lstStyle/>
          <a:p>
            <a:pPr marL="457200" lvl="0" indent="-457200" algn="just">
              <a:lnSpc>
                <a:spcPct val="150000"/>
              </a:lnSpc>
              <a:buFont typeface="Wingdings" panose="05000000000000000000" pitchFamily="2" charset="2"/>
              <a:buChar char="Ø"/>
            </a:pPr>
            <a:r>
              <a:rPr lang="en-US" sz="2800" b="1" dirty="0">
                <a:solidFill>
                  <a:srgbClr val="F58221"/>
                </a:solidFill>
                <a:latin typeface="Alexandria"/>
              </a:rPr>
              <a:t>Data Integrity</a:t>
            </a:r>
            <a:r>
              <a:rPr lang="en-US" sz="2800" dirty="0">
                <a:solidFill>
                  <a:srgbClr val="F58221"/>
                </a:solidFill>
                <a:latin typeface="Alexandria"/>
              </a:rPr>
              <a:t>: </a:t>
            </a:r>
            <a:r>
              <a:rPr lang="en-US" sz="2800" dirty="0">
                <a:latin typeface="Alexandria"/>
              </a:rPr>
              <a:t>Ensures authenticity and wholeness in data handling.</a:t>
            </a:r>
          </a:p>
          <a:p>
            <a:pPr marL="457200" lvl="0" indent="-457200" algn="just">
              <a:lnSpc>
                <a:spcPct val="150000"/>
              </a:lnSpc>
              <a:buFont typeface="Wingdings" panose="05000000000000000000" pitchFamily="2" charset="2"/>
              <a:buChar char="Ø"/>
            </a:pPr>
            <a:r>
              <a:rPr lang="en-US" sz="2800" b="1" dirty="0">
                <a:solidFill>
                  <a:srgbClr val="F58221"/>
                </a:solidFill>
                <a:latin typeface="Alexandria"/>
              </a:rPr>
              <a:t>Common Issues</a:t>
            </a:r>
            <a:r>
              <a:rPr lang="en-US" sz="2800" dirty="0">
                <a:solidFill>
                  <a:srgbClr val="F58221"/>
                </a:solidFill>
                <a:latin typeface="Alexandria"/>
              </a:rPr>
              <a:t>: </a:t>
            </a:r>
            <a:r>
              <a:rPr lang="en-US" sz="2800" dirty="0">
                <a:latin typeface="Alexandria"/>
              </a:rPr>
              <a:t>Input errors, incomplete documentation, and faulty data storage.</a:t>
            </a:r>
          </a:p>
          <a:p>
            <a:pPr marL="457200" lvl="0" indent="-457200" algn="just">
              <a:lnSpc>
                <a:spcPct val="150000"/>
              </a:lnSpc>
              <a:buFont typeface="Wingdings" panose="05000000000000000000" pitchFamily="2" charset="2"/>
              <a:buChar char="Ø"/>
            </a:pPr>
            <a:r>
              <a:rPr lang="en-US" sz="2800" b="1" dirty="0">
                <a:solidFill>
                  <a:srgbClr val="F58221"/>
                </a:solidFill>
                <a:latin typeface="Alexandria"/>
              </a:rPr>
              <a:t>Solutions</a:t>
            </a:r>
            <a:r>
              <a:rPr lang="en-US" sz="2800" dirty="0">
                <a:solidFill>
                  <a:srgbClr val="F58221"/>
                </a:solidFill>
                <a:latin typeface="Alexandria"/>
              </a:rPr>
              <a:t>: </a:t>
            </a:r>
            <a:r>
              <a:rPr lang="en-US" sz="2800" dirty="0">
                <a:latin typeface="Alexandria"/>
              </a:rPr>
              <a:t>Education, system checks, and data cleansing processes.</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02</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3155831" y="868252"/>
            <a:ext cx="7465102" cy="584775"/>
          </a:xfrm>
          <a:prstGeom prst="rect">
            <a:avLst/>
          </a:prstGeom>
          <a:noFill/>
        </p:spPr>
        <p:txBody>
          <a:bodyPr wrap="square" rtlCol="0">
            <a:spAutoFit/>
          </a:bodyPr>
          <a:lstStyle/>
          <a:p>
            <a:r>
              <a:rPr lang="en-US" sz="3200" b="1" dirty="0">
                <a:solidFill>
                  <a:srgbClr val="F58221"/>
                </a:solidFill>
                <a:latin typeface="Alexandria" charset="0"/>
                <a:cs typeface="Alexandria" charset="0"/>
              </a:rPr>
              <a:t>Using Data for Quality Improvement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p:cNvSpPr txBox="1"/>
          <p:nvPr/>
        </p:nvSpPr>
        <p:spPr>
          <a:xfrm>
            <a:off x="1061808" y="2357211"/>
            <a:ext cx="10195384" cy="3244158"/>
          </a:xfrm>
          <a:prstGeom prst="rect">
            <a:avLst/>
          </a:prstGeom>
          <a:noFill/>
        </p:spPr>
        <p:txBody>
          <a:bodyPr wrap="square" rtlCol="0">
            <a:spAutoFit/>
          </a:bodyPr>
          <a:lstStyle/>
          <a:p>
            <a:pPr marL="285750" lvl="0" indent="-285750" algn="just">
              <a:lnSpc>
                <a:spcPct val="150000"/>
              </a:lnSpc>
              <a:buFont typeface="Wingdings" panose="05000000000000000000" pitchFamily="2" charset="2"/>
              <a:buChar char="Ø"/>
            </a:pPr>
            <a:r>
              <a:rPr lang="en-US" sz="2800" dirty="0">
                <a:latin typeface="Alexandria"/>
              </a:rPr>
              <a:t>Data is a </a:t>
            </a:r>
            <a:r>
              <a:rPr lang="en-US" sz="2800" b="1" dirty="0">
                <a:latin typeface="Alexandria"/>
              </a:rPr>
              <a:t>strategic resource</a:t>
            </a:r>
            <a:r>
              <a:rPr lang="en-US" sz="2800" dirty="0">
                <a:latin typeface="Alexandria"/>
              </a:rPr>
              <a:t> for regulatory compliance and value-based care.</a:t>
            </a:r>
          </a:p>
          <a:p>
            <a:pPr marL="285750" lvl="0" indent="-285750" algn="just">
              <a:lnSpc>
                <a:spcPct val="150000"/>
              </a:lnSpc>
              <a:buFont typeface="Wingdings" panose="05000000000000000000" pitchFamily="2" charset="2"/>
              <a:buChar char="Ø"/>
            </a:pPr>
            <a:r>
              <a:rPr lang="en-US" sz="2800" dirty="0">
                <a:latin typeface="Alexandria"/>
              </a:rPr>
              <a:t>Attributes of </a:t>
            </a:r>
            <a:r>
              <a:rPr lang="en-US" sz="2800" b="1" dirty="0">
                <a:latin typeface="Alexandria"/>
              </a:rPr>
              <a:t>high-quality data</a:t>
            </a:r>
            <a:r>
              <a:rPr lang="en-US" sz="2800" dirty="0">
                <a:latin typeface="Alexandria"/>
              </a:rPr>
              <a:t>: Accuracy, completeness, and relevance.</a:t>
            </a:r>
          </a:p>
          <a:p>
            <a:pPr marL="285750" lvl="0" indent="-285750" algn="just">
              <a:lnSpc>
                <a:spcPct val="150000"/>
              </a:lnSpc>
              <a:buFont typeface="Wingdings" panose="05000000000000000000" pitchFamily="2" charset="2"/>
              <a:buChar char="Ø"/>
            </a:pPr>
            <a:r>
              <a:rPr lang="en-US" sz="2800" dirty="0">
                <a:latin typeface="Alexandria"/>
              </a:rPr>
              <a:t>Supports better decision-making and outcomes.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3087005" y="868252"/>
            <a:ext cx="7465102" cy="584775"/>
          </a:xfrm>
          <a:prstGeom prst="rect">
            <a:avLst/>
          </a:prstGeom>
          <a:noFill/>
        </p:spPr>
        <p:txBody>
          <a:bodyPr wrap="square" rtlCol="0">
            <a:spAutoFit/>
          </a:bodyPr>
          <a:lstStyle/>
          <a:p>
            <a:r>
              <a:rPr lang="en-US" sz="3200" b="1" dirty="0">
                <a:solidFill>
                  <a:srgbClr val="F58221"/>
                </a:solidFill>
                <a:latin typeface="Alexandria" charset="0"/>
                <a:cs typeface="Alexandria" charset="0"/>
              </a:rPr>
              <a:t>Using Data for Quality Improvement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p:cNvSpPr txBox="1"/>
          <p:nvPr/>
        </p:nvSpPr>
        <p:spPr>
          <a:xfrm>
            <a:off x="925948" y="2301040"/>
            <a:ext cx="10195384" cy="3139321"/>
          </a:xfrm>
          <a:prstGeom prst="rect">
            <a:avLst/>
          </a:prstGeom>
          <a:noFill/>
        </p:spPr>
        <p:txBody>
          <a:bodyPr wrap="square" rtlCol="0">
            <a:spAutoFit/>
          </a:bodyPr>
          <a:lstStyle/>
          <a:p>
            <a:pPr marL="457200" indent="-457200" algn="just">
              <a:lnSpc>
                <a:spcPct val="150000"/>
              </a:lnSpc>
              <a:buFont typeface="Wingdings" panose="05000000000000000000" pitchFamily="2" charset="2"/>
              <a:buChar char="Ø"/>
            </a:pPr>
            <a:r>
              <a:rPr lang="en-US" sz="3600" b="1" dirty="0">
                <a:solidFill>
                  <a:srgbClr val="F58221"/>
                </a:solidFill>
                <a:latin typeface="Alexandria"/>
              </a:rPr>
              <a:t>Principles</a:t>
            </a:r>
            <a:r>
              <a:rPr lang="en-US" sz="3600" dirty="0">
                <a:solidFill>
                  <a:srgbClr val="F58221"/>
                </a:solidFill>
                <a:latin typeface="Alexandria"/>
              </a:rPr>
              <a:t>:</a:t>
            </a:r>
          </a:p>
          <a:p>
            <a:pPr marL="457200" lvl="0" indent="-457200" algn="just">
              <a:lnSpc>
                <a:spcPct val="150000"/>
              </a:lnSpc>
              <a:buFont typeface="Wingdings" panose="05000000000000000000" pitchFamily="2" charset="2"/>
              <a:buChar char="§"/>
            </a:pPr>
            <a:r>
              <a:rPr lang="en-US" sz="3200" dirty="0">
                <a:latin typeface="Alexandria"/>
              </a:rPr>
              <a:t>Commitment to quality and collaboration.</a:t>
            </a:r>
          </a:p>
          <a:p>
            <a:pPr marL="457200" lvl="0" indent="-457200" algn="just">
              <a:lnSpc>
                <a:spcPct val="150000"/>
              </a:lnSpc>
              <a:buFont typeface="Wingdings" panose="05000000000000000000" pitchFamily="2" charset="2"/>
              <a:buChar char="§"/>
            </a:pPr>
            <a:r>
              <a:rPr lang="en-US" sz="3200" dirty="0">
                <a:latin typeface="Alexandria"/>
              </a:rPr>
              <a:t>Measurable outcomes and continuous improvement.</a:t>
            </a:r>
          </a:p>
          <a:p>
            <a:pPr marL="457200" lvl="0" indent="-457200" algn="just">
              <a:lnSpc>
                <a:spcPct val="150000"/>
              </a:lnSpc>
              <a:buFont typeface="Wingdings" panose="05000000000000000000" pitchFamily="2" charset="2"/>
              <a:buChar char="§"/>
            </a:pPr>
            <a:r>
              <a:rPr lang="en-US" sz="3200" dirty="0">
                <a:latin typeface="Alexandria"/>
              </a:rPr>
              <a:t>Systems thinking to focus on process improvements.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6887197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9035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3155831" y="868252"/>
            <a:ext cx="7465102" cy="584775"/>
          </a:xfrm>
          <a:prstGeom prst="rect">
            <a:avLst/>
          </a:prstGeom>
          <a:noFill/>
        </p:spPr>
        <p:txBody>
          <a:bodyPr wrap="square" rtlCol="0">
            <a:spAutoFit/>
          </a:bodyPr>
          <a:lstStyle/>
          <a:p>
            <a:r>
              <a:rPr lang="en-US" sz="3200" b="1" dirty="0">
                <a:solidFill>
                  <a:srgbClr val="F58221"/>
                </a:solidFill>
                <a:latin typeface="Alexandria" charset="0"/>
                <a:cs typeface="Alexandria" charset="0"/>
              </a:rPr>
              <a:t>Using Data for Quality Improvement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p:cNvSpPr txBox="1"/>
          <p:nvPr/>
        </p:nvSpPr>
        <p:spPr>
          <a:xfrm>
            <a:off x="942308" y="1944595"/>
            <a:ext cx="10195384" cy="4540345"/>
          </a:xfrm>
          <a:prstGeom prst="rect">
            <a:avLst/>
          </a:prstGeom>
          <a:noFill/>
        </p:spPr>
        <p:txBody>
          <a:bodyPr wrap="square" rtlCol="0">
            <a:spAutoFit/>
          </a:bodyPr>
          <a:lstStyle/>
          <a:p>
            <a:pPr marL="457200" indent="-457200" algn="just">
              <a:lnSpc>
                <a:spcPct val="150000"/>
              </a:lnSpc>
              <a:buFont typeface="Wingdings" panose="05000000000000000000" pitchFamily="2" charset="2"/>
              <a:buChar char="Ø"/>
            </a:pPr>
            <a:r>
              <a:rPr lang="en-US" sz="3600" b="1" dirty="0">
                <a:solidFill>
                  <a:srgbClr val="F58221"/>
                </a:solidFill>
                <a:latin typeface="Alexandria"/>
              </a:rPr>
              <a:t>Examples of Tracked Data:</a:t>
            </a:r>
            <a:endParaRPr lang="en-US" sz="3600" dirty="0">
              <a:solidFill>
                <a:srgbClr val="F58221"/>
              </a:solidFill>
              <a:latin typeface="Alexandria"/>
            </a:endParaRPr>
          </a:p>
          <a:p>
            <a:pPr marL="914400" lvl="1" indent="-457200" algn="just">
              <a:lnSpc>
                <a:spcPct val="150000"/>
              </a:lnSpc>
              <a:buFont typeface="Wingdings" panose="05000000000000000000" pitchFamily="2" charset="2"/>
              <a:buChar char="§"/>
            </a:pPr>
            <a:r>
              <a:rPr lang="en-US" sz="3200" b="1" dirty="0">
                <a:latin typeface="Alexandria"/>
              </a:rPr>
              <a:t>Patient satisfaction surveys: </a:t>
            </a:r>
            <a:r>
              <a:rPr lang="en-US" sz="3200" dirty="0"/>
              <a:t>Consumer Assessment of Healthcare Providers and Systems </a:t>
            </a:r>
            <a:r>
              <a:rPr lang="en-US" sz="3200" b="1" dirty="0">
                <a:latin typeface="Alexandria"/>
              </a:rPr>
              <a:t>(CAHPS).</a:t>
            </a:r>
          </a:p>
          <a:p>
            <a:pPr marL="914400" lvl="1" indent="-457200" algn="just">
              <a:lnSpc>
                <a:spcPct val="150000"/>
              </a:lnSpc>
              <a:buFont typeface="Wingdings" panose="05000000000000000000" pitchFamily="2" charset="2"/>
              <a:buChar char="§"/>
            </a:pPr>
            <a:r>
              <a:rPr lang="en-US" sz="3200" b="1" dirty="0">
                <a:latin typeface="Alexandria"/>
              </a:rPr>
              <a:t>Patient fall rates: </a:t>
            </a:r>
            <a:r>
              <a:rPr lang="en-US" sz="3200" dirty="0"/>
              <a:t>National Database of Nursing Quality Indicators</a:t>
            </a:r>
            <a:r>
              <a:rPr lang="en-US" sz="3200" b="1" dirty="0">
                <a:latin typeface="Alexandria"/>
              </a:rPr>
              <a:t> (NDNQI).</a:t>
            </a:r>
          </a:p>
          <a:p>
            <a:pPr marL="914400" lvl="1" indent="-457200" algn="just">
              <a:lnSpc>
                <a:spcPct val="150000"/>
              </a:lnSpc>
              <a:buFont typeface="Wingdings" panose="05000000000000000000" pitchFamily="2" charset="2"/>
              <a:buChar char="§"/>
            </a:pPr>
            <a:r>
              <a:rPr lang="en-US" sz="3200" b="1" dirty="0">
                <a:latin typeface="Alexandria"/>
              </a:rPr>
              <a:t>30-day readmission rates </a:t>
            </a:r>
            <a:r>
              <a:rPr lang="en-US" sz="3200" dirty="0">
                <a:latin typeface="Alexandria"/>
              </a:rPr>
              <a:t>for Medicare patients.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4609005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762180" y="1329617"/>
            <a:ext cx="6465057" cy="646331"/>
          </a:xfrm>
          <a:prstGeom prst="rect">
            <a:avLst/>
          </a:prstGeom>
          <a:noFill/>
        </p:spPr>
        <p:txBody>
          <a:bodyPr wrap="square" rtlCol="0">
            <a:spAutoFit/>
          </a:bodyPr>
          <a:lstStyle/>
          <a:p>
            <a:pPr marL="742950" indent="-742950" algn="ctr">
              <a:buFont typeface="+mj-lt"/>
              <a:buAutoNum type="arabicPeriod"/>
            </a:pPr>
            <a:r>
              <a:rPr lang="en-US" sz="3600" b="1" dirty="0">
                <a:solidFill>
                  <a:srgbClr val="00B0F0"/>
                </a:solidFill>
                <a:latin typeface="Alexandria" charset="0"/>
                <a:cs typeface="Alexandria" charset="0"/>
              </a:rPr>
              <a:t>Data Management</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437433" y="2193030"/>
            <a:ext cx="8650707" cy="5262979"/>
          </a:xfrm>
          <a:prstGeom prst="rect">
            <a:avLst/>
          </a:prstGeom>
          <a:noFill/>
        </p:spPr>
        <p:txBody>
          <a:bodyPr wrap="square" rtlCol="0">
            <a:spAutoFit/>
          </a:bodyPr>
          <a:lstStyle/>
          <a:p>
            <a:pPr marL="457200" indent="-457200" algn="just">
              <a:lnSpc>
                <a:spcPct val="150000"/>
              </a:lnSpc>
              <a:buFont typeface="Wingdings" panose="05000000000000000000" pitchFamily="2" charset="2"/>
              <a:buChar char="Ø"/>
            </a:pPr>
            <a:r>
              <a:rPr lang="en-US" sz="2800" b="1" dirty="0">
                <a:solidFill>
                  <a:srgbClr val="F58221"/>
                </a:solidFill>
                <a:latin typeface="Alexandria"/>
              </a:rPr>
              <a:t>Definition</a:t>
            </a:r>
            <a:r>
              <a:rPr lang="en-US" sz="2800" dirty="0">
                <a:solidFill>
                  <a:srgbClr val="F58221"/>
                </a:solidFill>
                <a:latin typeface="Alexandria"/>
              </a:rPr>
              <a:t>: </a:t>
            </a:r>
            <a:r>
              <a:rPr lang="en-US" sz="2800" dirty="0">
                <a:latin typeface="Alexandria"/>
              </a:rPr>
              <a:t>Controlling collection, storage, retrieval, and use of data to optimize accuracy and utility.</a:t>
            </a:r>
          </a:p>
          <a:p>
            <a:pPr marL="457200" indent="-457200" algn="just">
              <a:lnSpc>
                <a:spcPct val="150000"/>
              </a:lnSpc>
              <a:buFont typeface="Wingdings" panose="05000000000000000000" pitchFamily="2" charset="2"/>
              <a:buChar char="Ø"/>
            </a:pPr>
            <a:r>
              <a:rPr lang="en-US" sz="2800" b="1" dirty="0">
                <a:solidFill>
                  <a:srgbClr val="F58221"/>
                </a:solidFill>
                <a:latin typeface="Alexandria"/>
              </a:rPr>
              <a:t>Key Elements: </a:t>
            </a:r>
            <a:r>
              <a:rPr lang="en-US" sz="2800" dirty="0">
                <a:latin typeface="Alexandria"/>
              </a:rPr>
              <a:t>Strategic planning, point of data entry, and database administration.</a:t>
            </a:r>
          </a:p>
          <a:p>
            <a:pPr marL="457200" indent="-457200" algn="just">
              <a:lnSpc>
                <a:spcPct val="150000"/>
              </a:lnSpc>
              <a:buFont typeface="Wingdings" panose="05000000000000000000" pitchFamily="2" charset="2"/>
              <a:buChar char="Ø"/>
            </a:pPr>
            <a:r>
              <a:rPr lang="en-US" sz="2800" b="1" dirty="0">
                <a:solidFill>
                  <a:srgbClr val="F58221"/>
                </a:solidFill>
                <a:latin typeface="Alexandria"/>
              </a:rPr>
              <a:t>Strategies</a:t>
            </a:r>
            <a:r>
              <a:rPr lang="en-US" sz="2800" dirty="0">
                <a:solidFill>
                  <a:srgbClr val="F58221"/>
                </a:solidFill>
                <a:latin typeface="Alexandria"/>
              </a:rPr>
              <a:t>: </a:t>
            </a:r>
            <a:r>
              <a:rPr lang="en-US" sz="2800" dirty="0">
                <a:latin typeface="Alexandria"/>
              </a:rPr>
              <a:t>Use of data warehouses and employing data management experts.</a:t>
            </a:r>
          </a:p>
          <a:p>
            <a:pPr marL="457200" lvl="0" indent="-457200" algn="just">
              <a:lnSpc>
                <a:spcPct val="150000"/>
              </a:lnSpc>
              <a:buFont typeface="Wingdings" panose="05000000000000000000" pitchFamily="2" charset="2"/>
              <a:buChar char="Ø"/>
            </a:pPr>
            <a:endParaRPr lang="en-US" sz="2800" dirty="0">
              <a:latin typeface="Alexandria"/>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02</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66481934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3178833" y="589697"/>
            <a:ext cx="5689614" cy="1077218"/>
          </a:xfrm>
          <a:prstGeom prst="rect">
            <a:avLst/>
          </a:prstGeom>
          <a:noFill/>
        </p:spPr>
        <p:txBody>
          <a:bodyPr wrap="square" rtlCol="0">
            <a:spAutoFit/>
          </a:bodyPr>
          <a:lstStyle/>
          <a:p>
            <a:pPr algn="ctr"/>
            <a:r>
              <a:rPr lang="en-US" sz="3600" b="1" dirty="0">
                <a:solidFill>
                  <a:srgbClr val="00B0F0"/>
                </a:solidFill>
                <a:latin typeface="Alexandria" charset="0"/>
                <a:cs typeface="Alexandria" charset="0"/>
              </a:rPr>
              <a:t>Data Types and Formats</a:t>
            </a:r>
          </a:p>
          <a:p>
            <a:pPr algn="ctr"/>
            <a:r>
              <a:rPr lang="en-US" sz="2800" b="1" dirty="0">
                <a:solidFill>
                  <a:srgbClr val="F58221"/>
                </a:solidFill>
                <a:latin typeface="Alexandria" charset="0"/>
                <a:cs typeface="Alexandria" charset="0"/>
              </a:rPr>
              <a:t>Raw vs. Processed</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p:cNvSpPr txBox="1"/>
          <p:nvPr/>
        </p:nvSpPr>
        <p:spPr>
          <a:xfrm>
            <a:off x="942308" y="2360748"/>
            <a:ext cx="10215130" cy="3416320"/>
          </a:xfrm>
          <a:prstGeom prst="rect">
            <a:avLst/>
          </a:prstGeom>
          <a:noFill/>
        </p:spPr>
        <p:txBody>
          <a:bodyPr wrap="square" rtlCol="0">
            <a:spAutoFit/>
          </a:bodyPr>
          <a:lstStyle/>
          <a:p>
            <a:pPr marL="457200" indent="-457200" algn="just">
              <a:lnSpc>
                <a:spcPct val="150000"/>
              </a:lnSpc>
              <a:buFont typeface="Wingdings" panose="05000000000000000000" pitchFamily="2" charset="2"/>
              <a:buChar char="Ø"/>
            </a:pPr>
            <a:r>
              <a:rPr lang="en-US" sz="2400" b="1" dirty="0">
                <a:solidFill>
                  <a:srgbClr val="F58221"/>
                </a:solidFill>
                <a:latin typeface="Alexandria"/>
              </a:rPr>
              <a:t>Raw data: </a:t>
            </a:r>
            <a:r>
              <a:rPr lang="en-US" sz="2400" dirty="0">
                <a:latin typeface="Alexandria"/>
              </a:rPr>
              <a:t>Data in its original, unrefined form as collected from a source, without any cleaning, transformation, or analysis.</a:t>
            </a:r>
          </a:p>
          <a:p>
            <a:pPr marL="457200" indent="-457200" algn="just">
              <a:lnSpc>
                <a:spcPct val="150000"/>
              </a:lnSpc>
              <a:buFont typeface="Wingdings" panose="05000000000000000000" pitchFamily="2" charset="2"/>
              <a:buChar char="Ø"/>
            </a:pPr>
            <a:r>
              <a:rPr lang="en-US" sz="2400" b="1" dirty="0">
                <a:solidFill>
                  <a:srgbClr val="F58221"/>
                </a:solidFill>
                <a:latin typeface="Alexandria"/>
              </a:rPr>
              <a:t>Characteristics: </a:t>
            </a:r>
            <a:r>
              <a:rPr lang="en-US" sz="2400" dirty="0">
                <a:latin typeface="Alexandria"/>
              </a:rPr>
              <a:t>Unorganized, unstructured, and often includes errors, duplicates, or irrelevant information. </a:t>
            </a:r>
          </a:p>
          <a:p>
            <a:pPr marL="457200" indent="-457200" algn="just">
              <a:lnSpc>
                <a:spcPct val="150000"/>
              </a:lnSpc>
              <a:buFont typeface="Wingdings" panose="05000000000000000000" pitchFamily="2" charset="2"/>
              <a:buChar char="Ø"/>
            </a:pPr>
            <a:r>
              <a:rPr lang="en-US" sz="2400" b="1" dirty="0">
                <a:solidFill>
                  <a:srgbClr val="F58221"/>
                </a:solidFill>
                <a:latin typeface="Alexandria"/>
              </a:rPr>
              <a:t>Examples:  </a:t>
            </a:r>
            <a:r>
              <a:rPr lang="en-US" sz="2400" dirty="0">
                <a:latin typeface="Alexandria"/>
              </a:rPr>
              <a:t>(“temp”: 32.5, “humidity”: 60), survey responses as collected, including incomplete or contradictory answers.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4288192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3178833" y="589697"/>
            <a:ext cx="5689614" cy="1077218"/>
          </a:xfrm>
          <a:prstGeom prst="rect">
            <a:avLst/>
          </a:prstGeom>
          <a:noFill/>
        </p:spPr>
        <p:txBody>
          <a:bodyPr wrap="square" rtlCol="0">
            <a:spAutoFit/>
          </a:bodyPr>
          <a:lstStyle/>
          <a:p>
            <a:pPr algn="ctr"/>
            <a:r>
              <a:rPr lang="en-US" sz="3600" b="1" dirty="0">
                <a:solidFill>
                  <a:srgbClr val="00B0F0"/>
                </a:solidFill>
                <a:latin typeface="Alexandria" charset="0"/>
                <a:cs typeface="Alexandria" charset="0"/>
              </a:rPr>
              <a:t>Data Types and Formats</a:t>
            </a:r>
          </a:p>
          <a:p>
            <a:pPr algn="ctr"/>
            <a:r>
              <a:rPr lang="en-US" sz="2800" b="1" dirty="0">
                <a:solidFill>
                  <a:srgbClr val="F58221"/>
                </a:solidFill>
                <a:latin typeface="Alexandria" charset="0"/>
                <a:cs typeface="Alexandria" charset="0"/>
              </a:rPr>
              <a:t>Raw vs. Processed</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p:cNvSpPr txBox="1"/>
          <p:nvPr/>
        </p:nvSpPr>
        <p:spPr>
          <a:xfrm>
            <a:off x="942308" y="2018719"/>
            <a:ext cx="10188754" cy="3970318"/>
          </a:xfrm>
          <a:prstGeom prst="rect">
            <a:avLst/>
          </a:prstGeom>
          <a:noFill/>
        </p:spPr>
        <p:txBody>
          <a:bodyPr wrap="square" rtlCol="0">
            <a:spAutoFit/>
          </a:bodyPr>
          <a:lstStyle/>
          <a:p>
            <a:pPr marL="457200" indent="-457200" algn="just">
              <a:lnSpc>
                <a:spcPct val="150000"/>
              </a:lnSpc>
              <a:buFont typeface="Wingdings" panose="05000000000000000000" pitchFamily="2" charset="2"/>
              <a:buChar char="Ø"/>
            </a:pPr>
            <a:r>
              <a:rPr lang="en-US" sz="2400" b="1" dirty="0">
                <a:solidFill>
                  <a:srgbClr val="F58221"/>
                </a:solidFill>
                <a:latin typeface="Alexandria"/>
              </a:rPr>
              <a:t>Processed data: </a:t>
            </a:r>
            <a:r>
              <a:rPr lang="en-US" sz="2400" dirty="0">
                <a:latin typeface="Alexandria"/>
              </a:rPr>
              <a:t>Data that has been cleaned, structured, or analyzed to make it usable and meaningful.</a:t>
            </a:r>
          </a:p>
          <a:p>
            <a:pPr marL="457200" indent="-457200" algn="just">
              <a:lnSpc>
                <a:spcPct val="150000"/>
              </a:lnSpc>
              <a:buFont typeface="Wingdings" panose="05000000000000000000" pitchFamily="2" charset="2"/>
              <a:buChar char="Ø"/>
            </a:pPr>
            <a:r>
              <a:rPr lang="en-US" sz="2400" b="1" dirty="0">
                <a:solidFill>
                  <a:srgbClr val="F58221"/>
                </a:solidFill>
                <a:latin typeface="Alexandria"/>
              </a:rPr>
              <a:t>Characteristics: </a:t>
            </a:r>
            <a:r>
              <a:rPr lang="en-US" sz="2400" dirty="0">
                <a:latin typeface="Alexandria"/>
              </a:rPr>
              <a:t>Organized, often summarized or aggregated, and ready for analysis or decision-making.</a:t>
            </a:r>
          </a:p>
          <a:p>
            <a:pPr marL="457200" indent="-457200" algn="just">
              <a:lnSpc>
                <a:spcPct val="150000"/>
              </a:lnSpc>
              <a:buFont typeface="Wingdings" panose="05000000000000000000" pitchFamily="2" charset="2"/>
              <a:buChar char="Ø"/>
            </a:pPr>
            <a:r>
              <a:rPr lang="en-US" sz="2400" b="1" dirty="0">
                <a:solidFill>
                  <a:srgbClr val="F58221"/>
                </a:solidFill>
                <a:latin typeface="Alexandria"/>
              </a:rPr>
              <a:t>Examples:  </a:t>
            </a:r>
            <a:r>
              <a:rPr lang="en-US" sz="2400" dirty="0">
                <a:latin typeface="Alexandria"/>
              </a:rPr>
              <a:t>A report showing monthly average temperatures derived from raw sensor readings, survey results after removing duplicates, filling missing data, and visualizing insights in graphs.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586544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3191878" y="538746"/>
            <a:ext cx="5689614" cy="1077218"/>
          </a:xfrm>
          <a:prstGeom prst="rect">
            <a:avLst/>
          </a:prstGeom>
          <a:noFill/>
        </p:spPr>
        <p:txBody>
          <a:bodyPr wrap="square" rtlCol="0">
            <a:spAutoFit/>
          </a:bodyPr>
          <a:lstStyle/>
          <a:p>
            <a:pPr algn="ctr"/>
            <a:r>
              <a:rPr lang="en-US" sz="3600" b="1" dirty="0">
                <a:solidFill>
                  <a:srgbClr val="00B0F0"/>
                </a:solidFill>
                <a:latin typeface="Alexandria" charset="0"/>
                <a:cs typeface="Alexandria" charset="0"/>
              </a:rPr>
              <a:t>Data Types and Formats</a:t>
            </a:r>
          </a:p>
          <a:p>
            <a:pPr algn="ctr"/>
            <a:r>
              <a:rPr lang="en-US" sz="2800" b="1" dirty="0">
                <a:solidFill>
                  <a:srgbClr val="F58221"/>
                </a:solidFill>
                <a:latin typeface="Alexandria" charset="0"/>
                <a:cs typeface="Alexandria" charset="0"/>
              </a:rPr>
              <a:t>Structured vs. Unstructured</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p:cNvSpPr txBox="1"/>
          <p:nvPr/>
        </p:nvSpPr>
        <p:spPr>
          <a:xfrm>
            <a:off x="942308" y="2196781"/>
            <a:ext cx="10188754" cy="3347840"/>
          </a:xfrm>
          <a:prstGeom prst="rect">
            <a:avLst/>
          </a:prstGeom>
          <a:noFill/>
        </p:spPr>
        <p:txBody>
          <a:bodyPr wrap="square" rtlCol="0">
            <a:spAutoFit/>
          </a:bodyPr>
          <a:lstStyle/>
          <a:p>
            <a:pPr marL="457200" indent="-457200" algn="just">
              <a:lnSpc>
                <a:spcPct val="150000"/>
              </a:lnSpc>
              <a:buFont typeface="Wingdings" panose="05000000000000000000" pitchFamily="2" charset="2"/>
              <a:buChar char="Ø"/>
            </a:pPr>
            <a:r>
              <a:rPr lang="en-US" sz="2400" b="1" dirty="0">
                <a:solidFill>
                  <a:srgbClr val="F58221"/>
                </a:solidFill>
                <a:latin typeface="Alexandria"/>
              </a:rPr>
              <a:t>Unstructured data: </a:t>
            </a:r>
            <a:r>
              <a:rPr lang="en-US" sz="2400" dirty="0">
                <a:latin typeface="Alexandria"/>
              </a:rPr>
              <a:t>Data that lacks a predefined format or schema and is not organized in a traditional way.</a:t>
            </a:r>
          </a:p>
          <a:p>
            <a:pPr marL="457200" indent="-457200" algn="just">
              <a:lnSpc>
                <a:spcPct val="150000"/>
              </a:lnSpc>
              <a:buFont typeface="Wingdings" panose="05000000000000000000" pitchFamily="2" charset="2"/>
              <a:buChar char="Ø"/>
            </a:pPr>
            <a:r>
              <a:rPr lang="en-US" sz="2400" b="1" dirty="0">
                <a:solidFill>
                  <a:srgbClr val="F58221"/>
                </a:solidFill>
                <a:latin typeface="Alexandria"/>
              </a:rPr>
              <a:t>Characteristics: </a:t>
            </a:r>
            <a:r>
              <a:rPr lang="en-US" sz="2400" dirty="0">
                <a:latin typeface="Alexandria"/>
              </a:rPr>
              <a:t>Often text-heavy, stored as files, and requires advanced tools for processing and analysis.</a:t>
            </a:r>
          </a:p>
          <a:p>
            <a:pPr marL="457200" indent="-457200" algn="just">
              <a:lnSpc>
                <a:spcPct val="150000"/>
              </a:lnSpc>
              <a:buFont typeface="Wingdings" panose="05000000000000000000" pitchFamily="2" charset="2"/>
              <a:buChar char="Ø"/>
            </a:pPr>
            <a:r>
              <a:rPr lang="en-US" sz="2400" b="1" dirty="0">
                <a:solidFill>
                  <a:srgbClr val="F58221"/>
                </a:solidFill>
                <a:latin typeface="Alexandria"/>
              </a:rPr>
              <a:t>Examples:  </a:t>
            </a:r>
            <a:r>
              <a:rPr lang="en-US" sz="2400" dirty="0">
                <a:latin typeface="Alexandria"/>
              </a:rPr>
              <a:t>Patient complaints recorded as audio files, social media posts about healthcare experiences, and doctor’s handwritten notes.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828431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3178833" y="589697"/>
            <a:ext cx="5689614" cy="1077218"/>
          </a:xfrm>
          <a:prstGeom prst="rect">
            <a:avLst/>
          </a:prstGeom>
          <a:noFill/>
        </p:spPr>
        <p:txBody>
          <a:bodyPr wrap="square" rtlCol="0">
            <a:spAutoFit/>
          </a:bodyPr>
          <a:lstStyle/>
          <a:p>
            <a:pPr algn="ctr"/>
            <a:r>
              <a:rPr lang="en-US" sz="3600" b="1" dirty="0">
                <a:solidFill>
                  <a:srgbClr val="00B0F0"/>
                </a:solidFill>
                <a:latin typeface="Alexandria" charset="0"/>
                <a:cs typeface="Alexandria" charset="0"/>
              </a:rPr>
              <a:t>Data Types and Formats</a:t>
            </a:r>
          </a:p>
          <a:p>
            <a:pPr algn="ctr"/>
            <a:r>
              <a:rPr lang="en-US" sz="2800" b="1" dirty="0">
                <a:solidFill>
                  <a:srgbClr val="F58221"/>
                </a:solidFill>
                <a:latin typeface="Alexandria" charset="0"/>
                <a:cs typeface="Alexandria" charset="0"/>
              </a:rPr>
              <a:t>Structured vs. Unstructured</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p:cNvSpPr txBox="1"/>
          <p:nvPr/>
        </p:nvSpPr>
        <p:spPr>
          <a:xfrm>
            <a:off x="942308" y="2237208"/>
            <a:ext cx="10188754" cy="3594702"/>
          </a:xfrm>
          <a:prstGeom prst="rect">
            <a:avLst/>
          </a:prstGeom>
          <a:noFill/>
        </p:spPr>
        <p:txBody>
          <a:bodyPr wrap="square" rtlCol="0">
            <a:spAutoFit/>
          </a:bodyPr>
          <a:lstStyle/>
          <a:p>
            <a:pPr marL="457200" indent="-457200" algn="just">
              <a:lnSpc>
                <a:spcPct val="150000"/>
              </a:lnSpc>
              <a:buFont typeface="Wingdings" panose="05000000000000000000" pitchFamily="2" charset="2"/>
              <a:buChar char="Ø"/>
            </a:pPr>
            <a:r>
              <a:rPr lang="en-US" sz="2200" b="1" dirty="0">
                <a:solidFill>
                  <a:srgbClr val="F58221"/>
                </a:solidFill>
                <a:latin typeface="Alexandria"/>
              </a:rPr>
              <a:t>Structured data: </a:t>
            </a:r>
            <a:r>
              <a:rPr lang="en-US" sz="2200" dirty="0">
                <a:latin typeface="Alexandria"/>
              </a:rPr>
              <a:t>Data that is organized in a predefined format or schema, typically in rows and columns, making it easy to search and analyze.</a:t>
            </a:r>
          </a:p>
          <a:p>
            <a:pPr marL="457200" indent="-457200" algn="just">
              <a:lnSpc>
                <a:spcPct val="150000"/>
              </a:lnSpc>
              <a:buFont typeface="Wingdings" panose="05000000000000000000" pitchFamily="2" charset="2"/>
              <a:buChar char="Ø"/>
            </a:pPr>
            <a:r>
              <a:rPr lang="en-US" sz="2200" b="1" dirty="0">
                <a:solidFill>
                  <a:srgbClr val="F58221"/>
                </a:solidFill>
                <a:latin typeface="Alexandria"/>
              </a:rPr>
              <a:t>Characteristics: </a:t>
            </a:r>
            <a:r>
              <a:rPr lang="en-US" sz="2200" dirty="0">
                <a:latin typeface="Alexandria"/>
              </a:rPr>
              <a:t>Follows  specific format, stored in databases or spreadsheets, and easily accessible for processing.</a:t>
            </a:r>
          </a:p>
          <a:p>
            <a:pPr marL="457200" indent="-457200" algn="just">
              <a:lnSpc>
                <a:spcPct val="150000"/>
              </a:lnSpc>
              <a:buFont typeface="Wingdings" panose="05000000000000000000" pitchFamily="2" charset="2"/>
              <a:buChar char="Ø"/>
            </a:pPr>
            <a:r>
              <a:rPr lang="en-US" sz="2200" b="1" dirty="0">
                <a:solidFill>
                  <a:srgbClr val="F58221"/>
                </a:solidFill>
                <a:latin typeface="Alexandria"/>
              </a:rPr>
              <a:t>Examples:</a:t>
            </a:r>
            <a:r>
              <a:rPr lang="en-US" sz="2200" dirty="0">
                <a:latin typeface="Alexandria"/>
              </a:rPr>
              <a:t> Patient records in a hospital database with defined fields like name, age, diagnosis, and treatment, and medication inventory database with fields like medication name, stock, and expiry date.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49745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1026" name="Picture 2" descr="Premium Vector | Cartoon Thinking man vector illustration"/>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917986" y="4994030"/>
            <a:ext cx="2138425" cy="1705707"/>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
        <p:nvSpPr>
          <p:cNvPr id="2" name="Cloud Callout 1"/>
          <p:cNvSpPr/>
          <p:nvPr/>
        </p:nvSpPr>
        <p:spPr>
          <a:xfrm>
            <a:off x="650631" y="1349619"/>
            <a:ext cx="10796954" cy="3842238"/>
          </a:xfrm>
          <a:prstGeom prst="cloudCallout">
            <a:avLst>
              <a:gd name="adj1" fmla="val 46082"/>
              <a:gd name="adj2" fmla="val 40165"/>
            </a:avLst>
          </a:prstGeom>
          <a:solidFill>
            <a:schemeClr val="accent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ctr">
              <a:lnSpc>
                <a:spcPct val="150000"/>
              </a:lnSpc>
              <a:buFont typeface="Arial" panose="020B0604020202020204" pitchFamily="34" charset="0"/>
              <a:buChar char="•"/>
            </a:pPr>
            <a:r>
              <a:rPr lang="en-US" sz="2400" b="1" dirty="0">
                <a:solidFill>
                  <a:srgbClr val="00B0F0"/>
                </a:solidFill>
                <a:latin typeface="Alexandria"/>
              </a:rPr>
              <a:t>Raw vs. Processed: </a:t>
            </a:r>
            <a:r>
              <a:rPr lang="en-US" sz="2400" dirty="0">
                <a:solidFill>
                  <a:schemeClr val="tx1"/>
                </a:solidFill>
                <a:latin typeface="Alexandria"/>
              </a:rPr>
              <a:t>focuses on the stage of data preparation (unprocessed vs. refined).</a:t>
            </a:r>
          </a:p>
          <a:p>
            <a:pPr marL="342900" indent="-342900" algn="ctr">
              <a:lnSpc>
                <a:spcPct val="150000"/>
              </a:lnSpc>
              <a:buFont typeface="Arial" panose="020B0604020202020204" pitchFamily="34" charset="0"/>
              <a:buChar char="•"/>
            </a:pPr>
            <a:r>
              <a:rPr lang="en-US" sz="2400" b="1" dirty="0">
                <a:solidFill>
                  <a:srgbClr val="00AEEF"/>
                </a:solidFill>
                <a:latin typeface="Alexandria"/>
              </a:rPr>
              <a:t>Structured vs. Unstructured: </a:t>
            </a:r>
            <a:r>
              <a:rPr lang="en-US" sz="2400" dirty="0">
                <a:solidFill>
                  <a:schemeClr val="tx1"/>
                </a:solidFill>
                <a:latin typeface="Alexandria"/>
              </a:rPr>
              <a:t>focuses on the format and organization of the data. </a:t>
            </a:r>
          </a:p>
        </p:txBody>
      </p:sp>
    </p:spTree>
    <p:extLst>
      <p:ext uri="{BB962C8B-B14F-4D97-AF65-F5344CB8AC3E}">
        <p14:creationId xmlns:p14="http://schemas.microsoft.com/office/powerpoint/2010/main" val="87487442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3178833" y="837474"/>
            <a:ext cx="5689614" cy="646331"/>
          </a:xfrm>
          <a:prstGeom prst="rect">
            <a:avLst/>
          </a:prstGeom>
          <a:noFill/>
        </p:spPr>
        <p:txBody>
          <a:bodyPr wrap="square" rtlCol="0">
            <a:spAutoFit/>
          </a:bodyPr>
          <a:lstStyle/>
          <a:p>
            <a:pPr algn="ctr"/>
            <a:r>
              <a:rPr lang="en-US" sz="3600" b="1" dirty="0">
                <a:solidFill>
                  <a:srgbClr val="00B0F0"/>
                </a:solidFill>
                <a:latin typeface="Alexandria" charset="0"/>
                <a:cs typeface="Alexandria" charset="0"/>
              </a:rPr>
              <a:t>Data Governance</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p:cNvSpPr txBox="1"/>
          <p:nvPr/>
        </p:nvSpPr>
        <p:spPr>
          <a:xfrm>
            <a:off x="933443" y="2095405"/>
            <a:ext cx="10180394" cy="3785652"/>
          </a:xfrm>
          <a:prstGeom prst="rect">
            <a:avLst/>
          </a:prstGeom>
          <a:noFill/>
        </p:spPr>
        <p:txBody>
          <a:bodyPr wrap="square" rtlCol="0">
            <a:spAutoFit/>
          </a:bodyPr>
          <a:lstStyle/>
          <a:p>
            <a:pPr marL="285750" lvl="0" indent="-285750" algn="just">
              <a:lnSpc>
                <a:spcPct val="200000"/>
              </a:lnSpc>
              <a:buFont typeface="Wingdings" panose="05000000000000000000" pitchFamily="2" charset="2"/>
              <a:buChar char="Ø"/>
            </a:pPr>
            <a:r>
              <a:rPr lang="en-US" sz="2400" b="1" dirty="0">
                <a:solidFill>
                  <a:srgbClr val="F58221"/>
                </a:solidFill>
                <a:latin typeface="Alexandria"/>
              </a:rPr>
              <a:t>Definition</a:t>
            </a:r>
            <a:r>
              <a:rPr lang="en-US" sz="2400" dirty="0">
                <a:solidFill>
                  <a:srgbClr val="F58221"/>
                </a:solidFill>
                <a:latin typeface="Alexandria"/>
              </a:rPr>
              <a:t>: </a:t>
            </a:r>
            <a:r>
              <a:rPr lang="en-US" sz="2400" dirty="0">
                <a:latin typeface="Alexandria"/>
              </a:rPr>
              <a:t>Policies, standards, and controls ensuring data availability, security, and proper access.</a:t>
            </a:r>
          </a:p>
          <a:p>
            <a:pPr marL="285750" lvl="0" indent="-285750" algn="just">
              <a:lnSpc>
                <a:spcPct val="200000"/>
              </a:lnSpc>
              <a:buFont typeface="Wingdings" panose="05000000000000000000" pitchFamily="2" charset="2"/>
              <a:buChar char="Ø"/>
            </a:pPr>
            <a:r>
              <a:rPr lang="en-US" sz="2400" b="1" dirty="0">
                <a:solidFill>
                  <a:srgbClr val="F58221"/>
                </a:solidFill>
                <a:latin typeface="Alexandria"/>
              </a:rPr>
              <a:t>Challenges in Health Information Exchange (HIE)</a:t>
            </a:r>
            <a:r>
              <a:rPr lang="en-US" sz="2400" dirty="0">
                <a:solidFill>
                  <a:srgbClr val="F58221"/>
                </a:solidFill>
                <a:latin typeface="Alexandria"/>
              </a:rPr>
              <a:t>: </a:t>
            </a:r>
            <a:r>
              <a:rPr lang="en-US" sz="2400" dirty="0">
                <a:latin typeface="Alexandria"/>
              </a:rPr>
              <a:t>Privacy, liability, and unfair market advantages.</a:t>
            </a:r>
          </a:p>
          <a:p>
            <a:pPr marL="285750" lvl="0" indent="-285750" algn="just">
              <a:lnSpc>
                <a:spcPct val="200000"/>
              </a:lnSpc>
              <a:buFont typeface="Wingdings" panose="05000000000000000000" pitchFamily="2" charset="2"/>
              <a:buChar char="Ø"/>
            </a:pPr>
            <a:r>
              <a:rPr lang="en-US" sz="2400" b="1" dirty="0">
                <a:solidFill>
                  <a:srgbClr val="F58221"/>
                </a:solidFill>
                <a:latin typeface="Alexandria"/>
              </a:rPr>
              <a:t>Solutions</a:t>
            </a:r>
            <a:r>
              <a:rPr lang="en-US" sz="2400" dirty="0">
                <a:solidFill>
                  <a:srgbClr val="F58221"/>
                </a:solidFill>
                <a:latin typeface="Alexandria"/>
              </a:rPr>
              <a:t>: </a:t>
            </a:r>
            <a:r>
              <a:rPr lang="en-US" sz="2400" dirty="0">
                <a:latin typeface="Alexandria"/>
              </a:rPr>
              <a:t>Data-sharing agreements and robust governance structures.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9353636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762180" y="1329617"/>
            <a:ext cx="6465057" cy="646331"/>
          </a:xfrm>
          <a:prstGeom prst="rect">
            <a:avLst/>
          </a:prstGeom>
          <a:noFill/>
        </p:spPr>
        <p:txBody>
          <a:bodyPr wrap="square" rtlCol="0">
            <a:spAutoFit/>
          </a:bodyPr>
          <a:lstStyle/>
          <a:p>
            <a:pPr algn="ctr"/>
            <a:r>
              <a:rPr lang="en-US" sz="3600" b="1" dirty="0">
                <a:solidFill>
                  <a:srgbClr val="00B0F0"/>
                </a:solidFill>
                <a:latin typeface="Alexandria" charset="0"/>
                <a:cs typeface="Alexandria" charset="0"/>
              </a:rPr>
              <a:t>Big Data in Healthcare</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437433" y="2323527"/>
            <a:ext cx="8650707" cy="3970318"/>
          </a:xfrm>
          <a:prstGeom prst="rect">
            <a:avLst/>
          </a:prstGeom>
          <a:noFill/>
        </p:spPr>
        <p:txBody>
          <a:bodyPr wrap="square" rtlCol="0">
            <a:spAutoFit/>
          </a:bodyPr>
          <a:lstStyle/>
          <a:p>
            <a:pPr marL="457200" indent="-457200" algn="just">
              <a:lnSpc>
                <a:spcPct val="150000"/>
              </a:lnSpc>
              <a:buFont typeface="Wingdings" panose="05000000000000000000" pitchFamily="2" charset="2"/>
              <a:buChar char="Ø"/>
            </a:pPr>
            <a:r>
              <a:rPr lang="en-US" sz="2800" b="1" dirty="0">
                <a:solidFill>
                  <a:srgbClr val="F58221"/>
                </a:solidFill>
                <a:latin typeface="Alexandria"/>
              </a:rPr>
              <a:t>Definition</a:t>
            </a:r>
            <a:r>
              <a:rPr lang="en-US" sz="2800" dirty="0">
                <a:solidFill>
                  <a:srgbClr val="F58221"/>
                </a:solidFill>
                <a:latin typeface="Alexandria"/>
              </a:rPr>
              <a:t>: </a:t>
            </a:r>
            <a:r>
              <a:rPr lang="en-US" sz="2800" dirty="0">
                <a:latin typeface="Alexandria"/>
              </a:rPr>
              <a:t>Extremely large datasets analyzed for patterns and new learning.</a:t>
            </a:r>
          </a:p>
          <a:p>
            <a:pPr marL="457200" lvl="0" indent="-457200" algn="just">
              <a:lnSpc>
                <a:spcPct val="150000"/>
              </a:lnSpc>
              <a:buFont typeface="Wingdings" panose="05000000000000000000" pitchFamily="2" charset="2"/>
              <a:buChar char="Ø"/>
            </a:pPr>
            <a:r>
              <a:rPr lang="en-US" sz="2800" b="1" dirty="0">
                <a:solidFill>
                  <a:srgbClr val="F58221"/>
                </a:solidFill>
                <a:latin typeface="Alexandria"/>
              </a:rPr>
              <a:t>Features: </a:t>
            </a:r>
            <a:r>
              <a:rPr lang="en-US" sz="2800" dirty="0">
                <a:latin typeface="Alexandria"/>
              </a:rPr>
              <a:t>Includes structured, semi-structured, and unstructured data.</a:t>
            </a:r>
          </a:p>
          <a:p>
            <a:pPr marL="457200" lvl="0" indent="-457200" algn="just">
              <a:lnSpc>
                <a:spcPct val="150000"/>
              </a:lnSpc>
              <a:buFont typeface="Wingdings" panose="05000000000000000000" pitchFamily="2" charset="2"/>
              <a:buChar char="Ø"/>
            </a:pPr>
            <a:r>
              <a:rPr lang="en-US" sz="2800" b="1" dirty="0">
                <a:solidFill>
                  <a:srgbClr val="F58221"/>
                </a:solidFill>
                <a:latin typeface="Alexandria"/>
              </a:rPr>
              <a:t>Applications</a:t>
            </a:r>
            <a:r>
              <a:rPr lang="en-US" sz="2800" dirty="0">
                <a:solidFill>
                  <a:srgbClr val="F58221"/>
                </a:solidFill>
                <a:latin typeface="Alexandria"/>
              </a:rPr>
              <a:t>: </a:t>
            </a:r>
            <a:r>
              <a:rPr lang="en-US" sz="2800" dirty="0">
                <a:latin typeface="Alexandria"/>
              </a:rPr>
              <a:t>Identify outcomes, predict trends, and improve decision-making.</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02</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40618507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864988" y="837474"/>
            <a:ext cx="6317299" cy="646331"/>
          </a:xfrm>
          <a:prstGeom prst="rect">
            <a:avLst/>
          </a:prstGeom>
          <a:noFill/>
        </p:spPr>
        <p:txBody>
          <a:bodyPr wrap="square" rtlCol="0">
            <a:spAutoFit/>
          </a:bodyPr>
          <a:lstStyle/>
          <a:p>
            <a:pPr algn="ctr"/>
            <a:r>
              <a:rPr lang="en-US" sz="3600" b="1" dirty="0">
                <a:solidFill>
                  <a:srgbClr val="00B0F0"/>
                </a:solidFill>
                <a:latin typeface="Alexandria" charset="0"/>
                <a:cs typeface="Alexandria" charset="0"/>
              </a:rPr>
              <a:t>Big Data Analytics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p:cNvSpPr txBox="1"/>
          <p:nvPr/>
        </p:nvSpPr>
        <p:spPr>
          <a:xfrm>
            <a:off x="840572" y="2278158"/>
            <a:ext cx="10366130" cy="3690882"/>
          </a:xfrm>
          <a:prstGeom prst="rect">
            <a:avLst/>
          </a:prstGeom>
          <a:noFill/>
        </p:spPr>
        <p:txBody>
          <a:bodyPr wrap="square" rtlCol="0">
            <a:spAutoFit/>
          </a:bodyPr>
          <a:lstStyle/>
          <a:p>
            <a:pPr marL="342900" lvl="0" indent="-342900" algn="just">
              <a:lnSpc>
                <a:spcPct val="150000"/>
              </a:lnSpc>
              <a:buFont typeface="Wingdings" panose="05000000000000000000" pitchFamily="2" charset="2"/>
              <a:buChar char="Ø"/>
            </a:pPr>
            <a:r>
              <a:rPr lang="en-US" sz="2400" b="1" dirty="0">
                <a:solidFill>
                  <a:srgbClr val="F58221"/>
                </a:solidFill>
                <a:latin typeface="Alexandria"/>
              </a:rPr>
              <a:t>Data Mining</a:t>
            </a:r>
            <a:r>
              <a:rPr lang="en-US" sz="2400" dirty="0">
                <a:solidFill>
                  <a:srgbClr val="F58221"/>
                </a:solidFill>
                <a:latin typeface="Alexandria"/>
              </a:rPr>
              <a:t>: </a:t>
            </a:r>
            <a:r>
              <a:rPr lang="en-US" sz="2400" dirty="0">
                <a:latin typeface="Alexandria"/>
              </a:rPr>
              <a:t>Uses AI and statistical techniques to uncover patterns in large datasets.</a:t>
            </a:r>
          </a:p>
          <a:p>
            <a:pPr marL="342900" lvl="0" indent="-342900" algn="just">
              <a:lnSpc>
                <a:spcPct val="150000"/>
              </a:lnSpc>
              <a:buFont typeface="Wingdings" panose="05000000000000000000" pitchFamily="2" charset="2"/>
              <a:buChar char="Ø"/>
            </a:pPr>
            <a:r>
              <a:rPr lang="en-US" sz="2400" b="1" dirty="0">
                <a:solidFill>
                  <a:srgbClr val="F58221"/>
                </a:solidFill>
                <a:latin typeface="Alexandria"/>
              </a:rPr>
              <a:t>Forms of Analytics</a:t>
            </a:r>
            <a:r>
              <a:rPr lang="en-US" sz="2400" dirty="0">
                <a:solidFill>
                  <a:srgbClr val="F58221"/>
                </a:solidFill>
                <a:latin typeface="Alexandria"/>
              </a:rPr>
              <a:t>: </a:t>
            </a:r>
          </a:p>
          <a:p>
            <a:pPr marL="742950" lvl="1" indent="-285750" algn="just">
              <a:lnSpc>
                <a:spcPct val="200000"/>
              </a:lnSpc>
              <a:buFont typeface="Arial" panose="020B0604020202020204" pitchFamily="34" charset="0"/>
              <a:buChar char="•"/>
            </a:pPr>
            <a:r>
              <a:rPr lang="en-US" sz="2200" b="1" dirty="0">
                <a:solidFill>
                  <a:srgbClr val="00B0F0"/>
                </a:solidFill>
                <a:latin typeface="Alexandria"/>
              </a:rPr>
              <a:t>Real-Time Analytics: </a:t>
            </a:r>
            <a:r>
              <a:rPr lang="en-US" sz="2200" dirty="0">
                <a:latin typeface="Alexandria"/>
              </a:rPr>
              <a:t>Offers immediate, actionable insights at the point of care.</a:t>
            </a:r>
            <a:endParaRPr lang="en-US" sz="2200" b="1" dirty="0">
              <a:solidFill>
                <a:srgbClr val="00B0F0"/>
              </a:solidFill>
              <a:latin typeface="Alexandria"/>
            </a:endParaRPr>
          </a:p>
          <a:p>
            <a:pPr marL="742950" lvl="1" indent="-285750" algn="just">
              <a:lnSpc>
                <a:spcPct val="200000"/>
              </a:lnSpc>
              <a:buFont typeface="Arial" panose="020B0604020202020204" pitchFamily="34" charset="0"/>
              <a:buChar char="•"/>
            </a:pPr>
            <a:r>
              <a:rPr lang="en-US" sz="2200" b="1" dirty="0">
                <a:solidFill>
                  <a:srgbClr val="00B0F0"/>
                </a:solidFill>
                <a:latin typeface="Alexandria"/>
              </a:rPr>
              <a:t>Small Data</a:t>
            </a:r>
            <a:r>
              <a:rPr lang="en-US" sz="2200" dirty="0">
                <a:solidFill>
                  <a:srgbClr val="00B0F0"/>
                </a:solidFill>
                <a:latin typeface="Alexandria"/>
              </a:rPr>
              <a:t>: </a:t>
            </a:r>
            <a:r>
              <a:rPr lang="en-US" sz="2200" dirty="0">
                <a:latin typeface="Alexandria"/>
              </a:rPr>
              <a:t>Limited datasets, used for </a:t>
            </a:r>
            <a:r>
              <a:rPr lang="en-US" sz="2200" b="1" dirty="0">
                <a:latin typeface="Alexandria"/>
              </a:rPr>
              <a:t>case management </a:t>
            </a:r>
            <a:r>
              <a:rPr lang="en-US" sz="2200" dirty="0">
                <a:latin typeface="Alexandria"/>
              </a:rPr>
              <a:t>and </a:t>
            </a:r>
            <a:r>
              <a:rPr lang="en-US" sz="2200" b="1" dirty="0">
                <a:latin typeface="Alexandria"/>
              </a:rPr>
              <a:t>benchmarks</a:t>
            </a:r>
            <a:r>
              <a:rPr lang="en-US" sz="2200" dirty="0">
                <a:latin typeface="Alexandria"/>
              </a:rPr>
              <a:t>.</a:t>
            </a:r>
          </a:p>
          <a:p>
            <a:pPr marL="742950" lvl="1" indent="-285750" algn="just">
              <a:lnSpc>
                <a:spcPct val="200000"/>
              </a:lnSpc>
              <a:buFont typeface="Arial" panose="020B0604020202020204" pitchFamily="34" charset="0"/>
              <a:buChar char="•"/>
            </a:pPr>
            <a:r>
              <a:rPr lang="en-US" sz="2200" b="1" dirty="0">
                <a:solidFill>
                  <a:srgbClr val="00B0F0"/>
                </a:solidFill>
                <a:latin typeface="Alexandria"/>
              </a:rPr>
              <a:t>Predictive Analytics</a:t>
            </a:r>
            <a:r>
              <a:rPr lang="en-US" sz="2200" dirty="0">
                <a:solidFill>
                  <a:srgbClr val="00B0F0"/>
                </a:solidFill>
                <a:latin typeface="Alexandria"/>
              </a:rPr>
              <a:t>: </a:t>
            </a:r>
            <a:r>
              <a:rPr lang="en-US" sz="2200" dirty="0">
                <a:latin typeface="Alexandria"/>
              </a:rPr>
              <a:t>Forecasts risks and outcomes using past and current data.</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836349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864987" y="837474"/>
            <a:ext cx="6317299" cy="646331"/>
          </a:xfrm>
          <a:prstGeom prst="rect">
            <a:avLst/>
          </a:prstGeom>
          <a:noFill/>
        </p:spPr>
        <p:txBody>
          <a:bodyPr wrap="square" rtlCol="0">
            <a:spAutoFit/>
          </a:bodyPr>
          <a:lstStyle/>
          <a:p>
            <a:pPr algn="ctr"/>
            <a:r>
              <a:rPr lang="en-US" sz="3600" b="1" dirty="0">
                <a:solidFill>
                  <a:srgbClr val="00B0F0"/>
                </a:solidFill>
                <a:latin typeface="Alexandria" charset="0"/>
                <a:cs typeface="Alexandria" charset="0"/>
              </a:rPr>
              <a:t>Challenges in Big Data Use</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p:cNvSpPr txBox="1"/>
          <p:nvPr/>
        </p:nvSpPr>
        <p:spPr>
          <a:xfrm>
            <a:off x="942308" y="2167830"/>
            <a:ext cx="10366130" cy="3405741"/>
          </a:xfrm>
          <a:prstGeom prst="rect">
            <a:avLst/>
          </a:prstGeom>
          <a:noFill/>
        </p:spPr>
        <p:txBody>
          <a:bodyPr wrap="square" rtlCol="0">
            <a:spAutoFit/>
          </a:bodyPr>
          <a:lstStyle/>
          <a:p>
            <a:pPr marL="457200" lvl="0" indent="-457200" algn="just">
              <a:lnSpc>
                <a:spcPct val="200000"/>
              </a:lnSpc>
              <a:buFont typeface="Wingdings" panose="05000000000000000000" pitchFamily="2" charset="2"/>
              <a:buChar char="Ø"/>
            </a:pPr>
            <a:r>
              <a:rPr lang="en-US" sz="2800" b="1" dirty="0">
                <a:latin typeface="Alexandria"/>
              </a:rPr>
              <a:t>Limited Incentives</a:t>
            </a:r>
            <a:r>
              <a:rPr lang="en-US" sz="2800" dirty="0">
                <a:latin typeface="Alexandria"/>
              </a:rPr>
              <a:t>: To share data, reducing its value.</a:t>
            </a:r>
          </a:p>
          <a:p>
            <a:pPr marL="457200" lvl="0" indent="-457200" algn="just">
              <a:lnSpc>
                <a:spcPct val="200000"/>
              </a:lnSpc>
              <a:buFont typeface="Wingdings" panose="05000000000000000000" pitchFamily="2" charset="2"/>
              <a:buChar char="Ø"/>
            </a:pPr>
            <a:r>
              <a:rPr lang="en-US" sz="2800" b="1" dirty="0">
                <a:latin typeface="Alexandria"/>
              </a:rPr>
              <a:t>Proprietary Issues</a:t>
            </a:r>
            <a:r>
              <a:rPr lang="en-US" sz="2800" dirty="0">
                <a:latin typeface="Alexandria"/>
              </a:rPr>
              <a:t>: Hinder interoperability between systems.</a:t>
            </a:r>
          </a:p>
          <a:p>
            <a:pPr marL="457200" lvl="0" indent="-457200" algn="just">
              <a:lnSpc>
                <a:spcPct val="200000"/>
              </a:lnSpc>
              <a:buFont typeface="Wingdings" panose="05000000000000000000" pitchFamily="2" charset="2"/>
              <a:buChar char="Ø"/>
            </a:pPr>
            <a:r>
              <a:rPr lang="en-US" sz="2800" b="1" dirty="0">
                <a:latin typeface="Alexandria"/>
              </a:rPr>
              <a:t>Infrastructure and Expertise</a:t>
            </a:r>
            <a:r>
              <a:rPr lang="en-US" sz="2800" dirty="0">
                <a:latin typeface="Alexandria"/>
              </a:rPr>
              <a:t>: Often lacking in organizations.</a:t>
            </a:r>
          </a:p>
          <a:p>
            <a:pPr marL="457200" indent="-457200" algn="just">
              <a:lnSpc>
                <a:spcPct val="200000"/>
              </a:lnSpc>
              <a:buFont typeface="Wingdings" panose="05000000000000000000" pitchFamily="2" charset="2"/>
              <a:buChar char="Ø"/>
            </a:pPr>
            <a:r>
              <a:rPr lang="en-US" sz="2800" b="1" dirty="0">
                <a:latin typeface="Alexandria"/>
              </a:rPr>
              <a:t>Data Quality</a:t>
            </a:r>
            <a:r>
              <a:rPr lang="en-US" sz="2800" dirty="0">
                <a:latin typeface="Alexandria"/>
              </a:rPr>
              <a:t>: Incomplete metadata limits usability.</a:t>
            </a:r>
            <a:endParaRPr lang="en-US" sz="3200" dirty="0">
              <a:latin typeface="Alexandria"/>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3473197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864990" y="326675"/>
            <a:ext cx="6317299" cy="1200329"/>
          </a:xfrm>
          <a:prstGeom prst="rect">
            <a:avLst/>
          </a:prstGeom>
          <a:noFill/>
        </p:spPr>
        <p:txBody>
          <a:bodyPr wrap="square" rtlCol="0">
            <a:spAutoFit/>
          </a:bodyPr>
          <a:lstStyle/>
          <a:p>
            <a:pPr marL="742950" indent="-742950" algn="ctr">
              <a:buFont typeface="+mj-lt"/>
              <a:buAutoNum type="arabicPeriod" startAt="2"/>
            </a:pPr>
            <a:r>
              <a:rPr lang="en-US" sz="3600" b="1" dirty="0">
                <a:solidFill>
                  <a:srgbClr val="00B0F0"/>
                </a:solidFill>
                <a:latin typeface="Alexandria" charset="0"/>
                <a:cs typeface="Alexandria" charset="0"/>
              </a:rPr>
              <a:t>Information and Knowledge Management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p:cNvSpPr txBox="1"/>
          <p:nvPr/>
        </p:nvSpPr>
        <p:spPr>
          <a:xfrm>
            <a:off x="889317" y="2050435"/>
            <a:ext cx="10268643" cy="3970318"/>
          </a:xfrm>
          <a:prstGeom prst="rect">
            <a:avLst/>
          </a:prstGeom>
          <a:noFill/>
        </p:spPr>
        <p:txBody>
          <a:bodyPr wrap="square" rtlCol="0">
            <a:spAutoFit/>
          </a:bodyPr>
          <a:lstStyle/>
          <a:p>
            <a:pPr marL="342900" lvl="0" indent="-342900" algn="just">
              <a:lnSpc>
                <a:spcPct val="150000"/>
              </a:lnSpc>
              <a:buFont typeface="Wingdings" panose="05000000000000000000" pitchFamily="2" charset="2"/>
              <a:buChar char="Ø"/>
            </a:pPr>
            <a:r>
              <a:rPr lang="en-US" sz="2800" b="1" dirty="0">
                <a:solidFill>
                  <a:srgbClr val="F58221"/>
                </a:solidFill>
                <a:latin typeface="Alexandria"/>
              </a:rPr>
              <a:t>Good Information Management:</a:t>
            </a:r>
            <a:endParaRPr lang="en-US" sz="2400" b="1" dirty="0">
              <a:solidFill>
                <a:srgbClr val="F58221"/>
              </a:solidFill>
              <a:latin typeface="Alexandria"/>
            </a:endParaRPr>
          </a:p>
          <a:p>
            <a:pPr marL="800100" lvl="1" indent="-342900" algn="just">
              <a:lnSpc>
                <a:spcPct val="150000"/>
              </a:lnSpc>
              <a:buFont typeface="Wingdings" panose="05000000000000000000" pitchFamily="2" charset="2"/>
              <a:buChar char="§"/>
            </a:pPr>
            <a:r>
              <a:rPr lang="en-US" sz="2400" dirty="0">
                <a:latin typeface="Alexandria"/>
              </a:rPr>
              <a:t>Ensures access to the right information at the right time for the right people.</a:t>
            </a:r>
            <a:endParaRPr lang="en-US" sz="2000" dirty="0">
              <a:latin typeface="Alexandria"/>
            </a:endParaRPr>
          </a:p>
          <a:p>
            <a:pPr marL="800100" lvl="1" indent="-342900" algn="just">
              <a:lnSpc>
                <a:spcPct val="150000"/>
              </a:lnSpc>
              <a:buFont typeface="Wingdings" panose="05000000000000000000" pitchFamily="2" charset="2"/>
              <a:buChar char="§"/>
            </a:pPr>
            <a:r>
              <a:rPr lang="en-US" sz="2400" dirty="0">
                <a:latin typeface="Alexandria"/>
              </a:rPr>
              <a:t>Involves vast volumes of information exceeding the processing capacity of individuals.</a:t>
            </a:r>
            <a:endParaRPr lang="en-US" sz="2000" dirty="0">
              <a:latin typeface="Alexandria"/>
            </a:endParaRPr>
          </a:p>
          <a:p>
            <a:pPr marL="800100" lvl="1" indent="-342900" algn="just">
              <a:lnSpc>
                <a:spcPct val="150000"/>
              </a:lnSpc>
              <a:buFont typeface="Wingdings" panose="05000000000000000000" pitchFamily="2" charset="2"/>
              <a:buChar char="§"/>
            </a:pPr>
            <a:r>
              <a:rPr lang="en-US" sz="2400" dirty="0">
                <a:latin typeface="Alexandria"/>
              </a:rPr>
              <a:t>IT tools like intranets ensure version control and eliminate uncertainties.</a:t>
            </a:r>
            <a:endParaRPr lang="en-US" sz="2000" dirty="0">
              <a:latin typeface="Alexandria"/>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8996823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864990" y="326675"/>
            <a:ext cx="6317299" cy="1200329"/>
          </a:xfrm>
          <a:prstGeom prst="rect">
            <a:avLst/>
          </a:prstGeom>
          <a:noFill/>
        </p:spPr>
        <p:txBody>
          <a:bodyPr wrap="square" rtlCol="0">
            <a:spAutoFit/>
          </a:bodyPr>
          <a:lstStyle/>
          <a:p>
            <a:pPr marL="742950" indent="-742950" algn="ctr">
              <a:buFont typeface="+mj-lt"/>
              <a:buAutoNum type="arabicPeriod" startAt="2"/>
            </a:pPr>
            <a:r>
              <a:rPr lang="en-US" sz="3600" b="1" dirty="0">
                <a:solidFill>
                  <a:srgbClr val="00B0F0"/>
                </a:solidFill>
                <a:latin typeface="Alexandria" charset="0"/>
                <a:cs typeface="Alexandria" charset="0"/>
              </a:rPr>
              <a:t>Information and Knowledge Management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p:cNvSpPr txBox="1"/>
          <p:nvPr/>
        </p:nvSpPr>
        <p:spPr>
          <a:xfrm>
            <a:off x="942308" y="2105081"/>
            <a:ext cx="10268643" cy="4016484"/>
          </a:xfrm>
          <a:prstGeom prst="rect">
            <a:avLst/>
          </a:prstGeom>
          <a:noFill/>
        </p:spPr>
        <p:txBody>
          <a:bodyPr wrap="square" rtlCol="0">
            <a:spAutoFit/>
          </a:bodyPr>
          <a:lstStyle/>
          <a:p>
            <a:pPr marL="342900" indent="-342900" algn="just">
              <a:lnSpc>
                <a:spcPct val="150000"/>
              </a:lnSpc>
              <a:buFont typeface="Wingdings" panose="05000000000000000000" pitchFamily="2" charset="2"/>
              <a:buChar char="Ø"/>
            </a:pPr>
            <a:r>
              <a:rPr lang="en-US" sz="2800" b="1" dirty="0">
                <a:solidFill>
                  <a:srgbClr val="F58221"/>
                </a:solidFill>
                <a:latin typeface="Alexandria"/>
              </a:rPr>
              <a:t>Benefits of Good Information Management:</a:t>
            </a:r>
          </a:p>
          <a:p>
            <a:pPr marL="800100" lvl="1" indent="-342900" algn="just">
              <a:lnSpc>
                <a:spcPct val="150000"/>
              </a:lnSpc>
              <a:buFont typeface="Wingdings" panose="05000000000000000000" pitchFamily="2" charset="2"/>
              <a:buChar char="§"/>
            </a:pPr>
            <a:r>
              <a:rPr lang="en-US" sz="2400" b="1" dirty="0">
                <a:latin typeface="Alexandria"/>
              </a:rPr>
              <a:t>Provides resources for safe, efficient, quality care, such as: </a:t>
            </a:r>
          </a:p>
          <a:p>
            <a:pPr marL="1257300" lvl="2" indent="-342900" algn="just">
              <a:lnSpc>
                <a:spcPct val="150000"/>
              </a:lnSpc>
              <a:buFont typeface="Courier New" panose="02070309020205020404" pitchFamily="49" charset="0"/>
              <a:buChar char="o"/>
            </a:pPr>
            <a:r>
              <a:rPr lang="en-US" sz="2000" dirty="0">
                <a:latin typeface="Alexandria"/>
              </a:rPr>
              <a:t>Clinical guidelines, standards of practice, policy and procedure manuals, research findings, drug databases, and community resources.</a:t>
            </a:r>
          </a:p>
          <a:p>
            <a:endParaRPr lang="en-US" dirty="0">
              <a:latin typeface="Alexandria"/>
            </a:endParaRPr>
          </a:p>
          <a:p>
            <a:pPr marL="800100" lvl="1" indent="-342900" algn="just">
              <a:lnSpc>
                <a:spcPct val="150000"/>
              </a:lnSpc>
              <a:buFont typeface="Wingdings" panose="05000000000000000000" pitchFamily="2" charset="2"/>
              <a:buChar char="§"/>
            </a:pPr>
            <a:r>
              <a:rPr lang="en-US" sz="2400" dirty="0">
                <a:latin typeface="Alexandria"/>
              </a:rPr>
              <a:t>Eliminates redundant data collection, reducing wasted resources.</a:t>
            </a:r>
          </a:p>
          <a:p>
            <a:pPr marL="800100" lvl="1" indent="-342900" algn="just">
              <a:lnSpc>
                <a:spcPct val="150000"/>
              </a:lnSpc>
              <a:buFont typeface="Wingdings" panose="05000000000000000000" pitchFamily="2" charset="2"/>
              <a:buChar char="§"/>
            </a:pPr>
            <a:r>
              <a:rPr lang="en-US" sz="2400" dirty="0">
                <a:latin typeface="Alexandria"/>
              </a:rPr>
              <a:t>Becomes crucial in the era of big data for improved decision-making.</a:t>
            </a:r>
          </a:p>
          <a:p>
            <a:pPr lvl="2" algn="just">
              <a:lnSpc>
                <a:spcPct val="150000"/>
              </a:lnSpc>
            </a:pPr>
            <a:endParaRPr lang="en-US" dirty="0">
              <a:latin typeface="Alexandria"/>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7752960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864990" y="326675"/>
            <a:ext cx="6317299" cy="1200329"/>
          </a:xfrm>
          <a:prstGeom prst="rect">
            <a:avLst/>
          </a:prstGeom>
          <a:noFill/>
        </p:spPr>
        <p:txBody>
          <a:bodyPr wrap="square" rtlCol="0">
            <a:spAutoFit/>
          </a:bodyPr>
          <a:lstStyle/>
          <a:p>
            <a:pPr marL="742950" indent="-742950" algn="ctr">
              <a:buFont typeface="+mj-lt"/>
              <a:buAutoNum type="arabicPeriod" startAt="2"/>
            </a:pPr>
            <a:r>
              <a:rPr lang="en-US" sz="3600" b="1" dirty="0">
                <a:solidFill>
                  <a:srgbClr val="00B0F0"/>
                </a:solidFill>
                <a:latin typeface="Alexandria" charset="0"/>
                <a:cs typeface="Alexandria" charset="0"/>
              </a:rPr>
              <a:t>Information and Knowledge Management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p:cNvSpPr txBox="1"/>
          <p:nvPr/>
        </p:nvSpPr>
        <p:spPr>
          <a:xfrm>
            <a:off x="942308" y="2000139"/>
            <a:ext cx="10268643" cy="4062651"/>
          </a:xfrm>
          <a:prstGeom prst="rect">
            <a:avLst/>
          </a:prstGeom>
          <a:noFill/>
        </p:spPr>
        <p:txBody>
          <a:bodyPr wrap="square" rtlCol="0">
            <a:spAutoFit/>
          </a:bodyPr>
          <a:lstStyle/>
          <a:p>
            <a:pPr marL="342900" lvl="0" indent="-342900" algn="just">
              <a:lnSpc>
                <a:spcPct val="150000"/>
              </a:lnSpc>
              <a:buFont typeface="Wingdings" panose="05000000000000000000" pitchFamily="2" charset="2"/>
              <a:buChar char="Ø"/>
            </a:pPr>
            <a:r>
              <a:rPr lang="en-US" sz="2800" b="1" dirty="0">
                <a:solidFill>
                  <a:srgbClr val="F58221"/>
                </a:solidFill>
                <a:latin typeface="Alexandria"/>
              </a:rPr>
              <a:t>Knowledge Management (KM):</a:t>
            </a:r>
          </a:p>
          <a:p>
            <a:pPr marL="800100" lvl="1" indent="-342900" algn="just">
              <a:lnSpc>
                <a:spcPct val="150000"/>
              </a:lnSpc>
              <a:buFont typeface="Wingdings" panose="05000000000000000000" pitchFamily="2" charset="2"/>
              <a:buChar char="§"/>
            </a:pPr>
            <a:r>
              <a:rPr lang="en-US" sz="2400" dirty="0">
                <a:latin typeface="Alexandria"/>
              </a:rPr>
              <a:t>Selectively applies knowledge from past experiences to improve current and future decisions.</a:t>
            </a:r>
          </a:p>
          <a:p>
            <a:pPr marL="800100" lvl="1" indent="-342900" algn="just">
              <a:lnSpc>
                <a:spcPct val="150000"/>
              </a:lnSpc>
              <a:buFont typeface="Wingdings" panose="05000000000000000000" pitchFamily="2" charset="2"/>
              <a:buChar char="§"/>
            </a:pPr>
            <a:r>
              <a:rPr lang="en-US" sz="2400" dirty="0">
                <a:latin typeface="Alexandria"/>
              </a:rPr>
              <a:t>Employs structured systems to store, distribute, and apply both tacit knowledge (personal experience) and explicit knowledge (evidence).</a:t>
            </a:r>
          </a:p>
          <a:p>
            <a:pPr marL="800100" lvl="1" indent="-342900" algn="just">
              <a:lnSpc>
                <a:spcPct val="150000"/>
              </a:lnSpc>
              <a:buFont typeface="Wingdings" panose="05000000000000000000" pitchFamily="2" charset="2"/>
              <a:buChar char="§"/>
            </a:pPr>
            <a:r>
              <a:rPr lang="en-US" sz="2400" dirty="0">
                <a:latin typeface="Alexandria"/>
              </a:rPr>
              <a:t>Provides organizations with a competitive edge by discovering hidden knowledge through data mining.</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2740995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864990" y="326675"/>
            <a:ext cx="6317299" cy="1200329"/>
          </a:xfrm>
          <a:prstGeom prst="rect">
            <a:avLst/>
          </a:prstGeom>
          <a:noFill/>
        </p:spPr>
        <p:txBody>
          <a:bodyPr wrap="square" rtlCol="0">
            <a:spAutoFit/>
          </a:bodyPr>
          <a:lstStyle/>
          <a:p>
            <a:pPr algn="ctr"/>
            <a:r>
              <a:rPr lang="en-US" sz="3600" b="1" i="1" dirty="0">
                <a:solidFill>
                  <a:srgbClr val="F58221"/>
                </a:solidFill>
                <a:latin typeface="Alexandria" charset="0"/>
                <a:cs typeface="Alexandria" charset="0"/>
              </a:rPr>
              <a:t>Information Management Example</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p:cNvSpPr txBox="1"/>
          <p:nvPr/>
        </p:nvSpPr>
        <p:spPr>
          <a:xfrm>
            <a:off x="942308" y="2000139"/>
            <a:ext cx="10268643" cy="3970318"/>
          </a:xfrm>
          <a:prstGeom prst="rect">
            <a:avLst/>
          </a:prstGeom>
          <a:noFill/>
        </p:spPr>
        <p:txBody>
          <a:bodyPr wrap="square" rtlCol="0">
            <a:spAutoFit/>
          </a:bodyPr>
          <a:lstStyle/>
          <a:p>
            <a:pPr marL="285750" indent="-285750" algn="just">
              <a:lnSpc>
                <a:spcPct val="150000"/>
              </a:lnSpc>
              <a:buFont typeface="Wingdings" panose="05000000000000000000" pitchFamily="2" charset="2"/>
              <a:buChar char="Ø"/>
            </a:pPr>
            <a:r>
              <a:rPr lang="en-US" sz="2400" dirty="0">
                <a:latin typeface="Alexandria"/>
              </a:rPr>
              <a:t>A hospital uses an electronic health record (EHR) system to store and share patient medical histories. The EHR contains clinical guidelines, diagnostic test results, medication records, and policy manuals.</a:t>
            </a:r>
          </a:p>
          <a:p>
            <a:pPr marL="285750" indent="-285750" algn="just">
              <a:lnSpc>
                <a:spcPct val="150000"/>
              </a:lnSpc>
              <a:buFont typeface="Wingdings" panose="05000000000000000000" pitchFamily="2" charset="2"/>
              <a:buChar char="Ø"/>
            </a:pPr>
            <a:r>
              <a:rPr lang="en-US" sz="2400" dirty="0">
                <a:latin typeface="Alexandria"/>
              </a:rPr>
              <a:t>When a healthcare provider needs to reference the latest protocol for sepsis management, they access the system to retrieve the most recent evidence-based guidelines. The system ensures version control so that everyone in the organization accesses the same updated resources.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8908114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864990" y="326675"/>
            <a:ext cx="6317299" cy="1200329"/>
          </a:xfrm>
          <a:prstGeom prst="rect">
            <a:avLst/>
          </a:prstGeom>
          <a:noFill/>
        </p:spPr>
        <p:txBody>
          <a:bodyPr wrap="square" rtlCol="0">
            <a:spAutoFit/>
          </a:bodyPr>
          <a:lstStyle/>
          <a:p>
            <a:pPr algn="ctr"/>
            <a:r>
              <a:rPr lang="en-US" sz="3600" b="1" i="1" dirty="0">
                <a:solidFill>
                  <a:srgbClr val="F58221"/>
                </a:solidFill>
                <a:latin typeface="Alexandria" charset="0"/>
                <a:cs typeface="Alexandria" charset="0"/>
              </a:rPr>
              <a:t>Information Management Example</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p:cNvSpPr txBox="1"/>
          <p:nvPr/>
        </p:nvSpPr>
        <p:spPr>
          <a:xfrm>
            <a:off x="942308" y="1993256"/>
            <a:ext cx="10268643" cy="4062651"/>
          </a:xfrm>
          <a:prstGeom prst="rect">
            <a:avLst/>
          </a:prstGeom>
          <a:noFill/>
        </p:spPr>
        <p:txBody>
          <a:bodyPr wrap="square" rtlCol="0">
            <a:spAutoFit/>
          </a:bodyPr>
          <a:lstStyle/>
          <a:p>
            <a:pPr marL="342900" indent="-342900" algn="just">
              <a:lnSpc>
                <a:spcPct val="150000"/>
              </a:lnSpc>
              <a:buFont typeface="Wingdings" panose="05000000000000000000" pitchFamily="2" charset="2"/>
              <a:buChar char="Ø"/>
            </a:pPr>
            <a:r>
              <a:rPr lang="en-US" sz="2800" b="1" dirty="0">
                <a:latin typeface="Alexandria"/>
              </a:rPr>
              <a:t>Outcome</a:t>
            </a:r>
            <a:r>
              <a:rPr lang="en-US" sz="2800" dirty="0">
                <a:latin typeface="Alexandria"/>
              </a:rPr>
              <a:t>:</a:t>
            </a:r>
          </a:p>
          <a:p>
            <a:pPr marL="800100" lvl="1" indent="-342900" algn="just">
              <a:lnSpc>
                <a:spcPct val="150000"/>
              </a:lnSpc>
              <a:buFont typeface="Wingdings" panose="05000000000000000000" pitchFamily="2" charset="2"/>
              <a:buChar char="§"/>
            </a:pPr>
            <a:r>
              <a:rPr lang="en-US" sz="2400" dirty="0">
                <a:latin typeface="Alexandria"/>
              </a:rPr>
              <a:t>Efficient retrieval of accurate and up-to-date information helps deliver consistent and safe patient care.</a:t>
            </a:r>
          </a:p>
          <a:p>
            <a:pPr marL="800100" lvl="1" indent="-342900" algn="just">
              <a:lnSpc>
                <a:spcPct val="150000"/>
              </a:lnSpc>
              <a:buFont typeface="Wingdings" panose="05000000000000000000" pitchFamily="2" charset="2"/>
              <a:buChar char="§"/>
            </a:pPr>
            <a:r>
              <a:rPr lang="en-US" sz="2400" dirty="0">
                <a:latin typeface="Alexandria"/>
              </a:rPr>
              <a:t>Reduces redundancy by preventing duplicate data entry or storage.</a:t>
            </a:r>
          </a:p>
          <a:p>
            <a:pPr marL="342900" indent="-342900" algn="just">
              <a:lnSpc>
                <a:spcPct val="150000"/>
              </a:lnSpc>
              <a:buFont typeface="Wingdings" panose="05000000000000000000" pitchFamily="2" charset="2"/>
              <a:buChar char="Ø"/>
            </a:pPr>
            <a:r>
              <a:rPr lang="en-US" sz="2400" dirty="0">
                <a:latin typeface="Alexandria"/>
              </a:rPr>
              <a:t>This represents </a:t>
            </a:r>
            <a:r>
              <a:rPr lang="en-US" sz="2400" b="1" dirty="0">
                <a:latin typeface="Alexandria"/>
              </a:rPr>
              <a:t>Information Management</a:t>
            </a:r>
            <a:r>
              <a:rPr lang="en-US" sz="2400" dirty="0">
                <a:latin typeface="Alexandria"/>
              </a:rPr>
              <a:t> as it involves organizing, storing, and ensuring access to structured data and information at the right time.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4065750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864990" y="326675"/>
            <a:ext cx="6317299" cy="1200329"/>
          </a:xfrm>
          <a:prstGeom prst="rect">
            <a:avLst/>
          </a:prstGeom>
          <a:noFill/>
        </p:spPr>
        <p:txBody>
          <a:bodyPr wrap="square" rtlCol="0">
            <a:spAutoFit/>
          </a:bodyPr>
          <a:lstStyle/>
          <a:p>
            <a:pPr algn="ctr"/>
            <a:r>
              <a:rPr lang="en-US" sz="3600" b="1" i="1" dirty="0">
                <a:solidFill>
                  <a:srgbClr val="F58221"/>
                </a:solidFill>
                <a:latin typeface="Alexandria" charset="0"/>
                <a:cs typeface="Alexandria" charset="0"/>
              </a:rPr>
              <a:t>Knowledge Management Example</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p:cNvSpPr txBox="1"/>
          <p:nvPr/>
        </p:nvSpPr>
        <p:spPr>
          <a:xfrm>
            <a:off x="906792" y="2357211"/>
            <a:ext cx="10233693" cy="3323987"/>
          </a:xfrm>
          <a:prstGeom prst="rect">
            <a:avLst/>
          </a:prstGeom>
          <a:noFill/>
        </p:spPr>
        <p:txBody>
          <a:bodyPr wrap="square" rtlCol="0">
            <a:spAutoFit/>
          </a:bodyPr>
          <a:lstStyle/>
          <a:p>
            <a:pPr marL="342900" indent="-342900" algn="just">
              <a:lnSpc>
                <a:spcPct val="150000"/>
              </a:lnSpc>
              <a:buFont typeface="Wingdings" panose="05000000000000000000" pitchFamily="2" charset="2"/>
              <a:buChar char="Ø"/>
            </a:pPr>
            <a:r>
              <a:rPr lang="en-US" sz="2800" dirty="0">
                <a:latin typeface="Alexandria"/>
              </a:rPr>
              <a:t>A hospital creates a </a:t>
            </a:r>
            <a:r>
              <a:rPr lang="en-US" sz="2800" b="1" dirty="0">
                <a:latin typeface="Alexandria"/>
              </a:rPr>
              <a:t>"lessons learned" </a:t>
            </a:r>
            <a:r>
              <a:rPr lang="en-US" sz="2800" dirty="0">
                <a:latin typeface="Alexandria"/>
              </a:rPr>
              <a:t>database for its ICU staff to improve sepsis outcomes. After treating sepsis cases, healthcare providers document what worked well and what didn’t, including </a:t>
            </a:r>
            <a:r>
              <a:rPr lang="en-US" sz="2800" b="1" dirty="0">
                <a:latin typeface="Alexandria"/>
              </a:rPr>
              <a:t>decision-making patterns </a:t>
            </a:r>
            <a:r>
              <a:rPr lang="en-US" sz="2800" dirty="0">
                <a:latin typeface="Alexandria"/>
              </a:rPr>
              <a:t>and </a:t>
            </a:r>
            <a:r>
              <a:rPr lang="en-US" sz="2800" b="1" dirty="0">
                <a:latin typeface="Alexandria"/>
              </a:rPr>
              <a:t>innovative approaches</a:t>
            </a:r>
            <a:r>
              <a:rPr lang="en-US" sz="2800" dirty="0">
                <a:latin typeface="Alexandria"/>
              </a:rPr>
              <a:t>.</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0650727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864990" y="326675"/>
            <a:ext cx="6317299" cy="1200329"/>
          </a:xfrm>
          <a:prstGeom prst="rect">
            <a:avLst/>
          </a:prstGeom>
          <a:noFill/>
        </p:spPr>
        <p:txBody>
          <a:bodyPr wrap="square" rtlCol="0">
            <a:spAutoFit/>
          </a:bodyPr>
          <a:lstStyle/>
          <a:p>
            <a:pPr algn="ctr"/>
            <a:r>
              <a:rPr lang="en-US" sz="3600" b="1" i="1" dirty="0">
                <a:solidFill>
                  <a:srgbClr val="F58221"/>
                </a:solidFill>
                <a:latin typeface="Alexandria" charset="0"/>
                <a:cs typeface="Alexandria" charset="0"/>
              </a:rPr>
              <a:t>Knowledge Management Example</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p:cNvSpPr txBox="1"/>
          <p:nvPr/>
        </p:nvSpPr>
        <p:spPr>
          <a:xfrm>
            <a:off x="881392" y="2357211"/>
            <a:ext cx="10284493" cy="3347840"/>
          </a:xfrm>
          <a:prstGeom prst="rect">
            <a:avLst/>
          </a:prstGeom>
          <a:noFill/>
        </p:spPr>
        <p:txBody>
          <a:bodyPr wrap="square" rtlCol="0">
            <a:spAutoFit/>
          </a:bodyPr>
          <a:lstStyle/>
          <a:p>
            <a:pPr marL="342900" indent="-342900" algn="just">
              <a:lnSpc>
                <a:spcPct val="150000"/>
              </a:lnSpc>
              <a:buFont typeface="Wingdings" panose="05000000000000000000" pitchFamily="2" charset="2"/>
              <a:buChar char="Ø"/>
            </a:pPr>
            <a:r>
              <a:rPr lang="en-US" sz="2400" b="1" dirty="0">
                <a:latin typeface="Alexandria"/>
              </a:rPr>
              <a:t>This knowledge repository</a:t>
            </a:r>
            <a:r>
              <a:rPr lang="en-US" sz="2400" dirty="0">
                <a:latin typeface="Alexandria"/>
              </a:rPr>
              <a:t> includes both </a:t>
            </a:r>
            <a:r>
              <a:rPr lang="en-US" sz="2400" b="1" dirty="0">
                <a:latin typeface="Alexandria"/>
              </a:rPr>
              <a:t>tacit knowledge </a:t>
            </a:r>
            <a:r>
              <a:rPr lang="en-US" sz="2400" dirty="0">
                <a:latin typeface="Alexandria"/>
              </a:rPr>
              <a:t>(personal experiences of clinicians) and </a:t>
            </a:r>
            <a:r>
              <a:rPr lang="en-US" sz="2400" b="1" dirty="0">
                <a:latin typeface="Alexandria"/>
              </a:rPr>
              <a:t>explicit knowledge </a:t>
            </a:r>
            <a:r>
              <a:rPr lang="en-US" sz="2400" dirty="0">
                <a:latin typeface="Alexandria"/>
              </a:rPr>
              <a:t>(research findings). </a:t>
            </a:r>
            <a:r>
              <a:rPr lang="en-US" sz="2400" b="1" dirty="0">
                <a:latin typeface="Alexandria"/>
              </a:rPr>
              <a:t>Data mining tools </a:t>
            </a:r>
            <a:r>
              <a:rPr lang="en-US" sz="2400" dirty="0">
                <a:latin typeface="Alexandria"/>
              </a:rPr>
              <a:t>are used to analyze </a:t>
            </a:r>
            <a:r>
              <a:rPr lang="en-US" sz="2400" b="1" dirty="0">
                <a:latin typeface="Alexandria"/>
              </a:rPr>
              <a:t>past cases</a:t>
            </a:r>
            <a:r>
              <a:rPr lang="en-US" sz="2400" dirty="0">
                <a:latin typeface="Alexandria"/>
              </a:rPr>
              <a:t>, revealing patterns like </a:t>
            </a:r>
            <a:r>
              <a:rPr lang="en-US" sz="2400" b="1" dirty="0">
                <a:latin typeface="Alexandria"/>
              </a:rPr>
              <a:t>early identification </a:t>
            </a:r>
            <a:r>
              <a:rPr lang="en-US" sz="2400" dirty="0">
                <a:latin typeface="Alexandria"/>
              </a:rPr>
              <a:t>of infection markers improving outcomes.</a:t>
            </a:r>
          </a:p>
          <a:p>
            <a:pPr marL="342900" indent="-342900" algn="just">
              <a:lnSpc>
                <a:spcPct val="150000"/>
              </a:lnSpc>
              <a:buFont typeface="Wingdings" panose="05000000000000000000" pitchFamily="2" charset="2"/>
              <a:buChar char="Ø"/>
            </a:pPr>
            <a:r>
              <a:rPr lang="en-US" sz="2400" dirty="0">
                <a:latin typeface="Alexandria"/>
              </a:rPr>
              <a:t>The findings are applied to </a:t>
            </a:r>
            <a:r>
              <a:rPr lang="en-US" sz="2400" b="1" dirty="0">
                <a:latin typeface="Alexandria"/>
              </a:rPr>
              <a:t>train staff </a:t>
            </a:r>
            <a:r>
              <a:rPr lang="en-US" sz="2400" dirty="0">
                <a:latin typeface="Alexandria"/>
              </a:rPr>
              <a:t>and </a:t>
            </a:r>
            <a:r>
              <a:rPr lang="en-US" sz="2400" b="1" dirty="0">
                <a:latin typeface="Alexandria"/>
              </a:rPr>
              <a:t>refine future sepsis protocols</a:t>
            </a:r>
            <a:r>
              <a:rPr lang="en-US" sz="2400" dirty="0">
                <a:latin typeface="Alexandria"/>
              </a:rPr>
              <a:t>.</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4695387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864990" y="326675"/>
            <a:ext cx="6317299" cy="1200329"/>
          </a:xfrm>
          <a:prstGeom prst="rect">
            <a:avLst/>
          </a:prstGeom>
          <a:noFill/>
        </p:spPr>
        <p:txBody>
          <a:bodyPr wrap="square" rtlCol="0">
            <a:spAutoFit/>
          </a:bodyPr>
          <a:lstStyle/>
          <a:p>
            <a:pPr algn="ctr"/>
            <a:r>
              <a:rPr lang="en-US" sz="3600" b="1" i="1" dirty="0">
                <a:solidFill>
                  <a:srgbClr val="F58221"/>
                </a:solidFill>
                <a:latin typeface="Alexandria" charset="0"/>
                <a:cs typeface="Alexandria" charset="0"/>
              </a:rPr>
              <a:t>Knowledge Management Example</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p:cNvSpPr txBox="1"/>
          <p:nvPr/>
        </p:nvSpPr>
        <p:spPr>
          <a:xfrm>
            <a:off x="889317" y="2208707"/>
            <a:ext cx="10268643" cy="3323987"/>
          </a:xfrm>
          <a:prstGeom prst="rect">
            <a:avLst/>
          </a:prstGeom>
          <a:noFill/>
        </p:spPr>
        <p:txBody>
          <a:bodyPr wrap="square" rtlCol="0">
            <a:spAutoFit/>
          </a:bodyPr>
          <a:lstStyle/>
          <a:p>
            <a:pPr marL="342900" indent="-342900" algn="just">
              <a:lnSpc>
                <a:spcPct val="150000"/>
              </a:lnSpc>
              <a:buFont typeface="Wingdings" panose="05000000000000000000" pitchFamily="2" charset="2"/>
              <a:buChar char="Ø"/>
            </a:pPr>
            <a:r>
              <a:rPr lang="en-US" sz="3200" b="1" dirty="0">
                <a:latin typeface="Alexandria"/>
              </a:rPr>
              <a:t>Outcome</a:t>
            </a:r>
            <a:r>
              <a:rPr lang="en-US" sz="3200" dirty="0">
                <a:latin typeface="Alexandria"/>
              </a:rPr>
              <a:t>:</a:t>
            </a:r>
            <a:endParaRPr lang="en-US" altLang="en-US" sz="3200" dirty="0">
              <a:latin typeface="Alexandria"/>
            </a:endParaRPr>
          </a:p>
          <a:p>
            <a:pPr marL="914400" lvl="1" indent="-457200" algn="just" eaLnBrk="0" fontAlgn="base" hangingPunct="0">
              <a:lnSpc>
                <a:spcPct val="150000"/>
              </a:lnSpc>
              <a:spcBef>
                <a:spcPct val="0"/>
              </a:spcBef>
              <a:spcAft>
                <a:spcPct val="0"/>
              </a:spcAft>
              <a:buFont typeface="Wingdings" panose="05000000000000000000" pitchFamily="2" charset="2"/>
              <a:buChar char="§"/>
            </a:pPr>
            <a:r>
              <a:rPr lang="en-US" altLang="en-US" sz="2800" dirty="0">
                <a:latin typeface="Alexandria"/>
              </a:rPr>
              <a:t>The hospital leverages its staff’s collective knowledge to improve sepsis treatment and patient survival rates.</a:t>
            </a:r>
          </a:p>
          <a:p>
            <a:pPr marL="914400" lvl="1" indent="-457200" algn="just" eaLnBrk="0" fontAlgn="base" hangingPunct="0">
              <a:lnSpc>
                <a:spcPct val="150000"/>
              </a:lnSpc>
              <a:spcBef>
                <a:spcPct val="0"/>
              </a:spcBef>
              <a:spcAft>
                <a:spcPct val="0"/>
              </a:spcAft>
              <a:buFont typeface="Wingdings" panose="05000000000000000000" pitchFamily="2" charset="2"/>
              <a:buChar char="§"/>
            </a:pPr>
            <a:r>
              <a:rPr lang="en-US" altLang="en-US" sz="2800" dirty="0">
                <a:latin typeface="Alexandria"/>
              </a:rPr>
              <a:t>This fosters innovation and ensures the organization stays competitive in providing quality care.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7015715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Picture 2"/>
          <p:cNvPicPr>
            <a:picLocks noChangeAspect="1"/>
          </p:cNvPicPr>
          <p:nvPr/>
        </p:nvPicPr>
        <p:blipFill>
          <a:blip r:embed="rId3"/>
          <a:stretch>
            <a:fillRect/>
          </a:stretch>
        </p:blipFill>
        <p:spPr>
          <a:xfrm>
            <a:off x="9032859" y="841215"/>
            <a:ext cx="2987906" cy="5175569"/>
          </a:xfrm>
          <a:prstGeom prst="rect">
            <a:avLst/>
          </a:prstGeom>
          <a:ln>
            <a:noFill/>
          </a:ln>
          <a:effectLst>
            <a:outerShdw blurRad="190500" algn="tl" rotWithShape="0">
              <a:srgbClr val="000000">
                <a:alpha val="70000"/>
              </a:srgbClr>
            </a:outerShdw>
          </a:effectLst>
        </p:spPr>
      </p:pic>
      <p:sp>
        <p:nvSpPr>
          <p:cNvPr id="4" name="Rounded Rectangle 3"/>
          <p:cNvSpPr/>
          <p:nvPr/>
        </p:nvSpPr>
        <p:spPr>
          <a:xfrm>
            <a:off x="1546797" y="1884563"/>
            <a:ext cx="7120328" cy="3088872"/>
          </a:xfrm>
          <a:prstGeom prst="roundRect">
            <a:avLst/>
          </a:prstGeom>
        </p:spPr>
        <p:style>
          <a:lnRef idx="2">
            <a:schemeClr val="accent4"/>
          </a:lnRef>
          <a:fillRef idx="1">
            <a:schemeClr val="lt1"/>
          </a:fillRef>
          <a:effectRef idx="0">
            <a:schemeClr val="accent4"/>
          </a:effectRef>
          <a:fontRef idx="minor">
            <a:schemeClr val="dk1"/>
          </a:fontRef>
        </p:style>
        <p:txBody>
          <a:bodyPr rtlCol="0" anchor="ctr"/>
          <a:lstStyle/>
          <a:p>
            <a:pPr algn="ctr"/>
            <a:r>
              <a:rPr lang="en-US" sz="5400" b="1" dirty="0">
                <a:solidFill>
                  <a:srgbClr val="669BBC"/>
                </a:solidFill>
                <a:latin typeface="Alexandria"/>
              </a:rPr>
              <a:t>Case Study</a:t>
            </a:r>
            <a:endParaRPr lang="en-US" sz="5400" dirty="0">
              <a:solidFill>
                <a:srgbClr val="669BBC"/>
              </a:solidFill>
              <a:latin typeface="Alexandria"/>
            </a:endParaRPr>
          </a:p>
        </p:txBody>
      </p:sp>
    </p:spTree>
    <p:extLst>
      <p:ext uri="{BB962C8B-B14F-4D97-AF65-F5344CB8AC3E}">
        <p14:creationId xmlns:p14="http://schemas.microsoft.com/office/powerpoint/2010/main" val="77676065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864988" y="703306"/>
            <a:ext cx="6317299" cy="646331"/>
          </a:xfrm>
          <a:prstGeom prst="rect">
            <a:avLst/>
          </a:prstGeom>
          <a:noFill/>
        </p:spPr>
        <p:txBody>
          <a:bodyPr wrap="square" rtlCol="0">
            <a:spAutoFit/>
          </a:bodyPr>
          <a:lstStyle/>
          <a:p>
            <a:pPr algn="ctr"/>
            <a:r>
              <a:rPr lang="en-US" sz="3600" b="1" i="1" dirty="0">
                <a:solidFill>
                  <a:srgbClr val="F58221"/>
                </a:solidFill>
                <a:latin typeface="Alexandria" charset="0"/>
                <a:cs typeface="Alexandria" charset="0"/>
              </a:rPr>
              <a:t>Case Study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p:cNvSpPr txBox="1"/>
          <p:nvPr/>
        </p:nvSpPr>
        <p:spPr>
          <a:xfrm>
            <a:off x="881390" y="2025612"/>
            <a:ext cx="10284493" cy="3785652"/>
          </a:xfrm>
          <a:prstGeom prst="rect">
            <a:avLst/>
          </a:prstGeom>
          <a:noFill/>
        </p:spPr>
        <p:txBody>
          <a:bodyPr wrap="square" rtlCol="0">
            <a:spAutoFit/>
          </a:bodyPr>
          <a:lstStyle/>
          <a:p>
            <a:pPr marL="342900" indent="-342900" algn="just">
              <a:lnSpc>
                <a:spcPct val="200000"/>
              </a:lnSpc>
              <a:buFont typeface="Wingdings" panose="05000000000000000000" pitchFamily="2" charset="2"/>
              <a:buChar char="Ø"/>
            </a:pPr>
            <a:r>
              <a:rPr lang="en-US" sz="2000" dirty="0">
                <a:latin typeface="Alexandria"/>
              </a:rPr>
              <a:t>The Ministry of Health in Country X implemented a national electronic health records </a:t>
            </a:r>
            <a:r>
              <a:rPr lang="en-US" sz="2000" b="1" dirty="0">
                <a:latin typeface="Alexandria"/>
              </a:rPr>
              <a:t>(EHR) </a:t>
            </a:r>
            <a:r>
              <a:rPr lang="en-US" sz="2000" dirty="0">
                <a:latin typeface="Alexandria"/>
              </a:rPr>
              <a:t>system five years ago to improve patient care. The system collects vast amounts of structured and unstructured data from public and private healthcare providers. Recently, the government launched a </a:t>
            </a:r>
            <a:r>
              <a:rPr lang="en-US" sz="2000" b="1" dirty="0">
                <a:latin typeface="Alexandria"/>
              </a:rPr>
              <a:t>“Predictive Analytics for Public Health (PAPH)” </a:t>
            </a:r>
            <a:r>
              <a:rPr lang="en-US" sz="2000" dirty="0">
                <a:latin typeface="Alexandria"/>
              </a:rPr>
              <a:t>project to analyze this data and predict health trends, focusing on chronic diseases such as diabetes, hypertension, and cardiovascular conditions.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0062189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864988" y="703306"/>
            <a:ext cx="6317299" cy="646331"/>
          </a:xfrm>
          <a:prstGeom prst="rect">
            <a:avLst/>
          </a:prstGeom>
          <a:noFill/>
        </p:spPr>
        <p:txBody>
          <a:bodyPr wrap="square" rtlCol="0">
            <a:spAutoFit/>
          </a:bodyPr>
          <a:lstStyle/>
          <a:p>
            <a:pPr algn="ctr"/>
            <a:r>
              <a:rPr lang="en-US" sz="3600" b="1" i="1" dirty="0">
                <a:solidFill>
                  <a:srgbClr val="F58221"/>
                </a:solidFill>
                <a:latin typeface="Alexandria" charset="0"/>
                <a:cs typeface="Alexandria" charset="0"/>
              </a:rPr>
              <a:t>Case Study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p:cNvSpPr txBox="1"/>
          <p:nvPr/>
        </p:nvSpPr>
        <p:spPr>
          <a:xfrm>
            <a:off x="881390" y="2248622"/>
            <a:ext cx="10284493" cy="3244158"/>
          </a:xfrm>
          <a:prstGeom prst="rect">
            <a:avLst/>
          </a:prstGeom>
          <a:noFill/>
        </p:spPr>
        <p:txBody>
          <a:bodyPr wrap="square" rtlCol="0">
            <a:spAutoFit/>
          </a:bodyPr>
          <a:lstStyle/>
          <a:p>
            <a:pPr marL="342900" indent="-342900" algn="just">
              <a:lnSpc>
                <a:spcPct val="150000"/>
              </a:lnSpc>
              <a:buFont typeface="Wingdings" panose="05000000000000000000" pitchFamily="2" charset="2"/>
              <a:buChar char="Ø"/>
            </a:pPr>
            <a:r>
              <a:rPr lang="en-US" sz="2800" dirty="0">
                <a:latin typeface="Alexandria"/>
              </a:rPr>
              <a:t>Dr. </a:t>
            </a:r>
            <a:r>
              <a:rPr lang="en-US" sz="2800" dirty="0" err="1">
                <a:latin typeface="Alexandria"/>
              </a:rPr>
              <a:t>Amal</a:t>
            </a:r>
            <a:r>
              <a:rPr lang="en-US" sz="2800" dirty="0">
                <a:latin typeface="Alexandria"/>
              </a:rPr>
              <a:t>, a public health </a:t>
            </a:r>
            <a:r>
              <a:rPr lang="en-US" sz="2800" dirty="0" err="1">
                <a:latin typeface="Alexandria"/>
              </a:rPr>
              <a:t>informatician</a:t>
            </a:r>
            <a:r>
              <a:rPr lang="en-US" sz="2800" dirty="0">
                <a:latin typeface="Alexandria"/>
              </a:rPr>
              <a:t>, is leading a team using big data analytics to predict diabetes trends in urban and rural populations. The project aims to improve resource allocation and preventive care programs. However, several challenges and ethical concerns have emerged:</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6895081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864988" y="703306"/>
            <a:ext cx="6317299" cy="646331"/>
          </a:xfrm>
          <a:prstGeom prst="rect">
            <a:avLst/>
          </a:prstGeom>
          <a:noFill/>
        </p:spPr>
        <p:txBody>
          <a:bodyPr wrap="square" rtlCol="0">
            <a:spAutoFit/>
          </a:bodyPr>
          <a:lstStyle/>
          <a:p>
            <a:pPr algn="ctr"/>
            <a:r>
              <a:rPr lang="en-US" sz="3600" b="1" i="1" dirty="0">
                <a:solidFill>
                  <a:srgbClr val="F58221"/>
                </a:solidFill>
                <a:latin typeface="Alexandria" charset="0"/>
                <a:cs typeface="Alexandria" charset="0"/>
              </a:rPr>
              <a:t>Case Study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p:cNvSpPr txBox="1"/>
          <p:nvPr/>
        </p:nvSpPr>
        <p:spPr>
          <a:xfrm>
            <a:off x="854234" y="2141974"/>
            <a:ext cx="10331253" cy="3785652"/>
          </a:xfrm>
          <a:prstGeom prst="rect">
            <a:avLst/>
          </a:prstGeom>
          <a:noFill/>
        </p:spPr>
        <p:txBody>
          <a:bodyPr wrap="square" rtlCol="0">
            <a:spAutoFit/>
          </a:bodyPr>
          <a:lstStyle/>
          <a:p>
            <a:pPr marL="514350" indent="-514350" algn="just">
              <a:lnSpc>
                <a:spcPct val="150000"/>
              </a:lnSpc>
              <a:buFont typeface="+mj-lt"/>
              <a:buAutoNum type="arabicPeriod"/>
            </a:pPr>
            <a:r>
              <a:rPr lang="en-US" sz="3200" b="1" dirty="0">
                <a:solidFill>
                  <a:srgbClr val="F58221"/>
                </a:solidFill>
                <a:latin typeface="Alexandria"/>
              </a:rPr>
              <a:t>Data Integrity Issues:  </a:t>
            </a:r>
          </a:p>
          <a:p>
            <a:pPr marL="914400" lvl="1" indent="-457200" algn="just">
              <a:lnSpc>
                <a:spcPct val="150000"/>
              </a:lnSpc>
              <a:buFont typeface="Wingdings" panose="05000000000000000000" pitchFamily="2" charset="2"/>
              <a:buChar char="§"/>
            </a:pPr>
            <a:r>
              <a:rPr lang="en-US" sz="3200" dirty="0">
                <a:latin typeface="Alexandria"/>
              </a:rPr>
              <a:t>Some datasets have incomplete patient information, and others are riddled with errors due to inconsistent documentation practices across clinics.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3356081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864988" y="703306"/>
            <a:ext cx="6317299" cy="646331"/>
          </a:xfrm>
          <a:prstGeom prst="rect">
            <a:avLst/>
          </a:prstGeom>
          <a:noFill/>
        </p:spPr>
        <p:txBody>
          <a:bodyPr wrap="square" rtlCol="0">
            <a:spAutoFit/>
          </a:bodyPr>
          <a:lstStyle/>
          <a:p>
            <a:pPr algn="ctr"/>
            <a:r>
              <a:rPr lang="en-US" sz="3600" b="1" i="1" dirty="0">
                <a:solidFill>
                  <a:srgbClr val="F58221"/>
                </a:solidFill>
                <a:latin typeface="Alexandria" charset="0"/>
                <a:cs typeface="Alexandria" charset="0"/>
              </a:rPr>
              <a:t>Case Study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p:cNvSpPr txBox="1"/>
          <p:nvPr/>
        </p:nvSpPr>
        <p:spPr>
          <a:xfrm>
            <a:off x="858010" y="2357211"/>
            <a:ext cx="10331253" cy="3539430"/>
          </a:xfrm>
          <a:prstGeom prst="rect">
            <a:avLst/>
          </a:prstGeom>
          <a:noFill/>
        </p:spPr>
        <p:txBody>
          <a:bodyPr wrap="square" rtlCol="0">
            <a:spAutoFit/>
          </a:bodyPr>
          <a:lstStyle/>
          <a:p>
            <a:pPr marL="514350" indent="-514350">
              <a:buFont typeface="+mj-lt"/>
              <a:buAutoNum type="arabicPeriod" startAt="2"/>
            </a:pPr>
            <a:r>
              <a:rPr lang="en-US" sz="3200" b="1" dirty="0">
                <a:solidFill>
                  <a:srgbClr val="F58221"/>
                </a:solidFill>
                <a:latin typeface="Alexandria"/>
              </a:rPr>
              <a:t>Privacy and Consent: </a:t>
            </a:r>
            <a:r>
              <a:rPr lang="en-US" sz="3200" dirty="0">
                <a:solidFill>
                  <a:srgbClr val="F58221"/>
                </a:solidFill>
              </a:rPr>
              <a:t> </a:t>
            </a:r>
          </a:p>
          <a:p>
            <a:pPr marL="914400" lvl="1" indent="-457200" algn="just">
              <a:lnSpc>
                <a:spcPct val="150000"/>
              </a:lnSpc>
              <a:buFont typeface="Wingdings" panose="05000000000000000000" pitchFamily="2" charset="2"/>
              <a:buChar char="§"/>
            </a:pPr>
            <a:r>
              <a:rPr lang="en-US" sz="3200" dirty="0">
                <a:latin typeface="Alexandria"/>
              </a:rPr>
              <a:t>Some patients are unaware their data is being used for analytics. Although de-identified, there's a risk of re-identification due to the combination of datasets.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263032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864988" y="703306"/>
            <a:ext cx="6317299" cy="646331"/>
          </a:xfrm>
          <a:prstGeom prst="rect">
            <a:avLst/>
          </a:prstGeom>
          <a:noFill/>
        </p:spPr>
        <p:txBody>
          <a:bodyPr wrap="square" rtlCol="0">
            <a:spAutoFit/>
          </a:bodyPr>
          <a:lstStyle/>
          <a:p>
            <a:pPr algn="ctr"/>
            <a:r>
              <a:rPr lang="en-US" sz="3600" b="1" i="1" dirty="0">
                <a:solidFill>
                  <a:srgbClr val="F58221"/>
                </a:solidFill>
                <a:latin typeface="Alexandria" charset="0"/>
                <a:cs typeface="Alexandria" charset="0"/>
              </a:rPr>
              <a:t>Case Study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p:cNvSpPr txBox="1"/>
          <p:nvPr/>
        </p:nvSpPr>
        <p:spPr>
          <a:xfrm>
            <a:off x="858010" y="2308936"/>
            <a:ext cx="10331253" cy="3539430"/>
          </a:xfrm>
          <a:prstGeom prst="rect">
            <a:avLst/>
          </a:prstGeom>
          <a:noFill/>
        </p:spPr>
        <p:txBody>
          <a:bodyPr wrap="square" rtlCol="0">
            <a:spAutoFit/>
          </a:bodyPr>
          <a:lstStyle/>
          <a:p>
            <a:pPr marL="514350" indent="-514350">
              <a:buFont typeface="+mj-lt"/>
              <a:buAutoNum type="arabicPeriod" startAt="3"/>
            </a:pPr>
            <a:r>
              <a:rPr lang="en-US" sz="3200" b="1" dirty="0">
                <a:solidFill>
                  <a:srgbClr val="F58221"/>
                </a:solidFill>
                <a:latin typeface="Alexandria"/>
              </a:rPr>
              <a:t>Overcoming Data Silos:  </a:t>
            </a:r>
          </a:p>
          <a:p>
            <a:pPr marL="914400" lvl="1" indent="-457200" algn="just">
              <a:lnSpc>
                <a:spcPct val="150000"/>
              </a:lnSpc>
              <a:buFont typeface="Wingdings" panose="05000000000000000000" pitchFamily="2" charset="2"/>
              <a:buChar char="§"/>
            </a:pPr>
            <a:r>
              <a:rPr lang="en-US" sz="3200" dirty="0">
                <a:latin typeface="Alexandria"/>
              </a:rPr>
              <a:t>What strategies can the government use to encourage private providers to share data?  </a:t>
            </a:r>
          </a:p>
          <a:p>
            <a:pPr marL="914400" lvl="1" indent="-457200" algn="just">
              <a:lnSpc>
                <a:spcPct val="150000"/>
              </a:lnSpc>
              <a:buFont typeface="Wingdings" panose="05000000000000000000" pitchFamily="2" charset="2"/>
              <a:buChar char="§"/>
            </a:pPr>
            <a:r>
              <a:rPr lang="en-US" sz="3200" dirty="0">
                <a:latin typeface="Alexandria"/>
              </a:rPr>
              <a:t>How can data governance frameworks be strengthened to build trust among stakeholders? </a:t>
            </a:r>
            <a:r>
              <a:rPr lang="en-US" sz="3200" dirty="0"/>
              <a:t>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7479483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864988" y="703306"/>
            <a:ext cx="6317299" cy="646331"/>
          </a:xfrm>
          <a:prstGeom prst="rect">
            <a:avLst/>
          </a:prstGeom>
          <a:noFill/>
        </p:spPr>
        <p:txBody>
          <a:bodyPr wrap="square" rtlCol="0">
            <a:spAutoFit/>
          </a:bodyPr>
          <a:lstStyle/>
          <a:p>
            <a:pPr algn="ctr"/>
            <a:r>
              <a:rPr lang="en-US" sz="3600" b="1" i="1" dirty="0">
                <a:solidFill>
                  <a:srgbClr val="F58221"/>
                </a:solidFill>
                <a:latin typeface="Alexandria" charset="0"/>
                <a:cs typeface="Alexandria" charset="0"/>
              </a:rPr>
              <a:t>Case Study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p:cNvSpPr txBox="1"/>
          <p:nvPr/>
        </p:nvSpPr>
        <p:spPr>
          <a:xfrm>
            <a:off x="858010" y="2308936"/>
            <a:ext cx="10331253" cy="3539430"/>
          </a:xfrm>
          <a:prstGeom prst="rect">
            <a:avLst/>
          </a:prstGeom>
          <a:noFill/>
        </p:spPr>
        <p:txBody>
          <a:bodyPr wrap="square" rtlCol="0">
            <a:spAutoFit/>
          </a:bodyPr>
          <a:lstStyle/>
          <a:p>
            <a:pPr marL="514350" indent="-514350">
              <a:buFont typeface="+mj-lt"/>
              <a:buAutoNum type="arabicPeriod" startAt="4"/>
            </a:pPr>
            <a:r>
              <a:rPr lang="en-US" sz="3200" b="1" dirty="0">
                <a:solidFill>
                  <a:srgbClr val="F58221"/>
                </a:solidFill>
                <a:latin typeface="Alexandria"/>
              </a:rPr>
              <a:t>Actionable Analytics: </a:t>
            </a:r>
            <a:r>
              <a:rPr lang="en-US" sz="3200" dirty="0"/>
              <a:t> </a:t>
            </a:r>
          </a:p>
          <a:p>
            <a:pPr marL="914400" lvl="1" indent="-457200" algn="just">
              <a:lnSpc>
                <a:spcPct val="150000"/>
              </a:lnSpc>
              <a:buFont typeface="Wingdings" panose="05000000000000000000" pitchFamily="2" charset="2"/>
              <a:buChar char="§"/>
            </a:pPr>
            <a:r>
              <a:rPr lang="en-US" sz="3200" dirty="0">
                <a:latin typeface="Alexandria"/>
              </a:rPr>
              <a:t>How can the analytics team make their models more transparent and acceptable to policymakers?  </a:t>
            </a:r>
          </a:p>
          <a:p>
            <a:pPr marL="914400" lvl="1" indent="-457200" algn="just">
              <a:lnSpc>
                <a:spcPct val="150000"/>
              </a:lnSpc>
              <a:buFont typeface="Wingdings" panose="05000000000000000000" pitchFamily="2" charset="2"/>
              <a:buChar char="§"/>
            </a:pPr>
            <a:r>
              <a:rPr lang="en-US" sz="3200" dirty="0">
                <a:latin typeface="Alexandria"/>
              </a:rPr>
              <a:t>What additional data or evidence might strengthen their case for preventive action?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672053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Picture 2"/>
          <p:cNvPicPr>
            <a:picLocks noChangeAspect="1"/>
          </p:cNvPicPr>
          <p:nvPr/>
        </p:nvPicPr>
        <p:blipFill>
          <a:blip r:embed="rId3"/>
          <a:stretch>
            <a:fillRect/>
          </a:stretch>
        </p:blipFill>
        <p:spPr>
          <a:xfrm>
            <a:off x="9032859" y="841215"/>
            <a:ext cx="2987906" cy="5175569"/>
          </a:xfrm>
          <a:prstGeom prst="rect">
            <a:avLst/>
          </a:prstGeom>
          <a:ln>
            <a:noFill/>
          </a:ln>
          <a:effectLst>
            <a:outerShdw blurRad="190500" algn="tl" rotWithShape="0">
              <a:srgbClr val="000000">
                <a:alpha val="70000"/>
              </a:srgbClr>
            </a:outerShdw>
          </a:effectLst>
        </p:spPr>
      </p:pic>
      <p:sp>
        <p:nvSpPr>
          <p:cNvPr id="4" name="Rounded Rectangle 3"/>
          <p:cNvSpPr/>
          <p:nvPr/>
        </p:nvSpPr>
        <p:spPr>
          <a:xfrm>
            <a:off x="1546797" y="1884563"/>
            <a:ext cx="7120328" cy="3088872"/>
          </a:xfrm>
          <a:prstGeom prst="roundRect">
            <a:avLst/>
          </a:prstGeom>
        </p:spPr>
        <p:style>
          <a:lnRef idx="2">
            <a:schemeClr val="accent4"/>
          </a:lnRef>
          <a:fillRef idx="1">
            <a:schemeClr val="lt1"/>
          </a:fillRef>
          <a:effectRef idx="0">
            <a:schemeClr val="accent4"/>
          </a:effectRef>
          <a:fontRef idx="minor">
            <a:schemeClr val="dk1"/>
          </a:fontRef>
        </p:style>
        <p:txBody>
          <a:bodyPr rtlCol="0" anchor="ctr"/>
          <a:lstStyle/>
          <a:p>
            <a:pPr algn="ctr"/>
            <a:r>
              <a:rPr lang="en-US" sz="5400" b="1" dirty="0">
                <a:solidFill>
                  <a:srgbClr val="669BBC"/>
                </a:solidFill>
                <a:latin typeface="Alexandria"/>
              </a:rPr>
              <a:t>Suggested Solutions</a:t>
            </a:r>
            <a:endParaRPr lang="en-US" sz="5400" dirty="0">
              <a:solidFill>
                <a:srgbClr val="669BBC"/>
              </a:solidFill>
              <a:latin typeface="Alexandria"/>
            </a:endParaRPr>
          </a:p>
        </p:txBody>
      </p:sp>
    </p:spTree>
    <p:extLst>
      <p:ext uri="{BB962C8B-B14F-4D97-AF65-F5344CB8AC3E}">
        <p14:creationId xmlns:p14="http://schemas.microsoft.com/office/powerpoint/2010/main" val="341831883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864988" y="405526"/>
            <a:ext cx="6317299" cy="1077218"/>
          </a:xfrm>
          <a:prstGeom prst="rect">
            <a:avLst/>
          </a:prstGeom>
          <a:noFill/>
        </p:spPr>
        <p:txBody>
          <a:bodyPr wrap="square" rtlCol="0">
            <a:spAutoFit/>
          </a:bodyPr>
          <a:lstStyle/>
          <a:p>
            <a:pPr algn="ctr"/>
            <a:r>
              <a:rPr lang="en-US" sz="3200" b="1" i="1" dirty="0">
                <a:solidFill>
                  <a:srgbClr val="F58221"/>
                </a:solidFill>
                <a:latin typeface="Alexandria" charset="0"/>
                <a:cs typeface="Alexandria" charset="0"/>
              </a:rPr>
              <a:t>Solutions for Data Integrity and Privacy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p:cNvSpPr txBox="1"/>
          <p:nvPr/>
        </p:nvSpPr>
        <p:spPr>
          <a:xfrm>
            <a:off x="881392" y="2357211"/>
            <a:ext cx="10284493" cy="3244158"/>
          </a:xfrm>
          <a:prstGeom prst="rect">
            <a:avLst/>
          </a:prstGeom>
          <a:noFill/>
        </p:spPr>
        <p:txBody>
          <a:bodyPr wrap="square" rtlCol="0">
            <a:spAutoFit/>
          </a:bodyPr>
          <a:lstStyle/>
          <a:p>
            <a:pPr marL="457200" indent="-457200" algn="just">
              <a:lnSpc>
                <a:spcPct val="150000"/>
              </a:lnSpc>
              <a:buFont typeface="Wingdings" panose="05000000000000000000" pitchFamily="2" charset="2"/>
              <a:buChar char="§"/>
            </a:pPr>
            <a:r>
              <a:rPr lang="en-US" sz="2800" b="1" dirty="0">
                <a:latin typeface="Alexandria"/>
              </a:rPr>
              <a:t>Improving Data Quality</a:t>
            </a:r>
            <a:r>
              <a:rPr lang="en-US" sz="2800" dirty="0">
                <a:latin typeface="Alexandria"/>
              </a:rPr>
              <a:t>: Standardize data entry protocols and use automated tools to detect and correct errors.</a:t>
            </a:r>
          </a:p>
          <a:p>
            <a:pPr marL="457200" indent="-457200" algn="just">
              <a:lnSpc>
                <a:spcPct val="150000"/>
              </a:lnSpc>
              <a:buFont typeface="Wingdings" panose="05000000000000000000" pitchFamily="2" charset="2"/>
              <a:buChar char="§"/>
            </a:pPr>
            <a:r>
              <a:rPr lang="en-US" sz="2800" b="1" dirty="0">
                <a:latin typeface="Alexandria"/>
              </a:rPr>
              <a:t>Enhancing Privacy and Consent</a:t>
            </a:r>
            <a:r>
              <a:rPr lang="en-US" sz="2800" dirty="0">
                <a:latin typeface="Alexandria"/>
              </a:rPr>
              <a:t>: Strengthen patient consent processes, use clear communication, and implement robust anonymization and encryption measures.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0130801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864988" y="868252"/>
            <a:ext cx="6317299" cy="584775"/>
          </a:xfrm>
          <a:prstGeom prst="rect">
            <a:avLst/>
          </a:prstGeom>
          <a:noFill/>
        </p:spPr>
        <p:txBody>
          <a:bodyPr wrap="square" rtlCol="0">
            <a:spAutoFit/>
          </a:bodyPr>
          <a:lstStyle/>
          <a:p>
            <a:pPr algn="ctr"/>
            <a:r>
              <a:rPr lang="en-US" sz="3200" b="1" i="1" dirty="0">
                <a:solidFill>
                  <a:srgbClr val="F58221"/>
                </a:solidFill>
                <a:latin typeface="Alexandria" charset="0"/>
                <a:cs typeface="Alexandria" charset="0"/>
              </a:rPr>
              <a:t>Solutions for Data Sharing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p:cNvSpPr txBox="1"/>
          <p:nvPr/>
        </p:nvSpPr>
        <p:spPr>
          <a:xfrm>
            <a:off x="881390" y="2095405"/>
            <a:ext cx="10284493" cy="3970318"/>
          </a:xfrm>
          <a:prstGeom prst="rect">
            <a:avLst/>
          </a:prstGeom>
          <a:noFill/>
        </p:spPr>
        <p:txBody>
          <a:bodyPr wrap="square" rtlCol="0">
            <a:spAutoFit/>
          </a:bodyPr>
          <a:lstStyle/>
          <a:p>
            <a:pPr marL="457200" lvl="0" indent="-457200" algn="just" fontAlgn="base">
              <a:lnSpc>
                <a:spcPct val="150000"/>
              </a:lnSpc>
              <a:spcBef>
                <a:spcPct val="0"/>
              </a:spcBef>
              <a:spcAft>
                <a:spcPct val="0"/>
              </a:spcAft>
              <a:buFont typeface="Wingdings" panose="05000000000000000000" pitchFamily="2" charset="2"/>
              <a:buChar char="§"/>
            </a:pPr>
            <a:r>
              <a:rPr lang="en-US" altLang="en-US" sz="2800" b="1" dirty="0">
                <a:latin typeface="Alexandria"/>
              </a:rPr>
              <a:t>Facilitating Data Sharing: </a:t>
            </a:r>
            <a:r>
              <a:rPr lang="en-US" altLang="en-US" sz="2800" dirty="0">
                <a:latin typeface="Alexandria"/>
              </a:rPr>
              <a:t>Provide incentives for private clinics, establish clear governance policies, and improve system interoperability.</a:t>
            </a:r>
          </a:p>
          <a:p>
            <a:pPr marL="457200" lvl="0" indent="-457200" algn="just" fontAlgn="base">
              <a:lnSpc>
                <a:spcPct val="150000"/>
              </a:lnSpc>
              <a:spcBef>
                <a:spcPct val="0"/>
              </a:spcBef>
              <a:spcAft>
                <a:spcPct val="0"/>
              </a:spcAft>
              <a:buFont typeface="Wingdings" panose="05000000000000000000" pitchFamily="2" charset="2"/>
              <a:buChar char="§"/>
            </a:pPr>
            <a:r>
              <a:rPr lang="en-US" altLang="en-US" sz="2800" b="1" dirty="0">
                <a:latin typeface="Alexandria"/>
              </a:rPr>
              <a:t>Making Analytics Actionable: </a:t>
            </a:r>
            <a:r>
              <a:rPr lang="en-US" altLang="en-US" sz="2800" dirty="0">
                <a:latin typeface="Alexandria"/>
              </a:rPr>
              <a:t>Promote model transparency with user-friendly visualizations and pilot programs to validate predictions and drive evidence-based policymaking.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2719277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864990" y="698975"/>
            <a:ext cx="6317299" cy="646331"/>
          </a:xfrm>
          <a:prstGeom prst="rect">
            <a:avLst/>
          </a:prstGeom>
          <a:noFill/>
        </p:spPr>
        <p:txBody>
          <a:bodyPr wrap="square" rtlCol="0">
            <a:spAutoFit/>
          </a:bodyPr>
          <a:lstStyle/>
          <a:p>
            <a:pPr algn="ctr"/>
            <a:r>
              <a:rPr lang="en-US" sz="3600" b="1" dirty="0">
                <a:solidFill>
                  <a:srgbClr val="00B0F0"/>
                </a:solidFill>
                <a:latin typeface="Alexandria" charset="0"/>
                <a:cs typeface="Alexandria" charset="0"/>
              </a:rPr>
              <a:t>Wrap Up</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p:cNvSpPr txBox="1"/>
          <p:nvPr/>
        </p:nvSpPr>
        <p:spPr>
          <a:xfrm>
            <a:off x="698535" y="2204609"/>
            <a:ext cx="10650207" cy="3677417"/>
          </a:xfrm>
          <a:prstGeom prst="rect">
            <a:avLst/>
          </a:prstGeom>
          <a:noFill/>
        </p:spPr>
        <p:txBody>
          <a:bodyPr wrap="square" rtlCol="0">
            <a:spAutoFit/>
          </a:bodyPr>
          <a:lstStyle/>
          <a:p>
            <a:pPr marL="457200" lvl="0" indent="-457200" algn="just" eaLnBrk="0" fontAlgn="base" hangingPunct="0">
              <a:lnSpc>
                <a:spcPct val="150000"/>
              </a:lnSpc>
              <a:spcBef>
                <a:spcPct val="0"/>
              </a:spcBef>
              <a:spcAft>
                <a:spcPct val="0"/>
              </a:spcAft>
              <a:buFont typeface="+mj-lt"/>
              <a:buAutoNum type="arabicPeriod"/>
            </a:pPr>
            <a:r>
              <a:rPr lang="en-US" sz="2800" b="1" dirty="0"/>
              <a:t>Data, Information, Knowledge, and Wisdom (</a:t>
            </a:r>
            <a:r>
              <a:rPr lang="en-US" altLang="en-US" sz="2800" b="1" dirty="0"/>
              <a:t>DIKW) </a:t>
            </a:r>
            <a:r>
              <a:rPr lang="en-US" altLang="en-US" sz="2600" b="1" dirty="0">
                <a:latin typeface="Alexandria"/>
              </a:rPr>
              <a:t>Framework</a:t>
            </a:r>
            <a:r>
              <a:rPr lang="en-US" altLang="en-US" sz="2600" dirty="0">
                <a:latin typeface="Alexandria"/>
              </a:rPr>
              <a:t>: Transform data into actionable wisdom for better healthcare decisions. </a:t>
            </a:r>
          </a:p>
          <a:p>
            <a:pPr marL="457200" lvl="0" indent="-457200" algn="just" eaLnBrk="0" fontAlgn="base" hangingPunct="0">
              <a:lnSpc>
                <a:spcPct val="150000"/>
              </a:lnSpc>
              <a:spcBef>
                <a:spcPct val="0"/>
              </a:spcBef>
              <a:spcAft>
                <a:spcPct val="0"/>
              </a:spcAft>
              <a:buFont typeface="+mj-lt"/>
              <a:buAutoNum type="arabicPeriod"/>
            </a:pPr>
            <a:r>
              <a:rPr lang="en-US" altLang="en-US" sz="2600" b="1" dirty="0">
                <a:latin typeface="Alexandria"/>
              </a:rPr>
              <a:t>Data Sharing</a:t>
            </a:r>
            <a:r>
              <a:rPr lang="en-US" altLang="en-US" sz="2600" dirty="0">
                <a:latin typeface="Alexandria"/>
              </a:rPr>
              <a:t>: Use HIEs to eliminate silos and improve care coordination. </a:t>
            </a:r>
          </a:p>
          <a:p>
            <a:pPr marL="457200" lvl="0" indent="-457200" algn="just" eaLnBrk="0" fontAlgn="base" hangingPunct="0">
              <a:lnSpc>
                <a:spcPct val="150000"/>
              </a:lnSpc>
              <a:spcBef>
                <a:spcPct val="0"/>
              </a:spcBef>
              <a:spcAft>
                <a:spcPct val="0"/>
              </a:spcAft>
              <a:buFont typeface="+mj-lt"/>
              <a:buAutoNum type="arabicPeriod"/>
            </a:pPr>
            <a:r>
              <a:rPr lang="en-US" altLang="en-US" sz="2600" b="1" dirty="0">
                <a:latin typeface="Alexandria"/>
              </a:rPr>
              <a:t>Data Quality</a:t>
            </a:r>
            <a:r>
              <a:rPr lang="en-US" altLang="en-US" sz="2600" dirty="0">
                <a:latin typeface="Alexandria"/>
              </a:rPr>
              <a:t>: Standardize and automate processes to ensure reliable data. </a:t>
            </a:r>
          </a:p>
          <a:p>
            <a:pPr marL="457200" lvl="0" indent="-457200" algn="just" eaLnBrk="0" fontAlgn="base" hangingPunct="0">
              <a:lnSpc>
                <a:spcPct val="150000"/>
              </a:lnSpc>
              <a:spcBef>
                <a:spcPct val="0"/>
              </a:spcBef>
              <a:spcAft>
                <a:spcPct val="0"/>
              </a:spcAft>
              <a:buFont typeface="+mj-lt"/>
              <a:buAutoNum type="arabicPeriod"/>
            </a:pPr>
            <a:r>
              <a:rPr lang="en-US" altLang="en-US" sz="2600" b="1" dirty="0">
                <a:latin typeface="Alexandria"/>
              </a:rPr>
              <a:t>Ethical Use</a:t>
            </a:r>
            <a:r>
              <a:rPr lang="en-US" altLang="en-US" sz="2600" dirty="0">
                <a:latin typeface="Alexandria"/>
              </a:rPr>
              <a:t>: Protect privacy with consent, de-identification, and encryption.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699181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864990" y="698975"/>
            <a:ext cx="6317299" cy="646331"/>
          </a:xfrm>
          <a:prstGeom prst="rect">
            <a:avLst/>
          </a:prstGeom>
          <a:noFill/>
        </p:spPr>
        <p:txBody>
          <a:bodyPr wrap="square" rtlCol="0">
            <a:spAutoFit/>
          </a:bodyPr>
          <a:lstStyle/>
          <a:p>
            <a:pPr algn="ctr"/>
            <a:r>
              <a:rPr lang="en-US" sz="3600" b="1" dirty="0">
                <a:solidFill>
                  <a:srgbClr val="00B0F0"/>
                </a:solidFill>
                <a:latin typeface="Alexandria" charset="0"/>
                <a:cs typeface="Alexandria" charset="0"/>
              </a:rPr>
              <a:t>Wrap Up</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02</a:t>
            </a:r>
            <a:endParaRPr lang="en-US" sz="4400" b="1" dirty="0">
              <a:solidFill>
                <a:schemeClr val="bg1"/>
              </a:solidFill>
              <a:latin typeface="Alexandria" charset="0"/>
              <a:cs typeface="Alexandria" charset="0"/>
            </a:endParaRPr>
          </a:p>
        </p:txBody>
      </p:sp>
      <p:sp>
        <p:nvSpPr>
          <p:cNvPr id="48" name="TextBox 47"/>
          <p:cNvSpPr txBox="1"/>
          <p:nvPr/>
        </p:nvSpPr>
        <p:spPr>
          <a:xfrm>
            <a:off x="698535" y="2308529"/>
            <a:ext cx="10650207" cy="4072269"/>
          </a:xfrm>
          <a:prstGeom prst="rect">
            <a:avLst/>
          </a:prstGeom>
          <a:noFill/>
        </p:spPr>
        <p:txBody>
          <a:bodyPr wrap="square" rtlCol="0">
            <a:spAutoFit/>
          </a:bodyPr>
          <a:lstStyle/>
          <a:p>
            <a:pPr marL="457200" indent="-457200" algn="just" eaLnBrk="0" fontAlgn="base" hangingPunct="0">
              <a:spcBef>
                <a:spcPct val="0"/>
              </a:spcBef>
              <a:spcAft>
                <a:spcPct val="0"/>
              </a:spcAft>
              <a:buFont typeface="+mj-lt"/>
              <a:buAutoNum type="arabicPeriod" startAt="5"/>
            </a:pPr>
            <a:r>
              <a:rPr lang="en-US" altLang="en-US" sz="2500" b="1" dirty="0">
                <a:latin typeface="Alexandria"/>
              </a:rPr>
              <a:t>Big Data: </a:t>
            </a:r>
            <a:r>
              <a:rPr lang="en-US" altLang="en-US" sz="2500" dirty="0">
                <a:latin typeface="Alexandria"/>
              </a:rPr>
              <a:t>Leverage analytics to predict trends and enhance resource allocation. </a:t>
            </a:r>
          </a:p>
          <a:p>
            <a:pPr algn="just" eaLnBrk="0" fontAlgn="base" hangingPunct="0">
              <a:spcBef>
                <a:spcPct val="0"/>
              </a:spcBef>
              <a:spcAft>
                <a:spcPct val="0"/>
              </a:spcAft>
            </a:pPr>
            <a:endParaRPr lang="en-US" altLang="en-US" sz="2500" dirty="0">
              <a:latin typeface="Alexandria"/>
            </a:endParaRPr>
          </a:p>
          <a:p>
            <a:pPr marL="457200" indent="-457200" algn="just" eaLnBrk="0" fontAlgn="base" hangingPunct="0">
              <a:spcBef>
                <a:spcPct val="0"/>
              </a:spcBef>
              <a:spcAft>
                <a:spcPct val="0"/>
              </a:spcAft>
              <a:buFont typeface="+mj-lt"/>
              <a:buAutoNum type="arabicPeriod" startAt="6"/>
            </a:pPr>
            <a:r>
              <a:rPr lang="en-US" altLang="en-US" sz="2500" b="1" dirty="0">
                <a:latin typeface="Alexandria"/>
              </a:rPr>
              <a:t>Governance: </a:t>
            </a:r>
            <a:r>
              <a:rPr lang="en-US" altLang="en-US" sz="2500" dirty="0">
                <a:latin typeface="Alexandria"/>
              </a:rPr>
              <a:t>Implement clear policies to manage and secure healthcare data. </a:t>
            </a:r>
          </a:p>
          <a:p>
            <a:pPr algn="just" eaLnBrk="0" fontAlgn="base" hangingPunct="0">
              <a:spcBef>
                <a:spcPct val="0"/>
              </a:spcBef>
              <a:spcAft>
                <a:spcPct val="0"/>
              </a:spcAft>
            </a:pPr>
            <a:endParaRPr lang="en-US" altLang="en-US" sz="2500" dirty="0">
              <a:latin typeface="Alexandria"/>
            </a:endParaRPr>
          </a:p>
          <a:p>
            <a:pPr marL="457200" indent="-457200" algn="just" eaLnBrk="0" fontAlgn="base" hangingPunct="0">
              <a:spcBef>
                <a:spcPct val="0"/>
              </a:spcBef>
              <a:spcAft>
                <a:spcPct val="0"/>
              </a:spcAft>
              <a:buFont typeface="+mj-lt"/>
              <a:buAutoNum type="arabicPeriod" startAt="7"/>
            </a:pPr>
            <a:r>
              <a:rPr lang="en-US" altLang="en-US" sz="2500" b="1" dirty="0">
                <a:latin typeface="Alexandria"/>
              </a:rPr>
              <a:t>Actionable Insights: </a:t>
            </a:r>
            <a:r>
              <a:rPr lang="en-US" altLang="en-US" sz="2500" dirty="0">
                <a:latin typeface="Alexandria"/>
              </a:rPr>
              <a:t>Validate and communicate analytics for policymaking.</a:t>
            </a:r>
          </a:p>
          <a:p>
            <a:pPr algn="just" eaLnBrk="0" fontAlgn="base" hangingPunct="0">
              <a:spcBef>
                <a:spcPct val="0"/>
              </a:spcBef>
              <a:spcAft>
                <a:spcPct val="0"/>
              </a:spcAft>
            </a:pPr>
            <a:endParaRPr lang="en-US" altLang="en-US" sz="2500" dirty="0">
              <a:latin typeface="Alexandria"/>
            </a:endParaRPr>
          </a:p>
          <a:p>
            <a:pPr marL="457200" indent="-457200" algn="just" eaLnBrk="0" fontAlgn="base" hangingPunct="0">
              <a:spcBef>
                <a:spcPct val="0"/>
              </a:spcBef>
              <a:spcAft>
                <a:spcPct val="0"/>
              </a:spcAft>
              <a:buFont typeface="+mj-lt"/>
              <a:buAutoNum type="arabicPeriod" startAt="8"/>
            </a:pPr>
            <a:r>
              <a:rPr lang="en-US" altLang="en-US" sz="2500" b="1" dirty="0">
                <a:latin typeface="Alexandria"/>
              </a:rPr>
              <a:t>Knowledge Management: </a:t>
            </a:r>
            <a:r>
              <a:rPr lang="en-US" altLang="en-US" sz="2500" dirty="0">
                <a:latin typeface="Alexandria"/>
              </a:rPr>
              <a:t>Use past experiences to refine protocols and improve care. </a:t>
            </a:r>
          </a:p>
          <a:p>
            <a:pPr marL="457200" indent="-457200" algn="just" eaLnBrk="0" fontAlgn="base" hangingPunct="0">
              <a:lnSpc>
                <a:spcPct val="150000"/>
              </a:lnSpc>
              <a:spcBef>
                <a:spcPct val="0"/>
              </a:spcBef>
              <a:spcAft>
                <a:spcPct val="0"/>
              </a:spcAft>
              <a:buFont typeface="+mj-lt"/>
              <a:buAutoNum type="arabicPeriod" startAt="8"/>
            </a:pPr>
            <a:endParaRPr lang="en-US" altLang="en-US" sz="2500" b="1" dirty="0">
              <a:latin typeface="Alexandria"/>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0599666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 ds:uri="d13aca44-ef33-4cf4-9980-7f0b00e6eeb9"/>
    <ds:schemaRef ds:uri="49100919-8a76-4266-be0c-7dc583902cb4"/>
  </ds:schemaRefs>
</ds:datastoreItem>
</file>

<file path=customXml/itemProps2.xml><?xml version="1.0" encoding="utf-8"?>
<ds:datastoreItem xmlns:ds="http://schemas.openxmlformats.org/officeDocument/2006/customXml" ds:itemID="{37323B5F-1ED6-474F-BBDE-C84958AEF96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584</TotalTime>
  <Words>2019</Words>
  <Application>Microsoft Office PowerPoint</Application>
  <PresentationFormat>Widescreen</PresentationFormat>
  <Paragraphs>244</Paragraphs>
  <Slides>42</Slides>
  <Notes>7</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42</vt:i4>
      </vt:variant>
    </vt:vector>
  </HeadingPairs>
  <TitlesOfParts>
    <vt:vector size="50" baseType="lpstr">
      <vt:lpstr>Alexandria</vt:lpstr>
      <vt:lpstr>Arial</vt:lpstr>
      <vt:lpstr>Calibri</vt:lpstr>
      <vt:lpstr>Calibri Light</vt:lpstr>
      <vt:lpstr>Courier New</vt:lpstr>
      <vt:lpstr>Roboto Light</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Hayat Farag</cp:lastModifiedBy>
  <cp:revision>172</cp:revision>
  <dcterms:created xsi:type="dcterms:W3CDTF">2023-04-29T09:08:00Z</dcterms:created>
  <dcterms:modified xsi:type="dcterms:W3CDTF">2025-01-22T21:01:45Z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