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8" r:id="rId2"/>
    <p:sldId id="260" r:id="rId3"/>
    <p:sldId id="527" r:id="rId4"/>
    <p:sldId id="529" r:id="rId5"/>
    <p:sldId id="528" r:id="rId6"/>
    <p:sldId id="530" r:id="rId7"/>
    <p:sldId id="501" r:id="rId8"/>
    <p:sldId id="531" r:id="rId9"/>
    <p:sldId id="502" r:id="rId10"/>
    <p:sldId id="503" r:id="rId11"/>
    <p:sldId id="547" r:id="rId12"/>
    <p:sldId id="504" r:id="rId13"/>
    <p:sldId id="505" r:id="rId14"/>
    <p:sldId id="533" r:id="rId15"/>
    <p:sldId id="506" r:id="rId16"/>
    <p:sldId id="508" r:id="rId17"/>
    <p:sldId id="509" r:id="rId18"/>
    <p:sldId id="510" r:id="rId19"/>
    <p:sldId id="511" r:id="rId20"/>
    <p:sldId id="518" r:id="rId21"/>
    <p:sldId id="546" r:id="rId22"/>
    <p:sldId id="512" r:id="rId23"/>
    <p:sldId id="526" r:id="rId24"/>
    <p:sldId id="525" r:id="rId25"/>
    <p:sldId id="515" r:id="rId26"/>
    <p:sldId id="513" r:id="rId27"/>
    <p:sldId id="514" r:id="rId28"/>
    <p:sldId id="516" r:id="rId29"/>
    <p:sldId id="519" r:id="rId30"/>
    <p:sldId id="520" r:id="rId31"/>
    <p:sldId id="521" r:id="rId32"/>
    <p:sldId id="522" r:id="rId33"/>
    <p:sldId id="523" r:id="rId34"/>
    <p:sldId id="517" r:id="rId35"/>
    <p:sldId id="548" r:id="rId36"/>
    <p:sldId id="524" r:id="rId37"/>
    <p:sldId id="532" r:id="rId38"/>
    <p:sldId id="507" r:id="rId39"/>
    <p:sldId id="549" r:id="rId40"/>
    <p:sldId id="534" r:id="rId41"/>
    <p:sldId id="535" r:id="rId42"/>
    <p:sldId id="538" r:id="rId43"/>
    <p:sldId id="536" r:id="rId44"/>
    <p:sldId id="541" r:id="rId45"/>
    <p:sldId id="542" r:id="rId46"/>
    <p:sldId id="544" r:id="rId47"/>
    <p:sldId id="540" r:id="rId48"/>
    <p:sldId id="543" r:id="rId49"/>
    <p:sldId id="54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9.emf"/><Relationship Id="rId4" Type="http://schemas.openxmlformats.org/officeDocument/2006/relationships/image" Target="../media/image9.emf"/><Relationship Id="rId9"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emf"/><Relationship Id="rId4" Type="http://schemas.openxmlformats.org/officeDocument/2006/relationships/image" Target="../media/image9.emf"/><Relationship Id="rId9"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2.png"/><Relationship Id="rId4" Type="http://schemas.openxmlformats.org/officeDocument/2006/relationships/image" Target="../media/image9.emf"/><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4.png"/><Relationship Id="rId4" Type="http://schemas.openxmlformats.org/officeDocument/2006/relationships/image" Target="../media/image9.emf"/><Relationship Id="rId9" Type="http://schemas.openxmlformats.org/officeDocument/2006/relationships/image" Target="../media/image23.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7.png"/><Relationship Id="rId4" Type="http://schemas.openxmlformats.org/officeDocument/2006/relationships/image" Target="../media/image9.emf"/><Relationship Id="rId9" Type="http://schemas.openxmlformats.org/officeDocument/2006/relationships/image" Target="../media/image26.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1.png"/><Relationship Id="rId4" Type="http://schemas.openxmlformats.org/officeDocument/2006/relationships/image" Target="../media/image9.emf"/><Relationship Id="rId9" Type="http://schemas.openxmlformats.org/officeDocument/2006/relationships/image" Target="../media/image30.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2.png"/></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4.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Database Forensics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a:t>
            </a:r>
            <a:r>
              <a:rPr lang="ar-EG" sz="2800">
                <a:solidFill>
                  <a:srgbClr val="FF9518"/>
                </a:solidFill>
                <a:latin typeface="Tajawal Medium" panose="00000600000000000000" pitchFamily="2" charset="-78"/>
                <a:cs typeface="Tajawal Medium" panose="00000600000000000000" pitchFamily="2" charset="-78"/>
              </a:rPr>
              <a:t>7</a:t>
            </a:r>
            <a:r>
              <a:rPr lang="en-US" sz="2800">
                <a:solidFill>
                  <a:srgbClr val="FF9518"/>
                </a:solidFill>
                <a:latin typeface="Tajawal Medium" panose="00000600000000000000" pitchFamily="2" charset="-78"/>
                <a:cs typeface="Tajawal Medium" panose="00000600000000000000" pitchFamily="2" charset="-78"/>
              </a:rPr>
              <a:t>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A5C21734-9676-EC0D-63DE-01B254BDA02D}"/>
              </a:ext>
            </a:extLst>
          </p:cNvPr>
          <p:cNvSpPr txBox="1"/>
          <p:nvPr/>
        </p:nvSpPr>
        <p:spPr>
          <a:xfrm>
            <a:off x="1218191" y="2020156"/>
            <a:ext cx="6343650" cy="3416320"/>
          </a:xfrm>
          <a:prstGeom prst="rect">
            <a:avLst/>
          </a:prstGeom>
          <a:noFill/>
        </p:spPr>
        <p:txBody>
          <a:bodyPr wrap="square">
            <a:spAutoFit/>
          </a:bodyPr>
          <a:lstStyle/>
          <a:p>
            <a:pPr marL="285750" indent="-285750">
              <a:buFont typeface="Arial" panose="020B0604020202020204" pitchFamily="34" charset="0"/>
              <a:buChar char="•"/>
            </a:pPr>
            <a:r>
              <a:rPr lang="en-US" sz="2400" dirty="0"/>
              <a:t>Database Overview </a:t>
            </a:r>
          </a:p>
          <a:p>
            <a:pPr marL="285750" indent="-285750">
              <a:buFont typeface="Arial" panose="020B0604020202020204" pitchFamily="34" charset="0"/>
              <a:buChar char="•"/>
            </a:pPr>
            <a:r>
              <a:rPr lang="en-US" sz="2400" dirty="0"/>
              <a:t>Database Forensics Overview</a:t>
            </a:r>
          </a:p>
          <a:p>
            <a:pPr marL="285750" indent="-285750">
              <a:buFont typeface="Arial" panose="020B0604020202020204" pitchFamily="34" charset="0"/>
              <a:buChar char="•"/>
            </a:pPr>
            <a:r>
              <a:rPr lang="en-US" sz="2400" dirty="0"/>
              <a:t>Relation Database</a:t>
            </a:r>
          </a:p>
          <a:p>
            <a:pPr marL="285750" indent="-285750">
              <a:buFont typeface="Arial" panose="020B0604020202020204" pitchFamily="34" charset="0"/>
              <a:buChar char="•"/>
            </a:pPr>
            <a:r>
              <a:rPr lang="en-US" sz="2400" dirty="0"/>
              <a:t>Database Engines</a:t>
            </a:r>
          </a:p>
          <a:p>
            <a:pPr marL="285750" indent="-285750">
              <a:buFont typeface="Arial" panose="020B0604020202020204" pitchFamily="34" charset="0"/>
              <a:buChar char="•"/>
            </a:pPr>
            <a:r>
              <a:rPr lang="en-US" sz="2400" dirty="0"/>
              <a:t>MS SQL Server </a:t>
            </a:r>
          </a:p>
          <a:p>
            <a:pPr marL="285750" indent="-285750">
              <a:buFont typeface="Arial" panose="020B0604020202020204" pitchFamily="34" charset="0"/>
              <a:buChar char="•"/>
            </a:pPr>
            <a:r>
              <a:rPr lang="en-US" sz="2400" dirty="0"/>
              <a:t>MySQL</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Overview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779799"/>
            <a:ext cx="7102532" cy="4351338"/>
          </a:xfrm>
        </p:spPr>
        <p:txBody>
          <a:bodyPr>
            <a:normAutofit/>
          </a:bodyPr>
          <a:lstStyle/>
          <a:p>
            <a:pPr algn="just"/>
            <a:r>
              <a:rPr lang="en-US" sz="2400" dirty="0"/>
              <a:t>A database is a systematic collection of data. </a:t>
            </a:r>
          </a:p>
          <a:p>
            <a:pPr algn="just"/>
            <a:r>
              <a:rPr lang="en-US" sz="2400" dirty="0"/>
              <a:t>They support electronic storage and manipulation of data. </a:t>
            </a:r>
          </a:p>
          <a:p>
            <a:pPr algn="just"/>
            <a:r>
              <a:rPr lang="en-US" sz="2400" dirty="0"/>
              <a:t>Databases make data management easy.</a:t>
            </a:r>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317593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Overview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85997" y="1700325"/>
            <a:ext cx="7102532" cy="4351338"/>
          </a:xfrm>
        </p:spPr>
        <p:txBody>
          <a:bodyPr>
            <a:normAutofit/>
          </a:bodyPr>
          <a:lstStyle/>
          <a:p>
            <a:pPr marL="0" indent="0" algn="just">
              <a:buNone/>
            </a:pPr>
            <a:r>
              <a:rPr lang="en-US" sz="2400" b="1" dirty="0"/>
              <a:t>Database Types </a:t>
            </a:r>
          </a:p>
          <a:p>
            <a:pPr algn="just"/>
            <a:r>
              <a:rPr lang="en-US" sz="2400" b="1" dirty="0"/>
              <a:t>Relational database: </a:t>
            </a:r>
            <a:r>
              <a:rPr lang="en-US" sz="2400" dirty="0"/>
              <a:t>It is the most efficient way to access structured information. The data is organized into a set of tables that has columns and rows.</a:t>
            </a:r>
          </a:p>
          <a:p>
            <a:pPr algn="just"/>
            <a:r>
              <a:rPr lang="en-US" sz="2400" b="1" dirty="0"/>
              <a:t>NoSQL database:</a:t>
            </a:r>
            <a:r>
              <a:rPr lang="en-US" sz="2400" dirty="0"/>
              <a:t> NoSQL is a nonrelational database that contains unstructured and semi-structured data. It rose in popularity as web applications came to be commonly used and became more complex.</a:t>
            </a:r>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3376581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22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Overview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779799"/>
            <a:ext cx="7102532" cy="4351338"/>
          </a:xfrm>
        </p:spPr>
        <p:txBody>
          <a:bodyPr>
            <a:normAutofit/>
          </a:bodyPr>
          <a:lstStyle/>
          <a:p>
            <a:endParaRPr lang="en-US" sz="2400" dirty="0"/>
          </a:p>
          <a:p>
            <a:pPr algn="l"/>
            <a:r>
              <a:rPr lang="en-US" sz="2400" b="1" dirty="0"/>
              <a:t>Database Management System or DBMS</a:t>
            </a:r>
            <a:r>
              <a:rPr lang="en-US" sz="2400" dirty="0"/>
              <a:t> is a type of software that helps manage a database. It is used to find and store information within a database. It can be modified according to the user’s needs. It adds a layer of security to the database.</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249776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794043"/>
            <a:ext cx="7963388" cy="4337094"/>
          </a:xfrm>
        </p:spPr>
        <p:txBody>
          <a:bodyPr>
            <a:normAutofit/>
          </a:bodyPr>
          <a:lstStyle/>
          <a:p>
            <a:pPr algn="just"/>
            <a:r>
              <a:rPr lang="en-US" sz="1900" b="1" dirty="0"/>
              <a:t>Microsoft SQL Server</a:t>
            </a:r>
            <a:r>
              <a:rPr lang="en-US" sz="1900" dirty="0"/>
              <a:t> – SQL Server, developed by Microsoft, is a Relational Database Management System. It is built on SQL, the standard query language for Database Management Systems.</a:t>
            </a:r>
          </a:p>
          <a:p>
            <a:pPr algn="just"/>
            <a:r>
              <a:rPr lang="en-US" sz="1900" b="1" dirty="0"/>
              <a:t>Oracle Database </a:t>
            </a:r>
            <a:r>
              <a:rPr lang="en-US" sz="1900" dirty="0"/>
              <a:t>– Developed by Oracle Corporation, Oracle Database is based on a multi-model DBMS. It is widely used when processing online transactions.</a:t>
            </a:r>
          </a:p>
          <a:p>
            <a:pPr algn="just"/>
            <a:r>
              <a:rPr lang="en-US" sz="1900" b="1" dirty="0"/>
              <a:t>MySQL</a:t>
            </a:r>
            <a:r>
              <a:rPr lang="en-US" sz="1900" dirty="0"/>
              <a:t> – Based on Structured Query Language (SQL), MySQL is a Relational Database Management System. It is used in e-commerce platforms, data warehousing, etc. It is widely used as a web Database Management System.</a:t>
            </a:r>
          </a:p>
          <a:p>
            <a:pPr algn="just"/>
            <a:r>
              <a:rPr lang="en-US" sz="1900" b="1" dirty="0"/>
              <a:t>IBM Db2 </a:t>
            </a:r>
            <a:r>
              <a:rPr lang="en-US" sz="1900" dirty="0"/>
              <a:t>– Db2 is a Relational Database Management System developed by IBM. It is designed to analyze, store and retrieve data efficiently.</a:t>
            </a:r>
          </a:p>
          <a:p>
            <a:pPr algn="just"/>
            <a:endParaRPr lang="en-US" sz="1900" dirty="0"/>
          </a:p>
          <a:p>
            <a:pPr algn="just"/>
            <a:endParaRPr lang="en-US" sz="19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15" name="TextBox 14">
            <a:extLst>
              <a:ext uri="{FF2B5EF4-FFF2-40B4-BE49-F238E27FC236}">
                <a16:creationId xmlns:a16="http://schemas.microsoft.com/office/drawing/2014/main" id="{1B76EB1B-1CAE-E01C-6F08-8D880A352700}"/>
              </a:ext>
            </a:extLst>
          </p:cNvPr>
          <p:cNvSpPr txBox="1"/>
          <p:nvPr/>
        </p:nvSpPr>
        <p:spPr>
          <a:xfrm>
            <a:off x="2030741" y="1342069"/>
            <a:ext cx="6229350" cy="430887"/>
          </a:xfrm>
          <a:prstGeom prst="rect">
            <a:avLst/>
          </a:prstGeom>
          <a:noFill/>
        </p:spPr>
        <p:txBody>
          <a:bodyPr wrap="square">
            <a:spAutoFit/>
          </a:bodyPr>
          <a:lstStyle/>
          <a:p>
            <a:r>
              <a:rPr lang="en-US" sz="2200" b="1" dirty="0">
                <a:latin typeface="Tajawal Medium" panose="00000600000000000000" pitchFamily="2" charset="-78"/>
                <a:cs typeface="Tajawal Medium" panose="00000600000000000000" pitchFamily="2" charset="-78"/>
              </a:rPr>
              <a:t>Example of DBMS</a:t>
            </a:r>
          </a:p>
        </p:txBody>
      </p:sp>
      <p:sp>
        <p:nvSpPr>
          <p:cNvPr id="19" name="TextBox 18">
            <a:extLst>
              <a:ext uri="{FF2B5EF4-FFF2-40B4-BE49-F238E27FC236}">
                <a16:creationId xmlns:a16="http://schemas.microsoft.com/office/drawing/2014/main" id="{651F0E03-927C-FFBD-FB01-6129C23AE8BC}"/>
              </a:ext>
            </a:extLst>
          </p:cNvPr>
          <p:cNvSpPr txBox="1"/>
          <p:nvPr/>
        </p:nvSpPr>
        <p:spPr>
          <a:xfrm>
            <a:off x="2477436" y="632896"/>
            <a:ext cx="6229350" cy="523220"/>
          </a:xfrm>
          <a:prstGeom prst="rect">
            <a:avLst/>
          </a:prstGeom>
          <a:noFill/>
        </p:spPr>
        <p:txBody>
          <a:bodyPr wrap="square">
            <a:spAutoFit/>
          </a:bodyPr>
          <a:lstStyle/>
          <a:p>
            <a:r>
              <a:rPr lang="en-US" sz="2800" dirty="0">
                <a:solidFill>
                  <a:schemeClr val="bg1"/>
                </a:solidFill>
              </a:rPr>
              <a:t>Database Overview </a:t>
            </a:r>
          </a:p>
        </p:txBody>
      </p:sp>
    </p:spTree>
    <p:extLst>
      <p:ext uri="{BB962C8B-B14F-4D97-AF65-F5344CB8AC3E}">
        <p14:creationId xmlns:p14="http://schemas.microsoft.com/office/powerpoint/2010/main" val="66724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824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Forensics Overview</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6" name="Picture 42">
            <a:extLst>
              <a:ext uri="{FF2B5EF4-FFF2-40B4-BE49-F238E27FC236}">
                <a16:creationId xmlns:a16="http://schemas.microsoft.com/office/drawing/2014/main" id="{92A1BEA9-3534-1F69-21C6-4E83BFBE76A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44769" y="1487700"/>
            <a:ext cx="4514850" cy="3200400"/>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6C6CB996-265D-27A1-E774-744EAED9A16B}"/>
              </a:ext>
            </a:extLst>
          </p:cNvPr>
          <p:cNvSpPr txBox="1"/>
          <p:nvPr/>
        </p:nvSpPr>
        <p:spPr>
          <a:xfrm>
            <a:off x="953222" y="1768720"/>
            <a:ext cx="4700818" cy="1569660"/>
          </a:xfrm>
          <a:prstGeom prst="rect">
            <a:avLst/>
          </a:prstGeom>
          <a:noFill/>
        </p:spPr>
        <p:txBody>
          <a:bodyPr wrap="square">
            <a:spAutoFit/>
          </a:bodyPr>
          <a:lstStyle/>
          <a:p>
            <a:pPr marL="285750" indent="-285750" algn="just">
              <a:buFont typeface="Arial" panose="020B0604020202020204" pitchFamily="34" charset="0"/>
              <a:buChar char="•"/>
            </a:pPr>
            <a:r>
              <a:rPr lang="en-US" sz="2400" b="0" i="0" dirty="0">
                <a:effectLst/>
                <a:latin typeface="Inter"/>
              </a:rPr>
              <a:t>Database forensics is a subfield of digital forensic science concerned with the forensic examination of databases and their metadata.</a:t>
            </a:r>
          </a:p>
        </p:txBody>
      </p:sp>
    </p:spTree>
    <p:extLst>
      <p:ext uri="{BB962C8B-B14F-4D97-AF65-F5344CB8AC3E}">
        <p14:creationId xmlns:p14="http://schemas.microsoft.com/office/powerpoint/2010/main" val="2682903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0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842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Forensics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9" name="TextBox 18">
            <a:extLst>
              <a:ext uri="{FF2B5EF4-FFF2-40B4-BE49-F238E27FC236}">
                <a16:creationId xmlns:a16="http://schemas.microsoft.com/office/drawing/2014/main" id="{14CAB901-D970-2724-6A93-498567121DAD}"/>
              </a:ext>
            </a:extLst>
          </p:cNvPr>
          <p:cNvSpPr txBox="1"/>
          <p:nvPr/>
        </p:nvSpPr>
        <p:spPr>
          <a:xfrm>
            <a:off x="303884" y="1633538"/>
            <a:ext cx="8094392" cy="3785652"/>
          </a:xfrm>
          <a:prstGeom prst="rect">
            <a:avLst/>
          </a:prstGeom>
          <a:noFill/>
        </p:spPr>
        <p:txBody>
          <a:bodyPr wrap="square">
            <a:spAutoFit/>
          </a:bodyPr>
          <a:lstStyle/>
          <a:p>
            <a:pPr marL="285750" indent="-285750" algn="just">
              <a:buFont typeface="Arial" panose="020B0604020202020204" pitchFamily="34" charset="0"/>
              <a:buChar char="•"/>
            </a:pPr>
            <a:r>
              <a:rPr lang="en-US" sz="2400" b="0" i="0" dirty="0">
                <a:effectLst/>
                <a:latin typeface="Inter"/>
              </a:rPr>
              <a:t>It is the use of electronic data stored in the database to reconstruct the clues, detect crime, and accomplish case cracking.</a:t>
            </a:r>
          </a:p>
          <a:p>
            <a:pPr marL="285750" indent="-285750" algn="just">
              <a:buFont typeface="Arial" panose="020B0604020202020204" pitchFamily="34" charset="0"/>
              <a:buChar char="•"/>
            </a:pPr>
            <a:r>
              <a:rPr lang="en-US" sz="2400" b="0" i="0" dirty="0">
                <a:effectLst/>
                <a:latin typeface="Inter"/>
              </a:rPr>
              <a:t>The database forensic follows the standard forensic method and employs investigative techniques on database contents and metadata. </a:t>
            </a:r>
            <a:endParaRPr lang="en-US" sz="2400" dirty="0">
              <a:latin typeface="Inter"/>
            </a:endParaRPr>
          </a:p>
          <a:p>
            <a:pPr marL="285750" indent="-285750" algn="just">
              <a:buFont typeface="Arial" panose="020B0604020202020204" pitchFamily="34" charset="0"/>
              <a:buChar char="•"/>
            </a:pPr>
            <a:r>
              <a:rPr lang="en-US" sz="2400" b="0" i="0" dirty="0">
                <a:effectLst/>
                <a:latin typeface="Inter"/>
              </a:rPr>
              <a:t>Forensic analysis of a database may involve inspecting and validating the timestamps associated with the update time of a row in a relational table to validate a database user’s actions.</a:t>
            </a:r>
          </a:p>
        </p:txBody>
      </p:sp>
    </p:spTree>
    <p:extLst>
      <p:ext uri="{BB962C8B-B14F-4D97-AF65-F5344CB8AC3E}">
        <p14:creationId xmlns:p14="http://schemas.microsoft.com/office/powerpoint/2010/main" val="3127495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842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Forensics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15" name="TextBox 14">
            <a:extLst>
              <a:ext uri="{FF2B5EF4-FFF2-40B4-BE49-F238E27FC236}">
                <a16:creationId xmlns:a16="http://schemas.microsoft.com/office/drawing/2014/main" id="{3ADDB3EC-6A42-6C18-73CA-5388A97D7324}"/>
              </a:ext>
            </a:extLst>
          </p:cNvPr>
          <p:cNvSpPr txBox="1"/>
          <p:nvPr/>
        </p:nvSpPr>
        <p:spPr>
          <a:xfrm>
            <a:off x="1103312" y="1656530"/>
            <a:ext cx="7073022" cy="3416320"/>
          </a:xfrm>
          <a:prstGeom prst="rect">
            <a:avLst/>
          </a:prstGeom>
          <a:noFill/>
        </p:spPr>
        <p:txBody>
          <a:bodyPr wrap="square">
            <a:spAutoFit/>
          </a:bodyPr>
          <a:lstStyle/>
          <a:p>
            <a:pPr marL="285750" indent="-285750">
              <a:buFont typeface="Arial" panose="020B0604020202020204" pitchFamily="34" charset="0"/>
              <a:buChar char="•"/>
            </a:pPr>
            <a:r>
              <a:rPr lang="en-US" sz="2400" dirty="0"/>
              <a:t>Directly focuses on the identification, preservation and analysis of database data</a:t>
            </a:r>
          </a:p>
          <a:p>
            <a:pPr marL="285750" indent="-285750">
              <a:buFont typeface="Arial" panose="020B0604020202020204" pitchFamily="34" charset="0"/>
              <a:buChar char="•"/>
            </a:pPr>
            <a:r>
              <a:rPr lang="en-US" sz="2400" dirty="0"/>
              <a:t>Identify data </a:t>
            </a:r>
            <a:r>
              <a:rPr lang="en-US" sz="2400" b="1" dirty="0"/>
              <a:t>pre and post transaction</a:t>
            </a:r>
          </a:p>
          <a:p>
            <a:pPr marL="285750" indent="-285750">
              <a:buFont typeface="Arial" panose="020B0604020202020204" pitchFamily="34" charset="0"/>
              <a:buChar char="•"/>
            </a:pPr>
            <a:r>
              <a:rPr lang="en-US" sz="2400" dirty="0"/>
              <a:t>Retrace user </a:t>
            </a:r>
            <a:r>
              <a:rPr lang="en-US" sz="2400" b="1" dirty="0"/>
              <a:t>DML &amp; DDL operations (DDL is Data Definition Language, DML is Data Manipulation Language).</a:t>
            </a:r>
          </a:p>
          <a:p>
            <a:pPr marL="285750" indent="-285750">
              <a:buFont typeface="Arial" panose="020B0604020202020204" pitchFamily="34" charset="0"/>
              <a:buChar char="•"/>
            </a:pPr>
            <a:r>
              <a:rPr lang="en-US" sz="2400" dirty="0"/>
              <a:t>Recover previously deleted data rows</a:t>
            </a:r>
          </a:p>
          <a:p>
            <a:pPr marL="285750" indent="-285750">
              <a:buFont typeface="Arial" panose="020B0604020202020204" pitchFamily="34" charset="0"/>
              <a:buChar char="•"/>
            </a:pPr>
            <a:r>
              <a:rPr lang="en-US" sz="2400" dirty="0"/>
              <a:t>Can help prove/disprove the occurrence of a data security breach.</a:t>
            </a:r>
          </a:p>
        </p:txBody>
      </p:sp>
    </p:spTree>
    <p:extLst>
      <p:ext uri="{BB962C8B-B14F-4D97-AF65-F5344CB8AC3E}">
        <p14:creationId xmlns:p14="http://schemas.microsoft.com/office/powerpoint/2010/main" val="161695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07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DDL and DML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6" name="Picture 2" descr="What is the Difference Between DDL and DML - Pediaa.Com">
            <a:extLst>
              <a:ext uri="{FF2B5EF4-FFF2-40B4-BE49-F238E27FC236}">
                <a16:creationId xmlns:a16="http://schemas.microsoft.com/office/drawing/2014/main" id="{579DCAFB-AD82-70D6-61B4-7863C2837B7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1301" y="1501396"/>
            <a:ext cx="4457133" cy="435133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820D8F0E-1071-A35D-B95B-4EB8F60B3153}"/>
              </a:ext>
            </a:extLst>
          </p:cNvPr>
          <p:cNvSpPr txBox="1"/>
          <p:nvPr/>
        </p:nvSpPr>
        <p:spPr>
          <a:xfrm>
            <a:off x="5107938" y="1237896"/>
            <a:ext cx="3439055" cy="4493538"/>
          </a:xfrm>
          <a:prstGeom prst="rect">
            <a:avLst/>
          </a:prstGeom>
          <a:noFill/>
        </p:spPr>
        <p:txBody>
          <a:bodyPr wrap="square">
            <a:spAutoFit/>
          </a:bodyPr>
          <a:lstStyle/>
          <a:p>
            <a:pPr marL="342900" indent="-342900" algn="just">
              <a:buFont typeface="Arial" panose="020B0604020202020204" pitchFamily="34" charset="0"/>
              <a:buChar char="•"/>
            </a:pPr>
            <a:r>
              <a:rPr lang="en-US" sz="2200" b="1" dirty="0"/>
              <a:t>DDL is Data Definition Language </a:t>
            </a:r>
            <a:r>
              <a:rPr lang="en-US" sz="2200" dirty="0"/>
              <a:t>which is used to define data structures. For example: create table, alter table are instructions in SQL.</a:t>
            </a:r>
          </a:p>
          <a:p>
            <a:pPr marL="342900" indent="-342900" algn="just">
              <a:buFont typeface="Arial" panose="020B0604020202020204" pitchFamily="34" charset="0"/>
              <a:buChar char="•"/>
            </a:pPr>
            <a:r>
              <a:rPr lang="en-US" sz="2200" dirty="0"/>
              <a:t> </a:t>
            </a:r>
            <a:r>
              <a:rPr lang="en-US" sz="2200" b="1" dirty="0"/>
              <a:t>DML: DML is Data Manipulation Language </a:t>
            </a:r>
            <a:r>
              <a:rPr lang="en-US" sz="2200" dirty="0"/>
              <a:t>which is used to manipulate data itself. For example: insert, update, delete are instructions in SQL</a:t>
            </a:r>
          </a:p>
        </p:txBody>
      </p:sp>
    </p:spTree>
    <p:extLst>
      <p:ext uri="{BB962C8B-B14F-4D97-AF65-F5344CB8AC3E}">
        <p14:creationId xmlns:p14="http://schemas.microsoft.com/office/powerpoint/2010/main" val="2492283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07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DDL and DML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134118" y="1383920"/>
            <a:ext cx="4327150" cy="4351338"/>
          </a:xfrm>
        </p:spPr>
        <p:txBody>
          <a:bodyPr>
            <a:normAutofit/>
          </a:bodyPr>
          <a:lstStyle/>
          <a:p>
            <a:endParaRPr lang="en-US" sz="2200" dirty="0"/>
          </a:p>
          <a:p>
            <a:pPr marL="0" indent="0">
              <a:buNone/>
            </a:pPr>
            <a:r>
              <a:rPr lang="en-US" sz="2200" b="1" dirty="0"/>
              <a:t>INSERT INTO </a:t>
            </a:r>
            <a:r>
              <a:rPr lang="en-US" sz="2200" dirty="0" err="1"/>
              <a:t>table_name</a:t>
            </a:r>
            <a:r>
              <a:rPr lang="en-US" sz="2200" dirty="0"/>
              <a:t> VALUES (value1, value2, value3,…);</a:t>
            </a:r>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18" name="TextBox 17">
            <a:extLst>
              <a:ext uri="{FF2B5EF4-FFF2-40B4-BE49-F238E27FC236}">
                <a16:creationId xmlns:a16="http://schemas.microsoft.com/office/drawing/2014/main" id="{11A0C7A9-487D-90F1-E7F8-24172FAA14D1}"/>
              </a:ext>
            </a:extLst>
          </p:cNvPr>
          <p:cNvSpPr txBox="1"/>
          <p:nvPr/>
        </p:nvSpPr>
        <p:spPr>
          <a:xfrm>
            <a:off x="568298" y="1822362"/>
            <a:ext cx="3034842" cy="3139321"/>
          </a:xfrm>
          <a:prstGeom prst="rect">
            <a:avLst/>
          </a:prstGeom>
          <a:noFill/>
        </p:spPr>
        <p:txBody>
          <a:bodyPr wrap="square">
            <a:spAutoFit/>
          </a:bodyPr>
          <a:lstStyle/>
          <a:p>
            <a:r>
              <a:rPr lang="en-US" sz="2200" b="1" dirty="0"/>
              <a:t>CREATE</a:t>
            </a:r>
            <a:r>
              <a:rPr lang="en-US" sz="2200" dirty="0"/>
              <a:t> </a:t>
            </a:r>
            <a:r>
              <a:rPr lang="en-US" sz="2200" b="1" dirty="0"/>
              <a:t>table</a:t>
            </a:r>
            <a:r>
              <a:rPr lang="en-US" sz="2200" dirty="0"/>
              <a:t> </a:t>
            </a:r>
            <a:r>
              <a:rPr lang="en-US" sz="2200" dirty="0" err="1"/>
              <a:t>table_name</a:t>
            </a:r>
            <a:endParaRPr lang="en-US" sz="2200" dirty="0"/>
          </a:p>
          <a:p>
            <a:r>
              <a:rPr lang="en-US" sz="2200" dirty="0"/>
              <a:t>(</a:t>
            </a:r>
          </a:p>
          <a:p>
            <a:r>
              <a:rPr lang="en-US" sz="2200" dirty="0"/>
              <a:t>Column1 datatype (size),</a:t>
            </a:r>
          </a:p>
          <a:p>
            <a:r>
              <a:rPr lang="en-US" sz="2200" dirty="0"/>
              <a:t>column2 datatype (size),</a:t>
            </a:r>
          </a:p>
          <a:p>
            <a:r>
              <a:rPr lang="en-US" sz="2200" dirty="0"/>
              <a:t>.</a:t>
            </a:r>
          </a:p>
          <a:p>
            <a:r>
              <a:rPr lang="en-US" sz="2200" dirty="0"/>
              <a:t>.</a:t>
            </a:r>
          </a:p>
          <a:p>
            <a:r>
              <a:rPr lang="en-US" sz="2200" dirty="0" err="1"/>
              <a:t>columnN</a:t>
            </a:r>
            <a:r>
              <a:rPr lang="en-US" sz="2200" dirty="0"/>
              <a:t> datatype(size)</a:t>
            </a:r>
          </a:p>
          <a:p>
            <a:r>
              <a:rPr lang="en-US" sz="2200" dirty="0"/>
              <a:t>);</a:t>
            </a:r>
          </a:p>
        </p:txBody>
      </p:sp>
    </p:spTree>
    <p:extLst>
      <p:ext uri="{BB962C8B-B14F-4D97-AF65-F5344CB8AC3E}">
        <p14:creationId xmlns:p14="http://schemas.microsoft.com/office/powerpoint/2010/main" val="3963929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6" name="Picture 5">
            <a:extLst>
              <a:ext uri="{FF2B5EF4-FFF2-40B4-BE49-F238E27FC236}">
                <a16:creationId xmlns:a16="http://schemas.microsoft.com/office/drawing/2014/main" id="{EF602137-5B22-817A-F259-6EF110DF3E10}"/>
              </a:ext>
            </a:extLst>
          </p:cNvPr>
          <p:cNvPicPr>
            <a:picLocks noChangeAspect="1"/>
          </p:cNvPicPr>
          <p:nvPr/>
        </p:nvPicPr>
        <p:blipFill>
          <a:blip r:embed="rId9"/>
          <a:stretch>
            <a:fillRect/>
          </a:stretch>
        </p:blipFill>
        <p:spPr>
          <a:xfrm>
            <a:off x="901955" y="679518"/>
            <a:ext cx="11020412" cy="5269726"/>
          </a:xfrm>
          <a:prstGeom prst="rect">
            <a:avLst/>
          </a:prstGeom>
        </p:spPr>
      </p:pic>
    </p:spTree>
    <p:extLst>
      <p:ext uri="{BB962C8B-B14F-4D97-AF65-F5344CB8AC3E}">
        <p14:creationId xmlns:p14="http://schemas.microsoft.com/office/powerpoint/2010/main" val="2805402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Database Engines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r>
              <a:rPr lang="en-US" sz="2400" dirty="0"/>
              <a:t>MS SQL Server </a:t>
            </a:r>
          </a:p>
          <a:p>
            <a:r>
              <a:rPr lang="en-US" sz="2400" dirty="0"/>
              <a:t>MySQL</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2583251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MS SQL Server </a:t>
            </a:r>
            <a:endParaRPr lang="en-US" sz="2400" dirty="0">
              <a:solidFill>
                <a:srgbClr val="FF9518"/>
              </a:solidFill>
              <a:latin typeface="Tajawal Medium" panose="00000600000000000000" pitchFamily="2" charset="-78"/>
              <a:cs typeface="Tajawal Medium" panose="00000600000000000000" pitchFamily="2" charset="-78"/>
            </a:endParaRPr>
          </a:p>
          <a:p>
            <a:pPr algn="ctr"/>
            <a:endParaRPr lang="en-US" sz="2400" dirty="0">
              <a:solidFill>
                <a:schemeClr val="bg1"/>
              </a:solidFill>
            </a:endParaRPr>
          </a:p>
        </p:txBody>
      </p:sp>
    </p:spTree>
    <p:extLst>
      <p:ext uri="{BB962C8B-B14F-4D97-AF65-F5344CB8AC3E}">
        <p14:creationId xmlns:p14="http://schemas.microsoft.com/office/powerpoint/2010/main" val="3118046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5" name="TextBox 14">
            <a:extLst>
              <a:ext uri="{FF2B5EF4-FFF2-40B4-BE49-F238E27FC236}">
                <a16:creationId xmlns:a16="http://schemas.microsoft.com/office/drawing/2014/main" id="{68CB61BE-8F05-126B-E728-2AF08C28E04B}"/>
              </a:ext>
            </a:extLst>
          </p:cNvPr>
          <p:cNvSpPr txBox="1"/>
          <p:nvPr/>
        </p:nvSpPr>
        <p:spPr>
          <a:xfrm>
            <a:off x="1491792" y="2029179"/>
            <a:ext cx="6339526" cy="1569660"/>
          </a:xfrm>
          <a:prstGeom prst="rect">
            <a:avLst/>
          </a:prstGeom>
          <a:noFill/>
        </p:spPr>
        <p:txBody>
          <a:bodyPr wrap="square">
            <a:spAutoFit/>
          </a:bodyPr>
          <a:lstStyle/>
          <a:p>
            <a:pPr marL="342900" indent="-342900">
              <a:buFont typeface="Arial" panose="020B0604020202020204" pitchFamily="34" charset="0"/>
              <a:buChar char="•"/>
            </a:pPr>
            <a:r>
              <a:rPr lang="en-US" sz="2400" dirty="0"/>
              <a:t>MS SQL Server is a database server </a:t>
            </a:r>
          </a:p>
          <a:p>
            <a:pPr marL="342900" indent="-342900">
              <a:buFont typeface="Arial" panose="020B0604020202020204" pitchFamily="34" charset="0"/>
              <a:buChar char="•"/>
            </a:pPr>
            <a:r>
              <a:rPr lang="en-US" sz="2400" dirty="0"/>
              <a:t>Product of Microsoft</a:t>
            </a:r>
          </a:p>
          <a:p>
            <a:pPr marL="342900" indent="-342900">
              <a:buFont typeface="Arial" panose="020B0604020202020204" pitchFamily="34" charset="0"/>
              <a:buChar char="•"/>
            </a:pPr>
            <a:r>
              <a:rPr lang="en-US" sz="2400" dirty="0"/>
              <a:t>Enables user to write queries and other SQL statements and execute them</a:t>
            </a:r>
          </a:p>
        </p:txBody>
      </p:sp>
    </p:spTree>
    <p:extLst>
      <p:ext uri="{BB962C8B-B14F-4D97-AF65-F5344CB8AC3E}">
        <p14:creationId xmlns:p14="http://schemas.microsoft.com/office/powerpoint/2010/main" val="3664078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8" name="TextBox 17">
            <a:extLst>
              <a:ext uri="{FF2B5EF4-FFF2-40B4-BE49-F238E27FC236}">
                <a16:creationId xmlns:a16="http://schemas.microsoft.com/office/drawing/2014/main" id="{D9C2D55C-C476-AA20-2ADA-C80ACC522954}"/>
              </a:ext>
            </a:extLst>
          </p:cNvPr>
          <p:cNvSpPr txBox="1"/>
          <p:nvPr/>
        </p:nvSpPr>
        <p:spPr>
          <a:xfrm>
            <a:off x="1014366" y="1822362"/>
            <a:ext cx="6339526" cy="4154984"/>
          </a:xfrm>
          <a:prstGeom prst="rect">
            <a:avLst/>
          </a:prstGeom>
          <a:noFill/>
        </p:spPr>
        <p:txBody>
          <a:bodyPr wrap="square">
            <a:spAutoFit/>
          </a:bodyPr>
          <a:lstStyle/>
          <a:p>
            <a:r>
              <a:rPr lang="en-US" sz="2400" dirty="0"/>
              <a:t>By default, SQL server has 4 databases</a:t>
            </a:r>
          </a:p>
          <a:p>
            <a:pPr marL="285750" indent="-285750">
              <a:buFont typeface="Arial" panose="020B0604020202020204" pitchFamily="34" charset="0"/>
              <a:buChar char="•"/>
            </a:pPr>
            <a:r>
              <a:rPr lang="en-US" sz="2400" b="1" dirty="0"/>
              <a:t>Master</a:t>
            </a:r>
            <a:r>
              <a:rPr lang="en-US" sz="2400" dirty="0"/>
              <a:t> : System defined stored procedures, login details, configuration settings </a:t>
            </a:r>
            <a:r>
              <a:rPr lang="en-US" sz="2400" dirty="0" err="1"/>
              <a:t>etc</a:t>
            </a:r>
            <a:endParaRPr lang="en-US" sz="2400" dirty="0"/>
          </a:p>
          <a:p>
            <a:pPr marL="285750" indent="-285750">
              <a:buFont typeface="Arial" panose="020B0604020202020204" pitchFamily="34" charset="0"/>
              <a:buChar char="•"/>
            </a:pPr>
            <a:r>
              <a:rPr lang="en-US" sz="2400" b="1" dirty="0"/>
              <a:t>Model</a:t>
            </a:r>
            <a:r>
              <a:rPr lang="en-US" sz="2400" dirty="0"/>
              <a:t> : Template for creating a database</a:t>
            </a:r>
          </a:p>
          <a:p>
            <a:pPr marL="285750" indent="-285750">
              <a:buFont typeface="Arial" panose="020B0604020202020204" pitchFamily="34" charset="0"/>
              <a:buChar char="•"/>
            </a:pPr>
            <a:r>
              <a:rPr lang="en-US" sz="2400" b="1" dirty="0" err="1"/>
              <a:t>Tempdb</a:t>
            </a:r>
            <a:r>
              <a:rPr lang="en-US" sz="2400" dirty="0"/>
              <a:t> : Stores temporary tables. This </a:t>
            </a:r>
            <a:r>
              <a:rPr lang="en-US" sz="2400" dirty="0" err="1"/>
              <a:t>db</a:t>
            </a:r>
            <a:r>
              <a:rPr lang="en-US" sz="2400" dirty="0"/>
              <a:t> is created when the server starts and dropped when the server shuts down</a:t>
            </a:r>
          </a:p>
          <a:p>
            <a:pPr marL="285750" indent="-285750">
              <a:buFont typeface="Arial" panose="020B0604020202020204" pitchFamily="34" charset="0"/>
              <a:buChar char="•"/>
            </a:pPr>
            <a:r>
              <a:rPr lang="en-US" sz="2400" b="1" dirty="0" err="1"/>
              <a:t>Msdb</a:t>
            </a:r>
            <a:r>
              <a:rPr lang="en-US" sz="2400" dirty="0"/>
              <a:t> : Has tables that have details with respect to alerts, jobs. Deals with SQL Server Agent Service</a:t>
            </a:r>
          </a:p>
          <a:p>
            <a:pPr marL="285750" indent="-285750">
              <a:buFont typeface="Arial" panose="020B0604020202020204" pitchFamily="34" charset="0"/>
              <a:buChar char="•"/>
            </a:pPr>
            <a:endParaRPr lang="en-US" sz="2400" dirty="0"/>
          </a:p>
        </p:txBody>
      </p:sp>
      <p:pic>
        <p:nvPicPr>
          <p:cNvPr id="20" name="Picture 19">
            <a:extLst>
              <a:ext uri="{FF2B5EF4-FFF2-40B4-BE49-F238E27FC236}">
                <a16:creationId xmlns:a16="http://schemas.microsoft.com/office/drawing/2014/main" id="{15B037BA-19A1-D9EB-2641-33C0E70EAD43}"/>
              </a:ext>
            </a:extLst>
          </p:cNvPr>
          <p:cNvPicPr>
            <a:picLocks noChangeAspect="1"/>
          </p:cNvPicPr>
          <p:nvPr/>
        </p:nvPicPr>
        <p:blipFill>
          <a:blip r:embed="rId9"/>
          <a:stretch>
            <a:fillRect/>
          </a:stretch>
        </p:blipFill>
        <p:spPr>
          <a:xfrm>
            <a:off x="7766331" y="1035702"/>
            <a:ext cx="4121785" cy="4351337"/>
          </a:xfrm>
          <a:prstGeom prst="rect">
            <a:avLst/>
          </a:prstGeom>
        </p:spPr>
      </p:pic>
    </p:spTree>
    <p:extLst>
      <p:ext uri="{BB962C8B-B14F-4D97-AF65-F5344CB8AC3E}">
        <p14:creationId xmlns:p14="http://schemas.microsoft.com/office/powerpoint/2010/main" val="2343188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6" name="Picture 5">
            <a:extLst>
              <a:ext uri="{FF2B5EF4-FFF2-40B4-BE49-F238E27FC236}">
                <a16:creationId xmlns:a16="http://schemas.microsoft.com/office/drawing/2014/main" id="{B36DB762-B619-5382-2144-368550B5D7F0}"/>
              </a:ext>
            </a:extLst>
          </p:cNvPr>
          <p:cNvPicPr>
            <a:picLocks noChangeAspect="1"/>
          </p:cNvPicPr>
          <p:nvPr/>
        </p:nvPicPr>
        <p:blipFill>
          <a:blip r:embed="rId9"/>
          <a:stretch>
            <a:fillRect/>
          </a:stretch>
        </p:blipFill>
        <p:spPr>
          <a:xfrm>
            <a:off x="8610600" y="1262760"/>
            <a:ext cx="3311971" cy="3974365"/>
          </a:xfrm>
          <a:prstGeom prst="rect">
            <a:avLst/>
          </a:prstGeom>
        </p:spPr>
      </p:pic>
      <p:sp>
        <p:nvSpPr>
          <p:cNvPr id="18" name="TextBox 17">
            <a:extLst>
              <a:ext uri="{FF2B5EF4-FFF2-40B4-BE49-F238E27FC236}">
                <a16:creationId xmlns:a16="http://schemas.microsoft.com/office/drawing/2014/main" id="{701450EE-6D5D-8835-9DC3-E40651526A43}"/>
              </a:ext>
            </a:extLst>
          </p:cNvPr>
          <p:cNvSpPr txBox="1"/>
          <p:nvPr/>
        </p:nvSpPr>
        <p:spPr>
          <a:xfrm>
            <a:off x="609674" y="1499659"/>
            <a:ext cx="7845770" cy="3785652"/>
          </a:xfrm>
          <a:prstGeom prst="rect">
            <a:avLst/>
          </a:prstGeom>
          <a:noFill/>
        </p:spPr>
        <p:txBody>
          <a:bodyPr wrap="square">
            <a:spAutoFit/>
          </a:bodyPr>
          <a:lstStyle/>
          <a:p>
            <a:pPr marL="285750" indent="-285750" algn="just">
              <a:buFont typeface="Arial" panose="020B0604020202020204" pitchFamily="34" charset="0"/>
              <a:buChar char="•"/>
            </a:pPr>
            <a:r>
              <a:rPr lang="en-US" sz="2000" dirty="0"/>
              <a:t>By default the size of a database is 1 MB</a:t>
            </a:r>
          </a:p>
          <a:p>
            <a:pPr algn="just"/>
            <a:r>
              <a:rPr lang="en-US" sz="2000" dirty="0"/>
              <a:t>A database consists of: </a:t>
            </a:r>
          </a:p>
          <a:p>
            <a:pPr marL="285750" indent="-285750" algn="just">
              <a:buFont typeface="Arial" panose="020B0604020202020204" pitchFamily="34" charset="0"/>
              <a:buChar char="•"/>
            </a:pPr>
            <a:r>
              <a:rPr lang="en-US" sz="2000" b="1" dirty="0"/>
              <a:t>Primary</a:t>
            </a:r>
            <a:r>
              <a:rPr lang="en-US" sz="2000" dirty="0"/>
              <a:t>: Contains startup information for the database and points to the other files in the database. Every database has one primary data file. The recommended file name extension for primary data files is .</a:t>
            </a:r>
            <a:r>
              <a:rPr lang="en-US" sz="2000" dirty="0" err="1"/>
              <a:t>mdf</a:t>
            </a:r>
            <a:r>
              <a:rPr lang="en-US" sz="2000" dirty="0"/>
              <a:t>.</a:t>
            </a:r>
          </a:p>
          <a:p>
            <a:pPr marL="285750" indent="-285750" algn="just">
              <a:buFont typeface="Arial" panose="020B0604020202020204" pitchFamily="34" charset="0"/>
              <a:buChar char="•"/>
            </a:pPr>
            <a:r>
              <a:rPr lang="en-US" sz="2000" b="1" dirty="0"/>
              <a:t>Secondary</a:t>
            </a:r>
            <a:r>
              <a:rPr lang="en-US" sz="2000" dirty="0"/>
              <a:t>	Optional user-defined data files. Data can be spread across multiple disks by putting each file on a different disk drive. The recommended file name extension for secondary data files is .</a:t>
            </a:r>
            <a:r>
              <a:rPr lang="en-US" sz="2000" dirty="0" err="1"/>
              <a:t>ndf</a:t>
            </a:r>
            <a:r>
              <a:rPr lang="en-US" sz="2000" dirty="0"/>
              <a:t>.</a:t>
            </a:r>
          </a:p>
          <a:p>
            <a:pPr marL="285750" indent="-285750" algn="just">
              <a:buFont typeface="Arial" panose="020B0604020202020204" pitchFamily="34" charset="0"/>
              <a:buChar char="•"/>
            </a:pPr>
            <a:r>
              <a:rPr lang="en-US" sz="2000" b="1" dirty="0"/>
              <a:t>Transaction Log</a:t>
            </a:r>
            <a:r>
              <a:rPr lang="en-US" sz="2000" dirty="0"/>
              <a:t>	The log holds information used to recover the database. There must be at least one log file for each database. The recommended file name extension for transaction logs is .</a:t>
            </a:r>
            <a:r>
              <a:rPr lang="en-US" sz="2000" dirty="0" err="1"/>
              <a:t>ldf</a:t>
            </a:r>
            <a:r>
              <a:rPr lang="en-US" sz="2000" dirty="0"/>
              <a:t>.</a:t>
            </a:r>
          </a:p>
        </p:txBody>
      </p:sp>
    </p:spTree>
    <p:extLst>
      <p:ext uri="{BB962C8B-B14F-4D97-AF65-F5344CB8AC3E}">
        <p14:creationId xmlns:p14="http://schemas.microsoft.com/office/powerpoint/2010/main" val="34844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5" name="TextBox 14">
            <a:extLst>
              <a:ext uri="{FF2B5EF4-FFF2-40B4-BE49-F238E27FC236}">
                <a16:creationId xmlns:a16="http://schemas.microsoft.com/office/drawing/2014/main" id="{7A04C69F-5690-1F98-536A-C2F73D93737B}"/>
              </a:ext>
            </a:extLst>
          </p:cNvPr>
          <p:cNvSpPr txBox="1"/>
          <p:nvPr/>
        </p:nvSpPr>
        <p:spPr>
          <a:xfrm>
            <a:off x="1131505" y="1537217"/>
            <a:ext cx="6966120" cy="4154984"/>
          </a:xfrm>
          <a:prstGeom prst="rect">
            <a:avLst/>
          </a:prstGeom>
          <a:noFill/>
        </p:spPr>
        <p:txBody>
          <a:bodyPr wrap="square">
            <a:spAutoFit/>
          </a:bodyPr>
          <a:lstStyle/>
          <a:p>
            <a:r>
              <a:rPr lang="en-US" sz="2400" dirty="0"/>
              <a:t>Database files</a:t>
            </a:r>
          </a:p>
          <a:p>
            <a:pPr marL="285750" indent="-285750">
              <a:buFont typeface="Arial" panose="020B0604020202020204" pitchFamily="34" charset="0"/>
              <a:buChar char="•"/>
            </a:pPr>
            <a:r>
              <a:rPr lang="en-US" sz="2400" dirty="0"/>
              <a:t>Data files (.</a:t>
            </a:r>
            <a:r>
              <a:rPr lang="en-US" sz="2400" dirty="0" err="1"/>
              <a:t>mdf</a:t>
            </a:r>
            <a:r>
              <a:rPr lang="en-US" sz="2400" dirty="0"/>
              <a:t>) contain the actual data</a:t>
            </a:r>
          </a:p>
          <a:p>
            <a:pPr marL="285750" indent="-285750">
              <a:buFont typeface="Arial" panose="020B0604020202020204" pitchFamily="34" charset="0"/>
              <a:buChar char="•"/>
            </a:pPr>
            <a:r>
              <a:rPr lang="en-US" sz="2400" dirty="0"/>
              <a:t>Consists of multiple data pages</a:t>
            </a:r>
          </a:p>
          <a:p>
            <a:pPr marL="285750" indent="-285750">
              <a:buFont typeface="Arial" panose="020B0604020202020204" pitchFamily="34" charset="0"/>
              <a:buChar char="•"/>
            </a:pPr>
            <a:r>
              <a:rPr lang="en-US" sz="2400" dirty="0"/>
              <a:t>Data rows can be fixed or variable length</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464948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44181" y="1417792"/>
            <a:ext cx="6009313" cy="2909111"/>
          </a:xfrm>
        </p:spPr>
        <p:txBody>
          <a:bodyPr>
            <a:normAutofit/>
          </a:bodyPr>
          <a:lstStyle/>
          <a:p>
            <a:pPr algn="l"/>
            <a:r>
              <a:rPr lang="en-US" sz="2400" dirty="0">
                <a:solidFill>
                  <a:srgbClr val="000000"/>
                </a:solidFill>
              </a:rPr>
              <a:t>Each </a:t>
            </a:r>
            <a:r>
              <a:rPr lang="en-US" sz="2400" b="1" dirty="0">
                <a:solidFill>
                  <a:srgbClr val="000000"/>
                </a:solidFill>
              </a:rPr>
              <a:t>data file  </a:t>
            </a:r>
            <a:r>
              <a:rPr lang="en-US" sz="2400" dirty="0">
                <a:solidFill>
                  <a:srgbClr val="000000"/>
                </a:solidFill>
              </a:rPr>
              <a:t>contains multiple data pages (about 8 kb )</a:t>
            </a:r>
          </a:p>
          <a:p>
            <a:pPr algn="l"/>
            <a:r>
              <a:rPr lang="en-US" sz="2400" dirty="0">
                <a:solidFill>
                  <a:srgbClr val="000000"/>
                </a:solidFill>
              </a:rPr>
              <a:t>Data pages are divided into : </a:t>
            </a:r>
          </a:p>
          <a:p>
            <a:pPr algn="l"/>
            <a:r>
              <a:rPr lang="en-US" sz="2400" dirty="0">
                <a:solidFill>
                  <a:srgbClr val="FF0000"/>
                </a:solidFill>
              </a:rPr>
              <a:t>Page Header </a:t>
            </a:r>
            <a:r>
              <a:rPr lang="en-US" sz="2400" dirty="0">
                <a:solidFill>
                  <a:srgbClr val="000000"/>
                </a:solidFill>
              </a:rPr>
              <a:t>: presents page ID , page type</a:t>
            </a:r>
          </a:p>
          <a:p>
            <a:pPr algn="l"/>
            <a:r>
              <a:rPr lang="en-US" sz="2400" dirty="0">
                <a:solidFill>
                  <a:srgbClr val="FF0000"/>
                </a:solidFill>
              </a:rPr>
              <a:t>Data raw </a:t>
            </a:r>
            <a:r>
              <a:rPr lang="en-US" sz="2400" dirty="0">
                <a:solidFill>
                  <a:srgbClr val="000000"/>
                </a:solidFill>
              </a:rPr>
              <a:t>: Store the actual data </a:t>
            </a:r>
          </a:p>
          <a:p>
            <a:pPr algn="l"/>
            <a:r>
              <a:rPr lang="en-US" sz="2400" dirty="0">
                <a:solidFill>
                  <a:srgbClr val="FF0000"/>
                </a:solidFill>
              </a:rPr>
              <a:t>Offset Table </a:t>
            </a:r>
            <a:r>
              <a:rPr lang="en-US" sz="2400" dirty="0">
                <a:solidFill>
                  <a:srgbClr val="000000"/>
                </a:solidFill>
              </a:rPr>
              <a:t>: Points the actual location of actual data  </a:t>
            </a:r>
            <a:endParaRPr lang="x-none" sz="2400" dirty="0">
              <a:solidFill>
                <a:srgbClr val="000000"/>
              </a:solidFill>
            </a:endParaRP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graphicFrame>
        <p:nvGraphicFramePr>
          <p:cNvPr id="6" name="Object 14">
            <a:extLst>
              <a:ext uri="{FF2B5EF4-FFF2-40B4-BE49-F238E27FC236}">
                <a16:creationId xmlns:a16="http://schemas.microsoft.com/office/drawing/2014/main" id="{B945D8B4-5172-8E6A-4E88-03B886C01A1C}"/>
              </a:ext>
            </a:extLst>
          </p:cNvPr>
          <p:cNvGraphicFramePr>
            <a:graphicFrameLocks noChangeAspect="1"/>
          </p:cNvGraphicFramePr>
          <p:nvPr>
            <p:extLst>
              <p:ext uri="{D42A27DB-BD31-4B8C-83A1-F6EECF244321}">
                <p14:modId xmlns:p14="http://schemas.microsoft.com/office/powerpoint/2010/main" val="2090285255"/>
              </p:ext>
            </p:extLst>
          </p:nvPr>
        </p:nvGraphicFramePr>
        <p:xfrm>
          <a:off x="4782618" y="3873726"/>
          <a:ext cx="3508375" cy="1873250"/>
        </p:xfrm>
        <a:graphic>
          <a:graphicData uri="http://schemas.openxmlformats.org/presentationml/2006/ole">
            <mc:AlternateContent xmlns:mc="http://schemas.openxmlformats.org/markup-compatibility/2006">
              <mc:Choice xmlns:v="urn:schemas-microsoft-com:vml" Requires="v">
                <p:oleObj name="Visio" r:id="rId9" imgW="3508553" imgH="1873301" progId="Visio.Drawing.11">
                  <p:embed/>
                </p:oleObj>
              </mc:Choice>
              <mc:Fallback>
                <p:oleObj name="Visio" r:id="rId9" imgW="3508553" imgH="1873301" progId="Visio.Drawing.11">
                  <p:embed/>
                  <p:pic>
                    <p:nvPicPr>
                      <p:cNvPr id="18" name="Object 14">
                        <a:extLst>
                          <a:ext uri="{FF2B5EF4-FFF2-40B4-BE49-F238E27FC236}">
                            <a16:creationId xmlns:a16="http://schemas.microsoft.com/office/drawing/2014/main" id="{ACAE3A25-5D3F-CE68-05F6-7FFE603649D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82618" y="3873726"/>
                        <a:ext cx="3508375" cy="187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589914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5" name="TextBox 14">
            <a:extLst>
              <a:ext uri="{FF2B5EF4-FFF2-40B4-BE49-F238E27FC236}">
                <a16:creationId xmlns:a16="http://schemas.microsoft.com/office/drawing/2014/main" id="{7A04C69F-5690-1F98-536A-C2F73D93737B}"/>
              </a:ext>
            </a:extLst>
          </p:cNvPr>
          <p:cNvSpPr txBox="1"/>
          <p:nvPr/>
        </p:nvSpPr>
        <p:spPr>
          <a:xfrm>
            <a:off x="956149" y="1426720"/>
            <a:ext cx="6339526" cy="2308324"/>
          </a:xfrm>
          <a:prstGeom prst="rect">
            <a:avLst/>
          </a:prstGeom>
          <a:noFill/>
        </p:spPr>
        <p:txBody>
          <a:bodyPr wrap="square">
            <a:spAutoFit/>
          </a:bodyPr>
          <a:lstStyle/>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Log files (.</a:t>
            </a:r>
            <a:r>
              <a:rPr lang="en-US" dirty="0" err="1"/>
              <a:t>ldf</a:t>
            </a:r>
            <a:r>
              <a:rPr lang="en-US" dirty="0"/>
              <a:t>) hold data required to roll-back transactions and recover the database</a:t>
            </a:r>
          </a:p>
          <a:p>
            <a:pPr marL="285750" indent="-285750">
              <a:buFont typeface="Arial" panose="020B0604020202020204" pitchFamily="34" charset="0"/>
              <a:buChar char="•"/>
            </a:pPr>
            <a:r>
              <a:rPr lang="en-US" dirty="0"/>
              <a:t>Physical log files consist of multiple Virtual Log Files (VLF)</a:t>
            </a:r>
          </a:p>
          <a:p>
            <a:pPr marL="285750" indent="-285750">
              <a:buFont typeface="Arial" panose="020B0604020202020204" pitchFamily="34" charset="0"/>
              <a:buChar char="•"/>
            </a:pPr>
            <a:r>
              <a:rPr lang="en-US" altLang="en-US" dirty="0"/>
              <a:t>A VLF is the unit of truncation for the transaction log</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graphicFrame>
        <p:nvGraphicFramePr>
          <p:cNvPr id="6" name="Object 8">
            <a:extLst>
              <a:ext uri="{FF2B5EF4-FFF2-40B4-BE49-F238E27FC236}">
                <a16:creationId xmlns:a16="http://schemas.microsoft.com/office/drawing/2014/main" id="{FCB059B9-4C60-EDCC-C01C-56A54D0E99DE}"/>
              </a:ext>
            </a:extLst>
          </p:cNvPr>
          <p:cNvGraphicFramePr>
            <a:graphicFrameLocks noChangeAspect="1"/>
          </p:cNvGraphicFramePr>
          <p:nvPr>
            <p:extLst>
              <p:ext uri="{D42A27DB-BD31-4B8C-83A1-F6EECF244321}">
                <p14:modId xmlns:p14="http://schemas.microsoft.com/office/powerpoint/2010/main" val="859158876"/>
              </p:ext>
            </p:extLst>
          </p:nvPr>
        </p:nvGraphicFramePr>
        <p:xfrm>
          <a:off x="2063442" y="4351435"/>
          <a:ext cx="5400675" cy="569913"/>
        </p:xfrm>
        <a:graphic>
          <a:graphicData uri="http://schemas.openxmlformats.org/presentationml/2006/ole">
            <mc:AlternateContent xmlns:mc="http://schemas.openxmlformats.org/markup-compatibility/2006">
              <mc:Choice xmlns:v="urn:schemas-microsoft-com:vml" Requires="v">
                <p:oleObj name="Visio" r:id="rId9" imgW="6324295" imgH="666293" progId="Visio.Drawing.11">
                  <p:embed/>
                </p:oleObj>
              </mc:Choice>
              <mc:Fallback>
                <p:oleObj name="Visio" r:id="rId9" imgW="6324295" imgH="666293" progId="Visio.Drawing.11">
                  <p:embed/>
                  <p:pic>
                    <p:nvPicPr>
                      <p:cNvPr id="273416" name="Object 8">
                        <a:extLst>
                          <a:ext uri="{FF2B5EF4-FFF2-40B4-BE49-F238E27FC236}">
                            <a16:creationId xmlns:a16="http://schemas.microsoft.com/office/drawing/2014/main" id="{64D4698A-BE5C-437C-9190-624517C9A1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63442" y="4351435"/>
                        <a:ext cx="5400675" cy="569913"/>
                      </a:xfrm>
                      <a:prstGeom prst="rect">
                        <a:avLst/>
                      </a:prstGeom>
                    </p:spPr>
                  </p:pic>
                </p:oleObj>
              </mc:Fallback>
            </mc:AlternateContent>
          </a:graphicData>
        </a:graphic>
      </p:graphicFrame>
    </p:spTree>
    <p:extLst>
      <p:ext uri="{BB962C8B-B14F-4D97-AF65-F5344CB8AC3E}">
        <p14:creationId xmlns:p14="http://schemas.microsoft.com/office/powerpoint/2010/main" val="4285253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5" name="TextBox 14">
            <a:extLst>
              <a:ext uri="{FF2B5EF4-FFF2-40B4-BE49-F238E27FC236}">
                <a16:creationId xmlns:a16="http://schemas.microsoft.com/office/drawing/2014/main" id="{9A96459F-2D11-CDD6-3A3D-6C7CDAC1B7D7}"/>
              </a:ext>
            </a:extLst>
          </p:cNvPr>
          <p:cNvSpPr txBox="1"/>
          <p:nvPr/>
        </p:nvSpPr>
        <p:spPr>
          <a:xfrm>
            <a:off x="865011" y="1866643"/>
            <a:ext cx="6339526" cy="1200329"/>
          </a:xfrm>
          <a:prstGeom prst="rect">
            <a:avLst/>
          </a:prstGeom>
          <a:noFill/>
        </p:spPr>
        <p:txBody>
          <a:bodyPr wrap="square">
            <a:spAutoFit/>
          </a:bodyPr>
          <a:lstStyle/>
          <a:p>
            <a:r>
              <a:rPr lang="en-US" sz="2400" dirty="0"/>
              <a:t>SQL Server data resides natively within SQL Server and stored externally within the native Windows operating system</a:t>
            </a:r>
          </a:p>
        </p:txBody>
      </p:sp>
      <p:sp>
        <p:nvSpPr>
          <p:cNvPr id="19" name="TextBox 18">
            <a:extLst>
              <a:ext uri="{FF2B5EF4-FFF2-40B4-BE49-F238E27FC236}">
                <a16:creationId xmlns:a16="http://schemas.microsoft.com/office/drawing/2014/main" id="{0B05C9FF-B2F3-3D60-BE5B-9B6ECD41BD22}"/>
              </a:ext>
            </a:extLst>
          </p:cNvPr>
          <p:cNvSpPr txBox="1"/>
          <p:nvPr/>
        </p:nvSpPr>
        <p:spPr>
          <a:xfrm>
            <a:off x="865012" y="3508095"/>
            <a:ext cx="6339525" cy="1144929"/>
          </a:xfrm>
          <a:prstGeom prst="rect">
            <a:avLst/>
          </a:prstGeom>
          <a:noFill/>
        </p:spPr>
        <p:txBody>
          <a:bodyPr wrap="square">
            <a:spAutoFit/>
          </a:bodyPr>
          <a:lstStyle/>
          <a:p>
            <a:pPr marL="1200150" lvl="2" indent="-285750" eaLnBrk="1" hangingPunct="1">
              <a:lnSpc>
                <a:spcPct val="90000"/>
              </a:lnSpc>
              <a:buFont typeface="Arial" panose="020B0604020202020204" pitchFamily="34" charset="0"/>
              <a:buChar char="•"/>
            </a:pPr>
            <a:r>
              <a:rPr lang="en-US" altLang="en-US" sz="2400" dirty="0">
                <a:solidFill>
                  <a:srgbClr val="FF0000"/>
                </a:solidFill>
              </a:rPr>
              <a:t>Trace </a:t>
            </a:r>
            <a:r>
              <a:rPr lang="en-US" altLang="en-US" sz="2800" dirty="0">
                <a:solidFill>
                  <a:srgbClr val="FF0000"/>
                </a:solidFill>
              </a:rPr>
              <a:t>files</a:t>
            </a:r>
          </a:p>
          <a:p>
            <a:pPr marL="1200150" lvl="2" indent="-285750" eaLnBrk="1" hangingPunct="1">
              <a:lnSpc>
                <a:spcPct val="90000"/>
              </a:lnSpc>
              <a:buFont typeface="Arial" panose="020B0604020202020204" pitchFamily="34" charset="0"/>
              <a:buChar char="•"/>
            </a:pPr>
            <a:r>
              <a:rPr lang="en-US" altLang="en-US" sz="2400" dirty="0">
                <a:solidFill>
                  <a:srgbClr val="FF0000"/>
                </a:solidFill>
              </a:rPr>
              <a:t>System event logs</a:t>
            </a:r>
          </a:p>
          <a:p>
            <a:pPr marL="1200150" lvl="2" indent="-285750" eaLnBrk="1" hangingPunct="1">
              <a:lnSpc>
                <a:spcPct val="90000"/>
              </a:lnSpc>
              <a:buFont typeface="Arial" panose="020B0604020202020204" pitchFamily="34" charset="0"/>
              <a:buChar char="•"/>
            </a:pPr>
            <a:r>
              <a:rPr lang="en-US" altLang="en-US" sz="2400" dirty="0">
                <a:solidFill>
                  <a:srgbClr val="FF0000"/>
                </a:solidFill>
              </a:rPr>
              <a:t>SQL Server error logs</a:t>
            </a:r>
          </a:p>
        </p:txBody>
      </p:sp>
    </p:spTree>
    <p:extLst>
      <p:ext uri="{BB962C8B-B14F-4D97-AF65-F5344CB8AC3E}">
        <p14:creationId xmlns:p14="http://schemas.microsoft.com/office/powerpoint/2010/main" val="3383445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21" name="TextBox 20">
            <a:extLst>
              <a:ext uri="{FF2B5EF4-FFF2-40B4-BE49-F238E27FC236}">
                <a16:creationId xmlns:a16="http://schemas.microsoft.com/office/drawing/2014/main" id="{F2292566-F817-F059-3F53-A065867DAB0E}"/>
              </a:ext>
            </a:extLst>
          </p:cNvPr>
          <p:cNvSpPr txBox="1"/>
          <p:nvPr/>
        </p:nvSpPr>
        <p:spPr>
          <a:xfrm>
            <a:off x="651740" y="1829589"/>
            <a:ext cx="7750381" cy="3477875"/>
          </a:xfrm>
          <a:prstGeom prst="rect">
            <a:avLst/>
          </a:prstGeom>
          <a:noFill/>
        </p:spPr>
        <p:txBody>
          <a:bodyPr wrap="square">
            <a:spAutoFit/>
          </a:bodyPr>
          <a:lstStyle/>
          <a:p>
            <a:pPr algn="just" fontAlgn="base"/>
            <a:r>
              <a:rPr lang="en-US" sz="2000" b="1" i="0" dirty="0">
                <a:solidFill>
                  <a:srgbClr val="000000"/>
                </a:solidFill>
                <a:effectLst/>
                <a:latin typeface="-apple-system"/>
              </a:rPr>
              <a:t>Location of Files to Restore the Evidence</a:t>
            </a:r>
            <a:endParaRPr lang="en-US" sz="2000" b="1" i="0" dirty="0">
              <a:solidFill>
                <a:srgbClr val="3A3A3A"/>
              </a:solidFill>
              <a:effectLst/>
              <a:latin typeface="-apple-system"/>
            </a:endParaRPr>
          </a:p>
          <a:p>
            <a:pPr algn="just" fontAlgn="base"/>
            <a:r>
              <a:rPr lang="en-US" sz="2000" b="0" i="0" dirty="0">
                <a:solidFill>
                  <a:srgbClr val="3A3A3A"/>
                </a:solidFill>
                <a:effectLst/>
                <a:latin typeface="-apple-system"/>
              </a:rPr>
              <a:t>Along with the Volatile database data, Windows logs and Database plan cache, investigators can examine the following files to have an insight of the activities occurred on the database:</a:t>
            </a:r>
          </a:p>
          <a:p>
            <a:pPr marL="285750" indent="-285750" algn="just" fontAlgn="base">
              <a:buFont typeface="Wingdings" panose="05000000000000000000" pitchFamily="2" charset="2"/>
              <a:buChar char="q"/>
            </a:pPr>
            <a:endParaRPr lang="en-US" sz="2000" b="0" i="0" dirty="0">
              <a:solidFill>
                <a:srgbClr val="3A3A3A"/>
              </a:solidFill>
              <a:effectLst/>
              <a:latin typeface="-apple-system"/>
            </a:endParaRPr>
          </a:p>
          <a:p>
            <a:pPr marL="285750" indent="-285750" fontAlgn="base">
              <a:buFont typeface="Wingdings" panose="05000000000000000000" pitchFamily="2" charset="2"/>
              <a:buChar char="q"/>
            </a:pPr>
            <a:r>
              <a:rPr lang="en-US" sz="2000" b="1" i="0" dirty="0">
                <a:solidFill>
                  <a:srgbClr val="000000"/>
                </a:solidFill>
                <a:effectLst/>
                <a:latin typeface="-apple-system"/>
              </a:rPr>
              <a:t>Trace files:</a:t>
            </a:r>
            <a:r>
              <a:rPr lang="en-US" sz="2000" b="1" i="0" dirty="0">
                <a:solidFill>
                  <a:srgbClr val="3A3A3A"/>
                </a:solidFill>
                <a:effectLst/>
                <a:latin typeface="-apple-system"/>
              </a:rPr>
              <a:t> </a:t>
            </a:r>
            <a:r>
              <a:rPr lang="en-US" sz="2000" b="0" i="0" u="sng" dirty="0">
                <a:solidFill>
                  <a:srgbClr val="3A3A3A"/>
                </a:solidFill>
                <a:effectLst/>
                <a:latin typeface="-apple-system"/>
              </a:rPr>
              <a:t>\\Microsoft</a:t>
            </a:r>
            <a:r>
              <a:rPr lang="en-US" sz="2000" b="0" i="0" dirty="0">
                <a:solidFill>
                  <a:srgbClr val="3A3A3A"/>
                </a:solidFill>
                <a:effectLst/>
                <a:latin typeface="-apple-system"/>
              </a:rPr>
              <a:t> SQL Server\MSSQL11.MSSOLSERVER \MSSQL\ LOG\</a:t>
            </a:r>
            <a:r>
              <a:rPr lang="en-US" sz="2000" b="0" i="0" dirty="0">
                <a:solidFill>
                  <a:srgbClr val="24A9E1"/>
                </a:solidFill>
                <a:effectLst/>
                <a:latin typeface="-apple-system"/>
              </a:rPr>
              <a:t>LOG_#.TRC</a:t>
            </a:r>
          </a:p>
          <a:p>
            <a:pPr marL="285750" indent="-285750" algn="l" fontAlgn="base">
              <a:buFont typeface="Wingdings" panose="05000000000000000000" pitchFamily="2" charset="2"/>
              <a:buChar char="q"/>
            </a:pPr>
            <a:r>
              <a:rPr lang="en-US" sz="2000" b="1" i="0" dirty="0">
                <a:solidFill>
                  <a:srgbClr val="000000"/>
                </a:solidFill>
                <a:effectLst/>
                <a:latin typeface="-apple-system"/>
              </a:rPr>
              <a:t>Database &amp; logs files:</a:t>
            </a:r>
            <a:r>
              <a:rPr lang="en-US" sz="2000" b="0" i="0" dirty="0">
                <a:solidFill>
                  <a:srgbClr val="3A3A3A"/>
                </a:solidFill>
                <a:effectLst/>
                <a:latin typeface="-apple-system"/>
              </a:rPr>
              <a:t> </a:t>
            </a:r>
            <a:r>
              <a:rPr lang="en-US" sz="2000" b="0" i="0" u="sng" dirty="0">
                <a:solidFill>
                  <a:srgbClr val="3A3A3A"/>
                </a:solidFill>
                <a:effectLst/>
                <a:latin typeface="-apple-system"/>
              </a:rPr>
              <a:t>\\Microsoft</a:t>
            </a:r>
            <a:r>
              <a:rPr lang="en-US" sz="2000" b="0" i="0" dirty="0">
                <a:solidFill>
                  <a:srgbClr val="3A3A3A"/>
                </a:solidFill>
                <a:effectLst/>
                <a:latin typeface="-apple-system"/>
              </a:rPr>
              <a:t> SQL Server\MSSQL11.MSSQLSERVER\MSSQL\ DATA</a:t>
            </a:r>
            <a:r>
              <a:rPr lang="en-US" sz="2000" b="0" i="0" dirty="0">
                <a:solidFill>
                  <a:srgbClr val="24A9E1"/>
                </a:solidFill>
                <a:effectLst/>
                <a:latin typeface="-apple-system"/>
              </a:rPr>
              <a:t>\*.MDF | *.LDF</a:t>
            </a:r>
          </a:p>
          <a:p>
            <a:pPr marL="285750" indent="-285750" algn="l" fontAlgn="base">
              <a:buFont typeface="Wingdings" panose="05000000000000000000" pitchFamily="2" charset="2"/>
              <a:buChar char="q"/>
            </a:pPr>
            <a:r>
              <a:rPr lang="en-US" sz="2000" b="1" i="0" dirty="0">
                <a:solidFill>
                  <a:srgbClr val="000000"/>
                </a:solidFill>
                <a:effectLst/>
                <a:latin typeface="-apple-system"/>
              </a:rPr>
              <a:t>SQL Server error logs: </a:t>
            </a:r>
            <a:r>
              <a:rPr lang="en-US" sz="2000" b="0" i="0" u="sng" dirty="0">
                <a:solidFill>
                  <a:srgbClr val="3A3A3A"/>
                </a:solidFill>
                <a:effectLst/>
                <a:latin typeface="-apple-system"/>
              </a:rPr>
              <a:t>\\Microsoft</a:t>
            </a:r>
            <a:r>
              <a:rPr lang="en-US" sz="2000" b="0" i="0" dirty="0">
                <a:solidFill>
                  <a:srgbClr val="3A3A3A"/>
                </a:solidFill>
                <a:effectLst/>
                <a:latin typeface="-apple-system"/>
              </a:rPr>
              <a:t> SQL Server\MSSQL11.MSSQLSERVER\MSSQL\ LOG\</a:t>
            </a:r>
            <a:r>
              <a:rPr lang="en-US" sz="2000" b="0" i="0" dirty="0">
                <a:solidFill>
                  <a:srgbClr val="24A9E1"/>
                </a:solidFill>
                <a:effectLst/>
                <a:latin typeface="-apple-system"/>
              </a:rPr>
              <a:t>ERRORLOG</a:t>
            </a:r>
          </a:p>
        </p:txBody>
      </p:sp>
    </p:spTree>
    <p:extLst>
      <p:ext uri="{BB962C8B-B14F-4D97-AF65-F5344CB8AC3E}">
        <p14:creationId xmlns:p14="http://schemas.microsoft.com/office/powerpoint/2010/main" val="524835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9" name="TextBox 18">
            <a:extLst>
              <a:ext uri="{FF2B5EF4-FFF2-40B4-BE49-F238E27FC236}">
                <a16:creationId xmlns:a16="http://schemas.microsoft.com/office/drawing/2014/main" id="{1E8BE2D3-5E29-C661-CDA5-82AE3DD76BE7}"/>
              </a:ext>
            </a:extLst>
          </p:cNvPr>
          <p:cNvSpPr txBox="1"/>
          <p:nvPr/>
        </p:nvSpPr>
        <p:spPr>
          <a:xfrm>
            <a:off x="651740" y="1743157"/>
            <a:ext cx="4062608" cy="2308324"/>
          </a:xfrm>
          <a:prstGeom prst="rect">
            <a:avLst/>
          </a:prstGeom>
          <a:noFill/>
        </p:spPr>
        <p:txBody>
          <a:bodyPr wrap="square">
            <a:spAutoFit/>
          </a:bodyPr>
          <a:lstStyle/>
          <a:p>
            <a:pPr algn="l"/>
            <a:r>
              <a:rPr lang="en-US" sz="2400" dirty="0">
                <a:solidFill>
                  <a:srgbClr val="000000"/>
                </a:solidFill>
              </a:rPr>
              <a:t>Windows logs store the logon events performed on </a:t>
            </a:r>
            <a:r>
              <a:rPr lang="en-US" sz="2400" dirty="0">
                <a:solidFill>
                  <a:srgbClr val="FF0000"/>
                </a:solidFill>
              </a:rPr>
              <a:t>SQL  server </a:t>
            </a:r>
            <a:r>
              <a:rPr lang="en-US" sz="2400" dirty="0">
                <a:solidFill>
                  <a:srgbClr val="000000"/>
                </a:solidFill>
              </a:rPr>
              <a:t>launch event viewer expand </a:t>
            </a:r>
            <a:r>
              <a:rPr lang="en-US" sz="2400" dirty="0">
                <a:solidFill>
                  <a:srgbClr val="FF0000"/>
                </a:solidFill>
              </a:rPr>
              <a:t>windows Logs </a:t>
            </a:r>
            <a:r>
              <a:rPr lang="en-US" sz="2400" dirty="0">
                <a:solidFill>
                  <a:srgbClr val="000000"/>
                </a:solidFill>
              </a:rPr>
              <a:t>node and view various </a:t>
            </a:r>
            <a:r>
              <a:rPr lang="en-US" sz="2400" dirty="0">
                <a:solidFill>
                  <a:srgbClr val="FF0000"/>
                </a:solidFill>
              </a:rPr>
              <a:t>windows event logs </a:t>
            </a:r>
            <a:endParaRPr lang="x-none" sz="2400" dirty="0">
              <a:solidFill>
                <a:srgbClr val="FF0000"/>
              </a:solidFill>
            </a:endParaRPr>
          </a:p>
        </p:txBody>
      </p:sp>
      <p:pic>
        <p:nvPicPr>
          <p:cNvPr id="21" name="Picture 20">
            <a:extLst>
              <a:ext uri="{FF2B5EF4-FFF2-40B4-BE49-F238E27FC236}">
                <a16:creationId xmlns:a16="http://schemas.microsoft.com/office/drawing/2014/main" id="{EC007E3A-48FE-6FA2-B239-503C880A3982}"/>
              </a:ext>
            </a:extLst>
          </p:cNvPr>
          <p:cNvPicPr>
            <a:picLocks noChangeAspect="1"/>
          </p:cNvPicPr>
          <p:nvPr/>
        </p:nvPicPr>
        <p:blipFill>
          <a:blip r:embed="rId9"/>
          <a:stretch>
            <a:fillRect/>
          </a:stretch>
        </p:blipFill>
        <p:spPr>
          <a:xfrm>
            <a:off x="98633" y="4368888"/>
            <a:ext cx="4829175" cy="419100"/>
          </a:xfrm>
          <a:prstGeom prst="rect">
            <a:avLst/>
          </a:prstGeom>
        </p:spPr>
      </p:pic>
      <p:pic>
        <p:nvPicPr>
          <p:cNvPr id="23" name="Picture 22">
            <a:extLst>
              <a:ext uri="{FF2B5EF4-FFF2-40B4-BE49-F238E27FC236}">
                <a16:creationId xmlns:a16="http://schemas.microsoft.com/office/drawing/2014/main" id="{CD646719-E218-89DD-9790-24957CA47E79}"/>
              </a:ext>
            </a:extLst>
          </p:cNvPr>
          <p:cNvPicPr>
            <a:picLocks noChangeAspect="1"/>
          </p:cNvPicPr>
          <p:nvPr/>
        </p:nvPicPr>
        <p:blipFill>
          <a:blip r:embed="rId10"/>
          <a:stretch>
            <a:fillRect/>
          </a:stretch>
        </p:blipFill>
        <p:spPr>
          <a:xfrm>
            <a:off x="4814244" y="1259132"/>
            <a:ext cx="7403079" cy="4893275"/>
          </a:xfrm>
          <a:prstGeom prst="rect">
            <a:avLst/>
          </a:prstGeom>
        </p:spPr>
      </p:pic>
    </p:spTree>
    <p:extLst>
      <p:ext uri="{BB962C8B-B14F-4D97-AF65-F5344CB8AC3E}">
        <p14:creationId xmlns:p14="http://schemas.microsoft.com/office/powerpoint/2010/main" val="837330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71502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Repositories &amp; Collect the Evidence files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33947"/>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pic>
        <p:nvPicPr>
          <p:cNvPr id="6" name="Picture 5">
            <a:extLst>
              <a:ext uri="{FF2B5EF4-FFF2-40B4-BE49-F238E27FC236}">
                <a16:creationId xmlns:a16="http://schemas.microsoft.com/office/drawing/2014/main" id="{31330963-78F5-68C8-883F-D98DCA07D97F}"/>
              </a:ext>
            </a:extLst>
          </p:cNvPr>
          <p:cNvPicPr>
            <a:picLocks noChangeAspect="1"/>
          </p:cNvPicPr>
          <p:nvPr/>
        </p:nvPicPr>
        <p:blipFill>
          <a:blip r:embed="rId9"/>
          <a:stretch>
            <a:fillRect/>
          </a:stretch>
        </p:blipFill>
        <p:spPr>
          <a:xfrm>
            <a:off x="6632825" y="1269988"/>
            <a:ext cx="5559175" cy="4476988"/>
          </a:xfrm>
          <a:prstGeom prst="rect">
            <a:avLst/>
          </a:prstGeom>
        </p:spPr>
      </p:pic>
      <p:pic>
        <p:nvPicPr>
          <p:cNvPr id="18" name="Content Placeholder 7">
            <a:extLst>
              <a:ext uri="{FF2B5EF4-FFF2-40B4-BE49-F238E27FC236}">
                <a16:creationId xmlns:a16="http://schemas.microsoft.com/office/drawing/2014/main" id="{53E71A10-E126-362A-3887-C62B9F0F1EB1}"/>
              </a:ext>
            </a:extLst>
          </p:cNvPr>
          <p:cNvPicPr>
            <a:picLocks noChangeAspect="1"/>
          </p:cNvPicPr>
          <p:nvPr/>
        </p:nvPicPr>
        <p:blipFill>
          <a:blip r:embed="rId10"/>
          <a:stretch>
            <a:fillRect/>
          </a:stretch>
        </p:blipFill>
        <p:spPr>
          <a:xfrm>
            <a:off x="-22225" y="1284596"/>
            <a:ext cx="6575122" cy="4462380"/>
          </a:xfrm>
          <a:prstGeom prst="rect">
            <a:avLst/>
          </a:prstGeom>
        </p:spPr>
      </p:pic>
    </p:spTree>
    <p:extLst>
      <p:ext uri="{BB962C8B-B14F-4D97-AF65-F5344CB8AC3E}">
        <p14:creationId xmlns:p14="http://schemas.microsoft.com/office/powerpoint/2010/main" val="3625611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27858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MS SQL Server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5" name="TextBox 14">
            <a:extLst>
              <a:ext uri="{FF2B5EF4-FFF2-40B4-BE49-F238E27FC236}">
                <a16:creationId xmlns:a16="http://schemas.microsoft.com/office/drawing/2014/main" id="{7EFCBC05-F085-E586-ACD1-53FDBF9D2652}"/>
              </a:ext>
            </a:extLst>
          </p:cNvPr>
          <p:cNvSpPr txBox="1"/>
          <p:nvPr/>
        </p:nvSpPr>
        <p:spPr>
          <a:xfrm>
            <a:off x="1737389" y="1905527"/>
            <a:ext cx="6339526" cy="1569660"/>
          </a:xfrm>
          <a:prstGeom prst="rect">
            <a:avLst/>
          </a:prstGeom>
          <a:noFill/>
        </p:spPr>
        <p:txBody>
          <a:bodyPr wrap="square">
            <a:spAutoFit/>
          </a:bodyPr>
          <a:lstStyle/>
          <a:p>
            <a:pPr algn="l"/>
            <a:r>
              <a:rPr lang="en-US" sz="2400" dirty="0">
                <a:solidFill>
                  <a:srgbClr val="000000"/>
                </a:solidFill>
              </a:rPr>
              <a:t>SQL Server : </a:t>
            </a:r>
          </a:p>
          <a:p>
            <a:pPr marL="342900" indent="-342900" algn="l">
              <a:buFont typeface="Arial" panose="020B0604020202020204" pitchFamily="34" charset="0"/>
              <a:buChar char="•"/>
            </a:pPr>
            <a:r>
              <a:rPr lang="en-US" sz="2400" dirty="0">
                <a:solidFill>
                  <a:srgbClr val="000000"/>
                </a:solidFill>
              </a:rPr>
              <a:t>Volatile  database</a:t>
            </a:r>
          </a:p>
          <a:p>
            <a:pPr marL="342900" indent="-342900" algn="l">
              <a:buFont typeface="Arial" panose="020B0604020202020204" pitchFamily="34" charset="0"/>
              <a:buChar char="•"/>
            </a:pPr>
            <a:r>
              <a:rPr lang="en-US" sz="2400" dirty="0">
                <a:solidFill>
                  <a:srgbClr val="000000"/>
                </a:solidFill>
              </a:rPr>
              <a:t>primary data file and active transaction log </a:t>
            </a:r>
          </a:p>
          <a:p>
            <a:pPr marL="342900" indent="-342900" algn="l">
              <a:buFont typeface="Arial" panose="020B0604020202020204" pitchFamily="34" charset="0"/>
              <a:buChar char="•"/>
            </a:pPr>
            <a:r>
              <a:rPr lang="en-US" sz="2400" dirty="0">
                <a:solidFill>
                  <a:srgbClr val="000000"/>
                </a:solidFill>
              </a:rPr>
              <a:t>Database plan cache </a:t>
            </a:r>
            <a:endParaRPr lang="x-none" sz="2400" dirty="0">
              <a:solidFill>
                <a:srgbClr val="000000"/>
              </a:solidFill>
            </a:endParaRPr>
          </a:p>
        </p:txBody>
      </p:sp>
    </p:spTree>
    <p:extLst>
      <p:ext uri="{BB962C8B-B14F-4D97-AF65-F5344CB8AC3E}">
        <p14:creationId xmlns:p14="http://schemas.microsoft.com/office/powerpoint/2010/main" val="967431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233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523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Volatile Database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15" name="TextBox 14">
            <a:extLst>
              <a:ext uri="{FF2B5EF4-FFF2-40B4-BE49-F238E27FC236}">
                <a16:creationId xmlns:a16="http://schemas.microsoft.com/office/drawing/2014/main" id="{0EBB63F8-30E4-B668-D6CC-A9D1892BC166}"/>
              </a:ext>
            </a:extLst>
          </p:cNvPr>
          <p:cNvSpPr txBox="1"/>
          <p:nvPr/>
        </p:nvSpPr>
        <p:spPr>
          <a:xfrm>
            <a:off x="803635" y="1868674"/>
            <a:ext cx="6339526" cy="2123658"/>
          </a:xfrm>
          <a:prstGeom prst="rect">
            <a:avLst/>
          </a:prstGeom>
          <a:noFill/>
        </p:spPr>
        <p:txBody>
          <a:bodyPr wrap="square">
            <a:spAutoFit/>
          </a:bodyPr>
          <a:lstStyle/>
          <a:p>
            <a:pPr marL="342900" indent="-342900">
              <a:buFont typeface="Arial" panose="020B0604020202020204" pitchFamily="34" charset="0"/>
              <a:buChar char="•"/>
            </a:pPr>
            <a:r>
              <a:rPr lang="en-US" sz="2200" dirty="0"/>
              <a:t>Volatile Database is a RAM-style memory, which usually loses all its contents on power cuts.</a:t>
            </a:r>
          </a:p>
          <a:p>
            <a:pPr marL="342900" indent="-342900">
              <a:buFont typeface="Arial" panose="020B0604020202020204" pitchFamily="34" charset="0"/>
              <a:buChar char="•"/>
            </a:pPr>
            <a:r>
              <a:rPr lang="en-US" sz="2200" dirty="0"/>
              <a:t>Investigators can track the volatile database information like </a:t>
            </a:r>
            <a:r>
              <a:rPr lang="en-US" sz="2200" b="1" i="1" u="sng" dirty="0"/>
              <a:t>login sessions of an account and the transactions</a:t>
            </a:r>
            <a:r>
              <a:rPr lang="en-US" sz="2200" dirty="0"/>
              <a:t> using </a:t>
            </a:r>
            <a:r>
              <a:rPr lang="en-US" sz="2200" b="1" dirty="0" err="1"/>
              <a:t>ApexSQL</a:t>
            </a:r>
            <a:r>
              <a:rPr lang="en-US" sz="2200" dirty="0"/>
              <a:t> DBA’s </a:t>
            </a:r>
            <a:r>
              <a:rPr lang="en-US" sz="2200" b="1" dirty="0" err="1"/>
              <a:t>ApexSQL</a:t>
            </a:r>
            <a:r>
              <a:rPr lang="en-US" sz="2200" dirty="0"/>
              <a:t> Audit application.</a:t>
            </a:r>
          </a:p>
        </p:txBody>
      </p:sp>
    </p:spTree>
    <p:extLst>
      <p:ext uri="{BB962C8B-B14F-4D97-AF65-F5344CB8AC3E}">
        <p14:creationId xmlns:p14="http://schemas.microsoft.com/office/powerpoint/2010/main" val="36049586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280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5236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Volatile Database Data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pic>
        <p:nvPicPr>
          <p:cNvPr id="1028" name="Picture 4" descr="SQL SERVER - Security Auditing With ApexSQL Audit apexaudit-09 ">
            <a:extLst>
              <a:ext uri="{FF2B5EF4-FFF2-40B4-BE49-F238E27FC236}">
                <a16:creationId xmlns:a16="http://schemas.microsoft.com/office/drawing/2014/main" id="{B2E6EA10-BCAF-CC91-0D19-6FFF11F2CE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7850" y="1157636"/>
            <a:ext cx="9173362" cy="5700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519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35051" y="1724061"/>
            <a:ext cx="7621172" cy="4351338"/>
          </a:xfrm>
        </p:spPr>
        <p:txBody>
          <a:bodyPr>
            <a:normAutofit/>
          </a:bodyPr>
          <a:lstStyle/>
          <a:p>
            <a:r>
              <a:rPr lang="en-US" sz="2200" dirty="0"/>
              <a:t>The primary data file (</a:t>
            </a:r>
            <a:r>
              <a:rPr lang="en-US" sz="2200" dirty="0" err="1"/>
              <a:t>mdf</a:t>
            </a:r>
            <a:r>
              <a:rPr lang="en-US" sz="2200" dirty="0"/>
              <a:t>) and active transaction logs (</a:t>
            </a:r>
            <a:r>
              <a:rPr lang="en-US" sz="2200" dirty="0" err="1"/>
              <a:t>Idf</a:t>
            </a:r>
            <a:r>
              <a:rPr lang="en-US" sz="2200" dirty="0"/>
              <a:t>) play a key role in the forensic investigation.</a:t>
            </a:r>
          </a:p>
          <a:p>
            <a:r>
              <a:rPr lang="en-US" sz="2200" dirty="0"/>
              <a:t> These files offer sufficient information to a forensic examiner for dealing with the investigation. </a:t>
            </a:r>
          </a:p>
          <a:p>
            <a:r>
              <a:rPr lang="en-US" sz="2200" dirty="0"/>
              <a:t>A forensic examiner needs to know the location of </a:t>
            </a:r>
            <a:r>
              <a:rPr lang="en-US" sz="2200" dirty="0" err="1"/>
              <a:t>mdf</a:t>
            </a:r>
            <a:r>
              <a:rPr lang="en-US" sz="2200" dirty="0"/>
              <a:t> and </a:t>
            </a:r>
            <a:r>
              <a:rPr lang="en-US" sz="2200" dirty="0" err="1"/>
              <a:t>ldf</a:t>
            </a:r>
            <a:r>
              <a:rPr lang="en-US" sz="2200" dirty="0"/>
              <a:t> associated with a database, before proceeding with the investigation. </a:t>
            </a:r>
          </a:p>
          <a:p>
            <a:r>
              <a:rPr lang="en-US" sz="2200" dirty="0"/>
              <a:t>The SQLCMD application helps an investigator to obtain the location of these files.</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19807255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5" name="TextBox 14">
            <a:extLst>
              <a:ext uri="{FF2B5EF4-FFF2-40B4-BE49-F238E27FC236}">
                <a16:creationId xmlns:a16="http://schemas.microsoft.com/office/drawing/2014/main" id="{A0983250-3620-BBCC-DAB2-E8DD63F12D89}"/>
              </a:ext>
            </a:extLst>
          </p:cNvPr>
          <p:cNvSpPr txBox="1"/>
          <p:nvPr/>
        </p:nvSpPr>
        <p:spPr>
          <a:xfrm>
            <a:off x="972715" y="1868674"/>
            <a:ext cx="6339526" cy="1477328"/>
          </a:xfrm>
          <a:prstGeom prst="rect">
            <a:avLst/>
          </a:prstGeom>
          <a:noFill/>
        </p:spPr>
        <p:txBody>
          <a:bodyPr wrap="square">
            <a:spAutoFit/>
          </a:bodyPr>
          <a:lstStyle/>
          <a:p>
            <a:r>
              <a:rPr lang="en-US" b="0" i="0" dirty="0">
                <a:solidFill>
                  <a:srgbClr val="3A3A3A"/>
                </a:solidFill>
                <a:effectLst/>
                <a:latin typeface="-apple-system"/>
              </a:rPr>
              <a:t>Collecting the active transaction log</a:t>
            </a:r>
          </a:p>
          <a:p>
            <a:r>
              <a:rPr lang="en-US" b="0" i="0" dirty="0">
                <a:solidFill>
                  <a:srgbClr val="3A3A3A"/>
                </a:solidFill>
                <a:effectLst/>
                <a:latin typeface="-apple-system"/>
              </a:rPr>
              <a:t>Determine on disk locations of the transaction log files</a:t>
            </a:r>
          </a:p>
          <a:p>
            <a:endParaRPr lang="en-US" b="0" i="0" dirty="0">
              <a:solidFill>
                <a:srgbClr val="3A3A3A"/>
              </a:solidFill>
              <a:effectLst/>
              <a:latin typeface="-apple-system"/>
            </a:endParaRPr>
          </a:p>
          <a:p>
            <a:r>
              <a:rPr lang="en-US" b="0" i="0" dirty="0">
                <a:solidFill>
                  <a:srgbClr val="3A3A3A"/>
                </a:solidFill>
                <a:effectLst/>
                <a:latin typeface="-apple-system"/>
              </a:rPr>
              <a:t>The </a:t>
            </a:r>
            <a:r>
              <a:rPr lang="en-US" b="1" i="0" dirty="0">
                <a:solidFill>
                  <a:srgbClr val="3A3A3A"/>
                </a:solidFill>
                <a:effectLst/>
                <a:latin typeface="-apple-system"/>
              </a:rPr>
              <a:t>SQLCMD</a:t>
            </a:r>
            <a:r>
              <a:rPr lang="en-US" b="0" i="0" dirty="0">
                <a:solidFill>
                  <a:srgbClr val="3A3A3A"/>
                </a:solidFill>
                <a:effectLst/>
                <a:latin typeface="-apple-system"/>
              </a:rPr>
              <a:t> application lets investigators load and establish a connection with the server.</a:t>
            </a:r>
            <a:endParaRPr lang="en-US" dirty="0"/>
          </a:p>
        </p:txBody>
      </p:sp>
      <p:pic>
        <p:nvPicPr>
          <p:cNvPr id="18" name="Picture 12">
            <a:extLst>
              <a:ext uri="{FF2B5EF4-FFF2-40B4-BE49-F238E27FC236}">
                <a16:creationId xmlns:a16="http://schemas.microsoft.com/office/drawing/2014/main" id="{1BD261C2-180D-A141-1A16-033CBF078A6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14366" y="3482095"/>
            <a:ext cx="7416800" cy="58737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62A8C932-7753-F3D9-D249-878092092DE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3980" y="4322194"/>
            <a:ext cx="7059612"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78884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6" name="Picture 5">
            <a:extLst>
              <a:ext uri="{FF2B5EF4-FFF2-40B4-BE49-F238E27FC236}">
                <a16:creationId xmlns:a16="http://schemas.microsoft.com/office/drawing/2014/main" id="{6B439E2A-E809-41C3-DF44-0A23DDDF13DB}"/>
              </a:ext>
            </a:extLst>
          </p:cNvPr>
          <p:cNvPicPr>
            <a:picLocks noChangeAspect="1"/>
          </p:cNvPicPr>
          <p:nvPr/>
        </p:nvPicPr>
        <p:blipFill>
          <a:blip r:embed="rId9"/>
          <a:stretch>
            <a:fillRect/>
          </a:stretch>
        </p:blipFill>
        <p:spPr>
          <a:xfrm>
            <a:off x="1014366" y="1600406"/>
            <a:ext cx="7102455" cy="4252328"/>
          </a:xfrm>
          <a:prstGeom prst="rect">
            <a:avLst/>
          </a:prstGeom>
        </p:spPr>
      </p:pic>
    </p:spTree>
    <p:extLst>
      <p:ext uri="{BB962C8B-B14F-4D97-AF65-F5344CB8AC3E}">
        <p14:creationId xmlns:p14="http://schemas.microsoft.com/office/powerpoint/2010/main" val="529143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pPr algn="just"/>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8" name="TextBox 17">
            <a:extLst>
              <a:ext uri="{FF2B5EF4-FFF2-40B4-BE49-F238E27FC236}">
                <a16:creationId xmlns:a16="http://schemas.microsoft.com/office/drawing/2014/main" id="{6B6F2341-E19A-9A60-348B-AEE0AFE8ECB9}"/>
              </a:ext>
            </a:extLst>
          </p:cNvPr>
          <p:cNvSpPr txBox="1"/>
          <p:nvPr/>
        </p:nvSpPr>
        <p:spPr>
          <a:xfrm>
            <a:off x="879049" y="1557827"/>
            <a:ext cx="7279530" cy="4154984"/>
          </a:xfrm>
          <a:prstGeom prst="rect">
            <a:avLst/>
          </a:prstGeom>
          <a:noFill/>
        </p:spPr>
        <p:txBody>
          <a:bodyPr wrap="square">
            <a:spAutoFit/>
          </a:bodyPr>
          <a:lstStyle/>
          <a:p>
            <a:pPr marL="285750" indent="-285750">
              <a:buFont typeface="Arial" panose="020B0604020202020204" pitchFamily="34" charset="0"/>
              <a:buChar char="•"/>
            </a:pPr>
            <a:r>
              <a:rPr lang="en-US" sz="2200" dirty="0"/>
              <a:t>SQL Server Management Studio (SSMS) is an integrated environment for accessing, configuring, managing, administering, and developing all components of SQL Server and Azure SQL Database.</a:t>
            </a:r>
          </a:p>
          <a:p>
            <a:pPr marL="285750" indent="-285750" algn="just">
              <a:buFont typeface="Arial" panose="020B0604020202020204" pitchFamily="34" charset="0"/>
              <a:buChar char="•"/>
            </a:pPr>
            <a:r>
              <a:rPr lang="en-US" sz="2200" dirty="0"/>
              <a:t>Forensic investigators need to have good knowledge of how to use various functions (such as </a:t>
            </a:r>
            <a:r>
              <a:rPr lang="en-US" sz="2200" b="1" dirty="0" err="1"/>
              <a:t>dbcc</a:t>
            </a:r>
            <a:r>
              <a:rPr lang="en-US" sz="2200" b="1" dirty="0"/>
              <a:t> tog, </a:t>
            </a:r>
            <a:r>
              <a:rPr lang="en-US" sz="2200" b="1" dirty="0" err="1"/>
              <a:t>fn_dblog</a:t>
            </a:r>
            <a:r>
              <a:rPr lang="en-US" sz="2200" b="1" dirty="0"/>
              <a:t>, etc</a:t>
            </a:r>
            <a:r>
              <a:rPr lang="en-US" sz="2200" dirty="0"/>
              <a:t>.) in the SSMS to view and analyze the logs in </a:t>
            </a:r>
            <a:r>
              <a:rPr lang="en-US" sz="2200" b="1" u="sng" dirty="0"/>
              <a:t>plain text format</a:t>
            </a:r>
            <a:r>
              <a:rPr lang="en-US" sz="2200" dirty="0"/>
              <a:t>.</a:t>
            </a:r>
          </a:p>
          <a:p>
            <a:pPr marL="285750" indent="-285750">
              <a:buFont typeface="Arial" panose="020B0604020202020204" pitchFamily="34" charset="0"/>
              <a:buChar char="•"/>
            </a:pPr>
            <a:r>
              <a:rPr lang="en-US" sz="2200" b="1" dirty="0" err="1"/>
              <a:t>Fn_dblog</a:t>
            </a:r>
            <a:r>
              <a:rPr lang="en-US" sz="2200" b="1" dirty="0"/>
              <a:t> </a:t>
            </a:r>
            <a:r>
              <a:rPr lang="en-US" sz="2200" dirty="0"/>
              <a:t>: function allow to retrieve the action portion of the transaction log file.</a:t>
            </a:r>
          </a:p>
          <a:p>
            <a:pPr marL="285750" indent="-285750">
              <a:buFont typeface="Arial" panose="020B0604020202020204" pitchFamily="34" charset="0"/>
              <a:buChar char="•"/>
            </a:pPr>
            <a:r>
              <a:rPr lang="en-US" sz="2200" b="1" dirty="0"/>
              <a:t>DBCC Log</a:t>
            </a:r>
            <a:r>
              <a:rPr lang="en-US" sz="2200" dirty="0"/>
              <a:t>: command allow to retrieve the action transaction log files for specified database. </a:t>
            </a:r>
          </a:p>
          <a:p>
            <a:pPr marL="285750" indent="-285750">
              <a:buFont typeface="Arial" panose="020B0604020202020204" pitchFamily="34" charset="0"/>
              <a:buChar char="•"/>
            </a:pPr>
            <a:endParaRPr lang="en-US" sz="2200" dirty="0"/>
          </a:p>
        </p:txBody>
      </p:sp>
    </p:spTree>
    <p:extLst>
      <p:ext uri="{BB962C8B-B14F-4D97-AF65-F5344CB8AC3E}">
        <p14:creationId xmlns:p14="http://schemas.microsoft.com/office/powerpoint/2010/main" val="746966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430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534562"/>
            <a:ext cx="6600502" cy="769441"/>
          </a:xfrm>
          <a:prstGeom prst="rect">
            <a:avLst/>
          </a:prstGeom>
          <a:noFill/>
        </p:spPr>
        <p:txBody>
          <a:bodyPr wrap="square" rtlCol="0">
            <a:spAutoFit/>
          </a:bodyPr>
          <a:lstStyle/>
          <a:p>
            <a:pPr algn="ctr"/>
            <a:r>
              <a:rPr lang="en-US" sz="2200" dirty="0">
                <a:solidFill>
                  <a:schemeClr val="bg1"/>
                </a:solidFill>
                <a:latin typeface="Tajawal Medium" panose="00000600000000000000" pitchFamily="2" charset="-78"/>
                <a:cs typeface="Tajawal Medium" panose="00000600000000000000" pitchFamily="2" charset="-78"/>
              </a:rPr>
              <a:t>Collecting Primary Data File and Active </a:t>
            </a:r>
          </a:p>
          <a:p>
            <a:pPr algn="ctr"/>
            <a:r>
              <a:rPr lang="en-US" sz="2200" dirty="0">
                <a:solidFill>
                  <a:schemeClr val="bg1"/>
                </a:solidFill>
                <a:latin typeface="Tajawal Medium" panose="00000600000000000000" pitchFamily="2" charset="-78"/>
                <a:cs typeface="Tajawal Medium" panose="00000600000000000000" pitchFamily="2" charset="-78"/>
              </a:rPr>
              <a:t>Transaction Logs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2050" name="Picture 2" descr="sql - What format should the start and end LSN parameters be to sys.fn_dblog?  - Stack Overflow">
            <a:extLst>
              <a:ext uri="{FF2B5EF4-FFF2-40B4-BE49-F238E27FC236}">
                <a16:creationId xmlns:a16="http://schemas.microsoft.com/office/drawing/2014/main" id="{2E09A5A1-B356-EEA4-1C29-C0386FD315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3509" y="978878"/>
            <a:ext cx="10784257" cy="5873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7230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5" name="TextBox 14">
            <a:extLst>
              <a:ext uri="{FF2B5EF4-FFF2-40B4-BE49-F238E27FC236}">
                <a16:creationId xmlns:a16="http://schemas.microsoft.com/office/drawing/2014/main" id="{ECD9B952-9CDF-1774-2C3D-025C64BA751D}"/>
              </a:ext>
            </a:extLst>
          </p:cNvPr>
          <p:cNvSpPr txBox="1"/>
          <p:nvPr/>
        </p:nvSpPr>
        <p:spPr>
          <a:xfrm>
            <a:off x="1160373" y="1535430"/>
            <a:ext cx="7099718" cy="2800767"/>
          </a:xfrm>
          <a:prstGeom prst="rect">
            <a:avLst/>
          </a:prstGeom>
          <a:noFill/>
        </p:spPr>
        <p:txBody>
          <a:bodyPr wrap="square">
            <a:spAutoFit/>
          </a:bodyPr>
          <a:lstStyle/>
          <a:p>
            <a:pPr marL="342900" indent="-342900" algn="just">
              <a:buFont typeface="Arial" panose="020B0604020202020204" pitchFamily="34" charset="0"/>
              <a:buChar char="•"/>
            </a:pPr>
            <a:r>
              <a:rPr lang="en-US" sz="2200" dirty="0"/>
              <a:t>Whenever a query is run for the first time in SQL Server, it is compiled, and a query plan is generated for the query.</a:t>
            </a:r>
          </a:p>
          <a:p>
            <a:pPr marL="342900" indent="-342900" algn="just">
              <a:buFont typeface="Arial" panose="020B0604020202020204" pitchFamily="34" charset="0"/>
              <a:buChar char="•"/>
            </a:pPr>
            <a:r>
              <a:rPr lang="en-US" sz="2200" dirty="0"/>
              <a:t> Every query requires a query plan before it is executed. </a:t>
            </a:r>
          </a:p>
          <a:p>
            <a:pPr marL="342900" indent="-342900" algn="just">
              <a:buFont typeface="Arial" panose="020B0604020202020204" pitchFamily="34" charset="0"/>
              <a:buChar char="•"/>
            </a:pPr>
            <a:r>
              <a:rPr lang="en-US" sz="2200" dirty="0"/>
              <a:t>This query plan is stored in SQL Server </a:t>
            </a:r>
            <a:r>
              <a:rPr lang="en-US" sz="2200" b="1" dirty="0"/>
              <a:t>query plan cache. </a:t>
            </a:r>
          </a:p>
          <a:p>
            <a:pPr marL="342900" indent="-342900" algn="just">
              <a:buFont typeface="Arial" panose="020B0604020202020204" pitchFamily="34" charset="0"/>
              <a:buChar char="•"/>
            </a:pPr>
            <a:r>
              <a:rPr lang="en-US" sz="2200" dirty="0"/>
              <a:t>This way when that query is run again, SQL Server </a:t>
            </a:r>
            <a:r>
              <a:rPr lang="en-US" sz="2200" u="sng" dirty="0"/>
              <a:t>doesn’t need to create another query plan</a:t>
            </a:r>
            <a:r>
              <a:rPr lang="en-US" sz="2200" dirty="0"/>
              <a:t>; rather it uses the cached query plan which improved database performance.</a:t>
            </a:r>
          </a:p>
        </p:txBody>
      </p:sp>
    </p:spTree>
    <p:extLst>
      <p:ext uri="{BB962C8B-B14F-4D97-AF65-F5344CB8AC3E}">
        <p14:creationId xmlns:p14="http://schemas.microsoft.com/office/powerpoint/2010/main" val="9051891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32" name="TextBox 31">
            <a:extLst>
              <a:ext uri="{FF2B5EF4-FFF2-40B4-BE49-F238E27FC236}">
                <a16:creationId xmlns:a16="http://schemas.microsoft.com/office/drawing/2014/main" id="{5B2EFC02-BD9B-BCF9-9989-11B60CA8F540}"/>
              </a:ext>
            </a:extLst>
          </p:cNvPr>
          <p:cNvSpPr txBox="1"/>
          <p:nvPr/>
        </p:nvSpPr>
        <p:spPr>
          <a:xfrm>
            <a:off x="651740" y="1929936"/>
            <a:ext cx="7608351" cy="2677656"/>
          </a:xfrm>
          <a:prstGeom prst="rect">
            <a:avLst/>
          </a:prstGeom>
          <a:noFill/>
        </p:spPr>
        <p:txBody>
          <a:bodyPr wrap="square">
            <a:spAutoFit/>
          </a:bodyPr>
          <a:lstStyle/>
          <a:p>
            <a:r>
              <a:rPr lang="en-US" sz="2400" dirty="0"/>
              <a:t>SQL Server provides the following </a:t>
            </a:r>
            <a:r>
              <a:rPr lang="en-US" sz="2400" b="1" dirty="0"/>
              <a:t>dynamic management views and functions</a:t>
            </a:r>
            <a:r>
              <a:rPr lang="en-US" sz="2400" dirty="0"/>
              <a:t> that can be used to find out what is in the plan cache at any given time.</a:t>
            </a:r>
          </a:p>
          <a:p>
            <a:endParaRPr lang="en-US" sz="2400" dirty="0"/>
          </a:p>
          <a:p>
            <a:pPr marL="342900" indent="-342900">
              <a:buFont typeface="Arial" panose="020B0604020202020204" pitchFamily="34" charset="0"/>
              <a:buChar char="•"/>
            </a:pPr>
            <a:r>
              <a:rPr lang="en-US" sz="2400" dirty="0" err="1"/>
              <a:t>sys.dm_exec_cached_plans</a:t>
            </a:r>
            <a:endParaRPr lang="en-US" sz="2400" dirty="0"/>
          </a:p>
          <a:p>
            <a:pPr marL="342900" indent="-342900">
              <a:buFont typeface="Arial" panose="020B0604020202020204" pitchFamily="34" charset="0"/>
              <a:buChar char="•"/>
            </a:pPr>
            <a:r>
              <a:rPr lang="en-US" sz="2400" dirty="0" err="1"/>
              <a:t>sys.dm_exec_sql_text</a:t>
            </a:r>
            <a:endParaRPr lang="en-US" sz="2400" dirty="0"/>
          </a:p>
          <a:p>
            <a:pPr marL="342900" indent="-342900">
              <a:buFont typeface="Arial" panose="020B0604020202020204" pitchFamily="34" charset="0"/>
              <a:buChar char="•"/>
            </a:pPr>
            <a:r>
              <a:rPr lang="en-US" sz="2400" dirty="0" err="1"/>
              <a:t>sys.dm_exec_query_plan</a:t>
            </a:r>
            <a:endParaRPr lang="en-US" sz="2400" dirty="0"/>
          </a:p>
        </p:txBody>
      </p:sp>
    </p:spTree>
    <p:extLst>
      <p:ext uri="{BB962C8B-B14F-4D97-AF65-F5344CB8AC3E}">
        <p14:creationId xmlns:p14="http://schemas.microsoft.com/office/powerpoint/2010/main" val="2417583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5" name="TextBox 14">
            <a:extLst>
              <a:ext uri="{FF2B5EF4-FFF2-40B4-BE49-F238E27FC236}">
                <a16:creationId xmlns:a16="http://schemas.microsoft.com/office/drawing/2014/main" id="{F0B623FA-8B26-1743-E4A4-6FC35CDEDCBC}"/>
              </a:ext>
            </a:extLst>
          </p:cNvPr>
          <p:cNvSpPr txBox="1"/>
          <p:nvPr/>
        </p:nvSpPr>
        <p:spPr>
          <a:xfrm>
            <a:off x="800811" y="1795030"/>
            <a:ext cx="6339526" cy="3139321"/>
          </a:xfrm>
          <a:prstGeom prst="rect">
            <a:avLst/>
          </a:prstGeom>
          <a:noFill/>
        </p:spPr>
        <p:txBody>
          <a:bodyPr wrap="square">
            <a:spAutoFit/>
          </a:bodyPr>
          <a:lstStyle/>
          <a:p>
            <a:r>
              <a:rPr lang="en-US" b="1" dirty="0" err="1"/>
              <a:t>sys.dm_exec_cached_plans</a:t>
            </a:r>
            <a:endParaRPr lang="en-US" b="1" dirty="0"/>
          </a:p>
          <a:p>
            <a:endParaRPr lang="en-US" dirty="0"/>
          </a:p>
          <a:p>
            <a:pPr marL="285750" indent="-285750">
              <a:buFont typeface="Arial" panose="020B0604020202020204" pitchFamily="34" charset="0"/>
              <a:buChar char="•"/>
            </a:pPr>
            <a:r>
              <a:rPr lang="en-US" dirty="0"/>
              <a:t>Returns a row for each query plan that is cached by SQL Server for faster query execution.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You can use this dynamic management view to find cached query plans, cached query text, the amount of memory taken by cached plans, and the reuse count of the cached plans.</a:t>
            </a:r>
          </a:p>
          <a:p>
            <a:pPr marL="285750" indent="-285750">
              <a:buFont typeface="Arial" panose="020B0604020202020204" pitchFamily="34" charset="0"/>
              <a:buChar char="•"/>
            </a:pPr>
            <a:endParaRPr lang="en-US" dirty="0"/>
          </a:p>
          <a:p>
            <a:r>
              <a:rPr lang="en-US" dirty="0"/>
              <a:t>Ex: -- How many plans are in the cache</a:t>
            </a:r>
          </a:p>
          <a:p>
            <a:r>
              <a:rPr lang="en-US" dirty="0"/>
              <a:t>SELECT COUNT(*) FROM </a:t>
            </a:r>
            <a:r>
              <a:rPr lang="en-US" dirty="0" err="1"/>
              <a:t>sys.dm_exec_cached_plans</a:t>
            </a:r>
            <a:r>
              <a:rPr lang="en-US" dirty="0"/>
              <a:t>;</a:t>
            </a:r>
          </a:p>
        </p:txBody>
      </p:sp>
    </p:spTree>
    <p:extLst>
      <p:ext uri="{BB962C8B-B14F-4D97-AF65-F5344CB8AC3E}">
        <p14:creationId xmlns:p14="http://schemas.microsoft.com/office/powerpoint/2010/main" val="856367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534562"/>
            <a:ext cx="5344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Collecting Database plan cache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pic>
        <p:nvPicPr>
          <p:cNvPr id="11" name="Picture 10">
            <a:extLst>
              <a:ext uri="{FF2B5EF4-FFF2-40B4-BE49-F238E27FC236}">
                <a16:creationId xmlns:a16="http://schemas.microsoft.com/office/drawing/2014/main" id="{5B70E879-1964-27D3-C7F0-ECE96B9AE4DD}"/>
              </a:ext>
            </a:extLst>
          </p:cNvPr>
          <p:cNvPicPr>
            <a:picLocks noChangeAspect="1"/>
          </p:cNvPicPr>
          <p:nvPr/>
        </p:nvPicPr>
        <p:blipFill>
          <a:blip r:embed="rId9"/>
          <a:stretch>
            <a:fillRect/>
          </a:stretch>
        </p:blipFill>
        <p:spPr>
          <a:xfrm>
            <a:off x="457094" y="1398401"/>
            <a:ext cx="8391525" cy="1000125"/>
          </a:xfrm>
          <a:prstGeom prst="rect">
            <a:avLst/>
          </a:prstGeom>
        </p:spPr>
      </p:pic>
      <p:pic>
        <p:nvPicPr>
          <p:cNvPr id="18" name="Picture 17">
            <a:extLst>
              <a:ext uri="{FF2B5EF4-FFF2-40B4-BE49-F238E27FC236}">
                <a16:creationId xmlns:a16="http://schemas.microsoft.com/office/drawing/2014/main" id="{68A51E08-8894-F87E-DEB9-C484AA594CCC}"/>
              </a:ext>
            </a:extLst>
          </p:cNvPr>
          <p:cNvPicPr>
            <a:picLocks noChangeAspect="1"/>
          </p:cNvPicPr>
          <p:nvPr/>
        </p:nvPicPr>
        <p:blipFill>
          <a:blip r:embed="rId10"/>
          <a:stretch>
            <a:fillRect/>
          </a:stretch>
        </p:blipFill>
        <p:spPr>
          <a:xfrm>
            <a:off x="666732" y="3159337"/>
            <a:ext cx="8486775" cy="2085975"/>
          </a:xfrm>
          <a:prstGeom prst="rect">
            <a:avLst/>
          </a:prstGeom>
        </p:spPr>
      </p:pic>
    </p:spTree>
    <p:extLst>
      <p:ext uri="{BB962C8B-B14F-4D97-AF65-F5344CB8AC3E}">
        <p14:creationId xmlns:p14="http://schemas.microsoft.com/office/powerpoint/2010/main" val="42254770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err="1">
                <a:solidFill>
                  <a:schemeClr val="bg1"/>
                </a:solidFill>
              </a:rPr>
              <a:t>Mysql</a:t>
            </a:r>
            <a:endParaRPr lang="en-US" sz="2400" dirty="0">
              <a:solidFill>
                <a:schemeClr val="bg1"/>
              </a:solidFill>
            </a:endParaRPr>
          </a:p>
        </p:txBody>
      </p:sp>
    </p:spTree>
    <p:extLst>
      <p:ext uri="{BB962C8B-B14F-4D97-AF65-F5344CB8AC3E}">
        <p14:creationId xmlns:p14="http://schemas.microsoft.com/office/powerpoint/2010/main" val="27156899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5" name="TextBox 14">
            <a:extLst>
              <a:ext uri="{FF2B5EF4-FFF2-40B4-BE49-F238E27FC236}">
                <a16:creationId xmlns:a16="http://schemas.microsoft.com/office/drawing/2014/main" id="{3B72783D-C099-1239-5DA0-82E517A82EA7}"/>
              </a:ext>
            </a:extLst>
          </p:cNvPr>
          <p:cNvSpPr txBox="1"/>
          <p:nvPr/>
        </p:nvSpPr>
        <p:spPr>
          <a:xfrm>
            <a:off x="1591323" y="1656531"/>
            <a:ext cx="6343094" cy="3046988"/>
          </a:xfrm>
          <a:prstGeom prst="rect">
            <a:avLst/>
          </a:prstGeom>
          <a:noFill/>
        </p:spPr>
        <p:txBody>
          <a:bodyPr wrap="square">
            <a:spAutoFit/>
          </a:bodyPr>
          <a:lstStyle/>
          <a:p>
            <a:pPr marL="285750" indent="-285750">
              <a:buFont typeface="Arial" panose="020B0604020202020204" pitchFamily="34" charset="0"/>
              <a:buChar char="•"/>
            </a:pPr>
            <a:r>
              <a:rPr lang="en-US" sz="2400" dirty="0"/>
              <a:t>MySQL is the world’s most popular </a:t>
            </a:r>
            <a:r>
              <a:rPr lang="en-US" sz="2400" b="1" dirty="0"/>
              <a:t>open source </a:t>
            </a:r>
            <a:r>
              <a:rPr lang="en-US" sz="2400" dirty="0"/>
              <a:t>database.</a:t>
            </a:r>
          </a:p>
          <a:p>
            <a:pPr marL="285750" indent="-285750">
              <a:buFont typeface="Arial" panose="020B0604020202020204" pitchFamily="34" charset="0"/>
              <a:buChar char="•"/>
            </a:pPr>
            <a:r>
              <a:rPr lang="en-US" sz="2400" dirty="0"/>
              <a:t>MySQL powers many of the most accessed applications, including Facebook, Twitter, Netflix, Uber, Airbnb, Shopify, and Booking.com.</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3755254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5" name="TextBox 14">
            <a:extLst>
              <a:ext uri="{FF2B5EF4-FFF2-40B4-BE49-F238E27FC236}">
                <a16:creationId xmlns:a16="http://schemas.microsoft.com/office/drawing/2014/main" id="{77C5421D-3A7F-1F15-F305-14F95D9717F3}"/>
              </a:ext>
            </a:extLst>
          </p:cNvPr>
          <p:cNvSpPr txBox="1"/>
          <p:nvPr/>
        </p:nvSpPr>
        <p:spPr>
          <a:xfrm>
            <a:off x="1272077" y="1890760"/>
            <a:ext cx="6198451"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Perform MySQL Forensics in this MySQL database is one of the extensively used open source databases and freely available with unrestricted redistribution, providing users with full access to the source code.</a:t>
            </a:r>
          </a:p>
        </p:txBody>
      </p:sp>
    </p:spTree>
    <p:extLst>
      <p:ext uri="{BB962C8B-B14F-4D97-AF65-F5344CB8AC3E}">
        <p14:creationId xmlns:p14="http://schemas.microsoft.com/office/powerpoint/2010/main" val="12051227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8333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15" name="TextBox 14">
            <a:extLst>
              <a:ext uri="{FF2B5EF4-FFF2-40B4-BE49-F238E27FC236}">
                <a16:creationId xmlns:a16="http://schemas.microsoft.com/office/drawing/2014/main" id="{77C5421D-3A7F-1F15-F305-14F95D9717F3}"/>
              </a:ext>
            </a:extLst>
          </p:cNvPr>
          <p:cNvSpPr txBox="1"/>
          <p:nvPr/>
        </p:nvSpPr>
        <p:spPr>
          <a:xfrm>
            <a:off x="1249092" y="1828836"/>
            <a:ext cx="5903247" cy="3139321"/>
          </a:xfrm>
          <a:prstGeom prst="rect">
            <a:avLst/>
          </a:prstGeom>
          <a:noFill/>
        </p:spPr>
        <p:txBody>
          <a:bodyPr wrap="square">
            <a:spAutoFit/>
          </a:bodyPr>
          <a:lstStyle/>
          <a:p>
            <a:pPr marL="342900" indent="-342900" algn="just">
              <a:buFont typeface="Arial" panose="020B0604020202020204" pitchFamily="34" charset="0"/>
              <a:buChar char="•"/>
            </a:pPr>
            <a:r>
              <a:rPr lang="en-US" sz="2200" dirty="0"/>
              <a:t>Information auditing needs to be performed on regularly to find out if any part of the database is altered intentionally or accidentally by users at any point of time through bypassing auditing system. </a:t>
            </a:r>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The forensic approach for MySQL databases varies with the database engine used in the </a:t>
            </a:r>
            <a:r>
              <a:rPr lang="en-US" sz="2200" dirty="0" err="1"/>
              <a:t>db</a:t>
            </a:r>
            <a:r>
              <a:rPr lang="en-US" sz="2200" dirty="0"/>
              <a:t> server.</a:t>
            </a:r>
          </a:p>
        </p:txBody>
      </p:sp>
    </p:spTree>
    <p:extLst>
      <p:ext uri="{BB962C8B-B14F-4D97-AF65-F5344CB8AC3E}">
        <p14:creationId xmlns:p14="http://schemas.microsoft.com/office/powerpoint/2010/main" val="1926988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5" name="TextBox 14">
            <a:extLst>
              <a:ext uri="{FF2B5EF4-FFF2-40B4-BE49-F238E27FC236}">
                <a16:creationId xmlns:a16="http://schemas.microsoft.com/office/drawing/2014/main" id="{11A96245-B138-E544-8B1D-CF584D9286B2}"/>
              </a:ext>
            </a:extLst>
          </p:cNvPr>
          <p:cNvSpPr txBox="1"/>
          <p:nvPr/>
        </p:nvSpPr>
        <p:spPr>
          <a:xfrm>
            <a:off x="390209" y="1491721"/>
            <a:ext cx="8156784" cy="923330"/>
          </a:xfrm>
          <a:prstGeom prst="rect">
            <a:avLst/>
          </a:prstGeom>
          <a:noFill/>
        </p:spPr>
        <p:txBody>
          <a:bodyPr wrap="square">
            <a:spAutoFit/>
          </a:bodyPr>
          <a:lstStyle/>
          <a:p>
            <a:r>
              <a:rPr lang="en-US" dirty="0"/>
              <a:t>The architecture of MySQL is based on a tiered architecture, which is the combination of subsystems and support components interacting with one another to read, analyze and execute the queries made to the database server, and return the results</a:t>
            </a:r>
          </a:p>
        </p:txBody>
      </p:sp>
      <p:pic>
        <p:nvPicPr>
          <p:cNvPr id="18" name="Picture 2" descr="MySQL 5.1 Database Reference Guide :: 15.2 Overview">
            <a:extLst>
              <a:ext uri="{FF2B5EF4-FFF2-40B4-BE49-F238E27FC236}">
                <a16:creationId xmlns:a16="http://schemas.microsoft.com/office/drawing/2014/main" id="{67A1AD5A-43FF-C04C-36DA-10084FEC8E2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1741" y="2480052"/>
            <a:ext cx="7750380" cy="4029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800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20692" y="54349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pic>
        <p:nvPicPr>
          <p:cNvPr id="15" name="Picture 14">
            <a:extLst>
              <a:ext uri="{FF2B5EF4-FFF2-40B4-BE49-F238E27FC236}">
                <a16:creationId xmlns:a16="http://schemas.microsoft.com/office/drawing/2014/main" id="{AB8F6FBC-6065-6B89-D263-2C65659CE386}"/>
              </a:ext>
            </a:extLst>
          </p:cNvPr>
          <p:cNvPicPr>
            <a:picLocks noChangeAspect="1"/>
          </p:cNvPicPr>
          <p:nvPr/>
        </p:nvPicPr>
        <p:blipFill>
          <a:blip r:embed="rId9"/>
          <a:stretch>
            <a:fillRect/>
          </a:stretch>
        </p:blipFill>
        <p:spPr>
          <a:xfrm>
            <a:off x="6096000" y="1115269"/>
            <a:ext cx="6089704" cy="786624"/>
          </a:xfrm>
          <a:prstGeom prst="rect">
            <a:avLst/>
          </a:prstGeom>
        </p:spPr>
      </p:pic>
      <p:sp>
        <p:nvSpPr>
          <p:cNvPr id="18" name="TextBox 17">
            <a:extLst>
              <a:ext uri="{FF2B5EF4-FFF2-40B4-BE49-F238E27FC236}">
                <a16:creationId xmlns:a16="http://schemas.microsoft.com/office/drawing/2014/main" id="{24BC9D86-63C5-E78D-FF41-2DF26E776AC5}"/>
              </a:ext>
            </a:extLst>
          </p:cNvPr>
          <p:cNvSpPr txBox="1"/>
          <p:nvPr/>
        </p:nvSpPr>
        <p:spPr>
          <a:xfrm>
            <a:off x="1057405" y="3096747"/>
            <a:ext cx="6343094" cy="2031325"/>
          </a:xfrm>
          <a:prstGeom prst="rect">
            <a:avLst/>
          </a:prstGeom>
          <a:noFill/>
        </p:spPr>
        <p:txBody>
          <a:bodyPr wrap="square">
            <a:spAutoFit/>
          </a:bodyPr>
          <a:lstStyle/>
          <a:p>
            <a:r>
              <a:rPr lang="en-US" b="1" dirty="0"/>
              <a:t>1. </a:t>
            </a:r>
            <a:r>
              <a:rPr lang="en-US" b="1" dirty="0" err="1"/>
              <a:t>InnoDB</a:t>
            </a:r>
            <a:r>
              <a:rPr lang="en-US" b="1" dirty="0"/>
              <a:t> </a:t>
            </a:r>
            <a:r>
              <a:rPr lang="en-US" dirty="0"/>
              <a:t>(default storage engine in MySQL version &gt;= 5.5.5)</a:t>
            </a:r>
          </a:p>
          <a:p>
            <a:r>
              <a:rPr lang="en-US" dirty="0"/>
              <a:t>Is often used when you need to use transactions</a:t>
            </a:r>
          </a:p>
          <a:p>
            <a:r>
              <a:rPr lang="en-US" b="1" dirty="0"/>
              <a:t>2. </a:t>
            </a:r>
            <a:r>
              <a:rPr lang="en-US" b="1" dirty="0" err="1"/>
              <a:t>MyISAM</a:t>
            </a:r>
            <a:r>
              <a:rPr lang="en-US" b="1" dirty="0"/>
              <a:t> </a:t>
            </a:r>
            <a:r>
              <a:rPr lang="en-US" dirty="0"/>
              <a:t>(default storage engine in My SQL version &lt; 5.5.5)</a:t>
            </a:r>
          </a:p>
          <a:p>
            <a:r>
              <a:rPr lang="en-US" dirty="0"/>
              <a:t>Provides unlimited data storage</a:t>
            </a:r>
          </a:p>
          <a:p>
            <a:r>
              <a:rPr lang="en-US" b="1" dirty="0"/>
              <a:t>3. Memory</a:t>
            </a:r>
          </a:p>
          <a:p>
            <a:r>
              <a:rPr lang="en-US" dirty="0"/>
              <a:t>It is an in-memory table that Implements a hashing mechanism for faster retrieval of commonly used data</a:t>
            </a:r>
          </a:p>
        </p:txBody>
      </p:sp>
      <p:sp>
        <p:nvSpPr>
          <p:cNvPr id="20" name="TextBox 19">
            <a:extLst>
              <a:ext uri="{FF2B5EF4-FFF2-40B4-BE49-F238E27FC236}">
                <a16:creationId xmlns:a16="http://schemas.microsoft.com/office/drawing/2014/main" id="{CB9209D5-20C3-4A67-B51A-27C07E89962B}"/>
              </a:ext>
            </a:extLst>
          </p:cNvPr>
          <p:cNvSpPr txBox="1"/>
          <p:nvPr/>
        </p:nvSpPr>
        <p:spPr>
          <a:xfrm>
            <a:off x="534047" y="1794043"/>
            <a:ext cx="6343094" cy="1015663"/>
          </a:xfrm>
          <a:prstGeom prst="rect">
            <a:avLst/>
          </a:prstGeom>
          <a:noFill/>
        </p:spPr>
        <p:txBody>
          <a:bodyPr wrap="square">
            <a:spAutoFit/>
          </a:bodyPr>
          <a:lstStyle/>
          <a:p>
            <a:r>
              <a:rPr lang="en-US" sz="2000" dirty="0"/>
              <a:t>Storage engines are used to create, read, and update data within a database. Various Storage engines supported by MySQL are:</a:t>
            </a:r>
          </a:p>
        </p:txBody>
      </p:sp>
    </p:spTree>
    <p:extLst>
      <p:ext uri="{BB962C8B-B14F-4D97-AF65-F5344CB8AC3E}">
        <p14:creationId xmlns:p14="http://schemas.microsoft.com/office/powerpoint/2010/main" val="39528829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20692" y="54349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pic>
        <p:nvPicPr>
          <p:cNvPr id="15" name="Picture 14">
            <a:extLst>
              <a:ext uri="{FF2B5EF4-FFF2-40B4-BE49-F238E27FC236}">
                <a16:creationId xmlns:a16="http://schemas.microsoft.com/office/drawing/2014/main" id="{AB8F6FBC-6065-6B89-D263-2C65659CE386}"/>
              </a:ext>
            </a:extLst>
          </p:cNvPr>
          <p:cNvPicPr>
            <a:picLocks noChangeAspect="1"/>
          </p:cNvPicPr>
          <p:nvPr/>
        </p:nvPicPr>
        <p:blipFill>
          <a:blip r:embed="rId9"/>
          <a:stretch>
            <a:fillRect/>
          </a:stretch>
        </p:blipFill>
        <p:spPr>
          <a:xfrm>
            <a:off x="5568249" y="1155929"/>
            <a:ext cx="6562725" cy="847725"/>
          </a:xfrm>
          <a:prstGeom prst="rect">
            <a:avLst/>
          </a:prstGeom>
        </p:spPr>
      </p:pic>
      <p:sp>
        <p:nvSpPr>
          <p:cNvPr id="19" name="TextBox 18">
            <a:extLst>
              <a:ext uri="{FF2B5EF4-FFF2-40B4-BE49-F238E27FC236}">
                <a16:creationId xmlns:a16="http://schemas.microsoft.com/office/drawing/2014/main" id="{CAC2C1D9-E844-977D-C781-15C7D7DC03D7}"/>
              </a:ext>
            </a:extLst>
          </p:cNvPr>
          <p:cNvSpPr txBox="1"/>
          <p:nvPr/>
        </p:nvSpPr>
        <p:spPr>
          <a:xfrm>
            <a:off x="523664" y="1709689"/>
            <a:ext cx="7755499" cy="3139321"/>
          </a:xfrm>
          <a:prstGeom prst="rect">
            <a:avLst/>
          </a:prstGeom>
          <a:noFill/>
        </p:spPr>
        <p:txBody>
          <a:bodyPr wrap="square">
            <a:spAutoFit/>
          </a:bodyPr>
          <a:lstStyle/>
          <a:p>
            <a:r>
              <a:rPr lang="en-US" b="1" dirty="0"/>
              <a:t>4. BDB</a:t>
            </a:r>
          </a:p>
          <a:p>
            <a:r>
              <a:rPr lang="en-US" dirty="0"/>
              <a:t>Considered an alternative to </a:t>
            </a:r>
            <a:r>
              <a:rPr lang="en-US" dirty="0" err="1"/>
              <a:t>InnoDB</a:t>
            </a:r>
            <a:endParaRPr lang="en-US" dirty="0"/>
          </a:p>
          <a:p>
            <a:r>
              <a:rPr lang="en-US" dirty="0"/>
              <a:t>Supports additional transaction methods such as COMMIT and ROLLBACK\</a:t>
            </a:r>
          </a:p>
          <a:p>
            <a:r>
              <a:rPr lang="en-US" b="1" dirty="0"/>
              <a:t>5. ARCHIVE</a:t>
            </a:r>
          </a:p>
          <a:p>
            <a:r>
              <a:rPr lang="en-US" dirty="0"/>
              <a:t>Well known for storing and retrieving huge volumes of seldom-accessed archival or historical data</a:t>
            </a:r>
          </a:p>
          <a:p>
            <a:r>
              <a:rPr lang="en-US" b="1" dirty="0"/>
              <a:t>6. BLACKHOLE</a:t>
            </a:r>
          </a:p>
          <a:p>
            <a:r>
              <a:rPr lang="en-US" b="1" dirty="0"/>
              <a:t>7. MERGE</a:t>
            </a:r>
          </a:p>
          <a:p>
            <a:r>
              <a:rPr lang="en-US" b="1" dirty="0"/>
              <a:t>8. FEDERATED</a:t>
            </a:r>
          </a:p>
          <a:p>
            <a:endParaRPr lang="en-US" b="1" dirty="0"/>
          </a:p>
          <a:p>
            <a:endParaRPr lang="en-US" dirty="0"/>
          </a:p>
        </p:txBody>
      </p:sp>
    </p:spTree>
    <p:extLst>
      <p:ext uri="{BB962C8B-B14F-4D97-AF65-F5344CB8AC3E}">
        <p14:creationId xmlns:p14="http://schemas.microsoft.com/office/powerpoint/2010/main" val="26213046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15" name="TextBox 14">
            <a:extLst>
              <a:ext uri="{FF2B5EF4-FFF2-40B4-BE49-F238E27FC236}">
                <a16:creationId xmlns:a16="http://schemas.microsoft.com/office/drawing/2014/main" id="{EC062DE3-5936-841B-5B7B-D1D7F41E2DD0}"/>
              </a:ext>
            </a:extLst>
          </p:cNvPr>
          <p:cNvSpPr txBox="1"/>
          <p:nvPr/>
        </p:nvSpPr>
        <p:spPr>
          <a:xfrm>
            <a:off x="887767" y="1773063"/>
            <a:ext cx="6984292" cy="2862322"/>
          </a:xfrm>
          <a:prstGeom prst="rect">
            <a:avLst/>
          </a:prstGeom>
          <a:noFill/>
        </p:spPr>
        <p:txBody>
          <a:bodyPr wrap="square">
            <a:spAutoFit/>
          </a:bodyPr>
          <a:lstStyle/>
          <a:p>
            <a:r>
              <a:rPr lang="en-US" sz="2000" dirty="0"/>
              <a:t>Status and log files stored in data directory include:</a:t>
            </a:r>
          </a:p>
          <a:p>
            <a:pPr marL="285750" indent="-285750">
              <a:buFont typeface="Arial" panose="020B0604020202020204" pitchFamily="34" charset="0"/>
              <a:buChar char="•"/>
            </a:pPr>
            <a:r>
              <a:rPr lang="en-US" sz="2000" b="1" u="sng" dirty="0"/>
              <a:t>Process ID</a:t>
            </a:r>
            <a:r>
              <a:rPr lang="en-US" sz="2000" u="sng" dirty="0"/>
              <a:t> file (</a:t>
            </a:r>
            <a:r>
              <a:rPr lang="en-US" sz="2000" u="sng" dirty="0" err="1"/>
              <a:t>HOSTNAME.pid</a:t>
            </a:r>
            <a:r>
              <a:rPr lang="en-US" sz="2000" u="sng" dirty="0"/>
              <a:t>),</a:t>
            </a:r>
            <a:r>
              <a:rPr lang="en-US" sz="2000" dirty="0"/>
              <a:t> contains the process ID created when the server starts</a:t>
            </a:r>
          </a:p>
          <a:p>
            <a:pPr marL="285750" indent="-285750">
              <a:buFont typeface="Arial" panose="020B0604020202020204" pitchFamily="34" charset="0"/>
              <a:buChar char="•"/>
            </a:pPr>
            <a:r>
              <a:rPr lang="en-US" sz="2000" b="1" u="sng" dirty="0"/>
              <a:t>Error log (</a:t>
            </a:r>
            <a:r>
              <a:rPr lang="en-US" sz="2000" b="1" u="sng" dirty="0" err="1"/>
              <a:t>HOSTNAME.err</a:t>
            </a:r>
            <a:r>
              <a:rPr lang="en-US" sz="2000" b="1" u="sng" dirty="0"/>
              <a:t>), </a:t>
            </a:r>
            <a:r>
              <a:rPr lang="en-US" sz="2000" dirty="0"/>
              <a:t>contains the information associated with the startup and shutdown events, and errors</a:t>
            </a:r>
          </a:p>
          <a:p>
            <a:pPr marL="285750" indent="-285750">
              <a:buFont typeface="Arial" panose="020B0604020202020204" pitchFamily="34" charset="0"/>
              <a:buChar char="•"/>
            </a:pPr>
            <a:r>
              <a:rPr lang="en-US" sz="2000" b="1" u="sng" dirty="0"/>
              <a:t>General query log</a:t>
            </a:r>
            <a:r>
              <a:rPr lang="en-US" sz="2000" u="sng" dirty="0"/>
              <a:t> (HOSTNAME.log), </a:t>
            </a:r>
            <a:r>
              <a:rPr lang="en-US" sz="2000" dirty="0"/>
              <a:t>logs the client connections and activities</a:t>
            </a:r>
          </a:p>
          <a:p>
            <a:pPr marL="285750" indent="-285750">
              <a:buFont typeface="Arial" panose="020B0604020202020204" pitchFamily="34" charset="0"/>
              <a:buChar char="•"/>
            </a:pPr>
            <a:r>
              <a:rPr lang="en-US" sz="2000" b="1" dirty="0"/>
              <a:t>Binary log index </a:t>
            </a:r>
            <a:r>
              <a:rPr lang="en-US" sz="2000" dirty="0"/>
              <a:t>(HOSTNAIV1E-bin.index), contains the list of all the binary log files currently available in the data directory</a:t>
            </a:r>
          </a:p>
        </p:txBody>
      </p:sp>
    </p:spTree>
    <p:extLst>
      <p:ext uri="{BB962C8B-B14F-4D97-AF65-F5344CB8AC3E}">
        <p14:creationId xmlns:p14="http://schemas.microsoft.com/office/powerpoint/2010/main" val="10997291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82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MySQL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15" name="TextBox 14">
            <a:extLst>
              <a:ext uri="{FF2B5EF4-FFF2-40B4-BE49-F238E27FC236}">
                <a16:creationId xmlns:a16="http://schemas.microsoft.com/office/drawing/2014/main" id="{EC062DE3-5936-841B-5B7B-D1D7F41E2DD0}"/>
              </a:ext>
            </a:extLst>
          </p:cNvPr>
          <p:cNvSpPr txBox="1"/>
          <p:nvPr/>
        </p:nvSpPr>
        <p:spPr>
          <a:xfrm>
            <a:off x="1135556" y="1524545"/>
            <a:ext cx="6952764" cy="3477875"/>
          </a:xfrm>
          <a:prstGeom prst="rect">
            <a:avLst/>
          </a:prstGeom>
          <a:noFill/>
        </p:spPr>
        <p:txBody>
          <a:bodyPr wrap="square">
            <a:spAutoFit/>
          </a:bodyPr>
          <a:lstStyle/>
          <a:p>
            <a:pPr marL="285750" indent="-285750" algn="just">
              <a:buFont typeface="Arial" panose="020B0604020202020204" pitchFamily="34" charset="0"/>
              <a:buChar char="•"/>
            </a:pPr>
            <a:r>
              <a:rPr lang="en-US" sz="2000" b="1" u="sng" dirty="0"/>
              <a:t>Relay log </a:t>
            </a:r>
            <a:r>
              <a:rPr lang="en-US" sz="2000" u="sng" dirty="0"/>
              <a:t>(</a:t>
            </a:r>
            <a:r>
              <a:rPr lang="en-US" sz="2000" u="sng" dirty="0" err="1"/>
              <a:t>HOSTNAMErelay-bin.n</a:t>
            </a:r>
            <a:r>
              <a:rPr lang="en-US" sz="2000" dirty="0"/>
              <a:t>), contains the events that describe the changes occurred in the database</a:t>
            </a:r>
          </a:p>
          <a:p>
            <a:pPr marL="285750" indent="-285750" algn="just">
              <a:buFont typeface="Arial" panose="020B0604020202020204" pitchFamily="34" charset="0"/>
              <a:buChar char="•"/>
            </a:pPr>
            <a:r>
              <a:rPr lang="en-US" sz="2000" b="1" dirty="0"/>
              <a:t>Relay log index </a:t>
            </a:r>
            <a:r>
              <a:rPr lang="en-US" sz="2000" dirty="0"/>
              <a:t>(</a:t>
            </a:r>
            <a:r>
              <a:rPr lang="en-US" sz="2000" dirty="0" err="1"/>
              <a:t>HOSTNAMErelay-bin.index</a:t>
            </a:r>
            <a:r>
              <a:rPr lang="en-US" sz="2000" dirty="0"/>
              <a:t>), contains the list of all the relay log files currently available in the data directory</a:t>
            </a:r>
          </a:p>
          <a:p>
            <a:pPr marL="285750" indent="-285750" algn="just">
              <a:buFont typeface="Arial" panose="020B0604020202020204" pitchFamily="34" charset="0"/>
              <a:buChar char="•"/>
            </a:pPr>
            <a:r>
              <a:rPr lang="en-US" sz="2000" b="1" u="sng" dirty="0"/>
              <a:t>Master info file </a:t>
            </a:r>
            <a:r>
              <a:rPr lang="en-US" sz="2000" u="sng" dirty="0"/>
              <a:t>(master.info) </a:t>
            </a:r>
            <a:r>
              <a:rPr lang="en-US" sz="2000" dirty="0"/>
              <a:t>created by a replication slave server, that contains the essential parameters used for connecting to the master slave</a:t>
            </a:r>
          </a:p>
          <a:p>
            <a:pPr marL="285750" indent="-285750" algn="just">
              <a:buFont typeface="Arial" panose="020B0604020202020204" pitchFamily="34" charset="0"/>
              <a:buChar char="•"/>
            </a:pPr>
            <a:r>
              <a:rPr lang="en-US" sz="2000" b="1" dirty="0"/>
              <a:t>Relay log info file </a:t>
            </a:r>
            <a:r>
              <a:rPr lang="en-US" sz="2000" dirty="0"/>
              <a:t>(relay-log.info) created by a replication slave server, that contains the status of relay log processing</a:t>
            </a:r>
          </a:p>
          <a:p>
            <a:pPr marL="285750" indent="-285750" algn="just">
              <a:buFont typeface="Arial" panose="020B0604020202020204" pitchFamily="34" charset="0"/>
              <a:buChar char="•"/>
            </a:pPr>
            <a:r>
              <a:rPr lang="en-US" sz="2000" b="1" dirty="0"/>
              <a:t>Slow query log </a:t>
            </a:r>
            <a:r>
              <a:rPr lang="en-US" sz="2000" dirty="0"/>
              <a:t>(HOSTNAMEslow.log), a text fire that contains statements which take longer processing time</a:t>
            </a:r>
          </a:p>
        </p:txBody>
      </p:sp>
    </p:spTree>
    <p:extLst>
      <p:ext uri="{BB962C8B-B14F-4D97-AF65-F5344CB8AC3E}">
        <p14:creationId xmlns:p14="http://schemas.microsoft.com/office/powerpoint/2010/main" val="1194281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6213560"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MySQL Utility Programs For Forensic Analysis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5" name="TextBox 14">
            <a:extLst>
              <a:ext uri="{FF2B5EF4-FFF2-40B4-BE49-F238E27FC236}">
                <a16:creationId xmlns:a16="http://schemas.microsoft.com/office/drawing/2014/main" id="{3012C47C-C159-6654-AAB6-7504099C67ED}"/>
              </a:ext>
            </a:extLst>
          </p:cNvPr>
          <p:cNvSpPr txBox="1"/>
          <p:nvPr/>
        </p:nvSpPr>
        <p:spPr>
          <a:xfrm>
            <a:off x="347723" y="1596015"/>
            <a:ext cx="8142211" cy="369332"/>
          </a:xfrm>
          <a:prstGeom prst="rect">
            <a:avLst/>
          </a:prstGeom>
          <a:noFill/>
        </p:spPr>
        <p:txBody>
          <a:bodyPr wrap="square">
            <a:spAutoFit/>
          </a:bodyPr>
          <a:lstStyle/>
          <a:p>
            <a:r>
              <a:rPr lang="en-US" dirty="0"/>
              <a:t>The following utility programs help investigators to perform the forensic examination.</a:t>
            </a:r>
          </a:p>
        </p:txBody>
      </p:sp>
      <p:sp>
        <p:nvSpPr>
          <p:cNvPr id="19" name="TextBox 18">
            <a:extLst>
              <a:ext uri="{FF2B5EF4-FFF2-40B4-BE49-F238E27FC236}">
                <a16:creationId xmlns:a16="http://schemas.microsoft.com/office/drawing/2014/main" id="{CD6F4911-2837-D766-C0B4-CEDDEAA0AB21}"/>
              </a:ext>
            </a:extLst>
          </p:cNvPr>
          <p:cNvSpPr txBox="1"/>
          <p:nvPr/>
        </p:nvSpPr>
        <p:spPr>
          <a:xfrm>
            <a:off x="921863" y="2150239"/>
            <a:ext cx="4092098" cy="2862322"/>
          </a:xfrm>
          <a:prstGeom prst="rect">
            <a:avLst/>
          </a:prstGeom>
          <a:noFill/>
        </p:spPr>
        <p:txBody>
          <a:bodyPr wrap="square">
            <a:spAutoFit/>
          </a:bodyPr>
          <a:lstStyle/>
          <a:p>
            <a:pPr algn="just"/>
            <a:r>
              <a:rPr lang="en-US" dirty="0"/>
              <a:t>1. </a:t>
            </a:r>
            <a:r>
              <a:rPr lang="en-US" b="1" dirty="0" err="1"/>
              <a:t>Mysqldump</a:t>
            </a:r>
            <a:endParaRPr lang="en-US" b="1" dirty="0"/>
          </a:p>
          <a:p>
            <a:pPr algn="just"/>
            <a:r>
              <a:rPr lang="en-US" dirty="0"/>
              <a:t>– The utility allows you to dump a database or a collection of databases for backup purposes</a:t>
            </a:r>
          </a:p>
          <a:p>
            <a:pPr algn="just"/>
            <a:r>
              <a:rPr lang="en-US" dirty="0"/>
              <a:t>– It generates a </a:t>
            </a:r>
            <a:r>
              <a:rPr lang="en-US" b="1" dirty="0"/>
              <a:t>.</a:t>
            </a:r>
            <a:r>
              <a:rPr lang="en-US" b="1" dirty="0" err="1"/>
              <a:t>sql</a:t>
            </a:r>
            <a:r>
              <a:rPr lang="en-US" b="1" dirty="0"/>
              <a:t> </a:t>
            </a:r>
            <a:r>
              <a:rPr lang="en-US" dirty="0"/>
              <a:t>file with CREATE table, DROP table and INSERT into the SQL statement of the source database</a:t>
            </a:r>
          </a:p>
          <a:p>
            <a:pPr algn="just"/>
            <a:r>
              <a:rPr lang="en-US" dirty="0"/>
              <a:t>– It executes the </a:t>
            </a:r>
            <a:r>
              <a:rPr lang="en-US" b="1" dirty="0"/>
              <a:t>.</a:t>
            </a:r>
            <a:r>
              <a:rPr lang="en-US" b="1" dirty="0" err="1"/>
              <a:t>sql</a:t>
            </a:r>
            <a:r>
              <a:rPr lang="en-US" b="1" dirty="0"/>
              <a:t> </a:t>
            </a:r>
            <a:r>
              <a:rPr lang="en-US" dirty="0"/>
              <a:t>file on the destination database to restore the original database.</a:t>
            </a:r>
          </a:p>
        </p:txBody>
      </p:sp>
      <p:sp>
        <p:nvSpPr>
          <p:cNvPr id="20" name="AutoShape 2" descr="mysqldump - Path to executable is wrong – IDEs Support (IntelliJ Platform)  | JetBrains">
            <a:extLst>
              <a:ext uri="{FF2B5EF4-FFF2-40B4-BE49-F238E27FC236}">
                <a16:creationId xmlns:a16="http://schemas.microsoft.com/office/drawing/2014/main" id="{31074849-E049-9E34-B05A-701C0ED7A50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mysqldump - Path to executable is wrong – IDEs Support (IntelliJ Platform)  | JetBrains">
            <a:extLst>
              <a:ext uri="{FF2B5EF4-FFF2-40B4-BE49-F238E27FC236}">
                <a16:creationId xmlns:a16="http://schemas.microsoft.com/office/drawing/2014/main" id="{49E29749-1B0D-5C98-0644-C97859F2443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1" name="Picture 20">
            <a:extLst>
              <a:ext uri="{FF2B5EF4-FFF2-40B4-BE49-F238E27FC236}">
                <a16:creationId xmlns:a16="http://schemas.microsoft.com/office/drawing/2014/main" id="{AFA2106F-C571-3D1B-32FF-2B82AF73C40C}"/>
              </a:ext>
            </a:extLst>
          </p:cNvPr>
          <p:cNvPicPr>
            <a:picLocks noChangeAspect="1"/>
          </p:cNvPicPr>
          <p:nvPr/>
        </p:nvPicPr>
        <p:blipFill>
          <a:blip r:embed="rId9"/>
          <a:stretch>
            <a:fillRect/>
          </a:stretch>
        </p:blipFill>
        <p:spPr>
          <a:xfrm>
            <a:off x="5756319" y="2166210"/>
            <a:ext cx="5991225" cy="3124200"/>
          </a:xfrm>
          <a:prstGeom prst="rect">
            <a:avLst/>
          </a:prstGeom>
        </p:spPr>
      </p:pic>
    </p:spTree>
    <p:extLst>
      <p:ext uri="{BB962C8B-B14F-4D97-AF65-F5344CB8AC3E}">
        <p14:creationId xmlns:p14="http://schemas.microsoft.com/office/powerpoint/2010/main" val="23909940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12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6213560"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MySQL Utility Programs For Forensic Analysis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5" name="TextBox 14">
            <a:extLst>
              <a:ext uri="{FF2B5EF4-FFF2-40B4-BE49-F238E27FC236}">
                <a16:creationId xmlns:a16="http://schemas.microsoft.com/office/drawing/2014/main" id="{3012C47C-C159-6654-AAB6-7504099C67ED}"/>
              </a:ext>
            </a:extLst>
          </p:cNvPr>
          <p:cNvSpPr txBox="1"/>
          <p:nvPr/>
        </p:nvSpPr>
        <p:spPr>
          <a:xfrm>
            <a:off x="347723" y="1596015"/>
            <a:ext cx="8142211" cy="369332"/>
          </a:xfrm>
          <a:prstGeom prst="rect">
            <a:avLst/>
          </a:prstGeom>
          <a:noFill/>
        </p:spPr>
        <p:txBody>
          <a:bodyPr wrap="square">
            <a:spAutoFit/>
          </a:bodyPr>
          <a:lstStyle/>
          <a:p>
            <a:r>
              <a:rPr lang="en-US" dirty="0"/>
              <a:t>The following utility programs help investigators to perform the forensic examination.</a:t>
            </a:r>
          </a:p>
        </p:txBody>
      </p:sp>
      <p:sp>
        <p:nvSpPr>
          <p:cNvPr id="19" name="TextBox 18">
            <a:extLst>
              <a:ext uri="{FF2B5EF4-FFF2-40B4-BE49-F238E27FC236}">
                <a16:creationId xmlns:a16="http://schemas.microsoft.com/office/drawing/2014/main" id="{CD6F4911-2837-D766-C0B4-CEDDEAA0AB21}"/>
              </a:ext>
            </a:extLst>
          </p:cNvPr>
          <p:cNvSpPr txBox="1"/>
          <p:nvPr/>
        </p:nvSpPr>
        <p:spPr>
          <a:xfrm>
            <a:off x="921862" y="2104287"/>
            <a:ext cx="7338229" cy="2031325"/>
          </a:xfrm>
          <a:prstGeom prst="rect">
            <a:avLst/>
          </a:prstGeom>
          <a:noFill/>
        </p:spPr>
        <p:txBody>
          <a:bodyPr wrap="square">
            <a:spAutoFit/>
          </a:bodyPr>
          <a:lstStyle/>
          <a:p>
            <a:r>
              <a:rPr lang="en-US" b="1" dirty="0"/>
              <a:t>2. </a:t>
            </a:r>
            <a:r>
              <a:rPr lang="en-US" b="1" dirty="0" err="1"/>
              <a:t>mysqlaccess</a:t>
            </a:r>
            <a:endParaRPr lang="en-US" b="1" dirty="0"/>
          </a:p>
          <a:p>
            <a:r>
              <a:rPr lang="en-US" dirty="0"/>
              <a:t>– Checks the access privileges defined for host name, user name, etc.</a:t>
            </a:r>
          </a:p>
          <a:p>
            <a:r>
              <a:rPr lang="en-US" dirty="0"/>
              <a:t>– Validates access using the user, </a:t>
            </a:r>
            <a:r>
              <a:rPr lang="en-US" dirty="0" err="1"/>
              <a:t>db</a:t>
            </a:r>
            <a:r>
              <a:rPr lang="en-US" dirty="0"/>
              <a:t>, and host tables</a:t>
            </a:r>
          </a:p>
          <a:p>
            <a:endParaRPr lang="en-US" dirty="0"/>
          </a:p>
          <a:p>
            <a:r>
              <a:rPr lang="en-US" b="1" dirty="0"/>
              <a:t>3. </a:t>
            </a:r>
            <a:r>
              <a:rPr lang="en-US" b="1" dirty="0" err="1"/>
              <a:t>myisamlog</a:t>
            </a:r>
            <a:endParaRPr lang="en-US" b="1" dirty="0"/>
          </a:p>
          <a:p>
            <a:r>
              <a:rPr lang="en-US" dirty="0"/>
              <a:t>Processes the contents of </a:t>
            </a:r>
            <a:r>
              <a:rPr lang="en-US" dirty="0" err="1"/>
              <a:t>MyISAM</a:t>
            </a:r>
            <a:r>
              <a:rPr lang="en-US" dirty="0"/>
              <a:t> log file and perform recovery operation, display version information, , depending on the situation</a:t>
            </a:r>
          </a:p>
        </p:txBody>
      </p:sp>
      <p:sp>
        <p:nvSpPr>
          <p:cNvPr id="20" name="AutoShape 2" descr="mysqldump - Path to executable is wrong – IDEs Support (IntelliJ Platform)  | JetBrains">
            <a:extLst>
              <a:ext uri="{FF2B5EF4-FFF2-40B4-BE49-F238E27FC236}">
                <a16:creationId xmlns:a16="http://schemas.microsoft.com/office/drawing/2014/main" id="{31074849-E049-9E34-B05A-701C0ED7A50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593041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12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6213560"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MySQL Utility Programs For Forensic Analysis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5" name="Content Placeholder 14">
            <a:extLst>
              <a:ext uri="{FF2B5EF4-FFF2-40B4-BE49-F238E27FC236}">
                <a16:creationId xmlns:a16="http://schemas.microsoft.com/office/drawing/2014/main" id="{68E8B3F8-9BCA-78E7-89F8-E3CB85E8D377}"/>
              </a:ext>
            </a:extLst>
          </p:cNvPr>
          <p:cNvSpPr>
            <a:spLocks noGrp="1"/>
          </p:cNvSpPr>
          <p:nvPr>
            <p:ph idx="1"/>
          </p:nvPr>
        </p:nvSpPr>
        <p:spPr>
          <a:xfrm>
            <a:off x="838200" y="1825625"/>
            <a:ext cx="6702270" cy="4351338"/>
          </a:xfrm>
        </p:spPr>
        <p:txBody>
          <a:bodyPr>
            <a:normAutofit/>
          </a:bodyPr>
          <a:lstStyle/>
          <a:p>
            <a:pPr marL="0" indent="0">
              <a:buNone/>
            </a:pPr>
            <a:r>
              <a:rPr lang="en-US" sz="2200" b="1" dirty="0"/>
              <a:t>4. </a:t>
            </a:r>
            <a:r>
              <a:rPr lang="en-US" sz="2200" b="1" dirty="0" err="1"/>
              <a:t>myisamchk</a:t>
            </a:r>
            <a:endParaRPr lang="en-US" sz="2200" b="1" dirty="0"/>
          </a:p>
          <a:p>
            <a:r>
              <a:rPr lang="en-US" sz="2200" dirty="0"/>
              <a:t> Views the status of the </a:t>
            </a:r>
            <a:r>
              <a:rPr lang="en-US" sz="2200" dirty="0" err="1"/>
              <a:t>MyISAM</a:t>
            </a:r>
            <a:r>
              <a:rPr lang="en-US" sz="2200" dirty="0"/>
              <a:t> table or checks, repairs, or optimizes them.</a:t>
            </a:r>
          </a:p>
        </p:txBody>
      </p:sp>
    </p:spTree>
    <p:extLst>
      <p:ext uri="{BB962C8B-B14F-4D97-AF65-F5344CB8AC3E}">
        <p14:creationId xmlns:p14="http://schemas.microsoft.com/office/powerpoint/2010/main" val="12304362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12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76374" y="545252"/>
            <a:ext cx="1771639"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References </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5" name="Content Placeholder 14">
            <a:extLst>
              <a:ext uri="{FF2B5EF4-FFF2-40B4-BE49-F238E27FC236}">
                <a16:creationId xmlns:a16="http://schemas.microsoft.com/office/drawing/2014/main" id="{68E8B3F8-9BCA-78E7-89F8-E3CB85E8D377}"/>
              </a:ext>
            </a:extLst>
          </p:cNvPr>
          <p:cNvSpPr>
            <a:spLocks noGrp="1"/>
          </p:cNvSpPr>
          <p:nvPr>
            <p:ph idx="1"/>
          </p:nvPr>
        </p:nvSpPr>
        <p:spPr>
          <a:xfrm>
            <a:off x="838200" y="1825625"/>
            <a:ext cx="6702270" cy="4351338"/>
          </a:xfrm>
        </p:spPr>
        <p:txBody>
          <a:bodyPr>
            <a:normAutofit/>
          </a:bodyPr>
          <a:lstStyle/>
          <a:p>
            <a:r>
              <a:rPr lang="en-US" sz="4200" dirty="0"/>
              <a:t>https://info-savvy.com/</a:t>
            </a:r>
          </a:p>
          <a:p>
            <a:endParaRPr lang="en-US" sz="2200" dirty="0"/>
          </a:p>
        </p:txBody>
      </p:sp>
    </p:spTree>
    <p:extLst>
      <p:ext uri="{BB962C8B-B14F-4D97-AF65-F5344CB8AC3E}">
        <p14:creationId xmlns:p14="http://schemas.microsoft.com/office/powerpoint/2010/main" val="13431668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16141</TotalTime>
  <Words>2456</Words>
  <Application>Microsoft Office PowerPoint</Application>
  <PresentationFormat>Widescreen</PresentationFormat>
  <Paragraphs>652</Paragraphs>
  <Slides>49</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8" baseType="lpstr">
      <vt:lpstr>-apple-system</vt:lpstr>
      <vt:lpstr>Arial</vt:lpstr>
      <vt:lpstr>Calibri</vt:lpstr>
      <vt:lpstr>Calibri Light</vt:lpstr>
      <vt:lpstr>Inter</vt:lpstr>
      <vt:lpstr>Tajawal Medium</vt:lpstr>
      <vt:lpstr>Wingdings</vt:lpstr>
      <vt:lpstr>Office Theme</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189</cp:revision>
  <dcterms:created xsi:type="dcterms:W3CDTF">2021-08-03T13:03:26Z</dcterms:created>
  <dcterms:modified xsi:type="dcterms:W3CDTF">2023-01-03T14:17:56Z</dcterms:modified>
</cp:coreProperties>
</file>