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525" r:id="rId45"/>
    <p:sldId id="526" r:id="rId46"/>
    <p:sldId id="527" r:id="rId47"/>
    <p:sldId id="528" r:id="rId48"/>
    <p:sldId id="529" r:id="rId49"/>
    <p:sldId id="530" r:id="rId50"/>
    <p:sldId id="531" r:id="rId51"/>
    <p:sldId id="532" r:id="rId52"/>
    <p:sldId id="533" r:id="rId53"/>
    <p:sldId id="534" r:id="rId54"/>
    <p:sldId id="535" r:id="rId55"/>
    <p:sldId id="536" r:id="rId56"/>
    <p:sldId id="537" r:id="rId57"/>
    <p:sldId id="538" r:id="rId58"/>
    <p:sldId id="539" r:id="rId59"/>
    <p:sldId id="540"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5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041570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464473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34091813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55375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475510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2086248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62485442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8968662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40660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svg"/><Relationship Id="rId2" Type="http://schemas.openxmlformats.org/officeDocument/2006/relationships/image" Target="../media/image25.jpe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Essentials of Organizational Behavior</a:t>
            </a:r>
          </a:p>
          <a:p>
            <a:r>
              <a:rPr lang="en-US" sz="1800" dirty="0"/>
              <a:t>Stephen P. Robbins &amp; Timothy A. </a:t>
            </a:r>
            <a:r>
              <a:rPr lang="en-US" sz="1800" dirty="0" err="1"/>
              <a:t>Judg</a:t>
            </a:r>
            <a:endParaRPr lang="en-US" sz="1800" dirty="0"/>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3416320"/>
          </a:xfrm>
          <a:prstGeom prst="rect">
            <a:avLst/>
          </a:prstGeom>
          <a:noFill/>
        </p:spPr>
        <p:txBody>
          <a:bodyPr wrap="square" rtlCol="0">
            <a:spAutoFit/>
          </a:bodyPr>
          <a:lstStyle/>
          <a:p>
            <a:r>
              <a:rPr lang="en-US" dirty="0"/>
              <a:t>Chapter 1: Introduction to OB. (Lecture 1)</a:t>
            </a:r>
          </a:p>
          <a:p>
            <a:r>
              <a:rPr lang="en-US" dirty="0"/>
              <a:t>Chapter 2:  Attitudes and Job Satisfaction. (Lecture 2)</a:t>
            </a:r>
          </a:p>
          <a:p>
            <a:r>
              <a:rPr lang="en-US" dirty="0"/>
              <a:t>Chapter 3: Personality and Values ( Lecture 3)</a:t>
            </a:r>
          </a:p>
          <a:p>
            <a:r>
              <a:rPr lang="en-US" dirty="0"/>
              <a:t>Chapter 4 : Motivation Concepts and Applications (lecture 4)</a:t>
            </a:r>
          </a:p>
          <a:p>
            <a:r>
              <a:rPr lang="en-US" dirty="0"/>
              <a:t>Chapter 5:  Foundations of Group Behavior (lecture 5)</a:t>
            </a:r>
          </a:p>
          <a:p>
            <a:r>
              <a:rPr lang="en-US" dirty="0"/>
              <a:t>Chapter 6 :  Understanding Work Teams (Lecture 5)</a:t>
            </a:r>
          </a:p>
          <a:p>
            <a:r>
              <a:rPr lang="en-US" dirty="0"/>
              <a:t>Chapter 7:  Communication (Lecture 6) </a:t>
            </a:r>
          </a:p>
          <a:p>
            <a:r>
              <a:rPr lang="en-US" dirty="0"/>
              <a:t>Chapter 8:  Foundation of Organizational Structure  (Lecture 6)</a:t>
            </a:r>
          </a:p>
          <a:p>
            <a:r>
              <a:rPr lang="en-US" dirty="0"/>
              <a:t> Chapter 9: Introduction to Leadership ( Lecture 7)</a:t>
            </a:r>
          </a:p>
          <a:p>
            <a:r>
              <a:rPr lang="en-US" dirty="0"/>
              <a:t> Chapter 10:  Basic Approaches to Leadership (Lecture 8)</a:t>
            </a:r>
          </a:p>
          <a:p>
            <a:r>
              <a:rPr lang="en-US" dirty="0"/>
              <a:t> Chapter 11: Organizational Culture (lecture 9).</a:t>
            </a:r>
          </a:p>
          <a:p>
            <a:r>
              <a:rPr lang="en-US" dirty="0"/>
              <a:t> Chapter 12:  Managing change ( Lecture 10)</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3600" dirty="0"/>
              <a:t>A field of study that investigates the impact that individuals, groups, and structure have on behavior within organizations, for the purpose of applying such knowledge toward improving an organization’s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Mian Concern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123658"/>
          </a:xfrm>
          <a:prstGeom prst="rect">
            <a:avLst/>
          </a:prstGeom>
          <a:noFill/>
        </p:spPr>
        <p:txBody>
          <a:bodyPr wrap="square" rtlCol="0">
            <a:spAutoFit/>
          </a:bodyPr>
          <a:lstStyle/>
          <a:p>
            <a:r>
              <a:rPr lang="en-US" sz="2400" dirty="0"/>
              <a:t>Why do people behave a certain way in an organizational environment? What factors affect job performance, employee interaction, job commitment, leadership and managerial styles? </a:t>
            </a:r>
          </a:p>
          <a:p>
            <a:r>
              <a:rPr lang="en-US" sz="2400" dirty="0"/>
              <a:t>Individuals have studied this topic for decades in order to find ways of increasing organizational performance</a:t>
            </a:r>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sz="2400"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416320"/>
          </a:xfrm>
          <a:prstGeom prst="rect">
            <a:avLst/>
          </a:prstGeom>
          <a:noFill/>
        </p:spPr>
        <p:txBody>
          <a:bodyPr wrap="square">
            <a:spAutoFit/>
          </a:bodyPr>
          <a:lstStyle/>
          <a:p>
            <a:r>
              <a:rPr lang="en-US" sz="2400"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2308324"/>
          </a:xfrm>
          <a:prstGeom prst="rect">
            <a:avLst/>
          </a:prstGeom>
          <a:noFill/>
        </p:spPr>
        <p:txBody>
          <a:bodyPr wrap="square" rtlCol="0">
            <a:spAutoFit/>
          </a:bodyPr>
          <a:lstStyle/>
          <a:p>
            <a:r>
              <a:rPr lang="en-US" sz="2400" dirty="0"/>
              <a:t>Until the late 1980s, Business Schools Curricula emphasized the technical aspects of Management, focusing on Economics, Accounting, Finance and so on.</a:t>
            </a:r>
          </a:p>
          <a:p>
            <a:r>
              <a:rPr lang="en-US" sz="2400" dirty="0"/>
              <a:t>Starting from the early 1990s, Business Schools realized the importance of understanding human behavior and the its role in determining a manager’s effectiveness.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sz="2400" dirty="0"/>
              <a:t>Understanding OB helps determine manager effectiveness</a:t>
            </a:r>
          </a:p>
          <a:p>
            <a:r>
              <a:rPr lang="en-US" sz="2400" dirty="0"/>
              <a:t>Technical and quantitative skills are important </a:t>
            </a:r>
          </a:p>
          <a:p>
            <a:r>
              <a:rPr lang="en-US" sz="2400" dirty="0"/>
              <a:t>But leadership and communication skills are CRITICAL</a:t>
            </a:r>
          </a:p>
          <a:p>
            <a:r>
              <a:rPr lang="en-US" sz="2400" dirty="0"/>
              <a:t>Organizational benefits of skilled managers</a:t>
            </a:r>
          </a:p>
          <a:p>
            <a:r>
              <a:rPr lang="en-US" sz="2400" dirty="0"/>
              <a:t>Lower turnover of quality employees</a:t>
            </a:r>
          </a:p>
          <a:p>
            <a:r>
              <a:rPr lang="en-US" sz="2400" dirty="0"/>
              <a:t>Higher quality applications for recruitment</a:t>
            </a:r>
          </a:p>
          <a:p>
            <a:r>
              <a:rPr lang="en-US" sz="2400" dirty="0"/>
              <a:t>Better financial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is it important to managers to understand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308324"/>
          </a:xfrm>
          <a:prstGeom prst="rect">
            <a:avLst/>
          </a:prstGeom>
          <a:noFill/>
        </p:spPr>
        <p:txBody>
          <a:bodyPr wrap="square" rtlCol="0">
            <a:spAutoFit/>
          </a:bodyPr>
          <a:lstStyle/>
          <a:p>
            <a:r>
              <a:rPr lang="en-US" sz="2400" dirty="0"/>
              <a:t>Findings from organizational behavior’s body of research can be used by executives and Human Relations professionals better understand a business’ culture, how that culture may facilitate or hinder productivity and employee retention, and how to best evaluate candidates skill set and personality during the hiring process.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is it important to managers to understand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4154984"/>
          </a:xfrm>
          <a:prstGeom prst="rect">
            <a:avLst/>
          </a:prstGeom>
          <a:noFill/>
        </p:spPr>
        <p:txBody>
          <a:bodyPr wrap="square" rtlCol="0">
            <a:spAutoFit/>
          </a:bodyPr>
          <a:lstStyle/>
          <a:p>
            <a:r>
              <a:rPr lang="en-US" sz="2400" dirty="0"/>
              <a:t>Managers need an understanding of organizational behavior because a large part of their job has to do with exactly that.  Organizational behavior is the study of how people behave while in groups and as individuals.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r>
              <a:rPr lang="en-US" sz="2400" dirty="0"/>
              <a:t>To determine the motivation level of employees.</a:t>
            </a:r>
          </a:p>
          <a:p>
            <a:r>
              <a:rPr lang="en-US" sz="2400" dirty="0"/>
              <a:t>To encourage the people, to work enthusiastically in the organization.</a:t>
            </a:r>
          </a:p>
          <a:p>
            <a:r>
              <a:rPr lang="en-US" sz="2400" dirty="0"/>
              <a:t>To create an environment for the development of effective leadership.</a:t>
            </a:r>
          </a:p>
          <a:p>
            <a:r>
              <a:rPr lang="en-US" sz="2400" dirty="0"/>
              <a:t>To develop effective group behavior among the employees.</a:t>
            </a:r>
          </a:p>
          <a:p>
            <a:r>
              <a:rPr lang="en-US" sz="2400" dirty="0"/>
              <a:t>To identify the reasons for conflict and to resolve the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Objectives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To find out the reasons for frustration and reduce or eliminate the reasons.</a:t>
            </a:r>
          </a:p>
          <a:p>
            <a:r>
              <a:rPr lang="en-US" sz="2400" dirty="0"/>
              <a:t>To increase the moral of employees of the organization.</a:t>
            </a:r>
          </a:p>
          <a:p>
            <a:r>
              <a:rPr lang="en-US" sz="2400" dirty="0"/>
              <a:t>To maintain the organizational environment favorable for the work.</a:t>
            </a:r>
          </a:p>
          <a:p>
            <a:r>
              <a:rPr lang="en-US" sz="2400" dirty="0"/>
              <a:t>To find out the ways for effective organizational development.</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Managers Do?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1477328"/>
          </a:xfrm>
          <a:prstGeom prst="rect">
            <a:avLst/>
          </a:prstGeom>
          <a:noFill/>
        </p:spPr>
        <p:txBody>
          <a:bodyPr wrap="square">
            <a:spAutoFit/>
          </a:bodyPr>
          <a:lstStyle/>
          <a:p>
            <a:r>
              <a:rPr lang="en-US" dirty="0"/>
              <a:t>They get things done through other people.</a:t>
            </a:r>
          </a:p>
          <a:p>
            <a:r>
              <a:rPr lang="en-US" dirty="0"/>
              <a:t>Management Main Activities:</a:t>
            </a:r>
          </a:p>
          <a:p>
            <a:r>
              <a:rPr lang="en-US" dirty="0"/>
              <a:t>Make decisions</a:t>
            </a:r>
          </a:p>
          <a:p>
            <a:r>
              <a:rPr lang="en-US" dirty="0"/>
              <a:t>Allocate resources</a:t>
            </a:r>
          </a:p>
          <a:p>
            <a:r>
              <a:rPr lang="en-US" dirty="0"/>
              <a:t>Direct activities of others to attain goals</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Functions According to Fayol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Henry Fayol in the early part of the twentieth century wrote that all managers perform five management functions; Planning, Organizing, Commending, Coordinating and Controlling. Today we have condensed these functions into four: Planning, Organizing, Leading and Controlling.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Functions According to Fayol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Content Placeholder 6">
            <a:extLst>
              <a:ext uri="{FF2B5EF4-FFF2-40B4-BE49-F238E27FC236}">
                <a16:creationId xmlns:a16="http://schemas.microsoft.com/office/drawing/2014/main" id="{BC5202FD-489E-411A-9357-6E98064E5328}"/>
              </a:ext>
            </a:extLst>
          </p:cNvPr>
          <p:cNvPicPr>
            <a:picLocks noChangeAspect="1"/>
          </p:cNvPicPr>
          <p:nvPr/>
        </p:nvPicPr>
        <p:blipFill>
          <a:blip r:embed="rId5"/>
          <a:stretch>
            <a:fillRect/>
          </a:stretch>
        </p:blipFill>
        <p:spPr>
          <a:xfrm>
            <a:off x="3437433" y="2384014"/>
            <a:ext cx="6742760" cy="3877827"/>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Plan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7">
            <a:extLst>
              <a:ext uri="{FF2B5EF4-FFF2-40B4-BE49-F238E27FC236}">
                <a16:creationId xmlns:a16="http://schemas.microsoft.com/office/drawing/2014/main" id="{E913F181-647A-4A10-9DA5-223227F9E62E}"/>
              </a:ext>
            </a:extLst>
          </p:cNvPr>
          <p:cNvPicPr>
            <a:picLocks noChangeAspect="1"/>
          </p:cNvPicPr>
          <p:nvPr/>
        </p:nvPicPr>
        <p:blipFill>
          <a:blip r:embed="rId5"/>
          <a:stretch>
            <a:fillRect/>
          </a:stretch>
        </p:blipFill>
        <p:spPr>
          <a:xfrm>
            <a:off x="1656417" y="3429000"/>
            <a:ext cx="3243353" cy="2621507"/>
          </a:xfrm>
          <a:prstGeom prst="rect">
            <a:avLst/>
          </a:prstGeom>
        </p:spPr>
      </p:pic>
      <p:sp>
        <p:nvSpPr>
          <p:cNvPr id="15" name="TextBox 14">
            <a:extLst>
              <a:ext uri="{FF2B5EF4-FFF2-40B4-BE49-F238E27FC236}">
                <a16:creationId xmlns:a16="http://schemas.microsoft.com/office/drawing/2014/main" id="{576E419D-3D7B-45E4-963B-B4DD4DCF2BAD}"/>
              </a:ext>
            </a:extLst>
          </p:cNvPr>
          <p:cNvSpPr txBox="1"/>
          <p:nvPr/>
        </p:nvSpPr>
        <p:spPr>
          <a:xfrm>
            <a:off x="5886450" y="3462248"/>
            <a:ext cx="3257550" cy="2246769"/>
          </a:xfrm>
          <a:prstGeom prst="rect">
            <a:avLst/>
          </a:prstGeom>
          <a:noFill/>
        </p:spPr>
        <p:txBody>
          <a:bodyPr wrap="square">
            <a:spAutoFit/>
          </a:bodyPr>
          <a:lstStyle/>
          <a:p>
            <a:r>
              <a:rPr lang="en-US" sz="2000" dirty="0"/>
              <a:t>Planning</a:t>
            </a:r>
          </a:p>
          <a:p>
            <a:r>
              <a:rPr lang="en-US" sz="2000" dirty="0"/>
              <a:t>A process that includes defining goals, establishing strategy, and developing plans to coordinate activities.</a:t>
            </a:r>
          </a:p>
          <a:p>
            <a:r>
              <a:rPr lang="en-US" sz="2000" dirty="0"/>
              <a:t>As managers advance, they do this function more often.</a:t>
            </a:r>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Organize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F50B64FD-1004-44DF-AA74-B1156B53565B}"/>
              </a:ext>
            </a:extLst>
          </p:cNvPr>
          <p:cNvPicPr>
            <a:picLocks noChangeAspect="1"/>
          </p:cNvPicPr>
          <p:nvPr/>
        </p:nvPicPr>
        <p:blipFill>
          <a:blip r:embed="rId5"/>
          <a:stretch>
            <a:fillRect/>
          </a:stretch>
        </p:blipFill>
        <p:spPr>
          <a:xfrm>
            <a:off x="1904054" y="3121384"/>
            <a:ext cx="3066757" cy="3158002"/>
          </a:xfrm>
          <a:prstGeom prst="rect">
            <a:avLst/>
          </a:prstGeom>
        </p:spPr>
      </p:pic>
      <p:sp>
        <p:nvSpPr>
          <p:cNvPr id="15" name="TextBox 14">
            <a:extLst>
              <a:ext uri="{FF2B5EF4-FFF2-40B4-BE49-F238E27FC236}">
                <a16:creationId xmlns:a16="http://schemas.microsoft.com/office/drawing/2014/main" id="{9FBAED5D-EEB6-4202-A611-B5C6956884F7}"/>
              </a:ext>
            </a:extLst>
          </p:cNvPr>
          <p:cNvSpPr txBox="1"/>
          <p:nvPr/>
        </p:nvSpPr>
        <p:spPr>
          <a:xfrm>
            <a:off x="5334000" y="3576548"/>
            <a:ext cx="6096000" cy="1938992"/>
          </a:xfrm>
          <a:prstGeom prst="rect">
            <a:avLst/>
          </a:prstGeom>
          <a:noFill/>
        </p:spPr>
        <p:txBody>
          <a:bodyPr wrap="square">
            <a:spAutoFit/>
          </a:bodyPr>
          <a:lstStyle/>
          <a:p>
            <a:r>
              <a:rPr lang="en-US" sz="2400" dirty="0"/>
              <a:t>Organizing</a:t>
            </a:r>
          </a:p>
          <a:p>
            <a:r>
              <a:rPr lang="en-US" sz="240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Lead</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7">
            <a:extLst>
              <a:ext uri="{FF2B5EF4-FFF2-40B4-BE49-F238E27FC236}">
                <a16:creationId xmlns:a16="http://schemas.microsoft.com/office/drawing/2014/main" id="{F29E27F2-C4BC-493F-B5DD-2A3A52CFE1CE}"/>
              </a:ext>
            </a:extLst>
          </p:cNvPr>
          <p:cNvPicPr>
            <a:picLocks noChangeAspect="1"/>
          </p:cNvPicPr>
          <p:nvPr/>
        </p:nvPicPr>
        <p:blipFill>
          <a:blip r:embed="rId5"/>
          <a:stretch>
            <a:fillRect/>
          </a:stretch>
        </p:blipFill>
        <p:spPr>
          <a:xfrm>
            <a:off x="1445544" y="3564073"/>
            <a:ext cx="3225064" cy="2621507"/>
          </a:xfrm>
          <a:prstGeom prst="rect">
            <a:avLst/>
          </a:prstGeom>
        </p:spPr>
      </p:pic>
      <p:sp>
        <p:nvSpPr>
          <p:cNvPr id="15" name="TextBox 14">
            <a:extLst>
              <a:ext uri="{FF2B5EF4-FFF2-40B4-BE49-F238E27FC236}">
                <a16:creationId xmlns:a16="http://schemas.microsoft.com/office/drawing/2014/main" id="{9BF329C6-BECA-4658-8F31-DF66B7B4C19F}"/>
              </a:ext>
            </a:extLst>
          </p:cNvPr>
          <p:cNvSpPr txBox="1"/>
          <p:nvPr/>
        </p:nvSpPr>
        <p:spPr>
          <a:xfrm>
            <a:off x="5391551" y="3357497"/>
            <a:ext cx="6096000" cy="2308324"/>
          </a:xfrm>
          <a:prstGeom prst="rect">
            <a:avLst/>
          </a:prstGeom>
          <a:noFill/>
        </p:spPr>
        <p:txBody>
          <a:bodyPr wrap="square">
            <a:spAutoFit/>
          </a:bodyPr>
          <a:lstStyle/>
          <a:p>
            <a:r>
              <a:rPr lang="en-US" sz="2400" dirty="0"/>
              <a:t>Leading</a:t>
            </a:r>
          </a:p>
          <a:p>
            <a:r>
              <a:rPr lang="en-US" sz="2400" dirty="0"/>
              <a:t>A function that includes motivating employees, directing others, selecting the most effective communication channels, and resolving conflicts.</a:t>
            </a:r>
          </a:p>
          <a:p>
            <a:r>
              <a:rPr lang="en-US" sz="2400" dirty="0"/>
              <a:t>It is about PEOPLE!</a:t>
            </a:r>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Control</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839D3DD3-9523-461E-9362-19521CFAD198}"/>
              </a:ext>
            </a:extLst>
          </p:cNvPr>
          <p:cNvPicPr>
            <a:picLocks noChangeAspect="1"/>
          </p:cNvPicPr>
          <p:nvPr/>
        </p:nvPicPr>
        <p:blipFill>
          <a:blip r:embed="rId5"/>
          <a:stretch>
            <a:fillRect/>
          </a:stretch>
        </p:blipFill>
        <p:spPr>
          <a:xfrm>
            <a:off x="1581362" y="3370450"/>
            <a:ext cx="3200677" cy="3158002"/>
          </a:xfrm>
          <a:prstGeom prst="rect">
            <a:avLst/>
          </a:prstGeom>
        </p:spPr>
      </p:pic>
      <p:sp>
        <p:nvSpPr>
          <p:cNvPr id="15" name="TextBox 14">
            <a:extLst>
              <a:ext uri="{FF2B5EF4-FFF2-40B4-BE49-F238E27FC236}">
                <a16:creationId xmlns:a16="http://schemas.microsoft.com/office/drawing/2014/main" id="{6F601AA8-59C9-42D2-A84F-EDE3422DDA69}"/>
              </a:ext>
            </a:extLst>
          </p:cNvPr>
          <p:cNvSpPr txBox="1"/>
          <p:nvPr/>
        </p:nvSpPr>
        <p:spPr>
          <a:xfrm>
            <a:off x="5550493" y="3586389"/>
            <a:ext cx="6096000" cy="1569660"/>
          </a:xfrm>
          <a:prstGeom prst="rect">
            <a:avLst/>
          </a:prstGeom>
          <a:noFill/>
        </p:spPr>
        <p:txBody>
          <a:bodyPr wrap="square">
            <a:spAutoFit/>
          </a:bodyPr>
          <a:lstStyle/>
          <a:p>
            <a:r>
              <a:rPr lang="en-US" sz="2400" dirty="0"/>
              <a:t>Controlling</a:t>
            </a:r>
          </a:p>
          <a:p>
            <a:r>
              <a:rPr lang="en-US" sz="2400" dirty="0"/>
              <a:t>Monitoring performance, comparing actual performance with previously set goals, and correcting any deviation.</a:t>
            </a:r>
          </a:p>
        </p:txBody>
      </p:sp>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dirty="0"/>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p>
          <a:p>
            <a:r>
              <a:rPr lang="en-US" sz="2400" dirty="0"/>
              <a:t>Interpersonal</a:t>
            </a:r>
          </a:p>
          <a:p>
            <a:r>
              <a:rPr lang="en-US" sz="2400" dirty="0"/>
              <a:t>Informational</a:t>
            </a:r>
          </a:p>
          <a:p>
            <a:r>
              <a:rPr lang="en-US" sz="2400" dirty="0"/>
              <a:t>Decisional</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Content Placeholder 6">
            <a:extLst>
              <a:ext uri="{FF2B5EF4-FFF2-40B4-BE49-F238E27FC236}">
                <a16:creationId xmlns:a16="http://schemas.microsoft.com/office/drawing/2014/main" id="{206A6774-F0A5-4A16-BA81-42A1F404A416}"/>
              </a:ext>
            </a:extLst>
          </p:cNvPr>
          <p:cNvPicPr>
            <a:picLocks noChangeAspect="1"/>
          </p:cNvPicPr>
          <p:nvPr/>
        </p:nvPicPr>
        <p:blipFill>
          <a:blip r:embed="rId5"/>
          <a:stretch>
            <a:fillRect/>
          </a:stretch>
        </p:blipFill>
        <p:spPr>
          <a:xfrm>
            <a:off x="3838575" y="3117258"/>
            <a:ext cx="7865745" cy="235507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 Informational</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8D4C66F-34D9-4EB7-9107-2111058E6ACB}"/>
              </a:ext>
            </a:extLst>
          </p:cNvPr>
          <p:cNvPicPr>
            <a:picLocks noChangeAspect="1"/>
          </p:cNvPicPr>
          <p:nvPr/>
        </p:nvPicPr>
        <p:blipFill>
          <a:blip r:embed="rId5"/>
          <a:stretch>
            <a:fillRect/>
          </a:stretch>
        </p:blipFill>
        <p:spPr>
          <a:xfrm>
            <a:off x="3695699" y="2686882"/>
            <a:ext cx="8064891" cy="2180986"/>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 Decisional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91FEBC16-29CE-4F2A-BE5F-925F446D117F}"/>
              </a:ext>
            </a:extLst>
          </p:cNvPr>
          <p:cNvPicPr>
            <a:picLocks noChangeAspect="1"/>
          </p:cNvPicPr>
          <p:nvPr/>
        </p:nvPicPr>
        <p:blipFill>
          <a:blip r:embed="rId5"/>
          <a:stretch>
            <a:fillRect/>
          </a:stretch>
        </p:blipFill>
        <p:spPr>
          <a:xfrm>
            <a:off x="3385474" y="2858149"/>
            <a:ext cx="8318846" cy="2937739"/>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Katz’s Essential Managerial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22585"/>
          </a:xfrm>
          <a:prstGeom prst="rect">
            <a:avLst/>
          </a:prstGeom>
          <a:noFill/>
        </p:spPr>
        <p:txBody>
          <a:bodyPr wrap="square" rtlCol="0">
            <a:spAutoFit/>
          </a:bodyPr>
          <a:lstStyle/>
          <a:p>
            <a:r>
              <a:rPr lang="en-US" sz="2400" dirty="0"/>
              <a:t>Another way of considering what managers do is to look at the skills or competencies they need to achieve their goals. According to Katz, researchers have identified a number of skills that differentiate effective from ineffective managers as follows:  </a:t>
            </a:r>
          </a:p>
          <a:p>
            <a:r>
              <a:rPr lang="en-US" sz="2400" dirty="0"/>
              <a:t>Technical Skills</a:t>
            </a:r>
          </a:p>
          <a:p>
            <a:r>
              <a:rPr lang="en-US" sz="2400" dirty="0"/>
              <a:t>The ability to apply specialized knowledge or expertise.</a:t>
            </a:r>
          </a:p>
          <a:p>
            <a:r>
              <a:rPr lang="en-US" sz="2400" dirty="0"/>
              <a:t>Human Skills</a:t>
            </a:r>
          </a:p>
          <a:p>
            <a:r>
              <a:rPr lang="en-US" sz="2400" dirty="0"/>
              <a:t>The ability to work with, understand, and motivate other people, both individually and in groups.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Katz’s Essential Managerial Skills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384995"/>
          </a:xfrm>
          <a:prstGeom prst="rect">
            <a:avLst/>
          </a:prstGeom>
          <a:noFill/>
        </p:spPr>
        <p:txBody>
          <a:bodyPr wrap="square" rtlCol="0">
            <a:spAutoFit/>
          </a:bodyPr>
          <a:lstStyle/>
          <a:p>
            <a:r>
              <a:rPr lang="en-US" sz="2400" dirty="0"/>
              <a:t>Conceptual Skills</a:t>
            </a:r>
          </a:p>
          <a:p>
            <a:r>
              <a:rPr lang="en-US" sz="2400" dirty="0"/>
              <a:t>The mental ability to analyze and diagnose complex situations.</a:t>
            </a:r>
          </a:p>
          <a:p>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Luthan’s Study of Managerial Activities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2456057"/>
          </a:xfrm>
          <a:prstGeom prst="rect">
            <a:avLst/>
          </a:prstGeom>
          <a:noFill/>
        </p:spPr>
        <p:txBody>
          <a:bodyPr wrap="square" rtlCol="0">
            <a:spAutoFit/>
          </a:bodyPr>
          <a:lstStyle/>
          <a:p>
            <a:r>
              <a:rPr lang="en-US" sz="2400" dirty="0"/>
              <a:t>Four types of managerial activity:</a:t>
            </a:r>
          </a:p>
          <a:p>
            <a:pPr marL="0" indent="0">
              <a:buNone/>
            </a:pPr>
            <a:r>
              <a:rPr lang="en-US" sz="2400" dirty="0"/>
              <a:t>1.Traditional Management</a:t>
            </a:r>
          </a:p>
          <a:p>
            <a:r>
              <a:rPr lang="en-US" sz="2400" dirty="0"/>
              <a:t>Decision-making, planning, and controlling.</a:t>
            </a:r>
          </a:p>
          <a:p>
            <a:pPr marL="0" indent="0">
              <a:buNone/>
            </a:pPr>
            <a:r>
              <a:rPr lang="en-US" sz="2400" dirty="0"/>
              <a:t>2. Communication</a:t>
            </a:r>
          </a:p>
          <a:p>
            <a:r>
              <a:rPr lang="en-US" sz="2400" dirty="0"/>
              <a:t>Exchanging routine information and processing paperwork.</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Luthan’s Study of Managerial Activities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938992"/>
          </a:xfrm>
          <a:prstGeom prst="rect">
            <a:avLst/>
          </a:prstGeom>
          <a:noFill/>
        </p:spPr>
        <p:txBody>
          <a:bodyPr wrap="square" rtlCol="0">
            <a:spAutoFit/>
          </a:bodyPr>
          <a:lstStyle/>
          <a:p>
            <a:pPr marL="0" indent="0">
              <a:buNone/>
            </a:pPr>
            <a:r>
              <a:rPr lang="en-US" sz="2400" dirty="0"/>
              <a:t>3. Human Resource Management</a:t>
            </a:r>
          </a:p>
          <a:p>
            <a:r>
              <a:rPr lang="en-US" sz="2400" dirty="0"/>
              <a:t>Motivating, disciplining, managing conflict, staffing and training.</a:t>
            </a:r>
          </a:p>
          <a:p>
            <a:pPr marL="0" indent="0">
              <a:buNone/>
            </a:pPr>
            <a:r>
              <a:rPr lang="en-US" sz="2400" dirty="0"/>
              <a:t>4. Networking</a:t>
            </a:r>
          </a:p>
          <a:p>
            <a:r>
              <a:rPr lang="en-US" sz="2400" dirty="0"/>
              <a:t>Socializing, politicking, and interacting with others.</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Successful vs Effective Allocation by Time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77397B9-7BDD-475E-AC6D-33B82402E293}"/>
              </a:ext>
            </a:extLst>
          </p:cNvPr>
          <p:cNvPicPr>
            <a:picLocks noChangeAspect="1"/>
          </p:cNvPicPr>
          <p:nvPr/>
        </p:nvPicPr>
        <p:blipFill>
          <a:blip r:embed="rId5"/>
          <a:stretch>
            <a:fillRect/>
          </a:stretch>
        </p:blipFill>
        <p:spPr>
          <a:xfrm>
            <a:off x="3753859" y="2602675"/>
            <a:ext cx="7181710" cy="591363"/>
          </a:xfrm>
          <a:prstGeom prst="rect">
            <a:avLst/>
          </a:prstGeom>
        </p:spPr>
      </p:pic>
      <p:pic>
        <p:nvPicPr>
          <p:cNvPr id="14" name="Picture 13">
            <a:extLst>
              <a:ext uri="{FF2B5EF4-FFF2-40B4-BE49-F238E27FC236}">
                <a16:creationId xmlns:a16="http://schemas.microsoft.com/office/drawing/2014/main" id="{1334F126-D780-48D2-AA01-36DBF1A18C55}"/>
              </a:ext>
            </a:extLst>
          </p:cNvPr>
          <p:cNvPicPr>
            <a:picLocks noChangeAspect="1"/>
          </p:cNvPicPr>
          <p:nvPr/>
        </p:nvPicPr>
        <p:blipFill>
          <a:blip r:embed="rId6"/>
          <a:stretch>
            <a:fillRect/>
          </a:stretch>
        </p:blipFill>
        <p:spPr>
          <a:xfrm>
            <a:off x="3539292" y="3352799"/>
            <a:ext cx="7938333" cy="3171826"/>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Successful vs Effective Allocation by Time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2D03338B-C837-4D4B-9EA8-2FF07B9C3232}"/>
              </a:ext>
            </a:extLst>
          </p:cNvPr>
          <p:cNvPicPr>
            <a:picLocks noChangeAspect="1"/>
          </p:cNvPicPr>
          <p:nvPr/>
        </p:nvPicPr>
        <p:blipFill>
          <a:blip r:embed="rId5"/>
          <a:stretch>
            <a:fillRect/>
          </a:stretch>
        </p:blipFill>
        <p:spPr>
          <a:xfrm>
            <a:off x="4105275" y="3545021"/>
            <a:ext cx="7705725" cy="700640"/>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Contributing Disciplines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D09080B7-69F5-4977-9E77-DC782AC20A52}"/>
              </a:ext>
            </a:extLst>
          </p:cNvPr>
          <p:cNvPicPr>
            <a:picLocks noChangeAspect="1"/>
          </p:cNvPicPr>
          <p:nvPr/>
        </p:nvPicPr>
        <p:blipFill>
          <a:blip r:embed="rId5"/>
          <a:stretch>
            <a:fillRect/>
          </a:stretch>
        </p:blipFill>
        <p:spPr>
          <a:xfrm>
            <a:off x="2146920" y="3517339"/>
            <a:ext cx="2005758" cy="2145978"/>
          </a:xfrm>
          <a:prstGeom prst="rect">
            <a:avLst/>
          </a:prstGeom>
        </p:spPr>
      </p:pic>
      <p:pic>
        <p:nvPicPr>
          <p:cNvPr id="15" name="Picture 14">
            <a:extLst>
              <a:ext uri="{FF2B5EF4-FFF2-40B4-BE49-F238E27FC236}">
                <a16:creationId xmlns:a16="http://schemas.microsoft.com/office/drawing/2014/main" id="{2A8FD108-8D79-451B-BF52-0376F5F22B35}"/>
              </a:ext>
            </a:extLst>
          </p:cNvPr>
          <p:cNvPicPr>
            <a:picLocks noChangeAspect="1"/>
          </p:cNvPicPr>
          <p:nvPr/>
        </p:nvPicPr>
        <p:blipFill>
          <a:blip r:embed="rId6"/>
          <a:stretch>
            <a:fillRect/>
          </a:stretch>
        </p:blipFill>
        <p:spPr>
          <a:xfrm>
            <a:off x="4076699" y="1957499"/>
            <a:ext cx="7096125" cy="4164659"/>
          </a:xfrm>
          <a:prstGeom prst="rect">
            <a:avLst/>
          </a:prstGeom>
        </p:spPr>
      </p:pic>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91EF708-FB4E-473F-B8A8-C5537095B69A}"/>
              </a:ext>
            </a:extLst>
          </p:cNvPr>
          <p:cNvPicPr>
            <a:picLocks noChangeAspect="1"/>
          </p:cNvPicPr>
          <p:nvPr/>
        </p:nvPicPr>
        <p:blipFill>
          <a:blip r:embed="rId5"/>
          <a:stretch>
            <a:fillRect/>
          </a:stretch>
        </p:blipFill>
        <p:spPr>
          <a:xfrm>
            <a:off x="4120052" y="1994599"/>
            <a:ext cx="5785948" cy="5025326"/>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Contributing Disciplines </a:t>
            </a: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Psychology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4302716"/>
          </a:xfrm>
          <a:prstGeom prst="rect">
            <a:avLst/>
          </a:prstGeom>
          <a:noFill/>
        </p:spPr>
        <p:txBody>
          <a:bodyPr wrap="square">
            <a:spAutoFit/>
          </a:bodyPr>
          <a:lstStyle/>
          <a:p>
            <a:r>
              <a:rPr lang="en-US" sz="2400" dirty="0"/>
              <a:t>The science that seeks to measure, explain, and sometimes change the behavior of humans and other animals.</a:t>
            </a:r>
          </a:p>
          <a:p>
            <a:endParaRPr lang="en-US" sz="2400" dirty="0"/>
          </a:p>
          <a:p>
            <a:r>
              <a:rPr lang="en-US" sz="2400" dirty="0"/>
              <a:t>Unit of Analysis:</a:t>
            </a:r>
          </a:p>
          <a:p>
            <a:r>
              <a:rPr lang="en-US" sz="2400" dirty="0"/>
              <a:t>Individual</a:t>
            </a:r>
          </a:p>
          <a:p>
            <a:endParaRPr lang="en-US" sz="2400" dirty="0"/>
          </a:p>
          <a:p>
            <a:r>
              <a:rPr lang="en-US" sz="2400" dirty="0"/>
              <a:t>Contributions to OB:</a:t>
            </a:r>
          </a:p>
          <a:p>
            <a:r>
              <a:rPr lang="en-US" sz="2400" dirty="0"/>
              <a:t>Learning, motivation, personality, emotions, perception</a:t>
            </a:r>
            <a:r>
              <a:rPr lang="en-US" sz="3600" dirty="0"/>
              <a:t>.</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Psychology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1902059"/>
          </a:xfrm>
          <a:prstGeom prst="rect">
            <a:avLst/>
          </a:prstGeom>
          <a:noFill/>
        </p:spPr>
        <p:txBody>
          <a:bodyPr wrap="square">
            <a:spAutoFit/>
          </a:bodyPr>
          <a:lstStyle/>
          <a:p>
            <a:r>
              <a:rPr lang="en-US" sz="2400" dirty="0"/>
              <a:t>Training, leadership effectiveness, job satisfaction.</a:t>
            </a:r>
          </a:p>
          <a:p>
            <a:r>
              <a:rPr lang="en-US" sz="2400" dirty="0"/>
              <a:t>Individual decision making, performance appraisal attitude measurement.</a:t>
            </a:r>
          </a:p>
          <a:p>
            <a:r>
              <a:rPr lang="en-US" sz="2400" dirty="0"/>
              <a:t>Employee selection, work design, and work stress.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Psychology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6158" y="2430178"/>
            <a:ext cx="5547842" cy="4431983"/>
          </a:xfrm>
          <a:prstGeom prst="rect">
            <a:avLst/>
          </a:prstGeom>
          <a:noFill/>
        </p:spPr>
        <p:txBody>
          <a:bodyPr wrap="square">
            <a:spAutoFit/>
          </a:bodyPr>
          <a:lstStyle/>
          <a:p>
            <a:r>
              <a:rPr lang="en-US" sz="2400" dirty="0"/>
              <a:t>Social psychology is an area within psychology that blends concepts from psychology and sociology and that focuses on the influence of people on one another.</a:t>
            </a:r>
          </a:p>
          <a:p>
            <a:endParaRPr lang="en-US" sz="2400" dirty="0"/>
          </a:p>
          <a:p>
            <a:r>
              <a:rPr lang="en-US" sz="2400" dirty="0"/>
              <a:t>Unit of Analysis:</a:t>
            </a:r>
          </a:p>
          <a:p>
            <a:r>
              <a:rPr lang="en-US" sz="2400" dirty="0"/>
              <a:t>Group</a:t>
            </a:r>
          </a:p>
          <a:p>
            <a:endParaRPr lang="en-US" sz="2400" dirty="0"/>
          </a:p>
          <a:p>
            <a:r>
              <a:rPr lang="en-US" sz="2400" dirty="0"/>
              <a:t>Contributions to OB:</a:t>
            </a:r>
          </a:p>
          <a:p>
            <a:r>
              <a:rPr lang="en-US" sz="2400" dirty="0"/>
              <a:t>Behavioral change</a:t>
            </a:r>
          </a:p>
          <a:p>
            <a:r>
              <a:rPr lang="en-US" sz="2400" dirty="0"/>
              <a:t>Attitude change</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Psychology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1200329"/>
          </a:xfrm>
          <a:prstGeom prst="rect">
            <a:avLst/>
          </a:prstGeom>
          <a:noFill/>
        </p:spPr>
        <p:txBody>
          <a:bodyPr wrap="square">
            <a:spAutoFit/>
          </a:bodyPr>
          <a:lstStyle/>
          <a:p>
            <a:r>
              <a:rPr lang="en-US" sz="2400" dirty="0"/>
              <a:t>Communication</a:t>
            </a:r>
          </a:p>
          <a:p>
            <a:r>
              <a:rPr lang="en-US" sz="2400" dirty="0"/>
              <a:t>Group processes</a:t>
            </a:r>
          </a:p>
          <a:p>
            <a:r>
              <a:rPr lang="en-US" sz="2400" dirty="0"/>
              <a:t>Group decision making</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4062651"/>
          </a:xfrm>
          <a:prstGeom prst="rect">
            <a:avLst/>
          </a:prstGeom>
          <a:noFill/>
        </p:spPr>
        <p:txBody>
          <a:bodyPr wrap="square">
            <a:spAutoFit/>
          </a:bodyPr>
          <a:lstStyle/>
          <a:p>
            <a:r>
              <a:rPr lang="en-US" sz="2400" dirty="0"/>
              <a:t>The study of people in relation to their fellow human beings.</a:t>
            </a:r>
          </a:p>
          <a:p>
            <a:endParaRPr lang="en-US" sz="2400" dirty="0"/>
          </a:p>
          <a:p>
            <a:r>
              <a:rPr lang="en-US" sz="2400" dirty="0"/>
              <a:t>Units of Analysis:</a:t>
            </a:r>
          </a:p>
          <a:p>
            <a:r>
              <a:rPr lang="en-US" sz="2400" dirty="0"/>
              <a:t>Organizational system</a:t>
            </a:r>
          </a:p>
          <a:p>
            <a:r>
              <a:rPr lang="en-US" sz="2400" dirty="0"/>
              <a:t>Group</a:t>
            </a:r>
          </a:p>
          <a:p>
            <a:endParaRPr lang="en-US" sz="2400" dirty="0"/>
          </a:p>
          <a:p>
            <a:r>
              <a:rPr lang="en-US" sz="2400" dirty="0"/>
              <a:t>Contributions to OB:</a:t>
            </a:r>
          </a:p>
          <a:p>
            <a:r>
              <a:rPr lang="en-US" sz="2400" dirty="0"/>
              <a:t>Group dynamics</a:t>
            </a:r>
          </a:p>
          <a:p>
            <a:r>
              <a:rPr lang="en-US" sz="2400" dirty="0"/>
              <a:t>Work teams</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Communication</a:t>
            </a:r>
          </a:p>
          <a:p>
            <a:r>
              <a:rPr lang="en-US" sz="2400" dirty="0"/>
              <a:t>Power</a:t>
            </a:r>
          </a:p>
          <a:p>
            <a:r>
              <a:rPr lang="en-US" sz="2400" dirty="0"/>
              <a:t>Conflict</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Anthropology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431983"/>
          </a:xfrm>
          <a:prstGeom prst="rect">
            <a:avLst/>
          </a:prstGeom>
          <a:noFill/>
        </p:spPr>
        <p:txBody>
          <a:bodyPr wrap="square">
            <a:spAutoFit/>
          </a:bodyPr>
          <a:lstStyle/>
          <a:p>
            <a:r>
              <a:rPr lang="en-US" sz="2400" dirty="0"/>
              <a:t>The study of societies to learn about human beings and their activities.</a:t>
            </a:r>
          </a:p>
          <a:p>
            <a:endParaRPr lang="en-US" sz="2400" dirty="0"/>
          </a:p>
          <a:p>
            <a:r>
              <a:rPr lang="en-US" sz="2400" dirty="0"/>
              <a:t>Units of Analysis:</a:t>
            </a:r>
          </a:p>
          <a:p>
            <a:r>
              <a:rPr lang="en-US" sz="2400" dirty="0"/>
              <a:t>Organizational system</a:t>
            </a:r>
          </a:p>
          <a:p>
            <a:r>
              <a:rPr lang="en-US" sz="2400" dirty="0"/>
              <a:t>Group</a:t>
            </a:r>
          </a:p>
          <a:p>
            <a:endParaRPr lang="en-US" sz="2400" dirty="0"/>
          </a:p>
          <a:p>
            <a:r>
              <a:rPr lang="en-US" sz="2400" dirty="0"/>
              <a:t>Contributions to OB:</a:t>
            </a:r>
          </a:p>
          <a:p>
            <a:r>
              <a:rPr lang="en-US" sz="2400" dirty="0"/>
              <a:t>Organizational culture</a:t>
            </a:r>
          </a:p>
          <a:p>
            <a:r>
              <a:rPr lang="en-US" sz="2400" dirty="0"/>
              <a:t>Organizational environment</a:t>
            </a:r>
          </a:p>
          <a:p>
            <a:endParaRPr lang="en-US" sz="2400" dirty="0"/>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Anthropology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Comparative values</a:t>
            </a:r>
          </a:p>
          <a:p>
            <a:r>
              <a:rPr lang="en-US" sz="2400" dirty="0"/>
              <a:t>Comparative attitudes</a:t>
            </a:r>
          </a:p>
          <a:p>
            <a:r>
              <a:rPr lang="en-US" sz="2400" dirty="0"/>
              <a:t>Cross-cultural analysis</a:t>
            </a:r>
          </a:p>
          <a:p>
            <a:endParaRPr lang="en-US" sz="1800" dirty="0"/>
          </a:p>
        </p:txBody>
      </p:sp>
    </p:spTree>
    <p:extLst>
      <p:ext uri="{BB962C8B-B14F-4D97-AF65-F5344CB8AC3E}">
        <p14:creationId xmlns:p14="http://schemas.microsoft.com/office/powerpoint/2010/main" val="13650480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pPr marL="0" indent="0">
              <a:buNone/>
            </a:pPr>
            <a:r>
              <a:rPr lang="en-US" sz="2400" dirty="0"/>
              <a:t>1. Responding to Globalization</a:t>
            </a:r>
          </a:p>
          <a:p>
            <a:r>
              <a:rPr lang="en-US" sz="2400" dirty="0"/>
              <a:t>Increased foreign assignment.</a:t>
            </a:r>
          </a:p>
          <a:p>
            <a:r>
              <a:rPr lang="en-US" sz="2400" dirty="0"/>
              <a:t>Working with people from different cultures.</a:t>
            </a:r>
          </a:p>
          <a:p>
            <a:endParaRPr lang="en-US" sz="1800" dirty="0"/>
          </a:p>
        </p:txBody>
      </p:sp>
    </p:spTree>
    <p:extLst>
      <p:ext uri="{BB962C8B-B14F-4D97-AF65-F5344CB8AC3E}">
        <p14:creationId xmlns:p14="http://schemas.microsoft.com/office/powerpoint/2010/main" val="677397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954655"/>
          </a:xfrm>
          <a:prstGeom prst="rect">
            <a:avLst/>
          </a:prstGeom>
          <a:noFill/>
        </p:spPr>
        <p:txBody>
          <a:bodyPr wrap="square">
            <a:spAutoFit/>
          </a:bodyPr>
          <a:lstStyle/>
          <a:p>
            <a:pPr marL="0" indent="0">
              <a:buNone/>
            </a:pPr>
            <a:r>
              <a:rPr lang="en-US" sz="2400" dirty="0"/>
              <a:t>2. Managing Workforce Diversity</a:t>
            </a:r>
          </a:p>
          <a:p>
            <a:pPr marL="0" indent="0">
              <a:buNone/>
            </a:pPr>
            <a:r>
              <a:rPr lang="en-US" sz="2400" dirty="0"/>
              <a:t>The people in organizations are becoming more demographically heterogeneous :</a:t>
            </a:r>
          </a:p>
          <a:p>
            <a:pPr marL="0" indent="0">
              <a:buNone/>
            </a:pPr>
            <a:endParaRPr lang="en-US" sz="2400" dirty="0"/>
          </a:p>
          <a:p>
            <a:pPr marL="0" indent="0">
              <a:buNone/>
            </a:pPr>
            <a:r>
              <a:rPr lang="en-US" sz="2400" dirty="0"/>
              <a:t>Embracing diversity.</a:t>
            </a:r>
          </a:p>
          <a:p>
            <a:pPr marL="0" indent="0">
              <a:buNone/>
            </a:pPr>
            <a:r>
              <a:rPr lang="en-US" sz="2400" dirty="0"/>
              <a:t>Changing demographics.</a:t>
            </a:r>
          </a:p>
          <a:p>
            <a:pPr marL="0" indent="0">
              <a:buNone/>
            </a:pPr>
            <a:r>
              <a:rPr lang="en-US" sz="2400" dirty="0"/>
              <a:t>Implications: stop treating everyone alike!</a:t>
            </a:r>
          </a:p>
          <a:p>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585323"/>
          </a:xfrm>
          <a:prstGeom prst="rect">
            <a:avLst/>
          </a:prstGeom>
          <a:noFill/>
        </p:spPr>
        <p:txBody>
          <a:bodyPr wrap="square">
            <a:spAutoFit/>
          </a:bodyPr>
          <a:lstStyle/>
          <a:p>
            <a:pPr marL="0" indent="0">
              <a:buNone/>
            </a:pPr>
            <a:r>
              <a:rPr lang="en-US" sz="2400" dirty="0"/>
              <a:t>3. Improving Quality and Productivity</a:t>
            </a:r>
          </a:p>
          <a:p>
            <a:pPr marL="0" indent="0">
              <a:buNone/>
            </a:pPr>
            <a:r>
              <a:rPr lang="en-US" sz="2400" dirty="0"/>
              <a:t>4. Improving Customer Service</a:t>
            </a:r>
          </a:p>
          <a:p>
            <a:pPr marL="0" indent="0">
              <a:buNone/>
            </a:pPr>
            <a:r>
              <a:rPr lang="en-US" sz="2400" dirty="0"/>
              <a:t>5. Improving People Skills</a:t>
            </a:r>
          </a:p>
          <a:p>
            <a:pPr marL="0" indent="0">
              <a:buNone/>
            </a:pPr>
            <a:r>
              <a:rPr lang="en-US" sz="2400" dirty="0"/>
              <a:t>6. Stimulating Innovation and Change</a:t>
            </a:r>
          </a:p>
          <a:p>
            <a:pPr marL="0" indent="0">
              <a:buNone/>
            </a:pPr>
            <a:r>
              <a:rPr lang="en-US" sz="2400" dirty="0"/>
              <a:t>7. Working in Networked Organizations</a:t>
            </a:r>
          </a:p>
          <a:p>
            <a:pPr marL="0" indent="0">
              <a:buNone/>
            </a:pPr>
            <a:r>
              <a:rPr lang="en-US" sz="2400" dirty="0"/>
              <a:t>8. Helping Employees Balance Work-Life Conflicts</a:t>
            </a:r>
          </a:p>
          <a:p>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107996"/>
          </a:xfrm>
          <a:prstGeom prst="rect">
            <a:avLst/>
          </a:prstGeom>
          <a:noFill/>
        </p:spPr>
        <p:txBody>
          <a:bodyPr wrap="square">
            <a:spAutoFit/>
          </a:bodyPr>
          <a:lstStyle/>
          <a:p>
            <a:r>
              <a:rPr lang="en-US" sz="2400" dirty="0"/>
              <a:t>9. Creating a Positive Work Environment</a:t>
            </a:r>
          </a:p>
          <a:p>
            <a:r>
              <a:rPr lang="en-US" sz="2400" dirty="0"/>
              <a:t>10. Improving Ethical Behavior</a:t>
            </a:r>
          </a:p>
          <a:p>
            <a:endParaRPr lang="en-US" sz="1800" dirty="0"/>
          </a:p>
        </p:txBody>
      </p:sp>
    </p:spTree>
    <p:extLst>
      <p:ext uri="{BB962C8B-B14F-4D97-AF65-F5344CB8AC3E}">
        <p14:creationId xmlns:p14="http://schemas.microsoft.com/office/powerpoint/2010/main" val="37647180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an OB Model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B64A108-D39D-4876-AD5A-94E584656C54}"/>
              </a:ext>
            </a:extLst>
          </p:cNvPr>
          <p:cNvPicPr>
            <a:picLocks noChangeAspect="1"/>
          </p:cNvPicPr>
          <p:nvPr/>
        </p:nvPicPr>
        <p:blipFill>
          <a:blip r:embed="rId5"/>
          <a:stretch>
            <a:fillRect/>
          </a:stretch>
        </p:blipFill>
        <p:spPr>
          <a:xfrm>
            <a:off x="3385474" y="2551328"/>
            <a:ext cx="7796900" cy="1347280"/>
          </a:xfrm>
          <a:prstGeom prst="rect">
            <a:avLst/>
          </a:prstGeom>
        </p:spPr>
      </p:pic>
      <p:pic>
        <p:nvPicPr>
          <p:cNvPr id="15" name="Picture 14">
            <a:extLst>
              <a:ext uri="{FF2B5EF4-FFF2-40B4-BE49-F238E27FC236}">
                <a16:creationId xmlns:a16="http://schemas.microsoft.com/office/drawing/2014/main" id="{81BFFD59-2866-427D-A2DB-F8A28EB10F04}"/>
              </a:ext>
            </a:extLst>
          </p:cNvPr>
          <p:cNvPicPr>
            <a:picLocks noChangeAspect="1"/>
          </p:cNvPicPr>
          <p:nvPr/>
        </p:nvPicPr>
        <p:blipFill>
          <a:blip r:embed="rId6"/>
          <a:stretch>
            <a:fillRect/>
          </a:stretch>
        </p:blipFill>
        <p:spPr>
          <a:xfrm>
            <a:off x="3721751" y="3939358"/>
            <a:ext cx="6809822" cy="2310584"/>
          </a:xfrm>
          <a:prstGeom prst="rect">
            <a:avLst/>
          </a:prstGeom>
        </p:spPr>
      </p:pic>
    </p:spTree>
    <p:extLst>
      <p:ext uri="{BB962C8B-B14F-4D97-AF65-F5344CB8AC3E}">
        <p14:creationId xmlns:p14="http://schemas.microsoft.com/office/powerpoint/2010/main" val="1469843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Study Variables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Independent (X)</a:t>
            </a:r>
          </a:p>
          <a:p>
            <a:r>
              <a:rPr lang="en-US" sz="2400" dirty="0"/>
              <a:t>The presumed cause of the change in the dependent variable (Y).</a:t>
            </a:r>
          </a:p>
          <a:p>
            <a:r>
              <a:rPr lang="en-US" sz="2400" dirty="0"/>
              <a:t>This is the variable that OB researchers manipulate to observe the changes in Y.</a:t>
            </a:r>
          </a:p>
          <a:p>
            <a:r>
              <a:rPr lang="en-US" sz="2400" dirty="0"/>
              <a:t>Dependent (Y)</a:t>
            </a:r>
          </a:p>
          <a:p>
            <a:r>
              <a:rPr lang="en-US" sz="2400" dirty="0"/>
              <a:t>This is the response to X (the independent variable).</a:t>
            </a:r>
          </a:p>
          <a:p>
            <a:r>
              <a:rPr lang="en-US" sz="2400" dirty="0"/>
              <a:t>It is what the OB researchers want to predict or explain. </a:t>
            </a:r>
          </a:p>
          <a:p>
            <a:r>
              <a:rPr lang="en-US" sz="2400" dirty="0"/>
              <a:t>The interesting variable!</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431983"/>
          </a:xfrm>
          <a:prstGeom prst="rect">
            <a:avLst/>
          </a:prstGeom>
          <a:noFill/>
        </p:spPr>
        <p:txBody>
          <a:bodyPr wrap="square">
            <a:spAutoFit/>
          </a:bodyPr>
          <a:lstStyle/>
          <a:p>
            <a:r>
              <a:rPr lang="en-US" sz="2400" dirty="0"/>
              <a:t>Productivity</a:t>
            </a:r>
          </a:p>
          <a:p>
            <a:pPr marL="0" indent="0">
              <a:buNone/>
            </a:pPr>
            <a:r>
              <a:rPr lang="en-US" sz="2400" dirty="0"/>
              <a:t>Transforming inputs to outputs at lowest cost. Includes the concepts of effectiveness (achievement of goals) and efficiency (meeting goals at a low cost).</a:t>
            </a:r>
          </a:p>
          <a:p>
            <a:endParaRPr lang="en-US" sz="2400" dirty="0"/>
          </a:p>
          <a:p>
            <a:r>
              <a:rPr lang="en-US" sz="2400" dirty="0"/>
              <a:t>Absenteeism</a:t>
            </a:r>
          </a:p>
          <a:p>
            <a:pPr marL="0" indent="0">
              <a:buNone/>
            </a:pPr>
            <a:r>
              <a:rPr lang="en-US" sz="2400" dirty="0"/>
              <a:t>Failure to report to work – a huge cost to employers.</a:t>
            </a:r>
          </a:p>
          <a:p>
            <a:endParaRPr lang="en-US" sz="2400" dirty="0"/>
          </a:p>
          <a:p>
            <a:r>
              <a:rPr lang="en-US" sz="2400" dirty="0"/>
              <a:t>Turnover</a:t>
            </a:r>
          </a:p>
          <a:p>
            <a:pPr marL="0" indent="0">
              <a:buNone/>
            </a:pPr>
            <a:r>
              <a:rPr lang="en-US" sz="2400" dirty="0"/>
              <a:t>Voluntary and involuntary permanent withdrawal from an organization.</a:t>
            </a:r>
          </a:p>
          <a:p>
            <a:endParaRPr lang="en-US" sz="1800" dirty="0"/>
          </a:p>
        </p:txBody>
      </p:sp>
    </p:spTree>
    <p:extLst>
      <p:ext uri="{BB962C8B-B14F-4D97-AF65-F5344CB8AC3E}">
        <p14:creationId xmlns:p14="http://schemas.microsoft.com/office/powerpoint/2010/main" val="6654530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Deviant Workplace Behavior</a:t>
            </a:r>
          </a:p>
          <a:p>
            <a:pPr marL="0" indent="0">
              <a:buNone/>
            </a:pPr>
            <a:r>
              <a:rPr lang="en-US" sz="2400" dirty="0"/>
              <a:t>Voluntary behavior that violates significant organizational norms and thereby threatens the well-being of the organization and/or any of its members.</a:t>
            </a:r>
          </a:p>
          <a:p>
            <a:endParaRPr lang="en-US" sz="2400" dirty="0"/>
          </a:p>
          <a:p>
            <a:r>
              <a:rPr lang="en-US" sz="2400" dirty="0"/>
              <a:t>Organizational Citizenship Behavior (OCB)</a:t>
            </a:r>
          </a:p>
          <a:p>
            <a:pPr marL="0" indent="0">
              <a:buNone/>
            </a:pPr>
            <a:r>
              <a:rPr lang="en-US" sz="2400" dirty="0"/>
              <a:t>Discretionary behavior that is not part of an employee’s formal job requirements, but that nevertheless promotes the effective functioning of the organization.</a:t>
            </a:r>
          </a:p>
          <a:p>
            <a:endParaRPr lang="en-US" sz="1800" dirty="0"/>
          </a:p>
        </p:txBody>
      </p:sp>
    </p:spTree>
    <p:extLst>
      <p:ext uri="{BB962C8B-B14F-4D97-AF65-F5344CB8AC3E}">
        <p14:creationId xmlns:p14="http://schemas.microsoft.com/office/powerpoint/2010/main" val="501926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846659"/>
          </a:xfrm>
          <a:prstGeom prst="rect">
            <a:avLst/>
          </a:prstGeom>
          <a:noFill/>
        </p:spPr>
        <p:txBody>
          <a:bodyPr wrap="square">
            <a:spAutoFit/>
          </a:bodyPr>
          <a:lstStyle/>
          <a:p>
            <a:r>
              <a:rPr lang="en-US" sz="2400" dirty="0"/>
              <a:t>Job Satisfaction</a:t>
            </a:r>
          </a:p>
          <a:p>
            <a:pPr marL="0" indent="0">
              <a:buNone/>
            </a:pPr>
            <a:r>
              <a:rPr lang="en-US" sz="2400" dirty="0"/>
              <a:t>A general attitude (not a behavior) toward one’s job; a positive feeling of one's job resulting from an evaluation of its characteristics.</a:t>
            </a:r>
          </a:p>
          <a:p>
            <a:endParaRPr lang="en-US" sz="1800" dirty="0"/>
          </a:p>
        </p:txBody>
      </p:sp>
    </p:spTree>
    <p:extLst>
      <p:ext uri="{BB962C8B-B14F-4D97-AF65-F5344CB8AC3E}">
        <p14:creationId xmlns:p14="http://schemas.microsoft.com/office/powerpoint/2010/main" val="1964045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Independent Variables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The independent variable (X) can be at any of these three levels in this model:</a:t>
            </a:r>
          </a:p>
          <a:p>
            <a:r>
              <a:rPr lang="en-US" sz="2400" dirty="0"/>
              <a:t>Individual</a:t>
            </a:r>
          </a:p>
          <a:p>
            <a:r>
              <a:rPr lang="en-US" sz="2400" dirty="0"/>
              <a:t>Biographical characteristics, personality and emotions,  values and attitudes, ability, perception, motivation, individual learning, and individual decision making.</a:t>
            </a:r>
          </a:p>
          <a:p>
            <a:r>
              <a:rPr lang="en-US" sz="2400" dirty="0"/>
              <a:t>Group</a:t>
            </a:r>
          </a:p>
          <a:p>
            <a:r>
              <a:rPr lang="en-US" sz="2400" dirty="0"/>
              <a:t>Communication, group decision making, leadership and trust, group structure, conflict, power and politics, and work teams.</a:t>
            </a:r>
          </a:p>
          <a:p>
            <a:endParaRPr lang="en-US" sz="1800" dirty="0"/>
          </a:p>
        </p:txBody>
      </p:sp>
    </p:spTree>
    <p:extLst>
      <p:ext uri="{BB962C8B-B14F-4D97-AF65-F5344CB8AC3E}">
        <p14:creationId xmlns:p14="http://schemas.microsoft.com/office/powerpoint/2010/main" val="10290638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15280"/>
            <a:ext cx="6855041"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The Independent Variables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Organization System</a:t>
            </a:r>
          </a:p>
          <a:p>
            <a:pPr marL="0" indent="0">
              <a:buNone/>
            </a:pPr>
            <a:r>
              <a:rPr lang="en-US" sz="2400" dirty="0"/>
              <a:t>Organizational culture, human resource policies and practices, and organizational structure and design.</a:t>
            </a:r>
          </a:p>
          <a:p>
            <a:endParaRPr lang="en-US" sz="1800" dirty="0"/>
          </a:p>
        </p:txBody>
      </p:sp>
    </p:spTree>
    <p:extLst>
      <p:ext uri="{BB962C8B-B14F-4D97-AF65-F5344CB8AC3E}">
        <p14:creationId xmlns:p14="http://schemas.microsoft.com/office/powerpoint/2010/main" val="9003144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410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7E5CF846-0265-4521-B84D-C86AF3CB7B54}"/>
              </a:ext>
            </a:extLst>
          </p:cNvPr>
          <p:cNvPicPr>
            <a:picLocks noChangeAspect="1"/>
          </p:cNvPicPr>
          <p:nvPr/>
        </p:nvPicPr>
        <p:blipFill>
          <a:blip r:embed="rId5"/>
          <a:stretch>
            <a:fillRect/>
          </a:stretch>
        </p:blipFill>
        <p:spPr>
          <a:xfrm>
            <a:off x="3000375" y="2198369"/>
            <a:ext cx="8482699" cy="4494372"/>
          </a:xfrm>
          <a:prstGeom prst="rect">
            <a:avLst/>
          </a:prstGeom>
        </p:spPr>
      </p:pic>
    </p:spTree>
    <p:extLst>
      <p:ext uri="{BB962C8B-B14F-4D97-AF65-F5344CB8AC3E}">
        <p14:creationId xmlns:p14="http://schemas.microsoft.com/office/powerpoint/2010/main" val="2681773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323987"/>
          </a:xfrm>
          <a:prstGeom prst="rect">
            <a:avLst/>
          </a:prstGeom>
          <a:noFill/>
        </p:spPr>
        <p:txBody>
          <a:bodyPr wrap="square">
            <a:spAutoFit/>
          </a:bodyPr>
          <a:lstStyle/>
          <a:p>
            <a:r>
              <a:rPr lang="en-US" sz="2400" dirty="0"/>
              <a:t>Managers need to develop their interpersonal skills to be effective.</a:t>
            </a:r>
          </a:p>
          <a:p>
            <a:r>
              <a:rPr lang="en-US" sz="2400" dirty="0"/>
              <a:t>OB focuses on how to improve factors that make organizations more effective.</a:t>
            </a:r>
          </a:p>
          <a:p>
            <a:r>
              <a:rPr lang="en-US" sz="2400" dirty="0"/>
              <a:t>The best predictions of behavior are made from a combination of systematic study and intuition.</a:t>
            </a:r>
          </a:p>
          <a:p>
            <a:r>
              <a:rPr lang="en-US" sz="2400" dirty="0"/>
              <a:t>Situational variables moderate cause-and-effect relationships—which is why OB theories are contingent.</a:t>
            </a:r>
          </a:p>
          <a:p>
            <a:endParaRPr lang="en-US" sz="1800" dirty="0"/>
          </a:p>
        </p:txBody>
      </p:sp>
    </p:spTree>
    <p:extLst>
      <p:ext uri="{BB962C8B-B14F-4D97-AF65-F5344CB8AC3E}">
        <p14:creationId xmlns:p14="http://schemas.microsoft.com/office/powerpoint/2010/main" val="35713894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There are many OB challenges and opportunities for managers today.</a:t>
            </a:r>
          </a:p>
          <a:p>
            <a:r>
              <a:rPr lang="en-US" sz="2400" dirty="0"/>
              <a:t>The textbook is based on the contingent OB model.</a:t>
            </a:r>
          </a:p>
          <a:p>
            <a:endParaRPr lang="en-US" sz="1800" dirty="0"/>
          </a:p>
        </p:txBody>
      </p:sp>
    </p:spTree>
    <p:extLst>
      <p:ext uri="{BB962C8B-B14F-4D97-AF65-F5344CB8AC3E}">
        <p14:creationId xmlns:p14="http://schemas.microsoft.com/office/powerpoint/2010/main" val="14438769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EA6DF48-BF51-4A2B-A9AD-50859AE78679}"/>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402</TotalTime>
  <Words>2431</Words>
  <Application>Microsoft Office PowerPoint</Application>
  <PresentationFormat>Widescreen</PresentationFormat>
  <Paragraphs>475</Paragraphs>
  <Slides>57</Slides>
  <Notes>56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Comic Sans MS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109</cp:revision>
  <dcterms:created xsi:type="dcterms:W3CDTF">2023-04-29T09:08:00Z</dcterms:created>
  <dcterms:modified xsi:type="dcterms:W3CDTF">2024-06-02T08:52:47Z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