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21.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1.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7.xml" ContentType="application/vnd.openxmlformats-officedocument.presentationml.notesSlide+xml"/>
  <Override PartName="/ppt/notesSlides/notesSlide8.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26.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3.xml" ContentType="application/vnd.openxmlformats-officedocument.presentationml.notesSlide+xml"/>
  <Override PartName="/ppt/notesSlides/notesSlide27.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3"/>
  </p:notesMasterIdLst>
  <p:sldIdLst>
    <p:sldId id="299" r:id="rId2"/>
    <p:sldId id="303" r:id="rId3"/>
    <p:sldId id="304" r:id="rId4"/>
    <p:sldId id="259" r:id="rId5"/>
    <p:sldId id="260" r:id="rId6"/>
    <p:sldId id="261" r:id="rId7"/>
    <p:sldId id="262" r:id="rId8"/>
    <p:sldId id="314" r:id="rId9"/>
    <p:sldId id="316" r:id="rId10"/>
    <p:sldId id="315" r:id="rId11"/>
    <p:sldId id="310" r:id="rId12"/>
    <p:sldId id="311" r:id="rId13"/>
    <p:sldId id="312" r:id="rId14"/>
    <p:sldId id="313" r:id="rId15"/>
    <p:sldId id="305" r:id="rId16"/>
    <p:sldId id="264" r:id="rId17"/>
    <p:sldId id="265" r:id="rId18"/>
    <p:sldId id="266" r:id="rId19"/>
    <p:sldId id="267" r:id="rId20"/>
    <p:sldId id="268" r:id="rId21"/>
    <p:sldId id="306" r:id="rId22"/>
    <p:sldId id="270" r:id="rId23"/>
    <p:sldId id="271" r:id="rId24"/>
    <p:sldId id="272" r:id="rId25"/>
    <p:sldId id="273" r:id="rId26"/>
    <p:sldId id="307" r:id="rId27"/>
    <p:sldId id="275" r:id="rId28"/>
    <p:sldId id="276" r:id="rId29"/>
    <p:sldId id="277" r:id="rId30"/>
    <p:sldId id="278" r:id="rId31"/>
    <p:sldId id="308" r:id="rId32"/>
    <p:sldId id="280" r:id="rId33"/>
    <p:sldId id="281" r:id="rId34"/>
    <p:sldId id="282" r:id="rId35"/>
    <p:sldId id="283" r:id="rId36"/>
    <p:sldId id="284" r:id="rId37"/>
    <p:sldId id="309" r:id="rId38"/>
    <p:sldId id="286" r:id="rId39"/>
    <p:sldId id="287" r:id="rId40"/>
    <p:sldId id="297" r:id="rId41"/>
    <p:sldId id="298" r:id="rId42"/>
  </p:sldIdLst>
  <p:sldSz cx="12192000" cy="6858000"/>
  <p:notesSz cx="6858000" cy="9144000"/>
  <p:embeddedFontLst>
    <p:embeddedFont>
      <p:font typeface="Calibri Light" panose="020F0302020204030204" pitchFamily="34" charset="0"/>
      <p:regular r:id="rId44"/>
      <p:italic r:id="rId45"/>
    </p:embeddedFont>
    <p:embeddedFont>
      <p:font typeface="Trebuchet MS" panose="020B0603020202020204" pitchFamily="34" charset="0"/>
      <p:regular r:id="rId46"/>
      <p:bold r:id="rId47"/>
      <p:italic r:id="rId48"/>
      <p:boldItalic r:id="rId49"/>
    </p:embeddedFont>
    <p:embeddedFont>
      <p:font typeface="Calibri" panose="020F0502020204030204" pitchFamily="34" charset="0"/>
      <p:regular r:id="rId50"/>
      <p:bold r:id="rId51"/>
      <p:italic r:id="rId52"/>
      <p:boldItalic r:id="rId53"/>
    </p:embeddedFont>
    <p:embeddedFont>
      <p:font typeface="Impact" panose="020B0806030902050204" pitchFamily="34" charset="0"/>
      <p:regular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j55FUsuB78Pw9fT9hPsfZzMgJ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0097D5-52B0-465F-B52A-580AA0B735CF}">
  <a:tblStyle styleId="{9F0097D5-52B0-465F-B52A-580AA0B735C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77593755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35166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68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148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708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2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9668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972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839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2598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2175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858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57419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4842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91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981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3949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99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9880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66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483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3600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1502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23490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7508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6501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65751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64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22282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8681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274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04186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35530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52188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9" name="Google Shape;41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9857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1" name="Google Shape;43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89015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3" name="Google Shape;4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7493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21327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6353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055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6695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20854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3804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88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76362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80431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708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74379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6474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79685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66942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80275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5617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1720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852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3230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1023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9173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4680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89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of</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68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713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292252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Critical Path</a:t>
            </a:r>
            <a:endParaRPr b="1" dirty="0">
              <a:solidFill>
                <a:schemeClr val="tx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002693"/>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One or more continuous chains of </a:t>
            </a:r>
            <a:r>
              <a:rPr lang="en-US" sz="2400" dirty="0">
                <a:solidFill>
                  <a:srgbClr val="C00000"/>
                </a:solidFill>
                <a:latin typeface="Arial"/>
                <a:ea typeface="Arial"/>
                <a:cs typeface="Arial"/>
                <a:sym typeface="Arial"/>
              </a:rPr>
              <a:t>zero</a:t>
            </a:r>
            <a:r>
              <a:rPr lang="en-US" sz="2400" dirty="0">
                <a:solidFill>
                  <a:srgbClr val="000000"/>
                </a:solidFill>
                <a:latin typeface="Arial"/>
                <a:ea typeface="Arial"/>
                <a:cs typeface="Arial"/>
                <a:sym typeface="Arial"/>
              </a:rPr>
              <a:t> or</a:t>
            </a:r>
            <a:r>
              <a:rPr lang="en-US" sz="2400" dirty="0">
                <a:solidFill>
                  <a:srgbClr val="E30127"/>
                </a:solidFill>
                <a:latin typeface="Arial"/>
                <a:ea typeface="Arial"/>
                <a:cs typeface="Arial"/>
                <a:sym typeface="Arial"/>
              </a:rPr>
              <a:t> </a:t>
            </a:r>
            <a:r>
              <a:rPr lang="en-US" sz="2400" dirty="0">
                <a:solidFill>
                  <a:srgbClr val="C00000"/>
                </a:solidFill>
                <a:latin typeface="Arial"/>
                <a:ea typeface="Arial"/>
                <a:cs typeface="Arial"/>
                <a:sym typeface="Arial"/>
              </a:rPr>
              <a:t>negative</a:t>
            </a:r>
            <a:r>
              <a:rPr lang="en-US" sz="2400" dirty="0">
                <a:solidFill>
                  <a:srgbClr val="000000"/>
                </a:solidFill>
                <a:latin typeface="Arial"/>
                <a:ea typeface="Arial"/>
                <a:cs typeface="Arial"/>
                <a:sym typeface="Arial"/>
              </a:rPr>
              <a:t> float activities running from the start event to the finish event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The Critical Path is normally the Longest Path (longest series of continuous activities)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Any activity on the critical path is called a </a:t>
            </a:r>
            <a:r>
              <a:rPr lang="en-US" sz="2400" dirty="0">
                <a:solidFill>
                  <a:srgbClr val="C00000"/>
                </a:solidFill>
                <a:latin typeface="Arial"/>
                <a:ea typeface="Arial"/>
                <a:cs typeface="Arial"/>
                <a:sym typeface="Arial"/>
              </a:rPr>
              <a:t>Critical Activity</a:t>
            </a:r>
            <a:r>
              <a:rPr lang="en-US" sz="2400" dirty="0">
                <a:solidFill>
                  <a:srgbClr val="000000"/>
                </a:solidFill>
                <a:latin typeface="Arial"/>
                <a:ea typeface="Arial"/>
                <a:cs typeface="Arial"/>
                <a:sym typeface="Arial"/>
              </a:rPr>
              <a:t>.</a:t>
            </a:r>
            <a:endParaRPr dirty="0"/>
          </a:p>
        </p:txBody>
      </p:sp>
      <p:sp>
        <p:nvSpPr>
          <p:cNvPr id="18" name="Rectangle 17">
            <a:extLst>
              <a:ext uri="{FF2B5EF4-FFF2-40B4-BE49-F238E27FC236}">
                <a16:creationId xmlns:a16="http://schemas.microsoft.com/office/drawing/2014/main" xmlns=""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xmlns=""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41" name="Google Shape;141;p5"/>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43" name="Google Shape;143;p5"/>
          <p:cNvSpPr txBox="1"/>
          <p:nvPr/>
        </p:nvSpPr>
        <p:spPr>
          <a:xfrm>
            <a:off x="347520" y="2037450"/>
            <a:ext cx="8657935" cy="1537810"/>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dirty="0">
                <a:solidFill>
                  <a:srgbClr val="000000"/>
                </a:solidFill>
                <a:latin typeface="Calibri"/>
                <a:ea typeface="Calibri"/>
                <a:cs typeface="Calibri"/>
                <a:sym typeface="Calibri"/>
              </a:rPr>
              <a:t>The critical path method (CPM) is a technique that’s used by project managers to create a project schedule and estimate the total duration of a project.</a:t>
            </a:r>
            <a:endParaRPr dirty="0"/>
          </a:p>
          <a:p>
            <a:pPr marL="0" marR="0" lvl="0" indent="0" algn="l" rtl="0">
              <a:lnSpc>
                <a:spcPct val="90000"/>
              </a:lnSpc>
              <a:spcBef>
                <a:spcPts val="1000"/>
              </a:spcBef>
              <a:spcAft>
                <a:spcPts val="0"/>
              </a:spcAft>
              <a:buClr>
                <a:schemeClr val="dk1"/>
              </a:buClr>
              <a:buSzPts val="2800"/>
              <a:buFont typeface="Arial"/>
              <a:buNone/>
            </a:pPr>
            <a:endParaRPr sz="2800" dirty="0">
              <a:solidFill>
                <a:srgbClr val="000000"/>
              </a:solidFill>
              <a:latin typeface="Calibri"/>
              <a:ea typeface="Calibri"/>
              <a:cs typeface="Calibri"/>
              <a:sym typeface="Calibri"/>
            </a:endParaRPr>
          </a:p>
        </p:txBody>
      </p:sp>
      <p:graphicFrame>
        <p:nvGraphicFramePr>
          <p:cNvPr id="144" name="Google Shape;144;p5"/>
          <p:cNvGraphicFramePr/>
          <p:nvPr/>
        </p:nvGraphicFramePr>
        <p:xfrm>
          <a:off x="8801972" y="897598"/>
          <a:ext cx="2890025" cy="4821050"/>
        </p:xfrm>
        <a:graphic>
          <a:graphicData uri="http://schemas.openxmlformats.org/drawingml/2006/table">
            <a:tbl>
              <a:tblPr firstRow="1" bandRow="1">
                <a:noFill/>
                <a:tableStyleId>{9F0097D5-52B0-465F-B52A-580AA0B735CF}</a:tableStyleId>
              </a:tblPr>
              <a:tblGrid>
                <a:gridCol w="956775"/>
                <a:gridCol w="1933250"/>
              </a:tblGrid>
              <a:tr h="370850">
                <a:tc>
                  <a:txBody>
                    <a:bodyPr/>
                    <a:lstStyle/>
                    <a:p>
                      <a:pPr marL="0" marR="0" lvl="0" indent="0" algn="ctr" rtl="0">
                        <a:spcBef>
                          <a:spcPts val="0"/>
                        </a:spcBef>
                        <a:spcAft>
                          <a:spcPts val="0"/>
                        </a:spcAft>
                        <a:buNone/>
                      </a:pPr>
                      <a:r>
                        <a:rPr lang="en-US" sz="1800" u="none" strike="noStrike" cap="none"/>
                        <a:t>Activity</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Duration</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A</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1</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B</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7</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C</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D</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4</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E</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8</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F</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G</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4</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H</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I</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J</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K</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Sum</a:t>
                      </a:r>
                      <a:endParaRPr sz="1800" u="none" strike="noStrike" cap="none">
                        <a:solidFill>
                          <a:srgbClr val="FF0000"/>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52</a:t>
                      </a:r>
                      <a:endParaRPr sz="1800" u="none" strike="noStrike" cap="none">
                        <a:solidFill>
                          <a:srgbClr val="FF0000"/>
                        </a:solidFill>
                        <a:latin typeface="Calibri"/>
                        <a:ea typeface="Calibri"/>
                        <a:cs typeface="Calibri"/>
                        <a:sym typeface="Calibri"/>
                      </a:endParaRPr>
                    </a:p>
                  </a:txBody>
                  <a:tcPr marL="91450" marR="91450" marT="45725" marB="45725"/>
                </a:tc>
              </a:tr>
            </a:tbl>
          </a:graphicData>
        </a:graphic>
      </p:graphicFrame>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54" name="Google Shape;154;p6"/>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The CPM method, also known as critical path analysis (CPA), consists in using a network diagram to visually represent the sequences of tasks needed to complete a project. </a:t>
            </a:r>
            <a:endParaRPr sz="2800" b="0" i="0" u="none" strike="noStrike" cap="none">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Once these task sequences or paths are defined, their duration is calculated to identify the critical path, which determines the total duration of the project.</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281911" y="1782633"/>
            <a:ext cx="9286875" cy="389407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776114" y="1432517"/>
            <a:ext cx="11424279" cy="5632311"/>
          </a:xfrm>
          <a:prstGeom prst="rect">
            <a:avLst/>
          </a:prstGeom>
        </p:spPr>
        <p:txBody>
          <a:bodyPr wrap="square">
            <a:spAutoFit/>
          </a:bodyPr>
          <a:lstStyle/>
          <a:p>
            <a:pPr fontAlgn="base"/>
            <a:r>
              <a:rPr lang="en-US" sz="2800" b="1" dirty="0">
                <a:latin typeface="Calibri"/>
                <a:ea typeface="Calibri"/>
                <a:cs typeface="Calibri"/>
              </a:rPr>
              <a:t>Why use critical path analysis</a:t>
            </a:r>
            <a:r>
              <a:rPr lang="en-US" sz="2800" b="1" dirty="0" smtClean="0">
                <a:latin typeface="Calibri"/>
                <a:ea typeface="Calibri"/>
                <a:cs typeface="Calibri"/>
              </a:rPr>
              <a:t>?</a:t>
            </a:r>
          </a:p>
          <a:p>
            <a:pPr fontAlgn="base"/>
            <a:endParaRPr lang="en-US" sz="2800" b="1" dirty="0" smtClean="0">
              <a:latin typeface="Calibri"/>
              <a:ea typeface="Calibri"/>
              <a:cs typeface="Calibri"/>
            </a:endParaRPr>
          </a:p>
          <a:p>
            <a:pPr fontAlgn="base"/>
            <a:r>
              <a:rPr lang="en-US" sz="2800" dirty="0" smtClean="0">
                <a:latin typeface="Calibri"/>
                <a:ea typeface="Calibri"/>
                <a:cs typeface="Calibri"/>
              </a:rPr>
              <a:t>CPA </a:t>
            </a:r>
            <a:r>
              <a:rPr lang="en-US" sz="2800" dirty="0">
                <a:latin typeface="Calibri"/>
                <a:ea typeface="Calibri"/>
                <a:cs typeface="Calibri"/>
              </a:rPr>
              <a:t>can provide valuable insight on how to plan projects, allocate resources, pace towards milestones, and schedule tasks. </a:t>
            </a:r>
            <a:endParaRPr lang="en-US" sz="2800" dirty="0" smtClean="0">
              <a:latin typeface="Calibri"/>
              <a:ea typeface="Calibri"/>
              <a:cs typeface="Calibri"/>
            </a:endParaRPr>
          </a:p>
          <a:p>
            <a:pPr fontAlgn="base"/>
            <a:endParaRPr lang="en-US" sz="2800" dirty="0">
              <a:latin typeface="Calibri"/>
              <a:ea typeface="Calibri"/>
              <a:cs typeface="Calibri"/>
            </a:endParaRPr>
          </a:p>
          <a:p>
            <a:pPr fontAlgn="base"/>
            <a:r>
              <a:rPr lang="en-US" sz="2400" dirty="0" smtClean="0">
                <a:latin typeface="Calibri"/>
                <a:ea typeface="Calibri"/>
                <a:cs typeface="Calibri"/>
              </a:rPr>
              <a:t>Here </a:t>
            </a:r>
            <a:r>
              <a:rPr lang="en-US" sz="2400" dirty="0">
                <a:latin typeface="Calibri"/>
                <a:ea typeface="Calibri"/>
                <a:cs typeface="Calibri"/>
              </a:rPr>
              <a:t>are some reasons why you should use the critical path method</a:t>
            </a:r>
            <a:r>
              <a:rPr lang="en-US" sz="2400" dirty="0" smtClean="0">
                <a:latin typeface="Calibri"/>
                <a:ea typeface="Calibri"/>
                <a:cs typeface="Calibri"/>
              </a:rPr>
              <a:t>:</a:t>
            </a:r>
            <a:r>
              <a:rPr lang="en-US" sz="2400" dirty="0">
                <a:latin typeface="Calibri"/>
                <a:ea typeface="Calibri"/>
                <a:cs typeface="Calibri"/>
              </a:rPr>
              <a:t> </a:t>
            </a:r>
          </a:p>
          <a:p>
            <a:pPr marL="457200" indent="-457200" fontAlgn="base">
              <a:buFont typeface="Wingdings" panose="05000000000000000000" pitchFamily="2" charset="2"/>
              <a:buChar char="Ø"/>
            </a:pPr>
            <a:r>
              <a:rPr lang="en-US" sz="2800" b="1" dirty="0">
                <a:latin typeface="Calibri"/>
                <a:ea typeface="Calibri"/>
                <a:cs typeface="Calibri"/>
              </a:rPr>
              <a:t>Improves future planning</a:t>
            </a:r>
            <a:r>
              <a:rPr lang="en-US" sz="2800" dirty="0">
                <a:latin typeface="Calibri"/>
                <a:ea typeface="Calibri"/>
                <a:cs typeface="Calibri"/>
              </a:rPr>
              <a:t>: CPM can be used to compare expectations with actual progress. The data used from current projects can inform future project plans. </a:t>
            </a:r>
          </a:p>
          <a:p>
            <a:pPr marL="457200" indent="-457200" fontAlgn="base">
              <a:buFont typeface="Wingdings" panose="05000000000000000000" pitchFamily="2" charset="2"/>
              <a:buChar char="Ø"/>
            </a:pPr>
            <a:r>
              <a:rPr lang="en-US" sz="2800" b="1" dirty="0" smtClean="0">
                <a:latin typeface="Calibri"/>
                <a:ea typeface="Calibri"/>
                <a:cs typeface="Calibri"/>
              </a:rPr>
              <a:t>Facilitates more effective resource management</a:t>
            </a:r>
            <a:r>
              <a:rPr lang="en-US" sz="2800" dirty="0" smtClean="0">
                <a:latin typeface="Calibri"/>
                <a:ea typeface="Calibri"/>
                <a:cs typeface="Calibri"/>
              </a:rPr>
              <a:t>: CPM helps project managers prioritize tasks, giving them a better idea of how to avoid resource constraints. </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1276716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681235" y="1782633"/>
            <a:ext cx="10448728" cy="2246769"/>
          </a:xfrm>
          <a:prstGeom prst="rect">
            <a:avLst/>
          </a:prstGeom>
        </p:spPr>
        <p:txBody>
          <a:bodyPr wrap="square">
            <a:spAutoFit/>
          </a:bodyPr>
          <a:lstStyle/>
          <a:p>
            <a:pPr marL="457200" indent="-457200" fontAlgn="base">
              <a:buFont typeface="Wingdings" panose="05000000000000000000" pitchFamily="2" charset="2"/>
              <a:buChar char="Ø"/>
            </a:pPr>
            <a:r>
              <a:rPr lang="en-US" sz="2800" b="1" dirty="0" smtClean="0">
                <a:latin typeface="Calibri"/>
                <a:ea typeface="Calibri"/>
                <a:cs typeface="Calibri"/>
              </a:rPr>
              <a:t>Helps </a:t>
            </a:r>
            <a:r>
              <a:rPr lang="en-US" sz="2800" b="1" dirty="0">
                <a:latin typeface="Calibri"/>
                <a:ea typeface="Calibri"/>
                <a:cs typeface="Calibri"/>
              </a:rPr>
              <a:t>avoid bottlenecks</a:t>
            </a:r>
            <a:r>
              <a:rPr lang="en-US" sz="2800" dirty="0">
                <a:latin typeface="Calibri"/>
                <a:ea typeface="Calibri"/>
                <a:cs typeface="Calibri"/>
              </a:rPr>
              <a:t>: Bottlenecks in projects can result in lost valuable time. Plotting out project dependencies using a network diagram will give you a better idea of which activities can and can’t run in parallel, allowing you to schedule work accordingly.  </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1300748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281911" y="1782633"/>
            <a:ext cx="9286875" cy="3894079"/>
          </a:xfrm>
          <a:prstGeom prst="rect">
            <a:avLst/>
          </a:prstGeom>
        </p:spPr>
      </p:pic>
    </p:spTree>
    <p:extLst>
      <p:ext uri="{BB962C8B-B14F-4D97-AF65-F5344CB8AC3E}">
        <p14:creationId xmlns:p14="http://schemas.microsoft.com/office/powerpoint/2010/main" val="279839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1" y="1486240"/>
            <a:ext cx="10448728" cy="4401205"/>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b="1"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1: List of all activities required to complete the project </a:t>
            </a: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2: Determine the sequence of activities</a:t>
            </a:r>
          </a:p>
          <a:p>
            <a:pPr marL="457200" indent="-457200" fontAlgn="base">
              <a:buFont typeface="Wingdings" panose="05000000000000000000" pitchFamily="2" charset="2"/>
              <a:buChar char="Ø"/>
            </a:pPr>
            <a:r>
              <a:rPr lang="en-US" sz="2800" dirty="0">
                <a:latin typeface="Calibri"/>
                <a:ea typeface="Calibri"/>
                <a:cs typeface="Calibri"/>
              </a:rPr>
              <a:t>Step 3: Draw a network diagram</a:t>
            </a: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4: Determine the time that each activity will take to completion</a:t>
            </a:r>
          </a:p>
          <a:p>
            <a:pPr marL="457200" indent="-457200" fontAlgn="base">
              <a:buFont typeface="Wingdings" panose="05000000000000000000" pitchFamily="2" charset="2"/>
              <a:buChar char="Ø"/>
            </a:pPr>
            <a:r>
              <a:rPr lang="en-US" sz="2800" dirty="0">
                <a:latin typeface="Calibri"/>
                <a:ea typeface="Calibri"/>
                <a:cs typeface="Calibri"/>
              </a:rPr>
              <a:t>Step 5: Determine the dependencies between the activities</a:t>
            </a:r>
          </a:p>
          <a:p>
            <a:pPr marL="457200" indent="-457200" fontAlgn="base">
              <a:buFont typeface="Wingdings" panose="05000000000000000000" pitchFamily="2" charset="2"/>
              <a:buChar char="Ø"/>
            </a:pPr>
            <a:r>
              <a:rPr lang="en-US" sz="2800" dirty="0">
                <a:latin typeface="Calibri"/>
                <a:ea typeface="Calibri"/>
                <a:cs typeface="Calibri"/>
              </a:rPr>
              <a:t>Step 6: Determine the critical path</a:t>
            </a:r>
          </a:p>
          <a:p>
            <a:pPr marL="457200" indent="-457200" fontAlgn="base">
              <a:buFont typeface="Wingdings" panose="05000000000000000000" pitchFamily="2" charset="2"/>
              <a:buChar char="Ø"/>
            </a:pPr>
            <a:r>
              <a:rPr lang="en-US" sz="2800" dirty="0">
                <a:latin typeface="Calibri"/>
                <a:ea typeface="Calibri"/>
                <a:cs typeface="Calibri"/>
              </a:rPr>
              <a:t>Step 7: Update the network diagram as the project progresses</a:t>
            </a:r>
          </a:p>
        </p:txBody>
      </p:sp>
    </p:spTree>
    <p:extLst>
      <p:ext uri="{BB962C8B-B14F-4D97-AF65-F5344CB8AC3E}">
        <p14:creationId xmlns:p14="http://schemas.microsoft.com/office/powerpoint/2010/main" val="1914264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4832092"/>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b="1"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1: List all the activities or tasks required to complete the project, such as measuring, cutting, assembling, painting, etc</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2: Estimate the duration of each activity or task, based on the resources available and the complexity of the work</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3: Identify the dependencies between the activities or tasks, such as which ones need to be done before or after others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4219678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5262979"/>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4: Draw a network diagram that shows the sequence and dependencies of the activities or tasks, using nodes to represent activities and arrows to represent dependencies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5: Calculate the earliest start time (ES), earliest finish time (EF), latest start time (LS), and latest finish time (LF) for each activity or task, using the forward and backward pass methods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3078055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6124754"/>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6: Calculate the total float (TF) or slack for each activity or task, which is the difference between the LF and EF or between the LS and ES. The float represents how much activity can be delayed without affecting the project completion time. </a:t>
            </a:r>
            <a:endParaRPr lang="en-US" sz="2800" dirty="0" smtClean="0">
              <a:latin typeface="Calibri"/>
              <a:ea typeface="Calibri"/>
              <a:cs typeface="Calibri"/>
            </a:endParaRPr>
          </a:p>
          <a:p>
            <a:pPr marL="457200" indent="-457200" fontAlgn="base">
              <a:buFont typeface="Wingdings" panose="05000000000000000000" pitchFamily="2" charset="2"/>
              <a:buChar char="Ø"/>
            </a:pP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7: Identify the critical path, the longest path in the network diagram with zero float. The critical path determines the minimum completion time of the project, and any delay in any activity on this path will delay the entire project.</a:t>
            </a:r>
          </a:p>
          <a:p>
            <a:pPr fontAlgn="base"/>
            <a:r>
              <a:rPr lang="en-US" sz="2800" dirty="0">
                <a:latin typeface="Calibri"/>
                <a:ea typeface="Calibri"/>
                <a:cs typeface="Calibri"/>
              </a:rPr>
              <a:t/>
            </a:r>
            <a:br>
              <a:rPr lang="en-US" sz="2800" dirty="0">
                <a:latin typeface="Calibri"/>
                <a:ea typeface="Calibri"/>
                <a:cs typeface="Calibri"/>
              </a:rPr>
            </a:b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287699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3804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92" name="Google Shape;192;p9"/>
          <p:cNvSpPr txBox="1"/>
          <p:nvPr/>
        </p:nvSpPr>
        <p:spPr>
          <a:xfrm>
            <a:off x="2249972" y="524356"/>
            <a:ext cx="457390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194" name="Google Shape;194;p9"/>
          <p:cNvSpPr/>
          <p:nvPr/>
        </p:nvSpPr>
        <p:spPr>
          <a:xfrm>
            <a:off x="402184" y="2018732"/>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Lead &amp; Lag</a:t>
            </a:r>
            <a:endParaRPr sz="3200" b="1" i="0">
              <a:solidFill>
                <a:srgbClr val="C00000"/>
              </a:solidFill>
              <a:latin typeface="Trebuchet MS"/>
              <a:ea typeface="Trebuchet MS"/>
              <a:cs typeface="Trebuchet MS"/>
              <a:sym typeface="Trebuchet MS"/>
            </a:endParaRPr>
          </a:p>
        </p:txBody>
      </p:sp>
      <p:sp>
        <p:nvSpPr>
          <p:cNvPr id="195" name="Google Shape;195;p9"/>
          <p:cNvSpPr txBox="1"/>
          <p:nvPr/>
        </p:nvSpPr>
        <p:spPr>
          <a:xfrm>
            <a:off x="615374" y="3087935"/>
            <a:ext cx="5027165" cy="1903600"/>
          </a:xfrm>
          <a:prstGeom prst="rect">
            <a:avLst/>
          </a:prstGeom>
          <a:noFill/>
          <a:ln>
            <a:noFill/>
          </a:ln>
        </p:spPr>
        <p:txBody>
          <a:bodyPr spcFirstLastPara="1" wrap="square" lIns="76200" tIns="38100" rIns="76200" bIns="38100" anchor="t" anchorCtr="0">
            <a:normAutofit fontScale="92500" lnSpcReduction="20000"/>
          </a:bodyPr>
          <a:lstStyle/>
          <a:p>
            <a:pPr marL="0" marR="0" lvl="0" indent="0" algn="l" rtl="0">
              <a:lnSpc>
                <a:spcPct val="90000"/>
              </a:lnSpc>
              <a:spcBef>
                <a:spcPts val="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and Lag are the duration unit of tasks.</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is portrayed by negative (-) sign</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whereas Lag is by positive (+) sign.</a:t>
            </a:r>
            <a:endParaRPr sz="2800" b="0" i="0" u="none" strike="noStrike" cap="none">
              <a:solidFill>
                <a:srgbClr val="000000"/>
              </a:solidFill>
              <a:latin typeface="Calibri"/>
              <a:ea typeface="Calibri"/>
              <a:cs typeface="Calibri"/>
              <a:sym typeface="Calibri"/>
            </a:endParaRPr>
          </a:p>
        </p:txBody>
      </p:sp>
      <p:pic>
        <p:nvPicPr>
          <p:cNvPr id="196" name="Google Shape;196;p9"/>
          <p:cNvPicPr preferRelativeResize="0"/>
          <p:nvPr/>
        </p:nvPicPr>
        <p:blipFill rotWithShape="1">
          <a:blip r:embed="rId3">
            <a:alphaModFix/>
          </a:blip>
          <a:srcRect/>
          <a:stretch/>
        </p:blipFill>
        <p:spPr>
          <a:xfrm>
            <a:off x="5997732" y="2747252"/>
            <a:ext cx="5673430" cy="2167104"/>
          </a:xfrm>
          <a:prstGeom prst="rect">
            <a:avLst/>
          </a:prstGeom>
          <a:noFill/>
          <a:ln>
            <a:noFill/>
          </a:ln>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6" name="Google Shape;206;p10"/>
          <p:cNvSpPr txBox="1"/>
          <p:nvPr/>
        </p:nvSpPr>
        <p:spPr>
          <a:xfrm>
            <a:off x="2269372" y="587927"/>
            <a:ext cx="445133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08" name="Google Shape;208;p10"/>
          <p:cNvSpPr/>
          <p:nvPr/>
        </p:nvSpPr>
        <p:spPr>
          <a:xfrm>
            <a:off x="786043" y="1752888"/>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Float</a:t>
            </a:r>
            <a:endParaRPr/>
          </a:p>
        </p:txBody>
      </p:sp>
      <p:grpSp>
        <p:nvGrpSpPr>
          <p:cNvPr id="209" name="Google Shape;209;p10"/>
          <p:cNvGrpSpPr/>
          <p:nvPr/>
        </p:nvGrpSpPr>
        <p:grpSpPr>
          <a:xfrm>
            <a:off x="1080668" y="2709122"/>
            <a:ext cx="9885492" cy="2678113"/>
            <a:chOff x="951385" y="2482206"/>
            <a:chExt cx="9885492" cy="2678113"/>
          </a:xfrm>
        </p:grpSpPr>
        <p:sp>
          <p:nvSpPr>
            <p:cNvPr id="210" name="Google Shape;210;p10"/>
            <p:cNvSpPr/>
            <p:nvPr/>
          </p:nvSpPr>
          <p:spPr>
            <a:xfrm>
              <a:off x="951385" y="2515737"/>
              <a:ext cx="2844800" cy="2644581"/>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1" name="Google Shape;211;p10"/>
            <p:cNvSpPr/>
            <p:nvPr/>
          </p:nvSpPr>
          <p:spPr>
            <a:xfrm>
              <a:off x="4733451" y="2482206"/>
              <a:ext cx="2638425" cy="2678113"/>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2" name="Google Shape;212;p10"/>
            <p:cNvSpPr/>
            <p:nvPr/>
          </p:nvSpPr>
          <p:spPr>
            <a:xfrm>
              <a:off x="8119240" y="2482206"/>
              <a:ext cx="2554288" cy="2649732"/>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3" name="Google Shape;213;p10"/>
            <p:cNvSpPr/>
            <p:nvPr/>
          </p:nvSpPr>
          <p:spPr>
            <a:xfrm>
              <a:off x="1073623" y="2488750"/>
              <a:ext cx="2397125" cy="2376488"/>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Total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an activity can exceed its early finish date without affecting the project end date or other imposed dates. </a:t>
              </a:r>
              <a:endParaRPr/>
            </a:p>
          </p:txBody>
        </p:sp>
        <p:sp>
          <p:nvSpPr>
            <p:cNvPr id="214" name="Google Shape;214;p10"/>
            <p:cNvSpPr/>
            <p:nvPr/>
          </p:nvSpPr>
          <p:spPr>
            <a:xfrm>
              <a:off x="4865213" y="2483794"/>
              <a:ext cx="2393950" cy="2376487"/>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Free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by which an activity can exceed its early finish date without affecting the early start date of any successor(s).</a:t>
              </a:r>
              <a:endParaRPr/>
            </a:p>
          </p:txBody>
        </p:sp>
        <p:sp>
          <p:nvSpPr>
            <p:cNvPr id="215" name="Google Shape;215;p10"/>
            <p:cNvSpPr/>
            <p:nvPr/>
          </p:nvSpPr>
          <p:spPr>
            <a:xfrm>
              <a:off x="8233377" y="2515738"/>
              <a:ext cx="2603500" cy="1552575"/>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Negative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that the start or finish of any activity exceeds the time allowed.</a:t>
              </a:r>
              <a:endParaRPr/>
            </a:p>
          </p:txBody>
        </p:sp>
      </p:grpSp>
      <p:sp>
        <p:nvSpPr>
          <p:cNvPr id="17" name="TextBox 16">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8"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9" name="Rectangle 18">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5" name="Google Shape;225;p11"/>
          <p:cNvSpPr txBox="1"/>
          <p:nvPr/>
        </p:nvSpPr>
        <p:spPr>
          <a:xfrm>
            <a:off x="2221492" y="614921"/>
            <a:ext cx="46842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27" name="Google Shape;227;p11"/>
          <p:cNvSpPr/>
          <p:nvPr/>
        </p:nvSpPr>
        <p:spPr>
          <a:xfrm>
            <a:off x="786043" y="1752888"/>
            <a:ext cx="1015904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dirty="0">
                <a:solidFill>
                  <a:srgbClr val="C00000"/>
                </a:solidFill>
                <a:latin typeface="Trebuchet MS"/>
                <a:ea typeface="Trebuchet MS"/>
                <a:cs typeface="Trebuchet MS"/>
                <a:sym typeface="Trebuchet MS"/>
              </a:rPr>
              <a:t>The disadvantages of showing float on the schedule</a:t>
            </a:r>
            <a:endParaRPr sz="3200" b="1" i="0" u="none" strike="noStrike" cap="none" dirty="0">
              <a:solidFill>
                <a:srgbClr val="C00000"/>
              </a:solidFill>
              <a:latin typeface="Trebuchet MS"/>
              <a:ea typeface="Trebuchet MS"/>
              <a:cs typeface="Trebuchet MS"/>
              <a:sym typeface="Trebuchet MS"/>
            </a:endParaRPr>
          </a:p>
        </p:txBody>
      </p:sp>
      <p:sp>
        <p:nvSpPr>
          <p:cNvPr id="228" name="Google Shape;228;p11"/>
          <p:cNvSpPr txBox="1"/>
          <p:nvPr/>
        </p:nvSpPr>
        <p:spPr>
          <a:xfrm>
            <a:off x="843844" y="2574801"/>
            <a:ext cx="10515600" cy="2433638"/>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00000"/>
              </a:lnSpc>
              <a:spcBef>
                <a:spcPts val="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End user may delay start of activity thinking there is slack time</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May cause false sense of security</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Once used as an activity -- it’s gone forever</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Assumes CPM is complete with correct logic</a:t>
            </a:r>
            <a:endParaRPr sz="2400" b="0" i="0" u="none" strike="noStrike" cap="none" dirty="0">
              <a:solidFill>
                <a:srgbClr val="000000"/>
              </a:solidFill>
              <a:latin typeface="Arial"/>
              <a:ea typeface="Arial"/>
              <a:cs typeface="Arial"/>
              <a:sym typeface="Arial"/>
            </a:endParaRP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8" name="Google Shape;238;p12"/>
          <p:cNvSpPr txBox="1"/>
          <p:nvPr/>
        </p:nvSpPr>
        <p:spPr>
          <a:xfrm>
            <a:off x="2138774" y="545524"/>
            <a:ext cx="419378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40" name="Google Shape;240;p12"/>
          <p:cNvSpPr/>
          <p:nvPr/>
        </p:nvSpPr>
        <p:spPr>
          <a:xfrm>
            <a:off x="0" y="2024117"/>
            <a:ext cx="7921625"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Duration - Original / Remaining</a:t>
            </a:r>
            <a:endParaRPr/>
          </a:p>
        </p:txBody>
      </p:sp>
      <p:sp>
        <p:nvSpPr>
          <p:cNvPr id="241" name="Google Shape;241;p12"/>
          <p:cNvSpPr/>
          <p:nvPr/>
        </p:nvSpPr>
        <p:spPr>
          <a:xfrm>
            <a:off x="668637" y="2950500"/>
            <a:ext cx="5085618" cy="2018694"/>
          </a:xfrm>
          <a:prstGeom prst="rect">
            <a:avLst/>
          </a:prstGeom>
          <a:noFill/>
          <a:ln>
            <a:noFill/>
          </a:ln>
        </p:spPr>
        <p:txBody>
          <a:bodyPr spcFirstLastPara="1" wrap="square" lIns="91425" tIns="45700" rIns="91425" bIns="45700" anchor="t" anchorCtr="0">
            <a:spAutoFit/>
          </a:bodyPr>
          <a:lstStyle/>
          <a:p>
            <a:pPr marL="0" marR="0" lvl="0" indent="0" algn="l" rtl="0">
              <a:lnSpc>
                <a:spcPct val="70000"/>
              </a:lnSpc>
              <a:spcBef>
                <a:spcPts val="0"/>
              </a:spcBef>
              <a:spcAft>
                <a:spcPts val="0"/>
              </a:spcAft>
              <a:buNone/>
            </a:pPr>
            <a:r>
              <a:rPr lang="en-US" sz="4400" b="1">
                <a:solidFill>
                  <a:srgbClr val="000000"/>
                </a:solidFill>
                <a:latin typeface="Calibri"/>
                <a:ea typeface="Calibri"/>
                <a:cs typeface="Calibri"/>
                <a:sym typeface="Calibri"/>
              </a:rPr>
              <a:t>Duration: </a:t>
            </a:r>
            <a:r>
              <a:rPr lang="en-US" sz="4400">
                <a:solidFill>
                  <a:srgbClr val="000000"/>
                </a:solidFill>
                <a:latin typeface="Calibri"/>
                <a:ea typeface="Calibri"/>
                <a:cs typeface="Calibri"/>
                <a:sym typeface="Calibri"/>
              </a:rPr>
              <a:t>is the amount of time required to complete an activity.</a:t>
            </a:r>
            <a:endParaRPr/>
          </a:p>
        </p:txBody>
      </p:sp>
      <p:pic>
        <p:nvPicPr>
          <p:cNvPr id="242" name="Google Shape;242;p12"/>
          <p:cNvPicPr preferRelativeResize="0"/>
          <p:nvPr/>
        </p:nvPicPr>
        <p:blipFill rotWithShape="1">
          <a:blip r:embed="rId3">
            <a:alphaModFix/>
          </a:blip>
          <a:srcRect/>
          <a:stretch/>
        </p:blipFill>
        <p:spPr>
          <a:xfrm>
            <a:off x="7204363" y="2266869"/>
            <a:ext cx="4764979" cy="3655036"/>
          </a:xfrm>
          <a:prstGeom prst="rect">
            <a:avLst/>
          </a:prstGeom>
          <a:noFill/>
          <a:ln>
            <a:noFill/>
          </a:ln>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52" name="Google Shape;252;p13"/>
          <p:cNvSpPr txBox="1"/>
          <p:nvPr/>
        </p:nvSpPr>
        <p:spPr>
          <a:xfrm>
            <a:off x="2085692" y="587927"/>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Terminology</a:t>
            </a:r>
            <a:endParaRPr dirty="0"/>
          </a:p>
        </p:txBody>
      </p:sp>
      <p:sp>
        <p:nvSpPr>
          <p:cNvPr id="254" name="Google Shape;254;p13"/>
          <p:cNvSpPr txBox="1"/>
          <p:nvPr/>
        </p:nvSpPr>
        <p:spPr>
          <a:xfrm>
            <a:off x="1080668" y="2059531"/>
            <a:ext cx="9547569" cy="356120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Original Duration -</a:t>
            </a:r>
            <a:r>
              <a:rPr lang="en-US" sz="2800" b="0" i="0" u="none" strike="noStrike" cap="none" dirty="0">
                <a:solidFill>
                  <a:srgbClr val="000000"/>
                </a:solidFill>
                <a:latin typeface="Calibri"/>
                <a:ea typeface="Calibri"/>
                <a:cs typeface="Calibri"/>
                <a:sym typeface="Calibri"/>
              </a:rPr>
              <a:t> the planned estimate of the number of work periods required to accomplish an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Remaining Duration -</a:t>
            </a:r>
            <a:r>
              <a:rPr lang="en-US" sz="2800" b="0" i="0" u="none" strike="noStrike" cap="none" dirty="0">
                <a:solidFill>
                  <a:srgbClr val="000000"/>
                </a:solidFill>
                <a:latin typeface="Calibri"/>
                <a:ea typeface="Calibri"/>
                <a:cs typeface="Calibri"/>
                <a:sym typeface="Calibri"/>
              </a:rPr>
              <a:t> the number of work periods currently forecast to complete the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228600" marR="0" lvl="0" indent="-228600" algn="l" rtl="0">
              <a:lnSpc>
                <a:spcPct val="90000"/>
              </a:lnSpc>
              <a:spcBef>
                <a:spcPts val="1000"/>
              </a:spcBef>
              <a:spcAft>
                <a:spcPts val="0"/>
              </a:spcAft>
              <a:buClr>
                <a:srgbClr val="000000"/>
              </a:buClr>
              <a:buSzPts val="2800"/>
              <a:buFont typeface="Noto Sans Symbols"/>
              <a:buNone/>
            </a:pPr>
            <a:r>
              <a:rPr lang="en-US" sz="2800" b="1" i="0" u="none" strike="noStrike" cap="none" dirty="0">
                <a:solidFill>
                  <a:srgbClr val="000000"/>
                </a:solidFill>
                <a:latin typeface="Calibri"/>
                <a:ea typeface="Calibri"/>
                <a:cs typeface="Calibri"/>
                <a:sym typeface="Calibri"/>
              </a:rPr>
              <a:t>Work periods </a:t>
            </a:r>
            <a:r>
              <a:rPr lang="en-US" sz="2800" b="0" i="0" u="none" strike="noStrike" cap="none" dirty="0">
                <a:solidFill>
                  <a:srgbClr val="000000"/>
                </a:solidFill>
                <a:latin typeface="Calibri"/>
                <a:ea typeface="Calibri"/>
                <a:cs typeface="Calibri"/>
                <a:sym typeface="Calibri"/>
              </a:rPr>
              <a:t>can be hours, days, weeks or months.</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3678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8" name="Google Shape;278;p15"/>
          <p:cNvSpPr txBox="1"/>
          <p:nvPr/>
        </p:nvSpPr>
        <p:spPr>
          <a:xfrm>
            <a:off x="2277267" y="598031"/>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Estimate the duration</a:t>
            </a:r>
            <a:endParaRPr dirty="0">
              <a:sym typeface="Calibri"/>
            </a:endParaRPr>
          </a:p>
        </p:txBody>
      </p:sp>
      <p:sp>
        <p:nvSpPr>
          <p:cNvPr id="280" name="Google Shape;280;p15"/>
          <p:cNvSpPr txBox="1"/>
          <p:nvPr/>
        </p:nvSpPr>
        <p:spPr>
          <a:xfrm>
            <a:off x="1080668" y="1838679"/>
            <a:ext cx="10702925" cy="3670300"/>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20000"/>
              </a:lnSpc>
              <a:spcBef>
                <a:spcPts val="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Historical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Market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Rates of installation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What is a “Normal” rate of installation? How do we come up with this? Varies by area?</a:t>
            </a:r>
            <a:endParaRPr sz="26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90" name="Google Shape;290;p16"/>
          <p:cNvSpPr txBox="1"/>
          <p:nvPr/>
        </p:nvSpPr>
        <p:spPr>
          <a:xfrm>
            <a:off x="2181733" y="563811"/>
            <a:ext cx="214460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Calendar(s)</a:t>
            </a:r>
            <a:endParaRPr dirty="0"/>
          </a:p>
        </p:txBody>
      </p:sp>
      <p:sp>
        <p:nvSpPr>
          <p:cNvPr id="292" name="Google Shape;292;p16"/>
          <p:cNvSpPr txBox="1"/>
          <p:nvPr/>
        </p:nvSpPr>
        <p:spPr>
          <a:xfrm>
            <a:off x="877330" y="2069070"/>
            <a:ext cx="9373158" cy="3733800"/>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 work periods and holidays defined for the Project.  </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There can be </a:t>
            </a:r>
            <a:r>
              <a:rPr lang="en-US" sz="2400" b="1" dirty="0">
                <a:solidFill>
                  <a:srgbClr val="000000"/>
                </a:solidFill>
                <a:latin typeface="Arial"/>
                <a:ea typeface="Arial"/>
                <a:cs typeface="Arial"/>
                <a:sym typeface="Arial"/>
              </a:rPr>
              <a:t>multiple Calendars </a:t>
            </a:r>
            <a:r>
              <a:rPr lang="en-US" sz="2400" dirty="0">
                <a:solidFill>
                  <a:srgbClr val="000000"/>
                </a:solidFill>
                <a:latin typeface="Arial"/>
                <a:ea typeface="Arial"/>
                <a:cs typeface="Arial"/>
                <a:sym typeface="Arial"/>
              </a:rPr>
              <a:t>on a Project: </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Engineering - 5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Manufacturing - 7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Construction - 6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Different local Holidays ?</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302" name="Google Shape;302;p17"/>
          <p:cNvSpPr txBox="1"/>
          <p:nvPr/>
        </p:nvSpPr>
        <p:spPr>
          <a:xfrm>
            <a:off x="2250874" y="587927"/>
            <a:ext cx="360491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Assumptions</a:t>
            </a:r>
            <a:endParaRPr dirty="0">
              <a:sym typeface="Calibri"/>
            </a:endParaRPr>
          </a:p>
        </p:txBody>
      </p:sp>
      <p:sp>
        <p:nvSpPr>
          <p:cNvPr id="304" name="Google Shape;304;p17"/>
          <p:cNvSpPr txBox="1"/>
          <p:nvPr/>
        </p:nvSpPr>
        <p:spPr>
          <a:xfrm>
            <a:off x="877329" y="2069070"/>
            <a:ext cx="9956925" cy="2845286"/>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Project assumptions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An assumption is what you believe to be true. These are anticipated events or circumstances that are expected during your project’s life cycle. You make assumptions based on your experience or the information available on hand.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14" name="Google Shape;314;p18"/>
          <p:cNvSpPr txBox="1"/>
          <p:nvPr/>
        </p:nvSpPr>
        <p:spPr>
          <a:xfrm>
            <a:off x="2318211" y="587907"/>
            <a:ext cx="302390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Constraints </a:t>
            </a:r>
            <a:endParaRPr dirty="0">
              <a:sym typeface="Calibri"/>
            </a:endParaRPr>
          </a:p>
        </p:txBody>
      </p:sp>
      <p:sp>
        <p:nvSpPr>
          <p:cNvPr id="316" name="Google Shape;316;p18"/>
          <p:cNvSpPr txBox="1"/>
          <p:nvPr/>
        </p:nvSpPr>
        <p:spPr>
          <a:xfrm>
            <a:off x="905038" y="2014403"/>
            <a:ext cx="9956925" cy="3740170"/>
          </a:xfrm>
          <a:prstGeom prst="rect">
            <a:avLst/>
          </a:prstGeom>
          <a:noFill/>
          <a:ln>
            <a:noFill/>
          </a:ln>
        </p:spPr>
        <p:txBody>
          <a:bodyPr spcFirstLastPara="1" wrap="square" lIns="76200" tIns="38100" rIns="76200" bIns="38100" anchor="t" anchorCtr="0">
            <a:normAutofit lnSpcReduction="10000"/>
          </a:bodyPr>
          <a:lstStyle/>
          <a:p>
            <a:pPr marL="404813" marR="0" lvl="0" indent="-404813" algn="l" rtl="0">
              <a:lnSpc>
                <a:spcPct val="9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Project Constraints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These constraints are defined at the beginning of your project, and you must work within their boundaries.</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 constraint can be of two types: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err="1">
                <a:solidFill>
                  <a:srgbClr val="FF0000"/>
                </a:solidFill>
                <a:latin typeface="Arial"/>
                <a:ea typeface="Arial"/>
                <a:cs typeface="Arial"/>
                <a:sym typeface="Arial"/>
              </a:rPr>
              <a:t>usiness</a:t>
            </a:r>
            <a:r>
              <a:rPr lang="en-US" sz="2400" dirty="0">
                <a:solidFill>
                  <a:srgbClr val="FF0000"/>
                </a:solidFill>
                <a:latin typeface="Arial"/>
                <a:ea typeface="Arial"/>
                <a:cs typeface="Arial"/>
                <a:sym typeface="Arial"/>
              </a:rPr>
              <a:t> Constraints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a:solidFill>
                  <a:srgbClr val="FF0000"/>
                </a:solidFill>
                <a:latin typeface="Arial"/>
                <a:ea typeface="Arial"/>
                <a:cs typeface="Arial"/>
                <a:sym typeface="Arial"/>
              </a:rPr>
              <a:t>Technical Constraints</a:t>
            </a:r>
            <a:endParaRPr sz="2400" b="0" i="0" u="none" strike="noStrike" cap="none" dirty="0">
              <a:solidFill>
                <a:srgbClr val="FF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of</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82341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40" name="Google Shape;340;p20"/>
          <p:cNvSpPr txBox="1"/>
          <p:nvPr/>
        </p:nvSpPr>
        <p:spPr>
          <a:xfrm>
            <a:off x="2157616" y="579603"/>
            <a:ext cx="3741395"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42" name="Google Shape;342;p20"/>
          <p:cNvSpPr/>
          <p:nvPr/>
        </p:nvSpPr>
        <p:spPr>
          <a:xfrm>
            <a:off x="951720" y="1908776"/>
            <a:ext cx="5398174" cy="3234475"/>
          </a:xfrm>
          <a:prstGeom prst="rect">
            <a:avLst/>
          </a:prstGeom>
          <a:noFill/>
          <a:ln>
            <a:noFill/>
          </a:ln>
          <a:effectLst>
            <a:outerShdw blurRad="149987" dist="250190" dir="8460000" algn="ctr">
              <a:srgbClr val="000000">
                <a:alpha val="27843"/>
              </a:srgbClr>
            </a:outerShdw>
          </a:effectLst>
        </p:spPr>
        <p:txBody>
          <a:bodyPr spcFirstLastPara="1" wrap="square" lIns="90475" tIns="44450" rIns="90475" bIns="44450" anchor="t" anchorCtr="0">
            <a:spAutoFit/>
          </a:bodyPr>
          <a:lstStyle/>
          <a:p>
            <a:pPr marL="0" marR="0" lvl="0" indent="-114300" algn="l" rtl="0">
              <a:lnSpc>
                <a:spcPct val="150000"/>
              </a:lnSpc>
              <a:spcBef>
                <a:spcPts val="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Determining the </a:t>
            </a:r>
            <a:r>
              <a:rPr lang="en-US" sz="2400" b="1" i="0" dirty="0">
                <a:solidFill>
                  <a:srgbClr val="000000"/>
                </a:solidFill>
                <a:latin typeface="Arial"/>
                <a:ea typeface="Arial"/>
                <a:cs typeface="Arial"/>
                <a:sym typeface="Arial"/>
              </a:rPr>
              <a:t>activity duration's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Ties</a:t>
            </a:r>
            <a:r>
              <a:rPr lang="en-US" sz="2400" b="0" i="0" dirty="0">
                <a:solidFill>
                  <a:srgbClr val="000000"/>
                </a:solidFill>
                <a:latin typeface="Arial"/>
                <a:ea typeface="Arial"/>
                <a:cs typeface="Arial"/>
                <a:sym typeface="Arial"/>
              </a:rPr>
              <a:t> individual plans together.</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Timing</a:t>
            </a:r>
            <a:r>
              <a:rPr lang="en-US" sz="2400" b="0" i="0" dirty="0">
                <a:solidFill>
                  <a:srgbClr val="000000"/>
                </a:solidFill>
                <a:latin typeface="Arial"/>
                <a:ea typeface="Arial"/>
                <a:cs typeface="Arial"/>
                <a:sym typeface="Arial"/>
              </a:rPr>
              <a:t> of activities. </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Minimizing </a:t>
            </a:r>
            <a:r>
              <a:rPr lang="en-US" sz="2400" b="1" i="0" dirty="0">
                <a:solidFill>
                  <a:srgbClr val="000000"/>
                </a:solidFill>
                <a:latin typeface="Arial"/>
                <a:ea typeface="Arial"/>
                <a:cs typeface="Arial"/>
                <a:sym typeface="Arial"/>
              </a:rPr>
              <a:t>resource conflicts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Identifying </a:t>
            </a:r>
            <a:r>
              <a:rPr lang="en-US" sz="2400" b="1" i="0" dirty="0">
                <a:solidFill>
                  <a:srgbClr val="000000"/>
                </a:solidFill>
                <a:latin typeface="Arial"/>
                <a:ea typeface="Arial"/>
                <a:cs typeface="Arial"/>
                <a:sym typeface="Arial"/>
              </a:rPr>
              <a:t>critical</a:t>
            </a:r>
            <a:r>
              <a:rPr lang="en-US" sz="2400" b="0" i="0" dirty="0">
                <a:solidFill>
                  <a:srgbClr val="000000"/>
                </a:solidFill>
                <a:latin typeface="Arial"/>
                <a:ea typeface="Arial"/>
                <a:cs typeface="Arial"/>
                <a:sym typeface="Arial"/>
              </a:rPr>
              <a:t> activities.</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52" name="Google Shape;352;p21"/>
          <p:cNvSpPr txBox="1"/>
          <p:nvPr/>
        </p:nvSpPr>
        <p:spPr>
          <a:xfrm>
            <a:off x="2184110" y="587927"/>
            <a:ext cx="372774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54" name="Google Shape;354;p21"/>
          <p:cNvSpPr/>
          <p:nvPr/>
        </p:nvSpPr>
        <p:spPr>
          <a:xfrm>
            <a:off x="1080668" y="1893123"/>
            <a:ext cx="5934633" cy="3234475"/>
          </a:xfrm>
          <a:prstGeom prst="rect">
            <a:avLst/>
          </a:prstGeom>
          <a:noFill/>
          <a:ln>
            <a:noFill/>
          </a:ln>
          <a:effectLst>
            <a:outerShdw blurRad="44450" dist="27940" dir="5400000" algn="ctr">
              <a:srgbClr val="000000">
                <a:alpha val="31764"/>
              </a:srgbClr>
            </a:outerShdw>
          </a:effectLst>
        </p:spPr>
        <p:txBody>
          <a:bodyPr spcFirstLastPara="1" wrap="square" lIns="90475" tIns="44450" rIns="90475" bIns="44450" anchor="t" anchorCtr="0">
            <a:spAutoFit/>
          </a:bodyPr>
          <a:lstStyle/>
          <a:p>
            <a:pPr marL="0" marR="0" lvl="0" indent="-106679" algn="l" rtl="0">
              <a:lnSpc>
                <a:spcPct val="150000"/>
              </a:lnSpc>
              <a:spcBef>
                <a:spcPts val="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Establishing  the </a:t>
            </a:r>
            <a:r>
              <a:rPr lang="en-US" sz="2400" b="1" i="0">
                <a:solidFill>
                  <a:srgbClr val="000000"/>
                </a:solidFill>
                <a:latin typeface="Arial"/>
                <a:ea typeface="Arial"/>
                <a:cs typeface="Arial"/>
                <a:sym typeface="Arial"/>
              </a:rPr>
              <a:t>baseline</a:t>
            </a:r>
            <a:r>
              <a:rPr lang="en-US" sz="2400" b="0" i="0">
                <a:solidFill>
                  <a:srgbClr val="000000"/>
                </a:solidFill>
                <a:latin typeface="Arial"/>
                <a:ea typeface="Arial"/>
                <a:cs typeface="Arial"/>
                <a:sym typeface="Arial"/>
              </a:rPr>
              <a:t>.</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Providing a </a:t>
            </a:r>
            <a:r>
              <a:rPr lang="en-US" sz="2400" b="1" i="0">
                <a:solidFill>
                  <a:srgbClr val="000000"/>
                </a:solidFill>
                <a:latin typeface="Arial"/>
                <a:ea typeface="Arial"/>
                <a:cs typeface="Arial"/>
                <a:sym typeface="Arial"/>
              </a:rPr>
              <a:t>tool</a:t>
            </a:r>
            <a:r>
              <a:rPr lang="en-US" sz="2400" b="0" i="0">
                <a:solidFill>
                  <a:srgbClr val="000000"/>
                </a:solidFill>
                <a:latin typeface="Arial"/>
                <a:ea typeface="Arial"/>
                <a:cs typeface="Arial"/>
                <a:sym typeface="Arial"/>
              </a:rPr>
              <a:t> for project </a:t>
            </a:r>
            <a:r>
              <a:rPr lang="en-US" sz="2400" b="1" i="0">
                <a:solidFill>
                  <a:srgbClr val="000000"/>
                </a:solidFill>
                <a:latin typeface="Arial"/>
                <a:ea typeface="Arial"/>
                <a:cs typeface="Arial"/>
                <a:sym typeface="Arial"/>
              </a:rPr>
              <a:t>evaluation</a:t>
            </a:r>
            <a:r>
              <a:rPr lang="en-US" sz="2400" b="0" i="0">
                <a:solidFill>
                  <a:srgbClr val="000000"/>
                </a:solidFill>
                <a:latin typeface="Arial"/>
                <a:ea typeface="Arial"/>
                <a:cs typeface="Arial"/>
                <a:sym typeface="Arial"/>
              </a:rPr>
              <a:t>. </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Provides outputs for </a:t>
            </a:r>
            <a:r>
              <a:rPr lang="en-US" sz="2400" b="1" i="0">
                <a:solidFill>
                  <a:srgbClr val="000000"/>
                </a:solidFill>
                <a:latin typeface="Arial"/>
                <a:ea typeface="Arial"/>
                <a:cs typeface="Arial"/>
                <a:sym typeface="Arial"/>
              </a:rPr>
              <a:t>analysis</a:t>
            </a:r>
            <a:r>
              <a:rPr lang="en-US" sz="2400" b="0" i="0">
                <a:solidFill>
                  <a:srgbClr val="000000"/>
                </a:solidFill>
                <a:latin typeface="Arial"/>
                <a:ea typeface="Arial"/>
                <a:cs typeface="Arial"/>
                <a:sym typeface="Arial"/>
              </a:rPr>
              <a:t>.</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t>
            </a:r>
            <a:r>
              <a:rPr lang="en-US" sz="2400" b="1" i="0">
                <a:solidFill>
                  <a:srgbClr val="000000"/>
                </a:solidFill>
                <a:latin typeface="Arial"/>
                <a:ea typeface="Arial"/>
                <a:cs typeface="Arial"/>
                <a:sym typeface="Arial"/>
              </a:rPr>
              <a:t>Monitoring</a:t>
            </a:r>
            <a:r>
              <a:rPr lang="en-US" sz="2400" b="0" i="0">
                <a:solidFill>
                  <a:srgbClr val="000000"/>
                </a:solidFill>
                <a:latin typeface="Arial"/>
                <a:ea typeface="Arial"/>
                <a:cs typeface="Arial"/>
                <a:sym typeface="Arial"/>
              </a:rPr>
              <a:t> and analyzing progress.</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Assists in developing </a:t>
            </a:r>
            <a:r>
              <a:rPr lang="en-US" sz="2400" b="1" i="0">
                <a:solidFill>
                  <a:srgbClr val="000000"/>
                </a:solidFill>
                <a:latin typeface="Arial"/>
                <a:ea typeface="Arial"/>
                <a:cs typeface="Arial"/>
                <a:sym typeface="Arial"/>
              </a:rPr>
              <a:t>work-arounds</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4" name="Google Shape;364;p22"/>
          <p:cNvSpPr txBox="1"/>
          <p:nvPr/>
        </p:nvSpPr>
        <p:spPr>
          <a:xfrm>
            <a:off x="2224855" y="593038"/>
            <a:ext cx="3809634"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66" name="Google Shape;366;p22"/>
          <p:cNvSpPr txBox="1"/>
          <p:nvPr/>
        </p:nvSpPr>
        <p:spPr>
          <a:xfrm>
            <a:off x="781768" y="1658282"/>
            <a:ext cx="10505443" cy="4495800"/>
          </a:xfrm>
          <a:prstGeom prst="rect">
            <a:avLst/>
          </a:prstGeom>
          <a:noFill/>
          <a:ln>
            <a:noFill/>
          </a:ln>
        </p:spPr>
        <p:txBody>
          <a:bodyPr spcFirstLastPara="1" wrap="square" lIns="76200" tIns="38100" rIns="76200" bIns="38100" anchor="t" anchorCtr="0">
            <a:normAutofit/>
          </a:bodyPr>
          <a:lstStyle/>
          <a:p>
            <a:pPr marL="230188" marR="0" lvl="0" indent="-230188" algn="ctr" rtl="0">
              <a:lnSpc>
                <a:spcPct val="95000"/>
              </a:lnSpc>
              <a:spcBef>
                <a:spcPts val="0"/>
              </a:spcBef>
              <a:spcAft>
                <a:spcPts val="0"/>
              </a:spcAft>
              <a:buClr>
                <a:schemeClr val="dk1"/>
              </a:buClr>
              <a:buSzPts val="2400"/>
              <a:buFont typeface="Arial"/>
              <a:buNone/>
            </a:pPr>
            <a:endParaRPr sz="2400" dirty="0">
              <a:solidFill>
                <a:srgbClr val="ED7D31"/>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Information outlining the project is available in many forms and from many sources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From the project scope description look for similar projects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The Client - gather as much information about this Project and other similar Projects in which they have been involved.</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6" name="Google Shape;376;p23"/>
          <p:cNvSpPr txBox="1"/>
          <p:nvPr/>
        </p:nvSpPr>
        <p:spPr>
          <a:xfrm>
            <a:off x="2118902" y="598031"/>
            <a:ext cx="383692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78" name="Google Shape;378;p23"/>
          <p:cNvSpPr txBox="1"/>
          <p:nvPr/>
        </p:nvSpPr>
        <p:spPr>
          <a:xfrm>
            <a:off x="938988" y="2037450"/>
            <a:ext cx="10033687" cy="3508764"/>
          </a:xfrm>
          <a:prstGeom prst="rect">
            <a:avLst/>
          </a:prstGeom>
          <a:noFill/>
          <a:ln>
            <a:noFill/>
          </a:ln>
        </p:spPr>
        <p:txBody>
          <a:bodyPr spcFirstLastPara="1" wrap="square" lIns="76200" tIns="38100" rIns="76200" bIns="38100" anchor="t" anchorCtr="0">
            <a:noAutofit/>
          </a:bodyPr>
          <a:lstStyle/>
          <a:p>
            <a:pPr marL="228600" marR="0" lvl="0" indent="-228600" algn="l" rtl="0">
              <a:lnSpc>
                <a:spcPct val="90000"/>
              </a:lnSpc>
              <a:spcBef>
                <a:spcPts val="0"/>
              </a:spcBef>
              <a:spcAft>
                <a:spcPts val="0"/>
              </a:spcAft>
              <a:buClr>
                <a:srgbClr val="C00000"/>
              </a:buClr>
              <a:buSzPts val="2400"/>
              <a:buFont typeface="Noto Sans Symbols"/>
              <a:buNone/>
            </a:pPr>
            <a:r>
              <a:rPr lang="en-US" sz="2400" b="1">
                <a:solidFill>
                  <a:srgbClr val="C00000"/>
                </a:solidFill>
                <a:latin typeface="Arial"/>
                <a:ea typeface="Arial"/>
                <a:cs typeface="Arial"/>
                <a:sym typeface="Arial"/>
              </a:rPr>
              <a:t>Asking about these simple questions</a:t>
            </a:r>
            <a:endParaRPr/>
          </a:p>
          <a:p>
            <a:pPr marL="228600" marR="0" lvl="0" indent="-228600" algn="l" rtl="0">
              <a:lnSpc>
                <a:spcPct val="90000"/>
              </a:lnSpc>
              <a:spcBef>
                <a:spcPts val="1000"/>
              </a:spcBef>
              <a:spcAft>
                <a:spcPts val="0"/>
              </a:spcAft>
              <a:buClr>
                <a:schemeClr val="dk1"/>
              </a:buClr>
              <a:buSzPts val="2400"/>
              <a:buFont typeface="Noto Sans Symbols"/>
              <a:buNone/>
            </a:pPr>
            <a:endParaRPr sz="2400">
              <a:solidFill>
                <a:srgbClr val="DF0126"/>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are you </a:t>
            </a:r>
            <a:r>
              <a:rPr lang="en-US" sz="2400" b="1">
                <a:solidFill>
                  <a:srgbClr val="000000"/>
                </a:solidFill>
                <a:latin typeface="Arial"/>
                <a:ea typeface="Arial"/>
                <a:cs typeface="Arial"/>
                <a:sym typeface="Arial"/>
              </a:rPr>
              <a:t>going to do</a:t>
            </a:r>
            <a:r>
              <a:rPr lang="en-US" sz="2400">
                <a:solidFill>
                  <a:srgbClr val="000000"/>
                </a:solidFill>
                <a:latin typeface="Arial"/>
                <a:ea typeface="Arial"/>
                <a:cs typeface="Arial"/>
                <a:sym typeface="Arial"/>
              </a:rPr>
              <a:t>?</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How long </a:t>
            </a:r>
            <a:r>
              <a:rPr lang="en-US" sz="2400">
                <a:solidFill>
                  <a:srgbClr val="000000"/>
                </a:solidFill>
                <a:latin typeface="Arial"/>
                <a:ea typeface="Arial"/>
                <a:cs typeface="Arial"/>
                <a:sym typeface="Arial"/>
              </a:rPr>
              <a:t>is it </a:t>
            </a:r>
            <a:r>
              <a:rPr lang="en-US" sz="2400" b="1">
                <a:solidFill>
                  <a:srgbClr val="000000"/>
                </a:solidFill>
                <a:latin typeface="Arial"/>
                <a:ea typeface="Arial"/>
                <a:cs typeface="Arial"/>
                <a:sym typeface="Arial"/>
              </a:rPr>
              <a:t>going to take?</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 </a:t>
            </a:r>
            <a:r>
              <a:rPr lang="en-US" sz="2400">
                <a:solidFill>
                  <a:srgbClr val="000000"/>
                </a:solidFill>
                <a:latin typeface="Arial"/>
                <a:ea typeface="Arial"/>
                <a:cs typeface="Arial"/>
                <a:sym typeface="Arial"/>
              </a:rPr>
              <a:t>do you need </a:t>
            </a:r>
            <a:r>
              <a:rPr lang="en-US" sz="2400" b="1">
                <a:solidFill>
                  <a:srgbClr val="000000"/>
                </a:solidFill>
                <a:latin typeface="Arial"/>
                <a:ea typeface="Arial"/>
                <a:cs typeface="Arial"/>
                <a:sym typeface="Arial"/>
              </a:rPr>
              <a:t>to start </a:t>
            </a:r>
            <a:r>
              <a:rPr lang="en-US" sz="2400">
                <a:solidFill>
                  <a:srgbClr val="000000"/>
                </a:solidFill>
                <a:latin typeface="Arial"/>
                <a:ea typeface="Arial"/>
                <a:cs typeface="Arial"/>
                <a:sym typeface="Arial"/>
              </a:rPr>
              <a:t>the activity?</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do you need </a:t>
            </a:r>
            <a:r>
              <a:rPr lang="en-US" sz="2400" b="1">
                <a:solidFill>
                  <a:srgbClr val="000000"/>
                </a:solidFill>
                <a:latin typeface="Arial"/>
                <a:ea typeface="Arial"/>
                <a:cs typeface="Arial"/>
                <a:sym typeface="Arial"/>
              </a:rPr>
              <a:t>to finish </a:t>
            </a:r>
            <a:r>
              <a:rPr lang="en-US" sz="2400">
                <a:solidFill>
                  <a:srgbClr val="000000"/>
                </a:solidFill>
                <a:latin typeface="Arial"/>
                <a:ea typeface="Arial"/>
                <a:cs typeface="Arial"/>
                <a:sym typeface="Arial"/>
              </a:rPr>
              <a:t>the activity?</a:t>
            </a:r>
            <a:endParaRPr sz="240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2507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402" name="Google Shape;402;p25"/>
          <p:cNvSpPr txBox="1"/>
          <p:nvPr/>
        </p:nvSpPr>
        <p:spPr>
          <a:xfrm>
            <a:off x="2085692" y="587907"/>
            <a:ext cx="342029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 the Schedule</a:t>
            </a:r>
            <a:endParaRPr dirty="0">
              <a:sym typeface="Calibri"/>
            </a:endParaRPr>
          </a:p>
        </p:txBody>
      </p:sp>
      <p:sp>
        <p:nvSpPr>
          <p:cNvPr id="404" name="Google Shape;404;p25"/>
          <p:cNvSpPr txBox="1"/>
          <p:nvPr/>
        </p:nvSpPr>
        <p:spPr>
          <a:xfrm>
            <a:off x="841519" y="2180902"/>
            <a:ext cx="6724276" cy="3419472"/>
          </a:xfrm>
          <a:prstGeom prst="rect">
            <a:avLst/>
          </a:prstGeom>
          <a:noFill/>
          <a:ln>
            <a:noFill/>
          </a:ln>
        </p:spPr>
        <p:txBody>
          <a:bodyPr spcFirstLastPara="1" wrap="square" lIns="91425" tIns="45700" rIns="91425" bIns="45700" anchor="t" anchorCtr="0">
            <a:noAutofit/>
          </a:bodyPr>
          <a:lstStyle/>
          <a:p>
            <a:pPr marL="852488" marR="0" lvl="1" indent="-395288" algn="l" rtl="0">
              <a:lnSpc>
                <a:spcPct val="100000"/>
              </a:lnSpc>
              <a:spcBef>
                <a:spcPts val="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Integrate</a:t>
            </a:r>
            <a:r>
              <a:rPr lang="en-US" sz="2400" b="0" i="0" u="none" strike="noStrike" cap="none" dirty="0">
                <a:solidFill>
                  <a:srgbClr val="000000"/>
                </a:solidFill>
                <a:latin typeface="Arial"/>
                <a:ea typeface="Arial"/>
                <a:cs typeface="Arial"/>
                <a:sym typeface="Arial"/>
              </a:rPr>
              <a:t> individual plans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duration</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sequence</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Establish dependencies and </a:t>
            </a:r>
            <a:r>
              <a:rPr lang="en-US" sz="2400" b="1" i="0" u="none" strike="noStrike" cap="none" dirty="0">
                <a:solidFill>
                  <a:srgbClr val="000000"/>
                </a:solidFill>
                <a:latin typeface="Arial"/>
                <a:ea typeface="Arial"/>
                <a:cs typeface="Arial"/>
                <a:sym typeface="Arial"/>
              </a:rPr>
              <a:t>constraints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critical 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Optimize the application of </a:t>
            </a:r>
            <a:r>
              <a:rPr lang="en-US" sz="2400" b="1" i="0" u="none" strike="noStrike" cap="none" dirty="0">
                <a:solidFill>
                  <a:srgbClr val="000000"/>
                </a:solidFill>
                <a:latin typeface="Arial"/>
                <a:ea typeface="Arial"/>
                <a:cs typeface="Arial"/>
                <a:sym typeface="Arial"/>
              </a:rPr>
              <a:t>resources</a:t>
            </a:r>
            <a:endParaRPr dirty="0"/>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228600" marR="0" lvl="0" indent="-76200" algn="l" rtl="0">
              <a:lnSpc>
                <a:spcPct val="91666"/>
              </a:lnSpc>
              <a:spcBef>
                <a:spcPts val="6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14" name="Google Shape;414;p26"/>
          <p:cNvSpPr txBox="1"/>
          <p:nvPr/>
        </p:nvSpPr>
        <p:spPr>
          <a:xfrm>
            <a:off x="2012776" y="715288"/>
            <a:ext cx="5379126"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Types of logic among the activities</a:t>
            </a:r>
            <a:endParaRPr dirty="0">
              <a:sym typeface="Calibri"/>
            </a:endParaRPr>
          </a:p>
        </p:txBody>
      </p:sp>
      <p:sp>
        <p:nvSpPr>
          <p:cNvPr id="416" name="Google Shape;416;p26"/>
          <p:cNvSpPr/>
          <p:nvPr/>
        </p:nvSpPr>
        <p:spPr>
          <a:xfrm>
            <a:off x="578568" y="2112145"/>
            <a:ext cx="7936782" cy="1200329"/>
          </a:xfrm>
          <a:prstGeom prst="rect">
            <a:avLst/>
          </a:prstGeom>
          <a:solidFill>
            <a:srgbClr val="FBE4D4"/>
          </a:solid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Mandatory/Hard logic </a:t>
            </a:r>
            <a:endParaRPr dirty="0"/>
          </a:p>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Preferential/Preferred/Discretionary/soft logic</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6" name="Google Shape;426;p27"/>
          <p:cNvSpPr txBox="1"/>
          <p:nvPr/>
        </p:nvSpPr>
        <p:spPr>
          <a:xfrm>
            <a:off x="2411331" y="604041"/>
            <a:ext cx="487415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Developing an EPC Schedule</a:t>
            </a:r>
            <a:endParaRPr dirty="0"/>
          </a:p>
        </p:txBody>
      </p:sp>
      <p:sp>
        <p:nvSpPr>
          <p:cNvPr id="428" name="Google Shape;428;p27"/>
          <p:cNvSpPr txBox="1"/>
          <p:nvPr/>
        </p:nvSpPr>
        <p:spPr>
          <a:xfrm>
            <a:off x="2082687" y="1607687"/>
            <a:ext cx="7710430" cy="390380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000000"/>
              </a:buClr>
              <a:buSzPts val="2000"/>
              <a:buFont typeface="Arial"/>
              <a:buChar char="•"/>
            </a:pPr>
            <a:r>
              <a:rPr lang="en-US" sz="2000" dirty="0">
                <a:solidFill>
                  <a:srgbClr val="000000"/>
                </a:solidFill>
                <a:latin typeface="Arial"/>
                <a:ea typeface="Arial"/>
                <a:cs typeface="Arial"/>
                <a:sym typeface="Arial"/>
              </a:rPr>
              <a:t>Engage in an </a:t>
            </a:r>
            <a:r>
              <a:rPr lang="en-US" sz="2000" b="1" dirty="0">
                <a:solidFill>
                  <a:srgbClr val="C00000"/>
                </a:solidFill>
                <a:latin typeface="Arial"/>
                <a:ea typeface="Arial"/>
                <a:cs typeface="Arial"/>
                <a:sym typeface="Arial"/>
              </a:rPr>
              <a:t>iterative process</a:t>
            </a:r>
            <a:r>
              <a:rPr lang="en-US" sz="2000" dirty="0">
                <a:solidFill>
                  <a:srgbClr val="000000"/>
                </a:solidFill>
                <a:latin typeface="Arial"/>
                <a:ea typeface="Arial"/>
                <a:cs typeface="Arial"/>
                <a:sym typeface="Arial"/>
              </a:rPr>
              <a:t>.</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Starting</a:t>
            </a:r>
            <a:r>
              <a:rPr lang="en-US" sz="2000" b="0" i="0" u="none" strike="noStrike" cap="none" dirty="0">
                <a:solidFill>
                  <a:srgbClr val="000000"/>
                </a:solidFill>
                <a:latin typeface="Arial"/>
                <a:ea typeface="Arial"/>
                <a:cs typeface="Arial"/>
                <a:sym typeface="Arial"/>
              </a:rPr>
              <a:t> with </a:t>
            </a:r>
            <a:r>
              <a:rPr lang="en-US" sz="2000" b="1" i="0" u="none" strike="noStrike" cap="none" dirty="0">
                <a:solidFill>
                  <a:srgbClr val="000000"/>
                </a:solidFill>
                <a:latin typeface="Arial"/>
                <a:ea typeface="Arial"/>
                <a:cs typeface="Arial"/>
                <a:sym typeface="Arial"/>
              </a:rPr>
              <a:t>Level I and II</a:t>
            </a:r>
            <a:r>
              <a:rPr lang="en-US" sz="2000" b="0" i="0" u="none" strike="noStrike" cap="none" dirty="0">
                <a:solidFill>
                  <a:srgbClr val="000000"/>
                </a:solidFill>
                <a:latin typeface="Arial"/>
                <a:ea typeface="Arial"/>
                <a:cs typeface="Arial"/>
                <a:sym typeface="Arial"/>
              </a:rPr>
              <a:t>, build the schedule.</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Check viability</a:t>
            </a:r>
            <a:r>
              <a:rPr lang="en-US" sz="2000" b="0" i="0" u="none" strike="noStrike" cap="none" dirty="0">
                <a:solidFill>
                  <a:srgbClr val="000000"/>
                </a:solidFill>
                <a:latin typeface="Arial"/>
                <a:ea typeface="Arial"/>
                <a:cs typeface="Arial"/>
                <a:sym typeface="Arial"/>
              </a:rPr>
              <a:t> (milestone comparisons, curves, etc.). </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0" i="0" u="none" strike="noStrike" cap="none" dirty="0">
                <a:solidFill>
                  <a:srgbClr val="000000"/>
                </a:solidFill>
                <a:latin typeface="Arial"/>
                <a:ea typeface="Arial"/>
                <a:cs typeface="Arial"/>
                <a:sym typeface="Arial"/>
              </a:rPr>
              <a:t>Build </a:t>
            </a:r>
            <a:r>
              <a:rPr lang="en-US" sz="2000" b="1" i="0" u="none" strike="noStrike" cap="none" dirty="0">
                <a:solidFill>
                  <a:srgbClr val="000000"/>
                </a:solidFill>
                <a:latin typeface="Arial"/>
                <a:ea typeface="Arial"/>
                <a:cs typeface="Arial"/>
                <a:sym typeface="Arial"/>
              </a:rPr>
              <a:t>Level III </a:t>
            </a:r>
            <a:r>
              <a:rPr lang="en-US" sz="2000" b="0" i="0" u="none" strike="noStrike" cap="none" dirty="0">
                <a:solidFill>
                  <a:srgbClr val="000000"/>
                </a:solidFill>
                <a:latin typeface="Arial"/>
                <a:ea typeface="Arial"/>
                <a:cs typeface="Arial"/>
                <a:sym typeface="Arial"/>
              </a:rPr>
              <a:t>with activity logic, resources, etc.</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Confirm</a:t>
            </a:r>
            <a:r>
              <a:rPr lang="en-US" sz="2000" b="0" i="0" u="none" strike="noStrike" cap="none" dirty="0">
                <a:solidFill>
                  <a:srgbClr val="000000"/>
                </a:solidFill>
                <a:latin typeface="Arial"/>
                <a:ea typeface="Arial"/>
                <a:cs typeface="Arial"/>
                <a:sym typeface="Arial"/>
              </a:rPr>
              <a:t> Level I and II, and then finalize Level III baseline.</a:t>
            </a:r>
            <a:endParaRPr dirty="0"/>
          </a:p>
          <a:p>
            <a:pPr marL="228600" marR="0" lvl="0" indent="-228600" algn="l" rtl="0">
              <a:lnSpc>
                <a:spcPct val="150000"/>
              </a:lnSpc>
              <a:spcBef>
                <a:spcPts val="600"/>
              </a:spcBef>
              <a:spcAft>
                <a:spcPts val="0"/>
              </a:spcAft>
              <a:buClr>
                <a:srgbClr val="000000"/>
              </a:buClr>
              <a:buSzPts val="2000"/>
              <a:buFont typeface="Arial"/>
              <a:buChar char="•"/>
            </a:pPr>
            <a:r>
              <a:rPr lang="en-US" sz="2000" b="1" dirty="0">
                <a:solidFill>
                  <a:srgbClr val="000000"/>
                </a:solidFill>
                <a:latin typeface="Arial"/>
                <a:ea typeface="Arial"/>
                <a:cs typeface="Arial"/>
                <a:sym typeface="Arial"/>
              </a:rPr>
              <a:t>Planners facilitate discussions </a:t>
            </a:r>
            <a:r>
              <a:rPr lang="en-US" sz="2000" dirty="0">
                <a:solidFill>
                  <a:srgbClr val="000000"/>
                </a:solidFill>
                <a:latin typeface="Arial"/>
                <a:ea typeface="Arial"/>
                <a:cs typeface="Arial"/>
                <a:sym typeface="Arial"/>
              </a:rPr>
              <a:t>between Engineering, Procurement, Construction, and Startup team members, and interface between workgroups to optimize the overall schedule.</a:t>
            </a:r>
            <a:endParaRPr dirty="0"/>
          </a:p>
          <a:p>
            <a:pPr marL="228600" marR="0" lvl="0" indent="-101600" algn="l" rtl="0">
              <a:lnSpc>
                <a:spcPct val="100000"/>
              </a:lnSpc>
              <a:spcBef>
                <a:spcPts val="6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8" name="Google Shape;438;p28"/>
          <p:cNvSpPr txBox="1"/>
          <p:nvPr/>
        </p:nvSpPr>
        <p:spPr>
          <a:xfrm>
            <a:off x="2440788" y="562910"/>
            <a:ext cx="429752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Communicate the Schedule</a:t>
            </a:r>
            <a:endParaRPr dirty="0"/>
          </a:p>
        </p:txBody>
      </p:sp>
      <p:sp>
        <p:nvSpPr>
          <p:cNvPr id="440" name="Google Shape;440;p28"/>
          <p:cNvSpPr txBox="1"/>
          <p:nvPr/>
        </p:nvSpPr>
        <p:spPr>
          <a:xfrm>
            <a:off x="651740" y="2209205"/>
            <a:ext cx="10838937" cy="2782330"/>
          </a:xfrm>
          <a:prstGeom prst="rect">
            <a:avLst/>
          </a:prstGeom>
          <a:noFill/>
          <a:ln>
            <a:noFill/>
          </a:ln>
        </p:spPr>
        <p:txBody>
          <a:bodyPr spcFirstLastPara="1" wrap="square" lIns="76200" tIns="38100" rIns="76200" bIns="38100" anchor="t" anchorCtr="0">
            <a:norm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project’s </a:t>
            </a:r>
            <a:r>
              <a:rPr lang="en-US" sz="2400" b="1" dirty="0">
                <a:solidFill>
                  <a:srgbClr val="000000"/>
                </a:solidFill>
                <a:latin typeface="Arial"/>
                <a:ea typeface="Arial"/>
                <a:cs typeface="Arial"/>
                <a:sym typeface="Arial"/>
              </a:rPr>
              <a:t>principal sequences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overall </a:t>
            </a:r>
            <a:r>
              <a:rPr lang="en-US" sz="2400" b="1" dirty="0">
                <a:solidFill>
                  <a:srgbClr val="000000"/>
                </a:solidFill>
                <a:latin typeface="Arial"/>
                <a:ea typeface="Arial"/>
                <a:cs typeface="Arial"/>
                <a:sym typeface="Arial"/>
              </a:rPr>
              <a:t>strategy </a:t>
            </a:r>
            <a:r>
              <a:rPr lang="en-US" sz="2400" dirty="0">
                <a:solidFill>
                  <a:srgbClr val="000000"/>
                </a:solidFill>
                <a:latin typeface="Arial"/>
                <a:ea typeface="Arial"/>
                <a:cs typeface="Arial"/>
                <a:sym typeface="Arial"/>
              </a:rPr>
              <a:t>is clear to the team.</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must have </a:t>
            </a:r>
            <a:r>
              <a:rPr lang="en-US" sz="2400" b="1" dirty="0">
                <a:solidFill>
                  <a:srgbClr val="000000"/>
                </a:solidFill>
                <a:latin typeface="Arial"/>
                <a:ea typeface="Arial"/>
                <a:cs typeface="Arial"/>
                <a:sym typeface="Arial"/>
              </a:rPr>
              <a:t>basic boundaries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a:t>
            </a:r>
            <a:r>
              <a:rPr lang="en-US" sz="2400" b="1" dirty="0">
                <a:solidFill>
                  <a:srgbClr val="000000"/>
                </a:solidFill>
                <a:latin typeface="Arial"/>
                <a:ea typeface="Arial"/>
                <a:cs typeface="Arial"/>
                <a:sym typeface="Arial"/>
              </a:rPr>
              <a:t>commitments identified</a:t>
            </a:r>
            <a:r>
              <a:rPr lang="en-US" sz="2400" dirty="0">
                <a:solidFill>
                  <a:srgbClr val="000000"/>
                </a:solidFill>
                <a:latin typeface="Arial"/>
                <a:ea typeface="Arial"/>
                <a:cs typeface="Arial"/>
                <a:sym typeface="Arial"/>
              </a:rPr>
              <a:t>. </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needs a </a:t>
            </a:r>
            <a:r>
              <a:rPr lang="en-US" sz="2400" b="1" dirty="0">
                <a:solidFill>
                  <a:srgbClr val="000000"/>
                </a:solidFill>
                <a:latin typeface="Arial"/>
                <a:ea typeface="Arial"/>
                <a:cs typeface="Arial"/>
                <a:sym typeface="Arial"/>
              </a:rPr>
              <a:t>workable </a:t>
            </a:r>
            <a:r>
              <a:rPr lang="en-US" sz="2400" dirty="0">
                <a:solidFill>
                  <a:srgbClr val="000000"/>
                </a:solidFill>
                <a:latin typeface="Arial"/>
                <a:ea typeface="Arial"/>
                <a:cs typeface="Arial"/>
                <a:sym typeface="Arial"/>
              </a:rPr>
              <a:t>plan to accomplish its objectives and everyone </a:t>
            </a:r>
            <a:r>
              <a:rPr lang="en-US" sz="2400" b="1" dirty="0">
                <a:solidFill>
                  <a:srgbClr val="000000"/>
                </a:solidFill>
                <a:latin typeface="Arial"/>
                <a:ea typeface="Arial"/>
                <a:cs typeface="Arial"/>
                <a:sym typeface="Arial"/>
              </a:rPr>
              <a:t>understands their role</a:t>
            </a:r>
            <a:r>
              <a:rPr lang="en-US" sz="2400" dirty="0">
                <a:solidFill>
                  <a:srgbClr val="000000"/>
                </a:solidFill>
                <a:latin typeface="Arial"/>
                <a:ea typeface="Arial"/>
                <a:cs typeface="Arial"/>
                <a:sym typeface="Arial"/>
              </a:rPr>
              <a:t>.</a:t>
            </a:r>
            <a:endParaRPr dirty="0"/>
          </a:p>
          <a:p>
            <a:pPr marL="228600" marR="0" lvl="0" indent="-121920" algn="l" rtl="0">
              <a:lnSpc>
                <a:spcPct val="150000"/>
              </a:lnSpc>
              <a:spcBef>
                <a:spcPts val="1000"/>
              </a:spcBef>
              <a:spcAft>
                <a:spcPts val="0"/>
              </a:spcAft>
              <a:buClr>
                <a:srgbClr val="0563C1"/>
              </a:buClr>
              <a:buSzPts val="168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50" name="Google Shape;450;p29"/>
          <p:cNvSpPr txBox="1"/>
          <p:nvPr/>
        </p:nvSpPr>
        <p:spPr>
          <a:xfrm>
            <a:off x="2440788" y="652622"/>
            <a:ext cx="415082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Implement the Schedule</a:t>
            </a:r>
            <a:endParaRPr dirty="0"/>
          </a:p>
        </p:txBody>
      </p:sp>
      <p:sp>
        <p:nvSpPr>
          <p:cNvPr id="452" name="Google Shape;452;p29"/>
          <p:cNvSpPr txBox="1"/>
          <p:nvPr/>
        </p:nvSpPr>
        <p:spPr>
          <a:xfrm>
            <a:off x="651740" y="1989564"/>
            <a:ext cx="11234491" cy="3376764"/>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Once everyone (including the Client) agrees on the Schedule, it becomes the </a:t>
            </a:r>
            <a:r>
              <a:rPr lang="en-US" sz="2400" b="1" i="0" u="none" strike="noStrike" cap="none" dirty="0">
                <a:solidFill>
                  <a:srgbClr val="000000"/>
                </a:solidFill>
                <a:latin typeface="Arial"/>
                <a:ea typeface="Arial"/>
                <a:cs typeface="Arial"/>
                <a:sym typeface="Arial"/>
              </a:rPr>
              <a:t>BASELINE</a:t>
            </a:r>
            <a:r>
              <a:rPr lang="en-US" sz="2400" b="0" i="0" u="none" strike="noStrike" cap="none" dirty="0">
                <a:solidFill>
                  <a:srgbClr val="000000"/>
                </a:solidFill>
                <a:latin typeface="Arial"/>
                <a:ea typeface="Arial"/>
                <a:cs typeface="Arial"/>
                <a:sym typeface="Arial"/>
              </a:rPr>
              <a:t>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This the reference point from which the Project will be measured from and from which all </a:t>
            </a:r>
            <a:r>
              <a:rPr lang="en-US" sz="2400" b="1" i="0" u="none" strike="noStrike" cap="none" dirty="0">
                <a:solidFill>
                  <a:srgbClr val="000000"/>
                </a:solidFill>
                <a:latin typeface="Arial"/>
                <a:ea typeface="Arial"/>
                <a:cs typeface="Arial"/>
                <a:sym typeface="Arial"/>
              </a:rPr>
              <a:t>VARIANCES/</a:t>
            </a:r>
            <a:r>
              <a:rPr lang="en-US" sz="2400" b="0" i="0" u="none" strike="noStrike" cap="none" dirty="0">
                <a:solidFill>
                  <a:srgbClr val="000000"/>
                </a:solidFill>
                <a:latin typeface="Arial"/>
                <a:ea typeface="Arial"/>
                <a:cs typeface="Arial"/>
                <a:sym typeface="Arial"/>
              </a:rPr>
              <a:t> </a:t>
            </a:r>
            <a:r>
              <a:rPr lang="en-US" sz="2400" b="1" i="0" u="none" strike="noStrike" cap="none" dirty="0">
                <a:solidFill>
                  <a:srgbClr val="000000"/>
                </a:solidFill>
                <a:latin typeface="Arial"/>
                <a:ea typeface="Arial"/>
                <a:cs typeface="Arial"/>
                <a:sym typeface="Arial"/>
              </a:rPr>
              <a:t>CLAIMS</a:t>
            </a:r>
            <a:r>
              <a:rPr lang="en-US" sz="2400" b="0" i="0" u="none" strike="noStrike" cap="none" dirty="0">
                <a:solidFill>
                  <a:srgbClr val="E30127"/>
                </a:solidFill>
                <a:latin typeface="Arial"/>
                <a:ea typeface="Arial"/>
                <a:cs typeface="Arial"/>
                <a:sym typeface="Arial"/>
              </a:rPr>
              <a:t> </a:t>
            </a:r>
            <a:r>
              <a:rPr lang="en-US" sz="2400" b="0" i="0" u="none" strike="noStrike" cap="none" dirty="0">
                <a:solidFill>
                  <a:srgbClr val="000000"/>
                </a:solidFill>
                <a:latin typeface="Arial"/>
                <a:ea typeface="Arial"/>
                <a:cs typeface="Arial"/>
                <a:sym typeface="Arial"/>
              </a:rPr>
              <a:t>will be analyzed.</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A copy of this Schedule will be updated with actual progress and then it becomes the </a:t>
            </a:r>
            <a:r>
              <a:rPr lang="en-US" sz="2400" b="1" i="0" u="none" strike="noStrike" cap="none" dirty="0">
                <a:solidFill>
                  <a:srgbClr val="000000"/>
                </a:solidFill>
                <a:latin typeface="Arial"/>
                <a:ea typeface="Arial"/>
                <a:cs typeface="Arial"/>
                <a:sym typeface="Arial"/>
              </a:rPr>
              <a:t>Current Schedule  </a:t>
            </a:r>
            <a:r>
              <a:rPr lang="en-US" sz="2400" b="0" i="0" u="none" strike="noStrike" cap="none" dirty="0">
                <a:solidFill>
                  <a:srgbClr val="000000"/>
                </a:solidFill>
                <a:latin typeface="Arial"/>
                <a:ea typeface="Arial"/>
                <a:cs typeface="Arial"/>
                <a:sym typeface="Arial"/>
              </a:rPr>
              <a:t>which will change as the Project evolves.</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226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7" name="Google Shape;477;p31"/>
          <p:cNvSpPr/>
          <p:nvPr/>
        </p:nvSpPr>
        <p:spPr>
          <a:xfrm>
            <a:off x="1998638" y="562910"/>
            <a:ext cx="629846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3200" b="1" dirty="0">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3200" b="1" dirty="0">
              <a:solidFill>
                <a:schemeClr val="tx1"/>
              </a:solidFill>
              <a:effectLst>
                <a:outerShdw blurRad="38100" dist="38100" dir="2700000" algn="tl">
                  <a:srgbClr val="000000">
                    <a:alpha val="43137"/>
                  </a:srgbClr>
                </a:outerShdw>
              </a:effectLst>
              <a:latin typeface="Calibri"/>
              <a:ea typeface="Calibri"/>
              <a:cs typeface="Calibri"/>
            </a:endParaRPr>
          </a:p>
        </p:txBody>
      </p:sp>
      <p:sp>
        <p:nvSpPr>
          <p:cNvPr id="478" name="Google Shape;478;p31"/>
          <p:cNvSpPr txBox="1"/>
          <p:nvPr/>
        </p:nvSpPr>
        <p:spPr>
          <a:xfrm>
            <a:off x="2438358" y="2011191"/>
            <a:ext cx="9442467" cy="2579186"/>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buy-in</a:t>
            </a:r>
            <a:r>
              <a:rPr lang="en-US" sz="2400" dirty="0">
                <a:solidFill>
                  <a:srgbClr val="000000"/>
                </a:solidFill>
                <a:latin typeface="Arial"/>
                <a:ea typeface="Arial"/>
                <a:cs typeface="Arial"/>
                <a:sym typeface="Arial"/>
              </a:rPr>
              <a:t> by all project team members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planning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Poorly </a:t>
            </a:r>
            <a:r>
              <a:rPr lang="en-US" sz="2400" b="1" dirty="0">
                <a:solidFill>
                  <a:srgbClr val="000000"/>
                </a:solidFill>
                <a:latin typeface="Arial"/>
                <a:ea typeface="Arial"/>
                <a:cs typeface="Arial"/>
                <a:sym typeface="Arial"/>
              </a:rPr>
              <a:t>defined activities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Inappropriate scheduling </a:t>
            </a:r>
            <a:r>
              <a:rPr lang="en-US" sz="2400" b="1" dirty="0">
                <a:solidFill>
                  <a:srgbClr val="000000"/>
                </a:solidFill>
                <a:latin typeface="Arial"/>
                <a:ea typeface="Arial"/>
                <a:cs typeface="Arial"/>
                <a:sym typeface="Arial"/>
              </a:rPr>
              <a:t>detail</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Inadequate </a:t>
            </a:r>
            <a:r>
              <a:rPr lang="en-US" sz="2400" b="1" dirty="0">
                <a:solidFill>
                  <a:srgbClr val="000000"/>
                </a:solidFill>
                <a:latin typeface="Arial"/>
                <a:ea typeface="Arial"/>
                <a:cs typeface="Arial"/>
                <a:sym typeface="Arial"/>
              </a:rPr>
              <a:t>logic</a:t>
            </a:r>
            <a:r>
              <a:rPr lang="en-US" sz="2400" dirty="0">
                <a:solidFill>
                  <a:srgbClr val="000000"/>
                </a:solidFill>
                <a:latin typeface="Arial"/>
                <a:ea typeface="Arial"/>
                <a:cs typeface="Arial"/>
                <a:sym typeface="Arial"/>
              </a:rPr>
              <a:t> ties</a:t>
            </a:r>
            <a:endParaRPr sz="2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9" name="Google Shape;489;p32"/>
          <p:cNvSpPr/>
          <p:nvPr/>
        </p:nvSpPr>
        <p:spPr>
          <a:xfrm>
            <a:off x="2085692" y="630393"/>
            <a:ext cx="5807147"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32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1600" b="1">
              <a:solidFill>
                <a:schemeClr val="tx1"/>
              </a:solidFill>
              <a:effectLst>
                <a:outerShdw blurRad="38100" dist="38100" dir="2700000" algn="tl">
                  <a:srgbClr val="000000">
                    <a:alpha val="43137"/>
                  </a:srgbClr>
                </a:outerShdw>
              </a:effectLst>
            </a:endParaRPr>
          </a:p>
        </p:txBody>
      </p:sp>
      <p:sp>
        <p:nvSpPr>
          <p:cNvPr id="490" name="Google Shape;490;p32"/>
          <p:cNvSpPr txBox="1"/>
          <p:nvPr/>
        </p:nvSpPr>
        <p:spPr>
          <a:xfrm>
            <a:off x="2438358" y="1885561"/>
            <a:ext cx="9442467" cy="2590151"/>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Poor </a:t>
            </a:r>
            <a:r>
              <a:rPr lang="en-US" sz="2400" b="1" i="0" u="none" strike="noStrike" cap="none" dirty="0">
                <a:solidFill>
                  <a:srgbClr val="000000"/>
                </a:solidFill>
                <a:latin typeface="Arial"/>
                <a:ea typeface="Arial"/>
                <a:cs typeface="Arial"/>
                <a:sym typeface="Arial"/>
              </a:rPr>
              <a:t>duration</a:t>
            </a:r>
            <a:r>
              <a:rPr lang="en-US" sz="2400" b="0" i="0" u="none" strike="noStrike" cap="none" dirty="0">
                <a:solidFill>
                  <a:srgbClr val="000000"/>
                </a:solidFill>
                <a:latin typeface="Arial"/>
                <a:ea typeface="Arial"/>
                <a:cs typeface="Arial"/>
                <a:sym typeface="Arial"/>
              </a:rPr>
              <a:t> estimating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Lack of </a:t>
            </a:r>
            <a:r>
              <a:rPr lang="en-US" sz="2400" b="1" i="0" u="none" strike="noStrike" cap="none" dirty="0">
                <a:solidFill>
                  <a:srgbClr val="000000"/>
                </a:solidFill>
                <a:latin typeface="Arial"/>
                <a:ea typeface="Arial"/>
                <a:cs typeface="Arial"/>
                <a:sym typeface="Arial"/>
              </a:rPr>
              <a:t>information</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Failure to disseminate </a:t>
            </a:r>
            <a:r>
              <a:rPr lang="en-US" sz="2400" b="0" i="0" u="none" strike="noStrike" cap="none" dirty="0">
                <a:solidFill>
                  <a:srgbClr val="000000"/>
                </a:solidFill>
                <a:latin typeface="Arial"/>
                <a:ea typeface="Arial"/>
                <a:cs typeface="Arial"/>
                <a:sym typeface="Arial"/>
              </a:rPr>
              <a:t>the proper information to all parties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Excessive details</a:t>
            </a:r>
            <a:r>
              <a:rPr lang="en-US" sz="2400" b="0" i="0" u="none" strike="noStrike" cap="none" dirty="0">
                <a:solidFill>
                  <a:srgbClr val="000000"/>
                </a:solidFill>
                <a:latin typeface="Arial"/>
                <a:ea typeface="Arial"/>
                <a:cs typeface="Arial"/>
                <a:sym typeface="Arial"/>
              </a:rPr>
              <a:t> that overwhelm the sanity</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Updates </a:t>
            </a:r>
            <a:r>
              <a:rPr lang="en-US" sz="2400" b="1" i="0" u="none" strike="noStrike" cap="none" dirty="0">
                <a:solidFill>
                  <a:srgbClr val="000000"/>
                </a:solidFill>
                <a:latin typeface="Arial"/>
                <a:ea typeface="Arial"/>
                <a:cs typeface="Arial"/>
                <a:sym typeface="Arial"/>
              </a:rPr>
              <a:t>without analysis</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4747920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437264246"/>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5CF435-7A03-45F9-9E71-3B5144C2E1F6}"/>
</file>

<file path=customXml/itemProps2.xml><?xml version="1.0" encoding="utf-8"?>
<ds:datastoreItem xmlns:ds="http://schemas.openxmlformats.org/officeDocument/2006/customXml" ds:itemID="{CD54C9AA-F5A6-49C4-8C47-FCFF4B196E0E}"/>
</file>

<file path=customXml/itemProps3.xml><?xml version="1.0" encoding="utf-8"?>
<ds:datastoreItem xmlns:ds="http://schemas.openxmlformats.org/officeDocument/2006/customXml" ds:itemID="{1BA01A07-D4A8-4AD6-B286-7A50A002179D}"/>
</file>

<file path=docProps/app.xml><?xml version="1.0" encoding="utf-8"?>
<Properties xmlns="http://schemas.openxmlformats.org/officeDocument/2006/extended-properties" xmlns:vt="http://schemas.openxmlformats.org/officeDocument/2006/docPropsVTypes">
  <Template>Theme2</Template>
  <TotalTime>350</TotalTime>
  <Words>1372</Words>
  <Application>Microsoft Office PowerPoint</Application>
  <PresentationFormat>Widescreen</PresentationFormat>
  <Paragraphs>360</Paragraphs>
  <Slides>41</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Calibri Light</vt:lpstr>
      <vt:lpstr>Alexandria</vt:lpstr>
      <vt:lpstr>Trebuchet MS</vt:lpstr>
      <vt:lpstr>Calibri</vt:lpstr>
      <vt:lpstr>Impact</vt:lpstr>
      <vt:lpstr>Wingdings</vt:lpstr>
      <vt:lpstr>Arial</vt:lpstr>
      <vt:lpstr>Roboto Light</vt:lpstr>
      <vt:lpstr>Noto Sans Symbols</vt:lpstr>
      <vt:lpstr>Times New Roman</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16</cp:revision>
  <dcterms:created xsi:type="dcterms:W3CDTF">2021-08-03T13:03:26Z</dcterms:created>
  <dcterms:modified xsi:type="dcterms:W3CDTF">2024-09-30T10:56:28Z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