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480" r:id="rId2"/>
    <p:sldId id="313" r:id="rId3"/>
    <p:sldId id="256" r:id="rId4"/>
    <p:sldId id="481" r:id="rId5"/>
    <p:sldId id="482" r:id="rId6"/>
    <p:sldId id="483" r:id="rId7"/>
    <p:sldId id="484" r:id="rId8"/>
    <p:sldId id="485" r:id="rId9"/>
    <p:sldId id="502" r:id="rId10"/>
    <p:sldId id="486" r:id="rId11"/>
    <p:sldId id="487" r:id="rId12"/>
    <p:sldId id="503" r:id="rId13"/>
    <p:sldId id="504" r:id="rId14"/>
    <p:sldId id="505" r:id="rId15"/>
    <p:sldId id="506" r:id="rId16"/>
    <p:sldId id="507" r:id="rId17"/>
    <p:sldId id="508" r:id="rId18"/>
    <p:sldId id="509" r:id="rId19"/>
    <p:sldId id="510" r:id="rId20"/>
    <p:sldId id="512" r:id="rId21"/>
    <p:sldId id="511" r:id="rId22"/>
    <p:sldId id="513" r:id="rId23"/>
    <p:sldId id="514" r:id="rId24"/>
    <p:sldId id="515" r:id="rId25"/>
    <p:sldId id="516" r:id="rId26"/>
    <p:sldId id="517" r:id="rId27"/>
    <p:sldId id="349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313"/>
            <p14:sldId id="256"/>
            <p14:sldId id="481"/>
            <p14:sldId id="482"/>
            <p14:sldId id="483"/>
            <p14:sldId id="484"/>
            <p14:sldId id="485"/>
            <p14:sldId id="502"/>
            <p14:sldId id="486"/>
            <p14:sldId id="487"/>
            <p14:sldId id="503"/>
            <p14:sldId id="504"/>
            <p14:sldId id="505"/>
            <p14:sldId id="506"/>
            <p14:sldId id="507"/>
            <p14:sldId id="508"/>
            <p14:sldId id="509"/>
            <p14:sldId id="510"/>
            <p14:sldId id="512"/>
            <p14:sldId id="511"/>
            <p14:sldId id="513"/>
            <p14:sldId id="514"/>
            <p14:sldId id="515"/>
            <p14:sldId id="516"/>
            <p14:sldId id="517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9BBC"/>
    <a:srgbClr val="2D3956"/>
    <a:srgbClr val="8E5A6D"/>
    <a:srgbClr val="FAC748"/>
    <a:srgbClr val="852F4A"/>
    <a:srgbClr val="000000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738" autoAdjust="0"/>
  </p:normalViewPr>
  <p:slideViewPr>
    <p:cSldViewPr snapToGrid="0">
      <p:cViewPr varScale="1">
        <p:scale>
          <a:sx n="67" d="100"/>
          <a:sy n="67" d="100"/>
        </p:scale>
        <p:origin x="83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2ADBAD-EEA2-468A-A7D5-76136BED17D6}" type="doc">
      <dgm:prSet loTypeId="urn:microsoft.com/office/officeart/2005/8/layout/vList2" loCatId="list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9A9ADAC-642A-451F-A0FE-C7295DAEE336}">
      <dgm:prSet phldrT="[Text]"/>
      <dgm:spPr/>
      <dgm:t>
        <a:bodyPr/>
        <a:lstStyle/>
        <a:p>
          <a:r>
            <a:rPr lang="en-US" dirty="0"/>
            <a:t>LEC 1 - </a:t>
          </a:r>
          <a:r>
            <a:rPr lang="en-US" b="1" dirty="0"/>
            <a:t>The Economic problem </a:t>
          </a:r>
          <a:endParaRPr lang="en-US" dirty="0">
            <a:solidFill>
              <a:schemeClr val="tx1"/>
            </a:solidFill>
          </a:endParaRPr>
        </a:p>
      </dgm:t>
    </dgm:pt>
    <dgm:pt modelId="{8C212E46-41C9-4784-BA7C-E165AB7B9167}" type="parTrans" cxnId="{85346550-412B-4ADE-896B-47B6FEBF438D}">
      <dgm:prSet/>
      <dgm:spPr/>
      <dgm:t>
        <a:bodyPr/>
        <a:lstStyle/>
        <a:p>
          <a:endParaRPr lang="en-US"/>
        </a:p>
      </dgm:t>
    </dgm:pt>
    <dgm:pt modelId="{ED54D022-1980-40EB-97FF-C8DD946A06AF}" type="sibTrans" cxnId="{85346550-412B-4ADE-896B-47B6FEBF438D}">
      <dgm:prSet/>
      <dgm:spPr/>
      <dgm:t>
        <a:bodyPr/>
        <a:lstStyle/>
        <a:p>
          <a:endParaRPr lang="en-US"/>
        </a:p>
      </dgm:t>
    </dgm:pt>
    <dgm:pt modelId="{4A9655E3-305C-4942-93A9-29A95A040BB9}">
      <dgm:prSet/>
      <dgm:spPr/>
      <dgm:t>
        <a:bodyPr/>
        <a:lstStyle/>
        <a:p>
          <a:r>
            <a:rPr lang="en-US" dirty="0"/>
            <a:t>LEC 2 </a:t>
          </a:r>
          <a:r>
            <a:rPr lang="en-US" b="1" dirty="0"/>
            <a:t>Demand Theory </a:t>
          </a:r>
          <a:endParaRPr lang="en-US" dirty="0"/>
        </a:p>
      </dgm:t>
    </dgm:pt>
    <dgm:pt modelId="{4F35EA5F-D6E8-4FD6-B171-4E427FD7E79B}" type="parTrans" cxnId="{48A5829E-614D-4661-BD1B-1B3FDF229BBF}">
      <dgm:prSet/>
      <dgm:spPr/>
      <dgm:t>
        <a:bodyPr/>
        <a:lstStyle/>
        <a:p>
          <a:endParaRPr lang="en-US"/>
        </a:p>
      </dgm:t>
    </dgm:pt>
    <dgm:pt modelId="{6B3FE292-0336-4BAD-B888-EC74C596FD7D}" type="sibTrans" cxnId="{48A5829E-614D-4661-BD1B-1B3FDF229BBF}">
      <dgm:prSet/>
      <dgm:spPr/>
      <dgm:t>
        <a:bodyPr/>
        <a:lstStyle/>
        <a:p>
          <a:endParaRPr lang="en-US"/>
        </a:p>
      </dgm:t>
    </dgm:pt>
    <dgm:pt modelId="{0A64252A-790E-47C1-9878-3F4272FACBA0}">
      <dgm:prSet/>
      <dgm:spPr/>
      <dgm:t>
        <a:bodyPr/>
        <a:lstStyle/>
        <a:p>
          <a:r>
            <a:rPr lang="en-US" dirty="0"/>
            <a:t>LEC 3 </a:t>
          </a:r>
          <a:r>
            <a:rPr lang="en-US" b="1" dirty="0"/>
            <a:t>Supply theory </a:t>
          </a:r>
          <a:endParaRPr lang="en-US" dirty="0"/>
        </a:p>
      </dgm:t>
    </dgm:pt>
    <dgm:pt modelId="{B4E8974F-52CF-4E33-A351-913B8822B23C}" type="parTrans" cxnId="{D56A8090-A68C-432A-AB24-20D32C48BF53}">
      <dgm:prSet/>
      <dgm:spPr/>
      <dgm:t>
        <a:bodyPr/>
        <a:lstStyle/>
        <a:p>
          <a:endParaRPr lang="en-US"/>
        </a:p>
      </dgm:t>
    </dgm:pt>
    <dgm:pt modelId="{8648DF47-5F6A-43B6-BE83-330EF10C4740}" type="sibTrans" cxnId="{D56A8090-A68C-432A-AB24-20D32C48BF53}">
      <dgm:prSet/>
      <dgm:spPr/>
      <dgm:t>
        <a:bodyPr/>
        <a:lstStyle/>
        <a:p>
          <a:endParaRPr lang="en-US"/>
        </a:p>
      </dgm:t>
    </dgm:pt>
    <dgm:pt modelId="{33D4AF58-F927-40D7-8CB8-E9CD6BC2E147}">
      <dgm:prSet/>
      <dgm:spPr/>
      <dgm:t>
        <a:bodyPr/>
        <a:lstStyle/>
        <a:p>
          <a:r>
            <a:rPr lang="en-US" dirty="0"/>
            <a:t>LEC 4 </a:t>
          </a:r>
          <a:r>
            <a:rPr lang="en-US" b="1" dirty="0"/>
            <a:t>Market Equilibrium, and its applications</a:t>
          </a:r>
          <a:endParaRPr lang="en-US" dirty="0"/>
        </a:p>
      </dgm:t>
    </dgm:pt>
    <dgm:pt modelId="{0827A0EA-9F58-4738-9A6F-9CFE8769A573}" type="parTrans" cxnId="{12C78AF5-02EE-4B4F-A8D8-4A0D1231E9E5}">
      <dgm:prSet/>
      <dgm:spPr/>
      <dgm:t>
        <a:bodyPr/>
        <a:lstStyle/>
        <a:p>
          <a:endParaRPr lang="en-US"/>
        </a:p>
      </dgm:t>
    </dgm:pt>
    <dgm:pt modelId="{4C207E1D-328A-413E-A520-DE4C34DA9510}" type="sibTrans" cxnId="{12C78AF5-02EE-4B4F-A8D8-4A0D1231E9E5}">
      <dgm:prSet/>
      <dgm:spPr/>
      <dgm:t>
        <a:bodyPr/>
        <a:lstStyle/>
        <a:p>
          <a:endParaRPr lang="en-US"/>
        </a:p>
      </dgm:t>
    </dgm:pt>
    <dgm:pt modelId="{A231DF71-1C38-4A79-9285-B5A7104DBFD2}">
      <dgm:prSet/>
      <dgm:spPr/>
      <dgm:t>
        <a:bodyPr/>
        <a:lstStyle/>
        <a:p>
          <a:r>
            <a:rPr lang="en-US" dirty="0"/>
            <a:t>LEC 5 </a:t>
          </a:r>
          <a:r>
            <a:rPr lang="en-US" b="1" dirty="0"/>
            <a:t>Elasticity of Demand, and Elasticity of Supply </a:t>
          </a:r>
          <a:endParaRPr lang="en-US" dirty="0"/>
        </a:p>
      </dgm:t>
    </dgm:pt>
    <dgm:pt modelId="{16B512BD-D2AF-4970-97C3-3222F05C46F8}" type="parTrans" cxnId="{7CD56C34-277C-4E88-A4B7-500985E362C6}">
      <dgm:prSet/>
      <dgm:spPr/>
      <dgm:t>
        <a:bodyPr/>
        <a:lstStyle/>
        <a:p>
          <a:endParaRPr lang="en-US"/>
        </a:p>
      </dgm:t>
    </dgm:pt>
    <dgm:pt modelId="{AD3E478B-ABD3-4BCD-AB02-124F78A16419}" type="sibTrans" cxnId="{7CD56C34-277C-4E88-A4B7-500985E362C6}">
      <dgm:prSet/>
      <dgm:spPr/>
      <dgm:t>
        <a:bodyPr/>
        <a:lstStyle/>
        <a:p>
          <a:endParaRPr lang="en-US"/>
        </a:p>
      </dgm:t>
    </dgm:pt>
    <dgm:pt modelId="{9F075470-DE7C-4D01-902F-63E8DBDE2E90}">
      <dgm:prSet/>
      <dgm:spPr/>
      <dgm:t>
        <a:bodyPr/>
        <a:lstStyle/>
        <a:p>
          <a:r>
            <a:rPr lang="en-US" dirty="0"/>
            <a:t>LEC 6 </a:t>
          </a:r>
          <a:r>
            <a:rPr lang="en-US" b="1" dirty="0"/>
            <a:t>Government Intervention in Markets </a:t>
          </a:r>
          <a:endParaRPr lang="en-US" dirty="0"/>
        </a:p>
      </dgm:t>
    </dgm:pt>
    <dgm:pt modelId="{E4EC657A-F55C-440E-92AA-7ADC19CD1830}" type="parTrans" cxnId="{F2EC95EE-8F9A-4319-832E-58716DBCFB9F}">
      <dgm:prSet/>
      <dgm:spPr/>
      <dgm:t>
        <a:bodyPr/>
        <a:lstStyle/>
        <a:p>
          <a:endParaRPr lang="en-US"/>
        </a:p>
      </dgm:t>
    </dgm:pt>
    <dgm:pt modelId="{634C2454-F30B-4BBC-A1C9-A8190FC44730}" type="sibTrans" cxnId="{F2EC95EE-8F9A-4319-832E-58716DBCFB9F}">
      <dgm:prSet/>
      <dgm:spPr/>
      <dgm:t>
        <a:bodyPr/>
        <a:lstStyle/>
        <a:p>
          <a:endParaRPr lang="en-US"/>
        </a:p>
      </dgm:t>
    </dgm:pt>
    <dgm:pt modelId="{894DEC00-CBAE-4411-B843-C8022EC8A8CB}">
      <dgm:prSet/>
      <dgm:spPr/>
      <dgm:t>
        <a:bodyPr/>
        <a:lstStyle/>
        <a:p>
          <a:r>
            <a:rPr lang="en-US" dirty="0"/>
            <a:t>LEC 7 </a:t>
          </a:r>
          <a:r>
            <a:rPr lang="en-US" b="1" dirty="0"/>
            <a:t>output, and Cost </a:t>
          </a:r>
          <a:endParaRPr lang="en-US" dirty="0"/>
        </a:p>
      </dgm:t>
    </dgm:pt>
    <dgm:pt modelId="{A045534E-6ECB-4814-85B2-4E3B2DE989C8}" type="parTrans" cxnId="{040F0A03-A603-4E5F-B2D1-0E2C410586A1}">
      <dgm:prSet/>
      <dgm:spPr/>
      <dgm:t>
        <a:bodyPr/>
        <a:lstStyle/>
        <a:p>
          <a:endParaRPr lang="en-US"/>
        </a:p>
      </dgm:t>
    </dgm:pt>
    <dgm:pt modelId="{2C8FA8B4-86C1-47FD-A712-19B0AF47C8DC}" type="sibTrans" cxnId="{040F0A03-A603-4E5F-B2D1-0E2C410586A1}">
      <dgm:prSet/>
      <dgm:spPr/>
      <dgm:t>
        <a:bodyPr/>
        <a:lstStyle/>
        <a:p>
          <a:endParaRPr lang="en-US"/>
        </a:p>
      </dgm:t>
    </dgm:pt>
    <dgm:pt modelId="{1202A56E-9A4E-4281-A59D-1DFD7C23A219}">
      <dgm:prSet/>
      <dgm:spPr/>
      <dgm:t>
        <a:bodyPr/>
        <a:lstStyle/>
        <a:p>
          <a:r>
            <a:rPr lang="en-US" dirty="0"/>
            <a:t>LEC 8 </a:t>
          </a:r>
          <a:r>
            <a:rPr lang="en-US" b="1" dirty="0"/>
            <a:t>Monetary Policy, and Fiscal policies </a:t>
          </a:r>
          <a:endParaRPr lang="en-US" dirty="0"/>
        </a:p>
      </dgm:t>
    </dgm:pt>
    <dgm:pt modelId="{D4E53856-427D-429B-9039-0A1C6DD55005}" type="parTrans" cxnId="{179F0F3B-2AAD-4F2C-A482-64DDD522E7FE}">
      <dgm:prSet/>
      <dgm:spPr/>
      <dgm:t>
        <a:bodyPr/>
        <a:lstStyle/>
        <a:p>
          <a:endParaRPr lang="en-US"/>
        </a:p>
      </dgm:t>
    </dgm:pt>
    <dgm:pt modelId="{5C395D86-BF60-471D-AF85-671AFB4F9A82}" type="sibTrans" cxnId="{179F0F3B-2AAD-4F2C-A482-64DDD522E7FE}">
      <dgm:prSet/>
      <dgm:spPr/>
      <dgm:t>
        <a:bodyPr/>
        <a:lstStyle/>
        <a:p>
          <a:endParaRPr lang="en-US"/>
        </a:p>
      </dgm:t>
    </dgm:pt>
    <dgm:pt modelId="{C32569D4-45EA-446B-9CF6-09827594290B}">
      <dgm:prSet/>
      <dgm:spPr/>
      <dgm:t>
        <a:bodyPr/>
        <a:lstStyle/>
        <a:p>
          <a:r>
            <a:rPr lang="en-US" dirty="0"/>
            <a:t>LEC 9 </a:t>
          </a:r>
          <a:r>
            <a:rPr lang="en-US" b="1" dirty="0"/>
            <a:t>MEASURING GDP AND ECONOMIC GROWTH </a:t>
          </a:r>
          <a:endParaRPr lang="en-US" dirty="0"/>
        </a:p>
      </dgm:t>
    </dgm:pt>
    <dgm:pt modelId="{3DCF7C11-0440-4846-BCF7-8FA751731439}" type="parTrans" cxnId="{1734D939-5713-4EFE-AD86-2DD7FBBB99B8}">
      <dgm:prSet/>
      <dgm:spPr/>
      <dgm:t>
        <a:bodyPr/>
        <a:lstStyle/>
        <a:p>
          <a:endParaRPr lang="en-US"/>
        </a:p>
      </dgm:t>
    </dgm:pt>
    <dgm:pt modelId="{F66EBE36-D1B2-481A-8CE7-EFA6E229199B}" type="sibTrans" cxnId="{1734D939-5713-4EFE-AD86-2DD7FBBB99B8}">
      <dgm:prSet/>
      <dgm:spPr/>
      <dgm:t>
        <a:bodyPr/>
        <a:lstStyle/>
        <a:p>
          <a:endParaRPr lang="en-US"/>
        </a:p>
      </dgm:t>
    </dgm:pt>
    <dgm:pt modelId="{6108F374-A556-4A2E-B5B2-2F05E5102A26}">
      <dgm:prSet/>
      <dgm:spPr/>
      <dgm:t>
        <a:bodyPr/>
        <a:lstStyle/>
        <a:p>
          <a:r>
            <a:rPr lang="fr-FR" dirty="0"/>
            <a:t>LEC 10 </a:t>
          </a:r>
          <a:r>
            <a:rPr lang="en-US" b="1" dirty="0"/>
            <a:t>International Trade </a:t>
          </a:r>
          <a:endParaRPr lang="en-US" dirty="0"/>
        </a:p>
      </dgm:t>
    </dgm:pt>
    <dgm:pt modelId="{CB6C4658-EA39-422E-A425-A4A241C6D4FB}" type="parTrans" cxnId="{C5B42F24-9AC7-4B31-A0D9-77D6CA9AC43A}">
      <dgm:prSet/>
      <dgm:spPr/>
      <dgm:t>
        <a:bodyPr/>
        <a:lstStyle/>
        <a:p>
          <a:endParaRPr lang="en-US"/>
        </a:p>
      </dgm:t>
    </dgm:pt>
    <dgm:pt modelId="{9C17B792-01BA-47CF-8FC4-E65B30CEDF1F}" type="sibTrans" cxnId="{C5B42F24-9AC7-4B31-A0D9-77D6CA9AC43A}">
      <dgm:prSet/>
      <dgm:spPr/>
      <dgm:t>
        <a:bodyPr/>
        <a:lstStyle/>
        <a:p>
          <a:endParaRPr lang="en-US"/>
        </a:p>
      </dgm:t>
    </dgm:pt>
    <dgm:pt modelId="{2C468D43-1698-44CC-8A48-EBAD50761AF0}" type="pres">
      <dgm:prSet presAssocID="{DA2ADBAD-EEA2-468A-A7D5-76136BED17D6}" presName="linear" presStyleCnt="0">
        <dgm:presLayoutVars>
          <dgm:animLvl val="lvl"/>
          <dgm:resizeHandles val="exact"/>
        </dgm:presLayoutVars>
      </dgm:prSet>
      <dgm:spPr/>
    </dgm:pt>
    <dgm:pt modelId="{62F2E7E6-1472-4ABA-B1A7-46B0F9A51E3E}" type="pres">
      <dgm:prSet presAssocID="{F9A9ADAC-642A-451F-A0FE-C7295DAEE336}" presName="parentText" presStyleLbl="node1" presStyleIdx="0" presStyleCnt="10">
        <dgm:presLayoutVars>
          <dgm:chMax val="0"/>
          <dgm:bulletEnabled val="1"/>
        </dgm:presLayoutVars>
      </dgm:prSet>
      <dgm:spPr/>
    </dgm:pt>
    <dgm:pt modelId="{0BA0C490-7E4C-447C-A565-6E925DBCA3AA}" type="pres">
      <dgm:prSet presAssocID="{ED54D022-1980-40EB-97FF-C8DD946A06AF}" presName="spacer" presStyleCnt="0"/>
      <dgm:spPr/>
    </dgm:pt>
    <dgm:pt modelId="{D7EBA4BA-FB6A-4C74-8746-6BA33CFAF059}" type="pres">
      <dgm:prSet presAssocID="{4A9655E3-305C-4942-93A9-29A95A040BB9}" presName="parentText" presStyleLbl="node1" presStyleIdx="1" presStyleCnt="10">
        <dgm:presLayoutVars>
          <dgm:chMax val="0"/>
          <dgm:bulletEnabled val="1"/>
        </dgm:presLayoutVars>
      </dgm:prSet>
      <dgm:spPr/>
    </dgm:pt>
    <dgm:pt modelId="{7DCEE6A7-5AFB-40B8-870B-5A2AECB26A9C}" type="pres">
      <dgm:prSet presAssocID="{6B3FE292-0336-4BAD-B888-EC74C596FD7D}" presName="spacer" presStyleCnt="0"/>
      <dgm:spPr/>
    </dgm:pt>
    <dgm:pt modelId="{B002B1A1-325E-45B8-BFE2-488EA2F7B741}" type="pres">
      <dgm:prSet presAssocID="{0A64252A-790E-47C1-9878-3F4272FACBA0}" presName="parentText" presStyleLbl="node1" presStyleIdx="2" presStyleCnt="10">
        <dgm:presLayoutVars>
          <dgm:chMax val="0"/>
          <dgm:bulletEnabled val="1"/>
        </dgm:presLayoutVars>
      </dgm:prSet>
      <dgm:spPr/>
    </dgm:pt>
    <dgm:pt modelId="{6D0E5BDE-1B2D-4593-91B6-7F3557963F3F}" type="pres">
      <dgm:prSet presAssocID="{8648DF47-5F6A-43B6-BE83-330EF10C4740}" presName="spacer" presStyleCnt="0"/>
      <dgm:spPr/>
    </dgm:pt>
    <dgm:pt modelId="{06BE6155-EA9B-45F1-9C1D-7864A7D58150}" type="pres">
      <dgm:prSet presAssocID="{33D4AF58-F927-40D7-8CB8-E9CD6BC2E147}" presName="parentText" presStyleLbl="node1" presStyleIdx="3" presStyleCnt="10">
        <dgm:presLayoutVars>
          <dgm:chMax val="0"/>
          <dgm:bulletEnabled val="1"/>
        </dgm:presLayoutVars>
      </dgm:prSet>
      <dgm:spPr/>
    </dgm:pt>
    <dgm:pt modelId="{3DE3BD95-220C-443A-83E7-A3E3B66A67F3}" type="pres">
      <dgm:prSet presAssocID="{4C207E1D-328A-413E-A520-DE4C34DA9510}" presName="spacer" presStyleCnt="0"/>
      <dgm:spPr/>
    </dgm:pt>
    <dgm:pt modelId="{3B83CE69-7AC7-4DAD-BDED-04570FF7B890}" type="pres">
      <dgm:prSet presAssocID="{A231DF71-1C38-4A79-9285-B5A7104DBFD2}" presName="parentText" presStyleLbl="node1" presStyleIdx="4" presStyleCnt="10">
        <dgm:presLayoutVars>
          <dgm:chMax val="0"/>
          <dgm:bulletEnabled val="1"/>
        </dgm:presLayoutVars>
      </dgm:prSet>
      <dgm:spPr/>
    </dgm:pt>
    <dgm:pt modelId="{61560C93-93F4-4618-A1C2-5DC99BF391D2}" type="pres">
      <dgm:prSet presAssocID="{AD3E478B-ABD3-4BCD-AB02-124F78A16419}" presName="spacer" presStyleCnt="0"/>
      <dgm:spPr/>
    </dgm:pt>
    <dgm:pt modelId="{37521A56-3C7A-45F3-9AA4-A102F66935B1}" type="pres">
      <dgm:prSet presAssocID="{9F075470-DE7C-4D01-902F-63E8DBDE2E90}" presName="parentText" presStyleLbl="node1" presStyleIdx="5" presStyleCnt="10">
        <dgm:presLayoutVars>
          <dgm:chMax val="0"/>
          <dgm:bulletEnabled val="1"/>
        </dgm:presLayoutVars>
      </dgm:prSet>
      <dgm:spPr/>
    </dgm:pt>
    <dgm:pt modelId="{0D3E288D-5287-480B-AB90-67A86F4128D9}" type="pres">
      <dgm:prSet presAssocID="{634C2454-F30B-4BBC-A1C9-A8190FC44730}" presName="spacer" presStyleCnt="0"/>
      <dgm:spPr/>
    </dgm:pt>
    <dgm:pt modelId="{5EBB60AC-6265-4F5B-8EDA-4948860AB232}" type="pres">
      <dgm:prSet presAssocID="{894DEC00-CBAE-4411-B843-C8022EC8A8CB}" presName="parentText" presStyleLbl="node1" presStyleIdx="6" presStyleCnt="10">
        <dgm:presLayoutVars>
          <dgm:chMax val="0"/>
          <dgm:bulletEnabled val="1"/>
        </dgm:presLayoutVars>
      </dgm:prSet>
      <dgm:spPr/>
    </dgm:pt>
    <dgm:pt modelId="{D748C81D-5730-4FB4-B1DA-5AEFF747F0EB}" type="pres">
      <dgm:prSet presAssocID="{2C8FA8B4-86C1-47FD-A712-19B0AF47C8DC}" presName="spacer" presStyleCnt="0"/>
      <dgm:spPr/>
    </dgm:pt>
    <dgm:pt modelId="{BCA12B3E-CFFA-45F0-ABD6-FDF9B37B6C48}" type="pres">
      <dgm:prSet presAssocID="{1202A56E-9A4E-4281-A59D-1DFD7C23A219}" presName="parentText" presStyleLbl="node1" presStyleIdx="7" presStyleCnt="10">
        <dgm:presLayoutVars>
          <dgm:chMax val="0"/>
          <dgm:bulletEnabled val="1"/>
        </dgm:presLayoutVars>
      </dgm:prSet>
      <dgm:spPr/>
    </dgm:pt>
    <dgm:pt modelId="{65BDBE85-2C42-4D8B-96D3-DD6AE2C26CAE}" type="pres">
      <dgm:prSet presAssocID="{5C395D86-BF60-471D-AF85-671AFB4F9A82}" presName="spacer" presStyleCnt="0"/>
      <dgm:spPr/>
    </dgm:pt>
    <dgm:pt modelId="{F05907DF-9B23-4799-B4BF-344AE0FE7B71}" type="pres">
      <dgm:prSet presAssocID="{C32569D4-45EA-446B-9CF6-09827594290B}" presName="parentText" presStyleLbl="node1" presStyleIdx="8" presStyleCnt="10">
        <dgm:presLayoutVars>
          <dgm:chMax val="0"/>
          <dgm:bulletEnabled val="1"/>
        </dgm:presLayoutVars>
      </dgm:prSet>
      <dgm:spPr/>
    </dgm:pt>
    <dgm:pt modelId="{E8423C53-6421-4FF9-B540-DA15487D5E81}" type="pres">
      <dgm:prSet presAssocID="{F66EBE36-D1B2-481A-8CE7-EFA6E229199B}" presName="spacer" presStyleCnt="0"/>
      <dgm:spPr/>
    </dgm:pt>
    <dgm:pt modelId="{2A7A31BD-5384-45A2-90AD-E8EC2229E8E6}" type="pres">
      <dgm:prSet presAssocID="{6108F374-A556-4A2E-B5B2-2F05E5102A26}" presName="parentText" presStyleLbl="node1" presStyleIdx="9" presStyleCnt="10">
        <dgm:presLayoutVars>
          <dgm:chMax val="0"/>
          <dgm:bulletEnabled val="1"/>
        </dgm:presLayoutVars>
      </dgm:prSet>
      <dgm:spPr/>
    </dgm:pt>
  </dgm:ptLst>
  <dgm:cxnLst>
    <dgm:cxn modelId="{F2F85102-BCE8-420C-9CC4-741D0E455F95}" type="presOf" srcId="{1202A56E-9A4E-4281-A59D-1DFD7C23A219}" destId="{BCA12B3E-CFFA-45F0-ABD6-FDF9B37B6C48}" srcOrd="0" destOrd="0" presId="urn:microsoft.com/office/officeart/2005/8/layout/vList2"/>
    <dgm:cxn modelId="{040F0A03-A603-4E5F-B2D1-0E2C410586A1}" srcId="{DA2ADBAD-EEA2-468A-A7D5-76136BED17D6}" destId="{894DEC00-CBAE-4411-B843-C8022EC8A8CB}" srcOrd="6" destOrd="0" parTransId="{A045534E-6ECB-4814-85B2-4E3B2DE989C8}" sibTransId="{2C8FA8B4-86C1-47FD-A712-19B0AF47C8DC}"/>
    <dgm:cxn modelId="{DDE08D03-BA71-4D39-8879-CD01CB77ED20}" type="presOf" srcId="{A231DF71-1C38-4A79-9285-B5A7104DBFD2}" destId="{3B83CE69-7AC7-4DAD-BDED-04570FF7B890}" srcOrd="0" destOrd="0" presId="urn:microsoft.com/office/officeart/2005/8/layout/vList2"/>
    <dgm:cxn modelId="{10FC201B-DB3B-4CCF-95DB-528EFAA4D042}" type="presOf" srcId="{C32569D4-45EA-446B-9CF6-09827594290B}" destId="{F05907DF-9B23-4799-B4BF-344AE0FE7B71}" srcOrd="0" destOrd="0" presId="urn:microsoft.com/office/officeart/2005/8/layout/vList2"/>
    <dgm:cxn modelId="{C5B42F24-9AC7-4B31-A0D9-77D6CA9AC43A}" srcId="{DA2ADBAD-EEA2-468A-A7D5-76136BED17D6}" destId="{6108F374-A556-4A2E-B5B2-2F05E5102A26}" srcOrd="9" destOrd="0" parTransId="{CB6C4658-EA39-422E-A425-A4A241C6D4FB}" sibTransId="{9C17B792-01BA-47CF-8FC4-E65B30CEDF1F}"/>
    <dgm:cxn modelId="{7CD56C34-277C-4E88-A4B7-500985E362C6}" srcId="{DA2ADBAD-EEA2-468A-A7D5-76136BED17D6}" destId="{A231DF71-1C38-4A79-9285-B5A7104DBFD2}" srcOrd="4" destOrd="0" parTransId="{16B512BD-D2AF-4970-97C3-3222F05C46F8}" sibTransId="{AD3E478B-ABD3-4BCD-AB02-124F78A16419}"/>
    <dgm:cxn modelId="{9D9CF337-4D5F-40FB-A557-A557E53B1984}" type="presOf" srcId="{33D4AF58-F927-40D7-8CB8-E9CD6BC2E147}" destId="{06BE6155-EA9B-45F1-9C1D-7864A7D58150}" srcOrd="0" destOrd="0" presId="urn:microsoft.com/office/officeart/2005/8/layout/vList2"/>
    <dgm:cxn modelId="{1734D939-5713-4EFE-AD86-2DD7FBBB99B8}" srcId="{DA2ADBAD-EEA2-468A-A7D5-76136BED17D6}" destId="{C32569D4-45EA-446B-9CF6-09827594290B}" srcOrd="8" destOrd="0" parTransId="{3DCF7C11-0440-4846-BCF7-8FA751731439}" sibTransId="{F66EBE36-D1B2-481A-8CE7-EFA6E229199B}"/>
    <dgm:cxn modelId="{179F0F3B-2AAD-4F2C-A482-64DDD522E7FE}" srcId="{DA2ADBAD-EEA2-468A-A7D5-76136BED17D6}" destId="{1202A56E-9A4E-4281-A59D-1DFD7C23A219}" srcOrd="7" destOrd="0" parTransId="{D4E53856-427D-429B-9039-0A1C6DD55005}" sibTransId="{5C395D86-BF60-471D-AF85-671AFB4F9A82}"/>
    <dgm:cxn modelId="{85346550-412B-4ADE-896B-47B6FEBF438D}" srcId="{DA2ADBAD-EEA2-468A-A7D5-76136BED17D6}" destId="{F9A9ADAC-642A-451F-A0FE-C7295DAEE336}" srcOrd="0" destOrd="0" parTransId="{8C212E46-41C9-4784-BA7C-E165AB7B9167}" sibTransId="{ED54D022-1980-40EB-97FF-C8DD946A06AF}"/>
    <dgm:cxn modelId="{D56A8090-A68C-432A-AB24-20D32C48BF53}" srcId="{DA2ADBAD-EEA2-468A-A7D5-76136BED17D6}" destId="{0A64252A-790E-47C1-9878-3F4272FACBA0}" srcOrd="2" destOrd="0" parTransId="{B4E8974F-52CF-4E33-A351-913B8822B23C}" sibTransId="{8648DF47-5F6A-43B6-BE83-330EF10C4740}"/>
    <dgm:cxn modelId="{A9872799-CB29-4E9C-B6BC-40483111422D}" type="presOf" srcId="{9F075470-DE7C-4D01-902F-63E8DBDE2E90}" destId="{37521A56-3C7A-45F3-9AA4-A102F66935B1}" srcOrd="0" destOrd="0" presId="urn:microsoft.com/office/officeart/2005/8/layout/vList2"/>
    <dgm:cxn modelId="{48A5829E-614D-4661-BD1B-1B3FDF229BBF}" srcId="{DA2ADBAD-EEA2-468A-A7D5-76136BED17D6}" destId="{4A9655E3-305C-4942-93A9-29A95A040BB9}" srcOrd="1" destOrd="0" parTransId="{4F35EA5F-D6E8-4FD6-B171-4E427FD7E79B}" sibTransId="{6B3FE292-0336-4BAD-B888-EC74C596FD7D}"/>
    <dgm:cxn modelId="{88C196A7-07DD-4B48-ACD6-1C114F952F61}" type="presOf" srcId="{6108F374-A556-4A2E-B5B2-2F05E5102A26}" destId="{2A7A31BD-5384-45A2-90AD-E8EC2229E8E6}" srcOrd="0" destOrd="0" presId="urn:microsoft.com/office/officeart/2005/8/layout/vList2"/>
    <dgm:cxn modelId="{E684B0BF-D275-424C-A230-DC33DBB1C253}" type="presOf" srcId="{894DEC00-CBAE-4411-B843-C8022EC8A8CB}" destId="{5EBB60AC-6265-4F5B-8EDA-4948860AB232}" srcOrd="0" destOrd="0" presId="urn:microsoft.com/office/officeart/2005/8/layout/vList2"/>
    <dgm:cxn modelId="{16BCC2D4-F123-4D6A-9A57-24286B8C38EC}" type="presOf" srcId="{4A9655E3-305C-4942-93A9-29A95A040BB9}" destId="{D7EBA4BA-FB6A-4C74-8746-6BA33CFAF059}" srcOrd="0" destOrd="0" presId="urn:microsoft.com/office/officeart/2005/8/layout/vList2"/>
    <dgm:cxn modelId="{077746E1-1E55-49D9-BE3A-438FA2B5D3C5}" type="presOf" srcId="{F9A9ADAC-642A-451F-A0FE-C7295DAEE336}" destId="{62F2E7E6-1472-4ABA-B1A7-46B0F9A51E3E}" srcOrd="0" destOrd="0" presId="urn:microsoft.com/office/officeart/2005/8/layout/vList2"/>
    <dgm:cxn modelId="{F2EC95EE-8F9A-4319-832E-58716DBCFB9F}" srcId="{DA2ADBAD-EEA2-468A-A7D5-76136BED17D6}" destId="{9F075470-DE7C-4D01-902F-63E8DBDE2E90}" srcOrd="5" destOrd="0" parTransId="{E4EC657A-F55C-440E-92AA-7ADC19CD1830}" sibTransId="{634C2454-F30B-4BBC-A1C9-A8190FC44730}"/>
    <dgm:cxn modelId="{DFA7E0F0-392C-4870-8BE9-311D7D5178F8}" type="presOf" srcId="{0A64252A-790E-47C1-9878-3F4272FACBA0}" destId="{B002B1A1-325E-45B8-BFE2-488EA2F7B741}" srcOrd="0" destOrd="0" presId="urn:microsoft.com/office/officeart/2005/8/layout/vList2"/>
    <dgm:cxn modelId="{12C78AF5-02EE-4B4F-A8D8-4A0D1231E9E5}" srcId="{DA2ADBAD-EEA2-468A-A7D5-76136BED17D6}" destId="{33D4AF58-F927-40D7-8CB8-E9CD6BC2E147}" srcOrd="3" destOrd="0" parTransId="{0827A0EA-9F58-4738-9A6F-9CFE8769A573}" sibTransId="{4C207E1D-328A-413E-A520-DE4C34DA9510}"/>
    <dgm:cxn modelId="{AAEE80FB-9194-49E6-A116-D3A2890DC77E}" type="presOf" srcId="{DA2ADBAD-EEA2-468A-A7D5-76136BED17D6}" destId="{2C468D43-1698-44CC-8A48-EBAD50761AF0}" srcOrd="0" destOrd="0" presId="urn:microsoft.com/office/officeart/2005/8/layout/vList2"/>
    <dgm:cxn modelId="{94954BA8-98AC-47FD-90C5-47CF289B9D07}" type="presParOf" srcId="{2C468D43-1698-44CC-8A48-EBAD50761AF0}" destId="{62F2E7E6-1472-4ABA-B1A7-46B0F9A51E3E}" srcOrd="0" destOrd="0" presId="urn:microsoft.com/office/officeart/2005/8/layout/vList2"/>
    <dgm:cxn modelId="{6FB1A3B2-364B-401F-8D9A-CA0046E5F798}" type="presParOf" srcId="{2C468D43-1698-44CC-8A48-EBAD50761AF0}" destId="{0BA0C490-7E4C-447C-A565-6E925DBCA3AA}" srcOrd="1" destOrd="0" presId="urn:microsoft.com/office/officeart/2005/8/layout/vList2"/>
    <dgm:cxn modelId="{F736B688-C192-4F4A-A109-3B1D0B490A5E}" type="presParOf" srcId="{2C468D43-1698-44CC-8A48-EBAD50761AF0}" destId="{D7EBA4BA-FB6A-4C74-8746-6BA33CFAF059}" srcOrd="2" destOrd="0" presId="urn:microsoft.com/office/officeart/2005/8/layout/vList2"/>
    <dgm:cxn modelId="{1DB0426E-E8D1-44E9-A2A1-1AC3C383DA4B}" type="presParOf" srcId="{2C468D43-1698-44CC-8A48-EBAD50761AF0}" destId="{7DCEE6A7-5AFB-40B8-870B-5A2AECB26A9C}" srcOrd="3" destOrd="0" presId="urn:microsoft.com/office/officeart/2005/8/layout/vList2"/>
    <dgm:cxn modelId="{BD16BBDD-0688-4F4D-8123-40900B6C5BA9}" type="presParOf" srcId="{2C468D43-1698-44CC-8A48-EBAD50761AF0}" destId="{B002B1A1-325E-45B8-BFE2-488EA2F7B741}" srcOrd="4" destOrd="0" presId="urn:microsoft.com/office/officeart/2005/8/layout/vList2"/>
    <dgm:cxn modelId="{022D950A-B056-4E78-A8EC-EA4F8DF538AE}" type="presParOf" srcId="{2C468D43-1698-44CC-8A48-EBAD50761AF0}" destId="{6D0E5BDE-1B2D-4593-91B6-7F3557963F3F}" srcOrd="5" destOrd="0" presId="urn:microsoft.com/office/officeart/2005/8/layout/vList2"/>
    <dgm:cxn modelId="{6C4F25C7-C6D4-4876-B156-95067B43A985}" type="presParOf" srcId="{2C468D43-1698-44CC-8A48-EBAD50761AF0}" destId="{06BE6155-EA9B-45F1-9C1D-7864A7D58150}" srcOrd="6" destOrd="0" presId="urn:microsoft.com/office/officeart/2005/8/layout/vList2"/>
    <dgm:cxn modelId="{596DBBAB-C195-4604-A14C-655AEFF02EAC}" type="presParOf" srcId="{2C468D43-1698-44CC-8A48-EBAD50761AF0}" destId="{3DE3BD95-220C-443A-83E7-A3E3B66A67F3}" srcOrd="7" destOrd="0" presId="urn:microsoft.com/office/officeart/2005/8/layout/vList2"/>
    <dgm:cxn modelId="{2A561D5C-97E4-45E8-A01A-314893F7CA04}" type="presParOf" srcId="{2C468D43-1698-44CC-8A48-EBAD50761AF0}" destId="{3B83CE69-7AC7-4DAD-BDED-04570FF7B890}" srcOrd="8" destOrd="0" presId="urn:microsoft.com/office/officeart/2005/8/layout/vList2"/>
    <dgm:cxn modelId="{7BF477AE-C424-4CEE-A09F-2DCAFF40DC20}" type="presParOf" srcId="{2C468D43-1698-44CC-8A48-EBAD50761AF0}" destId="{61560C93-93F4-4618-A1C2-5DC99BF391D2}" srcOrd="9" destOrd="0" presId="urn:microsoft.com/office/officeart/2005/8/layout/vList2"/>
    <dgm:cxn modelId="{322B259E-21FA-46E0-9562-22AE2B8F89F2}" type="presParOf" srcId="{2C468D43-1698-44CC-8A48-EBAD50761AF0}" destId="{37521A56-3C7A-45F3-9AA4-A102F66935B1}" srcOrd="10" destOrd="0" presId="urn:microsoft.com/office/officeart/2005/8/layout/vList2"/>
    <dgm:cxn modelId="{22E33792-2591-4CE0-9E3D-EC849F54C92A}" type="presParOf" srcId="{2C468D43-1698-44CC-8A48-EBAD50761AF0}" destId="{0D3E288D-5287-480B-AB90-67A86F4128D9}" srcOrd="11" destOrd="0" presId="urn:microsoft.com/office/officeart/2005/8/layout/vList2"/>
    <dgm:cxn modelId="{DED66F58-5B20-47D5-B32B-A47DF1A7DD4C}" type="presParOf" srcId="{2C468D43-1698-44CC-8A48-EBAD50761AF0}" destId="{5EBB60AC-6265-4F5B-8EDA-4948860AB232}" srcOrd="12" destOrd="0" presId="urn:microsoft.com/office/officeart/2005/8/layout/vList2"/>
    <dgm:cxn modelId="{7A40C74A-363C-4846-9EF5-60D4BF6DA3A0}" type="presParOf" srcId="{2C468D43-1698-44CC-8A48-EBAD50761AF0}" destId="{D748C81D-5730-4FB4-B1DA-5AEFF747F0EB}" srcOrd="13" destOrd="0" presId="urn:microsoft.com/office/officeart/2005/8/layout/vList2"/>
    <dgm:cxn modelId="{E9110F5C-F44A-452D-960B-4D9AAD188A7A}" type="presParOf" srcId="{2C468D43-1698-44CC-8A48-EBAD50761AF0}" destId="{BCA12B3E-CFFA-45F0-ABD6-FDF9B37B6C48}" srcOrd="14" destOrd="0" presId="urn:microsoft.com/office/officeart/2005/8/layout/vList2"/>
    <dgm:cxn modelId="{5235DFDE-8947-4AEB-92C8-8B12657307EB}" type="presParOf" srcId="{2C468D43-1698-44CC-8A48-EBAD50761AF0}" destId="{65BDBE85-2C42-4D8B-96D3-DD6AE2C26CAE}" srcOrd="15" destOrd="0" presId="urn:microsoft.com/office/officeart/2005/8/layout/vList2"/>
    <dgm:cxn modelId="{4A1CC7D9-46A4-453B-9F20-6A31A0C71B4C}" type="presParOf" srcId="{2C468D43-1698-44CC-8A48-EBAD50761AF0}" destId="{F05907DF-9B23-4799-B4BF-344AE0FE7B71}" srcOrd="16" destOrd="0" presId="urn:microsoft.com/office/officeart/2005/8/layout/vList2"/>
    <dgm:cxn modelId="{119CBBB8-9D16-4F45-A83E-7AB5B9E03F3C}" type="presParOf" srcId="{2C468D43-1698-44CC-8A48-EBAD50761AF0}" destId="{E8423C53-6421-4FF9-B540-DA15487D5E81}" srcOrd="17" destOrd="0" presId="urn:microsoft.com/office/officeart/2005/8/layout/vList2"/>
    <dgm:cxn modelId="{A74DB208-6241-49B7-8B22-C6AE38F55670}" type="presParOf" srcId="{2C468D43-1698-44CC-8A48-EBAD50761AF0}" destId="{2A7A31BD-5384-45A2-90AD-E8EC2229E8E6}" srcOrd="1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F2E7E6-1472-4ABA-B1A7-46B0F9A51E3E}">
      <dsp:nvSpPr>
        <dsp:cNvPr id="0" name=""/>
        <dsp:cNvSpPr/>
      </dsp:nvSpPr>
      <dsp:spPr>
        <a:xfrm>
          <a:off x="0" y="105933"/>
          <a:ext cx="7682051" cy="43173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LEC 1 - </a:t>
          </a:r>
          <a:r>
            <a:rPr lang="en-US" sz="1800" b="1" kern="1200" dirty="0"/>
            <a:t>The Economic problem </a:t>
          </a:r>
          <a:endParaRPr lang="en-US" sz="1800" kern="1200" dirty="0">
            <a:solidFill>
              <a:schemeClr val="tx1"/>
            </a:solidFill>
          </a:endParaRPr>
        </a:p>
      </dsp:txBody>
      <dsp:txXfrm>
        <a:off x="21075" y="127008"/>
        <a:ext cx="7639901" cy="389580"/>
      </dsp:txXfrm>
    </dsp:sp>
    <dsp:sp modelId="{D7EBA4BA-FB6A-4C74-8746-6BA33CFAF059}">
      <dsp:nvSpPr>
        <dsp:cNvPr id="0" name=""/>
        <dsp:cNvSpPr/>
      </dsp:nvSpPr>
      <dsp:spPr>
        <a:xfrm>
          <a:off x="0" y="589503"/>
          <a:ext cx="7682051" cy="43173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LEC 2 </a:t>
          </a:r>
          <a:r>
            <a:rPr lang="en-US" sz="1800" b="1" kern="1200" dirty="0"/>
            <a:t>Demand Theory </a:t>
          </a:r>
          <a:endParaRPr lang="en-US" sz="1800" kern="1200" dirty="0"/>
        </a:p>
      </dsp:txBody>
      <dsp:txXfrm>
        <a:off x="21075" y="610578"/>
        <a:ext cx="7639901" cy="389580"/>
      </dsp:txXfrm>
    </dsp:sp>
    <dsp:sp modelId="{B002B1A1-325E-45B8-BFE2-488EA2F7B741}">
      <dsp:nvSpPr>
        <dsp:cNvPr id="0" name=""/>
        <dsp:cNvSpPr/>
      </dsp:nvSpPr>
      <dsp:spPr>
        <a:xfrm>
          <a:off x="0" y="1073073"/>
          <a:ext cx="7682051" cy="43173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LEC 3 </a:t>
          </a:r>
          <a:r>
            <a:rPr lang="en-US" sz="1800" b="1" kern="1200" dirty="0"/>
            <a:t>Supply theory </a:t>
          </a:r>
          <a:endParaRPr lang="en-US" sz="1800" kern="1200" dirty="0"/>
        </a:p>
      </dsp:txBody>
      <dsp:txXfrm>
        <a:off x="21075" y="1094148"/>
        <a:ext cx="7639901" cy="389580"/>
      </dsp:txXfrm>
    </dsp:sp>
    <dsp:sp modelId="{06BE6155-EA9B-45F1-9C1D-7864A7D58150}">
      <dsp:nvSpPr>
        <dsp:cNvPr id="0" name=""/>
        <dsp:cNvSpPr/>
      </dsp:nvSpPr>
      <dsp:spPr>
        <a:xfrm>
          <a:off x="0" y="1556643"/>
          <a:ext cx="7682051" cy="43173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LEC 4 </a:t>
          </a:r>
          <a:r>
            <a:rPr lang="en-US" sz="1800" b="1" kern="1200" dirty="0"/>
            <a:t>Market Equilibrium, and its applications</a:t>
          </a:r>
          <a:endParaRPr lang="en-US" sz="1800" kern="1200" dirty="0"/>
        </a:p>
      </dsp:txBody>
      <dsp:txXfrm>
        <a:off x="21075" y="1577718"/>
        <a:ext cx="7639901" cy="389580"/>
      </dsp:txXfrm>
    </dsp:sp>
    <dsp:sp modelId="{3B83CE69-7AC7-4DAD-BDED-04570FF7B890}">
      <dsp:nvSpPr>
        <dsp:cNvPr id="0" name=""/>
        <dsp:cNvSpPr/>
      </dsp:nvSpPr>
      <dsp:spPr>
        <a:xfrm>
          <a:off x="0" y="2040213"/>
          <a:ext cx="7682051" cy="43173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LEC 5 </a:t>
          </a:r>
          <a:r>
            <a:rPr lang="en-US" sz="1800" b="1" kern="1200" dirty="0"/>
            <a:t>Elasticity of Demand, and Elasticity of Supply </a:t>
          </a:r>
          <a:endParaRPr lang="en-US" sz="1800" kern="1200" dirty="0"/>
        </a:p>
      </dsp:txBody>
      <dsp:txXfrm>
        <a:off x="21075" y="2061288"/>
        <a:ext cx="7639901" cy="389580"/>
      </dsp:txXfrm>
    </dsp:sp>
    <dsp:sp modelId="{37521A56-3C7A-45F3-9AA4-A102F66935B1}">
      <dsp:nvSpPr>
        <dsp:cNvPr id="0" name=""/>
        <dsp:cNvSpPr/>
      </dsp:nvSpPr>
      <dsp:spPr>
        <a:xfrm>
          <a:off x="0" y="2523783"/>
          <a:ext cx="7682051" cy="43173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LEC 6 </a:t>
          </a:r>
          <a:r>
            <a:rPr lang="en-US" sz="1800" b="1" kern="1200" dirty="0"/>
            <a:t>Government Intervention in Markets </a:t>
          </a:r>
          <a:endParaRPr lang="en-US" sz="1800" kern="1200" dirty="0"/>
        </a:p>
      </dsp:txBody>
      <dsp:txXfrm>
        <a:off x="21075" y="2544858"/>
        <a:ext cx="7639901" cy="389580"/>
      </dsp:txXfrm>
    </dsp:sp>
    <dsp:sp modelId="{5EBB60AC-6265-4F5B-8EDA-4948860AB232}">
      <dsp:nvSpPr>
        <dsp:cNvPr id="0" name=""/>
        <dsp:cNvSpPr/>
      </dsp:nvSpPr>
      <dsp:spPr>
        <a:xfrm>
          <a:off x="0" y="3007353"/>
          <a:ext cx="7682051" cy="43173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LEC 7 </a:t>
          </a:r>
          <a:r>
            <a:rPr lang="en-US" sz="1800" b="1" kern="1200" dirty="0"/>
            <a:t>output, and Cost </a:t>
          </a:r>
          <a:endParaRPr lang="en-US" sz="1800" kern="1200" dirty="0"/>
        </a:p>
      </dsp:txBody>
      <dsp:txXfrm>
        <a:off x="21075" y="3028428"/>
        <a:ext cx="7639901" cy="389580"/>
      </dsp:txXfrm>
    </dsp:sp>
    <dsp:sp modelId="{BCA12B3E-CFFA-45F0-ABD6-FDF9B37B6C48}">
      <dsp:nvSpPr>
        <dsp:cNvPr id="0" name=""/>
        <dsp:cNvSpPr/>
      </dsp:nvSpPr>
      <dsp:spPr>
        <a:xfrm>
          <a:off x="0" y="3490923"/>
          <a:ext cx="7682051" cy="43173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LEC 8 </a:t>
          </a:r>
          <a:r>
            <a:rPr lang="en-US" sz="1800" b="1" kern="1200" dirty="0"/>
            <a:t>Monetary Policy, and Fiscal policies </a:t>
          </a:r>
          <a:endParaRPr lang="en-US" sz="1800" kern="1200" dirty="0"/>
        </a:p>
      </dsp:txBody>
      <dsp:txXfrm>
        <a:off x="21075" y="3511998"/>
        <a:ext cx="7639901" cy="389580"/>
      </dsp:txXfrm>
    </dsp:sp>
    <dsp:sp modelId="{F05907DF-9B23-4799-B4BF-344AE0FE7B71}">
      <dsp:nvSpPr>
        <dsp:cNvPr id="0" name=""/>
        <dsp:cNvSpPr/>
      </dsp:nvSpPr>
      <dsp:spPr>
        <a:xfrm>
          <a:off x="0" y="3974493"/>
          <a:ext cx="7682051" cy="43173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LEC 9 </a:t>
          </a:r>
          <a:r>
            <a:rPr lang="en-US" sz="1800" b="1" kern="1200" dirty="0"/>
            <a:t>MEASURING GDP AND ECONOMIC GROWTH </a:t>
          </a:r>
          <a:endParaRPr lang="en-US" sz="1800" kern="1200" dirty="0"/>
        </a:p>
      </dsp:txBody>
      <dsp:txXfrm>
        <a:off x="21075" y="3995568"/>
        <a:ext cx="7639901" cy="389580"/>
      </dsp:txXfrm>
    </dsp:sp>
    <dsp:sp modelId="{2A7A31BD-5384-45A2-90AD-E8EC2229E8E6}">
      <dsp:nvSpPr>
        <dsp:cNvPr id="0" name=""/>
        <dsp:cNvSpPr/>
      </dsp:nvSpPr>
      <dsp:spPr>
        <a:xfrm>
          <a:off x="0" y="4458063"/>
          <a:ext cx="7682051" cy="43173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800" kern="1200" dirty="0"/>
            <a:t>LEC 10 </a:t>
          </a:r>
          <a:r>
            <a:rPr lang="en-US" sz="1800" b="1" kern="1200" dirty="0"/>
            <a:t>International Trade </a:t>
          </a:r>
          <a:endParaRPr lang="en-US" sz="1800" kern="1200" dirty="0"/>
        </a:p>
      </dsp:txBody>
      <dsp:txXfrm>
        <a:off x="21075" y="4479138"/>
        <a:ext cx="7639901" cy="3895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04/06/2023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5164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04/06/2023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04/06/2023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04/06/2023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04/06/2023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04/06/2023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04/06/2023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04/06/2023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04/06/2023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04/06/2023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04/06/2023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04/06/2023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3018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alphaModFix amt="76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04/06/2023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5" r:id="rId13"/>
    <p:sldLayoutId id="2147483667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6.jpe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3" Type="http://schemas.openxmlformats.org/officeDocument/2006/relationships/image" Target="../media/image7.png"/><Relationship Id="rId7" Type="http://schemas.openxmlformats.org/officeDocument/2006/relationships/diagramData" Target="../diagrams/data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svg"/><Relationship Id="rId11" Type="http://schemas.microsoft.com/office/2007/relationships/diagramDrawing" Target="../diagrams/drawing1.xml"/><Relationship Id="rId5" Type="http://schemas.openxmlformats.org/officeDocument/2006/relationships/image" Target="../media/image9.png"/><Relationship Id="rId10" Type="http://schemas.openxmlformats.org/officeDocument/2006/relationships/diagramColors" Target="../diagrams/colors1.xml"/><Relationship Id="rId4" Type="http://schemas.openxmlformats.org/officeDocument/2006/relationships/image" Target="../media/image8.svg"/><Relationship Id="rId9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6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6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7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image" Target="../media/image19.png"/><Relationship Id="rId7" Type="http://schemas.openxmlformats.org/officeDocument/2006/relationships/image" Target="../media/image4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E9AD2FE-2C27-43F0-9E30-395F3F19C8D7}"/>
              </a:ext>
            </a:extLst>
          </p:cNvPr>
          <p:cNvGrpSpPr/>
          <p:nvPr/>
        </p:nvGrpSpPr>
        <p:grpSpPr>
          <a:xfrm>
            <a:off x="321733" y="0"/>
            <a:ext cx="2024825" cy="1879600"/>
            <a:chOff x="321733" y="0"/>
            <a:chExt cx="2024825" cy="1879600"/>
          </a:xfrm>
          <a:solidFill>
            <a:schemeClr val="bg1">
              <a:alpha val="7000"/>
            </a:schemeClr>
          </a:solidFill>
        </p:grpSpPr>
        <p:sp>
          <p:nvSpPr>
            <p:cNvPr id="15" name="Parallelogram 14">
              <a:extLst>
                <a:ext uri="{FF2B5EF4-FFF2-40B4-BE49-F238E27FC236}">
                  <a16:creationId xmlns:a16="http://schemas.microsoft.com/office/drawing/2014/main" id="{545A7692-E471-48BC-B2BD-8C3680ED3070}"/>
                </a:ext>
              </a:extLst>
            </p:cNvPr>
            <p:cNvSpPr/>
            <p:nvPr/>
          </p:nvSpPr>
          <p:spPr>
            <a:xfrm>
              <a:off x="321733" y="0"/>
              <a:ext cx="1821625" cy="1100667"/>
            </a:xfrm>
            <a:prstGeom prst="parallelogram">
              <a:avLst>
                <a:gd name="adj" fmla="val 9750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Parallelogram 15">
              <a:extLst>
                <a:ext uri="{FF2B5EF4-FFF2-40B4-BE49-F238E27FC236}">
                  <a16:creationId xmlns:a16="http://schemas.microsoft.com/office/drawing/2014/main" id="{E29F94B0-C402-4ECC-BDB4-83596E27C981}"/>
                </a:ext>
              </a:extLst>
            </p:cNvPr>
            <p:cNvSpPr/>
            <p:nvPr/>
          </p:nvSpPr>
          <p:spPr>
            <a:xfrm>
              <a:off x="524933" y="778933"/>
              <a:ext cx="1821625" cy="1100667"/>
            </a:xfrm>
            <a:prstGeom prst="parallelogram">
              <a:avLst>
                <a:gd name="adj" fmla="val 9750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6F79225B-5887-A63D-A3C0-DBCB4C41A4BF}"/>
              </a:ext>
            </a:extLst>
          </p:cNvPr>
          <p:cNvSpPr/>
          <p:nvPr/>
        </p:nvSpPr>
        <p:spPr>
          <a:xfrm flipV="1">
            <a:off x="4889591" y="-44450"/>
            <a:ext cx="1549309" cy="2063750"/>
          </a:xfrm>
          <a:custGeom>
            <a:avLst/>
            <a:gdLst>
              <a:gd name="connsiteX0" fmla="*/ 0 w 2133509"/>
              <a:gd name="connsiteY0" fmla="*/ 2781300 h 2781300"/>
              <a:gd name="connsiteX1" fmla="*/ 1066755 w 2133509"/>
              <a:gd name="connsiteY1" fmla="*/ 0 h 2781300"/>
              <a:gd name="connsiteX2" fmla="*/ 2133509 w 2133509"/>
              <a:gd name="connsiteY2" fmla="*/ 2781300 h 2781300"/>
              <a:gd name="connsiteX3" fmla="*/ 0 w 2133509"/>
              <a:gd name="connsiteY3" fmla="*/ 2781300 h 2781300"/>
              <a:gd name="connsiteX0" fmla="*/ 0 w 2133509"/>
              <a:gd name="connsiteY0" fmla="*/ 1670050 h 1670050"/>
              <a:gd name="connsiteX1" fmla="*/ 647655 w 2133509"/>
              <a:gd name="connsiteY1" fmla="*/ 0 h 1670050"/>
              <a:gd name="connsiteX2" fmla="*/ 2133509 w 2133509"/>
              <a:gd name="connsiteY2" fmla="*/ 1670050 h 1670050"/>
              <a:gd name="connsiteX3" fmla="*/ 0 w 2133509"/>
              <a:gd name="connsiteY3" fmla="*/ 1670050 h 1670050"/>
              <a:gd name="connsiteX0" fmla="*/ 0 w 2158909"/>
              <a:gd name="connsiteY0" fmla="*/ 1562100 h 1670050"/>
              <a:gd name="connsiteX1" fmla="*/ 673055 w 2158909"/>
              <a:gd name="connsiteY1" fmla="*/ 0 h 1670050"/>
              <a:gd name="connsiteX2" fmla="*/ 2158909 w 2158909"/>
              <a:gd name="connsiteY2" fmla="*/ 1670050 h 1670050"/>
              <a:gd name="connsiteX3" fmla="*/ 0 w 2158909"/>
              <a:gd name="connsiteY3" fmla="*/ 1562100 h 1670050"/>
              <a:gd name="connsiteX0" fmla="*/ 0 w 2158909"/>
              <a:gd name="connsiteY0" fmla="*/ 1644650 h 1752600"/>
              <a:gd name="connsiteX1" fmla="*/ 647655 w 2158909"/>
              <a:gd name="connsiteY1" fmla="*/ 0 h 1752600"/>
              <a:gd name="connsiteX2" fmla="*/ 2158909 w 2158909"/>
              <a:gd name="connsiteY2" fmla="*/ 1752600 h 1752600"/>
              <a:gd name="connsiteX3" fmla="*/ 0 w 2158909"/>
              <a:gd name="connsiteY3" fmla="*/ 1644650 h 1752600"/>
              <a:gd name="connsiteX0" fmla="*/ 0 w 1549309"/>
              <a:gd name="connsiteY0" fmla="*/ 1644650 h 1644650"/>
              <a:gd name="connsiteX1" fmla="*/ 647655 w 1549309"/>
              <a:gd name="connsiteY1" fmla="*/ 0 h 1644650"/>
              <a:gd name="connsiteX2" fmla="*/ 1549309 w 1549309"/>
              <a:gd name="connsiteY2" fmla="*/ 1612900 h 1644650"/>
              <a:gd name="connsiteX3" fmla="*/ 0 w 1549309"/>
              <a:gd name="connsiteY3" fmla="*/ 1644650 h 1644650"/>
              <a:gd name="connsiteX0" fmla="*/ 0 w 1549309"/>
              <a:gd name="connsiteY0" fmla="*/ 1644650 h 1644650"/>
              <a:gd name="connsiteX1" fmla="*/ 647655 w 1549309"/>
              <a:gd name="connsiteY1" fmla="*/ 0 h 1644650"/>
              <a:gd name="connsiteX2" fmla="*/ 1549309 w 1549309"/>
              <a:gd name="connsiteY2" fmla="*/ 1638300 h 1644650"/>
              <a:gd name="connsiteX3" fmla="*/ 0 w 1549309"/>
              <a:gd name="connsiteY3" fmla="*/ 1644650 h 1644650"/>
              <a:gd name="connsiteX0" fmla="*/ 0 w 1549309"/>
              <a:gd name="connsiteY0" fmla="*/ 2063750 h 2063750"/>
              <a:gd name="connsiteX1" fmla="*/ 812755 w 1549309"/>
              <a:gd name="connsiteY1" fmla="*/ 0 h 2063750"/>
              <a:gd name="connsiteX2" fmla="*/ 1549309 w 1549309"/>
              <a:gd name="connsiteY2" fmla="*/ 2057400 h 2063750"/>
              <a:gd name="connsiteX3" fmla="*/ 0 w 1549309"/>
              <a:gd name="connsiteY3" fmla="*/ 2063750 h 2063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49309" h="2063750">
                <a:moveTo>
                  <a:pt x="0" y="2063750"/>
                </a:moveTo>
                <a:lnTo>
                  <a:pt x="812755" y="0"/>
                </a:lnTo>
                <a:lnTo>
                  <a:pt x="1549309" y="2057400"/>
                </a:lnTo>
                <a:lnTo>
                  <a:pt x="0" y="2063750"/>
                </a:lnTo>
                <a:close/>
              </a:path>
            </a:pathLst>
          </a:custGeom>
          <a:solidFill>
            <a:srgbClr val="2D39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6438900" y="3685518"/>
            <a:ext cx="55911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2D3956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Prepared by Lect. Dina Samir </a:t>
            </a:r>
            <a:r>
              <a:rPr lang="en-US" sz="2000" dirty="0" err="1">
                <a:solidFill>
                  <a:srgbClr val="2D3956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ElWakkad</a:t>
            </a:r>
            <a:endParaRPr lang="en-US" sz="2000" dirty="0">
              <a:solidFill>
                <a:srgbClr val="2D3956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E3948B05-7CE6-E480-29B8-35C2C64D07A6}"/>
              </a:ext>
            </a:extLst>
          </p:cNvPr>
          <p:cNvSpPr/>
          <p:nvPr/>
        </p:nvSpPr>
        <p:spPr>
          <a:xfrm>
            <a:off x="-57150" y="-19050"/>
            <a:ext cx="7452000" cy="6912000"/>
          </a:xfrm>
          <a:custGeom>
            <a:avLst/>
            <a:gdLst>
              <a:gd name="connsiteX0" fmla="*/ 0 w 6153150"/>
              <a:gd name="connsiteY0" fmla="*/ 0 h 6991350"/>
              <a:gd name="connsiteX1" fmla="*/ 6153150 w 6153150"/>
              <a:gd name="connsiteY1" fmla="*/ 0 h 6991350"/>
              <a:gd name="connsiteX2" fmla="*/ 6153150 w 6153150"/>
              <a:gd name="connsiteY2" fmla="*/ 6991350 h 6991350"/>
              <a:gd name="connsiteX3" fmla="*/ 0 w 6153150"/>
              <a:gd name="connsiteY3" fmla="*/ 6991350 h 6991350"/>
              <a:gd name="connsiteX4" fmla="*/ 0 w 6153150"/>
              <a:gd name="connsiteY4" fmla="*/ 0 h 6991350"/>
              <a:gd name="connsiteX0" fmla="*/ 0 w 7372350"/>
              <a:gd name="connsiteY0" fmla="*/ 0 h 6991350"/>
              <a:gd name="connsiteX1" fmla="*/ 6153150 w 7372350"/>
              <a:gd name="connsiteY1" fmla="*/ 0 h 6991350"/>
              <a:gd name="connsiteX2" fmla="*/ 7372350 w 7372350"/>
              <a:gd name="connsiteY2" fmla="*/ 6991350 h 6991350"/>
              <a:gd name="connsiteX3" fmla="*/ 0 w 7372350"/>
              <a:gd name="connsiteY3" fmla="*/ 6991350 h 6991350"/>
              <a:gd name="connsiteX4" fmla="*/ 0 w 7372350"/>
              <a:gd name="connsiteY4" fmla="*/ 0 h 6991350"/>
              <a:gd name="connsiteX0" fmla="*/ 0 w 7372350"/>
              <a:gd name="connsiteY0" fmla="*/ 0 h 6991350"/>
              <a:gd name="connsiteX1" fmla="*/ 3124200 w 7372350"/>
              <a:gd name="connsiteY1" fmla="*/ 800100 h 6991350"/>
              <a:gd name="connsiteX2" fmla="*/ 7372350 w 7372350"/>
              <a:gd name="connsiteY2" fmla="*/ 6991350 h 6991350"/>
              <a:gd name="connsiteX3" fmla="*/ 0 w 7372350"/>
              <a:gd name="connsiteY3" fmla="*/ 6991350 h 6991350"/>
              <a:gd name="connsiteX4" fmla="*/ 0 w 7372350"/>
              <a:gd name="connsiteY4" fmla="*/ 0 h 6991350"/>
              <a:gd name="connsiteX0" fmla="*/ 0 w 7372350"/>
              <a:gd name="connsiteY0" fmla="*/ 0 h 6991350"/>
              <a:gd name="connsiteX1" fmla="*/ 4724400 w 7372350"/>
              <a:gd name="connsiteY1" fmla="*/ 152400 h 6991350"/>
              <a:gd name="connsiteX2" fmla="*/ 7372350 w 7372350"/>
              <a:gd name="connsiteY2" fmla="*/ 6991350 h 6991350"/>
              <a:gd name="connsiteX3" fmla="*/ 0 w 7372350"/>
              <a:gd name="connsiteY3" fmla="*/ 6991350 h 6991350"/>
              <a:gd name="connsiteX4" fmla="*/ 0 w 7372350"/>
              <a:gd name="connsiteY4" fmla="*/ 0 h 6991350"/>
              <a:gd name="connsiteX0" fmla="*/ 857250 w 7372350"/>
              <a:gd name="connsiteY0" fmla="*/ 438150 h 6838950"/>
              <a:gd name="connsiteX1" fmla="*/ 4724400 w 7372350"/>
              <a:gd name="connsiteY1" fmla="*/ 0 h 6838950"/>
              <a:gd name="connsiteX2" fmla="*/ 7372350 w 7372350"/>
              <a:gd name="connsiteY2" fmla="*/ 6838950 h 6838950"/>
              <a:gd name="connsiteX3" fmla="*/ 0 w 7372350"/>
              <a:gd name="connsiteY3" fmla="*/ 6838950 h 6838950"/>
              <a:gd name="connsiteX4" fmla="*/ 857250 w 7372350"/>
              <a:gd name="connsiteY4" fmla="*/ 438150 h 6838950"/>
              <a:gd name="connsiteX0" fmla="*/ 38100 w 7372350"/>
              <a:gd name="connsiteY0" fmla="*/ 0 h 6896100"/>
              <a:gd name="connsiteX1" fmla="*/ 4724400 w 7372350"/>
              <a:gd name="connsiteY1" fmla="*/ 57150 h 6896100"/>
              <a:gd name="connsiteX2" fmla="*/ 7372350 w 7372350"/>
              <a:gd name="connsiteY2" fmla="*/ 6896100 h 6896100"/>
              <a:gd name="connsiteX3" fmla="*/ 0 w 7372350"/>
              <a:gd name="connsiteY3" fmla="*/ 6896100 h 6896100"/>
              <a:gd name="connsiteX4" fmla="*/ 38100 w 7372350"/>
              <a:gd name="connsiteY4" fmla="*/ 0 h 6896100"/>
              <a:gd name="connsiteX0" fmla="*/ 0 w 7334250"/>
              <a:gd name="connsiteY0" fmla="*/ 0 h 6896100"/>
              <a:gd name="connsiteX1" fmla="*/ 4686300 w 7334250"/>
              <a:gd name="connsiteY1" fmla="*/ 57150 h 6896100"/>
              <a:gd name="connsiteX2" fmla="*/ 7334250 w 7334250"/>
              <a:gd name="connsiteY2" fmla="*/ 6896100 h 6896100"/>
              <a:gd name="connsiteX3" fmla="*/ 800100 w 7334250"/>
              <a:gd name="connsiteY3" fmla="*/ 6305550 h 6896100"/>
              <a:gd name="connsiteX4" fmla="*/ 0 w 7334250"/>
              <a:gd name="connsiteY4" fmla="*/ 0 h 6896100"/>
              <a:gd name="connsiteX0" fmla="*/ 38100 w 7372350"/>
              <a:gd name="connsiteY0" fmla="*/ 0 h 6915150"/>
              <a:gd name="connsiteX1" fmla="*/ 4724400 w 7372350"/>
              <a:gd name="connsiteY1" fmla="*/ 57150 h 6915150"/>
              <a:gd name="connsiteX2" fmla="*/ 7372350 w 7372350"/>
              <a:gd name="connsiteY2" fmla="*/ 6896100 h 6915150"/>
              <a:gd name="connsiteX3" fmla="*/ 0 w 7372350"/>
              <a:gd name="connsiteY3" fmla="*/ 6915150 h 6915150"/>
              <a:gd name="connsiteX4" fmla="*/ 38100 w 7372350"/>
              <a:gd name="connsiteY4" fmla="*/ 0 h 6915150"/>
              <a:gd name="connsiteX0" fmla="*/ 38100 w 7372350"/>
              <a:gd name="connsiteY0" fmla="*/ 19050 h 6934200"/>
              <a:gd name="connsiteX1" fmla="*/ 4743450 w 7372350"/>
              <a:gd name="connsiteY1" fmla="*/ 0 h 6934200"/>
              <a:gd name="connsiteX2" fmla="*/ 7372350 w 7372350"/>
              <a:gd name="connsiteY2" fmla="*/ 6915150 h 6934200"/>
              <a:gd name="connsiteX3" fmla="*/ 0 w 7372350"/>
              <a:gd name="connsiteY3" fmla="*/ 6934200 h 6934200"/>
              <a:gd name="connsiteX4" fmla="*/ 38100 w 7372350"/>
              <a:gd name="connsiteY4" fmla="*/ 19050 h 6934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72350" h="6934200">
                <a:moveTo>
                  <a:pt x="38100" y="19050"/>
                </a:moveTo>
                <a:lnTo>
                  <a:pt x="4743450" y="0"/>
                </a:lnTo>
                <a:lnTo>
                  <a:pt x="7372350" y="6915150"/>
                </a:lnTo>
                <a:lnTo>
                  <a:pt x="0" y="6934200"/>
                </a:lnTo>
                <a:lnTo>
                  <a:pt x="38100" y="19050"/>
                </a:lnTo>
                <a:close/>
              </a:path>
            </a:pathLst>
          </a:custGeom>
          <a:blipFill dpi="0" rotWithShape="1">
            <a:blip r:embed="rId3">
              <a:alphaModFix amt="76000"/>
            </a:blip>
            <a:srcRect/>
            <a:stretch>
              <a:fillRect t="-1000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5997654" y="2849316"/>
            <a:ext cx="60324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rgbClr val="8E5A6D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Introduction to Economics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6594457" y="6043084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800" dirty="0">
                <a:solidFill>
                  <a:srgbClr val="2D3956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Orientation Lecture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93573" y="-394321"/>
            <a:ext cx="2876694" cy="2544327"/>
          </a:xfrm>
          <a:prstGeom prst="rect">
            <a:avLst/>
          </a:prstGeom>
        </p:spPr>
      </p:pic>
      <p:sp>
        <p:nvSpPr>
          <p:cNvPr id="35" name="Parallelogram 34">
            <a:extLst>
              <a:ext uri="{FF2B5EF4-FFF2-40B4-BE49-F238E27FC236}">
                <a16:creationId xmlns:a16="http://schemas.microsoft.com/office/drawing/2014/main" id="{F07AC106-4C88-A6D7-90B1-96971027FAFA}"/>
              </a:ext>
            </a:extLst>
          </p:cNvPr>
          <p:cNvSpPr/>
          <p:nvPr/>
        </p:nvSpPr>
        <p:spPr>
          <a:xfrm rot="4043456">
            <a:off x="-459862" y="6293391"/>
            <a:ext cx="5381392" cy="134671"/>
          </a:xfrm>
          <a:prstGeom prst="parallelogram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ight Triangle 28">
            <a:extLst>
              <a:ext uri="{FF2B5EF4-FFF2-40B4-BE49-F238E27FC236}">
                <a16:creationId xmlns:a16="http://schemas.microsoft.com/office/drawing/2014/main" id="{BB8EAA74-C5DA-C10D-66E7-603034FB0A86}"/>
              </a:ext>
            </a:extLst>
          </p:cNvPr>
          <p:cNvSpPr/>
          <p:nvPr/>
        </p:nvSpPr>
        <p:spPr>
          <a:xfrm>
            <a:off x="-57150" y="1756704"/>
            <a:ext cx="2084784" cy="5143500"/>
          </a:xfrm>
          <a:prstGeom prst="rtTriangle">
            <a:avLst/>
          </a:prstGeom>
          <a:solidFill>
            <a:srgbClr val="2D39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A59789B-D841-DB76-25B9-1348B202C2B5}"/>
              </a:ext>
            </a:extLst>
          </p:cNvPr>
          <p:cNvSpPr txBox="1"/>
          <p:nvPr/>
        </p:nvSpPr>
        <p:spPr>
          <a:xfrm>
            <a:off x="7394850" y="5384622"/>
            <a:ext cx="12187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rgbClr val="2D3956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MGM112</a:t>
            </a:r>
          </a:p>
        </p:txBody>
      </p:sp>
      <p:pic>
        <p:nvPicPr>
          <p:cNvPr id="47" name="Graphic 46">
            <a:extLst>
              <a:ext uri="{FF2B5EF4-FFF2-40B4-BE49-F238E27FC236}">
                <a16:creationId xmlns:a16="http://schemas.microsoft.com/office/drawing/2014/main" id="{D4AF3B79-7C62-249A-6AAB-EA6585FAC59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13679" y="372325"/>
            <a:ext cx="2457656" cy="670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0"/>
    </mc:Choice>
    <mc:Fallback xmlns="">
      <p:transition spd="slow" advTm="67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4689259" y="1412953"/>
            <a:ext cx="52338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2D3956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GENERAL INFORMATION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5E30A49-6736-ECBA-A034-3B17B6F12642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778127ED-6700-AD6D-66AB-04E169E624A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32264" y="-372928"/>
            <a:ext cx="2036258" cy="1800993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6FE380F3-A68B-26EA-9084-2C15BB9E43F9}"/>
              </a:ext>
            </a:extLst>
          </p:cNvPr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2D39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pic>
        <p:nvPicPr>
          <p:cNvPr id="36" name="Graphic 35">
            <a:extLst>
              <a:ext uri="{FF2B5EF4-FFF2-40B4-BE49-F238E27FC236}">
                <a16:creationId xmlns:a16="http://schemas.microsoft.com/office/drawing/2014/main" id="{D093BAF8-7BD7-E8F7-8798-6C01339128A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37" name="Graphic 36">
            <a:extLst>
              <a:ext uri="{FF2B5EF4-FFF2-40B4-BE49-F238E27FC236}">
                <a16:creationId xmlns:a16="http://schemas.microsoft.com/office/drawing/2014/main" id="{C2BDC60B-9FFF-D670-F0A7-0FBAF64501C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B48A61C-870A-C924-C82A-2BCE7EB808CC}"/>
              </a:ext>
            </a:extLst>
          </p:cNvPr>
          <p:cNvSpPr txBox="1">
            <a:spLocks/>
          </p:cNvSpPr>
          <p:nvPr/>
        </p:nvSpPr>
        <p:spPr>
          <a:xfrm>
            <a:off x="3471255" y="2164336"/>
            <a:ext cx="8497267" cy="356834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50000"/>
              </a:lnSpc>
            </a:pPr>
            <a:r>
              <a:rPr lang="en-US" b="1" dirty="0">
                <a:solidFill>
                  <a:srgbClr val="002060"/>
                </a:solidFill>
              </a:rPr>
              <a:t>Course Name: </a:t>
            </a:r>
            <a:r>
              <a:rPr lang="en-US" b="1" dirty="0"/>
              <a:t>MGM112- Introduction to Economics</a:t>
            </a:r>
          </a:p>
          <a:p>
            <a:pPr>
              <a:lnSpc>
                <a:spcPct val="250000"/>
              </a:lnSpc>
            </a:pPr>
            <a:r>
              <a:rPr lang="en-US" b="1" dirty="0">
                <a:solidFill>
                  <a:srgbClr val="002060"/>
                </a:solidFill>
              </a:rPr>
              <a:t>Course Instructor: </a:t>
            </a:r>
            <a:r>
              <a:rPr lang="en-US" b="1" dirty="0"/>
              <a:t>Dina Samir </a:t>
            </a:r>
            <a:r>
              <a:rPr lang="en-US" b="1" dirty="0" err="1"/>
              <a:t>ElWakkad</a:t>
            </a:r>
            <a:endParaRPr lang="en-US" b="1" dirty="0"/>
          </a:p>
          <a:p>
            <a:pPr>
              <a:lnSpc>
                <a:spcPct val="250000"/>
              </a:lnSpc>
            </a:pPr>
            <a:r>
              <a:rPr lang="en-US" b="1" dirty="0">
                <a:solidFill>
                  <a:srgbClr val="002060"/>
                </a:solidFill>
              </a:rPr>
              <a:t>Email: </a:t>
            </a:r>
            <a:r>
              <a:rPr lang="en-US" b="1" dirty="0"/>
              <a:t>dina.elwakkad@esu.ac.ae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94081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1D584A8-9513-A64F-1702-F380A0156E97}"/>
              </a:ext>
            </a:extLst>
          </p:cNvPr>
          <p:cNvSpPr txBox="1">
            <a:spLocks/>
          </p:cNvSpPr>
          <p:nvPr/>
        </p:nvSpPr>
        <p:spPr>
          <a:xfrm>
            <a:off x="1510977" y="2528502"/>
            <a:ext cx="8685919" cy="180099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rtl="1"/>
            <a:r>
              <a:rPr lang="ar-EG" sz="3200" dirty="0"/>
              <a:t>ترفع </a:t>
            </a:r>
            <a:r>
              <a:rPr lang="ar-EG" sz="3200" dirty="0">
                <a:solidFill>
                  <a:schemeClr val="accent2"/>
                </a:solidFill>
              </a:rPr>
              <a:t>المحاضرات الأسبوعية </a:t>
            </a:r>
            <a:r>
              <a:rPr lang="ar-EG" sz="3200" dirty="0"/>
              <a:t>علي المنصة التعليمية </a:t>
            </a:r>
            <a:r>
              <a:rPr lang="en-US" sz="3200" dirty="0"/>
              <a:t> Moodle</a:t>
            </a:r>
            <a:r>
              <a:rPr lang="ar-EG" sz="3200" dirty="0"/>
              <a:t>يوم السبت من كل أسبوع في تمام الساعة </a:t>
            </a:r>
            <a:r>
              <a:rPr lang="ar-EG" sz="3200" dirty="0">
                <a:solidFill>
                  <a:srgbClr val="0070C0"/>
                </a:solidFill>
              </a:rPr>
              <a:t>12 ظهرًا </a:t>
            </a:r>
            <a:r>
              <a:rPr lang="ar-EG" sz="3200" dirty="0"/>
              <a:t>بتوقيت الرياض</a:t>
            </a:r>
            <a:endParaRPr lang="en-US" sz="3200" dirty="0"/>
          </a:p>
          <a:p>
            <a:pPr marL="0" indent="0" algn="r" rtl="1">
              <a:buNone/>
            </a:pPr>
            <a:endParaRPr lang="ar-EG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962B526-EF10-DFDF-7ABF-7F1D5ED2E7E1}"/>
              </a:ext>
            </a:extLst>
          </p:cNvPr>
          <p:cNvSpPr txBox="1"/>
          <p:nvPr/>
        </p:nvSpPr>
        <p:spPr>
          <a:xfrm>
            <a:off x="3002493" y="610340"/>
            <a:ext cx="529424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GENERAL INFORMATION</a:t>
            </a:r>
          </a:p>
        </p:txBody>
      </p:sp>
    </p:spTree>
    <p:extLst>
      <p:ext uri="{BB962C8B-B14F-4D97-AF65-F5344CB8AC3E}">
        <p14:creationId xmlns:p14="http://schemas.microsoft.com/office/powerpoint/2010/main" val="34343966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962B526-EF10-DFDF-7ABF-7F1D5ED2E7E1}"/>
              </a:ext>
            </a:extLst>
          </p:cNvPr>
          <p:cNvSpPr txBox="1"/>
          <p:nvPr/>
        </p:nvSpPr>
        <p:spPr>
          <a:xfrm>
            <a:off x="3002493" y="610340"/>
            <a:ext cx="529424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GENERAL INFORMATION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97D6376-16C8-B62C-E269-CD85D2AD3C70}"/>
              </a:ext>
            </a:extLst>
          </p:cNvPr>
          <p:cNvSpPr txBox="1">
            <a:spLocks/>
          </p:cNvSpPr>
          <p:nvPr/>
        </p:nvSpPr>
        <p:spPr>
          <a:xfrm>
            <a:off x="1790951" y="1995361"/>
            <a:ext cx="8132194" cy="218164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rtl="1">
              <a:buNone/>
            </a:pPr>
            <a:endParaRPr lang="ar-EG" dirty="0"/>
          </a:p>
          <a:p>
            <a:pPr algn="just" rtl="1"/>
            <a:r>
              <a:rPr lang="ar-EG" dirty="0">
                <a:solidFill>
                  <a:schemeClr val="accent2"/>
                </a:solidFill>
              </a:rPr>
              <a:t>حلقات النقاش </a:t>
            </a:r>
            <a:r>
              <a:rPr lang="ar-EG" dirty="0"/>
              <a:t>وهي حلقات أسبوعية اختيارية للطالب وغرضها مناقشة ما تم طرحه خلال المحاضرة المسجلة لكل أسبوع ستكون بأذن الله علي رابط زوم والذي سوف يتم الإعلان عنه علي المنصة التعليمية</a:t>
            </a:r>
            <a:r>
              <a:rPr lang="en-US" dirty="0"/>
              <a:t> Moodle </a:t>
            </a:r>
          </a:p>
        </p:txBody>
      </p:sp>
    </p:spTree>
    <p:extLst>
      <p:ext uri="{BB962C8B-B14F-4D97-AF65-F5344CB8AC3E}">
        <p14:creationId xmlns:p14="http://schemas.microsoft.com/office/powerpoint/2010/main" val="8062747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962B526-EF10-DFDF-7ABF-7F1D5ED2E7E1}"/>
              </a:ext>
            </a:extLst>
          </p:cNvPr>
          <p:cNvSpPr txBox="1"/>
          <p:nvPr/>
        </p:nvSpPr>
        <p:spPr>
          <a:xfrm>
            <a:off x="3002493" y="610340"/>
            <a:ext cx="529424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Quizzes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AB664F0A-0337-ED43-E362-792ADFAA387F}"/>
              </a:ext>
            </a:extLst>
          </p:cNvPr>
          <p:cNvSpPr txBox="1">
            <a:spLocks/>
          </p:cNvSpPr>
          <p:nvPr/>
        </p:nvSpPr>
        <p:spPr>
          <a:xfrm>
            <a:off x="1439099" y="1995244"/>
            <a:ext cx="8829676" cy="266436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rtl="1"/>
            <a:r>
              <a:rPr lang="ar-EG" sz="2400" b="1" dirty="0"/>
              <a:t>يفتح الاختبار القصير الأسبوعي يوم السبت في تمام الساعة العاشرة مساءً وهو متاح لمدة أسبوع ثم يقفل يوم السبت الذي يليه في تمام الساعة التاسعة مساءً</a:t>
            </a:r>
          </a:p>
          <a:p>
            <a:pPr algn="r" rtl="1"/>
            <a:r>
              <a:rPr lang="ar-EG" sz="2400" b="1" dirty="0"/>
              <a:t>الاختبار يشمل أسئلة كتابية وصوتية</a:t>
            </a:r>
          </a:p>
          <a:p>
            <a:pPr algn="r" rtl="1"/>
            <a:r>
              <a:rPr lang="ar-EG" sz="2400" b="1" dirty="0"/>
              <a:t>تعد الإجابة علي الاختبار القصير بمثابة حضور للطلاب والطالبات</a:t>
            </a:r>
          </a:p>
          <a:p>
            <a:pPr algn="r" rtl="1"/>
            <a:r>
              <a:rPr lang="ar-EG" sz="2400" b="1" dirty="0"/>
              <a:t>الاختبار القصير من 8 درجات (بمجموع 80 درجة)</a:t>
            </a:r>
          </a:p>
          <a:p>
            <a:pPr algn="r" rtl="1"/>
            <a:r>
              <a:rPr lang="ar-EG" sz="2400" b="1" dirty="0"/>
              <a:t>فترة السماحية للاختبار القصير 24 دقيقة.</a:t>
            </a:r>
            <a:r>
              <a:rPr lang="en-US" sz="2400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885037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962B526-EF10-DFDF-7ABF-7F1D5ED2E7E1}"/>
              </a:ext>
            </a:extLst>
          </p:cNvPr>
          <p:cNvSpPr txBox="1"/>
          <p:nvPr/>
        </p:nvSpPr>
        <p:spPr>
          <a:xfrm>
            <a:off x="3002493" y="610340"/>
            <a:ext cx="529424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Quizzes</a:t>
            </a:r>
          </a:p>
        </p:txBody>
      </p:sp>
      <p:graphicFrame>
        <p:nvGraphicFramePr>
          <p:cNvPr id="5" name="Table 10">
            <a:extLst>
              <a:ext uri="{FF2B5EF4-FFF2-40B4-BE49-F238E27FC236}">
                <a16:creationId xmlns:a16="http://schemas.microsoft.com/office/drawing/2014/main" id="{BA832160-A096-B63C-C0C6-EFFEAEDCF9C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4453718"/>
              </p:ext>
            </p:extLst>
          </p:nvPr>
        </p:nvGraphicFramePr>
        <p:xfrm>
          <a:off x="2032000" y="2180974"/>
          <a:ext cx="8128000" cy="283464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2646017">
                  <a:extLst>
                    <a:ext uri="{9D8B030D-6E8A-4147-A177-3AD203B41FA5}">
                      <a16:colId xmlns:a16="http://schemas.microsoft.com/office/drawing/2014/main" val="3459264581"/>
                    </a:ext>
                  </a:extLst>
                </a:gridCol>
                <a:gridCol w="5481983">
                  <a:extLst>
                    <a:ext uri="{9D8B030D-6E8A-4147-A177-3AD203B41FA5}">
                      <a16:colId xmlns:a16="http://schemas.microsoft.com/office/drawing/2014/main" val="4063469185"/>
                    </a:ext>
                  </a:extLst>
                </a:gridCol>
              </a:tblGrid>
              <a:tr h="1501289">
                <a:tc rowSpan="2">
                  <a:txBody>
                    <a:bodyPr/>
                    <a:lstStyle/>
                    <a:p>
                      <a:pPr algn="ctr"/>
                      <a:r>
                        <a:rPr lang="en-US" sz="6000" dirty="0">
                          <a:solidFill>
                            <a:srgbClr val="FF0000"/>
                          </a:solidFill>
                        </a:rPr>
                        <a:t>Exams &amp; Marks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54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/>
                        <a:t>80% Short exams during the semester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54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67461632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sz="2800" b="1" kern="1200" dirty="0">
                          <a:solidFill>
                            <a:schemeClr val="tx1"/>
                          </a:solidFill>
                        </a:rPr>
                        <a:t>20% Final Exam</a:t>
                      </a:r>
                      <a:endParaRPr lang="en-US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25400" cmpd="sng">
                      <a:noFill/>
                    </a:lnL>
                    <a:lnR w="12700" cmpd="sng">
                      <a:noFill/>
                    </a:lnR>
                    <a:lnT w="254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3878196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79147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962B526-EF10-DFDF-7ABF-7F1D5ED2E7E1}"/>
              </a:ext>
            </a:extLst>
          </p:cNvPr>
          <p:cNvSpPr txBox="1"/>
          <p:nvPr/>
        </p:nvSpPr>
        <p:spPr>
          <a:xfrm>
            <a:off x="3002493" y="610340"/>
            <a:ext cx="529424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Course Content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BA26965-1D2A-A0DA-5AC5-0C0A4C93B86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15250120"/>
              </p:ext>
            </p:extLst>
          </p:nvPr>
        </p:nvGraphicFramePr>
        <p:xfrm>
          <a:off x="2447778" y="1201205"/>
          <a:ext cx="7682051" cy="49957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7249397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962B526-EF10-DFDF-7ABF-7F1D5ED2E7E1}"/>
              </a:ext>
            </a:extLst>
          </p:cNvPr>
          <p:cNvSpPr txBox="1"/>
          <p:nvPr/>
        </p:nvSpPr>
        <p:spPr>
          <a:xfrm>
            <a:off x="3002493" y="610340"/>
            <a:ext cx="529424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Learning Outcomes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17C10B2-9995-5C73-C919-C0C77EFA8BA2}"/>
              </a:ext>
            </a:extLst>
          </p:cNvPr>
          <p:cNvSpPr txBox="1">
            <a:spLocks/>
          </p:cNvSpPr>
          <p:nvPr/>
        </p:nvSpPr>
        <p:spPr>
          <a:xfrm>
            <a:off x="838200" y="1639849"/>
            <a:ext cx="10515600" cy="383948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 rtl="0"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2400" b="1" i="0" u="none" strike="noStrike" dirty="0">
                <a:solidFill>
                  <a:srgbClr val="FF0000"/>
                </a:solidFill>
                <a:effectLst/>
                <a:latin typeface="Calibri" panose="020F0502020204030204" pitchFamily="34" charset="0"/>
              </a:rPr>
              <a:t>At the end of this course, students should be able to:</a:t>
            </a:r>
            <a:endParaRPr lang="en-US" sz="3600" b="1" dirty="0">
              <a:solidFill>
                <a:srgbClr val="FF0000"/>
              </a:solidFill>
              <a:effectLst/>
            </a:endParaRPr>
          </a:p>
          <a:p>
            <a:pPr algn="just" rtl="0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Describe and evaluate the models and methods used in economic analysis.</a:t>
            </a:r>
            <a:endParaRPr lang="en-US" sz="2400" b="0" i="0" u="none" strike="noStrike" dirty="0">
              <a:solidFill>
                <a:srgbClr val="000000"/>
              </a:solidFill>
              <a:effectLst/>
              <a:latin typeface="Noto Sans Symbols"/>
            </a:endParaRPr>
          </a:p>
          <a:p>
            <a:pPr algn="just" rtl="0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Formulate real world examples in the language of economic modeling.</a:t>
            </a:r>
            <a:endParaRPr lang="en-US" sz="2400" b="0" i="0" u="none" strike="noStrike" dirty="0">
              <a:solidFill>
                <a:srgbClr val="000000"/>
              </a:solidFill>
              <a:effectLst/>
              <a:latin typeface="Noto Sans Symbols"/>
            </a:endParaRPr>
          </a:p>
          <a:p>
            <a:pPr algn="just" rtl="0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Apply and use the economic models to analyze these issues.</a:t>
            </a:r>
            <a:endParaRPr lang="en-US" sz="2400" b="0" i="0" u="none" strike="noStrike" dirty="0">
              <a:solidFill>
                <a:srgbClr val="000000"/>
              </a:solidFill>
              <a:effectLst/>
              <a:latin typeface="Noto Sans Symbols"/>
            </a:endParaRPr>
          </a:p>
          <a:p>
            <a:pPr algn="just" rtl="0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Assess the potential and limitations of the models and methods used in economic analysis.</a:t>
            </a:r>
            <a:endParaRPr lang="en-US" sz="2400" b="0" i="0" u="none" strike="noStrike" dirty="0">
              <a:solidFill>
                <a:srgbClr val="000000"/>
              </a:solidFill>
              <a:effectLst/>
              <a:latin typeface="Noto Sans Symbols"/>
            </a:endParaRPr>
          </a:p>
          <a:p>
            <a:pPr algn="just" rtl="0" fontAlgn="base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program level competencies.</a:t>
            </a:r>
            <a:endParaRPr lang="en-US" sz="2400" b="0" i="0" u="none" strike="noStrike" dirty="0">
              <a:solidFill>
                <a:srgbClr val="000000"/>
              </a:solidFill>
              <a:effectLst/>
              <a:latin typeface="Noto Sans Symbols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97683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962B526-EF10-DFDF-7ABF-7F1D5ED2E7E1}"/>
              </a:ext>
            </a:extLst>
          </p:cNvPr>
          <p:cNvSpPr txBox="1"/>
          <p:nvPr/>
        </p:nvSpPr>
        <p:spPr>
          <a:xfrm>
            <a:off x="3002493" y="610340"/>
            <a:ext cx="529424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Objectives of this Lecture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0FB978E9-CC3C-87BD-726E-F2F4CAA66DF9}"/>
              </a:ext>
            </a:extLst>
          </p:cNvPr>
          <p:cNvSpPr txBox="1">
            <a:spLocks/>
          </p:cNvSpPr>
          <p:nvPr/>
        </p:nvSpPr>
        <p:spPr>
          <a:xfrm>
            <a:off x="549729" y="1945156"/>
            <a:ext cx="11092542" cy="296768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1" hangingPunct="1">
              <a:buNone/>
            </a:pPr>
            <a:r>
              <a:rPr lang="en-US" altLang="en-US" dirty="0">
                <a:solidFill>
                  <a:srgbClr val="FF0000"/>
                </a:solidFill>
              </a:rPr>
              <a:t>After studying this lecture, you will be able to:</a:t>
            </a:r>
          </a:p>
          <a:p>
            <a:pPr marL="347663" lvl="1" indent="-233363">
              <a:buFont typeface="Wingdings" panose="05000000000000000000" pitchFamily="2" charset="2"/>
              <a:buChar char="§"/>
            </a:pPr>
            <a:r>
              <a:rPr lang="en-US" altLang="en-US" dirty="0"/>
              <a:t>Define economics and distinguish between microeconomics and macroeconomics</a:t>
            </a:r>
          </a:p>
          <a:p>
            <a:pPr marL="347663" lvl="1" indent="-233363">
              <a:buFont typeface="Wingdings" panose="05000000000000000000" pitchFamily="2" charset="2"/>
              <a:buChar char="§"/>
            </a:pPr>
            <a:r>
              <a:rPr lang="en-US" altLang="en-US" dirty="0"/>
              <a:t>Explain the three big questions of microeconomics</a:t>
            </a:r>
          </a:p>
          <a:p>
            <a:pPr marL="347663" lvl="1" indent="-233363">
              <a:buFont typeface="Wingdings" panose="05000000000000000000" pitchFamily="2" charset="2"/>
              <a:buChar char="§"/>
            </a:pPr>
            <a:r>
              <a:rPr lang="en-US" altLang="en-US" dirty="0"/>
              <a:t>Explain the three big questions of macroeconomics</a:t>
            </a:r>
          </a:p>
          <a:p>
            <a:pPr marL="347663" lvl="1" indent="-233363">
              <a:buFont typeface="Wingdings" panose="05000000000000000000" pitchFamily="2" charset="2"/>
              <a:buChar char="§"/>
            </a:pPr>
            <a:r>
              <a:rPr lang="en-US" altLang="en-US" dirty="0"/>
              <a:t>Explain the ideas that define the economic way of thinking</a:t>
            </a:r>
          </a:p>
        </p:txBody>
      </p:sp>
    </p:spTree>
    <p:extLst>
      <p:ext uri="{BB962C8B-B14F-4D97-AF65-F5344CB8AC3E}">
        <p14:creationId xmlns:p14="http://schemas.microsoft.com/office/powerpoint/2010/main" val="34360777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962B526-EF10-DFDF-7ABF-7F1D5ED2E7E1}"/>
              </a:ext>
            </a:extLst>
          </p:cNvPr>
          <p:cNvSpPr txBox="1"/>
          <p:nvPr/>
        </p:nvSpPr>
        <p:spPr>
          <a:xfrm>
            <a:off x="2032639" y="651982"/>
            <a:ext cx="682475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1. WHAT IS ECONOMICS?</a:t>
            </a:r>
          </a:p>
        </p:txBody>
      </p:sp>
      <p:pic>
        <p:nvPicPr>
          <p:cNvPr id="2" name="Content Placeholder 3">
            <a:extLst>
              <a:ext uri="{FF2B5EF4-FFF2-40B4-BE49-F238E27FC236}">
                <a16:creationId xmlns:a16="http://schemas.microsoft.com/office/drawing/2014/main" id="{087D7BA9-10AB-CFBF-15ED-F752875C90FA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705" b="1393"/>
          <a:stretch/>
        </p:blipFill>
        <p:spPr>
          <a:xfrm>
            <a:off x="2496219" y="1298313"/>
            <a:ext cx="7426926" cy="457918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51436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962B526-EF10-DFDF-7ABF-7F1D5ED2E7E1}"/>
              </a:ext>
            </a:extLst>
          </p:cNvPr>
          <p:cNvSpPr txBox="1"/>
          <p:nvPr/>
        </p:nvSpPr>
        <p:spPr>
          <a:xfrm>
            <a:off x="2032639" y="651982"/>
            <a:ext cx="682475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1. WHAT IS ECONOMICS?</a:t>
            </a:r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25F67426-EA21-4B81-235F-A23C0ECF4BBD}"/>
              </a:ext>
            </a:extLst>
          </p:cNvPr>
          <p:cNvSpPr txBox="1">
            <a:spLocks noChangeArrowheads="1"/>
          </p:cNvSpPr>
          <p:nvPr/>
        </p:nvSpPr>
        <p:spPr>
          <a:xfrm>
            <a:off x="1480256" y="1825625"/>
            <a:ext cx="8747362" cy="333684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en-US" dirty="0"/>
              <a:t>Scarcity</a:t>
            </a:r>
          </a:p>
          <a:p>
            <a:pPr lvl="1">
              <a:defRPr/>
            </a:pPr>
            <a:r>
              <a:rPr lang="en-US" altLang="en-US" dirty="0"/>
              <a:t>All economic questions arise because we are unable to satisfy all our wants</a:t>
            </a:r>
            <a:r>
              <a:rPr lang="en-US" altLang="en-US" dirty="0">
                <a:latin typeface="Gill Sans MT" panose="020B0502020104020203" pitchFamily="34" charset="0"/>
              </a:rPr>
              <a:t>—</a:t>
            </a:r>
            <a:r>
              <a:rPr lang="en-US" altLang="en-US" dirty="0"/>
              <a:t>because we face </a:t>
            </a:r>
            <a:r>
              <a:rPr lang="en-US" altLang="en-US" b="1" dirty="0">
                <a:solidFill>
                  <a:srgbClr val="FF0000"/>
                </a:solidFill>
                <a:highlight>
                  <a:srgbClr val="FFFF00"/>
                </a:highlight>
              </a:rPr>
              <a:t>scarcity</a:t>
            </a:r>
            <a:r>
              <a:rPr lang="en-US" altLang="en-US" dirty="0"/>
              <a:t>.</a:t>
            </a:r>
          </a:p>
          <a:p>
            <a:pPr lvl="1">
              <a:defRPr/>
            </a:pPr>
            <a:endParaRPr lang="en-US" altLang="en-US" dirty="0"/>
          </a:p>
          <a:p>
            <a:pPr lvl="1">
              <a:defRPr/>
            </a:pPr>
            <a:endParaRPr lang="en-US" altLang="en-US" dirty="0"/>
          </a:p>
          <a:p>
            <a:pPr lvl="1">
              <a:defRPr/>
            </a:pPr>
            <a:r>
              <a:rPr lang="en-US" altLang="en-US" b="1" dirty="0">
                <a:solidFill>
                  <a:srgbClr val="FF0000"/>
                </a:solidFill>
              </a:rPr>
              <a:t>Economics</a:t>
            </a:r>
            <a:r>
              <a:rPr lang="en-US" altLang="en-US" dirty="0"/>
              <a:t> is the social science that studies the </a:t>
            </a:r>
            <a:r>
              <a:rPr lang="en-US" altLang="en-US" dirty="0">
                <a:solidFill>
                  <a:srgbClr val="C00000"/>
                </a:solidFill>
                <a:highlight>
                  <a:srgbClr val="FFFF00"/>
                </a:highlight>
              </a:rPr>
              <a:t>choices</a:t>
            </a:r>
            <a:r>
              <a:rPr lang="en-US" altLang="en-US" dirty="0"/>
              <a:t> that individuals, businesses, governments, and societies make as they cope with </a:t>
            </a:r>
            <a:r>
              <a:rPr lang="en-US" altLang="en-US" dirty="0">
                <a:solidFill>
                  <a:srgbClr val="C00000"/>
                </a:solidFill>
                <a:highlight>
                  <a:srgbClr val="FFFF00"/>
                </a:highlight>
              </a:rPr>
              <a:t>scarcity</a:t>
            </a:r>
            <a:r>
              <a:rPr lang="en-US" altLang="en-US" dirty="0"/>
              <a:t>.</a:t>
            </a: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FFBED3BB-C8D3-FFD3-E471-84E2930F08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21012" y="3099560"/>
            <a:ext cx="614997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sz="2400" b="1" dirty="0">
                <a:latin typeface="Century Gothic" panose="020B0502020202020204" pitchFamily="34" charset="0"/>
              </a:rPr>
              <a:t>Limited Resources vs. Unlimited Needs</a:t>
            </a:r>
          </a:p>
        </p:txBody>
      </p:sp>
    </p:spTree>
    <p:extLst>
      <p:ext uri="{BB962C8B-B14F-4D97-AF65-F5344CB8AC3E}">
        <p14:creationId xmlns:p14="http://schemas.microsoft.com/office/powerpoint/2010/main" val="10656869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962B526-EF10-DFDF-7ABF-7F1D5ED2E7E1}"/>
              </a:ext>
            </a:extLst>
          </p:cNvPr>
          <p:cNvSpPr txBox="1"/>
          <p:nvPr/>
        </p:nvSpPr>
        <p:spPr>
          <a:xfrm>
            <a:off x="2032639" y="651982"/>
            <a:ext cx="682475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Think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E5B45F0-6408-F2D2-D1E1-FF2ED037DE0B}"/>
              </a:ext>
            </a:extLst>
          </p:cNvPr>
          <p:cNvSpPr txBox="1">
            <a:spLocks/>
          </p:cNvSpPr>
          <p:nvPr/>
        </p:nvSpPr>
        <p:spPr>
          <a:xfrm>
            <a:off x="1527016" y="1474732"/>
            <a:ext cx="7836000" cy="392165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  <a:spcBef>
                <a:spcPts val="1200"/>
              </a:spcBef>
              <a:tabLst>
                <a:tab pos="228600" algn="l"/>
                <a:tab pos="457200" algn="l"/>
              </a:tabLst>
            </a:pPr>
            <a:r>
              <a:rPr lang="en-US" sz="24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Scarcity requires that people must</a:t>
            </a:r>
          </a:p>
          <a:p>
            <a:pPr marL="76200" marR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dirty="0">
                <a:effectLst/>
                <a:latin typeface="AGaramond"/>
                <a:ea typeface="Times New Roman" panose="02020603050405020304" pitchFamily="18" charset="0"/>
                <a:cs typeface="Times New Roman" panose="02020603050405020304" pitchFamily="18" charset="0"/>
              </a:rPr>
              <a:t>A) cooperate.</a:t>
            </a:r>
          </a:p>
          <a:p>
            <a:pPr marL="76200" marR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dirty="0">
                <a:effectLst/>
                <a:latin typeface="AGaramond"/>
                <a:ea typeface="Times New Roman" panose="02020603050405020304" pitchFamily="18" charset="0"/>
                <a:cs typeface="Times New Roman" panose="02020603050405020304" pitchFamily="18" charset="0"/>
              </a:rPr>
              <a:t>B) compete.</a:t>
            </a:r>
          </a:p>
          <a:p>
            <a:pPr marL="76200" marR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dirty="0">
                <a:effectLst/>
                <a:latin typeface="AGaramond"/>
                <a:ea typeface="Times New Roman" panose="02020603050405020304" pitchFamily="18" charset="0"/>
                <a:cs typeface="Times New Roman" panose="02020603050405020304" pitchFamily="18" charset="0"/>
              </a:rPr>
              <a:t>C) trade.</a:t>
            </a:r>
          </a:p>
          <a:p>
            <a:pPr marL="76200" marR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dirty="0">
                <a:effectLst/>
                <a:latin typeface="AGaramond"/>
                <a:ea typeface="Times New Roman" panose="02020603050405020304" pitchFamily="18" charset="0"/>
                <a:cs typeface="Times New Roman" panose="02020603050405020304" pitchFamily="18" charset="0"/>
              </a:rPr>
              <a:t>D) </a:t>
            </a:r>
            <a:r>
              <a:rPr lang="en-US" sz="2400" b="1" u="sng" dirty="0">
                <a:effectLst/>
                <a:latin typeface="AGaramond"/>
                <a:ea typeface="Times New Roman" panose="02020603050405020304" pitchFamily="18" charset="0"/>
                <a:cs typeface="Times New Roman" panose="02020603050405020304" pitchFamily="18" charset="0"/>
              </a:rPr>
              <a:t>make choices.</a:t>
            </a:r>
            <a:endParaRPr lang="en-US" sz="2400" dirty="0">
              <a:effectLst/>
              <a:latin typeface="AGaramond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00000"/>
              </a:lnSpc>
              <a:spcBef>
                <a:spcPts val="1200"/>
              </a:spcBef>
              <a:tabLst>
                <a:tab pos="228600" algn="l"/>
                <a:tab pos="457200" algn="l"/>
              </a:tabLst>
            </a:pPr>
            <a:r>
              <a:rPr lang="en-US" sz="2400" dirty="0">
                <a:solidFill>
                  <a:srgbClr val="FF0000"/>
                </a:solidFill>
                <a:latin typeface="Times New Roman" panose="02020603050405020304" pitchFamily="18" charset="0"/>
              </a:rPr>
              <a:t>As an economic concept, scarcity applies to</a:t>
            </a:r>
          </a:p>
          <a:p>
            <a:pPr marL="590550" marR="0" indent="-5143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lphaUcParenR"/>
            </a:pPr>
            <a:r>
              <a:rPr lang="en-US" sz="2400" b="1" u="sng" dirty="0">
                <a:effectLst/>
                <a:latin typeface="AGaramond"/>
                <a:ea typeface="Times New Roman" panose="02020603050405020304" pitchFamily="18" charset="0"/>
                <a:cs typeface="Times New Roman" panose="02020603050405020304" pitchFamily="18" charset="0"/>
              </a:rPr>
              <a:t>both money and time.</a:t>
            </a:r>
            <a:endParaRPr lang="en-US" sz="2400" b="1" u="sng" dirty="0">
              <a:latin typeface="AGaramond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90550" marR="0" indent="-5143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lphaUcParenR"/>
            </a:pPr>
            <a:r>
              <a:rPr lang="en-US" sz="2400" dirty="0">
                <a:effectLst/>
                <a:latin typeface="AGaramond"/>
                <a:ea typeface="Times New Roman" panose="02020603050405020304" pitchFamily="18" charset="0"/>
                <a:cs typeface="Times New Roman" panose="02020603050405020304" pitchFamily="18" charset="0"/>
              </a:rPr>
              <a:t>money but not time.</a:t>
            </a:r>
          </a:p>
          <a:p>
            <a:pPr marL="76200" marR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dirty="0">
                <a:effectLst/>
                <a:latin typeface="AGaramond"/>
                <a:ea typeface="Times New Roman" panose="02020603050405020304" pitchFamily="18" charset="0"/>
                <a:cs typeface="Times New Roman" panose="02020603050405020304" pitchFamily="18" charset="0"/>
              </a:rPr>
              <a:t>C) time but not money.</a:t>
            </a:r>
          </a:p>
          <a:p>
            <a:pPr marL="7620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US" sz="2400" dirty="0">
                <a:latin typeface="AGaramond"/>
                <a:cs typeface="Times New Roman" panose="02020603050405020304" pitchFamily="18" charset="0"/>
              </a:rPr>
              <a:t>D) neither time nor money.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F02DC2-F051-D3F5-E5D4-D075BF011A7C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7145" t="27099" r="66585" b="34317"/>
          <a:stretch/>
        </p:blipFill>
        <p:spPr>
          <a:xfrm>
            <a:off x="9006067" y="2108669"/>
            <a:ext cx="2455947" cy="3274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66639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962B526-EF10-DFDF-7ABF-7F1D5ED2E7E1}"/>
              </a:ext>
            </a:extLst>
          </p:cNvPr>
          <p:cNvSpPr txBox="1"/>
          <p:nvPr/>
        </p:nvSpPr>
        <p:spPr>
          <a:xfrm>
            <a:off x="2032639" y="651982"/>
            <a:ext cx="915447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2. Compare between Microeconomics and Macroeconomics.</a:t>
            </a:r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25F67426-EA21-4B81-235F-A23C0ECF4BBD}"/>
              </a:ext>
            </a:extLst>
          </p:cNvPr>
          <p:cNvSpPr txBox="1">
            <a:spLocks noChangeArrowheads="1"/>
          </p:cNvSpPr>
          <p:nvPr/>
        </p:nvSpPr>
        <p:spPr>
          <a:xfrm>
            <a:off x="1181062" y="1476065"/>
            <a:ext cx="9046556" cy="333684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lvl="1" indent="-285750">
              <a:spcBef>
                <a:spcPts val="0"/>
              </a:spcBef>
              <a:buFont typeface="Courier New" panose="02070309020205020404" pitchFamily="49" charset="0"/>
              <a:buChar char="o"/>
              <a:tabLst>
                <a:tab pos="2160270" algn="l"/>
              </a:tabLst>
            </a:pPr>
            <a:r>
              <a:rPr lang="en-US" sz="2800" dirty="0">
                <a:solidFill>
                  <a:srgbClr val="002060"/>
                </a:solidFill>
                <a:latin typeface="Calibri (Body)"/>
                <a:ea typeface="Times New Roman" panose="02020603050405020304" pitchFamily="18" charset="0"/>
                <a:cs typeface="Palatino Linotype" panose="02040502050505030304" pitchFamily="18" charset="0"/>
              </a:rPr>
              <a:t>Economics divides into Two Main parts: </a:t>
            </a:r>
            <a:r>
              <a:rPr lang="en-US" sz="2800" dirty="0">
                <a:solidFill>
                  <a:srgbClr val="002060"/>
                </a:solidFill>
                <a:latin typeface="Palatino Linotype" panose="0204050205050503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Microeconomics, </a:t>
            </a:r>
            <a:r>
              <a:rPr lang="en-US" sz="2800" dirty="0">
                <a:solidFill>
                  <a:srgbClr val="00206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Macroeconomics</a:t>
            </a:r>
            <a:endParaRPr lang="en-US" sz="2800" dirty="0">
              <a:solidFill>
                <a:srgbClr val="002060"/>
              </a:solidFill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0CBB6C7-64BA-5CBA-A6E2-8966319A423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6934595"/>
              </p:ext>
            </p:extLst>
          </p:nvPr>
        </p:nvGraphicFramePr>
        <p:xfrm>
          <a:off x="495109" y="2452975"/>
          <a:ext cx="10917938" cy="3542052"/>
        </p:xfrm>
        <a:graphic>
          <a:graphicData uri="http://schemas.openxmlformats.org/drawingml/2006/table">
            <a:tbl>
              <a:tblPr firstRow="1" firstCol="1" bandRow="1">
                <a:solidFill>
                  <a:schemeClr val="bg1"/>
                </a:solidFill>
                <a:tableStyleId>{5C22544A-7EE6-4342-B048-85BDC9FD1C3A}</a:tableStyleId>
              </a:tblPr>
              <a:tblGrid>
                <a:gridCol w="1927850">
                  <a:extLst>
                    <a:ext uri="{9D8B030D-6E8A-4147-A177-3AD203B41FA5}">
                      <a16:colId xmlns:a16="http://schemas.microsoft.com/office/drawing/2014/main" val="1581420293"/>
                    </a:ext>
                  </a:extLst>
                </a:gridCol>
                <a:gridCol w="4181181">
                  <a:extLst>
                    <a:ext uri="{9D8B030D-6E8A-4147-A177-3AD203B41FA5}">
                      <a16:colId xmlns:a16="http://schemas.microsoft.com/office/drawing/2014/main" val="3395467809"/>
                    </a:ext>
                  </a:extLst>
                </a:gridCol>
                <a:gridCol w="4808907">
                  <a:extLst>
                    <a:ext uri="{9D8B030D-6E8A-4147-A177-3AD203B41FA5}">
                      <a16:colId xmlns:a16="http://schemas.microsoft.com/office/drawing/2014/main" val="622958585"/>
                    </a:ext>
                  </a:extLst>
                </a:gridCol>
              </a:tblGrid>
              <a:tr h="475398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160270" algn="l"/>
                        </a:tabLst>
                      </a:pPr>
                      <a:r>
                        <a:rPr lang="en-US" sz="1500" b="0" cap="none" spc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US" sz="1500" b="0" cap="none" spc="0">
                        <a:solidFill>
                          <a:schemeClr val="bg1"/>
                        </a:solidFill>
                        <a:effectLst/>
                        <a:latin typeface="Palatino Linotype" panose="02040502050505030304" pitchFamily="18" charset="0"/>
                        <a:ea typeface="Times New Roman" panose="02020603050405020304" pitchFamily="18" charset="0"/>
                        <a:cs typeface="Palatino Linotype" panose="02040502050505030304" pitchFamily="18" charset="0"/>
                      </a:endParaRPr>
                    </a:p>
                  </a:txBody>
                  <a:tcPr marL="130567" marR="75327" marT="100436" marB="100436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782955" marR="0" algn="ctr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160270" algn="l"/>
                        </a:tabLst>
                      </a:pPr>
                      <a:r>
                        <a:rPr lang="en-US" sz="1500" b="0" cap="none" spc="0">
                          <a:solidFill>
                            <a:schemeClr val="bg1"/>
                          </a:solidFill>
                          <a:effectLst/>
                        </a:rPr>
                        <a:t>Microeconomics</a:t>
                      </a:r>
                      <a:endParaRPr lang="en-US" sz="1500" b="0" cap="none" spc="0">
                        <a:solidFill>
                          <a:schemeClr val="bg1"/>
                        </a:solidFill>
                        <a:effectLst/>
                        <a:latin typeface="Palatino Linotype" panose="02040502050505030304" pitchFamily="18" charset="0"/>
                        <a:ea typeface="Times New Roman" panose="02020603050405020304" pitchFamily="18" charset="0"/>
                        <a:cs typeface="Palatino Linotype" panose="02040502050505030304" pitchFamily="18" charset="0"/>
                      </a:endParaRPr>
                    </a:p>
                  </a:txBody>
                  <a:tcPr marL="130567" marR="75327" marT="100436" marB="100436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782955" marR="0" algn="ctr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160270" algn="l"/>
                        </a:tabLst>
                      </a:pPr>
                      <a:r>
                        <a:rPr lang="en-US" sz="1500" b="0" cap="none" spc="0">
                          <a:solidFill>
                            <a:schemeClr val="bg1"/>
                          </a:solidFill>
                          <a:effectLst/>
                        </a:rPr>
                        <a:t>Macroeconomics</a:t>
                      </a:r>
                      <a:endParaRPr lang="en-US" sz="1500" b="0" cap="none" spc="0">
                        <a:solidFill>
                          <a:schemeClr val="bg1"/>
                        </a:solidFill>
                        <a:effectLst/>
                        <a:latin typeface="Palatino Linotype" panose="02040502050505030304" pitchFamily="18" charset="0"/>
                        <a:ea typeface="Times New Roman" panose="02020603050405020304" pitchFamily="18" charset="0"/>
                        <a:cs typeface="Palatino Linotype" panose="02040502050505030304" pitchFamily="18" charset="0"/>
                      </a:endParaRPr>
                    </a:p>
                  </a:txBody>
                  <a:tcPr marL="130567" marR="75327" marT="100436" marB="100436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7560565"/>
                  </a:ext>
                </a:extLst>
              </a:tr>
              <a:tr h="1178452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160270" algn="l"/>
                        </a:tabLst>
                      </a:pPr>
                      <a:r>
                        <a:rPr lang="en-US" sz="1500" i="0" cap="none" spc="0" dirty="0">
                          <a:solidFill>
                            <a:schemeClr val="tx1"/>
                          </a:solidFill>
                          <a:effectLst/>
                        </a:rPr>
                        <a:t>Definition </a:t>
                      </a:r>
                      <a:endParaRPr lang="en-US" sz="1500" i="0" cap="none" spc="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Times New Roman" panose="02020603050405020304" pitchFamily="18" charset="0"/>
                        <a:cs typeface="Palatino Linotype" panose="02040502050505030304" pitchFamily="18" charset="0"/>
                      </a:endParaRPr>
                    </a:p>
                  </a:txBody>
                  <a:tcPr marL="130567" marR="75327" marT="100436" marB="100436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160270" algn="l"/>
                        </a:tabLst>
                      </a:pPr>
                      <a:r>
                        <a:rPr lang="en-US" sz="1500" cap="none" spc="0" dirty="0">
                          <a:solidFill>
                            <a:schemeClr val="tx1"/>
                          </a:solidFill>
                          <a:effectLst/>
                        </a:rPr>
                        <a:t>Microeconomics </a:t>
                      </a:r>
                      <a:r>
                        <a:rPr lang="en-US" sz="1500" b="1" cap="none" spc="0" dirty="0">
                          <a:solidFill>
                            <a:srgbClr val="FF0000"/>
                          </a:solidFill>
                          <a:effectLst/>
                        </a:rPr>
                        <a:t>is the study of choices that individuals and businesses </a:t>
                      </a:r>
                      <a:r>
                        <a:rPr lang="en-US" sz="1500" cap="none" spc="0" dirty="0">
                          <a:solidFill>
                            <a:schemeClr val="tx1"/>
                          </a:solidFill>
                          <a:effectLst/>
                        </a:rPr>
                        <a:t>make, the way those choices interact in markets, and the influence of governments.</a:t>
                      </a:r>
                      <a:endParaRPr lang="en-US" sz="1500" cap="none" spc="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Times New Roman" panose="02020603050405020304" pitchFamily="18" charset="0"/>
                        <a:cs typeface="Palatino Linotype" panose="02040502050505030304" pitchFamily="18" charset="0"/>
                      </a:endParaRPr>
                    </a:p>
                  </a:txBody>
                  <a:tcPr marL="130567" marR="75327" marT="100436" marB="100436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160270" algn="l"/>
                        </a:tabLst>
                      </a:pPr>
                      <a:r>
                        <a:rPr lang="en-US" sz="1500" cap="none" spc="0" dirty="0">
                          <a:solidFill>
                            <a:schemeClr val="tx1"/>
                          </a:solidFill>
                          <a:effectLst/>
                        </a:rPr>
                        <a:t>Macroeconomics is </a:t>
                      </a:r>
                      <a:r>
                        <a:rPr lang="en-US" sz="1500" b="1" cap="none" spc="0" dirty="0">
                          <a:solidFill>
                            <a:srgbClr val="FF0000"/>
                          </a:solidFill>
                          <a:effectLst/>
                        </a:rPr>
                        <a:t>the study of the performance of the national and global economies</a:t>
                      </a:r>
                      <a:r>
                        <a:rPr lang="en-US" sz="1500" cap="none" spc="0" dirty="0">
                          <a:solidFill>
                            <a:schemeClr val="tx1"/>
                          </a:solidFill>
                          <a:effectLst/>
                        </a:rPr>
                        <a:t>.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160270" algn="l"/>
                        </a:tabLst>
                      </a:pPr>
                      <a:r>
                        <a:rPr lang="en-US" sz="1500" cap="none" spc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500" cap="none" spc="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Times New Roman" panose="02020603050405020304" pitchFamily="18" charset="0"/>
                        <a:cs typeface="Palatino Linotype" panose="02040502050505030304" pitchFamily="18" charset="0"/>
                      </a:endParaRPr>
                    </a:p>
                  </a:txBody>
                  <a:tcPr marL="130567" marR="75327" marT="100436" marB="100436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09311784"/>
                  </a:ext>
                </a:extLst>
              </a:tr>
              <a:tr h="709750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160270" algn="l"/>
                        </a:tabLst>
                      </a:pPr>
                      <a:r>
                        <a:rPr lang="en-US" sz="1500" i="0" cap="none" spc="0" dirty="0">
                          <a:solidFill>
                            <a:schemeClr val="tx1"/>
                          </a:solidFill>
                          <a:effectLst/>
                        </a:rPr>
                        <a:t>Examples</a:t>
                      </a:r>
                      <a:endParaRPr lang="en-US" sz="1500" i="0" cap="none" spc="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Times New Roman" panose="02020603050405020304" pitchFamily="18" charset="0"/>
                        <a:cs typeface="Palatino Linotype" panose="02040502050505030304" pitchFamily="18" charset="0"/>
                      </a:endParaRPr>
                    </a:p>
                  </a:txBody>
                  <a:tcPr marL="130567" marR="75327" marT="100436" marB="100436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160270" algn="l"/>
                        </a:tabLst>
                      </a:pPr>
                      <a:r>
                        <a:rPr lang="en-US" sz="1500" cap="none" spc="0" dirty="0">
                          <a:solidFill>
                            <a:schemeClr val="tx1"/>
                          </a:solidFill>
                          <a:effectLst/>
                        </a:rPr>
                        <a:t>Why are people buying more e-books and fewer hard copy books?</a:t>
                      </a:r>
                      <a:endParaRPr lang="en-US" sz="1500" cap="none" spc="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Times New Roman" panose="02020603050405020304" pitchFamily="18" charset="0"/>
                        <a:cs typeface="Palatino Linotype" panose="02040502050505030304" pitchFamily="18" charset="0"/>
                      </a:endParaRPr>
                    </a:p>
                  </a:txBody>
                  <a:tcPr marL="130567" marR="75327" marT="100436" marB="100436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160270" algn="l"/>
                        </a:tabLst>
                      </a:pPr>
                      <a:r>
                        <a:rPr lang="en-US" sz="1500" cap="none" spc="0" dirty="0">
                          <a:solidFill>
                            <a:schemeClr val="tx1"/>
                          </a:solidFill>
                          <a:effectLst/>
                        </a:rPr>
                        <a:t>Why is the unemployment rate so high? </a:t>
                      </a:r>
                      <a:endParaRPr lang="en-US" sz="1500" cap="none" spc="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Times New Roman" panose="02020603050405020304" pitchFamily="18" charset="0"/>
                        <a:cs typeface="Palatino Linotype" panose="02040502050505030304" pitchFamily="18" charset="0"/>
                      </a:endParaRPr>
                    </a:p>
                  </a:txBody>
                  <a:tcPr marL="130567" marR="75327" marT="100436" marB="100436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29783700"/>
                  </a:ext>
                </a:extLst>
              </a:tr>
              <a:tr h="1178452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160270" algn="l"/>
                        </a:tabLst>
                      </a:pPr>
                      <a:r>
                        <a:rPr lang="en-US" sz="1500" i="0" cap="none" spc="0" dirty="0">
                          <a:solidFill>
                            <a:schemeClr val="tx1"/>
                          </a:solidFill>
                          <a:effectLst/>
                        </a:rPr>
                        <a:t>Questions</a:t>
                      </a:r>
                      <a:endParaRPr lang="en-US" sz="1500" i="0" cap="none" spc="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Times New Roman" panose="02020603050405020304" pitchFamily="18" charset="0"/>
                        <a:cs typeface="Palatino Linotype" panose="02040502050505030304" pitchFamily="18" charset="0"/>
                      </a:endParaRPr>
                    </a:p>
                  </a:txBody>
                  <a:tcPr marL="130567" marR="75327" marT="100436" marB="100436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rtl="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arenR"/>
                        <a:tabLst>
                          <a:tab pos="2160270" algn="l"/>
                        </a:tabLst>
                      </a:pPr>
                      <a:r>
                        <a:rPr lang="en-US" sz="1500" cap="none" spc="0" dirty="0">
                          <a:solidFill>
                            <a:schemeClr val="tx1"/>
                          </a:solidFill>
                          <a:effectLst/>
                        </a:rPr>
                        <a:t>What to produce ? </a:t>
                      </a:r>
                    </a:p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arenR"/>
                        <a:tabLst>
                          <a:tab pos="2160270" algn="l"/>
                        </a:tabLst>
                      </a:pPr>
                      <a:r>
                        <a:rPr lang="en-US" sz="1500" cap="none" spc="0" dirty="0">
                          <a:solidFill>
                            <a:schemeClr val="tx1"/>
                          </a:solidFill>
                          <a:effectLst/>
                        </a:rPr>
                        <a:t>How to produce? </a:t>
                      </a:r>
                    </a:p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arenR"/>
                        <a:tabLst>
                          <a:tab pos="2160270" algn="l"/>
                        </a:tabLst>
                      </a:pPr>
                      <a:r>
                        <a:rPr lang="en-US" sz="1500" cap="none" spc="0" dirty="0">
                          <a:solidFill>
                            <a:schemeClr val="tx1"/>
                          </a:solidFill>
                          <a:effectLst/>
                        </a:rPr>
                        <a:t>For whom to produce ? 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160270" algn="l"/>
                        </a:tabLst>
                      </a:pPr>
                      <a:r>
                        <a:rPr lang="en-US" sz="1500" cap="none" spc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500" cap="none" spc="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Times New Roman" panose="02020603050405020304" pitchFamily="18" charset="0"/>
                        <a:cs typeface="Palatino Linotype" panose="02040502050505030304" pitchFamily="18" charset="0"/>
                      </a:endParaRPr>
                    </a:p>
                  </a:txBody>
                  <a:tcPr marL="130567" marR="75327" marT="100436" marB="100436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160270" algn="l"/>
                        </a:tabLst>
                      </a:pPr>
                      <a:r>
                        <a:rPr lang="en-US" sz="1500" cap="none" spc="0" dirty="0">
                          <a:solidFill>
                            <a:schemeClr val="tx1"/>
                          </a:solidFill>
                          <a:effectLst/>
                        </a:rPr>
                        <a:t>1)What Determines the Standard of Living?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160270" algn="l"/>
                        </a:tabLst>
                      </a:pPr>
                      <a:r>
                        <a:rPr lang="en-US" sz="1500" cap="none" spc="0" dirty="0">
                          <a:solidFill>
                            <a:schemeClr val="tx1"/>
                          </a:solidFill>
                          <a:effectLst/>
                        </a:rPr>
                        <a:t>2)What Determines the Cost of Living?</a:t>
                      </a: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160270" algn="l"/>
                        </a:tabLst>
                      </a:pPr>
                      <a:r>
                        <a:rPr lang="en-US" sz="1500" cap="none" spc="0" dirty="0">
                          <a:solidFill>
                            <a:schemeClr val="tx1"/>
                          </a:solidFill>
                          <a:effectLst/>
                        </a:rPr>
                        <a:t>3)Why Does Our Economy Fluctuate?</a:t>
                      </a:r>
                      <a:endParaRPr lang="en-US" sz="1500" cap="none" spc="0" dirty="0">
                        <a:solidFill>
                          <a:schemeClr val="tx1"/>
                        </a:solidFill>
                        <a:effectLst/>
                        <a:latin typeface="Palatino Linotype" panose="02040502050505030304" pitchFamily="18" charset="0"/>
                        <a:ea typeface="Times New Roman" panose="02020603050405020304" pitchFamily="18" charset="0"/>
                        <a:cs typeface="Palatino Linotype" panose="02040502050505030304" pitchFamily="18" charset="0"/>
                      </a:endParaRPr>
                    </a:p>
                  </a:txBody>
                  <a:tcPr marL="130567" marR="75327" marT="100436" marB="100436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491478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994755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DFD7FBC-79BE-C8F2-23DE-FEEC4C8EA1F6}"/>
              </a:ext>
            </a:extLst>
          </p:cNvPr>
          <p:cNvSpPr txBox="1"/>
          <p:nvPr/>
        </p:nvSpPr>
        <p:spPr>
          <a:xfrm>
            <a:off x="2032639" y="651982"/>
            <a:ext cx="915447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2. Compare between Microeconomics and Macroeconomics.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3643DC9-BE47-28BC-5E81-AC5FE3CDA4F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8285" y="1408053"/>
            <a:ext cx="7224860" cy="4670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2990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DFD7FBC-79BE-C8F2-23DE-FEEC4C8EA1F6}"/>
              </a:ext>
            </a:extLst>
          </p:cNvPr>
          <p:cNvSpPr txBox="1"/>
          <p:nvPr/>
        </p:nvSpPr>
        <p:spPr>
          <a:xfrm>
            <a:off x="2032639" y="651982"/>
            <a:ext cx="915447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3.Explain the three big questions of Microeconomics?</a:t>
            </a:r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766E26E7-C90F-2073-8414-32AA3699DF95}"/>
              </a:ext>
            </a:extLst>
          </p:cNvPr>
          <p:cNvSpPr txBox="1">
            <a:spLocks noChangeArrowheads="1"/>
          </p:cNvSpPr>
          <p:nvPr/>
        </p:nvSpPr>
        <p:spPr>
          <a:xfrm>
            <a:off x="1113183" y="1921566"/>
            <a:ext cx="9097617" cy="254441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1" indent="0">
              <a:buFont typeface="Arial" panose="020B0604020202020204" pitchFamily="34" charset="0"/>
              <a:buNone/>
              <a:defRPr/>
            </a:pPr>
            <a:r>
              <a:rPr lang="en-US" altLang="en-US">
                <a:highlight>
                  <a:srgbClr val="FFFF00"/>
                </a:highlight>
              </a:rPr>
              <a:t>Microeconomics</a:t>
            </a:r>
            <a:r>
              <a:rPr lang="en-US" altLang="en-US"/>
              <a:t> seeks to understand what determines:</a:t>
            </a:r>
          </a:p>
          <a:p>
            <a:pPr marL="457200" lvl="1" indent="0">
              <a:buFont typeface="Arial" panose="020B0604020202020204" pitchFamily="34" charset="0"/>
              <a:buNone/>
              <a:defRPr/>
            </a:pPr>
            <a:endParaRPr lang="en-US" alt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995544D-F447-D1AF-6DD8-36423FD50A2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4618" y="2742235"/>
            <a:ext cx="10989165" cy="2216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5418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DFD7FBC-79BE-C8F2-23DE-FEEC4C8EA1F6}"/>
              </a:ext>
            </a:extLst>
          </p:cNvPr>
          <p:cNvSpPr txBox="1"/>
          <p:nvPr/>
        </p:nvSpPr>
        <p:spPr>
          <a:xfrm>
            <a:off x="2032639" y="651982"/>
            <a:ext cx="915447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3.Explain the three big questions of Microeconomics?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B2A5504A-BAC2-5B8C-FA4B-36579605AA89}"/>
              </a:ext>
            </a:extLst>
          </p:cNvPr>
          <p:cNvSpPr txBox="1">
            <a:spLocks noChangeArrowheads="1"/>
          </p:cNvSpPr>
          <p:nvPr/>
        </p:nvSpPr>
        <p:spPr>
          <a:xfrm>
            <a:off x="527029" y="2038178"/>
            <a:ext cx="5568971" cy="254441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1" indent="0">
              <a:buFont typeface="Arial" panose="020B0604020202020204" pitchFamily="34" charset="0"/>
              <a:buNone/>
              <a:defRPr/>
            </a:pPr>
            <a:r>
              <a:rPr lang="en-US" altLang="en-US" dirty="0">
                <a:highlight>
                  <a:srgbClr val="FFFF00"/>
                </a:highlight>
              </a:rPr>
              <a:t>Microeconomics</a:t>
            </a:r>
            <a:r>
              <a:rPr lang="en-US" altLang="en-US" dirty="0"/>
              <a:t> seeks to understand what determines:</a:t>
            </a:r>
          </a:p>
          <a:p>
            <a:pPr marL="457200" marR="0" lvl="0" indent="-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tabLst>
                <a:tab pos="2160270" algn="l"/>
              </a:tabLst>
            </a:pPr>
            <a:r>
              <a:rPr lang="en-US" sz="2400" b="1" u="heavy" dirty="0">
                <a:solidFill>
                  <a:srgbClr val="FF0000"/>
                </a:solidFill>
                <a:latin typeface="Times New Roman" panose="02020603050405020304" pitchFamily="18" charset="0"/>
              </a:rPr>
              <a:t>What…. ? </a:t>
            </a:r>
          </a:p>
          <a:p>
            <a:pPr marL="342900" marR="0" lvl="0" indent="-342900"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  <a:tabLst>
                <a:tab pos="2160270" algn="l"/>
              </a:tabLst>
            </a:pPr>
            <a:r>
              <a:rPr lang="en-US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Goods and services</a:t>
            </a:r>
            <a:r>
              <a:rPr lang="en-US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 are the objects that people value and produce to satisfy human wants.</a:t>
            </a:r>
            <a:endParaRPr lang="en-US" sz="2400" dirty="0"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457200" lvl="1" indent="0">
              <a:buFont typeface="Arial" panose="020B0604020202020204" pitchFamily="34" charset="0"/>
              <a:buNone/>
              <a:defRPr/>
            </a:pPr>
            <a:endParaRPr lang="en-US" altLang="en-US" dirty="0"/>
          </a:p>
          <a:p>
            <a:pPr marL="457200" lvl="1" indent="0">
              <a:buFont typeface="Arial" panose="020B0604020202020204" pitchFamily="34" charset="0"/>
              <a:buNone/>
              <a:defRPr/>
            </a:pPr>
            <a:endParaRPr lang="en-US" altLang="en-US" dirty="0"/>
          </a:p>
        </p:txBody>
      </p:sp>
      <p:pic>
        <p:nvPicPr>
          <p:cNvPr id="6" name="Picture 5" descr="Fig0101j.gif">
            <a:extLst>
              <a:ext uri="{FF2B5EF4-FFF2-40B4-BE49-F238E27FC236}">
                <a16:creationId xmlns:a16="http://schemas.microsoft.com/office/drawing/2014/main" id="{110AFD84-F9B3-B030-0B6C-43991F238DF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2535" y="1842052"/>
            <a:ext cx="5191125" cy="3952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3164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DFD7FBC-79BE-C8F2-23DE-FEEC4C8EA1F6}"/>
              </a:ext>
            </a:extLst>
          </p:cNvPr>
          <p:cNvSpPr txBox="1"/>
          <p:nvPr/>
        </p:nvSpPr>
        <p:spPr>
          <a:xfrm>
            <a:off x="2032639" y="651982"/>
            <a:ext cx="915447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3.Explain the three big questions of Microeconomics?</a:t>
            </a:r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F3FB1C65-992C-6D49-074C-729F522EF16A}"/>
              </a:ext>
            </a:extLst>
          </p:cNvPr>
          <p:cNvSpPr txBox="1">
            <a:spLocks noChangeArrowheads="1"/>
          </p:cNvSpPr>
          <p:nvPr/>
        </p:nvSpPr>
        <p:spPr>
          <a:xfrm>
            <a:off x="527029" y="2038178"/>
            <a:ext cx="5568971" cy="254441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1" indent="0">
              <a:buFont typeface="Arial" panose="020B0604020202020204" pitchFamily="34" charset="0"/>
              <a:buNone/>
              <a:defRPr/>
            </a:pPr>
            <a:r>
              <a:rPr lang="en-US" altLang="en-US" dirty="0">
                <a:highlight>
                  <a:srgbClr val="FFFF00"/>
                </a:highlight>
              </a:rPr>
              <a:t>Microeconomics</a:t>
            </a:r>
            <a:r>
              <a:rPr lang="en-US" altLang="en-US" dirty="0"/>
              <a:t> seeks to understand what determines:</a:t>
            </a:r>
          </a:p>
          <a:p>
            <a:pPr marL="457200" indent="-457200" algn="just">
              <a:lnSpc>
                <a:spcPct val="110000"/>
              </a:lnSpc>
              <a:spcBef>
                <a:spcPts val="0"/>
              </a:spcBef>
              <a:buFont typeface="+mj-lt"/>
              <a:buAutoNum type="arabicPeriod" startAt="2"/>
              <a:tabLst>
                <a:tab pos="2160270" algn="l"/>
              </a:tabLst>
            </a:pPr>
            <a:r>
              <a:rPr lang="en-US" sz="2400" b="1" u="heavy" dirty="0">
                <a:solidFill>
                  <a:srgbClr val="FF0000"/>
                </a:solidFill>
                <a:latin typeface="Times New Roman" panose="02020603050405020304" pitchFamily="18" charset="0"/>
              </a:rPr>
              <a:t>How…. ?</a:t>
            </a:r>
          </a:p>
          <a:p>
            <a:pPr marL="0" indent="0" algn="just">
              <a:lnSpc>
                <a:spcPct val="110000"/>
              </a:lnSpc>
              <a:spcBef>
                <a:spcPts val="0"/>
              </a:spcBef>
              <a:buNone/>
              <a:tabLst>
                <a:tab pos="2160270" algn="l"/>
              </a:tabLst>
            </a:pPr>
            <a:r>
              <a:rPr lang="en-US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Goods and services are produced </a:t>
            </a:r>
            <a:r>
              <a:rPr lang="en-US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by using </a:t>
            </a:r>
            <a:r>
              <a:rPr lang="en-US" sz="2400" b="1" u="sng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factors of production</a:t>
            </a:r>
            <a:r>
              <a:rPr lang="en-US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: </a:t>
            </a:r>
            <a:r>
              <a:rPr lang="en-US" sz="2400" u="heavy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inputs used to produce goods and services</a:t>
            </a:r>
            <a:r>
              <a:rPr lang="en-US" sz="2400" b="1" u="heavy" dirty="0">
                <a:solidFill>
                  <a:srgbClr val="FF0000"/>
                </a:solidFill>
                <a:latin typeface="Times New Roman" panose="02020603050405020304" pitchFamily="18" charset="0"/>
              </a:rPr>
              <a:t> </a:t>
            </a:r>
          </a:p>
          <a:p>
            <a:pPr marL="457200" lvl="1" indent="0" eaLnBrk="1" hangingPunct="1">
              <a:buNone/>
              <a:defRPr/>
            </a:pPr>
            <a:endParaRPr lang="en-US" altLang="en-US" sz="1200" dirty="0"/>
          </a:p>
          <a:p>
            <a:pPr marL="457200" lvl="1" indent="0">
              <a:buFont typeface="Arial" panose="020B0604020202020204" pitchFamily="34" charset="0"/>
              <a:buNone/>
              <a:defRPr/>
            </a:pPr>
            <a:endParaRPr lang="en-US" altLang="en-US" dirty="0"/>
          </a:p>
          <a:p>
            <a:pPr marL="457200" lvl="1" indent="0">
              <a:buFont typeface="Arial" panose="020B0604020202020204" pitchFamily="34" charset="0"/>
              <a:buNone/>
              <a:defRPr/>
            </a:pPr>
            <a:endParaRPr lang="en-US" alt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CEB422D-FB0E-8527-B6E9-F7E74BD3FC0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95097" y="1610199"/>
            <a:ext cx="4818380" cy="3665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3265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DFD7FBC-79BE-C8F2-23DE-FEEC4C8EA1F6}"/>
              </a:ext>
            </a:extLst>
          </p:cNvPr>
          <p:cNvSpPr txBox="1"/>
          <p:nvPr/>
        </p:nvSpPr>
        <p:spPr>
          <a:xfrm>
            <a:off x="2032639" y="651982"/>
            <a:ext cx="915447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3.Explain the three big questions of Microeconomics?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ABFB3C94-B899-003F-3F35-E3F424E66FB1}"/>
              </a:ext>
            </a:extLst>
          </p:cNvPr>
          <p:cNvSpPr txBox="1">
            <a:spLocks noChangeArrowheads="1"/>
          </p:cNvSpPr>
          <p:nvPr/>
        </p:nvSpPr>
        <p:spPr>
          <a:xfrm>
            <a:off x="288489" y="1610200"/>
            <a:ext cx="7701531" cy="389878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just">
              <a:lnSpc>
                <a:spcPct val="110000"/>
              </a:lnSpc>
              <a:spcBef>
                <a:spcPts val="0"/>
              </a:spcBef>
              <a:buFont typeface="+mj-lt"/>
              <a:buAutoNum type="arabicPeriod" startAt="2"/>
              <a:tabLst>
                <a:tab pos="2160270" algn="l"/>
              </a:tabLst>
            </a:pPr>
            <a:r>
              <a:rPr lang="en-US" sz="2000" b="1" u="heavy" dirty="0">
                <a:solidFill>
                  <a:srgbClr val="FF0000"/>
                </a:solidFill>
                <a:latin typeface="Times New Roman" panose="02020603050405020304" pitchFamily="18" charset="0"/>
              </a:rPr>
              <a:t>How…. ?</a:t>
            </a:r>
          </a:p>
          <a:p>
            <a:pPr marL="342900" marR="0" lvl="0" indent="-342900" rtl="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tabLst>
                <a:tab pos="2160270" algn="l"/>
              </a:tabLst>
            </a:pPr>
            <a:r>
              <a:rPr lang="en-US" sz="1800" b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Land: </a:t>
            </a:r>
            <a:endParaRPr lang="en-US" sz="1800" dirty="0">
              <a:solidFill>
                <a:srgbClr val="00B05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742950" marR="0" lvl="1" indent="-285750">
              <a:spcBef>
                <a:spcPts val="0"/>
              </a:spcBef>
              <a:spcAft>
                <a:spcPts val="0"/>
              </a:spcAft>
              <a:buFont typeface="Courier New" panose="02070309020205020404" pitchFamily="49" charset="0"/>
              <a:buChar char="o"/>
              <a:tabLst>
                <a:tab pos="2160270" algn="l"/>
              </a:tabLst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The 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“gifts of nature”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 that we use to produce goods and services . </a:t>
            </a:r>
            <a:endParaRPr lang="en-US" sz="1800" dirty="0"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342900" marR="0" lvl="0" indent="-34290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tabLst>
                <a:tab pos="2160270" algn="l"/>
              </a:tabLst>
            </a:pPr>
            <a:r>
              <a:rPr lang="en-US" sz="1800" b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Labor:</a:t>
            </a:r>
            <a:endParaRPr lang="en-US" sz="1800" dirty="0">
              <a:solidFill>
                <a:srgbClr val="00B05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742950" marR="0" lvl="1" indent="-285750">
              <a:spcBef>
                <a:spcPts val="0"/>
              </a:spcBef>
              <a:spcAft>
                <a:spcPts val="0"/>
              </a:spcAft>
              <a:buFont typeface="Courier New" panose="02070309020205020404" pitchFamily="49" charset="0"/>
              <a:buChar char="o"/>
              <a:tabLst>
                <a:tab pos="2160270" algn="l"/>
              </a:tabLst>
            </a:pPr>
            <a:r>
              <a:rPr lang="en-US" sz="1800" b="1" u="heavy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 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The 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work time and work effort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 that people devote to producing goods and services </a:t>
            </a:r>
            <a:endParaRPr lang="en-US" sz="1800" dirty="0"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742950" marR="0" lvl="1" indent="-285750">
              <a:spcBef>
                <a:spcPts val="0"/>
              </a:spcBef>
              <a:spcAft>
                <a:spcPts val="0"/>
              </a:spcAft>
              <a:buFont typeface="Courier New" panose="02070309020205020404" pitchFamily="49" charset="0"/>
              <a:buChar char="o"/>
              <a:tabLst>
                <a:tab pos="2160270" algn="l"/>
              </a:tabLst>
            </a:pP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The quality of labor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 depends on 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human capital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, which is </a:t>
            </a:r>
            <a:r>
              <a:rPr lang="en-US" sz="1800" u="heavy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the knowledge and skill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 that people obtain from education, on-the-job training, and work experience.</a:t>
            </a:r>
            <a:endParaRPr lang="en-US" sz="1800" dirty="0"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342900" marR="0" lvl="0" indent="-34290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tabLst>
                <a:tab pos="2160270" algn="l"/>
              </a:tabLst>
            </a:pPr>
            <a:r>
              <a:rPr lang="en-US" sz="1800" b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Capital: </a:t>
            </a:r>
            <a:endParaRPr lang="en-US" sz="1800" dirty="0">
              <a:solidFill>
                <a:srgbClr val="00B05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742950" marR="0" lvl="1" indent="-285750">
              <a:spcBef>
                <a:spcPts val="0"/>
              </a:spcBef>
              <a:spcAft>
                <a:spcPts val="0"/>
              </a:spcAft>
              <a:buFont typeface="Courier New" panose="02070309020205020404" pitchFamily="49" charset="0"/>
              <a:buChar char="o"/>
              <a:tabLst>
                <a:tab pos="2160270" algn="l"/>
              </a:tabLst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The tools, instruments, machines, buildings, and other constructions that businesses use to produce goods and services </a:t>
            </a:r>
            <a:endParaRPr lang="en-US" sz="1800" dirty="0"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342900" marR="0" lvl="0" indent="-34290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tabLst>
                <a:tab pos="2160270" algn="l"/>
              </a:tabLst>
            </a:pPr>
            <a:r>
              <a:rPr lang="en-US" sz="1800" b="1" dirty="0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Entrepreneurship : </a:t>
            </a:r>
            <a:endParaRPr lang="en-US" sz="1800" dirty="0">
              <a:solidFill>
                <a:srgbClr val="00B05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742950" marR="0" lvl="1" indent="-285750">
              <a:spcBef>
                <a:spcPts val="0"/>
              </a:spcBef>
              <a:spcAft>
                <a:spcPts val="0"/>
              </a:spcAft>
              <a:buFont typeface="Courier New" panose="02070309020205020404" pitchFamily="49" charset="0"/>
              <a:buChar char="o"/>
              <a:tabLst>
                <a:tab pos="2160270" algn="l"/>
              </a:tabLst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The human resource that organizes land, labor, and capital.</a:t>
            </a:r>
            <a:endParaRPr lang="en-US" sz="1800" dirty="0"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457200" lvl="1" indent="0" eaLnBrk="1" hangingPunct="1">
              <a:buNone/>
              <a:defRPr/>
            </a:pPr>
            <a:endParaRPr lang="en-US" altLang="en-US" sz="1100" dirty="0"/>
          </a:p>
          <a:p>
            <a:pPr marL="457200" lvl="1" indent="0">
              <a:buFont typeface="Arial" panose="020B0604020202020204" pitchFamily="34" charset="0"/>
              <a:buNone/>
              <a:defRPr/>
            </a:pPr>
            <a:endParaRPr lang="en-US" altLang="en-US" dirty="0"/>
          </a:p>
          <a:p>
            <a:pPr marL="457200" lvl="1" indent="0">
              <a:buFont typeface="Arial" panose="020B0604020202020204" pitchFamily="34" charset="0"/>
              <a:buNone/>
              <a:defRPr/>
            </a:pPr>
            <a:endParaRPr lang="en-US" alt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F4C8107-D3C6-703E-E2F9-7B46E9BCD76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90021" y="1646642"/>
            <a:ext cx="3587281" cy="3665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6835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DFD7FBC-79BE-C8F2-23DE-FEEC4C8EA1F6}"/>
              </a:ext>
            </a:extLst>
          </p:cNvPr>
          <p:cNvSpPr txBox="1"/>
          <p:nvPr/>
        </p:nvSpPr>
        <p:spPr>
          <a:xfrm>
            <a:off x="2032639" y="651982"/>
            <a:ext cx="915447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3.Explain the three big questions of Microeconomics?</a:t>
            </a:r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F376BDAF-6638-5F29-35B2-B4FBBB0061CD}"/>
              </a:ext>
            </a:extLst>
          </p:cNvPr>
          <p:cNvSpPr txBox="1">
            <a:spLocks noChangeArrowheads="1"/>
          </p:cNvSpPr>
          <p:nvPr/>
        </p:nvSpPr>
        <p:spPr>
          <a:xfrm>
            <a:off x="996384" y="1765883"/>
            <a:ext cx="9097617" cy="358741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 startAt="3"/>
              <a:tabLst>
                <a:tab pos="2160270" algn="l"/>
              </a:tabLst>
            </a:pPr>
            <a:r>
              <a:rPr lang="en-US" sz="1900" b="1" u="heavy" dirty="0">
                <a:solidFill>
                  <a:srgbClr val="FF0000"/>
                </a:solidFill>
                <a:latin typeface="Times New Roman" panose="02020603050405020304" pitchFamily="18" charset="0"/>
              </a:rPr>
              <a:t>For Whom / Who…. ? </a:t>
            </a:r>
          </a:p>
          <a:p>
            <a:pPr marL="342900" marR="0" lvl="0" indent="-34290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  <a:tabLst>
                <a:tab pos="2160270" algn="l"/>
              </a:tabLst>
            </a:pPr>
            <a:r>
              <a:rPr lang="en-US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Who gets the goods and services depends on the </a:t>
            </a:r>
            <a:r>
              <a:rPr lang="en-US" sz="2000" b="1" u="heavy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incomes</a:t>
            </a:r>
            <a:r>
              <a:rPr lang="en-US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 that people earn.</a:t>
            </a:r>
            <a:endParaRPr lang="en-US" sz="1400" dirty="0">
              <a:solidFill>
                <a:srgbClr val="00000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742950" marR="0" lvl="1" indent="-28575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Courier New" panose="02070309020205020404" pitchFamily="49" charset="0"/>
              <a:buChar char="o"/>
              <a:tabLst>
                <a:tab pos="2160270" algn="l"/>
              </a:tabLst>
            </a:pPr>
            <a:r>
              <a:rPr lang="en-US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 </a:t>
            </a:r>
            <a:r>
              <a:rPr lang="en-US" sz="20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Land </a:t>
            </a:r>
            <a:r>
              <a:rPr lang="en-US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earns </a:t>
            </a:r>
            <a:r>
              <a:rPr lang="en-US" sz="20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rent.</a:t>
            </a:r>
            <a:endParaRPr lang="en-US" sz="1400" dirty="0">
              <a:solidFill>
                <a:srgbClr val="00000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742950" marR="0" lvl="1" indent="-28575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Courier New" panose="02070309020205020404" pitchFamily="49" charset="0"/>
              <a:buChar char="o"/>
              <a:tabLst>
                <a:tab pos="2160270" algn="l"/>
              </a:tabLst>
            </a:pPr>
            <a:r>
              <a:rPr lang="en-US" sz="20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 Labor</a:t>
            </a:r>
            <a:r>
              <a:rPr lang="en-US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 earns </a:t>
            </a:r>
            <a:r>
              <a:rPr lang="en-US" sz="20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wages.</a:t>
            </a:r>
            <a:r>
              <a:rPr lang="en-US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 </a:t>
            </a:r>
            <a:endParaRPr lang="en-US" sz="1400" dirty="0">
              <a:solidFill>
                <a:srgbClr val="00000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742950" marR="0" lvl="1" indent="-28575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Courier New" panose="02070309020205020404" pitchFamily="49" charset="0"/>
              <a:buChar char="o"/>
              <a:tabLst>
                <a:tab pos="2160270" algn="l"/>
              </a:tabLst>
            </a:pPr>
            <a:r>
              <a:rPr lang="en-US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 </a:t>
            </a:r>
            <a:r>
              <a:rPr lang="en-US" sz="20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Capital</a:t>
            </a:r>
            <a:r>
              <a:rPr lang="en-US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 earns </a:t>
            </a:r>
            <a:r>
              <a:rPr lang="en-US" sz="20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interest.</a:t>
            </a:r>
            <a:endParaRPr lang="en-US" sz="1400" dirty="0">
              <a:solidFill>
                <a:srgbClr val="00000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742950" marR="0" lvl="1" indent="-28575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Courier New" panose="02070309020205020404" pitchFamily="49" charset="0"/>
              <a:buChar char="o"/>
              <a:tabLst>
                <a:tab pos="2160270" algn="l"/>
              </a:tabLst>
            </a:pPr>
            <a:r>
              <a:rPr lang="en-US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 </a:t>
            </a:r>
            <a:r>
              <a:rPr lang="en-US" sz="20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Entrepreneurship </a:t>
            </a:r>
            <a:r>
              <a:rPr lang="en-US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earns </a:t>
            </a:r>
            <a:r>
              <a:rPr lang="en-US" sz="20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profit</a:t>
            </a:r>
            <a:endParaRPr lang="en-US" sz="1400" dirty="0">
              <a:solidFill>
                <a:srgbClr val="00000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457200" lvl="1" indent="0">
              <a:buFont typeface="Arial" panose="020B0604020202020204" pitchFamily="34" charset="0"/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231355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962B526-EF10-DFDF-7ABF-7F1D5ED2E7E1}"/>
              </a:ext>
            </a:extLst>
          </p:cNvPr>
          <p:cNvSpPr txBox="1"/>
          <p:nvPr/>
        </p:nvSpPr>
        <p:spPr>
          <a:xfrm>
            <a:off x="2032639" y="651982"/>
            <a:ext cx="682475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Think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F02DC2-F051-D3F5-E5D4-D075BF011A7C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7145" t="27099" r="66585" b="34317"/>
          <a:stretch/>
        </p:blipFill>
        <p:spPr>
          <a:xfrm>
            <a:off x="9006067" y="2108669"/>
            <a:ext cx="2455947" cy="3274599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5CD11E1-56A9-5673-86DB-A3B7EE80C51D}"/>
              </a:ext>
            </a:extLst>
          </p:cNvPr>
          <p:cNvSpPr txBox="1">
            <a:spLocks/>
          </p:cNvSpPr>
          <p:nvPr/>
        </p:nvSpPr>
        <p:spPr>
          <a:xfrm>
            <a:off x="1618308" y="1533428"/>
            <a:ext cx="7653415" cy="392165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  <a:spcBef>
                <a:spcPts val="1200"/>
              </a:spcBef>
              <a:tabLst>
                <a:tab pos="228600" algn="l"/>
                <a:tab pos="457200" algn="l"/>
              </a:tabLst>
            </a:pPr>
            <a:r>
              <a:rPr lang="en-US" sz="1800" b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When firms in an economy start producing more computers and fewer televisions, they are answering the ____ question.</a:t>
            </a:r>
          </a:p>
          <a:p>
            <a:pPr marL="76200" marR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effectLst/>
                <a:latin typeface="AGaramond"/>
                <a:ea typeface="Times New Roman" panose="02020603050405020304" pitchFamily="18" charset="0"/>
                <a:cs typeface="Times New Roman" panose="02020603050405020304" pitchFamily="18" charset="0"/>
              </a:rPr>
              <a:t>A) “when”</a:t>
            </a:r>
          </a:p>
          <a:p>
            <a:pPr marL="76200" marR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effectLst/>
                <a:latin typeface="AGaramond"/>
                <a:ea typeface="Times New Roman" panose="02020603050405020304" pitchFamily="18" charset="0"/>
                <a:cs typeface="Times New Roman" panose="02020603050405020304" pitchFamily="18" charset="0"/>
              </a:rPr>
              <a:t>B) “for whom”</a:t>
            </a:r>
          </a:p>
          <a:p>
            <a:pPr marL="76200" marR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>
                <a:effectLst/>
                <a:latin typeface="AGaramond"/>
                <a:ea typeface="Times New Roman" panose="02020603050405020304" pitchFamily="18" charset="0"/>
                <a:cs typeface="Times New Roman" panose="02020603050405020304" pitchFamily="18" charset="0"/>
              </a:rPr>
              <a:t>C) “</a:t>
            </a:r>
            <a:r>
              <a:rPr lang="en-US" sz="1800" b="1" u="sng" dirty="0">
                <a:effectLst/>
                <a:latin typeface="AGaramond"/>
                <a:ea typeface="Times New Roman" panose="02020603050405020304" pitchFamily="18" charset="0"/>
                <a:cs typeface="Times New Roman" panose="02020603050405020304" pitchFamily="18" charset="0"/>
              </a:rPr>
              <a:t>what”</a:t>
            </a:r>
            <a:endParaRPr lang="en-US" sz="1800" dirty="0">
              <a:effectLst/>
              <a:latin typeface="AGaramond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6200" marR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457200" algn="l"/>
                <a:tab pos="914400" algn="l"/>
                <a:tab pos="1257300" algn="l"/>
              </a:tabLst>
            </a:pPr>
            <a:r>
              <a:rPr lang="en-US" sz="1800" dirty="0">
                <a:effectLst/>
                <a:latin typeface="AGaramond"/>
                <a:ea typeface="Times New Roman" panose="02020603050405020304" pitchFamily="18" charset="0"/>
                <a:cs typeface="Times New Roman" panose="02020603050405020304" pitchFamily="18" charset="0"/>
              </a:rPr>
              <a:t>D) “where”		</a:t>
            </a:r>
          </a:p>
          <a:p>
            <a:pPr algn="just">
              <a:lnSpc>
                <a:spcPct val="100000"/>
              </a:lnSpc>
              <a:spcBef>
                <a:spcPts val="1200"/>
              </a:spcBef>
              <a:tabLst>
                <a:tab pos="228600" algn="l"/>
                <a:tab pos="457200" algn="l"/>
              </a:tabLst>
            </a:pPr>
            <a:r>
              <a:rPr lang="en-US" sz="1800" b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few machines and a great deal of labor, it is answering the ________ part of one of the two big economic questions.</a:t>
            </a:r>
          </a:p>
          <a:p>
            <a:pPr marL="0" marR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A) "what"</a:t>
            </a:r>
            <a:endParaRPr lang="en-US" sz="1800" dirty="0">
              <a:solidFill>
                <a:srgbClr val="00000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0" marR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u="heavy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B) "how"</a:t>
            </a:r>
            <a:endParaRPr lang="en-US" sz="1800" dirty="0">
              <a:solidFill>
                <a:srgbClr val="00000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0" marR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C) "where"</a:t>
            </a:r>
            <a:endParaRPr lang="en-US" sz="1800" dirty="0">
              <a:solidFill>
                <a:srgbClr val="00000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0" marR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D) "for whom"</a:t>
            </a:r>
            <a:endParaRPr lang="en-US" sz="1800" dirty="0">
              <a:solidFill>
                <a:srgbClr val="00000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29168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962B526-EF10-DFDF-7ABF-7F1D5ED2E7E1}"/>
              </a:ext>
            </a:extLst>
          </p:cNvPr>
          <p:cNvSpPr txBox="1"/>
          <p:nvPr/>
        </p:nvSpPr>
        <p:spPr>
          <a:xfrm>
            <a:off x="2032639" y="651982"/>
            <a:ext cx="682475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Think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F02DC2-F051-D3F5-E5D4-D075BF011A7C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7145" t="27099" r="66585" b="34317"/>
          <a:stretch/>
        </p:blipFill>
        <p:spPr>
          <a:xfrm>
            <a:off x="9006067" y="2108669"/>
            <a:ext cx="2455947" cy="3274599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E30A3FD-EE22-8457-7D19-DF844D8CAF90}"/>
              </a:ext>
            </a:extLst>
          </p:cNvPr>
          <p:cNvSpPr txBox="1">
            <a:spLocks/>
          </p:cNvSpPr>
          <p:nvPr/>
        </p:nvSpPr>
        <p:spPr>
          <a:xfrm>
            <a:off x="1665188" y="1931523"/>
            <a:ext cx="8022886" cy="16102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 </a:t>
            </a:r>
            <a:r>
              <a:rPr lang="en-US" sz="1800" b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fact that people with higher incomes get to consume more goods and services addresses the ________ part of one of the two big economic questions.</a:t>
            </a:r>
          </a:p>
          <a:p>
            <a:pPr marL="0" marR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u="heavy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A) "for whom"</a:t>
            </a:r>
            <a:endParaRPr lang="en-US" sz="1800" dirty="0">
              <a:solidFill>
                <a:srgbClr val="00000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0" marR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B) "when"</a:t>
            </a:r>
            <a:endParaRPr lang="en-US" sz="1800" dirty="0">
              <a:solidFill>
                <a:srgbClr val="00000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0" marR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C) "where"</a:t>
            </a:r>
            <a:endParaRPr lang="en-US" sz="1800" dirty="0">
              <a:solidFill>
                <a:srgbClr val="00000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0" marR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D) "how"</a:t>
            </a:r>
            <a:endParaRPr lang="en-US" sz="1800" dirty="0">
              <a:solidFill>
                <a:srgbClr val="00000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55498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DFD7FBC-79BE-C8F2-23DE-FEEC4C8EA1F6}"/>
              </a:ext>
            </a:extLst>
          </p:cNvPr>
          <p:cNvSpPr txBox="1"/>
          <p:nvPr/>
        </p:nvSpPr>
        <p:spPr>
          <a:xfrm>
            <a:off x="2032639" y="651982"/>
            <a:ext cx="915447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4.Explain the three big questions of Macroeconomics?</a:t>
            </a: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F68B3483-C59D-6715-E12D-E8D61C6429BC}"/>
              </a:ext>
            </a:extLst>
          </p:cNvPr>
          <p:cNvSpPr txBox="1">
            <a:spLocks noChangeArrowheads="1"/>
          </p:cNvSpPr>
          <p:nvPr/>
        </p:nvSpPr>
        <p:spPr>
          <a:xfrm>
            <a:off x="945612" y="1643269"/>
            <a:ext cx="10300775" cy="3922644"/>
          </a:xfrm>
          <a:prstGeom prst="rect">
            <a:avLst/>
          </a:prstGeom>
        </p:spPr>
        <p:txBody>
          <a:bodyPr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spcBef>
                <a:spcPts val="0"/>
              </a:spcBef>
              <a:buFont typeface="+mj-lt"/>
              <a:buAutoNum type="arabicParenR"/>
              <a:tabLst>
                <a:tab pos="2160270" algn="l"/>
              </a:tabLst>
            </a:pPr>
            <a:r>
              <a:rPr lang="en-US" sz="2000" b="1" dirty="0">
                <a:solidFill>
                  <a:srgbClr val="0070C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What Determines the Standard of Living?</a:t>
            </a:r>
            <a:endParaRPr lang="en-US" sz="2000" dirty="0">
              <a:solidFill>
                <a:srgbClr val="000000"/>
              </a:solidFill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0">
              <a:spcBef>
                <a:spcPts val="0"/>
              </a:spcBef>
              <a:tabLst>
                <a:tab pos="2160270" algn="l"/>
              </a:tabLst>
            </a:pP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The standard of living is </a:t>
            </a:r>
            <a:r>
              <a:rPr lang="en-US" sz="2000" b="1" u="sng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the level of consumption </a:t>
            </a: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that people enjoy on the average and is measured </a:t>
            </a:r>
            <a:r>
              <a:rPr lang="en-US" sz="2000" b="1" u="sng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by average income per person.</a:t>
            </a:r>
            <a:endParaRPr lang="en-US" sz="2000" dirty="0">
              <a:solidFill>
                <a:srgbClr val="000000"/>
              </a:solidFill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0">
              <a:spcBef>
                <a:spcPts val="0"/>
              </a:spcBef>
              <a:tabLst>
                <a:tab pos="2160270" algn="l"/>
              </a:tabLst>
            </a:pPr>
            <a:endParaRPr lang="en-US" sz="2000" dirty="0">
              <a:solidFill>
                <a:srgbClr val="000000"/>
              </a:solidFill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  <a:tabLst>
                <a:tab pos="2160270" algn="l"/>
              </a:tabLst>
            </a:pPr>
            <a:endParaRPr lang="en-US" sz="2000" dirty="0">
              <a:solidFill>
                <a:srgbClr val="000000"/>
              </a:solidFill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342900" indent="-342900">
              <a:spcBef>
                <a:spcPts val="0"/>
              </a:spcBef>
              <a:buFont typeface="+mj-lt"/>
              <a:buAutoNum type="arabicParenR" startAt="2"/>
              <a:tabLst>
                <a:tab pos="2160270" algn="l"/>
              </a:tabLst>
            </a:pPr>
            <a:r>
              <a:rPr lang="en-US" sz="2000" b="1" dirty="0">
                <a:solidFill>
                  <a:srgbClr val="0070C0"/>
                </a:solidFill>
                <a:latin typeface="Times New Roman" panose="02020603050405020304" pitchFamily="18" charset="0"/>
              </a:rPr>
              <a:t>What Determines the Cost of Living?</a:t>
            </a:r>
          </a:p>
          <a:p>
            <a:pPr marL="0">
              <a:spcBef>
                <a:spcPts val="0"/>
              </a:spcBef>
              <a:tabLst>
                <a:tab pos="2160270" algn="l"/>
              </a:tabLst>
            </a:pP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The cost of living is the </a:t>
            </a:r>
            <a:r>
              <a:rPr lang="en-US" sz="2000" b="1" u="sng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amount of money</a:t>
            </a: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 it takes to buy the goods and services that a typical family consumes</a:t>
            </a:r>
            <a:endParaRPr lang="en-US" sz="2000" dirty="0">
              <a:solidFill>
                <a:srgbClr val="000000"/>
              </a:solidFill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342900" indent="-342900">
              <a:spcBef>
                <a:spcPts val="0"/>
              </a:spcBef>
              <a:buFont typeface="Symbol" panose="05050102010706020507" pitchFamily="18" charset="2"/>
              <a:buChar char=""/>
              <a:tabLst>
                <a:tab pos="2160270" algn="l"/>
              </a:tabLst>
            </a:pP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In the time of </a:t>
            </a:r>
            <a:r>
              <a:rPr lang="en-US" sz="2000" b="1" u="sng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inflation</a:t>
            </a: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, decreasing value of $, increasing cost of living.</a:t>
            </a:r>
            <a:endParaRPr lang="en-US" sz="2000" dirty="0">
              <a:solidFill>
                <a:srgbClr val="000000"/>
              </a:solidFill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342900" indent="-342900">
              <a:spcBef>
                <a:spcPts val="0"/>
              </a:spcBef>
              <a:buFont typeface="Symbol" panose="05050102010706020507" pitchFamily="18" charset="2"/>
              <a:buChar char=""/>
              <a:tabLst>
                <a:tab pos="2160270" algn="l"/>
              </a:tabLst>
            </a:pP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In the time of </a:t>
            </a:r>
            <a:r>
              <a:rPr lang="en-US" sz="2000" b="1" u="sng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deflation</a:t>
            </a: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, increasing value of $, decreasing cost of living.</a:t>
            </a:r>
            <a:endParaRPr lang="en-US" sz="2000" dirty="0">
              <a:solidFill>
                <a:srgbClr val="000000"/>
              </a:solidFill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97155">
              <a:spcBef>
                <a:spcPts val="0"/>
              </a:spcBef>
              <a:tabLst>
                <a:tab pos="2160270" algn="l"/>
              </a:tabLst>
            </a:pPr>
            <a:endParaRPr lang="en-US" sz="1800" dirty="0">
              <a:solidFill>
                <a:srgbClr val="000000"/>
              </a:solidFill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  <a:tabLst>
                <a:tab pos="2160270" algn="l"/>
              </a:tabLst>
            </a:pPr>
            <a:endParaRPr lang="en-US" sz="1800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0">
              <a:spcBef>
                <a:spcPts val="0"/>
              </a:spcBef>
              <a:tabLst>
                <a:tab pos="2160270" algn="l"/>
              </a:tabLst>
            </a:pPr>
            <a:endParaRPr lang="en-US" sz="1800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0">
              <a:spcBef>
                <a:spcPts val="0"/>
              </a:spcBef>
              <a:tabLst>
                <a:tab pos="2160270" algn="l"/>
              </a:tabLst>
            </a:pPr>
            <a:endParaRPr lang="en-US" sz="1800" dirty="0">
              <a:solidFill>
                <a:srgbClr val="000000"/>
              </a:solidFill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342900" indent="-342900">
              <a:spcBef>
                <a:spcPts val="0"/>
              </a:spcBef>
              <a:buFont typeface="Symbol" panose="05050102010706020507" pitchFamily="18" charset="2"/>
              <a:buChar char=""/>
              <a:tabLst>
                <a:tab pos="2160270" algn="l"/>
              </a:tabLst>
            </a:pPr>
            <a:endParaRPr lang="en-US" sz="1900" dirty="0"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0">
              <a:spcBef>
                <a:spcPts val="0"/>
              </a:spcBef>
              <a:tabLst>
                <a:tab pos="2160270" algn="l"/>
              </a:tabLst>
            </a:pPr>
            <a:endParaRPr lang="en-US" sz="1200" dirty="0"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457200" lvl="1" indent="0">
              <a:buFont typeface="Arial" panose="020B0604020202020204" pitchFamily="34" charset="0"/>
              <a:buNone/>
              <a:defRPr/>
            </a:pPr>
            <a:endParaRPr lang="en-US" altLang="en-US" sz="1200" dirty="0"/>
          </a:p>
          <a:p>
            <a:pPr marL="457200" lvl="1" indent="0">
              <a:buFont typeface="Arial" panose="020B0604020202020204" pitchFamily="34" charset="0"/>
              <a:buNone/>
              <a:defRPr/>
            </a:pPr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36803612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DFD7FBC-79BE-C8F2-23DE-FEEC4C8EA1F6}"/>
              </a:ext>
            </a:extLst>
          </p:cNvPr>
          <p:cNvSpPr txBox="1"/>
          <p:nvPr/>
        </p:nvSpPr>
        <p:spPr>
          <a:xfrm>
            <a:off x="2032639" y="651982"/>
            <a:ext cx="915447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4.Explain the three big questions of Macroeconomics?</a:t>
            </a:r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B5D2139F-714E-95C9-88EB-65190E5FC5CE}"/>
              </a:ext>
            </a:extLst>
          </p:cNvPr>
          <p:cNvSpPr txBox="1">
            <a:spLocks noChangeArrowheads="1"/>
          </p:cNvSpPr>
          <p:nvPr/>
        </p:nvSpPr>
        <p:spPr>
          <a:xfrm>
            <a:off x="945612" y="1643269"/>
            <a:ext cx="10300775" cy="3922644"/>
          </a:xfrm>
          <a:prstGeom prst="rect">
            <a:avLst/>
          </a:prstGeom>
        </p:spPr>
        <p:txBody>
          <a:bodyPr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>
              <a:spcBef>
                <a:spcPts val="0"/>
              </a:spcBef>
              <a:spcAft>
                <a:spcPts val="0"/>
              </a:spcAft>
              <a:buFont typeface="+mj-lt"/>
              <a:buAutoNum type="arabicParenR" startAt="3"/>
              <a:tabLst>
                <a:tab pos="2160270" algn="l"/>
              </a:tabLst>
            </a:pPr>
            <a:r>
              <a:rPr lang="en-US" sz="1800" b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Why Does Our Economy Fluctuate?</a:t>
            </a:r>
            <a:endParaRPr lang="en-US" sz="1800" dirty="0">
              <a:solidFill>
                <a:srgbClr val="00000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  <a:tabLst>
                <a:tab pos="2160270" algn="l"/>
              </a:tabLst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The business cycle is the periodic but irregular up-and-down movement in </a:t>
            </a:r>
            <a:r>
              <a:rPr lang="en-US" sz="1800" b="1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production</a:t>
            </a: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 and </a:t>
            </a:r>
            <a:r>
              <a:rPr lang="en-US" sz="1800" b="1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jobs</a:t>
            </a: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 in an economy.</a:t>
            </a:r>
          </a:p>
          <a:p>
            <a:pPr marL="97155">
              <a:spcBef>
                <a:spcPts val="0"/>
              </a:spcBef>
              <a:tabLst>
                <a:tab pos="2160270" algn="l"/>
              </a:tabLst>
            </a:pPr>
            <a:endParaRPr lang="en-US" sz="1800" dirty="0">
              <a:solidFill>
                <a:srgbClr val="000000"/>
              </a:solidFill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  <a:tabLst>
                <a:tab pos="2160270" algn="l"/>
              </a:tabLst>
            </a:pPr>
            <a:endParaRPr lang="en-US" sz="1800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0">
              <a:spcBef>
                <a:spcPts val="0"/>
              </a:spcBef>
              <a:tabLst>
                <a:tab pos="2160270" algn="l"/>
              </a:tabLst>
            </a:pPr>
            <a:endParaRPr lang="en-US" sz="1800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0">
              <a:spcBef>
                <a:spcPts val="0"/>
              </a:spcBef>
              <a:tabLst>
                <a:tab pos="2160270" algn="l"/>
              </a:tabLst>
            </a:pPr>
            <a:endParaRPr lang="en-US" sz="1800" dirty="0">
              <a:solidFill>
                <a:srgbClr val="000000"/>
              </a:solidFill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342900" indent="-342900">
              <a:spcBef>
                <a:spcPts val="0"/>
              </a:spcBef>
              <a:buFont typeface="Symbol" panose="05050102010706020507" pitchFamily="18" charset="2"/>
              <a:buChar char=""/>
              <a:tabLst>
                <a:tab pos="2160270" algn="l"/>
              </a:tabLst>
            </a:pPr>
            <a:endParaRPr lang="en-US" sz="1900" dirty="0"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0">
              <a:spcBef>
                <a:spcPts val="0"/>
              </a:spcBef>
              <a:tabLst>
                <a:tab pos="2160270" algn="l"/>
              </a:tabLst>
            </a:pPr>
            <a:endParaRPr lang="en-US" sz="1200" dirty="0"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457200" lvl="1" indent="0">
              <a:buFont typeface="Arial" panose="020B0604020202020204" pitchFamily="34" charset="0"/>
              <a:buNone/>
              <a:defRPr/>
            </a:pPr>
            <a:endParaRPr lang="en-US" altLang="en-US" sz="1200" dirty="0"/>
          </a:p>
          <a:p>
            <a:pPr marL="457200" lvl="1" indent="0">
              <a:buFont typeface="Arial" panose="020B0604020202020204" pitchFamily="34" charset="0"/>
              <a:buNone/>
              <a:defRPr/>
            </a:pPr>
            <a:endParaRPr lang="en-US" altLang="en-US" sz="1200" dirty="0"/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23EA465D-7E60-4D53-98FF-FB323F2939F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144" y="2524715"/>
            <a:ext cx="8346515" cy="297559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257271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DFD7FBC-79BE-C8F2-23DE-FEEC4C8EA1F6}"/>
              </a:ext>
            </a:extLst>
          </p:cNvPr>
          <p:cNvSpPr txBox="1"/>
          <p:nvPr/>
        </p:nvSpPr>
        <p:spPr>
          <a:xfrm>
            <a:off x="2032639" y="651982"/>
            <a:ext cx="9154474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5. Compare ,contrast between Positive statements and Normative statements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F0B94D5-318F-2227-6481-A0CC260DC4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855525"/>
              </p:ext>
            </p:extLst>
          </p:nvPr>
        </p:nvGraphicFramePr>
        <p:xfrm>
          <a:off x="1092971" y="1555045"/>
          <a:ext cx="10447288" cy="4472772"/>
        </p:xfrm>
        <a:graphic>
          <a:graphicData uri="http://schemas.openxmlformats.org/drawingml/2006/table">
            <a:tbl>
              <a:tblPr firstRow="1" firstCol="1" bandRow="1"/>
              <a:tblGrid>
                <a:gridCol w="1330862">
                  <a:extLst>
                    <a:ext uri="{9D8B030D-6E8A-4147-A177-3AD203B41FA5}">
                      <a16:colId xmlns:a16="http://schemas.microsoft.com/office/drawing/2014/main" val="205115405"/>
                    </a:ext>
                  </a:extLst>
                </a:gridCol>
                <a:gridCol w="4607970">
                  <a:extLst>
                    <a:ext uri="{9D8B030D-6E8A-4147-A177-3AD203B41FA5}">
                      <a16:colId xmlns:a16="http://schemas.microsoft.com/office/drawing/2014/main" val="547591342"/>
                    </a:ext>
                  </a:extLst>
                </a:gridCol>
                <a:gridCol w="4508456">
                  <a:extLst>
                    <a:ext uri="{9D8B030D-6E8A-4147-A177-3AD203B41FA5}">
                      <a16:colId xmlns:a16="http://schemas.microsoft.com/office/drawing/2014/main" val="355742099"/>
                    </a:ext>
                  </a:extLst>
                </a:gridCol>
              </a:tblGrid>
              <a:tr h="559256">
                <a:tc>
                  <a:txBody>
                    <a:bodyPr/>
                    <a:lstStyle/>
                    <a:p>
                      <a:pPr marL="0" marR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160270" algn="l"/>
                        </a:tabLst>
                      </a:pPr>
                      <a:r>
                        <a:rPr lang="en-US" sz="17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Palatino Linotype" panose="02040502050505030304" pitchFamily="18" charset="0"/>
                        </a:rPr>
                        <a:t> </a:t>
                      </a:r>
                      <a:endParaRPr lang="en-US" sz="2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8341" marR="98341" marT="1365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28600" marR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160270" algn="l"/>
                        </a:tabLst>
                      </a:pPr>
                      <a:r>
                        <a:rPr lang="en-US" sz="1700" b="1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Palatino Linotype" panose="02040502050505030304" pitchFamily="18" charset="0"/>
                        </a:rPr>
                        <a:t>Positive statements </a:t>
                      </a:r>
                      <a:endParaRPr lang="en-US" sz="2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0" marR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160270" algn="l"/>
                        </a:tabLst>
                      </a:pPr>
                      <a:r>
                        <a:rPr lang="en-US" sz="17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Palatino Linotype" panose="02040502050505030304" pitchFamily="18" charset="0"/>
                        </a:rPr>
                        <a:t> </a:t>
                      </a:r>
                      <a:endParaRPr lang="en-US" sz="2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8341" marR="98341" marT="1365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28600" marR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160270" algn="l"/>
                        </a:tabLst>
                      </a:pPr>
                      <a:r>
                        <a:rPr lang="en-US" sz="1700" b="1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Palatino Linotype" panose="02040502050505030304" pitchFamily="18" charset="0"/>
                        </a:rPr>
                        <a:t>Normative statements</a:t>
                      </a:r>
                      <a:endParaRPr lang="en-US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marL="0" marR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160270" algn="l"/>
                        </a:tabLst>
                      </a:pPr>
                      <a:r>
                        <a:rPr lang="en-US" sz="17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Palatino Linotype" panose="02040502050505030304" pitchFamily="18" charset="0"/>
                        </a:rPr>
                        <a:t> </a:t>
                      </a:r>
                      <a:endParaRPr lang="en-US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8341" marR="98341" marT="1365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20901712"/>
                  </a:ext>
                </a:extLst>
              </a:tr>
              <a:tr h="2282375">
                <a:tc>
                  <a:txBody>
                    <a:bodyPr/>
                    <a:lstStyle/>
                    <a:p>
                      <a:pPr marL="0" marR="0"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160270" algn="l"/>
                        </a:tabLst>
                      </a:pPr>
                      <a:r>
                        <a:rPr lang="en-US" sz="17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Palatino Linotype" panose="02040502050505030304" pitchFamily="18" charset="0"/>
                        </a:rPr>
                        <a:t>Definition</a:t>
                      </a:r>
                      <a:endParaRPr lang="en-US" sz="2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8341" marR="98341" marT="1365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7472" marR="0" indent="-347472" algn="l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Pts val="1200"/>
                        <a:buFont typeface="Courier New" panose="02070309020205020404" pitchFamily="49" charset="0"/>
                        <a:buChar char="o"/>
                        <a:tabLst>
                          <a:tab pos="2160270" algn="l"/>
                        </a:tabLst>
                      </a:pPr>
                      <a:r>
                        <a:rPr lang="en-US" sz="17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Palatino Linotype" panose="02040502050505030304" pitchFamily="18" charset="0"/>
                        </a:rPr>
                        <a:t>are about </a:t>
                      </a:r>
                      <a:r>
                        <a:rPr lang="en-US" sz="1700" b="1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Palatino Linotype" panose="02040502050505030304" pitchFamily="18" charset="0"/>
                        </a:rPr>
                        <a:t>what is </a:t>
                      </a:r>
                      <a:endParaRPr lang="en-US" sz="17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+mn-cs"/>
                      </a:endParaRPr>
                    </a:p>
                    <a:p>
                      <a:pPr marL="347472" marR="0" indent="-347472" algn="l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Pts val="1200"/>
                        <a:buFont typeface="Courier New" panose="02070309020205020404" pitchFamily="49" charset="0"/>
                        <a:buChar char="o"/>
                        <a:tabLst>
                          <a:tab pos="2160270" algn="l"/>
                        </a:tabLst>
                      </a:pPr>
                      <a:r>
                        <a:rPr lang="en-US" sz="1700" b="1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Palatino Linotype" panose="02040502050505030304" pitchFamily="18" charset="0"/>
                        </a:rPr>
                        <a:t>Statements may be right or wrong, </a:t>
                      </a:r>
                      <a:endParaRPr lang="en-US" sz="26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+mn-cs"/>
                      </a:endParaRPr>
                    </a:p>
                    <a:p>
                      <a:pPr marL="347472" marR="0" indent="-347472" algn="l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Pts val="1200"/>
                        <a:buFont typeface="Courier New" panose="02070309020205020404" pitchFamily="49" charset="0"/>
                        <a:buChar char="o"/>
                        <a:tabLst>
                          <a:tab pos="2160270" algn="l"/>
                        </a:tabLst>
                      </a:pPr>
                      <a:r>
                        <a:rPr lang="en-US" sz="1700" b="1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Palatino Linotype" panose="02040502050505030304" pitchFamily="18" charset="0"/>
                        </a:rPr>
                        <a:t>Statements can be tested</a:t>
                      </a:r>
                      <a:endParaRPr lang="en-US" sz="2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347472" marR="0" indent="-347472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160270" algn="l"/>
                        </a:tabLst>
                      </a:pPr>
                      <a:endParaRPr lang="en-US" sz="17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Palatino Linotype" panose="02040502050505030304" pitchFamily="18" charset="0"/>
                      </a:endParaRPr>
                    </a:p>
                    <a:p>
                      <a:pPr marL="347472" marR="0" indent="-347472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160270" algn="l"/>
                        </a:tabLst>
                      </a:pPr>
                      <a:r>
                        <a:rPr lang="en-US" sz="1700" b="1" i="0" u="none" strike="noStrike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Palatino Linotype" panose="02040502050505030304" pitchFamily="18" charset="0"/>
                        </a:rPr>
                        <a:t>They are economics.</a:t>
                      </a:r>
                      <a:endParaRPr lang="en-US" sz="2600" b="1" i="0" u="none" strike="noStrike" dirty="0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8341" marR="98341" marT="1365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7472" marR="0" indent="-347472" algn="l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Pts val="1200"/>
                        <a:buFont typeface="Courier New" panose="02070309020205020404" pitchFamily="49" charset="0"/>
                        <a:buChar char="o"/>
                        <a:tabLst>
                          <a:tab pos="2160270" algn="l"/>
                        </a:tabLst>
                      </a:pPr>
                      <a:r>
                        <a:rPr lang="en-US" sz="17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Palatino Linotype" panose="02040502050505030304" pitchFamily="18" charset="0"/>
                        </a:rPr>
                        <a:t>Are about </a:t>
                      </a:r>
                      <a:r>
                        <a:rPr lang="en-US" sz="1700" b="1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Palatino Linotype" panose="02040502050505030304" pitchFamily="18" charset="0"/>
                        </a:rPr>
                        <a:t>what ought to be.</a:t>
                      </a:r>
                      <a:r>
                        <a:rPr lang="en-US" sz="1700" b="0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700" b="0" i="0" u="sng" strike="noStrike" dirty="0">
                          <a:solidFill>
                            <a:srgbClr val="0070C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Palatino Linotype" panose="02040502050505030304" pitchFamily="18" charset="0"/>
                        </a:rPr>
                        <a:t>(a value judgment.)</a:t>
                      </a:r>
                      <a:endParaRPr lang="en-US" sz="26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+mn-cs"/>
                      </a:endParaRPr>
                    </a:p>
                    <a:p>
                      <a:pPr marL="347472" marR="0" indent="-347472" algn="l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Pts val="1200"/>
                        <a:buFont typeface="Courier New" panose="02070309020205020404" pitchFamily="49" charset="0"/>
                        <a:buChar char="o"/>
                        <a:tabLst>
                          <a:tab pos="2160270" algn="l"/>
                        </a:tabLst>
                      </a:pPr>
                      <a:r>
                        <a:rPr lang="en-US" sz="1700" b="1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Palatino Linotype" panose="02040502050505030304" pitchFamily="18" charset="0"/>
                        </a:rPr>
                        <a:t>Statements express an opinion</a:t>
                      </a:r>
                      <a:r>
                        <a:rPr lang="en-US" sz="17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Palatino Linotype" panose="02040502050505030304" pitchFamily="18" charset="0"/>
                        </a:rPr>
                        <a:t>, but they don’t assert a fact that can be checked.</a:t>
                      </a:r>
                      <a:endParaRPr lang="en-US" sz="26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+mn-cs"/>
                      </a:endParaRPr>
                    </a:p>
                    <a:p>
                      <a:pPr marL="347472" marR="0" indent="-347472" algn="l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Pts val="1200"/>
                        <a:buFont typeface="Courier New" panose="02070309020205020404" pitchFamily="49" charset="0"/>
                        <a:buChar char="o"/>
                        <a:tabLst>
                          <a:tab pos="2160270" algn="l"/>
                        </a:tabLst>
                      </a:pPr>
                      <a:r>
                        <a:rPr lang="en-US" sz="17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Palatino Linotype" panose="02040502050505030304" pitchFamily="18" charset="0"/>
                        </a:rPr>
                        <a:t>Statements depend upon values and </a:t>
                      </a:r>
                      <a:r>
                        <a:rPr lang="en-US" sz="1700" b="1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Palatino Linotype" panose="02040502050505030304" pitchFamily="18" charset="0"/>
                        </a:rPr>
                        <a:t>cannot be tested.</a:t>
                      </a:r>
                      <a:endParaRPr lang="en-US" sz="2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347472" marR="0" indent="-347472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160270" algn="l"/>
                        </a:tabLst>
                      </a:pPr>
                      <a:endParaRPr lang="en-US" sz="17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Palatino Linotype" panose="02040502050505030304" pitchFamily="18" charset="0"/>
                      </a:endParaRPr>
                    </a:p>
                    <a:p>
                      <a:pPr marL="347472" marR="0" indent="-347472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160270" algn="l"/>
                        </a:tabLst>
                      </a:pPr>
                      <a:r>
                        <a:rPr lang="en-US" sz="1700" b="1" i="0" u="none" strike="noStrike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Palatino Linotype" panose="02040502050505030304" pitchFamily="18" charset="0"/>
                        </a:rPr>
                        <a:t>They are not economics</a:t>
                      </a:r>
                      <a:r>
                        <a:rPr lang="en-US" sz="17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Palatino Linotype" panose="02040502050505030304" pitchFamily="18" charset="0"/>
                        </a:rPr>
                        <a:t>.</a:t>
                      </a:r>
                      <a:endParaRPr lang="en-US" sz="2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0" marR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160270" algn="l"/>
                        </a:tabLst>
                      </a:pPr>
                      <a:r>
                        <a:rPr lang="en-US" sz="17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Palatino Linotype" panose="02040502050505030304" pitchFamily="18" charset="0"/>
                        </a:rPr>
                        <a:t> </a:t>
                      </a:r>
                      <a:endParaRPr lang="en-US" sz="2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8341" marR="98341" marT="1365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05892304"/>
                  </a:ext>
                </a:extLst>
              </a:tr>
              <a:tr h="1552569">
                <a:tc>
                  <a:txBody>
                    <a:bodyPr/>
                    <a:lstStyle/>
                    <a:p>
                      <a:pPr marL="0" marR="0"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160270" algn="l"/>
                        </a:tabLst>
                      </a:pPr>
                      <a:r>
                        <a:rPr lang="en-US" sz="17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Palatino Linotype" panose="02040502050505030304" pitchFamily="18" charset="0"/>
                        </a:rPr>
                        <a:t>Examples</a:t>
                      </a:r>
                      <a:endParaRPr lang="en-US" sz="2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8341" marR="98341" marT="1365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7472" marR="0" indent="-347472" algn="l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Pts val="1200"/>
                        <a:buFont typeface="Courier New" panose="02070309020205020404" pitchFamily="49" charset="0"/>
                        <a:buChar char="o"/>
                        <a:tabLst>
                          <a:tab pos="2160270" algn="l"/>
                        </a:tabLst>
                      </a:pPr>
                      <a:r>
                        <a:rPr lang="en-US" sz="17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Palatino Linotype" panose="02040502050505030304" pitchFamily="18" charset="0"/>
                        </a:rPr>
                        <a:t>“Our planet is warming because of the amount of coal that we are burning”</a:t>
                      </a:r>
                      <a:endParaRPr lang="en-US" sz="17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457200" marR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160270" algn="l"/>
                        </a:tabLst>
                      </a:pPr>
                      <a:r>
                        <a:rPr lang="en-US" sz="17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Palatino Linotype" panose="02040502050505030304" pitchFamily="18" charset="0"/>
                        </a:rPr>
                        <a:t> </a:t>
                      </a:r>
                      <a:endParaRPr lang="en-US" sz="2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347472" marR="0" indent="-347472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160270" algn="l"/>
                        </a:tabLst>
                      </a:pPr>
                      <a:r>
                        <a:rPr lang="en-US" sz="17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Palatino Linotype" panose="02040502050505030304" pitchFamily="18" charset="0"/>
                        </a:rPr>
                        <a:t>“A rise in the minimum wage will bring more teenage unemployment.” </a:t>
                      </a:r>
                      <a:endParaRPr lang="en-US" sz="2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0" marR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160270" algn="l"/>
                        </a:tabLst>
                      </a:pPr>
                      <a:r>
                        <a:rPr lang="en-US" sz="17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Palatino Linotype" panose="02040502050505030304" pitchFamily="18" charset="0"/>
                        </a:rPr>
                        <a:t> </a:t>
                      </a:r>
                      <a:endParaRPr lang="en-US" sz="2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8341" marR="98341" marT="1365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7472" marR="0" indent="-347472" algn="l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Pts val="1200"/>
                        <a:buFont typeface="Courier New" panose="02070309020205020404" pitchFamily="49" charset="0"/>
                        <a:buChar char="o"/>
                        <a:tabLst>
                          <a:tab pos="2160270" algn="l"/>
                        </a:tabLst>
                      </a:pPr>
                      <a:r>
                        <a:rPr lang="en-US" sz="17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Palatino Linotype" panose="02040502050505030304" pitchFamily="18" charset="0"/>
                        </a:rPr>
                        <a:t>“We </a:t>
                      </a:r>
                      <a:r>
                        <a:rPr lang="en-US" sz="1700" b="1" i="0" u="none" strike="noStrike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Palatino Linotype" panose="02040502050505030304" pitchFamily="18" charset="0"/>
                        </a:rPr>
                        <a:t>ought to </a:t>
                      </a:r>
                      <a:r>
                        <a:rPr lang="en-US" sz="17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Palatino Linotype" panose="02040502050505030304" pitchFamily="18" charset="0"/>
                        </a:rPr>
                        <a:t>cut back on our use of coal”</a:t>
                      </a:r>
                      <a:endParaRPr lang="en-US" sz="17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457200" marR="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160270" algn="l"/>
                        </a:tabLst>
                      </a:pPr>
                      <a:r>
                        <a:rPr lang="en-US" sz="17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Palatino Linotype" panose="02040502050505030304" pitchFamily="18" charset="0"/>
                        </a:rPr>
                        <a:t> </a:t>
                      </a:r>
                      <a:endParaRPr lang="en-US" sz="2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347472" marR="0" indent="-347472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160270" algn="l"/>
                        </a:tabLst>
                      </a:pPr>
                      <a:r>
                        <a:rPr lang="en-US" sz="17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Palatino Linotype" panose="02040502050505030304" pitchFamily="18" charset="0"/>
                        </a:rPr>
                        <a:t>“The minimum wage </a:t>
                      </a:r>
                      <a:r>
                        <a:rPr lang="en-US" sz="1700" b="1" i="0" u="none" strike="noStrike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Palatino Linotype" panose="02040502050505030304" pitchFamily="18" charset="0"/>
                        </a:rPr>
                        <a:t>should not </a:t>
                      </a:r>
                      <a:r>
                        <a:rPr lang="en-US" sz="17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Palatino Linotype" panose="02040502050505030304" pitchFamily="18" charset="0"/>
                        </a:rPr>
                        <a:t>be increased”. </a:t>
                      </a:r>
                      <a:endParaRPr lang="en-US" sz="2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8341" marR="98341" marT="1365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841244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872586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962B526-EF10-DFDF-7ABF-7F1D5ED2E7E1}"/>
              </a:ext>
            </a:extLst>
          </p:cNvPr>
          <p:cNvSpPr txBox="1"/>
          <p:nvPr/>
        </p:nvSpPr>
        <p:spPr>
          <a:xfrm>
            <a:off x="2032639" y="651982"/>
            <a:ext cx="682475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Think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F02DC2-F051-D3F5-E5D4-D075BF011A7C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7145" t="27099" r="66585" b="34317"/>
          <a:stretch/>
        </p:blipFill>
        <p:spPr>
          <a:xfrm>
            <a:off x="9006067" y="2108669"/>
            <a:ext cx="2455947" cy="3274599"/>
          </a:xfrm>
          <a:prstGeom prst="rect">
            <a:avLst/>
          </a:prstGeom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B5D3017-A22C-F8B5-A726-C2D37BB807B3}"/>
              </a:ext>
            </a:extLst>
          </p:cNvPr>
          <p:cNvSpPr txBox="1">
            <a:spLocks/>
          </p:cNvSpPr>
          <p:nvPr/>
        </p:nvSpPr>
        <p:spPr>
          <a:xfrm>
            <a:off x="1771650" y="1587323"/>
            <a:ext cx="7653415" cy="392165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algn="just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tabLst>
                <a:tab pos="228600" algn="l"/>
                <a:tab pos="457200" algn="l"/>
              </a:tabLst>
            </a:pPr>
            <a:r>
              <a:rPr lang="en-US" sz="2100" b="1" dirty="0">
                <a:solidFill>
                  <a:srgbClr val="FF0000"/>
                </a:solidFill>
                <a:latin typeface="Times New Roman" panose="02020603050405020304" pitchFamily="18" charset="0"/>
              </a:rPr>
              <a:t>The statement “Prices rise more in countries with rapid growth in the money supply” is</a:t>
            </a: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A)	a political statement.</a:t>
            </a:r>
            <a:endParaRPr lang="en-US" sz="1800" dirty="0">
              <a:solidFill>
                <a:srgbClr val="00000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B)	a positive statement.</a:t>
            </a:r>
            <a:endParaRPr lang="en-US" sz="1800" dirty="0">
              <a:solidFill>
                <a:srgbClr val="00000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C)	a normative statement.</a:t>
            </a:r>
            <a:endParaRPr lang="en-US" sz="1800" dirty="0">
              <a:solidFill>
                <a:srgbClr val="00000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D)	an ethical statement</a:t>
            </a:r>
            <a:endParaRPr lang="en-US" sz="1800" dirty="0">
              <a:solidFill>
                <a:srgbClr val="00000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algn="just">
              <a:lnSpc>
                <a:spcPct val="120000"/>
              </a:lnSpc>
              <a:spcBef>
                <a:spcPts val="1200"/>
              </a:spcBef>
              <a:tabLst>
                <a:tab pos="228600" algn="l"/>
                <a:tab pos="457200" algn="l"/>
              </a:tabLst>
            </a:pPr>
            <a:r>
              <a:rPr lang="en-US" sz="2100" b="1" dirty="0">
                <a:solidFill>
                  <a:srgbClr val="FF0000"/>
                </a:solidFill>
                <a:latin typeface="Times New Roman" panose="02020603050405020304" pitchFamily="18" charset="0"/>
              </a:rPr>
              <a:t>"Government should act to reduce poverty levels."</a:t>
            </a: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A) This statement is a normative statement.</a:t>
            </a:r>
            <a:endParaRPr lang="en-US" sz="1800" dirty="0">
              <a:solidFill>
                <a:srgbClr val="00000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B) This statement is a positive statement.</a:t>
            </a:r>
            <a:endParaRPr lang="en-US" sz="1800" dirty="0">
              <a:solidFill>
                <a:srgbClr val="00000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C) This statement is an example of the fallacy of composition.</a:t>
            </a:r>
            <a:endParaRPr lang="en-US" sz="1800" dirty="0">
              <a:solidFill>
                <a:srgbClr val="00000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D) This statement is an example of the </a:t>
            </a:r>
            <a:r>
              <a:rPr lang="en-US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post</a:t>
            </a: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 </a:t>
            </a:r>
            <a:r>
              <a:rPr lang="en-US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hoc</a:t>
            </a: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Palatino Linotype" panose="02040502050505030304" pitchFamily="18" charset="0"/>
              </a:rPr>
              <a:t> fallacy.</a:t>
            </a:r>
            <a:endParaRPr lang="en-US" sz="1800" dirty="0">
              <a:solidFill>
                <a:srgbClr val="000000"/>
              </a:solidFill>
              <a:effectLst/>
              <a:latin typeface="Palatino Linotype" panose="02040502050505030304" pitchFamily="18" charset="0"/>
              <a:ea typeface="Times New Roman" panose="02020603050405020304" pitchFamily="18" charset="0"/>
              <a:cs typeface="Palatino Linotype" panose="020405020505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773957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6FB3D28-CC86-70C0-7FE6-19D5898DC3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5860" y="-372928"/>
            <a:ext cx="2036258" cy="1800993"/>
          </a:xfrm>
          <a:prstGeom prst="rect">
            <a:avLst/>
          </a:prstGeom>
        </p:spPr>
      </p:pic>
      <p:pic>
        <p:nvPicPr>
          <p:cNvPr id="27" name="Graphic 26">
            <a:extLst>
              <a:ext uri="{FF2B5EF4-FFF2-40B4-BE49-F238E27FC236}">
                <a16:creationId xmlns:a16="http://schemas.microsoft.com/office/drawing/2014/main" id="{769E907B-4E46-D435-4CAB-CCD69193EB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688F9722-B0D2-7D96-976C-BD9372D94E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923145" y="6311380"/>
            <a:ext cx="1879649" cy="3092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DFD7FBC-79BE-C8F2-23DE-FEEC4C8EA1F6}"/>
              </a:ext>
            </a:extLst>
          </p:cNvPr>
          <p:cNvSpPr txBox="1"/>
          <p:nvPr/>
        </p:nvSpPr>
        <p:spPr>
          <a:xfrm>
            <a:off x="2032639" y="651982"/>
            <a:ext cx="915447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Summary outlines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FBC4C952-4833-4A77-063D-59B32D7F66C4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10515600" cy="298491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+mj-lt"/>
              <a:buAutoNum type="arabicPeriod"/>
            </a:pPr>
            <a:r>
              <a:rPr lang="en-US" dirty="0"/>
              <a:t>Definition of Economics, and Scarcity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Microeconomics, and Macroeconomics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The 3 big Questions of Microeconomics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The 3 big Questions of Macroeconomics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Comparison between Positive statements and Normative statements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763592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FB79B4A-7A34-1C02-CD1B-89115FC428C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852F4A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97B60AE2-5E3D-4AFD-BD97-4B8F961F9B50}"/>
              </a:ext>
            </a:extLst>
          </p:cNvPr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Thank You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7A88996D-9C9C-C22D-C278-D12119103366}"/>
              </a:ext>
            </a:extLst>
          </p:cNvPr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" fmla="*/ 0 w 3801492"/>
              <a:gd name="connsiteY0" fmla="*/ 1097456 h 1097456"/>
              <a:gd name="connsiteX1" fmla="*/ 1102581 w 3801492"/>
              <a:gd name="connsiteY1" fmla="*/ 0 h 1097456"/>
              <a:gd name="connsiteX2" fmla="*/ 3801492 w 3801492"/>
              <a:gd name="connsiteY2" fmla="*/ 12700 h 1097456"/>
              <a:gd name="connsiteX3" fmla="*/ 2724311 w 3801492"/>
              <a:gd name="connsiteY3" fmla="*/ 1097456 h 1097456"/>
              <a:gd name="connsiteX4" fmla="*/ 0 w 3801492"/>
              <a:gd name="connsiteY4" fmla="*/ 1097456 h 10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6F2CBA4-F736-9294-6DD9-ADB98675CC0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175057" y="248508"/>
            <a:ext cx="2649477" cy="1166001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7F2EF6CE-6A19-1FC7-706F-5BC62F62930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67466" y="542565"/>
            <a:ext cx="2758843" cy="753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338</TotalTime>
  <Words>1391</Words>
  <Application>Microsoft Office PowerPoint</Application>
  <PresentationFormat>Widescreen</PresentationFormat>
  <Paragraphs>207</Paragraphs>
  <Slides>27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42" baseType="lpstr">
      <vt:lpstr>AGaramond</vt:lpstr>
      <vt:lpstr>Arial</vt:lpstr>
      <vt:lpstr>Calibri</vt:lpstr>
      <vt:lpstr>Calibri (Body)</vt:lpstr>
      <vt:lpstr>Calibri Light</vt:lpstr>
      <vt:lpstr>Century Gothic</vt:lpstr>
      <vt:lpstr>Courier New</vt:lpstr>
      <vt:lpstr>Gill Sans MT</vt:lpstr>
      <vt:lpstr>Noto Sans Symbols</vt:lpstr>
      <vt:lpstr>Palatino Linotype</vt:lpstr>
      <vt:lpstr>Symbol</vt:lpstr>
      <vt:lpstr>Tajawal Medium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دينا سمير السيد حسن علي الوقاد</cp:lastModifiedBy>
  <cp:revision>20</cp:revision>
  <dcterms:created xsi:type="dcterms:W3CDTF">2023-04-29T09:08:23Z</dcterms:created>
  <dcterms:modified xsi:type="dcterms:W3CDTF">2023-06-04T12:33:26Z</dcterms:modified>
</cp:coreProperties>
</file>