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67"/>
  </p:notesMasterIdLst>
  <p:sldIdLst>
    <p:sldId id="257" r:id="rId6"/>
    <p:sldId id="258" r:id="rId7"/>
    <p:sldId id="259" r:id="rId8"/>
    <p:sldId id="260" r:id="rId9"/>
    <p:sldId id="342" r:id="rId10"/>
    <p:sldId id="343" r:id="rId11"/>
    <p:sldId id="344" r:id="rId12"/>
    <p:sldId id="345" r:id="rId13"/>
    <p:sldId id="265" r:id="rId14"/>
    <p:sldId id="346" r:id="rId15"/>
    <p:sldId id="266" r:id="rId16"/>
    <p:sldId id="267" r:id="rId17"/>
    <p:sldId id="347" r:id="rId18"/>
    <p:sldId id="348" r:id="rId19"/>
    <p:sldId id="364" r:id="rId20"/>
    <p:sldId id="365" r:id="rId21"/>
    <p:sldId id="268" r:id="rId22"/>
    <p:sldId id="367" r:id="rId23"/>
    <p:sldId id="368" r:id="rId24"/>
    <p:sldId id="369" r:id="rId25"/>
    <p:sldId id="370" r:id="rId26"/>
    <p:sldId id="371" r:id="rId27"/>
    <p:sldId id="269" r:id="rId28"/>
    <p:sldId id="366" r:id="rId29"/>
    <p:sldId id="349" r:id="rId30"/>
    <p:sldId id="270" r:id="rId31"/>
    <p:sldId id="271" r:id="rId32"/>
    <p:sldId id="350" r:id="rId33"/>
    <p:sldId id="272" r:id="rId34"/>
    <p:sldId id="273" r:id="rId35"/>
    <p:sldId id="351" r:id="rId36"/>
    <p:sldId id="352" r:id="rId37"/>
    <p:sldId id="353" r:id="rId38"/>
    <p:sldId id="374" r:id="rId39"/>
    <p:sldId id="375" r:id="rId40"/>
    <p:sldId id="354" r:id="rId41"/>
    <p:sldId id="358" r:id="rId42"/>
    <p:sldId id="355" r:id="rId43"/>
    <p:sldId id="356" r:id="rId44"/>
    <p:sldId id="357" r:id="rId45"/>
    <p:sldId id="274" r:id="rId46"/>
    <p:sldId id="280" r:id="rId47"/>
    <p:sldId id="359" r:id="rId48"/>
    <p:sldId id="378" r:id="rId49"/>
    <p:sldId id="360" r:id="rId50"/>
    <p:sldId id="361" r:id="rId51"/>
    <p:sldId id="362" r:id="rId52"/>
    <p:sldId id="363" r:id="rId53"/>
    <p:sldId id="281" r:id="rId54"/>
    <p:sldId id="282" r:id="rId55"/>
    <p:sldId id="372" r:id="rId56"/>
    <p:sldId id="373" r:id="rId57"/>
    <p:sldId id="376" r:id="rId58"/>
    <p:sldId id="377" r:id="rId59"/>
    <p:sldId id="379" r:id="rId60"/>
    <p:sldId id="381" r:id="rId61"/>
    <p:sldId id="380" r:id="rId62"/>
    <p:sldId id="382" r:id="rId63"/>
    <p:sldId id="276" r:id="rId64"/>
    <p:sldId id="277" r:id="rId65"/>
    <p:sldId id="278" r:id="rId66"/>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نمط متوسط 2 - تميي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نمط متوسط 2 - تميي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7"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24/12/1447</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7443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868381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668353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3705983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280983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svg"/><Relationship Id="rId4" Type="http://schemas.openxmlformats.org/officeDocument/2006/relationships/image" Target="../media/image13.png"/></Relationships>
</file>

<file path=ppt/slides/_rels/slide6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978365" y="2326577"/>
            <a:ext cx="4572000" cy="1446550"/>
          </a:xfrm>
          <a:prstGeom prst="rect">
            <a:avLst/>
          </a:prstGeom>
          <a:noFill/>
        </p:spPr>
        <p:txBody>
          <a:bodyPr wrap="square" rtlCol="0">
            <a:spAutoFit/>
          </a:bodyPr>
          <a:lstStyle/>
          <a:p>
            <a:pPr algn="l" rtl="0"/>
            <a:r>
              <a:rPr lang="ar-EG" sz="4400" b="1" dirty="0">
                <a:solidFill>
                  <a:srgbClr val="00B0F0"/>
                </a:solidFill>
                <a:latin typeface="Times New Roman" panose="02020603050405020304" pitchFamily="18" charset="0"/>
                <a:cs typeface="Times New Roman" panose="02020603050405020304" pitchFamily="18" charset="0"/>
              </a:rPr>
              <a:t>محاضرة</a:t>
            </a:r>
            <a:r>
              <a:rPr lang="ar-SY" sz="4400" b="1" dirty="0">
                <a:solidFill>
                  <a:srgbClr val="00B0F0"/>
                </a:solidFill>
                <a:latin typeface="Times New Roman" panose="02020603050405020304" pitchFamily="18" charset="0"/>
                <a:cs typeface="Times New Roman" panose="02020603050405020304" pitchFamily="18" charset="0"/>
              </a:rPr>
              <a:t> </a:t>
            </a:r>
            <a:r>
              <a:rPr lang="ar-SY" sz="4400" b="1" dirty="0" err="1">
                <a:solidFill>
                  <a:srgbClr val="00B0F0"/>
                </a:solidFill>
                <a:latin typeface="Times New Roman" panose="02020603050405020304" pitchFamily="18" charset="0"/>
                <a:cs typeface="Times New Roman" panose="02020603050405020304" pitchFamily="18" charset="0"/>
              </a:rPr>
              <a:t>استرشادية</a:t>
            </a:r>
            <a:r>
              <a:rPr lang="ar-SY" sz="4400" b="1" dirty="0">
                <a:solidFill>
                  <a:srgbClr val="00B0F0"/>
                </a:solidFill>
                <a:latin typeface="Times New Roman" panose="02020603050405020304" pitchFamily="18" charset="0"/>
                <a:cs typeface="Times New Roman" panose="02020603050405020304" pitchFamily="18" charset="0"/>
              </a:rPr>
              <a:t> لمقرر دراسات نقدية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32464" y="4579076"/>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22874"/>
    </mc:Choice>
    <mc:Fallback xmlns="">
      <p:transition spd="slow" advTm="2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4989"/>
    </mc:Choice>
    <mc:Fallback xmlns="">
      <p:transition spd="slow" advTm="49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728985" y="1281637"/>
            <a:ext cx="9130352" cy="46329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مقدمة</a:t>
            </a:r>
          </a:p>
          <a:p>
            <a:pPr algn="ctr"/>
            <a:endParaRPr lang="ar-SY" sz="2800" b="1" dirty="0">
              <a:solidFill>
                <a:prstClr val="black"/>
              </a:solidFill>
              <a:latin typeface="SimplifiedArabic"/>
            </a:endParaRPr>
          </a:p>
          <a:p>
            <a:pPr algn="just"/>
            <a:r>
              <a:rPr lang="ar-SY" sz="2400" dirty="0">
                <a:solidFill>
                  <a:prstClr val="black"/>
                </a:solidFill>
                <a:latin typeface="SimplifiedArabic"/>
              </a:rPr>
              <a:t>يعد البحث العلمي في مرحلة الدكتوراه ركيزة أساسية لتطوير الفكر القانوني، حيث لا يقف عند حدود الوصف أو السرد التقريري للقواعد التشريعية، بل يتعدى ذلك إلى سبر أغوار النصوص واستنطاق مقاصدها. وتكتسب أطروحات دكتوراه القانون قيمتها العلمية ومدى مساهمتها في إثراء الفقه من خلال جودة البناء المنهجي، والذي يتجسد بشكل أساسي في قدرة الباحث على توظيف أدوات التحليل، والنقد، والمقارنة.</a:t>
            </a:r>
          </a:p>
          <a:p>
            <a:pPr algn="just"/>
            <a:r>
              <a:rPr lang="ar-SY" sz="2400" dirty="0">
                <a:solidFill>
                  <a:prstClr val="black"/>
                </a:solidFill>
                <a:latin typeface="SimplifiedArabic"/>
              </a:rPr>
              <a:t>إن هذه الأدوات الثلاثة لا تعمل بمعزل عن بعضها البعض، بل تشكل حلقة متكاملة؛ فالتحليل يفكك النص، والنقد يقيم فاعليته، والمقارنة تفتح آفاقاً لتقييم كفايته في ضوء الأنظمة الأخرى. وتبرز أهمية المقرر في تدريب الباحثين على هذه الأدوات المنهجية، وكيفية توظيفها عملياً لتجاوز النمطية التكرارية، والوصول إلى أطروحات تقدم حلولاً مبتكرة للمشكلات القانونية المستحدثة. </a:t>
            </a:r>
            <a:endParaRPr lang="ar-EG" sz="2400" b="1" dirty="0">
              <a:solidFill>
                <a:srgbClr val="0070C0"/>
              </a:solidFill>
            </a:endParaRP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156753"/>
    </mc:Choice>
    <mc:Fallback xmlns="">
      <p:transition spd="slow" advTm="15675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2699047" y="1655050"/>
            <a:ext cx="8962646" cy="3046988"/>
          </a:xfrm>
          <a:prstGeom prst="rect">
            <a:avLst/>
          </a:prstGeom>
          <a:noFill/>
        </p:spPr>
        <p:txBody>
          <a:bodyPr wrap="square" rtlCol="0">
            <a:spAutoFit/>
          </a:bodyPr>
          <a:lstStyle/>
          <a:p>
            <a:pPr algn="just"/>
            <a:r>
              <a:rPr lang="ar-EG" sz="2400" dirty="0">
                <a:solidFill>
                  <a:prstClr val="black"/>
                </a:solidFill>
              </a:rPr>
              <a:t>أولاً: المخرجات المعرفية </a:t>
            </a:r>
            <a:r>
              <a:rPr lang="en-US" sz="2400" dirty="0">
                <a:solidFill>
                  <a:prstClr val="black"/>
                </a:solidFill>
              </a:rPr>
              <a:t>(Knowledge &amp; Understanding)</a:t>
            </a:r>
          </a:p>
          <a:p>
            <a:pPr algn="just"/>
            <a:r>
              <a:rPr lang="ar-EG" sz="2400" dirty="0">
                <a:solidFill>
                  <a:prstClr val="black"/>
                </a:solidFill>
              </a:rPr>
              <a:t>يتوقع من الطالب بعد دراسة هذا المقرر أن يكون قادراً على:</a:t>
            </a:r>
          </a:p>
          <a:p>
            <a:pPr algn="just"/>
            <a:r>
              <a:rPr lang="ar-EG" sz="2400" dirty="0">
                <a:solidFill>
                  <a:prstClr val="black"/>
                </a:solidFill>
              </a:rPr>
              <a:t>1.</a:t>
            </a:r>
            <a:r>
              <a:rPr lang="ar-SA" sz="2400" dirty="0">
                <a:solidFill>
                  <a:prstClr val="black"/>
                </a:solidFill>
              </a:rPr>
              <a:t> </a:t>
            </a:r>
            <a:r>
              <a:rPr lang="ar-EG" sz="2400" dirty="0">
                <a:solidFill>
                  <a:prstClr val="black"/>
                </a:solidFill>
              </a:rPr>
              <a:t>يعرف بدقة المصطلحات المنهجية (التحليل، النقد، المقارنة) والفرق بينها عند تطبيقها على </a:t>
            </a:r>
            <a:r>
              <a:rPr lang="ar-SA" sz="2400" dirty="0">
                <a:solidFill>
                  <a:prstClr val="black"/>
                </a:solidFill>
              </a:rPr>
              <a:t>موضوع الأطروحة.</a:t>
            </a:r>
            <a:endParaRPr lang="ar-EG" sz="2400" dirty="0">
              <a:solidFill>
                <a:prstClr val="black"/>
              </a:solidFill>
            </a:endParaRPr>
          </a:p>
          <a:p>
            <a:pPr algn="just"/>
            <a:r>
              <a:rPr lang="ar-EG" sz="2400" dirty="0">
                <a:solidFill>
                  <a:prstClr val="black"/>
                </a:solidFill>
              </a:rPr>
              <a:t>2.</a:t>
            </a:r>
            <a:r>
              <a:rPr lang="ar-SA" sz="2400" dirty="0">
                <a:solidFill>
                  <a:prstClr val="black"/>
                </a:solidFill>
              </a:rPr>
              <a:t> </a:t>
            </a:r>
            <a:r>
              <a:rPr lang="ar-EG" sz="2400" dirty="0">
                <a:solidFill>
                  <a:prstClr val="black"/>
                </a:solidFill>
              </a:rPr>
              <a:t>يشرح الطبيعة القانونية والتقنية للمستجدات الرقمية (مثل: العقود الذكية، العملات المشفرة، وأنظمة الذكاء الاصطناعي).</a:t>
            </a:r>
          </a:p>
          <a:p>
            <a:pPr algn="just"/>
            <a:r>
              <a:rPr lang="ar-EG" sz="2400" dirty="0">
                <a:solidFill>
                  <a:prstClr val="black"/>
                </a:solidFill>
              </a:rPr>
              <a:t>3.</a:t>
            </a:r>
            <a:r>
              <a:rPr lang="ar-SA" sz="2400" dirty="0">
                <a:solidFill>
                  <a:prstClr val="black"/>
                </a:solidFill>
              </a:rPr>
              <a:t> </a:t>
            </a:r>
            <a:r>
              <a:rPr lang="ar-EG" sz="2400" dirty="0">
                <a:solidFill>
                  <a:prstClr val="black"/>
                </a:solidFill>
              </a:rPr>
              <a:t>يحدد مواطن الفراغ التشريعي والقصور في القواعد القانونية التقليدية (كقواعد المسؤولية المدنية والجنائية) أمام معضلات التكنولوجيا الحديثة.</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p:cNvSpPr txBox="1"/>
          <p:nvPr/>
        </p:nvSpPr>
        <p:spPr>
          <a:xfrm>
            <a:off x="4737969" y="899652"/>
            <a:ext cx="6197600" cy="461665"/>
          </a:xfrm>
          <a:prstGeom prst="rect">
            <a:avLst/>
          </a:prstGeom>
          <a:solidFill>
            <a:schemeClr val="accent1">
              <a:lumMod val="40000"/>
              <a:lumOff val="60000"/>
            </a:schemeClr>
          </a:solidFill>
        </p:spPr>
        <p:txBody>
          <a:bodyPr wrap="square" rtlCol="1">
            <a:spAutoFit/>
          </a:bodyPr>
          <a:lstStyle/>
          <a:p>
            <a:pPr algn="ctr"/>
            <a:r>
              <a:rPr lang="ar-SY" sz="2400" b="1" dirty="0"/>
              <a:t>المخرجات والنتائج المتوقعة من المقرر</a:t>
            </a:r>
          </a:p>
        </p:txBody>
      </p:sp>
    </p:spTree>
    <p:extLst>
      <p:ext uri="{BB962C8B-B14F-4D97-AF65-F5344CB8AC3E}">
        <p14:creationId xmlns:p14="http://schemas.microsoft.com/office/powerpoint/2010/main" val="3621531310"/>
      </p:ext>
    </p:extLst>
  </p:cSld>
  <p:clrMapOvr>
    <a:masterClrMapping/>
  </p:clrMapOvr>
  <mc:AlternateContent xmlns:mc="http://schemas.openxmlformats.org/markup-compatibility/2006" xmlns:p14="http://schemas.microsoft.com/office/powerpoint/2010/main">
    <mc:Choice Requires="p14">
      <p:transition spd="slow" p14:dur="2000" advTm="57844"/>
    </mc:Choice>
    <mc:Fallback xmlns="">
      <p:transition spd="slow" advTm="5784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2699047" y="1655050"/>
            <a:ext cx="8962646" cy="3046988"/>
          </a:xfrm>
          <a:prstGeom prst="rect">
            <a:avLst/>
          </a:prstGeom>
          <a:noFill/>
        </p:spPr>
        <p:txBody>
          <a:bodyPr wrap="square" rtlCol="0">
            <a:spAutoFit/>
          </a:bodyPr>
          <a:lstStyle/>
          <a:p>
            <a:pPr algn="just"/>
            <a:r>
              <a:rPr lang="ar-EG" sz="2400" dirty="0">
                <a:solidFill>
                  <a:prstClr val="black"/>
                </a:solidFill>
              </a:rPr>
              <a:t>ثانياً: المهارات الذهنية والتحليلية </a:t>
            </a:r>
            <a:r>
              <a:rPr lang="en-US" sz="2400" dirty="0">
                <a:solidFill>
                  <a:prstClr val="black"/>
                </a:solidFill>
              </a:rPr>
              <a:t>(Intellectual &amp; Analytical Skills)</a:t>
            </a:r>
          </a:p>
          <a:p>
            <a:pPr algn="just"/>
            <a:r>
              <a:rPr lang="ar-EG" sz="2400" dirty="0">
                <a:solidFill>
                  <a:prstClr val="black"/>
                </a:solidFill>
              </a:rPr>
              <a:t>يتوقع من الطالب بعد دراسة هذا المقرر أن يكون قادراً على:</a:t>
            </a:r>
          </a:p>
          <a:p>
            <a:pPr algn="just"/>
            <a:r>
              <a:rPr lang="ar-EG" sz="2400" dirty="0">
                <a:solidFill>
                  <a:prstClr val="black"/>
                </a:solidFill>
              </a:rPr>
              <a:t>1.</a:t>
            </a:r>
            <a:r>
              <a:rPr lang="en-US" sz="2400" dirty="0">
                <a:solidFill>
                  <a:prstClr val="black"/>
                </a:solidFill>
              </a:rPr>
              <a:t> </a:t>
            </a:r>
            <a:r>
              <a:rPr lang="ar-EG" sz="2400" dirty="0">
                <a:solidFill>
                  <a:prstClr val="black"/>
                </a:solidFill>
              </a:rPr>
              <a:t>يفكّك النصوص التشريعية الرقمية (كقوانين مكافحة الجرائم المعلوماتية وحماية البيانات) لاستنباط الدلالات اللفظية والعلل التشريعية.</a:t>
            </a:r>
          </a:p>
          <a:p>
            <a:pPr algn="just"/>
            <a:r>
              <a:rPr lang="ar-EG" sz="2400" dirty="0">
                <a:solidFill>
                  <a:prstClr val="black"/>
                </a:solidFill>
              </a:rPr>
              <a:t>2.</a:t>
            </a:r>
            <a:r>
              <a:rPr lang="en-US" sz="2400" dirty="0">
                <a:solidFill>
                  <a:prstClr val="black"/>
                </a:solidFill>
              </a:rPr>
              <a:t> </a:t>
            </a:r>
            <a:r>
              <a:rPr lang="ar-EG" sz="2400" dirty="0">
                <a:solidFill>
                  <a:prstClr val="black"/>
                </a:solidFill>
              </a:rPr>
              <a:t>يحلل الأحكام القضائية الصادرة في المنازعات الرقمية المعقدة، </a:t>
            </a:r>
            <a:r>
              <a:rPr lang="ar-SA" sz="2400" dirty="0">
                <a:solidFill>
                  <a:prstClr val="black"/>
                </a:solidFill>
              </a:rPr>
              <a:t>عازلاً</a:t>
            </a:r>
            <a:r>
              <a:rPr lang="ar-EG" sz="2400" dirty="0">
                <a:solidFill>
                  <a:prstClr val="black"/>
                </a:solidFill>
              </a:rPr>
              <a:t> الوقائع عن التسبيب والمنطوق لاستخلاص المبادئ المستحدثة.</a:t>
            </a:r>
          </a:p>
          <a:p>
            <a:pPr algn="just"/>
            <a:r>
              <a:rPr lang="ar-EG" sz="2400" dirty="0">
                <a:solidFill>
                  <a:prstClr val="black"/>
                </a:solidFill>
              </a:rPr>
              <a:t>3.</a:t>
            </a:r>
            <a:r>
              <a:rPr lang="ar-SA" sz="2400" dirty="0">
                <a:solidFill>
                  <a:prstClr val="black"/>
                </a:solidFill>
              </a:rPr>
              <a:t> تأصيل</a:t>
            </a:r>
            <a:r>
              <a:rPr lang="ar-EG" sz="2400" dirty="0">
                <a:solidFill>
                  <a:prstClr val="black"/>
                </a:solidFill>
              </a:rPr>
              <a:t> التصرفات التقنية المستحدثة بإرجاعها إلى فروع القانون العام والخاص (مثل تكييف المسؤولية المدنية للسيارات ذاتية القيادة).</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p:cNvSpPr txBox="1"/>
          <p:nvPr/>
        </p:nvSpPr>
        <p:spPr>
          <a:xfrm>
            <a:off x="4737969" y="899652"/>
            <a:ext cx="6197600" cy="461665"/>
          </a:xfrm>
          <a:prstGeom prst="rect">
            <a:avLst/>
          </a:prstGeom>
          <a:solidFill>
            <a:schemeClr val="accent1">
              <a:lumMod val="40000"/>
              <a:lumOff val="60000"/>
            </a:schemeClr>
          </a:solidFill>
        </p:spPr>
        <p:txBody>
          <a:bodyPr wrap="square" rtlCol="1">
            <a:spAutoFit/>
          </a:bodyPr>
          <a:lstStyle/>
          <a:p>
            <a:pPr algn="ctr"/>
            <a:r>
              <a:rPr lang="ar-SY" sz="2400" b="1" dirty="0"/>
              <a:t>المخرجات والنتائج المتوقعة من المقرر</a:t>
            </a:r>
          </a:p>
        </p:txBody>
      </p:sp>
    </p:spTree>
    <p:extLst>
      <p:ext uri="{BB962C8B-B14F-4D97-AF65-F5344CB8AC3E}">
        <p14:creationId xmlns:p14="http://schemas.microsoft.com/office/powerpoint/2010/main" val="131124828"/>
      </p:ext>
    </p:extLst>
  </p:cSld>
  <p:clrMapOvr>
    <a:masterClrMapping/>
  </p:clrMapOvr>
  <mc:AlternateContent xmlns:mc="http://schemas.openxmlformats.org/markup-compatibility/2006" xmlns:p14="http://schemas.microsoft.com/office/powerpoint/2010/main">
    <mc:Choice Requires="p14">
      <p:transition spd="slow" p14:dur="2000" advTm="63738"/>
    </mc:Choice>
    <mc:Fallback xmlns="">
      <p:transition spd="slow" advTm="637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2699047" y="1655050"/>
            <a:ext cx="8962646" cy="3046988"/>
          </a:xfrm>
          <a:prstGeom prst="rect">
            <a:avLst/>
          </a:prstGeom>
          <a:noFill/>
        </p:spPr>
        <p:txBody>
          <a:bodyPr wrap="square" rtlCol="0">
            <a:spAutoFit/>
          </a:bodyPr>
          <a:lstStyle/>
          <a:p>
            <a:pPr algn="just"/>
            <a:r>
              <a:rPr lang="ar-EG" sz="2400" dirty="0">
                <a:solidFill>
                  <a:prstClr val="black"/>
                </a:solidFill>
              </a:rPr>
              <a:t>ثالثاً: المهارات النقدية والتقييمية </a:t>
            </a:r>
            <a:r>
              <a:rPr lang="en-US" sz="2400" dirty="0">
                <a:solidFill>
                  <a:prstClr val="black"/>
                </a:solidFill>
              </a:rPr>
              <a:t>(Critical &amp; Evaluative Skills)</a:t>
            </a:r>
          </a:p>
          <a:p>
            <a:pPr algn="just"/>
            <a:r>
              <a:rPr lang="ar-EG" sz="2400" dirty="0">
                <a:solidFill>
                  <a:prstClr val="black"/>
                </a:solidFill>
              </a:rPr>
              <a:t>يتوقع من الطالب بعد دراسة هذا المقرر أن يكون قادراً على</a:t>
            </a:r>
            <a:r>
              <a:rPr lang="en-US" sz="2400" dirty="0">
                <a:solidFill>
                  <a:prstClr val="black"/>
                </a:solidFill>
              </a:rPr>
              <a:t> </a:t>
            </a:r>
            <a:r>
              <a:rPr lang="ar-SA" sz="2400" dirty="0">
                <a:solidFill>
                  <a:prstClr val="black"/>
                </a:solidFill>
              </a:rPr>
              <a:t>أن</a:t>
            </a:r>
            <a:r>
              <a:rPr lang="ar-EG" sz="2400" dirty="0">
                <a:solidFill>
                  <a:prstClr val="black"/>
                </a:solidFill>
              </a:rPr>
              <a:t>:</a:t>
            </a:r>
          </a:p>
          <a:p>
            <a:pPr algn="just"/>
            <a:r>
              <a:rPr lang="ar-EG" sz="2400" dirty="0">
                <a:solidFill>
                  <a:prstClr val="black"/>
                </a:solidFill>
              </a:rPr>
              <a:t>1.</a:t>
            </a:r>
            <a:r>
              <a:rPr lang="ar-SY" sz="2400" dirty="0">
                <a:solidFill>
                  <a:prstClr val="black"/>
                </a:solidFill>
              </a:rPr>
              <a:t> </a:t>
            </a:r>
            <a:r>
              <a:rPr lang="ar-EG" sz="2400" dirty="0">
                <a:solidFill>
                  <a:prstClr val="black"/>
                </a:solidFill>
              </a:rPr>
              <a:t>ينقد الاتجاهات الفقهية والقضائية بناءً على معايير الجدوى الاقتصادية والملاءمة الاجتماعية والمشروعية الدستورية.</a:t>
            </a:r>
          </a:p>
          <a:p>
            <a:pPr algn="just"/>
            <a:r>
              <a:rPr lang="ar-EG" sz="2400" dirty="0">
                <a:solidFill>
                  <a:prstClr val="black"/>
                </a:solidFill>
              </a:rPr>
              <a:t>2.</a:t>
            </a:r>
            <a:r>
              <a:rPr lang="ar-SA" sz="2400" dirty="0">
                <a:solidFill>
                  <a:prstClr val="black"/>
                </a:solidFill>
              </a:rPr>
              <a:t> </a:t>
            </a:r>
            <a:r>
              <a:rPr lang="ar-EG" sz="2400" dirty="0">
                <a:solidFill>
                  <a:prstClr val="black"/>
                </a:solidFill>
              </a:rPr>
              <a:t>يكشف أوج</a:t>
            </a:r>
            <a:r>
              <a:rPr lang="ar-SA" sz="2400" dirty="0">
                <a:solidFill>
                  <a:prstClr val="black"/>
                </a:solidFill>
              </a:rPr>
              <a:t>ه</a:t>
            </a:r>
            <a:r>
              <a:rPr lang="ar-EG" sz="2400" dirty="0">
                <a:solidFill>
                  <a:prstClr val="black"/>
                </a:solidFill>
              </a:rPr>
              <a:t> التعارض أو الغموض التشريعي في الأنظمة </a:t>
            </a:r>
            <a:r>
              <a:rPr lang="ar-SA" sz="2400" dirty="0">
                <a:solidFill>
                  <a:prstClr val="black"/>
                </a:solidFill>
              </a:rPr>
              <a:t>القانونية </a:t>
            </a:r>
            <a:r>
              <a:rPr lang="ar-EG" sz="2400" dirty="0">
                <a:solidFill>
                  <a:prstClr val="black"/>
                </a:solidFill>
              </a:rPr>
              <a:t>(مثل مقارنة نصوص حماية البيانات المحلية بالمعايير العالمية </a:t>
            </a:r>
            <a:r>
              <a:rPr lang="ar-SA" sz="2400" dirty="0">
                <a:solidFill>
                  <a:prstClr val="black"/>
                </a:solidFill>
              </a:rPr>
              <a:t>.</a:t>
            </a:r>
          </a:p>
          <a:p>
            <a:pPr algn="just"/>
            <a:r>
              <a:rPr lang="ar-SA" sz="2400" dirty="0">
                <a:solidFill>
                  <a:prstClr val="black"/>
                </a:solidFill>
              </a:rPr>
              <a:t>3.</a:t>
            </a:r>
            <a:r>
              <a:rPr lang="en-US" sz="2400" dirty="0">
                <a:solidFill>
                  <a:prstClr val="black"/>
                </a:solidFill>
              </a:rPr>
              <a:t> </a:t>
            </a:r>
            <a:r>
              <a:rPr lang="ar-EG" sz="2400" dirty="0">
                <a:solidFill>
                  <a:prstClr val="black"/>
                </a:solidFill>
              </a:rPr>
              <a:t>يصيغ مقترحات وبدائل تشريعية محكمة لسد الثغرات القانونية الرقمية (مثل صياغة مادة قانونية تنظم المسؤولية القانونية للروبوتات).</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p:cNvSpPr txBox="1"/>
          <p:nvPr/>
        </p:nvSpPr>
        <p:spPr>
          <a:xfrm>
            <a:off x="4737969" y="899652"/>
            <a:ext cx="6197600" cy="461665"/>
          </a:xfrm>
          <a:prstGeom prst="rect">
            <a:avLst/>
          </a:prstGeom>
          <a:solidFill>
            <a:schemeClr val="accent1">
              <a:lumMod val="40000"/>
              <a:lumOff val="60000"/>
            </a:schemeClr>
          </a:solidFill>
        </p:spPr>
        <p:txBody>
          <a:bodyPr wrap="square" rtlCol="1">
            <a:spAutoFit/>
          </a:bodyPr>
          <a:lstStyle/>
          <a:p>
            <a:pPr algn="ctr"/>
            <a:r>
              <a:rPr lang="ar-SY" sz="2400" b="1" dirty="0"/>
              <a:t>المخرجات والنتائج المتوقعة من المقرر</a:t>
            </a:r>
          </a:p>
        </p:txBody>
      </p:sp>
    </p:spTree>
    <p:extLst>
      <p:ext uri="{BB962C8B-B14F-4D97-AF65-F5344CB8AC3E}">
        <p14:creationId xmlns:p14="http://schemas.microsoft.com/office/powerpoint/2010/main" val="3558559657"/>
      </p:ext>
    </p:extLst>
  </p:cSld>
  <p:clrMapOvr>
    <a:masterClrMapping/>
  </p:clrMapOvr>
  <mc:AlternateContent xmlns:mc="http://schemas.openxmlformats.org/markup-compatibility/2006" xmlns:p14="http://schemas.microsoft.com/office/powerpoint/2010/main">
    <mc:Choice Requires="p14">
      <p:transition spd="slow" p14:dur="2000" advTm="65948"/>
    </mc:Choice>
    <mc:Fallback xmlns="">
      <p:transition spd="slow" advTm="6594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2699047" y="1655050"/>
            <a:ext cx="8962646" cy="2308324"/>
          </a:xfrm>
          <a:prstGeom prst="rect">
            <a:avLst/>
          </a:prstGeom>
          <a:noFill/>
        </p:spPr>
        <p:txBody>
          <a:bodyPr wrap="square" rtlCol="0">
            <a:spAutoFit/>
          </a:bodyPr>
          <a:lstStyle/>
          <a:p>
            <a:pPr algn="just"/>
            <a:r>
              <a:rPr lang="ar-SA" sz="2400" dirty="0">
                <a:solidFill>
                  <a:prstClr val="black"/>
                </a:solidFill>
              </a:rPr>
              <a:t>المهارات العملية </a:t>
            </a:r>
            <a:r>
              <a:rPr lang="en-US" sz="2400" dirty="0">
                <a:solidFill>
                  <a:prstClr val="black"/>
                </a:solidFill>
              </a:rPr>
              <a:t>(Professional &amp; Practical Skills) </a:t>
            </a:r>
          </a:p>
          <a:p>
            <a:pPr algn="just"/>
            <a:r>
              <a:rPr lang="ar-EG" sz="2400" dirty="0">
                <a:solidFill>
                  <a:prstClr val="black"/>
                </a:solidFill>
              </a:rPr>
              <a:t>يتوقع من الطالب بعد دراسة هذا المقرر أن يكون قادراً على</a:t>
            </a:r>
            <a:r>
              <a:rPr lang="ar-SA" sz="2400" dirty="0">
                <a:solidFill>
                  <a:prstClr val="black"/>
                </a:solidFill>
              </a:rPr>
              <a:t> أن </a:t>
            </a:r>
            <a:r>
              <a:rPr lang="ar-EG" sz="2400" dirty="0">
                <a:solidFill>
                  <a:prstClr val="black"/>
                </a:solidFill>
              </a:rPr>
              <a:t>:</a:t>
            </a:r>
          </a:p>
          <a:p>
            <a:pPr algn="just"/>
            <a:r>
              <a:rPr lang="ar-EG" sz="2400" dirty="0">
                <a:solidFill>
                  <a:prstClr val="black"/>
                </a:solidFill>
              </a:rPr>
              <a:t>1.</a:t>
            </a:r>
            <a:r>
              <a:rPr lang="ar-SA" sz="2400" dirty="0">
                <a:solidFill>
                  <a:prstClr val="black"/>
                </a:solidFill>
              </a:rPr>
              <a:t> </a:t>
            </a:r>
            <a:r>
              <a:rPr lang="ar-EG" sz="2400" dirty="0">
                <a:solidFill>
                  <a:prstClr val="black"/>
                </a:solidFill>
              </a:rPr>
              <a:t>يوظّف المنهج المقارن الوظيفي بدمجه مع التحليل والنقد دون الوقوع في عيب السرد المتوالي لقوانين الدول.</a:t>
            </a:r>
          </a:p>
          <a:p>
            <a:pPr algn="just"/>
            <a:r>
              <a:rPr lang="ar-EG" sz="2400" dirty="0">
                <a:solidFill>
                  <a:prstClr val="black"/>
                </a:solidFill>
              </a:rPr>
              <a:t>2.</a:t>
            </a:r>
            <a:r>
              <a:rPr lang="ar-SA" sz="2400" dirty="0">
                <a:solidFill>
                  <a:prstClr val="black"/>
                </a:solidFill>
              </a:rPr>
              <a:t> يقيّم </a:t>
            </a:r>
            <a:r>
              <a:rPr lang="ar-EG" sz="2400" dirty="0">
                <a:solidFill>
                  <a:prstClr val="black"/>
                </a:solidFill>
              </a:rPr>
              <a:t>الأثر القانوني والاجتماعي للتقنيات الناشئة مثل الذكاء الاصطناعي التوليدي.</a:t>
            </a:r>
          </a:p>
          <a:p>
            <a:pPr algn="just"/>
            <a:r>
              <a:rPr lang="ar-EG" sz="2400" dirty="0">
                <a:solidFill>
                  <a:prstClr val="black"/>
                </a:solidFill>
              </a:rPr>
              <a:t>3.</a:t>
            </a:r>
            <a:r>
              <a:rPr lang="ar-SA" sz="2400" dirty="0">
                <a:solidFill>
                  <a:prstClr val="black"/>
                </a:solidFill>
              </a:rPr>
              <a:t> يحلل الأحكام القضائية ويكتشف علل الأحكام</a:t>
            </a:r>
            <a:r>
              <a:rPr lang="ar-EG" sz="2400" dirty="0">
                <a:solidFill>
                  <a:prstClr val="black"/>
                </a:solidFill>
              </a:rPr>
              <a:t>.</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p:cNvSpPr txBox="1"/>
          <p:nvPr/>
        </p:nvSpPr>
        <p:spPr>
          <a:xfrm>
            <a:off x="4737969" y="899652"/>
            <a:ext cx="6197600" cy="461665"/>
          </a:xfrm>
          <a:prstGeom prst="rect">
            <a:avLst/>
          </a:prstGeom>
          <a:solidFill>
            <a:srgbClr val="00B0F0"/>
          </a:solidFill>
        </p:spPr>
        <p:txBody>
          <a:bodyPr wrap="square" rtlCol="1">
            <a:spAutoFit/>
          </a:bodyPr>
          <a:lstStyle/>
          <a:p>
            <a:pPr algn="ctr"/>
            <a:r>
              <a:rPr lang="ar-SY" sz="2400" b="1" dirty="0"/>
              <a:t>المخرجات والنتائج المتوقعة من المقرر</a:t>
            </a:r>
          </a:p>
        </p:txBody>
      </p:sp>
    </p:spTree>
    <p:extLst>
      <p:ext uri="{BB962C8B-B14F-4D97-AF65-F5344CB8AC3E}">
        <p14:creationId xmlns:p14="http://schemas.microsoft.com/office/powerpoint/2010/main" val="1143783308"/>
      </p:ext>
    </p:extLst>
  </p:cSld>
  <p:clrMapOvr>
    <a:masterClrMapping/>
  </p:clrMapOvr>
  <mc:AlternateContent xmlns:mc="http://schemas.openxmlformats.org/markup-compatibility/2006" xmlns:p14="http://schemas.microsoft.com/office/powerpoint/2010/main">
    <mc:Choice Requires="p14">
      <p:transition spd="slow" p14:dur="2000" advTm="55503"/>
    </mc:Choice>
    <mc:Fallback xmlns="">
      <p:transition spd="slow" advTm="555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1"/>
            <a:ext cx="3097094" cy="311149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434863" y="4095203"/>
            <a:ext cx="4934389" cy="162078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842723" y="1655050"/>
            <a:ext cx="9818970" cy="3046988"/>
          </a:xfrm>
          <a:prstGeom prst="rect">
            <a:avLst/>
          </a:prstGeom>
          <a:noFill/>
        </p:spPr>
        <p:txBody>
          <a:bodyPr wrap="square" rtlCol="0">
            <a:spAutoFit/>
          </a:bodyPr>
          <a:lstStyle/>
          <a:p>
            <a:pPr algn="just"/>
            <a:r>
              <a:rPr lang="ar-SA" sz="2400" dirty="0">
                <a:solidFill>
                  <a:prstClr val="black"/>
                </a:solidFill>
              </a:rPr>
              <a:t>يُقصد بالأطر المفاهيمية في رسائل الدكتوراه تحديد المرتكزات المعرفية التي يتكئ عليها الباحث لتجاوز "الأمية المنهجية". فالبحث في القانون بشكل عام والقانون الرقمي بشكل خاص لا يتطلب مجرد فهم للنص، بل إدراكاً لطبيعة التقنية وعلاقتها بالقاعدة القانونية.</a:t>
            </a:r>
          </a:p>
          <a:p>
            <a:pPr algn="just"/>
            <a:r>
              <a:rPr lang="ar-SA" sz="2400" b="1" dirty="0">
                <a:solidFill>
                  <a:prstClr val="black"/>
                </a:solidFill>
              </a:rPr>
              <a:t>التمييز بين السرد والبحث الاستنباطي: </a:t>
            </a:r>
            <a:r>
              <a:rPr lang="ar-SA" sz="2400" dirty="0">
                <a:solidFill>
                  <a:prstClr val="black"/>
                </a:solidFill>
              </a:rPr>
              <a:t>يكتفي السرد بنقل المواد القانونية ورصّها وراء بعضها بشكل آلي، وتجميعها وتلخيصها، كما يشير إلى الأحكام القضائية كمسلّمات دون مناقشة أسبابها، ودون إبداء أي رأي شخصي. وتكون نتيجته بحث تكراري جامد لا يضيف جديداً للمكتبة القانونية. أما البحث الاستنباطي، فيظهر رأي الباحث بقوة من خلال الترجيح، النقد، وتقديم البدائل. وتكون نتيجته أطروحة حيّة تقدم استراتيجيات لحل الثغرات وتوقع التحديات المستقبلية.</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p:cNvSpPr txBox="1"/>
          <p:nvPr/>
        </p:nvSpPr>
        <p:spPr>
          <a:xfrm>
            <a:off x="3653408" y="956576"/>
            <a:ext cx="6197600" cy="461665"/>
          </a:xfrm>
          <a:prstGeom prst="rect">
            <a:avLst/>
          </a:prstGeom>
          <a:solidFill>
            <a:srgbClr val="00B0F0"/>
          </a:solidFill>
        </p:spPr>
        <p:txBody>
          <a:bodyPr wrap="square" rtlCol="1">
            <a:spAutoFit/>
          </a:bodyPr>
          <a:lstStyle/>
          <a:p>
            <a:pPr algn="ctr"/>
            <a:r>
              <a:rPr lang="ar-SY" sz="2400" b="1" dirty="0"/>
              <a:t>أولاً: الماهية والأطر </a:t>
            </a:r>
            <a:r>
              <a:rPr lang="ar-SY" sz="2400" b="1" dirty="0" err="1"/>
              <a:t>المفاهيمية</a:t>
            </a:r>
            <a:r>
              <a:rPr lang="ar-SY" sz="2400" b="1" dirty="0"/>
              <a:t> لأدوات البحث القانوني</a:t>
            </a:r>
          </a:p>
        </p:txBody>
      </p:sp>
    </p:spTree>
    <p:extLst>
      <p:ext uri="{BB962C8B-B14F-4D97-AF65-F5344CB8AC3E}">
        <p14:creationId xmlns:p14="http://schemas.microsoft.com/office/powerpoint/2010/main" val="2298054451"/>
      </p:ext>
    </p:extLst>
  </p:cSld>
  <p:clrMapOvr>
    <a:masterClrMapping/>
  </p:clrMapOvr>
  <mc:AlternateContent xmlns:mc="http://schemas.openxmlformats.org/markup-compatibility/2006" xmlns:p14="http://schemas.microsoft.com/office/powerpoint/2010/main">
    <mc:Choice Requires="p14">
      <p:transition spd="slow" p14:dur="2000" advTm="230428"/>
    </mc:Choice>
    <mc:Fallback xmlns="">
      <p:transition spd="slow" advTm="2304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1023581" y="1140834"/>
            <a:ext cx="9880979"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1241946" y="1591803"/>
            <a:ext cx="9562114" cy="3785652"/>
          </a:xfrm>
          <a:prstGeom prst="rect">
            <a:avLst/>
          </a:prstGeom>
          <a:noFill/>
        </p:spPr>
        <p:txBody>
          <a:bodyPr wrap="square" rtlCol="1">
            <a:spAutoFit/>
          </a:bodyPr>
          <a:lstStyle/>
          <a:p>
            <a:pPr algn="just"/>
            <a:r>
              <a:rPr lang="ar-SY" sz="2400" dirty="0">
                <a:solidFill>
                  <a:prstClr val="black"/>
                </a:solidFill>
              </a:rPr>
              <a:t>• </a:t>
            </a:r>
            <a:r>
              <a:rPr lang="ar-SY" sz="2400" b="1" dirty="0">
                <a:solidFill>
                  <a:prstClr val="black"/>
                </a:solidFill>
              </a:rPr>
              <a:t>ما هو مفهوم التحليل والنقد والمقارنة: </a:t>
            </a:r>
          </a:p>
          <a:p>
            <a:pPr algn="just"/>
            <a:r>
              <a:rPr lang="ar-SY" sz="2400" b="1" dirty="0">
                <a:solidFill>
                  <a:prstClr val="black"/>
                </a:solidFill>
              </a:rPr>
              <a:t>التحليل القانوني: </a:t>
            </a:r>
            <a:r>
              <a:rPr lang="ar-SY" sz="2400" dirty="0">
                <a:solidFill>
                  <a:prstClr val="black"/>
                </a:solidFill>
              </a:rPr>
              <a:t>هو عملية تفكيك النص التشريعي، أو الحكم القضائي، أو الرأي الفقهي إلى عناصره الأولية. يهدف ذلك إلى فهم مرامي المشرع، وتحديد شروط تطبيق النص، واستنباط الأحكام الجزئية من القواعد الكلية.</a:t>
            </a:r>
          </a:p>
          <a:p>
            <a:pPr algn="just"/>
            <a:r>
              <a:rPr lang="ar-SY" sz="2400" b="1" dirty="0">
                <a:solidFill>
                  <a:prstClr val="black"/>
                </a:solidFill>
              </a:rPr>
              <a:t>النقد القانوني: </a:t>
            </a:r>
            <a:r>
              <a:rPr lang="ar-SY" sz="2400" dirty="0">
                <a:solidFill>
                  <a:prstClr val="black"/>
                </a:solidFill>
              </a:rPr>
              <a:t>هو تقييم موضوعي للنصوص والآراء بناءً على معايير علمية محددة. </a:t>
            </a:r>
          </a:p>
          <a:p>
            <a:pPr algn="just"/>
            <a:r>
              <a:rPr lang="ar-SY" sz="2400" dirty="0">
                <a:solidFill>
                  <a:prstClr val="black"/>
                </a:solidFill>
              </a:rPr>
              <a:t>لا يعني النقد إبراز العيوب فقط، بل يشمل بيان نقاط القوة والضعف، ومدى ملاءمة النص للواقع العملي، وكشف التناقض التشريعي أو القصور في الصياغة.</a:t>
            </a:r>
          </a:p>
          <a:p>
            <a:pPr algn="just"/>
            <a:r>
              <a:rPr lang="ar-SY" sz="2400" b="1" dirty="0">
                <a:solidFill>
                  <a:prstClr val="black"/>
                </a:solidFill>
              </a:rPr>
              <a:t>المقارنة القانونية: </a:t>
            </a:r>
            <a:r>
              <a:rPr lang="ar-SY" sz="2400" dirty="0">
                <a:solidFill>
                  <a:prstClr val="black"/>
                </a:solidFill>
              </a:rPr>
              <a:t>هي دراسة مؤسسة قانونية أو قاعدة معينة في نظامين قانونيين أو أكثر (أو بين الشريعة والقانون). تهدف إلى إبراز أوجه الشبه والاختلاف، ومعرفة كيف واجهت الأنظمة المختلفة نفس المشكلة القانونية للاستفادة من تجاربها.</a:t>
            </a:r>
          </a:p>
        </p:txBody>
      </p:sp>
    </p:spTree>
    <p:extLst>
      <p:ext uri="{BB962C8B-B14F-4D97-AF65-F5344CB8AC3E}">
        <p14:creationId xmlns:p14="http://schemas.microsoft.com/office/powerpoint/2010/main" val="523436774"/>
      </p:ext>
    </p:extLst>
  </p:cSld>
  <p:clrMapOvr>
    <a:masterClrMapping/>
  </p:clrMapOvr>
  <mc:AlternateContent xmlns:mc="http://schemas.openxmlformats.org/markup-compatibility/2006" xmlns:p14="http://schemas.microsoft.com/office/powerpoint/2010/main">
    <mc:Choice Requires="p14">
      <p:transition spd="slow" p14:dur="2000" advTm="254037"/>
    </mc:Choice>
    <mc:Fallback xmlns="">
      <p:transition spd="slow" advTm="2540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1023581" y="1140834"/>
            <a:ext cx="9880979"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1241946" y="1591803"/>
            <a:ext cx="9562114" cy="4154984"/>
          </a:xfrm>
          <a:prstGeom prst="rect">
            <a:avLst/>
          </a:prstGeom>
          <a:noFill/>
        </p:spPr>
        <p:txBody>
          <a:bodyPr wrap="square" rtlCol="1">
            <a:spAutoFit/>
          </a:bodyPr>
          <a:lstStyle/>
          <a:p>
            <a:pPr algn="just"/>
            <a:r>
              <a:rPr lang="ar-SY" sz="2400" b="1" dirty="0">
                <a:solidFill>
                  <a:prstClr val="black"/>
                </a:solidFill>
              </a:rPr>
              <a:t>الأهمية المعرفية لتوظيف هذه الأدوات في أطروحات الدكتوراه:</a:t>
            </a:r>
          </a:p>
          <a:p>
            <a:pPr algn="just"/>
            <a:r>
              <a:rPr lang="ar-SY" sz="2400" dirty="0">
                <a:solidFill>
                  <a:prstClr val="black"/>
                </a:solidFill>
              </a:rPr>
              <a:t>أطروحة الدكتوراه ليست بحثاً وصفياً، بل هي إضافة علمية حقيقية تتطلب توظيف هذه الأدوات لتحقيق الآتي:</a:t>
            </a:r>
          </a:p>
          <a:p>
            <a:pPr marL="342900" indent="-342900" algn="just">
              <a:buFontTx/>
              <a:buChar char="-"/>
            </a:pPr>
            <a:r>
              <a:rPr lang="ar-SY" sz="2400" dirty="0">
                <a:solidFill>
                  <a:prstClr val="black"/>
                </a:solidFill>
              </a:rPr>
              <a:t>إنتاج المعرفة القانونية: تساهم هذه الأدوات في تقديم حلول مبتكرة للمشكلات القانونية المستجدة التي لم يتناولها المشرع بالتفصيل.</a:t>
            </a:r>
          </a:p>
          <a:p>
            <a:pPr marL="342900" indent="-342900" algn="just">
              <a:buFontTx/>
              <a:buChar char="-"/>
            </a:pPr>
            <a:r>
              <a:rPr lang="ar-SY" sz="2400" dirty="0">
                <a:solidFill>
                  <a:prstClr val="black"/>
                </a:solidFill>
              </a:rPr>
              <a:t>بناء الملكة القانونية: تمكن الطالب من صياغة الحجج والأسانيد القانونية بدقة، والدفاع عن وجهة نظره العلمية برصانة تنال ثقة لجنة المناقشة.</a:t>
            </a:r>
          </a:p>
          <a:p>
            <a:pPr marL="342900" indent="-342900" algn="just">
              <a:buFontTx/>
              <a:buChar char="-"/>
            </a:pPr>
            <a:r>
              <a:rPr lang="ar-SY" sz="2400" dirty="0">
                <a:solidFill>
                  <a:prstClr val="black"/>
                </a:solidFill>
              </a:rPr>
              <a:t>تطوير التشريع القائم: يوفر النقد والمقارنة للمشرع الوطني مادة علمية جاهزة تعدل المسارات التشريعية القاصرة وتواكب التطورات الدولية.</a:t>
            </a:r>
          </a:p>
          <a:p>
            <a:pPr marL="342900" indent="-342900" algn="just">
              <a:buFontTx/>
              <a:buChar char="-"/>
            </a:pPr>
            <a:r>
              <a:rPr lang="ar-SY" sz="2400" dirty="0">
                <a:solidFill>
                  <a:prstClr val="black"/>
                </a:solidFill>
              </a:rPr>
              <a:t>تجاوز النمطية: تضمن هذه الأدوات عدم تكرار الأبحاث السابقة، وتحول الأطروحة إلى مرجع فقهي يعتد به القضاة والمحامون.</a:t>
            </a:r>
            <a:endParaRPr lang="en-US" sz="2400" dirty="0">
              <a:solidFill>
                <a:prstClr val="black"/>
              </a:solidFill>
            </a:endParaRPr>
          </a:p>
        </p:txBody>
      </p:sp>
    </p:spTree>
    <p:extLst>
      <p:ext uri="{BB962C8B-B14F-4D97-AF65-F5344CB8AC3E}">
        <p14:creationId xmlns:p14="http://schemas.microsoft.com/office/powerpoint/2010/main" val="4054502496"/>
      </p:ext>
    </p:extLst>
  </p:cSld>
  <p:clrMapOvr>
    <a:masterClrMapping/>
  </p:clrMapOvr>
  <mc:AlternateContent xmlns:mc="http://schemas.openxmlformats.org/markup-compatibility/2006" xmlns:p14="http://schemas.microsoft.com/office/powerpoint/2010/main">
    <mc:Choice Requires="p14">
      <p:transition spd="slow" p14:dur="2000" advTm="119570"/>
    </mc:Choice>
    <mc:Fallback xmlns="">
      <p:transition spd="slow" advTm="11957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7833" y="2140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2308324"/>
          </a:xfrm>
          <a:prstGeom prst="rect">
            <a:avLst/>
          </a:prstGeom>
          <a:noFill/>
        </p:spPr>
        <p:txBody>
          <a:bodyPr wrap="square" rtlCol="1">
            <a:spAutoFit/>
          </a:bodyPr>
          <a:lstStyle/>
          <a:p>
            <a:pPr algn="just"/>
            <a:r>
              <a:rPr lang="ar-SY" sz="2400" dirty="0">
                <a:solidFill>
                  <a:prstClr val="black"/>
                </a:solidFill>
              </a:rPr>
              <a:t>تنتقل أدوات التحليل القانوني في هذا المستوى من سياق الفهم العام إلى سياق التفكيك الدقيق والعميق لبنية التشريع، والقضاء، والفلسفة، وتشمل:</a:t>
            </a:r>
          </a:p>
          <a:p>
            <a:pPr algn="just"/>
            <a:r>
              <a:rPr lang="ar-SY" sz="2400" dirty="0">
                <a:solidFill>
                  <a:prstClr val="black"/>
                </a:solidFill>
              </a:rPr>
              <a:t>• أدوات التحليل اللفظي واللغوي للنصوص التشريعية.</a:t>
            </a:r>
          </a:p>
          <a:p>
            <a:pPr algn="just"/>
            <a:r>
              <a:rPr lang="ar-SY" sz="2400" dirty="0">
                <a:solidFill>
                  <a:prstClr val="black"/>
                </a:solidFill>
              </a:rPr>
              <a:t>• منهجية تحليل الأحكام القضائية (استخلاص المبادئ، والوقائع، والتسبيب).</a:t>
            </a:r>
          </a:p>
          <a:p>
            <a:pPr algn="just"/>
            <a:r>
              <a:rPr lang="ar-SY" sz="2400" dirty="0">
                <a:solidFill>
                  <a:prstClr val="black"/>
                </a:solidFill>
              </a:rPr>
              <a:t>• التحليل التأصيلي وعلاقته بفلسفة القانون وتاريخه.</a:t>
            </a:r>
          </a:p>
          <a:p>
            <a:pPr algn="just"/>
            <a:endParaRPr lang="ar-SY" sz="2400" dirty="0">
              <a:solidFill>
                <a:prstClr val="black"/>
              </a:solidFill>
            </a:endParaRP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2342837" y="1368685"/>
            <a:ext cx="6981020"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schemeClr val="tx1"/>
                </a:solidFill>
                <a:latin typeface="Times New Roman" panose="02020603050405020304" pitchFamily="18" charset="0"/>
                <a:cs typeface="Times New Roman" panose="02020603050405020304" pitchFamily="18" charset="0"/>
              </a:rPr>
              <a:t>ثانياً: أسلوب التحليل القانوني وآليات تفكيك الظاهرة التشريعية والقضائية</a:t>
            </a:r>
            <a:endParaRPr lang="ar-EG" sz="22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92089"/>
    </mc:Choice>
    <mc:Fallback xmlns="">
      <p:transition spd="slow" advTm="9208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327545" y="980409"/>
            <a:ext cx="11054687"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608051" y="1037571"/>
            <a:ext cx="10493674" cy="5262979"/>
          </a:xfrm>
          <a:prstGeom prst="rect">
            <a:avLst/>
          </a:prstGeom>
          <a:noFill/>
        </p:spPr>
        <p:txBody>
          <a:bodyPr wrap="square" rtlCol="1">
            <a:spAutoFit/>
          </a:bodyPr>
          <a:lstStyle/>
          <a:p>
            <a:r>
              <a:rPr lang="ar-SY" sz="2400" b="1" dirty="0">
                <a:solidFill>
                  <a:prstClr val="black"/>
                </a:solidFill>
              </a:rPr>
              <a:t>1- أدوات التحليل اللفظي واللغوي للنصوص التشريعية:</a:t>
            </a:r>
          </a:p>
          <a:p>
            <a:pPr algn="just"/>
            <a:r>
              <a:rPr lang="ar-SY" sz="2400" dirty="0">
                <a:solidFill>
                  <a:prstClr val="black"/>
                </a:solidFill>
              </a:rPr>
              <a:t>اللغة هي وعاء القانون، والتحليل اللفظي هو الخطوة الأولى لتفسير إرادة المشرع وعدم الانحراف عن مقاصده. وتشمل أدوات التحليل:</a:t>
            </a:r>
          </a:p>
          <a:p>
            <a:pPr marL="342900" indent="-342900" algn="just">
              <a:buFont typeface="Arial" panose="020B0604020202020204" pitchFamily="34" charset="0"/>
              <a:buChar char="•"/>
            </a:pPr>
            <a:r>
              <a:rPr lang="ar-SY" sz="2400" dirty="0">
                <a:solidFill>
                  <a:prstClr val="black"/>
                </a:solidFill>
              </a:rPr>
              <a:t>دلالات الألفاظ (منهج أصول الفقه): يوظف الباحث القانوني قواعد الأصول لتحديد نطاق النص، مثل التمييز بين اللفظ العام (الذي يستغرق جميع أفراده) واللفظ الخاص، ومعرفة دلالة الأمر (التي تفيد الوجوب والإلزام ما لم تقم قرينة على غير ذلك) ودلالة النهي (التي تفيد التحريم والبطلان).</a:t>
            </a:r>
          </a:p>
          <a:p>
            <a:pPr marL="342900" indent="-342900" algn="just">
              <a:buFont typeface="Arial" panose="020B0604020202020204" pitchFamily="34" charset="0"/>
              <a:buChar char="•"/>
            </a:pPr>
            <a:r>
              <a:rPr lang="ar-SY" sz="2400" dirty="0">
                <a:solidFill>
                  <a:prstClr val="black"/>
                </a:solidFill>
                <a:cs typeface="Times New Roman" panose="02020603050405020304" pitchFamily="18" charset="0"/>
              </a:rPr>
              <a:t>منطوق النص ومفهومه: يتم التمييز بين المنطوق (ما يدل عليه اللفظ في محل النطق صراحة) والمفهوم بنوعيه، (مفهوم الموافقة) إعطاء المسكوت عنه حكم المنطوق لاشتراكهما في العلة (مثل حظر "الضرب" قياساً على حظر قول "أف" للوالدين)، و(مفهوم المخالفة) إثبات نقيض حكم المنطوق للمسكوت عنه لانتفاء شرط أو وصف ( مثل عدم وجوب الزكاة على الغنم التي يشتري صاحبها العلف ( المسكوت عنه) لأن المنطوق الصريح قوله (ص) « في غنم السائمة زكاة» أي التي ترعى من الأرض.</a:t>
            </a:r>
          </a:p>
          <a:p>
            <a:pPr marL="342900" indent="-342900" algn="just">
              <a:buFont typeface="Arial" panose="020B0604020202020204" pitchFamily="34" charset="0"/>
              <a:buChar char="•"/>
            </a:pPr>
            <a:r>
              <a:rPr lang="ar-SY" sz="2400" dirty="0">
                <a:solidFill>
                  <a:prstClr val="black"/>
                </a:solidFill>
                <a:cs typeface="Times New Roman" panose="02020603050405020304" pitchFamily="18" charset="0"/>
              </a:rPr>
              <a:t>حروف الجر وعلامات الترقيم: تملك الحروف أثراً حاسماً في صياغة الالتزام؛ فاستخدام حرف "أو" يفيد التخيير، بينما "و" يفيد الجمع والاشتراط. كما أن الفواصل وعلامات الترقيم تحدد الروابط بين الجمل التفسيرية والجمل الجوهرية.</a:t>
            </a:r>
          </a:p>
        </p:txBody>
      </p:sp>
    </p:spTree>
    <p:extLst>
      <p:ext uri="{BB962C8B-B14F-4D97-AF65-F5344CB8AC3E}">
        <p14:creationId xmlns:p14="http://schemas.microsoft.com/office/powerpoint/2010/main" val="2039489126"/>
      </p:ext>
    </p:extLst>
  </p:cSld>
  <p:clrMapOvr>
    <a:masterClrMapping/>
  </p:clrMapOvr>
  <mc:AlternateContent xmlns:mc="http://schemas.openxmlformats.org/markup-compatibility/2006" xmlns:p14="http://schemas.microsoft.com/office/powerpoint/2010/main">
    <mc:Choice Requires="p14">
      <p:transition spd="slow" p14:dur="2000" advTm="276536"/>
    </mc:Choice>
    <mc:Fallback xmlns="">
      <p:transition spd="slow" advTm="2765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327545" y="980409"/>
            <a:ext cx="11054687"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506422" y="1132441"/>
            <a:ext cx="10595303" cy="5358299"/>
          </a:xfrm>
          <a:prstGeom prst="rect">
            <a:avLst/>
          </a:prstGeom>
          <a:noFill/>
        </p:spPr>
        <p:txBody>
          <a:bodyPr wrap="square" rtlCol="1">
            <a:spAutoFit/>
          </a:bodyPr>
          <a:lstStyle/>
          <a:p>
            <a:pPr algn="just"/>
            <a:r>
              <a:rPr lang="ar-SY" sz="2400" b="1" dirty="0">
                <a:solidFill>
                  <a:prstClr val="black"/>
                </a:solidFill>
              </a:rPr>
              <a:t>2- منهجية تحليل الأحكام القضائية: </a:t>
            </a:r>
            <a:r>
              <a:rPr lang="ar-SY" sz="2400" dirty="0">
                <a:solidFill>
                  <a:prstClr val="black"/>
                </a:solidFill>
              </a:rPr>
              <a:t>الاجتهاد القضائي هو المختبر العملي للنصوص القانونية. لا يجوز للباحث سرد الأحكام كمجرد قضايا تاريخية، بل يجب تفكيكها وفق الآتي:</a:t>
            </a:r>
          </a:p>
          <a:p>
            <a:pPr marL="342900" indent="-342900" algn="just">
              <a:buFont typeface="Arial" panose="020B0604020202020204" pitchFamily="34" charset="0"/>
              <a:buChar char="•"/>
            </a:pPr>
            <a:r>
              <a:rPr lang="ar-SY" sz="2400" dirty="0">
                <a:solidFill>
                  <a:prstClr val="black"/>
                </a:solidFill>
              </a:rPr>
              <a:t>غربلة وفلترة الوقائع: عزل الوقائع المادية والقانونية المؤثرة في النزاع عن الوقائع الهامشية. يجب على الباحث تلخيص قصة الدعوى بأسلوب قانوني مجرد يبرز مراكز الخصوم وطلباتهم دون إخلال.</a:t>
            </a:r>
          </a:p>
          <a:p>
            <a:pPr marL="342900" indent="-342900" algn="just">
              <a:buFont typeface="Arial" panose="020B0604020202020204" pitchFamily="34" charset="0"/>
              <a:buChar char="•"/>
            </a:pPr>
            <a:r>
              <a:rPr lang="ar-SY" sz="2400" dirty="0">
                <a:solidFill>
                  <a:prstClr val="black"/>
                </a:solidFill>
              </a:rPr>
              <a:t>تتبع مسار التسبيب الدقيق: التسبيب هو العمود الفقري للحكم وعنوان مشروعيته. يقوم الباحث بمراقبة كيف كيفّت المحكمة الوقائع، وما هي النصوص التي استندت إليها، وكيف فسرتها لتصل إلى النتيجة. هنا يظهر نقد الباحث في كشف ما إذا كان التسبيب منطقياً أم مشوباً بفساد الاستدلال أو قصور التسبيب.</a:t>
            </a:r>
          </a:p>
          <a:p>
            <a:pPr marL="342900" indent="-342900" algn="just">
              <a:buFont typeface="Arial" panose="020B0604020202020204" pitchFamily="34" charset="0"/>
              <a:buChar char="•"/>
            </a:pPr>
            <a:r>
              <a:rPr lang="ar-SY" sz="2400" dirty="0">
                <a:solidFill>
                  <a:prstClr val="black"/>
                </a:solidFill>
              </a:rPr>
              <a:t>استخلاص المبادئ القانونية (الابتكار): صياغة "القاعدة الكلية المجردة" التي استقرت عليها المحكمة من خلال قضائها في هذه الواقعة. هذا المبدأ المستخلص يصبح بمثابة سابقة أو مرجع تفسيري يُسترشد به في القضايا المماثلة، ويغني المكتبة الفقهية.</a:t>
            </a:r>
            <a:endParaRPr lang="ar-SY" sz="2400" dirty="0">
              <a:solidFill>
                <a:prstClr val="black"/>
              </a:solidFill>
              <a:cs typeface="Times New Roman" panose="02020603050405020304" pitchFamily="18" charset="0"/>
            </a:endParaRPr>
          </a:p>
          <a:p>
            <a:pPr algn="just"/>
            <a:r>
              <a:rPr lang="ar-SY" sz="2400" dirty="0">
                <a:solidFill>
                  <a:prstClr val="black"/>
                </a:solidFill>
                <a:cs typeface="Times New Roman" panose="02020603050405020304" pitchFamily="18" charset="0"/>
              </a:rPr>
              <a:t>مثال عملي: تحليل الأحكام الصادرة في منازعات الملكية الفكرية للمصنفات الرقمية (مثل الرموز غير القابلة للاستبدال </a:t>
            </a:r>
            <a:r>
              <a:rPr lang="en-US" sz="2400" dirty="0">
                <a:solidFill>
                  <a:prstClr val="black"/>
                </a:solidFill>
                <a:cs typeface="Times New Roman" panose="02020603050405020304" pitchFamily="18" charset="0"/>
              </a:rPr>
              <a:t>NFTs) </a:t>
            </a:r>
            <a:r>
              <a:rPr lang="ar-SY" sz="2400" dirty="0">
                <a:solidFill>
                  <a:prstClr val="black"/>
                </a:solidFill>
                <a:cs typeface="Times New Roman" panose="02020603050405020304" pitchFamily="18" charset="0"/>
              </a:rPr>
              <a:t>) يقوم الباحث بعزل وقائع القضية، ثم مناقشة تسبيب المحكمة لكيفية إثبات الاعتداء على المصنف الرقمي، واستخلاص المبدأ القضائي المستحدث.</a:t>
            </a:r>
          </a:p>
          <a:p>
            <a:endParaRPr lang="ar-SY" sz="2400" dirty="0">
              <a:solidFill>
                <a:prstClr val="black"/>
              </a:solidFill>
              <a:cs typeface="Times New Roman" panose="02020603050405020304" pitchFamily="18" charset="0"/>
            </a:endParaRPr>
          </a:p>
        </p:txBody>
      </p:sp>
    </p:spTree>
    <p:extLst>
      <p:ext uri="{BB962C8B-B14F-4D97-AF65-F5344CB8AC3E}">
        <p14:creationId xmlns:p14="http://schemas.microsoft.com/office/powerpoint/2010/main" val="3025812978"/>
      </p:ext>
    </p:extLst>
  </p:cSld>
  <p:clrMapOvr>
    <a:masterClrMapping/>
  </p:clrMapOvr>
  <mc:AlternateContent xmlns:mc="http://schemas.openxmlformats.org/markup-compatibility/2006" xmlns:p14="http://schemas.microsoft.com/office/powerpoint/2010/main">
    <mc:Choice Requires="p14">
      <p:transition spd="slow" p14:dur="2000" advTm="188595"/>
    </mc:Choice>
    <mc:Fallback xmlns="">
      <p:transition spd="slow" advTm="188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994690" y="727171"/>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8111" y="980409"/>
            <a:ext cx="11616690"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608051" y="978087"/>
            <a:ext cx="10493674" cy="5262979"/>
          </a:xfrm>
          <a:prstGeom prst="rect">
            <a:avLst/>
          </a:prstGeom>
          <a:noFill/>
        </p:spPr>
        <p:txBody>
          <a:bodyPr wrap="square" rtlCol="1">
            <a:spAutoFit/>
          </a:bodyPr>
          <a:lstStyle/>
          <a:p>
            <a:pPr algn="just"/>
            <a:r>
              <a:rPr lang="ar-SY" sz="2400" b="1" dirty="0">
                <a:solidFill>
                  <a:prstClr val="black"/>
                </a:solidFill>
              </a:rPr>
              <a:t>3- التحليل التأصيلي وعلاقته بفلسفة القانون وتاريخها:</a:t>
            </a:r>
          </a:p>
          <a:p>
            <a:pPr algn="just"/>
            <a:r>
              <a:rPr lang="ar-SY" sz="2400" dirty="0">
                <a:solidFill>
                  <a:prstClr val="black"/>
                </a:solidFill>
              </a:rPr>
              <a:t>التحليل التأصيلي يمنع الباحث من التعامل مع النص كجزيء معزول، بل يربطه بجذوره الفلسفية والتاريخية ليفهم سر وجوده، وله عدة أبعاد:</a:t>
            </a:r>
          </a:p>
          <a:p>
            <a:pPr marL="342900" indent="-342900" algn="just">
              <a:buFont typeface="Arial" panose="020B0604020202020204" pitchFamily="34" charset="0"/>
              <a:buChar char="•"/>
            </a:pPr>
            <a:r>
              <a:rPr lang="ar-SY" sz="2400" dirty="0">
                <a:solidFill>
                  <a:prstClr val="black"/>
                </a:solidFill>
              </a:rPr>
              <a:t>التأصيل التاريخي (البعد الزمني): دراسة تطور القاعدة القانونية عبر الزمن ومراحل تعديلها. يساعد هذا التحليل في معرفة "العلة التشريعية" (الأسباب الاجتماعية، الاقتصادية، أو السياسية) التي دفعت المشرع لصياغة النص بهذا الشكل، وما إذا كانت هذه العلة لا تزال قائمة أم زالت، مما يستدعي تغيير النص.</a:t>
            </a:r>
          </a:p>
          <a:p>
            <a:pPr marL="342900" indent="-342900" algn="just">
              <a:buFont typeface="Arial" panose="020B0604020202020204" pitchFamily="34" charset="0"/>
              <a:buChar char="•"/>
            </a:pPr>
            <a:r>
              <a:rPr lang="ar-SY" sz="2400" dirty="0">
                <a:solidFill>
                  <a:prstClr val="black"/>
                </a:solidFill>
              </a:rPr>
              <a:t>التأصيل الفلسفي (بعد فقه القانون): ربط المادة القانونية بالمدارس الفلسفية الكبرى (مثل مدرسة القانون الطبيعي، أو المدرسة الوضعية، أو النفعية). على سبيل المثال: فهم هل يميل المشرع في هذا النص إلى حماية "الحرية الفردية" المطلقة أم يغلّب "المصلحة العامة" والعدالة الاجتماعية؟</a:t>
            </a:r>
          </a:p>
          <a:p>
            <a:pPr marL="342900" indent="-342900" algn="just">
              <a:buFont typeface="Arial" panose="020B0604020202020204" pitchFamily="34" charset="0"/>
              <a:buChar char="•"/>
            </a:pPr>
            <a:r>
              <a:rPr lang="ar-SY" sz="2400" dirty="0">
                <a:solidFill>
                  <a:prstClr val="black"/>
                </a:solidFill>
              </a:rPr>
              <a:t>تحديد الهوية والنظام القانوني: يحدد التحليل التأصيلي ما إذا كانت القاعدة مستمدة من الشريعة الإسلامية، أم من النظام اللاتيني (العائلي الروماني الجرماني)، أم </a:t>
            </a:r>
            <a:r>
              <a:rPr lang="ar-SY" sz="2400" dirty="0" err="1">
                <a:solidFill>
                  <a:prstClr val="black"/>
                </a:solidFill>
              </a:rPr>
              <a:t>الأنجلوسكسوني</a:t>
            </a:r>
            <a:r>
              <a:rPr lang="ar-SY" sz="2400" dirty="0">
                <a:solidFill>
                  <a:prstClr val="black"/>
                </a:solidFill>
              </a:rPr>
              <a:t>، مما يمنح الباحث رؤية واضحة حول اتساق هذه القاعدة مع المبادئ العامة للنظام القانوني.</a:t>
            </a:r>
          </a:p>
          <a:p>
            <a:pPr algn="just"/>
            <a:r>
              <a:rPr lang="ar-SY" sz="2400" b="1" dirty="0">
                <a:solidFill>
                  <a:prstClr val="black"/>
                </a:solidFill>
                <a:cs typeface="Times New Roman" panose="02020603050405020304" pitchFamily="18" charset="0"/>
              </a:rPr>
              <a:t>مثال عملي 1: </a:t>
            </a:r>
            <a:r>
              <a:rPr lang="ar-SY" sz="2400" dirty="0">
                <a:solidFill>
                  <a:prstClr val="black"/>
                </a:solidFill>
                <a:cs typeface="Times New Roman" panose="02020603050405020304" pitchFamily="18" charset="0"/>
              </a:rPr>
              <a:t>تكييف "العقود الذكية" تأصيلياً لبيان هل هي مجرد أداة تنفيذية مؤتمتة، أم أنها تمثل تصرفاً قانونياً مستقلاً تتوفر فيه عناصر التراضي والمحل والسبب، وإرجاع ذلك الفهم إلى النظرية العامة للالتزامات</a:t>
            </a:r>
          </a:p>
        </p:txBody>
      </p:sp>
    </p:spTree>
    <p:extLst>
      <p:ext uri="{BB962C8B-B14F-4D97-AF65-F5344CB8AC3E}">
        <p14:creationId xmlns:p14="http://schemas.microsoft.com/office/powerpoint/2010/main" val="765121961"/>
      </p:ext>
    </p:extLst>
  </p:cSld>
  <p:clrMapOvr>
    <a:masterClrMapping/>
  </p:clrMapOvr>
  <mc:AlternateContent xmlns:mc="http://schemas.openxmlformats.org/markup-compatibility/2006" xmlns:p14="http://schemas.microsoft.com/office/powerpoint/2010/main">
    <mc:Choice Requires="p14">
      <p:transition spd="slow" p14:dur="2000" advTm="194028"/>
    </mc:Choice>
    <mc:Fallback xmlns="">
      <p:transition spd="slow" advTm="1940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994690" y="727171"/>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49826" y="795218"/>
            <a:ext cx="11616690"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608051" y="978087"/>
            <a:ext cx="10493674" cy="4524315"/>
          </a:xfrm>
          <a:prstGeom prst="rect">
            <a:avLst/>
          </a:prstGeom>
          <a:noFill/>
        </p:spPr>
        <p:txBody>
          <a:bodyPr wrap="square" rtlCol="1">
            <a:spAutoFit/>
          </a:bodyPr>
          <a:lstStyle/>
          <a:p>
            <a:pPr algn="just"/>
            <a:r>
              <a:rPr lang="ar-SY" sz="2400" b="1" dirty="0">
                <a:solidFill>
                  <a:prstClr val="black"/>
                </a:solidFill>
              </a:rPr>
              <a:t>•	الإشكالية التحليلية: </a:t>
            </a:r>
            <a:r>
              <a:rPr lang="ar-SY" sz="2400" dirty="0">
                <a:solidFill>
                  <a:prstClr val="black"/>
                </a:solidFill>
              </a:rPr>
              <a:t>العقود الذكية هي بروتوكولات حاسوبية مخزنة على شبكة لامركزية تُنفذ تلقائياً بمجرد تحقق الشروط المبرمجة (مثل: تحويل ملكية أصل رقمي فور استلام الثمن إلكترونياً). المعضلة هنا هي: هل هذا البروتوكول البرمجي يُعد "عقداً" بالمعنى القانوني، أم هو مجرد أداة لتنفيذ عقد سابق؟</a:t>
            </a:r>
          </a:p>
          <a:p>
            <a:pPr algn="just"/>
            <a:r>
              <a:rPr lang="ar-SY" sz="2400" b="1" dirty="0">
                <a:solidFill>
                  <a:prstClr val="black"/>
                </a:solidFill>
              </a:rPr>
              <a:t>•	مسار التحليل القانوني:</a:t>
            </a:r>
          </a:p>
          <a:p>
            <a:pPr algn="just"/>
            <a:r>
              <a:rPr lang="ar-SY" sz="2400" b="1" dirty="0">
                <a:solidFill>
                  <a:prstClr val="black"/>
                </a:solidFill>
              </a:rPr>
              <a:t>تفكيك عناصر الرضا: </a:t>
            </a:r>
            <a:r>
              <a:rPr lang="ar-SY" sz="2400" dirty="0">
                <a:solidFill>
                  <a:prstClr val="black"/>
                </a:solidFill>
              </a:rPr>
              <a:t>يحلل الباحث عملية "التطابق بين الإيجاب والقبول" الرقمي. الإيجاب يتمثل في طرح الكود البرمجي على الشبكة، والقبول يتم عبر التوقيع بالمفتاح </a:t>
            </a:r>
            <a:r>
              <a:rPr lang="ar-SY" sz="2400" dirty="0" err="1">
                <a:solidFill>
                  <a:prstClr val="black"/>
                </a:solidFill>
              </a:rPr>
              <a:t>التشفيري</a:t>
            </a:r>
            <a:r>
              <a:rPr lang="ar-SY" sz="2400" dirty="0">
                <a:solidFill>
                  <a:prstClr val="black"/>
                </a:solidFill>
              </a:rPr>
              <a:t> الخاص </a:t>
            </a:r>
            <a:r>
              <a:rPr lang="en-US" sz="2400" dirty="0">
                <a:solidFill>
                  <a:prstClr val="black"/>
                </a:solidFill>
              </a:rPr>
              <a:t>Private Key</a:t>
            </a:r>
            <a:endParaRPr lang="ar-SY" sz="2400" dirty="0">
              <a:solidFill>
                <a:prstClr val="black"/>
              </a:solidFill>
            </a:endParaRPr>
          </a:p>
          <a:p>
            <a:pPr algn="just"/>
            <a:r>
              <a:rPr lang="ar-SY" sz="2400" dirty="0">
                <a:solidFill>
                  <a:prstClr val="black"/>
                </a:solidFill>
              </a:rPr>
              <a:t>- التحليل البنيوي للمحل والسبب: يبحث التحليل في مشروعية "المحل" (كأن يكون تصرفاً في عملة مشفرة أو أصل رقمي </a:t>
            </a:r>
            <a:r>
              <a:rPr lang="en-US" sz="2400" dirty="0">
                <a:solidFill>
                  <a:prstClr val="black"/>
                </a:solidFill>
              </a:rPr>
              <a:t>(NFT) </a:t>
            </a:r>
            <a:r>
              <a:rPr lang="ar-SY" sz="2400" dirty="0">
                <a:solidFill>
                  <a:prstClr val="black"/>
                </a:solidFill>
              </a:rPr>
              <a:t> ومدى اعتراف النظام القانوني به</a:t>
            </a:r>
            <a:r>
              <a:rPr lang="ar-SY" sz="2400" b="1" dirty="0">
                <a:solidFill>
                  <a:prstClr val="black"/>
                </a:solidFill>
              </a:rPr>
              <a:t>.</a:t>
            </a:r>
          </a:p>
          <a:p>
            <a:pPr algn="just"/>
            <a:r>
              <a:rPr lang="ar-SY" sz="2400" b="1" dirty="0">
                <a:solidFill>
                  <a:prstClr val="black"/>
                </a:solidFill>
              </a:rPr>
              <a:t>- النتيجة التحليلية: </a:t>
            </a:r>
            <a:r>
              <a:rPr lang="ar-SY" sz="2400" dirty="0">
                <a:solidFill>
                  <a:prstClr val="black"/>
                </a:solidFill>
              </a:rPr>
              <a:t>يخلص الباحث من خلال التحليل التأصيلي إلى أن العقد الذكي يجمع بين صفتين: هو تعبير عن الإرادة (إنشاء الالتزام) في مرحلة التشفير، وهو أداة تنفيذية ذاتية (انقضاء الالتزام) لا تقبل التراجع بمجرد تشغيل الكود، وبذلك يضفي الباحث صبغة النظرية العامة للالتزامات على ظاهرة برمجية بحتة.</a:t>
            </a:r>
          </a:p>
        </p:txBody>
      </p:sp>
    </p:spTree>
    <p:extLst>
      <p:ext uri="{BB962C8B-B14F-4D97-AF65-F5344CB8AC3E}">
        <p14:creationId xmlns:p14="http://schemas.microsoft.com/office/powerpoint/2010/main" val="362546426"/>
      </p:ext>
    </p:extLst>
  </p:cSld>
  <p:clrMapOvr>
    <a:masterClrMapping/>
  </p:clrMapOvr>
  <mc:AlternateContent xmlns:mc="http://schemas.openxmlformats.org/markup-compatibility/2006" xmlns:p14="http://schemas.microsoft.com/office/powerpoint/2010/main">
    <mc:Choice Requires="p14">
      <p:transition spd="slow" p14:dur="2000" advTm="160979"/>
    </mc:Choice>
    <mc:Fallback xmlns="">
      <p:transition spd="slow" advTm="16097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994690" y="727171"/>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49826" y="795218"/>
            <a:ext cx="11616690"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304800" y="851468"/>
            <a:ext cx="11089025" cy="4893647"/>
          </a:xfrm>
          <a:prstGeom prst="rect">
            <a:avLst/>
          </a:prstGeom>
          <a:noFill/>
        </p:spPr>
        <p:txBody>
          <a:bodyPr wrap="square" rtlCol="1">
            <a:spAutoFit/>
          </a:bodyPr>
          <a:lstStyle/>
          <a:p>
            <a:pPr algn="just"/>
            <a:r>
              <a:rPr lang="ar-SY" sz="2400" b="1" dirty="0">
                <a:solidFill>
                  <a:prstClr val="black"/>
                </a:solidFill>
              </a:rPr>
              <a:t>• مثال عملي 2: </a:t>
            </a:r>
            <a:r>
              <a:rPr lang="ar-SY" sz="2400" dirty="0">
                <a:solidFill>
                  <a:prstClr val="black"/>
                </a:solidFill>
              </a:rPr>
              <a:t>تحليل طبيعة "الهوية الرقمية" (</a:t>
            </a:r>
            <a:r>
              <a:rPr lang="en-US" sz="2400" dirty="0">
                <a:solidFill>
                  <a:prstClr val="black"/>
                </a:solidFill>
              </a:rPr>
              <a:t> (Digital Identity</a:t>
            </a:r>
            <a:r>
              <a:rPr lang="ar-SY" sz="2400" dirty="0">
                <a:solidFill>
                  <a:prstClr val="black"/>
                </a:solidFill>
              </a:rPr>
              <a:t>وحق الإنسان في النسيان الرقمي (</a:t>
            </a:r>
            <a:r>
              <a:rPr lang="en-US" sz="2400" dirty="0">
                <a:solidFill>
                  <a:prstClr val="black"/>
                </a:solidFill>
              </a:rPr>
              <a:t>Right (to be Forgotten</a:t>
            </a:r>
          </a:p>
          <a:p>
            <a:pPr algn="just"/>
            <a:r>
              <a:rPr lang="en-US" sz="2400" dirty="0">
                <a:solidFill>
                  <a:prstClr val="black"/>
                </a:solidFill>
              </a:rPr>
              <a:t>• </a:t>
            </a:r>
            <a:r>
              <a:rPr lang="ar-SY" sz="2400" b="1" dirty="0">
                <a:solidFill>
                  <a:prstClr val="black"/>
                </a:solidFill>
              </a:rPr>
              <a:t>الإشكالية التحليلية: </a:t>
            </a:r>
            <a:r>
              <a:rPr lang="ar-SY" sz="2400" dirty="0">
                <a:solidFill>
                  <a:prstClr val="black"/>
                </a:solidFill>
              </a:rPr>
              <a:t>عندما يقوم محرك البحث مثل </a:t>
            </a:r>
            <a:r>
              <a:rPr lang="en-US" sz="2400" dirty="0">
                <a:solidFill>
                  <a:prstClr val="black"/>
                </a:solidFill>
              </a:rPr>
              <a:t> (Google) </a:t>
            </a:r>
            <a:r>
              <a:rPr lang="ar-SY" sz="2400" dirty="0">
                <a:solidFill>
                  <a:prstClr val="black"/>
                </a:solidFill>
              </a:rPr>
              <a:t>بفهرسة بيانات شخصية تتعلق بالماضي الجنائي أو المهني لشخص ما، فإن هذه البيانات تلتصق بهويته الرقمية للأبد. هنا يثور التساؤل حول طبيعة الحق في "النسيان الرقمي" ومواجهته لحق الجمهور في المعرفة وحرية الإعلام.</a:t>
            </a:r>
          </a:p>
          <a:p>
            <a:pPr algn="just"/>
            <a:r>
              <a:rPr lang="ar-SY" sz="2400" dirty="0">
                <a:solidFill>
                  <a:prstClr val="black"/>
                </a:solidFill>
              </a:rPr>
              <a:t>• </a:t>
            </a:r>
            <a:r>
              <a:rPr lang="ar-SY" sz="2400" b="1" dirty="0">
                <a:solidFill>
                  <a:prstClr val="black"/>
                </a:solidFill>
              </a:rPr>
              <a:t>مسار التحليل القانوني:</a:t>
            </a:r>
          </a:p>
          <a:p>
            <a:pPr algn="just"/>
            <a:r>
              <a:rPr lang="en-US" sz="2400" dirty="0">
                <a:solidFill>
                  <a:prstClr val="black"/>
                </a:solidFill>
              </a:rPr>
              <a:t>o</a:t>
            </a:r>
            <a:r>
              <a:rPr lang="ar-SY" sz="2400" dirty="0">
                <a:solidFill>
                  <a:prstClr val="black"/>
                </a:solidFill>
              </a:rPr>
              <a:t>التحليل القيمي والحقوقي: يفكك الباحث مكمن النزاع بين حقين دستوريين: "الحق في الخصوصية وحرمة الحياة الخاصة" في مواجهة "الحق في تداول المعلومات وحرية التعبير".</a:t>
            </a:r>
          </a:p>
          <a:p>
            <a:pPr algn="just"/>
            <a:r>
              <a:rPr lang="en-US" sz="2400" dirty="0">
                <a:solidFill>
                  <a:prstClr val="black"/>
                </a:solidFill>
              </a:rPr>
              <a:t>o</a:t>
            </a:r>
            <a:r>
              <a:rPr lang="ar-SY" sz="2400" dirty="0">
                <a:solidFill>
                  <a:prstClr val="black"/>
                </a:solidFill>
              </a:rPr>
              <a:t>التحليل الوظيفي للمسؤولية: يحلل الباحث دور محرك البحث؛ هل يُعامل كـ "ناشر" للمحتوى (فتقع عليه مسؤولية مباشرة)، أم كـ "وسيط تقني ومُعالج بيانات" (فتقتصر مسؤوليته على الامتثال لطلبات الحذف)؟</a:t>
            </a:r>
          </a:p>
          <a:p>
            <a:pPr algn="just"/>
            <a:r>
              <a:rPr lang="en-US" sz="2400" dirty="0">
                <a:solidFill>
                  <a:prstClr val="black"/>
                </a:solidFill>
              </a:rPr>
              <a:t>o</a:t>
            </a:r>
            <a:r>
              <a:rPr lang="ar-SY" sz="2400" dirty="0">
                <a:solidFill>
                  <a:prstClr val="black"/>
                </a:solidFill>
              </a:rPr>
              <a:t>النتيجة التحليلية: من خلال تحليل النصوص التشريعية لحماية البيانات، يستنبط الباحث أن "الحق في النسيان" ليس حقاً مطلقاً بل هو حق نسبي مشروط، يتطلب وزناً تحليلياً بين القيمة الزمنية للمعلومة وصفة الشخص (عام أم خاص)، وبذلك يرسم التحليل حدوداً قانونية واضحة تفصل بين الاعتداء على الخصوصية والمشروعية الإعلامية.</a:t>
            </a:r>
          </a:p>
        </p:txBody>
      </p:sp>
    </p:spTree>
    <p:extLst>
      <p:ext uri="{BB962C8B-B14F-4D97-AF65-F5344CB8AC3E}">
        <p14:creationId xmlns:p14="http://schemas.microsoft.com/office/powerpoint/2010/main" val="3793601076"/>
      </p:ext>
    </p:extLst>
  </p:cSld>
  <p:clrMapOvr>
    <a:masterClrMapping/>
  </p:clrMapOvr>
  <mc:AlternateContent xmlns:mc="http://schemas.openxmlformats.org/markup-compatibility/2006" xmlns:p14="http://schemas.microsoft.com/office/powerpoint/2010/main">
    <mc:Choice Requires="p14">
      <p:transition spd="slow" p14:dur="2000" advTm="123447"/>
    </mc:Choice>
    <mc:Fallback xmlns="">
      <p:transition spd="slow" advTm="12344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2264646" y="1438230"/>
            <a:ext cx="7137400"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schemeClr val="tx1"/>
                </a:solidFill>
                <a:latin typeface="Times New Roman" panose="02020603050405020304" pitchFamily="18" charset="0"/>
                <a:cs typeface="Times New Roman" panose="02020603050405020304" pitchFamily="18" charset="0"/>
              </a:rPr>
              <a:t>ثالثاً- أسلوب النقد القانوني وضوابط تقييم النصوص والاتجاهات القضائية</a:t>
            </a:r>
            <a:endParaRPr lang="ar-EG" sz="2200" b="1" dirty="0">
              <a:solidFill>
                <a:schemeClr val="tx1"/>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2309753"/>
            <a:ext cx="10140287" cy="3416320"/>
          </a:xfrm>
          <a:prstGeom prst="rect">
            <a:avLst/>
          </a:prstGeom>
          <a:noFill/>
        </p:spPr>
        <p:txBody>
          <a:bodyPr wrap="square" rtlCol="1">
            <a:spAutoFit/>
          </a:bodyPr>
          <a:lstStyle/>
          <a:p>
            <a:pPr algn="just"/>
            <a:r>
              <a:rPr lang="ar-SY" sz="2400" dirty="0">
                <a:solidFill>
                  <a:prstClr val="black"/>
                </a:solidFill>
              </a:rPr>
              <a:t>ينقل أسلوب النقد القانوني الباحث من مرتبة "المتلقي" للنصوص والأحكام إلى مرتبة "المُقَيِّم" لها، وهو الأداة الأساسية التي تمنح أطروحة الدكتوراه قيمتها المضافة، وسندرسه من خلال التطرق إلى:</a:t>
            </a:r>
          </a:p>
          <a:p>
            <a:pPr marL="342900" indent="-342900" algn="just">
              <a:lnSpc>
                <a:spcPct val="150000"/>
              </a:lnSpc>
              <a:buFont typeface="Arial" panose="020B0604020202020204" pitchFamily="34" charset="0"/>
              <a:buChar char="•"/>
            </a:pPr>
            <a:r>
              <a:rPr lang="ar-SY" sz="2400" dirty="0">
                <a:solidFill>
                  <a:prstClr val="black"/>
                </a:solidFill>
              </a:rPr>
              <a:t>مستويات النقد القانوني.</a:t>
            </a:r>
          </a:p>
          <a:p>
            <a:pPr algn="just">
              <a:lnSpc>
                <a:spcPct val="150000"/>
              </a:lnSpc>
            </a:pPr>
            <a:r>
              <a:rPr lang="ar-SY" sz="2400" dirty="0">
                <a:solidFill>
                  <a:prstClr val="black"/>
                </a:solidFill>
              </a:rPr>
              <a:t>• معايير النقد العلمي (المشروعية الدستورية، الملاءمة الاجتماعية، والجدوى الاقتصادية).</a:t>
            </a:r>
          </a:p>
          <a:p>
            <a:pPr algn="just">
              <a:lnSpc>
                <a:spcPct val="150000"/>
              </a:lnSpc>
            </a:pPr>
            <a:r>
              <a:rPr lang="ar-SY" sz="2400" dirty="0">
                <a:solidFill>
                  <a:prstClr val="black"/>
                </a:solidFill>
              </a:rPr>
              <a:t>• رصد الفراغ التشريعي، والتعارض التشريعي، والغموض القضائي.</a:t>
            </a:r>
          </a:p>
          <a:p>
            <a:pPr algn="just">
              <a:lnSpc>
                <a:spcPct val="150000"/>
              </a:lnSpc>
            </a:pPr>
            <a:r>
              <a:rPr lang="ar-SY" sz="2400" dirty="0">
                <a:solidFill>
                  <a:prstClr val="black"/>
                </a:solidFill>
              </a:rPr>
              <a:t>• حدود النقد المنهجي وضوابط صياغة المقترحات والبدائل التشريعية.</a:t>
            </a:r>
          </a:p>
          <a:p>
            <a:endParaRPr lang="ar-SY" sz="2400" dirty="0">
              <a:solidFill>
                <a:prstClr val="black"/>
              </a:solidFill>
            </a:endParaRPr>
          </a:p>
        </p:txBody>
      </p:sp>
    </p:spTree>
    <p:extLst>
      <p:ext uri="{BB962C8B-B14F-4D97-AF65-F5344CB8AC3E}">
        <p14:creationId xmlns:p14="http://schemas.microsoft.com/office/powerpoint/2010/main" val="2562121578"/>
      </p:ext>
    </p:extLst>
  </p:cSld>
  <p:clrMapOvr>
    <a:masterClrMapping/>
  </p:clrMapOvr>
  <mc:AlternateContent xmlns:mc="http://schemas.openxmlformats.org/markup-compatibility/2006" xmlns:p14="http://schemas.microsoft.com/office/powerpoint/2010/main">
    <mc:Choice Requires="p14">
      <p:transition spd="slow" p14:dur="2000" advTm="90855"/>
    </mc:Choice>
    <mc:Fallback xmlns="">
      <p:transition spd="slow" advTm="9085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58822" y="127625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814003" y="1951919"/>
            <a:ext cx="10140287" cy="3785652"/>
          </a:xfrm>
          <a:prstGeom prst="rect">
            <a:avLst/>
          </a:prstGeom>
          <a:noFill/>
        </p:spPr>
        <p:txBody>
          <a:bodyPr wrap="square" rtlCol="1">
            <a:spAutoFit/>
          </a:bodyPr>
          <a:lstStyle/>
          <a:p>
            <a:pPr algn="just"/>
            <a:r>
              <a:rPr lang="ar-SY" sz="2400" dirty="0">
                <a:solidFill>
                  <a:prstClr val="black"/>
                </a:solidFill>
              </a:rPr>
              <a:t>1- </a:t>
            </a:r>
            <a:r>
              <a:rPr lang="ar-SY" sz="2400" b="1" dirty="0">
                <a:solidFill>
                  <a:prstClr val="black"/>
                </a:solidFill>
              </a:rPr>
              <a:t>مستويات النقد القانوني: </a:t>
            </a:r>
          </a:p>
          <a:p>
            <a:pPr algn="just"/>
            <a:r>
              <a:rPr lang="ar-SY" sz="2400" dirty="0">
                <a:solidFill>
                  <a:prstClr val="black"/>
                </a:solidFill>
              </a:rPr>
              <a:t>يُعد النقد القانوني في مرحلة الدكتوراه الأداة الأساسية لإبراز "شخصية الباحث العلمية"، فهو يمثل العبور من مرحلة فهم القانون ووصفه (التحليل) إلى مرحلة تقييمه وقياس مدى كفايته وعدالته، خاصةً في البيئة الرقمية، ولا يقف النقد عند رصد الأخطاء اللغوية في النصوص، بل يمتد ليكون نقداً بنيوياً وغائياً يختبر مدى استجابة القواعد القانونية التقليدية، التي كُتبت لعالم مادي ملموس، أمام التطورات التكنولوجية المتسارعة وعلاقاتها الافتراضية المتشابكة.</a:t>
            </a:r>
          </a:p>
          <a:p>
            <a:pPr algn="just"/>
            <a:r>
              <a:rPr lang="ar-SY" sz="2400" dirty="0">
                <a:solidFill>
                  <a:prstClr val="black"/>
                </a:solidFill>
              </a:rPr>
              <a:t>ويُمارس النقد القانوني في أطروحات الدكتوراه عبر ثلاثة مستويات متكاملة:</a:t>
            </a:r>
          </a:p>
          <a:p>
            <a:pPr marL="342900" indent="-342900" algn="just">
              <a:buFont typeface="Arial" panose="020B0604020202020204" pitchFamily="34" charset="0"/>
              <a:buChar char="•"/>
            </a:pPr>
            <a:r>
              <a:rPr lang="ar-SY" sz="2400" dirty="0">
                <a:solidFill>
                  <a:prstClr val="black"/>
                </a:solidFill>
              </a:rPr>
              <a:t>النقد القيمي (الدستوري والحقوقي): </a:t>
            </a:r>
          </a:p>
          <a:p>
            <a:pPr marL="342900" indent="-342900" algn="just">
              <a:buFont typeface="Arial" panose="020B0604020202020204" pitchFamily="34" charset="0"/>
              <a:buChar char="•"/>
            </a:pPr>
            <a:r>
              <a:rPr lang="ar-SY" sz="2400" dirty="0">
                <a:solidFill>
                  <a:prstClr val="black"/>
                </a:solidFill>
              </a:rPr>
              <a:t>النقد الوظيفي والعملي: </a:t>
            </a:r>
          </a:p>
          <a:p>
            <a:pPr marL="342900" indent="-342900" algn="just">
              <a:buFont typeface="Arial" panose="020B0604020202020204" pitchFamily="34" charset="0"/>
              <a:buChar char="•"/>
            </a:pPr>
            <a:r>
              <a:rPr lang="ar-SY" sz="2400" dirty="0">
                <a:solidFill>
                  <a:prstClr val="black"/>
                </a:solidFill>
              </a:rPr>
              <a:t>النقد الاستشرافي: </a:t>
            </a:r>
          </a:p>
        </p:txBody>
      </p:sp>
    </p:spTree>
    <p:extLst>
      <p:ext uri="{BB962C8B-B14F-4D97-AF65-F5344CB8AC3E}">
        <p14:creationId xmlns:p14="http://schemas.microsoft.com/office/powerpoint/2010/main" val="1610950083"/>
      </p:ext>
    </p:extLst>
  </p:cSld>
  <p:clrMapOvr>
    <a:masterClrMapping/>
  </p:clrMapOvr>
  <mc:AlternateContent xmlns:mc="http://schemas.openxmlformats.org/markup-compatibility/2006" xmlns:p14="http://schemas.microsoft.com/office/powerpoint/2010/main">
    <mc:Choice Requires="p14">
      <p:transition spd="slow" p14:dur="2000" advTm="94603"/>
    </mc:Choice>
    <mc:Fallback xmlns="">
      <p:transition spd="slow" advTm="946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58822" y="127625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915603" y="1788497"/>
            <a:ext cx="10140287" cy="3785652"/>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solidFill>
                  <a:prstClr val="black"/>
                </a:solidFill>
              </a:rPr>
              <a:t>النقد القيمي (الدستوري والحقوقي): فحص ما إذا كانت التشريعات التقنية المستحدثة قد تسببت في إهدار حقوق وحريات أساسية (مثل موازنة الأمن السيبراني مع حق الخصوصية وحرية التعبير).</a:t>
            </a:r>
          </a:p>
          <a:p>
            <a:pPr marL="342900" indent="-342900" algn="just">
              <a:buFont typeface="Arial" panose="020B0604020202020204" pitchFamily="34" charset="0"/>
              <a:buChar char="•"/>
            </a:pPr>
            <a:endParaRPr lang="ar-SY" sz="2400" dirty="0">
              <a:solidFill>
                <a:prstClr val="black"/>
              </a:solidFill>
            </a:endParaRPr>
          </a:p>
          <a:p>
            <a:pPr marL="342900" indent="-342900" algn="just">
              <a:buFont typeface="Arial" panose="020B0604020202020204" pitchFamily="34" charset="0"/>
              <a:buChar char="•"/>
            </a:pPr>
            <a:r>
              <a:rPr lang="ar-SY" sz="2400" dirty="0">
                <a:solidFill>
                  <a:prstClr val="black"/>
                </a:solidFill>
              </a:rPr>
              <a:t>النقد الوظيفي والعملي: قياس مدى قابلية النص القانوني للتطبيق عملياً في البيئة الرقمية، ورصد حالات "العقم التشريعي" الناتجة عن جمود النصوص أمام ديناميكية التكنولوجيا.</a:t>
            </a:r>
          </a:p>
          <a:p>
            <a:pPr marL="342900" indent="-342900" algn="just">
              <a:buFont typeface="Arial" panose="020B0604020202020204" pitchFamily="34" charset="0"/>
              <a:buChar char="•"/>
            </a:pPr>
            <a:endParaRPr lang="ar-SY" sz="2400" dirty="0">
              <a:solidFill>
                <a:prstClr val="black"/>
              </a:solidFill>
            </a:endParaRPr>
          </a:p>
          <a:p>
            <a:pPr marL="342900" indent="-342900" algn="just">
              <a:buFont typeface="Arial" panose="020B0604020202020204" pitchFamily="34" charset="0"/>
              <a:buChar char="•"/>
            </a:pPr>
            <a:r>
              <a:rPr lang="ar-SY" sz="2400" dirty="0">
                <a:solidFill>
                  <a:prstClr val="black"/>
                </a:solidFill>
              </a:rPr>
              <a:t>النقد الاستشرافي: رصد الفراغات التشريعية (</a:t>
            </a:r>
            <a:r>
              <a:rPr lang="en-US" sz="2400" dirty="0">
                <a:solidFill>
                  <a:prstClr val="black"/>
                </a:solidFill>
              </a:rPr>
              <a:t>(Omissions </a:t>
            </a:r>
            <a:r>
              <a:rPr lang="ar-SY" sz="2400" dirty="0">
                <a:solidFill>
                  <a:prstClr val="black"/>
                </a:solidFill>
              </a:rPr>
              <a:t> </a:t>
            </a:r>
            <a:r>
              <a:rPr lang="ar-SY" sz="2400" dirty="0" err="1">
                <a:solidFill>
                  <a:prstClr val="black"/>
                </a:solidFill>
              </a:rPr>
              <a:t>والتعارضات</a:t>
            </a:r>
            <a:r>
              <a:rPr lang="ar-SY" sz="2400" dirty="0">
                <a:solidFill>
                  <a:prstClr val="black"/>
                </a:solidFill>
              </a:rPr>
              <a:t> الناتجة عن تنظيم جزئي لمسألة تقنية دون النظرة الشمولية للنظرية العامة للقانون .</a:t>
            </a:r>
          </a:p>
          <a:p>
            <a:pPr marL="342900" indent="-342900" algn="just">
              <a:buFont typeface="Arial" panose="020B0604020202020204" pitchFamily="34" charset="0"/>
              <a:buChar char="•"/>
            </a:pPr>
            <a:endParaRPr lang="ar-SY" sz="2400" dirty="0">
              <a:solidFill>
                <a:prstClr val="black"/>
              </a:solidFill>
            </a:endParaRPr>
          </a:p>
          <a:p>
            <a:pPr algn="just"/>
            <a:r>
              <a:rPr lang="ar-SY" sz="2400" dirty="0">
                <a:solidFill>
                  <a:prstClr val="black"/>
                </a:solidFill>
              </a:rPr>
              <a:t>ولتوضيح جوانب أنواع النقد سنقدم مثالين عمليين:</a:t>
            </a:r>
          </a:p>
        </p:txBody>
      </p:sp>
    </p:spTree>
    <p:extLst>
      <p:ext uri="{BB962C8B-B14F-4D97-AF65-F5344CB8AC3E}">
        <p14:creationId xmlns:p14="http://schemas.microsoft.com/office/powerpoint/2010/main" val="3354373629"/>
      </p:ext>
    </p:extLst>
  </p:cSld>
  <p:clrMapOvr>
    <a:masterClrMapping/>
  </p:clrMapOvr>
  <mc:AlternateContent xmlns:mc="http://schemas.openxmlformats.org/markup-compatibility/2006" xmlns:p14="http://schemas.microsoft.com/office/powerpoint/2010/main">
    <mc:Choice Requires="p14">
      <p:transition spd="slow" p14:dur="2000" advTm="80038"/>
    </mc:Choice>
    <mc:Fallback xmlns="">
      <p:transition spd="slow" advTm="800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58822" y="127625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1042603" y="1393589"/>
            <a:ext cx="10140287" cy="4893647"/>
          </a:xfrm>
          <a:prstGeom prst="rect">
            <a:avLst/>
          </a:prstGeom>
          <a:noFill/>
        </p:spPr>
        <p:txBody>
          <a:bodyPr wrap="square" rtlCol="1">
            <a:spAutoFit/>
          </a:bodyPr>
          <a:lstStyle/>
          <a:p>
            <a:pPr marL="342900" indent="-342900" algn="just">
              <a:buFont typeface="Arial" panose="020B0604020202020204" pitchFamily="34" charset="0"/>
              <a:buChar char="•"/>
            </a:pPr>
            <a:r>
              <a:rPr lang="ar-SY" sz="2400" b="1" dirty="0">
                <a:solidFill>
                  <a:prstClr val="black"/>
                </a:solidFill>
              </a:rPr>
              <a:t>المثال الأول</a:t>
            </a:r>
            <a:r>
              <a:rPr lang="ar-SY" sz="2400" dirty="0">
                <a:solidFill>
                  <a:prstClr val="black"/>
                </a:solidFill>
              </a:rPr>
              <a:t>: </a:t>
            </a:r>
            <a:r>
              <a:rPr lang="ar-SY" sz="2400" b="1" dirty="0">
                <a:solidFill>
                  <a:prstClr val="black"/>
                </a:solidFill>
              </a:rPr>
              <a:t>نقد قواعد "حراسة الأشياء" التقليدية في مواجهة أضرار الذكاء الاصطناعي التوليدي والأنظمة المستقلة</a:t>
            </a:r>
          </a:p>
          <a:p>
            <a:pPr algn="just"/>
            <a:r>
              <a:rPr lang="ar-SY" sz="2400" dirty="0">
                <a:solidFill>
                  <a:prstClr val="black"/>
                </a:solidFill>
              </a:rPr>
              <a:t>• </a:t>
            </a:r>
            <a:r>
              <a:rPr lang="ar-SY" sz="2400" b="1" dirty="0">
                <a:solidFill>
                  <a:prstClr val="black"/>
                </a:solidFill>
              </a:rPr>
              <a:t>الإشكالية النقدية: </a:t>
            </a:r>
            <a:r>
              <a:rPr lang="ar-SY" sz="2400" dirty="0">
                <a:solidFill>
                  <a:prstClr val="black"/>
                </a:solidFill>
              </a:rPr>
              <a:t>تسند القواعد العامة للمسؤولية المدنية (مثل المادة 178 من القانون المدني المصري وما يعادلها عربياً) المسؤولية عن ضرر الشيء إلى "حارسه"، وهو من له عليه قدرة فعلية في الرقابة والتوجيه والتصرف. يثور النقد هنا عند تطبيق هذا النص على أضرار طائرة بدون طيار </a:t>
            </a:r>
            <a:r>
              <a:rPr lang="en-US" sz="2400" dirty="0">
                <a:solidFill>
                  <a:prstClr val="black"/>
                </a:solidFill>
              </a:rPr>
              <a:t>(Drone)</a:t>
            </a:r>
            <a:r>
              <a:rPr lang="ar-SY" sz="2400" dirty="0">
                <a:solidFill>
                  <a:prstClr val="black"/>
                </a:solidFill>
              </a:rPr>
              <a:t>أو نظام ذكاء اصطناعي طبي يتخذ قرارات تشخيصية ذاتية بناءً على معطيات متغيرة لا يتحكم فيها المستخدم ولا المبرمج بشكل كامل ومباشر.</a:t>
            </a:r>
          </a:p>
          <a:p>
            <a:pPr marL="342900" indent="-342900" algn="just">
              <a:buFont typeface="Arial" panose="020B0604020202020204" pitchFamily="34" charset="0"/>
              <a:buChar char="•"/>
            </a:pPr>
            <a:r>
              <a:rPr lang="ar-SY" sz="2400" b="1" dirty="0">
                <a:solidFill>
                  <a:prstClr val="black"/>
                </a:solidFill>
              </a:rPr>
              <a:t>مسار النقد القانوني:</a:t>
            </a:r>
          </a:p>
          <a:p>
            <a:pPr algn="just"/>
            <a:r>
              <a:rPr lang="ar-SY" sz="2400" dirty="0">
                <a:solidFill>
                  <a:prstClr val="black"/>
                </a:solidFill>
              </a:rPr>
              <a:t>تفكيك القصور التشريعي: يثبت الباحث نقدياً أن مفهوم "الرقابة والتوجيه" يسقط تماماً عندما تخرج الأنظمة التقنية عن طاعة صانعها أو مستخدمها عبر ميزة "التعلم الآلي المتعمق" </a:t>
            </a:r>
            <a:r>
              <a:rPr lang="en-US" sz="2400" dirty="0">
                <a:solidFill>
                  <a:prstClr val="black"/>
                </a:solidFill>
              </a:rPr>
              <a:t>Deep Learning</a:t>
            </a:r>
          </a:p>
          <a:p>
            <a:pPr marL="342900" indent="-342900" algn="just">
              <a:buFont typeface="Arial" panose="020B0604020202020204" pitchFamily="34" charset="0"/>
              <a:buChar char="•"/>
            </a:pPr>
            <a:r>
              <a:rPr lang="ar-SY" sz="2400" dirty="0">
                <a:solidFill>
                  <a:prstClr val="black"/>
                </a:solidFill>
              </a:rPr>
              <a:t>توجيه النقد: ينتقد الباحث إصرار المحاكم أو بعض الفقهاء على محاولة تطويع النصوص التقليدية </a:t>
            </a:r>
            <a:r>
              <a:rPr lang="ar-SY" sz="2400" dirty="0" err="1">
                <a:solidFill>
                  <a:prstClr val="black"/>
                </a:solidFill>
              </a:rPr>
              <a:t>لإجبار"المستخدم</a:t>
            </a:r>
            <a:r>
              <a:rPr lang="ar-SY" sz="2400" dirty="0">
                <a:solidFill>
                  <a:prstClr val="black"/>
                </a:solidFill>
              </a:rPr>
              <a:t> النهائي" على تحمل التعويض، مما يمثل إخلالاً بقواعد العدالة ومفهوم الخطأ المفترض، لأن المستخدم لا يملك القدرة الفنية على التوجيه والرقابة.</a:t>
            </a:r>
          </a:p>
        </p:txBody>
      </p:sp>
    </p:spTree>
    <p:extLst>
      <p:ext uri="{BB962C8B-B14F-4D97-AF65-F5344CB8AC3E}">
        <p14:creationId xmlns:p14="http://schemas.microsoft.com/office/powerpoint/2010/main" val="3720633572"/>
      </p:ext>
    </p:extLst>
  </p:cSld>
  <p:clrMapOvr>
    <a:masterClrMapping/>
  </p:clrMapOvr>
  <mc:AlternateContent xmlns:mc="http://schemas.openxmlformats.org/markup-compatibility/2006" xmlns:p14="http://schemas.microsoft.com/office/powerpoint/2010/main">
    <mc:Choice Requires="p14">
      <p:transition spd="slow" p14:dur="2000" advTm="209560"/>
    </mc:Choice>
    <mc:Fallback xmlns="">
      <p:transition spd="slow" advTm="2095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438249" y="1225784"/>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785821" y="127501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977901" y="1393589"/>
            <a:ext cx="10204990" cy="4893647"/>
          </a:xfrm>
          <a:prstGeom prst="rect">
            <a:avLst/>
          </a:prstGeom>
          <a:noFill/>
        </p:spPr>
        <p:txBody>
          <a:bodyPr wrap="square" rtlCol="1">
            <a:spAutoFit/>
          </a:bodyPr>
          <a:lstStyle/>
          <a:p>
            <a:pPr algn="just"/>
            <a:r>
              <a:rPr lang="ar-SY" sz="2400" b="1" dirty="0">
                <a:solidFill>
                  <a:prstClr val="black"/>
                </a:solidFill>
              </a:rPr>
              <a:t>• النتيجة النقدية والبديل: </a:t>
            </a:r>
            <a:r>
              <a:rPr lang="ar-SY" sz="2400" dirty="0">
                <a:solidFill>
                  <a:prstClr val="black"/>
                </a:solidFill>
              </a:rPr>
              <a:t>يخلص الباحث إلى ضرورة هجر فكرة "الحراسة البشرية المادية" في البيئة الرقمية، ويوصي باستحداث نظام "المسؤولية الموضوعية القائمة على المخاطر" (</a:t>
            </a:r>
            <a:r>
              <a:rPr lang="en-US" sz="2400" dirty="0">
                <a:solidFill>
                  <a:prstClr val="black"/>
                </a:solidFill>
              </a:rPr>
              <a:t>Strict Liability </a:t>
            </a:r>
            <a:r>
              <a:rPr lang="ar-SY" sz="2400" dirty="0">
                <a:solidFill>
                  <a:prstClr val="black"/>
                </a:solidFill>
              </a:rPr>
              <a:t>) مدعوماً بنظام تأمين إجباري تشترك فيه الشركات المصنعة، بدلاً من إلقاء العبء على المستهلك.</a:t>
            </a:r>
          </a:p>
          <a:p>
            <a:pPr algn="just"/>
            <a:r>
              <a:rPr lang="ar-SY" sz="2400" b="1" dirty="0">
                <a:solidFill>
                  <a:prstClr val="black"/>
                </a:solidFill>
              </a:rPr>
              <a:t>المثال الثاني: نقد تشريعات "مكافحة المحتوى الزائف" وموازنتها مع حرية التعبير الدستورية</a:t>
            </a:r>
          </a:p>
          <a:p>
            <a:pPr algn="just"/>
            <a:r>
              <a:rPr lang="ar-SY" sz="2400" dirty="0">
                <a:solidFill>
                  <a:prstClr val="black"/>
                </a:solidFill>
              </a:rPr>
              <a:t>•</a:t>
            </a:r>
            <a:r>
              <a:rPr lang="ar-SY" sz="2400" b="1" dirty="0">
                <a:solidFill>
                  <a:prstClr val="black"/>
                </a:solidFill>
              </a:rPr>
              <a:t>الإشكالية النقدية: </a:t>
            </a:r>
            <a:r>
              <a:rPr lang="ar-SY" sz="2400" dirty="0">
                <a:solidFill>
                  <a:prstClr val="black"/>
                </a:solidFill>
              </a:rPr>
              <a:t>اتجهت العديد من التشريعات الحديثة إلى فرض عقوبات جنائية مغلظة والزام المنصات الرقمية بالحذف الفوري لـ "الأخبار الزائفة" أو المحتوى الذي يهدد السلم العام. وجه النقد هنا يتجلى في أن هذه القوانين غالباً ما تستخدم عبارات مطاطة وفضفاضة لتعريف الجريمة الرقمية، مما يمنح السلطة التنفيذية سلطة تقديرية واسعة قد تؤدي إلى تصفية حرية الرأي والتعبير الرقمي المعترف بها دستورياً.</a:t>
            </a:r>
          </a:p>
          <a:p>
            <a:pPr algn="just"/>
            <a:r>
              <a:rPr lang="ar-SY" sz="2400" dirty="0">
                <a:solidFill>
                  <a:prstClr val="black"/>
                </a:solidFill>
              </a:rPr>
              <a:t>•</a:t>
            </a:r>
            <a:r>
              <a:rPr lang="ar-SY" sz="2400" b="1" dirty="0">
                <a:solidFill>
                  <a:prstClr val="black"/>
                </a:solidFill>
              </a:rPr>
              <a:t>مسار النقد القانوني</a:t>
            </a:r>
            <a:r>
              <a:rPr lang="ar-SY" sz="2400" dirty="0">
                <a:solidFill>
                  <a:prstClr val="black"/>
                </a:solidFill>
              </a:rPr>
              <a:t>:</a:t>
            </a:r>
          </a:p>
          <a:p>
            <a:pPr algn="just"/>
            <a:r>
              <a:rPr lang="ar-SY" sz="2400" dirty="0">
                <a:solidFill>
                  <a:prstClr val="black"/>
                </a:solidFill>
              </a:rPr>
              <a:t>محاكمة النص دستورياً: يقيس الباحث النص التشريعي بميزان المبادئ الدستورية العليا (مثل مبدأ شرعية الجرائم والعقوبات "لا جريمة ولا عقوبة إلا بنص").</a:t>
            </a:r>
          </a:p>
          <a:p>
            <a:pPr algn="just"/>
            <a:endParaRPr lang="ar-SY" sz="2400" dirty="0">
              <a:solidFill>
                <a:prstClr val="black"/>
              </a:solidFill>
            </a:endParaRPr>
          </a:p>
        </p:txBody>
      </p:sp>
    </p:spTree>
    <p:extLst>
      <p:ext uri="{BB962C8B-B14F-4D97-AF65-F5344CB8AC3E}">
        <p14:creationId xmlns:p14="http://schemas.microsoft.com/office/powerpoint/2010/main" val="924775506"/>
      </p:ext>
    </p:extLst>
  </p:cSld>
  <p:clrMapOvr>
    <a:masterClrMapping/>
  </p:clrMapOvr>
  <mc:AlternateContent xmlns:mc="http://schemas.openxmlformats.org/markup-compatibility/2006" xmlns:p14="http://schemas.microsoft.com/office/powerpoint/2010/main">
    <mc:Choice Requires="p14">
      <p:transition spd="slow" p14:dur="2000" advTm="117214"/>
    </mc:Choice>
    <mc:Fallback xmlns="">
      <p:transition spd="slow" advTm="11721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438249" y="1225784"/>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58822" y="127625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49301" y="1393589"/>
            <a:ext cx="10433590" cy="3416320"/>
          </a:xfrm>
          <a:prstGeom prst="rect">
            <a:avLst/>
          </a:prstGeom>
          <a:noFill/>
        </p:spPr>
        <p:txBody>
          <a:bodyPr wrap="square" rtlCol="1">
            <a:spAutoFit/>
          </a:bodyPr>
          <a:lstStyle/>
          <a:p>
            <a:pPr algn="just"/>
            <a:r>
              <a:rPr lang="ar-SY" sz="2400" b="1" dirty="0">
                <a:solidFill>
                  <a:prstClr val="black"/>
                </a:solidFill>
              </a:rPr>
              <a:t>	توجيه النقد: </a:t>
            </a:r>
            <a:r>
              <a:rPr lang="ar-SY" sz="2400" dirty="0">
                <a:solidFill>
                  <a:prstClr val="black"/>
                </a:solidFill>
              </a:rPr>
              <a:t>يوضح الباحث أن استخدام مصطلحات مثل "إثارة البلبلة" أو "تكدير الأمن الرقمي" دون ضبط إجرائي محكم، يحوّل النص الجنائي إلى أداة تفتيش في النوايا، ويجبر الشركات التقنية (مثل </a:t>
            </a:r>
            <a:r>
              <a:rPr lang="en-US" sz="2400" dirty="0">
                <a:solidFill>
                  <a:prstClr val="black"/>
                </a:solidFill>
              </a:rPr>
              <a:t>Meta </a:t>
            </a:r>
            <a:r>
              <a:rPr lang="ar-SY" sz="2400" dirty="0">
                <a:solidFill>
                  <a:prstClr val="black"/>
                </a:solidFill>
              </a:rPr>
              <a:t> أو </a:t>
            </a:r>
            <a:r>
              <a:rPr lang="en-US" sz="2400" dirty="0">
                <a:solidFill>
                  <a:prstClr val="black"/>
                </a:solidFill>
              </a:rPr>
              <a:t>X </a:t>
            </a:r>
            <a:r>
              <a:rPr lang="ar-SY" sz="2400" dirty="0">
                <a:solidFill>
                  <a:prstClr val="black"/>
                </a:solidFill>
              </a:rPr>
              <a:t>) على ممارسة "الرقابة القبلية الخاصة" والخوف من الغرامات، مما يؤدي لحجب محتوى مشروع.</a:t>
            </a:r>
          </a:p>
          <a:p>
            <a:pPr algn="just"/>
            <a:r>
              <a:rPr lang="ar-SY" sz="2400" b="1" dirty="0">
                <a:solidFill>
                  <a:prstClr val="black"/>
                </a:solidFill>
              </a:rPr>
              <a:t>•النتيجة النقدية والبديل: </a:t>
            </a:r>
            <a:r>
              <a:rPr lang="ar-SY" sz="2400" dirty="0">
                <a:solidFill>
                  <a:prstClr val="black"/>
                </a:solidFill>
              </a:rPr>
              <a:t>يثبت الباحث أن النص قاصر عن تحقيق التوازن، ويقترح بديلاً يعتمد على "الضبط القضائي البعدي والشفافية الخوارزمية"، بحيث لا يُحجب محتوى إلا بأمر قضائي مسبب، مع تعريف إجرائي دقيق وجامع لـ "التزييف العمدي الضار".</a:t>
            </a:r>
          </a:p>
          <a:p>
            <a:pPr algn="just"/>
            <a:endParaRPr lang="ar-SY" sz="2400" dirty="0">
              <a:solidFill>
                <a:prstClr val="black"/>
              </a:solidFill>
            </a:endParaRPr>
          </a:p>
          <a:p>
            <a:pPr algn="just"/>
            <a:endParaRPr lang="ar-SY" sz="2400" dirty="0">
              <a:solidFill>
                <a:prstClr val="black"/>
              </a:solidFill>
            </a:endParaRPr>
          </a:p>
        </p:txBody>
      </p:sp>
    </p:spTree>
    <p:extLst>
      <p:ext uri="{BB962C8B-B14F-4D97-AF65-F5344CB8AC3E}">
        <p14:creationId xmlns:p14="http://schemas.microsoft.com/office/powerpoint/2010/main" val="883036187"/>
      </p:ext>
    </p:extLst>
  </p:cSld>
  <p:clrMapOvr>
    <a:masterClrMapping/>
  </p:clrMapOvr>
  <mc:AlternateContent xmlns:mc="http://schemas.openxmlformats.org/markup-compatibility/2006" xmlns:p14="http://schemas.microsoft.com/office/powerpoint/2010/main">
    <mc:Choice Requires="p14">
      <p:transition spd="slow" p14:dur="2000" advTm="128626"/>
    </mc:Choice>
    <mc:Fallback xmlns="">
      <p:transition spd="slow" advTm="1286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8136106" y="612901"/>
            <a:ext cx="3941346" cy="54571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91969" y="907213"/>
            <a:ext cx="10682279" cy="573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699342" y="1054579"/>
            <a:ext cx="10260397" cy="5466299"/>
          </a:xfrm>
          <a:prstGeom prst="rect">
            <a:avLst/>
          </a:prstGeom>
          <a:noFill/>
        </p:spPr>
        <p:txBody>
          <a:bodyPr wrap="square" rtlCol="1">
            <a:spAutoFit/>
          </a:bodyPr>
          <a:lstStyle/>
          <a:p>
            <a:pPr algn="just"/>
            <a:r>
              <a:rPr lang="ar-SY" sz="2400" dirty="0">
                <a:solidFill>
                  <a:prstClr val="black"/>
                </a:solidFill>
              </a:rPr>
              <a:t>2- </a:t>
            </a:r>
            <a:r>
              <a:rPr lang="ar-SY" sz="2400" b="1" dirty="0">
                <a:solidFill>
                  <a:prstClr val="black"/>
                </a:solidFill>
              </a:rPr>
              <a:t>معايير النقد العلمي (المشروعية، الملاءمة، والجدوى):</a:t>
            </a:r>
          </a:p>
          <a:p>
            <a:pPr algn="just"/>
            <a:r>
              <a:rPr lang="ar-SY" sz="2400" dirty="0">
                <a:solidFill>
                  <a:prstClr val="black"/>
                </a:solidFill>
              </a:rPr>
              <a:t>لا</a:t>
            </a:r>
            <a:r>
              <a:rPr lang="ar-SY" sz="2400" b="1" dirty="0">
                <a:solidFill>
                  <a:prstClr val="black"/>
                </a:solidFill>
              </a:rPr>
              <a:t> </a:t>
            </a:r>
            <a:r>
              <a:rPr lang="ar-SY" sz="2400" dirty="0">
                <a:solidFill>
                  <a:prstClr val="black"/>
                </a:solidFill>
              </a:rPr>
              <a:t>يجوز للباحث أن ينقد نصاً أو اتجاهاً قضائياً بناءً على هوى شخصي، بل يجب أن يستند إلى ثلاثة معايير علمية صارمة:</a:t>
            </a:r>
          </a:p>
          <a:p>
            <a:pPr marL="342900" indent="-342900" algn="just">
              <a:buFont typeface="Arial" panose="020B0604020202020204" pitchFamily="34" charset="0"/>
              <a:buChar char="•"/>
            </a:pPr>
            <a:r>
              <a:rPr lang="ar-SY" sz="2400" dirty="0">
                <a:solidFill>
                  <a:prstClr val="black"/>
                </a:solidFill>
              </a:rPr>
              <a:t>معيار المشروعية الدستورية: هو فحص مدى اتساق النص التشريعي الأدنى (أو التفسير القضائي) مع المبادئ الدستورية العليا. ويفتش الباحث هنا عما إذا كان النص ينتهك حقوقاً وحريات كفلها الدستور، أو يخالف مبدأ الفصل بين السلطات، أو يخرج عن قواعد المساواة وتكافؤ الفرص.</a:t>
            </a:r>
          </a:p>
          <a:p>
            <a:pPr marL="342900" indent="-342900" algn="just">
              <a:buFont typeface="Arial" panose="020B0604020202020204" pitchFamily="34" charset="0"/>
              <a:buChar char="•"/>
            </a:pPr>
            <a:r>
              <a:rPr lang="ar-SY" sz="2400" dirty="0">
                <a:solidFill>
                  <a:prstClr val="black"/>
                </a:solidFill>
              </a:rPr>
              <a:t>معيار الملاءمة الاجتماعية: يقيس مدى استجابة النص للواقع الاجتماعي المتطور. فالقانون لا يعيش في برج عاجي؛ وإذا عجز النص عن معالجة المشكلات الواقعية لأفراد المجتمع، أو جاء غريباً عن قيمهم وثقافتهم، أو أفرز ظواهر سلبية عند تطبيقه، فإنه يصبح نصاً فاقداً للملاءمة، ويتحتم نقده للمطالبة بتعديله.</a:t>
            </a:r>
          </a:p>
          <a:p>
            <a:pPr marL="342900" indent="-342900" algn="just">
              <a:buFont typeface="Arial" panose="020B0604020202020204" pitchFamily="34" charset="0"/>
              <a:buChar char="•"/>
            </a:pPr>
            <a:r>
              <a:rPr lang="ar-SY" sz="2400" dirty="0">
                <a:solidFill>
                  <a:prstClr val="black"/>
                </a:solidFill>
              </a:rPr>
              <a:t>معيار الجدوى الاقتصادية (التحليل الاقتصادي للقانون): فحص الكلفة والعائد من تطبيق النص. يحلل الباحث ما إذا كان النص التشريعي يفرز أعباءً مالية غير مبررة على خزينة الدولة أو على المستثمرين والأفراد، وما إذا كان يعرقل حركة التجارة وجذب الاستثمارات، أو يساهم في تحقيق كفاءة اقتصادية وتنمية مستدامة.</a:t>
            </a:r>
          </a:p>
        </p:txBody>
      </p:sp>
    </p:spTree>
    <p:extLst>
      <p:ext uri="{BB962C8B-B14F-4D97-AF65-F5344CB8AC3E}">
        <p14:creationId xmlns:p14="http://schemas.microsoft.com/office/powerpoint/2010/main" val="3361551460"/>
      </p:ext>
    </p:extLst>
  </p:cSld>
  <p:clrMapOvr>
    <a:masterClrMapping/>
  </p:clrMapOvr>
  <mc:AlternateContent xmlns:mc="http://schemas.openxmlformats.org/markup-compatibility/2006" xmlns:p14="http://schemas.microsoft.com/office/powerpoint/2010/main">
    <mc:Choice Requires="p14">
      <p:transition spd="slow" p14:dur="2000" advTm="147038"/>
    </mc:Choice>
    <mc:Fallback xmlns="">
      <p:transition spd="slow" advTm="1470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8136106" y="612901"/>
            <a:ext cx="3941346" cy="54571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492206" y="833644"/>
            <a:ext cx="10682279" cy="573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1097744"/>
            <a:ext cx="10260397" cy="1569660"/>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solidFill>
                  <a:prstClr val="black"/>
                </a:solidFill>
              </a:rPr>
              <a:t>مثال عملي عن الجدوى والملائمة: نقد قواعد "المسؤولية التقصيرية التقليدية" عند تطبيقها على أضرار أنظمة الذكاء الاصطناعي ذاتي القياد (مثل السيارات ذاتية القيادة). يبين الباحث عدم ملاءمة شرط "الخطأ المفترض للمتبوع" أو "حراسة الأشياء" لأن الذكاء الاصطناعي يتمتع باستقلالية في اتخاذ القرار، مما يجعل إثبات خطأ صانع البرنامج أو المستخدم أمراً معقداً.</a:t>
            </a:r>
          </a:p>
        </p:txBody>
      </p:sp>
    </p:spTree>
    <p:extLst>
      <p:ext uri="{BB962C8B-B14F-4D97-AF65-F5344CB8AC3E}">
        <p14:creationId xmlns:p14="http://schemas.microsoft.com/office/powerpoint/2010/main" val="3717983639"/>
      </p:ext>
    </p:extLst>
  </p:cSld>
  <p:clrMapOvr>
    <a:masterClrMapping/>
  </p:clrMapOvr>
  <mc:AlternateContent xmlns:mc="http://schemas.openxmlformats.org/markup-compatibility/2006" xmlns:p14="http://schemas.microsoft.com/office/powerpoint/2010/main">
    <mc:Choice Requires="p14">
      <p:transition spd="slow" p14:dur="2000" advTm="94974"/>
    </mc:Choice>
    <mc:Fallback xmlns="">
      <p:transition spd="slow" advTm="9497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8136106" y="612901"/>
            <a:ext cx="3941346" cy="54571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492206" y="833644"/>
            <a:ext cx="10682279" cy="573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1097744"/>
            <a:ext cx="10260397" cy="5262979"/>
          </a:xfrm>
          <a:prstGeom prst="rect">
            <a:avLst/>
          </a:prstGeom>
          <a:noFill/>
        </p:spPr>
        <p:txBody>
          <a:bodyPr wrap="square" rtlCol="1">
            <a:spAutoFit/>
          </a:bodyPr>
          <a:lstStyle/>
          <a:p>
            <a:pPr algn="just"/>
            <a:r>
              <a:rPr lang="ar-SY" sz="2400" b="1" dirty="0">
                <a:solidFill>
                  <a:prstClr val="black"/>
                </a:solidFill>
              </a:rPr>
              <a:t>2- رصد الفراغ والتعارض التشريعي والغموض القضائي:</a:t>
            </a:r>
          </a:p>
          <a:p>
            <a:pPr algn="just"/>
            <a:r>
              <a:rPr lang="ar-SY" sz="2400" dirty="0">
                <a:solidFill>
                  <a:prstClr val="black"/>
                </a:solidFill>
              </a:rPr>
              <a:t>تمثل هذه العناصر الثلاثة الأهداف (العيوب) التي يبحث عنها الباحث لتوجيه سهام نقده البنّاء إليها.</a:t>
            </a:r>
          </a:p>
          <a:p>
            <a:pPr marL="342900" indent="-342900" algn="just">
              <a:buFont typeface="Arial" panose="020B0604020202020204" pitchFamily="34" charset="0"/>
              <a:buChar char="•"/>
            </a:pPr>
            <a:r>
              <a:rPr lang="ar-SY" sz="2400" dirty="0">
                <a:solidFill>
                  <a:prstClr val="black"/>
                </a:solidFill>
              </a:rPr>
              <a:t>رصد الفراغ التشريعي (القصور): يحدث عندما تفرز الممارسة العملية أو التطور التكنولوجي علاقات قانونية جديدة تفتقر تماماً إلى تنظيم تشريعي (مثل الفراغ في تنظيم الذكاء الاصطناعي أو المعاملات الرقمية الناشئة). هنا يبرز دور الباحث في إثبات وجود هذا الفراغ وبيان المخاطر المترتبة على تركه دون تنظيم.</a:t>
            </a:r>
          </a:p>
          <a:p>
            <a:pPr marL="342900" indent="-342900" algn="just">
              <a:buFont typeface="Arial" panose="020B0604020202020204" pitchFamily="34" charset="0"/>
              <a:buChar char="•"/>
            </a:pPr>
            <a:r>
              <a:rPr lang="ar-SY" sz="2400" dirty="0">
                <a:solidFill>
                  <a:prstClr val="black"/>
                </a:solidFill>
              </a:rPr>
              <a:t>رصد التعارض التشريعي (التناقض): هو وجود نصوص قانونية متعارضة تحكم المسألة ذاتها، سواء أكان التناقض داخل التشريع الواحد، أم بين تشريعين من نفس المرتبة (مثل تعارض نص في قانون التجارة مع نص في القانون المدني)، مما يربك القاضي والمتقاضين. حيث يتولى الباحث كشف هذا التداخل وحسمه وفق قواعد التفسير (الخاص يقيد العام، واللاحق ينسخ السابق).</a:t>
            </a:r>
          </a:p>
          <a:p>
            <a:pPr marL="342900" indent="-342900" algn="just">
              <a:buFont typeface="Arial" panose="020B0604020202020204" pitchFamily="34" charset="0"/>
              <a:buChar char="•"/>
            </a:pPr>
            <a:r>
              <a:rPr lang="ar-SY" sz="2400" dirty="0">
                <a:solidFill>
                  <a:prstClr val="black"/>
                </a:solidFill>
              </a:rPr>
              <a:t>رصد الغموض القضائي (الاضطراب): ويظهر عندما تتبنى المحاكم (وخاصة المحاكم العليا أو محكمة النقض) اتجاهات تفسيرية متناقضة أو غامضة لذات النص القانوني في فترات زمنية متقاربة، مما يزعزع مبدأ "الأمن القانوني". يقوم الباحث بتشريح هذه الأحكام لبيان موطن الغموض ومطالبة القضاء بتوحيد مبادئه.</a:t>
            </a:r>
          </a:p>
        </p:txBody>
      </p:sp>
    </p:spTree>
    <p:extLst>
      <p:ext uri="{BB962C8B-B14F-4D97-AF65-F5344CB8AC3E}">
        <p14:creationId xmlns:p14="http://schemas.microsoft.com/office/powerpoint/2010/main" val="470969494"/>
      </p:ext>
    </p:extLst>
  </p:cSld>
  <p:clrMapOvr>
    <a:masterClrMapping/>
  </p:clrMapOvr>
  <mc:AlternateContent xmlns:mc="http://schemas.openxmlformats.org/markup-compatibility/2006" xmlns:p14="http://schemas.microsoft.com/office/powerpoint/2010/main">
    <mc:Choice Requires="p14">
      <p:transition spd="slow" p14:dur="2000" advTm="120176"/>
    </mc:Choice>
    <mc:Fallback xmlns="">
      <p:transition spd="slow" advTm="12017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1570858"/>
            <a:ext cx="10140287" cy="4524315"/>
          </a:xfrm>
          <a:prstGeom prst="rect">
            <a:avLst/>
          </a:prstGeom>
          <a:noFill/>
        </p:spPr>
        <p:txBody>
          <a:bodyPr wrap="square" rtlCol="1">
            <a:spAutoFit/>
          </a:bodyPr>
          <a:lstStyle/>
          <a:p>
            <a:pPr algn="just"/>
            <a:r>
              <a:rPr lang="ar-SY" sz="2400" b="1" dirty="0">
                <a:solidFill>
                  <a:prstClr val="black"/>
                </a:solidFill>
              </a:rPr>
              <a:t>3- حدود النقد المنهجي وضوابط صياغة المقترحات:</a:t>
            </a:r>
          </a:p>
          <a:p>
            <a:pPr algn="just"/>
            <a:r>
              <a:rPr lang="ar-SY" sz="2400" dirty="0">
                <a:solidFill>
                  <a:prstClr val="black"/>
                </a:solidFill>
              </a:rPr>
              <a:t>النقد في رسائل الدكتوراه ليس غاية في حد ذاته، بل هو وسيلة للبناء. لذلك، يجب أن يخضع للضوابط التالية:</a:t>
            </a:r>
          </a:p>
          <a:p>
            <a:pPr marL="342900" indent="-342900" algn="just">
              <a:buFont typeface="Arial" panose="020B0604020202020204" pitchFamily="34" charset="0"/>
              <a:buChar char="•"/>
            </a:pPr>
            <a:r>
              <a:rPr lang="ar-SY" sz="2400" dirty="0">
                <a:solidFill>
                  <a:prstClr val="black"/>
                </a:solidFill>
              </a:rPr>
              <a:t>الموضوعية والنزاهة العلمية: يجب أن يبتعد الباحث عن الألفاظ التهكمية أو القاسية بحق المشرّع أو القضاة. ويجب أن يُصاغ النقد بلغة علمية، رصينة، ومجردة (مثل: "يُؤخذ على هذا النص..."، أو "يُعاب على هذا الاتجاه...")، مع تدعيم كل نقد بالأسانيد والحجج القانونية.</a:t>
            </a:r>
          </a:p>
          <a:p>
            <a:pPr marL="342900" indent="-342900" algn="just">
              <a:buFont typeface="Arial" panose="020B0604020202020204" pitchFamily="34" charset="0"/>
              <a:buChar char="•"/>
            </a:pPr>
            <a:r>
              <a:rPr lang="ar-SY" sz="2400" dirty="0">
                <a:solidFill>
                  <a:prstClr val="black"/>
                </a:solidFill>
              </a:rPr>
              <a:t>ضوابط صياغة البدائل التشريعية: عندما يعيب الباحث على نص قصوراً، لا يكتفي بالقول "نوصي بتعديل النص"، بل يجب عليه صياغة "نص بديل مقترح" بدقة تشريعية تفصيلية (مادة مادة)، مستوفياً الشروط الفنية من حيث وضوح الألفاظ، والعمومية، والتجريد.</a:t>
            </a:r>
          </a:p>
          <a:p>
            <a:pPr algn="just"/>
            <a:r>
              <a:rPr lang="ar-SY" sz="2400" dirty="0">
                <a:solidFill>
                  <a:prstClr val="black"/>
                </a:solidFill>
              </a:rPr>
              <a:t>مثال عملي: بدلاً من الاكتفاء بالقول إن "التشريع الحالي قاصر"، يتقدم الباحث بصياغة مادة قانونية مقترحة تتبنى فكرة "الشخصية القانونية الإلكترونية المحدودة" للروبوتات، أو استحداث نظام تأمين إجباري ضد أخطار الذكاء الاصطناعي لتغطية الأضرار.</a:t>
            </a:r>
          </a:p>
        </p:txBody>
      </p:sp>
    </p:spTree>
    <p:extLst>
      <p:ext uri="{BB962C8B-B14F-4D97-AF65-F5344CB8AC3E}">
        <p14:creationId xmlns:p14="http://schemas.microsoft.com/office/powerpoint/2010/main" val="2092134761"/>
      </p:ext>
    </p:extLst>
  </p:cSld>
  <p:clrMapOvr>
    <a:masterClrMapping/>
  </p:clrMapOvr>
  <mc:AlternateContent xmlns:mc="http://schemas.openxmlformats.org/markup-compatibility/2006" xmlns:p14="http://schemas.microsoft.com/office/powerpoint/2010/main">
    <mc:Choice Requires="p14">
      <p:transition spd="slow" p14:dur="2000" advTm="134898"/>
    </mc:Choice>
    <mc:Fallback xmlns="">
      <p:transition spd="slow" advTm="13489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1"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2" y="1493893"/>
            <a:ext cx="10140287" cy="4154984"/>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solidFill>
                  <a:prstClr val="black"/>
                </a:solidFill>
              </a:rPr>
              <a:t>واقعية الحلول المطروحة: يجب أن تكون المقترحات والبدائل قابلة للتطبيق ضمن البيئة القانونية والسياسية والاقتصادية للدولة، وألا تكون مجرد حلول خيالية أو منقولة حرفياً من أنظمة قانونية مقارنة لا تتناسب بيئتها مع البيئة الوطنية.</a:t>
            </a:r>
          </a:p>
          <a:p>
            <a:pPr marL="342900" indent="-342900" algn="just">
              <a:buFont typeface="Arial" panose="020B0604020202020204" pitchFamily="34" charset="0"/>
              <a:buChar char="•"/>
            </a:pPr>
            <a:r>
              <a:rPr lang="ar-SY" sz="2400" dirty="0">
                <a:solidFill>
                  <a:prstClr val="black"/>
                </a:solidFill>
              </a:rPr>
              <a:t>مثال عملي: قد يوصي باحث في أطروحة دكتوراه بالآتي: "نوصي المشرع بحظر وتجريم كافة المعاملات بالعملات الرقمية، وإلزام منصات التداول العالمية بتقديم تقارير فورية للجهات الأمنية المحلية عن أي تحويل مالي مشبوه، مع فرض عقوبة الإغلاق الفوري لأي تطبيق ذكاء اصطناعي محلي يثبت استخدامه في التزييف العميق (</a:t>
            </a:r>
            <a:r>
              <a:rPr lang="en-US" sz="2400" dirty="0">
                <a:solidFill>
                  <a:prstClr val="black"/>
                </a:solidFill>
              </a:rPr>
              <a:t>(</a:t>
            </a:r>
            <a:r>
              <a:rPr lang="en-US" sz="2400" dirty="0" err="1">
                <a:solidFill>
                  <a:prstClr val="black"/>
                </a:solidFill>
              </a:rPr>
              <a:t>Deepfake</a:t>
            </a:r>
            <a:r>
              <a:rPr lang="en-US" sz="2400" dirty="0">
                <a:solidFill>
                  <a:prstClr val="black"/>
                </a:solidFill>
              </a:rPr>
              <a:t> </a:t>
            </a:r>
            <a:r>
              <a:rPr lang="ar-SY" sz="2400" dirty="0">
                <a:solidFill>
                  <a:prstClr val="black"/>
                </a:solidFill>
              </a:rPr>
              <a:t> للاحتيال المالي".</a:t>
            </a:r>
          </a:p>
          <a:p>
            <a:pPr marL="342900" indent="-342900" algn="just">
              <a:buFont typeface="Arial" panose="020B0604020202020204" pitchFamily="34" charset="0"/>
              <a:buChar char="•"/>
            </a:pPr>
            <a:r>
              <a:rPr lang="ar-SY" sz="2400" dirty="0">
                <a:solidFill>
                  <a:prstClr val="black"/>
                </a:solidFill>
              </a:rPr>
              <a:t>هذا الحل غير واقعي، لاستحالة الإنفاذ التقني: فالعملات المشفرة وتطبيقات الذكاء الاصطناعي عابرة للحدود بطبيعتها ولامركزية؛ ولا تملك الدولة سلطة قانونية لإغلاق منصة عالمية أو إلزامها بالتقرير ما لم تكن تقع تحت اختصاصها الإقليمي. فضلاً عن الخسارة الاقتصادية، فالحظر الكامل للتقنيات الناشئة يعزل الدولة تقنياً واقتصادياً ويهرّب الاستثمارات، بدلاً من تنظيمها والاستفادة منها.</a:t>
            </a:r>
          </a:p>
        </p:txBody>
      </p:sp>
    </p:spTree>
    <p:extLst>
      <p:ext uri="{BB962C8B-B14F-4D97-AF65-F5344CB8AC3E}">
        <p14:creationId xmlns:p14="http://schemas.microsoft.com/office/powerpoint/2010/main" val="1092899888"/>
      </p:ext>
    </p:extLst>
  </p:cSld>
  <p:clrMapOvr>
    <a:masterClrMapping/>
  </p:clrMapOvr>
  <mc:AlternateContent xmlns:mc="http://schemas.openxmlformats.org/markup-compatibility/2006" xmlns:p14="http://schemas.microsoft.com/office/powerpoint/2010/main">
    <mc:Choice Requires="p14">
      <p:transition spd="slow" p14:dur="2000" advTm="100857"/>
    </mc:Choice>
    <mc:Fallback xmlns="">
      <p:transition spd="slow" advTm="10085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1"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2" y="1348542"/>
            <a:ext cx="10140287" cy="4893647"/>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solidFill>
                  <a:prstClr val="black"/>
                </a:solidFill>
              </a:rPr>
              <a:t>الحل الواقعي المبتكر (القابل للتطبيق) بدلاً من الحل السابق، يأخذ بالاعتبار محدودية السيادة الإقليمية للدولة في الفضاء الرقمي، ويعالج المشكلة عبر آليات مرنة:</a:t>
            </a:r>
          </a:p>
          <a:p>
            <a:pPr marL="342900" indent="-342900" algn="just">
              <a:buFontTx/>
              <a:buChar char="-"/>
            </a:pPr>
            <a:r>
              <a:rPr lang="ar-SY" sz="2400" dirty="0">
                <a:solidFill>
                  <a:prstClr val="black"/>
                </a:solidFill>
              </a:rPr>
              <a:t>استبدال "الحظر المطلق" بـ "البيئة التنظيمية التجريبية</a:t>
            </a:r>
          </a:p>
          <a:p>
            <a:pPr marL="342900" indent="-342900" algn="just">
              <a:buFontTx/>
              <a:buChar char="-"/>
            </a:pPr>
            <a:r>
              <a:rPr lang="ar-SY" sz="2400" dirty="0">
                <a:solidFill>
                  <a:prstClr val="black"/>
                </a:solidFill>
              </a:rPr>
              <a:t>صياغة التزامات واقعية لـ "وسيط الإنترنت المحلي" (</a:t>
            </a:r>
            <a:r>
              <a:rPr lang="en-US" sz="2400" dirty="0">
                <a:solidFill>
                  <a:prstClr val="black"/>
                </a:solidFill>
              </a:rPr>
              <a:t>(ISP</a:t>
            </a:r>
            <a:r>
              <a:rPr lang="ar-SY" sz="2400" dirty="0">
                <a:solidFill>
                  <a:prstClr val="black"/>
                </a:solidFill>
              </a:rPr>
              <a:t>: بدلاً من ملاحقة الجاني المجهول في الخارج، يوصي الباحث بفرض التزامات قانونية على شركات الاتصالات ومزودي الخدمة المحليين والمصارف </a:t>
            </a:r>
          </a:p>
          <a:p>
            <a:pPr marL="342900" indent="-342900" algn="just">
              <a:buFontTx/>
              <a:buChar char="-"/>
            </a:pPr>
            <a:r>
              <a:rPr lang="ar-SY" sz="2400" dirty="0">
                <a:solidFill>
                  <a:prstClr val="black"/>
                </a:solidFill>
              </a:rPr>
              <a:t>كيف تصيغ هذا المثال في أطروحتك؟ يمكنك صياغتها بهذه الطريقة المنهجية الرصينة: "تأسيساً على ما تقدم، ولما كانت النصوص التقليدية تعجز عن ملاحقة الجريمة الرقمية العابرة للحدود، فإننا لا نؤيد الاتجاه الداعي إلى الحظر المطلق للتقنيات الناشئة لعدم واقعيته تقنياً واقتصادياً. وعوضاً عن ذلك، نوصي المشرع الوطني بتبني نظام (البيئة التنظيمية التجريبية)، مع نقل عبء الإثبات والرقابة الفنية إلى مزودي الخدمة والمؤسسات المالية المحلية، من خلال إلزامهم قانوناً بتطبيق معايير الامن السيبراني الاستباقي، وهو ما يضمن تحقيق التوازن بين تدفق الاستثمارات الرقمية وحماية الأمن القانوني للمتعاملين".</a:t>
            </a:r>
          </a:p>
        </p:txBody>
      </p:sp>
    </p:spTree>
    <p:extLst>
      <p:ext uri="{BB962C8B-B14F-4D97-AF65-F5344CB8AC3E}">
        <p14:creationId xmlns:p14="http://schemas.microsoft.com/office/powerpoint/2010/main" val="1289526140"/>
      </p:ext>
    </p:extLst>
  </p:cSld>
  <p:clrMapOvr>
    <a:masterClrMapping/>
  </p:clrMapOvr>
  <mc:AlternateContent xmlns:mc="http://schemas.openxmlformats.org/markup-compatibility/2006" xmlns:p14="http://schemas.microsoft.com/office/powerpoint/2010/main">
    <mc:Choice Requires="p14">
      <p:transition spd="slow" p14:dur="2000" advTm="89793"/>
    </mc:Choice>
    <mc:Fallback xmlns="">
      <p:transition spd="slow" advTm="8979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017772"/>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2" y="1527609"/>
            <a:ext cx="10140287" cy="4893647"/>
          </a:xfrm>
          <a:prstGeom prst="rect">
            <a:avLst/>
          </a:prstGeom>
          <a:noFill/>
        </p:spPr>
        <p:txBody>
          <a:bodyPr wrap="square" rtlCol="1">
            <a:spAutoFit/>
          </a:bodyPr>
          <a:lstStyle/>
          <a:p>
            <a:pPr algn="just">
              <a:lnSpc>
                <a:spcPct val="150000"/>
              </a:lnSpc>
            </a:pPr>
            <a:r>
              <a:rPr lang="ar-SY" sz="2400" dirty="0"/>
              <a:t>يُمثل المنهج المقارن في أطروحات الدكتوراه الأداة المعرفية التي تضمن انفتاح البحث على الأنظمة القانونية العالمية؛ بهدف تقييم النظام الوطني، واستلهام الحلول للمشكلات التي لم يجد لها المشرع المحلي حلاً بعد. وفي بيئة القانون الرقمي، لا تعد المقارنة ترفاً أكاديمياً، بل هي ضرورة حتمية؛ نظراً لأن الفضاء السيبراني عابر للحدود بطبيعته، ولا يمكن ضبطه بنصوص محلية منغلقة، وسنتطرق فيما يلي إلى:</a:t>
            </a:r>
          </a:p>
          <a:p>
            <a:pPr marL="342900" indent="-342900" algn="just">
              <a:lnSpc>
                <a:spcPct val="150000"/>
              </a:lnSpc>
              <a:buFont typeface="Arial" panose="020B0604020202020204" pitchFamily="34" charset="0"/>
              <a:buChar char="•"/>
            </a:pPr>
            <a:r>
              <a:rPr lang="ar-SY" sz="2400" dirty="0"/>
              <a:t>معايير اختيار الأنظمة القانونية محل المقارنة (العائلات القانونية).</a:t>
            </a:r>
          </a:p>
          <a:p>
            <a:pPr algn="just">
              <a:lnSpc>
                <a:spcPct val="150000"/>
              </a:lnSpc>
            </a:pPr>
            <a:r>
              <a:rPr lang="ar-SY" sz="2400" dirty="0"/>
              <a:t>• أدوات المقارنة (المقارنة الوظيفية، الأفقية، والعمودية).</a:t>
            </a:r>
          </a:p>
          <a:p>
            <a:pPr algn="just">
              <a:lnSpc>
                <a:spcPct val="150000"/>
              </a:lnSpc>
            </a:pPr>
            <a:r>
              <a:rPr lang="ar-SY" sz="2400" dirty="0"/>
              <a:t>• تجنب عيوب السرد المتوالي وآليات دمج المقارنة بالتحليل والنقد.</a:t>
            </a:r>
          </a:p>
          <a:p>
            <a:endParaRPr lang="ar-SY" sz="2400" dirty="0">
              <a:solidFill>
                <a:prstClr val="black"/>
              </a:solidFill>
            </a:endParaRPr>
          </a:p>
        </p:txBody>
      </p:sp>
      <p:sp>
        <p:nvSpPr>
          <p:cNvPr id="3" name="مربع نص 2"/>
          <p:cNvSpPr txBox="1"/>
          <p:nvPr/>
        </p:nvSpPr>
        <p:spPr>
          <a:xfrm>
            <a:off x="3438164" y="1070637"/>
            <a:ext cx="4790364" cy="461665"/>
          </a:xfrm>
          <a:prstGeom prst="rect">
            <a:avLst/>
          </a:prstGeom>
          <a:solidFill>
            <a:srgbClr val="00B0F0"/>
          </a:solidFill>
        </p:spPr>
        <p:txBody>
          <a:bodyPr wrap="square" rtlCol="1">
            <a:spAutoFit/>
          </a:bodyPr>
          <a:lstStyle/>
          <a:p>
            <a:pPr algn="ctr" rtl="0"/>
            <a:r>
              <a:rPr lang="ar-SY" sz="2400" b="1" dirty="0">
                <a:solidFill>
                  <a:prstClr val="black"/>
                </a:solidFill>
              </a:rPr>
              <a:t> رابعًا: أسلوب المقارنة القانونية</a:t>
            </a:r>
          </a:p>
        </p:txBody>
      </p:sp>
    </p:spTree>
    <p:extLst>
      <p:ext uri="{BB962C8B-B14F-4D97-AF65-F5344CB8AC3E}">
        <p14:creationId xmlns:p14="http://schemas.microsoft.com/office/powerpoint/2010/main" val="2788504558"/>
      </p:ext>
    </p:extLst>
  </p:cSld>
  <p:clrMapOvr>
    <a:masterClrMapping/>
  </p:clrMapOvr>
  <mc:AlternateContent xmlns:mc="http://schemas.openxmlformats.org/markup-compatibility/2006" xmlns:p14="http://schemas.microsoft.com/office/powerpoint/2010/main">
    <mc:Choice Requires="p14">
      <p:transition spd="slow" p14:dur="2000" advTm="54884"/>
    </mc:Choice>
    <mc:Fallback xmlns="">
      <p:transition spd="slow" advTm="548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1" y="1017772"/>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1" y="1617007"/>
            <a:ext cx="10653849" cy="2677656"/>
          </a:xfrm>
          <a:prstGeom prst="rect">
            <a:avLst/>
          </a:prstGeom>
          <a:noFill/>
        </p:spPr>
        <p:txBody>
          <a:bodyPr wrap="square" rtlCol="1">
            <a:spAutoFit/>
          </a:bodyPr>
          <a:lstStyle/>
          <a:p>
            <a:r>
              <a:rPr lang="ar-SY" sz="2400" b="1" dirty="0">
                <a:solidFill>
                  <a:prstClr val="black"/>
                </a:solidFill>
              </a:rPr>
              <a:t>1- معايير اختيار الأنظمة القانونية محل المقارنة (العائلات القانونية):</a:t>
            </a:r>
          </a:p>
          <a:p>
            <a:pPr algn="just"/>
            <a:r>
              <a:rPr lang="ar-SY" sz="2400" dirty="0">
                <a:solidFill>
                  <a:prstClr val="black"/>
                </a:solidFill>
              </a:rPr>
              <a:t>لا يجوز للباحث اختيار دولة للمقارنة لمجرد توفر مراجعها أو إتقانه للغتها، بل يجب أن يخضع الاختيار لمعايير علمية ترتبط بـ "العائلات القانونية الكبرى" ومبررات موضوعية.</a:t>
            </a:r>
          </a:p>
          <a:p>
            <a:pPr algn="just"/>
            <a:r>
              <a:rPr lang="ar-SY" sz="2400" dirty="0">
                <a:solidFill>
                  <a:prstClr val="black"/>
                </a:solidFill>
              </a:rPr>
              <a:t>الانتماء للعائلة القانونية: يُقسم الفقه الأنظمة القانونية إلى عائلات كبرى، أبرزها: العائلة اللاتينية (الرومانية - الجرمانية) وتعتمد على التقنين المكتوب كمصدر رئيسي (مثل: فرنسا، مصر، ومعظم الدول العربية).</a:t>
            </a:r>
          </a:p>
          <a:p>
            <a:pPr algn="just"/>
            <a:r>
              <a:rPr lang="ar-SY" sz="2400" dirty="0">
                <a:solidFill>
                  <a:prstClr val="black"/>
                </a:solidFill>
              </a:rPr>
              <a:t>عائلة القانون المشترك (</a:t>
            </a:r>
            <a:r>
              <a:rPr lang="en-US" sz="2400" dirty="0">
                <a:solidFill>
                  <a:prstClr val="black"/>
                </a:solidFill>
              </a:rPr>
              <a:t> ( Common Law </a:t>
            </a:r>
            <a:r>
              <a:rPr lang="ar-SY" sz="2400" dirty="0">
                <a:solidFill>
                  <a:prstClr val="black"/>
                </a:solidFill>
              </a:rPr>
              <a:t>وتعتمد على السوابق القضائية والعرف (مثل: بريطانيا، أمريكا).</a:t>
            </a:r>
          </a:p>
          <a:p>
            <a:pPr algn="just"/>
            <a:r>
              <a:rPr lang="ar-SY" sz="2400" dirty="0">
                <a:solidFill>
                  <a:prstClr val="black"/>
                </a:solidFill>
              </a:rPr>
              <a:t>عائلة الشريعة الإسلامية: وتعتمد على المصادر الفقهية الشرعية.</a:t>
            </a:r>
          </a:p>
        </p:txBody>
      </p:sp>
    </p:spTree>
    <p:extLst>
      <p:ext uri="{BB962C8B-B14F-4D97-AF65-F5344CB8AC3E}">
        <p14:creationId xmlns:p14="http://schemas.microsoft.com/office/powerpoint/2010/main" val="1580972212"/>
      </p:ext>
    </p:extLst>
  </p:cSld>
  <p:clrMapOvr>
    <a:masterClrMapping/>
  </p:clrMapOvr>
  <mc:AlternateContent xmlns:mc="http://schemas.openxmlformats.org/markup-compatibility/2006" xmlns:p14="http://schemas.microsoft.com/office/powerpoint/2010/main">
    <mc:Choice Requires="p14">
      <p:transition spd="slow" p14:dur="2000" advTm="64515"/>
    </mc:Choice>
    <mc:Fallback xmlns="">
      <p:transition spd="slow" advTm="6451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1" y="1017772"/>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1" y="1617007"/>
            <a:ext cx="10653849" cy="2677656"/>
          </a:xfrm>
          <a:prstGeom prst="rect">
            <a:avLst/>
          </a:prstGeom>
          <a:noFill/>
        </p:spPr>
        <p:txBody>
          <a:bodyPr wrap="square" rtlCol="1">
            <a:spAutoFit/>
          </a:bodyPr>
          <a:lstStyle/>
          <a:p>
            <a:r>
              <a:rPr lang="ar-SY" sz="2400" b="1" dirty="0">
                <a:solidFill>
                  <a:prstClr val="black"/>
                </a:solidFill>
              </a:rPr>
              <a:t>2- ضابط الاختيار (التجانس أو التباين المستهدف):</a:t>
            </a:r>
          </a:p>
          <a:p>
            <a:pPr marL="342900" indent="-342900" algn="just">
              <a:buFont typeface="Arial" panose="020B0604020202020204" pitchFamily="34" charset="0"/>
              <a:buChar char="•"/>
            </a:pPr>
            <a:r>
              <a:rPr lang="ar-SY" sz="2400" dirty="0">
                <a:solidFill>
                  <a:prstClr val="black"/>
                </a:solidFill>
              </a:rPr>
              <a:t>إذا كان الهدف "تطوير النص الوطني": يختار الباحث دولة من نفس العائلة اللاتينية تمثل "المصدر التاريخي" للنص (مثل اختيار القانون الفرنسي أو المصري كمقارن للقانون الجزائري أو السوري) لأن البنية الفلسفية واحدة والتطوير هنا يكون سلسلاً.</a:t>
            </a:r>
          </a:p>
          <a:p>
            <a:pPr marL="342900" indent="-342900" algn="just">
              <a:buFont typeface="Arial" panose="020B0604020202020204" pitchFamily="34" charset="0"/>
              <a:buChar char="•"/>
            </a:pPr>
            <a:r>
              <a:rPr lang="ar-SY" sz="2400" dirty="0">
                <a:solidFill>
                  <a:prstClr val="black"/>
                </a:solidFill>
              </a:rPr>
              <a:t>إذا كان الهدف "ابتكار حلول لإشكاليات مستحدثة": هنا يفضل الانفتاح على عائلة قانونية مختلفة تماماً (مثل اختيار القانون الأمريكي في أبحاث الملكية الفكرية، أو أسواق المال، أو التجارة الإلكترونية)، أو القوانين الأوروبية في حماية البيانات، لأن هذه العائلة أكثر مرونة وسرعة في مواكبة قطاع الأعمال والتكنولوجيا.</a:t>
            </a:r>
          </a:p>
        </p:txBody>
      </p:sp>
    </p:spTree>
    <p:extLst>
      <p:ext uri="{BB962C8B-B14F-4D97-AF65-F5344CB8AC3E}">
        <p14:creationId xmlns:p14="http://schemas.microsoft.com/office/powerpoint/2010/main" val="3700927819"/>
      </p:ext>
    </p:extLst>
  </p:cSld>
  <p:clrMapOvr>
    <a:masterClrMapping/>
  </p:clrMapOvr>
  <mc:AlternateContent xmlns:mc="http://schemas.openxmlformats.org/markup-compatibility/2006" xmlns:p14="http://schemas.microsoft.com/office/powerpoint/2010/main">
    <mc:Choice Requires="p14">
      <p:transition spd="slow" p14:dur="2000" advTm="87734"/>
    </mc:Choice>
    <mc:Fallback xmlns="">
      <p:transition spd="slow" advTm="877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426418"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92100" y="980409"/>
            <a:ext cx="108681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1" y="1617007"/>
            <a:ext cx="10653849" cy="2677656"/>
          </a:xfrm>
          <a:prstGeom prst="rect">
            <a:avLst/>
          </a:prstGeom>
          <a:noFill/>
        </p:spPr>
        <p:txBody>
          <a:bodyPr wrap="square" rtlCol="1">
            <a:spAutoFit/>
          </a:bodyPr>
          <a:lstStyle/>
          <a:p>
            <a:pPr algn="just"/>
            <a:r>
              <a:rPr lang="ar-SY" sz="2400" b="1" dirty="0">
                <a:solidFill>
                  <a:prstClr val="black"/>
                </a:solidFill>
              </a:rPr>
              <a:t>مثال عملي:</a:t>
            </a:r>
          </a:p>
          <a:p>
            <a:pPr algn="just"/>
            <a:r>
              <a:rPr lang="ar-SY" sz="2400" b="1" dirty="0">
                <a:solidFill>
                  <a:prstClr val="black"/>
                </a:solidFill>
              </a:rPr>
              <a:t> </a:t>
            </a:r>
            <a:r>
              <a:rPr lang="ar-SY" sz="2400" dirty="0">
                <a:solidFill>
                  <a:prstClr val="black"/>
                </a:solidFill>
              </a:rPr>
              <a:t>إذا كان موضوع الأطروحة عن "المسؤولية المدنية للمستشار الرقمي المعتمد على الذكاء الاصطناعي.</a:t>
            </a:r>
          </a:p>
          <a:p>
            <a:pPr algn="just"/>
            <a:r>
              <a:rPr lang="ar-SY" sz="2400" dirty="0">
                <a:solidFill>
                  <a:prstClr val="black"/>
                </a:solidFill>
              </a:rPr>
              <a:t>"الاختيار الخاطئ: مقارنة القانون السعودي بالقانون اللبناني لمجرد سهولة اللغة، دون أن يكون لدى لبنان تنظيم خاص بهذه المسألة.</a:t>
            </a:r>
          </a:p>
          <a:p>
            <a:pPr algn="just"/>
            <a:r>
              <a:rPr lang="ar-SY" sz="2400" dirty="0">
                <a:solidFill>
                  <a:prstClr val="black"/>
                </a:solidFill>
              </a:rPr>
              <a:t>الاختيار الصحيح: مقارنة القانون الوطني بـ "قانون الذكاء الاصطناعي الأوروبي </a:t>
            </a:r>
            <a:r>
              <a:rPr lang="en-US" sz="2400" dirty="0">
                <a:solidFill>
                  <a:prstClr val="black"/>
                </a:solidFill>
              </a:rPr>
              <a:t>(EU AI Act) </a:t>
            </a:r>
            <a:r>
              <a:rPr lang="ar-SY" sz="2400" dirty="0">
                <a:solidFill>
                  <a:prstClr val="black"/>
                </a:solidFill>
              </a:rPr>
              <a:t> الصادر عام 2024 (عائلة لاتينية حديثة)، أو بـ "الأحكام القضائية الأمريكية" (عائلة </a:t>
            </a:r>
            <a:r>
              <a:rPr lang="en-US" sz="2400" dirty="0">
                <a:solidFill>
                  <a:prstClr val="black"/>
                </a:solidFill>
              </a:rPr>
              <a:t>Common Law </a:t>
            </a:r>
            <a:r>
              <a:rPr lang="ar-SY" sz="2400" dirty="0">
                <a:solidFill>
                  <a:prstClr val="black"/>
                </a:solidFill>
              </a:rPr>
              <a:t>) لأنها الأنظمة الرائدة عالمياً التي واجهت المشكلة تقنياً وعملياً.</a:t>
            </a:r>
          </a:p>
        </p:txBody>
      </p:sp>
    </p:spTree>
    <p:extLst>
      <p:ext uri="{BB962C8B-B14F-4D97-AF65-F5344CB8AC3E}">
        <p14:creationId xmlns:p14="http://schemas.microsoft.com/office/powerpoint/2010/main" val="2097041094"/>
      </p:ext>
    </p:extLst>
  </p:cSld>
  <p:clrMapOvr>
    <a:masterClrMapping/>
  </p:clrMapOvr>
  <mc:AlternateContent xmlns:mc="http://schemas.openxmlformats.org/markup-compatibility/2006" xmlns:p14="http://schemas.microsoft.com/office/powerpoint/2010/main">
    <mc:Choice Requires="p14">
      <p:transition spd="slow" p14:dur="2000" advTm="47174"/>
    </mc:Choice>
    <mc:Fallback xmlns="">
      <p:transition spd="slow" advTm="4717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3416320"/>
          </a:xfrm>
          <a:prstGeom prst="rect">
            <a:avLst/>
          </a:prstGeom>
          <a:noFill/>
        </p:spPr>
        <p:txBody>
          <a:bodyPr wrap="square" rtlCol="1">
            <a:spAutoFit/>
          </a:bodyPr>
          <a:lstStyle/>
          <a:p>
            <a:pPr algn="just"/>
            <a:r>
              <a:rPr lang="ar-SY" sz="2400" b="1" dirty="0">
                <a:solidFill>
                  <a:prstClr val="black"/>
                </a:solidFill>
              </a:rPr>
              <a:t>2- أدوات المقارنة (المقارنة الوظيفية، الأفقية، والعمودية):</a:t>
            </a:r>
          </a:p>
          <a:p>
            <a:pPr algn="just"/>
            <a:r>
              <a:rPr lang="ar-SY" sz="2400" dirty="0">
                <a:solidFill>
                  <a:prstClr val="black"/>
                </a:solidFill>
              </a:rPr>
              <a:t>يُمارس المنهج المقارن في أبحاث القانون الرقمي عبر ثلاثة محاور رئيسية لتجنب عيب "السرد المتوالي":</a:t>
            </a:r>
          </a:p>
          <a:p>
            <a:pPr marL="342900" indent="-342900" algn="just">
              <a:buFont typeface="Arial" panose="020B0604020202020204" pitchFamily="34" charset="0"/>
              <a:buChar char="•"/>
            </a:pPr>
            <a:r>
              <a:rPr lang="ar-SY" sz="2400" dirty="0">
                <a:solidFill>
                  <a:prstClr val="black"/>
                </a:solidFill>
              </a:rPr>
              <a:t>المقارنة الوظيفية (</a:t>
            </a:r>
            <a:r>
              <a:rPr lang="en-US" sz="2400" dirty="0">
                <a:solidFill>
                  <a:prstClr val="black"/>
                </a:solidFill>
              </a:rPr>
              <a:t>Functional Approach</a:t>
            </a:r>
            <a:r>
              <a:rPr lang="ar-SY" sz="2400" dirty="0">
                <a:solidFill>
                  <a:prstClr val="black"/>
                </a:solidFill>
              </a:rPr>
              <a:t>):</a:t>
            </a:r>
          </a:p>
          <a:p>
            <a:pPr algn="just"/>
            <a:r>
              <a:rPr lang="ar-SY" sz="2400" dirty="0">
                <a:solidFill>
                  <a:prstClr val="black"/>
                </a:solidFill>
              </a:rPr>
              <a:t>تنطلق من مبدأ أن الأنظمة القانونية المختلفة تواجه نفس المشكلات الاجتماعية والاقتصادية، لكنها تطبق حلولاً وبنى قانونية مختلفة. الباحث هنا لا يبحث عن "اسم المؤسسة" بل عن "الوظيفة التي تؤديها".</a:t>
            </a:r>
          </a:p>
          <a:p>
            <a:pPr algn="just"/>
            <a:r>
              <a:rPr lang="ar-SY" sz="2400" dirty="0">
                <a:solidFill>
                  <a:prstClr val="black"/>
                </a:solidFill>
              </a:rPr>
              <a:t>مثال: استخدام المقارنة الوظيفية لبحث مسألة "الولاية القضائية على الجرائم الإلكترونية". لا يقارن الباحث نصوص المواد بالتوالي، بل يبحث عن "الوظيفة": كيف يحل القضاء الفرنسي مشكلة تنازع الاختصاص الدولي عند وقوع جريمة قذف عبر خادم </a:t>
            </a:r>
            <a:r>
              <a:rPr lang="en-US" sz="2400" dirty="0">
                <a:solidFill>
                  <a:prstClr val="black"/>
                </a:solidFill>
              </a:rPr>
              <a:t>(Server) </a:t>
            </a:r>
            <a:r>
              <a:rPr lang="ar-SY" sz="2400" dirty="0">
                <a:solidFill>
                  <a:prstClr val="black"/>
                </a:solidFill>
              </a:rPr>
              <a:t> موجود في دولة أخرى؟ وكيف يحلها القضاء الأمريكي عبر نظرية "الآثار المقصودة"؟</a:t>
            </a:r>
          </a:p>
        </p:txBody>
      </p:sp>
    </p:spTree>
    <p:extLst>
      <p:ext uri="{BB962C8B-B14F-4D97-AF65-F5344CB8AC3E}">
        <p14:creationId xmlns:p14="http://schemas.microsoft.com/office/powerpoint/2010/main" val="493931197"/>
      </p:ext>
    </p:extLst>
  </p:cSld>
  <p:clrMapOvr>
    <a:masterClrMapping/>
  </p:clrMapOvr>
  <mc:AlternateContent xmlns:mc="http://schemas.openxmlformats.org/markup-compatibility/2006" xmlns:p14="http://schemas.microsoft.com/office/powerpoint/2010/main">
    <mc:Choice Requires="p14">
      <p:transition spd="slow" p14:dur="2000" advTm="42001"/>
    </mc:Choice>
    <mc:Fallback xmlns="">
      <p:transition spd="slow" advTm="420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9740"/>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86560" y="1281498"/>
            <a:ext cx="10653849" cy="4893647"/>
          </a:xfrm>
          <a:prstGeom prst="rect">
            <a:avLst/>
          </a:prstGeom>
          <a:noFill/>
        </p:spPr>
        <p:txBody>
          <a:bodyPr wrap="square" rtlCol="1">
            <a:spAutoFit/>
          </a:bodyPr>
          <a:lstStyle/>
          <a:p>
            <a:pPr algn="just"/>
            <a:r>
              <a:rPr lang="ar-SY" sz="2400" b="1" dirty="0">
                <a:solidFill>
                  <a:prstClr val="black"/>
                </a:solidFill>
              </a:rPr>
              <a:t>مثال عن المقارنة الوظيفية لآليات الإثبات الجنائي عبر التفتيش والضبط </a:t>
            </a:r>
            <a:r>
              <a:rPr lang="ar-SY" sz="2400" b="1" dirty="0" err="1">
                <a:solidFill>
                  <a:prstClr val="black"/>
                </a:solidFill>
              </a:rPr>
              <a:t>السحابي</a:t>
            </a:r>
            <a:r>
              <a:rPr lang="ar-SY" sz="2400" b="1" dirty="0">
                <a:solidFill>
                  <a:prstClr val="black"/>
                </a:solidFill>
              </a:rPr>
              <a:t> </a:t>
            </a:r>
            <a:r>
              <a:rPr lang="en-US" sz="2400" b="1" dirty="0">
                <a:solidFill>
                  <a:prstClr val="black"/>
                </a:solidFill>
              </a:rPr>
              <a:t>Cloud Seizure)</a:t>
            </a:r>
            <a:r>
              <a:rPr lang="ar-SY" sz="2400" b="1" dirty="0">
                <a:solidFill>
                  <a:prstClr val="black"/>
                </a:solidFill>
              </a:rPr>
              <a:t>)</a:t>
            </a:r>
            <a:endParaRPr lang="en-US" sz="2400" b="1" dirty="0">
              <a:solidFill>
                <a:prstClr val="black"/>
              </a:solidFill>
            </a:endParaRPr>
          </a:p>
          <a:p>
            <a:pPr algn="just"/>
            <a:r>
              <a:rPr lang="en-US" sz="2400" b="1" dirty="0">
                <a:solidFill>
                  <a:prstClr val="black"/>
                </a:solidFill>
              </a:rPr>
              <a:t>• </a:t>
            </a:r>
            <a:r>
              <a:rPr lang="ar-SY" sz="2400" b="1" dirty="0">
                <a:solidFill>
                  <a:prstClr val="black"/>
                </a:solidFill>
              </a:rPr>
              <a:t>الإشكالية المقارنة: </a:t>
            </a:r>
            <a:r>
              <a:rPr lang="ar-SY" sz="2400" dirty="0">
                <a:solidFill>
                  <a:prstClr val="black"/>
                </a:solidFill>
              </a:rPr>
              <a:t>عندما يرتكب متهم جريمة معلوماتية، وتكون أدلتها مخزنة على خوادم سحابية </a:t>
            </a:r>
            <a:r>
              <a:rPr lang="en-US" sz="2400" dirty="0">
                <a:solidFill>
                  <a:prstClr val="black"/>
                </a:solidFill>
              </a:rPr>
              <a:t>(Cloud Servers) </a:t>
            </a:r>
            <a:r>
              <a:rPr lang="ar-SY" sz="2400" dirty="0">
                <a:solidFill>
                  <a:prstClr val="black"/>
                </a:solidFill>
              </a:rPr>
              <a:t> تابعة لشركة دولية (مثل </a:t>
            </a:r>
            <a:r>
              <a:rPr lang="en-US" sz="2400">
                <a:solidFill>
                  <a:prstClr val="black"/>
                </a:solidFill>
              </a:rPr>
              <a:t> Google </a:t>
            </a:r>
            <a:r>
              <a:rPr lang="ar-SY" sz="2400" dirty="0">
                <a:solidFill>
                  <a:prstClr val="black"/>
                </a:solidFill>
              </a:rPr>
              <a:t>أو </a:t>
            </a:r>
            <a:r>
              <a:rPr lang="en-US" sz="2400" dirty="0">
                <a:solidFill>
                  <a:prstClr val="black"/>
                </a:solidFill>
              </a:rPr>
              <a:t>Microsoft </a:t>
            </a:r>
            <a:r>
              <a:rPr lang="ar-SY" sz="2400" dirty="0">
                <a:solidFill>
                  <a:prstClr val="black"/>
                </a:solidFill>
              </a:rPr>
              <a:t>) وتقع في دولة أخرى، تصطدم سلطات التحقيق الوطنية بمبدأ "السيادة الإقليمية للدول" التي تمنع التفتيش العابر للحدود دون إنابة قضائية دولية معقدة وبطيئة.</a:t>
            </a:r>
          </a:p>
          <a:p>
            <a:pPr algn="just"/>
            <a:r>
              <a:rPr lang="ar-SY" sz="2400" b="1" dirty="0">
                <a:solidFill>
                  <a:prstClr val="black"/>
                </a:solidFill>
              </a:rPr>
              <a:t>• مسار المقارنة القانونية:</a:t>
            </a:r>
          </a:p>
          <a:p>
            <a:pPr algn="just"/>
            <a:r>
              <a:rPr lang="ar-SY" sz="2400" dirty="0">
                <a:solidFill>
                  <a:prstClr val="black"/>
                </a:solidFill>
              </a:rPr>
              <a:t>موقف القانون الأمريكي: يدرس الباحث قانون "قانون الحوسبة السحابية" </a:t>
            </a:r>
            <a:r>
              <a:rPr lang="en-US" sz="2400" dirty="0">
                <a:solidFill>
                  <a:prstClr val="black"/>
                </a:solidFill>
              </a:rPr>
              <a:t>(CLOUD Act) </a:t>
            </a:r>
            <a:r>
              <a:rPr lang="ar-SY" sz="2400" dirty="0">
                <a:solidFill>
                  <a:prstClr val="black"/>
                </a:solidFill>
              </a:rPr>
              <a:t> الأمريكي، الذي يمنح سلطات إنفاذ القانون الحق في إجبار الشركات الأمريكية على تسليم البيانات حتى لو كانت مخزنة في خوادم خارج أمريكا</a:t>
            </a:r>
            <a:r>
              <a:rPr lang="ar-SY" sz="2400" b="1" dirty="0">
                <a:solidFill>
                  <a:prstClr val="black"/>
                </a:solidFill>
              </a:rPr>
              <a:t>.</a:t>
            </a:r>
          </a:p>
          <a:p>
            <a:pPr algn="just"/>
            <a:r>
              <a:rPr lang="ar-SY" sz="2400" dirty="0">
                <a:solidFill>
                  <a:prstClr val="black"/>
                </a:solidFill>
              </a:rPr>
              <a:t>موقف الاتحاد الأوروبي: يقارن الباحث ذلك بـ «توجيهات الأدلة الرقمية الأوروبي"</a:t>
            </a:r>
            <a:r>
              <a:rPr lang="en-US" sz="2400" dirty="0">
                <a:solidFill>
                  <a:prstClr val="black"/>
                </a:solidFill>
              </a:rPr>
              <a:t>(e-Evidence   2023 Directive)</a:t>
            </a:r>
            <a:r>
              <a:rPr lang="ar-SY" sz="2400" dirty="0">
                <a:solidFill>
                  <a:prstClr val="black"/>
                </a:solidFill>
              </a:rPr>
              <a:t>، والذي يسمح للسلطات القضائية في دولة عضو بتوجيه أمر مباشر لإنقاذ القانون إلى مقدم الخدمة في دولة عضو أخرى دون المرور بالإجراءات الدبلوماسية.</a:t>
            </a:r>
          </a:p>
          <a:p>
            <a:pPr algn="just"/>
            <a:endParaRPr lang="ar-SY" sz="2400" b="1" dirty="0">
              <a:solidFill>
                <a:prstClr val="black"/>
              </a:solidFill>
            </a:endParaRPr>
          </a:p>
        </p:txBody>
      </p:sp>
    </p:spTree>
    <p:extLst>
      <p:ext uri="{BB962C8B-B14F-4D97-AF65-F5344CB8AC3E}">
        <p14:creationId xmlns:p14="http://schemas.microsoft.com/office/powerpoint/2010/main" val="2936148836"/>
      </p:ext>
    </p:extLst>
  </p:cSld>
  <p:clrMapOvr>
    <a:masterClrMapping/>
  </p:clrMapOvr>
  <mc:AlternateContent xmlns:mc="http://schemas.openxmlformats.org/markup-compatibility/2006" xmlns:p14="http://schemas.microsoft.com/office/powerpoint/2010/main">
    <mc:Choice Requires="p14">
      <p:transition spd="slow" p14:dur="2000" advTm="76371"/>
    </mc:Choice>
    <mc:Fallback xmlns="">
      <p:transition spd="slow" advTm="7637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86560" y="1281498"/>
            <a:ext cx="10653849" cy="1938992"/>
          </a:xfrm>
          <a:prstGeom prst="rect">
            <a:avLst/>
          </a:prstGeom>
          <a:noFill/>
        </p:spPr>
        <p:txBody>
          <a:bodyPr wrap="square" rtlCol="1">
            <a:spAutoFit/>
          </a:bodyPr>
          <a:lstStyle/>
          <a:p>
            <a:pPr algn="just"/>
            <a:r>
              <a:rPr lang="ar-SY" sz="2400" b="1" dirty="0">
                <a:solidFill>
                  <a:prstClr val="black"/>
                </a:solidFill>
              </a:rPr>
              <a:t>	المقارنة التحليلية والدمج: </a:t>
            </a:r>
            <a:r>
              <a:rPr lang="ar-SY" sz="2400" dirty="0">
                <a:solidFill>
                  <a:prstClr val="black"/>
                </a:solidFill>
              </a:rPr>
              <a:t>لا يسرد الباحث القوانين بالتوالي، بل يعقد مناقشة مقارنة يبين فيها كيف وازن المشرع الأمريكي بين السيادة والاستجابة السريعة عبر ربط الالتزام بـ "جنسية الشركة"، بينما ربطها المشرع الأوروبي بـ "الفضاء الإقليمي المشترك"، مستخلصاً الآلية الأنسب للمشرع الوطني لحماية أمنه السيبراني دون انتهاك السيادة الدولية.</a:t>
            </a:r>
          </a:p>
          <a:p>
            <a:pPr algn="just"/>
            <a:endParaRPr lang="ar-SY" sz="2400" b="1" dirty="0">
              <a:solidFill>
                <a:prstClr val="black"/>
              </a:solidFill>
            </a:endParaRPr>
          </a:p>
        </p:txBody>
      </p:sp>
    </p:spTree>
    <p:extLst>
      <p:ext uri="{BB962C8B-B14F-4D97-AF65-F5344CB8AC3E}">
        <p14:creationId xmlns:p14="http://schemas.microsoft.com/office/powerpoint/2010/main" val="2647410275"/>
      </p:ext>
    </p:extLst>
  </p:cSld>
  <p:clrMapOvr>
    <a:masterClrMapping/>
  </p:clrMapOvr>
  <mc:AlternateContent xmlns:mc="http://schemas.openxmlformats.org/markup-compatibility/2006" xmlns:p14="http://schemas.microsoft.com/office/powerpoint/2010/main">
    <mc:Choice Requires="p14">
      <p:transition spd="slow" p14:dur="2000" advTm="29357"/>
    </mc:Choice>
    <mc:Fallback xmlns="">
      <p:transition spd="slow" advTm="2935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4154984"/>
          </a:xfrm>
          <a:prstGeom prst="rect">
            <a:avLst/>
          </a:prstGeom>
          <a:noFill/>
        </p:spPr>
        <p:txBody>
          <a:bodyPr wrap="square" rtlCol="1">
            <a:spAutoFit/>
          </a:bodyPr>
          <a:lstStyle/>
          <a:p>
            <a:pPr marL="342900" indent="-342900" algn="just">
              <a:buFont typeface="Arial" panose="020B0604020202020204" pitchFamily="34" charset="0"/>
              <a:buChar char="•"/>
            </a:pPr>
            <a:r>
              <a:rPr lang="ar-SY" sz="2400" b="1" dirty="0">
                <a:solidFill>
                  <a:prstClr val="black"/>
                </a:solidFill>
              </a:rPr>
              <a:t> المقارنة الأفقية </a:t>
            </a:r>
            <a:r>
              <a:rPr lang="ar-SY" sz="2400" dirty="0">
                <a:solidFill>
                  <a:prstClr val="black"/>
                </a:solidFill>
              </a:rPr>
              <a:t>(</a:t>
            </a:r>
            <a:r>
              <a:rPr lang="en-US" sz="2400" dirty="0">
                <a:solidFill>
                  <a:prstClr val="black"/>
                </a:solidFill>
              </a:rPr>
              <a:t>(Horizontal Approach</a:t>
            </a:r>
            <a:r>
              <a:rPr lang="ar-SY" sz="2400" dirty="0">
                <a:solidFill>
                  <a:prstClr val="black"/>
                </a:solidFill>
              </a:rPr>
              <a:t>:</a:t>
            </a:r>
          </a:p>
          <a:p>
            <a:pPr algn="just"/>
            <a:r>
              <a:rPr lang="ar-SY" sz="2400" dirty="0">
                <a:solidFill>
                  <a:prstClr val="black"/>
                </a:solidFill>
              </a:rPr>
              <a:t>تُعنى المقارنة الأفقية بدراسة وتحليل قاعدة قانونية أو إشكالية معينة عبر عدّة أنظمة تشريعية في ذات النطاق الزمني (الوقت الحاضر). والهدف منها ليس تتبع التاريخ، بل رصد كيف تتعامل العقول التشريعية المعاصرة حول العالم مع ذات التحدي الراهن، وموازنة الحلول الحالية لاختيار أفضلها للنظام الوطني.</a:t>
            </a:r>
          </a:p>
          <a:p>
            <a:pPr algn="just"/>
            <a:r>
              <a:rPr lang="ar-SY" sz="2400" dirty="0">
                <a:solidFill>
                  <a:prstClr val="black"/>
                </a:solidFill>
              </a:rPr>
              <a:t>مثال من القانون الرقمي: "الالتزام القانوني بإزالة المحتوى المزيّف عميقاً (</a:t>
            </a:r>
            <a:r>
              <a:rPr lang="en-US" sz="2400" dirty="0" err="1">
                <a:solidFill>
                  <a:prstClr val="black"/>
                </a:solidFill>
              </a:rPr>
              <a:t>Deepfake</a:t>
            </a:r>
            <a:r>
              <a:rPr lang="ar-SY" sz="2400" dirty="0">
                <a:solidFill>
                  <a:prstClr val="black"/>
                </a:solidFill>
              </a:rPr>
              <a:t>) المنتج بالذكاء الاصطناعي التوليدي.</a:t>
            </a:r>
          </a:p>
          <a:p>
            <a:pPr algn="just"/>
            <a:r>
              <a:rPr lang="ar-SY" sz="2400" dirty="0">
                <a:solidFill>
                  <a:prstClr val="black"/>
                </a:solidFill>
              </a:rPr>
              <a:t>تعد هذه الإشكالية من أحدث التحديات الرقمية المعاصرة. وعند تطبيق المقارنة الأفقية، يدرس الباحث كيف تنظم التشريعات الدولية الرائدة هذا الالتزام في الوقت الحالي عبر صهر الأنظمة في قالب واحد.</a:t>
            </a:r>
          </a:p>
          <a:p>
            <a:pPr algn="just"/>
            <a:r>
              <a:rPr lang="ar-SY" sz="2400" dirty="0">
                <a:solidFill>
                  <a:prstClr val="black"/>
                </a:solidFill>
              </a:rPr>
              <a:t>ويجب أن يستعين الباحث بالدمج الموضوعي، والتخلي تماماً عن تقسيم الأطروحة إلى فصول مستقلة لكل دولة (مثال: فصل للقانون الفرنسي ثم فصل للقانون الوطني)، والاستعاضة عن ذلك بتقسيم الهيكل بناءً على المسائل القانونية الموضوعية، ومناقشة مواقف الدول بالتزامن والتحليل المشترك في نفس الفقرة .</a:t>
            </a:r>
          </a:p>
        </p:txBody>
      </p:sp>
    </p:spTree>
    <p:extLst>
      <p:ext uri="{BB962C8B-B14F-4D97-AF65-F5344CB8AC3E}">
        <p14:creationId xmlns:p14="http://schemas.microsoft.com/office/powerpoint/2010/main" val="2386419302"/>
      </p:ext>
    </p:extLst>
  </p:cSld>
  <p:clrMapOvr>
    <a:masterClrMapping/>
  </p:clrMapOvr>
  <mc:AlternateContent xmlns:mc="http://schemas.openxmlformats.org/markup-compatibility/2006" xmlns:p14="http://schemas.microsoft.com/office/powerpoint/2010/main">
    <mc:Choice Requires="p14">
      <p:transition spd="slow" p14:dur="2000" advTm="97512"/>
    </mc:Choice>
    <mc:Fallback xmlns="">
      <p:transition spd="slow" advTm="975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4154984"/>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solidFill>
                  <a:prstClr val="black"/>
                </a:solidFill>
              </a:rPr>
              <a:t>تُكتب المقارنة الأفقية بأسلوب يبرز المواقف المعاصرة المتزامنة، متبوعة بالتحليل والنقد كالتالي:</a:t>
            </a:r>
          </a:p>
          <a:p>
            <a:pPr algn="just"/>
            <a:r>
              <a:rPr lang="ar-SY" sz="2400" dirty="0">
                <a:solidFill>
                  <a:prstClr val="black"/>
                </a:solidFill>
              </a:rPr>
              <a:t>"يكشف التحليل المقارن للأنظمة التشريعية المعاصرة عن وجود ثلاثة اتجاهات رئيسية في مواجهة مخاطر التزييف العميق (</a:t>
            </a:r>
            <a:r>
              <a:rPr lang="en-US" sz="2400" dirty="0">
                <a:solidFill>
                  <a:prstClr val="black"/>
                </a:solidFill>
              </a:rPr>
              <a:t>(</a:t>
            </a:r>
            <a:r>
              <a:rPr lang="en-US" sz="2400" dirty="0" err="1">
                <a:solidFill>
                  <a:prstClr val="black"/>
                </a:solidFill>
              </a:rPr>
              <a:t>Deepfake</a:t>
            </a:r>
            <a:r>
              <a:rPr lang="en-US" sz="2400" dirty="0">
                <a:solidFill>
                  <a:prstClr val="black"/>
                </a:solidFill>
              </a:rPr>
              <a:t>؛ </a:t>
            </a:r>
            <a:r>
              <a:rPr lang="ar-SY" sz="2400" dirty="0">
                <a:solidFill>
                  <a:prstClr val="black"/>
                </a:solidFill>
              </a:rPr>
              <a:t>فبينما يركز الاتجاه الأوروبي الحالي على 'معيار الشفافية ووسم المحتوى التقني'، يميل الاتجاه الأمريكي إلى 'المعالجة البعدية القائمة على حماية الحقوق الفردية والتعويض دون تقييد الابتكار'، على النقيض تماماً من الاتجاه الصيني الراديكالي القائم على 'الرقابة المسبقة والتحقق من الهوية الحقيقية للمستخدمين'.</a:t>
            </a:r>
          </a:p>
          <a:p>
            <a:pPr algn="just"/>
            <a:r>
              <a:rPr lang="ar-SY" sz="2400" dirty="0">
                <a:solidFill>
                  <a:prstClr val="black"/>
                </a:solidFill>
              </a:rPr>
              <a:t>وإذ ننتقد موقف المشرع الوطني الذي يفتقر حالياً إلى نص خاص ينظم مسؤولية محتوى الذكاء الاصطناعي التوليدي، فإننا نرى من خلال هذه المقارنة الأفقية تفضيل تبني المنهج الأوروبي المتوازن؛ لكونه يحمي الأمن القانوني للمجتمع من التضليل، دون أن يقيد حركة الاستثمار التقني كما يفعل النهج الصيني، ودون أن يترك الأفراد لتعقيدات الملاحقة القضائية البعدية كما في النهج الأمريكي. وبناءً عليه نقترح صياغة الالتزام الأفقي الآتي: [...]."</a:t>
            </a:r>
          </a:p>
        </p:txBody>
      </p:sp>
    </p:spTree>
    <p:extLst>
      <p:ext uri="{BB962C8B-B14F-4D97-AF65-F5344CB8AC3E}">
        <p14:creationId xmlns:p14="http://schemas.microsoft.com/office/powerpoint/2010/main" val="2090769041"/>
      </p:ext>
    </p:extLst>
  </p:cSld>
  <p:clrMapOvr>
    <a:masterClrMapping/>
  </p:clrMapOvr>
  <mc:AlternateContent xmlns:mc="http://schemas.openxmlformats.org/markup-compatibility/2006" xmlns:p14="http://schemas.microsoft.com/office/powerpoint/2010/main">
    <mc:Choice Requires="p14">
      <p:transition spd="slow" p14:dur="2000" advTm="80640"/>
    </mc:Choice>
    <mc:Fallback xmlns="">
      <p:transition spd="slow" advTm="806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1112500" cy="5257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4893647"/>
          </a:xfrm>
          <a:prstGeom prst="rect">
            <a:avLst/>
          </a:prstGeom>
          <a:noFill/>
        </p:spPr>
        <p:txBody>
          <a:bodyPr wrap="square" rtlCol="1">
            <a:spAutoFit/>
          </a:bodyPr>
          <a:lstStyle/>
          <a:p>
            <a:pPr marL="342900" indent="-342900" algn="just">
              <a:buFont typeface="Arial" panose="020B0604020202020204" pitchFamily="34" charset="0"/>
              <a:buChar char="•"/>
            </a:pPr>
            <a:r>
              <a:rPr lang="ar-SY" sz="2400" b="1" dirty="0">
                <a:solidFill>
                  <a:prstClr val="black"/>
                </a:solidFill>
              </a:rPr>
              <a:t> ا</a:t>
            </a:r>
            <a:r>
              <a:rPr lang="ar-SY" sz="2400" dirty="0">
                <a:solidFill>
                  <a:prstClr val="black"/>
                </a:solidFill>
              </a:rPr>
              <a:t>لمقارنة العمودية / التاريخية (</a:t>
            </a:r>
            <a:r>
              <a:rPr lang="en-US" sz="2400" dirty="0">
                <a:solidFill>
                  <a:prstClr val="black"/>
                </a:solidFill>
              </a:rPr>
              <a:t>Vertical Approach</a:t>
            </a:r>
            <a:r>
              <a:rPr lang="ar-SY" sz="2400" dirty="0">
                <a:solidFill>
                  <a:prstClr val="black"/>
                </a:solidFill>
              </a:rPr>
              <a:t>):</a:t>
            </a:r>
          </a:p>
          <a:p>
            <a:pPr algn="just"/>
            <a:r>
              <a:rPr lang="ar-SY" sz="2400" dirty="0">
                <a:solidFill>
                  <a:prstClr val="black"/>
                </a:solidFill>
              </a:rPr>
              <a:t>المقارنة العمودية في المنهج القانوني المقارن هي دراسة تتبع المسار الزمني والتطوري لمؤسسة أو قاعدة قانونية معينة داخل نظام قانوني واحد أو عدة أنظمة. فهي لا تكتفي برصد واقعة الحالي، بل تغوص في جذوره وجيناته التشريعية لمعرفة: كيف نشأ؟ ولماذا تعدل؟ وما هي العوامل الفلسفية، والاقتصادية، أو التقنية التي دفعته للتغير عبر الزمن؟ </a:t>
            </a:r>
          </a:p>
          <a:p>
            <a:pPr algn="just"/>
            <a:r>
              <a:rPr lang="ar-SY" sz="2400" dirty="0">
                <a:solidFill>
                  <a:prstClr val="black"/>
                </a:solidFill>
              </a:rPr>
              <a:t>مثال: "إذا ما تتبعنا المسار العمودي (التاريخي) لتطور نظرية الإثبات في القانون الرقمي، نجد أن مفهوم 'التوقيع' قد انسلخ من ثوبه المادي التقليدي القائم على خط اليد، ليمر بمرحلة وسيطة اشترط فيها المشرع تشفيراً إلكترونياً معقداً بموجب قوانين المعاملات الإلكترونية الأولى وصولاً إلى العصر الحالي، نلاحظ أن التحليل العمودي يكشف عن تحول الفلسفة التشريعية نحو تبني 'التوقيع </a:t>
            </a:r>
            <a:r>
              <a:rPr lang="ar-SY" sz="2400" dirty="0" err="1">
                <a:solidFill>
                  <a:prstClr val="black"/>
                </a:solidFill>
              </a:rPr>
              <a:t>البيومتري</a:t>
            </a:r>
            <a:r>
              <a:rPr lang="ar-SY" sz="2400" dirty="0">
                <a:solidFill>
                  <a:prstClr val="black"/>
                </a:solidFill>
              </a:rPr>
              <a:t> الذكي'؛ ولم يعد التحدي التشريعي كامناً في الاعتراف بحجية التوقيع الرقمي، بل في صياغة ضمانات صارمة تحمي الهوية الحيوية للمتعاملين من القرصنة والتزييف العميق. وبناءً عليه، فإن جمود النص الوطني عند المفاهيم الإلكترونية التقليدية يُعد قصوراً تشريعياً يتجاهل حركة التطور العمودي للتقنية، وهو ما يوجب علينا اقتراح التعديل الآتي: [...]."</a:t>
            </a:r>
          </a:p>
        </p:txBody>
      </p:sp>
    </p:spTree>
    <p:extLst>
      <p:ext uri="{BB962C8B-B14F-4D97-AF65-F5344CB8AC3E}">
        <p14:creationId xmlns:p14="http://schemas.microsoft.com/office/powerpoint/2010/main" val="1671270657"/>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4154984"/>
          </a:xfrm>
          <a:prstGeom prst="rect">
            <a:avLst/>
          </a:prstGeom>
          <a:noFill/>
        </p:spPr>
        <p:txBody>
          <a:bodyPr wrap="square" rtlCol="1">
            <a:spAutoFit/>
          </a:bodyPr>
          <a:lstStyle/>
          <a:p>
            <a:pPr algn="just"/>
            <a:r>
              <a:rPr lang="ar-SY" sz="2400" b="1" dirty="0">
                <a:solidFill>
                  <a:prstClr val="black"/>
                </a:solidFill>
              </a:rPr>
              <a:t>3- تجنب عيوب السرد المتوالي وآليات دمج المقارنة بالتحليل والنقد:</a:t>
            </a:r>
          </a:p>
          <a:p>
            <a:pPr algn="just"/>
            <a:r>
              <a:rPr lang="ar-SY" sz="2400" dirty="0">
                <a:solidFill>
                  <a:prstClr val="black"/>
                </a:solidFill>
              </a:rPr>
              <a:t>من أكبر الأخطاء المنهجية في أطروحات الدكتوراه هو "السرد المتوالي" (أو طريقة الموشح)، حيث يكتب الباحث: (موقف المشرع الوطني... ثم في صفحة أخرى: موقف المشرع الفرنسي... ثم موقف المشرع المصري). هذا الأسلوب يحول الأطروحة إلى تجميع جامد ويفصل القارئ عن جوهر المشكلة.</a:t>
            </a:r>
          </a:p>
          <a:p>
            <a:pPr algn="just"/>
            <a:r>
              <a:rPr lang="ar-SY" sz="2400" dirty="0">
                <a:solidFill>
                  <a:prstClr val="black"/>
                </a:solidFill>
              </a:rPr>
              <a:t>الآلية البديلة: الدمج التحليلي النقدي (المقارنة بالموضوع/ الفكرة) يجب تقسيم المبحث بناءً على "الجزئيات والإشكاليات القانونية"، وليس بناءً على الدول. وداخل كل جزئية، يتم صهر القوانين معاً في قالب تحليلي واحد يظهر فيه صوت الباحث ونقده.</a:t>
            </a:r>
          </a:p>
          <a:p>
            <a:pPr algn="just"/>
            <a:r>
              <a:rPr lang="ar-SY" sz="2400" b="1" dirty="0">
                <a:solidFill>
                  <a:prstClr val="black"/>
                </a:solidFill>
              </a:rPr>
              <a:t>أسلوب المقارنة المدمجة هو الأكثر تقديراً وتميزاً من الناحي الأكاديمية. </a:t>
            </a:r>
            <a:r>
              <a:rPr lang="ar-SY" sz="2400" dirty="0">
                <a:solidFill>
                  <a:prstClr val="black"/>
                </a:solidFill>
              </a:rPr>
              <a:t>لعدة أسباب منها، دمج مواقف الدول المقارنة من المشكلة في فقرة واحدة متصلة، ثم توظيف أداة النقد العلمي (الجدوى الاقتصادية والأمن القانوني)، وإنهاء المقارنة ببديل تشريعي واقعي ومصاغ بدقة.</a:t>
            </a:r>
          </a:p>
          <a:p>
            <a:pPr algn="just"/>
            <a:r>
              <a:rPr lang="ar-SY" sz="2400" dirty="0">
                <a:solidFill>
                  <a:prstClr val="black"/>
                </a:solidFill>
              </a:rPr>
              <a:t> </a:t>
            </a:r>
          </a:p>
        </p:txBody>
      </p:sp>
    </p:spTree>
    <p:extLst>
      <p:ext uri="{BB962C8B-B14F-4D97-AF65-F5344CB8AC3E}">
        <p14:creationId xmlns:p14="http://schemas.microsoft.com/office/powerpoint/2010/main" val="80796079"/>
      </p:ext>
    </p:extLst>
  </p:cSld>
  <p:clrMapOvr>
    <a:masterClrMapping/>
  </p:clrMapOvr>
  <mc:AlternateContent xmlns:mc="http://schemas.openxmlformats.org/markup-compatibility/2006" xmlns:p14="http://schemas.microsoft.com/office/powerpoint/2010/main">
    <mc:Choice Requires="p14">
      <p:transition spd="slow" p14:dur="2000" advTm="79205"/>
    </mc:Choice>
    <mc:Fallback xmlns="">
      <p:transition spd="slow" advTm="792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66700" y="980409"/>
            <a:ext cx="10893571" cy="5073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367091" y="1324350"/>
            <a:ext cx="10653849" cy="4154984"/>
          </a:xfrm>
          <a:prstGeom prst="rect">
            <a:avLst/>
          </a:prstGeom>
          <a:noFill/>
        </p:spPr>
        <p:txBody>
          <a:bodyPr wrap="square" rtlCol="1">
            <a:spAutoFit/>
          </a:bodyPr>
          <a:lstStyle/>
          <a:p>
            <a:pPr algn="just"/>
            <a:r>
              <a:rPr lang="ar-SY" sz="2400" b="1" dirty="0">
                <a:solidFill>
                  <a:prstClr val="black"/>
                </a:solidFill>
              </a:rPr>
              <a:t> نموذج تطبيقي للمقارنة المدمجة (كيف تكتب في أطروحتك؟):</a:t>
            </a:r>
          </a:p>
          <a:p>
            <a:pPr algn="just"/>
            <a:r>
              <a:rPr lang="ar-SY" sz="2400" dirty="0">
                <a:solidFill>
                  <a:prstClr val="black"/>
                </a:solidFill>
              </a:rPr>
              <a:t>بدلاً من سرد قانون كل دولة على حدة، صغ المقارنة بأسلوب الصهر والدمج كالتالي:</a:t>
            </a:r>
          </a:p>
          <a:p>
            <a:pPr algn="just"/>
            <a:r>
              <a:rPr lang="ar-SY" sz="2400" dirty="0">
                <a:solidFill>
                  <a:prstClr val="black"/>
                </a:solidFill>
              </a:rPr>
              <a:t>"تثير مسألة (تحديد وقت إبرام العقد الإلكتروني) خلافاً جوهرياً بين التشريعات المقارنة؛ فبينما تبنى المشرع الوطني في المادة (..) نظرية (العلم بالقبول) متأثراً بالمادة (97) من القانون المدني المصري، والتي تفترض أن العقد يتم في الوقت والمكان اللذين يعلم فيهما الموجب بالقبول، نجد أن القانون التجاري الأمريكي </a:t>
            </a:r>
            <a:r>
              <a:rPr lang="en-US" sz="2400" dirty="0">
                <a:solidFill>
                  <a:prstClr val="black"/>
                </a:solidFill>
              </a:rPr>
              <a:t>(UCC) </a:t>
            </a:r>
            <a:r>
              <a:rPr lang="ar-SY" sz="2400" dirty="0">
                <a:solidFill>
                  <a:prstClr val="black"/>
                </a:solidFill>
              </a:rPr>
              <a:t>قد تجاوز هذه الصياغة التقليدية متبنياً نظرية (الإرسال/ صندوق البريد الإلكتروني)، حيث يُعتبر العقد برأيه منعقداً بمجرد الضغط على زر الإرسال خروجاً من نظام الموفر. واتساقاً مع معيار (الجدوى الاقتصادية وسرعة المعاملات)، فإننا ننتقد موقف المشرع الوطني والمصري لتمسكهما بنظرية العلم؛ إذ إن اشتراط العلم الفعلي في البيئة الرقمية يؤدي إلى زعزعة الأمن القانوني للمتعاملين، لكونه يترك تحديد وقت العقد لإرادة الموجب المنفردة الذي قد يدعي عدم فتح بريده الإلكتروني. ونرى تفضيل المسار الأمريكي الذي يتلاءم مع الطبيعة اللحظية للتجارة الرقمية، ونقترح تعديل المادة (..) لتصبح كالتالي: [صياغة النص المقترح...]".</a:t>
            </a:r>
          </a:p>
        </p:txBody>
      </p:sp>
    </p:spTree>
    <p:extLst>
      <p:ext uri="{BB962C8B-B14F-4D97-AF65-F5344CB8AC3E}">
        <p14:creationId xmlns:p14="http://schemas.microsoft.com/office/powerpoint/2010/main" val="2847377300"/>
      </p:ext>
    </p:extLst>
  </p:cSld>
  <p:clrMapOvr>
    <a:masterClrMapping/>
  </p:clrMapOvr>
  <mc:AlternateContent xmlns:mc="http://schemas.openxmlformats.org/markup-compatibility/2006" xmlns:p14="http://schemas.microsoft.com/office/powerpoint/2010/main">
    <mc:Choice Requires="p14">
      <p:transition spd="slow" p14:dur="2000" advTm="104338"/>
    </mc:Choice>
    <mc:Fallback xmlns="">
      <p:transition spd="slow" advTm="10433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2426084"/>
            <a:ext cx="10653849" cy="3970318"/>
          </a:xfrm>
          <a:prstGeom prst="rect">
            <a:avLst/>
          </a:prstGeom>
          <a:noFill/>
        </p:spPr>
        <p:txBody>
          <a:bodyPr wrap="square" rtlCol="1">
            <a:spAutoFit/>
          </a:bodyPr>
          <a:lstStyle/>
          <a:p>
            <a:pPr algn="just">
              <a:lnSpc>
                <a:spcPct val="150000"/>
              </a:lnSpc>
            </a:pPr>
            <a:r>
              <a:rPr lang="ar-SY" sz="2400" dirty="0">
                <a:solidFill>
                  <a:prstClr val="black"/>
                </a:solidFill>
              </a:rPr>
              <a:t>تُمثل شخصية الباحث القانونية الروح الجوهرية لأطروحة الدكتوراه؛ فهي الميزان الذي يمنع الرسالة من التحول إلى مجرد «سرد وصفي" ويجعلها "وثيقة فقهية ابتكارية". إن إبراز هذه الشخصية يتطلب دمجاً منهجياً واعياً بين أدوات التحليل والنقد والمقارنة. وهذا يتطلب التقيد بالضوابط التالية:</a:t>
            </a:r>
          </a:p>
          <a:p>
            <a:pPr algn="just">
              <a:lnSpc>
                <a:spcPct val="150000"/>
              </a:lnSpc>
            </a:pPr>
            <a:r>
              <a:rPr lang="ar-SY" sz="2400" dirty="0">
                <a:solidFill>
                  <a:prstClr val="black"/>
                </a:solidFill>
              </a:rPr>
              <a:t>• التوازن الهيكلي بين التحليل والنقد والمقارنة داخل الفصول.</a:t>
            </a:r>
          </a:p>
          <a:p>
            <a:pPr algn="just">
              <a:lnSpc>
                <a:spcPct val="150000"/>
              </a:lnSpc>
            </a:pPr>
            <a:r>
              <a:rPr lang="ar-SY" sz="2400" dirty="0">
                <a:solidFill>
                  <a:prstClr val="black"/>
                </a:solidFill>
              </a:rPr>
              <a:t>• ضوابط الموضوعية العلمية والابتعاد عن التحيزات التشريعية.</a:t>
            </a:r>
          </a:p>
          <a:p>
            <a:pPr algn="just">
              <a:lnSpc>
                <a:spcPct val="150000"/>
              </a:lnSpc>
            </a:pPr>
            <a:r>
              <a:rPr lang="ar-SY" sz="2400" dirty="0">
                <a:solidFill>
                  <a:prstClr val="black"/>
                </a:solidFill>
              </a:rPr>
              <a:t>• انعكاس أدوات البحث على الصياغة النهائية لنتائج وتوصيات </a:t>
            </a:r>
          </a:p>
          <a:p>
            <a:pPr algn="just">
              <a:lnSpc>
                <a:spcPct val="150000"/>
              </a:lnSpc>
            </a:pPr>
            <a:endParaRPr lang="ar-SY" sz="2400" dirty="0">
              <a:solidFill>
                <a:prstClr val="black"/>
              </a:solidFill>
            </a:endParaRPr>
          </a:p>
        </p:txBody>
      </p:sp>
      <p:sp>
        <p:nvSpPr>
          <p:cNvPr id="3" name="مربع نص 2"/>
          <p:cNvSpPr txBox="1"/>
          <p:nvPr/>
        </p:nvSpPr>
        <p:spPr>
          <a:xfrm>
            <a:off x="3245452" y="1450198"/>
            <a:ext cx="4790364" cy="830997"/>
          </a:xfrm>
          <a:prstGeom prst="rect">
            <a:avLst/>
          </a:prstGeom>
          <a:solidFill>
            <a:srgbClr val="00B0F0"/>
          </a:solidFill>
        </p:spPr>
        <p:txBody>
          <a:bodyPr wrap="square" rtlCol="1">
            <a:spAutoFit/>
          </a:bodyPr>
          <a:lstStyle/>
          <a:p>
            <a:pPr algn="ctr" rtl="0"/>
            <a:r>
              <a:rPr lang="ar-SY" sz="2400" b="1" dirty="0"/>
              <a:t>مهارات الدمج المنهجي وإبراز شخصية الباحث القانونية</a:t>
            </a:r>
          </a:p>
        </p:txBody>
      </p:sp>
    </p:spTree>
    <p:extLst>
      <p:ext uri="{BB962C8B-B14F-4D97-AF65-F5344CB8AC3E}">
        <p14:creationId xmlns:p14="http://schemas.microsoft.com/office/powerpoint/2010/main" val="2530812498"/>
      </p:ext>
    </p:extLst>
  </p:cSld>
  <p:clrMapOvr>
    <a:masterClrMapping/>
  </p:clrMapOvr>
  <mc:AlternateContent xmlns:mc="http://schemas.openxmlformats.org/markup-compatibility/2006" xmlns:p14="http://schemas.microsoft.com/office/powerpoint/2010/main">
    <mc:Choice Requires="p14">
      <p:transition spd="slow" p14:dur="2000" advTm="32290"/>
    </mc:Choice>
    <mc:Fallback xmlns="">
      <p:transition spd="slow" advTm="3229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3416320"/>
          </a:xfrm>
          <a:prstGeom prst="rect">
            <a:avLst/>
          </a:prstGeom>
          <a:noFill/>
        </p:spPr>
        <p:txBody>
          <a:bodyPr wrap="square" rtlCol="1">
            <a:spAutoFit/>
          </a:bodyPr>
          <a:lstStyle/>
          <a:p>
            <a:pPr algn="just"/>
            <a:r>
              <a:rPr lang="ar-SY" sz="2400" b="1" dirty="0"/>
              <a:t>1- التوازن الهيكلي بين التحليل والنقد والمقارنة داخل الفصول:</a:t>
            </a:r>
          </a:p>
          <a:p>
            <a:pPr algn="just"/>
            <a:r>
              <a:rPr lang="ar-SY" sz="2400" dirty="0"/>
              <a:t>ويقصد بالتوازن الهيكلي عدم طغيان أداة بحثية على أخرى داخل التقسيمات الصغرى (المطالب والفروع)، بل صياغتها في "ثلاثية منهجية متدفقة" تنساب كالتالي:</a:t>
            </a:r>
          </a:p>
          <a:p>
            <a:pPr algn="just"/>
            <a:r>
              <a:rPr lang="ar-SY" sz="2400" dirty="0"/>
              <a:t>التحليل: تفكيك النص/الحكم وتكييفه.</a:t>
            </a:r>
          </a:p>
          <a:p>
            <a:pPr algn="just"/>
            <a:r>
              <a:rPr lang="ar-SY" sz="2400" dirty="0"/>
              <a:t>المقارنة: موازنته بالأنظمة الأخرى فوراً لبيان البدائل.</a:t>
            </a:r>
          </a:p>
          <a:p>
            <a:pPr algn="just"/>
            <a:r>
              <a:rPr lang="ar-SY" sz="2400" dirty="0"/>
              <a:t>النقد: تقييم الموقف وبناء الترجيح.</a:t>
            </a:r>
          </a:p>
          <a:p>
            <a:pPr algn="just"/>
            <a:r>
              <a:rPr lang="ar-SY" sz="2400" dirty="0">
                <a:solidFill>
                  <a:srgbClr val="FF0000"/>
                </a:solidFill>
              </a:rPr>
              <a:t> </a:t>
            </a:r>
            <a:r>
              <a:rPr lang="ar-SY" sz="2400" i="1" dirty="0">
                <a:solidFill>
                  <a:srgbClr val="FF0000"/>
                </a:solidFill>
              </a:rPr>
              <a:t>الخلل الهيكلي الشائع (غياب التوازن): </a:t>
            </a:r>
            <a:r>
              <a:rPr lang="ar-SY" sz="2400" dirty="0"/>
              <a:t>أن يكتب الباحث فرعاً كاملاً من 10 صفحات يحلل فيه التزامات المنصة الرقمية، ثم يخصص صفحة تضم مقارنة جافة، ثم يغفل النقد تماماً، أو يضعه مجرداً في سطر واحد لا وزن له.</a:t>
            </a:r>
          </a:p>
        </p:txBody>
      </p:sp>
    </p:spTree>
    <p:extLst>
      <p:ext uri="{BB962C8B-B14F-4D97-AF65-F5344CB8AC3E}">
        <p14:creationId xmlns:p14="http://schemas.microsoft.com/office/powerpoint/2010/main" val="3769044700"/>
      </p:ext>
    </p:extLst>
  </p:cSld>
  <p:clrMapOvr>
    <a:masterClrMapping/>
  </p:clrMapOvr>
  <mc:AlternateContent xmlns:mc="http://schemas.openxmlformats.org/markup-compatibility/2006" xmlns:p14="http://schemas.microsoft.com/office/powerpoint/2010/main">
    <mc:Choice Requires="p14">
      <p:transition spd="slow" p14:dur="2000" advTm="57688"/>
    </mc:Choice>
    <mc:Fallback xmlns="">
      <p:transition spd="slow" advTm="5768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3416320"/>
          </a:xfrm>
          <a:prstGeom prst="rect">
            <a:avLst/>
          </a:prstGeom>
          <a:noFill/>
        </p:spPr>
        <p:txBody>
          <a:bodyPr wrap="square" rtlCol="1">
            <a:spAutoFit/>
          </a:bodyPr>
          <a:lstStyle/>
          <a:p>
            <a:pPr algn="just"/>
            <a:r>
              <a:rPr lang="ar-SY" sz="2400" b="1" dirty="0"/>
              <a:t>مثال تطبيقي: الهيكل المتوازن (كيف تصيغ فقرة متوازنة؟)</a:t>
            </a:r>
          </a:p>
          <a:p>
            <a:pPr algn="just"/>
            <a:endParaRPr lang="ar-SY" sz="2400" b="1" dirty="0"/>
          </a:p>
          <a:p>
            <a:pPr algn="just"/>
            <a:r>
              <a:rPr lang="ar-SY" sz="2400" b="1" dirty="0"/>
              <a:t>"[التحليل] </a:t>
            </a:r>
            <a:r>
              <a:rPr lang="ar-SY" sz="2400" dirty="0"/>
              <a:t>يُلزم قانون المعاملات الإلكترونية الوطني في المادة (..) مقدم الخدمة بإخطار المستخدمين فور حدوث خرق سيبراني للبيانات. </a:t>
            </a:r>
            <a:r>
              <a:rPr lang="ar-SY" sz="2400" b="1" dirty="0"/>
              <a:t>[المقارنة] </a:t>
            </a:r>
            <a:r>
              <a:rPr lang="ar-SY" sz="2400" dirty="0"/>
              <a:t>وإذا ما قارنا هذا النص بـ 'اللائحة الأوروبية العامة لحماية البيانات </a:t>
            </a:r>
            <a:r>
              <a:rPr lang="en-US" sz="2400" dirty="0"/>
              <a:t>(GDPR)، </a:t>
            </a:r>
            <a:r>
              <a:rPr lang="ar-SY" sz="2400" dirty="0"/>
              <a:t>نجد أن المشرع الأوروبي فرض قيداً زمنياً صارماً يلزم بالإخطار خلال (72 ساعة) من اكتشاف الخرق كحد أقصى، بينما ترك النص الوطني المدة مفتوحة دون تحديد. </a:t>
            </a:r>
            <a:r>
              <a:rPr lang="ar-SY" sz="2400" b="1" dirty="0"/>
              <a:t>[النقد] </a:t>
            </a:r>
            <a:r>
              <a:rPr lang="ar-SY" sz="2400" dirty="0"/>
              <a:t>وتأسيساً على معيار 'الملاءمة والأمن الرقمي'، فإننا ننتقد مسار المشرع الوطني؛ لأن تراخي مقدم الخدمة في الإخطار يترك بيانات المستخدمين عرضة لاستغلال مستمر، مما نرى معه وجوب تقييد النص الوطني بمهلة زمنية قاطعة".</a:t>
            </a:r>
          </a:p>
        </p:txBody>
      </p:sp>
    </p:spTree>
    <p:extLst>
      <p:ext uri="{BB962C8B-B14F-4D97-AF65-F5344CB8AC3E}">
        <p14:creationId xmlns:p14="http://schemas.microsoft.com/office/powerpoint/2010/main" val="717091645"/>
      </p:ext>
    </p:extLst>
  </p:cSld>
  <p:clrMapOvr>
    <a:masterClrMapping/>
  </p:clrMapOvr>
  <mc:AlternateContent xmlns:mc="http://schemas.openxmlformats.org/markup-compatibility/2006" xmlns:p14="http://schemas.microsoft.com/office/powerpoint/2010/main">
    <mc:Choice Requires="p14">
      <p:transition spd="slow" p14:dur="2000" advTm="68832"/>
    </mc:Choice>
    <mc:Fallback xmlns="">
      <p:transition spd="slow" advTm="688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154984"/>
          </a:xfrm>
          <a:prstGeom prst="rect">
            <a:avLst/>
          </a:prstGeom>
          <a:noFill/>
        </p:spPr>
        <p:txBody>
          <a:bodyPr wrap="square" rtlCol="1">
            <a:spAutoFit/>
          </a:bodyPr>
          <a:lstStyle/>
          <a:p>
            <a:pPr algn="just"/>
            <a:r>
              <a:rPr lang="ar-SY" sz="2400" b="1" dirty="0"/>
              <a:t>•	مثال تطبيقي عن الدمج المنهجي والذي يوضح كيف يُفترض أن تولد التوصية من رحم نقد ومقارنة سابقين.</a:t>
            </a:r>
          </a:p>
          <a:p>
            <a:pPr algn="just"/>
            <a:r>
              <a:rPr lang="ar-SY" sz="2400" b="1" dirty="0"/>
              <a:t>مسار الدمج المنهجي في الخاتمة:</a:t>
            </a:r>
          </a:p>
          <a:p>
            <a:pPr algn="just"/>
            <a:r>
              <a:rPr lang="ar-SY" sz="2400" b="1" dirty="0"/>
              <a:t>يصيغ الباحث النتيجة: "</a:t>
            </a:r>
            <a:r>
              <a:rPr lang="ar-SY" sz="2400" dirty="0"/>
              <a:t>أسفرت الدراسة المقارنة والتحليل التأصيلي عن أن إحجام المشرع الوطني عن تنظيم الأصول المشفرة بحظرها مطلقاً، قد أدى إلى نشوء 'بيئة افتراضية رمادية' زادت من معدلات الجريمة السيبرانية دون حماية للضحايا، على العكس من المشرع السويسري الذي وضع إطاراً تنظيمياً مرناً (</a:t>
            </a:r>
            <a:r>
              <a:rPr lang="en-US" sz="2400" dirty="0"/>
              <a:t>DLT Act).</a:t>
            </a:r>
          </a:p>
          <a:p>
            <a:pPr algn="just"/>
            <a:r>
              <a:rPr lang="ar-SY" sz="2400" dirty="0"/>
              <a:t>يصيغ الباحث التوصية: "وبناءً على ذلك، نوصي المشرع الوطني بـ: تعديل المادة </a:t>
            </a:r>
            <a:r>
              <a:rPr lang="en-US" sz="2400" dirty="0"/>
              <a:t> (X) </a:t>
            </a:r>
            <a:r>
              <a:rPr lang="ar-SY" sz="2400" dirty="0"/>
              <a:t>من نظام مكافحة جرائم المعلوماتية للنص صراحة على تجريم 'سرقة المنافع والأنصبة الرقمية الافتراضية'، مع استحداث بروتوكول تنظيمي بالتعاون مع البنك المركزي لترخيص منصات التداول الرقمية، </a:t>
            </a:r>
            <a:r>
              <a:rPr lang="ar-SY" sz="2400" dirty="0" err="1"/>
              <a:t>مقتفين</a:t>
            </a:r>
            <a:r>
              <a:rPr lang="ar-SY" sz="2400" dirty="0"/>
              <a:t> في ذلك النهج الإجرائي السويسري، لحماية الاقتصاد الوطني وجذب الاستثمار التقني".</a:t>
            </a:r>
          </a:p>
        </p:txBody>
      </p:sp>
    </p:spTree>
    <p:extLst>
      <p:ext uri="{BB962C8B-B14F-4D97-AF65-F5344CB8AC3E}">
        <p14:creationId xmlns:p14="http://schemas.microsoft.com/office/powerpoint/2010/main" val="1413155390"/>
      </p:ext>
    </p:extLst>
  </p:cSld>
  <p:clrMapOvr>
    <a:masterClrMapping/>
  </p:clrMapOvr>
  <mc:AlternateContent xmlns:mc="http://schemas.openxmlformats.org/markup-compatibility/2006" xmlns:p14="http://schemas.microsoft.com/office/powerpoint/2010/main">
    <mc:Choice Requires="p14">
      <p:transition spd="slow" p14:dur="2000" advTm="81974"/>
    </mc:Choice>
    <mc:Fallback xmlns="">
      <p:transition spd="slow" advTm="8197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154984"/>
          </a:xfrm>
          <a:prstGeom prst="rect">
            <a:avLst/>
          </a:prstGeom>
          <a:noFill/>
        </p:spPr>
        <p:txBody>
          <a:bodyPr wrap="square" rtlCol="1">
            <a:spAutoFit/>
          </a:bodyPr>
          <a:lstStyle/>
          <a:p>
            <a:pPr algn="just"/>
            <a:r>
              <a:rPr lang="ar-SY" sz="2400" b="1" dirty="0"/>
              <a:t>2- ضوابط الموضوعية العلمية والابتعاد عن التحيزات التشريعية:</a:t>
            </a:r>
          </a:p>
          <a:p>
            <a:pPr marL="342900" indent="-342900" algn="just">
              <a:buFont typeface="Arial" panose="020B0604020202020204" pitchFamily="34" charset="0"/>
              <a:buChar char="•"/>
            </a:pPr>
            <a:r>
              <a:rPr lang="ar-SY" sz="2400" dirty="0"/>
              <a:t>إن الموضوعية تفرض على الباحث تجرّد عواطفه عند تقييم النصوص. </a:t>
            </a:r>
          </a:p>
          <a:p>
            <a:pPr algn="just"/>
            <a:r>
              <a:rPr lang="ar-SY" sz="2400" dirty="0"/>
              <a:t>من أكبر عيوب أطروحات الدكتوراه الانزلاق نحو "التحيز التشريعي الفطري" (مثل الدفاع المستميت عن القانون الوطني باعتباره معصوماً، أو العكس كالانبهار المطلق بالقانون الفرنسي أو الأمريكي باعتباره نموذج مثالي لا عيب فيه). (مثال: عند نقل تجارب مكافحة المحتوى المعلوماتي غير المشروع، يجب موازنة ذلك مع ضمانات حرية التعبير الدستورية المحلية).</a:t>
            </a:r>
          </a:p>
          <a:p>
            <a:pPr marL="800100" lvl="1" indent="-342900" algn="just">
              <a:buFont typeface="Arial" panose="020B0604020202020204" pitchFamily="34" charset="0"/>
              <a:buChar char="•"/>
            </a:pPr>
            <a:r>
              <a:rPr lang="ar-SY" sz="2400" b="1" dirty="0"/>
              <a:t>ضوابط النزاهة العلمية عند المقارنة:</a:t>
            </a:r>
          </a:p>
          <a:p>
            <a:pPr marL="342900" indent="-342900" algn="just">
              <a:buFont typeface="Arial" panose="020B0604020202020204" pitchFamily="34" charset="0"/>
              <a:buChar char="•"/>
            </a:pPr>
            <a:r>
              <a:rPr lang="ar-SY" sz="2400" dirty="0"/>
              <a:t>نقد الذات التشريعية: القانون الوطني جهد بشري يعتريه القصور؛ والاعتراف بثغراته وتسميتها بأسمائها العلمية (تعارض، فراغ، عدم ملاءمة) هو قمة الموضوعية.</a:t>
            </a:r>
          </a:p>
          <a:p>
            <a:pPr marL="342900" indent="-342900" algn="just">
              <a:buFont typeface="Arial" panose="020B0604020202020204" pitchFamily="34" charset="0"/>
              <a:buChar char="•"/>
            </a:pPr>
            <a:r>
              <a:rPr lang="ar-SY" sz="2400" dirty="0"/>
              <a:t>تفكيك النظام المقارن: عند مدح قانون مقارن، يجب رصد عيوبه وتحديات تطبيقه في بيئته الأصلية قبل التوصية باستيراده.</a:t>
            </a:r>
          </a:p>
        </p:txBody>
      </p:sp>
    </p:spTree>
    <p:extLst>
      <p:ext uri="{BB962C8B-B14F-4D97-AF65-F5344CB8AC3E}">
        <p14:creationId xmlns:p14="http://schemas.microsoft.com/office/powerpoint/2010/main" val="404517567"/>
      </p:ext>
    </p:extLst>
  </p:cSld>
  <p:clrMapOvr>
    <a:masterClrMapping/>
  </p:clrMapOvr>
  <mc:AlternateContent xmlns:mc="http://schemas.openxmlformats.org/markup-compatibility/2006" xmlns:p14="http://schemas.microsoft.com/office/powerpoint/2010/main">
    <mc:Choice Requires="p14">
      <p:transition spd="slow" p14:dur="2000" advTm="96831"/>
    </mc:Choice>
    <mc:Fallback xmlns="">
      <p:transition spd="slow" advTm="9683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3046988"/>
          </a:xfrm>
          <a:prstGeom prst="rect">
            <a:avLst/>
          </a:prstGeom>
          <a:noFill/>
        </p:spPr>
        <p:txBody>
          <a:bodyPr wrap="square" rtlCol="1">
            <a:spAutoFit/>
          </a:bodyPr>
          <a:lstStyle/>
          <a:p>
            <a:pPr algn="just"/>
            <a:r>
              <a:rPr lang="ar-SY" sz="2400" b="1" dirty="0"/>
              <a:t>مثال تطبيقي للموضوعية:</a:t>
            </a:r>
          </a:p>
          <a:p>
            <a:pPr marL="342900" indent="-342900" algn="just">
              <a:buFont typeface="Arial" panose="020B0604020202020204" pitchFamily="34" charset="0"/>
              <a:buChar char="•"/>
            </a:pPr>
            <a:r>
              <a:rPr lang="ar-SY" sz="2400" dirty="0"/>
              <a:t>صياغة متحيزة (معيبة): "لقد جاء نص المشرع الوطني في قانون الجرائم المعلوماتية جامعاً مانعاً، محيطاً بكل الأنماط الإجرامية، متفوقاً على كافة القوانين الغربية التي تعاني من فوضى فنية".</a:t>
            </a:r>
          </a:p>
          <a:p>
            <a:pPr algn="just"/>
            <a:r>
              <a:rPr lang="ar-SY" sz="2400" dirty="0"/>
              <a:t>وهي (صياغة إنشائية تفتقر للموضوعية).</a:t>
            </a:r>
          </a:p>
          <a:p>
            <a:pPr marL="342900" indent="-342900" algn="just">
              <a:buFont typeface="Arial" panose="020B0604020202020204" pitchFamily="34" charset="0"/>
              <a:buChar char="•"/>
            </a:pPr>
            <a:r>
              <a:rPr lang="ar-SY" sz="2400" dirty="0"/>
              <a:t>صياغة موضوعية (احترافية): "رغم أن فلسفة المشرع الوطني في صياغة المادة (..) رمت إلى تشديد العقوبة لردع القرصنة الإلكترونية، إلا أن الممارسة العملية تكشف عن مبالغة تشريعية في العقاب لا تتناسب مع 'معيار الجدوى الجنائية'، حيث ساوى النص بين المتسلل الهاوي والقرصان المحترف. وهو مسار قاصر إذا ما قورن بالتدرج العقابي المرن في القانون الفيدرالي الأمريكي".</a:t>
            </a:r>
          </a:p>
        </p:txBody>
      </p:sp>
    </p:spTree>
    <p:extLst>
      <p:ext uri="{BB962C8B-B14F-4D97-AF65-F5344CB8AC3E}">
        <p14:creationId xmlns:p14="http://schemas.microsoft.com/office/powerpoint/2010/main" val="4246550578"/>
      </p:ext>
    </p:extLst>
  </p:cSld>
  <p:clrMapOvr>
    <a:masterClrMapping/>
  </p:clrMapOvr>
  <mc:AlternateContent xmlns:mc="http://schemas.openxmlformats.org/markup-compatibility/2006" xmlns:p14="http://schemas.microsoft.com/office/powerpoint/2010/main">
    <mc:Choice Requires="p14">
      <p:transition spd="slow" p14:dur="2000" advTm="66252"/>
    </mc:Choice>
    <mc:Fallback xmlns="">
      <p:transition spd="slow" advTm="6625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2308324"/>
          </a:xfrm>
          <a:prstGeom prst="rect">
            <a:avLst/>
          </a:prstGeom>
          <a:noFill/>
        </p:spPr>
        <p:txBody>
          <a:bodyPr wrap="square" rtlCol="1">
            <a:spAutoFit/>
          </a:bodyPr>
          <a:lstStyle/>
          <a:p>
            <a:pPr algn="just"/>
            <a:r>
              <a:rPr lang="ar-SY" sz="2400" b="1" dirty="0"/>
              <a:t>3- انعكاس أدوات البحث على الصياغة النهائية لنتائج وتوصيات الأطروحة:</a:t>
            </a:r>
          </a:p>
          <a:p>
            <a:pPr algn="just"/>
            <a:r>
              <a:rPr lang="ar-SY" sz="2400" dirty="0"/>
              <a:t>خاتمة أطروحة الدكتوراه هي مرآة لعمق البحث. لا يجوز أن تأتي النتائج كتلخيص سطحي لما تم كتابته، ولا التوصيات كعبارات عامة مثل "نهيب بالمشرع الاهتمام بالقانون الرقمي". بل يجب أن تنعكس الأدوات الثلاث مباشرة على صياغتها:</a:t>
            </a:r>
          </a:p>
          <a:p>
            <a:pPr algn="just"/>
            <a:r>
              <a:rPr lang="ar-SY" sz="2400" dirty="0"/>
              <a:t>النتائج: يجب أن تكون "استنباطية تأصيلية" تكشف عن فلسفة أو اتجاه عام استخلصه الباحث.</a:t>
            </a:r>
          </a:p>
          <a:p>
            <a:pPr algn="just"/>
            <a:r>
              <a:rPr lang="ar-SY" sz="2400" dirty="0"/>
              <a:t>التوصيات: يجب أن تُصاغ كـ "بدائل تشريعية جاهزة للإنفاذ" تعقب كل نتيجة.</a:t>
            </a:r>
          </a:p>
        </p:txBody>
      </p:sp>
    </p:spTree>
    <p:extLst>
      <p:ext uri="{BB962C8B-B14F-4D97-AF65-F5344CB8AC3E}">
        <p14:creationId xmlns:p14="http://schemas.microsoft.com/office/powerpoint/2010/main" val="25129074"/>
      </p:ext>
    </p:extLst>
  </p:cSld>
  <p:clrMapOvr>
    <a:masterClrMapping/>
  </p:clrMapOvr>
  <mc:AlternateContent xmlns:mc="http://schemas.openxmlformats.org/markup-compatibility/2006" xmlns:p14="http://schemas.microsoft.com/office/powerpoint/2010/main">
    <mc:Choice Requires="p14">
      <p:transition spd="slow" p14:dur="2000" advTm="55731"/>
    </mc:Choice>
    <mc:Fallback xmlns="">
      <p:transition spd="slow" advTm="5573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graphicFrame>
        <p:nvGraphicFramePr>
          <p:cNvPr id="3" name="جدول 2"/>
          <p:cNvGraphicFramePr>
            <a:graphicFrameLocks noGrp="1"/>
          </p:cNvGraphicFramePr>
          <p:nvPr>
            <p:extLst>
              <p:ext uri="{D42A27DB-BD31-4B8C-83A1-F6EECF244321}">
                <p14:modId xmlns:p14="http://schemas.microsoft.com/office/powerpoint/2010/main" val="4148034275"/>
              </p:ext>
            </p:extLst>
          </p:nvPr>
        </p:nvGraphicFramePr>
        <p:xfrm>
          <a:off x="848597" y="2253640"/>
          <a:ext cx="9969499" cy="3693160"/>
        </p:xfrm>
        <a:graphic>
          <a:graphicData uri="http://schemas.openxmlformats.org/drawingml/2006/table">
            <a:tbl>
              <a:tblPr rtl="1" firstRow="1" bandRow="1">
                <a:tableStyleId>{93296810-A885-4BE3-A3E7-6D5BEEA58F35}</a:tableStyleId>
              </a:tblPr>
              <a:tblGrid>
                <a:gridCol w="1460499">
                  <a:extLst>
                    <a:ext uri="{9D8B030D-6E8A-4147-A177-3AD203B41FA5}">
                      <a16:colId xmlns:a16="http://schemas.microsoft.com/office/drawing/2014/main" val="20000"/>
                    </a:ext>
                  </a:extLst>
                </a:gridCol>
                <a:gridCol w="4162272">
                  <a:extLst>
                    <a:ext uri="{9D8B030D-6E8A-4147-A177-3AD203B41FA5}">
                      <a16:colId xmlns:a16="http://schemas.microsoft.com/office/drawing/2014/main" val="20001"/>
                    </a:ext>
                  </a:extLst>
                </a:gridCol>
                <a:gridCol w="4346728">
                  <a:extLst>
                    <a:ext uri="{9D8B030D-6E8A-4147-A177-3AD203B41FA5}">
                      <a16:colId xmlns:a16="http://schemas.microsoft.com/office/drawing/2014/main" val="20002"/>
                    </a:ext>
                  </a:extLst>
                </a:gridCol>
              </a:tblGrid>
              <a:tr h="385234">
                <a:tc>
                  <a:txBody>
                    <a:bodyPr/>
                    <a:lstStyle/>
                    <a:p>
                      <a:pPr algn="ctr" rtl="1"/>
                      <a:r>
                        <a:rPr lang="ar-SY" sz="2000" dirty="0"/>
                        <a:t>العنصر</a:t>
                      </a:r>
                    </a:p>
                  </a:txBody>
                  <a:tcPr/>
                </a:tc>
                <a:tc>
                  <a:txBody>
                    <a:bodyPr/>
                    <a:lstStyle/>
                    <a:p>
                      <a:pPr algn="ctr" rtl="1"/>
                      <a:r>
                        <a:rPr lang="ar-SY" sz="2000" dirty="0"/>
                        <a:t>صياغة باحث (</a:t>
                      </a:r>
                      <a:r>
                        <a:rPr lang="ar-SY" sz="2000" baseline="0" dirty="0"/>
                        <a:t> وصفي) تقليدي</a:t>
                      </a:r>
                      <a:endParaRPr lang="ar-SY" sz="2000" dirty="0"/>
                    </a:p>
                  </a:txBody>
                  <a:tcPr/>
                </a:tc>
                <a:tc>
                  <a:txBody>
                    <a:bodyPr/>
                    <a:lstStyle/>
                    <a:p>
                      <a:pPr algn="ctr" rtl="1"/>
                      <a:r>
                        <a:rPr lang="ar-SY" sz="2000" dirty="0"/>
                        <a:t>صياغة باحث متميز</a:t>
                      </a:r>
                      <a:r>
                        <a:rPr lang="ar-SY" sz="2000" baseline="0" dirty="0"/>
                        <a:t> ( طبّق الأدوات)</a:t>
                      </a:r>
                      <a:endParaRPr lang="ar-SY" sz="2000" dirty="0"/>
                    </a:p>
                  </a:txBody>
                  <a:tcPr/>
                </a:tc>
                <a:extLst>
                  <a:ext uri="{0D108BD9-81ED-4DB2-BD59-A6C34878D82A}">
                    <a16:rowId xmlns:a16="http://schemas.microsoft.com/office/drawing/2014/main" val="10000"/>
                  </a:ext>
                </a:extLst>
              </a:tr>
              <a:tr h="370840">
                <a:tc>
                  <a:txBody>
                    <a:bodyPr/>
                    <a:lstStyle/>
                    <a:p>
                      <a:pPr algn="ctr" rtl="1"/>
                      <a:r>
                        <a:rPr lang="ar-SY" sz="2000" dirty="0"/>
                        <a:t>النتائج</a:t>
                      </a:r>
                    </a:p>
                  </a:txBody>
                  <a:tcPr/>
                </a:tc>
                <a:tc>
                  <a:txBody>
                    <a:bodyPr/>
                    <a:lstStyle/>
                    <a:p>
                      <a:pPr algn="ctr" rtl="1"/>
                      <a:r>
                        <a:rPr lang="ar-SY" sz="2000" dirty="0"/>
                        <a:t>توصل الباحث إلى أن القانون الوطني يعاقب على التزييف العميق".</a:t>
                      </a:r>
                    </a:p>
                  </a:txBody>
                  <a:tcPr/>
                </a:tc>
                <a:tc>
                  <a:txBody>
                    <a:bodyPr/>
                    <a:lstStyle/>
                    <a:p>
                      <a:pPr algn="ctr" rtl="1"/>
                      <a:r>
                        <a:rPr lang="ar-SY" sz="2000" dirty="0"/>
                        <a:t>أثبت التحليل الأفقي أن النص الوطني الحالي يعجز عن مواجهة (التزييف العميق التوليدي) لكونه يحصر الجريمة في الوسائط التقليدية، مما يخلق فراغاً تشريعياً حاداً".</a:t>
                      </a:r>
                    </a:p>
                  </a:txBody>
                  <a:tcPr/>
                </a:tc>
                <a:extLst>
                  <a:ext uri="{0D108BD9-81ED-4DB2-BD59-A6C34878D82A}">
                    <a16:rowId xmlns:a16="http://schemas.microsoft.com/office/drawing/2014/main" val="10001"/>
                  </a:ext>
                </a:extLst>
              </a:tr>
              <a:tr h="370840">
                <a:tc>
                  <a:txBody>
                    <a:bodyPr/>
                    <a:lstStyle/>
                    <a:p>
                      <a:pPr algn="ctr" rtl="1"/>
                      <a:r>
                        <a:rPr lang="ar-SY" sz="2000" dirty="0"/>
                        <a:t>التوصيات</a:t>
                      </a:r>
                    </a:p>
                  </a:txBody>
                  <a:tcPr/>
                </a:tc>
                <a:tc>
                  <a:txBody>
                    <a:bodyPr/>
                    <a:lstStyle/>
                    <a:p>
                      <a:pPr algn="ctr" rtl="1"/>
                      <a:r>
                        <a:rPr lang="ar-SY" sz="2000" dirty="0"/>
                        <a:t>"نوصي المشرع بتعديل قانون العقوبات لمواجهة تطور الذكاء الاصطناعي".</a:t>
                      </a:r>
                    </a:p>
                  </a:txBody>
                  <a:tcPr/>
                </a:tc>
                <a:tc>
                  <a:txBody>
                    <a:bodyPr/>
                    <a:lstStyle/>
                    <a:p>
                      <a:pPr algn="ctr" rtl="1"/>
                      <a:r>
                        <a:rPr lang="ar-SY" sz="2000" dirty="0"/>
                        <a:t>"سداً للفراغ التشريعي المبين في النتيجة رقم (..)، نوصي المشرع بتعديل المادة (..) لتصبح بالصياغة الآتية: (يُعاقب بالحبس كل من تعمد استخدام خوارزميات توليدية لتزييف مظهر أو صوت الغير دون إذن صريح...)".</a:t>
                      </a:r>
                    </a:p>
                  </a:txBody>
                  <a:tcPr/>
                </a:tc>
                <a:extLst>
                  <a:ext uri="{0D108BD9-81ED-4DB2-BD59-A6C34878D82A}">
                    <a16:rowId xmlns:a16="http://schemas.microsoft.com/office/drawing/2014/main" val="10002"/>
                  </a:ext>
                </a:extLst>
              </a:tr>
              <a:tr h="370840">
                <a:tc>
                  <a:txBody>
                    <a:bodyPr/>
                    <a:lstStyle/>
                    <a:p>
                      <a:pPr rtl="1"/>
                      <a:endParaRPr lang="ar-SY" dirty="0"/>
                    </a:p>
                  </a:txBody>
                  <a:tcPr/>
                </a:tc>
                <a:tc>
                  <a:txBody>
                    <a:bodyPr/>
                    <a:lstStyle/>
                    <a:p>
                      <a:pPr rtl="1"/>
                      <a:endParaRPr lang="ar-SY"/>
                    </a:p>
                  </a:txBody>
                  <a:tcPr/>
                </a:tc>
                <a:tc>
                  <a:txBody>
                    <a:bodyPr/>
                    <a:lstStyle/>
                    <a:p>
                      <a:pPr rtl="1"/>
                      <a:endParaRPr lang="ar-SY" dirty="0"/>
                    </a:p>
                  </a:txBody>
                  <a:tcPr/>
                </a:tc>
                <a:extLst>
                  <a:ext uri="{0D108BD9-81ED-4DB2-BD59-A6C34878D82A}">
                    <a16:rowId xmlns:a16="http://schemas.microsoft.com/office/drawing/2014/main" val="10003"/>
                  </a:ext>
                </a:extLst>
              </a:tr>
            </a:tbl>
          </a:graphicData>
        </a:graphic>
      </p:graphicFrame>
      <p:sp>
        <p:nvSpPr>
          <p:cNvPr id="7" name="مربع نص 6"/>
          <p:cNvSpPr txBox="1"/>
          <p:nvPr/>
        </p:nvSpPr>
        <p:spPr>
          <a:xfrm>
            <a:off x="2578100" y="1570858"/>
            <a:ext cx="7213600" cy="461665"/>
          </a:xfrm>
          <a:prstGeom prst="rect">
            <a:avLst/>
          </a:prstGeom>
          <a:solidFill>
            <a:schemeClr val="accent1">
              <a:lumMod val="40000"/>
              <a:lumOff val="60000"/>
            </a:schemeClr>
          </a:solidFill>
        </p:spPr>
        <p:txBody>
          <a:bodyPr wrap="square" rtlCol="1">
            <a:spAutoFit/>
          </a:bodyPr>
          <a:lstStyle/>
          <a:p>
            <a:pPr algn="ctr"/>
            <a:r>
              <a:rPr lang="ar-SY" sz="2400"/>
              <a:t>جدول مقارنة لصياغة الخواتيم بين الباحث التقليدي والباحث المحترف:</a:t>
            </a:r>
            <a:endParaRPr lang="ar-SY" sz="2400" dirty="0"/>
          </a:p>
        </p:txBody>
      </p:sp>
    </p:spTree>
    <p:extLst>
      <p:ext uri="{BB962C8B-B14F-4D97-AF65-F5344CB8AC3E}">
        <p14:creationId xmlns:p14="http://schemas.microsoft.com/office/powerpoint/2010/main" val="3851833556"/>
      </p:ext>
    </p:extLst>
  </p:cSld>
  <p:clrMapOvr>
    <a:masterClrMapping/>
  </p:clrMapOvr>
  <mc:AlternateContent xmlns:mc="http://schemas.openxmlformats.org/markup-compatibility/2006" xmlns:p14="http://schemas.microsoft.com/office/powerpoint/2010/main">
    <mc:Choice Requires="p14">
      <p:transition spd="slow" p14:dur="2000" advTm="33517"/>
    </mc:Choice>
    <mc:Fallback xmlns="">
      <p:transition spd="slow" advTm="3351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065222" y="109774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1065222" y="1906795"/>
            <a:ext cx="10438343" cy="4154984"/>
          </a:xfrm>
          <a:prstGeom prst="rect">
            <a:avLst/>
          </a:prstGeom>
          <a:noFill/>
        </p:spPr>
        <p:txBody>
          <a:bodyPr wrap="square" rtlCol="1">
            <a:spAutoFit/>
          </a:bodyPr>
          <a:lstStyle/>
          <a:p>
            <a:pPr algn="just"/>
            <a:r>
              <a:rPr lang="ar-SY" sz="2400" b="1" dirty="0">
                <a:latin typeface="Arial" panose="020B0604020202020204" pitchFamily="34" charset="0"/>
              </a:rPr>
              <a:t>التكليف الأول: ورقة تحليلية لتفكيك مفهوم "الخطأ الخوارزمي" في المسؤولية المدنية</a:t>
            </a:r>
          </a:p>
          <a:p>
            <a:pPr algn="just"/>
            <a:r>
              <a:rPr lang="ar-SY" sz="2400" b="1" dirty="0">
                <a:latin typeface="Arial" panose="020B0604020202020204" pitchFamily="34" charset="0"/>
              </a:rPr>
              <a:t>• الهدف من التكليف: تدريب الباحث على استخدام التحليل الاستدلالي لربط المفاهيم التقنية بنظرية الفعل الضار (المسؤولية التقصيرية). مع الاستعانة بالأمثلة المقدمة في المحاضرة.</a:t>
            </a:r>
          </a:p>
          <a:p>
            <a:pPr algn="just"/>
            <a:r>
              <a:rPr lang="ar-SY" sz="2400" b="1" dirty="0">
                <a:latin typeface="Arial" panose="020B0604020202020204" pitchFamily="34" charset="0"/>
              </a:rPr>
              <a:t>• التكليف: "قم باختيار حالة دراسية تتعلق بضرر أحدثه نظام ذكاء اصطناعي طبي (مثل خوارزمية تشخيص طبي أخطأت في تحديد مرض مريض مما أدى لوفاته). أو نظام قيادة ذاتية كالسيارات ذاتية الحركة أو </a:t>
            </a:r>
            <a:r>
              <a:rPr lang="ar-SY" sz="2400" b="1" dirty="0" err="1">
                <a:latin typeface="Arial" panose="020B0604020202020204" pitchFamily="34" charset="0"/>
              </a:rPr>
              <a:t>الدرونات</a:t>
            </a:r>
            <a:r>
              <a:rPr lang="ar-SY" sz="2400" b="1" dirty="0">
                <a:latin typeface="Arial" panose="020B0604020202020204" pitchFamily="34" charset="0"/>
              </a:rPr>
              <a:t>.</a:t>
            </a:r>
          </a:p>
          <a:p>
            <a:pPr algn="just"/>
            <a:r>
              <a:rPr lang="ar-SY" sz="2400" b="1" dirty="0">
                <a:latin typeface="Arial" panose="020B0604020202020204" pitchFamily="34" charset="0"/>
              </a:rPr>
              <a:t> يلتزم الباحث بإعداد ورقة تحليلية (في حدود ثلاث صفحات) يفكك فيها عناصر المسؤولية التقليدية (الخطأ، الضرر، علاقة السببية)، مع الإجابة على التساؤل المنهجي التالي: لمن يُعزى 'الخطأ القانوني' في هذه الحالة؟ هل هو للمبرمج الذي صمم الخوارزمية، أم للمستشفى الذي لم يراجع النتيجة أو للشركة مشغلة السيارات، أم أن المفهوم التقليدي للخطأ غير قادر على استيعاب 'الخطأ الذاتي' للخوارزمية؟ يجب على الباحث الاعتماد على تفكيك دلالات نصوص قانون الإثبات والقواعد العامة للمسؤولية".</a:t>
            </a:r>
          </a:p>
        </p:txBody>
      </p:sp>
      <p:sp>
        <p:nvSpPr>
          <p:cNvPr id="3" name="مربع نص 2"/>
          <p:cNvSpPr txBox="1"/>
          <p:nvPr/>
        </p:nvSpPr>
        <p:spPr>
          <a:xfrm>
            <a:off x="3122622" y="1268223"/>
            <a:ext cx="6528868" cy="461665"/>
          </a:xfrm>
          <a:prstGeom prst="rect">
            <a:avLst/>
          </a:prstGeom>
          <a:solidFill>
            <a:srgbClr val="00B0F0"/>
          </a:solidFill>
        </p:spPr>
        <p:txBody>
          <a:bodyPr wrap="square" rtlCol="1">
            <a:spAutoFit/>
          </a:bodyPr>
          <a:lstStyle/>
          <a:p>
            <a:pPr algn="ctr"/>
            <a:r>
              <a:rPr lang="ar-SY" sz="2400" b="1" dirty="0"/>
              <a:t>التكاليف والمهام</a:t>
            </a:r>
          </a:p>
        </p:txBody>
      </p:sp>
    </p:spTree>
    <p:extLst>
      <p:ext uri="{BB962C8B-B14F-4D97-AF65-F5344CB8AC3E}">
        <p14:creationId xmlns:p14="http://schemas.microsoft.com/office/powerpoint/2010/main" val="2164029788"/>
      </p:ext>
    </p:extLst>
  </p:cSld>
  <p:clrMapOvr>
    <a:masterClrMapping/>
  </p:clrMapOvr>
  <mc:AlternateContent xmlns:mc="http://schemas.openxmlformats.org/markup-compatibility/2006" xmlns:p14="http://schemas.microsoft.com/office/powerpoint/2010/main">
    <mc:Choice Requires="p14">
      <p:transition spd="slow" p14:dur="2000" advTm="84856"/>
    </mc:Choice>
    <mc:Fallback xmlns="">
      <p:transition spd="slow" advTm="8485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893647"/>
          </a:xfrm>
          <a:prstGeom prst="rect">
            <a:avLst/>
          </a:prstGeom>
          <a:noFill/>
        </p:spPr>
        <p:txBody>
          <a:bodyPr wrap="square" rtlCol="1">
            <a:spAutoFit/>
          </a:bodyPr>
          <a:lstStyle/>
          <a:p>
            <a:pPr algn="just"/>
            <a:r>
              <a:rPr lang="ar-SY" sz="2400" b="1" dirty="0">
                <a:latin typeface="Arial" panose="020B0604020202020204" pitchFamily="34" charset="0"/>
              </a:rPr>
              <a:t>التكليف الثاني: تحليل الأحكام القضائية الصادرة في «الجرائم الرقمية وجرائم التزييف العميق" </a:t>
            </a:r>
            <a:r>
              <a:rPr lang="en-US" sz="2400" b="1" dirty="0" err="1">
                <a:latin typeface="Arial" panose="020B0604020202020204" pitchFamily="34" charset="0"/>
              </a:rPr>
              <a:t>Deepfakes</a:t>
            </a:r>
            <a:r>
              <a:rPr lang="en-US" sz="2400" b="1" dirty="0">
                <a:latin typeface="Arial" panose="020B0604020202020204" pitchFamily="34" charset="0"/>
              </a:rPr>
              <a:t>)</a:t>
            </a:r>
            <a:r>
              <a:rPr lang="ar-SY" sz="2400" b="1" dirty="0">
                <a:latin typeface="Arial" panose="020B0604020202020204" pitchFamily="34" charset="0"/>
              </a:rPr>
              <a:t>)</a:t>
            </a:r>
            <a:endParaRPr lang="en-US" sz="2400" b="1" dirty="0">
              <a:latin typeface="Arial" panose="020B0604020202020204" pitchFamily="34" charset="0"/>
            </a:endParaRPr>
          </a:p>
          <a:p>
            <a:pPr algn="just"/>
            <a:r>
              <a:rPr lang="en-US" sz="2400" b="1" dirty="0">
                <a:latin typeface="Arial" panose="020B0604020202020204" pitchFamily="34" charset="0"/>
              </a:rPr>
              <a:t> •</a:t>
            </a:r>
            <a:r>
              <a:rPr lang="ar-SY" sz="2400" b="1" dirty="0">
                <a:latin typeface="Arial" panose="020B0604020202020204" pitchFamily="34" charset="0"/>
              </a:rPr>
              <a:t>الهدف من التكليف: تمكين الباحث من مهارة عزل وقائع الأحكام القضائية وتحليل آلية التسبيب والاستدلال القضائي في المادة الجنائية الرقمية.</a:t>
            </a:r>
          </a:p>
          <a:p>
            <a:pPr algn="just"/>
            <a:r>
              <a:rPr lang="ar-SY" sz="2400" b="1" dirty="0">
                <a:latin typeface="Arial" panose="020B0604020202020204" pitchFamily="34" charset="0"/>
              </a:rPr>
              <a:t>• التكليف:</a:t>
            </a:r>
          </a:p>
          <a:p>
            <a:pPr algn="just"/>
            <a:r>
              <a:rPr lang="ar-SY" sz="2400" b="1" dirty="0">
                <a:latin typeface="Arial" panose="020B0604020202020204" pitchFamily="34" charset="0"/>
              </a:rPr>
              <a:t>استخرج حكماً قضائياً حديثاً يتعلق « بجريمة رقمية» كإنتاج مقاطع فيديو مفبركة بقصد الابتزاز أو التشهير مثلاً. </a:t>
            </a:r>
          </a:p>
          <a:p>
            <a:pPr algn="just"/>
            <a:r>
              <a:rPr lang="ar-SY" sz="2400" b="1" dirty="0">
                <a:latin typeface="Arial" panose="020B0604020202020204" pitchFamily="34" charset="0"/>
              </a:rPr>
              <a:t>يُطلب منك إعداد تقرير تحليلي يتضمن: أولاً: عزل الوقائع المادية بدقة والوسائل التقنية المستخدمة. ثانياً: تحليل 'التسبيب القانوني' الذي استندت إليه المحكمة (أو المدعي العام) لتكييف الجريمة، وهل تم استخدام القياس لتطبيق نصوص التزوير التقليدية أم تم الاستناد لقوانين مكافحة جرائم المعلوماتية؟</a:t>
            </a:r>
          </a:p>
          <a:p>
            <a:pPr algn="just"/>
            <a:r>
              <a:rPr lang="ar-SY" sz="2400" b="1" dirty="0">
                <a:latin typeface="Arial" panose="020B0604020202020204" pitchFamily="34" charset="0"/>
              </a:rPr>
              <a:t> ثالثاً: استخلاص 'المبدأ القانوني التحليلي' الذي يحدد متى يتحول الفعل الرقمي الافتراضي إلى جريمة تامة الأركان (المادي والمعنوي) في الواقع الحقيقي".</a:t>
            </a:r>
          </a:p>
          <a:p>
            <a:endParaRPr lang="ar-SY" sz="2400" dirty="0"/>
          </a:p>
        </p:txBody>
      </p:sp>
    </p:spTree>
    <p:extLst>
      <p:ext uri="{BB962C8B-B14F-4D97-AF65-F5344CB8AC3E}">
        <p14:creationId xmlns:p14="http://schemas.microsoft.com/office/powerpoint/2010/main" val="1743875345"/>
      </p:ext>
    </p:extLst>
  </p:cSld>
  <p:clrMapOvr>
    <a:masterClrMapping/>
  </p:clrMapOvr>
  <mc:AlternateContent xmlns:mc="http://schemas.openxmlformats.org/markup-compatibility/2006" xmlns:p14="http://schemas.microsoft.com/office/powerpoint/2010/main">
    <mc:Choice Requires="p14">
      <p:transition spd="slow" p14:dur="2000" advTm="46949"/>
    </mc:Choice>
    <mc:Fallback xmlns="">
      <p:transition spd="slow" advTm="4694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524315"/>
          </a:xfrm>
          <a:prstGeom prst="rect">
            <a:avLst/>
          </a:prstGeom>
          <a:noFill/>
        </p:spPr>
        <p:txBody>
          <a:bodyPr wrap="square" rtlCol="1">
            <a:spAutoFit/>
          </a:bodyPr>
          <a:lstStyle/>
          <a:p>
            <a:pPr algn="just"/>
            <a:r>
              <a:rPr lang="ar-SY" sz="2400" b="1" dirty="0">
                <a:latin typeface="Arial" panose="020B0604020202020204" pitchFamily="34" charset="0"/>
              </a:rPr>
              <a:t>التكليف الثالث: ورقة نقدية لـ "سياسة الخصوصية بالموافقة" في الأنظمة الرقمية الحديثة</a:t>
            </a:r>
          </a:p>
          <a:p>
            <a:pPr algn="just"/>
            <a:r>
              <a:rPr lang="ar-SY" sz="2400" b="1" dirty="0">
                <a:latin typeface="Arial" panose="020B0604020202020204" pitchFamily="34" charset="0"/>
              </a:rPr>
              <a:t>• الهدف من التكليف: تدريب الباحث على النقد الوظيفي للنصوص التشريعية واختبار مدى واقعيتها وجدواها في التطبيق العملي.</a:t>
            </a:r>
          </a:p>
          <a:p>
            <a:pPr algn="just"/>
            <a:r>
              <a:rPr lang="ar-SY" sz="2400" b="1" dirty="0">
                <a:latin typeface="Arial" panose="020B0604020202020204" pitchFamily="34" charset="0"/>
              </a:rPr>
              <a:t>• التكليف:</a:t>
            </a:r>
          </a:p>
          <a:p>
            <a:pPr algn="just"/>
            <a:r>
              <a:rPr lang="ar-SY" sz="2400" b="1" dirty="0">
                <a:latin typeface="Arial" panose="020B0604020202020204" pitchFamily="34" charset="0"/>
              </a:rPr>
              <a:t>"تتبنى جل قوانين حماية البيانات الشخصية مبدأ 'الموافقة الصريحة المسبقة للمستخدم' كشرط أساسي لشرعية معالجة بياناته من قبل التطبيقات الرقمية. قم بإعداد ورقة نقدية (في حدود 3 صفحات) تبين فيها تفنيداً ونقداً علمياً لمدى واقعية هذا المبدأ في عصر 'البيانات الضخمة' وانترنت الأشياء. </a:t>
            </a:r>
          </a:p>
          <a:p>
            <a:pPr algn="just"/>
            <a:r>
              <a:rPr lang="ar-SY" sz="2400" b="1" dirty="0">
                <a:latin typeface="Arial" panose="020B0604020202020204" pitchFamily="34" charset="0"/>
              </a:rPr>
              <a:t>على الباحث أن يبرهن نقداً كيف تحولت هذه الموافقة إلى 'عقد إذعان رقمي شكلي' (حيث يضغط المستخدم على 'أوافق' دون قراءة الشروط لطولها وتعقيدها الفني).</a:t>
            </a:r>
          </a:p>
          <a:p>
            <a:pPr algn="just"/>
            <a:r>
              <a:rPr lang="ar-SY" sz="2400" b="1" dirty="0">
                <a:latin typeface="Arial" panose="020B0604020202020204" pitchFamily="34" charset="0"/>
              </a:rPr>
              <a:t> وكيف يفشل النص القانوني المحلي في حماية الأفراد تقنياً، مع تقديم صياغة لمبدأ بديل يرتكز على 'حماية البيانات بالتشييد والافتراض' (</a:t>
            </a:r>
            <a:r>
              <a:rPr lang="en-US" sz="2400" b="1" dirty="0">
                <a:latin typeface="Arial" panose="020B0604020202020204" pitchFamily="34" charset="0"/>
              </a:rPr>
              <a:t>Privacy by Design and by Default</a:t>
            </a:r>
            <a:r>
              <a:rPr lang="ar-SY" sz="2400" b="1" dirty="0">
                <a:latin typeface="Arial" panose="020B0604020202020204" pitchFamily="34" charset="0"/>
              </a:rPr>
              <a:t>)</a:t>
            </a:r>
            <a:endParaRPr lang="en-US" sz="2400" b="1" dirty="0">
              <a:latin typeface="Arial" panose="020B0604020202020204" pitchFamily="34" charset="0"/>
            </a:endParaRPr>
          </a:p>
          <a:p>
            <a:endParaRPr lang="ar-SY" sz="2400" dirty="0"/>
          </a:p>
        </p:txBody>
      </p:sp>
    </p:spTree>
    <p:extLst>
      <p:ext uri="{BB962C8B-B14F-4D97-AF65-F5344CB8AC3E}">
        <p14:creationId xmlns:p14="http://schemas.microsoft.com/office/powerpoint/2010/main" val="1275069354"/>
      </p:ext>
    </p:extLst>
  </p:cSld>
  <p:clrMapOvr>
    <a:masterClrMapping/>
  </p:clrMapOvr>
  <mc:AlternateContent xmlns:mc="http://schemas.openxmlformats.org/markup-compatibility/2006" xmlns:p14="http://schemas.microsoft.com/office/powerpoint/2010/main">
    <mc:Choice Requires="p14">
      <p:transition spd="slow" p14:dur="2000" advTm="68943"/>
    </mc:Choice>
    <mc:Fallback xmlns="">
      <p:transition spd="slow" advTm="6894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5262979"/>
          </a:xfrm>
          <a:prstGeom prst="rect">
            <a:avLst/>
          </a:prstGeom>
          <a:noFill/>
        </p:spPr>
        <p:txBody>
          <a:bodyPr wrap="square" rtlCol="1">
            <a:spAutoFit/>
          </a:bodyPr>
          <a:lstStyle/>
          <a:p>
            <a:pPr algn="just"/>
            <a:r>
              <a:rPr lang="ar-SY" sz="2400" b="1" dirty="0">
                <a:latin typeface="Arial" panose="020B0604020202020204" pitchFamily="34" charset="0"/>
              </a:rPr>
              <a:t>التكليف الرابع: ورقة مراجعة نقدية لحكم قضائي يتناول موضوع « العملات أو الأصول المشفرة" (</a:t>
            </a:r>
            <a:r>
              <a:rPr lang="en-US" sz="2400" b="1" dirty="0">
                <a:latin typeface="Arial" panose="020B0604020202020204" pitchFamily="34" charset="0"/>
              </a:rPr>
              <a:t>Crypto Assets</a:t>
            </a:r>
            <a:r>
              <a:rPr lang="ar-SY" sz="2400" b="1" dirty="0">
                <a:latin typeface="Arial" panose="020B0604020202020204" pitchFamily="34" charset="0"/>
              </a:rPr>
              <a:t>)</a:t>
            </a:r>
            <a:endParaRPr lang="en-US" sz="2400" b="1" dirty="0">
              <a:latin typeface="Arial" panose="020B0604020202020204" pitchFamily="34" charset="0"/>
            </a:endParaRPr>
          </a:p>
          <a:p>
            <a:pPr algn="just"/>
            <a:r>
              <a:rPr lang="en-US" sz="2400" b="1" dirty="0">
                <a:latin typeface="Arial" panose="020B0604020202020204" pitchFamily="34" charset="0"/>
              </a:rPr>
              <a:t>•</a:t>
            </a:r>
            <a:r>
              <a:rPr lang="ar-SY" sz="2400" b="1" dirty="0">
                <a:latin typeface="Arial" panose="020B0604020202020204" pitchFamily="34" charset="0"/>
              </a:rPr>
              <a:t> الهدف من التكليف: تمكين الباحث من نقد الاتجاهات القضائية وتحديد مكامن الغموض والتناقض في التسبيب.</a:t>
            </a:r>
          </a:p>
          <a:p>
            <a:pPr algn="just"/>
            <a:r>
              <a:rPr lang="ar-SY" sz="2400" b="1" dirty="0">
                <a:latin typeface="Arial" panose="020B0604020202020204" pitchFamily="34" charset="0"/>
              </a:rPr>
              <a:t>• التكليف:</a:t>
            </a:r>
          </a:p>
          <a:p>
            <a:pPr algn="just"/>
            <a:r>
              <a:rPr lang="ar-SY" sz="2400" b="1" dirty="0">
                <a:latin typeface="Arial" panose="020B0604020202020204" pitchFamily="34" charset="0"/>
              </a:rPr>
              <a:t>"قم بالبحث عن حكم قضائي صادر عن محكمة وطنية أو دولية، ثم بين مدى اعتبار الحكم  للعملات المشفرة شيء مادي ملموس ينطبق عليه ( سرقة المال) .</a:t>
            </a:r>
          </a:p>
          <a:p>
            <a:pPr algn="just"/>
            <a:r>
              <a:rPr lang="ar-SY" sz="2400" b="1" dirty="0">
                <a:latin typeface="Arial" panose="020B0604020202020204" pitchFamily="34" charset="0"/>
              </a:rPr>
              <a:t>يُطلب منك كتابة تقرير مراجعة نقدية للحكم يتضمن: أولاً: تفنيد الحجج القانونية التي ساقها القاضي لحماية هذه الأصول أو لرفض حمايتها بحجة أنها شيء مادي غير ملموس.</a:t>
            </a:r>
          </a:p>
          <a:p>
            <a:pPr algn="just"/>
            <a:r>
              <a:rPr lang="ar-SY" sz="2400" b="1" dirty="0">
                <a:latin typeface="Arial" panose="020B0604020202020204" pitchFamily="34" charset="0"/>
              </a:rPr>
              <a:t>ثانياً: بيان كيف يؤدي رفض الحماية إلى إهدار الثروات الرقمية وإنشاء فراغ حمائي غير عادل.</a:t>
            </a:r>
          </a:p>
          <a:p>
            <a:pPr algn="just"/>
            <a:r>
              <a:rPr lang="ar-SY" sz="2400" b="1" dirty="0">
                <a:latin typeface="Arial" panose="020B0604020202020204" pitchFamily="34" charset="0"/>
              </a:rPr>
              <a:t> ثانياً: في حالة رفض الحماية صياغة لائحة اعتراضية تنقد هذا التوجه، بالاستناد إلى التفسير الغائي للمال في الفقه الإسلامي والقانون المقارن، وتقديم الحجة على أن 'القيمة الاقتصادية الافتراضية' أولى بالحماية القضائية من الحيازة المادية الصرفة".</a:t>
            </a:r>
          </a:p>
          <a:p>
            <a:endParaRPr lang="ar-SY" sz="2400" dirty="0"/>
          </a:p>
        </p:txBody>
      </p:sp>
    </p:spTree>
    <p:extLst>
      <p:ext uri="{BB962C8B-B14F-4D97-AF65-F5344CB8AC3E}">
        <p14:creationId xmlns:p14="http://schemas.microsoft.com/office/powerpoint/2010/main" val="4294751029"/>
      </p:ext>
    </p:extLst>
  </p:cSld>
  <p:clrMapOvr>
    <a:masterClrMapping/>
  </p:clrMapOvr>
  <mc:AlternateContent xmlns:mc="http://schemas.openxmlformats.org/markup-compatibility/2006" xmlns:p14="http://schemas.microsoft.com/office/powerpoint/2010/main">
    <mc:Choice Requires="p14">
      <p:transition spd="slow" p14:dur="2000" advTm="66673"/>
    </mc:Choice>
    <mc:Fallback xmlns="">
      <p:transition spd="slow" advTm="6667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8063578" y="881970"/>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097744"/>
            <a:ext cx="11304578"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614175" y="1174578"/>
            <a:ext cx="11196825" cy="4893647"/>
          </a:xfrm>
          <a:prstGeom prst="rect">
            <a:avLst/>
          </a:prstGeom>
          <a:noFill/>
        </p:spPr>
        <p:txBody>
          <a:bodyPr wrap="square" rtlCol="1">
            <a:spAutoFit/>
          </a:bodyPr>
          <a:lstStyle/>
          <a:p>
            <a:pPr algn="just"/>
            <a:r>
              <a:rPr lang="ar-SY" sz="2400" b="1" dirty="0">
                <a:latin typeface="Arial" panose="020B0604020202020204" pitchFamily="34" charset="0"/>
              </a:rPr>
              <a:t>التكليف الخامس: دراسة مقارنة مدمجة موضوعياً حول "حقوق الملكية الفكرية على مخرجات الذكاء الاصطناعي"</a:t>
            </a:r>
          </a:p>
          <a:p>
            <a:pPr algn="just"/>
            <a:r>
              <a:rPr lang="ar-SY" sz="2400" b="1" dirty="0">
                <a:latin typeface="Arial" panose="020B0604020202020204" pitchFamily="34" charset="0"/>
              </a:rPr>
              <a:t>•الهدف من التكليف: تدريب الباحث على مهارة الصياغة المقارنة المدمجة موضوعياً، وتجنب عيب السرد الطولي المتوالي لقوانين الدول.</a:t>
            </a:r>
          </a:p>
          <a:p>
            <a:pPr algn="just"/>
            <a:r>
              <a:rPr lang="ar-SY" sz="2400" b="1" dirty="0">
                <a:latin typeface="Arial" panose="020B0604020202020204" pitchFamily="34" charset="0"/>
              </a:rPr>
              <a:t>• التكليف:</a:t>
            </a:r>
          </a:p>
          <a:p>
            <a:pPr algn="just"/>
            <a:r>
              <a:rPr lang="ar-SY" sz="2400" b="1" dirty="0">
                <a:latin typeface="Arial" panose="020B0604020202020204" pitchFamily="34" charset="0"/>
              </a:rPr>
              <a:t>"قم بإعداد ورقة بحثية مقارنة (في حدود 4 صفحات) تبحث في مدى إمكانية حماية المصنفات الأدبية أو الفنية التي تنتجها أنظمة الذكاء الاصطناعي (مثل صور أو نصوص) بواسطة حق المؤلف. </a:t>
            </a:r>
          </a:p>
          <a:p>
            <a:pPr algn="just"/>
            <a:r>
              <a:rPr lang="ar-SY" sz="2400" b="1" dirty="0">
                <a:latin typeface="Arial" panose="020B0604020202020204" pitchFamily="34" charset="0"/>
              </a:rPr>
              <a:t>يُلزم الباحث بالمقارنة بين موقفين: مكتب براءات الاختراع والعلامات التجارية الأمريكي </a:t>
            </a:r>
            <a:r>
              <a:rPr lang="en-US" sz="2400" b="1" dirty="0">
                <a:latin typeface="Arial" panose="020B0604020202020204" pitchFamily="34" charset="0"/>
              </a:rPr>
              <a:t>(USPTO)</a:t>
            </a:r>
            <a:r>
              <a:rPr lang="ar-SY" sz="2400" b="1" dirty="0">
                <a:latin typeface="Arial" panose="020B0604020202020204" pitchFamily="34" charset="0"/>
              </a:rPr>
              <a:t> الذي يشترط 'العنصر البشري المباشر' للابتكار لرفض منح الحماية، والمشرع البريطاني</a:t>
            </a:r>
            <a:r>
              <a:rPr lang="en-US" sz="2400" b="1" dirty="0">
                <a:latin typeface="Arial" panose="020B0604020202020204" pitchFamily="34" charset="0"/>
              </a:rPr>
              <a:t>(UK CDPA) </a:t>
            </a:r>
            <a:r>
              <a:rPr lang="ar-SY" sz="2400" b="1" dirty="0">
                <a:latin typeface="Arial" panose="020B0604020202020204" pitchFamily="34" charset="0"/>
              </a:rPr>
              <a:t> الذي يمنح الحماية للمصنفات المُولدة حاسوبياً ويسند الحق للشخص الذي رتب لإنشاء هذا المصنف. شروط التكليف المنهجية: يُحظر تماماً تخصيص صفحات مستقلة لكل دولة، بل يجب صياغة البحث في محاور موضوعية (مثال: أولاً: شرط الابتكار البشري، ثانياً: تحديد صاحب الحق) ومناقشة الموقفين الأمريكي والبريطاني  وموقف المشرع المحلي بالتزامن داخل كل فقرة، مع بيان أوجه الشبه والاختلاف والعلة التشريعية لكل نظام.</a:t>
            </a:r>
            <a:endParaRPr lang="ar-SY" sz="2400" dirty="0"/>
          </a:p>
        </p:txBody>
      </p:sp>
    </p:spTree>
    <p:extLst>
      <p:ext uri="{BB962C8B-B14F-4D97-AF65-F5344CB8AC3E}">
        <p14:creationId xmlns:p14="http://schemas.microsoft.com/office/powerpoint/2010/main" val="17075937"/>
      </p:ext>
    </p:extLst>
  </p:cSld>
  <p:clrMapOvr>
    <a:masterClrMapping/>
  </p:clrMapOvr>
  <mc:AlternateContent xmlns:mc="http://schemas.openxmlformats.org/markup-compatibility/2006" xmlns:p14="http://schemas.microsoft.com/office/powerpoint/2010/main">
    <mc:Choice Requires="p14">
      <p:transition spd="slow" p14:dur="2000" advTm="79675"/>
    </mc:Choice>
    <mc:Fallback xmlns="">
      <p:transition spd="slow" advTm="7967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4524315"/>
          </a:xfrm>
          <a:prstGeom prst="rect">
            <a:avLst/>
          </a:prstGeom>
          <a:noFill/>
        </p:spPr>
        <p:txBody>
          <a:bodyPr wrap="square" rtlCol="1">
            <a:spAutoFit/>
          </a:bodyPr>
          <a:lstStyle/>
          <a:p>
            <a:pPr algn="just"/>
            <a:r>
              <a:rPr lang="ar-SY" sz="2400" b="1" dirty="0">
                <a:latin typeface="Arial" panose="020B0604020202020204" pitchFamily="34" charset="0"/>
              </a:rPr>
              <a:t>التكليف السادس: صياغة "جدول مصفوفة المقارنة والتحليل النمطي" لقوانين حماية البيانات الشخصية</a:t>
            </a:r>
          </a:p>
          <a:p>
            <a:pPr algn="just"/>
            <a:r>
              <a:rPr lang="ar-SY" sz="2400" b="1" dirty="0">
                <a:latin typeface="Arial" panose="020B0604020202020204" pitchFamily="34" charset="0"/>
              </a:rPr>
              <a:t>•الهدف من التكليف: تمكين الباحث من استخدام الأدوات البصرية (المصفوفات المقارنة) لتسهيل استخلاص نتائج المقارنة وتوظيفها لصالح التشريع الوطني.</a:t>
            </a:r>
          </a:p>
          <a:p>
            <a:pPr algn="just"/>
            <a:r>
              <a:rPr lang="ar-SY" sz="2400" b="1" dirty="0">
                <a:latin typeface="Arial" panose="020B0604020202020204" pitchFamily="34" charset="0"/>
              </a:rPr>
              <a:t>• التكليف:</a:t>
            </a:r>
          </a:p>
          <a:p>
            <a:pPr algn="just"/>
            <a:r>
              <a:rPr lang="ar-SY" sz="2400" b="1" dirty="0">
                <a:latin typeface="Arial" panose="020B0604020202020204" pitchFamily="34" charset="0"/>
              </a:rPr>
              <a:t>"قم بإعداد جدول مقارنة</a:t>
            </a:r>
            <a:r>
              <a:rPr lang="en-US" sz="2400" b="1" dirty="0">
                <a:latin typeface="Arial" panose="020B0604020202020204" pitchFamily="34" charset="0"/>
              </a:rPr>
              <a:t> </a:t>
            </a:r>
            <a:r>
              <a:rPr lang="ar-SY" sz="2400" b="1" dirty="0">
                <a:latin typeface="Arial" panose="020B0604020202020204" pitchFamily="34" charset="0"/>
              </a:rPr>
              <a:t>تُحلل فيها مسألة 'حق المستهلك الرقمي في نقل بياناته' (</a:t>
            </a:r>
            <a:r>
              <a:rPr lang="en-US" sz="2400" b="1" dirty="0">
                <a:latin typeface="Arial" panose="020B0604020202020204" pitchFamily="34" charset="0"/>
              </a:rPr>
              <a:t>Data Portability</a:t>
            </a:r>
          </a:p>
          <a:p>
            <a:pPr algn="just"/>
            <a:r>
              <a:rPr lang="en-US" sz="2400" b="1" dirty="0">
                <a:latin typeface="Arial" panose="020B0604020202020204" pitchFamily="34" charset="0"/>
              </a:rPr>
              <a:t> </a:t>
            </a:r>
            <a:r>
              <a:rPr lang="ar-SY" sz="2400" b="1" dirty="0">
                <a:latin typeface="Arial" panose="020B0604020202020204" pitchFamily="34" charset="0"/>
              </a:rPr>
              <a:t>يجب أن تتضمن المصفوفة مقارنة بين نظام اللائحة الأوروبية لحماية البيانات </a:t>
            </a:r>
            <a:r>
              <a:rPr lang="en-US" sz="2400" b="1" dirty="0">
                <a:latin typeface="Arial" panose="020B0604020202020204" pitchFamily="34" charset="0"/>
              </a:rPr>
              <a:t>(GDPR)، </a:t>
            </a:r>
            <a:r>
              <a:rPr lang="ar-SY" sz="2400" b="1" dirty="0">
                <a:latin typeface="Arial" panose="020B0604020202020204" pitchFamily="34" charset="0"/>
              </a:rPr>
              <a:t>وقانون حماية البيانات الشخصية في دولتك (التشريع الوطني).</a:t>
            </a:r>
          </a:p>
          <a:p>
            <a:pPr algn="just"/>
            <a:r>
              <a:rPr lang="ar-SY" sz="2400" b="1" dirty="0">
                <a:latin typeface="Arial" panose="020B0604020202020204" pitchFamily="34" charset="0"/>
              </a:rPr>
              <a:t> تشمل محاور المقارنة بالجدول: (شروط ممارسة الحق، الاستثناءات الواردة عليه، العقوبات المترتبة على مخالفة المنصات للحق). </a:t>
            </a:r>
          </a:p>
          <a:p>
            <a:pPr algn="just"/>
            <a:r>
              <a:rPr lang="ar-SY" sz="2400" b="1" dirty="0">
                <a:latin typeface="Arial" panose="020B0604020202020204" pitchFamily="34" charset="0"/>
              </a:rPr>
              <a:t>يعقب الجدول تحليل نقدي استنتاجي (في حدود صفحتين) يشرح فيه الباحث الفجوات التنظيمية في التشريع الوطني مقارنة بالأنظمة الدولية، ويصيغ توصية تطبيقية بالصياغة التشريعية اللازمة لسد هذه الفجوة في وطنه".</a:t>
            </a:r>
          </a:p>
        </p:txBody>
      </p:sp>
    </p:spTree>
    <p:extLst>
      <p:ext uri="{BB962C8B-B14F-4D97-AF65-F5344CB8AC3E}">
        <p14:creationId xmlns:p14="http://schemas.microsoft.com/office/powerpoint/2010/main" val="436179395"/>
      </p:ext>
    </p:extLst>
  </p:cSld>
  <p:clrMapOvr>
    <a:masterClrMapping/>
  </p:clrMapOvr>
  <mc:AlternateContent xmlns:mc="http://schemas.openxmlformats.org/markup-compatibility/2006" xmlns:p14="http://schemas.microsoft.com/office/powerpoint/2010/main">
    <mc:Choice Requires="p14">
      <p:transition spd="slow" p14:dur="2000" advTm="64871"/>
    </mc:Choice>
    <mc:Fallback xmlns="">
      <p:transition spd="slow" advTm="6487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4154984"/>
          </a:xfrm>
          <a:prstGeom prst="rect">
            <a:avLst/>
          </a:prstGeom>
          <a:noFill/>
        </p:spPr>
        <p:txBody>
          <a:bodyPr wrap="square" rtlCol="1">
            <a:spAutoFit/>
          </a:bodyPr>
          <a:lstStyle/>
          <a:p>
            <a:pPr algn="just"/>
            <a:r>
              <a:rPr lang="ar-SY" sz="2400" b="1" dirty="0">
                <a:latin typeface="Arial" panose="020B0604020202020204" pitchFamily="34" charset="0"/>
              </a:rPr>
              <a:t>التكليف السابع: تنمية مهارة الدمج وإبراز شخصية الباحث</a:t>
            </a:r>
          </a:p>
          <a:p>
            <a:pPr algn="just"/>
            <a:r>
              <a:rPr lang="ar-SY" sz="2400" b="1" dirty="0">
                <a:latin typeface="Arial" panose="020B0604020202020204" pitchFamily="34" charset="0"/>
              </a:rPr>
              <a:t>• الهدف من التكليف: تدريب الباحث على دمج أدوات (التحليل، النقد، والمقارنة) مع إبراز كلمتي "ونرى" أو "ونرجّح" في السياق القانوني.</a:t>
            </a:r>
          </a:p>
          <a:p>
            <a:pPr algn="just"/>
            <a:r>
              <a:rPr lang="ar-SY" sz="2400" b="1" dirty="0">
                <a:latin typeface="Arial" panose="020B0604020202020204" pitchFamily="34" charset="0"/>
              </a:rPr>
              <a:t>"اختر أي مسألة قانونية رقمية </a:t>
            </a:r>
          </a:p>
          <a:p>
            <a:pPr algn="just"/>
            <a:r>
              <a:rPr lang="ar-SY" sz="2400" b="1" dirty="0">
                <a:latin typeface="Arial" panose="020B0604020202020204" pitchFamily="34" charset="0"/>
              </a:rPr>
              <a:t>(كمثال: مشروعية الدليل المستمد من اختراق الحسابات الشخصية في التفتيش الجنائي). </a:t>
            </a:r>
          </a:p>
          <a:p>
            <a:pPr algn="just"/>
            <a:r>
              <a:rPr lang="ar-SY" sz="2400" b="1" dirty="0">
                <a:latin typeface="Arial" panose="020B0604020202020204" pitchFamily="34" charset="0"/>
              </a:rPr>
              <a:t>يُطلب منك كتابة مبحث مصغر (لا يتجاوز 3 صفحات)، تلتزم فيه بالبناء </a:t>
            </a:r>
            <a:r>
              <a:rPr lang="ar-SY" sz="2400" b="1" dirty="0" err="1">
                <a:latin typeface="Arial" panose="020B0604020202020204" pitchFamily="34" charset="0"/>
              </a:rPr>
              <a:t>الدمجي</a:t>
            </a:r>
            <a:r>
              <a:rPr lang="ar-SY" sz="2400" b="1" dirty="0">
                <a:latin typeface="Arial" panose="020B0604020202020204" pitchFamily="34" charset="0"/>
              </a:rPr>
              <a:t> التالي:</a:t>
            </a:r>
          </a:p>
          <a:p>
            <a:pPr algn="just"/>
            <a:r>
              <a:rPr lang="ar-SY" sz="2400" b="1" dirty="0">
                <a:latin typeface="Arial" panose="020B0604020202020204" pitchFamily="34" charset="0"/>
              </a:rPr>
              <a:t> كل صفحة يجب أن تحتوي على فكرة موضوعية واحدة، يتم داخلها تحليل النص الوطني، ومقارنته بالتشريع الفرنسي أو الأمريكي أو اللائحة الأوربية لحماية البيانات، ثم نقده .</a:t>
            </a:r>
          </a:p>
          <a:p>
            <a:pPr algn="just"/>
            <a:r>
              <a:rPr lang="ar-SY" sz="2400" b="1" dirty="0">
                <a:latin typeface="Arial" panose="020B0604020202020204" pitchFamily="34" charset="0"/>
              </a:rPr>
              <a:t> وتنتهي الفقرة بـ موقفك الشخصي المبرر علمياً. </a:t>
            </a:r>
          </a:p>
          <a:p>
            <a:pPr algn="just"/>
            <a:r>
              <a:rPr lang="ar-SY" sz="2400" b="1" dirty="0">
                <a:latin typeface="Arial" panose="020B0604020202020204" pitchFamily="34" charset="0"/>
              </a:rPr>
              <a:t>يُمنع منعاً باتاً استخدام عناوين بأسماء الدول، بل يكون الانتقال عبر العناوين الموضوعية وأدوات الربط التحليلية والمقارنة".</a:t>
            </a:r>
          </a:p>
        </p:txBody>
      </p:sp>
    </p:spTree>
    <p:extLst>
      <p:ext uri="{BB962C8B-B14F-4D97-AF65-F5344CB8AC3E}">
        <p14:creationId xmlns:p14="http://schemas.microsoft.com/office/powerpoint/2010/main" val="736960759"/>
      </p:ext>
    </p:extLst>
  </p:cSld>
  <p:clrMapOvr>
    <a:masterClrMapping/>
  </p:clrMapOvr>
  <mc:AlternateContent xmlns:mc="http://schemas.openxmlformats.org/markup-compatibility/2006" xmlns:p14="http://schemas.microsoft.com/office/powerpoint/2010/main">
    <mc:Choice Requires="p14">
      <p:transition spd="slow" p14:dur="2000" advTm="52635"/>
    </mc:Choice>
    <mc:Fallback xmlns="">
      <p:transition spd="slow" advTm="5263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1938992"/>
          </a:xfrm>
          <a:prstGeom prst="rect">
            <a:avLst/>
          </a:prstGeom>
          <a:noFill/>
        </p:spPr>
        <p:txBody>
          <a:bodyPr wrap="square" rtlCol="1">
            <a:spAutoFit/>
          </a:bodyPr>
          <a:lstStyle/>
          <a:p>
            <a:pPr algn="just"/>
            <a:r>
              <a:rPr lang="ar-SY" sz="2400" b="1" dirty="0">
                <a:latin typeface="Arial" panose="020B0604020202020204" pitchFamily="34" charset="0"/>
              </a:rPr>
              <a:t>التكليف الثامن: تكليف تشخيص الفراغ والتعارض التشريعي</a:t>
            </a:r>
          </a:p>
          <a:p>
            <a:pPr algn="just"/>
            <a:r>
              <a:rPr lang="ar-SY" sz="2400" b="1" dirty="0">
                <a:latin typeface="Arial" panose="020B0604020202020204" pitchFamily="34" charset="0"/>
              </a:rPr>
              <a:t>• الهدف : كشف أوجه التعارض أو الغموض التشريعي.</a:t>
            </a:r>
          </a:p>
          <a:p>
            <a:pPr algn="just"/>
            <a:r>
              <a:rPr lang="ar-SY" sz="2400" b="1" dirty="0">
                <a:latin typeface="Arial" panose="020B0604020202020204" pitchFamily="34" charset="0"/>
              </a:rPr>
              <a:t>• طبيعة التكليف: رصد ومقارنة نصين قانونيين في التشريع المحلي (مثل: نظام مكافحة جرائم المعلوماتية وقانون حماية البيانات الشخصية)، لتحديد ما إذا كان هناك تداخل، تعارض، أو فراغ قانوني في تنظيم حماية البيانات الشخصية، مع تقديم برهان علمي على وجود هذا الخلل.</a:t>
            </a:r>
          </a:p>
        </p:txBody>
      </p:sp>
    </p:spTree>
    <p:extLst>
      <p:ext uri="{BB962C8B-B14F-4D97-AF65-F5344CB8AC3E}">
        <p14:creationId xmlns:p14="http://schemas.microsoft.com/office/powerpoint/2010/main" val="718854687"/>
      </p:ext>
    </p:extLst>
  </p:cSld>
  <p:clrMapOvr>
    <a:masterClrMapping/>
  </p:clrMapOvr>
  <mc:AlternateContent xmlns:mc="http://schemas.openxmlformats.org/markup-compatibility/2006" xmlns:p14="http://schemas.microsoft.com/office/powerpoint/2010/main">
    <mc:Choice Requires="p14">
      <p:transition spd="slow" p14:dur="2000" advTm="46685"/>
    </mc:Choice>
    <mc:Fallback xmlns="">
      <p:transition spd="slow" advTm="46685"/>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2677656"/>
          </a:xfrm>
          <a:prstGeom prst="rect">
            <a:avLst/>
          </a:prstGeom>
          <a:noFill/>
        </p:spPr>
        <p:txBody>
          <a:bodyPr wrap="square" rtlCol="1">
            <a:spAutoFit/>
          </a:bodyPr>
          <a:lstStyle/>
          <a:p>
            <a:pPr algn="just"/>
            <a:r>
              <a:rPr lang="ar-SY" sz="2400" b="1" dirty="0">
                <a:latin typeface="Arial" panose="020B0604020202020204" pitchFamily="34" charset="0"/>
              </a:rPr>
              <a:t>التكليف التاسع: تكليف صياغة النص التشريعي البديل (المشرّع المستقبلي).</a:t>
            </a:r>
          </a:p>
          <a:p>
            <a:pPr algn="just"/>
            <a:endParaRPr lang="ar-SY" sz="2400" b="1" dirty="0">
              <a:latin typeface="Arial" panose="020B0604020202020204" pitchFamily="34" charset="0"/>
            </a:endParaRPr>
          </a:p>
          <a:p>
            <a:pPr algn="just"/>
            <a:r>
              <a:rPr lang="ar-SY" sz="2400" b="1" dirty="0">
                <a:latin typeface="Arial" panose="020B0604020202020204" pitchFamily="34" charset="0"/>
              </a:rPr>
              <a:t>• الهدف : صياغة مقترحات وبدائل تشريعية محكمة.</a:t>
            </a:r>
          </a:p>
          <a:p>
            <a:pPr algn="just"/>
            <a:r>
              <a:rPr lang="ar-SY" sz="2400" b="1" dirty="0">
                <a:latin typeface="Arial" panose="020B0604020202020204" pitchFamily="34" charset="0"/>
              </a:rPr>
              <a:t>• اختر مسألة قانونية يعاني فيها تشريع دولتك المحلي من قصور واضح أو حتى غياب النص.</a:t>
            </a:r>
          </a:p>
          <a:p>
            <a:pPr algn="just"/>
            <a:endParaRPr lang="ar-SY" sz="2400" b="1" dirty="0">
              <a:latin typeface="Arial" panose="020B0604020202020204" pitchFamily="34" charset="0"/>
            </a:endParaRPr>
          </a:p>
          <a:p>
            <a:pPr algn="just"/>
            <a:r>
              <a:rPr lang="ar-SY" sz="2400" b="1" dirty="0">
                <a:latin typeface="Arial" panose="020B0604020202020204" pitchFamily="34" charset="0"/>
              </a:rPr>
              <a:t>يُطلب من الباحث صياغة "مشروع مادة قانونية مقترحة « بلغة قانونية رصينة، مع أسباب تبني النص ومراميه، ومدى تغطية النص للمشكلة وتنظيمه الكافي لها.</a:t>
            </a:r>
          </a:p>
        </p:txBody>
      </p:sp>
    </p:spTree>
    <p:extLst>
      <p:ext uri="{BB962C8B-B14F-4D97-AF65-F5344CB8AC3E}">
        <p14:creationId xmlns:p14="http://schemas.microsoft.com/office/powerpoint/2010/main" val="1649016578"/>
      </p:ext>
    </p:extLst>
  </p:cSld>
  <p:clrMapOvr>
    <a:masterClrMapping/>
  </p:clrMapOvr>
  <mc:AlternateContent xmlns:mc="http://schemas.openxmlformats.org/markup-compatibility/2006" xmlns:p14="http://schemas.microsoft.com/office/powerpoint/2010/main">
    <mc:Choice Requires="p14">
      <p:transition spd="slow" p14:dur="2000" advTm="45194"/>
    </mc:Choice>
    <mc:Fallback xmlns="">
      <p:transition spd="slow" advTm="45194"/>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21929" y="1309358"/>
            <a:ext cx="10438343" cy="3416320"/>
          </a:xfrm>
          <a:prstGeom prst="rect">
            <a:avLst/>
          </a:prstGeom>
          <a:noFill/>
        </p:spPr>
        <p:txBody>
          <a:bodyPr wrap="square" rtlCol="1">
            <a:spAutoFit/>
          </a:bodyPr>
          <a:lstStyle/>
          <a:p>
            <a:pPr algn="just"/>
            <a:r>
              <a:rPr lang="ar-SY" sz="2400" b="1" dirty="0">
                <a:latin typeface="Arial" panose="020B0604020202020204" pitchFamily="34" charset="0"/>
              </a:rPr>
              <a:t>التكليف العاشر: التأصيل الفقهي للمستجدات التقنية ونقد القواعد التقليدية </a:t>
            </a:r>
          </a:p>
          <a:p>
            <a:pPr algn="just"/>
            <a:r>
              <a:rPr lang="ar-SY" sz="2400" b="1" dirty="0">
                <a:latin typeface="Arial" panose="020B0604020202020204" pitchFamily="34" charset="0"/>
              </a:rPr>
              <a:t>• الهدف : إعادة التأصيل الفقهي وإرجاع الآليات الرقمية إلى القواعد العامة ورصد مواطن العجز والقصور في القواعد التقليدية.</a:t>
            </a:r>
          </a:p>
          <a:p>
            <a:pPr algn="just"/>
            <a:r>
              <a:rPr lang="ar-SY" sz="2400" b="1" dirty="0">
                <a:latin typeface="Arial" panose="020B0604020202020204" pitchFamily="34" charset="0"/>
              </a:rPr>
              <a:t>• التكليف: اكتب بحث تأصيلي نقدي مصغر (في حدود 5 صفحات)  من مطلبين يتم فيه تكييف «مسؤولية الروبوتات والأنظمة ذاتية القيادة) في ضوء النظرية العامة للالتزامات، ويتضمن:</a:t>
            </a:r>
          </a:p>
          <a:p>
            <a:pPr marL="342900" indent="-342900" algn="just">
              <a:buFont typeface="Arial" panose="020B0604020202020204" pitchFamily="34" charset="0"/>
              <a:buChar char="•"/>
            </a:pPr>
            <a:r>
              <a:rPr lang="ar-SY" sz="2400" b="1" dirty="0">
                <a:latin typeface="Arial" panose="020B0604020202020204" pitchFamily="34" charset="0"/>
              </a:rPr>
              <a:t>مدى اعتبار الروبوتات شخصية قانونية تتحمل الالتزامات.</a:t>
            </a:r>
          </a:p>
          <a:p>
            <a:pPr algn="just"/>
            <a:r>
              <a:rPr lang="ar-SY" sz="2400" b="1" dirty="0">
                <a:latin typeface="Arial" panose="020B0604020202020204" pitchFamily="34" charset="0"/>
              </a:rPr>
              <a:t>• مدى كفاية قواعد "المسؤولية التقصيرية التقليدية" (خطأ الحارس أو المتبوع) لتغطية الأضرار الناشئة عن القيادة الذاتية للسيارات المستندة إلى الذكاء الاصطناعي، وتشخيص المعضلة القانونية عند انعدام الخطأ البشري.</a:t>
            </a:r>
          </a:p>
        </p:txBody>
      </p:sp>
    </p:spTree>
    <p:extLst>
      <p:ext uri="{BB962C8B-B14F-4D97-AF65-F5344CB8AC3E}">
        <p14:creationId xmlns:p14="http://schemas.microsoft.com/office/powerpoint/2010/main" val="2196078110"/>
      </p:ext>
    </p:extLst>
  </p:cSld>
  <p:clrMapOvr>
    <a:masterClrMapping/>
  </p:clrMapOvr>
  <mc:AlternateContent xmlns:mc="http://schemas.openxmlformats.org/markup-compatibility/2006" xmlns:p14="http://schemas.microsoft.com/office/powerpoint/2010/main">
    <mc:Choice Requires="p14">
      <p:transition spd="slow" p14:dur="2000" advTm="78979"/>
    </mc:Choice>
    <mc:Fallback xmlns="">
      <p:transition spd="slow" advTm="78979"/>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5262979"/>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•لضمان قيام الباحثين بالمهام في إطار أطروحاتهم الشخصية بشكل رصين، يوصى بإلزامهم عند تقديم كل تكليف كتابي :</a:t>
            </a: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16707">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32034"/>
    </mc:Choice>
    <mc:Fallback xmlns="">
      <p:transition spd="slow" advTm="32034"/>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8D3112-452D-4030-A8CA-D4107930383F}">
  <ds:schemaRefs>
    <ds:schemaRef ds:uri="http://schemas.microsoft.com/sharepoint/v3/contenttype/forms"/>
  </ds:schemaRefs>
</ds:datastoreItem>
</file>

<file path=customXml/itemProps2.xml><?xml version="1.0" encoding="utf-8"?>
<ds:datastoreItem xmlns:ds="http://schemas.openxmlformats.org/officeDocument/2006/customXml" ds:itemID="{08AD18D0-91D2-4DA2-B078-869A843CECE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7F0710D-9134-42CD-A4C0-76303694DD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1017</TotalTime>
  <Words>7850</Words>
  <Application>Microsoft Office PowerPoint</Application>
  <PresentationFormat>Widescreen</PresentationFormat>
  <Paragraphs>359</Paragraphs>
  <Slides>61</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Alexandria</vt:lpstr>
      <vt:lpstr>Arial</vt:lpstr>
      <vt:lpstr>Calibri</vt:lpstr>
      <vt:lpstr>Calibri Light</vt:lpstr>
      <vt:lpstr>SimplifiedArabic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Ahmad Warrak</cp:lastModifiedBy>
  <cp:revision>88</cp:revision>
  <dcterms:created xsi:type="dcterms:W3CDTF">2026-05-18T15:42:29Z</dcterms:created>
  <dcterms:modified xsi:type="dcterms:W3CDTF">2026-06-09T18:44:29Z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