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436" r:id="rId9"/>
    <p:sldId id="402" r:id="rId10"/>
    <p:sldId id="403" r:id="rId11"/>
    <p:sldId id="404" r:id="rId12"/>
    <p:sldId id="405" r:id="rId13"/>
    <p:sldId id="437" r:id="rId14"/>
    <p:sldId id="417" r:id="rId15"/>
    <p:sldId id="418" r:id="rId16"/>
    <p:sldId id="419" r:id="rId17"/>
    <p:sldId id="420" r:id="rId18"/>
    <p:sldId id="421" r:id="rId19"/>
    <p:sldId id="406" r:id="rId20"/>
    <p:sldId id="407" r:id="rId21"/>
    <p:sldId id="408" r:id="rId22"/>
    <p:sldId id="409" r:id="rId23"/>
    <p:sldId id="410" r:id="rId24"/>
    <p:sldId id="411" r:id="rId25"/>
    <p:sldId id="412" r:id="rId26"/>
    <p:sldId id="413" r:id="rId27"/>
    <p:sldId id="414" r:id="rId28"/>
    <p:sldId id="416" r:id="rId29"/>
    <p:sldId id="422" r:id="rId30"/>
    <p:sldId id="423" r:id="rId31"/>
    <p:sldId id="424" r:id="rId32"/>
    <p:sldId id="438" r:id="rId33"/>
    <p:sldId id="425" r:id="rId34"/>
    <p:sldId id="426" r:id="rId35"/>
    <p:sldId id="427" r:id="rId36"/>
    <p:sldId id="428" r:id="rId37"/>
    <p:sldId id="435" r:id="rId38"/>
    <p:sldId id="430" r:id="rId39"/>
    <p:sldId id="431" r:id="rId40"/>
    <p:sldId id="432" r:id="rId41"/>
    <p:sldId id="433"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36"/>
            <p14:sldId id="402"/>
            <p14:sldId id="403"/>
            <p14:sldId id="404"/>
            <p14:sldId id="405"/>
            <p14:sldId id="437"/>
            <p14:sldId id="417"/>
            <p14:sldId id="418"/>
            <p14:sldId id="419"/>
            <p14:sldId id="420"/>
            <p14:sldId id="421"/>
            <p14:sldId id="406"/>
            <p14:sldId id="407"/>
            <p14:sldId id="408"/>
            <p14:sldId id="409"/>
            <p14:sldId id="410"/>
            <p14:sldId id="411"/>
            <p14:sldId id="412"/>
            <p14:sldId id="413"/>
            <p14:sldId id="414"/>
            <p14:sldId id="416"/>
            <p14:sldId id="422"/>
            <p14:sldId id="423"/>
            <p14:sldId id="424"/>
            <p14:sldId id="438"/>
            <p14:sldId id="425"/>
            <p14:sldId id="426"/>
            <p14:sldId id="427"/>
            <p14:sldId id="428"/>
            <p14:sldId id="435"/>
            <p14:sldId id="430"/>
            <p14:sldId id="431"/>
            <p14:sldId id="432"/>
            <p14:sldId id="433"/>
            <p14:sldId id="37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6</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552"/>
    </mc:Choice>
    <mc:Fallback xmlns="">
      <p:transition spd="slow" advTm="2055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897317"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96446" y="1214421"/>
            <a:ext cx="4828631" cy="646331"/>
          </a:xfrm>
          <a:prstGeom prst="rect">
            <a:avLst/>
          </a:prstGeom>
          <a:noFill/>
        </p:spPr>
        <p:txBody>
          <a:bodyPr wrap="none" rtlCol="0">
            <a:spAutoFit/>
          </a:bodyPr>
          <a:lstStyle/>
          <a:p>
            <a:pPr algn="ctr" rtl="1"/>
            <a:r>
              <a:rPr lang="ar-EG" b="1" dirty="0">
                <a:solidFill>
                  <a:srgbClr val="00B0F0"/>
                </a:solidFill>
                <a:latin typeface="Alexandria" charset="0"/>
                <a:cs typeface="Alexandria" charset="0"/>
              </a:rPr>
              <a:t>استراتيجية </a:t>
            </a:r>
            <a:r>
              <a:rPr lang="ar-EG" b="1" dirty="0" smtClean="0">
                <a:solidFill>
                  <a:srgbClr val="00B0F0"/>
                </a:solidFill>
                <a:latin typeface="Alexandria" charset="0"/>
                <a:cs typeface="Alexandria" charset="0"/>
              </a:rPr>
              <a:t>التسويق الأخضر</a:t>
            </a:r>
            <a:r>
              <a:rPr lang="en-US" b="1" dirty="0" smtClean="0">
                <a:solidFill>
                  <a:srgbClr val="00B0F0"/>
                </a:solidFill>
                <a:latin typeface="Alexandria" charset="0"/>
                <a:cs typeface="Alexandria" charset="0"/>
              </a:rPr>
              <a:t>Green </a:t>
            </a:r>
            <a:r>
              <a:rPr lang="en-US" b="1" dirty="0">
                <a:solidFill>
                  <a:srgbClr val="00B0F0"/>
                </a:solidFill>
                <a:latin typeface="Alexandria" charset="0"/>
                <a:cs typeface="Alexandria" charset="0"/>
              </a:rPr>
              <a:t>Marketing) </a:t>
            </a:r>
            <a:r>
              <a:rPr lang="ar-EG" b="1" dirty="0" smtClean="0">
                <a:solidFill>
                  <a:srgbClr val="00B0F0"/>
                </a:solidFill>
                <a:latin typeface="Alexandria" charset="0"/>
                <a:cs typeface="Alexandria" charset="0"/>
              </a:rPr>
              <a:t>)</a:t>
            </a:r>
          </a:p>
          <a:p>
            <a:pPr algn="ctr" rtl="1"/>
            <a:r>
              <a:rPr lang="ar-EG" b="1" dirty="0" smtClean="0">
                <a:solidFill>
                  <a:srgbClr val="00B0F0"/>
                </a:solidFill>
                <a:latin typeface="Alexandria" charset="0"/>
                <a:cs typeface="Alexandria" charset="0"/>
              </a:rPr>
              <a:t>واستراتيجية التسويق بالأحداث الجارية</a:t>
            </a:r>
            <a:r>
              <a:rPr lang="en-US" b="1" dirty="0" smtClean="0">
                <a:solidFill>
                  <a:srgbClr val="00B0F0"/>
                </a:solidFill>
                <a:latin typeface="Alexandria" charset="0"/>
                <a:cs typeface="Alexandria" charset="0"/>
              </a:rPr>
              <a:t>(Trend Jacking) </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8377"/>
    </mc:Choice>
    <mc:Fallback xmlns="">
      <p:transition spd="slow" advTm="583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773638"/>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نشأة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الأخضر</a:t>
            </a:r>
            <a:r>
              <a:rPr lang="en-US" sz="2000" dirty="0" smtClean="0">
                <a:cs typeface="+mj-cs"/>
              </a:rPr>
              <a:t>(Green 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مصطلح التسويق بالأحداث </a:t>
            </a:r>
            <a:r>
              <a:rPr lang="ar-EG" sz="2000" dirty="0" smtClean="0">
                <a:cs typeface="+mj-cs"/>
              </a:rPr>
              <a:t>الجارية</a:t>
            </a:r>
            <a:r>
              <a:rPr lang="en-US" sz="2000" dirty="0" smtClean="0">
                <a:cs typeface="+mj-cs"/>
              </a:rPr>
              <a:t>Trend </a:t>
            </a:r>
            <a:r>
              <a:rPr lang="en-US" sz="2000" dirty="0">
                <a:cs typeface="+mj-cs"/>
              </a:rPr>
              <a:t>Jacking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بالأحداث </a:t>
            </a:r>
            <a:r>
              <a:rPr lang="ar-EG" sz="2000" dirty="0" smtClean="0">
                <a:cs typeface="+mj-cs"/>
              </a:rPr>
              <a:t>الجارية</a:t>
            </a:r>
            <a:r>
              <a:rPr lang="en-US" sz="2000" dirty="0" smtClean="0">
                <a:cs typeface="+mj-cs"/>
              </a:rPr>
              <a:t>Trend </a:t>
            </a:r>
            <a:r>
              <a:rPr lang="en-US" sz="2000" dirty="0">
                <a:cs typeface="+mj-cs"/>
              </a:rPr>
              <a:t>Jacking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استراتيجية </a:t>
            </a:r>
            <a:r>
              <a:rPr lang="ar-EG" sz="2000" dirty="0">
                <a:cs typeface="+mj-cs"/>
              </a:rPr>
              <a:t>التسويق بالأحداث </a:t>
            </a:r>
            <a:r>
              <a:rPr lang="ar-EG" sz="2000" dirty="0" smtClean="0">
                <a:cs typeface="+mj-cs"/>
              </a:rPr>
              <a:t>الجارية </a:t>
            </a:r>
            <a:r>
              <a:rPr lang="en-US" sz="2000" dirty="0" smtClean="0">
                <a:cs typeface="+mj-cs"/>
              </a:rPr>
              <a:t>Trend </a:t>
            </a:r>
            <a:r>
              <a:rPr lang="en-US" sz="2000" dirty="0">
                <a:cs typeface="+mj-cs"/>
              </a:rPr>
              <a:t>Jacking 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59074"/>
    </mc:Choice>
    <mc:Fallback xmlns="">
      <p:transition spd="slow" advTm="5907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3756"/>
            <a:ext cx="8309245" cy="403956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dirty="0" smtClean="0">
                <a:latin typeface="Times New Roman" pitchFamily="18" charset="0"/>
                <a:cs typeface="Times New Roman" pitchFamily="18" charset="0"/>
              </a:rPr>
              <a:t>تهدف استراتيجية </a:t>
            </a:r>
            <a:r>
              <a:rPr lang="ar-EG" sz="1900" dirty="0">
                <a:latin typeface="Times New Roman" pitchFamily="18" charset="0"/>
                <a:cs typeface="Times New Roman" pitchFamily="18" charset="0"/>
              </a:rPr>
              <a:t>التسويق الأخضر </a:t>
            </a:r>
            <a:r>
              <a:rPr lang="ar-EG" sz="1900" dirty="0" smtClean="0">
                <a:latin typeface="Times New Roman" pitchFamily="18" charset="0"/>
                <a:cs typeface="Times New Roman" pitchFamily="18" charset="0"/>
              </a:rPr>
              <a:t>إلى </a:t>
            </a:r>
            <a:r>
              <a:rPr lang="ar-EG" sz="1900" dirty="0">
                <a:latin typeface="Times New Roman" pitchFamily="18" charset="0"/>
                <a:cs typeface="Times New Roman" pitchFamily="18" charset="0"/>
              </a:rPr>
              <a:t>ترويج وبيع المنتجات أو الخدمات الصديقة للبيئة أو التي لها تأثير إيجابي على البيئة. </a:t>
            </a:r>
            <a:r>
              <a:rPr lang="ar-EG" sz="1900" dirty="0" smtClean="0">
                <a:latin typeface="Times New Roman" pitchFamily="18" charset="0"/>
                <a:cs typeface="Times New Roman" pitchFamily="18" charset="0"/>
              </a:rPr>
              <a:t>وتتضمن </a:t>
            </a:r>
            <a:r>
              <a:rPr lang="ar-EG" sz="1900" dirty="0">
                <a:latin typeface="Times New Roman" pitchFamily="18" charset="0"/>
                <a:cs typeface="Times New Roman" pitchFamily="18" charset="0"/>
              </a:rPr>
              <a:t>دمج ممارسات الاستدامة في جميع جوانب المزيج التسويقي، بما في ذلك تطوير المنتجات والتسعير والتوزيع والترويج. </a:t>
            </a:r>
            <a:r>
              <a:rPr lang="ar-EG" sz="1900" dirty="0" smtClean="0">
                <a:latin typeface="Times New Roman" pitchFamily="18" charset="0"/>
                <a:cs typeface="Times New Roman" pitchFamily="18" charset="0"/>
              </a:rPr>
              <a:t>حيث يهدف </a:t>
            </a:r>
            <a:r>
              <a:rPr lang="ar-EG" sz="1900" dirty="0">
                <a:latin typeface="Times New Roman" pitchFamily="18" charset="0"/>
                <a:cs typeface="Times New Roman" pitchFamily="18" charset="0"/>
              </a:rPr>
              <a:t>التسويق الأخضر إلى جذب المستهلكين المهتمين بالبيئة وتمييز عروض الشركة في السوق من خلال تسليط الضوء على سماتها الصديقة للبيئة</a:t>
            </a:r>
            <a:r>
              <a:rPr lang="ar-EG" sz="19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1900" dirty="0">
                <a:latin typeface="Times New Roman" pitchFamily="18" charset="0"/>
                <a:cs typeface="Times New Roman" pitchFamily="18" charset="0"/>
              </a:rPr>
              <a:t>لذلك تُعد هذه الاستراتيجية من الاستراتيجيات التسويقية </a:t>
            </a:r>
            <a:r>
              <a:rPr lang="ar-EG" sz="1900" dirty="0" smtClean="0">
                <a:latin typeface="Times New Roman" pitchFamily="18" charset="0"/>
                <a:cs typeface="Times New Roman" pitchFamily="18" charset="0"/>
              </a:rPr>
              <a:t>التي </a:t>
            </a:r>
            <a:r>
              <a:rPr lang="ar-EG" sz="1900" dirty="0">
                <a:latin typeface="Times New Roman" pitchFamily="18" charset="0"/>
                <a:cs typeface="Times New Roman" pitchFamily="18" charset="0"/>
              </a:rPr>
              <a:t>تلقى اهتمام كبير من جانب المعلنين والشركات المعلنة للمنتجات </a:t>
            </a:r>
            <a:r>
              <a:rPr lang="ar-EG" sz="1900" dirty="0" smtClean="0">
                <a:latin typeface="Times New Roman" pitchFamily="18" charset="0"/>
                <a:cs typeface="Times New Roman" pitchFamily="18" charset="0"/>
              </a:rPr>
              <a:t>التي </a:t>
            </a:r>
            <a:r>
              <a:rPr lang="ar-EG" sz="1900" dirty="0">
                <a:latin typeface="Times New Roman" pitchFamily="18" charset="0"/>
                <a:cs typeface="Times New Roman" pitchFamily="18" charset="0"/>
              </a:rPr>
              <a:t>يستهدفون تسويقها </a:t>
            </a:r>
            <a:r>
              <a:rPr lang="ar-EG" sz="1900" dirty="0" smtClean="0">
                <a:latin typeface="Times New Roman" pitchFamily="18" charset="0"/>
                <a:cs typeface="Times New Roman" pitchFamily="18" charset="0"/>
              </a:rPr>
              <a:t>في السوق المراد التواجد فيها لأن بعد دراسة احتياجات ورغبات الجمهور المستهدف وجد أن هناك شريحة ليست قليلة من المستهلكين يستهدفون السلع الصديقة للبيئة.</a:t>
            </a:r>
          </a:p>
          <a:p>
            <a:pPr marL="342900" indent="-342900" algn="just" rtl="1">
              <a:lnSpc>
                <a:spcPct val="150000"/>
              </a:lnSpc>
              <a:buFont typeface="Wingdings" pitchFamily="2" charset="2"/>
              <a:buChar char="Ø"/>
            </a:pPr>
            <a:endParaRPr lang="ar-EG" sz="19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292115"/>
    </mc:Choice>
    <mc:Fallback xmlns="">
      <p:transition spd="slow" advTm="29211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46585"/>
            <a:ext cx="8309245" cy="179414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dirty="0" smtClean="0">
                <a:latin typeface="Times New Roman" pitchFamily="18" charset="0"/>
                <a:cs typeface="Times New Roman" pitchFamily="18" charset="0"/>
              </a:rPr>
              <a:t>كما تُعد استراتيجية التسويق بالأحداث الجارية</a:t>
            </a:r>
            <a:r>
              <a:rPr lang="en-US" sz="1900" dirty="0" smtClean="0">
                <a:latin typeface="Times New Roman" pitchFamily="18" charset="0"/>
                <a:cs typeface="Times New Roman" pitchFamily="18" charset="0"/>
              </a:rPr>
              <a:t>Trend Jacking </a:t>
            </a:r>
            <a:r>
              <a:rPr lang="ar-EG" sz="1900" dirty="0">
                <a:latin typeface="Times New Roman" pitchFamily="18" charset="0"/>
                <a:cs typeface="Times New Roman" pitchFamily="18" charset="0"/>
              </a:rPr>
              <a:t> </a:t>
            </a:r>
            <a:r>
              <a:rPr lang="ar-EG" sz="1900" dirty="0" smtClean="0">
                <a:latin typeface="Times New Roman" pitchFamily="18" charset="0"/>
                <a:cs typeface="Times New Roman" pitchFamily="18" charset="0"/>
              </a:rPr>
              <a:t>هي </a:t>
            </a:r>
            <a:r>
              <a:rPr lang="ar-EG" sz="1900" dirty="0">
                <a:latin typeface="Times New Roman" pitchFamily="18" charset="0"/>
                <a:cs typeface="Times New Roman" pitchFamily="18" charset="0"/>
              </a:rPr>
              <a:t>استراتيجية تسويقية تتضمن الاستفادة من الاتجاهات الحالية أو الموضوعات واسعة الانتشار أو الأحداث الشائعة للترويج لعلامة تجارية أو منتج أو </a:t>
            </a:r>
            <a:r>
              <a:rPr lang="ar-EG" sz="1900" dirty="0" smtClean="0">
                <a:latin typeface="Times New Roman" pitchFamily="18" charset="0"/>
                <a:cs typeface="Times New Roman" pitchFamily="18" charset="0"/>
              </a:rPr>
              <a:t>خدمة؛ من </a:t>
            </a:r>
            <a:r>
              <a:rPr lang="ar-EG" sz="1900" dirty="0">
                <a:latin typeface="Times New Roman" pitchFamily="18" charset="0"/>
                <a:cs typeface="Times New Roman" pitchFamily="18" charset="0"/>
              </a:rPr>
              <a:t>خلال الاستفادة من </a:t>
            </a:r>
            <a:r>
              <a:rPr lang="ar-EG" sz="1900" dirty="0" smtClean="0">
                <a:latin typeface="Times New Roman" pitchFamily="18" charset="0"/>
                <a:cs typeface="Times New Roman" pitchFamily="18" charset="0"/>
              </a:rPr>
              <a:t>الأحداث الحالية حيث يمكن </a:t>
            </a:r>
            <a:r>
              <a:rPr lang="ar-EG" sz="1900" dirty="0">
                <a:latin typeface="Times New Roman" pitchFamily="18" charset="0"/>
                <a:cs typeface="Times New Roman" pitchFamily="18" charset="0"/>
              </a:rPr>
              <a:t>للشركات زيادة ظهورها، والتفاعل مع جمهورها المستهدف، والبقاء على صلة بالعالم الرقمي سريع الخطى.</a:t>
            </a:r>
          </a:p>
        </p:txBody>
      </p:sp>
    </p:spTree>
    <p:extLst>
      <p:ext uri="{BB962C8B-B14F-4D97-AF65-F5344CB8AC3E}">
        <p14:creationId xmlns:p14="http://schemas.microsoft.com/office/powerpoint/2010/main" val="1631737557"/>
      </p:ext>
    </p:extLst>
  </p:cSld>
  <p:clrMapOvr>
    <a:masterClrMapping/>
  </p:clrMapOvr>
  <mc:AlternateContent xmlns:mc="http://schemas.openxmlformats.org/markup-compatibility/2006" xmlns:p14="http://schemas.microsoft.com/office/powerpoint/2010/main">
    <mc:Choice Requires="p14">
      <p:transition spd="slow" p14:dur="2000" advTm="254732"/>
    </mc:Choice>
    <mc:Fallback xmlns="">
      <p:transition spd="slow" advTm="25473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47839" y="115966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35506"/>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51471830"/>
      </p:ext>
    </p:extLst>
  </p:cSld>
  <p:clrMapOvr>
    <a:masterClrMapping/>
  </p:clrMapOvr>
  <mc:AlternateContent xmlns:mc="http://schemas.openxmlformats.org/markup-compatibility/2006" xmlns:p14="http://schemas.microsoft.com/office/powerpoint/2010/main">
    <mc:Choice Requires="p14">
      <p:transition spd="slow" p14:dur="2000" advTm="13581"/>
    </mc:Choice>
    <mc:Fallback xmlns="">
      <p:transition spd="slow" advTm="135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تشير </a:t>
            </a:r>
            <a:r>
              <a:rPr lang="ar-EG" sz="2100" dirty="0">
                <a:latin typeface="Times New Roman" pitchFamily="18" charset="0"/>
                <a:cs typeface="Times New Roman" pitchFamily="18" charset="0"/>
              </a:rPr>
              <a:t>استراتيجية التسويق الأخضر، والمعروفة أيضًا بالتسويق المستدام أو التسويق البيئي، إلى تطوير وترويج المنتجات أو الخدمات الصديقة للبيئة. </a:t>
            </a:r>
            <a:r>
              <a:rPr lang="ar-EG" sz="2100" dirty="0" smtClean="0">
                <a:latin typeface="Times New Roman" pitchFamily="18" charset="0"/>
                <a:cs typeface="Times New Roman" pitchFamily="18" charset="0"/>
              </a:rPr>
              <a:t>حيث تركز </a:t>
            </a:r>
            <a:r>
              <a:rPr lang="ar-EG" sz="2100" dirty="0">
                <a:latin typeface="Times New Roman" pitchFamily="18" charset="0"/>
                <a:cs typeface="Times New Roman" pitchFamily="18" charset="0"/>
              </a:rPr>
              <a:t>هذه الإستراتيجية على إنشاء منتجات لها تأثير إيجابي على البيئة أو تلبي احتياجات المستهلكين الذين يعطون الأولوية للاستدامة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933178117"/>
      </p:ext>
    </p:extLst>
  </p:cSld>
  <p:clrMapOvr>
    <a:masterClrMapping/>
  </p:clrMapOvr>
  <mc:AlternateContent xmlns:mc="http://schemas.openxmlformats.org/markup-compatibility/2006" xmlns:p14="http://schemas.microsoft.com/office/powerpoint/2010/main">
    <mc:Choice Requires="p14">
      <p:transition spd="slow" p14:dur="2000" advTm="91794"/>
    </mc:Choice>
    <mc:Fallback xmlns="">
      <p:transition spd="slow" advTm="9179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2457981"/>
          </a:xfrm>
          <a:prstGeom prst="rect">
            <a:avLst/>
          </a:prstGeom>
          <a:noFill/>
        </p:spPr>
        <p:txBody>
          <a:bodyPr wrap="square" rtlCol="0">
            <a:spAutoFit/>
          </a:bodyPr>
          <a:lstStyle/>
          <a:p>
            <a:pPr marL="396875"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تهدف </a:t>
            </a:r>
            <a:r>
              <a:rPr lang="ar-EG" sz="2100" dirty="0">
                <a:latin typeface="Times New Roman" pitchFamily="18" charset="0"/>
                <a:cs typeface="Times New Roman" pitchFamily="18" charset="0"/>
              </a:rPr>
              <a:t>استراتيجيات التسويق الأخضر إلى تقليل </a:t>
            </a:r>
            <a:r>
              <a:rPr lang="ar-EG" sz="2100" smtClean="0">
                <a:latin typeface="Times New Roman" pitchFamily="18" charset="0"/>
                <a:cs typeface="Times New Roman" pitchFamily="18" charset="0"/>
              </a:rPr>
              <a:t>المخاطرة البيئية </a:t>
            </a:r>
            <a:r>
              <a:rPr lang="ar-EG" sz="2100" dirty="0">
                <a:latin typeface="Times New Roman" pitchFamily="18" charset="0"/>
                <a:cs typeface="Times New Roman" pitchFamily="18" charset="0"/>
              </a:rPr>
              <a:t>للمنتجات، وتعزيز كفاءة الموارد، وتقليل النفايات والتلوث، وتلبية الطلب الاستهلاكي المتزايد على المنتجات المسؤولة بيئيًا.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للشركات التي تنفذ استراتيجيات التسويق الأخضر تسليط الضوء على الميزات الصديقة للبيئة لمنتجاتها، أو استخدام التغليف المستدام، أو تعزيز كفاءة الطاقة، أو دعم القضايا البيئية.</a:t>
            </a:r>
          </a:p>
        </p:txBody>
      </p:sp>
      <p:sp>
        <p:nvSpPr>
          <p:cNvPr id="14" name="TextBox 13"/>
          <p:cNvSpPr txBox="1"/>
          <p:nvPr/>
        </p:nvSpPr>
        <p:spPr>
          <a:xfrm>
            <a:off x="439068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1832825728"/>
      </p:ext>
    </p:extLst>
  </p:cSld>
  <p:clrMapOvr>
    <a:masterClrMapping/>
  </p:clrMapOvr>
  <mc:AlternateContent xmlns:mc="http://schemas.openxmlformats.org/markup-compatibility/2006" xmlns:p14="http://schemas.microsoft.com/office/powerpoint/2010/main">
    <mc:Choice Requires="p14">
      <p:transition spd="slow" p14:dur="2000" advTm="125899"/>
    </mc:Choice>
    <mc:Fallback xmlns="">
      <p:transition spd="slow" advTm="12589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2031325"/>
          </a:xfrm>
          <a:prstGeom prst="rect">
            <a:avLst/>
          </a:prstGeom>
          <a:noFill/>
        </p:spPr>
        <p:txBody>
          <a:bodyPr wrap="square" rtlCol="0">
            <a:spAutoFit/>
          </a:bodyPr>
          <a:lstStyle/>
          <a:p>
            <a:pPr marL="396875"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تهدف </a:t>
            </a:r>
            <a:r>
              <a:rPr lang="ar-EG" sz="2100" dirty="0">
                <a:latin typeface="Times New Roman" pitchFamily="18" charset="0"/>
                <a:cs typeface="Times New Roman" pitchFamily="18" charset="0"/>
              </a:rPr>
              <a:t>استراتيجيات التسويق الأخضر إلى جذب المستهلكين المهتمين بالبيئة، وتمييز المنتجات في السوق، والمساهمة في مستقبل أكثر استدامة</a:t>
            </a:r>
            <a:r>
              <a:rPr lang="ar-EG" sz="2100" dirty="0" smtClean="0">
                <a:latin typeface="Times New Roman" pitchFamily="18" charset="0"/>
                <a:cs typeface="Times New Roman" pitchFamily="18" charset="0"/>
              </a:rPr>
              <a:t>.</a:t>
            </a:r>
          </a:p>
          <a:p>
            <a:pPr marL="396875"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هذه الاستراتيجية من الاستراتيجيات التسويقية التى تلقى اهتمام كبير من جانب المعلنين والشركات المعلنة للمنتجات التى يستهدفون تسويقها . </a:t>
            </a:r>
            <a:endParaRPr lang="ar-EG" sz="2100" dirty="0">
              <a:latin typeface="Times New Roman" pitchFamily="18" charset="0"/>
              <a:cs typeface="Times New Roman" pitchFamily="18" charset="0"/>
            </a:endParaRPr>
          </a:p>
        </p:txBody>
      </p:sp>
      <p:sp>
        <p:nvSpPr>
          <p:cNvPr id="14" name="TextBox 13"/>
          <p:cNvSpPr txBox="1"/>
          <p:nvPr/>
        </p:nvSpPr>
        <p:spPr>
          <a:xfrm>
            <a:off x="4337658"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845205744"/>
      </p:ext>
    </p:extLst>
  </p:cSld>
  <p:clrMapOvr>
    <a:masterClrMapping/>
  </p:clrMapOvr>
  <mc:AlternateContent xmlns:mc="http://schemas.openxmlformats.org/markup-compatibility/2006" xmlns:p14="http://schemas.microsoft.com/office/powerpoint/2010/main">
    <mc:Choice Requires="p14">
      <p:transition spd="slow" p14:dur="2000" advTm="158001"/>
    </mc:Choice>
    <mc:Fallback xmlns="">
      <p:transition spd="slow" advTm="15800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التسويق الأخضر </a:t>
            </a:r>
            <a:r>
              <a:rPr lang="en-US" sz="2100" u="sng" dirty="0" smtClean="0">
                <a:latin typeface="Times New Roman" pitchFamily="18" charset="0"/>
                <a:cs typeface="Times New Roman" pitchFamily="18" charset="0"/>
              </a:rPr>
              <a:t>Green </a:t>
            </a:r>
            <a:r>
              <a:rPr lang="en-US" sz="2100" u="sng" dirty="0">
                <a:latin typeface="Times New Roman" pitchFamily="18" charset="0"/>
                <a:cs typeface="Times New Roman" pitchFamily="18" charset="0"/>
              </a:rPr>
              <a:t>Marketing</a:t>
            </a:r>
            <a:r>
              <a:rPr lang="en-US" sz="2100" u="sng" dirty="0" smtClean="0">
                <a:latin typeface="Times New Roman" pitchFamily="18" charset="0"/>
                <a:cs typeface="Times New Roman" pitchFamily="18" charset="0"/>
              </a:rPr>
              <a:t>)</a:t>
            </a:r>
            <a:r>
              <a:rPr lang="ar-EG" sz="2100" u="sng" dirty="0" smtClean="0">
                <a:latin typeface="Times New Roman" pitchFamily="18" charset="0"/>
                <a:cs typeface="Times New Roman" pitchFamily="18" charset="0"/>
              </a:rPr>
              <a:t>) :</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37432" y="3193576"/>
            <a:ext cx="4241907" cy="21444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flipH="1" flipV="1">
            <a:off x="7902054" y="3193576"/>
            <a:ext cx="3978771" cy="21444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8130652" y="5438408"/>
            <a:ext cx="3521573" cy="369332"/>
          </a:xfrm>
          <a:prstGeom prst="rect">
            <a:avLst/>
          </a:prstGeom>
          <a:noFill/>
        </p:spPr>
        <p:txBody>
          <a:bodyPr wrap="square" rtlCol="0">
            <a:spAutoFit/>
          </a:bodyPr>
          <a:lstStyle/>
          <a:p>
            <a:pPr algn="ctr" rtl="1"/>
            <a:r>
              <a:rPr lang="ar-EG" b="1" u="sng" dirty="0" smtClean="0"/>
              <a:t>استراتيجية التسويق الأخضر لشركة </a:t>
            </a:r>
            <a:r>
              <a:rPr lang="en-US" b="1" u="sng" dirty="0" smtClean="0"/>
              <a:t>Apple</a:t>
            </a:r>
            <a:endParaRPr lang="en-US" b="1" u="sng" dirty="0"/>
          </a:p>
        </p:txBody>
      </p:sp>
      <p:sp>
        <p:nvSpPr>
          <p:cNvPr id="18" name="TextBox 17"/>
          <p:cNvSpPr txBox="1"/>
          <p:nvPr/>
        </p:nvSpPr>
        <p:spPr>
          <a:xfrm>
            <a:off x="3962915" y="5438604"/>
            <a:ext cx="3138983" cy="369332"/>
          </a:xfrm>
          <a:prstGeom prst="rect">
            <a:avLst/>
          </a:prstGeom>
          <a:noFill/>
        </p:spPr>
        <p:txBody>
          <a:bodyPr wrap="square" rtlCol="0">
            <a:spAutoFit/>
          </a:bodyPr>
          <a:lstStyle/>
          <a:p>
            <a:pPr algn="ctr"/>
            <a:r>
              <a:rPr lang="ar-EG" b="1" u="sng" dirty="0" smtClean="0"/>
              <a:t>إعلان شركة كوكاكولا للتسويق الأخضر </a:t>
            </a:r>
            <a:endParaRPr lang="en-US" b="1" u="sng" dirty="0"/>
          </a:p>
        </p:txBody>
      </p:sp>
      <p:sp>
        <p:nvSpPr>
          <p:cNvPr id="17" name="TextBox 16"/>
          <p:cNvSpPr txBox="1"/>
          <p:nvPr/>
        </p:nvSpPr>
        <p:spPr>
          <a:xfrm>
            <a:off x="439068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
        <p:nvSpPr>
          <p:cNvPr id="20" name="TextBox 19"/>
          <p:cNvSpPr txBox="1"/>
          <p:nvPr/>
        </p:nvSpPr>
        <p:spPr>
          <a:xfrm>
            <a:off x="8283052" y="5707856"/>
            <a:ext cx="3521573" cy="584775"/>
          </a:xfrm>
          <a:prstGeom prst="rect">
            <a:avLst/>
          </a:prstGeom>
          <a:noFill/>
        </p:spPr>
        <p:txBody>
          <a:bodyPr wrap="square" rtlCol="0">
            <a:spAutoFit/>
          </a:bodyPr>
          <a:lstStyle/>
          <a:p>
            <a:pPr algn="ctr" rtl="1"/>
            <a:r>
              <a:rPr lang="en-US" sz="1600" b="1" dirty="0"/>
              <a:t>https://www.youtube.com/watch?v=66XwG1CLHuU</a:t>
            </a:r>
          </a:p>
        </p:txBody>
      </p:sp>
      <p:sp>
        <p:nvSpPr>
          <p:cNvPr id="21" name="TextBox 20"/>
          <p:cNvSpPr txBox="1"/>
          <p:nvPr/>
        </p:nvSpPr>
        <p:spPr>
          <a:xfrm>
            <a:off x="3999568" y="5764720"/>
            <a:ext cx="3521573" cy="584775"/>
          </a:xfrm>
          <a:prstGeom prst="rect">
            <a:avLst/>
          </a:prstGeom>
          <a:noFill/>
        </p:spPr>
        <p:txBody>
          <a:bodyPr wrap="square" rtlCol="0">
            <a:spAutoFit/>
          </a:bodyPr>
          <a:lstStyle/>
          <a:p>
            <a:pPr algn="ctr" rtl="1"/>
            <a:r>
              <a:rPr lang="en-US" sz="1600" b="1" dirty="0"/>
              <a:t>https://www.youtube.com/watch?v=0Crpab4WWic</a:t>
            </a:r>
          </a:p>
        </p:txBody>
      </p:sp>
    </p:spTree>
    <p:extLst>
      <p:ext uri="{BB962C8B-B14F-4D97-AF65-F5344CB8AC3E}">
        <p14:creationId xmlns:p14="http://schemas.microsoft.com/office/powerpoint/2010/main" val="3786475880"/>
      </p:ext>
    </p:extLst>
  </p:cSld>
  <p:clrMapOvr>
    <a:masterClrMapping/>
  </p:clrMapOvr>
  <mc:AlternateContent xmlns:mc="http://schemas.openxmlformats.org/markup-compatibility/2006" xmlns:p14="http://schemas.microsoft.com/office/powerpoint/2010/main">
    <mc:Choice Requires="p14">
      <p:transition spd="slow" p14:dur="2000" advTm="56679"/>
    </mc:Choice>
    <mc:Fallback xmlns="">
      <p:transition spd="slow" advTm="5667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39331"/>
            <a:ext cx="9931780" cy="459472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706338" y="1159666"/>
            <a:ext cx="523916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نشأة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537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674873836"/>
      </p:ext>
    </p:extLst>
  </p:cSld>
  <p:clrMapOvr>
    <a:masterClrMapping/>
  </p:clrMapOvr>
  <mc:AlternateContent xmlns:mc="http://schemas.openxmlformats.org/markup-compatibility/2006" xmlns:p14="http://schemas.microsoft.com/office/powerpoint/2010/main">
    <mc:Choice Requires="p14">
      <p:transition spd="slow" p14:dur="2000" advTm="24217"/>
    </mc:Choice>
    <mc:Fallback xmlns="">
      <p:transition spd="slow" advTm="242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2942729"/>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تاريخيًا، تطورت استراتيجيات التسويق الأخضر استجابةً للمخاوف البيئية المتزايدة وطلب المستهلكين على المنتجات المستدامة. وفيما يلي لمحة موجزة عن التطور التاريخي لاستراتيجيات التسويق الأخضر</a:t>
            </a:r>
            <a:r>
              <a:rPr lang="ar-EG" sz="2100" dirty="0" smtClean="0">
                <a:latin typeface="Times New Roman" pitchFamily="18" charset="0"/>
                <a:cs typeface="Times New Roman" pitchFamily="18" charset="0"/>
              </a:rPr>
              <a:t>:</a:t>
            </a: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شكلت </a:t>
            </a:r>
            <a:r>
              <a:rPr lang="ar-EG" sz="2100" dirty="0">
                <a:latin typeface="Times New Roman" pitchFamily="18" charset="0"/>
                <a:cs typeface="Times New Roman" pitchFamily="18" charset="0"/>
              </a:rPr>
              <a:t>السبعينيات بداية الحركة البيئية، مع أحداث مثل يوم الأرض لرفع مستوى الوعي حول القضايا البيئية. بدأت الشركات في النظر في الأثر البيئي لمنتجاتها وعملياتها.</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3" name="TextBox 12"/>
          <p:cNvSpPr txBox="1"/>
          <p:nvPr/>
        </p:nvSpPr>
        <p:spPr>
          <a:xfrm>
            <a:off x="4577137" y="1344332"/>
            <a:ext cx="488076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نشأة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739883903"/>
      </p:ext>
    </p:extLst>
  </p:cSld>
  <p:clrMapOvr>
    <a:masterClrMapping/>
  </p:clrMapOvr>
  <mc:AlternateContent xmlns:mc="http://schemas.openxmlformats.org/markup-compatibility/2006" xmlns:p14="http://schemas.microsoft.com/office/powerpoint/2010/main">
    <mc:Choice Requires="p14">
      <p:transition spd="slow" p14:dur="2000" advTm="106010"/>
    </mc:Choice>
    <mc:Fallback xmlns="">
      <p:transition spd="slow" advTm="10601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في </a:t>
            </a:r>
            <a:r>
              <a:rPr lang="ar-EG" sz="2100" dirty="0">
                <a:latin typeface="Times New Roman" pitchFamily="18" charset="0"/>
                <a:cs typeface="Times New Roman" pitchFamily="18" charset="0"/>
              </a:rPr>
              <a:t>الثمانينات، بدأت الشركات في تطوير منتجات صديقة للبيئة، مثل الورق المعاد تدويره والتغليف القابل </a:t>
            </a:r>
            <a:r>
              <a:rPr lang="ar-EG" sz="2100" dirty="0" smtClean="0">
                <a:latin typeface="Times New Roman" pitchFamily="18" charset="0"/>
                <a:cs typeface="Times New Roman" pitchFamily="18" charset="0"/>
              </a:rPr>
              <a:t>للتحلل؛ حيث شهدت </a:t>
            </a:r>
            <a:r>
              <a:rPr lang="ar-EG" sz="2100" dirty="0">
                <a:latin typeface="Times New Roman" pitchFamily="18" charset="0"/>
                <a:cs typeface="Times New Roman" pitchFamily="18" charset="0"/>
              </a:rPr>
              <a:t>هذه الفترة ظهور أولى المنتجات الصديقة للبيئة</a:t>
            </a:r>
            <a:r>
              <a:rPr lang="ar-EG" sz="2100" dirty="0" smtClean="0">
                <a:latin typeface="Times New Roman" pitchFamily="18" charset="0"/>
                <a:cs typeface="Times New Roman" pitchFamily="18" charset="0"/>
              </a:rPr>
              <a:t>.</a:t>
            </a:r>
          </a:p>
          <a:p>
            <a:pPr marL="122237" algn="just" rtl="1">
              <a:lnSpc>
                <a:spcPct val="150000"/>
              </a:lnSpc>
            </a:pPr>
            <a:endParaRPr lang="ar-EG" sz="2100" dirty="0" smtClean="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في </a:t>
            </a:r>
            <a:r>
              <a:rPr lang="ar-EG" sz="2100" dirty="0">
                <a:latin typeface="Times New Roman" pitchFamily="18" charset="0"/>
                <a:cs typeface="Times New Roman" pitchFamily="18" charset="0"/>
              </a:rPr>
              <a:t>التسعينيات، كان هناك تحول نحو المسؤولية الاجتماعية للشركات </a:t>
            </a:r>
            <a:r>
              <a:rPr lang="en-US" sz="2100" dirty="0" smtClean="0">
                <a:latin typeface="Times New Roman" pitchFamily="18" charset="0"/>
                <a:cs typeface="Times New Roman" pitchFamily="18" charset="0"/>
              </a:rPr>
              <a:t>CSR)</a:t>
            </a:r>
            <a:r>
              <a:rPr lang="ar-EG" sz="2100" dirty="0" smtClean="0">
                <a:latin typeface="Times New Roman" pitchFamily="18" charset="0"/>
                <a:cs typeface="Times New Roman" pitchFamily="18" charset="0"/>
              </a:rPr>
              <a:t>)</a:t>
            </a:r>
            <a:r>
              <a:rPr lang="en-US"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مع تبني الشركات الاستدامة في استراتيجيات أعمالها الشاملة. أصبح التسويق الأخضر أكثر اندماجًا في العلامات التجارية للشركات ورسائلها.</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3" name="TextBox 12"/>
          <p:cNvSpPr txBox="1"/>
          <p:nvPr/>
        </p:nvSpPr>
        <p:spPr>
          <a:xfrm>
            <a:off x="4577137" y="1344332"/>
            <a:ext cx="488076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نشأة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185957634"/>
      </p:ext>
    </p:extLst>
  </p:cSld>
  <p:clrMapOvr>
    <a:masterClrMapping/>
  </p:clrMapOvr>
  <mc:AlternateContent xmlns:mc="http://schemas.openxmlformats.org/markup-compatibility/2006" xmlns:p14="http://schemas.microsoft.com/office/powerpoint/2010/main">
    <mc:Choice Requires="p14">
      <p:transition spd="slow" p14:dur="2000" advTm="182303"/>
    </mc:Choice>
    <mc:Fallback xmlns="">
      <p:transition spd="slow" advTm="18230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شهدت </a:t>
            </a:r>
            <a:r>
              <a:rPr lang="ar-EG" sz="2100" dirty="0">
                <a:latin typeface="Times New Roman" pitchFamily="18" charset="0"/>
                <a:cs typeface="Times New Roman" pitchFamily="18" charset="0"/>
              </a:rPr>
              <a:t>أوائل العقد الأول من القرن الحادي والعشرين زيادة في اللوائح والقوانين البيئية، مما أثر بشكل أكبر على الشركات لتبني الممارسات الخضراء. بدأت الشركات في الترويج لمبادراتها البيئية كجزء من استراتيجياتها التسويقية</a:t>
            </a:r>
            <a:r>
              <a:rPr lang="ar-EG" sz="2100" dirty="0" smtClean="0">
                <a:latin typeface="Times New Roman" pitchFamily="18" charset="0"/>
                <a:cs typeface="Times New Roman" pitchFamily="18" charset="0"/>
              </a:rPr>
              <a:t>.</a:t>
            </a: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في </a:t>
            </a:r>
            <a:r>
              <a:rPr lang="ar-EG" sz="2100" dirty="0">
                <a:latin typeface="Times New Roman" pitchFamily="18" charset="0"/>
                <a:cs typeface="Times New Roman" pitchFamily="18" charset="0"/>
              </a:rPr>
              <a:t>العقد الماضي، أصبح التسويق الأخضر أكثر انتشارًا حيث أصبح المستهلكون أكثر وعيًا بالبيئة. قامت الشركات في مختلف الصناعات بدمج الاستدامة في منتجاتها وخدماتها وحملاتها التسويقية.</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3" name="TextBox 12"/>
          <p:cNvSpPr txBox="1"/>
          <p:nvPr/>
        </p:nvSpPr>
        <p:spPr>
          <a:xfrm>
            <a:off x="4577137" y="1344332"/>
            <a:ext cx="488076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نشأة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746706998"/>
      </p:ext>
    </p:extLst>
  </p:cSld>
  <p:clrMapOvr>
    <a:masterClrMapping/>
  </p:clrMapOvr>
  <mc:AlternateContent xmlns:mc="http://schemas.openxmlformats.org/markup-compatibility/2006" xmlns:p14="http://schemas.microsoft.com/office/powerpoint/2010/main">
    <mc:Choice Requires="p14">
      <p:transition spd="slow" p14:dur="2000" advTm="182634"/>
    </mc:Choice>
    <mc:Fallback xmlns="">
      <p:transition spd="slow" advTm="18263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25086"/>
            <a:ext cx="8309245" cy="1003736"/>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اليوم أصبح </a:t>
            </a:r>
            <a:r>
              <a:rPr lang="ar-EG" sz="2100" dirty="0">
                <a:latin typeface="Times New Roman" pitchFamily="18" charset="0"/>
                <a:cs typeface="Times New Roman" pitchFamily="18" charset="0"/>
              </a:rPr>
              <a:t>المستهلكون أكثر حذرًا ويطلبون إثباتًا للادعاءات البيئية للشركة، مما يؤدي إلى ظهور الشهادات والعلامات التجارية التي تتحقق من استدامة المنتج.</a:t>
            </a:r>
          </a:p>
        </p:txBody>
      </p:sp>
      <p:sp>
        <p:nvSpPr>
          <p:cNvPr id="13" name="TextBox 12"/>
          <p:cNvSpPr txBox="1"/>
          <p:nvPr/>
        </p:nvSpPr>
        <p:spPr>
          <a:xfrm>
            <a:off x="4577137" y="1344332"/>
            <a:ext cx="488076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نشأة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3850580204"/>
      </p:ext>
    </p:extLst>
  </p:cSld>
  <p:clrMapOvr>
    <a:masterClrMapping/>
  </p:clrMapOvr>
  <mc:AlternateContent xmlns:mc="http://schemas.openxmlformats.org/markup-compatibility/2006" xmlns:p14="http://schemas.microsoft.com/office/powerpoint/2010/main">
    <mc:Choice Requires="p14">
      <p:transition spd="slow" p14:dur="2000" advTm="103522"/>
    </mc:Choice>
    <mc:Fallback xmlns="">
      <p:transition spd="slow" advTm="10352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696248" y="115966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537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451589153"/>
      </p:ext>
    </p:extLst>
  </p:cSld>
  <p:clrMapOvr>
    <a:masterClrMapping/>
  </p:clrMapOvr>
  <mc:AlternateContent xmlns:mc="http://schemas.openxmlformats.org/markup-compatibility/2006" xmlns:p14="http://schemas.microsoft.com/office/powerpoint/2010/main">
    <mc:Choice Requires="p14">
      <p:transition spd="slow" p14:dur="2000" advTm="28146"/>
    </mc:Choice>
    <mc:Fallback xmlns="">
      <p:transition spd="slow" advTm="28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3970318"/>
          </a:xfrm>
          <a:prstGeom prst="rect">
            <a:avLst/>
          </a:prstGeom>
          <a:noFill/>
        </p:spPr>
        <p:txBody>
          <a:bodyPr wrap="square" rtlCol="0">
            <a:spAutoFit/>
          </a:bodyPr>
          <a:lstStyle/>
          <a:p>
            <a:pPr marL="396875"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مميزات استراتيجية التسويق الأخضر:</a:t>
            </a:r>
          </a:p>
          <a:p>
            <a:pPr marL="511175" indent="-457200" algn="just" rtl="1">
              <a:lnSpc>
                <a:spcPct val="150000"/>
              </a:lnSpc>
              <a:buFont typeface="+mj-lt"/>
              <a:buAutoNum type="arabicPeriod"/>
            </a:pPr>
            <a:r>
              <a:rPr lang="ar-EG" sz="2100" dirty="0">
                <a:latin typeface="Times New Roman" pitchFamily="18" charset="0"/>
                <a:cs typeface="Times New Roman" pitchFamily="18" charset="0"/>
              </a:rPr>
              <a:t>حماية البيئة: يشجع التسويق الأخضر على تطوير وترويج المنتجات الأقل ضرراً على البيئة. وهذا يساعد في الحد من التلوث، والحفاظ على الموارد الطبيعية، وتعزيز الاستدامة</a:t>
            </a:r>
            <a:r>
              <a:rPr lang="ar-EG" sz="2100" dirty="0" smtClean="0">
                <a:latin typeface="Times New Roman" pitchFamily="18" charset="0"/>
                <a:cs typeface="Times New Roman" pitchFamily="18" charset="0"/>
              </a:rPr>
              <a:t>.</a:t>
            </a:r>
          </a:p>
          <a:p>
            <a:pPr marL="511175"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a:pPr>
            <a:r>
              <a:rPr lang="ar-EG" sz="2100" dirty="0">
                <a:latin typeface="Times New Roman" pitchFamily="18" charset="0"/>
                <a:cs typeface="Times New Roman" pitchFamily="18" charset="0"/>
              </a:rPr>
              <a:t>تعزيز صورة العلامة التجارية: يمكن أن يؤدي اعتماد ممارسات التسويق الأخضر إلى تعزيز صورة العلامة التجارية للشركة حيث يفضل المستهلكون بشكل متزايد العلامات التجارية التي تهتم </a:t>
            </a:r>
            <a:r>
              <a:rPr lang="ar-EG" sz="2100" dirty="0" smtClean="0">
                <a:latin typeface="Times New Roman" pitchFamily="18" charset="0"/>
                <a:cs typeface="Times New Roman" pitchFamily="18" charset="0"/>
              </a:rPr>
              <a:t>بالبيئة؛ حيث يمكن </a:t>
            </a:r>
            <a:r>
              <a:rPr lang="ar-EG" sz="2100" dirty="0">
                <a:latin typeface="Times New Roman" pitchFamily="18" charset="0"/>
                <a:cs typeface="Times New Roman" pitchFamily="18" charset="0"/>
              </a:rPr>
              <a:t>أن يساعد في جذب المستهلكين المهتمين بالبيئة وبناء الولاء للعلامة التجارية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13024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957906741"/>
      </p:ext>
    </p:extLst>
  </p:cSld>
  <p:clrMapOvr>
    <a:masterClrMapping/>
  </p:clrMapOvr>
  <mc:AlternateContent xmlns:mc="http://schemas.openxmlformats.org/markup-compatibility/2006" xmlns:p14="http://schemas.microsoft.com/office/powerpoint/2010/main">
    <mc:Choice Requires="p14">
      <p:transition spd="slow" p14:dur="2000" advTm="232729"/>
    </mc:Choice>
    <mc:Fallback xmlns="">
      <p:transition spd="slow" advTm="23272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3000821"/>
          </a:xfrm>
          <a:prstGeom prst="rect">
            <a:avLst/>
          </a:prstGeom>
          <a:noFill/>
        </p:spPr>
        <p:txBody>
          <a:bodyPr wrap="square" rtlCol="0">
            <a:spAutoFit/>
          </a:bodyPr>
          <a:lstStyle/>
          <a:p>
            <a:pPr marL="511175" indent="-457200" algn="just" rtl="1">
              <a:lnSpc>
                <a:spcPct val="150000"/>
              </a:lnSpc>
              <a:buFont typeface="+mj-lt"/>
              <a:buAutoNum type="arabicPeriod" startAt="3"/>
            </a:pPr>
            <a:r>
              <a:rPr lang="ar-EG" sz="2100" dirty="0">
                <a:latin typeface="Times New Roman" pitchFamily="18" charset="0"/>
                <a:cs typeface="Times New Roman" pitchFamily="18" charset="0"/>
              </a:rPr>
              <a:t>الميزة التنافسية: يمكن للشركات التي تتبنى التسويق الأخضر أن تكتسب ميزة تنافسية في السوق من خلال تمييز نفسها عن </a:t>
            </a:r>
            <a:r>
              <a:rPr lang="ar-EG" sz="2100" dirty="0" smtClean="0">
                <a:latin typeface="Times New Roman" pitchFamily="18" charset="0"/>
                <a:cs typeface="Times New Roman" pitchFamily="18" charset="0"/>
              </a:rPr>
              <a:t>المنافسين من خلال تبني هذه الاستراتيجية.</a:t>
            </a: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3"/>
            </a:pPr>
            <a:r>
              <a:rPr lang="ar-EG" sz="2100" dirty="0">
                <a:latin typeface="Times New Roman" pitchFamily="18" charset="0"/>
                <a:cs typeface="Times New Roman" pitchFamily="18" charset="0"/>
              </a:rPr>
              <a:t>توفير التكاليف: غالبًا ما تؤدي استراتيجيات التسويق الأخضر إلى توفير التكاليف على المدى الطويل من خلال تقليل استهلاك الطاقة وتوليد النفايات والاعتماد على الموارد الشحيحة. ويمكن للشركات أيضًا الاستفادة من الحوافز الحكومية للمبادرات الصديقة للبيئة.</a:t>
            </a:r>
          </a:p>
        </p:txBody>
      </p:sp>
      <p:sp>
        <p:nvSpPr>
          <p:cNvPr id="13" name="TextBox 12"/>
          <p:cNvSpPr txBox="1"/>
          <p:nvPr/>
        </p:nvSpPr>
        <p:spPr>
          <a:xfrm>
            <a:off x="413024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3937256592"/>
      </p:ext>
    </p:extLst>
  </p:cSld>
  <p:clrMapOvr>
    <a:masterClrMapping/>
  </p:clrMapOvr>
  <mc:AlternateContent xmlns:mc="http://schemas.openxmlformats.org/markup-compatibility/2006" xmlns:p14="http://schemas.microsoft.com/office/powerpoint/2010/main">
    <mc:Choice Requires="p14">
      <p:transition spd="slow" p14:dur="2000" advTm="188361"/>
    </mc:Choice>
    <mc:Fallback xmlns="">
      <p:transition spd="slow" advTm="18836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3970318"/>
          </a:xfrm>
          <a:prstGeom prst="rect">
            <a:avLst/>
          </a:prstGeom>
          <a:noFill/>
        </p:spPr>
        <p:txBody>
          <a:bodyPr wrap="square" rtlCol="0">
            <a:spAutoFit/>
          </a:bodyPr>
          <a:lstStyle/>
          <a:p>
            <a:pPr marL="511175" indent="-457200" algn="just" rtl="1">
              <a:lnSpc>
                <a:spcPct val="150000"/>
              </a:lnSpc>
              <a:buFont typeface="+mj-lt"/>
              <a:buAutoNum type="arabicPeriod" startAt="5"/>
            </a:pPr>
            <a:r>
              <a:rPr lang="ar-EG" sz="2100" dirty="0">
                <a:latin typeface="Times New Roman" pitchFamily="18" charset="0"/>
                <a:cs typeface="Times New Roman" pitchFamily="18" charset="0"/>
              </a:rPr>
              <a:t>ثقة المستهلك: من خلال الترويج للمنتجات والممارسات الصديقة للبيئة، يمكن للشركات بناء الثقة مع المستهلكين الذين أصبحوا مهتمين بشكل متزايد بالقضايا </a:t>
            </a:r>
            <a:r>
              <a:rPr lang="ar-EG" sz="2100" dirty="0" smtClean="0">
                <a:latin typeface="Times New Roman" pitchFamily="18" charset="0"/>
                <a:cs typeface="Times New Roman" pitchFamily="18" charset="0"/>
              </a:rPr>
              <a:t>البيئية؛ من حيث التواصل </a:t>
            </a:r>
            <a:r>
              <a:rPr lang="ar-EG" sz="2100" dirty="0">
                <a:latin typeface="Times New Roman" pitchFamily="18" charset="0"/>
                <a:cs typeface="Times New Roman" pitchFamily="18" charset="0"/>
              </a:rPr>
              <a:t>الشفاف حول جهود الاستدامة </a:t>
            </a:r>
            <a:r>
              <a:rPr lang="ar-EG" sz="2100" dirty="0" smtClean="0">
                <a:latin typeface="Times New Roman" pitchFamily="18" charset="0"/>
                <a:cs typeface="Times New Roman" pitchFamily="18" charset="0"/>
              </a:rPr>
              <a:t>لذلك فأنه يمكن </a:t>
            </a:r>
            <a:r>
              <a:rPr lang="ar-EG" sz="2100" dirty="0">
                <a:latin typeface="Times New Roman" pitchFamily="18" charset="0"/>
                <a:cs typeface="Times New Roman" pitchFamily="18" charset="0"/>
              </a:rPr>
              <a:t>أن يعزز ثقة المستهلك وولائه.</a:t>
            </a:r>
          </a:p>
          <a:p>
            <a:pPr marL="511175"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5"/>
            </a:pPr>
            <a:r>
              <a:rPr lang="ar-EG" sz="2100" dirty="0">
                <a:latin typeface="Times New Roman" pitchFamily="18" charset="0"/>
                <a:cs typeface="Times New Roman" pitchFamily="18" charset="0"/>
              </a:rPr>
              <a:t>الامتثال التنظيمي: يساعد التسويق الأخضر الشركات على التوافق مع اللوائح والتفويضات البيئية، مما يقلل من مخاطر العقوبات والمسائل القانونية المتعلقة بعدم الامتثال للمعايير البيئية.</a:t>
            </a:r>
          </a:p>
          <a:p>
            <a:pPr marL="511175" indent="-457200" algn="just" rtl="1">
              <a:lnSpc>
                <a:spcPct val="150000"/>
              </a:lnSpc>
              <a:buFont typeface="+mj-lt"/>
              <a:buAutoNum type="arabicPeriod" startAt="5"/>
            </a:pPr>
            <a:endParaRPr lang="ar-EG" sz="2100" dirty="0">
              <a:latin typeface="Times New Roman" pitchFamily="18" charset="0"/>
              <a:cs typeface="Times New Roman" pitchFamily="18" charset="0"/>
            </a:endParaRPr>
          </a:p>
        </p:txBody>
      </p:sp>
      <p:sp>
        <p:nvSpPr>
          <p:cNvPr id="13" name="TextBox 12"/>
          <p:cNvSpPr txBox="1"/>
          <p:nvPr/>
        </p:nvSpPr>
        <p:spPr>
          <a:xfrm>
            <a:off x="413024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3864684785"/>
      </p:ext>
    </p:extLst>
  </p:cSld>
  <p:clrMapOvr>
    <a:masterClrMapping/>
  </p:clrMapOvr>
  <mc:AlternateContent xmlns:mc="http://schemas.openxmlformats.org/markup-compatibility/2006" xmlns:p14="http://schemas.microsoft.com/office/powerpoint/2010/main">
    <mc:Choice Requires="p14">
      <p:transition spd="slow" p14:dur="2000" advTm="143175"/>
    </mc:Choice>
    <mc:Fallback xmlns="">
      <p:transition spd="slow" advTm="14317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3427477"/>
          </a:xfrm>
          <a:prstGeom prst="rect">
            <a:avLst/>
          </a:prstGeom>
          <a:noFill/>
        </p:spPr>
        <p:txBody>
          <a:bodyPr wrap="square" rtlCol="0">
            <a:spAutoFit/>
          </a:bodyPr>
          <a:lstStyle/>
          <a:p>
            <a:pPr marL="511175" indent="-457200" algn="just" rtl="1">
              <a:lnSpc>
                <a:spcPct val="150000"/>
              </a:lnSpc>
              <a:buFont typeface="+mj-lt"/>
              <a:buAutoNum type="arabicPeriod" startAt="7"/>
            </a:pPr>
            <a:r>
              <a:rPr lang="ar-EG" sz="2100" dirty="0">
                <a:latin typeface="Times New Roman" pitchFamily="18" charset="0"/>
                <a:cs typeface="Times New Roman" pitchFamily="18" charset="0"/>
              </a:rPr>
              <a:t>مشاركة الموظفين: يمكن أن يؤدي تنفيذ استراتيجيات التسويق الأخضر إلى تحسين معنويات الموظفين ومشاركتهم، حيث يشعر الموظفون غالبًا بالفخر للعمل في شركة ملتزمة بالاستدامة والمسؤولية البيئية.</a:t>
            </a:r>
          </a:p>
          <a:p>
            <a:pPr marL="511175" indent="-457200" algn="just" rtl="1">
              <a:lnSpc>
                <a:spcPct val="150000"/>
              </a:lnSpc>
              <a:buFont typeface="+mj-lt"/>
              <a:buAutoNum type="arabicPeriod" startAt="7"/>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7"/>
            </a:pPr>
            <a:r>
              <a:rPr lang="ar-EG" sz="2100" dirty="0">
                <a:latin typeface="Times New Roman" pitchFamily="18" charset="0"/>
                <a:cs typeface="Times New Roman" pitchFamily="18" charset="0"/>
              </a:rPr>
              <a:t>الابتكار والإبداع: إن تبني التسويق الأخضر يمكن أن يلهم الابتكار والإبداع داخل الشركة، مما يؤدي إلى تطوير منتجات وحلول جديدة صديقة للبيئة تلبي تفضيلات المستهلكين المتغيرة.</a:t>
            </a:r>
          </a:p>
        </p:txBody>
      </p:sp>
      <p:sp>
        <p:nvSpPr>
          <p:cNvPr id="13" name="TextBox 12"/>
          <p:cNvSpPr txBox="1"/>
          <p:nvPr/>
        </p:nvSpPr>
        <p:spPr>
          <a:xfrm>
            <a:off x="413024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3737439819"/>
      </p:ext>
    </p:extLst>
  </p:cSld>
  <p:clrMapOvr>
    <a:masterClrMapping/>
  </p:clrMapOvr>
  <mc:AlternateContent xmlns:mc="http://schemas.openxmlformats.org/markup-compatibility/2006" xmlns:p14="http://schemas.microsoft.com/office/powerpoint/2010/main">
    <mc:Choice Requires="p14">
      <p:transition spd="slow" p14:dur="2000" advTm="104351"/>
    </mc:Choice>
    <mc:Fallback xmlns="">
      <p:transition spd="slow" advTm="104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696248" y="115966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537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681470659"/>
      </p:ext>
    </p:extLst>
  </p:cSld>
  <p:clrMapOvr>
    <a:masterClrMapping/>
  </p:clrMapOvr>
  <mc:AlternateContent xmlns:mc="http://schemas.openxmlformats.org/markup-compatibility/2006" xmlns:p14="http://schemas.microsoft.com/office/powerpoint/2010/main">
    <mc:Choice Requires="p14">
      <p:transition spd="slow" p14:dur="2000" advTm="22422"/>
    </mc:Choice>
    <mc:Fallback xmlns="">
      <p:transition spd="slow" advTm="224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3485570"/>
          </a:xfrm>
          <a:prstGeom prst="rect">
            <a:avLst/>
          </a:prstGeom>
          <a:noFill/>
        </p:spPr>
        <p:txBody>
          <a:bodyPr wrap="square" rtlCol="0">
            <a:spAutoFit/>
          </a:bodyPr>
          <a:lstStyle/>
          <a:p>
            <a:pPr marL="396875"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a:t>
            </a:r>
            <a:r>
              <a:rPr lang="ar-EG" sz="2100" u="sng" dirty="0">
                <a:latin typeface="Times New Roman" pitchFamily="18" charset="0"/>
                <a:cs typeface="Times New Roman" pitchFamily="18" charset="0"/>
              </a:rPr>
              <a:t>استراتيجية التسويق الأخضر تشمل</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511175" indent="-457200" algn="just" rtl="1">
              <a:lnSpc>
                <a:spcPct val="150000"/>
              </a:lnSpc>
              <a:buFont typeface="+mj-lt"/>
              <a:buAutoNum type="arabicPeriod"/>
            </a:pPr>
            <a:r>
              <a:rPr lang="ar-EG" sz="2100" dirty="0">
                <a:latin typeface="Times New Roman" pitchFamily="18" charset="0"/>
                <a:cs typeface="Times New Roman" pitchFamily="18" charset="0"/>
              </a:rPr>
              <a:t>تكاليف </a:t>
            </a:r>
            <a:r>
              <a:rPr lang="ar-EG" sz="2100" dirty="0" smtClean="0">
                <a:latin typeface="Times New Roman" pitchFamily="18" charset="0"/>
                <a:cs typeface="Times New Roman" pitchFamily="18" charset="0"/>
              </a:rPr>
              <a:t>أعلى فى بداية الإنتاج : </a:t>
            </a:r>
            <a:r>
              <a:rPr lang="ar-EG" sz="2100" dirty="0">
                <a:latin typeface="Times New Roman" pitchFamily="18" charset="0"/>
                <a:cs typeface="Times New Roman" pitchFamily="18" charset="0"/>
              </a:rPr>
              <a:t>غالبًا ما يأتي إنتاج المنتجات الصديقة للبيئة بسعر أعلى بسبب التكاليف المرتبطة بالمصادر المستدامة والإنتاج وإصدار الشهادات. </a:t>
            </a: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a:pPr>
            <a:r>
              <a:rPr lang="ar-EG" sz="2100" dirty="0">
                <a:latin typeface="Times New Roman" pitchFamily="18" charset="0"/>
                <a:cs typeface="Times New Roman" pitchFamily="18" charset="0"/>
              </a:rPr>
              <a:t>أداء المنتج: قد تضحي المنتجات الصديقة للبيئة أحيانًا بالأداء أو المتانة لتحقيق أهداف الاستدامة؛ حيث يمكن أن تؤدي هذه المقايضة إلى ردع العملاء المحتملين الذين يبحثون عن منتجات عالية الجودة</a:t>
            </a:r>
            <a:r>
              <a:rPr lang="ar-EG" sz="2100" dirty="0" smtClean="0">
                <a:latin typeface="Times New Roman" pitchFamily="18" charset="0"/>
                <a:cs typeface="Times New Roman" pitchFamily="18" charset="0"/>
              </a:rPr>
              <a:t>.</a:t>
            </a:r>
            <a:endParaRPr lang="ar-EG" sz="2100" dirty="0" smtClean="0">
              <a:latin typeface="Times New Roman" pitchFamily="18" charset="0"/>
              <a:cs typeface="Times New Roman" pitchFamily="18" charset="0"/>
            </a:endParaRPr>
          </a:p>
        </p:txBody>
      </p:sp>
      <p:sp>
        <p:nvSpPr>
          <p:cNvPr id="14" name="TextBox 13"/>
          <p:cNvSpPr txBox="1"/>
          <p:nvPr/>
        </p:nvSpPr>
        <p:spPr>
          <a:xfrm>
            <a:off x="4130240" y="1344332"/>
            <a:ext cx="5789237"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a:t>
            </a:r>
            <a:r>
              <a:rPr lang="ar-EG" b="1" dirty="0" smtClean="0">
                <a:solidFill>
                  <a:srgbClr val="00B0F0"/>
                </a:solidFill>
                <a:latin typeface="Alexandria" charset="0"/>
                <a:cs typeface="Alexandria" charset="0"/>
              </a:rPr>
              <a:t>الأخضر</a:t>
            </a:r>
            <a:r>
              <a:rPr lang="en-US" b="1" dirty="0" smtClean="0">
                <a:solidFill>
                  <a:srgbClr val="00B0F0"/>
                </a:solidFill>
                <a:latin typeface="Alexandria" charset="0"/>
                <a:cs typeface="Alexandria" charset="0"/>
              </a:rPr>
              <a:t>(Green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377852541"/>
      </p:ext>
    </p:extLst>
  </p:cSld>
  <p:clrMapOvr>
    <a:masterClrMapping/>
  </p:clrMapOvr>
  <mc:AlternateContent xmlns:mc="http://schemas.openxmlformats.org/markup-compatibility/2006" xmlns:p14="http://schemas.microsoft.com/office/powerpoint/2010/main">
    <mc:Choice Requires="p14">
      <p:transition spd="slow" p14:dur="2000" advTm="125483"/>
    </mc:Choice>
    <mc:Fallback xmlns="">
      <p:transition spd="slow" advTm="12548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3970318"/>
          </a:xfrm>
          <a:prstGeom prst="rect">
            <a:avLst/>
          </a:prstGeom>
          <a:noFill/>
        </p:spPr>
        <p:txBody>
          <a:bodyPr wrap="square" rtlCol="0">
            <a:spAutoFit/>
          </a:bodyPr>
          <a:lstStyle/>
          <a:p>
            <a:pPr marL="511175" indent="-457200" algn="just" rtl="1">
              <a:lnSpc>
                <a:spcPct val="150000"/>
              </a:lnSpc>
              <a:buFont typeface="+mj-lt"/>
              <a:buAutoNum type="arabicPeriod" startAt="3"/>
            </a:pPr>
            <a:r>
              <a:rPr lang="ar-EG" sz="2100" dirty="0">
                <a:latin typeface="Times New Roman" pitchFamily="18" charset="0"/>
                <a:cs typeface="Times New Roman" pitchFamily="18" charset="0"/>
              </a:rPr>
              <a:t>الحمل الزائد للتصور الأخضر: في سوق اليوم المشبع بالمنتجات والحملات الخضراء، يمكن أن يعاني المستهلكون من "الإرهاق الأخضر" ويصبحون غارقين في الرسائل البيئية المستمرة، مما يؤدي إلى عدم الارتباط بجهود التسويق الأخضر.</a:t>
            </a:r>
          </a:p>
          <a:p>
            <a:pPr marL="511175"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3"/>
            </a:pPr>
            <a:r>
              <a:rPr lang="ar-EG" sz="2100" dirty="0">
                <a:latin typeface="Times New Roman" pitchFamily="18" charset="0"/>
                <a:cs typeface="Times New Roman" pitchFamily="18" charset="0"/>
              </a:rPr>
              <a:t>طلب المستهلك </a:t>
            </a:r>
            <a:r>
              <a:rPr lang="ar-EG" sz="2100" dirty="0" smtClean="0">
                <a:latin typeface="Times New Roman" pitchFamily="18" charset="0"/>
                <a:cs typeface="Times New Roman" pitchFamily="18" charset="0"/>
              </a:rPr>
              <a:t>المحدود مهما توسعت السوق المستهدفة: </a:t>
            </a:r>
            <a:r>
              <a:rPr lang="ar-EG" sz="2100" dirty="0">
                <a:latin typeface="Times New Roman" pitchFamily="18" charset="0"/>
                <a:cs typeface="Times New Roman" pitchFamily="18" charset="0"/>
              </a:rPr>
              <a:t>لا يعطي جميع المستهلكين الأولوية للمخاوف البيئية عند اتخاذ قرارات الشراء. وهذا الطلب المحدود على المنتجات الخضراء يمكن أن يحد من حصة السوق وإمكانات النمو للشركات التي تركز فقط على التسويق الأخضر.</a:t>
            </a:r>
          </a:p>
        </p:txBody>
      </p:sp>
      <p:sp>
        <p:nvSpPr>
          <p:cNvPr id="14" name="TextBox 13"/>
          <p:cNvSpPr txBox="1"/>
          <p:nvPr/>
        </p:nvSpPr>
        <p:spPr>
          <a:xfrm>
            <a:off x="4130240" y="1344332"/>
            <a:ext cx="5789237"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a:t>
            </a:r>
            <a:r>
              <a:rPr lang="ar-EG" b="1" dirty="0" smtClean="0">
                <a:solidFill>
                  <a:srgbClr val="00B0F0"/>
                </a:solidFill>
                <a:latin typeface="Alexandria" charset="0"/>
                <a:cs typeface="Alexandria" charset="0"/>
              </a:rPr>
              <a:t>الأخضر</a:t>
            </a:r>
            <a:r>
              <a:rPr lang="en-US" b="1" dirty="0" smtClean="0">
                <a:solidFill>
                  <a:srgbClr val="00B0F0"/>
                </a:solidFill>
                <a:latin typeface="Alexandria" charset="0"/>
                <a:cs typeface="Alexandria" charset="0"/>
              </a:rPr>
              <a:t>(Green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703347825"/>
      </p:ext>
    </p:extLst>
  </p:cSld>
  <p:clrMapOvr>
    <a:masterClrMapping/>
  </p:clrMapOvr>
  <mc:AlternateContent xmlns:mc="http://schemas.openxmlformats.org/markup-compatibility/2006" xmlns:p14="http://schemas.microsoft.com/office/powerpoint/2010/main">
    <mc:Choice Requires="p14">
      <p:transition spd="slow" p14:dur="2000" advTm="142684"/>
    </mc:Choice>
    <mc:Fallback xmlns="">
      <p:transition spd="slow" advTm="14268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1973232"/>
          </a:xfrm>
          <a:prstGeom prst="rect">
            <a:avLst/>
          </a:prstGeom>
          <a:noFill/>
        </p:spPr>
        <p:txBody>
          <a:bodyPr wrap="square" rtlCol="0">
            <a:spAutoFit/>
          </a:bodyPr>
          <a:lstStyle/>
          <a:p>
            <a:pPr marL="511175"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5"/>
            </a:pPr>
            <a:r>
              <a:rPr lang="ar-EG" sz="2100" dirty="0">
                <a:latin typeface="Times New Roman" pitchFamily="18" charset="0"/>
                <a:cs typeface="Times New Roman" pitchFamily="18" charset="0"/>
              </a:rPr>
              <a:t>تحديات سلسلة التوريد: قد يكون ضمان استدامة سلسلة التوريد بأكملها، بدءًا من تحديد مصادر المواد الخام ووصولاً إلى التوزيع، أمرًا معقدًا. قد تواجه الشركات صعوبات في العثور على موردين صديقين للبيئة يتوافقون مع استراتيجية التسويق الأخضر الخاصة بهم.</a:t>
            </a:r>
          </a:p>
        </p:txBody>
      </p:sp>
      <p:sp>
        <p:nvSpPr>
          <p:cNvPr id="14" name="TextBox 13"/>
          <p:cNvSpPr txBox="1"/>
          <p:nvPr/>
        </p:nvSpPr>
        <p:spPr>
          <a:xfrm>
            <a:off x="4130240" y="1344332"/>
            <a:ext cx="5789237"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a:t>
            </a:r>
            <a:r>
              <a:rPr lang="ar-EG" b="1" dirty="0" smtClean="0">
                <a:solidFill>
                  <a:srgbClr val="00B0F0"/>
                </a:solidFill>
                <a:latin typeface="Alexandria" charset="0"/>
                <a:cs typeface="Alexandria" charset="0"/>
              </a:rPr>
              <a:t>الأخضر</a:t>
            </a:r>
            <a:r>
              <a:rPr lang="en-US" b="1" dirty="0" smtClean="0">
                <a:solidFill>
                  <a:srgbClr val="00B0F0"/>
                </a:solidFill>
                <a:latin typeface="Alexandria" charset="0"/>
                <a:cs typeface="Alexandria" charset="0"/>
              </a:rPr>
              <a:t>(Green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961674020"/>
      </p:ext>
    </p:extLst>
  </p:cSld>
  <p:clrMapOvr>
    <a:masterClrMapping/>
  </p:clrMapOvr>
  <mc:AlternateContent xmlns:mc="http://schemas.openxmlformats.org/markup-compatibility/2006" xmlns:p14="http://schemas.microsoft.com/office/powerpoint/2010/main">
    <mc:Choice Requires="p14">
      <p:transition spd="slow" p14:dur="2000" advTm="59952"/>
    </mc:Choice>
    <mc:Fallback xmlns="">
      <p:transition spd="slow" advTm="5995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1003736"/>
          </a:xfrm>
          <a:prstGeom prst="rect">
            <a:avLst/>
          </a:prstGeom>
          <a:noFill/>
        </p:spPr>
        <p:txBody>
          <a:bodyPr wrap="square" rtlCol="0">
            <a:spAutoFit/>
          </a:bodyPr>
          <a:lstStyle/>
          <a:p>
            <a:pPr marL="511175" indent="-457200" algn="just" rtl="1">
              <a:lnSpc>
                <a:spcPct val="150000"/>
              </a:lnSpc>
              <a:buFont typeface="Wingdings" pitchFamily="2" charset="2"/>
              <a:buChar char="Ø"/>
            </a:pPr>
            <a:r>
              <a:rPr lang="ar-EG" sz="2100" dirty="0" smtClean="0">
                <a:latin typeface="Times New Roman" pitchFamily="18" charset="0"/>
                <a:cs typeface="Times New Roman" pitchFamily="18" charset="0"/>
              </a:rPr>
              <a:t>على </a:t>
            </a:r>
            <a:r>
              <a:rPr lang="ar-EG" sz="2100" dirty="0">
                <a:latin typeface="Times New Roman" pitchFamily="18" charset="0"/>
                <a:cs typeface="Times New Roman" pitchFamily="18" charset="0"/>
              </a:rPr>
              <a:t>الرغم من هذه العيوب، لا يزال بإمكان الشركات إنشاء استراتيجيات تسويق خضراء ناجحة من خلال معالجة هذه التحديات بشكل فعال ودمج الاستدامة في أعمالها.</a:t>
            </a:r>
          </a:p>
        </p:txBody>
      </p:sp>
      <p:sp>
        <p:nvSpPr>
          <p:cNvPr id="13" name="TextBox 12"/>
          <p:cNvSpPr txBox="1"/>
          <p:nvPr/>
        </p:nvSpPr>
        <p:spPr>
          <a:xfrm>
            <a:off x="4130240" y="1344332"/>
            <a:ext cx="5789237"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a:t>
            </a:r>
            <a:r>
              <a:rPr lang="ar-EG" b="1" dirty="0" smtClean="0">
                <a:solidFill>
                  <a:srgbClr val="00B0F0"/>
                </a:solidFill>
                <a:latin typeface="Alexandria" charset="0"/>
                <a:cs typeface="Alexandria" charset="0"/>
              </a:rPr>
              <a:t>الأخضر</a:t>
            </a:r>
            <a:r>
              <a:rPr lang="en-US" b="1" dirty="0" smtClean="0">
                <a:solidFill>
                  <a:srgbClr val="00B0F0"/>
                </a:solidFill>
                <a:latin typeface="Alexandria" charset="0"/>
                <a:cs typeface="Alexandria" charset="0"/>
              </a:rPr>
              <a:t>(Green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839488009"/>
      </p:ext>
    </p:extLst>
  </p:cSld>
  <p:clrMapOvr>
    <a:masterClrMapping/>
  </p:clrMapOvr>
  <mc:AlternateContent xmlns:mc="http://schemas.openxmlformats.org/markup-compatibility/2006" xmlns:p14="http://schemas.microsoft.com/office/powerpoint/2010/main">
    <mc:Choice Requires="p14">
      <p:transition spd="slow" p14:dur="2000" advTm="45216"/>
    </mc:Choice>
    <mc:Fallback xmlns="">
      <p:transition spd="slow" advTm="4521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283" t="136" r="-283" b="-136"/>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47840" y="1159666"/>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537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545847390"/>
      </p:ext>
    </p:extLst>
  </p:cSld>
  <p:clrMapOvr>
    <a:masterClrMapping/>
  </p:clrMapOvr>
  <mc:AlternateContent xmlns:mc="http://schemas.openxmlformats.org/markup-compatibility/2006" xmlns:p14="http://schemas.microsoft.com/office/powerpoint/2010/main">
    <mc:Choice Requires="p14">
      <p:transition spd="slow" p14:dur="2000" advTm="15931"/>
    </mc:Choice>
    <mc:Fallback xmlns="">
      <p:transition spd="slow" advTm="159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2516073"/>
          </a:xfrm>
          <a:prstGeom prst="rect">
            <a:avLst/>
          </a:prstGeom>
          <a:noFill/>
        </p:spPr>
        <p:txBody>
          <a:bodyPr wrap="square" rtlCol="0">
            <a:spAutoFit/>
          </a:bodyPr>
          <a:lstStyle/>
          <a:p>
            <a:pPr marL="511175" indent="-457200" algn="just" rtl="1">
              <a:lnSpc>
                <a:spcPct val="150000"/>
              </a:lnSpc>
              <a:buFont typeface="Wingdings" pitchFamily="2" charset="2"/>
              <a:buChar char="Ø"/>
            </a:pPr>
            <a:r>
              <a:rPr lang="ar-EG" sz="2100" dirty="0">
                <a:latin typeface="Times New Roman" pitchFamily="18" charset="0"/>
                <a:cs typeface="Times New Roman" pitchFamily="18" charset="0"/>
              </a:rPr>
              <a:t>تعد ميزة </a:t>
            </a:r>
            <a:r>
              <a:rPr lang="ar-EG" sz="2100" dirty="0" smtClean="0">
                <a:latin typeface="Times New Roman" pitchFamily="18" charset="0"/>
                <a:cs typeface="Times New Roman" pitchFamily="18" charset="0"/>
              </a:rPr>
              <a:t>التسويق بالأحداث الجارية</a:t>
            </a:r>
            <a:r>
              <a:rPr lang="en-US" sz="2100" dirty="0" smtClean="0">
                <a:latin typeface="Times New Roman" pitchFamily="18" charset="0"/>
                <a:cs typeface="Times New Roman" pitchFamily="18" charset="0"/>
              </a:rPr>
              <a:t>Trend </a:t>
            </a:r>
            <a:r>
              <a:rPr lang="en-US" sz="2100" dirty="0">
                <a:latin typeface="Times New Roman" pitchFamily="18" charset="0"/>
                <a:cs typeface="Times New Roman" pitchFamily="18" charset="0"/>
              </a:rPr>
              <a:t>jacking </a:t>
            </a:r>
            <a:r>
              <a:rPr lang="ar-EG" sz="2100" dirty="0" smtClean="0">
                <a:latin typeface="Times New Roman" pitchFamily="18" charset="0"/>
                <a:cs typeface="Times New Roman" pitchFamily="18" charset="0"/>
              </a:rPr>
              <a:t>بمثابة </a:t>
            </a:r>
            <a:r>
              <a:rPr lang="ar-EG" sz="2100" dirty="0">
                <a:latin typeface="Times New Roman" pitchFamily="18" charset="0"/>
                <a:cs typeface="Times New Roman" pitchFamily="18" charset="0"/>
              </a:rPr>
              <a:t>استراتيجية تسويقية </a:t>
            </a:r>
            <a:r>
              <a:rPr lang="ar-EG" sz="2100" dirty="0" smtClean="0">
                <a:latin typeface="Times New Roman" pitchFamily="18" charset="0"/>
                <a:cs typeface="Times New Roman" pitchFamily="18" charset="0"/>
              </a:rPr>
              <a:t>ناجحة حيث </a:t>
            </a:r>
            <a:r>
              <a:rPr lang="ar-EG" sz="2100" dirty="0">
                <a:latin typeface="Times New Roman" pitchFamily="18" charset="0"/>
                <a:cs typeface="Times New Roman" pitchFamily="18" charset="0"/>
              </a:rPr>
              <a:t>تستفيد العلامات التجارية من الاتجاهات أو الموضوعات أو اللحظات الثقافية الحالية لتعزيز ظهورها ومشاركتها. ومن خلال </a:t>
            </a:r>
            <a:r>
              <a:rPr lang="ar-EG" sz="2100" dirty="0" smtClean="0">
                <a:latin typeface="Times New Roman" pitchFamily="18" charset="0"/>
                <a:cs typeface="Times New Roman" pitchFamily="18" charset="0"/>
              </a:rPr>
              <a:t>موائمة </a:t>
            </a:r>
            <a:r>
              <a:rPr lang="ar-EG" sz="2100" dirty="0">
                <a:latin typeface="Times New Roman" pitchFamily="18" charset="0"/>
                <a:cs typeface="Times New Roman" pitchFamily="18" charset="0"/>
              </a:rPr>
              <a:t>جهودها التسويقية مع ما هو رائج حاليًا، تهدف الشركات إلى </a:t>
            </a:r>
            <a:r>
              <a:rPr lang="ar-EG" sz="2100" dirty="0" smtClean="0">
                <a:latin typeface="Times New Roman" pitchFamily="18" charset="0"/>
                <a:cs typeface="Times New Roman" pitchFamily="18" charset="0"/>
              </a:rPr>
              <a:t>استخدام </a:t>
            </a:r>
            <a:r>
              <a:rPr lang="ar-EG" sz="2100" dirty="0">
                <a:latin typeface="Times New Roman" pitchFamily="18" charset="0"/>
                <a:cs typeface="Times New Roman" pitchFamily="18" charset="0"/>
              </a:rPr>
              <a:t>المحادثات الشائعة وجذب انتباه جمهور أوسع.</a:t>
            </a:r>
          </a:p>
          <a:p>
            <a:pPr marL="511175" indent="-457200"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562320637"/>
      </p:ext>
    </p:extLst>
  </p:cSld>
  <p:clrMapOvr>
    <a:masterClrMapping/>
  </p:clrMapOvr>
  <mc:AlternateContent xmlns:mc="http://schemas.openxmlformats.org/markup-compatibility/2006" xmlns:p14="http://schemas.microsoft.com/office/powerpoint/2010/main">
    <mc:Choice Requires="p14">
      <p:transition spd="slow" p14:dur="2000" advTm="93218"/>
    </mc:Choice>
    <mc:Fallback xmlns="">
      <p:transition spd="slow" advTm="9321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36755"/>
            <a:ext cx="8309245" cy="3970318"/>
          </a:xfrm>
          <a:prstGeom prst="rect">
            <a:avLst/>
          </a:prstGeom>
          <a:noFill/>
        </p:spPr>
        <p:txBody>
          <a:bodyPr wrap="square" rtlCol="0">
            <a:spAutoFit/>
          </a:bodyPr>
          <a:lstStyle/>
          <a:p>
            <a:pPr marL="511175" indent="-457200" algn="just" rtl="1">
              <a:lnSpc>
                <a:spcPct val="150000"/>
              </a:lnSpc>
              <a:buFont typeface="Wingdings" pitchFamily="2" charset="2"/>
              <a:buChar char="Ø"/>
            </a:pPr>
            <a:r>
              <a:rPr lang="ar-EG" sz="2100" dirty="0">
                <a:latin typeface="Times New Roman" pitchFamily="18" charset="0"/>
                <a:cs typeface="Times New Roman" pitchFamily="18" charset="0"/>
              </a:rPr>
              <a:t>يتضمن الاتجاه السائد إنشاء محتوى ذي صلة وفي الوقت المناسب بسرعة ويرتبط بالموضوع أو الحدث الشائع بطريقة </a:t>
            </a:r>
            <a:r>
              <a:rPr lang="ar-EG" sz="2100" dirty="0" smtClean="0">
                <a:latin typeface="Times New Roman" pitchFamily="18" charset="0"/>
                <a:cs typeface="Times New Roman" pitchFamily="18" charset="0"/>
              </a:rPr>
              <a:t>تلقي </a:t>
            </a:r>
            <a:r>
              <a:rPr lang="ar-EG" sz="2100" dirty="0">
                <a:latin typeface="Times New Roman" pitchFamily="18" charset="0"/>
                <a:cs typeface="Times New Roman" pitchFamily="18" charset="0"/>
              </a:rPr>
              <a:t>صدى لدى </a:t>
            </a:r>
            <a:r>
              <a:rPr lang="ar-EG" sz="2100" dirty="0" smtClean="0">
                <a:latin typeface="Times New Roman" pitchFamily="18" charset="0"/>
                <a:cs typeface="Times New Roman" pitchFamily="18" charset="0"/>
              </a:rPr>
              <a:t>الجمهور؛ حيث يمكن </a:t>
            </a:r>
            <a:r>
              <a:rPr lang="ar-EG" sz="2100" dirty="0">
                <a:latin typeface="Times New Roman" pitchFamily="18" charset="0"/>
                <a:cs typeface="Times New Roman" pitchFamily="18" charset="0"/>
              </a:rPr>
              <a:t>القيام بذلك من خلال منشورات وسائل التواصل الاجتماعي، أو مقالات المدونات، أو مقاطع الفيديو، أو أي شكل آخر من أشكال المحتوى الذي يمكن إنتاجه ومشاركته بسرعة</a:t>
            </a:r>
            <a:r>
              <a:rPr lang="ar-EG" sz="2100" dirty="0" smtClean="0">
                <a:latin typeface="Times New Roman" pitchFamily="18" charset="0"/>
                <a:cs typeface="Times New Roman" pitchFamily="18" charset="0"/>
              </a:rPr>
              <a:t>.</a:t>
            </a:r>
          </a:p>
          <a:p>
            <a:pPr marL="511175" indent="-457200" algn="just" rtl="1">
              <a:lnSpc>
                <a:spcPct val="150000"/>
              </a:lnSpc>
              <a:buFont typeface="Wingdings" pitchFamily="2" charset="2"/>
              <a:buChar char="Ø"/>
            </a:pPr>
            <a:r>
              <a:rPr lang="ar-EG" sz="2100" dirty="0">
                <a:latin typeface="Times New Roman" pitchFamily="18" charset="0"/>
                <a:cs typeface="Times New Roman" pitchFamily="18" charset="0"/>
              </a:rPr>
              <a:t>من المهم أن تتعامل العلامات التجارية بحذر مع مواكبة الاتجاه للتأكد من أن رسائلها أصلية </a:t>
            </a:r>
            <a:r>
              <a:rPr lang="ar-EG" sz="2100" dirty="0" smtClean="0">
                <a:latin typeface="Times New Roman" pitchFamily="18" charset="0"/>
                <a:cs typeface="Times New Roman" pitchFamily="18" charset="0"/>
              </a:rPr>
              <a:t>وذات مصداقية </a:t>
            </a:r>
            <a:r>
              <a:rPr lang="ar-EG" sz="2100" dirty="0">
                <a:latin typeface="Times New Roman" pitchFamily="18" charset="0"/>
                <a:cs typeface="Times New Roman" pitchFamily="18" charset="0"/>
              </a:rPr>
              <a:t>وتضيف قيمة حقيقية إلى المحادثة. عند القيام بذلك بشكل جيد، يمكن أن يساعد "الاصطياد الاتجاهي" العلامات التجارية على إظهار مرونتها وإبداعها وأهميتها في السوق</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301334467"/>
      </p:ext>
    </p:extLst>
  </p:cSld>
  <p:clrMapOvr>
    <a:masterClrMapping/>
  </p:clrMapOvr>
  <mc:AlternateContent xmlns:mc="http://schemas.openxmlformats.org/markup-compatibility/2006" xmlns:p14="http://schemas.microsoft.com/office/powerpoint/2010/main">
    <mc:Choice Requires="p14">
      <p:transition spd="slow" p14:dur="2000" advTm="111671"/>
    </mc:Choice>
    <mc:Fallback xmlns="">
      <p:transition spd="slow" advTm="11167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التسويق بالأحداث الجارية </a:t>
            </a:r>
            <a:r>
              <a:rPr lang="en-US" sz="2100" u="sng" dirty="0" smtClean="0">
                <a:latin typeface="Times New Roman" pitchFamily="18" charset="0"/>
                <a:cs typeface="Times New Roman" pitchFamily="18" charset="0"/>
              </a:rPr>
              <a:t>Trend Jacking)</a:t>
            </a:r>
            <a:r>
              <a:rPr lang="ar-EG" sz="2100" u="sng" dirty="0" smtClean="0">
                <a:latin typeface="Times New Roman" pitchFamily="18" charset="0"/>
                <a:cs typeface="Times New Roman" pitchFamily="18" charset="0"/>
              </a:rPr>
              <a:t>) :</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48669" y="3193575"/>
            <a:ext cx="3534770" cy="23404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0800000" flipH="1" flipV="1">
            <a:off x="8359253" y="3193576"/>
            <a:ext cx="3268640" cy="23404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TextBox 17"/>
          <p:cNvSpPr txBox="1"/>
          <p:nvPr/>
        </p:nvSpPr>
        <p:spPr>
          <a:xfrm>
            <a:off x="3753134" y="5672495"/>
            <a:ext cx="3630305" cy="369332"/>
          </a:xfrm>
          <a:prstGeom prst="rect">
            <a:avLst/>
          </a:prstGeom>
          <a:noFill/>
        </p:spPr>
        <p:txBody>
          <a:bodyPr wrap="square" rtlCol="0">
            <a:spAutoFit/>
          </a:bodyPr>
          <a:lstStyle/>
          <a:p>
            <a:pPr algn="ctr"/>
            <a:r>
              <a:rPr lang="ar-EG" b="1" u="sng" dirty="0" smtClean="0"/>
              <a:t>إعلان شركة تودو للتسويق بالأحداث الجارية </a:t>
            </a:r>
            <a:endParaRPr lang="en-US" b="1" u="sng" dirty="0"/>
          </a:p>
        </p:txBody>
      </p:sp>
      <p:sp>
        <p:nvSpPr>
          <p:cNvPr id="21" name="TextBox 20"/>
          <p:cNvSpPr txBox="1"/>
          <p:nvPr/>
        </p:nvSpPr>
        <p:spPr>
          <a:xfrm>
            <a:off x="8074763" y="5640229"/>
            <a:ext cx="3837620" cy="369332"/>
          </a:xfrm>
          <a:prstGeom prst="rect">
            <a:avLst/>
          </a:prstGeom>
          <a:noFill/>
        </p:spPr>
        <p:txBody>
          <a:bodyPr wrap="square" rtlCol="0">
            <a:spAutoFit/>
          </a:bodyPr>
          <a:lstStyle/>
          <a:p>
            <a:pPr algn="ctr" rtl="1"/>
            <a:r>
              <a:rPr lang="ar-EG" b="1" u="sng" dirty="0" smtClean="0"/>
              <a:t> إعلان شركة </a:t>
            </a:r>
            <a:r>
              <a:rPr lang="en-US" b="1" u="sng" dirty="0" smtClean="0"/>
              <a:t>Nivea</a:t>
            </a:r>
            <a:r>
              <a:rPr lang="ar-EG" b="1" u="sng" dirty="0" smtClean="0"/>
              <a:t> للتسويق بالأحداث الجارية </a:t>
            </a:r>
            <a:endParaRPr lang="en-US" b="1" u="sng" dirty="0"/>
          </a:p>
        </p:txBody>
      </p:sp>
      <p:sp>
        <p:nvSpPr>
          <p:cNvPr id="22" name="TextBox 21"/>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4256461080"/>
      </p:ext>
    </p:extLst>
  </p:cSld>
  <p:clrMapOvr>
    <a:masterClrMapping/>
  </p:clrMapOvr>
  <mc:AlternateContent xmlns:mc="http://schemas.openxmlformats.org/markup-compatibility/2006" xmlns:p14="http://schemas.microsoft.com/office/powerpoint/2010/main">
    <mc:Choice Requires="p14">
      <p:transition spd="slow" p14:dur="2000" advTm="42714"/>
    </mc:Choice>
    <mc:Fallback xmlns="">
      <p:transition spd="slow" advTm="4271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27522" y="1159666"/>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0888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00974467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3485570"/>
          </a:xfrm>
          <a:prstGeom prst="rect">
            <a:avLst/>
          </a:prstGeom>
          <a:noFill/>
        </p:spPr>
        <p:txBody>
          <a:bodyPr wrap="square" rtlCol="0">
            <a:spAutoFit/>
          </a:bodyPr>
          <a:lstStyle/>
          <a:p>
            <a:pPr marL="511175" indent="-457200" algn="just" rtl="1">
              <a:lnSpc>
                <a:spcPct val="150000"/>
              </a:lnSpc>
              <a:buFont typeface="Wingdings" pitchFamily="2" charset="2"/>
              <a:buChar char="Ø"/>
            </a:pPr>
            <a:r>
              <a:rPr lang="ar-EG" sz="2100" u="sng" dirty="0" smtClean="0">
                <a:latin typeface="Times New Roman" pitchFamily="18" charset="0"/>
                <a:cs typeface="Times New Roman" pitchFamily="18" charset="0"/>
              </a:rPr>
              <a:t>تتضمن مميزات </a:t>
            </a:r>
            <a:r>
              <a:rPr lang="ar-EG" sz="2100" u="sng" dirty="0">
                <a:latin typeface="Times New Roman" pitchFamily="18" charset="0"/>
                <a:cs typeface="Times New Roman" pitchFamily="18" charset="0"/>
              </a:rPr>
              <a:t>استراتيجية التسويق </a:t>
            </a:r>
            <a:r>
              <a:rPr lang="ar-EG" sz="2100" u="sng" dirty="0" smtClean="0">
                <a:latin typeface="Times New Roman" pitchFamily="18" charset="0"/>
                <a:cs typeface="Times New Roman" pitchFamily="18" charset="0"/>
              </a:rPr>
              <a:t>بالأحداث الجارية </a:t>
            </a:r>
            <a:r>
              <a:rPr lang="ar-EG" sz="2100" u="sng" dirty="0">
                <a:latin typeface="Times New Roman" pitchFamily="18" charset="0"/>
                <a:cs typeface="Times New Roman" pitchFamily="18" charset="0"/>
              </a:rPr>
              <a:t>ما يلي</a:t>
            </a:r>
            <a:r>
              <a:rPr lang="ar-EG" sz="2100" u="sng" dirty="0" smtClean="0">
                <a:latin typeface="Times New Roman" pitchFamily="18" charset="0"/>
                <a:cs typeface="Times New Roman" pitchFamily="18" charset="0"/>
              </a:rPr>
              <a:t>:</a:t>
            </a:r>
          </a:p>
          <a:p>
            <a:pPr marL="511175" indent="-457200" algn="just" rtl="1">
              <a:lnSpc>
                <a:spcPct val="150000"/>
              </a:lnSpc>
              <a:buFont typeface="+mj-lt"/>
              <a:buAutoNum type="arabicPeriod"/>
            </a:pPr>
            <a:r>
              <a:rPr lang="ar-EG" sz="2100" u="sng" dirty="0">
                <a:latin typeface="Times New Roman" pitchFamily="18" charset="0"/>
                <a:cs typeface="Times New Roman" pitchFamily="18" charset="0"/>
              </a:rPr>
              <a:t>التوقيت المناسب:</a:t>
            </a:r>
            <a:r>
              <a:rPr lang="ar-EG" sz="2100" dirty="0">
                <a:latin typeface="Times New Roman" pitchFamily="18" charset="0"/>
                <a:cs typeface="Times New Roman" pitchFamily="18" charset="0"/>
              </a:rPr>
              <a:t> يتطلب اختطاف الاتجاه تحديد الاتجاهات بسرعة والاستفادة منها قبل أن تتلاشى. </a:t>
            </a:r>
            <a:r>
              <a:rPr lang="ar-EG" sz="2100" dirty="0" smtClean="0">
                <a:latin typeface="Times New Roman" pitchFamily="18" charset="0"/>
                <a:cs typeface="Times New Roman" pitchFamily="18" charset="0"/>
              </a:rPr>
              <a:t>فمن الأهمية </a:t>
            </a:r>
            <a:r>
              <a:rPr lang="ar-EG" sz="2100" dirty="0">
                <a:latin typeface="Times New Roman" pitchFamily="18" charset="0"/>
                <a:cs typeface="Times New Roman" pitchFamily="18" charset="0"/>
              </a:rPr>
              <a:t>أن </a:t>
            </a:r>
            <a:r>
              <a:rPr lang="ar-EG" sz="2100" dirty="0" smtClean="0">
                <a:latin typeface="Times New Roman" pitchFamily="18" charset="0"/>
                <a:cs typeface="Times New Roman" pitchFamily="18" charset="0"/>
              </a:rPr>
              <a:t>تتصرف </a:t>
            </a:r>
            <a:r>
              <a:rPr lang="ar-EG" sz="2100" dirty="0">
                <a:latin typeface="Times New Roman" pitchFamily="18" charset="0"/>
                <a:cs typeface="Times New Roman" pitchFamily="18" charset="0"/>
              </a:rPr>
              <a:t>بسرعة لتظل ملائمًا وتلحق بموجة موضوع شائع</a:t>
            </a:r>
            <a:r>
              <a:rPr lang="ar-EG" sz="2100" dirty="0" smtClean="0">
                <a:latin typeface="Times New Roman" pitchFamily="18" charset="0"/>
                <a:cs typeface="Times New Roman" pitchFamily="18" charset="0"/>
              </a:rPr>
              <a:t>.</a:t>
            </a:r>
          </a:p>
          <a:p>
            <a:pPr marL="53975" algn="just" rtl="1">
              <a:lnSpc>
                <a:spcPct val="150000"/>
              </a:lnSpc>
            </a:pP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startAt="2"/>
            </a:pPr>
            <a:r>
              <a:rPr lang="ar-EG" sz="2100" u="sng" dirty="0">
                <a:latin typeface="Times New Roman" pitchFamily="18" charset="0"/>
                <a:cs typeface="Times New Roman" pitchFamily="18" charset="0"/>
              </a:rPr>
              <a:t>إدارة المخاطر:</a:t>
            </a:r>
            <a:r>
              <a:rPr lang="ar-EG" sz="2100" dirty="0">
                <a:latin typeface="Times New Roman" pitchFamily="18" charset="0"/>
                <a:cs typeface="Times New Roman" pitchFamily="18" charset="0"/>
              </a:rPr>
              <a:t> في حين أن اختراق </a:t>
            </a:r>
            <a:r>
              <a:rPr lang="ar-EG" sz="2100" dirty="0" smtClean="0">
                <a:latin typeface="Times New Roman" pitchFamily="18" charset="0"/>
                <a:cs typeface="Times New Roman" pitchFamily="18" charset="0"/>
              </a:rPr>
              <a:t>الحدث الجاري </a:t>
            </a:r>
            <a:r>
              <a:rPr lang="ar-EG" sz="2100" dirty="0">
                <a:latin typeface="Times New Roman" pitchFamily="18" charset="0"/>
                <a:cs typeface="Times New Roman" pitchFamily="18" charset="0"/>
              </a:rPr>
              <a:t>يمكن أن يحقق </a:t>
            </a:r>
            <a:r>
              <a:rPr lang="ar-EG" sz="2100" dirty="0" smtClean="0">
                <a:latin typeface="Times New Roman" pitchFamily="18" charset="0"/>
                <a:cs typeface="Times New Roman" pitchFamily="18" charset="0"/>
              </a:rPr>
              <a:t>مكافآت عالية للمنشأة المعلنة عن المنتج أو الخدمة المعلن عنها من حيث كثرة الأحاديث والتسويق الشفهي عن العلامة التجارية.</a:t>
            </a: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268129336"/>
      </p:ext>
    </p:extLst>
  </p:cSld>
  <p:clrMapOvr>
    <a:masterClrMapping/>
  </p:clrMapOvr>
  <mc:AlternateContent xmlns:mc="http://schemas.openxmlformats.org/markup-compatibility/2006" xmlns:p14="http://schemas.microsoft.com/office/powerpoint/2010/main">
    <mc:Choice Requires="p14">
      <p:transition spd="slow" p14:dur="2000" advTm="129642"/>
    </mc:Choice>
    <mc:Fallback xmlns="">
      <p:transition spd="slow" advTm="12964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3000821"/>
          </a:xfrm>
          <a:prstGeom prst="rect">
            <a:avLst/>
          </a:prstGeom>
          <a:noFill/>
        </p:spPr>
        <p:txBody>
          <a:bodyPr wrap="square" rtlCol="0">
            <a:spAutoFit/>
          </a:bodyPr>
          <a:lstStyle/>
          <a:p>
            <a:pPr marL="511175" indent="-457200" algn="just" rtl="1">
              <a:lnSpc>
                <a:spcPct val="150000"/>
              </a:lnSpc>
              <a:buFont typeface="+mj-lt"/>
              <a:buAutoNum type="arabicPeriod" startAt="3"/>
            </a:pPr>
            <a:r>
              <a:rPr lang="ar-EG" sz="2100" u="sng" dirty="0">
                <a:latin typeface="Times New Roman" pitchFamily="18" charset="0"/>
                <a:cs typeface="Times New Roman" pitchFamily="18" charset="0"/>
              </a:rPr>
              <a:t>الإبداع:</a:t>
            </a:r>
            <a:r>
              <a:rPr lang="ar-EG" sz="2100" dirty="0">
                <a:latin typeface="Times New Roman" pitchFamily="18" charset="0"/>
                <a:cs typeface="Times New Roman" pitchFamily="18" charset="0"/>
              </a:rPr>
              <a:t> غالبًا ما يتضمن استغلال </a:t>
            </a:r>
            <a:r>
              <a:rPr lang="ar-EG" sz="2100" dirty="0" smtClean="0">
                <a:latin typeface="Times New Roman" pitchFamily="18" charset="0"/>
                <a:cs typeface="Times New Roman" pitchFamily="18" charset="0"/>
              </a:rPr>
              <a:t>الحدث </a:t>
            </a:r>
            <a:r>
              <a:rPr lang="ar-EG" sz="2100" dirty="0">
                <a:latin typeface="Times New Roman" pitchFamily="18" charset="0"/>
                <a:cs typeface="Times New Roman" pitchFamily="18" charset="0"/>
              </a:rPr>
              <a:t>التفكير خارج الصندوق والتوصل إلى طرق مبتكرة لربط الاتجاه بالعلامة التجارية. </a:t>
            </a:r>
            <a:r>
              <a:rPr lang="ar-EG" sz="2100" dirty="0" smtClean="0">
                <a:latin typeface="Times New Roman" pitchFamily="18" charset="0"/>
                <a:cs typeface="Times New Roman" pitchFamily="18" charset="0"/>
              </a:rPr>
              <a:t>حيث يعد </a:t>
            </a:r>
            <a:r>
              <a:rPr lang="ar-EG" sz="2100" dirty="0">
                <a:latin typeface="Times New Roman" pitchFamily="18" charset="0"/>
                <a:cs typeface="Times New Roman" pitchFamily="18" charset="0"/>
              </a:rPr>
              <a:t>الإبداع أمرًا ضروريًا لإبراز المحتوى وجذب انتباه الأشخاص.</a:t>
            </a:r>
          </a:p>
          <a:p>
            <a:pPr marL="511175"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3"/>
            </a:pPr>
            <a:r>
              <a:rPr lang="ar-EG" sz="2100" u="sng" dirty="0">
                <a:latin typeface="Times New Roman" pitchFamily="18" charset="0"/>
                <a:cs typeface="Times New Roman" pitchFamily="18" charset="0"/>
              </a:rPr>
              <a:t>الأصالة:</a:t>
            </a:r>
            <a:r>
              <a:rPr lang="ar-EG" sz="2100" dirty="0">
                <a:latin typeface="Times New Roman" pitchFamily="18" charset="0"/>
                <a:cs typeface="Times New Roman" pitchFamily="18" charset="0"/>
              </a:rPr>
              <a:t> الأصالة أمر حيوي في </a:t>
            </a:r>
            <a:r>
              <a:rPr lang="ar-EG" sz="2100" dirty="0" smtClean="0">
                <a:latin typeface="Times New Roman" pitchFamily="18" charset="0"/>
                <a:cs typeface="Times New Roman" pitchFamily="18" charset="0"/>
              </a:rPr>
              <a:t>التسويق بالاتجاه </a:t>
            </a:r>
            <a:r>
              <a:rPr lang="ar-EG" sz="2100" dirty="0">
                <a:latin typeface="Times New Roman" pitchFamily="18" charset="0"/>
                <a:cs typeface="Times New Roman" pitchFamily="18" charset="0"/>
              </a:rPr>
              <a:t>للحفاظ على مصداقية العلامة التجارية. يجب أن يبدو المحتوى </a:t>
            </a:r>
            <a:r>
              <a:rPr lang="ar-EG" sz="2100" dirty="0" smtClean="0">
                <a:latin typeface="Times New Roman" pitchFamily="18" charset="0"/>
                <a:cs typeface="Times New Roman" pitchFamily="18" charset="0"/>
              </a:rPr>
              <a:t>حقيقيًا، </a:t>
            </a:r>
            <a:r>
              <a:rPr lang="ar-EG" sz="2100" dirty="0">
                <a:latin typeface="Times New Roman" pitchFamily="18" charset="0"/>
                <a:cs typeface="Times New Roman" pitchFamily="18" charset="0"/>
              </a:rPr>
              <a:t>بما يتماشى مع قيم العلامة </a:t>
            </a:r>
            <a:r>
              <a:rPr lang="ar-EG" sz="2100" dirty="0" smtClean="0">
                <a:latin typeface="Times New Roman" pitchFamily="18" charset="0"/>
                <a:cs typeface="Times New Roman" pitchFamily="18" charset="0"/>
              </a:rPr>
              <a:t>التجارية.</a:t>
            </a: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486065985"/>
      </p:ext>
    </p:extLst>
  </p:cSld>
  <p:clrMapOvr>
    <a:masterClrMapping/>
  </p:clrMapOvr>
  <mc:AlternateContent xmlns:mc="http://schemas.openxmlformats.org/markup-compatibility/2006" xmlns:p14="http://schemas.microsoft.com/office/powerpoint/2010/main">
    <mc:Choice Requires="p14">
      <p:transition spd="slow" p14:dur="2000" advTm="85636"/>
    </mc:Choice>
    <mc:Fallback xmlns="">
      <p:transition spd="slow" advTm="8563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3485570"/>
          </a:xfrm>
          <a:prstGeom prst="rect">
            <a:avLst/>
          </a:prstGeom>
          <a:noFill/>
        </p:spPr>
        <p:txBody>
          <a:bodyPr wrap="square" rtlCol="0">
            <a:spAutoFit/>
          </a:bodyPr>
          <a:lstStyle/>
          <a:p>
            <a:pPr marL="511175" indent="-457200" algn="just" rtl="1">
              <a:lnSpc>
                <a:spcPct val="150000"/>
              </a:lnSpc>
              <a:buFont typeface="+mj-lt"/>
              <a:buAutoNum type="arabicPeriod" startAt="5"/>
            </a:pPr>
            <a:r>
              <a:rPr lang="ar-EG" sz="2100" u="sng" dirty="0">
                <a:latin typeface="Times New Roman" pitchFamily="18" charset="0"/>
                <a:cs typeface="Times New Roman" pitchFamily="18" charset="0"/>
              </a:rPr>
              <a:t>المشاركة:</a:t>
            </a: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تهدف استراتيجية الأحداث الجارية </a:t>
            </a:r>
            <a:r>
              <a:rPr lang="ar-EG" sz="2100" dirty="0">
                <a:latin typeface="Times New Roman" pitchFamily="18" charset="0"/>
                <a:cs typeface="Times New Roman" pitchFamily="18" charset="0"/>
              </a:rPr>
              <a:t>إلى التفاعل مع الجمهور من خلال محتوى مرتبط </a:t>
            </a:r>
            <a:r>
              <a:rPr lang="ar-EG" sz="2100" dirty="0" smtClean="0">
                <a:latin typeface="Times New Roman" pitchFamily="18" charset="0"/>
                <a:cs typeface="Times New Roman" pitchFamily="18" charset="0"/>
              </a:rPr>
              <a:t>في </a:t>
            </a:r>
            <a:r>
              <a:rPr lang="ar-EG" sz="2100" dirty="0">
                <a:latin typeface="Times New Roman" pitchFamily="18" charset="0"/>
                <a:cs typeface="Times New Roman" pitchFamily="18" charset="0"/>
              </a:rPr>
              <a:t>الوقت المناسب.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يساعد التفاعل مع العملاء والمتابعين في تعزيز الوعي بالعلامة التجارية وظهورها.</a:t>
            </a:r>
          </a:p>
          <a:p>
            <a:pPr marL="511175"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5"/>
            </a:pPr>
            <a:r>
              <a:rPr lang="ar-EG" sz="2100" u="sng" dirty="0">
                <a:latin typeface="Times New Roman" pitchFamily="18" charset="0"/>
                <a:cs typeface="Times New Roman" pitchFamily="18" charset="0"/>
              </a:rPr>
              <a:t>المراقبة والقدرة على التكيف:</a:t>
            </a:r>
            <a:r>
              <a:rPr lang="ar-EG" sz="2100" dirty="0">
                <a:latin typeface="Times New Roman" pitchFamily="18" charset="0"/>
                <a:cs typeface="Times New Roman" pitchFamily="18" charset="0"/>
              </a:rPr>
              <a:t> يعد رصد </a:t>
            </a:r>
            <a:r>
              <a:rPr lang="ar-EG" sz="2100" dirty="0" smtClean="0">
                <a:latin typeface="Times New Roman" pitchFamily="18" charset="0"/>
                <a:cs typeface="Times New Roman" pitchFamily="18" charset="0"/>
              </a:rPr>
              <a:t>الأحداث </a:t>
            </a:r>
            <a:r>
              <a:rPr lang="ar-EG" sz="2100" dirty="0">
                <a:latin typeface="Times New Roman" pitchFamily="18" charset="0"/>
                <a:cs typeface="Times New Roman" pitchFamily="18" charset="0"/>
              </a:rPr>
              <a:t>والاستعداد لتكييف استراتيجية التسويق بناءً على مشهد </a:t>
            </a:r>
            <a:r>
              <a:rPr lang="ar-EG" sz="2100" dirty="0" smtClean="0">
                <a:latin typeface="Times New Roman" pitchFamily="18" charset="0"/>
                <a:cs typeface="Times New Roman" pitchFamily="18" charset="0"/>
              </a:rPr>
              <a:t>الحدث </a:t>
            </a:r>
            <a:r>
              <a:rPr lang="ar-EG" sz="2100" dirty="0">
                <a:latin typeface="Times New Roman" pitchFamily="18" charset="0"/>
                <a:cs typeface="Times New Roman" pitchFamily="18" charset="0"/>
              </a:rPr>
              <a:t>المتطور أمرًا بالغ الأهمية لنجاح الاتجاه. </a:t>
            </a:r>
            <a:r>
              <a:rPr lang="ar-EG" sz="2100" dirty="0" smtClean="0">
                <a:latin typeface="Times New Roman" pitchFamily="18" charset="0"/>
                <a:cs typeface="Times New Roman" pitchFamily="18" charset="0"/>
              </a:rPr>
              <a:t>فالمرونة </a:t>
            </a:r>
            <a:r>
              <a:rPr lang="ar-EG" sz="2100" dirty="0">
                <a:latin typeface="Times New Roman" pitchFamily="18" charset="0"/>
                <a:cs typeface="Times New Roman" pitchFamily="18" charset="0"/>
              </a:rPr>
              <a:t>وخفة الحركة هي سمات مهمة في هذه الاستراتيجية.</a:t>
            </a: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264957378"/>
      </p:ext>
    </p:extLst>
  </p:cSld>
  <p:clrMapOvr>
    <a:masterClrMapping/>
  </p:clrMapOvr>
  <mc:AlternateContent xmlns:mc="http://schemas.openxmlformats.org/markup-compatibility/2006" xmlns:p14="http://schemas.microsoft.com/office/powerpoint/2010/main">
    <mc:Choice Requires="p14">
      <p:transition spd="slow" p14:dur="2000" advTm="96229"/>
    </mc:Choice>
    <mc:Fallback xmlns="">
      <p:transition spd="slow" advTm="9622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1488484"/>
          </a:xfrm>
          <a:prstGeom prst="rect">
            <a:avLst/>
          </a:prstGeom>
          <a:noFill/>
        </p:spPr>
        <p:txBody>
          <a:bodyPr wrap="square" rtlCol="0">
            <a:spAutoFit/>
          </a:bodyPr>
          <a:lstStyle/>
          <a:p>
            <a:pPr marL="511175" indent="-457200" algn="just" rtl="1">
              <a:lnSpc>
                <a:spcPct val="150000"/>
              </a:lnSpc>
              <a:buFont typeface="+mj-lt"/>
              <a:buAutoNum type="arabicPeriod" startAt="7"/>
            </a:pPr>
            <a:r>
              <a:rPr lang="ar-EG" sz="2100" u="sng" dirty="0" smtClean="0">
                <a:latin typeface="Times New Roman" pitchFamily="18" charset="0"/>
                <a:cs typeface="Times New Roman" pitchFamily="18" charset="0"/>
              </a:rPr>
              <a:t>إيجابية الحدث المستخدم:</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إن مفتاح نجاح </a:t>
            </a:r>
            <a:r>
              <a:rPr lang="ar-EG" sz="2100" dirty="0" smtClean="0">
                <a:latin typeface="Times New Roman" pitchFamily="18" charset="0"/>
                <a:cs typeface="Times New Roman" pitchFamily="18" charset="0"/>
              </a:rPr>
              <a:t>استراتيجية التسويق بالأحداث الجارية هو </a:t>
            </a:r>
            <a:r>
              <a:rPr lang="ar-EG" sz="2100" dirty="0">
                <a:latin typeface="Times New Roman" pitchFamily="18" charset="0"/>
                <a:cs typeface="Times New Roman" pitchFamily="18" charset="0"/>
              </a:rPr>
              <a:t>التأكد من أن الاتجاه أو الموضوع الذي يتم الاستفادة منه وثيق الصلة بالعلامة التجارية أو المنتج أو الجمهور </a:t>
            </a:r>
            <a:r>
              <a:rPr lang="ar-EG" sz="2100" dirty="0" smtClean="0">
                <a:latin typeface="Times New Roman" pitchFamily="18" charset="0"/>
                <a:cs typeface="Times New Roman" pitchFamily="18" charset="0"/>
              </a:rPr>
              <a:t>المستهدف؛ حيث يجب </a:t>
            </a:r>
            <a:r>
              <a:rPr lang="ar-EG" sz="2100" dirty="0">
                <a:latin typeface="Times New Roman" pitchFamily="18" charset="0"/>
                <a:cs typeface="Times New Roman" pitchFamily="18" charset="0"/>
              </a:rPr>
              <a:t>أن يكون المحتوى الذي تم إنشاؤه منطقيًا في سياق الاتجاه.</a:t>
            </a: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614004579"/>
      </p:ext>
    </p:extLst>
  </p:cSld>
  <p:clrMapOvr>
    <a:masterClrMapping/>
  </p:clrMapOvr>
  <mc:AlternateContent xmlns:mc="http://schemas.openxmlformats.org/markup-compatibility/2006" xmlns:p14="http://schemas.microsoft.com/office/powerpoint/2010/main">
    <mc:Choice Requires="p14">
      <p:transition spd="slow" p14:dur="2000" advTm="58144"/>
    </mc:Choice>
    <mc:Fallback xmlns="">
      <p:transition spd="slow" advTm="5814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27522" y="1159666"/>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0888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09963677"/>
      </p:ext>
    </p:extLst>
  </p:cSld>
  <p:clrMapOvr>
    <a:masterClrMapping/>
  </p:clrMapOvr>
  <mc:AlternateContent xmlns:mc="http://schemas.openxmlformats.org/markup-compatibility/2006" xmlns:p14="http://schemas.microsoft.com/office/powerpoint/2010/main">
    <mc:Choice Requires="p14">
      <p:transition spd="slow" p14:dur="2000" advTm="9239"/>
    </mc:Choice>
    <mc:Fallback xmlns="">
      <p:transition spd="slow" advTm="9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3000821"/>
          </a:xfrm>
          <a:prstGeom prst="rect">
            <a:avLst/>
          </a:prstGeom>
          <a:noFill/>
        </p:spPr>
        <p:txBody>
          <a:bodyPr wrap="square" rtlCol="0">
            <a:spAutoFit/>
          </a:bodyPr>
          <a:lstStyle/>
          <a:p>
            <a:pPr marL="511175" indent="-457200" algn="just" rtl="1">
              <a:lnSpc>
                <a:spcPct val="150000"/>
              </a:lnSpc>
              <a:buFont typeface="Wingdings" pitchFamily="2" charset="2"/>
              <a:buChar char="Ø"/>
            </a:pPr>
            <a:r>
              <a:rPr lang="ar-EG" sz="2100" u="sng" dirty="0">
                <a:latin typeface="Times New Roman" pitchFamily="18" charset="0"/>
                <a:cs typeface="Times New Roman" pitchFamily="18" charset="0"/>
              </a:rPr>
              <a:t>عيوب استراتيجية التسويق بالأحداث </a:t>
            </a:r>
            <a:r>
              <a:rPr lang="ar-EG" sz="2100" u="sng" dirty="0" smtClean="0">
                <a:latin typeface="Times New Roman" pitchFamily="18" charset="0"/>
                <a:cs typeface="Times New Roman" pitchFamily="18" charset="0"/>
              </a:rPr>
              <a:t>الجارية  </a:t>
            </a:r>
            <a:r>
              <a:rPr lang="en-US" sz="2100" u="sng" dirty="0" smtClean="0">
                <a:latin typeface="Times New Roman" pitchFamily="18" charset="0"/>
                <a:cs typeface="Times New Roman" pitchFamily="18" charset="0"/>
              </a:rPr>
              <a:t>Trend </a:t>
            </a:r>
            <a:r>
              <a:rPr lang="en-US" sz="2100" u="sng" dirty="0">
                <a:latin typeface="Times New Roman" pitchFamily="18" charset="0"/>
                <a:cs typeface="Times New Roman" pitchFamily="18" charset="0"/>
              </a:rPr>
              <a:t>Jacking </a:t>
            </a:r>
            <a:r>
              <a:rPr lang="en-US" sz="2100" u="sng" dirty="0" smtClean="0">
                <a:latin typeface="Times New Roman" pitchFamily="18" charset="0"/>
                <a:cs typeface="Times New Roman" pitchFamily="18" charset="0"/>
              </a:rPr>
              <a:t>Marketing</a:t>
            </a:r>
            <a:r>
              <a:rPr lang="ar-EG" sz="2100" u="sng" dirty="0" smtClean="0">
                <a:latin typeface="Times New Roman" pitchFamily="18" charset="0"/>
                <a:cs typeface="Times New Roman" pitchFamily="18" charset="0"/>
              </a:rPr>
              <a:t>:</a:t>
            </a: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a:pPr>
            <a:r>
              <a:rPr lang="ar-EG" sz="2100" u="sng" dirty="0">
                <a:latin typeface="Times New Roman" pitchFamily="18" charset="0"/>
                <a:cs typeface="Times New Roman" pitchFamily="18" charset="0"/>
              </a:rPr>
              <a:t>خطر رد الفعل العكسي:</a:t>
            </a:r>
            <a:r>
              <a:rPr lang="ar-EG" sz="2100" dirty="0">
                <a:latin typeface="Times New Roman" pitchFamily="18" charset="0"/>
                <a:cs typeface="Times New Roman" pitchFamily="18" charset="0"/>
              </a:rPr>
              <a:t> عند القفز على </a:t>
            </a:r>
            <a:r>
              <a:rPr lang="ar-EG" sz="2100" dirty="0" smtClean="0">
                <a:latin typeface="Times New Roman" pitchFamily="18" charset="0"/>
                <a:cs typeface="Times New Roman" pitchFamily="18" charset="0"/>
              </a:rPr>
              <a:t>حدث </a:t>
            </a:r>
            <a:r>
              <a:rPr lang="ar-EG" sz="2100" dirty="0">
                <a:latin typeface="Times New Roman" pitchFamily="18" charset="0"/>
                <a:cs typeface="Times New Roman" pitchFamily="18" charset="0"/>
              </a:rPr>
              <a:t>ما، هناك خطر إساءة تفسير الاتجاه أو الإساءة إلى الجمهور، مما قد يؤدي إلى رد فعل عنيف والإضرار بسمعة العلامة التجارية</a:t>
            </a:r>
            <a:r>
              <a:rPr lang="ar-EG" sz="2100" dirty="0" smtClean="0">
                <a:latin typeface="Times New Roman" pitchFamily="18" charset="0"/>
                <a:cs typeface="Times New Roman" pitchFamily="18" charset="0"/>
              </a:rPr>
              <a:t>.</a:t>
            </a:r>
          </a:p>
          <a:p>
            <a:pPr marL="511175"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a:pPr>
            <a:r>
              <a:rPr lang="ar-EG" sz="2100" u="sng" dirty="0">
                <a:latin typeface="Times New Roman" pitchFamily="18" charset="0"/>
                <a:cs typeface="Times New Roman" pitchFamily="18" charset="0"/>
              </a:rPr>
              <a:t>تقلب الاتجاهات:</a:t>
            </a:r>
            <a:r>
              <a:rPr lang="ar-EG" sz="2100" dirty="0">
                <a:latin typeface="Times New Roman" pitchFamily="18" charset="0"/>
                <a:cs typeface="Times New Roman" pitchFamily="18" charset="0"/>
              </a:rPr>
              <a:t> يمكن أن تكون الاحداث غير متوقعة ومتغيرة باستمرار، مما يجعل من الصعب التنبؤ بأي منها سيلقى صدى لدى الجمهور وأيها سوف يتلاشى بسرعة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a:t>
            </a:r>
            <a:r>
              <a:rPr lang="ar-EG" b="1" dirty="0">
                <a:solidFill>
                  <a:srgbClr val="00B0F0"/>
                </a:solidFill>
                <a:latin typeface="Alexandria" charset="0"/>
                <a:cs typeface="Alexandria" charset="0"/>
              </a:rPr>
              <a:t>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351005141"/>
      </p:ext>
    </p:extLst>
  </p:cSld>
  <p:clrMapOvr>
    <a:masterClrMapping/>
  </p:clrMapOvr>
  <mc:AlternateContent xmlns:mc="http://schemas.openxmlformats.org/markup-compatibility/2006" xmlns:p14="http://schemas.microsoft.com/office/powerpoint/2010/main">
    <mc:Choice Requires="p14">
      <p:transition spd="slow" p14:dur="2000" advTm="85445"/>
    </mc:Choice>
    <mc:Fallback xmlns="">
      <p:transition spd="slow" advTm="8544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3000821"/>
          </a:xfrm>
          <a:prstGeom prst="rect">
            <a:avLst/>
          </a:prstGeom>
          <a:noFill/>
        </p:spPr>
        <p:txBody>
          <a:bodyPr wrap="square" rtlCol="0">
            <a:spAutoFit/>
          </a:bodyPr>
          <a:lstStyle/>
          <a:p>
            <a:pPr marL="511175" indent="-457200" algn="just" rtl="1">
              <a:lnSpc>
                <a:spcPct val="150000"/>
              </a:lnSpc>
              <a:buFont typeface="+mj-lt"/>
              <a:buAutoNum type="arabicPeriod" startAt="3"/>
            </a:pPr>
            <a:r>
              <a:rPr lang="ar-EG" sz="2100" u="sng" dirty="0">
                <a:latin typeface="Times New Roman" pitchFamily="18" charset="0"/>
                <a:cs typeface="Times New Roman" pitchFamily="18" charset="0"/>
              </a:rPr>
              <a:t>التأثير على المدى القصير:</a:t>
            </a: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الأحداث الهامة </a:t>
            </a:r>
            <a:r>
              <a:rPr lang="ar-EG" sz="2100" dirty="0">
                <a:latin typeface="Times New Roman" pitchFamily="18" charset="0"/>
                <a:cs typeface="Times New Roman" pitchFamily="18" charset="0"/>
              </a:rPr>
              <a:t>تأتي وتذهب بسرعة، وبالتالي فإن نجاح حملة </a:t>
            </a:r>
            <a:r>
              <a:rPr lang="ar-EG" sz="2100" dirty="0" smtClean="0">
                <a:latin typeface="Times New Roman" pitchFamily="18" charset="0"/>
                <a:cs typeface="Times New Roman" pitchFamily="18" charset="0"/>
              </a:rPr>
              <a:t>استخدمت الحدث </a:t>
            </a:r>
            <a:r>
              <a:rPr lang="ar-EG" sz="2100" dirty="0">
                <a:latin typeface="Times New Roman" pitchFamily="18" charset="0"/>
                <a:cs typeface="Times New Roman" pitchFamily="18" charset="0"/>
              </a:rPr>
              <a:t>قد يكون قصير الأجل ولا يؤدي إلى ولاء للعلامة التجارية على المدى الطويل.</a:t>
            </a:r>
          </a:p>
          <a:p>
            <a:pPr marL="511175"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3"/>
            </a:pPr>
            <a:r>
              <a:rPr lang="ar-EG" sz="2100" u="sng" dirty="0">
                <a:latin typeface="Times New Roman" pitchFamily="18" charset="0"/>
                <a:cs typeface="Times New Roman" pitchFamily="18" charset="0"/>
              </a:rPr>
              <a:t>عدم </a:t>
            </a:r>
            <a:r>
              <a:rPr lang="ar-EG" sz="2100" u="sng" dirty="0" smtClean="0">
                <a:latin typeface="Times New Roman" pitchFamily="18" charset="0"/>
                <a:cs typeface="Times New Roman" pitchFamily="18" charset="0"/>
              </a:rPr>
              <a:t>الملائمة</a:t>
            </a:r>
            <a:r>
              <a:rPr lang="ar-EG" sz="2100" u="sng" dirty="0">
                <a:latin typeface="Times New Roman" pitchFamily="18" charset="0"/>
                <a:cs typeface="Times New Roman" pitchFamily="18" charset="0"/>
              </a:rPr>
              <a:t>:</a:t>
            </a:r>
            <a:r>
              <a:rPr lang="ar-EG" sz="2100" dirty="0">
                <a:latin typeface="Times New Roman" pitchFamily="18" charset="0"/>
                <a:cs typeface="Times New Roman" pitchFamily="18" charset="0"/>
              </a:rPr>
              <a:t> قد لا تتوافق جميع الاتجاهات مع قيم العلامة التجارية أو رسالتها أو الجمهور المستهدف، مما يؤدي إلى الانفصال واحتمال فقدان المصداقية.</a:t>
            </a: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a:t>
            </a:r>
            <a:r>
              <a:rPr lang="ar-EG" b="1" dirty="0">
                <a:solidFill>
                  <a:srgbClr val="00B0F0"/>
                </a:solidFill>
                <a:latin typeface="Alexandria" charset="0"/>
                <a:cs typeface="Alexandria" charset="0"/>
              </a:rPr>
              <a:t>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887472430"/>
      </p:ext>
    </p:extLst>
  </p:cSld>
  <p:clrMapOvr>
    <a:masterClrMapping/>
  </p:clrMapOvr>
  <mc:AlternateContent xmlns:mc="http://schemas.openxmlformats.org/markup-compatibility/2006" xmlns:p14="http://schemas.microsoft.com/office/powerpoint/2010/main">
    <mc:Choice Requires="p14">
      <p:transition spd="slow" p14:dur="2000" advTm="37995"/>
    </mc:Choice>
    <mc:Fallback xmlns="">
      <p:transition spd="slow" advTm="3799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1003736"/>
          </a:xfrm>
          <a:prstGeom prst="rect">
            <a:avLst/>
          </a:prstGeom>
          <a:noFill/>
        </p:spPr>
        <p:txBody>
          <a:bodyPr wrap="square" rtlCol="0">
            <a:spAutoFit/>
          </a:bodyPr>
          <a:lstStyle/>
          <a:p>
            <a:pPr marL="511175" indent="-457200" algn="just" rtl="1">
              <a:lnSpc>
                <a:spcPct val="150000"/>
              </a:lnSpc>
              <a:buFont typeface="+mj-lt"/>
              <a:buAutoNum type="arabicPeriod" startAt="5"/>
            </a:pPr>
            <a:r>
              <a:rPr lang="ar-EG" sz="2100" u="sng" dirty="0" smtClean="0">
                <a:latin typeface="Times New Roman" pitchFamily="18" charset="0"/>
                <a:cs typeface="Times New Roman" pitchFamily="18" charset="0"/>
              </a:rPr>
              <a:t>صعوبة </a:t>
            </a:r>
            <a:r>
              <a:rPr lang="ar-EG" sz="2100" u="sng" dirty="0">
                <a:latin typeface="Times New Roman" pitchFamily="18" charset="0"/>
                <a:cs typeface="Times New Roman" pitchFamily="18" charset="0"/>
              </a:rPr>
              <a:t>التميز:</a:t>
            </a:r>
            <a:r>
              <a:rPr lang="ar-EG" sz="2100" dirty="0">
                <a:latin typeface="Times New Roman" pitchFamily="18" charset="0"/>
                <a:cs typeface="Times New Roman" pitchFamily="18" charset="0"/>
              </a:rPr>
              <a:t> مع انخراط العديد من العلامات التجارية في </a:t>
            </a:r>
            <a:r>
              <a:rPr lang="ar-EG" sz="2100" dirty="0" smtClean="0">
                <a:latin typeface="Times New Roman" pitchFamily="18" charset="0"/>
                <a:cs typeface="Times New Roman" pitchFamily="18" charset="0"/>
              </a:rPr>
              <a:t>التسويق بالأحداث الجارية، </a:t>
            </a:r>
            <a:r>
              <a:rPr lang="ar-EG" sz="2100" dirty="0">
                <a:latin typeface="Times New Roman" pitchFamily="18" charset="0"/>
                <a:cs typeface="Times New Roman" pitchFamily="18" charset="0"/>
              </a:rPr>
              <a:t>قد يكون من الصعب </a:t>
            </a:r>
            <a:r>
              <a:rPr lang="ar-EG" sz="2100" dirty="0" smtClean="0">
                <a:latin typeface="Times New Roman" pitchFamily="18" charset="0"/>
                <a:cs typeface="Times New Roman" pitchFamily="18" charset="0"/>
              </a:rPr>
              <a:t>التمييز </a:t>
            </a:r>
            <a:r>
              <a:rPr lang="ar-EG" sz="2100" dirty="0">
                <a:latin typeface="Times New Roman" pitchFamily="18" charset="0"/>
                <a:cs typeface="Times New Roman" pitchFamily="18" charset="0"/>
              </a:rPr>
              <a:t>وترك انطباع دائم بين المنافسين.</a:t>
            </a: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a:t>
            </a:r>
            <a:r>
              <a:rPr lang="ar-EG" b="1" dirty="0">
                <a:solidFill>
                  <a:srgbClr val="00B0F0"/>
                </a:solidFill>
                <a:latin typeface="Alexandria" charset="0"/>
                <a:cs typeface="Alexandria" charset="0"/>
              </a:rPr>
              <a:t>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816749690"/>
      </p:ext>
    </p:extLst>
  </p:cSld>
  <p:clrMapOvr>
    <a:masterClrMapping/>
  </p:clrMapOvr>
  <mc:AlternateContent xmlns:mc="http://schemas.openxmlformats.org/markup-compatibility/2006" xmlns:p14="http://schemas.microsoft.com/office/powerpoint/2010/main">
    <mc:Choice Requires="p14">
      <p:transition spd="slow" p14:dur="2000" advTm="30161"/>
    </mc:Choice>
    <mc:Fallback xmlns="">
      <p:transition spd="slow" advTm="3016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3485570"/>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لماهية استراتيجية التسويق </a:t>
            </a:r>
            <a:r>
              <a:rPr lang="ar-EG" sz="2100" dirty="0">
                <a:latin typeface="Times New Roman" pitchFamily="18" charset="0"/>
                <a:cs typeface="Times New Roman" pitchFamily="18" charset="0"/>
              </a:rPr>
              <a:t>الأخضر</a:t>
            </a:r>
            <a:r>
              <a:rPr lang="en-US" sz="2100" dirty="0">
                <a:latin typeface="Times New Roman" pitchFamily="18" charset="0"/>
                <a:cs typeface="Times New Roman" pitchFamily="18" charset="0"/>
              </a:rPr>
              <a:t>Green Marketing</a:t>
            </a:r>
            <a:r>
              <a:rPr lang="en-US" sz="2100" dirty="0" smtClean="0">
                <a:latin typeface="Times New Roman" pitchFamily="18" charset="0"/>
                <a:cs typeface="Times New Roman" pitchFamily="18" charset="0"/>
              </a:rPr>
              <a:t>)</a:t>
            </a:r>
            <a:r>
              <a:rPr lang="ar-EG" sz="2100" dirty="0" smtClean="0">
                <a:latin typeface="Times New Roman" pitchFamily="18" charset="0"/>
                <a:cs typeface="Times New Roman" pitchFamily="18" charset="0"/>
              </a:rPr>
              <a:t>)، مع عرض مزايا وعيوب هذه الاستراتيجية التسويقية مع كيفية تأثيرها على الجمهور المستهدف المراد الوصول إليه.</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قدمت المحاضرة شرحً دقيقًا </a:t>
            </a:r>
            <a:r>
              <a:rPr lang="ar-EG" sz="2100" dirty="0">
                <a:latin typeface="Times New Roman" pitchFamily="18" charset="0"/>
                <a:cs typeface="Times New Roman" pitchFamily="18" charset="0"/>
              </a:rPr>
              <a:t>عن ماهية استراتيجية التسويق بالأحداث </a:t>
            </a:r>
            <a:r>
              <a:rPr lang="ar-EG" sz="2100" dirty="0" smtClean="0">
                <a:latin typeface="Times New Roman" pitchFamily="18" charset="0"/>
                <a:cs typeface="Times New Roman" pitchFamily="18" charset="0"/>
              </a:rPr>
              <a:t>الجارية (</a:t>
            </a:r>
            <a:r>
              <a:rPr lang="en-US" sz="2100" dirty="0" smtClean="0">
                <a:latin typeface="Times New Roman" pitchFamily="18" charset="0"/>
                <a:cs typeface="Times New Roman" pitchFamily="18" charset="0"/>
              </a:rPr>
              <a:t>Trend </a:t>
            </a:r>
            <a:r>
              <a:rPr lang="en-US" sz="2100" dirty="0">
                <a:latin typeface="Times New Roman" pitchFamily="18" charset="0"/>
                <a:cs typeface="Times New Roman" pitchFamily="18" charset="0"/>
              </a:rPr>
              <a:t>Jacking </a:t>
            </a:r>
            <a:r>
              <a:rPr lang="en-US" sz="2100" dirty="0" smtClean="0">
                <a:latin typeface="Times New Roman" pitchFamily="18" charset="0"/>
                <a:cs typeface="Times New Roman" pitchFamily="18" charset="0"/>
              </a:rPr>
              <a:t>Marketing)</a:t>
            </a:r>
            <a:r>
              <a:rPr lang="ar-EG" sz="2100" dirty="0" smtClean="0">
                <a:latin typeface="Times New Roman" pitchFamily="18" charset="0"/>
                <a:cs typeface="Times New Roman" pitchFamily="18" charset="0"/>
              </a:rPr>
              <a:t> مع عرض مزايا وعيوب الاستراتيجية لتوضيح مدى ملائمتها مع الجمهور المستهدف المراد من الشركة المعلنة لشراء السلعة أو الخدمة المعلن عنها بمساعدة الأحداث الإيجابية المستخدمة داخل الحملة الإعلانية المعلنة. </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44180"/>
    </mc:Choice>
    <mc:Fallback xmlns="">
      <p:transition spd="slow" advTm="4418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343"/>
    </mc:Choice>
    <mc:Fallback xmlns="">
      <p:transition spd="slow" advTm="1634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95DD86A-B6B2-4774-B153-B09A43A642E1}"/>
</file>

<file path=docProps/app.xml><?xml version="1.0" encoding="utf-8"?>
<Properties xmlns="http://schemas.openxmlformats.org/officeDocument/2006/extended-properties" xmlns:vt="http://schemas.openxmlformats.org/officeDocument/2006/docPropsVTypes">
  <TotalTime>1439</TotalTime>
  <Words>2161</Words>
  <Application>Microsoft Office PowerPoint</Application>
  <PresentationFormat>Custom</PresentationFormat>
  <Paragraphs>244</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118</cp:revision>
  <dcterms:created xsi:type="dcterms:W3CDTF">2023-04-29T09:08:00Z</dcterms:created>
  <dcterms:modified xsi:type="dcterms:W3CDTF">2025-05-24T08:16:10Z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