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20" r:id="rId39"/>
    <p:sldId id="533" r:id="rId40"/>
    <p:sldId id="532"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20"/>
            <p14:sldId id="533"/>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hyperlink" Target="https://www.almrsal.com/post/848863"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r>
              <a:rPr lang="ar-EG" sz="2800" dirty="0">
                <a:solidFill>
                  <a:srgbClr val="C00000"/>
                </a:solidFill>
                <a:cs typeface="mohammad bold art 1" pitchFamily="2" charset="-78"/>
              </a:rPr>
              <a:t>نظريات التأثير المعتدل لوسائل الاتصال الإعلامي</a:t>
            </a:r>
          </a:p>
          <a:p>
            <a:pPr algn="ctr"/>
            <a:r>
              <a:rPr lang="en-US" sz="2800" b="1" dirty="0">
                <a:solidFill>
                  <a:srgbClr val="0070C0"/>
                </a:solidFill>
                <a:latin typeface="Times New Roman" panose="02020603050405020304" pitchFamily="18" charset="0"/>
                <a:ea typeface="Calibri" panose="020F0502020204030204" pitchFamily="34" charset="0"/>
              </a:rPr>
              <a:t>Moderate effects Theories</a:t>
            </a:r>
            <a:endParaRPr lang="ar-EG" sz="2800" dirty="0">
              <a:solidFill>
                <a:srgbClr val="0070C0"/>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C00000"/>
                </a:solidFill>
                <a:cs typeface="mohammad bold art 1" pitchFamily="2" charset="-78"/>
              </a:rPr>
              <a:t>مقرر نظريات الاتصال الإعلامي</a:t>
            </a:r>
          </a:p>
          <a:p>
            <a:pPr algn="ctr"/>
            <a:r>
              <a:rPr lang="ar-EG" sz="2400" dirty="0">
                <a:solidFill>
                  <a:srgbClr val="0070C0"/>
                </a:solidFill>
                <a:cs typeface="mohammad bold art 1" pitchFamily="2" charset="-78"/>
              </a:rPr>
              <a:t>المحاضرة السادسة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السادسة"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التأثير المعتدل لوسائل الاتصال الإعلامي.</a:t>
            </a:r>
          </a:p>
          <a:p>
            <a:pPr lvl="0" algn="ctr"/>
            <a:r>
              <a:rPr lang="en-US" sz="2800" b="1" dirty="0">
                <a:latin typeface="Times New Roman" panose="02020603050405020304" pitchFamily="18" charset="0"/>
                <a:ea typeface="Calibri" panose="020F0502020204030204" pitchFamily="34" charset="0"/>
              </a:rPr>
              <a:t>Moderate effects Theories</a:t>
            </a: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السادسة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06961" y="781020"/>
            <a:ext cx="9887063" cy="5544465"/>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(الخامسة) تحدثنا فيها بشكل سريع وموجز حول النقاط التالية</a:t>
            </a:r>
            <a:r>
              <a:rPr lang="ar-EG" sz="2800" b="1" dirty="0">
                <a:solidFill>
                  <a:prstClr val="white"/>
                </a:solidFill>
                <a:ea typeface="Calibri"/>
                <a:cs typeface="Simplified Arabic"/>
              </a:rPr>
              <a:t>:</a:t>
            </a:r>
          </a:p>
          <a:p>
            <a:pPr marL="342900" lvl="0" indent="-342900" algn="justLow" rtl="1">
              <a:lnSpc>
                <a:spcPct val="107000"/>
              </a:lnSpc>
              <a:spcAft>
                <a:spcPts val="800"/>
              </a:spcAft>
              <a:buFontTx/>
              <a:buChar char="-"/>
              <a:tabLst>
                <a:tab pos="904875" algn="l"/>
              </a:tabLst>
            </a:pPr>
            <a:endParaRPr lang="ar-EG" sz="2400" b="1" dirty="0">
              <a:solidFill>
                <a:schemeClr val="bg2"/>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نظرية اجتياز المجتمع التقليدي ...</a:t>
            </a:r>
            <a:r>
              <a:rPr lang="ar-EG" sz="2400" dirty="0">
                <a:solidFill>
                  <a:schemeClr val="bg2"/>
                </a:solidFill>
                <a:latin typeface="Times New Roman" panose="02020603050405020304" pitchFamily="18" charset="0"/>
                <a:ea typeface="Calibri" panose="020F0502020204030204" pitchFamily="34" charset="0"/>
              </a:rPr>
              <a:t> </a:t>
            </a:r>
            <a:r>
              <a:rPr lang="ar-SA" sz="2400" b="1" dirty="0">
                <a:solidFill>
                  <a:schemeClr val="bg2"/>
                </a:solidFill>
                <a:ea typeface="Calibri" panose="020F0502020204030204" pitchFamily="34" charset="0"/>
              </a:rPr>
              <a:t>دانيال ليرنر</a:t>
            </a:r>
            <a:r>
              <a:rPr lang="ar-SA" sz="2400" dirty="0">
                <a:solidFill>
                  <a:schemeClr val="bg2"/>
                </a:solidFill>
                <a:ea typeface="Calibri" panose="020F0502020204030204" pitchFamily="34" charset="0"/>
              </a:rPr>
              <a:t> </a:t>
            </a:r>
            <a:r>
              <a:rPr lang="ar-EG" sz="2400" dirty="0">
                <a:solidFill>
                  <a:schemeClr val="bg2"/>
                </a:solidFill>
                <a:ea typeface="Calibri" panose="020F0502020204030204" pitchFamily="34" charset="0"/>
              </a:rPr>
              <a:t> </a:t>
            </a:r>
            <a:r>
              <a:rPr lang="en-US" sz="2400" b="1"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Traverse Traditional Society</a:t>
            </a:r>
            <a:endParaRPr lang="ar-EG" sz="2400" b="1" dirty="0">
              <a:solidFill>
                <a:schemeClr val="bg2"/>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SA" sz="2400" b="1" dirty="0">
                <a:solidFill>
                  <a:schemeClr val="bg2"/>
                </a:solidFill>
                <a:ea typeface="Calibri" panose="020F0502020204030204" pitchFamily="34" charset="0"/>
              </a:rPr>
              <a:t>نظرية الحتمية التكنولوجية </a:t>
            </a:r>
            <a:r>
              <a:rPr lang="ar-EG" sz="2400" b="1" dirty="0">
                <a:solidFill>
                  <a:schemeClr val="bg2"/>
                </a:solidFill>
                <a:ea typeface="Calibri" panose="020F0502020204030204" pitchFamily="34" charset="0"/>
              </a:rPr>
              <a:t>.. مارشال ماكلوهان </a:t>
            </a:r>
            <a:endParaRPr lang="en-US" sz="2400" b="1" dirty="0">
              <a:solidFill>
                <a:schemeClr val="bg2"/>
              </a:solidFill>
              <a:ea typeface="Calibri" panose="020F0502020204030204" pitchFamily="34" charset="0"/>
            </a:endParaRPr>
          </a:p>
          <a:p>
            <a:pPr lvl="0" rtl="1">
              <a:lnSpc>
                <a:spcPct val="107000"/>
              </a:lnSpc>
              <a:spcAft>
                <a:spcPts val="800"/>
              </a:spcAft>
              <a:tabLst>
                <a:tab pos="904875" algn="l"/>
              </a:tabLst>
            </a:pPr>
            <a:r>
              <a:rPr lang="en-US" sz="2400" b="1" dirty="0">
                <a:solidFill>
                  <a:schemeClr val="bg2"/>
                </a:solidFill>
                <a:latin typeface="Times New Roman" panose="02020603050405020304" pitchFamily="18" charset="0"/>
                <a:ea typeface="Calibri" panose="020F0502020204030204" pitchFamily="34" charset="0"/>
              </a:rPr>
              <a:t>Theory Technological Determinism </a:t>
            </a:r>
            <a:endParaRPr lang="ar-EG" sz="2400" b="1" dirty="0">
              <a:solidFill>
                <a:schemeClr val="bg2"/>
              </a:solidFill>
              <a:latin typeface="Times New Roman" panose="02020603050405020304" pitchFamily="18" charset="0"/>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400" b="1" dirty="0">
                <a:solidFill>
                  <a:schemeClr val="bg2"/>
                </a:solidFill>
                <a:ea typeface="Calibri" panose="020F0502020204030204" pitchFamily="34" charset="0"/>
              </a:rPr>
              <a:t>نظرية دوامة الصمت...  أ. نويل نيومان              </a:t>
            </a:r>
            <a:r>
              <a:rPr lang="en-US" sz="2400" b="1" dirty="0">
                <a:solidFill>
                  <a:schemeClr val="bg2"/>
                </a:solidFill>
                <a:latin typeface="Times New Roman" panose="02020603050405020304" pitchFamily="18" charset="0"/>
                <a:ea typeface="Calibri" panose="020F0502020204030204" pitchFamily="34" charset="0"/>
              </a:rPr>
              <a:t>Spiral Of Silence</a:t>
            </a:r>
            <a:endParaRPr lang="ar-EG" sz="2400" b="1" dirty="0">
              <a:solidFill>
                <a:schemeClr val="bg2"/>
              </a:solidFill>
              <a:ea typeface="Calibri" panose="020F0502020204030204" pitchFamily="34" charset="0"/>
            </a:endParaRP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10378576" y="1954470"/>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24460" y="843837"/>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 </a:t>
            </a:r>
            <a:endParaRPr lang="ar-EG" sz="28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3200" b="1" dirty="0">
                <a:solidFill>
                  <a:srgbClr val="852F4A"/>
                </a:solidFill>
                <a:latin typeface="Simplified Arabic" panose="02020603050405020304" pitchFamily="18" charset="-78"/>
                <a:ea typeface="Calibri" panose="020F0502020204030204" pitchFamily="34" charset="0"/>
                <a:cs typeface="Arial" panose="020B0604020202020204" pitchFamily="34" charset="0"/>
              </a:rPr>
              <a:t>        </a:t>
            </a:r>
            <a:endParaRPr lang="en-US" sz="20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0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a:t>
            </a:r>
            <a:r>
              <a:rPr lang="ar-EG" sz="28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      </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Dependency Theory</a:t>
            </a:r>
            <a:endParaRPr lang="ar-EG" sz="28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4164" y="659567"/>
            <a:ext cx="10528629" cy="53843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spcAft>
                <a:spcPts val="800"/>
              </a:spcAft>
              <a:tabLst>
                <a:tab pos="1131570" algn="l"/>
              </a:tabLst>
            </a:pPr>
            <a:endParaRPr lang="ar-EG" sz="2800" b="1" dirty="0">
              <a:solidFill>
                <a:schemeClr val="tx1"/>
              </a:solidFill>
              <a:latin typeface="Calibri" panose="020F0502020204030204" pitchFamily="34" charset="0"/>
              <a:ea typeface="Calibri" panose="020F0502020204030204" pitchFamily="34" charset="0"/>
            </a:endParaRPr>
          </a:p>
          <a:p>
            <a:pPr algn="ctr" rtl="1">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نظريات التأثير المعتدل لوسائل الاتصال الإعلامي.</a:t>
            </a:r>
          </a:p>
          <a:p>
            <a:pPr algn="ctr" rtl="1">
              <a:spcAft>
                <a:spcPts val="800"/>
              </a:spcAft>
              <a:tabLst>
                <a:tab pos="1131570" algn="l"/>
              </a:tabLst>
            </a:pPr>
            <a:r>
              <a:rPr lang="en-US" sz="2800" b="1" dirty="0">
                <a:solidFill>
                  <a:srgbClr val="0070C0"/>
                </a:solidFill>
                <a:latin typeface="Times New Roman" panose="02020603050405020304" pitchFamily="18" charset="0"/>
                <a:ea typeface="Calibri" panose="020F0502020204030204" pitchFamily="34" charset="0"/>
              </a:rPr>
              <a:t>Moderate effects Theories</a:t>
            </a:r>
            <a:endParaRPr lang="ar-EG" sz="2800" b="1" dirty="0">
              <a:solidFill>
                <a:srgbClr val="0070C0"/>
              </a:solidFill>
              <a:latin typeface="Calibri" panose="020F0502020204030204" pitchFamily="34" charset="0"/>
              <a:ea typeface="Calibri" panose="020F050202020403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solidFill>
                  <a:srgbClr val="852F4A"/>
                </a:solidFill>
                <a:latin typeface="Calibri" panose="020F0502020204030204" pitchFamily="34" charset="0"/>
                <a:ea typeface="Calibri" panose="020F0502020204030204" pitchFamily="34" charset="0"/>
              </a:rPr>
              <a:t>تمهيد.</a:t>
            </a:r>
          </a:p>
          <a:p>
            <a:pPr algn="just" rtl="1">
              <a:lnSpc>
                <a:spcPct val="107000"/>
              </a:lnSpc>
              <a:spcAft>
                <a:spcPts val="800"/>
              </a:spcAft>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تبلورت في أواخر الستينات وبداية سبعينيات القرن الماضي عدة نظريات اُصطلح على تسميتها نظريات التأثير المعتدل انطلاقاً من نقد نظريات التأثير القوي التي أعطت لوسائل الإعلام قوة مبالغ في تأثيرها على الأفراد، كما ركزت نظريات التأثير المعتدل على التأثيرات طويلة الأمد بعكس نظريات التأثير المباشر والتأثير القوي.</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EG" sz="24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ومن أهم النظريات الإعلامية التي تمثل التأثير المعتدل لوسائل الإعلام ما يلي: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400" b="1" dirty="0">
                <a:solidFill>
                  <a:srgbClr val="852F4A"/>
                </a:solidFill>
                <a:latin typeface="Simplified Arabic" panose="02020603050405020304" pitchFamily="18" charset="-78"/>
                <a:ea typeface="Calibri" panose="020F0502020204030204" pitchFamily="34" charset="0"/>
                <a:cs typeface="Arial" panose="020B0604020202020204" pitchFamily="34" charset="0"/>
              </a:rPr>
              <a:t>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      </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Dependency Theory</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chemeClr val="tx1"/>
                </a:solidFill>
                <a:latin typeface="Calibri" panose="020F0502020204030204" pitchFamily="34" charset="0"/>
                <a:ea typeface="Calibri" panose="020F0502020204030204" pitchFamily="34" charset="0"/>
              </a:rPr>
              <a:t>     </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السادسة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44136" y="-85670"/>
            <a:ext cx="2649477"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lnSpc>
                <a:spcPct val="107000"/>
              </a:lnSpc>
              <a:spcAft>
                <a:spcPts val="800"/>
              </a:spcAft>
            </a:pPr>
            <a:r>
              <a:rPr lang="ar-EG" sz="2800" b="1" dirty="0">
                <a:solidFill>
                  <a:srgbClr val="0070C0"/>
                </a:solidFill>
                <a:latin typeface="Calibri" panose="020F0502020204030204" pitchFamily="34" charset="0"/>
                <a:ea typeface="Calibri" panose="020F0502020204030204" pitchFamily="34" charset="0"/>
              </a:rPr>
              <a:t>أولاً: </a:t>
            </a:r>
            <a:r>
              <a:rPr lang="ar-EG" sz="28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نظرية الغرس الثقافي </a:t>
            </a: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800" b="1" dirty="0">
                <a:solidFill>
                  <a:srgbClr val="0070C0"/>
                </a:solidFill>
                <a:latin typeface="Simplified Arabic" panose="02020603050405020304" pitchFamily="18" charset="-78"/>
                <a:ea typeface="Calibri" panose="020F0502020204030204" pitchFamily="34" charset="0"/>
                <a:cs typeface="Arial" panose="020B0604020202020204" pitchFamily="34" charset="0"/>
              </a:rPr>
              <a:t>   </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dirty="0">
                <a:solidFill>
                  <a:srgbClr val="6C263C"/>
                </a:solidFill>
                <a:latin typeface="Calibri" panose="020F0502020204030204" pitchFamily="34" charset="0"/>
                <a:ea typeface="Calibri" panose="020F0502020204030204" pitchFamily="34" charset="0"/>
                <a:cs typeface="+mj-cs"/>
              </a:rPr>
              <a:t>واحدة من النظريات العلمية التي ظهرت في سبعينيات القرن الماضي، وقُدمت لدراسة تأثيرات وسائل الإعلام، حيث تهتم بالتأثير التراكمي طويل المدى لوسائل الإعلام، وتذهب إلى أن مداومة التعرض للتلفزيون لفترات طويلة تنمي لدى الفرد اعتقاداً مفاده أن العالم الذي يراه على شاشة التلفزيون هو صورة متطابقة مع العالم الواقعي الذي يعشيه، ويُعد " </a:t>
            </a:r>
            <a:r>
              <a:rPr lang="ar-EG" sz="2800" b="1" dirty="0">
                <a:solidFill>
                  <a:srgbClr val="6C263C"/>
                </a:solidFill>
                <a:latin typeface="Calibri" panose="020F0502020204030204" pitchFamily="34" charset="0"/>
                <a:ea typeface="Calibri" panose="020F0502020204030204" pitchFamily="34" charset="0"/>
                <a:cs typeface="+mj-cs"/>
              </a:rPr>
              <a:t>جورج جربنر</a:t>
            </a:r>
            <a:r>
              <a:rPr lang="ar-EG" sz="2800" dirty="0">
                <a:solidFill>
                  <a:srgbClr val="6C263C"/>
                </a:solidFill>
                <a:latin typeface="Calibri" panose="020F0502020204030204" pitchFamily="34" charset="0"/>
                <a:ea typeface="Calibri" panose="020F0502020204030204" pitchFamily="34" charset="0"/>
                <a:cs typeface="+mj-cs"/>
              </a:rPr>
              <a:t>" من أبرز المُنظرين لهذه النظرية الإعلامية. </a:t>
            </a:r>
            <a:endParaRPr lang="en-US" sz="28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tabLst>
                <a:tab pos="1131570" algn="l"/>
              </a:tabLst>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السادسة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97141" y="796414"/>
            <a:ext cx="10114551" cy="504394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mj-cs"/>
              </a:rPr>
              <a:t>ظروف نشأة النظرية:</a:t>
            </a:r>
            <a:endParaRPr lang="en-US" sz="2800"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800" b="1" dirty="0">
                <a:latin typeface="Calibri" panose="020F0502020204030204" pitchFamily="34" charset="0"/>
                <a:ea typeface="Calibri" panose="020F0502020204030204" pitchFamily="34" charset="0"/>
                <a:cs typeface="+mj-cs"/>
              </a:rPr>
              <a:t>    </a:t>
            </a:r>
            <a:r>
              <a:rPr lang="ar-EG" sz="2800" b="1" dirty="0">
                <a:latin typeface="Calibri" panose="020F0502020204030204" pitchFamily="34" charset="0"/>
                <a:ea typeface="Calibri" panose="020F0502020204030204" pitchFamily="34" charset="0"/>
                <a:cs typeface="+mj-cs"/>
              </a:rPr>
              <a:t>   </a:t>
            </a:r>
            <a:r>
              <a:rPr lang="ar-SA" sz="2800" dirty="0">
                <a:latin typeface="Calibri" panose="020F0502020204030204" pitchFamily="34" charset="0"/>
                <a:ea typeface="Calibri" panose="020F0502020204030204" pitchFamily="34" charset="0"/>
                <a:cs typeface="+mj-cs"/>
              </a:rPr>
              <a:t>في أواخر الستينيات، شهد المجتمع الأمريكي فترة اضطرابات بسبب مظاهر العنف والجريمة وذلك في أعقاب اغتيال "مارتن لوثر كينج" و"كيندي" وتزايد الاهتمام بتورط الدولة في حرب فيتنام. </a:t>
            </a:r>
            <a:endParaRPr lang="ar-EG" sz="2800"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       </a:t>
            </a:r>
            <a:r>
              <a:rPr lang="ar-SA" sz="2800" dirty="0">
                <a:latin typeface="Calibri" panose="020F0502020204030204" pitchFamily="34" charset="0"/>
                <a:ea typeface="Calibri" panose="020F0502020204030204" pitchFamily="34" charset="0"/>
                <a:cs typeface="+mj-cs"/>
              </a:rPr>
              <a:t>وفي عام 1968 تم تشكيل لجنة قومية أمريكية لبحث أسباب العنف والوقاية منه وعلاقة التلفزيون بذلك</a:t>
            </a:r>
            <a:r>
              <a:rPr lang="ar-EG" sz="2800" dirty="0">
                <a:latin typeface="Calibri" panose="020F0502020204030204" pitchFamily="34" charset="0"/>
                <a:ea typeface="Calibri" panose="020F0502020204030204" pitchFamily="34" charset="0"/>
                <a:cs typeface="+mj-cs"/>
              </a:rPr>
              <a:t>.</a:t>
            </a:r>
            <a:r>
              <a:rPr lang="en-US" sz="2800" dirty="0">
                <a:latin typeface="Calibri" panose="020F0502020204030204" pitchFamily="34" charset="0"/>
                <a:ea typeface="Calibri" panose="020F0502020204030204" pitchFamily="34" charset="0"/>
                <a:cs typeface="+mj-cs"/>
              </a:rPr>
              <a:t>  </a:t>
            </a:r>
            <a:r>
              <a:rPr lang="ar-SA" sz="2800" dirty="0">
                <a:latin typeface="Calibri" panose="020F0502020204030204" pitchFamily="34" charset="0"/>
                <a:ea typeface="Calibri" panose="020F0502020204030204" pitchFamily="34" charset="0"/>
                <a:cs typeface="+mj-cs"/>
              </a:rPr>
              <a:t>وقام الباحثون بأبحاث عديدة منذ هذه الفترة ركزت معظمها على تأثير مضمون برامج التلفزيون التي تقدم وقت الذروة وفي عطلة آخر الأسبوع على إدراك الجمهور للواقع الاجتماعي وكان العنف هو الموضوع الرئيسي محل البحث</a:t>
            </a:r>
            <a:r>
              <a:rPr lang="en-US" sz="2800" dirty="0">
                <a:latin typeface="Simplified Arabic" panose="02020603050405020304" pitchFamily="18" charset="-78"/>
                <a:ea typeface="Calibri" panose="020F0502020204030204" pitchFamily="34" charset="0"/>
                <a:cs typeface="+mj-cs"/>
              </a:rPr>
              <a:t>.</a:t>
            </a:r>
            <a:endParaRPr lang="en-US" sz="28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811979" y="885168"/>
            <a:ext cx="9990815" cy="507923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sz="2800" dirty="0">
                <a:latin typeface="Calibri" panose="020F0502020204030204" pitchFamily="34" charset="0"/>
                <a:ea typeface="Calibri" panose="020F0502020204030204" pitchFamily="34" charset="0"/>
                <a:cs typeface="Simplified Arabic" panose="02020603050405020304" pitchFamily="18" charset="-78"/>
              </a:rPr>
              <a:t> </a:t>
            </a:r>
            <a:r>
              <a:rPr lang="ar-EG" sz="2800" dirty="0">
                <a:latin typeface="Calibri" panose="020F0502020204030204" pitchFamily="34" charset="0"/>
                <a:ea typeface="Calibri" panose="020F0502020204030204" pitchFamily="34" charset="0"/>
                <a:cs typeface="+mj-cs"/>
              </a:rPr>
              <a:t>ومن هنا </a:t>
            </a:r>
            <a:r>
              <a:rPr lang="ar-SA" sz="2800" dirty="0">
                <a:latin typeface="Calibri" panose="020F0502020204030204" pitchFamily="34" charset="0"/>
                <a:ea typeface="Calibri" panose="020F0502020204030204" pitchFamily="34" charset="0"/>
                <a:cs typeface="+mj-cs"/>
              </a:rPr>
              <a:t>بدأ الباحث الأمريكي جورج جربنر</a:t>
            </a:r>
            <a:r>
              <a:rPr lang="en-US" sz="2800" dirty="0">
                <a:latin typeface="Simplified Arabic" panose="02020603050405020304" pitchFamily="18" charset="-78"/>
                <a:ea typeface="Calibri" panose="020F0502020204030204" pitchFamily="34" charset="0"/>
                <a:cs typeface="+mj-cs"/>
              </a:rPr>
              <a:t> </a:t>
            </a:r>
            <a:r>
              <a:rPr lang="en-US" sz="2800" b="1" dirty="0">
                <a:latin typeface="Times New Roman" panose="02020603050405020304" pitchFamily="18" charset="0"/>
                <a:ea typeface="Calibri" panose="020F0502020204030204" pitchFamily="34" charset="0"/>
                <a:cs typeface="+mj-cs"/>
              </a:rPr>
              <a:t>George Gerbner </a:t>
            </a:r>
            <a:r>
              <a:rPr lang="ar-SA" sz="2800" dirty="0">
                <a:latin typeface="Calibri" panose="020F0502020204030204" pitchFamily="34" charset="0"/>
                <a:ea typeface="Calibri" panose="020F0502020204030204" pitchFamily="34" charset="0"/>
                <a:cs typeface="+mj-cs"/>
              </a:rPr>
              <a:t>دراساته، وأكد على أن التلفزيون أصبح قوة مسيطرة للكثير ومصدراً رئيسياً لبناء تصوراتهم عن الواقع الاجتماعي. وبالتالي فإن العلاقة بين التعرض للتلفزيون والأفكار المكتسبة، يكشف عن مدى إبراز أهمية دور التلفزيون في القيم والتصورات المدركة للواقع الاجتماعي، وبذلك أصبح الواقع الإعلامي المدرك من التلفزيون هو ما يعتمد عليه الفرد في علاقاته مع الآخرين؛ مما يستلزم استخدام مدخل مختلف عن المداخل التي تستخدم في دراسة تأثير تلك الوسائل</a:t>
            </a:r>
            <a:r>
              <a:rPr lang="en-US" sz="2800" dirty="0">
                <a:latin typeface="Simplified Arabic" panose="02020603050405020304" pitchFamily="18" charset="-78"/>
                <a:ea typeface="Calibri" panose="020F0502020204030204" pitchFamily="34" charset="0"/>
                <a:cs typeface="+mj-cs"/>
              </a:rPr>
              <a:t>. </a:t>
            </a:r>
            <a:r>
              <a:rPr lang="ar-SA" sz="2800" dirty="0">
                <a:latin typeface="Simplified Arabic" panose="02020603050405020304" pitchFamily="18" charset="-78"/>
                <a:ea typeface="Calibri" panose="020F0502020204030204" pitchFamily="34" charset="0"/>
                <a:cs typeface="+mj-cs"/>
              </a:rPr>
              <a:t>ويرجع ذلك في رأي جربنر إلى أن التلفزيون قد أصبح المركز الرئيسي للثقافة الجماهيرية، وأن تأثيره قد أصبح أساسياً في التنشئة الاجتماعية للغالبية العظمى من المشاهدين، بما يجعله أحد النماذج المكررة والنمطية للسلوك والأدوار الاجتماعية المختلفة</a:t>
            </a:r>
            <a:r>
              <a:rPr lang="en-US" sz="2800" dirty="0">
                <a:latin typeface="Simplified Arabic" panose="02020603050405020304" pitchFamily="18" charset="-78"/>
                <a:ea typeface="Calibri" panose="020F0502020204030204" pitchFamily="34" charset="0"/>
                <a:cs typeface="+mj-cs"/>
              </a:rPr>
              <a:t>.</a:t>
            </a:r>
            <a:endParaRPr lang="en-US" sz="2800" dirty="0">
              <a:solidFill>
                <a:schemeClr val="bg1"/>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08879" y="840198"/>
            <a:ext cx="10079078"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Simplified Arabic" panose="02020603050405020304" pitchFamily="18" charset="-78"/>
                <a:ea typeface="Calibri" panose="020F0502020204030204" pitchFamily="34" charset="0"/>
                <a:cs typeface="+mj-cs"/>
              </a:rPr>
              <a:t> وتصنف نظرية الغرس الثقافي ضمن نظريات الآثار المعتدلة لوسائل الإعلام </a:t>
            </a:r>
            <a:r>
              <a:rPr lang="en-US" sz="2400" b="1" dirty="0">
                <a:latin typeface="Times New Roman" panose="02020603050405020304" pitchFamily="18" charset="0"/>
                <a:ea typeface="Calibri" panose="020F0502020204030204" pitchFamily="34" charset="0"/>
                <a:cs typeface="+mj-cs"/>
              </a:rPr>
              <a:t>Moderate Effects Theories </a:t>
            </a:r>
            <a:r>
              <a:rPr lang="ar-EG" sz="2400" b="1" dirty="0">
                <a:latin typeface="Calibri" panose="020F0502020204030204" pitchFamily="34" charset="0"/>
                <a:ea typeface="Calibri" panose="020F0502020204030204" pitchFamily="34" charset="0"/>
                <a:cs typeface="+mj-cs"/>
              </a:rPr>
              <a:t>،</a:t>
            </a:r>
            <a:r>
              <a:rPr lang="ar-EG" sz="2400" dirty="0">
                <a:latin typeface="Calibri" panose="020F0502020204030204" pitchFamily="34" charset="0"/>
                <a:ea typeface="Calibri" panose="020F0502020204030204" pitchFamily="34" charset="0"/>
                <a:cs typeface="+mj-cs"/>
              </a:rPr>
              <a:t> بحيث لا تضخم من وسائل الإعلام ولا تقلل من هذه القوة، ولكنها تقوم على العلاقات طويلة الأمد بين اتجاهات وآراء الأفراد من ناحية، وعادات مشاهداتهم من ناحية أخرى، لذا فقد أكد جربنر</a:t>
            </a:r>
            <a:r>
              <a:rPr lang="en-US" sz="2400" dirty="0">
                <a:latin typeface="Simplified Arabic" panose="02020603050405020304" pitchFamily="18" charset="-78"/>
                <a:ea typeface="Calibri" panose="020F0502020204030204" pitchFamily="34" charset="0"/>
                <a:cs typeface="+mj-cs"/>
              </a:rPr>
              <a:t> </a:t>
            </a:r>
            <a:r>
              <a:rPr lang="en-US" sz="2400" b="1" dirty="0">
                <a:latin typeface="Times New Roman" panose="02020603050405020304" pitchFamily="18" charset="0"/>
                <a:ea typeface="Calibri" panose="020F0502020204030204" pitchFamily="34" charset="0"/>
                <a:cs typeface="+mj-cs"/>
              </a:rPr>
              <a:t>Gerbner</a:t>
            </a:r>
            <a:r>
              <a:rPr lang="en-US" sz="2400" dirty="0">
                <a:latin typeface="Simplified Arabic" panose="02020603050405020304" pitchFamily="18" charset="-78"/>
                <a:ea typeface="Calibri" panose="020F0502020204030204" pitchFamily="34" charset="0"/>
                <a:cs typeface="+mj-cs"/>
              </a:rPr>
              <a:t> </a:t>
            </a:r>
            <a:r>
              <a:rPr lang="ar-EG" sz="2400" dirty="0">
                <a:latin typeface="Calibri" panose="020F0502020204030204" pitchFamily="34" charset="0"/>
                <a:ea typeface="Calibri" panose="020F0502020204030204" pitchFamily="34" charset="0"/>
                <a:cs typeface="+mj-cs"/>
              </a:rPr>
              <a:t>وزملاؤه على أن نظرية الغرس ليست بديلاً وإنما مكملاً للدراسات والبحوث التقليدية لتأثيرات وسائل الإعلام، ففي الغرس لا يوجد نموذج قبل أو بعد التعرض، ولا نموذج للاستعدادات المسبقة كمتغيرات وسيطة لأن التلفزيون يشاهده الأفراد منذ الطفولة، كما أنه يشكل دوراً كبيراً في هذه الاستعدادات المسبقة التي تعتبر متغيرات وسيطة بعد ذلك.</a:t>
            </a:r>
            <a:endParaRPr lang="en-US" sz="2400" dirty="0">
              <a:solidFill>
                <a:schemeClr val="bg1"/>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مفهوم الغرس</a:t>
            </a:r>
            <a:r>
              <a:rPr lang="en-US" sz="2800" b="1" dirty="0">
                <a:solidFill>
                  <a:srgbClr val="0070C0"/>
                </a:solidFill>
                <a:latin typeface="Simplified Arabic" panose="02020603050405020304" pitchFamily="18" charset="-78"/>
                <a:ea typeface="Calibri" panose="020F0502020204030204" pitchFamily="34" charset="0"/>
                <a:cs typeface="Arial" panose="020B0604020202020204" pitchFamily="34" charset="0"/>
              </a:rPr>
              <a:t>:</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0"/>
              </a:spcAft>
            </a:pPr>
            <a:r>
              <a:rPr lang="ar-EG" sz="28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    </a:t>
            </a:r>
            <a:r>
              <a:rPr lang="ar-EG" sz="2800" dirty="0">
                <a:solidFill>
                  <a:srgbClr val="852F4A"/>
                </a:solidFill>
                <a:latin typeface="Calibri" panose="020F0502020204030204" pitchFamily="34" charset="0"/>
                <a:ea typeface="Calibri" panose="020F0502020204030204" pitchFamily="34" charset="0"/>
                <a:cs typeface="+mj-cs"/>
              </a:rPr>
              <a:t>إذا كانت الثقافة</a:t>
            </a:r>
            <a:r>
              <a:rPr lang="en-US" sz="2800" dirty="0">
                <a:solidFill>
                  <a:srgbClr val="852F4A"/>
                </a:solidFill>
                <a:latin typeface="Simplified Arabic" panose="02020603050405020304" pitchFamily="18" charset="-78"/>
                <a:ea typeface="Calibri" panose="020F0502020204030204" pitchFamily="34" charset="0"/>
                <a:cs typeface="+mj-cs"/>
              </a:rPr>
              <a:t> </a:t>
            </a:r>
            <a:r>
              <a:rPr lang="en-US" sz="2800" dirty="0">
                <a:solidFill>
                  <a:srgbClr val="852F4A"/>
                </a:solidFill>
                <a:latin typeface="Times New Roman" panose="02020603050405020304" pitchFamily="18" charset="0"/>
                <a:ea typeface="Calibri" panose="020F0502020204030204" pitchFamily="34" charset="0"/>
                <a:cs typeface="+mj-cs"/>
              </a:rPr>
              <a:t>Culture</a:t>
            </a:r>
            <a:r>
              <a:rPr lang="en-US" sz="2800" dirty="0">
                <a:solidFill>
                  <a:srgbClr val="852F4A"/>
                </a:solidFill>
                <a:latin typeface="Simplified Arabic" panose="02020603050405020304" pitchFamily="18" charset="-78"/>
                <a:ea typeface="Calibri" panose="020F0502020204030204" pitchFamily="34" charset="0"/>
                <a:cs typeface="+mj-cs"/>
              </a:rPr>
              <a:t> </a:t>
            </a:r>
            <a:r>
              <a:rPr lang="ar-EG" sz="2800" dirty="0">
                <a:solidFill>
                  <a:srgbClr val="852F4A"/>
                </a:solidFill>
                <a:latin typeface="Calibri" panose="020F0502020204030204" pitchFamily="34" charset="0"/>
                <a:ea typeface="Calibri" panose="020F0502020204030204" pitchFamily="34" charset="0"/>
                <a:cs typeface="+mj-cs"/>
              </a:rPr>
              <a:t>حسب تعريف "تايلور" هي "كل معتقد من القيم والعادات والتقاليد والأخلاقيات، وأنماط السلوك"، ويحددها المنظور المعرفي بأنها "الأفكار والمعتقدات وأنواع المعرفة بصفة عامة عند شعب من الشعوب، وأن الثقافة ليست ظاهرة مادية، وليست أشياء وسلوكيات وانفعالات، وإنما هي تنظيم لهذه المكونات وهي ما يوجد في العقل من صور وأشكال لهذه الأشياء.</a:t>
            </a:r>
            <a:endParaRPr lang="en-US"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800" dirty="0">
                <a:solidFill>
                  <a:srgbClr val="852F4A"/>
                </a:solidFill>
                <a:latin typeface="Calibri" panose="020F0502020204030204" pitchFamily="34" charset="0"/>
                <a:ea typeface="Calibri" panose="020F0502020204030204" pitchFamily="34" charset="0"/>
                <a:cs typeface="+mj-cs"/>
              </a:rPr>
              <a:t>      فإنه يمكن تعريف الغرس</a:t>
            </a:r>
            <a:r>
              <a:rPr lang="en-US" sz="2800" dirty="0">
                <a:solidFill>
                  <a:srgbClr val="852F4A"/>
                </a:solidFill>
                <a:latin typeface="Simplified Arabic" panose="02020603050405020304" pitchFamily="18" charset="-78"/>
                <a:ea typeface="Calibri" panose="020F0502020204030204" pitchFamily="34" charset="0"/>
                <a:cs typeface="+mj-cs"/>
              </a:rPr>
              <a:t> (</a:t>
            </a:r>
            <a:r>
              <a:rPr lang="en-US" sz="2800" dirty="0">
                <a:solidFill>
                  <a:srgbClr val="852F4A"/>
                </a:solidFill>
                <a:latin typeface="Times New Roman" panose="02020603050405020304" pitchFamily="18" charset="0"/>
                <a:ea typeface="Calibri" panose="020F0502020204030204" pitchFamily="34" charset="0"/>
                <a:cs typeface="+mj-cs"/>
              </a:rPr>
              <a:t>Cultivation</a:t>
            </a:r>
            <a:r>
              <a:rPr lang="en-US" sz="2800" dirty="0">
                <a:solidFill>
                  <a:srgbClr val="852F4A"/>
                </a:solidFill>
                <a:latin typeface="Simplified Arabic" panose="02020603050405020304" pitchFamily="18" charset="-78"/>
                <a:ea typeface="Calibri" panose="020F0502020204030204" pitchFamily="34" charset="0"/>
                <a:cs typeface="+mj-cs"/>
              </a:rPr>
              <a:t>) </a:t>
            </a:r>
            <a:r>
              <a:rPr lang="ar-EG" sz="2800" dirty="0">
                <a:solidFill>
                  <a:srgbClr val="852F4A"/>
                </a:solidFill>
                <a:latin typeface="Calibri" panose="020F0502020204030204" pitchFamily="34" charset="0"/>
                <a:ea typeface="Calibri" panose="020F0502020204030204" pitchFamily="34" charset="0"/>
                <a:cs typeface="+mj-cs"/>
              </a:rPr>
              <a:t>بأنه "زرع وتنمية مكونات معرفية ونفسية تقوم بها مصادر المعلومات والخبرة لدى من يتعرض لها، وقد أصبح مصطلح الغرس منذ منتصف السبعينيات يرتبط بالنظرية التي تحاول تفسير الآثار الاجتماعية والمعرفية لوسائل الإعلام وبخاصة التلفزيون، والغرس حالة خاصة من عملية أوسع هي التنشئة الاجتماعية</a:t>
            </a:r>
            <a:r>
              <a:rPr lang="en-US" sz="2800" dirty="0">
                <a:solidFill>
                  <a:srgbClr val="852F4A"/>
                </a:solidFill>
                <a:latin typeface="Simplified Arabic" panose="02020603050405020304" pitchFamily="18" charset="-78"/>
                <a:ea typeface="Calibri" panose="020F0502020204030204" pitchFamily="34" charset="0"/>
                <a:cs typeface="+mj-cs"/>
              </a:rPr>
              <a:t>. </a:t>
            </a:r>
            <a:endParaRPr lang="en-US" dirty="0">
              <a:solidFill>
                <a:srgbClr val="852F4A"/>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السادسة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37605" y="943898"/>
            <a:ext cx="9636343" cy="486052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cs typeface="+mj-cs"/>
              </a:rPr>
              <a:t>فروض نظرية الغرس الثقافي: </a:t>
            </a:r>
          </a:p>
          <a:p>
            <a:pPr lvl="0" algn="justLow" rtl="1">
              <a:lnSpc>
                <a:spcPct val="107000"/>
              </a:lnSpc>
              <a:spcAft>
                <a:spcPts val="0"/>
              </a:spcAft>
            </a:pP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800" b="1" dirty="0">
                <a:solidFill>
                  <a:srgbClr val="6C263C"/>
                </a:solidFill>
                <a:latin typeface="Calibri" panose="020F0502020204030204" pitchFamily="34" charset="0"/>
                <a:ea typeface="Calibri" panose="020F0502020204030204" pitchFamily="34" charset="0"/>
                <a:cs typeface="+mj-cs"/>
              </a:rPr>
              <a:t>تقوم نظرية الغرس على الفرض الرئيسي و</a:t>
            </a:r>
            <a:r>
              <a:rPr lang="ar-EG" sz="2800" b="1" dirty="0">
                <a:solidFill>
                  <a:srgbClr val="6C263C"/>
                </a:solidFill>
                <a:latin typeface="Calibri" panose="020F0502020204030204" pitchFamily="34" charset="0"/>
                <a:ea typeface="Calibri" panose="020F0502020204030204" pitchFamily="34" charset="0"/>
                <a:cs typeface="+mj-cs"/>
              </a:rPr>
              <a:t>الذي </a:t>
            </a:r>
            <a:r>
              <a:rPr lang="ar-SA" sz="2800" b="1" dirty="0">
                <a:solidFill>
                  <a:srgbClr val="6C263C"/>
                </a:solidFill>
                <a:latin typeface="Calibri" panose="020F0502020204030204" pitchFamily="34" charset="0"/>
                <a:ea typeface="Calibri" panose="020F0502020204030204" pitchFamily="34" charset="0"/>
                <a:cs typeface="+mj-cs"/>
              </a:rPr>
              <a:t>يُشير إلى أن</a:t>
            </a:r>
            <a:r>
              <a:rPr lang="en-US" sz="2800" b="1" dirty="0">
                <a:solidFill>
                  <a:srgbClr val="6C263C"/>
                </a:solidFill>
                <a:latin typeface="Simplified Arabic" panose="02020603050405020304" pitchFamily="18" charset="-78"/>
                <a:ea typeface="Calibri" panose="020F0502020204030204" pitchFamily="34" charset="0"/>
                <a:cs typeface="+mj-cs"/>
              </a:rPr>
              <a:t>:</a:t>
            </a:r>
          </a:p>
          <a:p>
            <a:pPr lvl="0" algn="justLow" rtl="1">
              <a:lnSpc>
                <a:spcPct val="107000"/>
              </a:lnSpc>
              <a:spcAft>
                <a:spcPts val="0"/>
              </a:spcAft>
            </a:pPr>
            <a:endParaRPr lang="en-US" sz="12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800" dirty="0">
                <a:solidFill>
                  <a:srgbClr val="6C263C"/>
                </a:solidFill>
                <a:latin typeface="Simplified Arabic" panose="02020603050405020304" pitchFamily="18" charset="-78"/>
                <a:ea typeface="Calibri" panose="020F0502020204030204" pitchFamily="34" charset="0"/>
                <a:cs typeface="+mj-cs"/>
              </a:rPr>
              <a:t>"</a:t>
            </a:r>
            <a:r>
              <a:rPr lang="ar-SA" sz="2800" dirty="0">
                <a:solidFill>
                  <a:srgbClr val="6C263C"/>
                </a:solidFill>
                <a:latin typeface="Calibri" panose="020F0502020204030204" pitchFamily="34" charset="0"/>
                <a:ea typeface="Calibri" panose="020F0502020204030204" pitchFamily="34" charset="0"/>
                <a:cs typeface="+mj-cs"/>
              </a:rPr>
              <a:t>الأفراد الذين يتعرضون لمشاهدة التلفزيون بدرجة كثيفة</a:t>
            </a:r>
            <a:r>
              <a:rPr lang="en-US" sz="2800" dirty="0">
                <a:solidFill>
                  <a:srgbClr val="6C263C"/>
                </a:solidFill>
                <a:latin typeface="Simplified Arabic" panose="02020603050405020304" pitchFamily="18" charset="-78"/>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Heavy</a:t>
            </a:r>
            <a:r>
              <a:rPr lang="en-US" sz="1400" b="1" dirty="0">
                <a:solidFill>
                  <a:srgbClr val="6C263C"/>
                </a:solidFill>
                <a:latin typeface="Times New Roman" panose="02020603050405020304" pitchFamily="18" charset="0"/>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Viewers</a:t>
            </a:r>
            <a:r>
              <a:rPr lang="en-US" sz="2800" dirty="0">
                <a:solidFill>
                  <a:srgbClr val="6C263C"/>
                </a:solidFill>
                <a:latin typeface="Simplified Arabic" panose="02020603050405020304" pitchFamily="18" charset="-78"/>
                <a:ea typeface="Calibri" panose="020F0502020204030204" pitchFamily="34" charset="0"/>
                <a:cs typeface="+mj-cs"/>
              </a:rPr>
              <a:t> </a:t>
            </a:r>
            <a:r>
              <a:rPr lang="ar-SA" sz="2800" dirty="0">
                <a:solidFill>
                  <a:srgbClr val="6C263C"/>
                </a:solidFill>
                <a:latin typeface="Calibri" panose="020F0502020204030204" pitchFamily="34" charset="0"/>
                <a:ea typeface="Calibri" panose="020F0502020204030204" pitchFamily="34" charset="0"/>
                <a:cs typeface="+mj-cs"/>
              </a:rPr>
              <a:t>يكونوا أكثر قدرة لتبني معتقدات عن الواقع الاجتماعي تتطابق مع الصور الذهنية والنماذج والأفكار التي يقدمها التلفزيون عن ال</a:t>
            </a:r>
            <a:r>
              <a:rPr lang="ar-EG" sz="2800" dirty="0">
                <a:solidFill>
                  <a:srgbClr val="6C263C"/>
                </a:solidFill>
                <a:latin typeface="Calibri" panose="020F0502020204030204" pitchFamily="34" charset="0"/>
                <a:ea typeface="Calibri" panose="020F0502020204030204" pitchFamily="34" charset="0"/>
                <a:cs typeface="+mj-cs"/>
              </a:rPr>
              <a:t>عالم</a:t>
            </a:r>
            <a:r>
              <a:rPr lang="ar-SA" sz="2800" dirty="0">
                <a:solidFill>
                  <a:srgbClr val="6C263C"/>
                </a:solidFill>
                <a:latin typeface="Calibri" panose="020F0502020204030204" pitchFamily="34" charset="0"/>
                <a:ea typeface="Calibri" panose="020F0502020204030204" pitchFamily="34" charset="0"/>
                <a:cs typeface="+mj-cs"/>
              </a:rPr>
              <a:t> الواقعي، أكثر من ذوي المشاهدة المنخفضة</a:t>
            </a:r>
            <a:r>
              <a:rPr lang="en-US" sz="2800" dirty="0">
                <a:solidFill>
                  <a:srgbClr val="6C263C"/>
                </a:solidFill>
                <a:latin typeface="Simplified Arabic" panose="02020603050405020304" pitchFamily="18" charset="-78"/>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Light Viewers".</a:t>
            </a:r>
            <a:endParaRPr lang="en-US" sz="28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ounded Rectangle 2"/>
          <p:cNvSpPr/>
          <p:nvPr/>
        </p:nvSpPr>
        <p:spPr>
          <a:xfrm>
            <a:off x="3510116" y="943898"/>
            <a:ext cx="1489587" cy="48416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الثالثة</a:t>
            </a:r>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السادسة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285750" indent="-285750" algn="justLow" rtl="1">
              <a:lnSpc>
                <a:spcPct val="107000"/>
              </a:lnSpc>
              <a:spcAft>
                <a:spcPts val="800"/>
              </a:spcAft>
              <a:buFont typeface="Wingdings" panose="05000000000000000000" pitchFamily="2" charset="2"/>
              <a:buChar char="Ø"/>
            </a:pPr>
            <a:r>
              <a:rPr lang="ar-SA" sz="2800" b="1" dirty="0">
                <a:solidFill>
                  <a:srgbClr val="0070C0"/>
                </a:solidFill>
                <a:latin typeface="Calibri" panose="020F0502020204030204" pitchFamily="34" charset="0"/>
                <a:ea typeface="Calibri" panose="020F0502020204030204" pitchFamily="34" charset="0"/>
                <a:cs typeface="+mj-cs"/>
              </a:rPr>
              <a:t>وتقوم نظرية الغرس على مجموعة من الفروض الفرعية هي</a:t>
            </a:r>
            <a:r>
              <a:rPr lang="en-US" sz="2800" b="1" dirty="0">
                <a:solidFill>
                  <a:srgbClr val="0070C0"/>
                </a:solidFill>
                <a:latin typeface="Simplified Arabic" panose="02020603050405020304" pitchFamily="18" charset="-78"/>
                <a:ea typeface="Calibri" panose="020F0502020204030204" pitchFamily="34" charset="0"/>
                <a:cs typeface="+mj-cs"/>
              </a:rPr>
              <a:t>: </a:t>
            </a:r>
            <a:endParaRPr lang="en-US" sz="28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latin typeface="Simplified Arabic" panose="02020603050405020304" pitchFamily="18" charset="-78"/>
                <a:ea typeface="Calibri" panose="020F0502020204030204" pitchFamily="34" charset="0"/>
                <a:cs typeface="+mj-cs"/>
              </a:rPr>
              <a:t>-  </a:t>
            </a:r>
            <a:r>
              <a:rPr lang="ar-EG" sz="2800" dirty="0">
                <a:latin typeface="Simplified Arabic" panose="02020603050405020304" pitchFamily="18" charset="-78"/>
                <a:ea typeface="Calibri" panose="020F0502020204030204" pitchFamily="34" charset="0"/>
                <a:cs typeface="+mj-cs"/>
              </a:rPr>
              <a:t> </a:t>
            </a:r>
            <a:r>
              <a:rPr lang="ar-SA" sz="2800" dirty="0">
                <a:solidFill>
                  <a:srgbClr val="852F4A"/>
                </a:solidFill>
                <a:latin typeface="Simplified Arabic" panose="02020603050405020304" pitchFamily="18" charset="-78"/>
                <a:ea typeface="Calibri" panose="020F0502020204030204" pitchFamily="34" charset="0"/>
                <a:cs typeface="+mj-cs"/>
              </a:rPr>
              <a:t>يتعرض الأفراد كثيفي المشاهدة للتلفزيون أكثر، بينما يتعرض الأفراد قليلي المشاهدة </a:t>
            </a:r>
            <a:r>
              <a:rPr lang="ar-EG" sz="2800" dirty="0">
                <a:solidFill>
                  <a:srgbClr val="852F4A"/>
                </a:solidFill>
                <a:latin typeface="Simplified Arabic" panose="02020603050405020304" pitchFamily="18" charset="-78"/>
                <a:ea typeface="Calibri" panose="020F0502020204030204" pitchFamily="34" charset="0"/>
                <a:cs typeface="+mj-cs"/>
              </a:rPr>
              <a:t>ل</a:t>
            </a:r>
            <a:r>
              <a:rPr lang="ar-SA" sz="2800" dirty="0">
                <a:solidFill>
                  <a:srgbClr val="852F4A"/>
                </a:solidFill>
                <a:latin typeface="Simplified Arabic" panose="02020603050405020304" pitchFamily="18" charset="-78"/>
                <a:ea typeface="Calibri" panose="020F0502020204030204" pitchFamily="34" charset="0"/>
                <a:cs typeface="+mj-cs"/>
              </a:rPr>
              <a:t>مصادر متنوعة مثل التلفزيون ومصادر شخصية</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  </a:t>
            </a:r>
            <a:r>
              <a:rPr lang="ar-SA" sz="2800" dirty="0">
                <a:solidFill>
                  <a:srgbClr val="852F4A"/>
                </a:solidFill>
                <a:latin typeface="Simplified Arabic" panose="02020603050405020304" pitchFamily="18" charset="-78"/>
                <a:ea typeface="Calibri" panose="020F0502020204030204" pitchFamily="34" charset="0"/>
                <a:cs typeface="+mj-cs"/>
              </a:rPr>
              <a:t>يختلف التلفزيون عن غيره من الوسائل الأخرى، بأن الغرس يحدث نتيجة التعرض والاستخدام غير الانتقائي من قبل الجمهور</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a:t>
            </a:r>
            <a:r>
              <a:rPr lang="ar-SA" sz="2800" dirty="0">
                <a:solidFill>
                  <a:srgbClr val="852F4A"/>
                </a:solidFill>
                <a:latin typeface="Calibri" panose="020F0502020204030204" pitchFamily="34" charset="0"/>
                <a:ea typeface="Calibri" panose="020F0502020204030204" pitchFamily="34" charset="0"/>
                <a:cs typeface="+mj-cs"/>
              </a:rPr>
              <a:t>يقدم التلفزيون عالماً متماثلاً من الرسائل الموحدة والصور الرمزية عن المجتمع بشكل موحد أو متشابه عن الواقع الحقيقي</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 </a:t>
            </a:r>
            <a:r>
              <a:rPr lang="ar-SA" sz="2800" dirty="0">
                <a:solidFill>
                  <a:srgbClr val="852F4A"/>
                </a:solidFill>
                <a:latin typeface="Calibri" panose="020F0502020204030204" pitchFamily="34" charset="0"/>
                <a:ea typeface="Calibri" panose="020F0502020204030204" pitchFamily="34" charset="0"/>
                <a:cs typeface="+mj-cs"/>
              </a:rPr>
              <a:t>يزيد حدوث الغرس عند اعتقاد المشاهدين بأن الدراما واقعية، وتسعى لتقديم حقائق بدلاً من الخيال.</a:t>
            </a:r>
            <a:endParaRPr lang="en-US" sz="2800" dirty="0">
              <a:solidFill>
                <a:srgbClr val="852F4A"/>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3" y="914400"/>
            <a:ext cx="10513639" cy="539698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mj-cs"/>
              </a:rPr>
              <a:t>الدعائم الأساسية التي تستند إليها نظرية الغرس الثقافي:</a:t>
            </a:r>
            <a:endParaRPr lang="en-US"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b="1" dirty="0">
                <a:latin typeface="Calibri" panose="020F0502020204030204" pitchFamily="34" charset="0"/>
                <a:ea typeface="Calibri" panose="020F0502020204030204" pitchFamily="34" charset="0"/>
                <a:cs typeface="+mj-cs"/>
              </a:rPr>
              <a:t>أولاً: يُعد التلفزيون وسيلة فريدة للغرس مقارنة مع وسائل الاتصال الأخرى:</a:t>
            </a:r>
            <a:endParaRPr lang="en-US"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     حيث تعود أهمية التلفزيون مقارنة بغيره من وسائل الاتصال لشيوع وجوده في المنازل وسهولة التعرض له، كما يساهم في تنشئة الأطفال بدرجة لا تحدث مع الوسائل الأخرى، حيث يجد الطفل نفسه مستغرقاً في بيئة التلفزيون منذ ولادته نظراً لتوافر عناصر الصوت والصورة والحركة واللون، ولسهولة استخدامه، ولعدم احتياجه للقدرة على القراءة والكتابة، كما أنه يتميز عن الراديو في إمكانية توفير الرؤية بجانب السمع، ويختلف عن السينما في كونه وسيلة مجانية تعمل طوال الوقت وليس في أوقات محددة ولا تحتاج إلى مغادرة المنزل.. لذلك فالتلفزيون يعتبر من أهم وسائل الإعلام التي تترك أثراً في تقديم الأفكار والقيم والصور الإعلامية المختلفة لجميع فئات وشرائح وقطاعات المجتمع</a:t>
            </a:r>
            <a:r>
              <a:rPr lang="en-US" sz="2800" dirty="0">
                <a:latin typeface="Simplified Arabic" panose="02020603050405020304" pitchFamily="18" charset="-78"/>
                <a:ea typeface="Calibri" panose="020F0502020204030204" pitchFamily="34" charset="0"/>
                <a:cs typeface="+mj-cs"/>
              </a:rPr>
              <a:t>.</a:t>
            </a:r>
            <a:endParaRPr lang="en-US"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07000"/>
              </a:lnSpc>
              <a:spcAft>
                <a:spcPts val="800"/>
              </a:spcAft>
            </a:pPr>
            <a:r>
              <a:rPr lang="ar-EG" sz="2800" b="1" dirty="0">
                <a:solidFill>
                  <a:srgbClr val="0070C0"/>
                </a:solidFill>
                <a:latin typeface="Calibri" panose="020F0502020204030204" pitchFamily="34" charset="0"/>
                <a:ea typeface="Calibri" panose="020F0502020204030204" pitchFamily="34" charset="0"/>
                <a:cs typeface="+mj-cs"/>
              </a:rPr>
              <a:t>ثانياً: تُشكل الرسائل التلفزيونية نظاماً متماسكاً يعبر عن الاتجاه السائد في المنطقة:</a:t>
            </a:r>
            <a:endParaRPr lang="en-US" sz="28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b="1" dirty="0">
                <a:solidFill>
                  <a:srgbClr val="6C263C"/>
                </a:solidFill>
                <a:latin typeface="Calibri" panose="020F0502020204030204" pitchFamily="34" charset="0"/>
                <a:ea typeface="Calibri" panose="020F0502020204030204" pitchFamily="34" charset="0"/>
                <a:cs typeface="+mj-cs"/>
              </a:rPr>
              <a:t>      </a:t>
            </a:r>
            <a:r>
              <a:rPr lang="ar-EG" sz="2400" dirty="0">
                <a:solidFill>
                  <a:srgbClr val="6C263C"/>
                </a:solidFill>
                <a:latin typeface="Calibri" panose="020F0502020204030204" pitchFamily="34" charset="0"/>
                <a:ea typeface="Calibri" panose="020F0502020204030204" pitchFamily="34" charset="0"/>
                <a:cs typeface="+mj-cs"/>
              </a:rPr>
              <a:t>يرتبط الغرس كعملية ثقافية بتماسك النسق المعرفي والقيمي الموجود في المجتمع، ويرى باحثون أن الأفكار والقيم والسمات التي تظهر في البرامج والمواد التلفزيونية، هي في حقيقة الأمر منسجمة، ومتناغمة، ومتسقة مع بعضها، ولا تعارض بينها و لا تناقض أو تنافر، وذلك تفسيره إلى أن هذه المواد التلفزيونية تعبر عن سياسات القائمين على هذه الوسائل، والذين يهدفون إلى الوصول إلى أكبر جمهور مستهدف، دون إحداث اختلافات أو إثارة قضايا خلاقة، فالتلفزيون أصبح يلعب دور البائع الذي يوزع الصور والأفكار التي تُعد راسخة وسائدة في الثقافة الشعبية، وبذلك أصبح التلفزيون غير منفصل عن الثقافة السائدة بل هو نفسه ذلك الاتجاه السائد.</a:t>
            </a:r>
            <a:endParaRPr lang="en-US" sz="16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السادسة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790950" y="975858"/>
            <a:ext cx="9691515"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latin typeface="Calibri" panose="020F0502020204030204" pitchFamily="34" charset="0"/>
                <a:ea typeface="Calibri" panose="020F0502020204030204" pitchFamily="34" charset="0"/>
                <a:cs typeface="+mj-cs"/>
              </a:rPr>
              <a:t>ثالثاً: تحليل المضمون للمواد الإعلامية من أهم مفاتيح فهم عملية الغرس:</a:t>
            </a:r>
            <a:endParaRPr lang="en-US" sz="2800"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      يجب أن تعكس أسئلة المسح المستخدمة في تحليل الغرس ما يقدمه التلفزيون في الرسائل التلفزيونية لجماعات كبيرة من المشاهدين على فترات زمنية طويلة، مع الاهتمام بالتركيز على قياس المشاهدة الكلية. وأسئلة المسح المستخدمة في تحليل الغرس يجب أن تتجه نحو اعتبارات "العالم الواقعي" وهو المطلب الأول لعملية الغرس وكذلك توجد أهمية موازية للعالم الرمزي الذي يقدمه التلفزيون وهو المطلب الثاني لعملية الغرس.</a:t>
            </a:r>
            <a:r>
              <a:rPr lang="en-US" sz="2000" dirty="0">
                <a:solidFill>
                  <a:srgbClr val="666666"/>
                </a:solidFill>
                <a:latin typeface="Traditional Arabic" panose="02020603050405020304" pitchFamily="18" charset="-78"/>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929391" y="1105277"/>
            <a:ext cx="10873404"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رابعاً: تحليل الغرس على مساهمة التلفزيون في نقل الصور الذهنية على المدى البعيد</a:t>
            </a:r>
            <a:r>
              <a:rPr lang="en-US" sz="2800" b="1"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6C263C"/>
                </a:solidFill>
                <a:latin typeface="Calibri" panose="020F0502020204030204" pitchFamily="34" charset="0"/>
                <a:ea typeface="Calibri" panose="020F0502020204030204" pitchFamily="34" charset="0"/>
                <a:cs typeface="+mj-cs"/>
              </a:rPr>
              <a:t> تهتم نظرية الغرس بأهمية التغيير الذي يحدثه التلفزيون نتيجة للأشكال المتكررة والقصص لجذب الجماهير، وبهذا يُعد التلفزيون أداة للتنشئة الاجتماعية. وبالتالي يستطيع التلفزيون خلق حالة من التوافق والتجانس بين المشاهدين، من خلال ما يقدمه من الأشكال والنماذج المتكررة، وبالتالي يخلق وجهة نظر مشتركة موحدة بين الجمهور وتذوب الفروق الاجتماعية التقليدية والفروق الأخرى</a:t>
            </a:r>
            <a:r>
              <a:rPr lang="en-US" sz="2800" dirty="0">
                <a:solidFill>
                  <a:srgbClr val="6C263C"/>
                </a:solidFill>
                <a:latin typeface="Simplified Arabic" panose="02020603050405020304" pitchFamily="18" charset="-78"/>
                <a:ea typeface="Calibri" panose="020F0502020204030204" pitchFamily="34" charset="0"/>
                <a:cs typeface="+mj-cs"/>
              </a:rPr>
              <a:t>. </a:t>
            </a:r>
            <a:r>
              <a:rPr lang="ar-EG" sz="2800" dirty="0">
                <a:solidFill>
                  <a:srgbClr val="6C263C"/>
                </a:solidFill>
                <a:latin typeface="Simplified Arabic" panose="02020603050405020304" pitchFamily="18" charset="-78"/>
                <a:ea typeface="Calibri" panose="020F0502020204030204" pitchFamily="34" charset="0"/>
                <a:cs typeface="+mj-cs"/>
              </a:rPr>
              <a:t>أي أن هذه النظرية تهتم بالتأثير التراكمي وليس التأثير الفجائي وفي هذه الحالة يستطيع التلفزيون أن يخلق لدى المشاهد ما يسمى "بالاتجاه السائد</a:t>
            </a:r>
            <a:r>
              <a:rPr lang="en-US" sz="2800" dirty="0">
                <a:solidFill>
                  <a:srgbClr val="6C263C"/>
                </a:solidFill>
                <a:latin typeface="Simplified Arabic" panose="02020603050405020304" pitchFamily="18" charset="-78"/>
                <a:ea typeface="Calibri" panose="020F0502020204030204" pitchFamily="34" charset="0"/>
                <a:cs typeface="+mj-cs"/>
              </a:rPr>
              <a:t>" </a:t>
            </a:r>
            <a:r>
              <a:rPr lang="ar-EG" sz="2800" dirty="0">
                <a:solidFill>
                  <a:srgbClr val="6C263C"/>
                </a:solidFill>
                <a:latin typeface="Calibri" panose="020F0502020204030204" pitchFamily="34" charset="0"/>
                <a:ea typeface="Calibri" panose="020F0502020204030204" pitchFamily="34" charset="0"/>
                <a:cs typeface="+mj-cs"/>
              </a:rPr>
              <a:t>وخاصة لدى كثيفي المشاهدة الذين يستنبطون معاني مشتركة بنسبة أكبر من قليلي المشاهدة</a:t>
            </a:r>
            <a:r>
              <a:rPr lang="en-US" sz="2800" dirty="0">
                <a:solidFill>
                  <a:srgbClr val="6C263C"/>
                </a:solidFill>
                <a:latin typeface="Simplified Arabic" panose="02020603050405020304" pitchFamily="18" charset="-78"/>
                <a:ea typeface="Calibri" panose="020F0502020204030204" pitchFamily="34" charset="0"/>
                <a:cs typeface="+mj-cs"/>
              </a:rPr>
              <a:t>.</a:t>
            </a:r>
            <a:endParaRPr lang="en-US" dirty="0">
              <a:solidFill>
                <a:srgbClr val="6C263C"/>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EG" sz="2800" b="1" dirty="0">
                <a:solidFill>
                  <a:srgbClr val="002060"/>
                </a:solidFill>
                <a:latin typeface="Calibri" panose="020F0502020204030204" pitchFamily="34" charset="0"/>
                <a:ea typeface="Calibri" panose="020F0502020204030204" pitchFamily="34" charset="0"/>
                <a:cs typeface="+mj-cs"/>
              </a:rPr>
              <a:t>خامساً: يركز تحليل الغرس على النتائج العامة والمتجانسة</a:t>
            </a:r>
            <a:r>
              <a:rPr lang="en-US" sz="2800" b="1"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يعتبر العالم الرمزي الذي يقدمه التلفزيون من خلال الرسائل المتكررة والصور النمطية المصدر المهم في تحقيق التنشئة الاجتماعية وتنمية المفاهيم والسلوكيات في المجتمع. ومساهمة التلفزيون المستقلة تكون متجانسة داخل الجماعات الاجتماعية المختلفة، كما يقوم أيضاً على تدعيم هذا التجانس وثبات المفاهيم الخاصة بالواقع الاجتماعي. </a:t>
            </a:r>
            <a:r>
              <a:rPr lang="ar-EG" sz="2800" dirty="0">
                <a:latin typeface="Calibri" panose="020F0502020204030204" pitchFamily="34" charset="0"/>
                <a:ea typeface="Calibri" panose="020F0502020204030204" pitchFamily="34" charset="0"/>
                <a:cs typeface="Simplified Arabic" panose="02020603050405020304" pitchFamily="18" charset="-78"/>
              </a:rPr>
              <a:t>بدلاً من التغيير أو ضعف هذه المفاهيم والمعتقدات</a:t>
            </a:r>
            <a:r>
              <a:rPr lang="en-US" sz="2800" dirty="0">
                <a:latin typeface="Simplified Arabic" panose="02020603050405020304" pitchFamily="18" charset="-78"/>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latin typeface="Calibri" panose="020F0502020204030204" pitchFamily="34" charset="0"/>
                <a:ea typeface="Calibri" panose="020F0502020204030204" pitchFamily="34" charset="0"/>
                <a:cs typeface="+mj-cs"/>
              </a:rPr>
              <a:t>سادساً: تساهم المستحدثات التكنولوجية على زيادة قدرة الرسائل التلفزيونية</a:t>
            </a:r>
            <a:r>
              <a:rPr lang="en-US" sz="2800" b="1" dirty="0">
                <a:latin typeface="Simplified Arabic" panose="02020603050405020304" pitchFamily="18" charset="-78"/>
                <a:ea typeface="Calibri" panose="020F0502020204030204" pitchFamily="34" charset="0"/>
                <a:cs typeface="+mj-cs"/>
              </a:rPr>
              <a:t>: </a:t>
            </a:r>
            <a:endParaRPr lang="en-US" sz="2800"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تقدم نُظم الكابل، والمحطات الجديدة المستقلة والفيديو، سيطرة أكثر على تلقي البرامج ويمكن أن تحل محل قراءة المجلات والذهاب للسينما، وتشير الدلائل إلى أنه برغم أن التكنولوجيا الجديدة تقدم طرقاً بديلة لتلقي البرامج والأفلام، فإنها لا تبدل تعرض الجماهير فعلياً لأنواع البرامج، بل يزيدون مثل هذا التعرض</a:t>
            </a:r>
            <a:r>
              <a:rPr lang="en-US" sz="2800" dirty="0">
                <a:latin typeface="Simplified Arabic" panose="02020603050405020304" pitchFamily="18" charset="-78"/>
                <a:ea typeface="Calibri" panose="020F0502020204030204" pitchFamily="34" charset="0"/>
                <a:cs typeface="+mj-cs"/>
              </a:rPr>
              <a:t>. </a:t>
            </a:r>
            <a:r>
              <a:rPr lang="ar-EG" sz="2800" dirty="0">
                <a:latin typeface="Simplified Arabic" panose="02020603050405020304" pitchFamily="18" charset="-78"/>
                <a:ea typeface="Calibri" panose="020F0502020204030204" pitchFamily="34" charset="0"/>
                <a:cs typeface="+mj-cs"/>
              </a:rPr>
              <a:t>وتؤكد النظرية على أن المستحدثات التكنولوجية تساعد على زيادة قدرة الرسائل التلفزيونية فهي تزيد من الأسواق والثروة والقوة والاختيارات التي تدعم في مجموعها عملية الغرس وأهدافها</a:t>
            </a:r>
            <a:r>
              <a:rPr lang="en-US" sz="2800" dirty="0">
                <a:latin typeface="Simplified Arabic" panose="02020603050405020304" pitchFamily="18" charset="-78"/>
                <a:ea typeface="Calibri" panose="020F0502020204030204" pitchFamily="34" charset="0"/>
                <a:cs typeface="+mj-cs"/>
              </a:rPr>
              <a:t>.</a:t>
            </a:r>
            <a:endParaRPr lang="en-US" sz="28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9095" y="638703"/>
            <a:ext cx="10143259" cy="558059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mj-cs"/>
              </a:rPr>
              <a:t>خطوات تحليل الغرس</a:t>
            </a:r>
            <a:r>
              <a:rPr lang="en-US" sz="2800" dirty="0">
                <a:solidFill>
                  <a:srgbClr val="002060"/>
                </a:solidFill>
                <a:latin typeface="Simplified Arabic" panose="02020603050405020304" pitchFamily="18" charset="-78"/>
                <a:ea typeface="Calibri" panose="020F0502020204030204" pitchFamily="34" charset="0"/>
                <a:cs typeface="+mj-cs"/>
              </a:rPr>
              <a:t> </a:t>
            </a:r>
            <a:r>
              <a:rPr lang="en-US" sz="2800" b="1" dirty="0">
                <a:solidFill>
                  <a:srgbClr val="002060"/>
                </a:solidFill>
                <a:latin typeface="Times New Roman" panose="02020603050405020304" pitchFamily="18" charset="0"/>
                <a:ea typeface="Calibri" panose="020F0502020204030204" pitchFamily="34" charset="0"/>
                <a:cs typeface="+mj-cs"/>
              </a:rPr>
              <a:t>Cultivation Analysis</a:t>
            </a:r>
            <a:r>
              <a:rPr lang="en-US" sz="2800"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ar-SA" sz="2800" dirty="0">
                <a:solidFill>
                  <a:srgbClr val="002060"/>
                </a:solidFill>
                <a:latin typeface="Calibri" panose="020F0502020204030204" pitchFamily="34" charset="0"/>
                <a:ea typeface="Calibri" panose="020F0502020204030204" pitchFamily="34" charset="0"/>
                <a:cs typeface="+mj-cs"/>
              </a:rPr>
              <a:t>تعتمد بحوث الغرس على الخطوات التالية</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683895" indent="-457200" algn="justLow" rtl="1">
              <a:lnSpc>
                <a:spcPct val="107000"/>
              </a:lnSpc>
              <a:spcAft>
                <a:spcPts val="0"/>
              </a:spcAft>
              <a:buFont typeface="Wingdings" panose="05000000000000000000" pitchFamily="2" charset="2"/>
              <a:buChar char="Ø"/>
            </a:pPr>
            <a:r>
              <a:rPr lang="ar-SA" sz="2800" b="1" dirty="0">
                <a:solidFill>
                  <a:srgbClr val="002060"/>
                </a:solidFill>
                <a:latin typeface="Calibri" panose="020F0502020204030204" pitchFamily="34" charset="0"/>
                <a:ea typeface="Calibri" panose="020F0502020204030204" pitchFamily="34" charset="0"/>
                <a:cs typeface="+mj-cs"/>
              </a:rPr>
              <a:t>الخطوة الأولى: تحليل المحتوى التلفزيوني</a:t>
            </a:r>
            <a:r>
              <a:rPr lang="en-US" sz="2800" dirty="0">
                <a:solidFill>
                  <a:srgbClr val="002060"/>
                </a:solidFill>
                <a:latin typeface="Simplified Arabic" panose="02020603050405020304" pitchFamily="18" charset="-78"/>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وهي تحليل مضمون الرسائل التلفزيونية، حيث توجد فروق جوهرية بين الواقع الاجتماعي الحقيقي وبين الصورة التي تنقلها الرسائل التلفزيونية لهذا الواقع، لتقييم وتحديد الصور الذهنية والصور المنعكسة والقيم التي تبثها هذه الرسائل</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ar-SA" sz="2800" dirty="0">
                <a:solidFill>
                  <a:srgbClr val="002060"/>
                </a:solidFill>
                <a:latin typeface="Calibri" panose="020F0502020204030204" pitchFamily="34" charset="0"/>
                <a:ea typeface="Calibri" panose="020F0502020204030204" pitchFamily="34" charset="0"/>
                <a:cs typeface="+mj-cs"/>
              </a:rPr>
              <a:t>وترجع أهمية تحليل المضمون لتحقيقه ثلاثة أهداف رئيسية هي</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en-US" sz="2800" dirty="0">
                <a:solidFill>
                  <a:srgbClr val="002060"/>
                </a:solidFill>
                <a:latin typeface="Simplified Arabic" panose="02020603050405020304" pitchFamily="18" charset="-78"/>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يقدم مفاتيح أو علامات عن حقيقة السياسات والأهداف التي تسعى إليها النُظم الاجتماعية والقيم السائدة.</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en-US" sz="2800" dirty="0">
                <a:solidFill>
                  <a:srgbClr val="002060"/>
                </a:solidFill>
                <a:latin typeface="Simplified Arabic" panose="02020603050405020304" pitchFamily="18" charset="-78"/>
                <a:ea typeface="Calibri" panose="020F0502020204030204" pitchFamily="34" charset="0"/>
                <a:cs typeface="+mj-cs"/>
              </a:rPr>
              <a:t> - </a:t>
            </a:r>
            <a:r>
              <a:rPr lang="ar-SA" sz="2800" dirty="0">
                <a:solidFill>
                  <a:srgbClr val="002060"/>
                </a:solidFill>
                <a:latin typeface="Calibri" panose="020F0502020204030204" pitchFamily="34" charset="0"/>
                <a:ea typeface="Calibri" panose="020F0502020204030204" pitchFamily="34" charset="0"/>
                <a:cs typeface="+mj-cs"/>
              </a:rPr>
              <a:t>يبحث هذه الرسائل باعتبارها نظاماً معبراً عن حقيقة التأثير المتبادل بين الأفراد والعلاقات الاجتماعية والقيم السائدة</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800"/>
              </a:spcAft>
            </a:pPr>
            <a:r>
              <a:rPr lang="en-US" sz="2800" dirty="0">
                <a:solidFill>
                  <a:srgbClr val="002060"/>
                </a:solidFill>
                <a:latin typeface="Simplified Arabic" panose="02020603050405020304" pitchFamily="18" charset="-78"/>
                <a:ea typeface="Calibri" panose="020F0502020204030204" pitchFamily="34" charset="0"/>
                <a:cs typeface="+mj-cs"/>
              </a:rPr>
              <a:t> - </a:t>
            </a:r>
            <a:r>
              <a:rPr lang="ar-SA" sz="2800" dirty="0">
                <a:solidFill>
                  <a:srgbClr val="002060"/>
                </a:solidFill>
                <a:latin typeface="Calibri" panose="020F0502020204030204" pitchFamily="34" charset="0"/>
                <a:ea typeface="Calibri" panose="020F0502020204030204" pitchFamily="34" charset="0"/>
                <a:cs typeface="+mj-cs"/>
              </a:rPr>
              <a:t>يقدم لنا أساساً لإظهار ما يسببه الفعل من نتائج يمكن ملاحظتها</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33299"/>
            <a:ext cx="2649477"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0"/>
            <a:ext cx="2649477"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14203" y="546620"/>
            <a:ext cx="10835230" cy="576476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69595" indent="-342900" algn="justLow" rtl="1">
              <a:lnSpc>
                <a:spcPct val="107000"/>
              </a:lnSpc>
              <a:spcAft>
                <a:spcPts val="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mj-cs"/>
              </a:rPr>
              <a:t>الخطوة الثانية</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إعداد صحيفة الاستبيان</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تتمثل في استخدام نتائج تحليل مضمون الرسالة التلفزيونية في إعداد صحيفة الاستبيان، حيث يتم صياغة الأسئلة التي تقيس إدراك المبحوثين للواقع الحقيقي، وعادة ما تش</a:t>
            </a:r>
            <a:r>
              <a:rPr lang="ar-EG" sz="2400" dirty="0">
                <a:solidFill>
                  <a:srgbClr val="002060"/>
                </a:solidFill>
                <a:latin typeface="Calibri" panose="020F0502020204030204" pitchFamily="34" charset="0"/>
                <a:ea typeface="Calibri" panose="020F0502020204030204" pitchFamily="34" charset="0"/>
                <a:cs typeface="+mj-cs"/>
              </a:rPr>
              <a:t>ت</a:t>
            </a:r>
            <a:r>
              <a:rPr lang="ar-SA" sz="2400" dirty="0">
                <a:solidFill>
                  <a:srgbClr val="002060"/>
                </a:solidFill>
                <a:latin typeface="Calibri" panose="020F0502020204030204" pitchFamily="34" charset="0"/>
                <a:ea typeface="Calibri" panose="020F0502020204030204" pitchFamily="34" charset="0"/>
                <a:cs typeface="+mj-cs"/>
              </a:rPr>
              <a:t>مل صحيفة الاستبيان على نوعين من الأسئلة وهما</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أسئلة عن توقعات المبحوثين الكمية لحدوث بعض الظواهر في المجتمع</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أسئلة تقيس معتقدات المبحوثين عن إحدى ظواهر المجتمع من خلال تصميم العبارات التي تقيس الاتجاهات الاجتماعية نحو ظاهرة معينة</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الخطوة الثالثة: إجراء المسح الميداني على الجمهور</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إجراء المسح على الجمهور بتوجيه الأسئلة التي تم وضعها في الخطوة الثانية لتحديد حجم التعرض، وكثافة المشاهدة النسبية ويتم تقسيمها إلى</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كثيفي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Heavy viewers</a:t>
            </a:r>
            <a:r>
              <a:rPr lang="en-US" sz="2400" dirty="0">
                <a:solidFill>
                  <a:srgbClr val="002060"/>
                </a:solidFill>
                <a:latin typeface="Simplified Arabic" panose="02020603050405020304" pitchFamily="18" charset="-78"/>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متوسطي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Medium Viewers</a:t>
            </a:r>
            <a:r>
              <a:rPr lang="en-US" sz="2400" dirty="0">
                <a:solidFill>
                  <a:srgbClr val="002060"/>
                </a:solidFill>
                <a:latin typeface="Simplified Arabic" panose="02020603050405020304" pitchFamily="18" charset="-78"/>
                <a:ea typeface="Calibri" panose="020F0502020204030204" pitchFamily="34" charset="0"/>
                <a:cs typeface="+mj-cs"/>
              </a:rPr>
              <a:t>        </a:t>
            </a:r>
            <a:br>
              <a:rPr lang="en-US" sz="2400" dirty="0">
                <a:solidFill>
                  <a:srgbClr val="002060"/>
                </a:solidFill>
                <a:latin typeface="Simplified Arabic" panose="02020603050405020304" pitchFamily="18" charset="-78"/>
                <a:ea typeface="Calibri" panose="020F0502020204030204" pitchFamily="34" charset="0"/>
                <a:cs typeface="+mj-cs"/>
              </a:rPr>
            </a:br>
            <a:r>
              <a:rPr lang="ar-SA" sz="2400" dirty="0">
                <a:solidFill>
                  <a:srgbClr val="002060"/>
                </a:solidFill>
                <a:latin typeface="Calibri" panose="020F0502020204030204" pitchFamily="34" charset="0"/>
                <a:ea typeface="Calibri" panose="020F0502020204030204" pitchFamily="34" charset="0"/>
                <a:cs typeface="+mj-cs"/>
              </a:rPr>
              <a:t>منخفضي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Light Viewers</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800" dirty="0">
                <a:solidFill>
                  <a:srgbClr val="002060"/>
                </a:solidFill>
                <a:latin typeface="Simplified Arabic" panose="02020603050405020304" pitchFamily="18" charset="-78"/>
                <a:ea typeface="Calibri" panose="020F0502020204030204" pitchFamily="34" charset="0"/>
                <a:cs typeface="Arial" panose="020B0604020202020204" pitchFamily="34" charset="0"/>
              </a:rPr>
              <a:t>.</a:t>
            </a:r>
          </a:p>
          <a:p>
            <a:pPr indent="-285750" algn="just"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mj-cs"/>
              </a:rPr>
              <a:t>الخطوة الرابعة: تحليل البيانات واستخراج النتائج</a:t>
            </a:r>
            <a:r>
              <a:rPr lang="en-US" sz="2400" b="1" dirty="0">
                <a:solidFill>
                  <a:srgbClr val="002060"/>
                </a:solidFill>
                <a:latin typeface="Simplified Arabic" panose="02020603050405020304" pitchFamily="18" charset="-78"/>
                <a:ea typeface="Calibri" panose="020F0502020204030204" pitchFamily="34" charset="0"/>
                <a:cs typeface="+mj-cs"/>
              </a:rPr>
              <a:t>:</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وهي المرحلة الأخيرة، وتتمثل في استخراج النتائج لمعرفة الفروق الأساسية بين مستويات المشاهدة الثلاثة، وعمل مقارنة الواقع الاجتماعي المدرك لكل من كثيفي ومنخفضي المشاهدة</a:t>
            </a:r>
            <a:r>
              <a:rPr lang="ar-EG" sz="2400" dirty="0">
                <a:solidFill>
                  <a:srgbClr val="002060"/>
                </a:solidFill>
                <a:latin typeface="Simplified Arabic" panose="02020603050405020304" pitchFamily="18" charset="-78"/>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09962"/>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07000"/>
              </a:lnSpc>
              <a:spcAft>
                <a:spcPts val="0"/>
              </a:spcAft>
              <a:buFont typeface="Wingdings" panose="05000000000000000000" pitchFamily="2" charset="2"/>
              <a:buChar char="Ø"/>
            </a:pPr>
            <a:r>
              <a:rPr lang="ar-SA" sz="2800" b="1" dirty="0">
                <a:solidFill>
                  <a:srgbClr val="002060"/>
                </a:solidFill>
                <a:latin typeface="Calibri" panose="020F0502020204030204" pitchFamily="34" charset="0"/>
                <a:ea typeface="Calibri" panose="020F0502020204030204" pitchFamily="34" charset="0"/>
                <a:cs typeface="+mj-cs"/>
              </a:rPr>
              <a:t>الانتقادات الموجهة لنظرية الغرس الثقافي:</a:t>
            </a:r>
            <a:endParaRPr lang="en-US"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تعاني النظرية من قصور كونها تنظر إلى التأثير التلفزيوني بشكل عام من خلال ساعات المشاهدة دون النظر إلى نوعية البرامج التي تتم مشاهدتها.</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لم تأخذ النظرية في اعتبارها المتغيرات الأخرى مثل المتغيرات الديمغرافية (السكانية) وركزت على كثافة التعرض بشكل أساسي.</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أن العلاقة بين مشاهدة التلفزيون والغرس عند المشاهدين يمكن أن ترجع إلى بعض محتوى مواد أو برامج التلفزيون، ولا تنطبق على البعض الآخر من البرامج. كذلك فإن هذه العلاقة لا تنطبق على مشاهدة محتوى جميع مواد التلفزيون، وإنما قد تحدث نتيجة مشاهدة برامج محددة.</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ذكر بعض النقاد أن بعض المبحوثين قد يبالغون في الأرقام، كالمبالغة في تقديرهم لساعات مشاهدتهم للتلفزيون، أو المبالغة في عدد مرات حصول ظاهرة معينة كالطلاق، والجريمة في المجتمع.</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يؤكد بعض الباحثين أنه عند استخدام عبارات لقياس المطلب الثاني (حسب النظرية) فإن استخدام العبارات دائما بصيغة الإيجاب قد تؤدي إلى إجابات مميزة، ولذلك ي</a:t>
            </a:r>
            <a:r>
              <a:rPr lang="ar-EG" sz="2400" dirty="0">
                <a:solidFill>
                  <a:srgbClr val="6C263C"/>
                </a:solidFill>
                <a:latin typeface="Calibri" panose="020F0502020204030204" pitchFamily="34" charset="0"/>
                <a:ea typeface="Calibri" panose="020F0502020204030204" pitchFamily="34" charset="0"/>
                <a:cs typeface="+mj-cs"/>
              </a:rPr>
              <a:t>ُ</a:t>
            </a:r>
            <a:r>
              <a:rPr lang="ar-SA" sz="2400" dirty="0">
                <a:solidFill>
                  <a:srgbClr val="6C263C"/>
                </a:solidFill>
                <a:latin typeface="Calibri" panose="020F0502020204030204" pitchFamily="34" charset="0"/>
                <a:ea typeface="Calibri" panose="020F0502020204030204" pitchFamily="34" charset="0"/>
                <a:cs typeface="+mj-cs"/>
              </a:rPr>
              <a:t>وصى باستخدام عبارات بصيغتي الإيجاب والسلب معاً.</a:t>
            </a:r>
            <a:endParaRPr lang="en-US" sz="1600" dirty="0">
              <a:solidFill>
                <a:srgbClr val="6C263C"/>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1007" y="-75425"/>
            <a:ext cx="2649477"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1751"/>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1528998" y="865849"/>
            <a:ext cx="10295536" cy="5323201"/>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6C263C"/>
                </a:solidFill>
                <a:latin typeface="Calibri" panose="020F0502020204030204" pitchFamily="34" charset="0"/>
                <a:ea typeface="Calibri" panose="020F0502020204030204" pitchFamily="34" charset="0"/>
                <a:cs typeface="+mj-cs"/>
              </a:rPr>
              <a:t>ثانياً: نظرية ترتيب الأولويات </a:t>
            </a:r>
            <a:r>
              <a:rPr lang="en-US" sz="2800" b="1" dirty="0">
                <a:solidFill>
                  <a:srgbClr val="6C263C"/>
                </a:solidFill>
                <a:latin typeface="Times New Roman" panose="02020603050405020304" pitchFamily="18" charset="0"/>
                <a:ea typeface="Calibri" panose="020F0502020204030204" pitchFamily="34" charset="0"/>
                <a:cs typeface="+mj-cs"/>
              </a:rPr>
              <a:t>Agenda – Setting Theory   </a:t>
            </a:r>
            <a:endParaRPr lang="ar-EG" sz="2800" b="1" dirty="0">
              <a:solidFill>
                <a:srgbClr val="6C263C"/>
              </a:solidFill>
              <a:latin typeface="Times New Roman" panose="02020603050405020304" pitchFamily="18" charset="0"/>
              <a:ea typeface="Calibri" panose="020F0502020204030204" pitchFamily="34" charset="0"/>
              <a:cs typeface="+mj-cs"/>
            </a:endParaRPr>
          </a:p>
          <a:p>
            <a:pPr algn="justLow" rtl="1">
              <a:lnSpc>
                <a:spcPct val="107000"/>
              </a:lnSpc>
              <a:spcAft>
                <a:spcPts val="800"/>
              </a:spcAft>
            </a:pPr>
            <a:endParaRPr lang="en-US" dirty="0">
              <a:solidFill>
                <a:srgbClr val="6C263C"/>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قام بتطوير هذه النظرية الباحثان ماكسويل ماكو مبس </a:t>
            </a:r>
            <a:r>
              <a:rPr lang="en-US" sz="2800" dirty="0">
                <a:solidFill>
                  <a:srgbClr val="002060"/>
                </a:solidFill>
                <a:latin typeface="Times New Roman" panose="02020603050405020304" pitchFamily="18" charset="0"/>
                <a:ea typeface="Calibri" panose="020F0502020204030204" pitchFamily="34" charset="0"/>
                <a:cs typeface="+mj-cs"/>
              </a:rPr>
              <a:t>M.MC Coms </a:t>
            </a:r>
            <a:r>
              <a:rPr lang="ar-EG" sz="2800" dirty="0">
                <a:solidFill>
                  <a:srgbClr val="002060"/>
                </a:solidFill>
                <a:latin typeface="Calibri" panose="020F0502020204030204" pitchFamily="34" charset="0"/>
                <a:ea typeface="Calibri" panose="020F0502020204030204" pitchFamily="34" charset="0"/>
                <a:cs typeface="+mj-cs"/>
              </a:rPr>
              <a:t>ودونالد شو  </a:t>
            </a:r>
            <a:r>
              <a:rPr lang="en-US" sz="2800" dirty="0">
                <a:solidFill>
                  <a:srgbClr val="002060"/>
                </a:solidFill>
                <a:latin typeface="Times New Roman" panose="02020603050405020304" pitchFamily="18" charset="0"/>
                <a:ea typeface="Calibri" panose="020F0502020204030204" pitchFamily="34" charset="0"/>
                <a:cs typeface="+mj-cs"/>
              </a:rPr>
              <a:t>D. Shaw</a:t>
            </a:r>
            <a:r>
              <a:rPr lang="en-US" sz="2800" dirty="0">
                <a:solidFill>
                  <a:srgbClr val="002060"/>
                </a:solidFill>
                <a:latin typeface="Simplified Arabic" panose="02020603050405020304" pitchFamily="18" charset="-78"/>
                <a:ea typeface="Calibri" panose="020F0502020204030204" pitchFamily="34" charset="0"/>
                <a:cs typeface="+mj-cs"/>
              </a:rPr>
              <a:t> </a:t>
            </a:r>
            <a:r>
              <a:rPr lang="ar-EG" sz="2800" dirty="0">
                <a:solidFill>
                  <a:srgbClr val="002060"/>
                </a:solidFill>
                <a:latin typeface="Calibri" panose="020F0502020204030204" pitchFamily="34" charset="0"/>
                <a:ea typeface="Calibri" panose="020F0502020204030204" pitchFamily="34" charset="0"/>
                <a:cs typeface="+mj-cs"/>
              </a:rPr>
              <a:t>1977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ملخص هذه النظرية: </a:t>
            </a:r>
            <a:r>
              <a:rPr lang="ar-EG" sz="2800" dirty="0">
                <a:solidFill>
                  <a:srgbClr val="002060"/>
                </a:solidFill>
                <a:latin typeface="Calibri" panose="020F0502020204030204" pitchFamily="34" charset="0"/>
                <a:ea typeface="Calibri" panose="020F0502020204030204" pitchFamily="34" charset="0"/>
                <a:cs typeface="+mj-cs"/>
              </a:rPr>
              <a:t>أن وسائل الاتصال الجماهيري هي التي تحدد الأولويات التي تتناولها الأخبار، وتقوم بإعطاء أهمية خاصة لهذه الموضوعات؛ مما يجعل من هذه الأخبار والموضوعات ذات أهمية وأولوية لدى الجمهور، وهكذا فإن مجرد إبراز وسائل الاتصال لموضوع ما يعطيه أهمية مضاعفة لدى الجمهور.</a:t>
            </a:r>
            <a:r>
              <a:rPr lang="ar-EG" sz="2800" b="1" dirty="0">
                <a:solidFill>
                  <a:srgbClr val="002060"/>
                </a:solidFill>
                <a:latin typeface="Calibri" panose="020F0502020204030204" pitchFamily="34" charset="0"/>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055478" y="899653"/>
            <a:ext cx="9747313"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 وتؤكد نظرية ترتيب الأولويات أن وسائل الإعلام لا تستطيع أن تقدم كل ما يجري في المجتمع، وإنما يختار القائمون على هذه الوسائل بعض الموضوعات التي تُثير اهتمامات الناس تدريجياً، وتجعلهم يدركونها، ويفكرون فيها، ويقلقون بشأنها، وبالتالي تمثل هذه الموضوعات لدى الجمهور أهمية أكبر نسبياً من الموضوعات الأخرى التي لا تطرحها وسائل الإعلام.</a:t>
            </a:r>
            <a:endParaRPr lang="en-US" dirty="0">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وهكذا فإن نظرية ترتيب الأولويات أو الاهتمامات ترى أن وسائل الاتصال تقوم بدور "حارس البوابة" </a:t>
            </a:r>
            <a:r>
              <a:rPr lang="en-US" sz="2800" dirty="0">
                <a:latin typeface="Times New Roman" panose="02020603050405020304" pitchFamily="18" charset="0"/>
                <a:ea typeface="Calibri" panose="020F0502020204030204" pitchFamily="34" charset="0"/>
                <a:cs typeface="+mj-cs"/>
              </a:rPr>
              <a:t>Gatekeeper</a:t>
            </a:r>
            <a:r>
              <a:rPr lang="ar-EG" sz="2800" dirty="0">
                <a:latin typeface="Calibri" panose="020F0502020204030204" pitchFamily="34" charset="0"/>
                <a:ea typeface="Calibri" panose="020F0502020204030204" pitchFamily="34" charset="0"/>
                <a:cs typeface="+mj-cs"/>
              </a:rPr>
              <a:t> فيما يتعلق بالمعلومات، وبالتالي فإنها تفرض على الجمهور أن يفكر في قضايا معينة ويهمل التفكير في غيرها.</a:t>
            </a:r>
            <a:endParaRPr lang="en-US" sz="28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34518"/>
            <a:ext cx="10581542" cy="5368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المفاهيم الأساسية لنظرية ترتيب الأولويات (الاهتمامات):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07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تقوم نظرية ترتيب الأولويات (الاهتمامات) على عدة مفاهيم:</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لا تنجح وسائل الاتصال بالضرورة كل الوقت في تعليم وتعريف الجمهور (كيف يفكر)، ولكنها تنجح غالباً وبكفاءة في تعليم وتوجيه الناس (فيما يفكرون به).</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توجد علاقة إيجابية بين تركيز وسائل الاتصال على موضوعات معينة وتركيز أو بروز الموضوعات نفسها لدى الجمهور المتلقي.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يختلف تأثير " وضع الأجندة" عن التأثير المباشر لنظرية " الحقنة تحت الجلد"، فالتأثير المميز لوضع الأجندة يفترض تركيز الاهتمام حول قضايا أو أحداث أو أشخاص معنيين وتحديد الأهمية التي يمنحها الجمهور للموضوعات العامة، إذ يميل الجمهور إلى إبراز أو استبعاد ما تبرزه وسائل الاتصال، فوسائل الاتصال تستطيع أن تنشر ولكنها ليست بالضرورة أداة إقناع في كل الحالات.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تلعب حاجات واهتمامات الجمهور دوراً رئيساً في وضع الأجندة، فمثلا قد لا يهتم كبار السن بقضايا النجوم والفنانين رغم تركيز وسائل الاتصال على أخبارهم، كما أن المراهقين قد لا يهتمون بالقضايا والموضوعات السياسية رغم اهتمام وسائل الاتصال بهذه القضايا والموضوعات.</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53317" y="124256"/>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1"/>
            <a:ext cx="2649477"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59174" y="814265"/>
            <a:ext cx="10928533" cy="5300798"/>
          </a:xfrm>
          <a:prstGeom prst="roundRect">
            <a:avLst/>
          </a:prstGeom>
          <a:solidFill>
            <a:schemeClr val="bg2">
              <a:lumMod val="75000"/>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07000"/>
              </a:lnSpc>
              <a:spcAft>
                <a:spcPts val="0"/>
              </a:spcAft>
            </a:pPr>
            <a:r>
              <a:rPr lang="ar-EG" sz="2800" dirty="0">
                <a:solidFill>
                  <a:srgbClr val="002060"/>
                </a:solidFill>
                <a:latin typeface="Calibri" panose="020F0502020204030204" pitchFamily="34" charset="0"/>
                <a:ea typeface="Calibri" panose="020F0502020204030204" pitchFamily="34" charset="0"/>
                <a:cs typeface="+mj-cs"/>
              </a:rPr>
              <a:t>5. تطور منظور وضع الأجندة ليتعدى حدود التغطية الإعلامية لقضية معينة وتشكيلها لأجندة الجمهور في وقت زمني معين، وليصل إلى اعتبار الأجندة كسلسلة من القيم الاجتماعية والسياسية التي تضفي عليها وسائل الاتصال صفة الشرعية عبر فترة زمنية طويلة.</a:t>
            </a:r>
            <a:endParaRPr lang="en-US" sz="2800"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0"/>
              </a:spcAft>
            </a:pPr>
            <a:r>
              <a:rPr lang="ar-EG" sz="2800" dirty="0">
                <a:solidFill>
                  <a:srgbClr val="002060"/>
                </a:solidFill>
                <a:latin typeface="Calibri" panose="020F0502020204030204" pitchFamily="34" charset="0"/>
                <a:ea typeface="Calibri" panose="020F0502020204030204" pitchFamily="34" charset="0"/>
                <a:cs typeface="+mj-cs"/>
              </a:rPr>
              <a:t>6. برز مفهوم أوسع لوضع الأجندة عبر مقولة أن تأثير وسائل الإعلام لا يتمثل في التحويل الدرامي المفاجئ لقضايا واهتمامات الرأي العام، ولكنه في وضع الحدود أو الإطار العام للمناقشات، والمناظرات العامة للقضايا الأخلاقية.</a:t>
            </a:r>
            <a:endParaRPr lang="en-US" sz="2800"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7. تقوم وسائل الاتصال بوظيفة جديدة لكل قضية تحتل مكاناً في أولويات اهتماماتها، إذ تنتقي الآراء والأفكار بشكل متناغم، وتبتعد عن الآراء والأفكار المتنافسة، إذ تقوم التغطية في شكل متماسك من المعلومات والحقائق، ما يخلق صورة ذهنية تبدو موضوعية حول هذه القضية.</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07000"/>
              </a:lnSpc>
              <a:spcAft>
                <a:spcPts val="0"/>
              </a:spcAft>
            </a:pPr>
            <a:r>
              <a:rPr lang="ar-EG" sz="2400" dirty="0">
                <a:latin typeface="Calibri" panose="020F0502020204030204" pitchFamily="34" charset="0"/>
                <a:ea typeface="Calibri" panose="020F0502020204030204" pitchFamily="34" charset="0"/>
                <a:cs typeface="Simplified Arabic" panose="02020603050405020304" pitchFamily="18" charset="-78"/>
              </a:rPr>
              <a:t>8</a:t>
            </a:r>
            <a:r>
              <a:rPr lang="ar-EG" sz="2800" dirty="0">
                <a:latin typeface="Calibri" panose="020F0502020204030204" pitchFamily="34" charset="0"/>
                <a:ea typeface="Calibri" panose="020F0502020204030204" pitchFamily="34" charset="0"/>
                <a:cs typeface="+mj-cs"/>
              </a:rPr>
              <a:t>. توجد مصادر مختلفة تنافس وسائل الاتصال في وضع الأجندة منها، خبرة الفرد الشخصية وتأثير الجماعة، والظروف المحيطة بالفرد.</a:t>
            </a:r>
            <a:endParaRPr lang="en-US" sz="2800" dirty="0">
              <a:latin typeface="Calibri" panose="020F0502020204030204" pitchFamily="34" charset="0"/>
              <a:ea typeface="Calibri" panose="020F0502020204030204" pitchFamily="34" charset="0"/>
              <a:cs typeface="+mj-cs"/>
            </a:endParaRPr>
          </a:p>
          <a:p>
            <a:pPr lvl="0"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9. قد تحظى موضوعات معينة باهتمام كبير من جانب الجمهور لأسباب أخرى غير اهتمام وسائل الاتصال، تمثل النقاط السابقة في اتفاقهما واختلافهما لنظرية وضع الأجندة، ويُعد هذا الأمر طبيعياً، خصوصاً أن ذلك يرتبط بالعلاقة بين متغيرين أحدهما وسائل الاتصال والثاني الجمهور، فالوسائل تتعدد لتشمل الصحف، الراديو، التلفزيون، الإنترنت... الخ) كما أن الجمهور يتباين بدرجة تأثره بوسائل الاتصال واهتمامه بما تقدمه، ونوعية استجابته لاختلاف خصائصه الديموغرافية (السكانية) </a:t>
            </a:r>
            <a:r>
              <a:rPr lang="ar-EG" sz="2800" dirty="0" err="1">
                <a:latin typeface="Calibri" panose="020F0502020204030204" pitchFamily="34" charset="0"/>
                <a:ea typeface="Calibri" panose="020F0502020204030204" pitchFamily="34" charset="0"/>
                <a:cs typeface="+mj-cs"/>
              </a:rPr>
              <a:t>والسوسيولوجية</a:t>
            </a:r>
            <a:r>
              <a:rPr lang="ar-EG" sz="2800" dirty="0">
                <a:latin typeface="Calibri" panose="020F0502020204030204" pitchFamily="34" charset="0"/>
                <a:ea typeface="Calibri" panose="020F0502020204030204" pitchFamily="34" charset="0"/>
                <a:cs typeface="+mj-cs"/>
              </a:rPr>
              <a:t> (الاجتماعية) بين أعضاء الجمهور الواحد.</a:t>
            </a:r>
            <a:endParaRPr lang="en-US" sz="28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633928" y="802770"/>
            <a:ext cx="10159940" cy="5300798"/>
          </a:xfrm>
          <a:prstGeom prst="roundRect">
            <a:avLst/>
          </a:prstGeom>
          <a:solidFill>
            <a:schemeClr val="accent5">
              <a:lumMod val="75000"/>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15000"/>
              </a:lnSpc>
              <a:spcAft>
                <a:spcPts val="0"/>
              </a:spcAft>
              <a:buFont typeface="Wingdings" panose="05000000000000000000" pitchFamily="2" charset="2"/>
              <a:buChar char="Ø"/>
            </a:pPr>
            <a:r>
              <a:rPr lang="ar-DZ" sz="2800" b="1" dirty="0">
                <a:solidFill>
                  <a:schemeClr val="bg2"/>
                </a:solidFill>
                <a:latin typeface="Calibri" panose="020F0502020204030204" pitchFamily="34" charset="0"/>
                <a:ea typeface="Times New Roman" panose="02020603050405020304" pitchFamily="18" charset="0"/>
                <a:cs typeface="+mj-cs"/>
              </a:rPr>
              <a:t>العوامل المؤثر</a:t>
            </a:r>
            <a:r>
              <a:rPr lang="ar-EG" sz="2800" b="1" dirty="0">
                <a:solidFill>
                  <a:schemeClr val="bg2"/>
                </a:solidFill>
                <a:latin typeface="Calibri" panose="020F0502020204030204" pitchFamily="34" charset="0"/>
                <a:ea typeface="Times New Roman" panose="02020603050405020304" pitchFamily="18" charset="0"/>
                <a:cs typeface="+mj-cs"/>
              </a:rPr>
              <a:t>ة في عملية ترتيب أولويات الجمهور </a:t>
            </a:r>
            <a:r>
              <a:rPr lang="ar-DZ" sz="2800" b="1" dirty="0">
                <a:solidFill>
                  <a:schemeClr val="bg2"/>
                </a:solidFill>
                <a:latin typeface="Calibri" panose="020F0502020204030204" pitchFamily="34" charset="0"/>
                <a:ea typeface="Times New Roman" panose="02020603050405020304" pitchFamily="18" charset="0"/>
                <a:cs typeface="+mj-cs"/>
              </a:rPr>
              <a:t>:</a:t>
            </a:r>
            <a:endParaRPr lang="en-US" sz="28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b="1" dirty="0">
                <a:solidFill>
                  <a:schemeClr val="bg2"/>
                </a:solidFill>
                <a:latin typeface="Calibri" panose="020F0502020204030204" pitchFamily="34" charset="0"/>
                <a:ea typeface="Times New Roman" panose="02020603050405020304" pitchFamily="18" charset="0"/>
                <a:cs typeface="+mj-cs"/>
              </a:rPr>
              <a:t>تتأثر عملية ترتيب أولويات الجمهور من طرف وسائل ال</a:t>
            </a:r>
            <a:r>
              <a:rPr lang="ar-EG" sz="2400" b="1" dirty="0">
                <a:solidFill>
                  <a:schemeClr val="bg2"/>
                </a:solidFill>
                <a:latin typeface="Calibri" panose="020F0502020204030204" pitchFamily="34" charset="0"/>
                <a:ea typeface="Times New Roman" panose="02020603050405020304" pitchFamily="18" charset="0"/>
                <a:cs typeface="+mj-cs"/>
              </a:rPr>
              <a:t>إ</a:t>
            </a:r>
            <a:r>
              <a:rPr lang="ar-DZ" sz="2400" b="1" dirty="0">
                <a:solidFill>
                  <a:schemeClr val="bg2"/>
                </a:solidFill>
                <a:latin typeface="Calibri" panose="020F0502020204030204" pitchFamily="34" charset="0"/>
                <a:ea typeface="Times New Roman" panose="02020603050405020304" pitchFamily="18" charset="0"/>
                <a:cs typeface="+mj-cs"/>
              </a:rPr>
              <a:t>علام بعدة عوامل ومتغيرات منها:</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dirty="0">
                <a:solidFill>
                  <a:schemeClr val="bg2"/>
                </a:solidFill>
                <a:latin typeface="Calibri" panose="020F0502020204030204" pitchFamily="34" charset="0"/>
                <a:ea typeface="Times New Roman" panose="02020603050405020304" pitchFamily="18" charset="0"/>
                <a:cs typeface="+mj-cs"/>
              </a:rPr>
              <a:t>- </a:t>
            </a:r>
            <a:r>
              <a:rPr lang="ar-DZ" sz="2400" b="1" dirty="0">
                <a:solidFill>
                  <a:schemeClr val="bg2"/>
                </a:solidFill>
                <a:latin typeface="Calibri" panose="020F0502020204030204" pitchFamily="34" charset="0"/>
                <a:ea typeface="Times New Roman" panose="02020603050405020304" pitchFamily="18" charset="0"/>
                <a:cs typeface="+mj-cs"/>
              </a:rPr>
              <a:t>الاتصال الشخصي</a:t>
            </a:r>
            <a:r>
              <a:rPr lang="ar-DZ" sz="2400" dirty="0">
                <a:solidFill>
                  <a:schemeClr val="bg2"/>
                </a:solidFill>
                <a:latin typeface="Calibri" panose="020F0502020204030204" pitchFamily="34" charset="0"/>
                <a:ea typeface="Times New Roman" panose="02020603050405020304" pitchFamily="18" charset="0"/>
                <a:cs typeface="+mj-cs"/>
              </a:rPr>
              <a:t> له تأثير كبير في هذه العملية، فهو يمكن أن يدعم أو ينافس وسائل الإعلام في وضع أجندة الجمهور، ذلك أن العمليات الاجتماعية تؤثر أيضا على أحكام الجمهور حول أهمية قضية أو شخص ما. كما أن الاتصال الشخصي يعزز تأثير أجندة وسائل الإعلام حول القضايا التي يتم تغطيتها بتوسع، بينما يمكن أن ينافس أجندة وسائل الإعلام فيما يتعلق بالقضايا التي تم تغطيتها بدرجة أقل.</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dirty="0">
                <a:solidFill>
                  <a:schemeClr val="bg2"/>
                </a:solidFill>
                <a:latin typeface="Calibri" panose="020F0502020204030204" pitchFamily="34" charset="0"/>
                <a:ea typeface="Times New Roman" panose="02020603050405020304" pitchFamily="18" charset="0"/>
                <a:cs typeface="+mj-cs"/>
              </a:rPr>
              <a:t>- لا يوجد اختلاف واضح في ترتيب الأجندة بين أعضاء الجمهور باختلاف الخصائص أو السمات الديموغرافية أو العامة مثل النوع، التعليم، أو الحالة الاقتصادية.</a:t>
            </a:r>
            <a:endParaRPr lang="en-US" sz="2400" dirty="0">
              <a:solidFill>
                <a:schemeClr val="bg2"/>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633927" y="1099592"/>
            <a:ext cx="10381641" cy="5012393"/>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DZ" sz="2800" dirty="0">
                <a:solidFill>
                  <a:schemeClr val="bg2"/>
                </a:solidFill>
                <a:latin typeface="Calibri" panose="020F0502020204030204" pitchFamily="34" charset="0"/>
                <a:ea typeface="Times New Roman" panose="02020603050405020304" pitchFamily="18" charset="0"/>
                <a:cs typeface="+mj-cs"/>
              </a:rPr>
              <a:t>- </a:t>
            </a:r>
            <a:r>
              <a:rPr lang="ar-DZ" sz="2800" b="1" dirty="0">
                <a:solidFill>
                  <a:schemeClr val="bg2"/>
                </a:solidFill>
                <a:latin typeface="Calibri" panose="020F0502020204030204" pitchFamily="34" charset="0"/>
                <a:ea typeface="Times New Roman" panose="02020603050405020304" pitchFamily="18" charset="0"/>
                <a:cs typeface="+mj-cs"/>
              </a:rPr>
              <a:t>درجة التجانس</a:t>
            </a:r>
            <a:r>
              <a:rPr lang="ar-DZ" sz="2800" dirty="0">
                <a:solidFill>
                  <a:schemeClr val="bg2"/>
                </a:solidFill>
                <a:latin typeface="Calibri" panose="020F0502020204030204" pitchFamily="34" charset="0"/>
                <a:ea typeface="Times New Roman" panose="02020603050405020304" pitchFamily="18" charset="0"/>
                <a:cs typeface="+mj-cs"/>
              </a:rPr>
              <a:t> التي يتسم بها المجتمع في هذه الخصائص، ففي الوقت الذي ترتفع فيه درجة التجانس، يزداد الاتصال الشخصي، بحيث يصبح منافسا</a:t>
            </a:r>
            <a:r>
              <a:rPr lang="ar-EG" sz="2800">
                <a:solidFill>
                  <a:schemeClr val="bg2"/>
                </a:solidFill>
                <a:latin typeface="Calibri" panose="020F0502020204030204" pitchFamily="34" charset="0"/>
                <a:ea typeface="Times New Roman" panose="02020603050405020304" pitchFamily="18" charset="0"/>
                <a:cs typeface="+mj-cs"/>
              </a:rPr>
              <a:t>ً</a:t>
            </a:r>
            <a:r>
              <a:rPr lang="ar-DZ" sz="2800">
                <a:solidFill>
                  <a:schemeClr val="bg2"/>
                </a:solidFill>
                <a:latin typeface="Calibri" panose="020F0502020204030204" pitchFamily="34" charset="0"/>
                <a:ea typeface="Times New Roman" panose="02020603050405020304" pitchFamily="18" charset="0"/>
                <a:cs typeface="+mj-cs"/>
              </a:rPr>
              <a:t> </a:t>
            </a:r>
            <a:r>
              <a:rPr lang="ar-DZ" sz="2800" dirty="0">
                <a:solidFill>
                  <a:schemeClr val="bg2"/>
                </a:solidFill>
                <a:latin typeface="Calibri" panose="020F0502020204030204" pitchFamily="34" charset="0"/>
                <a:ea typeface="Times New Roman" panose="02020603050405020304" pitchFamily="18" charset="0"/>
                <a:cs typeface="+mj-cs"/>
              </a:rPr>
              <a:t>لوسائل الإعلام في وضع أجندة الجمهور، أو مساندتها حسب أهمية الوقائع والأحداث في أجندة المجتمع المحلي المحدود أو الجماعات المتجانسة.</a:t>
            </a:r>
            <a:endParaRPr lang="en-US"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800" dirty="0">
                <a:solidFill>
                  <a:schemeClr val="bg2"/>
                </a:solidFill>
                <a:latin typeface="Calibri" panose="020F0502020204030204" pitchFamily="34" charset="0"/>
                <a:ea typeface="Times New Roman" panose="02020603050405020304" pitchFamily="18" charset="0"/>
                <a:cs typeface="+mj-cs"/>
              </a:rPr>
              <a:t>- </a:t>
            </a:r>
            <a:r>
              <a:rPr lang="ar-DZ" sz="2800" b="1" dirty="0">
                <a:solidFill>
                  <a:schemeClr val="bg2"/>
                </a:solidFill>
                <a:latin typeface="Calibri" panose="020F0502020204030204" pitchFamily="34" charset="0"/>
                <a:ea typeface="Times New Roman" panose="02020603050405020304" pitchFamily="18" charset="0"/>
                <a:cs typeface="+mj-cs"/>
              </a:rPr>
              <a:t>طبيعة القضية </a:t>
            </a:r>
            <a:r>
              <a:rPr lang="ar-DZ" sz="2800" dirty="0">
                <a:solidFill>
                  <a:schemeClr val="bg2"/>
                </a:solidFill>
                <a:latin typeface="Calibri" panose="020F0502020204030204" pitchFamily="34" charset="0"/>
                <a:ea typeface="Times New Roman" panose="02020603050405020304" pitchFamily="18" charset="0"/>
                <a:cs typeface="+mj-cs"/>
              </a:rPr>
              <a:t>ومدى اقترابها أو ابتعادها عن الخبرة المباشرة لهذه الجماعات أو المجتمعات. فكلما كانت القضية قريبة من الخبرة المباشرة للجمهور انخفضت قدرة وسائل الإعلام على ترتيب أجندة الجمهور في هذه القضايا، بينما في القضايا البعيدة عن الخبرة المباشرة تنجح وسائل الإعلام في التأثير على أجندة الجمهور.</a:t>
            </a:r>
            <a:endParaRPr lang="en-US" dirty="0">
              <a:solidFill>
                <a:schemeClr val="bg2"/>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195113"/>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DZ" sz="2800" dirty="0">
                <a:solidFill>
                  <a:srgbClr val="C00000"/>
                </a:solidFill>
                <a:latin typeface="Calibri" panose="020F0502020204030204" pitchFamily="34" charset="0"/>
                <a:ea typeface="Times New Roman" panose="02020603050405020304" pitchFamily="18" charset="0"/>
                <a:cs typeface="+mj-cs"/>
              </a:rPr>
              <a:t>- وفي مجال المقارنة بين وسائل ال</a:t>
            </a:r>
            <a:r>
              <a:rPr lang="ar-EG" sz="2800" dirty="0">
                <a:solidFill>
                  <a:srgbClr val="C00000"/>
                </a:solidFill>
                <a:latin typeface="Calibri" panose="020F0502020204030204" pitchFamily="34" charset="0"/>
                <a:ea typeface="Times New Roman" panose="02020603050405020304" pitchFamily="18" charset="0"/>
                <a:cs typeface="+mj-cs"/>
              </a:rPr>
              <a:t>إ</a:t>
            </a:r>
            <a:r>
              <a:rPr lang="ar-DZ" sz="2800" dirty="0">
                <a:solidFill>
                  <a:srgbClr val="C00000"/>
                </a:solidFill>
                <a:latin typeface="Calibri" panose="020F0502020204030204" pitchFamily="34" charset="0"/>
                <a:ea typeface="Times New Roman" panose="02020603050405020304" pitchFamily="18" charset="0"/>
                <a:cs typeface="+mj-cs"/>
              </a:rPr>
              <a:t>علام انتهت كثير من البحوث إلى أن الصحافة تنجح أكثر من التلفزيون في التأثير على أجندة الجمهور، ذلك أن التلفزيون يهتم بالقضايا العامة وليس الفرعية الأكثر تخصصاً التي يمكن أن تهتم بها الصحف. وبالتالي فإنه بالرغم من زيادة التعرض إلى التلفزيون إلا أن ذلك لم يؤدي إلى ظهور تأثيره في دعم وظيفة الأجندة، وبالتالي فإن وظيفة ترتيب الأولويات لا ترتبط بمستوى التعرض بقدر ارتباطها بنوعية الوسيلة، لأن التلفزيون بجانب اهتمامه بالقضايا لا يتسم بالعمق والاهتمام بالتفاصيل كما في الصحف، وبالتالي فإن التلفزيون لا يقوم بوظيفة وضع الأجندة للجمهور بينما تقوم الصحف بذلك.</a:t>
            </a:r>
            <a:r>
              <a:rPr lang="en-US" sz="2800" dirty="0">
                <a:solidFill>
                  <a:srgbClr val="C00000"/>
                </a:solidFill>
                <a:latin typeface="Simplified Arabic" panose="02020603050405020304" pitchFamily="18" charset="-78"/>
                <a:ea typeface="Times New Roman" panose="02020603050405020304" pitchFamily="18" charset="0"/>
                <a:cs typeface="+mj-cs"/>
              </a:rPr>
              <a:t> </a:t>
            </a:r>
            <a:endParaRPr lang="en-US" sz="2800" dirty="0">
              <a:solidFill>
                <a:srgbClr val="C0000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26002" y="34339"/>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798820" y="1010581"/>
            <a:ext cx="10003974"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Low" rtl="1">
              <a:spcAft>
                <a:spcPts val="0"/>
              </a:spcAft>
              <a:buFont typeface="Wingdings" panose="05000000000000000000" pitchFamily="2" charset="2"/>
              <a:buChar char="Ø"/>
            </a:pPr>
            <a:r>
              <a:rPr lang="ar-DZ" sz="2800" b="1" dirty="0">
                <a:solidFill>
                  <a:srgbClr val="0070C0"/>
                </a:solidFill>
                <a:latin typeface="Calibri" panose="020F0502020204030204" pitchFamily="34" charset="0"/>
                <a:ea typeface="Times New Roman" panose="02020603050405020304" pitchFamily="18" charset="0"/>
                <a:cs typeface="+mj-cs"/>
              </a:rPr>
              <a:t>الانتقادات الموجهة إلى النظرية</a:t>
            </a:r>
            <a:r>
              <a:rPr lang="ar-DZ" sz="2400" b="1" dirty="0">
                <a:solidFill>
                  <a:srgbClr val="0070C0"/>
                </a:solidFill>
                <a:latin typeface="Calibri" panose="020F0502020204030204" pitchFamily="34" charset="0"/>
                <a:ea typeface="Times New Roman" panose="02020603050405020304" pitchFamily="18" charset="0"/>
                <a:cs typeface="+mj-cs"/>
              </a:rPr>
              <a:t>:</a:t>
            </a:r>
            <a:endParaRPr lang="en-US" sz="2400" dirty="0">
              <a:solidFill>
                <a:srgbClr val="0070C0"/>
              </a:solidFill>
              <a:latin typeface="Calibri" panose="020F0502020204030204" pitchFamily="34" charset="0"/>
              <a:ea typeface="Calibri" panose="020F0502020204030204" pitchFamily="34" charset="0"/>
              <a:cs typeface="+mj-cs"/>
            </a:endParaRPr>
          </a:p>
          <a:p>
            <a:pPr algn="justLow" rtl="1">
              <a:spcAft>
                <a:spcPts val="0"/>
              </a:spcAft>
            </a:pPr>
            <a:r>
              <a:rPr lang="ar-SA" sz="2400" b="1" u="sng" dirty="0">
                <a:solidFill>
                  <a:srgbClr val="852F4A"/>
                </a:solidFill>
                <a:latin typeface="Calibri" panose="020F0502020204030204" pitchFamily="34" charset="0"/>
                <a:ea typeface="Times New Roman" panose="02020603050405020304" pitchFamily="18" charset="0"/>
                <a:cs typeface="+mj-cs"/>
              </a:rPr>
              <a:t>وجه باحثون مجموعة انتقادات لنظرية الأجندة (ترتيب الأولويات أو الاهتمامات) تتلخص فيما يلي:</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ضيق المجال الذي تتحرك فيه بحوث ترتيب الأولويات.</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إغفال الطبيعة التراكمية التي لها تأثيرات على وسائل الاتصال والتركيز على الآثار قصيرة الأمد.</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أثبتت بحوث لاحقة أن وظيفة الأجندة هي نتيجة محتملة وليست مؤكدة.</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ليس واضحاً إن كانت التأثيرات ناتجة عن أجندة وسائل الإعلام أو عن الاتصال الشخصي والجمعي.</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هناك شكوك حول جدوى الاعتماد على نتائج تحليل المضمون لتعطينا مؤشرات لتأثير أجندة الإعلام.</a:t>
            </a:r>
            <a:endParaRPr lang="en-US" sz="2400" dirty="0">
              <a:solidFill>
                <a:srgbClr val="852F4A"/>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852F4A"/>
                </a:solidFill>
                <a:latin typeface="Calibri" panose="020F0502020204030204" pitchFamily="34" charset="0"/>
                <a:ea typeface="Times New Roman" panose="02020603050405020304" pitchFamily="18" charset="0"/>
                <a:cs typeface="+mj-cs"/>
              </a:rPr>
              <a:t>تُثار تساؤلات حول نقطة البداية، وما إذا كانت تبدأ بواسطة وسائل الإعلام، أم بداية من حاجات الجمهور واهتماماتهم، أم بتأثير قادة الرأي والصفوة كمصدر ينافس وسائل الاتصال.</a:t>
            </a:r>
            <a:endParaRPr lang="en-US" sz="2400" dirty="0">
              <a:solidFill>
                <a:srgbClr val="852F4A"/>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39232" y="-294191"/>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44183" y="1047136"/>
            <a:ext cx="10558609" cy="526424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800" b="1" dirty="0">
                <a:solidFill>
                  <a:schemeClr val="bg2"/>
                </a:solidFill>
                <a:latin typeface="Calibri" panose="020F0502020204030204" pitchFamily="34" charset="0"/>
                <a:ea typeface="Calibri" panose="020F0502020204030204" pitchFamily="34" charset="0"/>
                <a:cs typeface="+mj-cs"/>
              </a:rPr>
              <a:t>ثالثاً: نظرية الاعتماد على وسائل الإعلام </a:t>
            </a:r>
            <a:r>
              <a:rPr lang="en-US" sz="2800" b="1" dirty="0">
                <a:solidFill>
                  <a:schemeClr val="bg2"/>
                </a:solidFill>
                <a:latin typeface="Times New Roman" panose="02020603050405020304" pitchFamily="18" charset="0"/>
                <a:ea typeface="Calibri" panose="020F0502020204030204" pitchFamily="34" charset="0"/>
                <a:cs typeface="+mj-cs"/>
              </a:rPr>
              <a:t>Dependency Theory</a:t>
            </a:r>
            <a:r>
              <a:rPr lang="ar-EG" sz="2800" b="1" dirty="0">
                <a:solidFill>
                  <a:schemeClr val="bg2"/>
                </a:solidFill>
                <a:latin typeface="Calibri" panose="020F0502020204030204" pitchFamily="34" charset="0"/>
                <a:ea typeface="Calibri" panose="020F0502020204030204" pitchFamily="34" charset="0"/>
                <a:cs typeface="+mj-cs"/>
              </a:rPr>
              <a:t> </a:t>
            </a:r>
            <a:endParaRPr lang="en-US" sz="28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chemeClr val="bg2"/>
                </a:solidFill>
                <a:latin typeface="Calibri" panose="020F0502020204030204" pitchFamily="34" charset="0"/>
                <a:ea typeface="Calibri" panose="020F0502020204030204" pitchFamily="34" charset="0"/>
                <a:cs typeface="+mj-cs"/>
              </a:rPr>
              <a:t>       </a:t>
            </a:r>
            <a:r>
              <a:rPr lang="ar-SA" sz="2400" dirty="0">
                <a:solidFill>
                  <a:schemeClr val="bg2"/>
                </a:solidFill>
                <a:latin typeface="Calibri" panose="020F0502020204030204" pitchFamily="34" charset="0"/>
                <a:ea typeface="Calibri" panose="020F0502020204030204" pitchFamily="34" charset="0"/>
                <a:cs typeface="+mj-cs"/>
              </a:rPr>
              <a:t>تم تقديم الخطوط العريضة لهذه النظرية من قبل باحثي الاتصالات الأمريكية (ساندرا بول روكيتش) و (وملفين ديفلور) سنة 1976.</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chemeClr val="bg2"/>
                </a:solidFill>
                <a:latin typeface="Calibri" panose="020F0502020204030204" pitchFamily="34" charset="0"/>
                <a:ea typeface="Calibri" panose="020F0502020204030204" pitchFamily="34" charset="0"/>
                <a:cs typeface="+mj-cs"/>
              </a:rPr>
              <a:t>     وتعرف نظرية الاعتماد على </a:t>
            </a:r>
            <a:r>
              <a:rPr lang="ar-SA" sz="2400" u="sng" dirty="0">
                <a:solidFill>
                  <a:schemeClr val="bg2"/>
                </a:solidFill>
                <a:latin typeface="Calibri" panose="020F0502020204030204" pitchFamily="34" charset="0"/>
                <a:ea typeface="Calibri" panose="020F0502020204030204" pitchFamily="34" charset="0"/>
                <a:cs typeface="+mj-cs"/>
                <a:hlinkClick r:id="rId9">
                  <a:extLst>
                    <a:ext uri="{A12FA001-AC4F-418D-AE19-62706E023703}">
                      <ahyp:hlinkClr xmlns:ahyp="http://schemas.microsoft.com/office/drawing/2018/hyperlinkcolor" val="tx"/>
                    </a:ext>
                  </a:extLst>
                </a:hlinkClick>
              </a:rPr>
              <a:t>وسائل الإعلام</a:t>
            </a:r>
            <a:r>
              <a:rPr lang="ar-SA" sz="2400" u="sng" dirty="0">
                <a:solidFill>
                  <a:schemeClr val="bg2"/>
                </a:solidFill>
                <a:latin typeface="Calibri" panose="020F0502020204030204" pitchFamily="34" charset="0"/>
                <a:ea typeface="Calibri" panose="020F0502020204030204" pitchFamily="34" charset="0"/>
                <a:cs typeface="+mj-cs"/>
              </a:rPr>
              <a:t>، </a:t>
            </a:r>
            <a:r>
              <a:rPr lang="ar-SA" sz="2400" dirty="0">
                <a:solidFill>
                  <a:schemeClr val="bg2"/>
                </a:solidFill>
                <a:latin typeface="Calibri" panose="020F0502020204030204" pitchFamily="34" charset="0"/>
                <a:ea typeface="Calibri" panose="020F0502020204030204" pitchFamily="34" charset="0"/>
                <a:cs typeface="+mj-cs"/>
              </a:rPr>
              <a:t>على أنها مجموعة من الأفكار التي تعبر عن اعتماد الأفراد على وسائل الإعلام بطريقة مباشرة، حتى يتمكن الأفراد من الحصول على المعلومات التي يريدونها في موضوع معين.</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chemeClr val="bg2"/>
                </a:solidFill>
                <a:latin typeface="Calibri" panose="020F0502020204030204" pitchFamily="34" charset="0"/>
                <a:ea typeface="Calibri" panose="020F0502020204030204" pitchFamily="34" charset="0"/>
                <a:cs typeface="+mj-cs"/>
              </a:rPr>
              <a:t>     كما تعرف على أنها عبارة عن مصادر تساعد الأفراد على توفير بعض الأخبار المُرتبطة بمجال معين يهتم الناس بمتابعته مثل وسائل الإعلام التي تنقل الأحداث والأخبار الدولية أو المحلية بشكل يومي</a:t>
            </a:r>
            <a:r>
              <a:rPr lang="en-US" sz="2400" dirty="0">
                <a:solidFill>
                  <a:schemeClr val="bg2"/>
                </a:solidFill>
                <a:latin typeface="Times New Roman" panose="02020603050405020304" pitchFamily="18" charset="0"/>
                <a:ea typeface="Calibri" panose="020F0502020204030204" pitchFamily="34" charset="0"/>
                <a:cs typeface="+mj-cs"/>
              </a:rPr>
              <a:t>.</a:t>
            </a:r>
            <a:endParaRPr lang="en-US" sz="2400" dirty="0">
              <a:solidFill>
                <a:schemeClr val="bg2"/>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chemeClr val="bg2"/>
                </a:solidFill>
                <a:latin typeface="Calibri" panose="020F0502020204030204" pitchFamily="34" charset="0"/>
                <a:ea typeface="Calibri" panose="020F0502020204030204" pitchFamily="34" charset="0"/>
                <a:cs typeface="+mj-cs"/>
              </a:rPr>
              <a:t>      ومن الأهداف الرئيسية لنظرية الاعتماد محاولة معرفة الأسباب التي تجعل لوسائل الاتصال آثاراً قوية ومباشرة أحياناً، وفى أحيان أخرى تكون لها تأثيرات ضعيفة وغير </a:t>
            </a:r>
            <a:r>
              <a:rPr lang="ar-SA" sz="2400" dirty="0">
                <a:latin typeface="Calibri" panose="020F0502020204030204" pitchFamily="34" charset="0"/>
                <a:ea typeface="Calibri" panose="020F0502020204030204" pitchFamily="34" charset="0"/>
                <a:cs typeface="Times New Roman" panose="02020603050405020304" pitchFamily="18" charset="0"/>
              </a:rPr>
              <a:t>مباشرة.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SA" sz="2800" b="1" dirty="0">
                <a:latin typeface="Calibri" panose="020F0502020204030204" pitchFamily="34" charset="0"/>
                <a:ea typeface="Calibri" panose="020F0502020204030204" pitchFamily="34" charset="0"/>
                <a:cs typeface="+mj-cs"/>
              </a:rPr>
              <a:t>ركائز نظرية الاعتماد، تقوم نظرية الاعتماد على ركيزتين أساسيتين:</a:t>
            </a:r>
            <a:endParaRPr lang="en-US" sz="2800" dirty="0">
              <a:latin typeface="Calibri" panose="020F0502020204030204" pitchFamily="34" charset="0"/>
              <a:ea typeface="Calibri" panose="020F0502020204030204" pitchFamily="34" charset="0"/>
              <a:cs typeface="+mj-cs"/>
            </a:endParaRPr>
          </a:p>
          <a:p>
            <a:pPr marL="517525" algn="justLow" rtl="1">
              <a:lnSpc>
                <a:spcPct val="115000"/>
              </a:lnSpc>
              <a:spcAft>
                <a:spcPts val="0"/>
              </a:spcAft>
            </a:pPr>
            <a:r>
              <a:rPr lang="ar-SA" sz="1100" b="1" dirty="0">
                <a:latin typeface="Calibri" panose="020F0502020204030204" pitchFamily="34" charset="0"/>
                <a:ea typeface="Calibri" panose="020F0502020204030204" pitchFamily="34" charset="0"/>
                <a:cs typeface="+mj-cs"/>
              </a:rPr>
              <a:t> </a:t>
            </a:r>
            <a:endParaRPr lang="en-US" sz="1100" dirty="0">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 typeface="+mj-cs"/>
              <a:buAutoNum type="arabic1Minus"/>
            </a:pPr>
            <a:r>
              <a:rPr lang="ar-SA" sz="2800" b="1" dirty="0">
                <a:latin typeface="Calibri" panose="020F0502020204030204" pitchFamily="34" charset="0"/>
                <a:ea typeface="Calibri" panose="020F0502020204030204" pitchFamily="34" charset="0"/>
                <a:cs typeface="+mj-cs"/>
              </a:rPr>
              <a:t>الأهداف</a:t>
            </a:r>
            <a:r>
              <a:rPr lang="ar-SA" sz="2800" dirty="0">
                <a:latin typeface="Calibri" panose="020F0502020204030204" pitchFamily="34" charset="0"/>
                <a:ea typeface="Calibri" panose="020F0502020204030204" pitchFamily="34" charset="0"/>
                <a:cs typeface="+mj-cs"/>
              </a:rPr>
              <a:t>: هناك أهدافاً للأفراد والجماعات والمنظمات يسعون لتحقيقها من خلال المعلومات التي توفرها مصادر الاتصال المختلفة التي يسيطر عليها أشخاص أو جماعات أو منظمات والعكس بالعكس.</a:t>
            </a:r>
            <a:endParaRPr lang="en-US" sz="2800" dirty="0">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800"/>
              </a:spcAft>
              <a:buFont typeface="+mj-cs"/>
              <a:buAutoNum type="arabic1Minus"/>
            </a:pPr>
            <a:r>
              <a:rPr lang="ar-SA" sz="2800" b="1" dirty="0">
                <a:latin typeface="Calibri" panose="020F0502020204030204" pitchFamily="34" charset="0"/>
                <a:ea typeface="Calibri" panose="020F0502020204030204" pitchFamily="34" charset="0"/>
                <a:cs typeface="+mj-cs"/>
              </a:rPr>
              <a:t>المصادر</a:t>
            </a:r>
            <a:r>
              <a:rPr lang="ar-SA" sz="2800" dirty="0">
                <a:latin typeface="Calibri" panose="020F0502020204030204" pitchFamily="34" charset="0"/>
                <a:ea typeface="Calibri" panose="020F0502020204030204" pitchFamily="34" charset="0"/>
                <a:cs typeface="+mj-cs"/>
              </a:rPr>
              <a:t>: يسعى الأفراد والمنظمات إلى مصادر مختلفة لتحقيق أهدافهم، وتقوم وسائل الإعلام بثلاث أدوار حيال المعلومات؛ أولها جمع المعلومات ثم تنسيقها وتنقيحها، وآخرها نشر وتوزيع المعلومات، ويستخدم ديفلور وروكيتش مفهوم المعلومات للإشارة إلى الرسائل الإعلامية.</a:t>
            </a:r>
            <a:endParaRPr lang="en-US" sz="28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14222" y="745205"/>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SA" sz="2800" b="1" dirty="0">
                <a:latin typeface="Calibri" panose="020F0502020204030204" pitchFamily="34" charset="0"/>
                <a:ea typeface="Calibri" panose="020F0502020204030204" pitchFamily="34" charset="0"/>
                <a:cs typeface="+mj-cs"/>
              </a:rPr>
              <a:t>أهداف اعتماد الجمهور على وسائل الاتصال:</a:t>
            </a:r>
            <a:endParaRPr lang="en-US" dirty="0">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SA" dirty="0">
                <a:latin typeface="Calibri" panose="020F0502020204030204" pitchFamily="34" charset="0"/>
                <a:ea typeface="Calibri" panose="020F0502020204030204" pitchFamily="34" charset="0"/>
                <a:cs typeface="+mj-cs"/>
              </a:rPr>
              <a:t> </a:t>
            </a:r>
            <a:endParaRPr lang="en-US" dirty="0">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cs"/>
              <a:buAutoNum type="arabic1Minus"/>
            </a:pPr>
            <a:r>
              <a:rPr lang="ar-SA" sz="2800" b="1" dirty="0">
                <a:latin typeface="Calibri" panose="020F0502020204030204" pitchFamily="34" charset="0"/>
                <a:ea typeface="Calibri" panose="020F0502020204030204" pitchFamily="34" charset="0"/>
                <a:cs typeface="+mj-cs"/>
              </a:rPr>
              <a:t>الفهم: </a:t>
            </a:r>
            <a:r>
              <a:rPr lang="ar-SA" sz="2800" dirty="0">
                <a:latin typeface="Calibri" panose="020F0502020204030204" pitchFamily="34" charset="0"/>
                <a:ea typeface="Calibri" panose="020F0502020204030204" pitchFamily="34" charset="0"/>
                <a:cs typeface="+mj-cs"/>
              </a:rPr>
              <a:t>بهدف معرفة وفهم ما يدور في البيئة المحيطة، ويشمل ذلك التعليم والحصول على خبرات معينة لتحقيق الانسجام بين الفرد والوسط المحيط به.</a:t>
            </a:r>
            <a:endParaRPr lang="en-US" dirty="0">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cs"/>
              <a:buAutoNum type="arabic1Minus"/>
            </a:pPr>
            <a:r>
              <a:rPr lang="ar-SA" sz="2800" b="1" dirty="0">
                <a:latin typeface="Calibri" panose="020F0502020204030204" pitchFamily="34" charset="0"/>
                <a:ea typeface="Calibri" panose="020F0502020204030204" pitchFamily="34" charset="0"/>
                <a:cs typeface="+mj-cs"/>
              </a:rPr>
              <a:t>التوجيه</a:t>
            </a:r>
            <a:r>
              <a:rPr lang="ar-SA" sz="2800" dirty="0">
                <a:latin typeface="Calibri" panose="020F0502020204030204" pitchFamily="34" charset="0"/>
                <a:ea typeface="Calibri" panose="020F0502020204030204" pitchFamily="34" charset="0"/>
                <a:cs typeface="+mj-cs"/>
              </a:rPr>
              <a:t>: تقوم وسائل الإعلام بتوجيه الجمهور في إطار أخلاقيات المجتمع وضوابطه.</a:t>
            </a:r>
            <a:endParaRPr lang="en-US" dirty="0">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ar-EG" sz="2800" b="1">
                <a:latin typeface="Calibri" panose="020F0502020204030204" pitchFamily="34" charset="0"/>
                <a:ea typeface="Calibri" panose="020F0502020204030204" pitchFamily="34" charset="0"/>
                <a:cs typeface="+mj-cs"/>
              </a:rPr>
              <a:t>ج. </a:t>
            </a:r>
            <a:r>
              <a:rPr lang="ar-SA" sz="2800" b="1">
                <a:latin typeface="Calibri" panose="020F0502020204030204" pitchFamily="34" charset="0"/>
                <a:ea typeface="Calibri" panose="020F0502020204030204" pitchFamily="34" charset="0"/>
                <a:cs typeface="+mj-cs"/>
              </a:rPr>
              <a:t>التسلية</a:t>
            </a:r>
            <a:r>
              <a:rPr lang="ar-SA" sz="2800" dirty="0">
                <a:latin typeface="Calibri" panose="020F0502020204030204" pitchFamily="34" charset="0"/>
                <a:ea typeface="Calibri" panose="020F0502020204030204" pitchFamily="34" charset="0"/>
                <a:cs typeface="+mj-cs"/>
              </a:rPr>
              <a:t>: يعتمد الأفراد على وسائل الإعلام لتلقي موضوعات ترفيهية تساهم في تحقيق الاسترخاء والتخلص من الملل والهروب من المشكلات والضغوط اليومية.</a:t>
            </a:r>
            <a:endParaRPr lang="en-US"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079292" y="899652"/>
            <a:ext cx="10723502"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685800" algn="justLow" rtl="1">
              <a:lnSpc>
                <a:spcPct val="115000"/>
              </a:lnSpc>
              <a:spcAft>
                <a:spcPts val="0"/>
              </a:spcAft>
            </a:pPr>
            <a:r>
              <a:rPr lang="ar-SA" sz="2400" dirty="0">
                <a:latin typeface="Calibri" panose="020F0502020204030204" pitchFamily="34" charset="0"/>
                <a:ea typeface="Calibri" panose="020F0502020204030204" pitchFamily="34" charset="0"/>
                <a:cs typeface="+mj-cs"/>
              </a:rPr>
              <a:t> </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800"/>
              </a:spcAft>
              <a:buFont typeface="Wingdings" panose="05000000000000000000" pitchFamily="2" charset="2"/>
              <a:buChar char=""/>
            </a:pPr>
            <a:r>
              <a:rPr lang="ar-SA" sz="2800" b="1" dirty="0">
                <a:latin typeface="Calibri" panose="020F0502020204030204" pitchFamily="34" charset="0"/>
                <a:ea typeface="Calibri" panose="020F0502020204030204" pitchFamily="34" charset="0"/>
                <a:cs typeface="+mj-cs"/>
              </a:rPr>
              <a:t>افتراضات نظرية الاعتماد: </a:t>
            </a:r>
            <a:endParaRPr lang="en-US" sz="2800" dirty="0">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latin typeface="Calibri" panose="020F0502020204030204" pitchFamily="34" charset="0"/>
                <a:ea typeface="Calibri" panose="020F0502020204030204" pitchFamily="34" charset="0"/>
                <a:cs typeface="+mj-cs"/>
              </a:rPr>
              <a:t>تقوم نظرية الاعتماد على عدة افتراضات:</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latin typeface="Calibri" panose="020F0502020204030204" pitchFamily="34" charset="0"/>
                <a:ea typeface="Calibri" panose="020F0502020204030204" pitchFamily="34" charset="0"/>
                <a:cs typeface="+mj-cs"/>
              </a:rPr>
              <a:t>تؤثر درجة استقرار المجتمع على درجة الاعتماد على وسائل الاتصال، فكلما زاد استقرار المجتمع قل اعتماد الجمهور على وسائل الإعلام، والعكس بالعكس.</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latin typeface="Calibri" panose="020F0502020204030204" pitchFamily="34" charset="0"/>
                <a:ea typeface="Calibri" panose="020F0502020204030204" pitchFamily="34" charset="0"/>
                <a:cs typeface="+mj-cs"/>
              </a:rPr>
              <a:t>تزداد درجة الاعتماد على النظام الإعلامي السائد في مجتمع ما في حالة قلة قنوات الإعلام الأخرى.</a:t>
            </a:r>
            <a:endParaRPr lang="en-US" sz="2400" dirty="0">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latin typeface="Calibri" panose="020F0502020204030204" pitchFamily="34" charset="0"/>
                <a:ea typeface="Calibri" panose="020F0502020204030204" pitchFamily="34" charset="0"/>
                <a:cs typeface="+mj-cs"/>
              </a:rPr>
              <a:t>تتأثر درجة الاعتماد على وسائل الاتصال باختلاف خصائص الجمهور الديموغرافية (السكانية) والخاصة.</a:t>
            </a:r>
            <a:endParaRPr lang="en-US" sz="2400" dirty="0">
              <a:latin typeface="Calibri" panose="020F0502020204030204" pitchFamily="34" charset="0"/>
              <a:ea typeface="Calibri" panose="020F0502020204030204" pitchFamily="34" charset="0"/>
              <a:cs typeface="+mj-cs"/>
            </a:endParaRPr>
          </a:p>
          <a:p>
            <a:pPr marL="914400" algn="justLow" rtl="1">
              <a:lnSpc>
                <a:spcPct val="115000"/>
              </a:lnSpc>
              <a:spcAft>
                <a:spcPts val="800"/>
              </a:spcAft>
            </a:pPr>
            <a:r>
              <a:rPr lang="ar-SA" sz="1600" dirty="0">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69431" y="943607"/>
            <a:ext cx="11007078"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تأثيرات الاعتماد على وسائل الاتصال:</a:t>
            </a:r>
            <a:endParaRPr lang="ar-EG" sz="28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0"/>
              </a:spcAft>
            </a:pPr>
            <a:endParaRPr lang="en-US" sz="9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spcAft>
                <a:spcPts val="0"/>
              </a:spcAf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أولاً: التأثيرات المعرفية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Cognitive Effects</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spcAft>
                <a:spcPts val="0"/>
              </a:spcAft>
            </a:pP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وتشمل التأثيرات المعرفية كشف الغموض، وتكوين الاتجاهات وترتيب أولويات الاهتمام، الاعتقادات، السياق القيمي العام للأفراد.</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تجاوز مشكلة الغموض</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Ambiguity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الناتجة عن تناقص المعلومات التي يتعرض لها الفرد، أو نقص المعلومات أو عدم كفايتها لفهم الأحداث أو تفسير هذه الأحداث.</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تشكيل الاتجاهات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Attitude Formation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تقوم وسائل الاتصال دائماً بإثارة الأفراد للاهتمام بالشخصيات والموضوعات والأحداث وتكوين اتجاهات حيالها.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ترتيب الاهتمامات: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Agenda- Setting</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تقوم وسائل الاتصال بدور في ترتيب اهتمامات الجمهور نحو القضايا والأحداث والأشخاص.</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توسيع الاعتقادات: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تلعب وسائل الاتصال دوراً في توسيع الاعتقادات حول الأحداث والأشخاص والجماعات الأخرى.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القيم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Values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تقوم وسائل الاتصال بدور كبير في توضيح أهمية القيم والترويج لها والحفاظ عليها.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0820418"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ثانياً: التأثيرات الوجدانية </a:t>
            </a:r>
            <a:r>
              <a:rPr lang="en-US" sz="2400" b="1" dirty="0">
                <a:solidFill>
                  <a:srgbClr val="002060"/>
                </a:solidFill>
                <a:latin typeface="Times New Roman" panose="02020603050405020304" pitchFamily="18" charset="0"/>
                <a:ea typeface="Calibri" panose="020F0502020204030204" pitchFamily="34" charset="0"/>
                <a:cs typeface="+mj-cs"/>
              </a:rPr>
              <a:t>Affective Effects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أبرز التأثيرات الناتجة عن الاعتماد على وسائل الاتصال:</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 typeface="+mj-cs"/>
              <a:buAutoNum type="arabic1Minus"/>
            </a:pPr>
            <a:r>
              <a:rPr lang="ar-EG" sz="2400" b="1" dirty="0">
                <a:solidFill>
                  <a:srgbClr val="002060"/>
                </a:solidFill>
                <a:latin typeface="Calibri" panose="020F0502020204030204" pitchFamily="34" charset="0"/>
                <a:ea typeface="Calibri" panose="020F0502020204030204" pitchFamily="34" charset="0"/>
                <a:cs typeface="+mj-cs"/>
              </a:rPr>
              <a:t>الفتور العاطفي </a:t>
            </a:r>
            <a:r>
              <a:rPr lang="en-US" sz="2400" b="1" dirty="0">
                <a:solidFill>
                  <a:srgbClr val="002060"/>
                </a:solidFill>
                <a:latin typeface="Times New Roman" panose="02020603050405020304" pitchFamily="18" charset="0"/>
                <a:ea typeface="Calibri" panose="020F0502020204030204" pitchFamily="34" charset="0"/>
                <a:cs typeface="+mj-cs"/>
              </a:rPr>
              <a:t>Desensitization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هناك نتائج توصلت إلى أن التعرض الكثيف للعنف في المواد الإعلامية خصوصاً التلفزيونية يؤدي إلى الفتور العاطفي، ونقص الرغبة في مساعدة الآخرين خصوصاً الذين يتعرضون للعنف، فيصل الفرد لحالة اعتبار العنف هو حالة طبيعية في المجتمع. وهناك دراسات أخرى أثبتت أن الاستثارة النفسية التي تنشأ نتيجة التعرض لأعمال العنف في وسائل الاتصال تتناقص بمرور الزمن.</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ب. الخوف والقلق </a:t>
            </a:r>
            <a:r>
              <a:rPr lang="en-US" sz="2400" b="1" dirty="0">
                <a:solidFill>
                  <a:srgbClr val="002060"/>
                </a:solidFill>
                <a:latin typeface="Times New Roman" panose="02020603050405020304" pitchFamily="18" charset="0"/>
                <a:ea typeface="Calibri" panose="020F0502020204030204" pitchFamily="34" charset="0"/>
                <a:cs typeface="+mj-cs"/>
              </a:rPr>
              <a:t>Fear and Anxiety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عندما تعرض وسائل الإعلام مواد عنيفة فأنها تُثير شعوراً لدى الأفراد بالخوف والقلق أن يكونوا ضحايا محتملين لهذه الحوادث.</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ج . دعم الروح المعنوية أو دعم الشعور بالاغتراب </a:t>
            </a:r>
            <a:r>
              <a:rPr lang="en-US" sz="2400" b="1" dirty="0">
                <a:solidFill>
                  <a:srgbClr val="002060"/>
                </a:solidFill>
                <a:latin typeface="Times New Roman" panose="02020603050405020304" pitchFamily="18" charset="0"/>
                <a:ea typeface="Calibri" panose="020F0502020204030204" pitchFamily="34" charset="0"/>
                <a:cs typeface="+mj-cs"/>
              </a:rPr>
              <a:t>Morale and Alienation</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لوحظ أن اغتراب الفرد يزداد حين لا يجد رسائل وسائل الإعلام معبرة عن ثقافته وانتماءاته الدينية، ويمكن أن تلعب وسائل الإعلام دوراً إيجابياً في رفع الروح المعنوية</a:t>
            </a:r>
            <a:r>
              <a:rPr lang="ar-EG" sz="2400" dirty="0">
                <a:latin typeface="Calibri" panose="020F0502020204030204" pitchFamily="34" charset="0"/>
                <a:ea typeface="Calibri" panose="020F0502020204030204" pitchFamily="34" charset="0"/>
                <a:cs typeface="+mj-cs"/>
              </a:rPr>
              <a:t> </a:t>
            </a:r>
            <a:r>
              <a:rPr lang="ar-EG" sz="2800" dirty="0">
                <a:latin typeface="Calibri" panose="020F0502020204030204" pitchFamily="34" charset="0"/>
                <a:ea typeface="Calibri" panose="020F0502020204030204" pitchFamily="34" charset="0"/>
                <a:cs typeface="+mj-cs"/>
              </a:rPr>
              <a:t>للأفراد</a:t>
            </a:r>
            <a:r>
              <a:rPr lang="ar-EG" sz="2800" dirty="0">
                <a:latin typeface="Calibri" panose="020F0502020204030204" pitchFamily="34" charset="0"/>
                <a:ea typeface="Calibri" panose="020F0502020204030204" pitchFamily="34" charset="0"/>
                <a:cs typeface="Times New Roman" panose="02020603050405020304" pitchFamily="18"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1358" y="-2674"/>
            <a:ext cx="2649477"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ثالثاً: الآثار السلوكية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Behavioral effects</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تحدث ديفلور وروكيتش عن التنشيط والخمول كأثرين سلوكيين لاعتماد الفرد على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التنشيط: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Activation</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التنشيط يعني حماس الفرد للقيام بسلوك ما إيجابي أو سلبي نتيجة التعرض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cs"/>
              <a:buAutoNum type="arabic1Minus"/>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الخمول</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Deactivation:</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الخمول يعني عدم النشاط وعدم الحماس للقيام بسلوك ما إيجابي أو سلبي نتيجة التعرض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مميزات نظرية الاعتماد على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خلصت دراسات متعددة إلى أن نظرية الاعتماد تنفرد عن غيرها من النظريات بميزات </a:t>
            </a:r>
            <a:r>
              <a:rPr lang="ar-EG" sz="2400" dirty="0">
                <a:solidFill>
                  <a:srgbClr val="002060"/>
                </a:solidFill>
                <a:latin typeface="Calibri" panose="020F0502020204030204" pitchFamily="34" charset="0"/>
                <a:ea typeface="Calibri" panose="020F0502020204030204" pitchFamily="34" charset="0"/>
                <a:cs typeface="+mj-cs"/>
              </a:rPr>
              <a:t>أهمها ما يلي: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تقديم مجال واسع من التأثيرات المحتملة وتجنب التأثيرات المحدودة، وقد كان هذا سبباً في تسميتها أحياناً (بالنموذج العارض)، إذ تعتمد تأثيراتها على مجموعة متغيرات تقل أحياناً أو تكثر أحياناً أخرى بما يسبب حدوث ظاهرة ما في وقت ما، وقد يختفي هذا التأثير باختفاء هذه المتغيرات.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توجيه الاهتمام بالظروف التاريخية والبناء الاجتماعي أكثر من المتغيرات الفردية، ولذا فهي قد تعُد من أصلح النظريات الاتصالية وأشملها في التعامل مع النظام الاجتماعي.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تضع النظرية في اعتبارها أن تأثير وسائل الإعلام على الجمهور من شأنه أن يؤثر على النظام الاجتماعي أولاً، والنظام الإعلامي ذاته في مرحلة تالية.</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توضح النظرية أن الجمهور يتأثر بوسائل الإعلام ويؤثر فيها أيضا، وفى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النظام الاجتماعي ككل.</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حاولت النظرية أن تتجنب نماذج التأثير المباشر ونماذج التأثير المحدود، ونماذج عدم وجود تأثيرات لوسائل الإعلام.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4"/>
            <a:ext cx="2649477" cy="936944"/>
          </a:xfrm>
          <a:prstGeom prst="rect">
            <a:avLst/>
          </a:prstGeom>
        </p:spPr>
      </p:pic>
    </p:spTree>
    <p:extLst>
      <p:ext uri="{BB962C8B-B14F-4D97-AF65-F5344CB8AC3E}">
        <p14:creationId xmlns:p14="http://schemas.microsoft.com/office/powerpoint/2010/main" val="1236031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54439" y="1032357"/>
            <a:ext cx="10700497"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15000"/>
              </a:lnSpc>
              <a:spcAft>
                <a:spcPts val="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الانتقادات الموجهة لنظرية الاعتماد على وسائل الإعلام: </a:t>
            </a:r>
            <a:endParaRPr lang="en-US" sz="28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أن هناك مبالغة في تقييم اعتماد الجمهور على وسائل الإعلام.</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تضخم النظرية من تأثير وسائل الإعلام خصوصاً أوقات الأزمات.</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لم تلحظ النظرية تأثيرات قنوات اتصال شخصي وجمعي مثل النوادي والمنظمات والجامعات.</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رغم أن النظرية أساساً تخوض في الاعتماد على المستوى الجمعي ككل؛ إلا أنها تعاملت مع المستوى الفردي فقط.</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معظم الباحثين اعتبروا أن مجرد التعرض يُعد اعتماداً، رغم أنه ليس كل من يتعرض لوسيلة يعتمد عليها. ورغم هذه الانتقادات الموجهة لنظرية الاعتماد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وسائل الإعلام؛ إلا أنها تُعد من أهم النظريات التي حاولت تفسير العلاقة بين الجمهور المتلقي ووسائل الإعلام.</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861479"/>
          </a:xfrm>
          <a:prstGeom prst="rect">
            <a:avLst/>
          </a:prstGeom>
        </p:spPr>
      </p:pic>
    </p:spTree>
    <p:extLst>
      <p:ext uri="{BB962C8B-B14F-4D97-AF65-F5344CB8AC3E}">
        <p14:creationId xmlns:p14="http://schemas.microsoft.com/office/powerpoint/2010/main" val="102895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 rtl="1">
              <a:lnSpc>
                <a:spcPct val="150000"/>
              </a:lnSpc>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cs typeface="+mj-cs"/>
              </a:rPr>
              <a:t>شهدت نهاية الستينات من القرن الماضي ظهور نظريات التأثير المعتدل كرد فعل مباشر لنظريات التأثير القوي والتأثير المباشر، ومن أهم نظريات هذا الاتجاه "</a:t>
            </a:r>
            <a:r>
              <a:rPr lang="ar-EG" sz="2400" b="1" dirty="0">
                <a:solidFill>
                  <a:srgbClr val="002060"/>
                </a:solidFill>
                <a:latin typeface="Calibri" panose="020F0502020204030204" pitchFamily="34" charset="0"/>
                <a:ea typeface="Calibri" panose="020F0502020204030204" pitchFamily="34" charset="0"/>
                <a:cs typeface="+mj-cs"/>
              </a:rPr>
              <a:t>نظرية الغرس الثقافي</a:t>
            </a:r>
            <a:r>
              <a:rPr lang="ar-EG" sz="2400" dirty="0">
                <a:solidFill>
                  <a:srgbClr val="002060"/>
                </a:solidFill>
                <a:latin typeface="Calibri" panose="020F0502020204030204" pitchFamily="34" charset="0"/>
                <a:ea typeface="Calibri" panose="020F0502020204030204" pitchFamily="34" charset="0"/>
                <a:cs typeface="+mj-cs"/>
              </a:rPr>
              <a:t>" والتي تؤكد على تأثير التعرض المكثف للرسائل التلفزيونية خاصة المواد التي تقدم عنفاً ودورها في تشكيل إدراكهم عن الواقع الاجتماعي الذين يعيشون بداخله. أما "</a:t>
            </a:r>
            <a:r>
              <a:rPr lang="ar-EG" sz="2400" b="1" dirty="0">
                <a:solidFill>
                  <a:srgbClr val="002060"/>
                </a:solidFill>
                <a:latin typeface="Calibri" panose="020F0502020204030204" pitchFamily="34" charset="0"/>
                <a:ea typeface="Calibri" panose="020F0502020204030204" pitchFamily="34" charset="0"/>
                <a:cs typeface="+mj-cs"/>
              </a:rPr>
              <a:t>نظرية ترتيب الأولويات" </a:t>
            </a:r>
            <a:r>
              <a:rPr lang="ar-EG" sz="2400" dirty="0">
                <a:solidFill>
                  <a:srgbClr val="002060"/>
                </a:solidFill>
                <a:latin typeface="Calibri" panose="020F0502020204030204" pitchFamily="34" charset="0"/>
                <a:ea typeface="Calibri" panose="020F0502020204030204" pitchFamily="34" charset="0"/>
                <a:cs typeface="+mj-cs"/>
              </a:rPr>
              <a:t>فتدور فكرتها في مدى إسهام وسائل الإعلام في تعليم الناس بماذا يفكرون به ويهتمون بشأنه. بينما تناولت </a:t>
            </a:r>
            <a:r>
              <a:rPr lang="ar-EG" sz="2400" b="1" dirty="0">
                <a:solidFill>
                  <a:srgbClr val="002060"/>
                </a:solidFill>
                <a:latin typeface="Calibri" panose="020F0502020204030204" pitchFamily="34" charset="0"/>
                <a:ea typeface="Calibri" panose="020F0502020204030204" pitchFamily="34" charset="0"/>
                <a:cs typeface="+mj-cs"/>
              </a:rPr>
              <a:t>"نظرية الاعتماد على وسائل الإعلام" </a:t>
            </a:r>
            <a:r>
              <a:rPr lang="ar-EG" sz="2400" dirty="0">
                <a:solidFill>
                  <a:srgbClr val="002060"/>
                </a:solidFill>
                <a:latin typeface="Calibri" panose="020F0502020204030204" pitchFamily="34" charset="0"/>
                <a:ea typeface="Calibri" panose="020F0502020204030204" pitchFamily="34" charset="0"/>
                <a:cs typeface="+mj-cs"/>
              </a:rPr>
              <a:t>معرفة لماذا يكون لوسائل الإعلام تأثيرات قوية ومباشرة، وفى أحيان أخرى تشهد تأثيرات غير قوية وغير مباشرة، وتقدم هذه النظرية إطاراً يفسر أهداف الاعتماد على وسائل الإعلام وتأثيرات هذا الاعتماد على تشكيل معارفهم واتجاهاتهم وسلوكهم.</a:t>
            </a: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r>
              <a:rPr lang="ar-SA" sz="2400" b="1" dirty="0">
                <a:solidFill>
                  <a:srgbClr val="002060"/>
                </a:solidFill>
                <a:cs typeface="+mj-cs"/>
              </a:rPr>
              <a:t>- كمال الحاج، نظريات الإعلام والاتصال، الجامعة الافتراضية السورية، 2020.</a:t>
            </a:r>
            <a:endParaRPr lang="en-US" sz="2400" b="1" dirty="0">
              <a:solidFill>
                <a:srgbClr val="002060"/>
              </a:solidFill>
              <a:cs typeface="+mj-cs"/>
            </a:endParaRPr>
          </a:p>
          <a:p>
            <a:pPr algn="r" rtl="1"/>
            <a:r>
              <a:rPr lang="ar-SA" sz="2400" b="1" dirty="0">
                <a:solidFill>
                  <a:srgbClr val="002060"/>
                </a:solidFill>
                <a:cs typeface="+mj-cs"/>
              </a:rPr>
              <a:t>- رضا عكاشه، 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 ط4، يناير 2020.</a:t>
            </a:r>
            <a:endParaRPr lang="en-US" sz="2400" b="1" dirty="0">
              <a:solidFill>
                <a:srgbClr val="002060"/>
              </a:solidFill>
              <a:cs typeface="+mj-cs"/>
            </a:endParaRPr>
          </a:p>
          <a:p>
            <a:pPr algn="r" rtl="1"/>
            <a:r>
              <a:rPr lang="ar-SA" sz="2400" b="1" dirty="0">
                <a:solidFill>
                  <a:srgbClr val="002060"/>
                </a:solidFill>
                <a:cs typeface="+mj-cs"/>
              </a:rPr>
              <a:t>- حسن عماد مكاوي، عاطف عدلي العبد، نظريات الإعلام، جامعة القاهرة، مركز دراسات الرأي العام، 2007.</a:t>
            </a:r>
            <a:endParaRPr lang="en-US" sz="2400" b="1" dirty="0">
              <a:solidFill>
                <a:srgbClr val="002060"/>
              </a:solidFill>
              <a:cs typeface="+mj-cs"/>
            </a:endParaRPr>
          </a:p>
          <a:p>
            <a:pPr algn="just" rtl="1"/>
            <a:r>
              <a:rPr lang="ar-SA" sz="2400" b="1" dirty="0">
                <a:solidFill>
                  <a:srgbClr val="002060"/>
                </a:solidFill>
                <a:cs typeface="+mj-cs"/>
              </a:rPr>
              <a:t>- محمد عبد الحميد، نظريات الإعلام واتجاهات التأثير، عالم الكتب، ط3، 2004.</a:t>
            </a:r>
            <a:endParaRPr lang="ar-EG" sz="2400" b="1" dirty="0">
              <a:solidFill>
                <a:srgbClr val="002060"/>
              </a:solidFill>
              <a:latin typeface="Calibri" panose="020F0502020204030204" pitchFamily="34" charset="0"/>
              <a:ea typeface="Calibri" panose="020F0502020204030204" pitchFamily="34" charset="0"/>
              <a:cs typeface="+mj-cs"/>
            </a:endParaRPr>
          </a:p>
          <a:p>
            <a:pPr algn="just" rtl="1">
              <a:lnSpc>
                <a:spcPct val="115000"/>
              </a:lnSpc>
            </a:pPr>
            <a:r>
              <a:rPr lang="ar-SA" sz="2400" b="1" dirty="0">
                <a:solidFill>
                  <a:srgbClr val="002060"/>
                </a:solidFill>
                <a:cs typeface="+mj-cs"/>
              </a:rPr>
              <a:t>- ملفين ل.</a:t>
            </a:r>
            <a:r>
              <a:rPr lang="ar-EG" sz="2400" b="1" dirty="0">
                <a:solidFill>
                  <a:srgbClr val="002060"/>
                </a:solidFill>
                <a:cs typeface="+mj-cs"/>
              </a:rPr>
              <a:t> </a:t>
            </a:r>
            <a:r>
              <a:rPr lang="ar-SA" sz="2400" b="1" dirty="0">
                <a:solidFill>
                  <a:srgbClr val="002060"/>
                </a:solidFill>
                <a:cs typeface="+mj-cs"/>
              </a:rPr>
              <a:t>دوفلير، ساندرا بول – روكيتش، (ترجمة كمال عبد الرؤوف)، نظريات وسائل الإعلام، الدار الدولية للنشر والتوزيع، 1993.</a:t>
            </a:r>
            <a:endParaRPr lang="en-US" sz="2400" b="1" dirty="0">
              <a:solidFill>
                <a:srgbClr val="002060"/>
              </a:solidFill>
              <a:cs typeface="+mj-cs"/>
            </a:endParaRPr>
          </a:p>
          <a:p>
            <a:pPr lvl="0" algn="r" rtl="1">
              <a:lnSpc>
                <a:spcPct val="115000"/>
              </a:lnSpc>
            </a:pPr>
            <a:endParaRPr lang="ar-EG" sz="2400" b="1" dirty="0">
              <a:solidFill>
                <a:srgbClr val="002060"/>
              </a:solidFill>
              <a:latin typeface="Calibri" panose="020F0502020204030204" pitchFamily="34" charset="0"/>
              <a:ea typeface="Calibri" panose="020F0502020204030204" pitchFamily="34" charset="0"/>
              <a:cs typeface="+mj-cs"/>
            </a:endParaRPr>
          </a:p>
          <a:p>
            <a:pPr marL="457200" lvl="0" indent="-457200" algn="r" rtl="1">
              <a:lnSpc>
                <a:spcPct val="115000"/>
              </a:lnSpc>
              <a:buFontTx/>
              <a:buChar char="-"/>
            </a:pP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982789" y="1944584"/>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2043</TotalTime>
  <Words>4206</Words>
  <Application>Microsoft Office PowerPoint</Application>
  <PresentationFormat>Widescreen</PresentationFormat>
  <Paragraphs>233</Paragraphs>
  <Slides>42</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Arial</vt:lpstr>
      <vt:lpstr>Calibri</vt:lpstr>
      <vt:lpstr>Calibri Light</vt:lpstr>
      <vt:lpstr>Shonar Bangla</vt:lpstr>
      <vt:lpstr>Simplified Arabic</vt:lpstr>
      <vt:lpstr>Tajawal ExtraBold</vt:lpstr>
      <vt:lpstr>Tajawal Medium</vt:lpstr>
      <vt:lpstr>Times New Roman</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142</cp:revision>
  <dcterms:created xsi:type="dcterms:W3CDTF">2023-04-29T09:08:23Z</dcterms:created>
  <dcterms:modified xsi:type="dcterms:W3CDTF">2023-07-17T13:38:48Z</dcterms:modified>
</cp:coreProperties>
</file>