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309" r:id="rId3"/>
    <p:sldId id="259" r:id="rId4"/>
    <p:sldId id="310" r:id="rId5"/>
    <p:sldId id="311" r:id="rId6"/>
    <p:sldId id="312" r:id="rId7"/>
    <p:sldId id="313" r:id="rId8"/>
    <p:sldId id="314" r:id="rId9"/>
    <p:sldId id="315" r:id="rId10"/>
    <p:sldId id="316" r:id="rId11"/>
    <p:sldId id="317" r:id="rId12"/>
    <p:sldId id="318" r:id="rId13"/>
    <p:sldId id="319" r:id="rId14"/>
    <p:sldId id="320" r:id="rId15"/>
    <p:sldId id="321" r:id="rId16"/>
    <p:sldId id="322" r:id="rId17"/>
    <p:sldId id="323" r:id="rId18"/>
    <p:sldId id="324" r:id="rId19"/>
    <p:sldId id="325" r:id="rId20"/>
    <p:sldId id="326" r:id="rId21"/>
    <p:sldId id="327" r:id="rId22"/>
    <p:sldId id="308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51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7/27/2023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7/27/2023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7/27/2023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7/27/2023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7/27/2023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7/27/2023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7/27/2023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450735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80333" y="4564067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0" y="4564067"/>
            <a:ext cx="6085961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CCNA - Introduction to Networks v7.0 (ITN)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Abdelrhman</a:t>
            </a:r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Ahmed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9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392277" y="4604346"/>
            <a:ext cx="488146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16: Network Security 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Fundamentals</a:t>
            </a:r>
          </a:p>
        </p:txBody>
      </p:sp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9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58677A3-9C2B-D211-AE5A-2EDBA0C880C2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>
                <a:solidFill>
                  <a:schemeClr val="bg1"/>
                </a:solidFill>
              </a:rPr>
              <a:t>Module Objectives</a:t>
            </a:r>
            <a:endParaRPr lang="en-US" sz="3200" dirty="0">
              <a:solidFill>
                <a:schemeClr val="bg1"/>
              </a:solidFill>
            </a:endParaRPr>
          </a:p>
        </p:txBody>
      </p:sp>
      <p:sp>
        <p:nvSpPr>
          <p:cNvPr id="9" name="Rectangle 33">
            <a:extLst>
              <a:ext uri="{FF2B5EF4-FFF2-40B4-BE49-F238E27FC236}">
                <a16:creationId xmlns:a16="http://schemas.microsoft.com/office/drawing/2014/main" id="{E7C23005-DBAF-576B-9349-C3323AE84A41}"/>
              </a:ext>
            </a:extLst>
          </p:cNvPr>
          <p:cNvSpPr txBox="1">
            <a:spLocks noChangeArrowheads="1"/>
          </p:cNvSpPr>
          <p:nvPr/>
        </p:nvSpPr>
        <p:spPr>
          <a:xfrm>
            <a:off x="1725296" y="1429101"/>
            <a:ext cx="9144000" cy="757551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Module Objectives</a:t>
            </a:r>
            <a:endParaRPr lang="en-US" dirty="0"/>
          </a:p>
        </p:txBody>
      </p:sp>
      <p:sp>
        <p:nvSpPr>
          <p:cNvPr id="10" name="Content Placeholder 1">
            <a:extLst>
              <a:ext uri="{FF2B5EF4-FFF2-40B4-BE49-F238E27FC236}">
                <a16:creationId xmlns:a16="http://schemas.microsoft.com/office/drawing/2014/main" id="{BDC72CD2-FBFA-51FE-BB2E-2569CD22D0EA}"/>
              </a:ext>
            </a:extLst>
          </p:cNvPr>
          <p:cNvSpPr txBox="1">
            <a:spLocks/>
          </p:cNvSpPr>
          <p:nvPr/>
        </p:nvSpPr>
        <p:spPr>
          <a:xfrm>
            <a:off x="1869360" y="2186652"/>
            <a:ext cx="8853286" cy="75755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0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en-US" sz="1400" b="1">
                <a:ea typeface="Calibri" panose="020F0502020204030204" pitchFamily="34" charset="0"/>
                <a:cs typeface="Calibri" panose="020F0502020204030204" pitchFamily="34" charset="0"/>
              </a:rPr>
              <a:t>Module Title: </a:t>
            </a:r>
            <a:r>
              <a:rPr lang="en-US" altLang="en-US" sz="1400">
                <a:ea typeface="Calibri" panose="020F0502020204030204" pitchFamily="34" charset="0"/>
                <a:cs typeface="Calibri" panose="020F0502020204030204" pitchFamily="34" charset="0"/>
              </a:rPr>
              <a:t>Network Security Fundamentals</a:t>
            </a:r>
          </a:p>
          <a:p>
            <a:pPr marL="0" indent="0" eaLnBrk="0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en-US" altLang="en-US" sz="1400"/>
          </a:p>
          <a:p>
            <a:pPr marL="0" indent="0" eaLnBrk="0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en-US" sz="1400" b="1">
                <a:ea typeface="Calibri" panose="020F0502020204030204" pitchFamily="34" charset="0"/>
                <a:cs typeface="Calibri" panose="020F0502020204030204" pitchFamily="34" charset="0"/>
              </a:rPr>
              <a:t>Module Objective</a:t>
            </a:r>
            <a:r>
              <a:rPr lang="en-US" altLang="en-US" sz="1400"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en-US" sz="1400"/>
              <a:t>Configure switches and routers with device hardening features to enhance security.</a:t>
            </a:r>
            <a:endParaRPr lang="en-US" altLang="en-US" sz="500"/>
          </a:p>
          <a:p>
            <a:endParaRPr lang="en-US" dirty="0"/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401B5FB3-C28C-33EE-B22D-C92A788C716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2832472"/>
              </p:ext>
            </p:extLst>
          </p:nvPr>
        </p:nvGraphicFramePr>
        <p:xfrm>
          <a:off x="2417547" y="3424674"/>
          <a:ext cx="7756912" cy="26746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27672">
                  <a:extLst>
                    <a:ext uri="{9D8B030D-6E8A-4147-A177-3AD203B41FA5}">
                      <a16:colId xmlns:a16="http://schemas.microsoft.com/office/drawing/2014/main" val="2579019526"/>
                    </a:ext>
                  </a:extLst>
                </a:gridCol>
                <a:gridCol w="4329240">
                  <a:extLst>
                    <a:ext uri="{9D8B030D-6E8A-4147-A177-3AD203B41FA5}">
                      <a16:colId xmlns:a16="http://schemas.microsoft.com/office/drawing/2014/main" val="176422043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en-US" b="1" dirty="0">
                          <a:effectLst/>
                        </a:rPr>
                        <a:t>Topic Title</a:t>
                      </a:r>
                      <a:endParaRPr lang="en-US" dirty="0">
                        <a:effectLst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b="1" dirty="0">
                          <a:effectLst/>
                        </a:rPr>
                        <a:t>Topic Objective</a:t>
                      </a:r>
                      <a:endParaRPr lang="en-US" dirty="0">
                        <a:effectLst/>
                      </a:endParaRP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7424017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fontAlgn="ctr"/>
                      <a:r>
                        <a:rPr lang="en-US" b="1" dirty="0">
                          <a:solidFill>
                            <a:schemeClr val="bg1"/>
                          </a:solidFill>
                          <a:effectLst/>
                        </a:rPr>
                        <a:t>Security Threats and Vulnerabilities</a:t>
                      </a:r>
                      <a:endParaRPr lang="en-US" b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47625" marR="47625" marT="47625" marB="47625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b="0" dirty="0">
                          <a:effectLst/>
                        </a:rPr>
                        <a:t>Explain why basic security measure are necessary on network devices.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31509507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fontAlgn="ctr"/>
                      <a:r>
                        <a:rPr lang="en-US" b="1" dirty="0">
                          <a:solidFill>
                            <a:schemeClr val="bg1"/>
                          </a:solidFill>
                          <a:effectLst/>
                        </a:rPr>
                        <a:t>Network Attacks</a:t>
                      </a:r>
                      <a:endParaRPr lang="en-US" b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47625" marR="47625" marT="47625" marB="47625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b="0" dirty="0">
                          <a:effectLst/>
                        </a:rPr>
                        <a:t>Identify security vulnerabilities.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27720854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fontAlgn="ctr"/>
                      <a:r>
                        <a:rPr lang="en-US" b="1" dirty="0">
                          <a:solidFill>
                            <a:schemeClr val="bg1"/>
                          </a:solidFill>
                          <a:effectLst/>
                        </a:rPr>
                        <a:t>Network Attack Mitigation</a:t>
                      </a:r>
                      <a:endParaRPr lang="en-US" b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47625" marR="47625" marT="47625" marB="47625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b="0" dirty="0">
                          <a:effectLst/>
                        </a:rPr>
                        <a:t>Identify general mitigation techniques.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32288025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fontAlgn="ctr"/>
                      <a:r>
                        <a:rPr lang="en-US" b="1" dirty="0">
                          <a:solidFill>
                            <a:schemeClr val="bg1"/>
                          </a:solidFill>
                          <a:effectLst/>
                        </a:rPr>
                        <a:t>Device Security</a:t>
                      </a:r>
                      <a:endParaRPr lang="en-US" b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47625" marR="47625" marT="47625" marB="47625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b="0" dirty="0">
                          <a:effectLst/>
                        </a:rPr>
                        <a:t>Configure network devices with device hardening features to mitigate security threats.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31348099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522525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9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58677A3-9C2B-D211-AE5A-2EDBA0C880C2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Network Security Fundamentals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636D665B-571E-50F7-2DFA-89890FECF85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25850" y="1503202"/>
            <a:ext cx="11158114" cy="5571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9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58677A3-9C2B-D211-AE5A-2EDBA0C880C2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Network Security Fundamentals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CCAF837-246C-C131-1368-6C14D11AB4D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68824" y="1074693"/>
            <a:ext cx="10515140" cy="5610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2524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9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58677A3-9C2B-D211-AE5A-2EDBA0C880C2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Network Security Fundamentals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7A3376D-023D-F188-EF25-1C223470AD9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7844" y="1356143"/>
            <a:ext cx="11403850" cy="5678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84366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9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58677A3-9C2B-D211-AE5A-2EDBA0C880C2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Network Security Fundamentals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296D53F-7A35-EE81-A4B4-85BB71C999E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2207" y="1345150"/>
            <a:ext cx="10887586" cy="5417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78629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9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58677A3-9C2B-D211-AE5A-2EDBA0C880C2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Network Security Fundamentals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9C1EC03-5BED-5668-76BA-9A712E2FD6F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49915" y="1364838"/>
            <a:ext cx="12341915" cy="6119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1278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9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58677A3-9C2B-D211-AE5A-2EDBA0C880C2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Network Security Fundamentals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25C1132-B548-9FA8-576F-FA0B19B3776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47481" y="1276974"/>
            <a:ext cx="10425953" cy="5430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9343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9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58677A3-9C2B-D211-AE5A-2EDBA0C880C2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Network Security Fundamentals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136B0B4-7F39-407F-9231-C60550F3B9B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1341" y="1354368"/>
            <a:ext cx="10645178" cy="5315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9858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9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58677A3-9C2B-D211-AE5A-2EDBA0C880C2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Network Security Fundamentals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FAA14A5-7854-3A19-DC5C-717E2FFAD5D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90626" y="1128382"/>
            <a:ext cx="10091774" cy="5476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90609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9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58677A3-9C2B-D211-AE5A-2EDBA0C880C2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Network Security Fundamentals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4D0C951-8E29-E055-CB83-472A1125B0B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50395" y="1065958"/>
            <a:ext cx="10641606" cy="5580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2592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9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58677A3-9C2B-D211-AE5A-2EDBA0C880C2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Network Security Fundamentals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4857608-D4F5-608F-BE37-E625AC17F5A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1418877"/>
            <a:ext cx="12083964" cy="5906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67235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9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58677A3-9C2B-D211-AE5A-2EDBA0C880C2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Network Security Fundamentals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DBC1071-D04B-48B9-502C-1C5078D4CE3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1900" y="1307068"/>
            <a:ext cx="10578123" cy="5330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40390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9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58677A3-9C2B-D211-AE5A-2EDBA0C880C2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Network Security Fundamentals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BB52936-3AF5-7C6D-AAAB-2B4CDCDE8E9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28830" y="1023623"/>
            <a:ext cx="10150794" cy="5526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002210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9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58677A3-9C2B-D211-AE5A-2EDBA0C880C2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Network Security Fundamentals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8849502-9F53-FC7A-3588-3AA2282B88C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9931" y="1352736"/>
            <a:ext cx="11900237" cy="5844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029502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9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58677A3-9C2B-D211-AE5A-2EDBA0C880C2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Network Security Fundamentals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B8D05F9-CA86-6E81-941C-B2A0A7036A6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018" y="1352736"/>
            <a:ext cx="12137982" cy="5965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691147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9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58677A3-9C2B-D211-AE5A-2EDBA0C880C2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Network Security Fundamentals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583F21C-A44E-DF59-8A64-F5A939BA895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88830" y="1183258"/>
            <a:ext cx="10479052" cy="5421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872880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9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58677A3-9C2B-D211-AE5A-2EDBA0C880C2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Network Security Fundamentals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357D27D-58D1-D25B-298C-2516D81D9F8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10602" y="1147750"/>
            <a:ext cx="10681398" cy="5519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852417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9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58677A3-9C2B-D211-AE5A-2EDBA0C880C2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Network Security Fundamentals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6C915EC-11E5-AB07-32AB-BC783CC7912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64754" y="1138518"/>
            <a:ext cx="10418652" cy="5569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153052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9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58677A3-9C2B-D211-AE5A-2EDBA0C880C2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Network Security Fundamentals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773AB07-4057-4D9F-5B9E-5753DB4DB30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78449" y="1271467"/>
            <a:ext cx="11013551" cy="5481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271127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9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58677A3-9C2B-D211-AE5A-2EDBA0C880C2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Network Security Fundamentals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65A25C9-0ED1-AD42-E114-A359CE21DA0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018" y="1418876"/>
            <a:ext cx="12200735" cy="5992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560665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84DC80C0-DAF5-A5C6-F754-0587A335112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84669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cu templet" id="{B0D1A55B-C743-420C-A5B3-C05056289DA5}" vid="{DB1E7455-6965-4AD5-B5C5-6F5309A62E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ecu templet</Template>
  <TotalTime>9</TotalTime>
  <Words>192</Words>
  <Application>Microsoft Office PowerPoint</Application>
  <PresentationFormat>Widescreen</PresentationFormat>
  <Paragraphs>59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7" baseType="lpstr">
      <vt:lpstr>Arial</vt:lpstr>
      <vt:lpstr>Calibri</vt:lpstr>
      <vt:lpstr>Calibri Light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ENG:Abdalrahman Ahmed</dc:creator>
  <cp:lastModifiedBy>ENG:Abdalrahman Ahmed</cp:lastModifiedBy>
  <cp:revision>1</cp:revision>
  <dcterms:created xsi:type="dcterms:W3CDTF">2023-07-27T16:09:54Z</dcterms:created>
  <dcterms:modified xsi:type="dcterms:W3CDTF">2023-07-27T16:19:10Z</dcterms:modified>
</cp:coreProperties>
</file>