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355" r:id="rId2"/>
    <p:sldId id="383" r:id="rId3"/>
    <p:sldId id="544" r:id="rId4"/>
    <p:sldId id="399" r:id="rId5"/>
    <p:sldId id="525" r:id="rId6"/>
    <p:sldId id="526" r:id="rId7"/>
    <p:sldId id="539" r:id="rId8"/>
    <p:sldId id="541" r:id="rId9"/>
    <p:sldId id="540" r:id="rId10"/>
    <p:sldId id="542" r:id="rId11"/>
    <p:sldId id="484" r:id="rId12"/>
    <p:sldId id="485" r:id="rId13"/>
    <p:sldId id="543" r:id="rId14"/>
    <p:sldId id="528" r:id="rId15"/>
    <p:sldId id="476" r:id="rId16"/>
    <p:sldId id="477" r:id="rId17"/>
    <p:sldId id="478" r:id="rId18"/>
    <p:sldId id="479" r:id="rId19"/>
    <p:sldId id="397" r:id="rId20"/>
    <p:sldId id="475" r:id="rId21"/>
    <p:sldId id="474" r:id="rId22"/>
    <p:sldId id="480" r:id="rId23"/>
    <p:sldId id="535" r:id="rId24"/>
    <p:sldId id="530" r:id="rId25"/>
    <p:sldId id="531" r:id="rId26"/>
    <p:sldId id="537" r:id="rId27"/>
    <p:sldId id="533" r:id="rId28"/>
    <p:sldId id="534" r:id="rId29"/>
    <p:sldId id="398" r:id="rId30"/>
    <p:sldId id="507" r:id="rId31"/>
    <p:sldId id="508" r:id="rId32"/>
    <p:sldId id="509" r:id="rId33"/>
    <p:sldId id="510" r:id="rId34"/>
    <p:sldId id="511" r:id="rId35"/>
    <p:sldId id="536" r:id="rId36"/>
    <p:sldId id="513" r:id="rId37"/>
    <p:sldId id="514" r:id="rId38"/>
    <p:sldId id="515" r:id="rId39"/>
    <p:sldId id="516" r:id="rId40"/>
    <p:sldId id="517" r:id="rId41"/>
    <p:sldId id="518" r:id="rId42"/>
    <p:sldId id="519" r:id="rId43"/>
    <p:sldId id="520" r:id="rId44"/>
    <p:sldId id="521" r:id="rId45"/>
    <p:sldId id="522" r:id="rId46"/>
    <p:sldId id="400" r:id="rId47"/>
    <p:sldId id="486" r:id="rId48"/>
    <p:sldId id="489" r:id="rId49"/>
    <p:sldId id="538" r:id="rId50"/>
    <p:sldId id="488" r:id="rId51"/>
    <p:sldId id="527" r:id="rId52"/>
    <p:sldId id="407" r:id="rId53"/>
    <p:sldId id="411"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17F88F-4D4B-44A3-B3C0-4393BB4DAA4D}" v="10" dt="2025-02-18T15:06:25.9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3738" autoAdjust="0"/>
  </p:normalViewPr>
  <p:slideViewPr>
    <p:cSldViewPr snapToGrid="0">
      <p:cViewPr varScale="1">
        <p:scale>
          <a:sx n="56" d="100"/>
          <a:sy n="56" d="100"/>
        </p:scale>
        <p:origin x="10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4FB4EF2F-FDD9-41A8-9020-ABE82C5A8513}"/>
    <pc:docChg chg="custSel delSld modSld">
      <pc:chgData name="kiki tokki" userId="6b4e99cb2147362f" providerId="LiveId" clId="{4FB4EF2F-FDD9-41A8-9020-ABE82C5A8513}" dt="2024-10-15T08:04:43.703" v="149" actId="1076"/>
      <pc:docMkLst>
        <pc:docMk/>
      </pc:docMkLst>
      <pc:sldChg chg="addSp modSp mod">
        <pc:chgData name="kiki tokki" userId="6b4e99cb2147362f" providerId="LiveId" clId="{4FB4EF2F-FDD9-41A8-9020-ABE82C5A8513}" dt="2024-10-15T07:46:01.181" v="56" actId="403"/>
        <pc:sldMkLst>
          <pc:docMk/>
          <pc:sldMk cId="1453968334" sldId="383"/>
        </pc:sldMkLst>
      </pc:sldChg>
      <pc:sldChg chg="modSp mod">
        <pc:chgData name="kiki tokki" userId="6b4e99cb2147362f" providerId="LiveId" clId="{4FB4EF2F-FDD9-41A8-9020-ABE82C5A8513}" dt="2024-10-15T05:23:34.404" v="17" actId="14100"/>
        <pc:sldMkLst>
          <pc:docMk/>
          <pc:sldMk cId="502932666" sldId="517"/>
        </pc:sldMkLst>
      </pc:sldChg>
      <pc:sldChg chg="modSp mod">
        <pc:chgData name="kiki tokki" userId="6b4e99cb2147362f" providerId="LiveId" clId="{4FB4EF2F-FDD9-41A8-9020-ABE82C5A8513}" dt="2024-10-15T07:57:06.811" v="92" actId="207"/>
        <pc:sldMkLst>
          <pc:docMk/>
          <pc:sldMk cId="3510786172" sldId="526"/>
        </pc:sldMkLst>
      </pc:sldChg>
      <pc:sldChg chg="addSp modSp mod">
        <pc:chgData name="kiki tokki" userId="6b4e99cb2147362f" providerId="LiveId" clId="{4FB4EF2F-FDD9-41A8-9020-ABE82C5A8513}" dt="2024-10-15T08:04:43.703" v="149" actId="1076"/>
        <pc:sldMkLst>
          <pc:docMk/>
          <pc:sldMk cId="1569145703" sldId="528"/>
        </pc:sldMkLst>
      </pc:sldChg>
      <pc:sldChg chg="addSp delSp modSp mod">
        <pc:chgData name="kiki tokki" userId="6b4e99cb2147362f" providerId="LiveId" clId="{4FB4EF2F-FDD9-41A8-9020-ABE82C5A8513}" dt="2024-10-15T08:03:20.896" v="145" actId="207"/>
        <pc:sldMkLst>
          <pc:docMk/>
          <pc:sldMk cId="2512291518" sldId="541"/>
        </pc:sldMkLst>
      </pc:sldChg>
      <pc:sldChg chg="del">
        <pc:chgData name="kiki tokki" userId="6b4e99cb2147362f" providerId="LiveId" clId="{4FB4EF2F-FDD9-41A8-9020-ABE82C5A8513}" dt="2024-10-15T05:21:58.213" v="0" actId="2696"/>
        <pc:sldMkLst>
          <pc:docMk/>
          <pc:sldMk cId="1649986893" sldId="544"/>
        </pc:sldMkLst>
      </pc:sldChg>
    </pc:docChg>
  </pc:docChgLst>
  <pc:docChgLst>
    <pc:chgData name="kiki tokki" userId="6b4e99cb2147362f" providerId="LiveId" clId="{AB17F88F-4D4B-44A3-B3C0-4393BB4DAA4D}"/>
    <pc:docChg chg="undo redo custSel addSld delSld modSld">
      <pc:chgData name="kiki tokki" userId="6b4e99cb2147362f" providerId="LiveId" clId="{AB17F88F-4D4B-44A3-B3C0-4393BB4DAA4D}" dt="2025-02-18T19:09:00.050" v="198" actId="478"/>
      <pc:docMkLst>
        <pc:docMk/>
      </pc:docMkLst>
      <pc:sldChg chg="delSp mod">
        <pc:chgData name="kiki tokki" userId="6b4e99cb2147362f" providerId="LiveId" clId="{AB17F88F-4D4B-44A3-B3C0-4393BB4DAA4D}" dt="2025-02-18T13:35:02.265" v="26" actId="478"/>
        <pc:sldMkLst>
          <pc:docMk/>
          <pc:sldMk cId="1238024197" sldId="355"/>
        </pc:sldMkLst>
        <pc:picChg chg="del">
          <ac:chgData name="kiki tokki" userId="6b4e99cb2147362f" providerId="LiveId" clId="{AB17F88F-4D4B-44A3-B3C0-4393BB4DAA4D}" dt="2025-02-18T13:35:02.265" v="26" actId="478"/>
          <ac:picMkLst>
            <pc:docMk/>
            <pc:sldMk cId="1238024197" sldId="355"/>
            <ac:picMk id="22" creationId="{FA5D44C7-1F20-0684-5315-73F4013F0EB0}"/>
          </ac:picMkLst>
        </pc:picChg>
      </pc:sldChg>
      <pc:sldChg chg="addSp delSp modSp mod">
        <pc:chgData name="kiki tokki" userId="6b4e99cb2147362f" providerId="LiveId" clId="{AB17F88F-4D4B-44A3-B3C0-4393BB4DAA4D}" dt="2025-02-18T14:52:14.639" v="77" actId="478"/>
        <pc:sldMkLst>
          <pc:docMk/>
          <pc:sldMk cId="1453968334" sldId="383"/>
        </pc:sldMkLst>
        <pc:spChg chg="mod">
          <ac:chgData name="kiki tokki" userId="6b4e99cb2147362f" providerId="LiveId" clId="{AB17F88F-4D4B-44A3-B3C0-4393BB4DAA4D}" dt="2025-02-18T13:10:53.204" v="13" actId="1076"/>
          <ac:spMkLst>
            <pc:docMk/>
            <pc:sldMk cId="1453968334" sldId="383"/>
            <ac:spMk id="3" creationId="{F9A80F9F-74DB-1D57-04E8-E20E92A09B0A}"/>
          </ac:spMkLst>
        </pc:spChg>
        <pc:spChg chg="del">
          <ac:chgData name="kiki tokki" userId="6b4e99cb2147362f" providerId="LiveId" clId="{AB17F88F-4D4B-44A3-B3C0-4393BB4DAA4D}" dt="2025-02-18T13:10:28.157" v="1" actId="478"/>
          <ac:spMkLst>
            <pc:docMk/>
            <pc:sldMk cId="1453968334" sldId="383"/>
            <ac:spMk id="8" creationId="{3386DE63-29D5-1CF5-472D-E0D8360BA918}"/>
          </ac:spMkLst>
        </pc:spChg>
        <pc:spChg chg="del">
          <ac:chgData name="kiki tokki" userId="6b4e99cb2147362f" providerId="LiveId" clId="{AB17F88F-4D4B-44A3-B3C0-4393BB4DAA4D}" dt="2025-02-18T13:10:30.126" v="2" actId="478"/>
          <ac:spMkLst>
            <pc:docMk/>
            <pc:sldMk cId="1453968334" sldId="383"/>
            <ac:spMk id="48" creationId="{050976E4-0CF2-BA00-34CA-2F9419409B9E}"/>
          </ac:spMkLst>
        </pc:spChg>
        <pc:picChg chg="add mod">
          <ac:chgData name="kiki tokki" userId="6b4e99cb2147362f" providerId="LiveId" clId="{AB17F88F-4D4B-44A3-B3C0-4393BB4DAA4D}" dt="2025-02-18T13:11:08.552" v="25" actId="1036"/>
          <ac:picMkLst>
            <pc:docMk/>
            <pc:sldMk cId="1453968334" sldId="383"/>
            <ac:picMk id="6" creationId="{39DE35F1-6709-3D1C-510F-B2B8765020A2}"/>
          </ac:picMkLst>
        </pc:picChg>
        <pc:picChg chg="del">
          <ac:chgData name="kiki tokki" userId="6b4e99cb2147362f" providerId="LiveId" clId="{AB17F88F-4D4B-44A3-B3C0-4393BB4DAA4D}" dt="2025-02-18T14:52:14.639" v="77" actId="478"/>
          <ac:picMkLst>
            <pc:docMk/>
            <pc:sldMk cId="1453968334" sldId="383"/>
            <ac:picMk id="49" creationId="{8A26B39C-8EEE-33C3-70B5-EA9EF638997E}"/>
          </ac:picMkLst>
        </pc:picChg>
      </pc:sldChg>
      <pc:sldChg chg="delSp mod">
        <pc:chgData name="kiki tokki" userId="6b4e99cb2147362f" providerId="LiveId" clId="{AB17F88F-4D4B-44A3-B3C0-4393BB4DAA4D}" dt="2025-02-18T14:53:27.024" v="94" actId="478"/>
        <pc:sldMkLst>
          <pc:docMk/>
          <pc:sldMk cId="1472722845" sldId="397"/>
        </pc:sldMkLst>
        <pc:picChg chg="del">
          <ac:chgData name="kiki tokki" userId="6b4e99cb2147362f" providerId="LiveId" clId="{AB17F88F-4D4B-44A3-B3C0-4393BB4DAA4D}" dt="2025-02-18T14:53:27.024" v="94" actId="478"/>
          <ac:picMkLst>
            <pc:docMk/>
            <pc:sldMk cId="1472722845" sldId="397"/>
            <ac:picMk id="27" creationId="{769E907B-4E46-D435-4CAB-CCD69193EBE9}"/>
          </ac:picMkLst>
        </pc:picChg>
      </pc:sldChg>
      <pc:sldChg chg="delSp mod">
        <pc:chgData name="kiki tokki" userId="6b4e99cb2147362f" providerId="LiveId" clId="{AB17F88F-4D4B-44A3-B3C0-4393BB4DAA4D}" dt="2025-02-18T15:09:57.141" v="117" actId="478"/>
        <pc:sldMkLst>
          <pc:docMk/>
          <pc:sldMk cId="4194790824" sldId="398"/>
        </pc:sldMkLst>
        <pc:picChg chg="del">
          <ac:chgData name="kiki tokki" userId="6b4e99cb2147362f" providerId="LiveId" clId="{AB17F88F-4D4B-44A3-B3C0-4393BB4DAA4D}" dt="2025-02-18T15:09:57.141" v="117" actId="478"/>
          <ac:picMkLst>
            <pc:docMk/>
            <pc:sldMk cId="4194790824" sldId="398"/>
            <ac:picMk id="27" creationId="{769E907B-4E46-D435-4CAB-CCD69193EBE9}"/>
          </ac:picMkLst>
        </pc:picChg>
      </pc:sldChg>
      <pc:sldChg chg="delSp mod">
        <pc:chgData name="kiki tokki" userId="6b4e99cb2147362f" providerId="LiveId" clId="{AB17F88F-4D4B-44A3-B3C0-4393BB4DAA4D}" dt="2025-02-18T14:52:24.482" v="79" actId="478"/>
        <pc:sldMkLst>
          <pc:docMk/>
          <pc:sldMk cId="2079553075" sldId="399"/>
        </pc:sldMkLst>
        <pc:picChg chg="del">
          <ac:chgData name="kiki tokki" userId="6b4e99cb2147362f" providerId="LiveId" clId="{AB17F88F-4D4B-44A3-B3C0-4393BB4DAA4D}" dt="2025-02-18T14:52:24.482" v="79" actId="478"/>
          <ac:picMkLst>
            <pc:docMk/>
            <pc:sldMk cId="2079553075" sldId="399"/>
            <ac:picMk id="27" creationId="{769E907B-4E46-D435-4CAB-CCD69193EBE9}"/>
          </ac:picMkLst>
        </pc:picChg>
      </pc:sldChg>
      <pc:sldChg chg="delSp mod">
        <pc:chgData name="kiki tokki" userId="6b4e99cb2147362f" providerId="LiveId" clId="{AB17F88F-4D4B-44A3-B3C0-4393BB4DAA4D}" dt="2025-02-18T15:28:50.738" v="182" actId="478"/>
        <pc:sldMkLst>
          <pc:docMk/>
          <pc:sldMk cId="2256696798" sldId="400"/>
        </pc:sldMkLst>
        <pc:picChg chg="del">
          <ac:chgData name="kiki tokki" userId="6b4e99cb2147362f" providerId="LiveId" clId="{AB17F88F-4D4B-44A3-B3C0-4393BB4DAA4D}" dt="2025-02-18T15:28:50.738" v="182" actId="478"/>
          <ac:picMkLst>
            <pc:docMk/>
            <pc:sldMk cId="2256696798" sldId="400"/>
            <ac:picMk id="27" creationId="{769E907B-4E46-D435-4CAB-CCD69193EBE9}"/>
          </ac:picMkLst>
        </pc:picChg>
      </pc:sldChg>
      <pc:sldChg chg="delSp add del mod">
        <pc:chgData name="kiki tokki" userId="6b4e99cb2147362f" providerId="LiveId" clId="{AB17F88F-4D4B-44A3-B3C0-4393BB4DAA4D}" dt="2025-02-18T15:29:15.059" v="190" actId="478"/>
        <pc:sldMkLst>
          <pc:docMk/>
          <pc:sldMk cId="116807602" sldId="407"/>
        </pc:sldMkLst>
        <pc:picChg chg="del">
          <ac:chgData name="kiki tokki" userId="6b4e99cb2147362f" providerId="LiveId" clId="{AB17F88F-4D4B-44A3-B3C0-4393BB4DAA4D}" dt="2025-02-18T15:29:15.059" v="190" actId="478"/>
          <ac:picMkLst>
            <pc:docMk/>
            <pc:sldMk cId="116807602" sldId="407"/>
            <ac:picMk id="49" creationId="{8A26B39C-8EEE-33C3-70B5-EA9EF638997E}"/>
          </ac:picMkLst>
        </pc:picChg>
      </pc:sldChg>
      <pc:sldChg chg="delSp mod">
        <pc:chgData name="kiki tokki" userId="6b4e99cb2147362f" providerId="LiveId" clId="{AB17F88F-4D4B-44A3-B3C0-4393BB4DAA4D}" dt="2025-02-18T15:29:20.920" v="191" actId="478"/>
        <pc:sldMkLst>
          <pc:docMk/>
          <pc:sldMk cId="2736222387" sldId="411"/>
        </pc:sldMkLst>
        <pc:picChg chg="del">
          <ac:chgData name="kiki tokki" userId="6b4e99cb2147362f" providerId="LiveId" clId="{AB17F88F-4D4B-44A3-B3C0-4393BB4DAA4D}" dt="2025-02-18T15:29:20.920" v="191" actId="478"/>
          <ac:picMkLst>
            <pc:docMk/>
            <pc:sldMk cId="2736222387" sldId="411"/>
            <ac:picMk id="23" creationId="{7F2EF6CE-6A19-1FC7-706F-5BC62F62930A}"/>
          </ac:picMkLst>
        </pc:picChg>
      </pc:sldChg>
      <pc:sldChg chg="delSp mod">
        <pc:chgData name="kiki tokki" userId="6b4e99cb2147362f" providerId="LiveId" clId="{AB17F88F-4D4B-44A3-B3C0-4393BB4DAA4D}" dt="2025-02-18T19:09:00.050" v="198" actId="478"/>
        <pc:sldMkLst>
          <pc:docMk/>
          <pc:sldMk cId="2220825229" sldId="474"/>
        </pc:sldMkLst>
        <pc:picChg chg="del">
          <ac:chgData name="kiki tokki" userId="6b4e99cb2147362f" providerId="LiveId" clId="{AB17F88F-4D4B-44A3-B3C0-4393BB4DAA4D}" dt="2025-02-18T19:09:00.050" v="198" actId="478"/>
          <ac:picMkLst>
            <pc:docMk/>
            <pc:sldMk cId="2220825229" sldId="474"/>
            <ac:picMk id="49" creationId="{8A26B39C-8EEE-33C3-70B5-EA9EF638997E}"/>
          </ac:picMkLst>
        </pc:picChg>
      </pc:sldChg>
      <pc:sldChg chg="delSp mod">
        <pc:chgData name="kiki tokki" userId="6b4e99cb2147362f" providerId="LiveId" clId="{AB17F88F-4D4B-44A3-B3C0-4393BB4DAA4D}" dt="2025-02-18T14:53:32.839" v="95" actId="478"/>
        <pc:sldMkLst>
          <pc:docMk/>
          <pc:sldMk cId="2266574517" sldId="475"/>
        </pc:sldMkLst>
        <pc:picChg chg="del">
          <ac:chgData name="kiki tokki" userId="6b4e99cb2147362f" providerId="LiveId" clId="{AB17F88F-4D4B-44A3-B3C0-4393BB4DAA4D}" dt="2025-02-18T14:53:32.839" v="95" actId="478"/>
          <ac:picMkLst>
            <pc:docMk/>
            <pc:sldMk cId="2266574517" sldId="475"/>
            <ac:picMk id="49" creationId="{8A26B39C-8EEE-33C3-70B5-EA9EF638997E}"/>
          </ac:picMkLst>
        </pc:picChg>
      </pc:sldChg>
      <pc:sldChg chg="delSp mod">
        <pc:chgData name="kiki tokki" userId="6b4e99cb2147362f" providerId="LiveId" clId="{AB17F88F-4D4B-44A3-B3C0-4393BB4DAA4D}" dt="2025-02-18T14:53:10.195" v="90" actId="478"/>
        <pc:sldMkLst>
          <pc:docMk/>
          <pc:sldMk cId="1452955958" sldId="476"/>
        </pc:sldMkLst>
        <pc:picChg chg="del">
          <ac:chgData name="kiki tokki" userId="6b4e99cb2147362f" providerId="LiveId" clId="{AB17F88F-4D4B-44A3-B3C0-4393BB4DAA4D}" dt="2025-02-18T14:53:10.195" v="90" actId="478"/>
          <ac:picMkLst>
            <pc:docMk/>
            <pc:sldMk cId="1452955958" sldId="476"/>
            <ac:picMk id="49" creationId="{8A26B39C-8EEE-33C3-70B5-EA9EF638997E}"/>
          </ac:picMkLst>
        </pc:picChg>
      </pc:sldChg>
      <pc:sldChg chg="delSp mod">
        <pc:chgData name="kiki tokki" userId="6b4e99cb2147362f" providerId="LiveId" clId="{AB17F88F-4D4B-44A3-B3C0-4393BB4DAA4D}" dt="2025-02-18T14:53:14.641" v="91" actId="478"/>
        <pc:sldMkLst>
          <pc:docMk/>
          <pc:sldMk cId="610196014" sldId="477"/>
        </pc:sldMkLst>
        <pc:picChg chg="del">
          <ac:chgData name="kiki tokki" userId="6b4e99cb2147362f" providerId="LiveId" clId="{AB17F88F-4D4B-44A3-B3C0-4393BB4DAA4D}" dt="2025-02-18T14:53:14.641" v="91" actId="478"/>
          <ac:picMkLst>
            <pc:docMk/>
            <pc:sldMk cId="610196014" sldId="477"/>
            <ac:picMk id="49" creationId="{8A26B39C-8EEE-33C3-70B5-EA9EF638997E}"/>
          </ac:picMkLst>
        </pc:picChg>
      </pc:sldChg>
      <pc:sldChg chg="delSp modSp mod">
        <pc:chgData name="kiki tokki" userId="6b4e99cb2147362f" providerId="LiveId" clId="{AB17F88F-4D4B-44A3-B3C0-4393BB4DAA4D}" dt="2025-02-18T14:53:18.815" v="92" actId="478"/>
        <pc:sldMkLst>
          <pc:docMk/>
          <pc:sldMk cId="4079116351" sldId="478"/>
        </pc:sldMkLst>
        <pc:spChg chg="mod">
          <ac:chgData name="kiki tokki" userId="6b4e99cb2147362f" providerId="LiveId" clId="{AB17F88F-4D4B-44A3-B3C0-4393BB4DAA4D}" dt="2025-02-18T14:50:05.354" v="70"/>
          <ac:spMkLst>
            <pc:docMk/>
            <pc:sldMk cId="4079116351" sldId="478"/>
            <ac:spMk id="48" creationId="{050976E4-0CF2-BA00-34CA-2F9419409B9E}"/>
          </ac:spMkLst>
        </pc:spChg>
        <pc:picChg chg="del">
          <ac:chgData name="kiki tokki" userId="6b4e99cb2147362f" providerId="LiveId" clId="{AB17F88F-4D4B-44A3-B3C0-4393BB4DAA4D}" dt="2025-02-18T14:53:18.815" v="92" actId="478"/>
          <ac:picMkLst>
            <pc:docMk/>
            <pc:sldMk cId="4079116351" sldId="478"/>
            <ac:picMk id="49" creationId="{8A26B39C-8EEE-33C3-70B5-EA9EF638997E}"/>
          </ac:picMkLst>
        </pc:picChg>
      </pc:sldChg>
      <pc:sldChg chg="delSp modSp mod">
        <pc:chgData name="kiki tokki" userId="6b4e99cb2147362f" providerId="LiveId" clId="{AB17F88F-4D4B-44A3-B3C0-4393BB4DAA4D}" dt="2025-02-18T14:53:22.685" v="93" actId="478"/>
        <pc:sldMkLst>
          <pc:docMk/>
          <pc:sldMk cId="3976248558" sldId="479"/>
        </pc:sldMkLst>
        <pc:spChg chg="mod">
          <ac:chgData name="kiki tokki" userId="6b4e99cb2147362f" providerId="LiveId" clId="{AB17F88F-4D4B-44A3-B3C0-4393BB4DAA4D}" dt="2025-02-18T14:51:15.894" v="76" actId="20577"/>
          <ac:spMkLst>
            <pc:docMk/>
            <pc:sldMk cId="3976248558" sldId="479"/>
            <ac:spMk id="48" creationId="{050976E4-0CF2-BA00-34CA-2F9419409B9E}"/>
          </ac:spMkLst>
        </pc:spChg>
        <pc:picChg chg="del">
          <ac:chgData name="kiki tokki" userId="6b4e99cb2147362f" providerId="LiveId" clId="{AB17F88F-4D4B-44A3-B3C0-4393BB4DAA4D}" dt="2025-02-18T14:53:22.685" v="93" actId="478"/>
          <ac:picMkLst>
            <pc:docMk/>
            <pc:sldMk cId="3976248558" sldId="479"/>
            <ac:picMk id="49" creationId="{8A26B39C-8EEE-33C3-70B5-EA9EF638997E}"/>
          </ac:picMkLst>
        </pc:picChg>
      </pc:sldChg>
      <pc:sldChg chg="delSp mod">
        <pc:chgData name="kiki tokki" userId="6b4e99cb2147362f" providerId="LiveId" clId="{AB17F88F-4D4B-44A3-B3C0-4393BB4DAA4D}" dt="2025-02-18T19:08:54.866" v="197" actId="478"/>
        <pc:sldMkLst>
          <pc:docMk/>
          <pc:sldMk cId="2527874647" sldId="480"/>
        </pc:sldMkLst>
        <pc:picChg chg="del">
          <ac:chgData name="kiki tokki" userId="6b4e99cb2147362f" providerId="LiveId" clId="{AB17F88F-4D4B-44A3-B3C0-4393BB4DAA4D}" dt="2025-02-18T19:08:54.866" v="197" actId="478"/>
          <ac:picMkLst>
            <pc:docMk/>
            <pc:sldMk cId="2527874647" sldId="480"/>
            <ac:picMk id="49" creationId="{8A26B39C-8EEE-33C3-70B5-EA9EF638997E}"/>
          </ac:picMkLst>
        </pc:picChg>
      </pc:sldChg>
      <pc:sldChg chg="delSp mod">
        <pc:chgData name="kiki tokki" userId="6b4e99cb2147362f" providerId="LiveId" clId="{AB17F88F-4D4B-44A3-B3C0-4393BB4DAA4D}" dt="2025-02-18T14:52:54.629" v="86" actId="478"/>
        <pc:sldMkLst>
          <pc:docMk/>
          <pc:sldMk cId="309493144" sldId="484"/>
        </pc:sldMkLst>
        <pc:picChg chg="del">
          <ac:chgData name="kiki tokki" userId="6b4e99cb2147362f" providerId="LiveId" clId="{AB17F88F-4D4B-44A3-B3C0-4393BB4DAA4D}" dt="2025-02-18T14:52:54.629" v="86" actId="478"/>
          <ac:picMkLst>
            <pc:docMk/>
            <pc:sldMk cId="309493144" sldId="484"/>
            <ac:picMk id="49" creationId="{8A26B39C-8EEE-33C3-70B5-EA9EF638997E}"/>
          </ac:picMkLst>
        </pc:picChg>
      </pc:sldChg>
      <pc:sldChg chg="delSp mod">
        <pc:chgData name="kiki tokki" userId="6b4e99cb2147362f" providerId="LiveId" clId="{AB17F88F-4D4B-44A3-B3C0-4393BB4DAA4D}" dt="2025-02-18T14:52:58.877" v="87" actId="478"/>
        <pc:sldMkLst>
          <pc:docMk/>
          <pc:sldMk cId="3680545023" sldId="485"/>
        </pc:sldMkLst>
        <pc:picChg chg="del">
          <ac:chgData name="kiki tokki" userId="6b4e99cb2147362f" providerId="LiveId" clId="{AB17F88F-4D4B-44A3-B3C0-4393BB4DAA4D}" dt="2025-02-18T14:52:58.877" v="87" actId="478"/>
          <ac:picMkLst>
            <pc:docMk/>
            <pc:sldMk cId="3680545023" sldId="485"/>
            <ac:picMk id="49" creationId="{8A26B39C-8EEE-33C3-70B5-EA9EF638997E}"/>
          </ac:picMkLst>
        </pc:picChg>
      </pc:sldChg>
      <pc:sldChg chg="delSp modSp mod">
        <pc:chgData name="kiki tokki" userId="6b4e99cb2147362f" providerId="LiveId" clId="{AB17F88F-4D4B-44A3-B3C0-4393BB4DAA4D}" dt="2025-02-18T15:43:30.178" v="195" actId="207"/>
        <pc:sldMkLst>
          <pc:docMk/>
          <pc:sldMk cId="3708615259" sldId="486"/>
        </pc:sldMkLst>
        <pc:spChg chg="mod">
          <ac:chgData name="kiki tokki" userId="6b4e99cb2147362f" providerId="LiveId" clId="{AB17F88F-4D4B-44A3-B3C0-4393BB4DAA4D}" dt="2025-02-18T15:43:30.178" v="195" actId="207"/>
          <ac:spMkLst>
            <pc:docMk/>
            <pc:sldMk cId="3708615259" sldId="486"/>
            <ac:spMk id="48" creationId="{050976E4-0CF2-BA00-34CA-2F9419409B9E}"/>
          </ac:spMkLst>
        </pc:spChg>
        <pc:picChg chg="del">
          <ac:chgData name="kiki tokki" userId="6b4e99cb2147362f" providerId="LiveId" clId="{AB17F88F-4D4B-44A3-B3C0-4393BB4DAA4D}" dt="2025-02-18T15:28:53.969" v="183" actId="478"/>
          <ac:picMkLst>
            <pc:docMk/>
            <pc:sldMk cId="3708615259" sldId="486"/>
            <ac:picMk id="49" creationId="{8A26B39C-8EEE-33C3-70B5-EA9EF638997E}"/>
          </ac:picMkLst>
        </pc:picChg>
      </pc:sldChg>
      <pc:sldChg chg="delSp mod">
        <pc:chgData name="kiki tokki" userId="6b4e99cb2147362f" providerId="LiveId" clId="{AB17F88F-4D4B-44A3-B3C0-4393BB4DAA4D}" dt="2025-02-18T15:29:03.795" v="186" actId="478"/>
        <pc:sldMkLst>
          <pc:docMk/>
          <pc:sldMk cId="2311388087" sldId="488"/>
        </pc:sldMkLst>
        <pc:picChg chg="del">
          <ac:chgData name="kiki tokki" userId="6b4e99cb2147362f" providerId="LiveId" clId="{AB17F88F-4D4B-44A3-B3C0-4393BB4DAA4D}" dt="2025-02-18T15:29:03.795" v="186" actId="478"/>
          <ac:picMkLst>
            <pc:docMk/>
            <pc:sldMk cId="2311388087" sldId="488"/>
            <ac:picMk id="49" creationId="{8A26B39C-8EEE-33C3-70B5-EA9EF638997E}"/>
          </ac:picMkLst>
        </pc:picChg>
      </pc:sldChg>
      <pc:sldChg chg="delSp mod">
        <pc:chgData name="kiki tokki" userId="6b4e99cb2147362f" providerId="LiveId" clId="{AB17F88F-4D4B-44A3-B3C0-4393BB4DAA4D}" dt="2025-02-18T15:28:56.837" v="184" actId="478"/>
        <pc:sldMkLst>
          <pc:docMk/>
          <pc:sldMk cId="275986750" sldId="489"/>
        </pc:sldMkLst>
        <pc:picChg chg="del">
          <ac:chgData name="kiki tokki" userId="6b4e99cb2147362f" providerId="LiveId" clId="{AB17F88F-4D4B-44A3-B3C0-4393BB4DAA4D}" dt="2025-02-18T15:28:56.837" v="184" actId="478"/>
          <ac:picMkLst>
            <pc:docMk/>
            <pc:sldMk cId="275986750" sldId="489"/>
            <ac:picMk id="49" creationId="{8A26B39C-8EEE-33C3-70B5-EA9EF638997E}"/>
          </ac:picMkLst>
        </pc:picChg>
      </pc:sldChg>
      <pc:sldChg chg="delSp modSp mod">
        <pc:chgData name="kiki tokki" userId="6b4e99cb2147362f" providerId="LiveId" clId="{AB17F88F-4D4B-44A3-B3C0-4393BB4DAA4D}" dt="2025-02-18T15:14:25.077" v="127" actId="478"/>
        <pc:sldMkLst>
          <pc:docMk/>
          <pc:sldMk cId="239135431" sldId="507"/>
        </pc:sldMkLst>
        <pc:spChg chg="mod">
          <ac:chgData name="kiki tokki" userId="6b4e99cb2147362f" providerId="LiveId" clId="{AB17F88F-4D4B-44A3-B3C0-4393BB4DAA4D}" dt="2025-02-18T15:13:17.051" v="122" actId="20577"/>
          <ac:spMkLst>
            <pc:docMk/>
            <pc:sldMk cId="239135431" sldId="507"/>
            <ac:spMk id="48" creationId="{050976E4-0CF2-BA00-34CA-2F9419409B9E}"/>
          </ac:spMkLst>
        </pc:spChg>
        <pc:picChg chg="del">
          <ac:chgData name="kiki tokki" userId="6b4e99cb2147362f" providerId="LiveId" clId="{AB17F88F-4D4B-44A3-B3C0-4393BB4DAA4D}" dt="2025-02-18T15:14:25.077" v="127" actId="478"/>
          <ac:picMkLst>
            <pc:docMk/>
            <pc:sldMk cId="239135431" sldId="507"/>
            <ac:picMk id="49" creationId="{8A26B39C-8EEE-33C3-70B5-EA9EF638997E}"/>
          </ac:picMkLst>
        </pc:picChg>
      </pc:sldChg>
      <pc:sldChg chg="delSp modSp mod">
        <pc:chgData name="kiki tokki" userId="6b4e99cb2147362f" providerId="LiveId" clId="{AB17F88F-4D4B-44A3-B3C0-4393BB4DAA4D}" dt="2025-02-18T15:14:35.549" v="128" actId="478"/>
        <pc:sldMkLst>
          <pc:docMk/>
          <pc:sldMk cId="826704496" sldId="508"/>
        </pc:sldMkLst>
        <pc:spChg chg="mod">
          <ac:chgData name="kiki tokki" userId="6b4e99cb2147362f" providerId="LiveId" clId="{AB17F88F-4D4B-44A3-B3C0-4393BB4DAA4D}" dt="2025-02-18T15:13:38.430" v="126" actId="13900"/>
          <ac:spMkLst>
            <pc:docMk/>
            <pc:sldMk cId="826704496" sldId="508"/>
            <ac:spMk id="48" creationId="{050976E4-0CF2-BA00-34CA-2F9419409B9E}"/>
          </ac:spMkLst>
        </pc:spChg>
        <pc:picChg chg="del">
          <ac:chgData name="kiki tokki" userId="6b4e99cb2147362f" providerId="LiveId" clId="{AB17F88F-4D4B-44A3-B3C0-4393BB4DAA4D}" dt="2025-02-18T15:14:35.549" v="128" actId="478"/>
          <ac:picMkLst>
            <pc:docMk/>
            <pc:sldMk cId="826704496" sldId="508"/>
            <ac:picMk id="49" creationId="{8A26B39C-8EEE-33C3-70B5-EA9EF638997E}"/>
          </ac:picMkLst>
        </pc:picChg>
      </pc:sldChg>
      <pc:sldChg chg="delSp mod">
        <pc:chgData name="kiki tokki" userId="6b4e99cb2147362f" providerId="LiveId" clId="{AB17F88F-4D4B-44A3-B3C0-4393BB4DAA4D}" dt="2025-02-18T15:14:39.391" v="129" actId="478"/>
        <pc:sldMkLst>
          <pc:docMk/>
          <pc:sldMk cId="1553095495" sldId="509"/>
        </pc:sldMkLst>
        <pc:picChg chg="del">
          <ac:chgData name="kiki tokki" userId="6b4e99cb2147362f" providerId="LiveId" clId="{AB17F88F-4D4B-44A3-B3C0-4393BB4DAA4D}" dt="2025-02-18T15:14:39.391" v="129" actId="478"/>
          <ac:picMkLst>
            <pc:docMk/>
            <pc:sldMk cId="1553095495" sldId="509"/>
            <ac:picMk id="49" creationId="{8A26B39C-8EEE-33C3-70B5-EA9EF638997E}"/>
          </ac:picMkLst>
        </pc:picChg>
      </pc:sldChg>
      <pc:sldChg chg="delSp mod">
        <pc:chgData name="kiki tokki" userId="6b4e99cb2147362f" providerId="LiveId" clId="{AB17F88F-4D4B-44A3-B3C0-4393BB4DAA4D}" dt="2025-02-18T15:14:45.125" v="130" actId="478"/>
        <pc:sldMkLst>
          <pc:docMk/>
          <pc:sldMk cId="1636801956" sldId="510"/>
        </pc:sldMkLst>
        <pc:picChg chg="del">
          <ac:chgData name="kiki tokki" userId="6b4e99cb2147362f" providerId="LiveId" clId="{AB17F88F-4D4B-44A3-B3C0-4393BB4DAA4D}" dt="2025-02-18T15:14:45.125" v="130" actId="478"/>
          <ac:picMkLst>
            <pc:docMk/>
            <pc:sldMk cId="1636801956" sldId="510"/>
            <ac:picMk id="49" creationId="{8A26B39C-8EEE-33C3-70B5-EA9EF638997E}"/>
          </ac:picMkLst>
        </pc:picChg>
      </pc:sldChg>
      <pc:sldChg chg="delSp mod">
        <pc:chgData name="kiki tokki" userId="6b4e99cb2147362f" providerId="LiveId" clId="{AB17F88F-4D4B-44A3-B3C0-4393BB4DAA4D}" dt="2025-02-18T15:21:34.078" v="131" actId="478"/>
        <pc:sldMkLst>
          <pc:docMk/>
          <pc:sldMk cId="803823683" sldId="511"/>
        </pc:sldMkLst>
        <pc:picChg chg="del">
          <ac:chgData name="kiki tokki" userId="6b4e99cb2147362f" providerId="LiveId" clId="{AB17F88F-4D4B-44A3-B3C0-4393BB4DAA4D}" dt="2025-02-18T15:21:34.078" v="131" actId="478"/>
          <ac:picMkLst>
            <pc:docMk/>
            <pc:sldMk cId="803823683" sldId="511"/>
            <ac:picMk id="49" creationId="{8A26B39C-8EEE-33C3-70B5-EA9EF638997E}"/>
          </ac:picMkLst>
        </pc:picChg>
      </pc:sldChg>
      <pc:sldChg chg="delSp mod">
        <pc:chgData name="kiki tokki" userId="6b4e99cb2147362f" providerId="LiveId" clId="{AB17F88F-4D4B-44A3-B3C0-4393BB4DAA4D}" dt="2025-02-18T15:28:20.263" v="172" actId="478"/>
        <pc:sldMkLst>
          <pc:docMk/>
          <pc:sldMk cId="2701205986" sldId="513"/>
        </pc:sldMkLst>
        <pc:picChg chg="del">
          <ac:chgData name="kiki tokki" userId="6b4e99cb2147362f" providerId="LiveId" clId="{AB17F88F-4D4B-44A3-B3C0-4393BB4DAA4D}" dt="2025-02-18T15:28:20.263" v="172" actId="478"/>
          <ac:picMkLst>
            <pc:docMk/>
            <pc:sldMk cId="2701205986" sldId="513"/>
            <ac:picMk id="49" creationId="{8A26B39C-8EEE-33C3-70B5-EA9EF638997E}"/>
          </ac:picMkLst>
        </pc:picChg>
      </pc:sldChg>
      <pc:sldChg chg="delSp modSp mod">
        <pc:chgData name="kiki tokki" userId="6b4e99cb2147362f" providerId="LiveId" clId="{AB17F88F-4D4B-44A3-B3C0-4393BB4DAA4D}" dt="2025-02-18T15:32:18.886" v="194" actId="207"/>
        <pc:sldMkLst>
          <pc:docMk/>
          <pc:sldMk cId="1876451249" sldId="514"/>
        </pc:sldMkLst>
        <pc:spChg chg="mod">
          <ac:chgData name="kiki tokki" userId="6b4e99cb2147362f" providerId="LiveId" clId="{AB17F88F-4D4B-44A3-B3C0-4393BB4DAA4D}" dt="2025-02-18T15:32:18.886" v="194" actId="207"/>
          <ac:spMkLst>
            <pc:docMk/>
            <pc:sldMk cId="1876451249" sldId="514"/>
            <ac:spMk id="48" creationId="{050976E4-0CF2-BA00-34CA-2F9419409B9E}"/>
          </ac:spMkLst>
        </pc:spChg>
        <pc:picChg chg="del">
          <ac:chgData name="kiki tokki" userId="6b4e99cb2147362f" providerId="LiveId" clId="{AB17F88F-4D4B-44A3-B3C0-4393BB4DAA4D}" dt="2025-02-18T15:28:22.853" v="173" actId="478"/>
          <ac:picMkLst>
            <pc:docMk/>
            <pc:sldMk cId="1876451249" sldId="514"/>
            <ac:picMk id="49" creationId="{8A26B39C-8EEE-33C3-70B5-EA9EF638997E}"/>
          </ac:picMkLst>
        </pc:picChg>
      </pc:sldChg>
      <pc:sldChg chg="delSp mod">
        <pc:chgData name="kiki tokki" userId="6b4e99cb2147362f" providerId="LiveId" clId="{AB17F88F-4D4B-44A3-B3C0-4393BB4DAA4D}" dt="2025-02-18T15:28:26.242" v="174" actId="478"/>
        <pc:sldMkLst>
          <pc:docMk/>
          <pc:sldMk cId="1317661939" sldId="515"/>
        </pc:sldMkLst>
        <pc:picChg chg="del">
          <ac:chgData name="kiki tokki" userId="6b4e99cb2147362f" providerId="LiveId" clId="{AB17F88F-4D4B-44A3-B3C0-4393BB4DAA4D}" dt="2025-02-18T15:28:26.242" v="174" actId="478"/>
          <ac:picMkLst>
            <pc:docMk/>
            <pc:sldMk cId="1317661939" sldId="515"/>
            <ac:picMk id="49" creationId="{8A26B39C-8EEE-33C3-70B5-EA9EF638997E}"/>
          </ac:picMkLst>
        </pc:picChg>
      </pc:sldChg>
      <pc:sldChg chg="delSp mod">
        <pc:chgData name="kiki tokki" userId="6b4e99cb2147362f" providerId="LiveId" clId="{AB17F88F-4D4B-44A3-B3C0-4393BB4DAA4D}" dt="2025-02-18T15:28:29.096" v="175" actId="478"/>
        <pc:sldMkLst>
          <pc:docMk/>
          <pc:sldMk cId="3243892998" sldId="516"/>
        </pc:sldMkLst>
        <pc:picChg chg="del">
          <ac:chgData name="kiki tokki" userId="6b4e99cb2147362f" providerId="LiveId" clId="{AB17F88F-4D4B-44A3-B3C0-4393BB4DAA4D}" dt="2025-02-18T15:28:29.096" v="175" actId="478"/>
          <ac:picMkLst>
            <pc:docMk/>
            <pc:sldMk cId="3243892998" sldId="516"/>
            <ac:picMk id="49" creationId="{8A26B39C-8EEE-33C3-70B5-EA9EF638997E}"/>
          </ac:picMkLst>
        </pc:picChg>
      </pc:sldChg>
      <pc:sldChg chg="delSp mod">
        <pc:chgData name="kiki tokki" userId="6b4e99cb2147362f" providerId="LiveId" clId="{AB17F88F-4D4B-44A3-B3C0-4393BB4DAA4D}" dt="2025-02-18T15:28:32.650" v="176" actId="478"/>
        <pc:sldMkLst>
          <pc:docMk/>
          <pc:sldMk cId="502932666" sldId="517"/>
        </pc:sldMkLst>
        <pc:picChg chg="del">
          <ac:chgData name="kiki tokki" userId="6b4e99cb2147362f" providerId="LiveId" clId="{AB17F88F-4D4B-44A3-B3C0-4393BB4DAA4D}" dt="2025-02-18T15:28:32.650" v="176" actId="478"/>
          <ac:picMkLst>
            <pc:docMk/>
            <pc:sldMk cId="502932666" sldId="517"/>
            <ac:picMk id="49" creationId="{8A26B39C-8EEE-33C3-70B5-EA9EF638997E}"/>
          </ac:picMkLst>
        </pc:picChg>
      </pc:sldChg>
      <pc:sldChg chg="delSp mod">
        <pc:chgData name="kiki tokki" userId="6b4e99cb2147362f" providerId="LiveId" clId="{AB17F88F-4D4B-44A3-B3C0-4393BB4DAA4D}" dt="2025-02-18T15:28:35.567" v="177" actId="478"/>
        <pc:sldMkLst>
          <pc:docMk/>
          <pc:sldMk cId="1975606294" sldId="518"/>
        </pc:sldMkLst>
        <pc:picChg chg="del">
          <ac:chgData name="kiki tokki" userId="6b4e99cb2147362f" providerId="LiveId" clId="{AB17F88F-4D4B-44A3-B3C0-4393BB4DAA4D}" dt="2025-02-18T15:28:35.567" v="177" actId="478"/>
          <ac:picMkLst>
            <pc:docMk/>
            <pc:sldMk cId="1975606294" sldId="518"/>
            <ac:picMk id="49" creationId="{8A26B39C-8EEE-33C3-70B5-EA9EF638997E}"/>
          </ac:picMkLst>
        </pc:picChg>
      </pc:sldChg>
      <pc:sldChg chg="delSp mod">
        <pc:chgData name="kiki tokki" userId="6b4e99cb2147362f" providerId="LiveId" clId="{AB17F88F-4D4B-44A3-B3C0-4393BB4DAA4D}" dt="2025-02-18T15:28:38.480" v="178" actId="478"/>
        <pc:sldMkLst>
          <pc:docMk/>
          <pc:sldMk cId="1246354112" sldId="519"/>
        </pc:sldMkLst>
        <pc:picChg chg="del">
          <ac:chgData name="kiki tokki" userId="6b4e99cb2147362f" providerId="LiveId" clId="{AB17F88F-4D4B-44A3-B3C0-4393BB4DAA4D}" dt="2025-02-18T15:28:38.480" v="178" actId="478"/>
          <ac:picMkLst>
            <pc:docMk/>
            <pc:sldMk cId="1246354112" sldId="519"/>
            <ac:picMk id="49" creationId="{8A26B39C-8EEE-33C3-70B5-EA9EF638997E}"/>
          </ac:picMkLst>
        </pc:picChg>
      </pc:sldChg>
      <pc:sldChg chg="delSp mod">
        <pc:chgData name="kiki tokki" userId="6b4e99cb2147362f" providerId="LiveId" clId="{AB17F88F-4D4B-44A3-B3C0-4393BB4DAA4D}" dt="2025-02-18T15:28:41.730" v="179" actId="478"/>
        <pc:sldMkLst>
          <pc:docMk/>
          <pc:sldMk cId="3717627447" sldId="520"/>
        </pc:sldMkLst>
        <pc:picChg chg="del">
          <ac:chgData name="kiki tokki" userId="6b4e99cb2147362f" providerId="LiveId" clId="{AB17F88F-4D4B-44A3-B3C0-4393BB4DAA4D}" dt="2025-02-18T15:28:41.730" v="179" actId="478"/>
          <ac:picMkLst>
            <pc:docMk/>
            <pc:sldMk cId="3717627447" sldId="520"/>
            <ac:picMk id="49" creationId="{8A26B39C-8EEE-33C3-70B5-EA9EF638997E}"/>
          </ac:picMkLst>
        </pc:picChg>
      </pc:sldChg>
      <pc:sldChg chg="delSp mod">
        <pc:chgData name="kiki tokki" userId="6b4e99cb2147362f" providerId="LiveId" clId="{AB17F88F-4D4B-44A3-B3C0-4393BB4DAA4D}" dt="2025-02-18T15:28:44.838" v="180" actId="478"/>
        <pc:sldMkLst>
          <pc:docMk/>
          <pc:sldMk cId="3091195465" sldId="521"/>
        </pc:sldMkLst>
        <pc:picChg chg="del">
          <ac:chgData name="kiki tokki" userId="6b4e99cb2147362f" providerId="LiveId" clId="{AB17F88F-4D4B-44A3-B3C0-4393BB4DAA4D}" dt="2025-02-18T15:28:44.838" v="180" actId="478"/>
          <ac:picMkLst>
            <pc:docMk/>
            <pc:sldMk cId="3091195465" sldId="521"/>
            <ac:picMk id="49" creationId="{8A26B39C-8EEE-33C3-70B5-EA9EF638997E}"/>
          </ac:picMkLst>
        </pc:picChg>
      </pc:sldChg>
      <pc:sldChg chg="delSp mod">
        <pc:chgData name="kiki tokki" userId="6b4e99cb2147362f" providerId="LiveId" clId="{AB17F88F-4D4B-44A3-B3C0-4393BB4DAA4D}" dt="2025-02-18T15:28:47.761" v="181" actId="478"/>
        <pc:sldMkLst>
          <pc:docMk/>
          <pc:sldMk cId="3163523089" sldId="522"/>
        </pc:sldMkLst>
        <pc:picChg chg="del">
          <ac:chgData name="kiki tokki" userId="6b4e99cb2147362f" providerId="LiveId" clId="{AB17F88F-4D4B-44A3-B3C0-4393BB4DAA4D}" dt="2025-02-18T15:28:47.761" v="181" actId="478"/>
          <ac:picMkLst>
            <pc:docMk/>
            <pc:sldMk cId="3163523089" sldId="522"/>
            <ac:picMk id="49" creationId="{8A26B39C-8EEE-33C3-70B5-EA9EF638997E}"/>
          </ac:picMkLst>
        </pc:picChg>
      </pc:sldChg>
      <pc:sldChg chg="delSp mod">
        <pc:chgData name="kiki tokki" userId="6b4e99cb2147362f" providerId="LiveId" clId="{AB17F88F-4D4B-44A3-B3C0-4393BB4DAA4D}" dt="2025-02-18T14:52:28.531" v="80" actId="478"/>
        <pc:sldMkLst>
          <pc:docMk/>
          <pc:sldMk cId="1845884679" sldId="525"/>
        </pc:sldMkLst>
        <pc:picChg chg="del">
          <ac:chgData name="kiki tokki" userId="6b4e99cb2147362f" providerId="LiveId" clId="{AB17F88F-4D4B-44A3-B3C0-4393BB4DAA4D}" dt="2025-02-18T14:52:28.531" v="80" actId="478"/>
          <ac:picMkLst>
            <pc:docMk/>
            <pc:sldMk cId="1845884679" sldId="525"/>
            <ac:picMk id="49" creationId="{8A26B39C-8EEE-33C3-70B5-EA9EF638997E}"/>
          </ac:picMkLst>
        </pc:picChg>
      </pc:sldChg>
      <pc:sldChg chg="delSp modSp mod">
        <pc:chgData name="kiki tokki" userId="6b4e99cb2147362f" providerId="LiveId" clId="{AB17F88F-4D4B-44A3-B3C0-4393BB4DAA4D}" dt="2025-02-18T14:52:33.754" v="81" actId="478"/>
        <pc:sldMkLst>
          <pc:docMk/>
          <pc:sldMk cId="3510786172" sldId="526"/>
        </pc:sldMkLst>
        <pc:spChg chg="mod">
          <ac:chgData name="kiki tokki" userId="6b4e99cb2147362f" providerId="LiveId" clId="{AB17F88F-4D4B-44A3-B3C0-4393BB4DAA4D}" dt="2025-02-18T14:32:15.150" v="30" actId="115"/>
          <ac:spMkLst>
            <pc:docMk/>
            <pc:sldMk cId="3510786172" sldId="526"/>
            <ac:spMk id="48" creationId="{050976E4-0CF2-BA00-34CA-2F9419409B9E}"/>
          </ac:spMkLst>
        </pc:spChg>
        <pc:picChg chg="del">
          <ac:chgData name="kiki tokki" userId="6b4e99cb2147362f" providerId="LiveId" clId="{AB17F88F-4D4B-44A3-B3C0-4393BB4DAA4D}" dt="2025-02-18T14:52:33.754" v="81" actId="478"/>
          <ac:picMkLst>
            <pc:docMk/>
            <pc:sldMk cId="3510786172" sldId="526"/>
            <ac:picMk id="49" creationId="{8A26B39C-8EEE-33C3-70B5-EA9EF638997E}"/>
          </ac:picMkLst>
        </pc:picChg>
      </pc:sldChg>
      <pc:sldChg chg="delSp mod">
        <pc:chgData name="kiki tokki" userId="6b4e99cb2147362f" providerId="LiveId" clId="{AB17F88F-4D4B-44A3-B3C0-4393BB4DAA4D}" dt="2025-02-18T15:29:07.133" v="187" actId="478"/>
        <pc:sldMkLst>
          <pc:docMk/>
          <pc:sldMk cId="301053925" sldId="527"/>
        </pc:sldMkLst>
        <pc:picChg chg="del">
          <ac:chgData name="kiki tokki" userId="6b4e99cb2147362f" providerId="LiveId" clId="{AB17F88F-4D4B-44A3-B3C0-4393BB4DAA4D}" dt="2025-02-18T15:29:07.133" v="187" actId="478"/>
          <ac:picMkLst>
            <pc:docMk/>
            <pc:sldMk cId="301053925" sldId="527"/>
            <ac:picMk id="49" creationId="{8A26B39C-8EEE-33C3-70B5-EA9EF638997E}"/>
          </ac:picMkLst>
        </pc:picChg>
      </pc:sldChg>
      <pc:sldChg chg="delSp mod">
        <pc:chgData name="kiki tokki" userId="6b4e99cb2147362f" providerId="LiveId" clId="{AB17F88F-4D4B-44A3-B3C0-4393BB4DAA4D}" dt="2025-02-18T14:53:06.652" v="89" actId="478"/>
        <pc:sldMkLst>
          <pc:docMk/>
          <pc:sldMk cId="1569145703" sldId="528"/>
        </pc:sldMkLst>
        <pc:picChg chg="del">
          <ac:chgData name="kiki tokki" userId="6b4e99cb2147362f" providerId="LiveId" clId="{AB17F88F-4D4B-44A3-B3C0-4393BB4DAA4D}" dt="2025-02-18T14:53:06.652" v="89" actId="478"/>
          <ac:picMkLst>
            <pc:docMk/>
            <pc:sldMk cId="1569145703" sldId="528"/>
            <ac:picMk id="27" creationId="{769E907B-4E46-D435-4CAB-CCD69193EBE9}"/>
          </ac:picMkLst>
        </pc:picChg>
      </pc:sldChg>
      <pc:sldChg chg="delSp mod">
        <pc:chgData name="kiki tokki" userId="6b4e99cb2147362f" providerId="LiveId" clId="{AB17F88F-4D4B-44A3-B3C0-4393BB4DAA4D}" dt="2025-02-18T15:06:39.887" v="107" actId="478"/>
        <pc:sldMkLst>
          <pc:docMk/>
          <pc:sldMk cId="554593023" sldId="530"/>
        </pc:sldMkLst>
        <pc:picChg chg="del">
          <ac:chgData name="kiki tokki" userId="6b4e99cb2147362f" providerId="LiveId" clId="{AB17F88F-4D4B-44A3-B3C0-4393BB4DAA4D}" dt="2025-02-18T15:06:39.887" v="107" actId="478"/>
          <ac:picMkLst>
            <pc:docMk/>
            <pc:sldMk cId="554593023" sldId="530"/>
            <ac:picMk id="49" creationId="{8A26B39C-8EEE-33C3-70B5-EA9EF638997E}"/>
          </ac:picMkLst>
        </pc:picChg>
      </pc:sldChg>
      <pc:sldChg chg="addSp delSp modSp mod">
        <pc:chgData name="kiki tokki" userId="6b4e99cb2147362f" providerId="LiveId" clId="{AB17F88F-4D4B-44A3-B3C0-4393BB4DAA4D}" dt="2025-02-18T15:06:49.094" v="109" actId="1076"/>
        <pc:sldMkLst>
          <pc:docMk/>
          <pc:sldMk cId="324666441" sldId="531"/>
        </pc:sldMkLst>
        <pc:spChg chg="add del mod">
          <ac:chgData name="kiki tokki" userId="6b4e99cb2147362f" providerId="LiveId" clId="{AB17F88F-4D4B-44A3-B3C0-4393BB4DAA4D}" dt="2025-02-18T15:06:28.206" v="103"/>
          <ac:spMkLst>
            <pc:docMk/>
            <pc:sldMk cId="324666441" sldId="531"/>
            <ac:spMk id="6" creationId="{15D792ED-590A-EC8A-8EEA-9ED76160D5DF}"/>
          </ac:spMkLst>
        </pc:spChg>
        <pc:spChg chg="add del mod">
          <ac:chgData name="kiki tokki" userId="6b4e99cb2147362f" providerId="LiveId" clId="{AB17F88F-4D4B-44A3-B3C0-4393BB4DAA4D}" dt="2025-02-18T15:06:28.190" v="101" actId="478"/>
          <ac:spMkLst>
            <pc:docMk/>
            <pc:sldMk cId="324666441" sldId="531"/>
            <ac:spMk id="11" creationId="{91F663BC-D904-429D-4D7D-5E2CE2DC8CD9}"/>
          </ac:spMkLst>
        </pc:spChg>
        <pc:picChg chg="add mod">
          <ac:chgData name="kiki tokki" userId="6b4e99cb2147362f" providerId="LiveId" clId="{AB17F88F-4D4B-44A3-B3C0-4393BB4DAA4D}" dt="2025-02-18T15:06:49.094" v="109" actId="1076"/>
          <ac:picMkLst>
            <pc:docMk/>
            <pc:sldMk cId="324666441" sldId="531"/>
            <ac:picMk id="10" creationId="{3A9B2268-EA18-C1B1-ED03-86D74C21E807}"/>
          </ac:picMkLst>
        </pc:picChg>
        <pc:picChg chg="del">
          <ac:chgData name="kiki tokki" userId="6b4e99cb2147362f" providerId="LiveId" clId="{AB17F88F-4D4B-44A3-B3C0-4393BB4DAA4D}" dt="2025-02-18T15:06:44.157" v="108" actId="478"/>
          <ac:picMkLst>
            <pc:docMk/>
            <pc:sldMk cId="324666441" sldId="531"/>
            <ac:picMk id="49" creationId="{8A26B39C-8EEE-33C3-70B5-EA9EF638997E}"/>
          </ac:picMkLst>
        </pc:picChg>
      </pc:sldChg>
      <pc:sldChg chg="delSp mod">
        <pc:chgData name="kiki tokki" userId="6b4e99cb2147362f" providerId="LiveId" clId="{AB17F88F-4D4B-44A3-B3C0-4393BB4DAA4D}" dt="2025-02-18T15:08:17.647" v="115" actId="478"/>
        <pc:sldMkLst>
          <pc:docMk/>
          <pc:sldMk cId="3900566757" sldId="533"/>
        </pc:sldMkLst>
        <pc:picChg chg="del">
          <ac:chgData name="kiki tokki" userId="6b4e99cb2147362f" providerId="LiveId" clId="{AB17F88F-4D4B-44A3-B3C0-4393BB4DAA4D}" dt="2025-02-18T15:08:17.647" v="115" actId="478"/>
          <ac:picMkLst>
            <pc:docMk/>
            <pc:sldMk cId="3900566757" sldId="533"/>
            <ac:picMk id="49" creationId="{8A26B39C-8EEE-33C3-70B5-EA9EF638997E}"/>
          </ac:picMkLst>
        </pc:picChg>
      </pc:sldChg>
      <pc:sldChg chg="delSp mod">
        <pc:chgData name="kiki tokki" userId="6b4e99cb2147362f" providerId="LiveId" clId="{AB17F88F-4D4B-44A3-B3C0-4393BB4DAA4D}" dt="2025-02-18T15:09:37.368" v="116" actId="478"/>
        <pc:sldMkLst>
          <pc:docMk/>
          <pc:sldMk cId="1755498940" sldId="534"/>
        </pc:sldMkLst>
        <pc:picChg chg="del">
          <ac:chgData name="kiki tokki" userId="6b4e99cb2147362f" providerId="LiveId" clId="{AB17F88F-4D4B-44A3-B3C0-4393BB4DAA4D}" dt="2025-02-18T15:09:37.368" v="116" actId="478"/>
          <ac:picMkLst>
            <pc:docMk/>
            <pc:sldMk cId="1755498940" sldId="534"/>
            <ac:picMk id="49" creationId="{8A26B39C-8EEE-33C3-70B5-EA9EF638997E}"/>
          </ac:picMkLst>
        </pc:picChg>
      </pc:sldChg>
      <pc:sldChg chg="delSp mod">
        <pc:chgData name="kiki tokki" userId="6b4e99cb2147362f" providerId="LiveId" clId="{AB17F88F-4D4B-44A3-B3C0-4393BB4DAA4D}" dt="2025-02-18T19:08:51.394" v="196" actId="478"/>
        <pc:sldMkLst>
          <pc:docMk/>
          <pc:sldMk cId="861814132" sldId="535"/>
        </pc:sldMkLst>
        <pc:picChg chg="del">
          <ac:chgData name="kiki tokki" userId="6b4e99cb2147362f" providerId="LiveId" clId="{AB17F88F-4D4B-44A3-B3C0-4393BB4DAA4D}" dt="2025-02-18T19:08:51.394" v="196" actId="478"/>
          <ac:picMkLst>
            <pc:docMk/>
            <pc:sldMk cId="861814132" sldId="535"/>
            <ac:picMk id="27" creationId="{769E907B-4E46-D435-4CAB-CCD69193EBE9}"/>
          </ac:picMkLst>
        </pc:picChg>
      </pc:sldChg>
      <pc:sldChg chg="addSp delSp modSp mod">
        <pc:chgData name="kiki tokki" userId="6b4e99cb2147362f" providerId="LiveId" clId="{AB17F88F-4D4B-44A3-B3C0-4393BB4DAA4D}" dt="2025-02-18T15:28:16.869" v="171" actId="478"/>
        <pc:sldMkLst>
          <pc:docMk/>
          <pc:sldMk cId="3716146750" sldId="536"/>
        </pc:sldMkLst>
        <pc:spChg chg="add mod">
          <ac:chgData name="kiki tokki" userId="6b4e99cb2147362f" providerId="LiveId" clId="{AB17F88F-4D4B-44A3-B3C0-4393BB4DAA4D}" dt="2025-02-18T15:27:36.542" v="170" actId="14100"/>
          <ac:spMkLst>
            <pc:docMk/>
            <pc:sldMk cId="3716146750" sldId="536"/>
            <ac:spMk id="9" creationId="{36898484-219F-0AC7-8F03-CF67E8B00CF6}"/>
          </ac:spMkLst>
        </pc:spChg>
        <pc:spChg chg="mod">
          <ac:chgData name="kiki tokki" userId="6b4e99cb2147362f" providerId="LiveId" clId="{AB17F88F-4D4B-44A3-B3C0-4393BB4DAA4D}" dt="2025-02-18T15:25:29.827" v="157" actId="207"/>
          <ac:spMkLst>
            <pc:docMk/>
            <pc:sldMk cId="3716146750" sldId="536"/>
            <ac:spMk id="48" creationId="{050976E4-0CF2-BA00-34CA-2F9419409B9E}"/>
          </ac:spMkLst>
        </pc:spChg>
        <pc:picChg chg="del">
          <ac:chgData name="kiki tokki" userId="6b4e99cb2147362f" providerId="LiveId" clId="{AB17F88F-4D4B-44A3-B3C0-4393BB4DAA4D}" dt="2025-02-18T15:28:16.869" v="171" actId="478"/>
          <ac:picMkLst>
            <pc:docMk/>
            <pc:sldMk cId="3716146750" sldId="536"/>
            <ac:picMk id="49" creationId="{8A26B39C-8EEE-33C3-70B5-EA9EF638997E}"/>
          </ac:picMkLst>
        </pc:picChg>
      </pc:sldChg>
      <pc:sldChg chg="delSp modSp mod">
        <pc:chgData name="kiki tokki" userId="6b4e99cb2147362f" providerId="LiveId" clId="{AB17F88F-4D4B-44A3-B3C0-4393BB4DAA4D}" dt="2025-02-18T15:08:05.465" v="114" actId="20577"/>
        <pc:sldMkLst>
          <pc:docMk/>
          <pc:sldMk cId="1205552032" sldId="537"/>
        </pc:sldMkLst>
        <pc:spChg chg="mod">
          <ac:chgData name="kiki tokki" userId="6b4e99cb2147362f" providerId="LiveId" clId="{AB17F88F-4D4B-44A3-B3C0-4393BB4DAA4D}" dt="2025-02-18T15:08:05.465" v="114" actId="20577"/>
          <ac:spMkLst>
            <pc:docMk/>
            <pc:sldMk cId="1205552032" sldId="537"/>
            <ac:spMk id="8" creationId="{1E123D91-3594-9CE7-4B22-080BCD734141}"/>
          </ac:spMkLst>
        </pc:spChg>
        <pc:picChg chg="del">
          <ac:chgData name="kiki tokki" userId="6b4e99cb2147362f" providerId="LiveId" clId="{AB17F88F-4D4B-44A3-B3C0-4393BB4DAA4D}" dt="2025-02-18T15:06:57.734" v="110" actId="478"/>
          <ac:picMkLst>
            <pc:docMk/>
            <pc:sldMk cId="1205552032" sldId="537"/>
            <ac:picMk id="49" creationId="{8A26B39C-8EEE-33C3-70B5-EA9EF638997E}"/>
          </ac:picMkLst>
        </pc:picChg>
      </pc:sldChg>
      <pc:sldChg chg="delSp mod">
        <pc:chgData name="kiki tokki" userId="6b4e99cb2147362f" providerId="LiveId" clId="{AB17F88F-4D4B-44A3-B3C0-4393BB4DAA4D}" dt="2025-02-18T15:29:00.625" v="185" actId="478"/>
        <pc:sldMkLst>
          <pc:docMk/>
          <pc:sldMk cId="4099799292" sldId="538"/>
        </pc:sldMkLst>
        <pc:picChg chg="del">
          <ac:chgData name="kiki tokki" userId="6b4e99cb2147362f" providerId="LiveId" clId="{AB17F88F-4D4B-44A3-B3C0-4393BB4DAA4D}" dt="2025-02-18T15:29:00.625" v="185" actId="478"/>
          <ac:picMkLst>
            <pc:docMk/>
            <pc:sldMk cId="4099799292" sldId="538"/>
            <ac:picMk id="49" creationId="{8A26B39C-8EEE-33C3-70B5-EA9EF638997E}"/>
          </ac:picMkLst>
        </pc:picChg>
      </pc:sldChg>
      <pc:sldChg chg="delSp mod">
        <pc:chgData name="kiki tokki" userId="6b4e99cb2147362f" providerId="LiveId" clId="{AB17F88F-4D4B-44A3-B3C0-4393BB4DAA4D}" dt="2025-02-18T14:52:38.139" v="82" actId="478"/>
        <pc:sldMkLst>
          <pc:docMk/>
          <pc:sldMk cId="183149624" sldId="539"/>
        </pc:sldMkLst>
        <pc:picChg chg="del">
          <ac:chgData name="kiki tokki" userId="6b4e99cb2147362f" providerId="LiveId" clId="{AB17F88F-4D4B-44A3-B3C0-4393BB4DAA4D}" dt="2025-02-18T14:52:38.139" v="82" actId="478"/>
          <ac:picMkLst>
            <pc:docMk/>
            <pc:sldMk cId="183149624" sldId="539"/>
            <ac:picMk id="49" creationId="{8A26B39C-8EEE-33C3-70B5-EA9EF638997E}"/>
          </ac:picMkLst>
        </pc:picChg>
      </pc:sldChg>
      <pc:sldChg chg="delSp mod">
        <pc:chgData name="kiki tokki" userId="6b4e99cb2147362f" providerId="LiveId" clId="{AB17F88F-4D4B-44A3-B3C0-4393BB4DAA4D}" dt="2025-02-18T14:52:46.124" v="84" actId="478"/>
        <pc:sldMkLst>
          <pc:docMk/>
          <pc:sldMk cId="763566120" sldId="540"/>
        </pc:sldMkLst>
        <pc:picChg chg="del">
          <ac:chgData name="kiki tokki" userId="6b4e99cb2147362f" providerId="LiveId" clId="{AB17F88F-4D4B-44A3-B3C0-4393BB4DAA4D}" dt="2025-02-18T14:52:46.124" v="84" actId="478"/>
          <ac:picMkLst>
            <pc:docMk/>
            <pc:sldMk cId="763566120" sldId="540"/>
            <ac:picMk id="49" creationId="{8A26B39C-8EEE-33C3-70B5-EA9EF638997E}"/>
          </ac:picMkLst>
        </pc:picChg>
      </pc:sldChg>
      <pc:sldChg chg="delSp mod">
        <pc:chgData name="kiki tokki" userId="6b4e99cb2147362f" providerId="LiveId" clId="{AB17F88F-4D4B-44A3-B3C0-4393BB4DAA4D}" dt="2025-02-18T14:52:42.541" v="83" actId="478"/>
        <pc:sldMkLst>
          <pc:docMk/>
          <pc:sldMk cId="2512291518" sldId="541"/>
        </pc:sldMkLst>
        <pc:picChg chg="del">
          <ac:chgData name="kiki tokki" userId="6b4e99cb2147362f" providerId="LiveId" clId="{AB17F88F-4D4B-44A3-B3C0-4393BB4DAA4D}" dt="2025-02-18T14:52:42.541" v="83" actId="478"/>
          <ac:picMkLst>
            <pc:docMk/>
            <pc:sldMk cId="2512291518" sldId="541"/>
            <ac:picMk id="49" creationId="{8A26B39C-8EEE-33C3-70B5-EA9EF638997E}"/>
          </ac:picMkLst>
        </pc:picChg>
      </pc:sldChg>
      <pc:sldChg chg="delSp mod">
        <pc:chgData name="kiki tokki" userId="6b4e99cb2147362f" providerId="LiveId" clId="{AB17F88F-4D4B-44A3-B3C0-4393BB4DAA4D}" dt="2025-02-18T14:52:50.681" v="85" actId="478"/>
        <pc:sldMkLst>
          <pc:docMk/>
          <pc:sldMk cId="3417336404" sldId="542"/>
        </pc:sldMkLst>
        <pc:picChg chg="del">
          <ac:chgData name="kiki tokki" userId="6b4e99cb2147362f" providerId="LiveId" clId="{AB17F88F-4D4B-44A3-B3C0-4393BB4DAA4D}" dt="2025-02-18T14:52:50.681" v="85" actId="478"/>
          <ac:picMkLst>
            <pc:docMk/>
            <pc:sldMk cId="3417336404" sldId="542"/>
            <ac:picMk id="27" creationId="{769E907B-4E46-D435-4CAB-CCD69193EBE9}"/>
          </ac:picMkLst>
        </pc:picChg>
      </pc:sldChg>
      <pc:sldChg chg="delSp mod">
        <pc:chgData name="kiki tokki" userId="6b4e99cb2147362f" providerId="LiveId" clId="{AB17F88F-4D4B-44A3-B3C0-4393BB4DAA4D}" dt="2025-02-18T14:53:02.587" v="88" actId="478"/>
        <pc:sldMkLst>
          <pc:docMk/>
          <pc:sldMk cId="1135649659" sldId="543"/>
        </pc:sldMkLst>
        <pc:picChg chg="del">
          <ac:chgData name="kiki tokki" userId="6b4e99cb2147362f" providerId="LiveId" clId="{AB17F88F-4D4B-44A3-B3C0-4393BB4DAA4D}" dt="2025-02-18T14:53:02.587" v="88" actId="478"/>
          <ac:picMkLst>
            <pc:docMk/>
            <pc:sldMk cId="1135649659" sldId="543"/>
            <ac:picMk id="49" creationId="{8A26B39C-8EEE-33C3-70B5-EA9EF638997E}"/>
          </ac:picMkLst>
        </pc:picChg>
      </pc:sldChg>
      <pc:sldChg chg="delSp add mod">
        <pc:chgData name="kiki tokki" userId="6b4e99cb2147362f" providerId="LiveId" clId="{AB17F88F-4D4B-44A3-B3C0-4393BB4DAA4D}" dt="2025-02-18T14:52:18.845" v="78" actId="478"/>
        <pc:sldMkLst>
          <pc:docMk/>
          <pc:sldMk cId="1955321530" sldId="544"/>
        </pc:sldMkLst>
        <pc:picChg chg="del">
          <ac:chgData name="kiki tokki" userId="6b4e99cb2147362f" providerId="LiveId" clId="{AB17F88F-4D4B-44A3-B3C0-4393BB4DAA4D}" dt="2025-02-18T14:52:18.845" v="78" actId="478"/>
          <ac:picMkLst>
            <pc:docMk/>
            <pc:sldMk cId="1955321530" sldId="544"/>
            <ac:picMk id="49" creationId="{03F8620A-40C9-40F5-06D5-37A5C4ED9397}"/>
          </ac:picMkLst>
        </pc:picChg>
      </pc:sldChg>
      <pc:sldChg chg="addSp delSp modSp add del mod">
        <pc:chgData name="kiki tokki" userId="6b4e99cb2147362f" providerId="LiveId" clId="{AB17F88F-4D4B-44A3-B3C0-4393BB4DAA4D}" dt="2025-02-18T14:39:10.108" v="47" actId="47"/>
        <pc:sldMkLst>
          <pc:docMk/>
          <pc:sldMk cId="3537185338" sldId="545"/>
        </pc:sldMkLst>
        <pc:spChg chg="add">
          <ac:chgData name="kiki tokki" userId="6b4e99cb2147362f" providerId="LiveId" clId="{AB17F88F-4D4B-44A3-B3C0-4393BB4DAA4D}" dt="2025-02-18T14:36:42.354" v="32"/>
          <ac:spMkLst>
            <pc:docMk/>
            <pc:sldMk cId="3537185338" sldId="545"/>
            <ac:spMk id="6" creationId="{266C3680-8024-79C7-1F24-B6F850595257}"/>
          </ac:spMkLst>
        </pc:spChg>
        <pc:spChg chg="add del mod">
          <ac:chgData name="kiki tokki" userId="6b4e99cb2147362f" providerId="LiveId" clId="{AB17F88F-4D4B-44A3-B3C0-4393BB4DAA4D}" dt="2025-02-18T14:37:40.408" v="41" actId="478"/>
          <ac:spMkLst>
            <pc:docMk/>
            <pc:sldMk cId="3537185338" sldId="545"/>
            <ac:spMk id="9" creationId="{B75E2FB2-FB75-BD7E-D6F7-2DF35FDB1717}"/>
          </ac:spMkLst>
        </pc:spChg>
        <pc:spChg chg="add mod">
          <ac:chgData name="kiki tokki" userId="6b4e99cb2147362f" providerId="LiveId" clId="{AB17F88F-4D4B-44A3-B3C0-4393BB4DAA4D}" dt="2025-02-18T14:38:29.929" v="46" actId="14100"/>
          <ac:spMkLst>
            <pc:docMk/>
            <pc:sldMk cId="3537185338" sldId="545"/>
            <ac:spMk id="11" creationId="{799ED9C8-4CC9-8AF5-56EA-A22EEE78DD09}"/>
          </ac:spMkLst>
        </pc:spChg>
        <pc:spChg chg="mod">
          <ac:chgData name="kiki tokki" userId="6b4e99cb2147362f" providerId="LiveId" clId="{AB17F88F-4D4B-44A3-B3C0-4393BB4DAA4D}" dt="2025-02-18T14:37:20.046" v="39" actId="1076"/>
          <ac:spMkLst>
            <pc:docMk/>
            <pc:sldMk cId="3537185338" sldId="545"/>
            <ac:spMk id="25" creationId="{8BF23BA8-58D1-81C4-DA9F-72DF8044AE86}"/>
          </ac:spMkLst>
        </pc:spChg>
        <pc:spChg chg="del mod">
          <ac:chgData name="kiki tokki" userId="6b4e99cb2147362f" providerId="LiveId" clId="{AB17F88F-4D4B-44A3-B3C0-4393BB4DAA4D}" dt="2025-02-18T14:37:15.172" v="37" actId="478"/>
          <ac:spMkLst>
            <pc:docMk/>
            <pc:sldMk cId="3537185338" sldId="545"/>
            <ac:spMk id="48" creationId="{BCA2045D-D355-D825-CB62-CD976CF31FB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36505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0.gif"/><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1.gif"/><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hyperlink" Target="https://www.youtube.com/watch?v=H6k65C0fS5Q" TargetMode="Externa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4.jp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svg"/></Relationships>
</file>

<file path=ppt/slides/_rels/slide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4.svg"/></Relationships>
</file>

<file path=ppt/slides/_rels/slide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svg"/></Relationships>
</file>

<file path=ppt/slides/_rels/slide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4.svg"/></Relationships>
</file>

<file path=ppt/slides/_rels/slide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0.emf"/><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1.emf"/><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2.emf"/><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3.emf"/><Relationship Id="rId5" Type="http://schemas.openxmlformats.org/officeDocument/2006/relationships/image" Target="../media/image6.sv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2.emf"/><Relationship Id="rId5" Type="http://schemas.openxmlformats.org/officeDocument/2006/relationships/image" Target="../media/image6.sv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4.svg"/></Relationships>
</file>

<file path=ppt/slides/_rels/slide4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5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5.emf"/><Relationship Id="rId5" Type="http://schemas.openxmlformats.org/officeDocument/2006/relationships/image" Target="../media/image6.svg"/><Relationship Id="rId4" Type="http://schemas.openxmlformats.org/officeDocument/2006/relationships/image" Target="../media/image5.png"/></Relationships>
</file>

<file path=ppt/slides/_rels/slide5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managementstudyguide.com/types-of-crisis.htm" TargetMode="Externa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01114"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Understanding Types of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52D3700F-505C-73F2-0C7B-EB16A2EEC900}"/>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238024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7778" y="375154"/>
            <a:ext cx="3902032" cy="523220"/>
          </a:xfrm>
          <a:prstGeom prst="rect">
            <a:avLst/>
          </a:prstGeom>
          <a:noFill/>
        </p:spPr>
        <p:txBody>
          <a:bodyPr wrap="square" rtlCol="0">
            <a:spAutoFit/>
          </a:bodyPr>
          <a:lstStyle/>
          <a:p>
            <a:pPr algn="r"/>
            <a:r>
              <a:rPr lang="ar-EG" sz="2800" b="1" dirty="0">
                <a:solidFill>
                  <a:schemeClr val="bg1"/>
                </a:solidFill>
                <a:latin typeface="Tajawal Medium" panose="00000600000000000000" pitchFamily="2" charset="-78"/>
                <a:cs typeface="Tajawal Medium" panose="00000600000000000000" pitchFamily="2" charset="-78"/>
              </a:rPr>
              <a:t>مسابقة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39DE35F1-6709-3D1C-510F-B2B8765020A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053819" y="1084558"/>
            <a:ext cx="5753771" cy="5753771"/>
          </a:xfrm>
          <a:prstGeom prst="rect">
            <a:avLst/>
          </a:prstGeom>
        </p:spPr>
      </p:pic>
    </p:spTree>
    <p:extLst>
      <p:ext uri="{BB962C8B-B14F-4D97-AF65-F5344CB8AC3E}">
        <p14:creationId xmlns:p14="http://schemas.microsoft.com/office/powerpoint/2010/main" val="1453968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2DA5D-D4F2-84D8-8B65-89E82B44FA9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C97FC87-8D3D-1571-E0CE-CE28A9623C9F}"/>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78380FE3-95AE-79E5-19B7-F0115309D673}"/>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E3AD53-6FEE-75F7-FEE1-F0BD7F43DFF2}"/>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6D24585D-C096-6876-0A79-7B31A8E54EAA}"/>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6D15826-65AE-F9BA-66A6-DE1B85915E5F}"/>
              </a:ext>
            </a:extLst>
          </p:cNvPr>
          <p:cNvSpPr txBox="1"/>
          <p:nvPr/>
        </p:nvSpPr>
        <p:spPr>
          <a:xfrm>
            <a:off x="1591071" y="1682748"/>
            <a:ext cx="10048441" cy="380104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Lecture outline</a:t>
            </a:r>
          </a:p>
          <a:p>
            <a:pPr lvl="1" algn="just"/>
            <a:r>
              <a:rPr lang="en-US" sz="2400" b="1" dirty="0">
                <a:solidFill>
                  <a:srgbClr val="2D3956"/>
                </a:solidFill>
                <a:latin typeface="Tajawal ExtraBold" panose="00000800000000000000" pitchFamily="2" charset="-78"/>
                <a:cs typeface="Tajawal ExtraBold" panose="00000800000000000000" pitchFamily="2" charset="-78"/>
              </a:rPr>
              <a:t>Understanding Types of Crisis</a:t>
            </a:r>
            <a:endParaRPr lang="en-US" sz="1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lvl="1" algn="just"/>
            <a:endParaRPr lang="en-US" sz="900" b="1" dirty="0">
              <a:solidFill>
                <a:srgbClr val="2D3956"/>
              </a:solidFill>
              <a:latin typeface="Tajawal ExtraBold" panose="00000800000000000000" pitchFamily="2" charset="-78"/>
              <a:cs typeface="Tajawal ExtraBold" panose="00000800000000000000" pitchFamily="2" charset="-78"/>
            </a:endParaRPr>
          </a:p>
          <a:p>
            <a:pPr lvl="1" algn="just"/>
            <a:endParaRPr lang="en-US" sz="1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pic>
        <p:nvPicPr>
          <p:cNvPr id="50" name="Graphic 49">
            <a:extLst>
              <a:ext uri="{FF2B5EF4-FFF2-40B4-BE49-F238E27FC236}">
                <a16:creationId xmlns:a16="http://schemas.microsoft.com/office/drawing/2014/main" id="{F52899FA-D3E3-BA16-88C2-927024D28B7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92EBBA9-0D53-0B7D-FB6B-2BB6D9526D8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87D7C0D-EE49-171A-A0C1-2136A53D2A5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A0196064-3A2C-170D-1232-63827841854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E87A427-B9D7-6AA7-1B9C-B58023A49779}"/>
              </a:ext>
            </a:extLst>
          </p:cNvPr>
          <p:cNvSpPr txBox="1"/>
          <p:nvPr/>
        </p:nvSpPr>
        <p:spPr>
          <a:xfrm>
            <a:off x="3166110" y="2127588"/>
            <a:ext cx="8052496" cy="3186898"/>
          </a:xfrm>
          <a:prstGeom prst="rect">
            <a:avLst/>
          </a:prstGeom>
          <a:noFill/>
        </p:spPr>
        <p:txBody>
          <a:bodyPr wrap="square">
            <a:spAutoFit/>
          </a:bodyPr>
          <a:lstStyle/>
          <a:p>
            <a:pPr algn="r" rtl="1">
              <a:lnSpc>
                <a:spcPct val="150000"/>
              </a:lnSpc>
            </a:pPr>
            <a:r>
              <a:rPr lang="en-US" b="1" dirty="0" err="1"/>
              <a:t>الأزمات</a:t>
            </a:r>
            <a:r>
              <a:rPr lang="en-US" b="1" dirty="0"/>
              <a:t> </a:t>
            </a:r>
            <a:r>
              <a:rPr lang="en-US" b="1" dirty="0" err="1"/>
              <a:t>التقليدية</a:t>
            </a:r>
            <a:r>
              <a:rPr lang="en-US" b="1" dirty="0"/>
              <a:t> </a:t>
            </a:r>
            <a:r>
              <a:rPr lang="en-US" b="1" dirty="0" err="1"/>
              <a:t>التي</a:t>
            </a:r>
            <a:r>
              <a:rPr lang="en-US" b="1" dirty="0"/>
              <a:t> </a:t>
            </a:r>
            <a:r>
              <a:rPr lang="en-US" b="1" dirty="0" err="1"/>
              <a:t>تتطور</a:t>
            </a:r>
            <a:r>
              <a:rPr lang="en-US" b="1" dirty="0"/>
              <a:t> </a:t>
            </a:r>
            <a:r>
              <a:rPr lang="en-US" b="1" dirty="0" err="1"/>
              <a:t>الآن</a:t>
            </a:r>
            <a:r>
              <a:rPr lang="en-US" b="1" dirty="0"/>
              <a:t> </a:t>
            </a:r>
            <a:r>
              <a:rPr lang="en-US" b="1" dirty="0" err="1"/>
              <a:t>بشكل</a:t>
            </a:r>
            <a:r>
              <a:rPr lang="en-US" b="1" dirty="0"/>
              <a:t> </a:t>
            </a:r>
            <a:r>
              <a:rPr lang="en-US" b="1" dirty="0" err="1"/>
              <a:t>مختلف</a:t>
            </a:r>
            <a:endParaRPr lang="en-US" b="1" dirty="0"/>
          </a:p>
          <a:p>
            <a:pPr algn="r" rtl="1">
              <a:lnSpc>
                <a:spcPct val="150000"/>
              </a:lnSpc>
            </a:pPr>
            <a:r>
              <a:rPr lang="en-US" b="1" dirty="0" err="1"/>
              <a:t>ما</a:t>
            </a:r>
            <a:r>
              <a:rPr lang="en-US" b="1" dirty="0"/>
              <a:t> </a:t>
            </a:r>
            <a:r>
              <a:rPr lang="en-US" b="1" dirty="0" err="1"/>
              <a:t>هي</a:t>
            </a:r>
            <a:r>
              <a:rPr lang="en-US" b="1" dirty="0"/>
              <a:t> </a:t>
            </a:r>
            <a:r>
              <a:rPr lang="en-US" b="1" dirty="0" err="1"/>
              <a:t>الأزمة</a:t>
            </a:r>
            <a:r>
              <a:rPr lang="en-US" b="1" dirty="0"/>
              <a:t>؟</a:t>
            </a:r>
          </a:p>
          <a:p>
            <a:pPr algn="r" rtl="1">
              <a:lnSpc>
                <a:spcPct val="150000"/>
              </a:lnSpc>
            </a:pPr>
            <a:r>
              <a:rPr lang="en-US" b="1" dirty="0" err="1"/>
              <a:t>أنواع</a:t>
            </a:r>
            <a:r>
              <a:rPr lang="en-US" b="1" dirty="0"/>
              <a:t> </a:t>
            </a:r>
            <a:r>
              <a:rPr lang="en-US" b="1" dirty="0" err="1"/>
              <a:t>الأزمات</a:t>
            </a:r>
            <a:endParaRPr lang="en-US" b="1" dirty="0"/>
          </a:p>
          <a:p>
            <a:pPr algn="r" rtl="1">
              <a:lnSpc>
                <a:spcPct val="150000"/>
              </a:lnSpc>
            </a:pPr>
            <a:endParaRPr lang="en-US" b="1" dirty="0"/>
          </a:p>
          <a:p>
            <a:pPr algn="r" rtl="1">
              <a:lnSpc>
                <a:spcPct val="150000"/>
              </a:lnSpc>
            </a:pPr>
            <a:r>
              <a:rPr lang="en-US" sz="1600" b="1" dirty="0" err="1"/>
              <a:t>الأزمات</a:t>
            </a:r>
            <a:r>
              <a:rPr lang="en-US" sz="1600" b="1" dirty="0"/>
              <a:t> </a:t>
            </a:r>
            <a:r>
              <a:rPr lang="en-US" sz="1600" b="1" dirty="0" err="1"/>
              <a:t>التي</a:t>
            </a:r>
            <a:r>
              <a:rPr lang="en-US" sz="1600" b="1" dirty="0"/>
              <a:t> </a:t>
            </a:r>
            <a:r>
              <a:rPr lang="en-US" sz="1600" b="1" dirty="0" err="1"/>
              <a:t>تنشأ</a:t>
            </a:r>
            <a:r>
              <a:rPr lang="en-US" sz="1600" b="1" dirty="0"/>
              <a:t> </a:t>
            </a:r>
            <a:r>
              <a:rPr lang="en-US" sz="1600" b="1" dirty="0" err="1"/>
              <a:t>نتيجة</a:t>
            </a:r>
            <a:r>
              <a:rPr lang="en-US" sz="1600" b="1" dirty="0"/>
              <a:t> </a:t>
            </a:r>
            <a:r>
              <a:rPr lang="en-US" sz="1600" b="1" dirty="0" err="1"/>
              <a:t>استخدام</a:t>
            </a:r>
            <a:r>
              <a:rPr lang="en-US" sz="1600" b="1" dirty="0"/>
              <a:t> </a:t>
            </a:r>
            <a:r>
              <a:rPr lang="en-US" sz="1600" b="1" dirty="0" err="1"/>
              <a:t>وسائل</a:t>
            </a:r>
            <a:r>
              <a:rPr lang="en-US" sz="1600" b="1" dirty="0"/>
              <a:t> </a:t>
            </a:r>
            <a:r>
              <a:rPr lang="en-US" sz="1600" b="1" dirty="0" err="1"/>
              <a:t>التواصل</a:t>
            </a:r>
            <a:r>
              <a:rPr lang="en-US" sz="1600" b="1" dirty="0"/>
              <a:t> </a:t>
            </a:r>
            <a:r>
              <a:rPr lang="en-US" sz="1600" b="1" dirty="0" err="1"/>
              <a:t>الاجتماعي</a:t>
            </a:r>
            <a:r>
              <a:rPr lang="en-US" sz="1600" b="1" dirty="0"/>
              <a:t> من </a:t>
            </a:r>
            <a:r>
              <a:rPr lang="en-US" sz="1600" b="1" dirty="0" err="1"/>
              <a:t>قبل</a:t>
            </a:r>
            <a:r>
              <a:rPr lang="en-US" sz="1600" b="1" dirty="0"/>
              <a:t> </a:t>
            </a:r>
            <a:r>
              <a:rPr lang="en-US" sz="1600" b="1" dirty="0" err="1"/>
              <a:t>العملاء</a:t>
            </a:r>
            <a:r>
              <a:rPr lang="en-US" sz="1600" b="1" dirty="0"/>
              <a:t> </a:t>
            </a:r>
            <a:r>
              <a:rPr lang="en-US" sz="1600" b="1" dirty="0" err="1"/>
              <a:t>أو</a:t>
            </a:r>
            <a:r>
              <a:rPr lang="en-US" sz="1600" b="1" dirty="0"/>
              <a:t> </a:t>
            </a:r>
            <a:r>
              <a:rPr lang="en-US" sz="1600" b="1" dirty="0" err="1"/>
              <a:t>المواطنين</a:t>
            </a:r>
            <a:r>
              <a:rPr lang="en-US" sz="1600" b="1" dirty="0"/>
              <a:t> </a:t>
            </a:r>
            <a:r>
              <a:rPr lang="en-US" sz="1600" b="1" dirty="0" err="1"/>
              <a:t>أو</a:t>
            </a:r>
            <a:r>
              <a:rPr lang="en-US" sz="1600" b="1" dirty="0"/>
              <a:t> </a:t>
            </a:r>
            <a:r>
              <a:rPr lang="en-US" sz="1600" b="1" dirty="0" err="1"/>
              <a:t>الموظفين</a:t>
            </a:r>
            <a:endParaRPr lang="en-US" sz="1600" b="1" dirty="0"/>
          </a:p>
          <a:p>
            <a:pPr algn="r" rtl="1">
              <a:lnSpc>
                <a:spcPct val="150000"/>
              </a:lnSpc>
            </a:pPr>
            <a:endParaRPr lang="en-US" b="1" dirty="0"/>
          </a:p>
          <a:p>
            <a:pPr algn="r" rtl="1"/>
            <a:r>
              <a:rPr lang="en-US" sz="2000" b="1" dirty="0"/>
              <a:t>"</a:t>
            </a:r>
            <a:r>
              <a:rPr lang="en-US" sz="2000" b="1" dirty="0" err="1"/>
              <a:t>الأهداف</a:t>
            </a:r>
            <a:r>
              <a:rPr lang="en-US" sz="2000" b="1" dirty="0"/>
              <a:t> </a:t>
            </a:r>
            <a:r>
              <a:rPr lang="en-US" sz="2000" b="1" dirty="0" err="1"/>
              <a:t>الذاتية</a:t>
            </a:r>
            <a:r>
              <a:rPr lang="en-US" sz="2000" b="1" dirty="0"/>
              <a:t>" </a:t>
            </a:r>
            <a:r>
              <a:rPr lang="en-US" sz="2000" b="1" dirty="0" err="1"/>
              <a:t>التي</a:t>
            </a:r>
            <a:r>
              <a:rPr lang="en-US" sz="2000" b="1" dirty="0"/>
              <a:t> </a:t>
            </a:r>
            <a:r>
              <a:rPr lang="en-US" sz="2000" b="1" dirty="0" err="1"/>
              <a:t>تسببها</a:t>
            </a:r>
            <a:r>
              <a:rPr lang="en-US" sz="2000" b="1" dirty="0"/>
              <a:t> </a:t>
            </a:r>
            <a:r>
              <a:rPr lang="en-US" sz="2000" b="1" dirty="0" err="1"/>
              <a:t>إساءة</a:t>
            </a:r>
            <a:r>
              <a:rPr lang="en-US" sz="2000" b="1" dirty="0"/>
              <a:t> </a:t>
            </a:r>
            <a:r>
              <a:rPr lang="en-US" sz="2000" b="1" dirty="0" err="1"/>
              <a:t>استخدام</a:t>
            </a:r>
            <a:r>
              <a:rPr lang="en-US" sz="2000" b="1" dirty="0"/>
              <a:t> </a:t>
            </a:r>
            <a:r>
              <a:rPr lang="en-US" sz="2000" b="1" dirty="0" err="1"/>
              <a:t>المنظمات</a:t>
            </a:r>
            <a:r>
              <a:rPr lang="en-US" sz="2000" b="1" dirty="0"/>
              <a:t> </a:t>
            </a:r>
            <a:r>
              <a:rPr lang="en-US" sz="2000" b="1" dirty="0" err="1"/>
              <a:t>لوسائل</a:t>
            </a:r>
            <a:r>
              <a:rPr lang="en-US" sz="2000" b="1" dirty="0"/>
              <a:t> </a:t>
            </a:r>
            <a:r>
              <a:rPr lang="en-US" sz="2000" b="1" dirty="0" err="1"/>
              <a:t>التواصل</a:t>
            </a:r>
            <a:r>
              <a:rPr lang="en-US" sz="2000" b="1" dirty="0"/>
              <a:t> </a:t>
            </a:r>
            <a:r>
              <a:rPr lang="en-US" sz="2000" b="1" dirty="0" err="1"/>
              <a:t>الاجتماعي</a:t>
            </a:r>
            <a:endParaRPr lang="en-US" sz="2000" b="1" dirty="0"/>
          </a:p>
          <a:p>
            <a:pPr algn="r" rtl="1">
              <a:lnSpc>
                <a:spcPct val="150000"/>
              </a:lnSpc>
            </a:pPr>
            <a:r>
              <a:rPr lang="en-US" b="1" dirty="0" err="1"/>
              <a:t>أهمية</a:t>
            </a:r>
            <a:r>
              <a:rPr lang="en-US" b="1" dirty="0"/>
              <a:t> </a:t>
            </a:r>
            <a:r>
              <a:rPr lang="en-US" b="1" dirty="0" err="1"/>
              <a:t>سرعة</a:t>
            </a:r>
            <a:r>
              <a:rPr lang="en-US" b="1" dirty="0"/>
              <a:t> </a:t>
            </a:r>
            <a:r>
              <a:rPr lang="en-US" b="1" dirty="0" err="1"/>
              <a:t>الاستجابة</a:t>
            </a:r>
            <a:endParaRPr lang="en-US" b="1" dirty="0"/>
          </a:p>
        </p:txBody>
      </p:sp>
    </p:spTree>
    <p:extLst>
      <p:ext uri="{BB962C8B-B14F-4D97-AF65-F5344CB8AC3E}">
        <p14:creationId xmlns:p14="http://schemas.microsoft.com/office/powerpoint/2010/main" val="195532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‘Own goals’ triggered by organizations misuse of social media</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5">
            <a:extLst>
              <a:ext uri="{28A0092B-C50C-407E-A947-70E740481C1C}">
                <a14:useLocalDpi xmlns:a14="http://schemas.microsoft.com/office/drawing/2010/main" val="0"/>
              </a:ext>
            </a:extLst>
          </a:blip>
          <a:srcRect t="22197" b="22197"/>
          <a:stretch/>
        </p:blipFill>
        <p:spPr>
          <a:xfrm>
            <a:off x="3151545" y="2790701"/>
            <a:ext cx="4944363" cy="2749339"/>
          </a:xfrm>
          <a:prstGeom prst="rect">
            <a:avLst/>
          </a:prstGeom>
        </p:spPr>
      </p:pic>
    </p:spTree>
    <p:extLst>
      <p:ext uri="{BB962C8B-B14F-4D97-AF65-F5344CB8AC3E}">
        <p14:creationId xmlns:p14="http://schemas.microsoft.com/office/powerpoint/2010/main" val="2079553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653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 </a:t>
            </a:r>
            <a:r>
              <a:rPr lang="ar-EG" sz="2400" dirty="0">
                <a:effectLst/>
                <a:latin typeface="Segoe UI Web (Arabic)"/>
              </a:rPr>
              <a:t>التشهير</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r>
              <a:rPr lang="ar-EG" sz="2400" dirty="0">
                <a:effectLst/>
                <a:latin typeface="Segoe UI Web (Arabic)"/>
              </a:rPr>
              <a:t>معلومات خاطئة وغير موثوقة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r>
              <a:rPr lang="ar-EG" sz="2400" dirty="0">
                <a:effectLst/>
                <a:latin typeface="Segoe UI Web (Arabic)"/>
              </a:rPr>
              <a:t>التنمر الإلكتروني</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r>
              <a:rPr lang="ar-EG" sz="2400" dirty="0">
                <a:effectLst/>
                <a:latin typeface="Segoe UI Web (Arabic)"/>
              </a:rPr>
              <a:t>فقدان الخصوصية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r>
              <a:rPr lang="ar-EG" sz="2400" dirty="0">
                <a:effectLst/>
                <a:latin typeface="Segoe UI Web (Arabic)"/>
              </a:rPr>
              <a:t>احتيال</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11061" y="1546613"/>
            <a:ext cx="10070498" cy="440120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Etiquette </a:t>
            </a:r>
            <a:r>
              <a:rPr lang="ar-EG" sz="2400" b="1" dirty="0">
                <a:solidFill>
                  <a:srgbClr val="FF0000"/>
                </a:solidFill>
                <a:latin typeface="Tajawal ExtraBold" panose="00000800000000000000" pitchFamily="2" charset="-78"/>
                <a:cs typeface="Tajawal ExtraBold" panose="00000800000000000000" pitchFamily="2" charset="-78"/>
              </a:rPr>
              <a:t>آداب التعامل على مواقع التواصل الاجتماعي</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u="sng" dirty="0">
                <a:solidFill>
                  <a:srgbClr val="2D3956"/>
                </a:solidFill>
                <a:latin typeface="Tajawal ExtraBold" panose="00000800000000000000" pitchFamily="2" charset="-78"/>
                <a:cs typeface="Tajawal ExtraBold" panose="00000800000000000000" pitchFamily="2" charset="-78"/>
              </a:rPr>
              <a:t>Take a break before you post</a:t>
            </a:r>
            <a:r>
              <a:rPr lang="en-US" sz="24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If you are </a:t>
            </a:r>
            <a:r>
              <a:rPr lang="en-US" sz="2000" b="1" dirty="0">
                <a:solidFill>
                  <a:srgbClr val="C00000"/>
                </a:solidFill>
                <a:latin typeface="Tajawal ExtraBold" panose="00000800000000000000" pitchFamily="2" charset="-78"/>
                <a:cs typeface="Tajawal ExtraBold" panose="00000800000000000000" pitchFamily="2" charset="-78"/>
              </a:rPr>
              <a:t>angry</a:t>
            </a:r>
            <a:r>
              <a:rPr lang="en-US" sz="2000" b="1" dirty="0">
                <a:solidFill>
                  <a:srgbClr val="2D3956"/>
                </a:solidFill>
                <a:latin typeface="Tajawal ExtraBold" panose="00000800000000000000" pitchFamily="2" charset="-78"/>
                <a:cs typeface="Tajawal ExtraBold" panose="00000800000000000000" pitchFamily="2" charset="-78"/>
              </a:rPr>
              <a:t> about something </a:t>
            </a:r>
            <a:r>
              <a:rPr lang="en-US" sz="2000" b="1" dirty="0">
                <a:solidFill>
                  <a:srgbClr val="C00000"/>
                </a:solidFill>
                <a:latin typeface="Tajawal ExtraBold" panose="00000800000000000000" pitchFamily="2" charset="-78"/>
                <a:cs typeface="Tajawal ExtraBold" panose="00000800000000000000" pitchFamily="2" charset="-78"/>
              </a:rPr>
              <a:t>don’t jump straight on social media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tell the whole world about it</a:t>
            </a:r>
            <a:r>
              <a:rPr lang="en-US" sz="2000" b="1" dirty="0">
                <a:solidFill>
                  <a:srgbClr val="2D3956"/>
                </a:solidFill>
                <a:latin typeface="Tajawal ExtraBold" panose="00000800000000000000" pitchFamily="2" charset="-78"/>
                <a:cs typeface="Tajawal ExtraBold" panose="00000800000000000000" pitchFamily="2" charset="-78"/>
              </a:rPr>
              <a:t>. Take some time to cool down and consider if it’s even worth posting. </a:t>
            </a:r>
          </a:p>
          <a:p>
            <a:pPr algn="just"/>
            <a:r>
              <a:rPr lang="en-US" sz="2400" b="1" u="sng" dirty="0">
                <a:solidFill>
                  <a:srgbClr val="2D3956"/>
                </a:solidFill>
                <a:latin typeface="Tajawal ExtraBold" panose="00000800000000000000" pitchFamily="2" charset="-78"/>
                <a:cs typeface="Tajawal ExtraBold" panose="00000800000000000000" pitchFamily="2" charset="-78"/>
              </a:rPr>
              <a:t>Consider the rules of the platform</a:t>
            </a:r>
            <a:r>
              <a:rPr lang="en-US" sz="24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Before posting anything understand the rules of the social media platform and ensure </a:t>
            </a:r>
            <a:r>
              <a:rPr lang="en-US" sz="2000" b="1" dirty="0">
                <a:solidFill>
                  <a:srgbClr val="C00000"/>
                </a:solidFill>
                <a:latin typeface="Tajawal ExtraBold" panose="00000800000000000000" pitchFamily="2" charset="-78"/>
                <a:cs typeface="Tajawal ExtraBold" panose="00000800000000000000" pitchFamily="2" charset="-78"/>
              </a:rPr>
              <a:t>your posts </a:t>
            </a:r>
            <a:r>
              <a:rPr lang="en-US" sz="2000" b="1" dirty="0">
                <a:solidFill>
                  <a:srgbClr val="2D3956"/>
                </a:solidFill>
                <a:latin typeface="Tajawal ExtraBold" panose="00000800000000000000" pitchFamily="2" charset="-78"/>
                <a:cs typeface="Tajawal ExtraBold" panose="00000800000000000000" pitchFamily="2" charset="-78"/>
              </a:rPr>
              <a:t>conform</a:t>
            </a:r>
            <a:r>
              <a:rPr lang="ar-EG" sz="2000" b="1" dirty="0">
                <a:solidFill>
                  <a:srgbClr val="2D3956"/>
                </a:solidFill>
                <a:latin typeface="Tajawal ExtraBold" panose="00000800000000000000" pitchFamily="2" charset="-78"/>
                <a:cs typeface="Tajawal ExtraBold" panose="00000800000000000000" pitchFamily="2" charset="-78"/>
              </a:rPr>
              <a:t> تتوافق مع </a:t>
            </a:r>
            <a:r>
              <a:rPr lang="en-US" sz="2000" b="1" dirty="0">
                <a:solidFill>
                  <a:srgbClr val="2D3956"/>
                </a:solidFill>
                <a:latin typeface="Tajawal ExtraBold" panose="00000800000000000000" pitchFamily="2" charset="-78"/>
                <a:cs typeface="Tajawal ExtraBold" panose="00000800000000000000" pitchFamily="2" charset="-78"/>
              </a:rPr>
              <a:t> to the </a:t>
            </a:r>
            <a:r>
              <a:rPr lang="en-US" sz="2000" b="1" dirty="0">
                <a:solidFill>
                  <a:srgbClr val="C00000"/>
                </a:solidFill>
                <a:latin typeface="Tajawal ExtraBold" panose="00000800000000000000" pitchFamily="2" charset="-78"/>
                <a:cs typeface="Tajawal ExtraBold" panose="00000800000000000000" pitchFamily="2" charset="-78"/>
              </a:rPr>
              <a:t>accepted guidelines</a:t>
            </a:r>
            <a:r>
              <a:rPr lang="en-US" sz="2000" b="1" dirty="0">
                <a:solidFill>
                  <a:srgbClr val="2D3956"/>
                </a:solidFill>
                <a:latin typeface="Tajawal ExtraBold" panose="00000800000000000000" pitchFamily="2" charset="-78"/>
                <a:cs typeface="Tajawal ExtraBold" panose="00000800000000000000" pitchFamily="2" charset="-78"/>
              </a:rPr>
              <a:t>.</a:t>
            </a:r>
          </a:p>
          <a:p>
            <a:pPr algn="just"/>
            <a:r>
              <a:rPr lang="en-US" sz="2400" b="1" u="sng" dirty="0">
                <a:solidFill>
                  <a:srgbClr val="2D3956"/>
                </a:solidFill>
                <a:latin typeface="Tajawal ExtraBold" panose="00000800000000000000" pitchFamily="2" charset="-78"/>
                <a:cs typeface="Tajawal ExtraBold" panose="00000800000000000000" pitchFamily="2" charset="-78"/>
              </a:rPr>
              <a:t>Keep it professional</a:t>
            </a:r>
            <a:r>
              <a:rPr lang="en-US" sz="24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Don’t make disparaging</a:t>
            </a:r>
            <a:r>
              <a:rPr lang="ar-EG" sz="2000" b="1" dirty="0">
                <a:solidFill>
                  <a:srgbClr val="2D3956"/>
                </a:solidFill>
                <a:latin typeface="Tajawal ExtraBold" panose="00000800000000000000" pitchFamily="2" charset="-78"/>
                <a:cs typeface="Tajawal ExtraBold" panose="00000800000000000000" pitchFamily="2" charset="-78"/>
              </a:rPr>
              <a:t> مُهين </a:t>
            </a:r>
            <a:r>
              <a:rPr lang="en-US" sz="2000" b="1" dirty="0">
                <a:solidFill>
                  <a:srgbClr val="2D3956"/>
                </a:solidFill>
                <a:latin typeface="Tajawal ExtraBold" panose="00000800000000000000" pitchFamily="2" charset="-78"/>
                <a:cs typeface="Tajawal ExtraBold" panose="00000800000000000000" pitchFamily="2" charset="-78"/>
              </a:rPr>
              <a:t>comments that could bring a person or an entity into disrepute</a:t>
            </a:r>
            <a:r>
              <a:rPr lang="ar-EG" sz="2000" b="1" dirty="0">
                <a:solidFill>
                  <a:srgbClr val="2D3956"/>
                </a:solidFill>
                <a:latin typeface="Tajawal ExtraBold" panose="00000800000000000000" pitchFamily="2" charset="-78"/>
                <a:cs typeface="Tajawal ExtraBold" panose="00000800000000000000" pitchFamily="2" charset="-78"/>
              </a:rPr>
              <a:t>سمعة سيئة </a:t>
            </a:r>
            <a:r>
              <a:rPr lang="en-US" sz="2000" b="1" dirty="0">
                <a:solidFill>
                  <a:srgbClr val="2D3956"/>
                </a:solidFill>
                <a:latin typeface="Tajawal ExtraBold" panose="00000800000000000000" pitchFamily="2" charset="-78"/>
                <a:cs typeface="Tajawal ExtraBold" panose="00000800000000000000" pitchFamily="2" charset="-78"/>
              </a:rPr>
              <a:t>. You can still be conversational and personal with </a:t>
            </a:r>
            <a:r>
              <a:rPr lang="en-US" sz="2000" b="1" dirty="0">
                <a:solidFill>
                  <a:srgbClr val="C00000"/>
                </a:solidFill>
                <a:latin typeface="Tajawal ExtraBold" panose="00000800000000000000" pitchFamily="2" charset="-78"/>
                <a:cs typeface="Tajawal ExtraBold" panose="00000800000000000000" pitchFamily="2" charset="-78"/>
              </a:rPr>
              <a:t>your posts</a:t>
            </a:r>
            <a:r>
              <a:rPr lang="en-US" sz="2000" b="1" dirty="0">
                <a:solidFill>
                  <a:srgbClr val="2D3956"/>
                </a:solidFill>
                <a:latin typeface="Tajawal ExtraBold" panose="00000800000000000000" pitchFamily="2" charset="-78"/>
                <a:cs typeface="Tajawal ExtraBold" panose="00000800000000000000" pitchFamily="2" charset="-78"/>
              </a:rPr>
              <a:t> but </a:t>
            </a:r>
            <a:r>
              <a:rPr lang="en-US" sz="2000" b="1" dirty="0">
                <a:solidFill>
                  <a:srgbClr val="C00000"/>
                </a:solidFill>
                <a:latin typeface="Tajawal ExtraBold" panose="00000800000000000000" pitchFamily="2" charset="-78"/>
                <a:cs typeface="Tajawal ExtraBold" panose="00000800000000000000" pitchFamily="2" charset="-78"/>
              </a:rPr>
              <a:t>make sure they are appropriate</a:t>
            </a:r>
            <a:r>
              <a:rPr lang="en-US" sz="2000" b="1" dirty="0">
                <a:solidFill>
                  <a:srgbClr val="2D3956"/>
                </a:solidFill>
                <a:latin typeface="Tajawal ExtraBold" panose="00000800000000000000" pitchFamily="2" charset="-78"/>
                <a:cs typeface="Tajawal ExtraBold" panose="00000800000000000000" pitchFamily="2" charset="-78"/>
              </a:rPr>
              <a:t>.</a:t>
            </a:r>
          </a:p>
          <a:p>
            <a:pPr algn="just"/>
            <a:r>
              <a:rPr lang="en-US" sz="2400" b="1" u="sng" dirty="0">
                <a:solidFill>
                  <a:srgbClr val="2D3956"/>
                </a:solidFill>
                <a:latin typeface="Tajawal ExtraBold" panose="00000800000000000000" pitchFamily="2" charset="-78"/>
                <a:cs typeface="Tajawal ExtraBold" panose="00000800000000000000" pitchFamily="2" charset="-78"/>
              </a:rPr>
              <a:t>Show respect</a:t>
            </a:r>
            <a:r>
              <a:rPr lang="en-US" sz="24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If you </a:t>
            </a:r>
            <a:r>
              <a:rPr lang="en-US" sz="2000" b="1" dirty="0">
                <a:solidFill>
                  <a:srgbClr val="C00000"/>
                </a:solidFill>
                <a:latin typeface="Tajawal ExtraBold" panose="00000800000000000000" pitchFamily="2" charset="-78"/>
                <a:cs typeface="Tajawal ExtraBold" panose="00000800000000000000" pitchFamily="2" charset="-78"/>
              </a:rPr>
              <a:t>treat other users </a:t>
            </a:r>
            <a:r>
              <a:rPr lang="en-US" sz="2000" b="1" dirty="0">
                <a:solidFill>
                  <a:srgbClr val="2D3956"/>
                </a:solidFill>
                <a:latin typeface="Tajawal ExtraBold" panose="00000800000000000000" pitchFamily="2" charset="-78"/>
                <a:cs typeface="Tajawal ExtraBold" panose="00000800000000000000" pitchFamily="2" charset="-78"/>
              </a:rPr>
              <a:t>of social media </a:t>
            </a:r>
            <a:r>
              <a:rPr lang="en-US" sz="2000" b="1" dirty="0">
                <a:solidFill>
                  <a:srgbClr val="C00000"/>
                </a:solidFill>
                <a:latin typeface="Tajawal ExtraBold" panose="00000800000000000000" pitchFamily="2" charset="-78"/>
                <a:cs typeface="Tajawal ExtraBold" panose="00000800000000000000" pitchFamily="2" charset="-78"/>
              </a:rPr>
              <a:t>with respect </a:t>
            </a:r>
            <a:r>
              <a:rPr lang="en-US" sz="2000" b="1" dirty="0">
                <a:solidFill>
                  <a:srgbClr val="2D3956"/>
                </a:solidFill>
                <a:latin typeface="Tajawal ExtraBold" panose="00000800000000000000" pitchFamily="2" charset="-78"/>
                <a:cs typeface="Tajawal ExtraBold" panose="00000800000000000000" pitchFamily="2" charset="-78"/>
              </a:rPr>
              <a:t>you will be </a:t>
            </a:r>
            <a:r>
              <a:rPr lang="en-US" sz="2000" b="1" dirty="0">
                <a:solidFill>
                  <a:srgbClr val="C00000"/>
                </a:solidFill>
                <a:latin typeface="Tajawal ExtraBold" panose="00000800000000000000" pitchFamily="2" charset="-78"/>
                <a:cs typeface="Tajawal ExtraBold" panose="00000800000000000000" pitchFamily="2" charset="-78"/>
              </a:rPr>
              <a:t>treated with respect in return</a:t>
            </a:r>
            <a:r>
              <a:rPr lang="en-US" sz="2000" b="1" dirty="0">
                <a:solidFill>
                  <a:srgbClr val="2D3956"/>
                </a:solidFill>
                <a:latin typeface="Tajawal ExtraBold" panose="00000800000000000000" pitchFamily="2" charset="-78"/>
                <a:cs typeface="Tajawal ExtraBold" panose="00000800000000000000" pitchFamily="2" charset="-78"/>
              </a:rPr>
              <a:t>. Social media is a communication tool to allow you to </a:t>
            </a:r>
            <a:r>
              <a:rPr lang="en-US" sz="2000" b="1" dirty="0">
                <a:solidFill>
                  <a:srgbClr val="C00000"/>
                </a:solidFill>
                <a:latin typeface="Tajawal ExtraBold" panose="00000800000000000000" pitchFamily="2" charset="-78"/>
                <a:cs typeface="Tajawal ExtraBold" panose="00000800000000000000" pitchFamily="2" charset="-78"/>
              </a:rPr>
              <a:t>share discussions </a:t>
            </a:r>
            <a:r>
              <a:rPr lang="en-US" sz="2000" b="1" dirty="0">
                <a:solidFill>
                  <a:srgbClr val="2D3956"/>
                </a:solidFill>
                <a:latin typeface="Tajawal ExtraBold" panose="00000800000000000000" pitchFamily="2" charset="-78"/>
                <a:cs typeface="Tajawal ExtraBold" panose="00000800000000000000" pitchFamily="2" charset="-78"/>
              </a:rPr>
              <a:t>with people all over the world.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9BB0B95-94C3-5056-552C-A48EBDB56F1D}"/>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Tree>
    <p:extLst>
      <p:ext uri="{BB962C8B-B14F-4D97-AF65-F5344CB8AC3E}">
        <p14:creationId xmlns:p14="http://schemas.microsoft.com/office/powerpoint/2010/main" val="351078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407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Video: Social Media Etiquette</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descr="A red square with arms and legs and a play button&#10;&#10;Description automatically generated with low confidence">
            <a:extLst>
              <a:ext uri="{FF2B5EF4-FFF2-40B4-BE49-F238E27FC236}">
                <a16:creationId xmlns:a16="http://schemas.microsoft.com/office/drawing/2014/main" id="{CA6A27BC-BC98-1A93-A7C0-0FC7007DFD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68830" y="1728138"/>
            <a:ext cx="6937169" cy="4162301"/>
          </a:xfrm>
          <a:prstGeom prst="rect">
            <a:avLst/>
          </a:prstGeom>
        </p:spPr>
      </p:pic>
    </p:spTree>
    <p:extLst>
      <p:ext uri="{BB962C8B-B14F-4D97-AF65-F5344CB8AC3E}">
        <p14:creationId xmlns:p14="http://schemas.microsoft.com/office/powerpoint/2010/main" val="18314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Helio Fred Garcia outline the broad characteristics of social media</a:t>
            </a:r>
            <a:r>
              <a:rPr lang="ar-EG" sz="2800" b="1" dirty="0">
                <a:solidFill>
                  <a:srgbClr val="2D3956"/>
                </a:solidFill>
                <a:latin typeface="Tajawal ExtraBold" panose="00000800000000000000" pitchFamily="2" charset="-78"/>
                <a:cs typeface="Tajawal ExtraBold" panose="00000800000000000000" pitchFamily="2" charset="-78"/>
              </a:rPr>
              <a:t> الخصائص العامة لوسائل التواصل الاجتماعي</a:t>
            </a:r>
            <a:r>
              <a:rPr lang="en-US" sz="2800" b="1" dirty="0">
                <a:solidFill>
                  <a:srgbClr val="2D3956"/>
                </a:solidFill>
                <a:latin typeface="Tajawal ExtraBold" panose="00000800000000000000" pitchFamily="2" charset="-78"/>
                <a:cs typeface="Tajawal ExtraBold" panose="00000800000000000000" pitchFamily="2" charset="-78"/>
              </a:rPr>
              <a:t>. They emphasize </a:t>
            </a:r>
            <a:r>
              <a:rPr lang="en-US" sz="2800" b="1" dirty="0">
                <a:solidFill>
                  <a:srgbClr val="00B0F0"/>
                </a:solidFill>
                <a:latin typeface="Tajawal ExtraBold" panose="00000800000000000000" pitchFamily="2" charset="-78"/>
                <a:cs typeface="Tajawal ExtraBold" panose="00000800000000000000" pitchFamily="2" charset="-78"/>
              </a:rPr>
              <a:t>authenticity</a:t>
            </a:r>
            <a:r>
              <a:rPr lang="ar-EG" sz="2800" dirty="0">
                <a:effectLst/>
                <a:latin typeface="Segoe UI Web (Arabic)"/>
              </a:rPr>
              <a:t>أصلية</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transparency</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decentralization of authority</a:t>
            </a:r>
            <a:r>
              <a:rPr lang="ar-EG" sz="2800" dirty="0">
                <a:effectLst/>
                <a:latin typeface="Segoe UI Web (Arabic)"/>
              </a:rPr>
              <a:t>لامركزية السلطة</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speed</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a:solidFill>
                  <a:srgbClr val="00B0F0"/>
                </a:solidFill>
                <a:latin typeface="Tajawal ExtraBold" panose="00000800000000000000" pitchFamily="2" charset="-78"/>
                <a:cs typeface="Tajawal ExtraBold" panose="00000800000000000000" pitchFamily="2" charset="-78"/>
              </a:rPr>
              <a:t>collaboration</a:t>
            </a:r>
            <a:r>
              <a:rPr lang="ar-EG" sz="2800" dirty="0">
                <a:effectLst/>
                <a:latin typeface="Segoe UI Web (Arabic)"/>
              </a:rPr>
              <a:t>التعاون</a:t>
            </a:r>
            <a:r>
              <a:rPr lang="en-US" sz="2800" b="1" dirty="0">
                <a:solidFill>
                  <a:srgbClr val="2D3956"/>
                </a:solidFill>
                <a:latin typeface="Tajawal ExtraBold" panose="00000800000000000000" pitchFamily="2" charset="-78"/>
                <a:cs typeface="Tajawal ExtraBold" panose="00000800000000000000" pitchFamily="2" charset="-78"/>
              </a:rPr>
              <a:t> as primary characteristics.</a:t>
            </a: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a:t>
            </a:r>
            <a:r>
              <a:rPr lang="ar-EG" sz="2800" dirty="0">
                <a:effectLst/>
                <a:latin typeface="Segoe UI Web (Arabic)"/>
              </a:rPr>
              <a:t>قنوات مفيدة</a:t>
            </a:r>
            <a:r>
              <a:rPr lang="en-US" sz="2800" b="1" dirty="0">
                <a:solidFill>
                  <a:srgbClr val="2D3956"/>
                </a:solidFill>
                <a:latin typeface="Tajawal ExtraBold" panose="00000800000000000000" pitchFamily="2" charset="-78"/>
                <a:cs typeface="Tajawal ExtraBold" panose="00000800000000000000" pitchFamily="2" charset="-78"/>
              </a:rPr>
              <a:t> for immediate reach and accessibility to stakeholders. However, in a crisis, they can be </a:t>
            </a:r>
            <a:r>
              <a:rPr lang="en-US" sz="2800" b="1" dirty="0">
                <a:solidFill>
                  <a:srgbClr val="C00000"/>
                </a:solidFill>
                <a:latin typeface="Tajawal ExtraBold" panose="00000800000000000000" pitchFamily="2" charset="-78"/>
                <a:cs typeface="Tajawal ExtraBold" panose="00000800000000000000" pitchFamily="2" charset="-78"/>
              </a:rPr>
              <a:t>an asset</a:t>
            </a:r>
            <a:r>
              <a:rPr lang="ar-EG" sz="2800" dirty="0">
                <a:solidFill>
                  <a:srgbClr val="C00000"/>
                </a:solidFill>
                <a:effectLst/>
                <a:latin typeface="Segoe UI Web (Arabic)"/>
              </a:rPr>
              <a:t> </a:t>
            </a:r>
            <a:r>
              <a:rPr lang="ar-EG" sz="2800" dirty="0">
                <a:effectLst/>
                <a:latin typeface="Segoe UI Web (Arabic)"/>
              </a:rPr>
              <a:t>ميزة </a:t>
            </a:r>
            <a:r>
              <a:rPr lang="en-US" sz="2800" b="1" dirty="0">
                <a:solidFill>
                  <a:srgbClr val="2D3956"/>
                </a:solidFill>
                <a:latin typeface="Tajawal ExtraBold" panose="00000800000000000000" pitchFamily="2" charset="-78"/>
                <a:cs typeface="Tajawal ExtraBold" panose="00000800000000000000" pitchFamily="2" charset="-78"/>
              </a:rPr>
              <a:t>or </a:t>
            </a:r>
            <a:r>
              <a:rPr lang="en-US" sz="2800" b="1" dirty="0">
                <a:solidFill>
                  <a:srgbClr val="C00000"/>
                </a:solidFill>
                <a:latin typeface="Tajawal ExtraBold" panose="00000800000000000000" pitchFamily="2" charset="-78"/>
                <a:cs typeface="Tajawal ExtraBold" panose="00000800000000000000" pitchFamily="2" charset="-78"/>
              </a:rPr>
              <a:t>a liability</a:t>
            </a:r>
            <a:r>
              <a:rPr lang="ar-EG" sz="2800" b="1" dirty="0">
                <a:solidFill>
                  <a:srgbClr val="C00000"/>
                </a:solidFill>
                <a:latin typeface="Tajawal ExtraBold" panose="00000800000000000000" pitchFamily="2" charset="-78"/>
                <a:cs typeface="Tajawal ExtraBold" panose="00000800000000000000" pitchFamily="2" charset="-78"/>
              </a:rPr>
              <a:t> </a:t>
            </a:r>
            <a:r>
              <a:rPr lang="ar-EG" sz="2800" b="1" dirty="0">
                <a:solidFill>
                  <a:srgbClr val="2D3956"/>
                </a:solidFill>
                <a:latin typeface="Tajawal ExtraBold" panose="00000800000000000000" pitchFamily="2" charset="-78"/>
                <a:cs typeface="Tajawal ExtraBold" panose="00000800000000000000" pitchFamily="2" charset="-78"/>
              </a:rPr>
              <a:t>مسئولية قانونية</a:t>
            </a:r>
            <a:r>
              <a:rPr lang="en-US" sz="2800" b="1" dirty="0">
                <a:solidFill>
                  <a:srgbClr val="2D3956"/>
                </a:solidFill>
                <a:latin typeface="Tajawal ExtraBold" panose="00000800000000000000" pitchFamily="2" charset="-78"/>
                <a:cs typeface="Tajawal ExtraBold" panose="00000800000000000000" pitchFamily="2"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09CAB470-B80A-D0E1-29E7-B6D196B1DD23}"/>
              </a:ext>
            </a:extLst>
          </p:cNvPr>
          <p:cNvSpPr/>
          <p:nvPr/>
        </p:nvSpPr>
        <p:spPr>
          <a:xfrm>
            <a:off x="125730" y="3977345"/>
            <a:ext cx="1297395" cy="1931670"/>
          </a:xfrm>
          <a:prstGeom prst="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dirty="0">
                <a:ln w="0"/>
                <a:solidFill>
                  <a:schemeClr val="tx1"/>
                </a:solidFill>
                <a:effectLst>
                  <a:outerShdw blurRad="38100" dist="19050" dir="2700000" algn="tl" rotWithShape="0">
                    <a:schemeClr val="dk1">
                      <a:alpha val="40000"/>
                    </a:schemeClr>
                  </a:outerShdw>
                </a:effectLst>
              </a:rPr>
              <a:t>جميع الخصائص ميزة وعيب حسب الاستخدام</a:t>
            </a:r>
            <a:endParaRPr lang="en-US" sz="24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1229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407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Video: Reputation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1" name="Picture 10" descr="A cartoon of a movie clapper&#10;&#10;Description automatically generated with low confidence">
            <a:extLst>
              <a:ext uri="{FF2B5EF4-FFF2-40B4-BE49-F238E27FC236}">
                <a16:creationId xmlns:a16="http://schemas.microsoft.com/office/drawing/2014/main" id="{8011A59B-D1D9-4603-E707-57FB8E752A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08152" y="1528563"/>
            <a:ext cx="5868390" cy="4401293"/>
          </a:xfrm>
          <a:prstGeom prst="rect">
            <a:avLst/>
          </a:prstGeom>
        </p:spPr>
      </p:pic>
    </p:spTree>
    <p:extLst>
      <p:ext uri="{BB962C8B-B14F-4D97-AF65-F5344CB8AC3E}">
        <p14:creationId xmlns:p14="http://schemas.microsoft.com/office/powerpoint/2010/main" val="763566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How Social Media Transforms the Way We Live &amp; Do Business?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5">
            <a:extLst>
              <a:ext uri="{28A0092B-C50C-407E-A947-70E740481C1C}">
                <a14:useLocalDpi xmlns:a14="http://schemas.microsoft.com/office/drawing/2010/main" val="0"/>
              </a:ext>
            </a:extLst>
          </a:blip>
          <a:srcRect l="2942" r="2942"/>
          <a:stretch/>
        </p:blipFill>
        <p:spPr>
          <a:xfrm>
            <a:off x="3151545" y="2790701"/>
            <a:ext cx="4944363" cy="2749339"/>
          </a:xfrm>
          <a:prstGeom prst="rect">
            <a:avLst/>
          </a:prstGeom>
        </p:spPr>
      </p:pic>
      <p:sp>
        <p:nvSpPr>
          <p:cNvPr id="2" name="TextBox 1">
            <a:extLst>
              <a:ext uri="{FF2B5EF4-FFF2-40B4-BE49-F238E27FC236}">
                <a16:creationId xmlns:a16="http://schemas.microsoft.com/office/drawing/2014/main" id="{A48144F4-20F3-F273-8CBB-9BF2B6C11185}"/>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417336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Social Media Transforms the Way We Live &amp; Do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985706"/>
          </a:xfrm>
          <a:prstGeom prst="rect">
            <a:avLst/>
          </a:prstGeom>
          <a:noFill/>
        </p:spPr>
        <p:txBody>
          <a:bodyPr wrap="square" rtlCol="0">
            <a:spAutoFit/>
          </a:bodyPr>
          <a:lstStyle/>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One in eight couples married in the United States met online.</a:t>
            </a:r>
          </a:p>
          <a:p>
            <a:pPr algn="just"/>
            <a:r>
              <a:rPr lang="en-US" sz="2300" b="1" dirty="0">
                <a:solidFill>
                  <a:srgbClr val="2D3956"/>
                </a:solidFill>
                <a:latin typeface="Tajawal ExtraBold" panose="00000800000000000000" pitchFamily="2" charset="-78"/>
                <a:cs typeface="Tajawal ExtraBold" panose="00000800000000000000" pitchFamily="2" charset="-78"/>
              </a:rPr>
              <a:t>• If Facebook were a country, it would be the world’s third largest.</a:t>
            </a:r>
          </a:p>
          <a:p>
            <a:pPr algn="just"/>
            <a:r>
              <a:rPr lang="en-US" sz="2300" b="1" dirty="0">
                <a:solidFill>
                  <a:srgbClr val="2D3956"/>
                </a:solidFill>
                <a:latin typeface="Tajawal ExtraBold" panose="00000800000000000000" pitchFamily="2" charset="-78"/>
                <a:cs typeface="Tajawal ExtraBold" panose="00000800000000000000" pitchFamily="2" charset="-78"/>
              </a:rPr>
              <a:t>• A New </a:t>
            </a:r>
            <a:r>
              <a:rPr lang="en-US" sz="2300" b="1" dirty="0" err="1">
                <a:solidFill>
                  <a:srgbClr val="2D3956"/>
                </a:solidFill>
                <a:latin typeface="Tajawal ExtraBold" panose="00000800000000000000" pitchFamily="2" charset="-78"/>
                <a:cs typeface="Tajawal ExtraBold" panose="00000800000000000000" pitchFamily="2" charset="-78"/>
              </a:rPr>
              <a:t>Linkedin</a:t>
            </a:r>
            <a:r>
              <a:rPr lang="en-US" sz="2300" b="1" dirty="0">
                <a:solidFill>
                  <a:srgbClr val="2D3956"/>
                </a:solidFill>
                <a:latin typeface="Tajawal ExtraBold" panose="00000800000000000000" pitchFamily="2" charset="-78"/>
                <a:cs typeface="Tajawal ExtraBold" panose="00000800000000000000" pitchFamily="2" charset="-78"/>
              </a:rPr>
              <a:t> member joins every second.</a:t>
            </a:r>
          </a:p>
          <a:p>
            <a:pPr algn="just"/>
            <a:r>
              <a:rPr lang="en-US" sz="2300" b="1" dirty="0">
                <a:solidFill>
                  <a:srgbClr val="2D3956"/>
                </a:solidFill>
                <a:latin typeface="Tajawal ExtraBold" panose="00000800000000000000" pitchFamily="2" charset="-78"/>
                <a:cs typeface="Tajawal ExtraBold" panose="00000800000000000000" pitchFamily="2" charset="-78"/>
              </a:rPr>
              <a:t>• Every minute, 24 hours of video is uploaded onto YouTube.</a:t>
            </a:r>
          </a:p>
          <a:p>
            <a:pPr algn="just"/>
            <a:r>
              <a:rPr lang="en-US" sz="2300" b="1" dirty="0">
                <a:solidFill>
                  <a:srgbClr val="2D3956"/>
                </a:solidFill>
                <a:latin typeface="Tajawal ExtraBold" panose="00000800000000000000" pitchFamily="2" charset="-78"/>
                <a:cs typeface="Tajawal ExtraBold" panose="00000800000000000000" pitchFamily="2" charset="-78"/>
              </a:rPr>
              <a:t>• If Wikipedia were a book, it would be 2.25 million pages long</a:t>
            </a:r>
          </a:p>
          <a:p>
            <a:pPr algn="just"/>
            <a:r>
              <a:rPr lang="en-US" sz="2300" b="1" dirty="0">
                <a:solidFill>
                  <a:srgbClr val="2D3956"/>
                </a:solidFill>
                <a:latin typeface="Tajawal ExtraBold" panose="00000800000000000000" pitchFamily="2" charset="-78"/>
                <a:cs typeface="Tajawal ExtraBold" panose="00000800000000000000" pitchFamily="2" charset="-78"/>
              </a:rPr>
              <a:t>and take 23 years to read.</a:t>
            </a:r>
          </a:p>
          <a:p>
            <a:pPr algn="just"/>
            <a:r>
              <a:rPr lang="en-US" sz="2300" b="1" dirty="0">
                <a:solidFill>
                  <a:srgbClr val="2D3956"/>
                </a:solidFill>
                <a:latin typeface="Tajawal ExtraBold" panose="00000800000000000000" pitchFamily="2" charset="-78"/>
                <a:cs typeface="Tajawal ExtraBold" panose="00000800000000000000" pitchFamily="2" charset="-78"/>
              </a:rPr>
              <a:t>• 78% of consumers </a:t>
            </a:r>
            <a:r>
              <a:rPr lang="en-US" sz="2300" b="1" dirty="0">
                <a:solidFill>
                  <a:srgbClr val="00B0F0"/>
                </a:solidFill>
                <a:latin typeface="Tajawal ExtraBold" panose="00000800000000000000" pitchFamily="2" charset="-78"/>
                <a:cs typeface="Tajawal ExtraBold" panose="00000800000000000000" pitchFamily="2" charset="-78"/>
              </a:rPr>
              <a:t>trust </a:t>
            </a:r>
            <a:r>
              <a:rPr lang="en-US" sz="2300" b="1" dirty="0">
                <a:solidFill>
                  <a:srgbClr val="2D3956"/>
                </a:solidFill>
                <a:latin typeface="Tajawal ExtraBold" panose="00000800000000000000" pitchFamily="2" charset="-78"/>
                <a:cs typeface="Tajawal ExtraBold" panose="00000800000000000000" pitchFamily="2" charset="-78"/>
              </a:rPr>
              <a:t>peer </a:t>
            </a:r>
            <a:r>
              <a:rPr lang="en-US" sz="2300" b="1" dirty="0">
                <a:solidFill>
                  <a:srgbClr val="00B0F0"/>
                </a:solidFill>
                <a:latin typeface="Tajawal ExtraBold" panose="00000800000000000000" pitchFamily="2" charset="-78"/>
                <a:cs typeface="Tajawal ExtraBold" panose="00000800000000000000" pitchFamily="2" charset="-78"/>
              </a:rPr>
              <a:t>reviews</a:t>
            </a:r>
            <a:r>
              <a:rPr lang="en-US" sz="2300" b="1" dirty="0">
                <a:solidFill>
                  <a:srgbClr val="2D3956"/>
                </a:solidFill>
                <a:latin typeface="Tajawal ExtraBold" panose="00000800000000000000" pitchFamily="2" charset="-78"/>
                <a:cs typeface="Tajawal ExtraBold" panose="00000800000000000000" pitchFamily="2" charset="-78"/>
              </a:rPr>
              <a:t>. Only 14% trust advertisements.</a:t>
            </a:r>
          </a:p>
          <a:p>
            <a:pPr algn="just"/>
            <a:r>
              <a:rPr lang="en-US" sz="2300" b="1" dirty="0">
                <a:solidFill>
                  <a:srgbClr val="2D3956"/>
                </a:solidFill>
                <a:latin typeface="Tajawal ExtraBold" panose="00000800000000000000" pitchFamily="2" charset="-78"/>
                <a:cs typeface="Tajawal ExtraBold" panose="00000800000000000000" pitchFamily="2" charset="-78"/>
              </a:rPr>
              <a:t>• E-readers have exceeded traditional book sales.</a:t>
            </a:r>
          </a:p>
          <a:p>
            <a:pPr algn="just"/>
            <a:r>
              <a:rPr lang="en-US" sz="2300" b="1" dirty="0">
                <a:solidFill>
                  <a:srgbClr val="2D3956"/>
                </a:solidFill>
                <a:latin typeface="Tajawal ExtraBold" panose="00000800000000000000" pitchFamily="2" charset="-78"/>
                <a:cs typeface="Tajawal ExtraBold" panose="00000800000000000000" pitchFamily="2" charset="-78"/>
              </a:rPr>
              <a:t>• Kindergarteners learn on iPads now, not chalkboards.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6A8C7713-716F-BA5B-696C-7A9D0E3C17B9}"/>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0949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Social Media Transforms the Way We Live &amp; Do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62705"/>
          </a:xfrm>
          <a:prstGeom prst="rect">
            <a:avLst/>
          </a:prstGeom>
          <a:noFill/>
        </p:spPr>
        <p:txBody>
          <a:bodyPr wrap="square" rtlCol="0">
            <a:spAutoFit/>
          </a:bodyPr>
          <a:lstStyle/>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So, there is a new playing field—social media—and new rules of the game: analysis, action, and communication, all at high speed.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i="1" dirty="0">
                <a:solidFill>
                  <a:srgbClr val="C00000"/>
                </a:solidFill>
                <a:latin typeface="Tajawal ExtraBold" panose="00000800000000000000" pitchFamily="2" charset="-78"/>
                <a:cs typeface="Tajawal ExtraBold" panose="00000800000000000000" pitchFamily="2" charset="-78"/>
              </a:rPr>
              <a:t>Yet the realities of </a:t>
            </a:r>
            <a:r>
              <a:rPr lang="en-US" sz="2300" b="1" i="1" u="sng" dirty="0">
                <a:solidFill>
                  <a:srgbClr val="C00000"/>
                </a:solidFill>
                <a:latin typeface="Tajawal ExtraBold" panose="00000800000000000000" pitchFamily="2" charset="-78"/>
                <a:cs typeface="Tajawal ExtraBold" panose="00000800000000000000" pitchFamily="2" charset="-78"/>
              </a:rPr>
              <a:t>people’s reasonable expectations </a:t>
            </a:r>
            <a:r>
              <a:rPr lang="en-US" sz="2300" b="1" i="1" dirty="0">
                <a:solidFill>
                  <a:srgbClr val="C00000"/>
                </a:solidFill>
                <a:latin typeface="Tajawal ExtraBold" panose="00000800000000000000" pitchFamily="2" charset="-78"/>
                <a:cs typeface="Tajawal ExtraBold" panose="00000800000000000000" pitchFamily="2" charset="-78"/>
              </a:rPr>
              <a:t>and the basic rules guiding </a:t>
            </a:r>
            <a:r>
              <a:rPr lang="en-US" sz="2300" b="1" i="1" u="sng" dirty="0">
                <a:solidFill>
                  <a:srgbClr val="C00000"/>
                </a:solidFill>
                <a:latin typeface="Tajawal ExtraBold" panose="00000800000000000000" pitchFamily="2" charset="-78"/>
                <a:cs typeface="Tajawal ExtraBold" panose="00000800000000000000" pitchFamily="2" charset="-78"/>
              </a:rPr>
              <a:t>crisis behavior and communication </a:t>
            </a:r>
            <a:r>
              <a:rPr lang="en-US" sz="2300" b="1" i="1" dirty="0">
                <a:solidFill>
                  <a:srgbClr val="C00000"/>
                </a:solidFill>
                <a:latin typeface="Tajawal ExtraBold" panose="00000800000000000000" pitchFamily="2" charset="-78"/>
                <a:cs typeface="Tajawal ExtraBold" panose="00000800000000000000" pitchFamily="2" charset="-78"/>
              </a:rPr>
              <a:t>have not changed.</a:t>
            </a:r>
          </a:p>
          <a:p>
            <a:pPr algn="ctr"/>
            <a:r>
              <a:rPr lang="en-US" sz="2800" b="1" dirty="0">
                <a:ln w="22225">
                  <a:solidFill>
                    <a:schemeClr val="accent2"/>
                  </a:solidFill>
                  <a:prstDash val="solid"/>
                </a:ln>
                <a:solidFill>
                  <a:schemeClr val="accent2">
                    <a:lumMod val="40000"/>
                    <a:lumOff val="60000"/>
                  </a:schemeClr>
                </a:solidFill>
                <a:latin typeface="Tajawal ExtraBold" panose="00000800000000000000" pitchFamily="2" charset="-78"/>
                <a:cs typeface="Tajawal ExtraBold" panose="00000800000000000000" pitchFamily="2" charset="-78"/>
              </a:rPr>
              <a:t>14 years ago, but now?</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marL="747713" algn="just"/>
            <a:r>
              <a:rPr lang="en-US" sz="2300" b="1" dirty="0">
                <a:solidFill>
                  <a:srgbClr val="2D3956"/>
                </a:solidFill>
                <a:latin typeface="Tajawal ExtraBold" panose="00000800000000000000" pitchFamily="2" charset="-78"/>
                <a:cs typeface="Tajawal ExtraBold" panose="00000800000000000000" pitchFamily="2" charset="-78"/>
              </a:rPr>
              <a:t>Video For Extra info: </a:t>
            </a:r>
          </a:p>
          <a:p>
            <a:pPr marL="747713" algn="just"/>
            <a:r>
              <a:rPr lang="en-US" sz="1600" b="1" i="1" dirty="0">
                <a:solidFill>
                  <a:srgbClr val="FF0000"/>
                </a:solidFill>
                <a:latin typeface="Tajawal ExtraBold" panose="00000800000000000000" pitchFamily="2" charset="-78"/>
                <a:cs typeface="Tajawal ExtraBold" panose="00000800000000000000" pitchFamily="2" charset="-78"/>
              </a:rPr>
              <a:t>Erik </a:t>
            </a:r>
            <a:r>
              <a:rPr lang="en-US" sz="1600" b="1" i="1" dirty="0" err="1">
                <a:solidFill>
                  <a:srgbClr val="FF0000"/>
                </a:solidFill>
                <a:latin typeface="Tajawal ExtraBold" panose="00000800000000000000" pitchFamily="2" charset="-78"/>
                <a:cs typeface="Tajawal ExtraBold" panose="00000800000000000000" pitchFamily="2" charset="-78"/>
              </a:rPr>
              <a:t>Qualman</a:t>
            </a:r>
            <a:r>
              <a:rPr lang="en-US" sz="1600" b="1" i="1" dirty="0">
                <a:solidFill>
                  <a:srgbClr val="FF0000"/>
                </a:solidFill>
                <a:latin typeface="Tajawal ExtraBold" panose="00000800000000000000" pitchFamily="2" charset="-78"/>
                <a:cs typeface="Tajawal ExtraBold" panose="00000800000000000000" pitchFamily="2" charset="-78"/>
              </a:rPr>
              <a:t> vividly portrays the change in the way people connect in the YouTube video</a:t>
            </a:r>
            <a:endParaRPr lang="en-US" sz="1600" b="1" dirty="0">
              <a:solidFill>
                <a:srgbClr val="2D3956"/>
              </a:solidFill>
              <a:latin typeface="Tajawal ExtraBold" panose="00000800000000000000" pitchFamily="2" charset="-78"/>
              <a:cs typeface="Tajawal ExtraBold" panose="00000800000000000000" pitchFamily="2" charset="-78"/>
            </a:endParaRPr>
          </a:p>
          <a:p>
            <a:pPr marL="747713" algn="just"/>
            <a:r>
              <a:rPr lang="en-US" sz="2000" b="1" dirty="0">
                <a:solidFill>
                  <a:srgbClr val="2D3956"/>
                </a:solidFill>
                <a:latin typeface="Tajawal ExtraBold" panose="00000800000000000000" pitchFamily="2" charset="-78"/>
                <a:cs typeface="Tajawal ExtraBold" panose="00000800000000000000" pitchFamily="2" charset="-78"/>
                <a:hlinkClick r:id="rId2"/>
              </a:rPr>
              <a:t>https://www.youtube.com/watch?v=H6k65C0fS5Q</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descr="A movie clapper board with a play button&#10;&#10;Description automatically generated with low confidence">
            <a:extLst>
              <a:ext uri="{FF2B5EF4-FFF2-40B4-BE49-F238E27FC236}">
                <a16:creationId xmlns:a16="http://schemas.microsoft.com/office/drawing/2014/main" id="{821F9B79-D222-2427-8287-A869F856A006}"/>
              </a:ext>
            </a:extLst>
          </p:cNvPr>
          <p:cNvPicPr>
            <a:picLocks noChangeAspect="1"/>
          </p:cNvPicPr>
          <p:nvPr/>
        </p:nvPicPr>
        <p:blipFill rotWithShape="1">
          <a:blip r:embed="rId7">
            <a:extLst>
              <a:ext uri="{28A0092B-C50C-407E-A947-70E740481C1C}">
                <a14:useLocalDpi xmlns:a14="http://schemas.microsoft.com/office/drawing/2010/main" val="0"/>
              </a:ext>
            </a:extLst>
          </a:blip>
          <a:srcRect l="33019" t="14010" r="32694" b="16055"/>
          <a:stretch/>
        </p:blipFill>
        <p:spPr>
          <a:xfrm>
            <a:off x="1565031" y="4449936"/>
            <a:ext cx="842211" cy="858959"/>
          </a:xfrm>
          <a:prstGeom prst="rect">
            <a:avLst/>
          </a:prstGeom>
        </p:spPr>
      </p:pic>
      <p:sp>
        <p:nvSpPr>
          <p:cNvPr id="10" name="TextBox 9">
            <a:extLst>
              <a:ext uri="{FF2B5EF4-FFF2-40B4-BE49-F238E27FC236}">
                <a16:creationId xmlns:a16="http://schemas.microsoft.com/office/drawing/2014/main" id="{2430A75F-9078-FD5D-9C94-58ACAB3FE66E}"/>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680545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Questions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emoticon, drawing, smiley, child art&#10;&#10;Description automatically generated">
            <a:extLst>
              <a:ext uri="{FF2B5EF4-FFF2-40B4-BE49-F238E27FC236}">
                <a16:creationId xmlns:a16="http://schemas.microsoft.com/office/drawing/2014/main" id="{19BCCC6E-1A96-1A78-840D-D4F949E493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76599" y="1803399"/>
            <a:ext cx="6271161" cy="3615805"/>
          </a:xfrm>
          <a:prstGeom prst="rect">
            <a:avLst/>
          </a:prstGeom>
        </p:spPr>
      </p:pic>
    </p:spTree>
    <p:extLst>
      <p:ext uri="{BB962C8B-B14F-4D97-AF65-F5344CB8AC3E}">
        <p14:creationId xmlns:p14="http://schemas.microsoft.com/office/powerpoint/2010/main" val="113564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Conventional crises which now play-out differently</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descr="A picture containing text, clipart, graphics, graphic design&#10;&#10;Description automatically generated">
            <a:extLst>
              <a:ext uri="{FF2B5EF4-FFF2-40B4-BE49-F238E27FC236}">
                <a16:creationId xmlns:a16="http://schemas.microsoft.com/office/drawing/2014/main" id="{91D2F877-1F64-08D4-D808-24B589757E2F}"/>
              </a:ext>
            </a:extLst>
          </p:cNvPr>
          <p:cNvPicPr>
            <a:picLocks noChangeAspect="1"/>
          </p:cNvPicPr>
          <p:nvPr/>
        </p:nvPicPr>
        <p:blipFill rotWithShape="1">
          <a:blip r:embed="rId5">
            <a:extLst>
              <a:ext uri="{28A0092B-C50C-407E-A947-70E740481C1C}">
                <a14:useLocalDpi xmlns:a14="http://schemas.microsoft.com/office/drawing/2010/main" val="0"/>
              </a:ext>
            </a:extLst>
          </a:blip>
          <a:srcRect t="20823"/>
          <a:stretch/>
        </p:blipFill>
        <p:spPr>
          <a:xfrm>
            <a:off x="3584087" y="3031218"/>
            <a:ext cx="4511821" cy="2508822"/>
          </a:xfrm>
          <a:prstGeom prst="rect">
            <a:avLst/>
          </a:prstGeom>
        </p:spPr>
      </p:pic>
      <p:sp>
        <p:nvSpPr>
          <p:cNvPr id="3" name="TextBox 2">
            <a:extLst>
              <a:ext uri="{FF2B5EF4-FFF2-40B4-BE49-F238E27FC236}">
                <a16:creationId xmlns:a16="http://schemas.microsoft.com/office/drawing/2014/main" id="{4C5DD0B2-5F97-E036-EDF9-71B97BFA6F74}"/>
              </a:ext>
            </a:extLst>
          </p:cNvPr>
          <p:cNvSpPr txBox="1"/>
          <p:nvPr/>
        </p:nvSpPr>
        <p:spPr>
          <a:xfrm>
            <a:off x="1163783" y="1536022"/>
            <a:ext cx="6513614" cy="369332"/>
          </a:xfrm>
          <a:prstGeom prst="rect">
            <a:avLst/>
          </a:prstGeom>
          <a:noFill/>
        </p:spPr>
        <p:txBody>
          <a:bodyPr wrap="square">
            <a:spAutoFit/>
          </a:bodyPr>
          <a:lstStyle/>
          <a:p>
            <a:r>
              <a:rPr lang="ar-EG" b="1" dirty="0">
                <a:solidFill>
                  <a:srgbClr val="FF0000"/>
                </a:solidFill>
                <a:effectLst/>
                <a:latin typeface="Segoe UI Web (Arabic)"/>
              </a:rPr>
              <a:t>التقليدي</a:t>
            </a:r>
            <a:r>
              <a:rPr lang="ar-EG" b="1" dirty="0">
                <a:solidFill>
                  <a:srgbClr val="FF0000"/>
                </a:solidFill>
                <a:latin typeface="Segoe UI Web (Arabic)"/>
              </a:rPr>
              <a:t>ة</a:t>
            </a:r>
            <a:endParaRPr lang="ar-EG" b="1" dirty="0">
              <a:solidFill>
                <a:srgbClr val="FF0000"/>
              </a:solidFill>
              <a:effectLst/>
              <a:latin typeface="Segoe UI Web (Arabic)"/>
            </a:endParaRPr>
          </a:p>
        </p:txBody>
      </p:sp>
      <p:sp>
        <p:nvSpPr>
          <p:cNvPr id="5" name="TextBox 4">
            <a:extLst>
              <a:ext uri="{FF2B5EF4-FFF2-40B4-BE49-F238E27FC236}">
                <a16:creationId xmlns:a16="http://schemas.microsoft.com/office/drawing/2014/main" id="{991B019E-4B4E-0434-A6C2-2B149598C73F}"/>
              </a:ext>
            </a:extLst>
          </p:cNvPr>
          <p:cNvSpPr txBox="1"/>
          <p:nvPr/>
        </p:nvSpPr>
        <p:spPr>
          <a:xfrm>
            <a:off x="4261961" y="698843"/>
            <a:ext cx="3668077" cy="463075"/>
          </a:xfrm>
          <a:prstGeom prst="rect">
            <a:avLst/>
          </a:prstGeom>
          <a:noFill/>
        </p:spPr>
        <p:txBody>
          <a:bodyPr wrap="square">
            <a:spAutoFit/>
          </a:bodyPr>
          <a:lstStyle/>
          <a:p>
            <a:pPr algn="ctr" rtl="1">
              <a:lnSpc>
                <a:spcPct val="150000"/>
              </a:lnSpc>
            </a:pPr>
            <a:r>
              <a:rPr lang="en-US" b="1" dirty="0" err="1"/>
              <a:t>الأزمات</a:t>
            </a:r>
            <a:r>
              <a:rPr lang="en-US" b="1" dirty="0"/>
              <a:t> </a:t>
            </a:r>
            <a:r>
              <a:rPr lang="en-US" b="1" dirty="0" err="1"/>
              <a:t>التقليدية</a:t>
            </a:r>
            <a:r>
              <a:rPr lang="en-US" b="1" dirty="0"/>
              <a:t> </a:t>
            </a:r>
            <a:r>
              <a:rPr lang="en-US" b="1" dirty="0" err="1"/>
              <a:t>التي</a:t>
            </a:r>
            <a:r>
              <a:rPr lang="en-US" b="1" dirty="0"/>
              <a:t> </a:t>
            </a:r>
            <a:r>
              <a:rPr lang="en-US" b="1" dirty="0" err="1"/>
              <a:t>تتطور</a:t>
            </a:r>
            <a:r>
              <a:rPr lang="en-US" b="1" dirty="0"/>
              <a:t> </a:t>
            </a:r>
            <a:r>
              <a:rPr lang="en-US" b="1" dirty="0" err="1"/>
              <a:t>الآن</a:t>
            </a:r>
            <a:r>
              <a:rPr lang="en-US" b="1" dirty="0"/>
              <a:t> </a:t>
            </a:r>
            <a:r>
              <a:rPr lang="en-US" b="1" dirty="0" err="1"/>
              <a:t>بشكل</a:t>
            </a:r>
            <a:r>
              <a:rPr lang="en-US" b="1" dirty="0"/>
              <a:t> </a:t>
            </a:r>
            <a:r>
              <a:rPr lang="en-US" b="1" dirty="0" err="1"/>
              <a:t>مختلف</a:t>
            </a:r>
            <a:endParaRPr lang="en-US" b="1" dirty="0"/>
          </a:p>
        </p:txBody>
      </p:sp>
    </p:spTree>
    <p:extLst>
      <p:ext uri="{BB962C8B-B14F-4D97-AF65-F5344CB8AC3E}">
        <p14:creationId xmlns:p14="http://schemas.microsoft.com/office/powerpoint/2010/main" val="1569145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situations </a:t>
            </a:r>
            <a:r>
              <a:rPr lang="en-US" sz="2800" b="1" dirty="0">
                <a:solidFill>
                  <a:srgbClr val="2D3956"/>
                </a:solidFill>
                <a:latin typeface="Tajawal ExtraBold" panose="00000800000000000000" pitchFamily="2" charset="-78"/>
                <a:cs typeface="Tajawal ExtraBold" panose="00000800000000000000" pitchFamily="2" charset="-78"/>
              </a:rPr>
              <a:t>are </a:t>
            </a:r>
            <a:r>
              <a:rPr lang="en-US" sz="2800" b="1" u="sng" dirty="0">
                <a:solidFill>
                  <a:srgbClr val="2D3956"/>
                </a:solidFill>
                <a:latin typeface="Tajawal ExtraBold" panose="00000800000000000000" pitchFamily="2" charset="-78"/>
                <a:cs typeface="Tajawal ExtraBold" panose="00000800000000000000" pitchFamily="2" charset="-78"/>
              </a:rPr>
              <a:t>sudden and unexpected events </a:t>
            </a:r>
            <a:r>
              <a:rPr lang="en-US" sz="2800" b="1" dirty="0">
                <a:solidFill>
                  <a:srgbClr val="2D3956"/>
                </a:solidFill>
                <a:latin typeface="Tajawal ExtraBold" panose="00000800000000000000" pitchFamily="2" charset="-78"/>
                <a:cs typeface="Tajawal ExtraBold" panose="00000800000000000000" pitchFamily="2" charset="-78"/>
              </a:rPr>
              <a:t>that hold </a:t>
            </a:r>
            <a:r>
              <a:rPr lang="en-US" sz="2800" b="1" u="sng" dirty="0">
                <a:solidFill>
                  <a:srgbClr val="2D3956"/>
                </a:solidFill>
                <a:latin typeface="Tajawal ExtraBold" panose="00000800000000000000" pitchFamily="2" charset="-78"/>
                <a:cs typeface="Tajawal ExtraBold" panose="00000800000000000000" pitchFamily="2" charset="-78"/>
              </a:rPr>
              <a:t>with</a:t>
            </a:r>
            <a:r>
              <a:rPr lang="en-US" sz="2800" b="1" dirty="0">
                <a:solidFill>
                  <a:srgbClr val="2D3956"/>
                </a:solidFill>
                <a:latin typeface="Tajawal ExtraBold" panose="00000800000000000000" pitchFamily="2" charset="-78"/>
                <a:cs typeface="Tajawal ExtraBold" panose="00000800000000000000" pitchFamily="2" charset="-78"/>
              </a:rPr>
              <a:t> them </a:t>
            </a:r>
            <a:r>
              <a:rPr lang="en-US" sz="2800" b="1" u="sng" dirty="0">
                <a:solidFill>
                  <a:srgbClr val="2D3956"/>
                </a:solidFill>
                <a:latin typeface="Tajawal ExtraBold" panose="00000800000000000000" pitchFamily="2" charset="-78"/>
                <a:cs typeface="Tajawal ExtraBold" panose="00000800000000000000" pitchFamily="2" charset="-78"/>
              </a:rPr>
              <a:t>a reputational threat </a:t>
            </a:r>
            <a:r>
              <a:rPr lang="en-US" sz="2800" b="1" dirty="0">
                <a:solidFill>
                  <a:srgbClr val="2D3956"/>
                </a:solidFill>
                <a:latin typeface="Tajawal ExtraBold" panose="00000800000000000000" pitchFamily="2" charset="-78"/>
                <a:cs typeface="Tajawal ExtraBold" panose="00000800000000000000" pitchFamily="2" charset="-78"/>
              </a:rPr>
              <a:t>for organizations. Communication has changed remarkably since the rapid growth of internet. </a:t>
            </a:r>
          </a:p>
          <a:p>
            <a:pPr algn="just"/>
            <a:r>
              <a:rPr lang="en-US" sz="2800" b="1" dirty="0">
                <a:solidFill>
                  <a:srgbClr val="2D3956"/>
                </a:solidFill>
                <a:latin typeface="Tajawal ExtraBold" panose="00000800000000000000" pitchFamily="2" charset="-78"/>
                <a:cs typeface="Tajawal ExtraBold" panose="00000800000000000000" pitchFamily="2" charset="-78"/>
              </a:rPr>
              <a:t>Internet has brought a completely new way of communicating especially after the expansion and growing popularity of </a:t>
            </a:r>
            <a:r>
              <a:rPr lang="en-US" sz="2800" b="1" dirty="0">
                <a:solidFill>
                  <a:srgbClr val="C00000"/>
                </a:solidFill>
                <a:latin typeface="Tajawal ExtraBold" panose="00000800000000000000" pitchFamily="2" charset="-78"/>
                <a:cs typeface="Tajawal ExtraBold" panose="00000800000000000000" pitchFamily="2" charset="-78"/>
              </a:rPr>
              <a:t>social media platforms</a:t>
            </a:r>
            <a:r>
              <a:rPr lang="en-US" sz="2800" b="1" dirty="0">
                <a:solidFill>
                  <a:srgbClr val="2D3956"/>
                </a:solidFill>
                <a:latin typeface="Tajawal ExtraBold" panose="00000800000000000000" pitchFamily="2" charset="-78"/>
                <a:cs typeface="Tajawal ExtraBold" panose="00000800000000000000" pitchFamily="2" charset="-78"/>
              </a:rPr>
              <a:t>. These platforms </a:t>
            </a:r>
            <a:r>
              <a:rPr lang="en-US" sz="2800" b="1" dirty="0">
                <a:solidFill>
                  <a:srgbClr val="C00000"/>
                </a:solidFill>
                <a:latin typeface="Tajawal ExtraBold" panose="00000800000000000000" pitchFamily="2" charset="-78"/>
                <a:cs typeface="Tajawal ExtraBold" panose="00000800000000000000" pitchFamily="2" charset="-78"/>
              </a:rPr>
              <a:t>offer for their users </a:t>
            </a:r>
            <a:r>
              <a:rPr lang="en-US" sz="2800" b="1" dirty="0">
                <a:solidFill>
                  <a:srgbClr val="2D3956"/>
                </a:solidFill>
                <a:latin typeface="Tajawal ExtraBold" panose="00000800000000000000" pitchFamily="2" charset="-78"/>
                <a:cs typeface="Tajawal ExtraBold" panose="00000800000000000000" pitchFamily="2" charset="-78"/>
              </a:rPr>
              <a:t>a chance to be more </a:t>
            </a:r>
            <a:r>
              <a:rPr lang="en-US" sz="2800" b="1" u="sng" dirty="0">
                <a:solidFill>
                  <a:srgbClr val="2D3956"/>
                </a:solidFill>
                <a:latin typeface="Tajawal ExtraBold" panose="00000800000000000000" pitchFamily="2" charset="-78"/>
                <a:cs typeface="Tajawal ExtraBold" panose="00000800000000000000" pitchFamily="2" charset="-78"/>
              </a:rPr>
              <a:t>interactive, publish and consume content more freely</a:t>
            </a:r>
            <a:r>
              <a:rPr lang="en-US" sz="2800" b="1" dirty="0">
                <a:solidFill>
                  <a:srgbClr val="2D3956"/>
                </a:solidFill>
                <a:latin typeface="Tajawal ExtraBold" panose="00000800000000000000" pitchFamily="2" charset="-78"/>
                <a:cs typeface="Tajawal ExtraBold" panose="00000800000000000000" pitchFamily="2" charset="-78"/>
              </a:rPr>
              <a: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295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a:t>
            </a:r>
            <a:r>
              <a:rPr lang="en-US" sz="2400" b="1" dirty="0">
                <a:solidFill>
                  <a:srgbClr val="C00000"/>
                </a:solidFill>
                <a:latin typeface="Tajawal ExtraBold" panose="00000800000000000000" pitchFamily="2" charset="-78"/>
                <a:cs typeface="Tajawal ExtraBold" panose="00000800000000000000" pitchFamily="2" charset="-78"/>
              </a:rPr>
              <a:t>organization is faced with a crisis</a:t>
            </a:r>
            <a:r>
              <a:rPr lang="en-US" sz="2400" b="1" dirty="0">
                <a:solidFill>
                  <a:srgbClr val="2D3956"/>
                </a:solidFill>
                <a:latin typeface="Tajawal ExtraBold" panose="00000800000000000000" pitchFamily="2" charset="-78"/>
                <a:cs typeface="Tajawal ExtraBold" panose="00000800000000000000" pitchFamily="2" charset="-78"/>
              </a:rPr>
              <a:t>, it is facing a major </a:t>
            </a:r>
            <a:r>
              <a:rPr lang="en-US" sz="2400" b="1" u="sng" dirty="0">
                <a:solidFill>
                  <a:srgbClr val="2D3956"/>
                </a:solidFill>
                <a:latin typeface="Tajawal ExtraBold" panose="00000800000000000000" pitchFamily="2" charset="-78"/>
                <a:cs typeface="Tajawal ExtraBold" panose="00000800000000000000" pitchFamily="2" charset="-78"/>
              </a:rPr>
              <a:t>threat towards its operations</a:t>
            </a:r>
            <a:r>
              <a:rPr lang="en-US" sz="2400" b="1" dirty="0">
                <a:solidFill>
                  <a:srgbClr val="2D3956"/>
                </a:solidFill>
                <a:latin typeface="Tajawal ExtraBold" panose="00000800000000000000" pitchFamily="2" charset="-78"/>
                <a:cs typeface="Tajawal ExtraBold" panose="00000800000000000000" pitchFamily="2" charset="-78"/>
              </a:rPr>
              <a:t>. During a crisis an organization needs to find out </a:t>
            </a:r>
            <a:r>
              <a:rPr lang="en-US" sz="2400" b="1" dirty="0">
                <a:solidFill>
                  <a:srgbClr val="C00000"/>
                </a:solidFill>
                <a:latin typeface="Tajawal ExtraBold" panose="00000800000000000000" pitchFamily="2" charset="-78"/>
                <a:cs typeface="Tajawal ExtraBold" panose="00000800000000000000" pitchFamily="2" charset="-78"/>
              </a:rPr>
              <a:t>the best way to communicate </a:t>
            </a:r>
            <a:r>
              <a:rPr lang="en-US" sz="2400" b="1" dirty="0">
                <a:solidFill>
                  <a:srgbClr val="2D3956"/>
                </a:solidFill>
                <a:latin typeface="Tajawal ExtraBold" panose="00000800000000000000" pitchFamily="2" charset="-78"/>
                <a:cs typeface="Tajawal ExtraBold" panose="00000800000000000000" pitchFamily="2" charset="-78"/>
              </a:rPr>
              <a:t>with the public </a:t>
            </a:r>
            <a:r>
              <a:rPr lang="en-US" sz="2400" b="1" u="sng" dirty="0">
                <a:solidFill>
                  <a:srgbClr val="2D3956"/>
                </a:solidFill>
                <a:latin typeface="Tajawal ExtraBold" panose="00000800000000000000" pitchFamily="2" charset="-78"/>
                <a:cs typeface="Tajawal ExtraBold" panose="00000800000000000000" pitchFamily="2" charset="-78"/>
              </a:rPr>
              <a:t>to manage the situation</a:t>
            </a:r>
            <a:r>
              <a:rPr lang="en-US" sz="2400" b="1" dirty="0">
                <a:solidFill>
                  <a:srgbClr val="2D3956"/>
                </a:solidFill>
                <a:latin typeface="Tajawal ExtraBold" panose="00000800000000000000" pitchFamily="2" charset="-78"/>
                <a:cs typeface="Tajawal ExtraBold" panose="00000800000000000000" pitchFamily="2" charset="-78"/>
              </a:rPr>
              <a:t>. Nowadays this includes operating in </a:t>
            </a:r>
            <a:r>
              <a:rPr lang="en-US" sz="2400" b="1" dirty="0">
                <a:solidFill>
                  <a:srgbClr val="FF0000"/>
                </a:solidFill>
                <a:latin typeface="Tajawal ExtraBold" panose="00000800000000000000" pitchFamily="2" charset="-78"/>
                <a:cs typeface="Tajawal ExtraBold" panose="00000800000000000000" pitchFamily="2" charset="-78"/>
              </a:rPr>
              <a:t>social media platforms</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Today’s social media tools are bringing rapid change to organizational communication and public relations. These technologies have </a:t>
            </a:r>
            <a:r>
              <a:rPr lang="en-US" sz="2400" b="1" dirty="0">
                <a:solidFill>
                  <a:srgbClr val="FF0000"/>
                </a:solidFill>
                <a:latin typeface="Tajawal ExtraBold" panose="00000800000000000000" pitchFamily="2" charset="-78"/>
                <a:cs typeface="Tajawal ExtraBold" panose="00000800000000000000" pitchFamily="2" charset="-78"/>
              </a:rPr>
              <a:t>shifted </a:t>
            </a:r>
            <a:r>
              <a:rPr lang="en-US" sz="2400" b="1" dirty="0">
                <a:solidFill>
                  <a:srgbClr val="2D3956"/>
                </a:solidFill>
                <a:latin typeface="Tajawal ExtraBold" panose="00000800000000000000" pitchFamily="2" charset="-78"/>
                <a:cs typeface="Tajawal ExtraBold" panose="00000800000000000000" pitchFamily="2" charset="-78"/>
              </a:rPr>
              <a:t>the emphasis of internet services </a:t>
            </a:r>
            <a:r>
              <a:rPr lang="en-US" sz="2400" b="1" dirty="0">
                <a:solidFill>
                  <a:srgbClr val="FF0000"/>
                </a:solidFill>
                <a:latin typeface="Tajawal ExtraBold" panose="00000800000000000000" pitchFamily="2" charset="-78"/>
                <a:cs typeface="Tajawal ExtraBold" panose="00000800000000000000" pitchFamily="2" charset="-78"/>
              </a:rPr>
              <a:t>from being consumption-based </a:t>
            </a:r>
            <a:r>
              <a:rPr lang="en-US" sz="2400" b="1" dirty="0">
                <a:solidFill>
                  <a:srgbClr val="2D3956"/>
                </a:solidFill>
                <a:latin typeface="Tajawal ExtraBold" panose="00000800000000000000" pitchFamily="2" charset="-78"/>
                <a:cs typeface="Tajawal ExtraBold" panose="00000800000000000000" pitchFamily="2" charset="-78"/>
              </a:rPr>
              <a:t>towards becoming </a:t>
            </a:r>
            <a:r>
              <a:rPr lang="en-US" sz="2400" b="1" dirty="0">
                <a:solidFill>
                  <a:srgbClr val="FF0000"/>
                </a:solidFill>
                <a:latin typeface="Tajawal ExtraBold" panose="00000800000000000000" pitchFamily="2" charset="-78"/>
                <a:cs typeface="Tajawal ExtraBold" panose="00000800000000000000" pitchFamily="2" charset="-78"/>
              </a:rPr>
              <a:t>interactive and collaborative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creating new opportunities for interaction between organizations and publics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90031"/>
            <a:ext cx="1007049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social media platform has taken over the way we communicate, do business and form relationships. A good number of </a:t>
            </a:r>
            <a:r>
              <a:rPr lang="en-US" sz="2400" b="1" u="sng" dirty="0">
                <a:solidFill>
                  <a:srgbClr val="2D3956"/>
                </a:solidFill>
                <a:latin typeface="Tajawal ExtraBold" panose="00000800000000000000" pitchFamily="2" charset="-78"/>
                <a:cs typeface="Tajawal ExtraBold" panose="00000800000000000000" pitchFamily="2" charset="-78"/>
              </a:rPr>
              <a:t>business organizations have pages </a:t>
            </a:r>
            <a:r>
              <a:rPr lang="en-US" sz="2400" b="1" dirty="0">
                <a:solidFill>
                  <a:srgbClr val="2D3956"/>
                </a:solidFill>
                <a:latin typeface="Tajawal ExtraBold" panose="00000800000000000000" pitchFamily="2" charset="-78"/>
                <a:cs typeface="Tajawal ExtraBold" panose="00000800000000000000" pitchFamily="2" charset="-78"/>
              </a:rPr>
              <a:t>on </a:t>
            </a:r>
            <a:r>
              <a:rPr lang="en-US" sz="2400" b="1" dirty="0">
                <a:solidFill>
                  <a:srgbClr val="C00000"/>
                </a:solidFill>
                <a:latin typeface="Tajawal ExtraBold" panose="00000800000000000000" pitchFamily="2" charset="-78"/>
                <a:cs typeface="Tajawal ExtraBold" panose="00000800000000000000" pitchFamily="2" charset="-78"/>
              </a:rPr>
              <a:t>social networks </a:t>
            </a:r>
            <a:r>
              <a:rPr lang="en-US" sz="2400" b="1" dirty="0">
                <a:solidFill>
                  <a:srgbClr val="2D3956"/>
                </a:solidFill>
                <a:latin typeface="Tajawal ExtraBold" panose="00000800000000000000" pitchFamily="2" charset="-78"/>
                <a:cs typeface="Tajawal ExtraBold" panose="00000800000000000000" pitchFamily="2" charset="-78"/>
              </a:rPr>
              <a:t>as they </a:t>
            </a:r>
            <a:r>
              <a:rPr lang="en-US" sz="2400" b="1" dirty="0">
                <a:solidFill>
                  <a:srgbClr val="FF0000"/>
                </a:solidFill>
                <a:latin typeface="Tajawal ExtraBold" panose="00000800000000000000" pitchFamily="2" charset="-78"/>
                <a:cs typeface="Tajawal ExtraBold" panose="00000800000000000000" pitchFamily="2" charset="-78"/>
              </a:rPr>
              <a:t>advertise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sell and offer customer services </a:t>
            </a:r>
            <a:r>
              <a:rPr lang="en-US" sz="2400" b="1" dirty="0">
                <a:solidFill>
                  <a:srgbClr val="2D3956"/>
                </a:solidFill>
                <a:latin typeface="Tajawal ExtraBold" panose="00000800000000000000" pitchFamily="2" charset="-78"/>
                <a:cs typeface="Tajawal ExtraBold" panose="00000800000000000000" pitchFamily="2" charset="-78"/>
              </a:rPr>
              <a:t>using these platforms. The new online communication platforms make matters difficult in exceptional ways with respect to </a:t>
            </a:r>
            <a:r>
              <a:rPr lang="en-US" sz="2400" b="1" dirty="0">
                <a:solidFill>
                  <a:srgbClr val="C00000"/>
                </a:solidFill>
                <a:latin typeface="Tajawal ExtraBold" panose="00000800000000000000" pitchFamily="2" charset="-78"/>
                <a:cs typeface="Tajawal ExtraBold" panose="00000800000000000000" pitchFamily="2" charset="-78"/>
              </a:rPr>
              <a:t>the kinds of information</a:t>
            </a:r>
            <a:r>
              <a:rPr lang="en-US" sz="2400" b="1" dirty="0">
                <a:solidFill>
                  <a:srgbClr val="2D3956"/>
                </a:solidFill>
                <a:latin typeface="Tajawal ExtraBold" panose="00000800000000000000" pitchFamily="2" charset="-78"/>
                <a:cs typeface="Tajawal ExtraBold" panose="00000800000000000000" pitchFamily="2" charset="-78"/>
              </a:rPr>
              <a:t> they avail for </a:t>
            </a:r>
            <a:r>
              <a:rPr lang="ar-EG" sz="2400" b="1" dirty="0">
                <a:solidFill>
                  <a:srgbClr val="2D3956"/>
                </a:solidFill>
                <a:latin typeface="Tajawal ExtraBold" panose="00000800000000000000" pitchFamily="2" charset="-78"/>
                <a:cs typeface="Tajawal ExtraBold" panose="00000800000000000000" pitchFamily="2" charset="-78"/>
              </a:rPr>
              <a:t>يستفيدون منه</a:t>
            </a:r>
            <a:r>
              <a:rPr lang="en-US" sz="2400" b="1" dirty="0">
                <a:solidFill>
                  <a:srgbClr val="2D3956"/>
                </a:solidFill>
                <a:latin typeface="Tajawal ExtraBold" panose="00000800000000000000" pitchFamily="2" charset="-78"/>
                <a:cs typeface="Tajawal ExtraBold" panose="00000800000000000000" pitchFamily="2" charset="-78"/>
              </a:rPr>
              <a:t>observers </a:t>
            </a:r>
            <a:r>
              <a:rPr lang="en-US" sz="2400" b="1" dirty="0">
                <a:solidFill>
                  <a:srgbClr val="C00000"/>
                </a:solidFill>
                <a:latin typeface="Tajawal ExtraBold" panose="00000800000000000000" pitchFamily="2" charset="-78"/>
                <a:cs typeface="Tajawal ExtraBold" panose="00000800000000000000" pitchFamily="2" charset="-78"/>
              </a:rPr>
              <a:t>to make conclusions </a:t>
            </a:r>
            <a:r>
              <a:rPr lang="en-US" sz="2400" b="1" dirty="0">
                <a:solidFill>
                  <a:srgbClr val="2D3956"/>
                </a:solidFill>
                <a:latin typeface="Tajawal ExtraBold" panose="00000800000000000000" pitchFamily="2" charset="-78"/>
                <a:cs typeface="Tajawal ExtraBold" panose="00000800000000000000" pitchFamily="2" charset="-78"/>
              </a:rPr>
              <a:t>from impressions drawn. This has brought forth varied speculative</a:t>
            </a:r>
            <a:r>
              <a:rPr lang="ar-EG" sz="2400" b="1" dirty="0">
                <a:solidFill>
                  <a:srgbClr val="2D3956"/>
                </a:solidFill>
                <a:latin typeface="Tajawal ExtraBold" panose="00000800000000000000" pitchFamily="2" charset="-78"/>
                <a:cs typeface="Tajawal ExtraBold" panose="00000800000000000000" pitchFamily="2" charset="-78"/>
              </a:rPr>
              <a:t>تحميني / استكشافي </a:t>
            </a:r>
            <a:r>
              <a:rPr lang="en-US" sz="2400" b="1" dirty="0">
                <a:solidFill>
                  <a:srgbClr val="2D3956"/>
                </a:solidFill>
                <a:latin typeface="Tajawal ExtraBold" panose="00000800000000000000" pitchFamily="2" charset="-78"/>
                <a:cs typeface="Tajawal ExtraBold" panose="00000800000000000000" pitchFamily="2" charset="-78"/>
              </a:rPr>
              <a:t> and theoretical issues in academics, social, business and politics.</a:t>
            </a:r>
          </a:p>
          <a:p>
            <a:pPr algn="just"/>
            <a:r>
              <a:rPr lang="en-US" sz="2400" b="1" i="1" u="sng" dirty="0">
                <a:solidFill>
                  <a:srgbClr val="C00000"/>
                </a:solidFill>
                <a:latin typeface="Tajawal ExtraBold" panose="00000800000000000000" pitchFamily="2" charset="-78"/>
                <a:cs typeface="Tajawal ExtraBold" panose="00000800000000000000" pitchFamily="2" charset="-78"/>
              </a:rPr>
              <a:t>Social media </a:t>
            </a:r>
            <a:r>
              <a:rPr lang="en-US" sz="2400" b="1" i="1" dirty="0">
                <a:solidFill>
                  <a:srgbClr val="C00000"/>
                </a:solidFill>
                <a:latin typeface="Tajawal ExtraBold" panose="00000800000000000000" pitchFamily="2" charset="-78"/>
                <a:cs typeface="Tajawal ExtraBold" panose="00000800000000000000" pitchFamily="2" charset="-78"/>
              </a:rPr>
              <a:t>can be defined as online applications, platforms and media which aim to facilitate interactions, collaborations</a:t>
            </a:r>
            <a:r>
              <a:rPr lang="ar-EG" sz="2400" dirty="0"/>
              <a:t> شراكات</a:t>
            </a:r>
            <a:r>
              <a:rPr lang="en-US" sz="2400" b="1" i="1" dirty="0">
                <a:solidFill>
                  <a:srgbClr val="C00000"/>
                </a:solidFill>
                <a:latin typeface="Tajawal ExtraBold" panose="00000800000000000000" pitchFamily="2" charset="-78"/>
                <a:cs typeface="Tajawal ExtraBold" panose="00000800000000000000" pitchFamily="2" charset="-78"/>
              </a:rPr>
              <a:t> and the sharing of content.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11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1875" y="1596906"/>
            <a:ext cx="10048441" cy="4693593"/>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or social networking platforms are defined as “web-based services that allow individuals to (1) construct a </a:t>
            </a:r>
            <a:r>
              <a:rPr lang="en-US" sz="2300" b="1" dirty="0">
                <a:solidFill>
                  <a:srgbClr val="C00000"/>
                </a:solidFill>
                <a:latin typeface="Tajawal ExtraBold" panose="00000800000000000000" pitchFamily="2" charset="-78"/>
                <a:cs typeface="Tajawal ExtraBold" panose="00000800000000000000" pitchFamily="2" charset="-78"/>
              </a:rPr>
              <a:t>public</a:t>
            </a:r>
            <a:r>
              <a:rPr lang="en-US" sz="2300" b="1" dirty="0">
                <a:solidFill>
                  <a:srgbClr val="2D3956"/>
                </a:solidFill>
                <a:latin typeface="Tajawal ExtraBold" panose="00000800000000000000" pitchFamily="2" charset="-78"/>
                <a:cs typeface="Tajawal ExtraBold" panose="00000800000000000000" pitchFamily="2" charset="-78"/>
              </a:rPr>
              <a:t> or </a:t>
            </a:r>
            <a:r>
              <a:rPr lang="en-US" sz="2300" b="1" dirty="0">
                <a:solidFill>
                  <a:srgbClr val="C00000"/>
                </a:solidFill>
                <a:latin typeface="Tajawal ExtraBold" panose="00000800000000000000" pitchFamily="2" charset="-78"/>
                <a:cs typeface="Tajawal ExtraBold" panose="00000800000000000000" pitchFamily="2" charset="-78"/>
              </a:rPr>
              <a:t>semi-public </a:t>
            </a:r>
            <a:r>
              <a:rPr lang="en-US" sz="2300" b="1" dirty="0">
                <a:solidFill>
                  <a:srgbClr val="2D3956"/>
                </a:solidFill>
                <a:latin typeface="Tajawal ExtraBold" panose="00000800000000000000" pitchFamily="2" charset="-78"/>
                <a:cs typeface="Tajawal ExtraBold" panose="00000800000000000000" pitchFamily="2" charset="-78"/>
              </a:rPr>
              <a:t>profile within a bounded system, (2) articulate </a:t>
            </a:r>
            <a:r>
              <a:rPr lang="en-US" sz="2300" b="1" dirty="0">
                <a:solidFill>
                  <a:srgbClr val="C00000"/>
                </a:solidFill>
                <a:latin typeface="Tajawal ExtraBold" panose="00000800000000000000" pitchFamily="2" charset="-78"/>
                <a:cs typeface="Tajawal ExtraBold" panose="00000800000000000000" pitchFamily="2" charset="-78"/>
              </a:rPr>
              <a:t>a list of other users</a:t>
            </a:r>
            <a:r>
              <a:rPr lang="en-US" sz="2300" b="1" dirty="0">
                <a:solidFill>
                  <a:srgbClr val="2D3956"/>
                </a:solidFill>
                <a:latin typeface="Tajawal ExtraBold" panose="00000800000000000000" pitchFamily="2" charset="-78"/>
                <a:cs typeface="Tajawal ExtraBold" panose="00000800000000000000" pitchFamily="2" charset="-78"/>
              </a:rPr>
              <a:t> with whom they share a connection, and (3) view and traverse</a:t>
            </a:r>
            <a:r>
              <a:rPr lang="ar-EG" sz="2300" b="1" dirty="0">
                <a:solidFill>
                  <a:srgbClr val="2D3956"/>
                </a:solidFill>
                <a:latin typeface="Tajawal ExtraBold" panose="00000800000000000000" pitchFamily="2" charset="-78"/>
                <a:cs typeface="Tajawal ExtraBold" panose="00000800000000000000" pitchFamily="2" charset="-78"/>
              </a:rPr>
              <a:t>يتصفح </a:t>
            </a:r>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their list of connections </a:t>
            </a:r>
            <a:r>
              <a:rPr lang="en-US" sz="2300" b="1" dirty="0">
                <a:solidFill>
                  <a:srgbClr val="2D3956"/>
                </a:solidFill>
                <a:latin typeface="Tajawal ExtraBold" panose="00000800000000000000" pitchFamily="2" charset="-78"/>
                <a:cs typeface="Tajawal ExtraBold" panose="00000800000000000000" pitchFamily="2" charset="-78"/>
              </a:rPr>
              <a:t>and those made by others within the system.”</a:t>
            </a:r>
          </a:p>
          <a:p>
            <a:pPr algn="just"/>
            <a:r>
              <a:rPr lang="en-US" sz="2300" b="1" i="1" dirty="0">
                <a:solidFill>
                  <a:srgbClr val="C00000"/>
                </a:solidFill>
                <a:latin typeface="Tajawal ExtraBold" panose="00000800000000000000" pitchFamily="2" charset="-78"/>
                <a:cs typeface="Tajawal ExtraBold" panose="00000800000000000000" pitchFamily="2" charset="-78"/>
              </a:rPr>
              <a:t>This definition explains that these platforms have the feature of </a:t>
            </a:r>
            <a:r>
              <a:rPr lang="en-US" sz="2300" b="1" i="1" dirty="0">
                <a:solidFill>
                  <a:srgbClr val="7030A0"/>
                </a:solidFill>
                <a:latin typeface="Tajawal ExtraBold" panose="00000800000000000000" pitchFamily="2" charset="-78"/>
                <a:cs typeface="Tajawal ExtraBold" panose="00000800000000000000" pitchFamily="2" charset="-78"/>
              </a:rPr>
              <a:t>interactivity</a:t>
            </a:r>
            <a:r>
              <a:rPr lang="en-US" sz="2300" b="1" i="1" dirty="0">
                <a:solidFill>
                  <a:srgbClr val="C00000"/>
                </a:solidFill>
                <a:latin typeface="Tajawal ExtraBold" panose="00000800000000000000" pitchFamily="2" charset="-78"/>
                <a:cs typeface="Tajawal ExtraBold" panose="00000800000000000000" pitchFamily="2" charset="-78"/>
              </a:rPr>
              <a:t> amongst everyone in it. The users of these platforms are the ones who create and </a:t>
            </a:r>
            <a:r>
              <a:rPr lang="en-US" sz="2300" b="1" i="1" dirty="0">
                <a:solidFill>
                  <a:srgbClr val="7030A0"/>
                </a:solidFill>
                <a:latin typeface="Tajawal ExtraBold" panose="00000800000000000000" pitchFamily="2" charset="-78"/>
                <a:cs typeface="Tajawal ExtraBold" panose="00000800000000000000" pitchFamily="2" charset="-78"/>
              </a:rPr>
              <a:t>publish content and follow and comment on each other’s actions</a:t>
            </a:r>
            <a:r>
              <a:rPr lang="en-US" sz="2300" b="1" i="1" dirty="0">
                <a:solidFill>
                  <a:srgbClr val="C00000"/>
                </a:solidFill>
                <a:latin typeface="Tajawal ExtraBold" panose="00000800000000000000" pitchFamily="2" charset="-78"/>
                <a:cs typeface="Tajawal ExtraBold" panose="00000800000000000000" pitchFamily="2" charset="-78"/>
              </a:rPr>
              <a:t>. </a:t>
            </a:r>
            <a:r>
              <a:rPr lang="en-US" sz="2300" b="1" i="1" dirty="0">
                <a:solidFill>
                  <a:srgbClr val="0070C0"/>
                </a:solidFill>
                <a:latin typeface="Tajawal ExtraBold" panose="00000800000000000000" pitchFamily="2" charset="-78"/>
                <a:cs typeface="Tajawal ExtraBold" panose="00000800000000000000" pitchFamily="2" charset="-78"/>
              </a:rPr>
              <a:t>From </a:t>
            </a:r>
            <a:r>
              <a:rPr lang="en-US" sz="2300" b="1" i="1" dirty="0">
                <a:solidFill>
                  <a:srgbClr val="C00000"/>
                </a:solidFill>
                <a:latin typeface="Tajawal ExtraBold" panose="00000800000000000000" pitchFamily="2" charset="-78"/>
                <a:cs typeface="Tajawal ExtraBold" panose="00000800000000000000" pitchFamily="2" charset="-78"/>
              </a:rPr>
              <a:t>the organization’s point of view </a:t>
            </a:r>
            <a:r>
              <a:rPr lang="en-US" sz="2300" b="1" i="1" dirty="0">
                <a:solidFill>
                  <a:srgbClr val="0070C0"/>
                </a:solidFill>
                <a:latin typeface="Tajawal ExtraBold" panose="00000800000000000000" pitchFamily="2" charset="-78"/>
                <a:cs typeface="Tajawal ExtraBold" panose="00000800000000000000" pitchFamily="2" charset="-78"/>
              </a:rPr>
              <a:t>these are the platforms that have created them an opportunity to open discussion with the stakeholders and also collect data straight from them.</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624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What is a Crisis? </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5">
            <a:extLst>
              <a:ext uri="{28A0092B-C50C-407E-A947-70E740481C1C}">
                <a14:useLocalDpi xmlns:a14="http://schemas.microsoft.com/office/drawing/2010/main" val="0"/>
              </a:ext>
            </a:extLst>
          </a:blip>
          <a:srcRect l="2922" r="2922"/>
          <a:stretch/>
        </p:blipFill>
        <p:spPr>
          <a:xfrm>
            <a:off x="3584087" y="3031218"/>
            <a:ext cx="4511821" cy="2508822"/>
          </a:xfrm>
          <a:prstGeom prst="rect">
            <a:avLst/>
          </a:prstGeom>
        </p:spPr>
      </p:pic>
    </p:spTree>
    <p:extLst>
      <p:ext uri="{BB962C8B-B14F-4D97-AF65-F5344CB8AC3E}">
        <p14:creationId xmlns:p14="http://schemas.microsoft.com/office/powerpoint/2010/main" val="1472722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 Crises have existed as long as civilization itself }</a:t>
            </a:r>
          </a:p>
          <a:p>
            <a:pPr algn="just"/>
            <a:r>
              <a:rPr lang="en-US" sz="2400" b="1" dirty="0">
                <a:solidFill>
                  <a:srgbClr val="C00000"/>
                </a:solidFill>
                <a:latin typeface="Tajawal ExtraBold" panose="00000800000000000000" pitchFamily="2" charset="-78"/>
                <a:cs typeface="Tajawal ExtraBold" panose="00000800000000000000" pitchFamily="2" charset="-78"/>
              </a:rPr>
              <a:t>Crises</a:t>
            </a:r>
            <a:r>
              <a:rPr lang="en-US" sz="2400" b="1" dirty="0">
                <a:solidFill>
                  <a:srgbClr val="2D3956"/>
                </a:solidFill>
                <a:latin typeface="Tajawal ExtraBold" panose="00000800000000000000" pitchFamily="2" charset="-78"/>
                <a:cs typeface="Tajawal ExtraBold" panose="00000800000000000000" pitchFamily="2" charset="-78"/>
              </a:rPr>
              <a:t> are defined as </a:t>
            </a:r>
            <a:r>
              <a:rPr lang="en-US" sz="2400" b="1" dirty="0">
                <a:solidFill>
                  <a:srgbClr val="C00000"/>
                </a:solidFill>
                <a:latin typeface="Tajawal ExtraBold" panose="00000800000000000000" pitchFamily="2" charset="-78"/>
                <a:cs typeface="Tajawal ExtraBold" panose="00000800000000000000" pitchFamily="2" charset="-78"/>
              </a:rPr>
              <a:t>sudden and unexpected events </a:t>
            </a:r>
            <a:r>
              <a:rPr lang="en-US" sz="2400" b="1" dirty="0">
                <a:solidFill>
                  <a:srgbClr val="2D3956"/>
                </a:solidFill>
                <a:latin typeface="Tajawal ExtraBold" panose="00000800000000000000" pitchFamily="2" charset="-78"/>
                <a:cs typeface="Tajawal ExtraBold" panose="00000800000000000000" pitchFamily="2" charset="-78"/>
              </a:rPr>
              <a:t>that will have a </a:t>
            </a:r>
            <a:r>
              <a:rPr lang="en-US" sz="2400" b="1" dirty="0">
                <a:solidFill>
                  <a:srgbClr val="C00000"/>
                </a:solidFill>
                <a:latin typeface="Tajawal ExtraBold" panose="00000800000000000000" pitchFamily="2" charset="-78"/>
                <a:cs typeface="Tajawal ExtraBold" panose="00000800000000000000" pitchFamily="2" charset="-78"/>
              </a:rPr>
              <a:t>negative impact </a:t>
            </a:r>
            <a:r>
              <a:rPr lang="en-US" sz="2400" b="1" dirty="0">
                <a:solidFill>
                  <a:srgbClr val="2D3956"/>
                </a:solidFill>
                <a:latin typeface="Tajawal ExtraBold" panose="00000800000000000000" pitchFamily="2" charset="-78"/>
                <a:cs typeface="Tajawal ExtraBold" panose="00000800000000000000" pitchFamily="2" charset="-78"/>
              </a:rPr>
              <a:t>or a clear </a:t>
            </a:r>
            <a:r>
              <a:rPr lang="en-US" sz="2400" b="1" dirty="0">
                <a:solidFill>
                  <a:srgbClr val="C00000"/>
                </a:solidFill>
                <a:latin typeface="Tajawal ExtraBold" panose="00000800000000000000" pitchFamily="2" charset="-78"/>
                <a:cs typeface="Tajawal ExtraBold" panose="00000800000000000000" pitchFamily="2" charset="-78"/>
              </a:rPr>
              <a:t>threat</a:t>
            </a:r>
            <a:r>
              <a:rPr lang="en-US" sz="2400" b="1" dirty="0">
                <a:solidFill>
                  <a:srgbClr val="2D3956"/>
                </a:solidFill>
                <a:latin typeface="Tajawal ExtraBold" panose="00000800000000000000" pitchFamily="2" charset="-78"/>
                <a:cs typeface="Tajawal ExtraBold" panose="00000800000000000000" pitchFamily="2" charset="-78"/>
              </a:rPr>
              <a:t> to organizations </a:t>
            </a:r>
            <a:r>
              <a:rPr lang="en-US" sz="2400" b="1" dirty="0">
                <a:solidFill>
                  <a:srgbClr val="7030A0"/>
                </a:solidFill>
                <a:latin typeface="Tajawal ExtraBold" panose="00000800000000000000" pitchFamily="2" charset="-78"/>
                <a:cs typeface="Tajawal ExtraBold" panose="00000800000000000000" pitchFamily="2" charset="-78"/>
              </a:rPr>
              <a:t>operations, image and core values</a:t>
            </a:r>
            <a:r>
              <a:rPr lang="en-US" sz="24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2D3956"/>
                </a:solidFill>
                <a:latin typeface="Tajawal ExtraBold" panose="00000800000000000000" pitchFamily="2" charset="-78"/>
                <a:cs typeface="Tajawal ExtraBold" panose="00000800000000000000" pitchFamily="2" charset="-78"/>
              </a:rPr>
              <a:t>Even though they are rather rare, when these occur, in the worst-case scenario these can lead to a major disturbance in operations.</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a process by which an organization deals with a disruptive and unexpected event that threatens to harm the organization or its stakeholders. The study of </a:t>
            </a:r>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originated with large-scale industrial and environmental disasters in the </a:t>
            </a:r>
            <a:r>
              <a:rPr lang="en-US" sz="2400" b="1" dirty="0">
                <a:solidFill>
                  <a:srgbClr val="C00000"/>
                </a:solidFill>
                <a:latin typeface="Tajawal ExtraBold" panose="00000800000000000000" pitchFamily="2" charset="-78"/>
                <a:cs typeface="Tajawal ExtraBold" panose="00000800000000000000" pitchFamily="2" charset="-78"/>
              </a:rPr>
              <a:t>1980s</a:t>
            </a:r>
            <a:r>
              <a:rPr lang="en-US" sz="2400" b="1" dirty="0">
                <a:solidFill>
                  <a:srgbClr val="2D3956"/>
                </a:solidFill>
                <a:latin typeface="Tajawal ExtraBold" panose="00000800000000000000" pitchFamily="2" charset="-78"/>
                <a:cs typeface="Tajawal ExtraBold" panose="00000800000000000000" pitchFamily="2" charset="-78"/>
              </a:rPr>
              <a:t>. It is the most important process in public relations.</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6574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Management is indispensable</a:t>
            </a:r>
            <a:r>
              <a:rPr lang="ar-EG" sz="2800" dirty="0">
                <a:effectLst/>
                <a:latin typeface="Segoe UI Web (Arabic)"/>
              </a:rPr>
              <a:t> لا غني عنه </a:t>
            </a:r>
            <a:r>
              <a:rPr lang="en-US" sz="2800" b="1" dirty="0">
                <a:solidFill>
                  <a:srgbClr val="2D3956"/>
                </a:solidFill>
                <a:latin typeface="Tajawal ExtraBold" panose="00000800000000000000" pitchFamily="2" charset="-78"/>
                <a:cs typeface="Tajawal ExtraBold" panose="00000800000000000000" pitchFamily="2" charset="-78"/>
              </a:rPr>
              <a:t>in humanity because it is believed that no human being/ organization can be good at everything. Organizations may be very good at something’s and at the same time be a complete novice </a:t>
            </a:r>
            <a:r>
              <a:rPr lang="ar-EG" sz="2800" b="1" dirty="0">
                <a:solidFill>
                  <a:srgbClr val="2D3956"/>
                </a:solidFill>
                <a:latin typeface="Tajawal ExtraBold" panose="00000800000000000000" pitchFamily="2" charset="-78"/>
                <a:cs typeface="Tajawal ExtraBold" panose="00000800000000000000" pitchFamily="2" charset="-78"/>
              </a:rPr>
              <a:t>مبتدئ</a:t>
            </a:r>
            <a:r>
              <a:rPr lang="en-US" sz="2800" b="1" dirty="0">
                <a:solidFill>
                  <a:srgbClr val="2D3956"/>
                </a:solidFill>
                <a:latin typeface="Tajawal ExtraBold" panose="00000800000000000000" pitchFamily="2" charset="-78"/>
                <a:cs typeface="Tajawal ExtraBold" panose="00000800000000000000" pitchFamily="2" charset="-78"/>
              </a:rPr>
              <a:t>at something else. When faced with the same problem, </a:t>
            </a:r>
            <a:r>
              <a:rPr lang="en-US" sz="2800" b="1" dirty="0">
                <a:solidFill>
                  <a:srgbClr val="C00000"/>
                </a:solidFill>
                <a:latin typeface="Tajawal ExtraBold" panose="00000800000000000000" pitchFamily="2" charset="-78"/>
                <a:cs typeface="Tajawal ExtraBold" panose="00000800000000000000" pitchFamily="2" charset="-78"/>
              </a:rPr>
              <a:t>different organizations have different ideas on how to solve that problem</a:t>
            </a:r>
            <a:r>
              <a:rPr lang="en-US" sz="2800" b="1" dirty="0">
                <a:solidFill>
                  <a:srgbClr val="2D3956"/>
                </a:solidFill>
                <a:latin typeface="Tajawal ExtraBold" panose="00000800000000000000" pitchFamily="2" charset="-78"/>
                <a:cs typeface="Tajawal ExtraBold" panose="00000800000000000000" pitchFamily="2" charset="-78"/>
              </a:rPr>
              <a:t>. It is for this reason that every organization should have </a:t>
            </a:r>
            <a:r>
              <a:rPr lang="en-US" sz="2800" b="1" dirty="0">
                <a:solidFill>
                  <a:srgbClr val="C00000"/>
                </a:solidFill>
                <a:latin typeface="Tajawal ExtraBold" panose="00000800000000000000" pitchFamily="2" charset="-78"/>
                <a:cs typeface="Tajawal ExtraBold" panose="00000800000000000000" pitchFamily="2" charset="-78"/>
              </a:rPr>
              <a:t>a PR department </a:t>
            </a:r>
            <a:r>
              <a:rPr lang="en-US" sz="2800" b="1" dirty="0">
                <a:solidFill>
                  <a:srgbClr val="2D3956"/>
                </a:solidFill>
                <a:latin typeface="Tajawal ExtraBold" panose="00000800000000000000" pitchFamily="2" charset="-78"/>
                <a:cs typeface="Tajawal ExtraBold" panose="00000800000000000000" pitchFamily="2" charset="-78"/>
              </a:rPr>
              <a:t>that deals with crisis management.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082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77053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is literally </a:t>
            </a:r>
            <a:r>
              <a:rPr lang="en-US" sz="2400" b="1" dirty="0">
                <a:solidFill>
                  <a:srgbClr val="C00000"/>
                </a:solidFill>
                <a:latin typeface="Tajawal ExtraBold" panose="00000800000000000000" pitchFamily="2" charset="-78"/>
                <a:cs typeface="Tajawal ExtraBold" panose="00000800000000000000" pitchFamily="2" charset="-78"/>
              </a:rPr>
              <a:t>managing the ongoing situation</a:t>
            </a:r>
            <a:r>
              <a:rPr lang="en-US" sz="2400" b="1" dirty="0">
                <a:solidFill>
                  <a:srgbClr val="2D3956"/>
                </a:solidFill>
                <a:latin typeface="Tajawal ExtraBold" panose="00000800000000000000" pitchFamily="2" charset="-78"/>
                <a:cs typeface="Tajawal ExtraBold" panose="00000800000000000000" pitchFamily="2" charset="-78"/>
              </a:rPr>
              <a:t>.</a:t>
            </a:r>
            <a:r>
              <a:rPr lang="ar-EG" sz="2400" dirty="0">
                <a:effectLst/>
                <a:latin typeface="Segoe UI Web (Arabic)"/>
              </a:rPr>
              <a:t> إدارة الوضع المستمر</a:t>
            </a:r>
            <a:r>
              <a:rPr lang="en-US" sz="2400" b="1" dirty="0">
                <a:solidFill>
                  <a:srgbClr val="2D3956"/>
                </a:solidFill>
                <a:latin typeface="Tajawal ExtraBold" panose="00000800000000000000" pitchFamily="2" charset="-78"/>
                <a:cs typeface="Tajawal ExtraBold" panose="00000800000000000000" pitchFamily="2" charset="-78"/>
              </a:rPr>
              <a:t> Crisis situations can be divided into three stages which are </a:t>
            </a:r>
            <a:r>
              <a:rPr lang="en-US" sz="2400" b="1" dirty="0">
                <a:solidFill>
                  <a:srgbClr val="C00000"/>
                </a:solidFill>
                <a:latin typeface="Tajawal ExtraBold" panose="00000800000000000000" pitchFamily="2" charset="-78"/>
                <a:cs typeface="Tajawal ExtraBold" panose="00000800000000000000" pitchFamily="2" charset="-78"/>
              </a:rPr>
              <a:t>pre-crisis stage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the post-crisis </a:t>
            </a:r>
            <a:r>
              <a:rPr lang="en-US" sz="2400" b="1" dirty="0">
                <a:solidFill>
                  <a:srgbClr val="2D3956"/>
                </a:solidFill>
                <a:latin typeface="Tajawal ExtraBold" panose="00000800000000000000" pitchFamily="2" charset="-78"/>
                <a:cs typeface="Tajawal ExtraBold" panose="00000800000000000000" pitchFamily="2" charset="-78"/>
              </a:rPr>
              <a:t>stage. For any crisis management the first and most important step is to save lives.</a:t>
            </a:r>
          </a:p>
          <a:p>
            <a:pPr algn="just"/>
            <a:r>
              <a:rPr lang="en-US" sz="2400" b="1" dirty="0">
                <a:solidFill>
                  <a:srgbClr val="2D3956"/>
                </a:solidFill>
                <a:latin typeface="Tajawal ExtraBold" panose="00000800000000000000" pitchFamily="2" charset="-78"/>
                <a:cs typeface="Tajawal ExtraBold" panose="00000800000000000000" pitchFamily="2" charset="-78"/>
              </a:rPr>
              <a:t>One of the challenges faces leaders is </a:t>
            </a:r>
            <a:r>
              <a:rPr lang="en-US" sz="2400" b="1" dirty="0">
                <a:solidFill>
                  <a:srgbClr val="00B0F0"/>
                </a:solidFill>
                <a:latin typeface="Tajawal ExtraBold" panose="00000800000000000000" pitchFamily="2" charset="-78"/>
                <a:cs typeface="Tajawal ExtraBold" panose="00000800000000000000" pitchFamily="2" charset="-78"/>
              </a:rPr>
              <a:t>time</a:t>
            </a:r>
            <a:r>
              <a:rPr lang="en-US" sz="2400" b="1" dirty="0">
                <a:solidFill>
                  <a:srgbClr val="2D3956"/>
                </a:solidFill>
                <a:latin typeface="Tajawal ExtraBold" panose="00000800000000000000" pitchFamily="2" charset="-78"/>
                <a:cs typeface="Tajawal ExtraBold" panose="00000800000000000000" pitchFamily="2" charset="-78"/>
              </a:rPr>
              <a:t>—</a:t>
            </a:r>
            <a:r>
              <a:rPr lang="en-US" sz="2400" b="1" dirty="0">
                <a:solidFill>
                  <a:srgbClr val="C00000"/>
                </a:solidFill>
                <a:latin typeface="Tajawal ExtraBold" panose="00000800000000000000" pitchFamily="2" charset="-78"/>
                <a:cs typeface="Tajawal ExtraBold" panose="00000800000000000000" pitchFamily="2" charset="-78"/>
              </a:rPr>
              <a:t>time to assess the situation</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time to react</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00B0F0"/>
                </a:solidFill>
                <a:latin typeface="Tajawal ExtraBold" panose="00000800000000000000" pitchFamily="2" charset="-78"/>
                <a:cs typeface="Tajawal ExtraBold" panose="00000800000000000000" pitchFamily="2" charset="-78"/>
              </a:rPr>
              <a:t>time to repair</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a:t>
            </a:r>
            <a:r>
              <a:rPr lang="ar-EG" sz="2400" dirty="0">
                <a:effectLst/>
                <a:latin typeface="Segoe UI Web (Arabic)"/>
              </a:rPr>
              <a:t>انتشار</a:t>
            </a:r>
            <a:r>
              <a:rPr lang="en-US" sz="2400" b="1" dirty="0">
                <a:solidFill>
                  <a:srgbClr val="2D3956"/>
                </a:solidFill>
                <a:latin typeface="Tajawal ExtraBold" panose="00000800000000000000" pitchFamily="2" charset="-78"/>
                <a:cs typeface="Tajawal ExtraBold" panose="00000800000000000000" pitchFamily="2" charset="-78"/>
              </a:rPr>
              <a:t>, and huge numbers. </a:t>
            </a:r>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5">
            <a:extLst>
              <a:ext uri="{28A0092B-C50C-407E-A947-70E740481C1C}">
                <a14:useLocalDpi xmlns:a14="http://schemas.microsoft.com/office/drawing/2010/main" val="0"/>
              </a:ext>
            </a:extLst>
          </a:blip>
          <a:srcRect t="573" b="573"/>
          <a:stretch/>
        </p:blipFill>
        <p:spPr>
          <a:xfrm>
            <a:off x="3698008" y="3002691"/>
            <a:ext cx="4311857" cy="2397631"/>
          </a:xfrm>
          <a:prstGeom prst="rect">
            <a:avLst/>
          </a:prstGeom>
        </p:spPr>
      </p:pic>
      <p:sp>
        <p:nvSpPr>
          <p:cNvPr id="2" name="TextBox 1">
            <a:extLst>
              <a:ext uri="{FF2B5EF4-FFF2-40B4-BE49-F238E27FC236}">
                <a16:creationId xmlns:a16="http://schemas.microsoft.com/office/drawing/2014/main" id="{CA81A5E0-74BE-E376-014E-BE390488DC2C}"/>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Types of Crises </a:t>
            </a:r>
          </a:p>
        </p:txBody>
      </p:sp>
    </p:spTree>
    <p:extLst>
      <p:ext uri="{BB962C8B-B14F-4D97-AF65-F5344CB8AC3E}">
        <p14:creationId xmlns:p14="http://schemas.microsoft.com/office/powerpoint/2010/main" val="8618141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Disturbances in the environment </a:t>
            </a:r>
            <a:r>
              <a:rPr lang="en-US" sz="2000" b="1" dirty="0">
                <a:solidFill>
                  <a:srgbClr val="2D3956"/>
                </a:solidFill>
                <a:latin typeface="Tajawal ExtraBold" panose="00000800000000000000" pitchFamily="2" charset="-78"/>
                <a:cs typeface="Tajawal ExtraBold" panose="00000800000000000000" pitchFamily="2" charset="-78"/>
              </a:rPr>
              <a:t>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t>
            </a:r>
            <a:r>
              <a:rPr lang="en-US" sz="2000" b="1" dirty="0">
                <a:solidFill>
                  <a:srgbClr val="C00000"/>
                </a:solidFill>
                <a:latin typeface="Tajawal ExtraBold" panose="00000800000000000000" pitchFamily="2" charset="-78"/>
                <a:cs typeface="Tajawal ExtraBold" panose="00000800000000000000" pitchFamily="2" charset="-78"/>
              </a:rPr>
              <a:t>events </a:t>
            </a:r>
            <a:r>
              <a:rPr lang="en-US" sz="2000" b="1" dirty="0">
                <a:solidFill>
                  <a:srgbClr val="2D3956"/>
                </a:solidFill>
                <a:latin typeface="Tajawal ExtraBold" panose="00000800000000000000" pitchFamily="2" charset="-78"/>
                <a:cs typeface="Tajawal ExtraBold" panose="00000800000000000000" pitchFamily="2" charset="-78"/>
              </a:rPr>
              <a:t>are generally </a:t>
            </a:r>
            <a:r>
              <a:rPr lang="en-US" sz="2000" b="1" dirty="0">
                <a:solidFill>
                  <a:srgbClr val="C00000"/>
                </a:solidFill>
                <a:latin typeface="Tajawal ExtraBold" panose="00000800000000000000" pitchFamily="2" charset="-78"/>
                <a:cs typeface="Tajawal ExtraBold" panose="00000800000000000000" pitchFamily="2" charset="-78"/>
              </a:rPr>
              <a:t>beyond the control of human beings</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result </a:t>
            </a:r>
            <a:r>
              <a:rPr lang="en-US" sz="2000" b="1" dirty="0">
                <a:solidFill>
                  <a:srgbClr val="C00000"/>
                </a:solidFill>
                <a:latin typeface="Tajawal ExtraBold" panose="00000800000000000000" pitchFamily="2" charset="-78"/>
                <a:cs typeface="Tajawal ExtraBold" panose="00000800000000000000" pitchFamily="2" charset="-78"/>
              </a:rPr>
              <a:t>of failure in technology</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Problems in </a:t>
            </a:r>
            <a:r>
              <a:rPr lang="en-US" sz="2000" b="1" dirty="0">
                <a:solidFill>
                  <a:srgbClr val="2D3956"/>
                </a:solidFill>
                <a:latin typeface="Tajawal ExtraBold" panose="00000800000000000000" pitchFamily="2" charset="-78"/>
                <a:cs typeface="Tajawal ExtraBold" panose="00000800000000000000" pitchFamily="2" charset="-78"/>
              </a:rPr>
              <a:t>the overall </a:t>
            </a:r>
            <a:r>
              <a:rPr lang="en-US" sz="2000" b="1" dirty="0">
                <a:solidFill>
                  <a:srgbClr val="C00000"/>
                </a:solidFill>
                <a:latin typeface="Tajawal ExtraBold" panose="00000800000000000000" pitchFamily="2" charset="-78"/>
                <a:cs typeface="Tajawal ExtraBold" panose="00000800000000000000" pitchFamily="2" charset="-78"/>
              </a:rPr>
              <a:t>systems</a:t>
            </a:r>
            <a:r>
              <a:rPr lang="en-US" sz="2000" b="1" dirty="0">
                <a:solidFill>
                  <a:srgbClr val="2D3956"/>
                </a:solidFill>
                <a:latin typeface="Tajawal ExtraBold" panose="00000800000000000000" pitchFamily="2" charset="-78"/>
                <a:cs typeface="Tajawal ExtraBold" panose="00000800000000000000" pitchFamily="2" charset="-78"/>
              </a:rPr>
              <a:t>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a:t>
            </a:r>
            <a:r>
              <a:rPr lang="en-US" sz="2000" b="1" dirty="0">
                <a:solidFill>
                  <a:srgbClr val="C00000"/>
                </a:solidFill>
                <a:latin typeface="Tajawal ExtraBold" panose="00000800000000000000" pitchFamily="2" charset="-78"/>
                <a:cs typeface="Tajawal ExtraBold" panose="00000800000000000000" pitchFamily="2" charset="-78"/>
              </a:rPr>
              <a:t>machine</a:t>
            </a:r>
            <a:r>
              <a:rPr lang="en-US" sz="2000" b="1" dirty="0">
                <a:solidFill>
                  <a:srgbClr val="2D3956"/>
                </a:solidFill>
                <a:latin typeface="Tajawal ExtraBold" panose="00000800000000000000" pitchFamily="2" charset="-78"/>
                <a:cs typeface="Tajawal ExtraBold" panose="00000800000000000000" pitchFamily="2" charset="-78"/>
              </a:rPr>
              <a:t>, corrupted </a:t>
            </a:r>
            <a:r>
              <a:rPr lang="en-US" sz="2000" b="1" dirty="0">
                <a:solidFill>
                  <a:srgbClr val="C00000"/>
                </a:solidFill>
                <a:latin typeface="Tajawal ExtraBold" panose="00000800000000000000" pitchFamily="2" charset="-78"/>
                <a:cs typeface="Tajawal ExtraBold" panose="00000800000000000000" pitchFamily="2" charset="-78"/>
              </a:rPr>
              <a:t>software </a:t>
            </a:r>
            <a:r>
              <a:rPr lang="en-US" sz="2000" b="1" dirty="0">
                <a:solidFill>
                  <a:srgbClr val="2D3956"/>
                </a:solidFill>
                <a:latin typeface="Tajawal ExtraBold" panose="00000800000000000000" pitchFamily="2" charset="-78"/>
                <a:cs typeface="Tajawal ExtraBold" panose="00000800000000000000" pitchFamily="2" charset="-78"/>
              </a:rPr>
              <a:t>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3) Confrontation Crisis: </a:t>
            </a:r>
            <a:r>
              <a:rPr lang="ar-EG" sz="2000" dirty="0">
                <a:effectLst/>
                <a:latin typeface="Segoe UI Web (Arabic)"/>
              </a:rPr>
              <a:t>أزمة المواجهة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Confrontation crises arise </a:t>
            </a:r>
            <a:r>
              <a:rPr lang="en-US" sz="2000" b="1" dirty="0">
                <a:solidFill>
                  <a:srgbClr val="C00000"/>
                </a:solidFill>
                <a:latin typeface="Tajawal ExtraBold" panose="00000800000000000000" pitchFamily="2" charset="-78"/>
                <a:cs typeface="Tajawal ExtraBold" panose="00000800000000000000" pitchFamily="2" charset="-78"/>
              </a:rPr>
              <a:t>when employees fight </a:t>
            </a:r>
            <a:r>
              <a:rPr lang="en-US" sz="2000" b="1" dirty="0">
                <a:solidFill>
                  <a:srgbClr val="2D3956"/>
                </a:solidFill>
                <a:latin typeface="Tajawal ExtraBold" panose="00000800000000000000" pitchFamily="2" charset="-78"/>
                <a:cs typeface="Tajawal ExtraBold" panose="00000800000000000000" pitchFamily="2" charset="-78"/>
              </a:rPr>
              <a:t>amongst themselves. Individuals do not agree to each other and eventually depend on nonproductive acts like boycotts</a:t>
            </a:r>
            <a:r>
              <a:rPr lang="ar-EG" sz="2000" dirty="0">
                <a:effectLst/>
                <a:latin typeface="Segoe UI Web (Arabic)"/>
              </a:rPr>
              <a:t> </a:t>
            </a:r>
            <a:r>
              <a:rPr lang="ar-EG" sz="2000" dirty="0" err="1">
                <a:effectLst/>
                <a:latin typeface="Segoe UI Web (Arabic)"/>
              </a:rPr>
              <a:t>المقاطعه</a:t>
            </a:r>
            <a:r>
              <a:rPr lang="en-US" sz="2000" b="1" dirty="0">
                <a:solidFill>
                  <a:srgbClr val="2D3956"/>
                </a:solidFill>
                <a:latin typeface="Tajawal ExtraBold" panose="00000800000000000000" pitchFamily="2" charset="-78"/>
                <a:cs typeface="Tajawal ExtraBold" panose="00000800000000000000" pitchFamily="2" charset="-78"/>
              </a:rPr>
              <a:t>, strikes for indefinite periods and so 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a type of crisis, employees disobey superiors; give them ultimatums and force them to accept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Internal disputes</a:t>
            </a:r>
            <a:r>
              <a:rPr lang="ar-EG" sz="2000" b="1" dirty="0">
                <a:solidFill>
                  <a:srgbClr val="2D3956"/>
                </a:solidFill>
                <a:latin typeface="Tajawal ExtraBold" panose="00000800000000000000" pitchFamily="2" charset="-78"/>
                <a:cs typeface="Tajawal ExtraBold" panose="00000800000000000000" pitchFamily="2" charset="-78"/>
              </a:rPr>
              <a:t> النزاعات</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ineffective communication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lack of coordination</a:t>
            </a:r>
            <a:r>
              <a:rPr lang="ar-EG" sz="2000" dirty="0">
                <a:effectLst/>
                <a:latin typeface="Segoe UI Web (Arabic)"/>
              </a:rPr>
              <a:t> غياب التنسيق</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give rise to confrontation crisis. </a:t>
            </a:r>
          </a:p>
          <a:p>
            <a:pPr algn="just"/>
            <a:r>
              <a:rPr lang="en-US" sz="2400" b="1" dirty="0">
                <a:solidFill>
                  <a:srgbClr val="2D3956"/>
                </a:solidFill>
                <a:latin typeface="Tajawal ExtraBold" panose="00000800000000000000" pitchFamily="2" charset="-78"/>
                <a:cs typeface="Tajawal ExtraBold" panose="00000800000000000000" pitchFamily="2" charset="-78"/>
              </a:rPr>
              <a:t>4) Crisis of Malevolence: </a:t>
            </a:r>
            <a:r>
              <a:rPr lang="ar-EG" sz="2000" dirty="0">
                <a:effectLst/>
                <a:latin typeface="Segoe UI Web (Arabic)"/>
              </a:rPr>
              <a:t>أزمة الحقد/ أنشطة سيئة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Organizations face crisis of malevolence when some notorious employees</a:t>
            </a:r>
            <a:r>
              <a:rPr lang="ar-EG" sz="2000" dirty="0">
                <a:effectLst/>
                <a:latin typeface="Segoe UI Web (Arabic)"/>
              </a:rPr>
              <a:t> الموظفين </a:t>
            </a:r>
            <a:r>
              <a:rPr lang="ar-EG" sz="2000" dirty="0" err="1">
                <a:effectLst/>
                <a:latin typeface="Segoe UI Web (Arabic)"/>
              </a:rPr>
              <a:t>سيئي</a:t>
            </a:r>
            <a:r>
              <a:rPr lang="ar-EG" sz="2000" dirty="0">
                <a:effectLst/>
                <a:latin typeface="Segoe UI Web (Arabic)"/>
              </a:rPr>
              <a:t> السمعة</a:t>
            </a:r>
            <a:r>
              <a:rPr lang="en-US" sz="2000" b="1" dirty="0">
                <a:solidFill>
                  <a:srgbClr val="2D3956"/>
                </a:solidFill>
                <a:latin typeface="Tajawal ExtraBold" panose="00000800000000000000" pitchFamily="2" charset="-78"/>
                <a:cs typeface="Tajawal ExtraBold" panose="00000800000000000000" pitchFamily="2" charset="-78"/>
              </a:rPr>
              <a:t> take the help of </a:t>
            </a:r>
            <a:r>
              <a:rPr lang="en-US" sz="2000" b="1" dirty="0">
                <a:solidFill>
                  <a:srgbClr val="C00000"/>
                </a:solidFill>
                <a:latin typeface="Tajawal ExtraBold" panose="00000800000000000000" pitchFamily="2" charset="-78"/>
                <a:cs typeface="Tajawal ExtraBold" panose="00000800000000000000" pitchFamily="2" charset="-78"/>
              </a:rPr>
              <a:t>criminal activities</a:t>
            </a:r>
            <a:r>
              <a:rPr lang="en-US" sz="2000" b="1" dirty="0">
                <a:solidFill>
                  <a:srgbClr val="2D3956"/>
                </a:solidFill>
                <a:latin typeface="Tajawal ExtraBold" panose="00000800000000000000" pitchFamily="2" charset="-78"/>
                <a:cs typeface="Tajawal ExtraBold" panose="00000800000000000000" pitchFamily="2" charset="-78"/>
              </a:rPr>
              <a:t> and extreme steps to fulfill their demands. Acts like kidnapping company’s officials, </a:t>
            </a:r>
            <a:r>
              <a:rPr lang="en-US" sz="2000" b="1" dirty="0">
                <a:solidFill>
                  <a:srgbClr val="C00000"/>
                </a:solidFill>
                <a:latin typeface="Tajawal ExtraBold" panose="00000800000000000000" pitchFamily="2" charset="-78"/>
                <a:cs typeface="Tajawal ExtraBold" panose="00000800000000000000" pitchFamily="2" charset="-78"/>
              </a:rPr>
              <a:t>false rumors </a:t>
            </a:r>
            <a:r>
              <a:rPr lang="ar-EG" sz="2000" dirty="0">
                <a:effectLst/>
                <a:latin typeface="Segoe UI Web (Arabic)"/>
              </a:rPr>
              <a:t>شائعات كاذبة</a:t>
            </a:r>
            <a:r>
              <a:rPr lang="en-US" sz="2000" b="1" dirty="0">
                <a:solidFill>
                  <a:srgbClr val="2D3956"/>
                </a:solidFill>
                <a:latin typeface="Tajawal ExtraBold" panose="00000800000000000000" pitchFamily="2" charset="-78"/>
                <a:cs typeface="Tajawal ExtraBold" panose="00000800000000000000" pitchFamily="2" charset="-78"/>
              </a:rPr>
              <a:t>all lead to crisis of malevolence.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368B1D5-6B8C-74B8-932F-50873ABE0287}"/>
              </a:ext>
            </a:extLst>
          </p:cNvPr>
          <p:cNvSpPr txBox="1"/>
          <p:nvPr/>
        </p:nvSpPr>
        <p:spPr>
          <a:xfrm>
            <a:off x="10132960" y="2932275"/>
            <a:ext cx="1082407" cy="369332"/>
          </a:xfrm>
          <a:prstGeom prst="rect">
            <a:avLst/>
          </a:prstGeom>
          <a:noFill/>
        </p:spPr>
        <p:txBody>
          <a:bodyPr wrap="square">
            <a:spAutoFit/>
          </a:bodyPr>
          <a:lstStyle/>
          <a:p>
            <a:pPr algn="r" rtl="1"/>
            <a:r>
              <a:rPr lang="en-US" b="1" dirty="0" err="1"/>
              <a:t>الإنذارات</a:t>
            </a:r>
            <a:endParaRPr lang="en-US" b="1" dirty="0"/>
          </a:p>
        </p:txBody>
      </p:sp>
      <p:pic>
        <p:nvPicPr>
          <p:cNvPr id="10" name="Picture 9" descr="A logo of a pizza restaurant&#10;&#10;AI-generated content may be incorrect.">
            <a:extLst>
              <a:ext uri="{FF2B5EF4-FFF2-40B4-BE49-F238E27FC236}">
                <a16:creationId xmlns:a16="http://schemas.microsoft.com/office/drawing/2014/main" id="{3A9B2268-EA18-C1B1-ED03-86D74C21E8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3005" y="4825255"/>
            <a:ext cx="1920240" cy="1920240"/>
          </a:xfrm>
          <a:prstGeom prst="rect">
            <a:avLst/>
          </a:prstGeom>
        </p:spPr>
      </p:pic>
    </p:spTree>
    <p:extLst>
      <p:ext uri="{BB962C8B-B14F-4D97-AF65-F5344CB8AC3E}">
        <p14:creationId xmlns:p14="http://schemas.microsoft.com/office/powerpoint/2010/main" val="324666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0035"/>
            <a:ext cx="9959309" cy="461664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5) Crisis of Organizational Misdeeds: </a:t>
            </a:r>
            <a:r>
              <a:rPr lang="ar-EG" sz="2000" dirty="0">
                <a:effectLst/>
                <a:latin typeface="Segoe UI Web (Arabic)"/>
              </a:rPr>
              <a:t>أزمة المخالفات التنظيمية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Crises of organizational misdeeds arise when </a:t>
            </a:r>
            <a:r>
              <a:rPr lang="en-US" sz="2000" b="1" dirty="0">
                <a:solidFill>
                  <a:srgbClr val="C00000"/>
                </a:solidFill>
                <a:latin typeface="Tajawal ExtraBold" panose="00000800000000000000" pitchFamily="2" charset="-78"/>
                <a:cs typeface="Tajawal ExtraBold" panose="00000800000000000000" pitchFamily="2" charset="-78"/>
              </a:rPr>
              <a:t>management</a:t>
            </a:r>
            <a:r>
              <a:rPr lang="en-US" sz="2000" b="1" dirty="0">
                <a:solidFill>
                  <a:srgbClr val="2D3956"/>
                </a:solidFill>
                <a:latin typeface="Tajawal ExtraBold" panose="00000800000000000000" pitchFamily="2" charset="-78"/>
                <a:cs typeface="Tajawal ExtraBold" panose="00000800000000000000" pitchFamily="2" charset="-78"/>
              </a:rPr>
              <a:t> takes certain </a:t>
            </a:r>
            <a:r>
              <a:rPr lang="en-US" sz="2000" b="1" dirty="0">
                <a:solidFill>
                  <a:srgbClr val="C00000"/>
                </a:solidFill>
                <a:latin typeface="Tajawal ExtraBold" panose="00000800000000000000" pitchFamily="2" charset="-78"/>
                <a:cs typeface="Tajawal ExtraBold" panose="00000800000000000000" pitchFamily="2" charset="-78"/>
              </a:rPr>
              <a:t>decisions knowing the harmful consequences </a:t>
            </a:r>
            <a:r>
              <a:rPr lang="en-US" sz="2000" b="1" dirty="0">
                <a:solidFill>
                  <a:srgbClr val="2D3956"/>
                </a:solidFill>
                <a:latin typeface="Tajawal ExtraBold" panose="00000800000000000000" pitchFamily="2" charset="-78"/>
                <a:cs typeface="Tajawal ExtraBold" panose="00000800000000000000" pitchFamily="2" charset="-78"/>
              </a:rPr>
              <a:t>of the same towards the stakeholders and external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cases, superiors </a:t>
            </a:r>
            <a:r>
              <a:rPr lang="en-US" sz="2000" b="1" dirty="0">
                <a:solidFill>
                  <a:srgbClr val="C00000"/>
                </a:solidFill>
                <a:latin typeface="Tajawal ExtraBold" panose="00000800000000000000" pitchFamily="2" charset="-78"/>
                <a:cs typeface="Tajawal ExtraBold" panose="00000800000000000000" pitchFamily="2" charset="-78"/>
              </a:rPr>
              <a:t>ignore the after effects </a:t>
            </a:r>
            <a:r>
              <a:rPr lang="ar-EG" sz="2000" b="1" dirty="0">
                <a:solidFill>
                  <a:srgbClr val="C00000"/>
                </a:solidFill>
                <a:latin typeface="Tajawal ExtraBold" panose="00000800000000000000" pitchFamily="2" charset="-78"/>
                <a:cs typeface="Tajawal ExtraBold" panose="00000800000000000000" pitchFamily="2" charset="-78"/>
              </a:rPr>
              <a:t>يتجاهل الرؤساء الآثار اللاحقة</a:t>
            </a:r>
            <a:r>
              <a:rPr lang="en-US" sz="2000" b="1" dirty="0">
                <a:solidFill>
                  <a:srgbClr val="2D3956"/>
                </a:solidFill>
                <a:latin typeface="Tajawal ExtraBold" panose="00000800000000000000" pitchFamily="2" charset="-78"/>
                <a:cs typeface="Tajawal ExtraBold" panose="00000800000000000000" pitchFamily="2" charset="-78"/>
              </a:rPr>
              <a:t>of strategies and implement the same </a:t>
            </a:r>
            <a:r>
              <a:rPr lang="en-US" sz="2000" b="1" dirty="0">
                <a:solidFill>
                  <a:srgbClr val="C00000"/>
                </a:solidFill>
                <a:latin typeface="Tajawal ExtraBold" panose="00000800000000000000" pitchFamily="2" charset="-78"/>
                <a:cs typeface="Tajawal ExtraBold" panose="00000800000000000000" pitchFamily="2" charset="-78"/>
              </a:rPr>
              <a:t>for quick results</a:t>
            </a:r>
            <a:r>
              <a:rPr lang="en-US" sz="2000" b="1" dirty="0">
                <a:solidFill>
                  <a:srgbClr val="2D3956"/>
                </a:solidFill>
                <a:latin typeface="Tajawal ExtraBold" panose="00000800000000000000" pitchFamily="2" charset="-78"/>
                <a:cs typeface="Tajawal ExtraBold" panose="00000800000000000000" pitchFamily="2" charset="-78"/>
              </a:rPr>
              <a:t>. </a:t>
            </a:r>
          </a:p>
          <a:p>
            <a:pPr algn="just"/>
            <a:r>
              <a:rPr lang="en-US" sz="2000" b="1" u="sng" dirty="0">
                <a:solidFill>
                  <a:srgbClr val="2D3956"/>
                </a:solidFill>
                <a:latin typeface="Tajawal ExtraBold" panose="00000800000000000000" pitchFamily="2" charset="-78"/>
                <a:cs typeface="Tajawal ExtraBold" panose="00000800000000000000" pitchFamily="2" charset="-78"/>
              </a:rPr>
              <a:t>Crisis of organizational misdeeds can be classified into following three types:</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Skewed Management Values</a:t>
            </a:r>
            <a:r>
              <a:rPr lang="ar-EG" sz="1800" dirty="0">
                <a:effectLst/>
                <a:latin typeface="Segoe UI Web (Arabic)"/>
              </a:rPr>
              <a:t> سوء الإدارة/ </a:t>
            </a:r>
            <a:r>
              <a:rPr lang="ar-EG" sz="1600" dirty="0">
                <a:effectLst/>
                <a:latin typeface="Segoe UI Web (Arabic)"/>
              </a:rPr>
              <a:t>أزمة القيم الإدارية المنحرفة </a:t>
            </a:r>
            <a:r>
              <a:rPr lang="en-US" sz="1650" b="1" i="1" dirty="0">
                <a:solidFill>
                  <a:srgbClr val="2D3956"/>
                </a:solidFill>
                <a:latin typeface="Tajawal ExtraBold" panose="00000800000000000000" pitchFamily="2" charset="-78"/>
                <a:cs typeface="Tajawal ExtraBold" panose="00000800000000000000" pitchFamily="2" charset="-78"/>
              </a:rPr>
              <a:t> </a:t>
            </a:r>
            <a:r>
              <a:rPr lang="en-US" sz="1650" b="1" dirty="0">
                <a:solidFill>
                  <a:srgbClr val="2D3956"/>
                </a:solidFill>
                <a:latin typeface="Tajawal ExtraBold" panose="00000800000000000000" pitchFamily="2" charset="-78"/>
                <a:cs typeface="Tajawal ExtraBold" panose="00000800000000000000" pitchFamily="2" charset="-78"/>
              </a:rPr>
              <a:t>arises when management </a:t>
            </a:r>
            <a:r>
              <a:rPr lang="en-US" sz="1650" b="1" u="sng" dirty="0">
                <a:solidFill>
                  <a:srgbClr val="2D3956"/>
                </a:solidFill>
                <a:latin typeface="Tajawal ExtraBold" panose="00000800000000000000" pitchFamily="2" charset="-78"/>
                <a:cs typeface="Tajawal ExtraBold" panose="00000800000000000000" pitchFamily="2" charset="-78"/>
              </a:rPr>
              <a:t>supports short term growth </a:t>
            </a:r>
            <a:r>
              <a:rPr lang="en-US" sz="1650" b="1" dirty="0">
                <a:solidFill>
                  <a:srgbClr val="2D3956"/>
                </a:solidFill>
                <a:latin typeface="Tajawal ExtraBold" panose="00000800000000000000" pitchFamily="2" charset="-78"/>
                <a:cs typeface="Tajawal ExtraBold" panose="00000800000000000000" pitchFamily="2" charset="-78"/>
              </a:rPr>
              <a:t>and ignores broader issues.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Deception</a:t>
            </a:r>
            <a:r>
              <a:rPr lang="ar-EG" sz="1650" b="1" i="1" dirty="0">
                <a:solidFill>
                  <a:schemeClr val="accent6">
                    <a:lumMod val="75000"/>
                  </a:schemeClr>
                </a:solidFill>
                <a:latin typeface="Tajawal ExtraBold" panose="00000800000000000000" pitchFamily="2" charset="-78"/>
                <a:cs typeface="Tajawal ExtraBold" panose="00000800000000000000" pitchFamily="2" charset="-78"/>
              </a:rPr>
              <a:t>أزمة الخداع</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deception when management purposely tampers data and information. </a:t>
            </a:r>
            <a:r>
              <a:rPr lang="en-US" sz="1650" b="1" u="sng" dirty="0">
                <a:solidFill>
                  <a:srgbClr val="2D3956"/>
                </a:solidFill>
                <a:latin typeface="Tajawal ExtraBold" panose="00000800000000000000" pitchFamily="2" charset="-78"/>
                <a:cs typeface="Tajawal ExtraBold" panose="00000800000000000000" pitchFamily="2" charset="-78"/>
              </a:rPr>
              <a:t>Management makes fake promises and wrong commitments to the customers</a:t>
            </a:r>
            <a:r>
              <a:rPr lang="en-US" sz="1650" b="1" dirty="0">
                <a:solidFill>
                  <a:srgbClr val="2D3956"/>
                </a:solidFill>
                <a:latin typeface="Tajawal ExtraBold" panose="00000800000000000000" pitchFamily="2" charset="-78"/>
                <a:cs typeface="Tajawal ExtraBold" panose="00000800000000000000" pitchFamily="2" charset="-78"/>
              </a:rPr>
              <a:t>. Communicating wrong information about the organization and products lead to crisis of deception.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Management Misconduct</a:t>
            </a:r>
            <a:r>
              <a:rPr lang="ar-EG" sz="1600" dirty="0">
                <a:effectLst/>
                <a:latin typeface="Segoe UI Web (Arabic)"/>
              </a:rPr>
              <a:t> أزمة سوء السلوك الإداري</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management misconduct when management indulges in deliberate acts of illegality like accepting bribes</a:t>
            </a:r>
            <a:r>
              <a:rPr lang="ar-EG" sz="1650" b="1" dirty="0">
                <a:solidFill>
                  <a:srgbClr val="2D3956"/>
                </a:solidFill>
                <a:latin typeface="Tajawal ExtraBold" panose="00000800000000000000" pitchFamily="2" charset="-78"/>
                <a:cs typeface="Tajawal ExtraBold" panose="00000800000000000000" pitchFamily="2" charset="-78"/>
              </a:rPr>
              <a:t> الرشوة </a:t>
            </a:r>
            <a:r>
              <a:rPr lang="en-US" sz="1650" b="1" dirty="0">
                <a:solidFill>
                  <a:srgbClr val="2D3956"/>
                </a:solidFill>
                <a:latin typeface="Tajawal ExtraBold" panose="00000800000000000000" pitchFamily="2" charset="-78"/>
                <a:cs typeface="Tajawal ExtraBold" panose="00000800000000000000" pitchFamily="2" charset="-78"/>
              </a:rPr>
              <a:t>, passing on confidential information </a:t>
            </a:r>
            <a:r>
              <a:rPr lang="ar-EG" sz="1600" dirty="0">
                <a:effectLst/>
                <a:latin typeface="Segoe UI Web (Arabic)"/>
              </a:rPr>
              <a:t>المعلومات السرية</a:t>
            </a:r>
            <a:r>
              <a:rPr lang="en-US" sz="1650" b="1" dirty="0">
                <a:solidFill>
                  <a:srgbClr val="2D3956"/>
                </a:solidFill>
                <a:latin typeface="Tajawal ExtraBold" panose="00000800000000000000" pitchFamily="2" charset="-78"/>
                <a:cs typeface="Tajawal ExtraBold" panose="00000800000000000000" pitchFamily="2" charset="-78"/>
              </a:rPr>
              <a:t>and so on.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E123D91-3594-9CE7-4B22-080BCD734141}"/>
              </a:ext>
            </a:extLst>
          </p:cNvPr>
          <p:cNvSpPr txBox="1"/>
          <p:nvPr/>
        </p:nvSpPr>
        <p:spPr>
          <a:xfrm>
            <a:off x="190464" y="2060122"/>
            <a:ext cx="1404457" cy="1618392"/>
          </a:xfrm>
          <a:prstGeom prst="rect">
            <a:avLst/>
          </a:prstGeom>
          <a:solidFill>
            <a:schemeClr val="accent4">
              <a:lumMod val="20000"/>
              <a:lumOff val="80000"/>
            </a:schemeClr>
          </a:solidFill>
        </p:spPr>
        <p:txBody>
          <a:bodyPr wrap="square">
            <a:spAutoFit/>
          </a:bodyPr>
          <a:lstStyle/>
          <a:p>
            <a:pPr algn="r" rtl="1">
              <a:lnSpc>
                <a:spcPts val="1700"/>
              </a:lnSpc>
            </a:pPr>
            <a:r>
              <a:rPr lang="en-US" sz="1600" b="1" dirty="0" err="1"/>
              <a:t>تتخذ</a:t>
            </a:r>
            <a:r>
              <a:rPr lang="en-US" sz="1600" b="1" dirty="0"/>
              <a:t> </a:t>
            </a:r>
            <a:r>
              <a:rPr lang="en-US" sz="1600" b="1" dirty="0" err="1"/>
              <a:t>الإدارة</a:t>
            </a:r>
            <a:r>
              <a:rPr lang="en-US" sz="1600" b="1" dirty="0"/>
              <a:t> </a:t>
            </a:r>
            <a:r>
              <a:rPr lang="en-US" sz="1600" b="1" dirty="0" err="1"/>
              <a:t>قرارات</a:t>
            </a:r>
            <a:r>
              <a:rPr lang="en-US" sz="1600" b="1" dirty="0"/>
              <a:t> </a:t>
            </a:r>
            <a:r>
              <a:rPr lang="en-US" sz="1600" b="1" dirty="0" err="1"/>
              <a:t>معينة</a:t>
            </a:r>
            <a:r>
              <a:rPr lang="en-US" sz="1600" b="1" dirty="0"/>
              <a:t> مع </a:t>
            </a:r>
            <a:r>
              <a:rPr lang="en-US" sz="1600" b="1" dirty="0" err="1"/>
              <a:t>العلم</a:t>
            </a:r>
            <a:r>
              <a:rPr lang="en-US" sz="1600" b="1" dirty="0"/>
              <a:t> </a:t>
            </a:r>
            <a:r>
              <a:rPr lang="en-US" sz="1600" b="1" dirty="0" err="1"/>
              <a:t>بالعواقب</a:t>
            </a:r>
            <a:r>
              <a:rPr lang="en-US" sz="1600" b="1" dirty="0"/>
              <a:t> </a:t>
            </a:r>
            <a:r>
              <a:rPr lang="en-US" sz="1600" b="1" dirty="0" err="1"/>
              <a:t>الضارة</a:t>
            </a:r>
            <a:r>
              <a:rPr lang="en-US" sz="1600" b="1" dirty="0"/>
              <a:t> </a:t>
            </a:r>
            <a:r>
              <a:rPr lang="ar-EG" sz="1600" b="1" dirty="0"/>
              <a:t>و</a:t>
            </a:r>
            <a:r>
              <a:rPr lang="en-US" sz="1600" b="1" dirty="0" err="1"/>
              <a:t>ذلك</a:t>
            </a:r>
            <a:r>
              <a:rPr lang="en-US" sz="1600" b="1" dirty="0"/>
              <a:t> </a:t>
            </a:r>
            <a:r>
              <a:rPr lang="en-US" sz="1600" b="1" dirty="0" err="1"/>
              <a:t>تجاه</a:t>
            </a:r>
            <a:r>
              <a:rPr lang="en-US" sz="1600" b="1" dirty="0"/>
              <a:t> </a:t>
            </a:r>
            <a:r>
              <a:rPr lang="en-US" sz="1600" b="1" dirty="0" err="1"/>
              <a:t>أصحاب</a:t>
            </a:r>
            <a:r>
              <a:rPr lang="en-US" sz="1600" b="1" dirty="0"/>
              <a:t> </a:t>
            </a:r>
            <a:r>
              <a:rPr lang="en-US" sz="1600" b="1" dirty="0" err="1"/>
              <a:t>المصلحة</a:t>
            </a:r>
            <a:r>
              <a:rPr lang="en-US" sz="1600" b="1" dirty="0"/>
              <a:t> </a:t>
            </a:r>
            <a:r>
              <a:rPr lang="en-US" sz="1600" b="1" dirty="0" err="1"/>
              <a:t>والأطراف</a:t>
            </a:r>
            <a:r>
              <a:rPr lang="en-US" sz="1600" b="1" dirty="0"/>
              <a:t> </a:t>
            </a:r>
            <a:r>
              <a:rPr lang="en-US" sz="1600" b="1" dirty="0" err="1"/>
              <a:t>الخارجية</a:t>
            </a:r>
            <a:r>
              <a:rPr lang="en-US" sz="1600" b="1" dirty="0"/>
              <a:t>.</a:t>
            </a:r>
          </a:p>
        </p:txBody>
      </p:sp>
    </p:spTree>
    <p:extLst>
      <p:ext uri="{BB962C8B-B14F-4D97-AF65-F5344CB8AC3E}">
        <p14:creationId xmlns:p14="http://schemas.microsoft.com/office/powerpoint/2010/main" val="120555203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8587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6) Crisis due to Workplace Violence: </a:t>
            </a:r>
            <a:r>
              <a:rPr lang="ar-EG" sz="2000" dirty="0">
                <a:effectLst/>
                <a:latin typeface="Segoe UI Web (Arabic)"/>
              </a:rPr>
              <a:t>أزمة بسبب العنف في مكان العمل</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 type of crisis arises when employees are indulged in violent acts such as beating employees, superiors in the office premises itself.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7) Crisis Due to Rumors: </a:t>
            </a:r>
            <a:r>
              <a:rPr lang="ar-EG" sz="2000" dirty="0">
                <a:effectLst/>
                <a:latin typeface="Segoe UI Web (Arabic)"/>
              </a:rPr>
              <a:t>أزمة بسبب الشائعات</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Spreading false rumors about the organization and brand lead to crisis. Employees must not spread anything which would tarnish the image of their organization.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8) Bankruptcy: </a:t>
            </a:r>
            <a:r>
              <a:rPr lang="ar-EG" sz="2000" dirty="0">
                <a:effectLst/>
                <a:latin typeface="Segoe UI Web (Arabic)"/>
              </a:rPr>
              <a:t>إفلاس</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crisis also arises when organizations fail to pay their creditors and other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Lack of fund leads to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566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r>
              <a:rPr lang="ar-EG" sz="2000" dirty="0">
                <a:effectLst/>
                <a:latin typeface="Segoe UI Web (Arabic)"/>
              </a:rPr>
              <a:t>أزمة مفاجئة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a:t>
            </a:r>
            <a:r>
              <a:rPr lang="en-US" sz="2000" b="1" u="sng" dirty="0">
                <a:solidFill>
                  <a:srgbClr val="2D3956"/>
                </a:solidFill>
                <a:latin typeface="Tajawal ExtraBold" panose="00000800000000000000" pitchFamily="2" charset="-78"/>
                <a:cs typeface="Tajawal ExtraBold" panose="00000800000000000000" pitchFamily="2" charset="-78"/>
              </a:rPr>
              <a:t>sudden</a:t>
            </a:r>
            <a:r>
              <a:rPr lang="en-US" sz="2000" b="1" dirty="0">
                <a:solidFill>
                  <a:srgbClr val="2D3956"/>
                </a:solidFill>
                <a:latin typeface="Tajawal ExtraBold" panose="00000800000000000000" pitchFamily="2" charset="-78"/>
                <a:cs typeface="Tajawal ExtraBold" panose="00000800000000000000" pitchFamily="2" charset="-78"/>
              </a:rPr>
              <a:t> and on an extremely </a:t>
            </a:r>
            <a:r>
              <a:rPr lang="en-US" sz="2000" b="1" u="sng" dirty="0">
                <a:solidFill>
                  <a:srgbClr val="2D3956"/>
                </a:solidFill>
                <a:latin typeface="Tajawal ExtraBold" panose="00000800000000000000" pitchFamily="2" charset="-78"/>
                <a:cs typeface="Tajawal ExtraBold" panose="00000800000000000000" pitchFamily="2" charset="-78"/>
              </a:rPr>
              <a:t>short notice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r>
              <a:rPr lang="ar-EG" sz="2000" dirty="0">
                <a:effectLst/>
                <a:latin typeface="Segoe UI Web (Arabic)"/>
              </a:rPr>
              <a:t>أزمة مشتعلة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Neglecting minor issues </a:t>
            </a:r>
            <a:r>
              <a:rPr lang="en-US" sz="2000" b="1" dirty="0">
                <a:solidFill>
                  <a:srgbClr val="2D3956"/>
                </a:solidFill>
                <a:latin typeface="Tajawal ExtraBold" panose="00000800000000000000" pitchFamily="2" charset="-78"/>
                <a:cs typeface="Tajawal ExtraBold" panose="00000800000000000000" pitchFamily="2" charset="-78"/>
              </a:rPr>
              <a:t>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a:t>
            </a:r>
            <a:r>
              <a:rPr lang="ar-EG" sz="2000" dirty="0">
                <a:effectLst/>
                <a:latin typeface="Segoe UI Web (Arabic)"/>
              </a:rPr>
              <a:t> توقع الأزمة</a:t>
            </a:r>
            <a:r>
              <a:rPr lang="en-US" sz="2000" b="1" dirty="0">
                <a:solidFill>
                  <a:srgbClr val="2D3956"/>
                </a:solidFill>
                <a:latin typeface="Tajawal ExtraBold" panose="00000800000000000000" pitchFamily="2" charset="-78"/>
                <a:cs typeface="Tajawal ExtraBold" panose="00000800000000000000" pitchFamily="2" charset="-78"/>
              </a:rPr>
              <a:t>,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Crisis created by use of social media </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5">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4194790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power of online media </a:t>
            </a:r>
            <a:r>
              <a:rPr lang="en-US" sz="2400" b="1" dirty="0">
                <a:solidFill>
                  <a:srgbClr val="2D3956"/>
                </a:solidFill>
                <a:latin typeface="Tajawal ExtraBold" panose="00000800000000000000" pitchFamily="2" charset="-78"/>
                <a:cs typeface="Tajawal ExtraBold" panose="00000800000000000000" pitchFamily="2" charset="-78"/>
              </a:rPr>
              <a:t>means that today’s </a:t>
            </a:r>
            <a:r>
              <a:rPr lang="en-US" sz="2400" b="1" dirty="0">
                <a:solidFill>
                  <a:srgbClr val="C00000"/>
                </a:solidFill>
                <a:latin typeface="Tajawal ExtraBold" panose="00000800000000000000" pitchFamily="2" charset="-78"/>
                <a:cs typeface="Tajawal ExtraBold" panose="00000800000000000000" pitchFamily="2" charset="-78"/>
              </a:rPr>
              <a:t>crises </a:t>
            </a:r>
            <a:r>
              <a:rPr lang="en-US" sz="2400" b="1" dirty="0">
                <a:solidFill>
                  <a:srgbClr val="2D3956"/>
                </a:solidFill>
                <a:latin typeface="Tajawal ExtraBold" panose="00000800000000000000" pitchFamily="2" charset="-78"/>
                <a:cs typeface="Tajawal ExtraBold" panose="00000800000000000000" pitchFamily="2" charset="-78"/>
              </a:rPr>
              <a:t>emerge at lightning speed, and </a:t>
            </a:r>
            <a:r>
              <a:rPr lang="en-US" sz="2400" b="1" dirty="0">
                <a:solidFill>
                  <a:srgbClr val="C00000"/>
                </a:solidFill>
                <a:latin typeface="Tajawal ExtraBold" panose="00000800000000000000" pitchFamily="2" charset="-78"/>
                <a:cs typeface="Tajawal ExtraBold" panose="00000800000000000000" pitchFamily="2" charset="-78"/>
              </a:rPr>
              <a:t>spread further and faster than ever before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b="1" dirty="0">
                <a:solidFill>
                  <a:srgbClr val="2D3956"/>
                </a:solidFill>
                <a:latin typeface="Tajawal ExtraBold" panose="00000800000000000000" pitchFamily="2" charset="-78"/>
                <a:cs typeface="Tajawal ExtraBold" panose="00000800000000000000" pitchFamily="2" charset="-78"/>
              </a:rPr>
              <a:t>also </a:t>
            </a:r>
            <a:r>
              <a:rPr lang="en-US" sz="2400" b="1" dirty="0">
                <a:solidFill>
                  <a:srgbClr val="C00000"/>
                </a:solidFill>
                <a:latin typeface="Tajawal ExtraBold" panose="00000800000000000000" pitchFamily="2" charset="-78"/>
                <a:cs typeface="Tajawal ExtraBold" panose="00000800000000000000" pitchFamily="2" charset="-78"/>
              </a:rPr>
              <a:t>imposes higher standards of transparency</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Incidents</a:t>
            </a:r>
            <a:r>
              <a:rPr lang="en-US" sz="2400" b="1" dirty="0">
                <a:solidFill>
                  <a:srgbClr val="2D3956"/>
                </a:solidFill>
                <a:latin typeface="Tajawal ExtraBold" panose="00000800000000000000" pitchFamily="2" charset="-78"/>
                <a:cs typeface="Tajawal ExtraBold" panose="00000800000000000000" pitchFamily="2" charset="-78"/>
              </a:rPr>
              <a:t> which could previously be kept under wraps are now much more likely to </a:t>
            </a:r>
            <a:r>
              <a:rPr lang="en-US" sz="2400" b="1" dirty="0">
                <a:solidFill>
                  <a:srgbClr val="7030A0"/>
                </a:solidFill>
                <a:latin typeface="Tajawal ExtraBold" panose="00000800000000000000" pitchFamily="2" charset="-78"/>
                <a:cs typeface="Tajawal ExtraBold" panose="00000800000000000000" pitchFamily="2" charset="-78"/>
              </a:rPr>
              <a:t>become public </a:t>
            </a:r>
            <a:r>
              <a:rPr lang="en-US" sz="2400" b="1" dirty="0">
                <a:solidFill>
                  <a:srgbClr val="2D3956"/>
                </a:solidFill>
                <a:latin typeface="Tajawal ExtraBold" panose="00000800000000000000" pitchFamily="2" charset="-78"/>
                <a:cs typeface="Tajawal ExtraBold" panose="00000800000000000000" pitchFamily="2" charset="-78"/>
              </a:rPr>
              <a:t>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a:t>
            </a:r>
            <a:r>
              <a:rPr lang="en-US" sz="2400" b="1" dirty="0">
                <a:solidFill>
                  <a:srgbClr val="7030A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fueled by social media is not something you want to face unprepared. </a:t>
            </a:r>
            <a:r>
              <a:rPr lang="en-US" sz="2400" b="1" dirty="0">
                <a:solidFill>
                  <a:srgbClr val="FF0000"/>
                </a:solidFill>
                <a:latin typeface="Tajawal ExtraBold" panose="00000800000000000000" pitchFamily="2" charset="-78"/>
                <a:cs typeface="Tajawal ExtraBold" panose="00000800000000000000" pitchFamily="2" charset="-78"/>
              </a:rPr>
              <a:t>Social media poses internal and external risks</a:t>
            </a:r>
            <a:r>
              <a:rPr lang="en-US" sz="2400" b="1" dirty="0">
                <a:solidFill>
                  <a:srgbClr val="2D3956"/>
                </a:solidFill>
                <a:latin typeface="Tajawal ExtraBold" panose="00000800000000000000" pitchFamily="2" charset="-78"/>
                <a:cs typeface="Tajawal ExtraBold" panose="00000800000000000000" pitchFamily="2" charset="-78"/>
              </a:rPr>
              <a:t>, both of which could have a potentially devastating effect</a:t>
            </a:r>
            <a:r>
              <a:rPr lang="ar-EG" sz="2400" dirty="0"/>
              <a:t> تأثيرًا مدمرًا أو كارثيًا </a:t>
            </a:r>
            <a:r>
              <a:rPr lang="en-US" sz="2400" b="1" dirty="0">
                <a:solidFill>
                  <a:srgbClr val="2D3956"/>
                </a:solidFill>
                <a:latin typeface="Tajawal ExtraBold" panose="00000800000000000000" pitchFamily="2" charset="-78"/>
                <a:cs typeface="Tajawal ExtraBold" panose="00000800000000000000" pitchFamily="2" charset="-78"/>
              </a:rPr>
              <a:t> on your organization's reputation and bottom line</a:t>
            </a:r>
            <a:r>
              <a:rPr lang="ar-EG" sz="2400" dirty="0"/>
              <a:t> صافي الربح أو الخسارة </a:t>
            </a:r>
            <a:r>
              <a:rPr lang="en-US" sz="2400" b="1" dirty="0">
                <a:solidFill>
                  <a:srgbClr val="2D3956"/>
                </a:solidFill>
                <a:latin typeface="Tajawal ExtraBold" panose="00000800000000000000" pitchFamily="2" charset="-78"/>
                <a:cs typeface="Tajawal ExtraBold" panose="00000800000000000000" pitchFamily="2" charset="-78"/>
              </a:rPr>
              <a:t>.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06265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You can no longer </a:t>
            </a:r>
            <a:r>
              <a:rPr lang="en-US" sz="2400" b="1" dirty="0">
                <a:solidFill>
                  <a:srgbClr val="C00000"/>
                </a:solidFill>
                <a:latin typeface="Tajawal ExtraBold" panose="00000800000000000000" pitchFamily="2" charset="-78"/>
                <a:cs typeface="Tajawal ExtraBold" panose="00000800000000000000" pitchFamily="2" charset="-78"/>
              </a:rPr>
              <a:t>avoid these risks </a:t>
            </a:r>
            <a:r>
              <a:rPr lang="en-US" sz="2400" b="1" dirty="0">
                <a:solidFill>
                  <a:srgbClr val="2D3956"/>
                </a:solidFill>
                <a:latin typeface="Tajawal ExtraBold" panose="00000800000000000000" pitchFamily="2" charset="-78"/>
                <a:cs typeface="Tajawal ExtraBold" panose="00000800000000000000" pitchFamily="2" charset="-78"/>
              </a:rPr>
              <a:t>by not having a social media presence. Whether you’re engaging or not, many of your </a:t>
            </a:r>
            <a:r>
              <a:rPr lang="en-US" sz="2400" b="1" dirty="0">
                <a:solidFill>
                  <a:srgbClr val="C00000"/>
                </a:solidFill>
                <a:latin typeface="Tajawal ExtraBold" panose="00000800000000000000" pitchFamily="2" charset="-78"/>
                <a:cs typeface="Tajawal ExtraBold" panose="00000800000000000000" pitchFamily="2" charset="-78"/>
              </a:rPr>
              <a:t>stakeholders are on social media, including your employees, customers, competitors and, of course, the traditional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you have been in your position for over five years, there is an 85% chance you have faced at least one major corporate reputation crisis.*</a:t>
            </a:r>
          </a:p>
          <a:p>
            <a:pPr algn="just" rtl="1"/>
            <a:r>
              <a:rPr lang="ar-EG" sz="2400" b="1" i="0" u="none" strike="noStrike" baseline="0" dirty="0">
                <a:solidFill>
                  <a:srgbClr val="000000"/>
                </a:solidFill>
                <a:latin typeface="Calibri" panose="020F0502020204030204" pitchFamily="34" charset="0"/>
              </a:rPr>
              <a:t>إذا كنت في منصبك لأكثر من خمس سنوات، فهناك احتمال بنسبة 85% أنك واجهت أزمة كبرى واحدة على الأقل تتعلق بسمعة الشركة</a:t>
            </a:r>
            <a:endParaRPr lang="en-US" sz="2400" b="1" i="0" u="none" strike="noStrike" baseline="0" dirty="0">
              <a:solidFill>
                <a:srgbClr val="000000"/>
              </a:solidFill>
              <a:latin typeface="Calibri" panose="020F0502020204030204" pitchFamily="34" charset="0"/>
            </a:endParaRPr>
          </a:p>
          <a:p>
            <a:r>
              <a:rPr lang="en-US" sz="1800" b="0" i="0" u="none" strike="noStrike" baseline="0" dirty="0">
                <a:solidFill>
                  <a:srgbClr val="545557"/>
                </a:solidFill>
                <a:latin typeface="Calibri" panose="020F0502020204030204" pitchFamily="34" charset="0"/>
              </a:rPr>
              <a:t>*Source: Oxford </a:t>
            </a:r>
            <a:r>
              <a:rPr lang="en-US" sz="1800" b="0" i="0" u="none" strike="noStrike" baseline="0" dirty="0" err="1">
                <a:solidFill>
                  <a:srgbClr val="545557"/>
                </a:solidFill>
                <a:latin typeface="Calibri" panose="020F0502020204030204" pitchFamily="34" charset="0"/>
              </a:rPr>
              <a:t>Metrica</a:t>
            </a:r>
            <a:r>
              <a:rPr lang="en-US" sz="1800" b="0" i="0" u="none" strike="noStrike" baseline="0" dirty="0">
                <a:solidFill>
                  <a:srgbClr val="545557"/>
                </a:solidFill>
                <a:latin typeface="Calibri" panose="020F0502020204030204" pitchFamily="34" charset="0"/>
              </a:rPr>
              <a:t>, Aon Reputation Review 2011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6704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08"/>
            <a:ext cx="9446683" cy="2369880"/>
          </a:xfrm>
          <a:prstGeom prst="rect">
            <a:avLst/>
          </a:prstGeom>
          <a:noFill/>
        </p:spPr>
        <p:txBody>
          <a:bodyPr wrap="square" rtlCol="0">
            <a:spAutoFit/>
          </a:bodyPr>
          <a:lstStyle/>
          <a:p>
            <a:pPr algn="just"/>
            <a:r>
              <a:rPr lang="en-US" sz="2800" b="1" dirty="0">
                <a:solidFill>
                  <a:srgbClr val="FF0000"/>
                </a:solidFill>
                <a:latin typeface="Tajawal ExtraBold" panose="00000800000000000000" pitchFamily="2" charset="-78"/>
                <a:cs typeface="Tajawal ExtraBold" panose="00000800000000000000" pitchFamily="2" charset="-78"/>
              </a:rPr>
              <a:t>Your reputation is more important than ever</a:t>
            </a:r>
          </a:p>
          <a:p>
            <a:pPr algn="just"/>
            <a:r>
              <a:rPr lang="en-US" sz="2400" b="1" dirty="0">
                <a:solidFill>
                  <a:srgbClr val="2D3956"/>
                </a:solidFill>
                <a:latin typeface="Tajawal ExtraBold" panose="00000800000000000000" pitchFamily="2" charset="-78"/>
                <a:cs typeface="Tajawal ExtraBold" panose="00000800000000000000" pitchFamily="2" charset="-78"/>
              </a:rPr>
              <a:t>The asset value of corporate reputation has increased significantly over recent years, but so did the associated risks. Indeed, reputational risk was identified as the greatest risk facing global companies, even higher than regulatory, human capital, IT, market and credit risk.</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1939B5F-C434-C5FF-D2BF-18AFE0B270AF}"/>
              </a:ext>
            </a:extLst>
          </p:cNvPr>
          <p:cNvPicPr>
            <a:picLocks noChangeAspect="1"/>
          </p:cNvPicPr>
          <p:nvPr/>
        </p:nvPicPr>
        <p:blipFill rotWithShape="1">
          <a:blip r:embed="rId6">
            <a:lum bright="-20000" contrast="40000"/>
          </a:blip>
          <a:srcRect t="2107" r="1025" b="4197"/>
          <a:stretch/>
        </p:blipFill>
        <p:spPr>
          <a:xfrm>
            <a:off x="2480103" y="3845859"/>
            <a:ext cx="9087302" cy="2257550"/>
          </a:xfrm>
          <a:prstGeom prst="rect">
            <a:avLst/>
          </a:prstGeom>
        </p:spPr>
      </p:pic>
      <p:sp>
        <p:nvSpPr>
          <p:cNvPr id="11" name="TextBox 10">
            <a:extLst>
              <a:ext uri="{FF2B5EF4-FFF2-40B4-BE49-F238E27FC236}">
                <a16:creationId xmlns:a16="http://schemas.microsoft.com/office/drawing/2014/main" id="{AA93DF9C-2ACF-F628-355D-E5880CBE3B5C}"/>
              </a:ext>
            </a:extLst>
          </p:cNvPr>
          <p:cNvSpPr txBox="1"/>
          <p:nvPr/>
        </p:nvSpPr>
        <p:spPr>
          <a:xfrm>
            <a:off x="127410" y="3719399"/>
            <a:ext cx="2228161" cy="2308324"/>
          </a:xfrm>
          <a:prstGeom prst="rect">
            <a:avLst/>
          </a:prstGeom>
          <a:solidFill>
            <a:schemeClr val="accent4">
              <a:lumMod val="20000"/>
              <a:lumOff val="80000"/>
            </a:schemeClr>
          </a:solidFill>
        </p:spPr>
        <p:txBody>
          <a:bodyPr wrap="square">
            <a:spAutoFit/>
          </a:bodyPr>
          <a:lstStyle/>
          <a:p>
            <a:pPr algn="r" rtl="1"/>
            <a:r>
              <a:rPr lang="en-US" b="1" dirty="0" err="1"/>
              <a:t>تحديد</a:t>
            </a:r>
            <a:r>
              <a:rPr lang="en-US" b="1" dirty="0"/>
              <a:t> </a:t>
            </a:r>
            <a:r>
              <a:rPr lang="en-US" b="1" dirty="0" err="1"/>
              <a:t>المخاطر</a:t>
            </a:r>
            <a:r>
              <a:rPr lang="en-US" b="1" dirty="0"/>
              <a:t> </a:t>
            </a:r>
            <a:r>
              <a:rPr lang="en-US" b="1" dirty="0" err="1"/>
              <a:t>المتعلقة</a:t>
            </a:r>
            <a:r>
              <a:rPr lang="en-US" b="1" dirty="0"/>
              <a:t> </a:t>
            </a:r>
            <a:r>
              <a:rPr lang="en-US" b="1" dirty="0" err="1"/>
              <a:t>بالسمعة</a:t>
            </a:r>
            <a:r>
              <a:rPr lang="en-US" b="1" dirty="0"/>
              <a:t> </a:t>
            </a:r>
            <a:r>
              <a:rPr lang="en-US" b="1" dirty="0" err="1"/>
              <a:t>باعتبارها</a:t>
            </a:r>
            <a:r>
              <a:rPr lang="en-US" b="1" dirty="0"/>
              <a:t> </a:t>
            </a:r>
            <a:r>
              <a:rPr lang="en-US" b="1" dirty="0" err="1"/>
              <a:t>أكبر</a:t>
            </a:r>
            <a:r>
              <a:rPr lang="en-US" b="1" dirty="0"/>
              <a:t> </a:t>
            </a:r>
            <a:r>
              <a:rPr lang="en-US" b="1" dirty="0" err="1"/>
              <a:t>المخاطر</a:t>
            </a:r>
            <a:r>
              <a:rPr lang="en-US" b="1" dirty="0"/>
              <a:t> </a:t>
            </a:r>
            <a:r>
              <a:rPr lang="en-US" b="1" dirty="0" err="1"/>
              <a:t>التي</a:t>
            </a:r>
            <a:r>
              <a:rPr lang="en-US" b="1" dirty="0"/>
              <a:t> </a:t>
            </a:r>
            <a:r>
              <a:rPr lang="en-US" b="1" dirty="0" err="1"/>
              <a:t>تواجه</a:t>
            </a:r>
            <a:r>
              <a:rPr lang="en-US" b="1" dirty="0"/>
              <a:t> </a:t>
            </a:r>
            <a:r>
              <a:rPr lang="en-US" b="1" dirty="0" err="1"/>
              <a:t>الشركات</a:t>
            </a:r>
            <a:r>
              <a:rPr lang="en-US" b="1" dirty="0"/>
              <a:t> </a:t>
            </a:r>
            <a:r>
              <a:rPr lang="en-US" b="1" dirty="0" err="1"/>
              <a:t>العالمية</a:t>
            </a:r>
            <a:r>
              <a:rPr lang="en-US" b="1" dirty="0"/>
              <a:t>، </a:t>
            </a:r>
            <a:r>
              <a:rPr lang="en-US" b="1" dirty="0" err="1"/>
              <a:t>حتى</a:t>
            </a:r>
            <a:r>
              <a:rPr lang="en-US" b="1" dirty="0"/>
              <a:t> </a:t>
            </a:r>
            <a:r>
              <a:rPr lang="en-US" b="1" dirty="0" err="1"/>
              <a:t>أنها</a:t>
            </a:r>
            <a:r>
              <a:rPr lang="en-US" b="1" dirty="0"/>
              <a:t> </a:t>
            </a:r>
            <a:r>
              <a:rPr lang="en-US" b="1" dirty="0" err="1"/>
              <a:t>أعلى</a:t>
            </a:r>
            <a:r>
              <a:rPr lang="en-US" b="1" dirty="0"/>
              <a:t> من </a:t>
            </a:r>
            <a:r>
              <a:rPr lang="en-US" b="1" dirty="0" err="1"/>
              <a:t>المخاطر</a:t>
            </a:r>
            <a:r>
              <a:rPr lang="en-US" b="1" dirty="0"/>
              <a:t> </a:t>
            </a:r>
            <a:r>
              <a:rPr lang="en-US" b="1" dirty="0" err="1"/>
              <a:t>التنظيمية</a:t>
            </a:r>
            <a:r>
              <a:rPr lang="en-US" b="1" dirty="0"/>
              <a:t> </a:t>
            </a:r>
            <a:r>
              <a:rPr lang="en-US" b="1" dirty="0" err="1"/>
              <a:t>ومخاطر</a:t>
            </a:r>
            <a:r>
              <a:rPr lang="en-US" b="1" dirty="0"/>
              <a:t> </a:t>
            </a:r>
            <a:r>
              <a:rPr lang="en-US" b="1" dirty="0" err="1"/>
              <a:t>رأس</a:t>
            </a:r>
            <a:r>
              <a:rPr lang="en-US" b="1" dirty="0"/>
              <a:t> </a:t>
            </a:r>
            <a:r>
              <a:rPr lang="en-US" b="1" dirty="0" err="1"/>
              <a:t>المال</a:t>
            </a:r>
            <a:r>
              <a:rPr lang="en-US" b="1" dirty="0"/>
              <a:t> </a:t>
            </a:r>
            <a:r>
              <a:rPr lang="en-US" b="1" dirty="0" err="1"/>
              <a:t>البشري</a:t>
            </a:r>
            <a:r>
              <a:rPr lang="en-US" b="1" dirty="0"/>
              <a:t> </a:t>
            </a:r>
            <a:r>
              <a:rPr lang="en-US" b="1" dirty="0" err="1"/>
              <a:t>وتكنولوجيا</a:t>
            </a:r>
            <a:r>
              <a:rPr lang="en-US" b="1" dirty="0"/>
              <a:t> </a:t>
            </a:r>
            <a:r>
              <a:rPr lang="en-US" b="1" dirty="0" err="1"/>
              <a:t>المعلومات</a:t>
            </a:r>
            <a:r>
              <a:rPr lang="en-US" b="1" dirty="0"/>
              <a:t> </a:t>
            </a:r>
            <a:r>
              <a:rPr lang="en-US" b="1" dirty="0" err="1"/>
              <a:t>والسوق</a:t>
            </a:r>
            <a:r>
              <a:rPr lang="en-US" b="1" dirty="0"/>
              <a:t> </a:t>
            </a:r>
            <a:r>
              <a:rPr lang="en-US" b="1" dirty="0" err="1"/>
              <a:t>والائتمان</a:t>
            </a:r>
            <a:r>
              <a:rPr lang="en-US" b="1" dirty="0"/>
              <a:t>.</a:t>
            </a:r>
          </a:p>
        </p:txBody>
      </p:sp>
      <p:sp>
        <p:nvSpPr>
          <p:cNvPr id="13" name="TextBox 12">
            <a:extLst>
              <a:ext uri="{FF2B5EF4-FFF2-40B4-BE49-F238E27FC236}">
                <a16:creationId xmlns:a16="http://schemas.microsoft.com/office/drawing/2014/main" id="{F8FA19E8-4E8A-A12D-8F9C-B072088FA8C0}"/>
              </a:ext>
            </a:extLst>
          </p:cNvPr>
          <p:cNvSpPr txBox="1"/>
          <p:nvPr/>
        </p:nvSpPr>
        <p:spPr>
          <a:xfrm>
            <a:off x="8149289" y="3945012"/>
            <a:ext cx="1952740" cy="338554"/>
          </a:xfrm>
          <a:prstGeom prst="rect">
            <a:avLst/>
          </a:prstGeom>
          <a:noFill/>
        </p:spPr>
        <p:txBody>
          <a:bodyPr wrap="square">
            <a:spAutoFit/>
          </a:bodyPr>
          <a:lstStyle/>
          <a:p>
            <a:pPr algn="r" rtl="1"/>
            <a:r>
              <a:rPr lang="en-US" sz="1600" b="1" dirty="0" err="1"/>
              <a:t>أعضاء</a:t>
            </a:r>
            <a:r>
              <a:rPr lang="en-US" sz="1600" b="1" dirty="0"/>
              <a:t> </a:t>
            </a:r>
            <a:r>
              <a:rPr lang="en-US" sz="1600" b="1" dirty="0" err="1"/>
              <a:t>مجلس</a:t>
            </a:r>
            <a:r>
              <a:rPr lang="en-US" sz="1600" b="1" dirty="0"/>
              <a:t> </a:t>
            </a:r>
            <a:r>
              <a:rPr lang="en-US" sz="1600" b="1" dirty="0" err="1"/>
              <a:t>الإدارة</a:t>
            </a:r>
            <a:endParaRPr lang="en-US" sz="1600" b="1" dirty="0"/>
          </a:p>
        </p:txBody>
      </p:sp>
    </p:spTree>
    <p:extLst>
      <p:ext uri="{BB962C8B-B14F-4D97-AF65-F5344CB8AC3E}">
        <p14:creationId xmlns:p14="http://schemas.microsoft.com/office/powerpoint/2010/main" val="155309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84720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Regardless of what started it or how it started, a crisis will almost always find its way online. </a:t>
            </a:r>
            <a:r>
              <a:rPr lang="en-US" sz="2400" b="1" dirty="0">
                <a:solidFill>
                  <a:srgbClr val="2D3956"/>
                </a:solidFill>
                <a:latin typeface="Tajawal ExtraBold" panose="00000800000000000000" pitchFamily="2" charset="-78"/>
                <a:cs typeface="Tajawal ExtraBold" panose="00000800000000000000" pitchFamily="2" charset="-78"/>
              </a:rPr>
              <a:t>According to a 2011 report of the Federation of European Risk Management Associations, reputational risk from social media is cited as a material risk by 50% of risk managers and a bigger cause for concern than cyber attack. </a:t>
            </a:r>
          </a:p>
          <a:p>
            <a:pPr algn="just" rtl="1"/>
            <a:r>
              <a:rPr lang="ar-EG" sz="2400" b="1" dirty="0">
                <a:solidFill>
                  <a:srgbClr val="2D3956"/>
                </a:solidFill>
                <a:latin typeface="Tajawal ExtraBold" panose="00000800000000000000" pitchFamily="2" charset="-78"/>
                <a:cs typeface="Tajawal ExtraBold" panose="00000800000000000000" pitchFamily="2" charset="-78"/>
              </a:rPr>
              <a:t>وفقًا لتقرير صدر عام 2011 عن اتحاد جمعيات إدارة المخاطر الأوروبية، تم الاستشهاد بمخاطر السمعة الناجمة عن وسائل التواصل الاجتماعي باعتبارها خطرًا ماديًا من قبل 50٪ من مديري المخاطر وسببًا أكبر للقلق من الهجمات السيبرانية.</a:t>
            </a:r>
            <a:endParaRPr lang="en-US" sz="24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FF0000"/>
                </a:solidFill>
                <a:latin typeface="Tajawal ExtraBold" panose="00000800000000000000" pitchFamily="2" charset="-78"/>
                <a:cs typeface="Tajawal ExtraBold" panose="00000800000000000000" pitchFamily="2" charset="-78"/>
              </a:rPr>
              <a:t>So, how is a social media - fueled crisis different?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68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Increased Frequency</a:t>
            </a:r>
            <a:r>
              <a:rPr lang="ar-EG" sz="2400" dirty="0">
                <a:effectLst/>
                <a:latin typeface="Segoe UI Web (Arabic)"/>
              </a:rPr>
              <a:t> زيادة التردد/ التكرار</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With social media, </a:t>
            </a:r>
            <a:r>
              <a:rPr lang="en-US" sz="2400" b="1" dirty="0">
                <a:solidFill>
                  <a:srgbClr val="C00000"/>
                </a:solidFill>
                <a:latin typeface="Tajawal ExtraBold" panose="00000800000000000000" pitchFamily="2" charset="-78"/>
                <a:cs typeface="Tajawal ExtraBold" panose="00000800000000000000" pitchFamily="2" charset="-78"/>
              </a:rPr>
              <a:t>people</a:t>
            </a:r>
            <a:r>
              <a:rPr lang="en-US" sz="2400" b="1" dirty="0">
                <a:solidFill>
                  <a:srgbClr val="2D3956"/>
                </a:solidFill>
                <a:latin typeface="Tajawal ExtraBold" panose="00000800000000000000" pitchFamily="2" charset="-78"/>
                <a:cs typeface="Tajawal ExtraBold" panose="00000800000000000000" pitchFamily="2" charset="-78"/>
              </a:rPr>
              <a:t> are creating and </a:t>
            </a:r>
            <a:r>
              <a:rPr lang="en-US" sz="2400" b="1" dirty="0">
                <a:solidFill>
                  <a:srgbClr val="C00000"/>
                </a:solidFill>
                <a:latin typeface="Tajawal ExtraBold" panose="00000800000000000000" pitchFamily="2" charset="-78"/>
                <a:cs typeface="Tajawal ExtraBold" panose="00000800000000000000" pitchFamily="2" charset="-78"/>
              </a:rPr>
              <a:t>sharing more information than ever before</a:t>
            </a:r>
            <a:r>
              <a:rPr lang="en-US" sz="2400" b="1" dirty="0">
                <a:solidFill>
                  <a:srgbClr val="2D3956"/>
                </a:solidFill>
                <a:latin typeface="Tajawal ExtraBold" panose="00000800000000000000" pitchFamily="2" charset="-78"/>
                <a:cs typeface="Tajawal ExtraBold" panose="00000800000000000000" pitchFamily="2" charset="-78"/>
              </a:rPr>
              <a:t>. As </a:t>
            </a:r>
            <a:r>
              <a:rPr lang="en-US" sz="2400" b="1" dirty="0">
                <a:solidFill>
                  <a:srgbClr val="C00000"/>
                </a:solidFill>
                <a:latin typeface="Tajawal ExtraBold" panose="00000800000000000000" pitchFamily="2" charset="-78"/>
                <a:cs typeface="Tajawal ExtraBold" panose="00000800000000000000" pitchFamily="2" charset="-78"/>
              </a:rPr>
              <a:t>more information </a:t>
            </a:r>
            <a:r>
              <a:rPr lang="en-US" sz="2400" b="1" dirty="0">
                <a:solidFill>
                  <a:srgbClr val="2D3956"/>
                </a:solidFill>
                <a:latin typeface="Tajawal ExtraBold" panose="00000800000000000000" pitchFamily="2" charset="-78"/>
                <a:cs typeface="Tajawal ExtraBold" panose="00000800000000000000" pitchFamily="2" charset="-78"/>
              </a:rPr>
              <a:t>about the organization is created and shared in social media the frequency of </a:t>
            </a:r>
            <a:r>
              <a:rPr lang="en-US" sz="2400" b="1" dirty="0">
                <a:solidFill>
                  <a:srgbClr val="C00000"/>
                </a:solidFill>
                <a:latin typeface="Tajawal ExtraBold" panose="00000800000000000000" pitchFamily="2" charset="-78"/>
                <a:cs typeface="Tajawal ExtraBold" panose="00000800000000000000" pitchFamily="2" charset="-78"/>
              </a:rPr>
              <a:t>reputational crises </a:t>
            </a:r>
            <a:r>
              <a:rPr lang="en-US" sz="2400" b="1" dirty="0">
                <a:solidFill>
                  <a:srgbClr val="2D3956"/>
                </a:solidFill>
                <a:latin typeface="Tajawal ExtraBold" panose="00000800000000000000" pitchFamily="2" charset="-78"/>
                <a:cs typeface="Tajawal ExtraBold" panose="00000800000000000000" pitchFamily="2" charset="-78"/>
              </a:rPr>
              <a:t>has also </a:t>
            </a:r>
            <a:r>
              <a:rPr lang="en-US" sz="2400" b="1" dirty="0">
                <a:solidFill>
                  <a:srgbClr val="C00000"/>
                </a:solidFill>
                <a:latin typeface="Tajawal ExtraBold" panose="00000800000000000000" pitchFamily="2" charset="-78"/>
                <a:cs typeface="Tajawal ExtraBold" panose="00000800000000000000" pitchFamily="2" charset="-78"/>
              </a:rPr>
              <a:t>increased</a:t>
            </a:r>
            <a:r>
              <a:rPr lang="en-US" sz="2400" b="1" dirty="0">
                <a:solidFill>
                  <a:srgbClr val="2D3956"/>
                </a:solidFill>
                <a:latin typeface="Tajawal ExtraBold" panose="00000800000000000000" pitchFamily="2" charset="-78"/>
                <a:cs typeface="Tajawal ExtraBold" panose="00000800000000000000" pitchFamily="2" charset="-78"/>
              </a:rPr>
              <a:t>. The greater </a:t>
            </a:r>
            <a:r>
              <a:rPr lang="en-US" sz="2400" b="1" dirty="0">
                <a:solidFill>
                  <a:srgbClr val="C00000"/>
                </a:solidFill>
                <a:latin typeface="Tajawal ExtraBold" panose="00000800000000000000" pitchFamily="2" charset="-78"/>
                <a:cs typeface="Tajawal ExtraBold" panose="00000800000000000000" pitchFamily="2" charset="-78"/>
              </a:rPr>
              <a:t>transparency provided by social media </a:t>
            </a:r>
            <a:r>
              <a:rPr lang="en-US" sz="2400" b="1" dirty="0">
                <a:solidFill>
                  <a:srgbClr val="2D3956"/>
                </a:solidFill>
                <a:latin typeface="Tajawal ExtraBold" panose="00000800000000000000" pitchFamily="2" charset="-78"/>
                <a:cs typeface="Tajawal ExtraBold" panose="00000800000000000000" pitchFamily="2" charset="-78"/>
              </a:rPr>
              <a:t>is another reason why the frequency of </a:t>
            </a:r>
            <a:r>
              <a:rPr lang="en-US" sz="2400" b="1" dirty="0">
                <a:solidFill>
                  <a:srgbClr val="C00000"/>
                </a:solidFill>
                <a:latin typeface="Tajawal ExtraBold" panose="00000800000000000000" pitchFamily="2" charset="-78"/>
                <a:cs typeface="Tajawal ExtraBold" panose="00000800000000000000" pitchFamily="2" charset="-78"/>
              </a:rPr>
              <a:t>crises has increased</a:t>
            </a:r>
            <a:r>
              <a:rPr lang="en-US" sz="2400" b="1" dirty="0">
                <a:solidFill>
                  <a:srgbClr val="2D3956"/>
                </a:solidFill>
                <a:latin typeface="Tajawal ExtraBold" panose="00000800000000000000" pitchFamily="2" charset="-78"/>
                <a:cs typeface="Tajawal ExtraBold" panose="00000800000000000000" pitchFamily="2" charset="-78"/>
              </a:rPr>
              <a:t>.</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382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Staggering Speed</a:t>
            </a:r>
            <a:r>
              <a:rPr lang="ar-EG" sz="2400" dirty="0">
                <a:effectLst/>
                <a:latin typeface="Segoe UI Web (Arabic)"/>
              </a:rPr>
              <a:t> سرعة مذهلة</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Sharing information with your entire friend network and followers is only one click away. There are </a:t>
            </a:r>
            <a:r>
              <a:rPr lang="en-US" sz="2400" b="1" dirty="0">
                <a:solidFill>
                  <a:srgbClr val="FF0000"/>
                </a:solidFill>
                <a:latin typeface="Tajawal ExtraBold" panose="00000800000000000000" pitchFamily="2" charset="-78"/>
                <a:cs typeface="Tajawal ExtraBold" panose="00000800000000000000" pitchFamily="2" charset="-78"/>
              </a:rPr>
              <a:t>2.85 billion </a:t>
            </a:r>
            <a:r>
              <a:rPr lang="en-US" sz="2400" b="1" dirty="0">
                <a:solidFill>
                  <a:srgbClr val="2D3956"/>
                </a:solidFill>
                <a:latin typeface="Tajawal ExtraBold" panose="00000800000000000000" pitchFamily="2" charset="-78"/>
                <a:cs typeface="Tajawal ExtraBold" panose="00000800000000000000" pitchFamily="2" charset="-78"/>
              </a:rPr>
              <a:t>active Facebook users, each of them having many friends. Equally, Twitter has incredible reach, with opinion formers and journalists over-represented amongst its users. </a:t>
            </a:r>
            <a:r>
              <a:rPr lang="en-US" sz="2400" b="1" dirty="0">
                <a:solidFill>
                  <a:srgbClr val="C00000"/>
                </a:solidFill>
                <a:latin typeface="Tajawal ExtraBold" panose="00000800000000000000" pitchFamily="2" charset="-78"/>
                <a:cs typeface="Tajawal ExtraBold" panose="00000800000000000000" pitchFamily="2" charset="-78"/>
              </a:rPr>
              <a:t>A reputation-damaging scandal can spread in a matter of minutes.</a:t>
            </a:r>
            <a:endParaRPr lang="en-US" sz="2800" b="1" dirty="0">
              <a:solidFill>
                <a:srgbClr val="C00000"/>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14B57CA-8789-8CFB-DB2A-604B2D431938}"/>
              </a:ext>
            </a:extLst>
          </p:cNvPr>
          <p:cNvSpPr txBox="1"/>
          <p:nvPr/>
        </p:nvSpPr>
        <p:spPr>
          <a:xfrm>
            <a:off x="6818616" y="4298087"/>
            <a:ext cx="4712881" cy="830997"/>
          </a:xfrm>
          <a:prstGeom prst="rect">
            <a:avLst/>
          </a:prstGeom>
          <a:noFill/>
        </p:spPr>
        <p:txBody>
          <a:bodyPr wrap="square">
            <a:spAutoFit/>
          </a:bodyPr>
          <a:lstStyle/>
          <a:p>
            <a:pPr algn="r" rtl="1"/>
            <a:r>
              <a:rPr lang="en-US" sz="2400" b="1" dirty="0" err="1"/>
              <a:t>يمكن</a:t>
            </a:r>
            <a:r>
              <a:rPr lang="en-US" sz="2400" b="1" dirty="0"/>
              <a:t> أن </a:t>
            </a:r>
            <a:r>
              <a:rPr lang="en-US" sz="2400" b="1" dirty="0" err="1"/>
              <a:t>تنتشر</a:t>
            </a:r>
            <a:r>
              <a:rPr lang="en-US" sz="2400" b="1" dirty="0"/>
              <a:t> </a:t>
            </a:r>
            <a:r>
              <a:rPr lang="en-US" sz="2400" b="1" dirty="0" err="1"/>
              <a:t>الفضيحة</a:t>
            </a:r>
            <a:r>
              <a:rPr lang="en-US" sz="2400" b="1" dirty="0"/>
              <a:t> التي </a:t>
            </a:r>
            <a:r>
              <a:rPr lang="en-US" sz="2400" b="1" dirty="0" err="1"/>
              <a:t>تضر</a:t>
            </a:r>
            <a:r>
              <a:rPr lang="en-US" sz="2400" b="1" dirty="0"/>
              <a:t> </a:t>
            </a:r>
            <a:r>
              <a:rPr lang="en-US" sz="2400" b="1" dirty="0" err="1"/>
              <a:t>بالسمعة</a:t>
            </a:r>
            <a:r>
              <a:rPr lang="en-US" sz="2400" b="1" dirty="0"/>
              <a:t> في </a:t>
            </a:r>
            <a:r>
              <a:rPr lang="en-US" sz="2400" b="1" dirty="0" err="1"/>
              <a:t>غضون</a:t>
            </a:r>
            <a:r>
              <a:rPr lang="en-US" sz="2400" b="1" dirty="0"/>
              <a:t> </a:t>
            </a:r>
            <a:r>
              <a:rPr lang="en-US" sz="2400" b="1" dirty="0" err="1"/>
              <a:t>دقائق</a:t>
            </a:r>
            <a:r>
              <a:rPr lang="en-US" sz="2400" b="1" dirty="0"/>
              <a:t>.</a:t>
            </a:r>
          </a:p>
        </p:txBody>
      </p:sp>
      <p:sp>
        <p:nvSpPr>
          <p:cNvPr id="9" name="TextBox 8">
            <a:extLst>
              <a:ext uri="{FF2B5EF4-FFF2-40B4-BE49-F238E27FC236}">
                <a16:creationId xmlns:a16="http://schemas.microsoft.com/office/drawing/2014/main" id="{36898484-219F-0AC7-8F03-CF67E8B00CF6}"/>
              </a:ext>
            </a:extLst>
          </p:cNvPr>
          <p:cNvSpPr txBox="1"/>
          <p:nvPr/>
        </p:nvSpPr>
        <p:spPr>
          <a:xfrm>
            <a:off x="5653565" y="1713064"/>
            <a:ext cx="5818000" cy="646331"/>
          </a:xfrm>
          <a:prstGeom prst="rect">
            <a:avLst/>
          </a:prstGeom>
          <a:solidFill>
            <a:schemeClr val="accent4">
              <a:lumMod val="20000"/>
              <a:lumOff val="80000"/>
            </a:schemeClr>
          </a:solidFill>
        </p:spPr>
        <p:txBody>
          <a:bodyPr wrap="square">
            <a:spAutoFit/>
          </a:bodyPr>
          <a:lstStyle/>
          <a:p>
            <a:r>
              <a:rPr lang="en-US" b="1" dirty="0"/>
              <a:t>Facebook audience, with </a:t>
            </a:r>
            <a:r>
              <a:rPr lang="en-US" b="1" dirty="0">
                <a:solidFill>
                  <a:srgbClr val="C00000"/>
                </a:solidFill>
              </a:rPr>
              <a:t>378 million users </a:t>
            </a:r>
            <a:r>
              <a:rPr lang="en-US" b="1" dirty="0"/>
              <a:t>as of early 2024</a:t>
            </a:r>
          </a:p>
          <a:p>
            <a:r>
              <a:rPr lang="en-US" b="1" dirty="0">
                <a:solidFill>
                  <a:srgbClr val="FF0000"/>
                </a:solidFill>
              </a:rPr>
              <a:t>3 billion </a:t>
            </a:r>
            <a:r>
              <a:rPr lang="en-US" b="1" dirty="0"/>
              <a:t>monthly active users on FB (Statista, 2023)</a:t>
            </a:r>
          </a:p>
        </p:txBody>
      </p:sp>
    </p:spTree>
    <p:extLst>
      <p:ext uri="{BB962C8B-B14F-4D97-AF65-F5344CB8AC3E}">
        <p14:creationId xmlns:p14="http://schemas.microsoft.com/office/powerpoint/2010/main" val="371614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880493"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Global Reach</a:t>
            </a:r>
            <a:r>
              <a:rPr lang="ar-EG" sz="2400" dirty="0">
                <a:effectLst/>
                <a:latin typeface="Segoe UI Web (Arabic)"/>
              </a:rPr>
              <a:t> الوصول العالمي</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What happens at a local level doesn’t stay local anymore. A company’s failure to provide proper work conditions in one isolated factory </a:t>
            </a:r>
            <a:r>
              <a:rPr lang="en-US" sz="2400" b="1" dirty="0">
                <a:solidFill>
                  <a:srgbClr val="C00000"/>
                </a:solidFill>
                <a:latin typeface="Tajawal ExtraBold" panose="00000800000000000000" pitchFamily="2" charset="-78"/>
                <a:cs typeface="Tajawal ExtraBold" panose="00000800000000000000" pitchFamily="2" charset="-78"/>
              </a:rPr>
              <a:t>in China can become the talk of London and New York the next day </a:t>
            </a:r>
            <a:r>
              <a:rPr lang="en-US" sz="2400" b="1" dirty="0">
                <a:solidFill>
                  <a:srgbClr val="2D3956"/>
                </a:solidFill>
                <a:latin typeface="Tajawal ExtraBold" panose="00000800000000000000" pitchFamily="2" charset="-78"/>
                <a:cs typeface="Tajawal ExtraBold" panose="00000800000000000000" pitchFamily="2" charset="-78"/>
              </a:rPr>
              <a:t>(if not sooner).</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Total Visibility</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effectLst/>
                <a:latin typeface="Segoe UI Web (Arabic)"/>
              </a:rPr>
              <a:t>الرؤية الكاملة</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Investors, factory workers and all your stakeholders </a:t>
            </a:r>
            <a:r>
              <a:rPr lang="en-US" sz="2400" b="1" dirty="0">
                <a:solidFill>
                  <a:srgbClr val="2D3956"/>
                </a:solidFill>
                <a:latin typeface="Tajawal ExtraBold" panose="00000800000000000000" pitchFamily="2" charset="-78"/>
                <a:cs typeface="Tajawal ExtraBold" panose="00000800000000000000" pitchFamily="2" charset="-78"/>
              </a:rPr>
              <a:t>now have </a:t>
            </a:r>
            <a:r>
              <a:rPr lang="en-US" sz="2400" b="1" dirty="0">
                <a:solidFill>
                  <a:srgbClr val="C00000"/>
                </a:solidFill>
                <a:latin typeface="Tajawal ExtraBold" panose="00000800000000000000" pitchFamily="2" charset="-78"/>
                <a:cs typeface="Tajawal ExtraBold" panose="00000800000000000000" pitchFamily="2" charset="-78"/>
              </a:rPr>
              <a:t>free access to</a:t>
            </a:r>
            <a:r>
              <a:rPr lang="en-US" sz="2400" b="1" dirty="0">
                <a:solidFill>
                  <a:srgbClr val="2D3956"/>
                </a:solidFill>
                <a:latin typeface="Tajawal ExtraBold" panose="00000800000000000000" pitchFamily="2" charset="-78"/>
                <a:cs typeface="Tajawal ExtraBold" panose="00000800000000000000" pitchFamily="2" charset="-78"/>
              </a:rPr>
              <a:t> information about your company, its suppliers and customers. And</a:t>
            </a:r>
            <a:r>
              <a:rPr lang="en-US" sz="2400" b="1" dirty="0">
                <a:solidFill>
                  <a:srgbClr val="C00000"/>
                </a:solidFill>
                <a:latin typeface="Tajawal ExtraBold" panose="00000800000000000000" pitchFamily="2" charset="-78"/>
                <a:cs typeface="Tajawal ExtraBold" panose="00000800000000000000" pitchFamily="2" charset="-78"/>
              </a:rPr>
              <a:t> that information is no longer controlled by you: it is created by third parties.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120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Easy recollection of the crisis</a:t>
            </a:r>
            <a:r>
              <a:rPr lang="ar-EG" sz="2400" dirty="0">
                <a:effectLst/>
                <a:latin typeface="Segoe UI Web (Arabic)"/>
              </a:rPr>
              <a:t> سهولة تذكر الأزمة</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used to say that today’s newspaper is tomorrow’s fish and chip paper. Not any more. Long after the crisis has passed, a simple Google search for your Company’s name will bring back all the articles and posts related to the controversial issues.</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More Measurability</a:t>
            </a:r>
            <a:r>
              <a:rPr lang="ar-EG" sz="2400" dirty="0">
                <a:effectLst/>
                <a:latin typeface="Segoe UI Web (Arabic)"/>
              </a:rPr>
              <a:t> المزيد من قابلية القياس</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On the plus side, in the online space everything can be measured and scaled. You can more easily assess the dimensions of a crisis in order to deliver a </a:t>
            </a:r>
            <a:r>
              <a:rPr lang="en-US" sz="2400" b="1" dirty="0">
                <a:solidFill>
                  <a:srgbClr val="C00000"/>
                </a:solidFill>
                <a:latin typeface="Tajawal ExtraBold" panose="00000800000000000000" pitchFamily="2" charset="-78"/>
                <a:cs typeface="Tajawal ExtraBold" panose="00000800000000000000" pitchFamily="2" charset="-78"/>
              </a:rPr>
              <a:t>proportionate response</a:t>
            </a:r>
            <a:r>
              <a:rPr lang="ar-EG" sz="2400" b="1" dirty="0">
                <a:solidFill>
                  <a:srgbClr val="C00000"/>
                </a:solidFill>
                <a:latin typeface="Tajawal ExtraBold" panose="00000800000000000000" pitchFamily="2" charset="-78"/>
                <a:cs typeface="Tajawal ExtraBold" panose="00000800000000000000" pitchFamily="2" charset="-78"/>
              </a:rPr>
              <a:t> استجابة متناسبة</a:t>
            </a:r>
            <a:r>
              <a:rPr lang="en-US" sz="2400" b="1" dirty="0">
                <a:solidFill>
                  <a:srgbClr val="2D3956"/>
                </a:solidFill>
                <a:latin typeface="Tajawal ExtraBold" panose="00000800000000000000" pitchFamily="2" charset="-78"/>
                <a:cs typeface="Tajawal ExtraBold" panose="00000800000000000000" pitchFamily="2" charset="-78"/>
              </a:rPr>
              <a:t>. It also helps with </a:t>
            </a:r>
            <a:r>
              <a:rPr lang="en-US" sz="2400" b="1" dirty="0">
                <a:solidFill>
                  <a:srgbClr val="C00000"/>
                </a:solidFill>
                <a:latin typeface="Tajawal ExtraBold" panose="00000800000000000000" pitchFamily="2" charset="-78"/>
                <a:cs typeface="Tajawal ExtraBold" panose="00000800000000000000" pitchFamily="2" charset="-78"/>
              </a:rPr>
              <a:t>post-crisis review </a:t>
            </a:r>
            <a:r>
              <a:rPr lang="en-US" sz="2400" b="1" dirty="0">
                <a:solidFill>
                  <a:srgbClr val="2D3956"/>
                </a:solidFill>
                <a:latin typeface="Tajawal ExtraBold" panose="00000800000000000000" pitchFamily="2" charset="-78"/>
                <a:cs typeface="Tajawal ExtraBold" panose="00000800000000000000" pitchFamily="2" charset="-78"/>
              </a:rPr>
              <a:t>so that you can put plans in place to </a:t>
            </a:r>
            <a:r>
              <a:rPr lang="en-US" sz="2400" b="1" dirty="0">
                <a:solidFill>
                  <a:srgbClr val="C00000"/>
                </a:solidFill>
                <a:latin typeface="Tajawal ExtraBold" panose="00000800000000000000" pitchFamily="2" charset="-78"/>
                <a:cs typeface="Tajawal ExtraBold" panose="00000800000000000000" pitchFamily="2" charset="-78"/>
              </a:rPr>
              <a:t>prevent similar events from occurring again</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6451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230832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More interaction</a:t>
            </a:r>
            <a:r>
              <a:rPr lang="ar-EG" sz="2400" dirty="0">
                <a:effectLst/>
                <a:latin typeface="Segoe UI Web (Arabic)"/>
              </a:rPr>
              <a:t> مزيد من التفاعل</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can facilitate instant dialogue with concerned stakeholders. Addressing concerns quickly, empathetically and directly can go a long way towards defusing a crisis situation and having a positive impact on how the company is viewed.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766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triggered by events happening off-line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crisis is often triggered by unforeseen events happening off-line. These events may concern a specific department or business unit, one of its suppliers: a work-related accident can start an enquiry on the work conditions provided by the organization; rude treatment of a customer can cause a sudden burst of accumulated dissatisfaction with the company. Regardless of the cause, once the issue is picked up in social media, it will be amplified thousands of times.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3892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8F488D5-854A-9F76-792A-CC571F9ACFB5}"/>
              </a:ext>
            </a:extLst>
          </p:cNvPr>
          <p:cNvPicPr>
            <a:picLocks noChangeAspect="1"/>
          </p:cNvPicPr>
          <p:nvPr/>
        </p:nvPicPr>
        <p:blipFill>
          <a:blip r:embed="rId6">
            <a:lum bright="-20000" contrast="40000"/>
          </a:blip>
          <a:stretch>
            <a:fillRect/>
          </a:stretch>
        </p:blipFill>
        <p:spPr>
          <a:xfrm>
            <a:off x="2329145" y="1560892"/>
            <a:ext cx="8479204" cy="4336635"/>
          </a:xfrm>
          <a:prstGeom prst="rect">
            <a:avLst/>
          </a:prstGeom>
        </p:spPr>
      </p:pic>
      <p:sp>
        <p:nvSpPr>
          <p:cNvPr id="6" name="Rectangle 5">
            <a:extLst>
              <a:ext uri="{FF2B5EF4-FFF2-40B4-BE49-F238E27FC236}">
                <a16:creationId xmlns:a16="http://schemas.microsoft.com/office/drawing/2014/main" id="{1AD34C60-DAF3-15D3-BD63-3F69E52D3BB0}"/>
              </a:ext>
            </a:extLst>
          </p:cNvPr>
          <p:cNvSpPr/>
          <p:nvPr/>
        </p:nvSpPr>
        <p:spPr>
          <a:xfrm rot="20977521">
            <a:off x="890295" y="2014337"/>
            <a:ext cx="1902008" cy="1047018"/>
          </a:xfrm>
          <a:prstGeom prst="rect">
            <a:avLst/>
          </a:prstGeom>
          <a:gradFill>
            <a:gsLst>
              <a:gs pos="0">
                <a:schemeClr val="accent4">
                  <a:lumMod val="20000"/>
                  <a:lumOff val="80000"/>
                </a:schemeClr>
              </a:gs>
              <a:gs pos="87000">
                <a:schemeClr val="accent4">
                  <a:satMod val="110000"/>
                  <a:lumMod val="100000"/>
                  <a:shade val="100000"/>
                </a:schemeClr>
              </a:gs>
              <a:gs pos="100000">
                <a:schemeClr val="accent4">
                  <a:lumMod val="99000"/>
                  <a:satMod val="120000"/>
                  <a:shade val="78000"/>
                </a:schemeClr>
              </a:gs>
            </a:gsLst>
          </a:gra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dirty="0">
                <a:ln w="0"/>
                <a:solidFill>
                  <a:srgbClr val="C00000"/>
                </a:solidFill>
                <a:effectLst>
                  <a:outerShdw blurRad="38100" dist="19050" dir="2700000" algn="tl" rotWithShape="0">
                    <a:schemeClr val="dk1">
                      <a:alpha val="40000"/>
                    </a:schemeClr>
                  </a:outerShdw>
                </a:effectLst>
              </a:rPr>
              <a:t>Case Study</a:t>
            </a:r>
          </a:p>
          <a:p>
            <a:pPr algn="ctr"/>
            <a:r>
              <a:rPr lang="en-US" sz="2000" dirty="0">
                <a:ln w="0"/>
                <a:solidFill>
                  <a:schemeClr val="accent1">
                    <a:lumMod val="75000"/>
                  </a:schemeClr>
                </a:solidFill>
                <a:effectLst>
                  <a:outerShdw blurRad="38100" dist="19050" dir="2700000" algn="tl" rotWithShape="0">
                    <a:schemeClr val="dk1">
                      <a:alpha val="40000"/>
                    </a:schemeClr>
                  </a:outerShdw>
                </a:effectLst>
              </a:rPr>
              <a:t>Extra Slides</a:t>
            </a:r>
          </a:p>
        </p:txBody>
      </p:sp>
    </p:spTree>
    <p:extLst>
      <p:ext uri="{BB962C8B-B14F-4D97-AF65-F5344CB8AC3E}">
        <p14:creationId xmlns:p14="http://schemas.microsoft.com/office/powerpoint/2010/main" val="502932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525664"/>
            <a:ext cx="948542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has created a completely new environment for reputation management. </a:t>
            </a:r>
            <a:r>
              <a:rPr lang="en-US" sz="2400" b="1" dirty="0">
                <a:solidFill>
                  <a:srgbClr val="2D3956"/>
                </a:solidFill>
                <a:latin typeface="Tajawal ExtraBold" panose="00000800000000000000" pitchFamily="2" charset="-78"/>
                <a:cs typeface="Tajawal ExtraBold" panose="00000800000000000000" pitchFamily="2" charset="-78"/>
              </a:rPr>
              <a:t>Updating your reputational risk assessment is essential if you are to be fully prepared for the new risk landscape. Simply put, </a:t>
            </a:r>
            <a:r>
              <a:rPr lang="en-US" sz="2400" b="1" dirty="0">
                <a:solidFill>
                  <a:srgbClr val="C00000"/>
                </a:solidFill>
                <a:latin typeface="Tajawal ExtraBold" panose="00000800000000000000" pitchFamily="2" charset="-78"/>
                <a:cs typeface="Tajawal ExtraBold" panose="00000800000000000000" pitchFamily="2" charset="-78"/>
              </a:rPr>
              <a:t>social media makes crises both more likely and potentially more damaging</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C00000"/>
                </a:solidFill>
                <a:latin typeface="Tajawal ExtraBold" panose="00000800000000000000" pitchFamily="2" charset="-78"/>
                <a:cs typeface="Tajawal ExtraBold" panose="00000800000000000000" pitchFamily="2" charset="-78"/>
              </a:rPr>
              <a:t>By conducting regular reputational risk assessments companies </a:t>
            </a:r>
            <a:r>
              <a:rPr lang="en-US" sz="2400" b="1" dirty="0">
                <a:solidFill>
                  <a:srgbClr val="7030A0"/>
                </a:solidFill>
                <a:latin typeface="Tajawal ExtraBold" panose="00000800000000000000" pitchFamily="2" charset="-78"/>
                <a:cs typeface="Tajawal ExtraBold" panose="00000800000000000000" pitchFamily="2" charset="-78"/>
              </a:rPr>
              <a:t>become aware of the problem areas </a:t>
            </a:r>
            <a:r>
              <a:rPr lang="en-US" sz="2400" b="1" dirty="0">
                <a:solidFill>
                  <a:srgbClr val="C00000"/>
                </a:solidFill>
                <a:latin typeface="Tajawal ExtraBold" panose="00000800000000000000" pitchFamily="2" charset="-78"/>
                <a:cs typeface="Tajawal ExtraBold" panose="00000800000000000000" pitchFamily="2" charset="-78"/>
              </a:rPr>
              <a:t>that could escalate into a crisis</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Monitoring</a:t>
            </a:r>
            <a:r>
              <a:rPr lang="en-US" sz="2400" b="1" dirty="0">
                <a:solidFill>
                  <a:srgbClr val="C00000"/>
                </a:solidFill>
                <a:latin typeface="Tajawal ExtraBold" panose="00000800000000000000" pitchFamily="2" charset="-78"/>
                <a:cs typeface="Tajawal ExtraBold" panose="00000800000000000000" pitchFamily="2" charset="-78"/>
              </a:rPr>
              <a:t> the social web for mentions </a:t>
            </a:r>
            <a:r>
              <a:rPr lang="en-US" sz="2400" b="1" dirty="0">
                <a:solidFill>
                  <a:srgbClr val="2D3956"/>
                </a:solidFill>
                <a:latin typeface="Tajawal ExtraBold" panose="00000800000000000000" pitchFamily="2" charset="-78"/>
                <a:cs typeface="Tajawal ExtraBold" panose="00000800000000000000" pitchFamily="2" charset="-78"/>
              </a:rPr>
              <a:t>of </a:t>
            </a:r>
            <a:r>
              <a:rPr lang="en-US" sz="2400" b="1" dirty="0">
                <a:solidFill>
                  <a:srgbClr val="0070C0"/>
                </a:solidFill>
                <a:latin typeface="Tajawal ExtraBold" panose="00000800000000000000" pitchFamily="2" charset="-78"/>
                <a:cs typeface="Tajawal ExtraBold" panose="00000800000000000000" pitchFamily="2" charset="-78"/>
              </a:rPr>
              <a:t>keywords</a:t>
            </a:r>
            <a:r>
              <a:rPr lang="en-US" sz="2400" b="1" dirty="0">
                <a:solidFill>
                  <a:srgbClr val="2D3956"/>
                </a:solidFill>
                <a:latin typeface="Tajawal ExtraBold" panose="00000800000000000000" pitchFamily="2" charset="-78"/>
                <a:cs typeface="Tajawal ExtraBold" panose="00000800000000000000" pitchFamily="2" charset="-78"/>
              </a:rPr>
              <a:t> related to these risks and setting up alerts when </a:t>
            </a:r>
            <a:r>
              <a:rPr lang="en-US" sz="2400" b="1" dirty="0">
                <a:solidFill>
                  <a:srgbClr val="0070C0"/>
                </a:solidFill>
                <a:latin typeface="Tajawal ExtraBold" panose="00000800000000000000" pitchFamily="2" charset="-78"/>
                <a:cs typeface="Tajawal ExtraBold" panose="00000800000000000000" pitchFamily="2" charset="-78"/>
              </a:rPr>
              <a:t>conversations</a:t>
            </a:r>
            <a:r>
              <a:rPr lang="en-US" sz="2400" b="1" dirty="0">
                <a:solidFill>
                  <a:srgbClr val="2D3956"/>
                </a:solidFill>
                <a:latin typeface="Tajawal ExtraBold" panose="00000800000000000000" pitchFamily="2" charset="-78"/>
                <a:cs typeface="Tajawal ExtraBold" panose="00000800000000000000" pitchFamily="2" charset="-78"/>
              </a:rPr>
              <a:t> around these topics increase can be </a:t>
            </a:r>
            <a:r>
              <a:rPr lang="en-US" sz="2400" b="1" dirty="0">
                <a:solidFill>
                  <a:srgbClr val="0070C0"/>
                </a:solidFill>
                <a:latin typeface="Tajawal ExtraBold" panose="00000800000000000000" pitchFamily="2" charset="-78"/>
                <a:cs typeface="Tajawal ExtraBold" panose="00000800000000000000" pitchFamily="2" charset="-78"/>
              </a:rPr>
              <a:t>a way to catch and address issues before they escalate </a:t>
            </a:r>
            <a:r>
              <a:rPr lang="en-US" sz="2400" b="1" dirty="0">
                <a:solidFill>
                  <a:srgbClr val="2D3956"/>
                </a:solidFill>
                <a:latin typeface="Tajawal ExtraBold" panose="00000800000000000000" pitchFamily="2" charset="-78"/>
                <a:cs typeface="Tajawal ExtraBold" panose="00000800000000000000" pitchFamily="2" charset="-78"/>
              </a:rPr>
              <a:t>into a full-blown crisis.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6">
            <a:clrChange>
              <a:clrFrom>
                <a:srgbClr val="FFFFFF"/>
              </a:clrFrom>
              <a:clrTo>
                <a:srgbClr val="FFFFFF">
                  <a:alpha val="0"/>
                </a:srgbClr>
              </a:clrTo>
            </a:clrChange>
            <a:lum bright="-20000" contrast="40000"/>
          </a:blip>
          <a:stretch>
            <a:fillRect/>
          </a:stretch>
        </p:blipFill>
        <p:spPr>
          <a:xfrm>
            <a:off x="1565118" y="1663351"/>
            <a:ext cx="540731" cy="437734"/>
          </a:xfrm>
          <a:prstGeom prst="rect">
            <a:avLst/>
          </a:prstGeom>
        </p:spPr>
      </p:pic>
      <p:pic>
        <p:nvPicPr>
          <p:cNvPr id="9" name="Picture 8">
            <a:extLst>
              <a:ext uri="{FF2B5EF4-FFF2-40B4-BE49-F238E27FC236}">
                <a16:creationId xmlns:a16="http://schemas.microsoft.com/office/drawing/2014/main" id="{5737371C-9BDC-E250-2B00-3C3338E1725C}"/>
              </a:ext>
            </a:extLst>
          </p:cNvPr>
          <p:cNvPicPr>
            <a:picLocks noChangeAspect="1"/>
          </p:cNvPicPr>
          <p:nvPr/>
        </p:nvPicPr>
        <p:blipFill>
          <a:blip r:embed="rId6">
            <a:clrChange>
              <a:clrFrom>
                <a:srgbClr val="FFFFFF"/>
              </a:clrFrom>
              <a:clrTo>
                <a:srgbClr val="FFFFFF">
                  <a:alpha val="0"/>
                </a:srgbClr>
              </a:clrTo>
            </a:clrChange>
            <a:lum bright="-20000" contrast="40000"/>
          </a:blip>
          <a:stretch>
            <a:fillRect/>
          </a:stretch>
        </p:blipFill>
        <p:spPr>
          <a:xfrm>
            <a:off x="1565117" y="3376466"/>
            <a:ext cx="540731" cy="437734"/>
          </a:xfrm>
          <a:prstGeom prst="rect">
            <a:avLst/>
          </a:prstGeom>
        </p:spPr>
      </p:pic>
    </p:spTree>
    <p:extLst>
      <p:ext uri="{BB962C8B-B14F-4D97-AF65-F5344CB8AC3E}">
        <p14:creationId xmlns:p14="http://schemas.microsoft.com/office/powerpoint/2010/main" val="197560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‘purely social’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and the new mobile technologies have created a whole new class of reputational crises. No off-line event triggers these incidents; they arise in the online space, often because of the organization's own actions on social media. As you will see below, ‘purely social’ incidents and can be as dangerous to the company’s reputation as those triggered by offline events.</a:t>
            </a:r>
          </a:p>
          <a:p>
            <a:pPr algn="just"/>
            <a:r>
              <a:rPr lang="en-US" sz="2400" b="1" dirty="0">
                <a:solidFill>
                  <a:srgbClr val="FF0000"/>
                </a:solidFill>
                <a:latin typeface="Tajawal ExtraBold" panose="00000800000000000000" pitchFamily="2" charset="-78"/>
                <a:cs typeface="Tajawal ExtraBold" panose="00000800000000000000" pitchFamily="2" charset="-78"/>
              </a:rPr>
              <a:t>Internal causes</a:t>
            </a:r>
          </a:p>
          <a:p>
            <a:pPr algn="just"/>
            <a:r>
              <a:rPr lang="en-US" sz="2400" b="1" dirty="0">
                <a:solidFill>
                  <a:srgbClr val="2D3956"/>
                </a:solidFill>
                <a:latin typeface="Tajawal ExtraBold" panose="00000800000000000000" pitchFamily="2" charset="-78"/>
                <a:cs typeface="Tajawal ExtraBold" panose="00000800000000000000" pitchFamily="2" charset="-78"/>
              </a:rPr>
              <a:t>Your employees can be your organization's worst enemy. Many reputational crises are triggered by employees’ actions on social media, either on the company’s accounts or on their personal profiles.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63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Careless posting on the organization's accounts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an employee creates and manages the organization's social media account from their own personal account, mixing up messages can happen quite easily. There are many instances of accidental or inappropriate posting, which have caused great embarrassment and significant damage to an organization's reputation.</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7627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9237024-0D6C-00B5-FBBE-7DBB2329054C}"/>
              </a:ext>
            </a:extLst>
          </p:cNvPr>
          <p:cNvPicPr>
            <a:picLocks noChangeAspect="1"/>
          </p:cNvPicPr>
          <p:nvPr/>
        </p:nvPicPr>
        <p:blipFill>
          <a:blip r:embed="rId6">
            <a:lum bright="-20000" contrast="40000"/>
          </a:blip>
          <a:stretch>
            <a:fillRect/>
          </a:stretch>
        </p:blipFill>
        <p:spPr>
          <a:xfrm>
            <a:off x="2527965" y="1468414"/>
            <a:ext cx="8240910" cy="4661965"/>
          </a:xfrm>
          <a:prstGeom prst="rect">
            <a:avLst/>
          </a:prstGeom>
        </p:spPr>
      </p:pic>
      <p:sp>
        <p:nvSpPr>
          <p:cNvPr id="9" name="TextBox 8">
            <a:extLst>
              <a:ext uri="{FF2B5EF4-FFF2-40B4-BE49-F238E27FC236}">
                <a16:creationId xmlns:a16="http://schemas.microsoft.com/office/drawing/2014/main" id="{26643130-25A1-E9AC-D2C3-E3B9EAC054E7}"/>
              </a:ext>
            </a:extLst>
          </p:cNvPr>
          <p:cNvSpPr txBox="1"/>
          <p:nvPr/>
        </p:nvSpPr>
        <p:spPr>
          <a:xfrm>
            <a:off x="3765015" y="3146925"/>
            <a:ext cx="917154" cy="369332"/>
          </a:xfrm>
          <a:prstGeom prst="rect">
            <a:avLst/>
          </a:prstGeom>
          <a:noFill/>
        </p:spPr>
        <p:txBody>
          <a:bodyPr wrap="square">
            <a:spAutoFit/>
          </a:bodyPr>
          <a:lstStyle/>
          <a:p>
            <a:r>
              <a:rPr lang="en-US" b="1" dirty="0" err="1"/>
              <a:t>تم</a:t>
            </a:r>
            <a:r>
              <a:rPr lang="en-US" b="1" dirty="0"/>
              <a:t> </a:t>
            </a:r>
            <a:r>
              <a:rPr lang="en-US" b="1" dirty="0" err="1"/>
              <a:t>طرده</a:t>
            </a:r>
            <a:endParaRPr lang="en-US" b="1" dirty="0"/>
          </a:p>
        </p:txBody>
      </p:sp>
    </p:spTree>
    <p:extLst>
      <p:ext uri="{BB962C8B-B14F-4D97-AF65-F5344CB8AC3E}">
        <p14:creationId xmlns:p14="http://schemas.microsoft.com/office/powerpoint/2010/main" val="309119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665364"/>
            <a:ext cx="9485426"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Password and login details are often shared between multiple employees in order for them to access the company’s social media accounts</a:t>
            </a:r>
            <a:r>
              <a:rPr lang="en-US" sz="2400" b="1" dirty="0">
                <a:solidFill>
                  <a:srgbClr val="2D3956"/>
                </a:solidFill>
                <a:latin typeface="Tajawal ExtraBold" panose="00000800000000000000" pitchFamily="2" charset="-78"/>
                <a:cs typeface="Tajawal ExtraBold" panose="00000800000000000000" pitchFamily="2" charset="-78"/>
              </a:rPr>
              <a:t>. </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an </a:t>
            </a:r>
            <a:r>
              <a:rPr lang="en-US" sz="2400" b="1" dirty="0">
                <a:solidFill>
                  <a:srgbClr val="0070C0"/>
                </a:solidFill>
                <a:latin typeface="Tajawal ExtraBold" panose="00000800000000000000" pitchFamily="2" charset="-78"/>
                <a:cs typeface="Tajawal ExtraBold" panose="00000800000000000000" pitchFamily="2" charset="-78"/>
              </a:rPr>
              <a:t>inappropriate post </a:t>
            </a:r>
            <a:r>
              <a:rPr lang="en-US" sz="2400" b="1" dirty="0">
                <a:solidFill>
                  <a:srgbClr val="2D3956"/>
                </a:solidFill>
                <a:latin typeface="Tajawal ExtraBold" panose="00000800000000000000" pitchFamily="2" charset="-78"/>
                <a:cs typeface="Tajawal ExtraBold" panose="00000800000000000000" pitchFamily="2" charset="-78"/>
              </a:rPr>
              <a:t>goes out, </a:t>
            </a:r>
            <a:r>
              <a:rPr lang="en-US" sz="2400" b="1" u="sng" dirty="0">
                <a:solidFill>
                  <a:srgbClr val="2D3956"/>
                </a:solidFill>
                <a:latin typeface="Tajawal ExtraBold" panose="00000800000000000000" pitchFamily="2" charset="-78"/>
                <a:cs typeface="Tajawal ExtraBold" panose="00000800000000000000" pitchFamily="2" charset="-78"/>
              </a:rPr>
              <a:t>tracing who is responsible can be almost impossible, especially if a large team </a:t>
            </a:r>
            <a:r>
              <a:rPr lang="en-US" sz="2400" b="1" dirty="0">
                <a:solidFill>
                  <a:srgbClr val="2D3956"/>
                </a:solidFill>
                <a:latin typeface="Tajawal ExtraBold" panose="00000800000000000000" pitchFamily="2" charset="-78"/>
                <a:cs typeface="Tajawal ExtraBold" panose="00000800000000000000" pitchFamily="2" charset="-78"/>
              </a:rPr>
              <a:t>is manning the social media accounts of the company and multiple marketing agencies have username and password access.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6">
            <a:clrChange>
              <a:clrFrom>
                <a:srgbClr val="FFFFFF"/>
              </a:clrFrom>
              <a:clrTo>
                <a:srgbClr val="FFFFFF">
                  <a:alpha val="0"/>
                </a:srgbClr>
              </a:clrTo>
            </a:clrChange>
            <a:lum bright="-20000" contrast="40000"/>
          </a:blip>
          <a:stretch>
            <a:fillRect/>
          </a:stretch>
        </p:blipFill>
        <p:spPr>
          <a:xfrm>
            <a:off x="1527018" y="1663351"/>
            <a:ext cx="540731" cy="437734"/>
          </a:xfrm>
          <a:prstGeom prst="rect">
            <a:avLst/>
          </a:prstGeom>
        </p:spPr>
      </p:pic>
    </p:spTree>
    <p:extLst>
      <p:ext uri="{BB962C8B-B14F-4D97-AF65-F5344CB8AC3E}">
        <p14:creationId xmlns:p14="http://schemas.microsoft.com/office/powerpoint/2010/main" val="316352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The importance of speed of response</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5">
            <a:extLst>
              <a:ext uri="{28A0092B-C50C-407E-A947-70E740481C1C}">
                <a14:useLocalDpi xmlns:a14="http://schemas.microsoft.com/office/drawing/2010/main" val="0"/>
              </a:ext>
            </a:extLst>
          </a:blip>
          <a:srcRect t="8379" b="8379"/>
          <a:stretch/>
        </p:blipFill>
        <p:spPr>
          <a:xfrm>
            <a:off x="2834509" y="2213645"/>
            <a:ext cx="5773405" cy="3210332"/>
          </a:xfrm>
          <a:prstGeom prst="rect">
            <a:avLst/>
          </a:prstGeom>
        </p:spPr>
      </p:pic>
    </p:spTree>
    <p:extLst>
      <p:ext uri="{BB962C8B-B14F-4D97-AF65-F5344CB8AC3E}">
        <p14:creationId xmlns:p14="http://schemas.microsoft.com/office/powerpoint/2010/main" val="22566967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t>
            </a:r>
            <a:r>
              <a:rPr lang="en-US" sz="2800" b="1" dirty="0">
                <a:solidFill>
                  <a:schemeClr val="accent1">
                    <a:lumMod val="75000"/>
                  </a:schemeClr>
                </a:solidFill>
                <a:latin typeface="Tajawal ExtraBold" panose="00000800000000000000" pitchFamily="2" charset="-78"/>
                <a:cs typeface="Tajawal ExtraBold" panose="00000800000000000000" pitchFamily="2" charset="-78"/>
              </a:rPr>
              <a:t>authenticity, transparency, decentralization of authority, speed, and collaboration as primary characteristics</a:t>
            </a:r>
            <a:r>
              <a:rPr lang="en-US" sz="2800" b="1" dirty="0">
                <a:solidFill>
                  <a:srgbClr val="2D3956"/>
                </a:solidFill>
                <a:latin typeface="Tajawal ExtraBold" panose="00000800000000000000" pitchFamily="2" charset="-78"/>
                <a:cs typeface="Tajawal ExtraBold" panose="00000800000000000000" pitchFamily="2" charset="-78"/>
              </a:rPr>
              <a:t>.</a:t>
            </a:r>
            <a:endParaRPr lang="ar-EG" sz="2800" b="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a:t>
            </a:r>
            <a:r>
              <a:rPr lang="ar-EG" sz="2800" b="1" dirty="0">
                <a:solidFill>
                  <a:srgbClr val="2D3956"/>
                </a:solidFill>
                <a:latin typeface="Tajawal ExtraBold" panose="00000800000000000000" pitchFamily="2" charset="-78"/>
                <a:cs typeface="Tajawal ExtraBold" panose="00000800000000000000" pitchFamily="2" charset="-78"/>
              </a:rPr>
              <a:t> قنوات مفيدة </a:t>
            </a:r>
            <a:r>
              <a:rPr lang="en-US" sz="2800" b="1" dirty="0">
                <a:solidFill>
                  <a:srgbClr val="2D3956"/>
                </a:solidFill>
                <a:latin typeface="Tajawal ExtraBold" panose="00000800000000000000" pitchFamily="2" charset="-78"/>
                <a:cs typeface="Tajawal ExtraBold" panose="00000800000000000000" pitchFamily="2" charset="-78"/>
              </a:rPr>
              <a:t> for immediate reach and accessibility to stakeholders. However, in a crisis, they can be an asset or a liability</a:t>
            </a:r>
            <a:r>
              <a:rPr lang="ar-EG" sz="2800" b="1" dirty="0">
                <a:solidFill>
                  <a:srgbClr val="2D3956"/>
                </a:solidFill>
                <a:latin typeface="Tajawal ExtraBold" panose="00000800000000000000" pitchFamily="2" charset="-78"/>
                <a:cs typeface="Tajawal ExtraBold" panose="00000800000000000000" pitchFamily="2" charset="-78"/>
              </a:rPr>
              <a:t> أصل أو التزام</a:t>
            </a:r>
            <a:r>
              <a:rPr lang="en-US" sz="2800" b="1" dirty="0">
                <a:solidFill>
                  <a:srgbClr val="2D3956"/>
                </a:solidFill>
                <a:latin typeface="Tajawal ExtraBold" panose="00000800000000000000" pitchFamily="2" charset="-78"/>
                <a:cs typeface="Tajawal ExtraBold" panose="00000800000000000000" pitchFamily="2"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70CAD3D-F624-C146-81B2-E0E6A0BE5C3D}"/>
              </a:ext>
            </a:extLst>
          </p:cNvPr>
          <p:cNvSpPr txBox="1"/>
          <p:nvPr/>
        </p:nvSpPr>
        <p:spPr>
          <a:xfrm>
            <a:off x="1423126" y="3725936"/>
            <a:ext cx="10238444" cy="707886"/>
          </a:xfrm>
          <a:prstGeom prst="rect">
            <a:avLst/>
          </a:prstGeom>
          <a:noFill/>
        </p:spPr>
        <p:txBody>
          <a:bodyPr wrap="square">
            <a:spAutoFit/>
          </a:bodyPr>
          <a:lstStyle/>
          <a:p>
            <a:pPr algn="r" rtl="1"/>
            <a:r>
              <a:rPr lang="en-US" sz="2000" b="1" dirty="0">
                <a:solidFill>
                  <a:srgbClr val="C00000"/>
                </a:solidFill>
              </a:rPr>
              <a:t>في </a:t>
            </a:r>
            <a:r>
              <a:rPr lang="en-US" sz="2000" b="1" dirty="0" err="1">
                <a:solidFill>
                  <a:srgbClr val="C00000"/>
                </a:solidFill>
              </a:rPr>
              <a:t>كتاب</a:t>
            </a:r>
            <a:r>
              <a:rPr lang="en-US" sz="2000" b="1" dirty="0">
                <a:solidFill>
                  <a:srgbClr val="C00000"/>
                </a:solidFill>
              </a:rPr>
              <a:t> "</a:t>
            </a:r>
            <a:r>
              <a:rPr lang="en-US" sz="2000" b="1" dirty="0" err="1">
                <a:solidFill>
                  <a:srgbClr val="C00000"/>
                </a:solidFill>
              </a:rPr>
              <a:t>إدارة</a:t>
            </a:r>
            <a:r>
              <a:rPr lang="en-US" sz="2000" b="1" dirty="0">
                <a:solidFill>
                  <a:srgbClr val="C00000"/>
                </a:solidFill>
              </a:rPr>
              <a:t> </a:t>
            </a:r>
            <a:r>
              <a:rPr lang="en-US" sz="2000" b="1" dirty="0" err="1">
                <a:solidFill>
                  <a:srgbClr val="C00000"/>
                </a:solidFill>
              </a:rPr>
              <a:t>السمعة</a:t>
            </a:r>
            <a:r>
              <a:rPr lang="en-US" sz="2000" b="1" dirty="0">
                <a:solidFill>
                  <a:srgbClr val="C00000"/>
                </a:solidFill>
              </a:rPr>
              <a:t>"، </a:t>
            </a:r>
            <a:r>
              <a:rPr lang="en-US" sz="2000" b="1" dirty="0" err="1">
                <a:solidFill>
                  <a:srgbClr val="C00000"/>
                </a:solidFill>
              </a:rPr>
              <a:t>يوضح</a:t>
            </a:r>
            <a:r>
              <a:rPr lang="en-US" sz="2000" b="1" dirty="0">
                <a:solidFill>
                  <a:srgbClr val="C00000"/>
                </a:solidFill>
              </a:rPr>
              <a:t> </a:t>
            </a:r>
            <a:r>
              <a:rPr lang="en-US" sz="2000" b="1" dirty="0" err="1">
                <a:solidFill>
                  <a:srgbClr val="C00000"/>
                </a:solidFill>
              </a:rPr>
              <a:t>جون</a:t>
            </a:r>
            <a:r>
              <a:rPr lang="en-US" sz="2000" b="1" dirty="0">
                <a:solidFill>
                  <a:srgbClr val="C00000"/>
                </a:solidFill>
              </a:rPr>
              <a:t> </a:t>
            </a:r>
            <a:r>
              <a:rPr lang="en-US" sz="2000" b="1" dirty="0" err="1">
                <a:solidFill>
                  <a:srgbClr val="C00000"/>
                </a:solidFill>
              </a:rPr>
              <a:t>دورلي</a:t>
            </a:r>
            <a:r>
              <a:rPr lang="en-US" sz="2000" b="1" dirty="0">
                <a:solidFill>
                  <a:srgbClr val="C00000"/>
                </a:solidFill>
              </a:rPr>
              <a:t> </a:t>
            </a:r>
            <a:r>
              <a:rPr lang="en-US" sz="2000" b="1" dirty="0" err="1">
                <a:solidFill>
                  <a:srgbClr val="C00000"/>
                </a:solidFill>
              </a:rPr>
              <a:t>وهيليو</a:t>
            </a:r>
            <a:r>
              <a:rPr lang="en-US" sz="2000" b="1" dirty="0">
                <a:solidFill>
                  <a:srgbClr val="C00000"/>
                </a:solidFill>
              </a:rPr>
              <a:t> </a:t>
            </a:r>
            <a:r>
              <a:rPr lang="en-US" sz="2000" b="1" dirty="0" err="1">
                <a:solidFill>
                  <a:srgbClr val="C00000"/>
                </a:solidFill>
              </a:rPr>
              <a:t>فريد</a:t>
            </a:r>
            <a:r>
              <a:rPr lang="en-US" sz="2000" b="1" dirty="0">
                <a:solidFill>
                  <a:srgbClr val="C00000"/>
                </a:solidFill>
              </a:rPr>
              <a:t> </a:t>
            </a:r>
            <a:r>
              <a:rPr lang="en-US" sz="2000" b="1" dirty="0" err="1">
                <a:solidFill>
                  <a:srgbClr val="C00000"/>
                </a:solidFill>
              </a:rPr>
              <a:t>جارسيا</a:t>
            </a:r>
            <a:r>
              <a:rPr lang="en-US" sz="2000" b="1" dirty="0">
                <a:solidFill>
                  <a:srgbClr val="C00000"/>
                </a:solidFill>
              </a:rPr>
              <a:t> </a:t>
            </a:r>
            <a:r>
              <a:rPr lang="en-US" sz="2000" b="1" dirty="0" err="1">
                <a:solidFill>
                  <a:srgbClr val="C00000"/>
                </a:solidFill>
              </a:rPr>
              <a:t>الخصائص</a:t>
            </a:r>
            <a:r>
              <a:rPr lang="en-US" sz="2000" b="1" dirty="0">
                <a:solidFill>
                  <a:srgbClr val="C00000"/>
                </a:solidFill>
              </a:rPr>
              <a:t> </a:t>
            </a:r>
            <a:r>
              <a:rPr lang="en-US" sz="2000" b="1" dirty="0" err="1">
                <a:solidFill>
                  <a:srgbClr val="C00000"/>
                </a:solidFill>
              </a:rPr>
              <a:t>العامة</a:t>
            </a:r>
            <a:r>
              <a:rPr lang="en-US" sz="2000" b="1" dirty="0">
                <a:solidFill>
                  <a:srgbClr val="C00000"/>
                </a:solidFill>
              </a:rPr>
              <a:t> </a:t>
            </a:r>
            <a:r>
              <a:rPr lang="en-US" sz="2000" b="1" dirty="0" err="1">
                <a:solidFill>
                  <a:srgbClr val="C00000"/>
                </a:solidFill>
              </a:rPr>
              <a:t>لوسائل</a:t>
            </a:r>
            <a:r>
              <a:rPr lang="en-US" sz="2000" b="1" dirty="0">
                <a:solidFill>
                  <a:srgbClr val="C00000"/>
                </a:solidFill>
              </a:rPr>
              <a:t> التواصل </a:t>
            </a:r>
            <a:r>
              <a:rPr lang="en-US" sz="2000" b="1" dirty="0" err="1">
                <a:solidFill>
                  <a:srgbClr val="C00000"/>
                </a:solidFill>
              </a:rPr>
              <a:t>الاجتماعي</a:t>
            </a:r>
            <a:r>
              <a:rPr lang="en-US" sz="2000" b="1" dirty="0">
                <a:solidFill>
                  <a:srgbClr val="C00000"/>
                </a:solidFill>
              </a:rPr>
              <a:t>. </a:t>
            </a:r>
            <a:r>
              <a:rPr lang="en-US" sz="2000" b="1" dirty="0" err="1">
                <a:solidFill>
                  <a:srgbClr val="C00000"/>
                </a:solidFill>
              </a:rPr>
              <a:t>وهي</a:t>
            </a:r>
            <a:r>
              <a:rPr lang="en-US" sz="2000" b="1" dirty="0">
                <a:solidFill>
                  <a:srgbClr val="C00000"/>
                </a:solidFill>
              </a:rPr>
              <a:t> </a:t>
            </a:r>
            <a:r>
              <a:rPr lang="en-US" sz="2000" b="1" dirty="0" err="1">
                <a:solidFill>
                  <a:srgbClr val="C00000"/>
                </a:solidFill>
              </a:rPr>
              <a:t>تؤكد</a:t>
            </a:r>
            <a:r>
              <a:rPr lang="en-US" sz="2000" b="1" dirty="0">
                <a:solidFill>
                  <a:srgbClr val="C00000"/>
                </a:solidFill>
              </a:rPr>
              <a:t> على </a:t>
            </a:r>
            <a:r>
              <a:rPr lang="en-US" sz="2000" b="1" dirty="0" err="1">
                <a:solidFill>
                  <a:srgbClr val="C00000"/>
                </a:solidFill>
              </a:rPr>
              <a:t>الأصالة</a:t>
            </a:r>
            <a:r>
              <a:rPr lang="en-US" sz="2000" b="1" dirty="0">
                <a:solidFill>
                  <a:srgbClr val="C00000"/>
                </a:solidFill>
              </a:rPr>
              <a:t> </a:t>
            </a:r>
            <a:r>
              <a:rPr lang="en-US" sz="2000" b="1" dirty="0" err="1">
                <a:solidFill>
                  <a:srgbClr val="C00000"/>
                </a:solidFill>
              </a:rPr>
              <a:t>والشفافية</a:t>
            </a:r>
            <a:r>
              <a:rPr lang="en-US" sz="2000" b="1" dirty="0">
                <a:solidFill>
                  <a:srgbClr val="C00000"/>
                </a:solidFill>
              </a:rPr>
              <a:t> </a:t>
            </a:r>
            <a:r>
              <a:rPr lang="en-US" sz="2000" b="1" dirty="0" err="1">
                <a:solidFill>
                  <a:srgbClr val="C00000"/>
                </a:solidFill>
              </a:rPr>
              <a:t>ولامركزية</a:t>
            </a:r>
            <a:r>
              <a:rPr lang="en-US" sz="2000" b="1" dirty="0">
                <a:solidFill>
                  <a:srgbClr val="C00000"/>
                </a:solidFill>
              </a:rPr>
              <a:t> </a:t>
            </a:r>
            <a:r>
              <a:rPr lang="en-US" sz="2000" b="1" dirty="0" err="1">
                <a:solidFill>
                  <a:srgbClr val="C00000"/>
                </a:solidFill>
              </a:rPr>
              <a:t>السلطة</a:t>
            </a:r>
            <a:r>
              <a:rPr lang="en-US" sz="2000" b="1" dirty="0">
                <a:solidFill>
                  <a:srgbClr val="C00000"/>
                </a:solidFill>
              </a:rPr>
              <a:t> </a:t>
            </a:r>
            <a:r>
              <a:rPr lang="en-US" sz="2000" b="1" dirty="0" err="1">
                <a:solidFill>
                  <a:srgbClr val="C00000"/>
                </a:solidFill>
              </a:rPr>
              <a:t>والسرعة</a:t>
            </a:r>
            <a:r>
              <a:rPr lang="en-US" sz="2000" b="1" dirty="0">
                <a:solidFill>
                  <a:srgbClr val="C00000"/>
                </a:solidFill>
              </a:rPr>
              <a:t> </a:t>
            </a:r>
            <a:r>
              <a:rPr lang="en-US" sz="2000" b="1" dirty="0" err="1">
                <a:solidFill>
                  <a:srgbClr val="C00000"/>
                </a:solidFill>
              </a:rPr>
              <a:t>والتعاون</a:t>
            </a:r>
            <a:r>
              <a:rPr lang="en-US" sz="2000" b="1" dirty="0">
                <a:solidFill>
                  <a:srgbClr val="C00000"/>
                </a:solidFill>
              </a:rPr>
              <a:t> </a:t>
            </a:r>
            <a:r>
              <a:rPr lang="en-US" sz="2000" b="1" dirty="0" err="1">
                <a:solidFill>
                  <a:srgbClr val="C00000"/>
                </a:solidFill>
              </a:rPr>
              <a:t>كخصائص</a:t>
            </a:r>
            <a:r>
              <a:rPr lang="en-US" sz="2000" b="1" dirty="0">
                <a:solidFill>
                  <a:srgbClr val="C00000"/>
                </a:solidFill>
              </a:rPr>
              <a:t> </a:t>
            </a:r>
            <a:r>
              <a:rPr lang="en-US" sz="2000" b="1" dirty="0" err="1">
                <a:solidFill>
                  <a:srgbClr val="C00000"/>
                </a:solidFill>
              </a:rPr>
              <a:t>أساسية</a:t>
            </a:r>
            <a:r>
              <a:rPr lang="en-US" sz="2000" b="1" dirty="0">
                <a:solidFill>
                  <a:srgbClr val="C00000"/>
                </a:solidFill>
              </a:rPr>
              <a:t>.</a:t>
            </a:r>
          </a:p>
        </p:txBody>
      </p:sp>
    </p:spTree>
    <p:extLst>
      <p:ext uri="{BB962C8B-B14F-4D97-AF65-F5344CB8AC3E}">
        <p14:creationId xmlns:p14="http://schemas.microsoft.com/office/powerpoint/2010/main" val="3708615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678204"/>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t>
            </a:r>
            <a:r>
              <a:rPr lang="en-US" sz="2800" b="1" dirty="0">
                <a:solidFill>
                  <a:srgbClr val="C00000"/>
                </a:solidFill>
                <a:latin typeface="Tajawal ExtraBold" panose="00000800000000000000" pitchFamily="2" charset="-78"/>
                <a:cs typeface="Tajawal ExtraBold" panose="00000800000000000000" pitchFamily="2" charset="-78"/>
              </a:rPr>
              <a:t>Speed</a:t>
            </a:r>
            <a:r>
              <a:rPr lang="en-US" sz="2800" b="1" dirty="0">
                <a:solidFill>
                  <a:srgbClr val="2D3956"/>
                </a:solidFill>
                <a:latin typeface="Tajawal ExtraBold" panose="00000800000000000000" pitchFamily="2" charset="-78"/>
                <a:cs typeface="Tajawal ExtraBold" panose="00000800000000000000" pitchFamily="2" charset="-78"/>
              </a:rPr>
              <a:t> is a defining element of social media and a characteristic that presents challenges for organizations in reputation management. </a:t>
            </a:r>
            <a:r>
              <a:rPr lang="en-US" sz="2800" b="1" dirty="0">
                <a:solidFill>
                  <a:srgbClr val="0070C0"/>
                </a:solidFill>
                <a:latin typeface="Tajawal ExtraBold" panose="00000800000000000000" pitchFamily="2" charset="-78"/>
                <a:cs typeface="Tajawal ExtraBold" panose="00000800000000000000" pitchFamily="2" charset="-78"/>
              </a:rPr>
              <a:t>The pace at which information is shared and propagated</a:t>
            </a:r>
            <a:r>
              <a:rPr lang="ar-EG" sz="2800" b="1" dirty="0">
                <a:solidFill>
                  <a:srgbClr val="0070C0"/>
                </a:solidFill>
                <a:latin typeface="Tajawal ExtraBold" panose="00000800000000000000" pitchFamily="2" charset="-78"/>
                <a:cs typeface="Tajawal ExtraBold" panose="00000800000000000000" pitchFamily="2" charset="-78"/>
              </a:rPr>
              <a:t> </a:t>
            </a:r>
            <a:r>
              <a:rPr lang="ar-EG" sz="2800" b="1" dirty="0">
                <a:solidFill>
                  <a:srgbClr val="2D3956"/>
                </a:solidFill>
                <a:latin typeface="Tajawal ExtraBold" panose="00000800000000000000" pitchFamily="2" charset="-78"/>
                <a:cs typeface="Tajawal ExtraBold" panose="00000800000000000000" pitchFamily="2" charset="-78"/>
              </a:rPr>
              <a:t>انتشرت</a:t>
            </a:r>
            <a:r>
              <a:rPr lang="en-US" sz="2800" b="1" dirty="0">
                <a:solidFill>
                  <a:srgbClr val="2D3956"/>
                </a:solidFill>
                <a:latin typeface="Tajawal ExtraBold" panose="00000800000000000000" pitchFamily="2" charset="-78"/>
                <a:cs typeface="Tajawal ExtraBold" panose="00000800000000000000" pitchFamily="2" charset="-78"/>
              </a:rPr>
              <a:t> in social media is faster and broader than older forms of communication.”</a:t>
            </a:r>
          </a:p>
          <a:p>
            <a:pPr algn="just"/>
            <a:r>
              <a:rPr lang="en-US" sz="2800" b="1" dirty="0">
                <a:solidFill>
                  <a:srgbClr val="C00000"/>
                </a:solidFill>
                <a:latin typeface="Tajawal ExtraBold" panose="00000800000000000000" pitchFamily="2" charset="-78"/>
                <a:cs typeface="Tajawal ExtraBold" panose="00000800000000000000" pitchFamily="2" charset="-78"/>
              </a:rPr>
              <a:t>Social trend </a:t>
            </a:r>
            <a:r>
              <a:rPr lang="en-US" sz="2800" b="1" dirty="0">
                <a:solidFill>
                  <a:srgbClr val="2D3956"/>
                </a:solidFill>
                <a:latin typeface="Tajawal ExtraBold" panose="00000800000000000000" pitchFamily="2" charset="-78"/>
                <a:cs typeface="Tajawal ExtraBold" panose="00000800000000000000" pitchFamily="2" charset="-78"/>
              </a:rPr>
              <a:t>means people </a:t>
            </a:r>
            <a:r>
              <a:rPr lang="en-US" sz="2800" b="1" dirty="0">
                <a:solidFill>
                  <a:srgbClr val="0070C0"/>
                </a:solidFill>
                <a:latin typeface="Tajawal ExtraBold" panose="00000800000000000000" pitchFamily="2" charset="-78"/>
                <a:cs typeface="Tajawal ExtraBold" panose="00000800000000000000" pitchFamily="2" charset="-78"/>
              </a:rPr>
              <a:t>use technologies to get the things they need from each other</a:t>
            </a:r>
            <a:r>
              <a:rPr lang="en-US" sz="2800" b="1" dirty="0">
                <a:solidFill>
                  <a:srgbClr val="2D3956"/>
                </a:solidFill>
                <a:latin typeface="Tajawal ExtraBold" panose="00000800000000000000" pitchFamily="2" charset="-78"/>
                <a:cs typeface="Tajawal ExtraBold" panose="00000800000000000000" pitchFamily="2" charset="-78"/>
              </a:rPr>
              <a:t>, rather than from traditional institutions like corporations. </a:t>
            </a:r>
          </a:p>
          <a:p>
            <a:pPr algn="just"/>
            <a:r>
              <a:rPr lang="en-US" b="1" i="1" dirty="0">
                <a:solidFill>
                  <a:srgbClr val="2D3956"/>
                </a:solidFill>
                <a:latin typeface="Tajawal ExtraBold" panose="00000800000000000000" pitchFamily="2" charset="-78"/>
                <a:cs typeface="Tajawal ExtraBold" panose="00000800000000000000" pitchFamily="2" charset="-78"/>
              </a:rPr>
              <a:t>(Definition by The Groundswell Co. https://groundswell.io/)</a:t>
            </a:r>
            <a:endParaRPr lang="en-US" sz="2000" b="1" i="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4F8DCFD-2B44-2465-BF9C-0D427753B5E3}"/>
              </a:ext>
            </a:extLst>
          </p:cNvPr>
          <p:cNvSpPr txBox="1"/>
          <p:nvPr/>
        </p:nvSpPr>
        <p:spPr>
          <a:xfrm>
            <a:off x="2464325" y="5974282"/>
            <a:ext cx="7127592" cy="707886"/>
          </a:xfrm>
          <a:prstGeom prst="rect">
            <a:avLst/>
          </a:prstGeom>
          <a:noFill/>
        </p:spPr>
        <p:txBody>
          <a:bodyPr wrap="square">
            <a:spAutoFit/>
          </a:bodyPr>
          <a:lstStyle/>
          <a:p>
            <a:pPr algn="r" rtl="1"/>
            <a:r>
              <a:rPr lang="en-US" sz="2000" b="1" dirty="0" err="1">
                <a:solidFill>
                  <a:srgbClr val="C00000"/>
                </a:solidFill>
              </a:rPr>
              <a:t>يعني</a:t>
            </a:r>
            <a:r>
              <a:rPr lang="en-US" sz="2000" b="1" dirty="0">
                <a:solidFill>
                  <a:srgbClr val="C00000"/>
                </a:solidFill>
              </a:rPr>
              <a:t> </a:t>
            </a:r>
            <a:r>
              <a:rPr lang="en-US" sz="2000" b="1" dirty="0" err="1">
                <a:solidFill>
                  <a:srgbClr val="C00000"/>
                </a:solidFill>
              </a:rPr>
              <a:t>الاتجاه</a:t>
            </a:r>
            <a:r>
              <a:rPr lang="en-US" sz="2000" b="1" dirty="0">
                <a:solidFill>
                  <a:srgbClr val="C00000"/>
                </a:solidFill>
              </a:rPr>
              <a:t> </a:t>
            </a:r>
            <a:r>
              <a:rPr lang="en-US" sz="2000" b="1" dirty="0" err="1">
                <a:solidFill>
                  <a:srgbClr val="C00000"/>
                </a:solidFill>
              </a:rPr>
              <a:t>الاجتماعي</a:t>
            </a:r>
            <a:r>
              <a:rPr lang="en-US" sz="2000" b="1" dirty="0">
                <a:solidFill>
                  <a:srgbClr val="C00000"/>
                </a:solidFill>
              </a:rPr>
              <a:t> أن </a:t>
            </a:r>
            <a:r>
              <a:rPr lang="en-US" sz="2000" b="1" dirty="0" err="1">
                <a:solidFill>
                  <a:srgbClr val="C00000"/>
                </a:solidFill>
              </a:rPr>
              <a:t>الناس</a:t>
            </a:r>
            <a:r>
              <a:rPr lang="en-US" sz="2000" b="1" dirty="0">
                <a:solidFill>
                  <a:srgbClr val="C00000"/>
                </a:solidFill>
              </a:rPr>
              <a:t> </a:t>
            </a:r>
            <a:r>
              <a:rPr lang="en-US" sz="2000" b="1" dirty="0" err="1">
                <a:solidFill>
                  <a:srgbClr val="C00000"/>
                </a:solidFill>
              </a:rPr>
              <a:t>يستخدمون</a:t>
            </a:r>
            <a:r>
              <a:rPr lang="en-US" sz="2000" b="1" dirty="0">
                <a:solidFill>
                  <a:srgbClr val="C00000"/>
                </a:solidFill>
              </a:rPr>
              <a:t> </a:t>
            </a:r>
            <a:r>
              <a:rPr lang="en-US" sz="2000" b="1" dirty="0" err="1">
                <a:solidFill>
                  <a:srgbClr val="C00000"/>
                </a:solidFill>
              </a:rPr>
              <a:t>التقنيات</a:t>
            </a:r>
            <a:r>
              <a:rPr lang="en-US" sz="2000" b="1" dirty="0">
                <a:solidFill>
                  <a:srgbClr val="C00000"/>
                </a:solidFill>
              </a:rPr>
              <a:t> </a:t>
            </a:r>
            <a:r>
              <a:rPr lang="en-US" sz="2000" b="1" dirty="0" err="1">
                <a:solidFill>
                  <a:srgbClr val="C00000"/>
                </a:solidFill>
              </a:rPr>
              <a:t>للحصول</a:t>
            </a:r>
            <a:r>
              <a:rPr lang="en-US" sz="2000" b="1" dirty="0">
                <a:solidFill>
                  <a:srgbClr val="C00000"/>
                </a:solidFill>
              </a:rPr>
              <a:t> على </a:t>
            </a:r>
            <a:r>
              <a:rPr lang="en-US" sz="2000" b="1" dirty="0" err="1">
                <a:solidFill>
                  <a:srgbClr val="C00000"/>
                </a:solidFill>
              </a:rPr>
              <a:t>الأشياء</a:t>
            </a:r>
            <a:r>
              <a:rPr lang="en-US" sz="2000" b="1" dirty="0">
                <a:solidFill>
                  <a:srgbClr val="C00000"/>
                </a:solidFill>
              </a:rPr>
              <a:t> التي </a:t>
            </a:r>
            <a:r>
              <a:rPr lang="en-US" sz="2000" b="1" dirty="0" err="1">
                <a:solidFill>
                  <a:srgbClr val="C00000"/>
                </a:solidFill>
              </a:rPr>
              <a:t>يحتاجونها</a:t>
            </a:r>
            <a:r>
              <a:rPr lang="en-US" sz="2000" b="1" dirty="0">
                <a:solidFill>
                  <a:srgbClr val="C00000"/>
                </a:solidFill>
              </a:rPr>
              <a:t> من </a:t>
            </a:r>
            <a:r>
              <a:rPr lang="en-US" sz="2000" b="1" dirty="0" err="1">
                <a:solidFill>
                  <a:srgbClr val="C00000"/>
                </a:solidFill>
              </a:rPr>
              <a:t>بعضهم</a:t>
            </a:r>
            <a:r>
              <a:rPr lang="en-US" sz="2000" b="1" dirty="0">
                <a:solidFill>
                  <a:srgbClr val="C00000"/>
                </a:solidFill>
              </a:rPr>
              <a:t> </a:t>
            </a:r>
            <a:r>
              <a:rPr lang="en-US" sz="2000" b="1" dirty="0" err="1">
                <a:solidFill>
                  <a:srgbClr val="C00000"/>
                </a:solidFill>
              </a:rPr>
              <a:t>البعض</a:t>
            </a:r>
            <a:r>
              <a:rPr lang="en-US" sz="2000" b="1" dirty="0">
                <a:solidFill>
                  <a:srgbClr val="C00000"/>
                </a:solidFill>
              </a:rPr>
              <a:t>، </a:t>
            </a:r>
            <a:r>
              <a:rPr lang="en-US" sz="2000" b="1" dirty="0" err="1">
                <a:solidFill>
                  <a:srgbClr val="C00000"/>
                </a:solidFill>
              </a:rPr>
              <a:t>وليس</a:t>
            </a:r>
            <a:r>
              <a:rPr lang="en-US" sz="2000" b="1" dirty="0">
                <a:solidFill>
                  <a:srgbClr val="C00000"/>
                </a:solidFill>
              </a:rPr>
              <a:t> من </a:t>
            </a:r>
            <a:r>
              <a:rPr lang="en-US" sz="2000" b="1" dirty="0" err="1">
                <a:solidFill>
                  <a:srgbClr val="C00000"/>
                </a:solidFill>
              </a:rPr>
              <a:t>المؤسسات</a:t>
            </a:r>
            <a:r>
              <a:rPr lang="en-US" sz="2000" b="1" dirty="0">
                <a:solidFill>
                  <a:srgbClr val="C00000"/>
                </a:solidFill>
              </a:rPr>
              <a:t> </a:t>
            </a:r>
            <a:r>
              <a:rPr lang="en-US" sz="2000" b="1" dirty="0" err="1">
                <a:solidFill>
                  <a:srgbClr val="C00000"/>
                </a:solidFill>
              </a:rPr>
              <a:t>التقليدية</a:t>
            </a:r>
            <a:r>
              <a:rPr lang="en-US" sz="2000" b="1" dirty="0">
                <a:solidFill>
                  <a:srgbClr val="C00000"/>
                </a:solidFill>
              </a:rPr>
              <a:t> </a:t>
            </a:r>
            <a:r>
              <a:rPr lang="en-US" sz="2000" b="1" dirty="0" err="1">
                <a:solidFill>
                  <a:srgbClr val="C00000"/>
                </a:solidFill>
              </a:rPr>
              <a:t>مثل</a:t>
            </a:r>
            <a:r>
              <a:rPr lang="en-US" sz="2000" b="1" dirty="0">
                <a:solidFill>
                  <a:srgbClr val="C00000"/>
                </a:solidFill>
              </a:rPr>
              <a:t> </a:t>
            </a:r>
            <a:r>
              <a:rPr lang="en-US" sz="2000" b="1" dirty="0" err="1">
                <a:solidFill>
                  <a:srgbClr val="C00000"/>
                </a:solidFill>
              </a:rPr>
              <a:t>الشركات</a:t>
            </a:r>
            <a:r>
              <a:rPr lang="en-US" sz="2000" b="1" dirty="0">
                <a:solidFill>
                  <a:srgbClr val="C00000"/>
                </a:solidFill>
              </a:rPr>
              <a:t>.</a:t>
            </a:r>
          </a:p>
        </p:txBody>
      </p:sp>
    </p:spTree>
    <p:extLst>
      <p:ext uri="{BB962C8B-B14F-4D97-AF65-F5344CB8AC3E}">
        <p14:creationId xmlns:p14="http://schemas.microsoft.com/office/powerpoint/2010/main" val="27598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32426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Li and </a:t>
            </a:r>
            <a:r>
              <a:rPr lang="en-US" sz="2500" b="1" dirty="0" err="1">
                <a:solidFill>
                  <a:srgbClr val="2D3956"/>
                </a:solidFill>
                <a:latin typeface="Tajawal ExtraBold" panose="00000800000000000000" pitchFamily="2" charset="-78"/>
                <a:cs typeface="Tajawal ExtraBold" panose="00000800000000000000" pitchFamily="2" charset="-78"/>
              </a:rPr>
              <a:t>Bernoff</a:t>
            </a:r>
            <a:r>
              <a:rPr lang="en-US" sz="2500" b="1" dirty="0">
                <a:solidFill>
                  <a:srgbClr val="2D3956"/>
                </a:solidFill>
                <a:latin typeface="Tajawal ExtraBold" panose="00000800000000000000" pitchFamily="2" charset="-78"/>
                <a:cs typeface="Tajawal ExtraBold" panose="00000800000000000000" pitchFamily="2" charset="-78"/>
              </a:rPr>
              <a:t> craft their argument in relation </a:t>
            </a:r>
            <a:r>
              <a:rPr lang="en-US" sz="2500" b="1" dirty="0">
                <a:solidFill>
                  <a:srgbClr val="C00000"/>
                </a:solidFill>
                <a:latin typeface="Tajawal ExtraBold" panose="00000800000000000000" pitchFamily="2" charset="-78"/>
                <a:cs typeface="Tajawal ExtraBold" panose="00000800000000000000" pitchFamily="2" charset="-78"/>
              </a:rPr>
              <a:t>to online user profiles</a:t>
            </a:r>
            <a:r>
              <a:rPr lang="en-US" sz="2500" b="1" dirty="0">
                <a:solidFill>
                  <a:srgbClr val="2D3956"/>
                </a:solidFill>
                <a:latin typeface="Tajawal ExtraBold" panose="00000800000000000000" pitchFamily="2" charset="-78"/>
                <a:cs typeface="Tajawal ExtraBold" panose="00000800000000000000" pitchFamily="2" charset="-78"/>
              </a:rPr>
              <a:t> as demonstrated in the Figure. </a:t>
            </a:r>
            <a:r>
              <a:rPr lang="en-US" sz="2500" b="1" dirty="0">
                <a:solidFill>
                  <a:srgbClr val="C00000"/>
                </a:solidFill>
                <a:latin typeface="Tajawal ExtraBold" panose="00000800000000000000" pitchFamily="2" charset="-78"/>
                <a:cs typeface="Tajawal ExtraBold" panose="00000800000000000000" pitchFamily="2" charset="-78"/>
              </a:rPr>
              <a:t>The majority of users </a:t>
            </a:r>
            <a:r>
              <a:rPr lang="en-US" sz="2500" b="1" dirty="0">
                <a:solidFill>
                  <a:srgbClr val="2D3956"/>
                </a:solidFill>
                <a:latin typeface="Tajawal ExtraBold" panose="00000800000000000000" pitchFamily="2" charset="-78"/>
                <a:cs typeface="Tajawal ExtraBold" panose="00000800000000000000" pitchFamily="2" charset="-78"/>
              </a:rPr>
              <a:t>(</a:t>
            </a:r>
            <a:r>
              <a:rPr lang="en-US" sz="2500" b="1" dirty="0">
                <a:solidFill>
                  <a:srgbClr val="C00000"/>
                </a:solidFill>
                <a:latin typeface="Tajawal ExtraBold" panose="00000800000000000000" pitchFamily="2" charset="-78"/>
                <a:cs typeface="Tajawal ExtraBold" panose="00000800000000000000" pitchFamily="2" charset="-78"/>
              </a:rPr>
              <a:t>70%) </a:t>
            </a:r>
            <a:r>
              <a:rPr lang="en-US" sz="2500" b="1" dirty="0">
                <a:solidFill>
                  <a:srgbClr val="2D3956"/>
                </a:solidFill>
                <a:latin typeface="Tajawal ExtraBold" panose="00000800000000000000" pitchFamily="2" charset="-78"/>
                <a:cs typeface="Tajawal ExtraBold" panose="00000800000000000000" pitchFamily="2" charset="-78"/>
              </a:rPr>
              <a:t>are listed as </a:t>
            </a:r>
            <a:r>
              <a:rPr lang="en-US" sz="2500" b="1" dirty="0">
                <a:solidFill>
                  <a:srgbClr val="C00000"/>
                </a:solidFill>
                <a:latin typeface="Tajawal ExtraBold" panose="00000800000000000000" pitchFamily="2" charset="-78"/>
                <a:cs typeface="Tajawal ExtraBold" panose="00000800000000000000" pitchFamily="2" charset="-78"/>
              </a:rPr>
              <a:t>“spectators</a:t>
            </a:r>
            <a:r>
              <a:rPr lang="en-US" sz="2500" b="1" dirty="0">
                <a:solidFill>
                  <a:srgbClr val="2D3956"/>
                </a:solidFill>
                <a:latin typeface="Tajawal ExtraBold" panose="00000800000000000000" pitchFamily="2" charset="-78"/>
                <a:cs typeface="Tajawal ExtraBold" panose="00000800000000000000" pitchFamily="2" charset="-78"/>
              </a:rPr>
              <a:t>”</a:t>
            </a:r>
            <a:r>
              <a:rPr lang="ar-EG" sz="2500" b="1" dirty="0">
                <a:solidFill>
                  <a:srgbClr val="2D3956"/>
                </a:solidFill>
                <a:latin typeface="Tajawal ExtraBold" panose="00000800000000000000" pitchFamily="2" charset="-78"/>
                <a:cs typeface="Tajawal ExtraBold" panose="00000800000000000000" pitchFamily="2" charset="-78"/>
              </a:rPr>
              <a:t> مشاهدون</a:t>
            </a:r>
            <a:r>
              <a:rPr lang="en-US" sz="2500" b="1" dirty="0">
                <a:solidFill>
                  <a:srgbClr val="2D3956"/>
                </a:solidFill>
                <a:latin typeface="Tajawal ExtraBold" panose="00000800000000000000" pitchFamily="2" charset="-78"/>
                <a:cs typeface="Tajawal ExtraBold" panose="00000800000000000000" pitchFamily="2" charset="-78"/>
              </a:rPr>
              <a:t>—meaning they </a:t>
            </a:r>
            <a:r>
              <a:rPr lang="en-US" sz="2500" b="1" u="sng" dirty="0">
                <a:solidFill>
                  <a:srgbClr val="0070C0"/>
                </a:solidFill>
                <a:latin typeface="Tajawal ExtraBold" panose="00000800000000000000" pitchFamily="2" charset="-78"/>
                <a:cs typeface="Tajawal ExtraBold" panose="00000800000000000000" pitchFamily="2" charset="-78"/>
              </a:rPr>
              <a:t>use social media sites as a viable source of information</a:t>
            </a:r>
            <a:r>
              <a:rPr lang="en-US" sz="2500" b="1" dirty="0">
                <a:solidFill>
                  <a:srgbClr val="2D3956"/>
                </a:solidFill>
                <a:latin typeface="Tajawal ExtraBold" panose="00000800000000000000" pitchFamily="2" charset="-78"/>
                <a:cs typeface="Tajawal ExtraBold" panose="00000800000000000000" pitchFamily="2" charset="-78"/>
              </a:rPr>
              <a:t>. “Spectators” solicit the opinions of their friends</a:t>
            </a:r>
            <a:r>
              <a:rPr lang="ar-EG" sz="2500" b="1" dirty="0">
                <a:solidFill>
                  <a:srgbClr val="C00000"/>
                </a:solidFill>
                <a:latin typeface="Tajawal ExtraBold" panose="00000800000000000000" pitchFamily="2" charset="-78"/>
                <a:cs typeface="Tajawal ExtraBold" panose="00000800000000000000" pitchFamily="2" charset="-78"/>
              </a:rPr>
              <a:t>يطلب</a:t>
            </a:r>
            <a:r>
              <a:rPr lang="ar-EG" sz="2500" b="1" dirty="0">
                <a:solidFill>
                  <a:srgbClr val="2D3956"/>
                </a:solidFill>
                <a:latin typeface="Tajawal ExtraBold" panose="00000800000000000000" pitchFamily="2" charset="-78"/>
                <a:cs typeface="Tajawal ExtraBold" panose="00000800000000000000" pitchFamily="2" charset="-78"/>
              </a:rPr>
              <a:t> </a:t>
            </a:r>
            <a:r>
              <a:rPr lang="ar-EG" sz="2500" b="1" dirty="0">
                <a:solidFill>
                  <a:srgbClr val="C00000"/>
                </a:solidFill>
                <a:latin typeface="Tajawal ExtraBold" panose="00000800000000000000" pitchFamily="2" charset="-78"/>
                <a:cs typeface="Tajawal ExtraBold" panose="00000800000000000000" pitchFamily="2" charset="-78"/>
              </a:rPr>
              <a:t>المشاهدون آراء أصدقائهم</a:t>
            </a:r>
            <a:r>
              <a:rPr lang="en-US" sz="2500" b="1" dirty="0">
                <a:solidFill>
                  <a:srgbClr val="C00000"/>
                </a:solidFill>
                <a:latin typeface="Tajawal ExtraBold" panose="00000800000000000000" pitchFamily="2" charset="-78"/>
                <a:cs typeface="Tajawal ExtraBold" panose="00000800000000000000" pitchFamily="2" charset="-78"/>
              </a:rPr>
              <a:t> </a:t>
            </a:r>
            <a:r>
              <a:rPr lang="en-US" sz="2500" b="1" dirty="0">
                <a:solidFill>
                  <a:srgbClr val="2D3956"/>
                </a:solidFill>
                <a:latin typeface="Tajawal ExtraBold" panose="00000800000000000000" pitchFamily="2" charset="-78"/>
                <a:cs typeface="Tajawal ExtraBold" panose="00000800000000000000" pitchFamily="2" charset="-78"/>
              </a:rPr>
              <a:t>via Facebook prior </a:t>
            </a:r>
            <a:r>
              <a:rPr lang="en-US" sz="2500" b="1" dirty="0">
                <a:solidFill>
                  <a:srgbClr val="C00000"/>
                </a:solidFill>
                <a:latin typeface="Tajawal ExtraBold" panose="00000800000000000000" pitchFamily="2" charset="-78"/>
                <a:cs typeface="Tajawal ExtraBold" panose="00000800000000000000" pitchFamily="2" charset="-78"/>
              </a:rPr>
              <a:t>to making a purchase rather than consulting a company’s site</a:t>
            </a:r>
            <a:r>
              <a:rPr lang="en-US" sz="2500" b="1" dirty="0">
                <a:solidFill>
                  <a:srgbClr val="2D3956"/>
                </a:solidFill>
                <a:latin typeface="Tajawal ExtraBold" panose="00000800000000000000" pitchFamily="2" charset="-78"/>
                <a:cs typeface="Tajawal ExtraBold" panose="00000800000000000000" pitchFamily="2" charset="-78"/>
              </a:rPr>
              <a:t>. </a:t>
            </a:r>
          </a:p>
          <a:p>
            <a:pPr algn="just"/>
            <a:r>
              <a:rPr lang="en-US" sz="2500" b="1" dirty="0">
                <a:solidFill>
                  <a:srgbClr val="2D3956"/>
                </a:solidFill>
                <a:latin typeface="Tajawal ExtraBold" panose="00000800000000000000" pitchFamily="2" charset="-78"/>
                <a:cs typeface="Tajawal ExtraBold" panose="00000800000000000000" pitchFamily="2" charset="-78"/>
              </a:rPr>
              <a:t>This suggests that public relations and communication </a:t>
            </a:r>
            <a:r>
              <a:rPr lang="en-US" sz="2500" b="1" dirty="0">
                <a:solidFill>
                  <a:srgbClr val="C00000"/>
                </a:solidFill>
                <a:latin typeface="Tajawal ExtraBold" panose="00000800000000000000" pitchFamily="2" charset="-78"/>
                <a:cs typeface="Tajawal ExtraBold" panose="00000800000000000000" pitchFamily="2" charset="-78"/>
              </a:rPr>
              <a:t>professionals need to monitor and embrace the company to guide conversations, behaviors, and potentially gain some advantage</a:t>
            </a:r>
            <a:r>
              <a:rPr lang="en-US" sz="2500" b="1" dirty="0">
                <a:solidFill>
                  <a:srgbClr val="2D3956"/>
                </a:solidFill>
                <a:latin typeface="Tajawal ExtraBold" panose="00000800000000000000" pitchFamily="2" charset="-78"/>
                <a:cs typeface="Tajawal ExtraBold" panose="00000800000000000000" pitchFamily="2" charset="-78"/>
              </a:rPr>
              <a:t> in the social media territory.</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5FF1E8D-08B7-FB35-1699-2786E3BA236F}"/>
              </a:ext>
            </a:extLst>
          </p:cNvPr>
          <p:cNvSpPr txBox="1"/>
          <p:nvPr/>
        </p:nvSpPr>
        <p:spPr>
          <a:xfrm>
            <a:off x="54397" y="3224811"/>
            <a:ext cx="1404457" cy="1477328"/>
          </a:xfrm>
          <a:prstGeom prst="rect">
            <a:avLst/>
          </a:prstGeom>
          <a:noFill/>
        </p:spPr>
        <p:txBody>
          <a:bodyPr wrap="square">
            <a:spAutoFit/>
          </a:bodyPr>
          <a:lstStyle/>
          <a:p>
            <a:pPr algn="ctr" rtl="1"/>
            <a:r>
              <a:rPr lang="en-US" b="1" dirty="0" err="1">
                <a:solidFill>
                  <a:srgbClr val="C00000"/>
                </a:solidFill>
              </a:rPr>
              <a:t>يستخدمون</a:t>
            </a:r>
            <a:r>
              <a:rPr lang="en-US" b="1" dirty="0">
                <a:solidFill>
                  <a:srgbClr val="C00000"/>
                </a:solidFill>
              </a:rPr>
              <a:t> </a:t>
            </a:r>
            <a:r>
              <a:rPr lang="en-US" b="1" dirty="0" err="1">
                <a:solidFill>
                  <a:srgbClr val="C00000"/>
                </a:solidFill>
              </a:rPr>
              <a:t>مواقع</a:t>
            </a:r>
            <a:r>
              <a:rPr lang="en-US" b="1" dirty="0">
                <a:solidFill>
                  <a:srgbClr val="C00000"/>
                </a:solidFill>
              </a:rPr>
              <a:t>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كمصدر</a:t>
            </a:r>
            <a:r>
              <a:rPr lang="en-US" b="1" dirty="0">
                <a:solidFill>
                  <a:srgbClr val="C00000"/>
                </a:solidFill>
              </a:rPr>
              <a:t> </a:t>
            </a:r>
            <a:r>
              <a:rPr lang="en-US" b="1" dirty="0" err="1">
                <a:solidFill>
                  <a:srgbClr val="C00000"/>
                </a:solidFill>
              </a:rPr>
              <a:t>فعال</a:t>
            </a:r>
            <a:r>
              <a:rPr lang="en-US" b="1" dirty="0">
                <a:solidFill>
                  <a:srgbClr val="C00000"/>
                </a:solidFill>
              </a:rPr>
              <a:t> </a:t>
            </a:r>
            <a:r>
              <a:rPr lang="en-US" b="1" dirty="0" err="1">
                <a:solidFill>
                  <a:srgbClr val="C00000"/>
                </a:solidFill>
              </a:rPr>
              <a:t>للمعلومات</a:t>
            </a:r>
            <a:endParaRPr lang="en-US" b="1" dirty="0">
              <a:solidFill>
                <a:srgbClr val="C00000"/>
              </a:solidFill>
            </a:endParaRPr>
          </a:p>
        </p:txBody>
      </p:sp>
    </p:spTree>
    <p:extLst>
      <p:ext uri="{BB962C8B-B14F-4D97-AF65-F5344CB8AC3E}">
        <p14:creationId xmlns:p14="http://schemas.microsoft.com/office/powerpoint/2010/main" val="4099799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7E733B-9D5C-3904-8E71-E612B096C52B}"/>
              </a:ext>
            </a:extLst>
          </p:cNvPr>
          <p:cNvPicPr>
            <a:picLocks noChangeAspect="1"/>
          </p:cNvPicPr>
          <p:nvPr/>
        </p:nvPicPr>
        <p:blipFill>
          <a:blip r:embed="rId6">
            <a:lum bright="-20000" contrast="40000"/>
          </a:blip>
          <a:stretch>
            <a:fillRect/>
          </a:stretch>
        </p:blipFill>
        <p:spPr>
          <a:xfrm>
            <a:off x="3243332" y="59376"/>
            <a:ext cx="5832990" cy="6739247"/>
          </a:xfrm>
          <a:prstGeom prst="rect">
            <a:avLst/>
          </a:prstGeom>
        </p:spPr>
      </p:pic>
      <p:sp>
        <p:nvSpPr>
          <p:cNvPr id="3" name="Rectangle 2">
            <a:extLst>
              <a:ext uri="{FF2B5EF4-FFF2-40B4-BE49-F238E27FC236}">
                <a16:creationId xmlns:a16="http://schemas.microsoft.com/office/drawing/2014/main" id="{24358631-92F1-D8D4-3B73-4C65DB04E0C8}"/>
              </a:ext>
            </a:extLst>
          </p:cNvPr>
          <p:cNvSpPr/>
          <p:nvPr/>
        </p:nvSpPr>
        <p:spPr>
          <a:xfrm>
            <a:off x="4373697" y="3797670"/>
            <a:ext cx="859316" cy="53982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3E1983B-EB18-1B12-B3C5-10F2B0A344F2}"/>
              </a:ext>
            </a:extLst>
          </p:cNvPr>
          <p:cNvSpPr/>
          <p:nvPr/>
        </p:nvSpPr>
        <p:spPr>
          <a:xfrm>
            <a:off x="5883007" y="3613533"/>
            <a:ext cx="2985571" cy="104781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138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3128" y="1725448"/>
            <a:ext cx="10048441" cy="3508653"/>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lvl="1" algn="just"/>
            <a:r>
              <a:rPr lang="en-US" sz="2600" b="1" dirty="0">
                <a:solidFill>
                  <a:srgbClr val="2D3956"/>
                </a:solidFill>
                <a:latin typeface="Tajawal ExtraBold" panose="00000800000000000000" pitchFamily="2" charset="-78"/>
                <a:cs typeface="Tajawal ExtraBold" panose="00000800000000000000" pitchFamily="2" charset="-78"/>
              </a:rPr>
              <a:t>Understanding Types of Crisis</a:t>
            </a:r>
          </a:p>
          <a:p>
            <a:pPr lvl="1" algn="just"/>
            <a:endParaRPr lang="en-US" sz="1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1053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err="1"/>
              <a:t>Mzyece</a:t>
            </a:r>
            <a:r>
              <a:rPr lang="en-US" sz="1600" dirty="0"/>
              <a:t>, N. (2020). </a:t>
            </a:r>
            <a:r>
              <a:rPr lang="en-US" sz="1600" i="1" dirty="0"/>
              <a:t>An Assessment on the Effects of Social Media on Crisis Management in Telecommunication Companies in Zambia</a:t>
            </a:r>
            <a:r>
              <a:rPr lang="en-US" sz="1600" dirty="0"/>
              <a:t> (Doctoral dissertation, Cavendish University). </a:t>
            </a:r>
            <a:r>
              <a:rPr lang="en-US" sz="1600" dirty="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600" dirty="0" err="1">
                <a:effectLst/>
              </a:rPr>
              <a:t>Capozzi</a:t>
            </a:r>
            <a:r>
              <a:rPr lang="en-US" sz="1600" dirty="0">
                <a:effectLst/>
              </a:rPr>
              <a:t>, L. (2013). </a:t>
            </a:r>
            <a:r>
              <a:rPr lang="en-US" sz="1600" i="1" dirty="0">
                <a:effectLst/>
              </a:rPr>
              <a:t>Crisis management in the age of Social Media</a:t>
            </a:r>
            <a:r>
              <a:rPr lang="en-US" sz="1600" dirty="0">
                <a:effectLst/>
              </a:rPr>
              <a:t>. Business Expert Press. https://core.ac.uk/download/pdf/326763005.pdf</a:t>
            </a:r>
          </a:p>
          <a:p>
            <a:pPr marL="285750" indent="-285750">
              <a:buFont typeface="Wingdings" panose="05000000000000000000" pitchFamily="2" charset="2"/>
              <a:buChar char="§"/>
            </a:pPr>
            <a:r>
              <a:rPr lang="en-US" sz="1600" i="1" dirty="0">
                <a:effectLst/>
              </a:rPr>
              <a:t>Social Media Misuse Definition</a:t>
            </a:r>
            <a:r>
              <a:rPr lang="en-US" sz="1600" dirty="0">
                <a:effectLst/>
              </a:rPr>
              <a:t>. Law Insider. (n.d.). https://www.lawinsider.com/dictionary/social-media-misuse </a:t>
            </a:r>
          </a:p>
          <a:p>
            <a:pPr marL="285750" indent="-285750">
              <a:buFont typeface="Wingdings" panose="05000000000000000000" pitchFamily="2" charset="2"/>
              <a:buChar char="§"/>
            </a:pPr>
            <a:r>
              <a:rPr lang="en-US" sz="1600" dirty="0">
                <a:effectLst/>
              </a:rPr>
              <a:t>Miles, K. (2020, January 30). </a:t>
            </a:r>
            <a:r>
              <a:rPr lang="en-US" sz="1600" i="1" dirty="0">
                <a:effectLst/>
              </a:rPr>
              <a:t>How social media misuse can affect your business</a:t>
            </a:r>
            <a:r>
              <a:rPr lang="en-US" sz="1600" dirty="0">
                <a:effectLst/>
              </a:rPr>
              <a:t>. </a:t>
            </a:r>
            <a:r>
              <a:rPr lang="en-US" sz="1600" dirty="0" err="1">
                <a:effectLst/>
              </a:rPr>
              <a:t>FranchiseED</a:t>
            </a:r>
            <a:r>
              <a:rPr lang="en-US" sz="1600" dirty="0">
                <a:effectLst/>
              </a:rPr>
              <a:t>. https://www.franchise-ed.org.au/franchising/franchise-marketing/how-social-media-misuse-can-affect-your-business/ </a:t>
            </a:r>
          </a:p>
          <a:p>
            <a:pPr marL="285750" indent="-285750">
              <a:buFont typeface="Wingdings" panose="05000000000000000000" pitchFamily="2" charset="2"/>
              <a:buChar char="§"/>
            </a:pPr>
            <a:r>
              <a:rPr lang="en-US" sz="1600" i="1" dirty="0">
                <a:effectLst/>
              </a:rPr>
              <a:t>Types of Crisis</a:t>
            </a:r>
            <a:r>
              <a:rPr lang="en-US" sz="1600" dirty="0">
                <a:effectLst/>
              </a:rPr>
              <a:t>. Types of crisis. (n.d.). </a:t>
            </a:r>
            <a:r>
              <a:rPr lang="en-US" sz="1600" dirty="0">
                <a:effectLst/>
                <a:hlinkClick r:id="rId2"/>
              </a:rPr>
              <a:t>https://www.managementstudyguide.com/types-of-crisis.htm</a:t>
            </a:r>
            <a:endParaRPr lang="en-US" sz="1600" dirty="0">
              <a:effectLst/>
            </a:endParaRPr>
          </a:p>
          <a:p>
            <a:pPr marL="285750" indent="-285750">
              <a:buFont typeface="Wingdings" panose="05000000000000000000" pitchFamily="2" charset="2"/>
              <a:buChar char="§"/>
            </a:pPr>
            <a:r>
              <a:rPr lang="en-US" sz="1600" dirty="0" err="1">
                <a:effectLst/>
              </a:rPr>
              <a:t>LawSikho</a:t>
            </a:r>
            <a:r>
              <a:rPr lang="en-US" sz="1600" dirty="0">
                <a:effectLst/>
              </a:rPr>
              <a:t>. (2016, May 17). </a:t>
            </a:r>
            <a:r>
              <a:rPr lang="en-US" sz="1600" i="1" dirty="0">
                <a:effectLst/>
              </a:rPr>
              <a:t>How can social media be misused</a:t>
            </a:r>
            <a:r>
              <a:rPr lang="en-US" sz="1600" dirty="0">
                <a:effectLst/>
              </a:rPr>
              <a:t>. </a:t>
            </a:r>
            <a:r>
              <a:rPr lang="en-US" sz="1600" dirty="0" err="1">
                <a:effectLst/>
              </a:rPr>
              <a:t>iPleaders</a:t>
            </a:r>
            <a:r>
              <a:rPr lang="en-US" sz="1600" dirty="0">
                <a:effectLst/>
              </a:rPr>
              <a:t>. https://blog.ipleaders.in/can-social-media-misused/ </a:t>
            </a:r>
          </a:p>
          <a:p>
            <a:pPr marL="285750" indent="-285750">
              <a:buFont typeface="Wingdings" panose="05000000000000000000" pitchFamily="2" charset="2"/>
              <a:buChar char="§"/>
            </a:pPr>
            <a:r>
              <a:rPr lang="en-US" sz="1600" dirty="0">
                <a:effectLst/>
              </a:rPr>
              <a:t> Social Media LinkedIn. (n.d.). </a:t>
            </a:r>
            <a:r>
              <a:rPr lang="en-US" sz="1600" i="1" dirty="0">
                <a:effectLst/>
              </a:rPr>
              <a:t>How do you evaluate and learn from a social media crisis?</a:t>
            </a:r>
            <a:r>
              <a:rPr lang="en-US" sz="1600" dirty="0">
                <a:effectLst/>
              </a:rPr>
              <a:t>. 6 Steps to Evaluate and Learn from a Social Media Crisis. https://www.linkedin.com/advice/0/how-do-you-evaluate-learn-from-social-media-crisis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DBEA66F-850B-8C36-25D2-DDF5DCFA8D46}"/>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B396000-8C02-D173-2A64-98610CB1AD39}"/>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80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36222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2401</TotalTime>
  <Words>4259</Words>
  <Application>Microsoft Office PowerPoint</Application>
  <PresentationFormat>Widescreen</PresentationFormat>
  <Paragraphs>351</Paragraphs>
  <Slides>53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Calibri</vt:lpstr>
      <vt:lpstr>Calibri Light</vt:lpstr>
      <vt:lpstr>Roboto Light</vt:lpstr>
      <vt:lpstr>Segoe UI Web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74</cp:revision>
  <dcterms:created xsi:type="dcterms:W3CDTF">2023-04-29T09:08:23Z</dcterms:created>
  <dcterms:modified xsi:type="dcterms:W3CDTF">2025-02-18T19:09:01Z</dcterms:modified>
</cp:coreProperties>
</file>