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6" r:id="rId1"/>
  </p:sldMasterIdLst>
  <p:notesMasterIdLst>
    <p:notesMasterId r:id="rId42"/>
  </p:notesMasterIdLst>
  <p:handoutMasterIdLst>
    <p:handoutMasterId r:id="rId43"/>
  </p:handoutMasterIdLst>
  <p:sldIdLst>
    <p:sldId id="380" r:id="rId2"/>
    <p:sldId id="381" r:id="rId3"/>
    <p:sldId id="437" r:id="rId4"/>
    <p:sldId id="442" r:id="rId5"/>
    <p:sldId id="489" r:id="rId6"/>
    <p:sldId id="449" r:id="rId7"/>
    <p:sldId id="495" r:id="rId8"/>
    <p:sldId id="450" r:id="rId9"/>
    <p:sldId id="491" r:id="rId10"/>
    <p:sldId id="496" r:id="rId11"/>
    <p:sldId id="451" r:id="rId12"/>
    <p:sldId id="493" r:id="rId13"/>
    <p:sldId id="463" r:id="rId14"/>
    <p:sldId id="498" r:id="rId15"/>
    <p:sldId id="497" r:id="rId16"/>
    <p:sldId id="494" r:id="rId17"/>
    <p:sldId id="501" r:id="rId18"/>
    <p:sldId id="539" r:id="rId19"/>
    <p:sldId id="502" r:id="rId20"/>
    <p:sldId id="503" r:id="rId21"/>
    <p:sldId id="504" r:id="rId22"/>
    <p:sldId id="499" r:id="rId23"/>
    <p:sldId id="507" r:id="rId24"/>
    <p:sldId id="506" r:id="rId25"/>
    <p:sldId id="508" r:id="rId26"/>
    <p:sldId id="516" r:id="rId27"/>
    <p:sldId id="518" r:id="rId28"/>
    <p:sldId id="535" r:id="rId29"/>
    <p:sldId id="536" r:id="rId30"/>
    <p:sldId id="537" r:id="rId31"/>
    <p:sldId id="538" r:id="rId32"/>
    <p:sldId id="517" r:id="rId33"/>
    <p:sldId id="532" r:id="rId34"/>
    <p:sldId id="534" r:id="rId35"/>
    <p:sldId id="500" r:id="rId36"/>
    <p:sldId id="452" r:id="rId37"/>
    <p:sldId id="514" r:id="rId38"/>
    <p:sldId id="540" r:id="rId39"/>
    <p:sldId id="474" r:id="rId40"/>
    <p:sldId id="391" r:id="rId4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  <a:srgbClr val="609E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6CCA54-A713-4A48-845F-289CF4CEC72D}" v="3" dt="2023-11-07T19:25:38.5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4" autoAdjust="0"/>
    <p:restoredTop sz="85159" autoAdjust="0"/>
  </p:normalViewPr>
  <p:slideViewPr>
    <p:cSldViewPr>
      <p:cViewPr varScale="1">
        <p:scale>
          <a:sx n="101" d="100"/>
          <a:sy n="101" d="100"/>
        </p:scale>
        <p:origin x="960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40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image" Target="../media/image9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image" Target="../media/image9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E03ACE-D281-4F42-8C71-33D504A99233}" type="doc">
      <dgm:prSet loTypeId="urn:microsoft.com/office/officeart/2008/layout/PictureStrips" loCatId="list" qsTypeId="urn:microsoft.com/office/officeart/2005/8/quickstyle/3d1" qsCatId="3D" csTypeId="urn:microsoft.com/office/officeart/2005/8/colors/colorful4" csCatId="colorful" phldr="1"/>
      <dgm:spPr/>
    </dgm:pt>
    <dgm:pt modelId="{6ECF1B0E-BEC4-48E0-99B7-13FC3B5F5495}">
      <dgm:prSet phldrT="[Text]"/>
      <dgm:spPr/>
      <dgm:t>
        <a:bodyPr/>
        <a:lstStyle/>
        <a:p>
          <a:r>
            <a:rPr lang="en-US" dirty="0" err="1"/>
            <a:t>Texmaker</a:t>
          </a:r>
          <a:endParaRPr lang="en-US" dirty="0"/>
        </a:p>
      </dgm:t>
    </dgm:pt>
    <dgm:pt modelId="{DD2EF133-183B-4D72-96F1-53716E5355E3}" type="parTrans" cxnId="{81759684-021C-4333-9B50-621884EF2E67}">
      <dgm:prSet/>
      <dgm:spPr/>
      <dgm:t>
        <a:bodyPr/>
        <a:lstStyle/>
        <a:p>
          <a:endParaRPr lang="en-US"/>
        </a:p>
      </dgm:t>
    </dgm:pt>
    <dgm:pt modelId="{F1602025-3124-4612-9D91-1EBB960678A6}" type="sibTrans" cxnId="{81759684-021C-4333-9B50-621884EF2E67}">
      <dgm:prSet/>
      <dgm:spPr/>
      <dgm:t>
        <a:bodyPr/>
        <a:lstStyle/>
        <a:p>
          <a:endParaRPr lang="en-US"/>
        </a:p>
      </dgm:t>
    </dgm:pt>
    <dgm:pt modelId="{145B4719-C3F3-4FA0-9E56-63643F22C9E5}">
      <dgm:prSet phldrT="[Text]"/>
      <dgm:spPr/>
      <dgm:t>
        <a:bodyPr/>
        <a:lstStyle/>
        <a:p>
          <a:r>
            <a:rPr lang="en-US" dirty="0" err="1"/>
            <a:t>TeXstudio</a:t>
          </a:r>
          <a:endParaRPr lang="en-US" dirty="0"/>
        </a:p>
      </dgm:t>
    </dgm:pt>
    <dgm:pt modelId="{96824455-CE1E-48DF-AA14-33740B7CD0A7}" type="parTrans" cxnId="{0F73B707-E63E-460C-BCD1-FB229DEB4AE6}">
      <dgm:prSet/>
      <dgm:spPr/>
      <dgm:t>
        <a:bodyPr/>
        <a:lstStyle/>
        <a:p>
          <a:endParaRPr lang="en-US"/>
        </a:p>
      </dgm:t>
    </dgm:pt>
    <dgm:pt modelId="{399B281A-FD04-48FA-B1DF-0E4A69E3CD92}" type="sibTrans" cxnId="{0F73B707-E63E-460C-BCD1-FB229DEB4AE6}">
      <dgm:prSet/>
      <dgm:spPr/>
      <dgm:t>
        <a:bodyPr/>
        <a:lstStyle/>
        <a:p>
          <a:endParaRPr lang="en-US"/>
        </a:p>
      </dgm:t>
    </dgm:pt>
    <dgm:pt modelId="{03BDDD24-30D9-4FAF-A5ED-CC6726F9C35C}">
      <dgm:prSet phldrT="[Text]"/>
      <dgm:spPr/>
      <dgm:t>
        <a:bodyPr/>
        <a:lstStyle/>
        <a:p>
          <a:r>
            <a:rPr lang="en-US" dirty="0"/>
            <a:t>Overleaf</a:t>
          </a:r>
        </a:p>
      </dgm:t>
    </dgm:pt>
    <dgm:pt modelId="{1306C1E5-DEE7-4411-912D-03BBC70B3B39}" type="parTrans" cxnId="{92C00B92-1E04-46AB-B159-04BB2138E9CD}">
      <dgm:prSet/>
      <dgm:spPr/>
      <dgm:t>
        <a:bodyPr/>
        <a:lstStyle/>
        <a:p>
          <a:endParaRPr lang="en-US"/>
        </a:p>
      </dgm:t>
    </dgm:pt>
    <dgm:pt modelId="{FD80DE45-87D6-443F-B1B9-C112B9C555E0}" type="sibTrans" cxnId="{92C00B92-1E04-46AB-B159-04BB2138E9CD}">
      <dgm:prSet/>
      <dgm:spPr/>
      <dgm:t>
        <a:bodyPr/>
        <a:lstStyle/>
        <a:p>
          <a:endParaRPr lang="en-US"/>
        </a:p>
      </dgm:t>
    </dgm:pt>
    <dgm:pt modelId="{1D2DE1C2-EFD9-4672-9DEB-748270BCFF60}">
      <dgm:prSet phldrT="[Text]"/>
      <dgm:spPr/>
      <dgm:t>
        <a:bodyPr/>
        <a:lstStyle/>
        <a:p>
          <a:r>
            <a:rPr lang="en-US" dirty="0" err="1"/>
            <a:t>TeXworks</a:t>
          </a:r>
          <a:endParaRPr lang="en-US" dirty="0"/>
        </a:p>
      </dgm:t>
    </dgm:pt>
    <dgm:pt modelId="{BBC3F259-5159-4F94-B808-1CE4C343ACA8}" type="parTrans" cxnId="{6AEAEE23-1576-4E95-AF0D-DE5B618642CF}">
      <dgm:prSet/>
      <dgm:spPr/>
      <dgm:t>
        <a:bodyPr/>
        <a:lstStyle/>
        <a:p>
          <a:endParaRPr lang="en-US"/>
        </a:p>
      </dgm:t>
    </dgm:pt>
    <dgm:pt modelId="{C040F920-063A-47BB-979B-110D0CCEC084}" type="sibTrans" cxnId="{6AEAEE23-1576-4E95-AF0D-DE5B618642CF}">
      <dgm:prSet/>
      <dgm:spPr/>
      <dgm:t>
        <a:bodyPr/>
        <a:lstStyle/>
        <a:p>
          <a:endParaRPr lang="en-US"/>
        </a:p>
      </dgm:t>
    </dgm:pt>
    <dgm:pt modelId="{FA352B8E-8DAE-46D6-850E-CC73C1E81B44}">
      <dgm:prSet phldrT="[Text]"/>
      <dgm:spPr/>
      <dgm:t>
        <a:bodyPr/>
        <a:lstStyle/>
        <a:p>
          <a:r>
            <a:rPr lang="en-US" dirty="0" err="1"/>
            <a:t>TeXnicCenter</a:t>
          </a:r>
          <a:r>
            <a:rPr lang="en-US" dirty="0"/>
            <a:t> </a:t>
          </a:r>
        </a:p>
      </dgm:t>
    </dgm:pt>
    <dgm:pt modelId="{C49B11BA-B32D-4E07-AC26-5D19DDCF106E}" type="parTrans" cxnId="{54853B38-41E0-45DB-AFB7-BFF86696B264}">
      <dgm:prSet/>
      <dgm:spPr/>
      <dgm:t>
        <a:bodyPr/>
        <a:lstStyle/>
        <a:p>
          <a:endParaRPr lang="en-US"/>
        </a:p>
      </dgm:t>
    </dgm:pt>
    <dgm:pt modelId="{7BE72A61-5F81-49B4-BE42-68C3C0CDE762}" type="sibTrans" cxnId="{54853B38-41E0-45DB-AFB7-BFF86696B264}">
      <dgm:prSet/>
      <dgm:spPr/>
      <dgm:t>
        <a:bodyPr/>
        <a:lstStyle/>
        <a:p>
          <a:endParaRPr lang="en-US"/>
        </a:p>
      </dgm:t>
    </dgm:pt>
    <dgm:pt modelId="{86EC1FA8-1C0D-48E2-B5D4-F1189DB82367}">
      <dgm:prSet phldrT="[Text]"/>
      <dgm:spPr/>
      <dgm:t>
        <a:bodyPr/>
        <a:lstStyle/>
        <a:p>
          <a:r>
            <a:rPr lang="en-US" dirty="0" err="1"/>
            <a:t>LyX</a:t>
          </a:r>
          <a:r>
            <a:rPr lang="en-US" dirty="0"/>
            <a:t> </a:t>
          </a:r>
        </a:p>
      </dgm:t>
    </dgm:pt>
    <dgm:pt modelId="{6BDD1E64-ED57-4032-9E21-EFA6A1C1B518}" type="parTrans" cxnId="{F750F5EE-8072-4A92-9AF1-C863CF6564DE}">
      <dgm:prSet/>
      <dgm:spPr/>
      <dgm:t>
        <a:bodyPr/>
        <a:lstStyle/>
        <a:p>
          <a:endParaRPr lang="en-US"/>
        </a:p>
      </dgm:t>
    </dgm:pt>
    <dgm:pt modelId="{8E1DC142-DB4C-4AC3-AE11-8FE7DE6F8D76}" type="sibTrans" cxnId="{F750F5EE-8072-4A92-9AF1-C863CF6564DE}">
      <dgm:prSet/>
      <dgm:spPr/>
      <dgm:t>
        <a:bodyPr/>
        <a:lstStyle/>
        <a:p>
          <a:endParaRPr lang="en-US"/>
        </a:p>
      </dgm:t>
    </dgm:pt>
    <dgm:pt modelId="{F40B3988-288A-4806-803E-D0D626513062}" type="pres">
      <dgm:prSet presAssocID="{8DE03ACE-D281-4F42-8C71-33D504A99233}" presName="Name0" presStyleCnt="0">
        <dgm:presLayoutVars>
          <dgm:dir/>
          <dgm:resizeHandles val="exact"/>
        </dgm:presLayoutVars>
      </dgm:prSet>
      <dgm:spPr/>
    </dgm:pt>
    <dgm:pt modelId="{918ECF84-DF1C-4B09-9401-FC967B7CFDD1}" type="pres">
      <dgm:prSet presAssocID="{6ECF1B0E-BEC4-48E0-99B7-13FC3B5F5495}" presName="composite" presStyleCnt="0"/>
      <dgm:spPr/>
    </dgm:pt>
    <dgm:pt modelId="{6D552A71-3F50-4717-A94F-ED2D3220257D}" type="pres">
      <dgm:prSet presAssocID="{6ECF1B0E-BEC4-48E0-99B7-13FC3B5F5495}" presName="rect1" presStyleLbl="trAlignAcc1" presStyleIdx="0" presStyleCnt="6">
        <dgm:presLayoutVars>
          <dgm:bulletEnabled val="1"/>
        </dgm:presLayoutVars>
      </dgm:prSet>
      <dgm:spPr/>
    </dgm:pt>
    <dgm:pt modelId="{D017FA23-FB69-4822-9A80-95CBB4DBD77A}" type="pres">
      <dgm:prSet presAssocID="{6ECF1B0E-BEC4-48E0-99B7-13FC3B5F5495}" presName="rect2" presStyleLbl="fgImgPlace1" presStyleIdx="0" presStyleCnt="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613B5EDF-974C-4C9C-803A-CD9BADB9A455}" type="pres">
      <dgm:prSet presAssocID="{F1602025-3124-4612-9D91-1EBB960678A6}" presName="sibTrans" presStyleCnt="0"/>
      <dgm:spPr/>
    </dgm:pt>
    <dgm:pt modelId="{B215B703-C4EE-4C4B-B181-C5DFE2C3D847}" type="pres">
      <dgm:prSet presAssocID="{145B4719-C3F3-4FA0-9E56-63643F22C9E5}" presName="composite" presStyleCnt="0"/>
      <dgm:spPr/>
    </dgm:pt>
    <dgm:pt modelId="{BB5F85FC-AC65-432A-AFDC-3D5E03CCA034}" type="pres">
      <dgm:prSet presAssocID="{145B4719-C3F3-4FA0-9E56-63643F22C9E5}" presName="rect1" presStyleLbl="trAlignAcc1" presStyleIdx="1" presStyleCnt="6">
        <dgm:presLayoutVars>
          <dgm:bulletEnabled val="1"/>
        </dgm:presLayoutVars>
      </dgm:prSet>
      <dgm:spPr/>
    </dgm:pt>
    <dgm:pt modelId="{C0E43D69-6F7C-46EA-9BC0-03686275C4A6}" type="pres">
      <dgm:prSet presAssocID="{145B4719-C3F3-4FA0-9E56-63643F22C9E5}" presName="rect2" presStyleLbl="fgImgPlace1" presStyleIdx="1" presStyleCnt="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A20A3E5C-B4A4-445C-872D-3F88CBC3541D}" type="pres">
      <dgm:prSet presAssocID="{399B281A-FD04-48FA-B1DF-0E4A69E3CD92}" presName="sibTrans" presStyleCnt="0"/>
      <dgm:spPr/>
    </dgm:pt>
    <dgm:pt modelId="{C858A340-6447-4D59-AB6B-218BD0BA93AA}" type="pres">
      <dgm:prSet presAssocID="{03BDDD24-30D9-4FAF-A5ED-CC6726F9C35C}" presName="composite" presStyleCnt="0"/>
      <dgm:spPr/>
    </dgm:pt>
    <dgm:pt modelId="{457C4A82-0438-4942-AFC5-A95EAB4CBF52}" type="pres">
      <dgm:prSet presAssocID="{03BDDD24-30D9-4FAF-A5ED-CC6726F9C35C}" presName="rect1" presStyleLbl="trAlignAcc1" presStyleIdx="2" presStyleCnt="6">
        <dgm:presLayoutVars>
          <dgm:bulletEnabled val="1"/>
        </dgm:presLayoutVars>
      </dgm:prSet>
      <dgm:spPr/>
    </dgm:pt>
    <dgm:pt modelId="{3F572576-9C2B-45DF-B8D7-809DF580D530}" type="pres">
      <dgm:prSet presAssocID="{03BDDD24-30D9-4FAF-A5ED-CC6726F9C35C}" presName="rect2" presStyleLbl="fgImgPlace1" presStyleIdx="2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</dgm:pt>
    <dgm:pt modelId="{7100FD93-11CF-4C3D-B7DF-1F82F2BC2F00}" type="pres">
      <dgm:prSet presAssocID="{FD80DE45-87D6-443F-B1B9-C112B9C555E0}" presName="sibTrans" presStyleCnt="0"/>
      <dgm:spPr/>
    </dgm:pt>
    <dgm:pt modelId="{88786840-FF0C-42D0-99FB-43636DB149F8}" type="pres">
      <dgm:prSet presAssocID="{1D2DE1C2-EFD9-4672-9DEB-748270BCFF60}" presName="composite" presStyleCnt="0"/>
      <dgm:spPr/>
    </dgm:pt>
    <dgm:pt modelId="{320055E0-EF6B-45E5-9B7D-AAFACC0989F7}" type="pres">
      <dgm:prSet presAssocID="{1D2DE1C2-EFD9-4672-9DEB-748270BCFF60}" presName="rect1" presStyleLbl="trAlignAcc1" presStyleIdx="3" presStyleCnt="6">
        <dgm:presLayoutVars>
          <dgm:bulletEnabled val="1"/>
        </dgm:presLayoutVars>
      </dgm:prSet>
      <dgm:spPr/>
    </dgm:pt>
    <dgm:pt modelId="{48FEF947-99CF-4C61-94E5-87DB84E5B55D}" type="pres">
      <dgm:prSet presAssocID="{1D2DE1C2-EFD9-4672-9DEB-748270BCFF60}" presName="rect2" presStyleLbl="fgImgPlace1" presStyleIdx="3" presStyleCnt="6"/>
      <dgm:spPr>
        <a:blipFill>
          <a:blip xmlns:r="http://schemas.openxmlformats.org/officeDocument/2006/relationships" r:embed="rId4"/>
          <a:srcRect/>
          <a:stretch>
            <a:fillRect t="-31000" b="-31000"/>
          </a:stretch>
        </a:blipFill>
      </dgm:spPr>
    </dgm:pt>
    <dgm:pt modelId="{733BCB0F-66D4-4843-8A6B-2093E02DC297}" type="pres">
      <dgm:prSet presAssocID="{C040F920-063A-47BB-979B-110D0CCEC084}" presName="sibTrans" presStyleCnt="0"/>
      <dgm:spPr/>
    </dgm:pt>
    <dgm:pt modelId="{D9C95F77-F6BB-4256-9DA1-A696E7297EB4}" type="pres">
      <dgm:prSet presAssocID="{FA352B8E-8DAE-46D6-850E-CC73C1E81B44}" presName="composite" presStyleCnt="0"/>
      <dgm:spPr/>
    </dgm:pt>
    <dgm:pt modelId="{5CB962EB-80EB-4A78-A0CA-600458FB8998}" type="pres">
      <dgm:prSet presAssocID="{FA352B8E-8DAE-46D6-850E-CC73C1E81B44}" presName="rect1" presStyleLbl="trAlignAcc1" presStyleIdx="4" presStyleCnt="6">
        <dgm:presLayoutVars>
          <dgm:bulletEnabled val="1"/>
        </dgm:presLayoutVars>
      </dgm:prSet>
      <dgm:spPr/>
    </dgm:pt>
    <dgm:pt modelId="{B27505A3-B61B-4A4F-A762-503F95F69E70}" type="pres">
      <dgm:prSet presAssocID="{FA352B8E-8DAE-46D6-850E-CC73C1E81B44}" presName="rect2" presStyleLbl="fgImgPlace1" presStyleIdx="4" presStyleCnt="6" custScaleX="123202" custScaleY="96590"/>
      <dgm:spPr>
        <a:blipFill>
          <a:blip xmlns:r="http://schemas.openxmlformats.org/officeDocument/2006/relationships" r:embed="rId5"/>
          <a:srcRect/>
          <a:stretch>
            <a:fillRect t="-51000" b="-51000"/>
          </a:stretch>
        </a:blipFill>
      </dgm:spPr>
    </dgm:pt>
    <dgm:pt modelId="{6527700B-3592-4AFE-95DA-E4E2B199B25B}" type="pres">
      <dgm:prSet presAssocID="{7BE72A61-5F81-49B4-BE42-68C3C0CDE762}" presName="sibTrans" presStyleCnt="0"/>
      <dgm:spPr/>
    </dgm:pt>
    <dgm:pt modelId="{E013A53A-AFF3-4340-9838-7F56C238B6B5}" type="pres">
      <dgm:prSet presAssocID="{86EC1FA8-1C0D-48E2-B5D4-F1189DB82367}" presName="composite" presStyleCnt="0"/>
      <dgm:spPr/>
    </dgm:pt>
    <dgm:pt modelId="{FACD1ED5-68B7-4BC5-94AD-ACE870F83553}" type="pres">
      <dgm:prSet presAssocID="{86EC1FA8-1C0D-48E2-B5D4-F1189DB82367}" presName="rect1" presStyleLbl="trAlignAcc1" presStyleIdx="5" presStyleCnt="6">
        <dgm:presLayoutVars>
          <dgm:bulletEnabled val="1"/>
        </dgm:presLayoutVars>
      </dgm:prSet>
      <dgm:spPr/>
    </dgm:pt>
    <dgm:pt modelId="{83134F3B-C3C6-409E-977E-1BCED1DD4AA0}" type="pres">
      <dgm:prSet presAssocID="{86EC1FA8-1C0D-48E2-B5D4-F1189DB82367}" presName="rect2" presStyleLbl="fgImgPlace1" presStyleIdx="5" presStyleCnt="6"/>
      <dgm:spPr>
        <a:blipFill>
          <a:blip xmlns:r="http://schemas.openxmlformats.org/officeDocument/2006/relationships" r:embed="rId6"/>
          <a:srcRect/>
          <a:stretch>
            <a:fillRect l="-25000" r="-25000"/>
          </a:stretch>
        </a:blipFill>
      </dgm:spPr>
    </dgm:pt>
  </dgm:ptLst>
  <dgm:cxnLst>
    <dgm:cxn modelId="{F68C7604-F984-4A23-9766-E77BBC29AF19}" type="presOf" srcId="{6ECF1B0E-BEC4-48E0-99B7-13FC3B5F5495}" destId="{6D552A71-3F50-4717-A94F-ED2D3220257D}" srcOrd="0" destOrd="0" presId="urn:microsoft.com/office/officeart/2008/layout/PictureStrips"/>
    <dgm:cxn modelId="{0F73B707-E63E-460C-BCD1-FB229DEB4AE6}" srcId="{8DE03ACE-D281-4F42-8C71-33D504A99233}" destId="{145B4719-C3F3-4FA0-9E56-63643F22C9E5}" srcOrd="1" destOrd="0" parTransId="{96824455-CE1E-48DF-AA14-33740B7CD0A7}" sibTransId="{399B281A-FD04-48FA-B1DF-0E4A69E3CD92}"/>
    <dgm:cxn modelId="{9A70B619-BF68-48B9-8A34-2A799DE0443A}" type="presOf" srcId="{FA352B8E-8DAE-46D6-850E-CC73C1E81B44}" destId="{5CB962EB-80EB-4A78-A0CA-600458FB8998}" srcOrd="0" destOrd="0" presId="urn:microsoft.com/office/officeart/2008/layout/PictureStrips"/>
    <dgm:cxn modelId="{6AEAEE23-1576-4E95-AF0D-DE5B618642CF}" srcId="{8DE03ACE-D281-4F42-8C71-33D504A99233}" destId="{1D2DE1C2-EFD9-4672-9DEB-748270BCFF60}" srcOrd="3" destOrd="0" parTransId="{BBC3F259-5159-4F94-B808-1CE4C343ACA8}" sibTransId="{C040F920-063A-47BB-979B-110D0CCEC084}"/>
    <dgm:cxn modelId="{54853B38-41E0-45DB-AFB7-BFF86696B264}" srcId="{8DE03ACE-D281-4F42-8C71-33D504A99233}" destId="{FA352B8E-8DAE-46D6-850E-CC73C1E81B44}" srcOrd="4" destOrd="0" parTransId="{C49B11BA-B32D-4E07-AC26-5D19DDCF106E}" sibTransId="{7BE72A61-5F81-49B4-BE42-68C3C0CDE762}"/>
    <dgm:cxn modelId="{8DE1DA77-C872-44DE-B315-309E0E883866}" type="presOf" srcId="{145B4719-C3F3-4FA0-9E56-63643F22C9E5}" destId="{BB5F85FC-AC65-432A-AFDC-3D5E03CCA034}" srcOrd="0" destOrd="0" presId="urn:microsoft.com/office/officeart/2008/layout/PictureStrips"/>
    <dgm:cxn modelId="{81759684-021C-4333-9B50-621884EF2E67}" srcId="{8DE03ACE-D281-4F42-8C71-33D504A99233}" destId="{6ECF1B0E-BEC4-48E0-99B7-13FC3B5F5495}" srcOrd="0" destOrd="0" parTransId="{DD2EF133-183B-4D72-96F1-53716E5355E3}" sibTransId="{F1602025-3124-4612-9D91-1EBB960678A6}"/>
    <dgm:cxn modelId="{92C00B92-1E04-46AB-B159-04BB2138E9CD}" srcId="{8DE03ACE-D281-4F42-8C71-33D504A99233}" destId="{03BDDD24-30D9-4FAF-A5ED-CC6726F9C35C}" srcOrd="2" destOrd="0" parTransId="{1306C1E5-DEE7-4411-912D-03BBC70B3B39}" sibTransId="{FD80DE45-87D6-443F-B1B9-C112B9C555E0}"/>
    <dgm:cxn modelId="{9E94D5AB-6EC0-4807-86F5-6F8A8F4372FC}" type="presOf" srcId="{03BDDD24-30D9-4FAF-A5ED-CC6726F9C35C}" destId="{457C4A82-0438-4942-AFC5-A95EAB4CBF52}" srcOrd="0" destOrd="0" presId="urn:microsoft.com/office/officeart/2008/layout/PictureStrips"/>
    <dgm:cxn modelId="{93DFA9B3-DFCD-4DA7-AB41-2D7377CD590C}" type="presOf" srcId="{1D2DE1C2-EFD9-4672-9DEB-748270BCFF60}" destId="{320055E0-EF6B-45E5-9B7D-AAFACC0989F7}" srcOrd="0" destOrd="0" presId="urn:microsoft.com/office/officeart/2008/layout/PictureStrips"/>
    <dgm:cxn modelId="{91BF09BA-30F7-4BA7-8BDD-F822B82210E5}" type="presOf" srcId="{8DE03ACE-D281-4F42-8C71-33D504A99233}" destId="{F40B3988-288A-4806-803E-D0D626513062}" srcOrd="0" destOrd="0" presId="urn:microsoft.com/office/officeart/2008/layout/PictureStrips"/>
    <dgm:cxn modelId="{6F04B8ED-C3BA-4A86-BEFB-12EDDF827CFB}" type="presOf" srcId="{86EC1FA8-1C0D-48E2-B5D4-F1189DB82367}" destId="{FACD1ED5-68B7-4BC5-94AD-ACE870F83553}" srcOrd="0" destOrd="0" presId="urn:microsoft.com/office/officeart/2008/layout/PictureStrips"/>
    <dgm:cxn modelId="{F750F5EE-8072-4A92-9AF1-C863CF6564DE}" srcId="{8DE03ACE-D281-4F42-8C71-33D504A99233}" destId="{86EC1FA8-1C0D-48E2-B5D4-F1189DB82367}" srcOrd="5" destOrd="0" parTransId="{6BDD1E64-ED57-4032-9E21-EFA6A1C1B518}" sibTransId="{8E1DC142-DB4C-4AC3-AE11-8FE7DE6F8D76}"/>
    <dgm:cxn modelId="{0463371D-74C1-4FE2-837A-97B9037ABDD5}" type="presParOf" srcId="{F40B3988-288A-4806-803E-D0D626513062}" destId="{918ECF84-DF1C-4B09-9401-FC967B7CFDD1}" srcOrd="0" destOrd="0" presId="urn:microsoft.com/office/officeart/2008/layout/PictureStrips"/>
    <dgm:cxn modelId="{AD7D7BBA-4D48-447E-BEBE-51342F230EE6}" type="presParOf" srcId="{918ECF84-DF1C-4B09-9401-FC967B7CFDD1}" destId="{6D552A71-3F50-4717-A94F-ED2D3220257D}" srcOrd="0" destOrd="0" presId="urn:microsoft.com/office/officeart/2008/layout/PictureStrips"/>
    <dgm:cxn modelId="{02E6F182-1511-493F-865C-F8A019D7F5F0}" type="presParOf" srcId="{918ECF84-DF1C-4B09-9401-FC967B7CFDD1}" destId="{D017FA23-FB69-4822-9A80-95CBB4DBD77A}" srcOrd="1" destOrd="0" presId="urn:microsoft.com/office/officeart/2008/layout/PictureStrips"/>
    <dgm:cxn modelId="{B1C35BEB-31B2-4AAD-979D-2553B74F11C7}" type="presParOf" srcId="{F40B3988-288A-4806-803E-D0D626513062}" destId="{613B5EDF-974C-4C9C-803A-CD9BADB9A455}" srcOrd="1" destOrd="0" presId="urn:microsoft.com/office/officeart/2008/layout/PictureStrips"/>
    <dgm:cxn modelId="{91F8F47C-32BB-4035-9BCE-C595CE0D7756}" type="presParOf" srcId="{F40B3988-288A-4806-803E-D0D626513062}" destId="{B215B703-C4EE-4C4B-B181-C5DFE2C3D847}" srcOrd="2" destOrd="0" presId="urn:microsoft.com/office/officeart/2008/layout/PictureStrips"/>
    <dgm:cxn modelId="{EF160680-7B40-4DDE-A4FC-97F0A7149804}" type="presParOf" srcId="{B215B703-C4EE-4C4B-B181-C5DFE2C3D847}" destId="{BB5F85FC-AC65-432A-AFDC-3D5E03CCA034}" srcOrd="0" destOrd="0" presId="urn:microsoft.com/office/officeart/2008/layout/PictureStrips"/>
    <dgm:cxn modelId="{E8BEFBD2-FEC3-482F-9E84-C2495C8EB888}" type="presParOf" srcId="{B215B703-C4EE-4C4B-B181-C5DFE2C3D847}" destId="{C0E43D69-6F7C-46EA-9BC0-03686275C4A6}" srcOrd="1" destOrd="0" presId="urn:microsoft.com/office/officeart/2008/layout/PictureStrips"/>
    <dgm:cxn modelId="{A8B75B01-30B9-4740-9BB8-0A9A79320252}" type="presParOf" srcId="{F40B3988-288A-4806-803E-D0D626513062}" destId="{A20A3E5C-B4A4-445C-872D-3F88CBC3541D}" srcOrd="3" destOrd="0" presId="urn:microsoft.com/office/officeart/2008/layout/PictureStrips"/>
    <dgm:cxn modelId="{E4223EED-0001-45EB-BB50-5A60CD103212}" type="presParOf" srcId="{F40B3988-288A-4806-803E-D0D626513062}" destId="{C858A340-6447-4D59-AB6B-218BD0BA93AA}" srcOrd="4" destOrd="0" presId="urn:microsoft.com/office/officeart/2008/layout/PictureStrips"/>
    <dgm:cxn modelId="{521A004B-3E2D-443A-9452-C4FE91B323E2}" type="presParOf" srcId="{C858A340-6447-4D59-AB6B-218BD0BA93AA}" destId="{457C4A82-0438-4942-AFC5-A95EAB4CBF52}" srcOrd="0" destOrd="0" presId="urn:microsoft.com/office/officeart/2008/layout/PictureStrips"/>
    <dgm:cxn modelId="{7F2DFA07-835C-445F-8ABC-407CDB3904EB}" type="presParOf" srcId="{C858A340-6447-4D59-AB6B-218BD0BA93AA}" destId="{3F572576-9C2B-45DF-B8D7-809DF580D530}" srcOrd="1" destOrd="0" presId="urn:microsoft.com/office/officeart/2008/layout/PictureStrips"/>
    <dgm:cxn modelId="{D11FAA10-80C9-4706-9E04-7922E497E7E9}" type="presParOf" srcId="{F40B3988-288A-4806-803E-D0D626513062}" destId="{7100FD93-11CF-4C3D-B7DF-1F82F2BC2F00}" srcOrd="5" destOrd="0" presId="urn:microsoft.com/office/officeart/2008/layout/PictureStrips"/>
    <dgm:cxn modelId="{5DFC7C74-EB90-40FC-B914-4109CDF92FDF}" type="presParOf" srcId="{F40B3988-288A-4806-803E-D0D626513062}" destId="{88786840-FF0C-42D0-99FB-43636DB149F8}" srcOrd="6" destOrd="0" presId="urn:microsoft.com/office/officeart/2008/layout/PictureStrips"/>
    <dgm:cxn modelId="{3DC7D730-5FC3-4EAC-978E-EC0060A8F172}" type="presParOf" srcId="{88786840-FF0C-42D0-99FB-43636DB149F8}" destId="{320055E0-EF6B-45E5-9B7D-AAFACC0989F7}" srcOrd="0" destOrd="0" presId="urn:microsoft.com/office/officeart/2008/layout/PictureStrips"/>
    <dgm:cxn modelId="{59A4B901-8BD4-4A39-8FE9-BAF9FE57A384}" type="presParOf" srcId="{88786840-FF0C-42D0-99FB-43636DB149F8}" destId="{48FEF947-99CF-4C61-94E5-87DB84E5B55D}" srcOrd="1" destOrd="0" presId="urn:microsoft.com/office/officeart/2008/layout/PictureStrips"/>
    <dgm:cxn modelId="{A9B3DA8C-EA2C-4DA6-926E-CEB9559E7FDD}" type="presParOf" srcId="{F40B3988-288A-4806-803E-D0D626513062}" destId="{733BCB0F-66D4-4843-8A6B-2093E02DC297}" srcOrd="7" destOrd="0" presId="urn:microsoft.com/office/officeart/2008/layout/PictureStrips"/>
    <dgm:cxn modelId="{4085CE90-40FE-4725-947B-B732741724D9}" type="presParOf" srcId="{F40B3988-288A-4806-803E-D0D626513062}" destId="{D9C95F77-F6BB-4256-9DA1-A696E7297EB4}" srcOrd="8" destOrd="0" presId="urn:microsoft.com/office/officeart/2008/layout/PictureStrips"/>
    <dgm:cxn modelId="{9F8CC197-C597-4C33-9FED-03AAC212DC0F}" type="presParOf" srcId="{D9C95F77-F6BB-4256-9DA1-A696E7297EB4}" destId="{5CB962EB-80EB-4A78-A0CA-600458FB8998}" srcOrd="0" destOrd="0" presId="urn:microsoft.com/office/officeart/2008/layout/PictureStrips"/>
    <dgm:cxn modelId="{24A3FB58-0AE2-4682-8C3A-F3D2A422F1A4}" type="presParOf" srcId="{D9C95F77-F6BB-4256-9DA1-A696E7297EB4}" destId="{B27505A3-B61B-4A4F-A762-503F95F69E70}" srcOrd="1" destOrd="0" presId="urn:microsoft.com/office/officeart/2008/layout/PictureStrips"/>
    <dgm:cxn modelId="{C5885648-E7A2-440D-AB11-B58B5BFEDE73}" type="presParOf" srcId="{F40B3988-288A-4806-803E-D0D626513062}" destId="{6527700B-3592-4AFE-95DA-E4E2B199B25B}" srcOrd="9" destOrd="0" presId="urn:microsoft.com/office/officeart/2008/layout/PictureStrips"/>
    <dgm:cxn modelId="{1417F980-3993-4A80-BAFB-B47ADA2147A7}" type="presParOf" srcId="{F40B3988-288A-4806-803E-D0D626513062}" destId="{E013A53A-AFF3-4340-9838-7F56C238B6B5}" srcOrd="10" destOrd="0" presId="urn:microsoft.com/office/officeart/2008/layout/PictureStrips"/>
    <dgm:cxn modelId="{819D0E11-E98C-4292-AECF-0FDB9B28181B}" type="presParOf" srcId="{E013A53A-AFF3-4340-9838-7F56C238B6B5}" destId="{FACD1ED5-68B7-4BC5-94AD-ACE870F83553}" srcOrd="0" destOrd="0" presId="urn:microsoft.com/office/officeart/2008/layout/PictureStrips"/>
    <dgm:cxn modelId="{A6294E8B-FAE3-40E5-8F47-2E77A44AFFCA}" type="presParOf" srcId="{E013A53A-AFF3-4340-9838-7F56C238B6B5}" destId="{83134F3B-C3C6-409E-977E-1BCED1DD4AA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552A71-3F50-4717-A94F-ED2D3220257D}">
      <dsp:nvSpPr>
        <dsp:cNvPr id="0" name=""/>
        <dsp:cNvSpPr/>
      </dsp:nvSpPr>
      <dsp:spPr>
        <a:xfrm>
          <a:off x="413211" y="257936"/>
          <a:ext cx="4023740" cy="125741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1692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/>
            <a:t>Texmaker</a:t>
          </a:r>
          <a:endParaRPr lang="en-US" sz="4400" kern="1200" dirty="0"/>
        </a:p>
      </dsp:txBody>
      <dsp:txXfrm>
        <a:off x="413211" y="257936"/>
        <a:ext cx="4023740" cy="1257419"/>
      </dsp:txXfrm>
    </dsp:sp>
    <dsp:sp modelId="{D017FA23-FB69-4822-9A80-95CBB4DBD77A}">
      <dsp:nvSpPr>
        <dsp:cNvPr id="0" name=""/>
        <dsp:cNvSpPr/>
      </dsp:nvSpPr>
      <dsp:spPr>
        <a:xfrm>
          <a:off x="245556" y="76309"/>
          <a:ext cx="880193" cy="132029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BB5F85FC-AC65-432A-AFDC-3D5E03CCA034}">
      <dsp:nvSpPr>
        <dsp:cNvPr id="0" name=""/>
        <dsp:cNvSpPr/>
      </dsp:nvSpPr>
      <dsp:spPr>
        <a:xfrm>
          <a:off x="4823902" y="257936"/>
          <a:ext cx="4023740" cy="125741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1692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/>
            <a:t>TeXstudio</a:t>
          </a:r>
          <a:endParaRPr lang="en-US" sz="4400" kern="1200" dirty="0"/>
        </a:p>
      </dsp:txBody>
      <dsp:txXfrm>
        <a:off x="4823902" y="257936"/>
        <a:ext cx="4023740" cy="1257419"/>
      </dsp:txXfrm>
    </dsp:sp>
    <dsp:sp modelId="{C0E43D69-6F7C-46EA-9BC0-03686275C4A6}">
      <dsp:nvSpPr>
        <dsp:cNvPr id="0" name=""/>
        <dsp:cNvSpPr/>
      </dsp:nvSpPr>
      <dsp:spPr>
        <a:xfrm>
          <a:off x="4656247" y="76309"/>
          <a:ext cx="880193" cy="1320290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57C4A82-0438-4942-AFC5-A95EAB4CBF52}">
      <dsp:nvSpPr>
        <dsp:cNvPr id="0" name=""/>
        <dsp:cNvSpPr/>
      </dsp:nvSpPr>
      <dsp:spPr>
        <a:xfrm>
          <a:off x="413211" y="1840887"/>
          <a:ext cx="4023740" cy="125741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1692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Overleaf</a:t>
          </a:r>
        </a:p>
      </dsp:txBody>
      <dsp:txXfrm>
        <a:off x="413211" y="1840887"/>
        <a:ext cx="4023740" cy="1257419"/>
      </dsp:txXfrm>
    </dsp:sp>
    <dsp:sp modelId="{3F572576-9C2B-45DF-B8D7-809DF580D530}">
      <dsp:nvSpPr>
        <dsp:cNvPr id="0" name=""/>
        <dsp:cNvSpPr/>
      </dsp:nvSpPr>
      <dsp:spPr>
        <a:xfrm>
          <a:off x="245556" y="1659260"/>
          <a:ext cx="880193" cy="13202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320055E0-EF6B-45E5-9B7D-AAFACC0989F7}">
      <dsp:nvSpPr>
        <dsp:cNvPr id="0" name=""/>
        <dsp:cNvSpPr/>
      </dsp:nvSpPr>
      <dsp:spPr>
        <a:xfrm>
          <a:off x="4823902" y="1840887"/>
          <a:ext cx="4023740" cy="125741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1692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/>
            <a:t>TeXworks</a:t>
          </a:r>
          <a:endParaRPr lang="en-US" sz="4400" kern="1200" dirty="0"/>
        </a:p>
      </dsp:txBody>
      <dsp:txXfrm>
        <a:off x="4823902" y="1840887"/>
        <a:ext cx="4023740" cy="1257419"/>
      </dsp:txXfrm>
    </dsp:sp>
    <dsp:sp modelId="{48FEF947-99CF-4C61-94E5-87DB84E5B55D}">
      <dsp:nvSpPr>
        <dsp:cNvPr id="0" name=""/>
        <dsp:cNvSpPr/>
      </dsp:nvSpPr>
      <dsp:spPr>
        <a:xfrm>
          <a:off x="4656247" y="1659260"/>
          <a:ext cx="880193" cy="1320290"/>
        </a:xfrm>
        <a:prstGeom prst="rect">
          <a:avLst/>
        </a:prstGeom>
        <a:blipFill>
          <a:blip xmlns:r="http://schemas.openxmlformats.org/officeDocument/2006/relationships" r:embed="rId4"/>
          <a:srcRect/>
          <a:stretch>
            <a:fillRect t="-31000" b="-31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5CB962EB-80EB-4A78-A0CA-600458FB8998}">
      <dsp:nvSpPr>
        <dsp:cNvPr id="0" name=""/>
        <dsp:cNvSpPr/>
      </dsp:nvSpPr>
      <dsp:spPr>
        <a:xfrm>
          <a:off x="464267" y="3412582"/>
          <a:ext cx="4023740" cy="125741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1692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/>
            <a:t>TeXnicCenter</a:t>
          </a:r>
          <a:r>
            <a:rPr lang="en-US" sz="4400" kern="1200" dirty="0"/>
            <a:t> </a:t>
          </a:r>
        </a:p>
      </dsp:txBody>
      <dsp:txXfrm>
        <a:off x="464267" y="3412582"/>
        <a:ext cx="4023740" cy="1257419"/>
      </dsp:txXfrm>
    </dsp:sp>
    <dsp:sp modelId="{B27505A3-B61B-4A4F-A762-503F95F69E70}">
      <dsp:nvSpPr>
        <dsp:cNvPr id="0" name=""/>
        <dsp:cNvSpPr/>
      </dsp:nvSpPr>
      <dsp:spPr>
        <a:xfrm>
          <a:off x="194500" y="3253466"/>
          <a:ext cx="1084415" cy="1275268"/>
        </a:xfrm>
        <a:prstGeom prst="rect">
          <a:avLst/>
        </a:prstGeom>
        <a:blipFill>
          <a:blip xmlns:r="http://schemas.openxmlformats.org/officeDocument/2006/relationships" r:embed="rId5"/>
          <a:srcRect/>
          <a:stretch>
            <a:fillRect t="-51000" b="-51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FACD1ED5-68B7-4BC5-94AD-ACE870F83553}">
      <dsp:nvSpPr>
        <dsp:cNvPr id="0" name=""/>
        <dsp:cNvSpPr/>
      </dsp:nvSpPr>
      <dsp:spPr>
        <a:xfrm>
          <a:off x="4874958" y="3423838"/>
          <a:ext cx="4023740" cy="125741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1692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/>
            <a:t>LyX</a:t>
          </a:r>
          <a:r>
            <a:rPr lang="en-US" sz="4400" kern="1200" dirty="0"/>
            <a:t> </a:t>
          </a:r>
        </a:p>
      </dsp:txBody>
      <dsp:txXfrm>
        <a:off x="4874958" y="3423838"/>
        <a:ext cx="4023740" cy="1257419"/>
      </dsp:txXfrm>
    </dsp:sp>
    <dsp:sp modelId="{83134F3B-C3C6-409E-977E-1BCED1DD4AA0}">
      <dsp:nvSpPr>
        <dsp:cNvPr id="0" name=""/>
        <dsp:cNvSpPr/>
      </dsp:nvSpPr>
      <dsp:spPr>
        <a:xfrm>
          <a:off x="4707302" y="3242211"/>
          <a:ext cx="880193" cy="1320290"/>
        </a:xfrm>
        <a:prstGeom prst="rect">
          <a:avLst/>
        </a:prstGeom>
        <a:blipFill>
          <a:blip xmlns:r="http://schemas.openxmlformats.org/officeDocument/2006/relationships" r:embed="rId6"/>
          <a:srcRect/>
          <a:stretch>
            <a:fillRect l="-25000" r="-25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11/21/2023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11/21/2023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76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867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037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443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350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9170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500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94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6391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648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6909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4969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3036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549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3109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399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9804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209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15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3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70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4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12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5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46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60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488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6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93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86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12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290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199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5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47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294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11/21/2023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5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  <p:sldLayoutId id="2147483968" r:id="rId12"/>
    <p:sldLayoutId id="2147483969" r:id="rId13"/>
    <p:sldLayoutId id="2147483970" r:id="rId14"/>
    <p:sldLayoutId id="2147483971" r:id="rId15"/>
    <p:sldLayoutId id="2147483972" r:id="rId16"/>
    <p:sldLayoutId id="2147483973" r:id="rId17"/>
    <p:sldLayoutId id="214748397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hyperlink" Target="http://www.overleaf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7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0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https://tableconvert.com/latex-generator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latex-tables.com/" TargetMode="External"/><Relationship Id="rId5" Type="http://schemas.openxmlformats.org/officeDocument/2006/relationships/hyperlink" Target="https://www.tablesgenerator.com/" TargetMode="Externa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1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2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3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https://latex-matrix.netlify.app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editor.codecogs.com/" TargetMode="External"/><Relationship Id="rId5" Type="http://schemas.openxmlformats.org/officeDocument/2006/relationships/hyperlink" Target="https://jasonwarta.github.io/latex-matrix/" TargetMode="Externa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4.jpe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5.pn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hyperlink" Target="http://tobi.oetiker.ch/lshort/lshort.pdf" TargetMode="External"/><Relationship Id="rId5" Type="http://schemas.openxmlformats.org/officeDocument/2006/relationships/hyperlink" Target="http://en.wikibooks.org/wiki/LaTeX" TargetMode="External"/><Relationship Id="rId4" Type="http://schemas.openxmlformats.org/officeDocument/2006/relationships/hyperlink" Target="https://www.overleaf.com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8.jpeg"/><Relationship Id="rId5" Type="http://schemas.openxmlformats.org/officeDocument/2006/relationships/image" Target="../media/image7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2476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207366" y="4310796"/>
            <a:ext cx="3048000" cy="54447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81771C5-ACF1-0035-8A92-A963338E0DF1}"/>
              </a:ext>
            </a:extLst>
          </p:cNvPr>
          <p:cNvSpPr txBox="1">
            <a:spLocks/>
          </p:cNvSpPr>
          <p:nvPr/>
        </p:nvSpPr>
        <p:spPr>
          <a:xfrm>
            <a:off x="1120833" y="5863868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Mohammed Anbar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E54E11-E447-B570-20FD-4FB219988760}"/>
              </a:ext>
            </a:extLst>
          </p:cNvPr>
          <p:cNvSpPr txBox="1"/>
          <p:nvPr/>
        </p:nvSpPr>
        <p:spPr>
          <a:xfrm>
            <a:off x="4468662" y="2190944"/>
            <a:ext cx="729318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MY" sz="5000" dirty="0">
                <a:ln w="0"/>
                <a:solidFill>
                  <a:srgbClr val="609ED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Research Methodology in Computer Science (AI800)</a:t>
            </a:r>
            <a:endParaRPr lang="en-US" sz="5000" dirty="0">
              <a:ln w="0"/>
              <a:solidFill>
                <a:srgbClr val="609ED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3A6194-2C24-5CDD-6B37-BFCCFF4B91E9}"/>
              </a:ext>
            </a:extLst>
          </p:cNvPr>
          <p:cNvSpPr txBox="1"/>
          <p:nvPr/>
        </p:nvSpPr>
        <p:spPr>
          <a:xfrm>
            <a:off x="4446058" y="5003842"/>
            <a:ext cx="65706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MY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Tools and Software: </a:t>
            </a:r>
            <a:r>
              <a:rPr lang="en-MY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LaTeX</a:t>
            </a:r>
            <a:endParaRPr lang="en-MY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41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14400" y="1595818"/>
            <a:ext cx="10816560" cy="48301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Learning Outcomes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Overview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What is LaTeX?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Why Use LaTeX?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Installing LaTeX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LaTeX document structure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Outlines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E2A2C0-3B34-3EBA-B39B-088564CC0C9E}"/>
              </a:ext>
            </a:extLst>
          </p:cNvPr>
          <p:cNvSpPr txBox="1"/>
          <p:nvPr/>
        </p:nvSpPr>
        <p:spPr>
          <a:xfrm>
            <a:off x="1765300" y="2245972"/>
            <a:ext cx="56388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Learning Outcomes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Overview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What is LaTeX?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Why Use LaTeX?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Installing LaTeX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LaTeX document structure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6952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Learning Outcomes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1447800" y="1715619"/>
            <a:ext cx="100545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introduce participants to the basics of LaTeX and its benefits.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8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provide hands-on experience in creating professional-looking documents.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8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To learn how to format text, create tables and figures, manage references and citations, and customize document layouts.</a:t>
            </a:r>
          </a:p>
        </p:txBody>
      </p:sp>
    </p:spTree>
    <p:extLst>
      <p:ext uri="{BB962C8B-B14F-4D97-AF65-F5344CB8AC3E}">
        <p14:creationId xmlns:p14="http://schemas.microsoft.com/office/powerpoint/2010/main" val="37697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LaTeX?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لاتكس للبحوث الأكاديمية | Al Hillah">
            <a:extLst>
              <a:ext uri="{FF2B5EF4-FFF2-40B4-BE49-F238E27FC236}">
                <a16:creationId xmlns:a16="http://schemas.microsoft.com/office/drawing/2014/main" id="{723BC4BD-F26D-93CC-3E83-6A18EB382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4246280"/>
            <a:ext cx="1617950" cy="1534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8870" y="1714976"/>
            <a:ext cx="10591799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alt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alt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LaTeX is a method for preparing documents for typesetting of superior quality. </a:t>
            </a:r>
          </a:p>
          <a:p>
            <a:pPr>
              <a:defRPr/>
            </a:pPr>
            <a:endParaRPr lang="en-US" alt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alt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LaTeX may be used for nearly any type of publishing, while it is most used to create technical or scientific texts.</a:t>
            </a:r>
            <a:endParaRPr lang="en-US" sz="32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665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7103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Why Use LaTeX?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920" y="1348649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D60B7A-67FF-B603-39A1-B789BB4664C8}"/>
              </a:ext>
            </a:extLst>
          </p:cNvPr>
          <p:cNvSpPr txBox="1"/>
          <p:nvPr/>
        </p:nvSpPr>
        <p:spPr>
          <a:xfrm>
            <a:off x="819624" y="1833054"/>
            <a:ext cx="1066800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Expertly designed preset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layouts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give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paper the authentic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"printed" look.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400" b="0" i="0" dirty="0">
              <a:solidFill>
                <a:srgbClr val="25252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Equations and mathematical symbols may be combined with ease.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400" b="0" i="0" dirty="0">
              <a:solidFill>
                <a:srgbClr val="25252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E36B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to create even </a:t>
            </a:r>
            <a:r>
              <a:rPr lang="en-US" sz="2400" dirty="0">
                <a:solidFill>
                  <a:srgbClr val="E36B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intricate structures 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like table of contents, footnotes, and references.</a:t>
            </a:r>
          </a:p>
          <a:p>
            <a:endParaRPr lang="en-US" sz="2400" b="0" i="0" dirty="0">
              <a:solidFill>
                <a:srgbClr val="25252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E36B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Makes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author </a:t>
            </a:r>
            <a:r>
              <a:rPr lang="en-US" sz="2400" dirty="0">
                <a:solidFill>
                  <a:srgbClr val="E36B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concentrate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on the document's </a:t>
            </a:r>
            <a:r>
              <a:rPr lang="en-US" sz="2400" dirty="0">
                <a:solidFill>
                  <a:srgbClr val="E36B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logical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structure rather than its </a:t>
            </a:r>
            <a:r>
              <a:rPr lang="en-US" sz="2400" dirty="0">
                <a:solidFill>
                  <a:srgbClr val="E36B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visual appeal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400" b="0" i="0" dirty="0">
              <a:solidFill>
                <a:srgbClr val="25252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E36B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Produces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more </a:t>
            </a:r>
            <a:r>
              <a:rPr lang="en-US" sz="2400" dirty="0">
                <a:solidFill>
                  <a:srgbClr val="E36B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good-looking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papers. It's </a:t>
            </a:r>
            <a:r>
              <a:rPr lang="en-US" sz="2400" dirty="0">
                <a:solidFill>
                  <a:srgbClr val="E36B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affordable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(or free), lightweight, compatible, adaptable, and versatile.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4596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469910"/>
            <a:ext cx="10812720" cy="48898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Installing LaTeX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8CC40826-0678-D1AC-EE43-79BC7FCC1E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493967"/>
              </p:ext>
            </p:extLst>
          </p:nvPr>
        </p:nvGraphicFramePr>
        <p:xfrm>
          <a:off x="2032000" y="1428916"/>
          <a:ext cx="9093200" cy="4757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Arrow: Right 5">
            <a:extLst>
              <a:ext uri="{FF2B5EF4-FFF2-40B4-BE49-F238E27FC236}">
                <a16:creationId xmlns:a16="http://schemas.microsoft.com/office/drawing/2014/main" id="{B2255242-BC62-6B6F-BACE-89A1846E9600}"/>
              </a:ext>
            </a:extLst>
          </p:cNvPr>
          <p:cNvSpPr/>
          <p:nvPr/>
        </p:nvSpPr>
        <p:spPr>
          <a:xfrm>
            <a:off x="1066800" y="3657600"/>
            <a:ext cx="1143000" cy="38100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63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469910"/>
            <a:ext cx="10812720" cy="48898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Start using Overleaf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1F689A-0648-F0F4-5493-BB52E3518713}"/>
              </a:ext>
            </a:extLst>
          </p:cNvPr>
          <p:cNvSpPr txBox="1"/>
          <p:nvPr/>
        </p:nvSpPr>
        <p:spPr>
          <a:xfrm>
            <a:off x="838200" y="1880741"/>
            <a:ext cx="6093822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0" i="0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Go to : </a:t>
            </a:r>
            <a:r>
              <a:rPr lang="en-US" sz="2800" b="0" i="0" u="none" strike="noStrike" dirty="0">
                <a:solidFill>
                  <a:srgbClr val="246B1E"/>
                </a:solidFill>
                <a:effectLst/>
                <a:latin typeface="Lato" panose="020F0502020204030203" pitchFamily="34" charset="0"/>
                <a:hlinkClick r:id="rId4"/>
              </a:rPr>
              <a:t>www.overleaf.com</a:t>
            </a:r>
            <a:r>
              <a:rPr lang="en-US" sz="2800" b="0" i="0" dirty="0">
                <a:solidFill>
                  <a:srgbClr val="495365"/>
                </a:solidFill>
                <a:effectLst/>
                <a:latin typeface="Lato" panose="020F0502020204030203" pitchFamily="34" charset="0"/>
              </a:rPr>
              <a:t>.</a:t>
            </a:r>
          </a:p>
          <a:p>
            <a:endParaRPr lang="en-US" sz="2800" dirty="0">
              <a:solidFill>
                <a:srgbClr val="495365"/>
              </a:solidFill>
              <a:latin typeface="Lato" panose="020F0502020204030203" pitchFamily="34" charset="0"/>
            </a:endParaRPr>
          </a:p>
          <a:p>
            <a:pPr lvl="1"/>
            <a:r>
              <a:rPr lang="en-US" sz="2800" b="1" i="1" dirty="0">
                <a:solidFill>
                  <a:srgbClr val="495365"/>
                </a:solidFill>
                <a:effectLst/>
                <a:latin typeface="Lato" panose="020F0502020204030203" pitchFamily="34" charset="0"/>
              </a:rPr>
              <a:t>Register</a:t>
            </a:r>
            <a:r>
              <a:rPr lang="en-US" sz="2800" b="0" i="0" dirty="0">
                <a:solidFill>
                  <a:srgbClr val="495365"/>
                </a:solidFill>
                <a:effectLst/>
                <a:latin typeface="Lato" panose="020F0502020204030203" pitchFamily="34" charset="0"/>
              </a:rPr>
              <a:t> </a:t>
            </a:r>
          </a:p>
          <a:p>
            <a:pPr lvl="1"/>
            <a:r>
              <a:rPr lang="en-US" sz="2800" b="1" i="1" dirty="0">
                <a:solidFill>
                  <a:srgbClr val="495365"/>
                </a:solidFill>
                <a:effectLst/>
                <a:latin typeface="Lato" panose="020F0502020204030203" pitchFamily="34" charset="0"/>
              </a:rPr>
              <a:t>Login</a:t>
            </a:r>
            <a:r>
              <a:rPr lang="en-US" sz="2800" b="0" i="0" dirty="0">
                <a:solidFill>
                  <a:srgbClr val="495365"/>
                </a:solidFill>
                <a:effectLst/>
                <a:latin typeface="Lato" panose="020F0502020204030203" pitchFamily="34" charset="0"/>
              </a:rPr>
              <a:t> </a:t>
            </a:r>
            <a:endParaRPr lang="en-US" sz="2800" dirty="0">
              <a:solidFill>
                <a:srgbClr val="495365"/>
              </a:solidFill>
              <a:latin typeface="Lato" panose="020F0502020204030203" pitchFamily="34" charset="0"/>
            </a:endParaRPr>
          </a:p>
          <a:p>
            <a:pPr lvl="1"/>
            <a:r>
              <a:rPr lang="en-US" sz="2800" b="1" i="1" dirty="0">
                <a:solidFill>
                  <a:srgbClr val="495365"/>
                </a:solidFill>
                <a:latin typeface="Lato" panose="020F0502020204030203" pitchFamily="34" charset="0"/>
              </a:rPr>
              <a:t>Starting a new project</a:t>
            </a:r>
          </a:p>
          <a:p>
            <a:endParaRPr lang="en-US" sz="28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7C9560A-EC55-7294-D99C-1A5503731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985" y="1530216"/>
            <a:ext cx="4078229" cy="400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61A645-1AED-6CDD-C978-D42E70FB58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3669" y="4348350"/>
            <a:ext cx="4719090" cy="195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97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LaTeX document structure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6291" y="1796966"/>
            <a:ext cx="6408429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</a:rPr>
              <a:t>You specify your document class.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Times New Roman" panose="02020603050405020304" pitchFamily="18" charset="0"/>
              </a:rPr>
              <a:t>Document classes: letter, article, report, book, slides(beamer, prosper)</a:t>
            </a:r>
          </a:p>
          <a:p>
            <a:pPr marL="800100" lvl="1" indent="-342900">
              <a:buFont typeface="Wingdings" panose="05000000000000000000" pitchFamily="2" charset="2"/>
              <a:buChar char="ü"/>
              <a:defRPr/>
            </a:pPr>
            <a:r>
              <a:rPr lang="en-US" sz="2200" dirty="0">
                <a:latin typeface="Times New Roman" panose="02020603050405020304" pitchFamily="18" charset="0"/>
              </a:rPr>
              <a:t>\</a:t>
            </a:r>
            <a:r>
              <a:rPr lang="en-US" sz="2200" dirty="0" err="1">
                <a:latin typeface="Times New Roman" panose="02020603050405020304" pitchFamily="18" charset="0"/>
              </a:rPr>
              <a:t>documentclass</a:t>
            </a:r>
            <a:r>
              <a:rPr lang="en-US" sz="2200" dirty="0">
                <a:latin typeface="Times New Roman" panose="02020603050405020304" pitchFamily="18" charset="0"/>
              </a:rPr>
              <a:t>{article}</a:t>
            </a:r>
          </a:p>
          <a:p>
            <a:pPr marL="800100" lvl="1" indent="-342900">
              <a:buFont typeface="Wingdings" panose="05000000000000000000" pitchFamily="2" charset="2"/>
              <a:buChar char="ü"/>
              <a:defRPr/>
            </a:pPr>
            <a:r>
              <a:rPr lang="en-US" sz="2200" dirty="0">
                <a:latin typeface="Times New Roman" panose="02020603050405020304" pitchFamily="18" charset="0"/>
              </a:rPr>
              <a:t>Backslash – at the beginning of text markup command.</a:t>
            </a:r>
          </a:p>
          <a:p>
            <a:pPr marL="800100" lvl="1" indent="-342900">
              <a:buFont typeface="Wingdings" panose="05000000000000000000" pitchFamily="2" charset="2"/>
              <a:buChar char="ü"/>
              <a:defRPr/>
            </a:pPr>
            <a:endParaRPr lang="en-US" sz="22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Times New Roman" panose="02020603050405020304" pitchFamily="18" charset="0"/>
              </a:rPr>
              <a:t>Packages: numerous packages are available</a:t>
            </a:r>
          </a:p>
          <a:p>
            <a:pPr marL="800100" lvl="1" indent="-342900">
              <a:buFont typeface="Wingdings" panose="05000000000000000000" pitchFamily="2" charset="2"/>
              <a:buChar char="ü"/>
              <a:defRPr/>
            </a:pPr>
            <a:r>
              <a:rPr lang="en-US" sz="2200" dirty="0">
                <a:latin typeface="Times New Roman" panose="02020603050405020304" pitchFamily="18" charset="0"/>
              </a:rPr>
              <a:t>\</a:t>
            </a:r>
            <a:r>
              <a:rPr lang="en-US" sz="2200" dirty="0" err="1">
                <a:latin typeface="Times New Roman" panose="02020603050405020304" pitchFamily="18" charset="0"/>
              </a:rPr>
              <a:t>usepackage</a:t>
            </a:r>
            <a:r>
              <a:rPr lang="en-US" sz="2200" dirty="0">
                <a:latin typeface="Times New Roman" panose="02020603050405020304" pitchFamily="18" charset="0"/>
              </a:rPr>
              <a:t>[margin=1in]{geometry}</a:t>
            </a:r>
          </a:p>
          <a:p>
            <a:pPr marL="800100" lvl="1" indent="-342900">
              <a:buFont typeface="Wingdings" panose="05000000000000000000" pitchFamily="2" charset="2"/>
              <a:buChar char="ü"/>
              <a:defRPr/>
            </a:pPr>
            <a:r>
              <a:rPr lang="en-US" sz="2200" dirty="0">
                <a:latin typeface="Times New Roman" panose="02020603050405020304" pitchFamily="18" charset="0"/>
              </a:rPr>
              <a:t>\</a:t>
            </a:r>
            <a:r>
              <a:rPr lang="en-US" sz="2200" dirty="0" err="1">
                <a:latin typeface="Times New Roman" panose="02020603050405020304" pitchFamily="18" charset="0"/>
              </a:rPr>
              <a:t>usepackage</a:t>
            </a:r>
            <a:r>
              <a:rPr lang="en-US" sz="2200" dirty="0">
                <a:latin typeface="Times New Roman" panose="02020603050405020304" pitchFamily="18" charset="0"/>
              </a:rPr>
              <a:t>{</a:t>
            </a:r>
            <a:r>
              <a:rPr lang="en-US" sz="2200" dirty="0" err="1">
                <a:latin typeface="Times New Roman" panose="02020603050405020304" pitchFamily="18" charset="0"/>
              </a:rPr>
              <a:t>setspace</a:t>
            </a:r>
            <a:r>
              <a:rPr lang="en-US" sz="2200" dirty="0">
                <a:latin typeface="Times New Roman" panose="02020603050405020304" pitchFamily="18" charset="0"/>
              </a:rPr>
              <a:t>}</a:t>
            </a:r>
          </a:p>
          <a:p>
            <a:pPr marL="800100" lvl="1" indent="-342900">
              <a:buFont typeface="Wingdings" panose="05000000000000000000" pitchFamily="2" charset="2"/>
              <a:buChar char="ü"/>
              <a:defRPr/>
            </a:pPr>
            <a:r>
              <a:rPr lang="en-US" sz="2200" dirty="0">
                <a:latin typeface="Times New Roman" panose="02020603050405020304" pitchFamily="18" charset="0"/>
              </a:rPr>
              <a:t>\</a:t>
            </a:r>
            <a:r>
              <a:rPr lang="en-US" sz="2200" dirty="0" err="1">
                <a:latin typeface="Times New Roman" panose="02020603050405020304" pitchFamily="18" charset="0"/>
              </a:rPr>
              <a:t>usepackage</a:t>
            </a:r>
            <a:r>
              <a:rPr lang="en-US" sz="2200" dirty="0">
                <a:latin typeface="Times New Roman" panose="02020603050405020304" pitchFamily="18" charset="0"/>
              </a:rPr>
              <a:t>{</a:t>
            </a:r>
            <a:r>
              <a:rPr lang="en-US" sz="2200" dirty="0" err="1">
                <a:latin typeface="Times New Roman" panose="02020603050405020304" pitchFamily="18" charset="0"/>
              </a:rPr>
              <a:t>harvard</a:t>
            </a:r>
            <a:r>
              <a:rPr lang="en-US" sz="2200" dirty="0">
                <a:latin typeface="Times New Roman" panose="02020603050405020304" pitchFamily="18" charset="0"/>
              </a:rPr>
              <a:t>}</a:t>
            </a:r>
            <a:endParaRPr lang="en-US" sz="2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016EDCE-A231-EBDB-93B3-F75918AA3B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280" y="2182924"/>
            <a:ext cx="4549011" cy="2963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263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Writing your first piece of LATEX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Screengrab showing how to set Auto Compile to On or Off">
            <a:extLst>
              <a:ext uri="{FF2B5EF4-FFF2-40B4-BE49-F238E27FC236}">
                <a16:creationId xmlns:a16="http://schemas.microsoft.com/office/drawing/2014/main" id="{1FCB0602-2633-42C5-0D7F-D3F66E8A8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84" y="1169062"/>
            <a:ext cx="11753898" cy="536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2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Writing your first piece of LATEX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A8FDF20-9CE3-9000-9A37-A1984D12D37F}"/>
              </a:ext>
            </a:extLst>
          </p:cNvPr>
          <p:cNvSpPr>
            <a:spLocks noGrp="1"/>
          </p:cNvSpPr>
          <p:nvPr/>
        </p:nvSpPr>
        <p:spPr bwMode="auto">
          <a:xfrm>
            <a:off x="788126" y="1731720"/>
            <a:ext cx="8229600" cy="2306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50" lvl="1" indent="0" eaLnBrk="1" hangingPunct="1">
              <a:buNone/>
            </a:pPr>
            <a:r>
              <a:rPr lang="en-US" altLang="en-US" sz="2400" dirty="0"/>
              <a:t>\</a:t>
            </a:r>
            <a:r>
              <a:rPr lang="en-US" altLang="en-US" sz="2400" dirty="0" err="1"/>
              <a:t>documentclass</a:t>
            </a:r>
            <a:r>
              <a:rPr lang="en-US" altLang="en-US" sz="2400" dirty="0"/>
              <a:t>{article}</a:t>
            </a:r>
          </a:p>
          <a:p>
            <a:pPr marL="400050" lvl="1" indent="0" eaLnBrk="1" hangingPunct="1">
              <a:buNone/>
            </a:pPr>
            <a:r>
              <a:rPr lang="en-US" altLang="en-US" sz="2400" dirty="0"/>
              <a:t>\begin{document}</a:t>
            </a:r>
          </a:p>
          <a:p>
            <a:pPr marL="400050" lvl="1" indent="0" eaLnBrk="1" hangingPunct="1">
              <a:buNone/>
            </a:pPr>
            <a:r>
              <a:rPr lang="en-US" altLang="en-US" sz="2400" dirty="0"/>
              <a:t>Start LaTeX ..... Hello World ! </a:t>
            </a:r>
          </a:p>
          <a:p>
            <a:pPr marL="400050" lvl="1" indent="0" eaLnBrk="1" hangingPunct="1">
              <a:buNone/>
            </a:pPr>
            <a:r>
              <a:rPr lang="en-US" altLang="en-US" sz="2400" dirty="0"/>
              <a:t>Hello World !</a:t>
            </a:r>
          </a:p>
          <a:p>
            <a:pPr marL="400050" lvl="1" indent="0" eaLnBrk="1" hangingPunct="1">
              <a:buNone/>
            </a:pPr>
            <a:r>
              <a:rPr lang="en-US" altLang="en-US" sz="2400" dirty="0"/>
              <a:t>\end{document}</a:t>
            </a:r>
            <a:endParaRPr lang="en-US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C03AB9-CD2B-278F-2A09-EFA629D7BB48}"/>
              </a:ext>
            </a:extLst>
          </p:cNvPr>
          <p:cNvSpPr txBox="1"/>
          <p:nvPr/>
        </p:nvSpPr>
        <p:spPr>
          <a:xfrm>
            <a:off x="5105400" y="3889071"/>
            <a:ext cx="14996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dirty="0">
                <a:latin typeface="Amasis MT Pro Black" panose="02040A04050005020304" pitchFamily="18" charset="0"/>
              </a:rPr>
              <a:t>Output</a:t>
            </a:r>
            <a:endParaRPr lang="en-US" sz="2800" dirty="0">
              <a:latin typeface="Amasis MT Pro Black" panose="02040A040500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D2A164-1DC5-70D6-55C6-27BE455633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409" y="4356435"/>
            <a:ext cx="10812721" cy="2238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27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Examples of LaTeX Coding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A8FDF20-9CE3-9000-9A37-A1984D12D37F}"/>
              </a:ext>
            </a:extLst>
          </p:cNvPr>
          <p:cNvSpPr>
            <a:spLocks noGrp="1"/>
          </p:cNvSpPr>
          <p:nvPr/>
        </p:nvSpPr>
        <p:spPr bwMode="auto">
          <a:xfrm>
            <a:off x="838200" y="1892528"/>
            <a:ext cx="8991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Changing Your Margins</a:t>
            </a:r>
          </a:p>
          <a:p>
            <a:pPr marL="0" indent="0" eaLnBrk="1" hangingPunct="1">
              <a:buNone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default margins for a LaTeX article are rather large. You can alter them to whatever you want in the following way. Add the command:</a:t>
            </a:r>
            <a:endParaRPr lang="en-US" alt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lang="en-US" altLang="en-US" dirty="0"/>
              <a:t>\</a:t>
            </a:r>
            <a:r>
              <a:rPr lang="en-US" altLang="en-US" dirty="0" err="1"/>
              <a:t>usepackage</a:t>
            </a:r>
            <a:r>
              <a:rPr lang="en-US" altLang="en-US" dirty="0"/>
              <a:t>{geometry}</a:t>
            </a:r>
          </a:p>
          <a:p>
            <a:pPr marL="0" indent="0" eaLnBrk="1" hangingPunct="1">
              <a:buNone/>
            </a:pPr>
            <a:r>
              <a:rPr lang="en-US" altLang="en-US" dirty="0"/>
              <a:t>\geometry{left=1in,right=1in,top=1in,bottom=1in}</a:t>
            </a:r>
          </a:p>
          <a:p>
            <a:pPr marL="0" indent="0" eaLnBrk="1" hangingPunct="1">
              <a:buNone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Create a document using A4-sized paper with a text area which shouldn't exceed 6 inches wide and 8 inches high.</a:t>
            </a:r>
            <a:endParaRPr lang="en-US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lang="en-US" altLang="en-US" dirty="0"/>
              <a:t>\</a:t>
            </a:r>
            <a:r>
              <a:rPr lang="en-US" altLang="en-US" dirty="0" err="1"/>
              <a:t>usepackage</a:t>
            </a:r>
            <a:r>
              <a:rPr lang="en-US" altLang="en-US" dirty="0"/>
              <a:t>[a4paper, total={6in, 8in}]{geometry}</a:t>
            </a:r>
          </a:p>
        </p:txBody>
      </p:sp>
    </p:spTree>
    <p:extLst>
      <p:ext uri="{BB962C8B-B14F-4D97-AF65-F5344CB8AC3E}">
        <p14:creationId xmlns:p14="http://schemas.microsoft.com/office/powerpoint/2010/main" val="296726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Examples of LaTeX Coding (cont. )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A8FDF20-9CE3-9000-9A37-A1984D12D37F}"/>
              </a:ext>
            </a:extLst>
          </p:cNvPr>
          <p:cNvSpPr>
            <a:spLocks noGrp="1"/>
          </p:cNvSpPr>
          <p:nvPr/>
        </p:nvSpPr>
        <p:spPr bwMode="auto">
          <a:xfrm>
            <a:off x="838200" y="1892528"/>
            <a:ext cx="9155724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50" lvl="1" indent="0" eaLnBrk="1" hangingPunct="1">
              <a:buNone/>
            </a:pPr>
            <a:r>
              <a:rPr lang="en-US" altLang="en-US" sz="2400" dirty="0"/>
              <a:t>\</a:t>
            </a:r>
            <a:r>
              <a:rPr lang="en-US" altLang="en-US" sz="2400" dirty="0" err="1"/>
              <a:t>documentclass</a:t>
            </a:r>
            <a:r>
              <a:rPr lang="en-US" altLang="en-US" sz="2400" dirty="0"/>
              <a:t>{article}</a:t>
            </a:r>
          </a:p>
          <a:p>
            <a:pPr marL="400050" lvl="1" indent="0" eaLnBrk="1" hangingPunct="1">
              <a:buNone/>
            </a:pPr>
            <a:r>
              <a:rPr lang="en-US" altLang="en-US" sz="2400" dirty="0"/>
              <a:t>\</a:t>
            </a:r>
            <a:r>
              <a:rPr lang="en-US" altLang="en-US" sz="2400" dirty="0" err="1"/>
              <a:t>usepackage</a:t>
            </a:r>
            <a:r>
              <a:rPr lang="en-US" altLang="en-US" sz="2400" dirty="0"/>
              <a:t>{</a:t>
            </a:r>
            <a:r>
              <a:rPr lang="en-US" altLang="en-US" sz="2400" dirty="0" err="1"/>
              <a:t>blindtext</a:t>
            </a:r>
            <a:r>
              <a:rPr lang="en-US" altLang="en-US" sz="2400" dirty="0"/>
              <a:t>}</a:t>
            </a:r>
          </a:p>
          <a:p>
            <a:pPr marL="400050" lvl="1" indent="0" eaLnBrk="1" hangingPunct="1">
              <a:buNone/>
            </a:pPr>
            <a:r>
              <a:rPr lang="en-US" altLang="en-US" sz="2400" dirty="0"/>
              <a:t>\</a:t>
            </a:r>
            <a:r>
              <a:rPr lang="en-US" altLang="en-US" sz="2400" dirty="0" err="1"/>
              <a:t>usepackage</a:t>
            </a:r>
            <a:r>
              <a:rPr lang="en-US" altLang="en-US" sz="2400" dirty="0"/>
              <a:t>[a4paper, total={6in, 8in}]{geometry}</a:t>
            </a:r>
          </a:p>
          <a:p>
            <a:pPr marL="400050" lvl="1" indent="0" eaLnBrk="1" hangingPunct="1">
              <a:buNone/>
            </a:pPr>
            <a:r>
              <a:rPr lang="en-US" altLang="en-US" sz="2400" dirty="0"/>
              <a:t>\begin{document}</a:t>
            </a:r>
          </a:p>
          <a:p>
            <a:pPr marL="400050" lvl="1" indent="0" eaLnBrk="1" hangingPunct="1">
              <a:buNone/>
            </a:pPr>
            <a:r>
              <a:rPr lang="en-US" altLang="en-US" sz="2400" dirty="0"/>
              <a:t>\section{Introduction}</a:t>
            </a:r>
          </a:p>
          <a:p>
            <a:pPr marL="400050" lvl="1" indent="0" eaLnBrk="1" hangingPunct="1">
              <a:buNone/>
            </a:pPr>
            <a:r>
              <a:rPr lang="en-US" altLang="en-US" sz="2400" dirty="0"/>
              <a:t>This is a test document which uses A4-sized paper and the user-defined text area. \end{document}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79EA34-2576-CAAE-B00C-523C5F49CA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4385" y="4792628"/>
            <a:ext cx="6867615" cy="14050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C03AB9-CD2B-278F-2A09-EFA629D7BB48}"/>
              </a:ext>
            </a:extLst>
          </p:cNvPr>
          <p:cNvSpPr txBox="1"/>
          <p:nvPr/>
        </p:nvSpPr>
        <p:spPr>
          <a:xfrm>
            <a:off x="8125506" y="4563368"/>
            <a:ext cx="14996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dirty="0">
                <a:latin typeface="Amasis MT Pro Black" panose="02040A04050005020304" pitchFamily="18" charset="0"/>
              </a:rPr>
              <a:t>Output</a:t>
            </a:r>
            <a:endParaRPr lang="en-US" sz="2800" dirty="0"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63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36010" y="1502635"/>
            <a:ext cx="11117520" cy="48677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Including title, author and date information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11875AB-0D44-0FB0-C21A-9F3CBC716C82}"/>
              </a:ext>
            </a:extLst>
          </p:cNvPr>
          <p:cNvSpPr>
            <a:spLocks noGrp="1"/>
          </p:cNvSpPr>
          <p:nvPr/>
        </p:nvSpPr>
        <p:spPr bwMode="auto">
          <a:xfrm>
            <a:off x="673100" y="185636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/>
              <a:t>\</a:t>
            </a:r>
            <a:r>
              <a:rPr lang="en-US" sz="2400" dirty="0" err="1"/>
              <a:t>documentclass</a:t>
            </a:r>
            <a:r>
              <a:rPr lang="en-US" sz="2400" dirty="0"/>
              <a:t>[12pt, </a:t>
            </a:r>
            <a:r>
              <a:rPr lang="en-US" sz="2400" dirty="0" err="1"/>
              <a:t>letterpaper</a:t>
            </a:r>
            <a:r>
              <a:rPr lang="en-US" sz="2400" dirty="0"/>
              <a:t>]{article}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/>
              <a:t>\title{My first LaTeX document}\author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/>
              <a:t>{</a:t>
            </a:r>
            <a:r>
              <a:rPr lang="en-US" sz="2400" dirty="0" err="1"/>
              <a:t>Dr.Mohammed</a:t>
            </a:r>
            <a:r>
              <a:rPr lang="en-US" sz="2400" dirty="0"/>
              <a:t> Anbar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/>
              <a:t>\thanks{Funded by the Overleaf team.}}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/>
              <a:t>\date{November 2023}\begin{document}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/>
              <a:t>\</a:t>
            </a:r>
            <a:r>
              <a:rPr lang="en-US" sz="2400" dirty="0" err="1"/>
              <a:t>maketitle</a:t>
            </a:r>
            <a:r>
              <a:rPr lang="en-US" sz="2400" dirty="0"/>
              <a:t>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/>
              <a:t>We have now added a title, author and date to our first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/>
              <a:t>\LaTeX{} document!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dirty="0"/>
              <a:t>\end{document}</a:t>
            </a:r>
          </a:p>
        </p:txBody>
      </p:sp>
    </p:spTree>
    <p:extLst>
      <p:ext uri="{BB962C8B-B14F-4D97-AF65-F5344CB8AC3E}">
        <p14:creationId xmlns:p14="http://schemas.microsoft.com/office/powerpoint/2010/main" val="183985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117520" cy="48677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Output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1CD575-9B23-E64D-ADE0-A10720269B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863192"/>
            <a:ext cx="9796093" cy="3671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51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9600" y="1676400"/>
            <a:ext cx="11117520" cy="48677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In the Body (section and subsection)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11875AB-0D44-0FB0-C21A-9F3CBC716C82}"/>
              </a:ext>
            </a:extLst>
          </p:cNvPr>
          <p:cNvSpPr>
            <a:spLocks noGrp="1"/>
          </p:cNvSpPr>
          <p:nvPr/>
        </p:nvSpPr>
        <p:spPr bwMode="auto">
          <a:xfrm>
            <a:off x="1152474" y="185636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To begin a new section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/>
              <a:t>\section{}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/>
              <a:t>Similarly, \subsection{}, \</a:t>
            </a:r>
            <a:r>
              <a:rPr lang="en-US" dirty="0" err="1"/>
              <a:t>subsubsection</a:t>
            </a:r>
            <a:r>
              <a:rPr lang="en-US" dirty="0"/>
              <a:t>{}, \</a:t>
            </a:r>
            <a:r>
              <a:rPr lang="en-US" dirty="0" err="1"/>
              <a:t>subsubsubsection</a:t>
            </a:r>
            <a:r>
              <a:rPr lang="en-US" dirty="0"/>
              <a:t>{}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 err="1"/>
              <a:t>LaTeX</a:t>
            </a:r>
            <a:r>
              <a:rPr lang="en-US" dirty="0"/>
              <a:t> does automatic numbering. If you don’t like it, use section*{}</a:t>
            </a:r>
          </a:p>
        </p:txBody>
      </p:sp>
    </p:spTree>
    <p:extLst>
      <p:ext uri="{BB962C8B-B14F-4D97-AF65-F5344CB8AC3E}">
        <p14:creationId xmlns:p14="http://schemas.microsoft.com/office/powerpoint/2010/main" val="325261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Bold, italics and underlining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A8FDF20-9CE3-9000-9A37-A1984D12D37F}"/>
              </a:ext>
            </a:extLst>
          </p:cNvPr>
          <p:cNvSpPr>
            <a:spLocks noGrp="1"/>
          </p:cNvSpPr>
          <p:nvPr/>
        </p:nvSpPr>
        <p:spPr bwMode="auto">
          <a:xfrm>
            <a:off x="838200" y="1892528"/>
            <a:ext cx="8991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Bold: bold text in LaTeX is typeset using :</a:t>
            </a:r>
          </a:p>
          <a:p>
            <a:pPr marL="0" indent="0" eaLnBrk="1" hangingPunct="1">
              <a:buNone/>
            </a:pP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/>
              <a:t>\</a:t>
            </a:r>
            <a:r>
              <a:rPr lang="en-US" altLang="en-US" sz="2800" dirty="0" err="1"/>
              <a:t>textbf</a:t>
            </a:r>
            <a:r>
              <a:rPr lang="en-US" altLang="en-US" sz="2800" dirty="0"/>
              <a:t>{...} command.</a:t>
            </a:r>
          </a:p>
          <a:p>
            <a:pPr marL="0" indent="0" eaLnBrk="1" hangingPunct="1">
              <a:buNone/>
            </a:pP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Italics: </a:t>
            </a:r>
            <a:r>
              <a:rPr lang="en-US" altLang="en-US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italicised</a:t>
            </a: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text is produced using :</a:t>
            </a:r>
          </a:p>
          <a:p>
            <a:pPr marL="0" indent="0" eaLnBrk="1" hangingPunct="1">
              <a:buNone/>
            </a:pP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/>
              <a:t>\</a:t>
            </a:r>
            <a:r>
              <a:rPr lang="en-US" altLang="en-US" sz="2800" dirty="0" err="1"/>
              <a:t>textit</a:t>
            </a:r>
            <a:r>
              <a:rPr lang="en-US" altLang="en-US" sz="2800" dirty="0"/>
              <a:t>{...} command.</a:t>
            </a:r>
          </a:p>
          <a:p>
            <a:pPr marL="0" indent="0" eaLnBrk="1" hangingPunct="1">
              <a:buNone/>
            </a:pP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Underline: to underline text use :</a:t>
            </a:r>
          </a:p>
          <a:p>
            <a:pPr marL="0" indent="0" eaLnBrk="1" hangingPunct="1">
              <a:buNone/>
            </a:pP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\</a:t>
            </a:r>
            <a:r>
              <a:rPr lang="en-US" altLang="en-US" sz="2800" dirty="0"/>
              <a:t>underline{...} command.</a:t>
            </a:r>
          </a:p>
        </p:txBody>
      </p:sp>
    </p:spTree>
    <p:extLst>
      <p:ext uri="{BB962C8B-B14F-4D97-AF65-F5344CB8AC3E}">
        <p14:creationId xmlns:p14="http://schemas.microsoft.com/office/powerpoint/2010/main" val="333436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Bold, italics and underlining (cont.)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19EB03-EE48-7583-E9C7-8929EAD4F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135" y="2026403"/>
            <a:ext cx="10677585" cy="383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79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\begin{enumerate}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    \item One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    \item Two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    \item Three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MY" dirty="0">
                <a:solidFill>
                  <a:prstClr val="white"/>
                </a:solidFill>
              </a:rPr>
              <a:t>\end{enumerate}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Enumeration in LaTeX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A8FDF20-9CE3-9000-9A37-A1984D12D37F}"/>
              </a:ext>
            </a:extLst>
          </p:cNvPr>
          <p:cNvSpPr>
            <a:spLocks noGrp="1"/>
          </p:cNvSpPr>
          <p:nvPr/>
        </p:nvSpPr>
        <p:spPr bwMode="auto">
          <a:xfrm>
            <a:off x="838200" y="1892528"/>
            <a:ext cx="8991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endParaRPr lang="en-US" altLang="en-US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F3EC95-AF62-87E6-C249-AD7DD41F1683}"/>
              </a:ext>
            </a:extLst>
          </p:cNvPr>
          <p:cNvSpPr txBox="1"/>
          <p:nvPr/>
        </p:nvSpPr>
        <p:spPr>
          <a:xfrm>
            <a:off x="2133600" y="2287951"/>
            <a:ext cx="609437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\begin{itemize}  </a:t>
            </a:r>
          </a:p>
          <a:p>
            <a:r>
              <a:rPr lang="en-US" dirty="0"/>
              <a:t>  \item One   </a:t>
            </a:r>
          </a:p>
          <a:p>
            <a:r>
              <a:rPr lang="en-US" dirty="0"/>
              <a:t> \item Two   </a:t>
            </a:r>
          </a:p>
          <a:p>
            <a:r>
              <a:rPr lang="en-US" dirty="0"/>
              <a:t> \item Three</a:t>
            </a:r>
          </a:p>
          <a:p>
            <a:r>
              <a:rPr lang="en-US" dirty="0"/>
              <a:t>\end{itemize}</a:t>
            </a:r>
          </a:p>
          <a:p>
            <a:endParaRPr lang="en-US" dirty="0"/>
          </a:p>
          <a:p>
            <a:r>
              <a:rPr lang="en-US" dirty="0"/>
              <a:t>\begin{enumerate}  </a:t>
            </a:r>
          </a:p>
          <a:p>
            <a:r>
              <a:rPr lang="en-US" dirty="0"/>
              <a:t>  \item One  </a:t>
            </a:r>
          </a:p>
          <a:p>
            <a:r>
              <a:rPr lang="en-US" dirty="0"/>
              <a:t>  \item Two   </a:t>
            </a:r>
          </a:p>
          <a:p>
            <a:r>
              <a:rPr lang="en-US" dirty="0"/>
              <a:t> \item Three</a:t>
            </a:r>
          </a:p>
          <a:p>
            <a:r>
              <a:rPr lang="en-US" dirty="0"/>
              <a:t>\end{enumerate}</a:t>
            </a:r>
          </a:p>
        </p:txBody>
      </p:sp>
    </p:spTree>
    <p:extLst>
      <p:ext uri="{BB962C8B-B14F-4D97-AF65-F5344CB8AC3E}">
        <p14:creationId xmlns:p14="http://schemas.microsoft.com/office/powerpoint/2010/main" val="118758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>
                <a:solidFill>
                  <a:prstClr val="white"/>
                </a:solidFill>
                <a:latin typeface="Agency FB" panose="020B0503020202020204" pitchFamily="34" charset="0"/>
              </a:rPr>
              <a:t>Images</a:t>
            </a: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8D13CE9-AA68-4BE9-EA3D-A9C54BD1EECE}"/>
              </a:ext>
            </a:extLst>
          </p:cNvPr>
          <p:cNvSpPr>
            <a:spLocks noGrp="1"/>
          </p:cNvSpPr>
          <p:nvPr/>
        </p:nvSpPr>
        <p:spPr bwMode="auto">
          <a:xfrm>
            <a:off x="838200" y="1892528"/>
            <a:ext cx="103632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Upload images to your Overleaf project. </a:t>
            </a:r>
          </a:p>
          <a:p>
            <a:pPr marL="0" indent="0" eaLnBrk="1" hangingPunct="1">
              <a:buNone/>
            </a:pPr>
            <a:r>
              <a:rPr 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Add the command:</a:t>
            </a:r>
            <a:endParaRPr lang="en-US" alt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lang="en-US" altLang="en-US" dirty="0"/>
              <a:t>\</a:t>
            </a:r>
            <a:r>
              <a:rPr lang="en-US" altLang="en-US" dirty="0" err="1"/>
              <a:t>usepackage</a:t>
            </a:r>
            <a:r>
              <a:rPr lang="en-US" altLang="en-US" dirty="0"/>
              <a:t>{</a:t>
            </a:r>
            <a:r>
              <a:rPr lang="en-US" altLang="en-US" dirty="0" err="1"/>
              <a:t>graphicx</a:t>
            </a:r>
            <a:r>
              <a:rPr lang="en-US" altLang="en-US" dirty="0"/>
              <a:t>} %LaTeX package to import graphics</a:t>
            </a:r>
          </a:p>
          <a:p>
            <a:pPr marL="0" indent="0" eaLnBrk="1" hangingPunct="1">
              <a:buNone/>
            </a:pPr>
            <a:r>
              <a:rPr lang="en-US" altLang="en-US" dirty="0"/>
              <a:t>\</a:t>
            </a:r>
            <a:r>
              <a:rPr lang="en-US" altLang="en-US" dirty="0" err="1"/>
              <a:t>graphicspath</a:t>
            </a:r>
            <a:r>
              <a:rPr lang="en-US" altLang="en-US" dirty="0"/>
              <a:t>{{images/}} %configuring the </a:t>
            </a:r>
            <a:r>
              <a:rPr lang="en-US" altLang="en-US" dirty="0" err="1"/>
              <a:t>graphicx</a:t>
            </a:r>
            <a:r>
              <a:rPr lang="en-US" altLang="en-US" dirty="0"/>
              <a:t> package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C0A3F2-08F3-6104-396E-792C1C6CEC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1200" y="4410101"/>
            <a:ext cx="8592004" cy="180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3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Upload images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01297D-F277-02BD-A295-75E6C70A12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069" y="2002454"/>
            <a:ext cx="4725059" cy="254353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333D02C-25A2-A329-1B2F-8D80730FBE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8775" y="2401822"/>
            <a:ext cx="4060765" cy="15686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3CC5885-F261-AD25-91A7-8199C2238B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9400" y="4068058"/>
            <a:ext cx="4429743" cy="242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06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399"/>
            <a:ext cx="10812720" cy="46833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Use images within LATEX file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3DE3CB-7BA3-D9F3-F19A-0DE789EDAC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000" y="1493508"/>
            <a:ext cx="10027672" cy="4979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D940FBA-5CA6-3A1E-229D-AB888620AB4A}"/>
              </a:ext>
            </a:extLst>
          </p:cNvPr>
          <p:cNvSpPr/>
          <p:nvPr/>
        </p:nvSpPr>
        <p:spPr>
          <a:xfrm>
            <a:off x="1219200" y="3352800"/>
            <a:ext cx="2667000" cy="914400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393A4C-4AA4-86D4-37B2-F4C451A0D548}"/>
              </a:ext>
            </a:extLst>
          </p:cNvPr>
          <p:cNvSpPr txBox="1"/>
          <p:nvPr/>
        </p:nvSpPr>
        <p:spPr>
          <a:xfrm>
            <a:off x="1066800" y="4902827"/>
            <a:ext cx="4114800" cy="120032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\begin{figure}[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htp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]    \centering    \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includegraphics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[width=15cm]{image.jpg}    \caption{An image of Overleaf Logo}    \label{</a:t>
            </a:r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fig:Overleaf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}\end{figure}</a:t>
            </a:r>
          </a:p>
        </p:txBody>
      </p:sp>
    </p:spTree>
    <p:extLst>
      <p:ext uri="{BB962C8B-B14F-4D97-AF65-F5344CB8AC3E}">
        <p14:creationId xmlns:p14="http://schemas.microsoft.com/office/powerpoint/2010/main" val="218799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Creating a Table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9873FE1-1C0E-9087-E367-6F4D162DF70D}"/>
              </a:ext>
            </a:extLst>
          </p:cNvPr>
          <p:cNvSpPr>
            <a:spLocks noGrp="1"/>
          </p:cNvSpPr>
          <p:nvPr/>
        </p:nvSpPr>
        <p:spPr bwMode="auto">
          <a:xfrm>
            <a:off x="762000" y="1780872"/>
            <a:ext cx="10134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US" altLang="en-US" sz="22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Add numbered table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\begin{table} \caption{}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Creating a table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Simple tables can be produced by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/>
              <a:t>\begin{tabular}[pos]{</a:t>
            </a:r>
            <a:r>
              <a:rPr lang="en-US" altLang="en-US" sz="2000" dirty="0" err="1"/>
              <a:t>tablespec</a:t>
            </a:r>
            <a:r>
              <a:rPr lang="en-US" altLang="en-US" sz="2000" dirty="0"/>
              <a:t>}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Within the {</a:t>
            </a:r>
            <a:r>
              <a:rPr lang="en-US" altLang="en-US" sz="2000" dirty="0" err="1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tablespec</a:t>
            </a:r>
            <a:r>
              <a:rPr lang="en-US" altLang="en-US" sz="20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} section, one details the number of columns, the alignment, and the number of vertical lines of the table.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1700" dirty="0"/>
              <a:t>{</a:t>
            </a:r>
            <a:r>
              <a:rPr lang="en-US" altLang="en-US" sz="1700" dirty="0" err="1"/>
              <a:t>lrc</a:t>
            </a:r>
            <a:r>
              <a:rPr lang="en-US" altLang="en-US" sz="1700" dirty="0"/>
              <a:t>}, {|</a:t>
            </a:r>
            <a:r>
              <a:rPr lang="en-US" altLang="en-US" sz="1700" dirty="0" err="1"/>
              <a:t>l|r|c</a:t>
            </a:r>
            <a:r>
              <a:rPr lang="en-US" altLang="en-US" sz="1700" dirty="0"/>
              <a:t>}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Then type in from left to right, the values for each cell with &amp; in between.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Put “\\” at the end of each row, then input another row of values if needed.</a:t>
            </a:r>
          </a:p>
          <a:p>
            <a:pPr marL="457200" lvl="1" indent="0" eaLnBrk="1" hangingPunct="1">
              <a:lnSpc>
                <a:spcPct val="80000"/>
              </a:lnSpc>
              <a:buNone/>
            </a:pPr>
            <a:endParaRPr lang="en-US" altLang="en-US" sz="2000" dirty="0">
              <a:ln w="0"/>
              <a:solidFill>
                <a:srgbClr val="0B06D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766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Creating a 3*4 Table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E391AF-5297-C81D-BDF3-1BC191FCEB84}"/>
              </a:ext>
            </a:extLst>
          </p:cNvPr>
          <p:cNvSpPr txBox="1"/>
          <p:nvPr/>
        </p:nvSpPr>
        <p:spPr>
          <a:xfrm>
            <a:off x="706501" y="1793209"/>
            <a:ext cx="931882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\begin{table}[h]</a:t>
            </a:r>
          </a:p>
          <a:p>
            <a:r>
              <a:rPr lang="en-US" sz="2400" dirty="0"/>
              <a:t>\caption{Creating a simple table in  \LaTeX{} }</a:t>
            </a:r>
          </a:p>
          <a:p>
            <a:r>
              <a:rPr lang="en-US" sz="2400" dirty="0"/>
              <a:t>\begin{tabular}{</a:t>
            </a:r>
            <a:r>
              <a:rPr lang="en-US" sz="2400" dirty="0" err="1"/>
              <a:t>llll</a:t>
            </a:r>
            <a:r>
              <a:rPr lang="en-US" sz="2400" dirty="0"/>
              <a:t>}</a:t>
            </a:r>
          </a:p>
          <a:p>
            <a:r>
              <a:rPr lang="en-US" sz="2400" dirty="0"/>
              <a:t>\</a:t>
            </a:r>
            <a:r>
              <a:rPr lang="en-US" sz="2400" dirty="0" err="1"/>
              <a:t>hline</a:t>
            </a:r>
            <a:endParaRPr lang="en-US" sz="2400" dirty="0"/>
          </a:p>
          <a:p>
            <a:r>
              <a:rPr lang="en-US" sz="2400" dirty="0"/>
              <a:t>\</a:t>
            </a:r>
            <a:r>
              <a:rPr lang="en-US" sz="2400" dirty="0" err="1"/>
              <a:t>hline</a:t>
            </a:r>
            <a:endParaRPr lang="en-US" sz="2400" dirty="0"/>
          </a:p>
          <a:p>
            <a:r>
              <a:rPr lang="en-US" sz="2400" dirty="0"/>
              <a:t>&amp; Col1  &amp; Col2  &amp; Col3 \\</a:t>
            </a:r>
          </a:p>
          <a:p>
            <a:r>
              <a:rPr lang="en-US" sz="2400" dirty="0"/>
              <a:t>\hlineRow1  cell1 &amp; Row1  cell2 &amp; Row1  cell3 &amp; Row1  cell4\\</a:t>
            </a:r>
          </a:p>
          <a:p>
            <a:r>
              <a:rPr lang="en-US" sz="2400" dirty="0"/>
              <a:t>Row2  cell1 &amp; Row2  cell2 &amp; Row2  cell3 &amp; Row2  cell4\\</a:t>
            </a:r>
          </a:p>
          <a:p>
            <a:r>
              <a:rPr lang="en-US" sz="2400" dirty="0"/>
              <a:t>\</a:t>
            </a:r>
            <a:r>
              <a:rPr lang="en-US" sz="2400" dirty="0" err="1"/>
              <a:t>hline</a:t>
            </a:r>
            <a:endParaRPr lang="en-US" sz="2400" dirty="0"/>
          </a:p>
          <a:p>
            <a:r>
              <a:rPr lang="en-US" sz="2400" dirty="0"/>
              <a:t>\end{tabular}</a:t>
            </a:r>
          </a:p>
          <a:p>
            <a:r>
              <a:rPr lang="en-US" sz="2400" dirty="0"/>
              <a:t>\end{table}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08D736-C947-38C6-BA59-96F0C82799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6224" y="2651501"/>
            <a:ext cx="4503776" cy="1219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996835C-E4A9-D817-A28E-B0B7AE5CEF36}"/>
              </a:ext>
            </a:extLst>
          </p:cNvPr>
          <p:cNvSpPr txBox="1"/>
          <p:nvPr/>
        </p:nvSpPr>
        <p:spPr>
          <a:xfrm>
            <a:off x="8305800" y="2202913"/>
            <a:ext cx="14996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dirty="0">
                <a:latin typeface="Amasis MT Pro Black" panose="02040A04050005020304" pitchFamily="18" charset="0"/>
              </a:rPr>
              <a:t>Output</a:t>
            </a:r>
            <a:endParaRPr lang="en-US" sz="2800" dirty="0"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60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Creating a 3*4 Table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299C4C-C98C-0E50-B2FA-215501D21B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395" y="1421332"/>
            <a:ext cx="11040292" cy="484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4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Combining rows and columns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317A0-C18A-1A3B-E02D-5F33BAC853A4}"/>
              </a:ext>
            </a:extLst>
          </p:cNvPr>
          <p:cNvSpPr txBox="1"/>
          <p:nvPr/>
        </p:nvSpPr>
        <p:spPr>
          <a:xfrm>
            <a:off x="1066800" y="1730075"/>
            <a:ext cx="6093994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000" dirty="0">
                <a:latin typeface="+mn-lt"/>
                <a:cs typeface="+mn-cs"/>
              </a:rPr>
              <a:t>\begin{tabular}{ |p{3cm}||p{3cm}|p{3cm}|p{3cm}|  }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\</a:t>
            </a:r>
            <a:r>
              <a:rPr lang="en-US" sz="2000" dirty="0" err="1">
                <a:latin typeface="+mn-lt"/>
                <a:cs typeface="+mn-cs"/>
              </a:rPr>
              <a:t>hline</a:t>
            </a:r>
            <a:endParaRPr lang="en-US" sz="2000" dirty="0">
              <a:latin typeface="+mn-lt"/>
              <a:cs typeface="+mn-cs"/>
            </a:endParaRPr>
          </a:p>
          <a:p>
            <a:pPr algn="l"/>
            <a:r>
              <a:rPr lang="en-US" sz="2000" dirty="0">
                <a:latin typeface="+mn-lt"/>
                <a:cs typeface="+mn-cs"/>
              </a:rPr>
              <a:t> \multicolumn{4}{|c|}{Country List} \\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\</a:t>
            </a:r>
            <a:r>
              <a:rPr lang="en-US" sz="2000" dirty="0" err="1">
                <a:latin typeface="+mn-lt"/>
                <a:cs typeface="+mn-cs"/>
              </a:rPr>
              <a:t>hline</a:t>
            </a:r>
            <a:endParaRPr lang="en-US" sz="2000" dirty="0">
              <a:latin typeface="+mn-lt"/>
              <a:cs typeface="+mn-cs"/>
            </a:endParaRPr>
          </a:p>
          <a:p>
            <a:pPr algn="l"/>
            <a:r>
              <a:rPr lang="en-US" sz="2000" dirty="0">
                <a:latin typeface="+mn-lt"/>
                <a:cs typeface="+mn-cs"/>
              </a:rPr>
              <a:t> Country Name or Area Name&amp; ISO ALPHA 2 Code &amp;ISO ALPHA 3 </a:t>
            </a:r>
            <a:r>
              <a:rPr lang="en-US" sz="2000" dirty="0" err="1">
                <a:latin typeface="+mn-lt"/>
                <a:cs typeface="+mn-cs"/>
              </a:rPr>
              <a:t>Code&amp;ISO</a:t>
            </a:r>
            <a:r>
              <a:rPr lang="en-US" sz="2000" dirty="0">
                <a:latin typeface="+mn-lt"/>
                <a:cs typeface="+mn-cs"/>
              </a:rPr>
              <a:t> numeric Code\\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\</a:t>
            </a:r>
            <a:r>
              <a:rPr lang="en-US" sz="2000" dirty="0" err="1">
                <a:latin typeface="+mn-lt"/>
                <a:cs typeface="+mn-cs"/>
              </a:rPr>
              <a:t>hline</a:t>
            </a:r>
            <a:endParaRPr lang="en-US" sz="2000" dirty="0">
              <a:latin typeface="+mn-lt"/>
              <a:cs typeface="+mn-cs"/>
            </a:endParaRPr>
          </a:p>
          <a:p>
            <a:pPr algn="l"/>
            <a:r>
              <a:rPr lang="en-US" sz="2000" dirty="0">
                <a:latin typeface="+mn-lt"/>
                <a:cs typeface="+mn-cs"/>
              </a:rPr>
              <a:t> Afghanistan   &amp; AF    &amp;AFG&amp;   004\\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Aland Islands&amp;   AX  &amp; ALA   &amp;248\\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Albania &amp;AL &amp; ALB&amp;  008\\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Algeria    &amp;DZ &amp; DZA&amp;  012\\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American Samoa&amp;   AS  &amp; ASM&amp;016\\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Andorra&amp; AD  &amp; AND   &amp;020\\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Angola&amp; AO  &amp; AGO&amp;024\\</a:t>
            </a:r>
          </a:p>
          <a:p>
            <a:pPr algn="l"/>
            <a:r>
              <a:rPr lang="en-US" sz="2000" dirty="0">
                <a:latin typeface="+mn-lt"/>
                <a:cs typeface="+mn-cs"/>
              </a:rPr>
              <a:t> \</a:t>
            </a:r>
            <a:r>
              <a:rPr lang="en-US" sz="2000" dirty="0" err="1">
                <a:latin typeface="+mn-lt"/>
                <a:cs typeface="+mn-cs"/>
              </a:rPr>
              <a:t>hline</a:t>
            </a:r>
            <a:endParaRPr lang="en-US" sz="2000" dirty="0">
              <a:latin typeface="+mn-lt"/>
              <a:cs typeface="+mn-cs"/>
            </a:endParaRPr>
          </a:p>
          <a:p>
            <a:pPr algn="l"/>
            <a:r>
              <a:rPr lang="en-US" sz="2000" dirty="0">
                <a:latin typeface="+mn-lt"/>
                <a:cs typeface="+mn-cs"/>
              </a:rPr>
              <a:t>\end{tabular}</a:t>
            </a:r>
            <a:endParaRPr lang="en-US" sz="2400" dirty="0">
              <a:latin typeface="+mn-lt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5FFE3F-3C33-C593-A0B0-57200F38BB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4430" y="4074637"/>
            <a:ext cx="5677692" cy="181000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ECD579-084D-73E7-039A-7DDB66CF42C6}"/>
              </a:ext>
            </a:extLst>
          </p:cNvPr>
          <p:cNvSpPr txBox="1"/>
          <p:nvPr/>
        </p:nvSpPr>
        <p:spPr>
          <a:xfrm>
            <a:off x="8509496" y="3470263"/>
            <a:ext cx="14996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dirty="0">
                <a:latin typeface="Amasis MT Pro Black" panose="02040A04050005020304" pitchFamily="18" charset="0"/>
              </a:rPr>
              <a:t>Output</a:t>
            </a:r>
            <a:endParaRPr lang="en-US" sz="2800" dirty="0"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49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Online Tools to Generate a latex table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317A0-C18A-1A3B-E02D-5F33BAC853A4}"/>
              </a:ext>
            </a:extLst>
          </p:cNvPr>
          <p:cNvSpPr txBox="1"/>
          <p:nvPr/>
        </p:nvSpPr>
        <p:spPr>
          <a:xfrm>
            <a:off x="914400" y="1814851"/>
            <a:ext cx="10515600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Several online tools available that can help you generate a LaTeX table easily and efficiently.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provide user-friendly interfaces where you can input your data and customize the table's appearance.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offer features like automatic column alignment, merging cells, and adding borders to make your table look professional.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allow you to export the generated LaTeX code directly, saving you time and effort in manually writing the code yourself.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Online a LaTeX table Generator such as: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Tables Generator: </a:t>
            </a: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https://www.tablesgenerator.com/</a:t>
            </a: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LaTeX Tables Editor: </a:t>
            </a: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https://www.latex-tables.com/</a:t>
            </a: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LaTeX Table Editor and Generator: </a:t>
            </a: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https://tableconvert.com/latex-generator</a:t>
            </a: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10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Mathematics  and Matrices in LaTeX 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317A0-C18A-1A3B-E02D-5F33BAC853A4}"/>
              </a:ext>
            </a:extLst>
          </p:cNvPr>
          <p:cNvSpPr txBox="1"/>
          <p:nvPr/>
        </p:nvSpPr>
        <p:spPr>
          <a:xfrm>
            <a:off x="914400" y="1814851"/>
            <a:ext cx="105156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LaTeX is a powerful typesetting system that is widely used in academia for writing mathematical documents.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LaTeX provides a comprehensive set of tools and commands for creating complex mathematical equations and symbols, making it particularly suitable for typesetting mathematics and matrices.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LaTeX create matrices of any size, specify their elements, and format them according to your needs.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LaTeX offers an efficient and flexible solution to write a research paper, a thesis, or simply need to display mathematical equations in the document, </a:t>
            </a: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21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Mathematics  in LaTeX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317A0-C18A-1A3B-E02D-5F33BAC853A4}"/>
              </a:ext>
            </a:extLst>
          </p:cNvPr>
          <p:cNvSpPr txBox="1"/>
          <p:nvPr/>
        </p:nvSpPr>
        <p:spPr>
          <a:xfrm>
            <a:off x="914400" y="1828800"/>
            <a:ext cx="105156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Inline Math</a:t>
            </a:r>
          </a:p>
          <a:p>
            <a:pPr algn="l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$6+2= 8$</a:t>
            </a:r>
          </a:p>
          <a:p>
            <a:pPr algn="l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superscript: $x^{5}$</a:t>
            </a:r>
          </a:p>
          <a:p>
            <a:pPr algn="l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subscript : $x_{5}    $</a:t>
            </a:r>
          </a:p>
          <a:p>
            <a:pPr algn="l"/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Geek letters :</a:t>
            </a:r>
          </a:p>
          <a:p>
            <a:pPr algn="l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$ </a:t>
            </a:r>
            <a:r>
              <a:rPr lang="pt-BR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\alpha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endParaRPr lang="pt-BR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$  </a:t>
            </a:r>
            <a:r>
              <a:rPr lang="pt-BR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\beta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endParaRPr lang="pt-BR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$</a:t>
            </a:r>
            <a:r>
              <a:rPr lang="pt-BR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\gamma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</a:p>
          <a:p>
            <a:pPr algn="l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$ </a:t>
            </a:r>
            <a:r>
              <a:rPr lang="pt-BR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\de1ta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endParaRPr lang="pt-BR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0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Mathematics  in LaTeX (cont.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317A0-C18A-1A3B-E02D-5F33BAC853A4}"/>
              </a:ext>
            </a:extLst>
          </p:cNvPr>
          <p:cNvSpPr txBox="1"/>
          <p:nvPr/>
        </p:nvSpPr>
        <p:spPr>
          <a:xfrm>
            <a:off x="914400" y="1828800"/>
            <a:ext cx="105156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Basic math functions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805CC4-7042-8747-5FF2-B087B16E37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4817" y="2710951"/>
            <a:ext cx="5637583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78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Mathematics  in LaTeX (cont.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317A0-C18A-1A3B-E02D-5F33BAC853A4}"/>
              </a:ext>
            </a:extLst>
          </p:cNvPr>
          <p:cNvSpPr txBox="1"/>
          <p:nvPr/>
        </p:nvSpPr>
        <p:spPr>
          <a:xfrm>
            <a:off x="914400" y="1828800"/>
            <a:ext cx="105156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Basic math functions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11A99C-96E1-ECF6-DD11-4E7955A07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5453" y="2651015"/>
            <a:ext cx="6897063" cy="31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5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Mathematics  in LaTeX (cont.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317A0-C18A-1A3B-E02D-5F33BAC853A4}"/>
              </a:ext>
            </a:extLst>
          </p:cNvPr>
          <p:cNvSpPr txBox="1"/>
          <p:nvPr/>
        </p:nvSpPr>
        <p:spPr>
          <a:xfrm>
            <a:off x="914400" y="1828800"/>
            <a:ext cx="1051560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Equation on new line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MY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\begin{equation}</a:t>
            </a:r>
          </a:p>
          <a:p>
            <a:endParaRPr lang="en-MY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0" i="0" dirty="0">
                <a:solidFill>
                  <a:srgbClr val="E83E8C"/>
                </a:solidFill>
                <a:effectLst/>
                <a:latin typeface="Source Code Pro" panose="020F0502020204030204" pitchFamily="49" charset="0"/>
              </a:rPr>
              <a:t>	3\cdot5=15</a:t>
            </a:r>
          </a:p>
          <a:p>
            <a:r>
              <a:rPr lang="en-MY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\end{equation}</a:t>
            </a:r>
          </a:p>
          <a:p>
            <a:endParaRPr lang="en-MY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MY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\begin{equation}</a:t>
            </a:r>
          </a:p>
          <a:p>
            <a:endParaRPr lang="en-MY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0" i="0" dirty="0">
                <a:solidFill>
                  <a:srgbClr val="E83E8C"/>
                </a:solidFill>
                <a:effectLst/>
                <a:latin typeface="Source Code Pro" panose="020F0502020204030204" pitchFamily="49" charset="0"/>
              </a:rPr>
              <a:t>	x=</a:t>
            </a:r>
            <a:r>
              <a:rPr lang="en-US" sz="2400" b="0" i="0" dirty="0">
                <a:solidFill>
                  <a:srgbClr val="E83E8C"/>
                </a:solidFill>
                <a:effectLst/>
                <a:latin typeface="Source Code Pro" panose="020B0509030403020204" pitchFamily="49" charset="0"/>
              </a:rPr>
              <a:t>\frac{2}{3}</a:t>
            </a:r>
            <a:endParaRPr lang="en-US" sz="2400" b="0" i="0" dirty="0">
              <a:solidFill>
                <a:srgbClr val="E83E8C"/>
              </a:solidFill>
              <a:effectLst/>
              <a:latin typeface="Source Code Pro" panose="020F0502020204030204" pitchFamily="49" charset="0"/>
            </a:endParaRPr>
          </a:p>
          <a:p>
            <a:r>
              <a:rPr lang="en-MY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\end{equation}</a:t>
            </a:r>
          </a:p>
          <a:p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51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52800" y="461681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Matrices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YouTube Sans"/>
              </a:rPr>
              <a:t> </a:t>
            </a: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in LaTeX 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YouTube Sans"/>
              </a:rPr>
              <a:t> </a:t>
            </a:r>
          </a:p>
          <a:p>
            <a:pPr algn="l"/>
            <a:endParaRPr lang="en-US" sz="3200" b="1" i="0" dirty="0">
              <a:solidFill>
                <a:srgbClr val="0F0F0F"/>
              </a:solidFill>
              <a:effectLst/>
              <a:latin typeface="YouTube San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4E0E85C-EF4C-8699-3B1E-748A149FDF4C}"/>
              </a:ext>
            </a:extLst>
          </p:cNvPr>
          <p:cNvSpPr txBox="1"/>
          <p:nvPr/>
        </p:nvSpPr>
        <p:spPr>
          <a:xfrm>
            <a:off x="762000" y="1930276"/>
            <a:ext cx="10668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6A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 rectangular array of numbers,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symbols, or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phrases organized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 rows and columns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 called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 matrix.</a:t>
            </a:r>
            <a:endParaRPr lang="en-US" sz="2400" dirty="0">
              <a:solidFill>
                <a:srgbClr val="2525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6A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 math environment for typesetting matrices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can be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used to construct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 matrix in  LaTeX.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For generating matrix in LaTeX we have to use the package </a:t>
            </a:r>
            <a:r>
              <a:rPr lang="en-US" sz="2400" b="0" i="0" dirty="0" err="1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amsmath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by giving the command \</a:t>
            </a:r>
            <a:r>
              <a:rPr lang="en-US" sz="2400" b="0" i="0" dirty="0" err="1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usepackage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en-US" sz="2400" b="0" i="0" dirty="0" err="1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amsmath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}.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E89A98-46C0-4F94-199E-951A36F0FE12}"/>
              </a:ext>
            </a:extLst>
          </p:cNvPr>
          <p:cNvSpPr txBox="1"/>
          <p:nvPr/>
        </p:nvSpPr>
        <p:spPr>
          <a:xfrm>
            <a:off x="762000" y="4205943"/>
            <a:ext cx="609399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dirty="0">
                <a:latin typeface="+mn-lt"/>
                <a:cs typeface="+mn-cs"/>
              </a:rPr>
              <a:t>	\begin{document}</a:t>
            </a:r>
          </a:p>
          <a:p>
            <a:pPr algn="l"/>
            <a:r>
              <a:rPr lang="en-US" dirty="0">
                <a:latin typeface="+mn-lt"/>
                <a:cs typeface="+mn-cs"/>
              </a:rPr>
              <a:t>	$$</a:t>
            </a:r>
          </a:p>
          <a:p>
            <a:pPr algn="l"/>
            <a:r>
              <a:rPr lang="en-US" dirty="0">
                <a:latin typeface="+mn-lt"/>
                <a:cs typeface="+mn-cs"/>
              </a:rPr>
              <a:t>	\begin{</a:t>
            </a:r>
            <a:r>
              <a:rPr lang="en-US" dirty="0" err="1">
                <a:latin typeface="+mn-lt"/>
                <a:cs typeface="+mn-cs"/>
              </a:rPr>
              <a:t>bmatrix</a:t>
            </a:r>
            <a:r>
              <a:rPr lang="en-US" dirty="0">
                <a:latin typeface="+mn-lt"/>
                <a:cs typeface="+mn-cs"/>
              </a:rPr>
              <a:t>} </a:t>
            </a:r>
          </a:p>
          <a:p>
            <a:pPr algn="l"/>
            <a:r>
              <a:rPr lang="en-US" dirty="0">
                <a:latin typeface="+mn-lt"/>
                <a:cs typeface="+mn-cs"/>
              </a:rPr>
              <a:t>	a &amp; b &amp; c \\</a:t>
            </a:r>
          </a:p>
          <a:p>
            <a:pPr algn="l"/>
            <a:r>
              <a:rPr lang="en-US" dirty="0">
                <a:latin typeface="+mn-lt"/>
                <a:cs typeface="+mn-cs"/>
              </a:rPr>
              <a:t>	c &amp; d &amp; d\\</a:t>
            </a:r>
          </a:p>
          <a:p>
            <a:pPr algn="l"/>
            <a:r>
              <a:rPr lang="en-US" dirty="0">
                <a:latin typeface="+mn-lt"/>
                <a:cs typeface="+mn-cs"/>
              </a:rPr>
              <a:t>	e &amp; f &amp; g \\</a:t>
            </a:r>
          </a:p>
          <a:p>
            <a:pPr algn="l"/>
            <a:r>
              <a:rPr lang="en-US" dirty="0">
                <a:latin typeface="+mn-lt"/>
                <a:cs typeface="+mn-cs"/>
              </a:rPr>
              <a:t>	\end{</a:t>
            </a:r>
            <a:r>
              <a:rPr lang="en-US" dirty="0" err="1">
                <a:latin typeface="+mn-lt"/>
                <a:cs typeface="+mn-cs"/>
              </a:rPr>
              <a:t>bmatrix</a:t>
            </a:r>
            <a:r>
              <a:rPr lang="en-US" dirty="0">
                <a:latin typeface="+mn-lt"/>
                <a:cs typeface="+mn-cs"/>
              </a:rPr>
              <a:t>}</a:t>
            </a:r>
          </a:p>
          <a:p>
            <a:pPr algn="l"/>
            <a:r>
              <a:rPr lang="en-US" dirty="0">
                <a:latin typeface="+mn-lt"/>
                <a:cs typeface="+mn-cs"/>
              </a:rPr>
              <a:t>	\quad</a:t>
            </a:r>
          </a:p>
          <a:p>
            <a:pPr algn="l"/>
            <a:r>
              <a:rPr lang="en-US" dirty="0">
                <a:latin typeface="+mn-lt"/>
                <a:cs typeface="+mn-cs"/>
              </a:rPr>
              <a:t>	$$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D58FCE-6DBD-D4CA-F43C-2A58F1969602}"/>
              </a:ext>
            </a:extLst>
          </p:cNvPr>
          <p:cNvSpPr txBox="1"/>
          <p:nvPr/>
        </p:nvSpPr>
        <p:spPr>
          <a:xfrm>
            <a:off x="8305800" y="4258345"/>
            <a:ext cx="14996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dirty="0">
                <a:latin typeface="Amasis MT Pro Black" panose="02040A04050005020304" pitchFamily="18" charset="0"/>
              </a:rPr>
              <a:t>Output</a:t>
            </a:r>
            <a:endParaRPr lang="en-US" sz="2800" dirty="0">
              <a:latin typeface="Amasis MT Pro Black" panose="02040A040500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02A335-F0FE-DDB8-6ABB-20FD79B541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7200" y="4781565"/>
            <a:ext cx="2225199" cy="17610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5692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52800" y="461681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Matrices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YouTube Sans"/>
              </a:rPr>
              <a:t> </a:t>
            </a: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in LaTeX  (cont. ) 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YouTube Sans"/>
              </a:rPr>
              <a:t> </a:t>
            </a:r>
          </a:p>
          <a:p>
            <a:pPr algn="l"/>
            <a:endParaRPr lang="en-US" sz="3200" b="1" i="0" dirty="0">
              <a:solidFill>
                <a:srgbClr val="0F0F0F"/>
              </a:solidFill>
              <a:effectLst/>
              <a:latin typeface="YouTube San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4E0E85C-EF4C-8699-3B1E-748A149FDF4C}"/>
              </a:ext>
            </a:extLst>
          </p:cNvPr>
          <p:cNvSpPr txBox="1"/>
          <p:nvPr/>
        </p:nvSpPr>
        <p:spPr>
          <a:xfrm>
            <a:off x="762000" y="1930276"/>
            <a:ext cx="10668000" cy="4939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There can be various types of brackets to use in a matrix. Some of them are discussed below: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\begin{matrix}: This command creates a matrix without brackets or boundaries.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1100" b="0" i="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\begin{</a:t>
            </a:r>
            <a:r>
              <a:rPr lang="en-US" sz="2400" b="0" i="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pmatrix</a:t>
            </a: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}: This command creates a matrix with brackets or parenthesis.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1100" b="0" i="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\begin{</a:t>
            </a:r>
            <a:r>
              <a:rPr lang="en-US" sz="2400" b="0" i="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bmatrix</a:t>
            </a: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}: This command creates a matrix with square brackets or boundaries.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1100" b="0" i="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\begin{</a:t>
            </a:r>
            <a:r>
              <a:rPr lang="en-US" sz="2400" b="0" i="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Bmatrix</a:t>
            </a: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}: This command creates a matrix with curly brackets or boundaries.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1050" b="0" i="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\begin{</a:t>
            </a:r>
            <a:r>
              <a:rPr lang="en-US" sz="2400" b="0" i="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vmatrix</a:t>
            </a: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}: This command creates a matrix with a rectangular line boundary.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\begin{</a:t>
            </a:r>
            <a:r>
              <a:rPr lang="en-US" sz="2400" b="0" i="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Vmatrix</a:t>
            </a:r>
            <a:r>
              <a:rPr lang="en-US" sz="2400" b="0" i="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}: This command creates a matrix with double vertical bar brackets or boundaries.</a:t>
            </a:r>
          </a:p>
        </p:txBody>
      </p:sp>
    </p:spTree>
    <p:extLst>
      <p:ext uri="{BB962C8B-B14F-4D97-AF65-F5344CB8AC3E}">
        <p14:creationId xmlns:p14="http://schemas.microsoft.com/office/powerpoint/2010/main" val="397100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48921"/>
            <a:ext cx="10812720" cy="50475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Online Tools to Generate Mathematics and Matrices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317A0-C18A-1A3B-E02D-5F33BAC853A4}"/>
              </a:ext>
            </a:extLst>
          </p:cNvPr>
          <p:cNvSpPr txBox="1"/>
          <p:nvPr/>
        </p:nvSpPr>
        <p:spPr>
          <a:xfrm>
            <a:off x="914400" y="1814851"/>
            <a:ext cx="1051560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Online tools to generate mathematics and matrices are widely available and can be incredibly useful for both students and professionals.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Allow users to quickly and easily generate complex mathematical equations, solve equations, perform matrix operations, and visualize data in matrix form.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Provide a convenient way to save time and effort by automating calculations that would otherwise be time-consuming or prone to human error.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Offer advanced features such as graphing functions, creating 3D plots, and generating random matrices.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Online a LaTeX Mathematics and Matrices Generator such as: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Latex Matrix Generator: </a:t>
            </a: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https://jasonwarta.github.io/latex-matrix/</a:t>
            </a: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Equation Editor for online mathematics: </a:t>
            </a: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https://editor.codecogs.com/</a:t>
            </a: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LaTeX Matrix </a:t>
            </a:r>
            <a:r>
              <a:rPr lang="en-US" sz="240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Generator : </a:t>
            </a:r>
            <a:r>
              <a:rPr lang="en-US" sz="240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://latex-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matrix.netlify.app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/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Adding comments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9873FE1-1C0E-9087-E367-6F4D162DF70D}"/>
              </a:ext>
            </a:extLst>
          </p:cNvPr>
          <p:cNvSpPr>
            <a:spLocks noGrp="1"/>
          </p:cNvSpPr>
          <p:nvPr/>
        </p:nvSpPr>
        <p:spPr bwMode="auto">
          <a:xfrm>
            <a:off x="762000" y="1780872"/>
            <a:ext cx="10134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7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make a comment in LATEX, simply write a % symbol at the beginning of the line: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700" dirty="0"/>
              <a:t>\</a:t>
            </a:r>
            <a:r>
              <a:rPr lang="en-US" altLang="en-US" sz="2400" dirty="0" err="1"/>
              <a:t>documentclass</a:t>
            </a:r>
            <a:r>
              <a:rPr lang="en-US" altLang="en-US" sz="2400" dirty="0"/>
              <a:t>[12pt, </a:t>
            </a:r>
            <a:r>
              <a:rPr lang="en-US" altLang="en-US" sz="2400" dirty="0" err="1"/>
              <a:t>letterpaper</a:t>
            </a:r>
            <a:r>
              <a:rPr lang="en-US" altLang="en-US" sz="2400" dirty="0"/>
              <a:t>]{article}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400" dirty="0"/>
              <a:t>\title{My first LaTeX document}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400" dirty="0"/>
              <a:t>\author{Hubert Farnsworth\thanks{Funded by the Overleaf team.}}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400" dirty="0"/>
              <a:t>\date{August 2022}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400" dirty="0"/>
              <a:t>\begin{document}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400" dirty="0"/>
              <a:t>\</a:t>
            </a:r>
            <a:r>
              <a:rPr lang="en-US" altLang="en-US" sz="2400" dirty="0" err="1"/>
              <a:t>maketitle</a:t>
            </a:r>
            <a:endParaRPr lang="en-US" altLang="en-US" sz="2400" dirty="0"/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400" dirty="0"/>
              <a:t>We have now added a title, author and date to our first \LaTeX{} document!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400" dirty="0">
                <a:solidFill>
                  <a:srgbClr val="FF0000"/>
                </a:solidFill>
              </a:rPr>
              <a:t>% This line here is a comment. It will not be typeset in the document.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en-US" sz="2400" dirty="0"/>
              <a:t>\end{document}</a:t>
            </a:r>
          </a:p>
        </p:txBody>
      </p:sp>
    </p:spTree>
    <p:extLst>
      <p:ext uri="{BB962C8B-B14F-4D97-AF65-F5344CB8AC3E}">
        <p14:creationId xmlns:p14="http://schemas.microsoft.com/office/powerpoint/2010/main" val="164258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45878" y="471034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Citations and reference using </a:t>
            </a:r>
            <a:r>
              <a:rPr lang="en-US" sz="3200" b="1" dirty="0" err="1">
                <a:solidFill>
                  <a:prstClr val="white"/>
                </a:solidFill>
                <a:latin typeface="Agency FB" panose="020B0503020202020204" pitchFamily="34" charset="0"/>
              </a:rPr>
              <a:t>Biblatex</a:t>
            </a: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 approach  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557" y="652361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6A3C929E-9D82-0BA6-7FDF-EAAC41DFC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7268" y="2005529"/>
            <a:ext cx="2039929" cy="165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8D00CBE-9E4F-7421-E332-3F86FC01F505}"/>
              </a:ext>
            </a:extLst>
          </p:cNvPr>
          <p:cNvSpPr>
            <a:spLocks noGrp="1"/>
          </p:cNvSpPr>
          <p:nvPr/>
        </p:nvSpPr>
        <p:spPr bwMode="auto">
          <a:xfrm>
            <a:off x="770020" y="1738575"/>
            <a:ext cx="898358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MY" sz="240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Biblatex</a:t>
            </a:r>
            <a:r>
              <a:rPr lang="en-MY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is a powerful tool for managing citations and references in academic writing, offering a flexible and customizable approach. </a:t>
            </a:r>
            <a:br>
              <a:rPr lang="en-MY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MY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MY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With its extensive range of citation styles and support for various bibliographic databases, </a:t>
            </a:r>
            <a:r>
              <a:rPr lang="en-MY" sz="240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biblatex</a:t>
            </a:r>
            <a:r>
              <a:rPr lang="en-MY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simplifies the process of generating accurate and consistent citations. 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MY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MY" sz="2400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Biblatex</a:t>
            </a:r>
            <a:r>
              <a:rPr lang="en-MY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seamlessly integrates with LaTeX, facilitating precise document formatting and contributing to a polished and standardized presentation of citations and references in academic writing.</a:t>
            </a:r>
            <a:endParaRPr lang="en-US" altLang="en-US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8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</a:rPr>
              <a:t>1. Create .bib file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</a:rPr>
              <a:t>2. Use </a:t>
            </a:r>
            <a:r>
              <a:rPr lang="en-US" sz="2400" dirty="0" err="1">
                <a:solidFill>
                  <a:schemeClr val="tx1"/>
                </a:solidFill>
              </a:rPr>
              <a:t>natbib</a:t>
            </a:r>
            <a:r>
              <a:rPr lang="en-US" sz="2400" dirty="0">
                <a:solidFill>
                  <a:schemeClr val="tx1"/>
                </a:solidFill>
              </a:rPr>
              <a:t> package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</a:rPr>
              <a:t>\</a:t>
            </a:r>
            <a:r>
              <a:rPr lang="en-US" sz="2400" dirty="0" err="1">
                <a:solidFill>
                  <a:schemeClr val="tx1"/>
                </a:solidFill>
              </a:rPr>
              <a:t>usepackage</a:t>
            </a:r>
            <a:r>
              <a:rPr lang="en-US" sz="2400" dirty="0">
                <a:solidFill>
                  <a:schemeClr val="tx1"/>
                </a:solidFill>
              </a:rPr>
              <a:t>[square]{</a:t>
            </a:r>
            <a:r>
              <a:rPr lang="en-US" sz="2400" dirty="0" err="1">
                <a:solidFill>
                  <a:schemeClr val="tx1"/>
                </a:solidFill>
              </a:rPr>
              <a:t>natbib</a:t>
            </a:r>
            <a:r>
              <a:rPr lang="en-US" sz="2400" dirty="0">
                <a:solidFill>
                  <a:schemeClr val="tx1"/>
                </a:solidFill>
              </a:rPr>
              <a:t>}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</a:rPr>
              <a:t>\</a:t>
            </a:r>
            <a:r>
              <a:rPr lang="en-US" sz="2400" dirty="0" err="1">
                <a:solidFill>
                  <a:schemeClr val="tx1"/>
                </a:solidFill>
              </a:rPr>
              <a:t>bibliographystyle</a:t>
            </a:r>
            <a:r>
              <a:rPr lang="en-US" sz="2400" dirty="0">
                <a:solidFill>
                  <a:schemeClr val="tx1"/>
                </a:solidFill>
              </a:rPr>
              <a:t>{</a:t>
            </a:r>
            <a:r>
              <a:rPr lang="en-US" sz="2400" dirty="0" err="1">
                <a:solidFill>
                  <a:schemeClr val="tx1"/>
                </a:solidFill>
              </a:rPr>
              <a:t>ieeetr</a:t>
            </a:r>
            <a:r>
              <a:rPr lang="en-US" sz="2400" dirty="0">
                <a:solidFill>
                  <a:schemeClr val="tx1"/>
                </a:solidFill>
              </a:rPr>
              <a:t>}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</a:rPr>
              <a:t>\bibliography{ref}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1258" y="443497"/>
            <a:ext cx="7979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Citations and reference using </a:t>
            </a:r>
            <a:r>
              <a:rPr lang="en-US" sz="3200" b="1" dirty="0" err="1">
                <a:solidFill>
                  <a:prstClr val="white"/>
                </a:solidFill>
                <a:latin typeface="Agency FB" panose="020B0503020202020204" pitchFamily="34" charset="0"/>
              </a:rPr>
              <a:t>Biblatex</a:t>
            </a: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 approach (cont.)  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64" y="498821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8D00CBE-9E4F-7421-E332-3F86FC01F505}"/>
              </a:ext>
            </a:extLst>
          </p:cNvPr>
          <p:cNvSpPr>
            <a:spLocks noGrp="1"/>
          </p:cNvSpPr>
          <p:nvPr/>
        </p:nvSpPr>
        <p:spPr bwMode="auto">
          <a:xfrm>
            <a:off x="935356" y="1766649"/>
            <a:ext cx="9753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 eaLnBrk="1" hangingPunct="1">
              <a:buNone/>
            </a:pPr>
            <a:endParaRPr lang="en-US" altLang="en-US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4A8054-9CE5-58A4-8650-9FBA2E338A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3800" y="2188253"/>
            <a:ext cx="5894962" cy="243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1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500" dirty="0">
                <a:solidFill>
                  <a:schemeClr val="tx1"/>
                </a:solidFill>
              </a:rPr>
              <a:t>Demo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1258" y="443497"/>
            <a:ext cx="7979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Using journal </a:t>
            </a:r>
            <a:r>
              <a:rPr lang="en-US" sz="3200" b="1" dirty="0" err="1">
                <a:solidFill>
                  <a:prstClr val="white"/>
                </a:solidFill>
                <a:latin typeface="Agency FB" panose="020B0503020202020204" pitchFamily="34" charset="0"/>
              </a:rPr>
              <a:t>LaTex</a:t>
            </a: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 template 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64" y="498821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8D00CBE-9E4F-7421-E332-3F86FC01F505}"/>
              </a:ext>
            </a:extLst>
          </p:cNvPr>
          <p:cNvSpPr>
            <a:spLocks noGrp="1"/>
          </p:cNvSpPr>
          <p:nvPr/>
        </p:nvSpPr>
        <p:spPr bwMode="auto">
          <a:xfrm>
            <a:off x="935356" y="1766649"/>
            <a:ext cx="9753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 eaLnBrk="1" hangingPunct="1">
              <a:buNone/>
            </a:pP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87792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References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BEBDC4-CEE6-F3AE-3F79-102E5867110B}"/>
              </a:ext>
            </a:extLst>
          </p:cNvPr>
          <p:cNvSpPr txBox="1"/>
          <p:nvPr/>
        </p:nvSpPr>
        <p:spPr>
          <a:xfrm>
            <a:off x="838200" y="1796610"/>
            <a:ext cx="104394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Leslie Lampert. 1994. LaTeX: A Document Preparation System. 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Helmut 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Kopta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and Patrick W. Daly. 2004.Guide to 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LaTex</a:t>
            </a: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Frank 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Mittelbach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et al. 2004. The LaTeX Companion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Online Guides</a:t>
            </a:r>
          </a:p>
          <a:p>
            <a:pPr marL="800100" lvl="1" indent="-342900"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hlinkClick r:id="rId4"/>
              </a:rPr>
              <a:t>https://www.overleaf.com/</a:t>
            </a: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800100" lvl="1" indent="-342900"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hlinkClick r:id="rId5"/>
              </a:rPr>
              <a:t>http://en.wikibooks.org/wiki/LaTeX</a:t>
            </a: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800100" lvl="1" indent="-342900"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hlinkClick r:id="rId6"/>
              </a:rPr>
              <a:t>http://tobi.oetiker.ch/lshort/lshort.pdf</a:t>
            </a: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800100" lvl="1" indent="-342900" eaLnBrk="1" hangingPunct="1">
              <a:buFont typeface="Wingdings" panose="05000000000000000000" pitchFamily="2" charset="2"/>
              <a:buChar char="ü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71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3076" name="Picture 4" descr="Guide To Getting Involved In Undergraduate research Through Cold-emailing -  Cindy Lao">
            <a:extLst>
              <a:ext uri="{FF2B5EF4-FFF2-40B4-BE49-F238E27FC236}">
                <a16:creationId xmlns:a16="http://schemas.microsoft.com/office/drawing/2014/main" id="{00B01708-944A-8EE8-93DE-E79BD3F23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317199"/>
            <a:ext cx="7110413" cy="467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86619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17661</TotalTime>
  <Words>2383</Words>
  <Application>Microsoft Office PowerPoint</Application>
  <PresentationFormat>Widescreen</PresentationFormat>
  <Paragraphs>360</Paragraphs>
  <Slides>40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Agency FB</vt:lpstr>
      <vt:lpstr>Amasis MT Pro Black</vt:lpstr>
      <vt:lpstr>Arial</vt:lpstr>
      <vt:lpstr>Calibri</vt:lpstr>
      <vt:lpstr>Calibri Light</vt:lpstr>
      <vt:lpstr>Lato</vt:lpstr>
      <vt:lpstr>Source Code Pro</vt:lpstr>
      <vt:lpstr>Times New Roman</vt:lpstr>
      <vt:lpstr>Wingdings</vt:lpstr>
      <vt:lpstr>YouTube Sans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Mohammed F.R. Anbar</cp:lastModifiedBy>
  <cp:revision>419</cp:revision>
  <dcterms:created xsi:type="dcterms:W3CDTF">2012-10-04T04:34:07Z</dcterms:created>
  <dcterms:modified xsi:type="dcterms:W3CDTF">2023-11-21T15:54:59Z</dcterms:modified>
</cp:coreProperties>
</file>