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82" r:id="rId6"/>
    <p:sldId id="483" r:id="rId7"/>
    <p:sldId id="523" r:id="rId8"/>
    <p:sldId id="537" r:id="rId9"/>
    <p:sldId id="524" r:id="rId10"/>
    <p:sldId id="525" r:id="rId11"/>
    <p:sldId id="526" r:id="rId12"/>
    <p:sldId id="527" r:id="rId13"/>
    <p:sldId id="528" r:id="rId14"/>
    <p:sldId id="529" r:id="rId15"/>
    <p:sldId id="530" r:id="rId16"/>
    <p:sldId id="531" r:id="rId17"/>
    <p:sldId id="532" r:id="rId18"/>
    <p:sldId id="533" r:id="rId19"/>
    <p:sldId id="534" r:id="rId20"/>
    <p:sldId id="535" r:id="rId21"/>
    <p:sldId id="536" r:id="rId22"/>
    <p:sldId id="538" r:id="rId23"/>
    <p:sldId id="539" r:id="rId24"/>
    <p:sldId id="540" r:id="rId25"/>
    <p:sldId id="541" r:id="rId26"/>
    <p:sldId id="542" r:id="rId27"/>
    <p:sldId id="543" r:id="rId28"/>
    <p:sldId id="544" r:id="rId29"/>
    <p:sldId id="545" r:id="rId30"/>
    <p:sldId id="546" r:id="rId31"/>
    <p:sldId id="547" r:id="rId32"/>
    <p:sldId id="548" r:id="rId33"/>
    <p:sldId id="549" r:id="rId34"/>
    <p:sldId id="550" r:id="rId35"/>
    <p:sldId id="551" r:id="rId36"/>
    <p:sldId id="552" r:id="rId37"/>
    <p:sldId id="553" r:id="rId38"/>
    <p:sldId id="554" r:id="rId39"/>
    <p:sldId id="555" r:id="rId40"/>
    <p:sldId id="556" r:id="rId41"/>
    <p:sldId id="557" r:id="rId42"/>
    <p:sldId id="558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2"/>
            <p14:sldId id="483"/>
            <p14:sldId id="523"/>
            <p14:sldId id="537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2" d="100"/>
          <a:sy n="72" d="100"/>
        </p:scale>
        <p:origin x="67" y="3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3953" y="1852888"/>
            <a:ext cx="583146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Project 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997087" y="560304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94617" y="3839551"/>
            <a:ext cx="480153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101</a:t>
            </a:r>
          </a:p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&amp; Hybrid Project Management in the Digital Era</a:t>
            </a:r>
          </a:p>
          <a:p>
            <a:pPr algn="ct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الإدارة الرشيقة والهجينة للمشروعات في العصر الرقمي       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5"/>
    </mc:Choice>
    <mc:Fallback xmlns="">
      <p:transition spd="slow" advTm="441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8473792E-5E04-5051-CB87-EC5B3188C0DC}"/>
              </a:ext>
            </a:extLst>
          </p:cNvPr>
          <p:cNvSpPr txBox="1">
            <a:spLocks/>
          </p:cNvSpPr>
          <p:nvPr/>
        </p:nvSpPr>
        <p:spPr>
          <a:xfrm>
            <a:off x="6218433" y="3399553"/>
            <a:ext cx="4805691" cy="8388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Learning objectives</a:t>
            </a:r>
          </a:p>
          <a:p>
            <a:endParaRPr lang="en-US" sz="1800" dirty="0">
              <a:solidFill>
                <a:srgbClr val="000000"/>
              </a:solidFill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D92C51E-838D-B090-7A88-EDE82C075F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4261739"/>
              </p:ext>
            </p:extLst>
          </p:nvPr>
        </p:nvGraphicFramePr>
        <p:xfrm>
          <a:off x="457200" y="1600200"/>
          <a:ext cx="4114800" cy="4525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2596">
                <a:tc>
                  <a:txBody>
                    <a:bodyPr/>
                    <a:lstStyle/>
                    <a:p>
                      <a:r>
                        <a:rPr dirty="0"/>
                        <a:t>1. Modern Project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596">
                <a:tc>
                  <a:txBody>
                    <a:bodyPr/>
                    <a:lstStyle/>
                    <a:p>
                      <a:r>
                        <a:rPr dirty="0"/>
                        <a:t>2. Agile Project Management Basics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596">
                <a:tc>
                  <a:txBody>
                    <a:bodyPr/>
                    <a:lstStyle/>
                    <a:p>
                      <a:r>
                        <a:rPr dirty="0"/>
                        <a:t>3. Scrum Framework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596">
                <a:tc>
                  <a:txBody>
                    <a:bodyPr/>
                    <a:lstStyle/>
                    <a:p>
                      <a:r>
                        <a:rPr dirty="0"/>
                        <a:t>4. Kanban and Lean Concepts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2596">
                <a:tc>
                  <a:txBody>
                    <a:bodyPr/>
                    <a:lstStyle/>
                    <a:p>
                      <a:r>
                        <a:rPr dirty="0"/>
                        <a:t>5. Hybrid Project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596">
                <a:tc>
                  <a:txBody>
                    <a:bodyPr/>
                    <a:lstStyle/>
                    <a:p>
                      <a:r>
                        <a:rPr dirty="0"/>
                        <a:t>6. Knowledge Areas in Agile/Hybrid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596">
                <a:tc>
                  <a:txBody>
                    <a:bodyPr/>
                    <a:lstStyle/>
                    <a:p>
                      <a:r>
                        <a:rPr dirty="0"/>
                        <a:t>7. Digital and AI Tools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2596">
                <a:tc>
                  <a:txBody>
                    <a:bodyPr/>
                    <a:lstStyle/>
                    <a:p>
                      <a:r>
                        <a:rPr dirty="0"/>
                        <a:t>8. Case Example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2596">
                <a:tc>
                  <a:txBody>
                    <a:bodyPr/>
                    <a:lstStyle/>
                    <a:p>
                      <a:r>
                        <a:rPr dirty="0"/>
                        <a:t>9. Challenges, Success Factors, Summary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2599">
                <a:tc>
                  <a:txBody>
                    <a:bodyPr/>
                    <a:lstStyle/>
                    <a:p>
                      <a:r>
                        <a:rPr dirty="0"/>
                        <a:t>10. Review Questions and References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32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2170" y="1555576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55086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4965EDD6-840F-69FA-FF8E-60E8325F2E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F07564D-322C-B4B3-FC51-2F1DF4FEF882}"/>
              </a:ext>
            </a:extLst>
          </p:cNvPr>
          <p:cNvSpPr txBox="1">
            <a:spLocks/>
          </p:cNvSpPr>
          <p:nvPr/>
        </p:nvSpPr>
        <p:spPr>
          <a:xfrm>
            <a:off x="1018830" y="1572626"/>
            <a:ext cx="10541000" cy="12657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Modern Project Management</a:t>
            </a:r>
          </a:p>
          <a:p>
            <a:pPr algn="ctr"/>
            <a:r>
              <a:rPr lang="ar-EG" sz="2500" dirty="0"/>
              <a:t>إدارة المشروعات الحديثة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9971989-CDD3-C6C5-A603-5FCA41FA64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082123"/>
              </p:ext>
            </p:extLst>
          </p:nvPr>
        </p:nvGraphicFramePr>
        <p:xfrm>
          <a:off x="1141585" y="2435606"/>
          <a:ext cx="10541000" cy="36378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70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70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68982">
                <a:tc>
                  <a:txBody>
                    <a:bodyPr/>
                    <a:lstStyle/>
                    <a:p>
                      <a:r>
                        <a:rPr sz="2500" dirty="0"/>
                        <a:t>Modern project management integrates traditional, agile and digital practices.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إدارة المشروعات الحديثة تدمج بين الأساليب التقليدية والرشيقة والرقمية.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8982">
                <a:tc>
                  <a:txBody>
                    <a:bodyPr/>
                    <a:lstStyle/>
                    <a:p>
                      <a:r>
                        <a:rPr sz="2500" dirty="0"/>
                        <a:t>Focuses on value delivery, stakeholders, and continuous improvement.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500" dirty="0"/>
                        <a:t>حيث </a:t>
                      </a:r>
                      <a:r>
                        <a:rPr sz="2500" dirty="0"/>
                        <a:t>تركّز على تعظيم القيمة، وإدارة أصحاب المصلحة، والتحسين المستمر.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8983">
                <a:tc>
                  <a:txBody>
                    <a:bodyPr/>
                    <a:lstStyle/>
                    <a:p>
                      <a:r>
                        <a:rPr sz="2500" dirty="0"/>
                        <a:t>Designed to respond quickly to change and uncertainty.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500" dirty="0"/>
                        <a:t>فهي </a:t>
                      </a:r>
                      <a:r>
                        <a:rPr sz="2500" dirty="0"/>
                        <a:t>مصممة للاستجابة السريعة للتغيير وعدم اليقين.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162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13157B-66E1-337C-CDA9-0A68252DC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79EAD4-04BD-A7C8-DEB2-95AB1E060DD7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35300E-4FA4-A695-82D2-F185A0563880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0A2F2D-32CA-96EE-928E-030F096D51C9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56D814-369D-7975-C536-7A034C7E463B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3A9D84-D0A4-54CE-8D45-AB7668C7F4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43B27917-D83D-F7C7-E8AF-181AA5405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C79B71C-2C54-931B-BED2-ED39440C537F}"/>
              </a:ext>
            </a:extLst>
          </p:cNvPr>
          <p:cNvSpPr txBox="1">
            <a:spLocks/>
          </p:cNvSpPr>
          <p:nvPr/>
        </p:nvSpPr>
        <p:spPr>
          <a:xfrm>
            <a:off x="1591228" y="1345306"/>
            <a:ext cx="8229600" cy="80405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Why Agile and Hybrid Are Important Today</a:t>
            </a:r>
          </a:p>
          <a:p>
            <a:pPr algn="ctr"/>
            <a:r>
              <a:rPr lang="ar-EG" sz="2500" dirty="0"/>
              <a:t>أهمية الإدارة الرشيقة والهجينة اليوم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DDB00CF-7FFD-10E3-8908-BD6BFDD4E2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46632"/>
              </p:ext>
            </p:extLst>
          </p:nvPr>
        </p:nvGraphicFramePr>
        <p:xfrm>
          <a:off x="838200" y="2381890"/>
          <a:ext cx="10253870" cy="35137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26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269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9651">
                <a:tc>
                  <a:txBody>
                    <a:bodyPr/>
                    <a:lstStyle/>
                    <a:p>
                      <a:r>
                        <a:rPr sz="2500" dirty="0"/>
                        <a:t>Markets and technologies change rapidly; requirements are not always stable.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الأسواق والتقنيات تتغير بسرعة، والمتطلبات ليست ثابتة دائمًا.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9651">
                <a:tc>
                  <a:txBody>
                    <a:bodyPr/>
                    <a:lstStyle/>
                    <a:p>
                      <a:r>
                        <a:rPr sz="2500" dirty="0"/>
                        <a:t>Customers expect frequent updates and early value.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العملاء يتوقعون تحديثات متكررة وقيمة مبكرة.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9652">
                <a:tc>
                  <a:txBody>
                    <a:bodyPr/>
                    <a:lstStyle/>
                    <a:p>
                      <a:r>
                        <a:rPr sz="2500" dirty="0"/>
                        <a:t>Agile and hybrid approaches reduce risk and increase adaptability.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الأساليب الرشيقة والهجينة تقلل المخاطر وتزيد القدرة على التكيّف.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476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540A46-D1B5-4812-90B7-767E9491C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0ADC48-74B7-EF16-A6B7-1FD27B511E0F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45D015-9F87-943E-ACCF-656F74F52ABA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B76ED4-2C89-EE00-3388-FFC85862F707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3D7041-15F1-CF6D-6893-8A76CB35B8C1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2026B1-D67B-D2C4-344B-05B2B796DF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4473BDDE-C26E-313B-93E9-6977D711F8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B82883-BFE0-8765-FD26-8A6B92B7D422}"/>
              </a:ext>
            </a:extLst>
          </p:cNvPr>
          <p:cNvSpPr txBox="1">
            <a:spLocks/>
          </p:cNvSpPr>
          <p:nvPr/>
        </p:nvSpPr>
        <p:spPr>
          <a:xfrm>
            <a:off x="3448877" y="1421610"/>
            <a:ext cx="10485783" cy="6811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500" dirty="0"/>
              <a:t>Traditional vs Agile Project Management</a:t>
            </a:r>
          </a:p>
          <a:p>
            <a:r>
              <a:rPr lang="ar-EG" sz="2500" dirty="0"/>
              <a:t>الإدارة التقليدية مقابل الإدارة الرشيقة للمشروعات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CC38927-6DFB-6F7F-EA9C-EC6A7E0578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8924336"/>
              </p:ext>
            </p:extLst>
          </p:nvPr>
        </p:nvGraphicFramePr>
        <p:xfrm>
          <a:off x="665921" y="2652755"/>
          <a:ext cx="10485784" cy="30325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42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2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99054">
                <a:tc>
                  <a:txBody>
                    <a:bodyPr/>
                    <a:lstStyle/>
                    <a:p>
                      <a:r>
                        <a:rPr sz="2500" dirty="0"/>
                        <a:t>Traditional (Waterfall): sequential phases, detailed upfront plan, limited changes.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النهج التقليدي : مراحل متتالية، خطة تفصيلية مسبقة، مساحة محدودة للتغيير.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9054">
                <a:tc>
                  <a:txBody>
                    <a:bodyPr/>
                    <a:lstStyle/>
                    <a:p>
                      <a:r>
                        <a:rPr sz="2500" dirty="0"/>
                        <a:t>Agile: iterative and incremental, evolving plan, embraces change.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النهج الرشيق: تكراري وتزايدي، خطة تتطور بمرور الوقت، يتقبّل التغيير.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9055">
                <a:tc>
                  <a:txBody>
                    <a:bodyPr/>
                    <a:lstStyle/>
                    <a:p>
                      <a:r>
                        <a:rPr sz="2500" dirty="0"/>
                        <a:t>Choice depends on project type, risk level and environment.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الاختيار يعتمد على نوع المشروع ومستوى المخاطرة وبيئة العمل.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809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0CB7C5-CD19-EDCB-CA0C-7FF2E0A2A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5FFB21-4E94-06C4-F64F-50760FC1F931}"/>
              </a:ext>
            </a:extLst>
          </p:cNvPr>
          <p:cNvSpPr/>
          <p:nvPr/>
        </p:nvSpPr>
        <p:spPr>
          <a:xfrm>
            <a:off x="328330" y="1345306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D8409-15CE-FF85-31DB-8CAA71BCCD6D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1C2FA8-4299-1605-441B-EB05DEF1EAA8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AF89BC-DE1D-51EA-3383-524FC11DDB07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3A731F4-D9C5-FBA6-FB05-9C99F2E3F39D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C9EC8D-E29E-240D-A255-F599B71268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2D435FA7-3D6B-4553-9A5A-B89DB4DA2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50F2AF-D342-38D8-7FE5-83C988014528}"/>
              </a:ext>
            </a:extLst>
          </p:cNvPr>
          <p:cNvSpPr txBox="1">
            <a:spLocks/>
          </p:cNvSpPr>
          <p:nvPr/>
        </p:nvSpPr>
        <p:spPr>
          <a:xfrm>
            <a:off x="981000" y="1501516"/>
            <a:ext cx="10624930" cy="81543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Definition of Agile Project Management</a:t>
            </a:r>
          </a:p>
          <a:p>
            <a:pPr algn="ctr"/>
            <a:r>
              <a:rPr lang="ar-EG" sz="2500" dirty="0"/>
              <a:t>تعريف الإدارة الرشيقة للمشروعات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7C3E9AC-8ACD-E374-127E-B8C6348439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263339"/>
              </p:ext>
            </p:extLst>
          </p:nvPr>
        </p:nvGraphicFramePr>
        <p:xfrm>
          <a:off x="981000" y="2628915"/>
          <a:ext cx="10624930" cy="3230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2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124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78381">
                <a:tc>
                  <a:txBody>
                    <a:bodyPr/>
                    <a:lstStyle/>
                    <a:p>
                      <a:r>
                        <a:rPr sz="2500" dirty="0"/>
                        <a:t>A flexible, iterative approach that delivers value in small increments.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أسلوب مرن وتكراري يقدّم القيمة في أجزاء صغيرة.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6297">
                <a:tc>
                  <a:txBody>
                    <a:bodyPr/>
                    <a:lstStyle/>
                    <a:p>
                      <a:r>
                        <a:rPr sz="2500" dirty="0"/>
                        <a:t>Welcomes changing requirements throughout the project life cycle.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يتقبّل تغيّر المتطلبات خلال دورة حياة المشروع.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6298">
                <a:tc>
                  <a:txBody>
                    <a:bodyPr/>
                    <a:lstStyle/>
                    <a:p>
                      <a:r>
                        <a:rPr sz="2500" dirty="0"/>
                        <a:t>Emphasizes collaboration, customer feedback, and continuous learning.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يركز على التعاون، وتغذية راجعة مستمرة من العميل، والتعلّم المستمر.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791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3197"/>
    </mc:Choice>
    <mc:Fallback>
      <p:transition advTm="2319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0A2809-86CB-ED7B-0319-CF2377F64F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8AC474-2720-9943-6454-A5DBEAA836E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323DB5-255C-561F-C947-BF0CDF73AF7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F0083D-1FA8-424F-1EE5-FF86BE3E2E76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3D5EE5-D586-34A2-21C6-7E2FC41268A8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AEE006-C87A-0767-D307-6204C2769F82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477B33-F9EB-3066-B010-E7B46EFD32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9DFFA874-2539-CC50-C67A-DFB08DF6E1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0A0EA7-208C-E93E-888D-CE1AD00C33D3}"/>
              </a:ext>
            </a:extLst>
          </p:cNvPr>
          <p:cNvSpPr txBox="1">
            <a:spLocks/>
          </p:cNvSpPr>
          <p:nvPr/>
        </p:nvSpPr>
        <p:spPr>
          <a:xfrm>
            <a:off x="838200" y="1449599"/>
            <a:ext cx="10753800" cy="81543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Agile Manifesto – Core Values</a:t>
            </a:r>
          </a:p>
          <a:p>
            <a:pPr algn="ctr"/>
            <a:r>
              <a:rPr lang="ar-EG" sz="2500" dirty="0"/>
              <a:t>البيان الرشيق – القيم الأساسية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75F08B-CA14-2ABA-3295-29461F949D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5571538"/>
              </p:ext>
            </p:extLst>
          </p:nvPr>
        </p:nvGraphicFramePr>
        <p:xfrm>
          <a:off x="719100" y="2658993"/>
          <a:ext cx="10753800" cy="341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6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7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7222">
                <a:tc>
                  <a:txBody>
                    <a:bodyPr/>
                    <a:lstStyle/>
                    <a:p>
                      <a:r>
                        <a:rPr sz="2500" dirty="0"/>
                        <a:t>Individuals and interactions over processes and tools.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الأفراد والتفاعلات أهم من العمليات والأدوات.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7222">
                <a:tc>
                  <a:txBody>
                    <a:bodyPr/>
                    <a:lstStyle/>
                    <a:p>
                      <a:r>
                        <a:rPr sz="2500" dirty="0"/>
                        <a:t>Working product over comprehensive documentation.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المنتج العامل أهم من التوثيق الشامل.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7222">
                <a:tc>
                  <a:txBody>
                    <a:bodyPr/>
                    <a:lstStyle/>
                    <a:p>
                      <a:r>
                        <a:rPr sz="2500" dirty="0"/>
                        <a:t>Customer collaboration over contract negotiation.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التعاون مع العميل أهم من التفاوض على العقد.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7225">
                <a:tc>
                  <a:txBody>
                    <a:bodyPr/>
                    <a:lstStyle/>
                    <a:p>
                      <a:r>
                        <a:rPr sz="2500" dirty="0"/>
                        <a:t>Responding to change over following a plan.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الاستجابة للتغيير أهم من الالتزام الصارم بالخطة.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565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B1E0BF-0939-1BBE-864C-5C41E831F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BA2DAA-F81A-1586-6F6E-BCB86EA41B05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94F581-6C13-F47F-B80E-D6A581714B67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13B387-80B2-2762-131F-FF5A49DF31F8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ACC262-B321-6A10-3E0D-342395B56BD5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28513C1-9901-3D10-E105-AD992A5B7F40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505884-2C0A-AE8B-0D65-42E20C6CF0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A5D03C3D-DDE5-CB0F-4676-EAF2F0EC8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3CCE04-B9BF-CF41-C55C-D3B4A1592314}"/>
              </a:ext>
            </a:extLst>
          </p:cNvPr>
          <p:cNvSpPr txBox="1">
            <a:spLocks/>
          </p:cNvSpPr>
          <p:nvPr/>
        </p:nvSpPr>
        <p:spPr>
          <a:xfrm>
            <a:off x="424161" y="1318502"/>
            <a:ext cx="10982739" cy="92004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Selected Agile Principles</a:t>
            </a:r>
          </a:p>
          <a:p>
            <a:pPr algn="ctr"/>
            <a:r>
              <a:rPr lang="ar-EG" sz="2500" dirty="0"/>
              <a:t>بعض مبادئ المنهج الرشيق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E282494-5B7D-1030-C66E-6BC1C5C669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895775"/>
              </p:ext>
            </p:extLst>
          </p:nvPr>
        </p:nvGraphicFramePr>
        <p:xfrm>
          <a:off x="449130" y="2227525"/>
          <a:ext cx="10982740" cy="3643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1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14368">
                <a:tc>
                  <a:txBody>
                    <a:bodyPr/>
                    <a:lstStyle/>
                    <a:p>
                      <a:r>
                        <a:rPr sz="2500" dirty="0"/>
                        <a:t>Satisfy the customer through early and continuous delivery of value.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إرضاء العميل من خلال تقديم قيمة مبكرة ومستمرّة.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4368">
                <a:tc>
                  <a:txBody>
                    <a:bodyPr/>
                    <a:lstStyle/>
                    <a:p>
                      <a:r>
                        <a:rPr sz="2500" dirty="0"/>
                        <a:t>Welcome changing requirements, even late in development.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الترحيب بتغيّر المتطلبات حتى في المراحل المتأخرة من المشروع.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4369">
                <a:tc>
                  <a:txBody>
                    <a:bodyPr/>
                    <a:lstStyle/>
                    <a:p>
                      <a:r>
                        <a:rPr sz="2500" dirty="0"/>
                        <a:t>Deliver working product frequently in short iterations.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تسليم جزء عامل من المنتج بشكل متكرر في دورات قصيرة.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807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CBAE8-ECC9-FF08-D132-3380BDACD9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10A223-3424-4837-4F75-CF0AF87E8431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D8FB0-B46C-D06D-B25C-AC307C5B3FE2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7D364A-D280-7376-88C5-F7D53676942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34F571-EFC0-648C-749C-353E93631661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405443A-EC32-CB30-8ED6-7C7A7275BB02}"/>
              </a:ext>
            </a:extLst>
          </p:cNvPr>
          <p:cNvSpPr txBox="1"/>
          <p:nvPr/>
        </p:nvSpPr>
        <p:spPr>
          <a:xfrm>
            <a:off x="670000" y="1973941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E10243-1307-2638-F0F0-D1D14A4296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B7BEF9BC-2BDA-9DEC-54F0-76AE2693D8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387272-7958-AD8B-FD7E-92350CE19949}"/>
              </a:ext>
            </a:extLst>
          </p:cNvPr>
          <p:cNvSpPr txBox="1">
            <a:spLocks/>
          </p:cNvSpPr>
          <p:nvPr/>
        </p:nvSpPr>
        <p:spPr>
          <a:xfrm>
            <a:off x="424161" y="1347571"/>
            <a:ext cx="10982739" cy="8919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Key Agile Roles</a:t>
            </a:r>
          </a:p>
          <a:p>
            <a:pPr algn="ctr"/>
            <a:r>
              <a:rPr lang="ar-EG" sz="2500" dirty="0"/>
              <a:t>الأدوار الرئيسية في الإدارة الرشيقة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80B468B-836D-1760-7332-B348FA2132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076380"/>
              </p:ext>
            </p:extLst>
          </p:nvPr>
        </p:nvGraphicFramePr>
        <p:xfrm>
          <a:off x="539260" y="2194704"/>
          <a:ext cx="10982740" cy="35320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1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77350">
                <a:tc>
                  <a:txBody>
                    <a:bodyPr/>
                    <a:lstStyle/>
                    <a:p>
                      <a:r>
                        <a:rPr sz="2500" dirty="0"/>
                        <a:t>Product Owner: represents the customer and sets priorities.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مالك المنتج: يمثل العميل ويحدد الأولويات.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7350">
                <a:tc>
                  <a:txBody>
                    <a:bodyPr/>
                    <a:lstStyle/>
                    <a:p>
                      <a:r>
                        <a:rPr sz="2500" dirty="0"/>
                        <a:t>Scrum Master or Agile Coach: facilitates the process and removes impediments.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سكروَم ماستر أو المدرب الرشيق: ييسر العملية ويزيل العوائق.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7351">
                <a:tc>
                  <a:txBody>
                    <a:bodyPr/>
                    <a:lstStyle/>
                    <a:p>
                      <a:r>
                        <a:rPr sz="2500" dirty="0"/>
                        <a:t>Development Team: cross-functional group that delivers increments.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فريق التطوير: فريق متعدد التخصصات يقدّم الأجزاء التزايدية من المنتج.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765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159C0-F966-87D9-3E9F-2BEB4968C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D3237F7-37AF-58B5-FFCC-B6C8711B97B1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0AEF74-D790-BBFE-A32E-476A6927D355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A8BF83-C342-A189-641E-D383F09E065E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22A8A6-6AFB-FF28-DACE-3F86F9A69778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70EE7D-F621-32EC-F453-590F355A5A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01D06C16-FFD6-D10F-6787-CC6BC0264E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55EF16-1C6C-4DD5-DB8A-3E1DD3B659EE}"/>
              </a:ext>
            </a:extLst>
          </p:cNvPr>
          <p:cNvSpPr txBox="1">
            <a:spLocks/>
          </p:cNvSpPr>
          <p:nvPr/>
        </p:nvSpPr>
        <p:spPr>
          <a:xfrm>
            <a:off x="1981200" y="1513713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Agile Artifacts</a:t>
            </a:r>
          </a:p>
          <a:p>
            <a:pPr algn="ctr"/>
            <a:r>
              <a:rPr lang="ar-EG" sz="2500" dirty="0"/>
              <a:t>المخرجات الرئيسية في المنهج الرشيق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A363983-6ADD-F021-7F09-8D160AAEFC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249316"/>
              </p:ext>
            </p:extLst>
          </p:nvPr>
        </p:nvGraphicFramePr>
        <p:xfrm>
          <a:off x="457200" y="2613991"/>
          <a:ext cx="11082130" cy="3512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0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1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70724">
                <a:tc>
                  <a:txBody>
                    <a:bodyPr/>
                    <a:lstStyle/>
                    <a:p>
                      <a:r>
                        <a:rPr sz="2500" dirty="0"/>
                        <a:t>Product Backlog: prioritized list of required features.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قائمة المنتج: قائمة مرتّبة بالأولوية لكل المزايا والمتطلبات.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0724">
                <a:tc>
                  <a:txBody>
                    <a:bodyPr/>
                    <a:lstStyle/>
                    <a:p>
                      <a:r>
                        <a:rPr sz="2500" dirty="0"/>
                        <a:t>Sprint Backlog: items selected for the current iteration.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قائمة السبرينت: العناصر المختارة للدورة الحالية.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0725">
                <a:tc>
                  <a:txBody>
                    <a:bodyPr/>
                    <a:lstStyle/>
                    <a:p>
                      <a:r>
                        <a:rPr sz="2500" dirty="0"/>
                        <a:t>Increment: usable product at the end of each sprint.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الجزء التزايدي: المنتج القابل للاستخدام في نهاية كل سبرينت.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27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6FE117-3F87-17B5-ECE5-98E13D533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3DB427-4C40-1F48-D9F5-B3BF9B4629C2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2D2C54-E415-C9CB-A4D5-71A13B1F896C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1D9FB4-B992-C9A2-9793-1A1BA1CE63F7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FAEE2-B3E1-B5D2-7772-11399E794C32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0BE941-325A-9144-0BF3-DF08AB0D13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89BB238D-0E7B-5339-F0E4-1C26E4F876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A0323A-9FCB-D72A-8740-E574E51D8E3C}"/>
              </a:ext>
            </a:extLst>
          </p:cNvPr>
          <p:cNvSpPr txBox="1">
            <a:spLocks/>
          </p:cNvSpPr>
          <p:nvPr/>
        </p:nvSpPr>
        <p:spPr>
          <a:xfrm>
            <a:off x="2126974" y="138176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Agile Events</a:t>
            </a:r>
          </a:p>
          <a:p>
            <a:pPr algn="ctr"/>
            <a:r>
              <a:rPr lang="ar-EG" sz="2500" dirty="0"/>
              <a:t>الأحداث والاجتماعات في المنهج الرشيق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4E55C4A-32D1-B46C-5104-BDFDDC1661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434184"/>
              </p:ext>
            </p:extLst>
          </p:nvPr>
        </p:nvGraphicFramePr>
        <p:xfrm>
          <a:off x="457200" y="2445026"/>
          <a:ext cx="11111948" cy="3681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59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559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27045">
                <a:tc>
                  <a:txBody>
                    <a:bodyPr/>
                    <a:lstStyle/>
                    <a:p>
                      <a:r>
                        <a:rPr sz="2500" dirty="0"/>
                        <a:t>Planning meetings to select and plan work items.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اجتماعات التخطيط لاختيار العمل وتخطيطه.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7045">
                <a:tc>
                  <a:txBody>
                    <a:bodyPr/>
                    <a:lstStyle/>
                    <a:p>
                      <a:r>
                        <a:rPr sz="2500" dirty="0"/>
                        <a:t>Daily short coordination meetings (stand-ups).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اجتماعات يومية قصيرة للتنسيق (Stand-up).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7046">
                <a:tc>
                  <a:txBody>
                    <a:bodyPr/>
                    <a:lstStyle/>
                    <a:p>
                      <a:r>
                        <a:rPr sz="2500" dirty="0"/>
                        <a:t>Review and retrospective at the end of each iteration.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اجتماع مراجعة المنتج واجتماع الاسترجاع في نهاية كل دورة.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98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2C999-CCFF-1FB3-9A46-38473B4F93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FC3DA2-B027-18AE-F525-13ED68526A4A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9BD00E-F708-3AC9-E2DB-0C6702937901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CAB461-6E2F-7ED1-EE99-3E98C064D27E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30A61A-023B-6991-CE6A-ED67801CDF58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DB1C4F-F298-F625-1CFB-2CE1DD76F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936B2EDD-7EBE-581D-B694-E3C913C8A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CE6C23-7999-6BB3-02C0-0D669CF194FC}"/>
              </a:ext>
            </a:extLst>
          </p:cNvPr>
          <p:cNvSpPr txBox="1">
            <a:spLocks/>
          </p:cNvSpPr>
          <p:nvPr/>
        </p:nvSpPr>
        <p:spPr>
          <a:xfrm>
            <a:off x="1981200" y="1476215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Scrum Framework Overview</a:t>
            </a:r>
          </a:p>
          <a:p>
            <a:pPr algn="ctr"/>
            <a:r>
              <a:rPr lang="ar-EG" sz="2500" dirty="0"/>
              <a:t>نظرة عامة على إطار سكرم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B2109D3-42F4-B33B-012D-A1E2E9FAD9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053864"/>
              </p:ext>
            </p:extLst>
          </p:nvPr>
        </p:nvGraphicFramePr>
        <p:xfrm>
          <a:off x="457199" y="2886852"/>
          <a:ext cx="11012558" cy="32393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62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062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19655">
                <a:tc>
                  <a:txBody>
                    <a:bodyPr/>
                    <a:lstStyle/>
                    <a:p>
                      <a:r>
                        <a:rPr sz="2500" dirty="0"/>
                        <a:t>Scrum is a popular agile framework based on short time-boxed iterations called sprints.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سكرم هو إطار رشيق شائع يعتمد على دورات زمنية قصيرة ومحددة تسمى سبرينت.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9656">
                <a:tc>
                  <a:txBody>
                    <a:bodyPr/>
                    <a:lstStyle/>
                    <a:p>
                      <a:r>
                        <a:rPr sz="2500" dirty="0"/>
                        <a:t>Defines clear roles, events, and artifacts to structure the work.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يحدد أدوارًا وأحداثًا ومخرجات واضحة لتنظيم العمل.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980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59609-0A70-4065-B5C3-DDA813745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1691D1-EB07-ADED-37C0-55D5EB10F7DA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874D74-5806-DC22-B320-3ACD3255FB1F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7A1B98-D7B6-3BEF-57E2-AEDDAF7DCF4F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82A747-94DA-51F6-28FD-C608BB1668F1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0EF35F-9A81-C29F-EEAC-8D38FFBB0B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05D5FD51-275B-8886-5FF3-2185EEF07F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82FCDB-3E7E-C782-719E-24B8B1655DAE}"/>
              </a:ext>
            </a:extLst>
          </p:cNvPr>
          <p:cNvSpPr txBox="1">
            <a:spLocks/>
          </p:cNvSpPr>
          <p:nvPr/>
        </p:nvSpPr>
        <p:spPr>
          <a:xfrm>
            <a:off x="584752" y="1310133"/>
            <a:ext cx="11022496" cy="85995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Scrum Roles</a:t>
            </a:r>
          </a:p>
          <a:p>
            <a:pPr algn="ctr"/>
            <a:r>
              <a:rPr lang="ar-EG" sz="2500" dirty="0"/>
              <a:t>أدوار سكرم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79AE8D6-26C6-B301-E09A-C12655DB21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757952"/>
              </p:ext>
            </p:extLst>
          </p:nvPr>
        </p:nvGraphicFramePr>
        <p:xfrm>
          <a:off x="457200" y="2720975"/>
          <a:ext cx="11022496" cy="3405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11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Product Owner: defines product vision and backlog order.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مالك المنتج: يحدّد رؤية المنتج وترتيب أولويات قائمة المنتج.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Scrum Master: serves the team and ensures Scrum is understood.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سكروَم ماستر: يخدم الفريق ويضمن تطبيق سكرم بشكل صحيح.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5063">
                <a:tc>
                  <a:txBody>
                    <a:bodyPr/>
                    <a:lstStyle/>
                    <a:p>
                      <a:r>
                        <a:rPr sz="2500" dirty="0"/>
                        <a:t>Development Team Members: self-organizing professionals.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أعضاء فريق التطوير: محترفون منظمون ذاتيًا.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387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B5AE8B-B628-3438-1D35-FD06EA3C8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D9A182-35F5-5C00-CD9E-2AA5D3EB1E16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7B4F9B-BD26-4D80-5E18-DE43C43E1571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71103E-6B34-A687-7ECD-9AD5970C0D6F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950ED9-4976-C156-1068-6607BF619A58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407A22-3AA5-AD9F-3B30-EC439C5664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827E9887-4D8B-6EF7-9301-4147CA32F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A6D23C-48C1-658A-B298-794A181E9F64}"/>
              </a:ext>
            </a:extLst>
          </p:cNvPr>
          <p:cNvSpPr txBox="1">
            <a:spLocks/>
          </p:cNvSpPr>
          <p:nvPr/>
        </p:nvSpPr>
        <p:spPr>
          <a:xfrm>
            <a:off x="1981200" y="137573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Scrum Events</a:t>
            </a:r>
          </a:p>
          <a:p>
            <a:pPr algn="ctr"/>
            <a:r>
              <a:rPr lang="ar-EG" sz="2500" dirty="0"/>
              <a:t>الأحداث في سكرم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C821FEE-1DFB-CE2C-0779-2D841793DC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417962"/>
              </p:ext>
            </p:extLst>
          </p:nvPr>
        </p:nvGraphicFramePr>
        <p:xfrm>
          <a:off x="446859" y="2386020"/>
          <a:ext cx="11082130" cy="3601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0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1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0541">
                <a:tc>
                  <a:txBody>
                    <a:bodyPr/>
                    <a:lstStyle/>
                    <a:p>
                      <a:r>
                        <a:rPr sz="2500" dirty="0"/>
                        <a:t>Sprint Planning – define sprint goal and selected backlog items.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تخطيط السبرينت – تحديد هدف السبرينت والعناصر المختارة من قائمة المنتج.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0541">
                <a:tc>
                  <a:txBody>
                    <a:bodyPr/>
                    <a:lstStyle/>
                    <a:p>
                      <a:r>
                        <a:rPr sz="2500" dirty="0"/>
                        <a:t>Daily Scrum – short meeting to synchronize the team.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سكرم اليومي – اجتماع قصير لتنسيق عمل الفريق.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0542">
                <a:tc>
                  <a:txBody>
                    <a:bodyPr/>
                    <a:lstStyle/>
                    <a:p>
                      <a:r>
                        <a:rPr sz="2500" dirty="0"/>
                        <a:t>Sprint Review and Sprint Retrospective – inspect product and process.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مراجعة السبرينت واسترجاع السبرينت – لمراجعة المنتج وتحسين العملية.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42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07C9EE-2D09-42FC-BE94-3D3FA74D5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95BEAC-180A-C00F-3A48-B1CD6598971F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D62708-D747-4ABE-C10F-DE5F4EBD37FD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42E585-722C-F033-8E5F-E89106948994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7295BE-E981-A044-79D5-B615E591C87A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0E6690-F5AF-71B3-316B-DE585BBF63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D358DEA4-C1BD-DF02-60CF-5017F80CDD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359205-2265-37A9-CD2A-5C3A81D5F153}"/>
              </a:ext>
            </a:extLst>
          </p:cNvPr>
          <p:cNvSpPr txBox="1">
            <a:spLocks/>
          </p:cNvSpPr>
          <p:nvPr/>
        </p:nvSpPr>
        <p:spPr>
          <a:xfrm>
            <a:off x="1981200" y="138176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User Stories and Backlogs</a:t>
            </a:r>
          </a:p>
          <a:p>
            <a:pPr algn="ctr"/>
            <a:r>
              <a:rPr lang="ar-EG" sz="2500" dirty="0"/>
              <a:t>قصص المستخدم وقوائم الأعمال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1C76A2F-E569-0C44-4C61-8C66B5D732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280583"/>
              </p:ext>
            </p:extLst>
          </p:nvPr>
        </p:nvGraphicFramePr>
        <p:xfrm>
          <a:off x="424161" y="2668933"/>
          <a:ext cx="11062252" cy="3332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1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311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10952">
                <a:tc>
                  <a:txBody>
                    <a:bodyPr/>
                    <a:lstStyle/>
                    <a:p>
                      <a:r>
                        <a:rPr sz="2500" dirty="0"/>
                        <a:t>User Story: simple description of a requirement from user perspective.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قصة المستخدم: وصف بسيط لمتطلب من وجهة نظر المستخدم.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0952">
                <a:tc>
                  <a:txBody>
                    <a:bodyPr/>
                    <a:lstStyle/>
                    <a:p>
                      <a:r>
                        <a:rPr sz="2500" dirty="0"/>
                        <a:t>Typical format: As a user, I want a feature so that I get a benefit.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الصيغة المعتادة: بصفتي مستخدمًا أريد ميزة معينة حتى أحقق فائدة معينة.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0952">
                <a:tc>
                  <a:txBody>
                    <a:bodyPr/>
                    <a:lstStyle/>
                    <a:p>
                      <a:r>
                        <a:rPr sz="2500" dirty="0"/>
                        <a:t>Backlog items are estimated and prioritized regularly.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عناصر قائمة المنتج تُقدَّر وتُرتَّب حسب الأولوية بشكل دوري.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78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026F93-EB29-DC55-7B09-A1FD9B749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AB13E0-100B-F18B-3BB3-126F51B73486}"/>
              </a:ext>
            </a:extLst>
          </p:cNvPr>
          <p:cNvSpPr/>
          <p:nvPr/>
        </p:nvSpPr>
        <p:spPr>
          <a:xfrm>
            <a:off x="168654" y="1685802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C4DFA2-1A7E-E6EC-4748-2E4858D5651B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8599D5-6305-CD90-A7EC-4482C378FE32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1C2E27-62AB-2F22-B06F-194731802704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5AB7B4-C762-08CF-B5A3-D0F613AF02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98C8C072-5A1E-76EE-3406-FD594E212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73B976-3316-7BCF-371C-70510C563B65}"/>
              </a:ext>
            </a:extLst>
          </p:cNvPr>
          <p:cNvSpPr txBox="1">
            <a:spLocks/>
          </p:cNvSpPr>
          <p:nvPr/>
        </p:nvSpPr>
        <p:spPr>
          <a:xfrm>
            <a:off x="1759226" y="1806575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Kanban Basics</a:t>
            </a:r>
          </a:p>
          <a:p>
            <a:pPr algn="ctr"/>
            <a:r>
              <a:rPr lang="ar-EG" sz="2500" dirty="0"/>
              <a:t>أساسيات كانبان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E115DC3-34B4-3A65-56AE-D84B9BA96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4872033"/>
              </p:ext>
            </p:extLst>
          </p:nvPr>
        </p:nvGraphicFramePr>
        <p:xfrm>
          <a:off x="457199" y="2641332"/>
          <a:ext cx="10982740" cy="35576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1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61609">
                <a:tc>
                  <a:txBody>
                    <a:bodyPr/>
                    <a:lstStyle/>
                    <a:p>
                      <a:r>
                        <a:rPr sz="2500" dirty="0"/>
                        <a:t>Kanban visualizes work on a board with columns such as To Do, In Progress, Done.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كانبان يَعرض العمل على لوحة بأعمدة مثل: للقيام به، قيد التنفيذ، منتهٍ.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1609">
                <a:tc>
                  <a:txBody>
                    <a:bodyPr/>
                    <a:lstStyle/>
                    <a:p>
                      <a:r>
                        <a:rPr sz="2500" dirty="0"/>
                        <a:t>Limits work in progress (WIP) to reduce overload and multitasking.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يحدد حدًا أقصى للعمل قيد التنفيذ لتقليل الضغط وتعدد المهام.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1610">
                <a:tc>
                  <a:txBody>
                    <a:bodyPr/>
                    <a:lstStyle/>
                    <a:p>
                      <a:r>
                        <a:rPr sz="2500" dirty="0"/>
                        <a:t>Focuses on continuous flow and reducing cycle time.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يركز على التدفق المستمر وتقليل وقت الدورة.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978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74060B-3064-85DE-CC75-B67788A48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F40F44-DB7F-2659-DB98-BD1CBA895C8F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38FE12-846A-C3F5-34F3-F4231236FA6F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B68C3A-95C9-08FA-CA53-1C73B8846C24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EF4207-6324-E1FB-0945-0C2D165982BD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1D88C0-20E8-82D0-1EE5-BBD7A6608C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1C4D3C4C-E42E-11E6-5800-2595C9044C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B065BA-51A7-3285-66CC-1FF05A98003B}"/>
              </a:ext>
            </a:extLst>
          </p:cNvPr>
          <p:cNvSpPr txBox="1">
            <a:spLocks/>
          </p:cNvSpPr>
          <p:nvPr/>
        </p:nvSpPr>
        <p:spPr>
          <a:xfrm>
            <a:off x="1679713" y="130359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Lean Principles in Projects</a:t>
            </a:r>
          </a:p>
          <a:p>
            <a:pPr algn="ctr"/>
            <a:r>
              <a:rPr lang="ar-EG" sz="2500" dirty="0"/>
              <a:t>مبادئ اللين في إدارة المشروعات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0BE320-4BD5-9914-6EB5-699A1EB199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551174"/>
              </p:ext>
            </p:extLst>
          </p:nvPr>
        </p:nvGraphicFramePr>
        <p:xfrm>
          <a:off x="457199" y="2221850"/>
          <a:ext cx="10982740" cy="3904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1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01437">
                <a:tc>
                  <a:txBody>
                    <a:bodyPr/>
                    <a:lstStyle/>
                    <a:p>
                      <a:r>
                        <a:rPr sz="2500" dirty="0"/>
                        <a:t>Eliminate waste and maximize value for the customer.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إزالة الهدر وتعظيم القيمة للعميل.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1437">
                <a:tc>
                  <a:txBody>
                    <a:bodyPr/>
                    <a:lstStyle/>
                    <a:p>
                      <a:r>
                        <a:rPr sz="2500" dirty="0"/>
                        <a:t>Build quality into processes, not only in final inspection.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بناء الجودة داخل العمليات وليس في الفحص النهائي فقط.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01438">
                <a:tc>
                  <a:txBody>
                    <a:bodyPr/>
                    <a:lstStyle/>
                    <a:p>
                      <a:r>
                        <a:rPr sz="2500" dirty="0"/>
                        <a:t>Respect people and encourage continuous improvement (Kaizen).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احترام الأفراد وتشجيع التحسين المستمر </a:t>
                      </a:r>
                      <a:r>
                        <a:rPr lang="en-US" sz="2500" dirty="0"/>
                        <a:t>-</a:t>
                      </a:r>
                      <a:r>
                        <a:rPr sz="2500" dirty="0"/>
                        <a:t>كايزن</a:t>
                      </a:r>
                      <a:r>
                        <a:rPr lang="en-US" sz="2500" dirty="0"/>
                        <a:t>.</a:t>
                      </a:r>
                      <a:endParaRPr sz="2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017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0EE9CE-B140-1F62-DE0A-53B1E237A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E6257B-70D9-BE43-3AEE-42A0CDB33470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62DEC4-81A4-BAC2-4196-2D9518D248E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F8CA1C-6210-6E3F-C79B-0F2CC64A3654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EEEFA6-2D6A-CA96-0358-4C7F3F248F8E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92BD82-0540-43EE-82EC-9DAB6EC1C5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49348306-E426-C33D-8049-890C152EA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5E9A57-B7E8-A9D5-1DEF-E77423EC80C7}"/>
              </a:ext>
            </a:extLst>
          </p:cNvPr>
          <p:cNvSpPr txBox="1">
            <a:spLocks/>
          </p:cNvSpPr>
          <p:nvPr/>
        </p:nvSpPr>
        <p:spPr>
          <a:xfrm>
            <a:off x="457200" y="1577955"/>
            <a:ext cx="10896600" cy="7444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Hybrid Project Management</a:t>
            </a:r>
          </a:p>
          <a:p>
            <a:pPr algn="ctr"/>
            <a:r>
              <a:rPr lang="ar-EG" sz="2500" dirty="0"/>
              <a:t>إدارة المشروعات الهجينة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18FABA6-F45C-EEF2-BC5E-40B37D7F89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488590"/>
              </p:ext>
            </p:extLst>
          </p:nvPr>
        </p:nvGraphicFramePr>
        <p:xfrm>
          <a:off x="457200" y="2788288"/>
          <a:ext cx="10896600" cy="29479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73994">
                <a:tc>
                  <a:txBody>
                    <a:bodyPr/>
                    <a:lstStyle/>
                    <a:p>
                      <a:r>
                        <a:rPr sz="2500" dirty="0"/>
                        <a:t>Hybrid approach combines predictive (Waterfall) and agile practices in one project.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النهج الهجين يدمج بين الأسلوب التنبؤي والممارسات الرشيقة في مشروع واحد.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3994">
                <a:tc>
                  <a:txBody>
                    <a:bodyPr/>
                    <a:lstStyle/>
                    <a:p>
                      <a:r>
                        <a:rPr sz="2500" dirty="0"/>
                        <a:t>Some phases are planned in detail, others are iterative and incremental.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بعض المراحل تُدار بخطة تفصيلية، بينما تُدار مراحل أخرى بشكل تكراري وتزايدي.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462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9E9D40-37A2-DF7B-29E4-19DFA75C8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329A83-1838-C10C-8F28-1C645E2EF25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A95C0D-76F2-3E88-87C2-60356E8495CD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D0580C-E2B1-2501-BF0E-41F5C13ABA86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A01BC3-FE23-3C17-C5AB-E6DD9A18ADA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144EF5-4FF2-7C21-81CD-253073537B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1036224A-E6A5-9216-08E6-0835BD9D4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DF9FCD-D081-BFB0-6AA4-ABF3F6C11431}"/>
              </a:ext>
            </a:extLst>
          </p:cNvPr>
          <p:cNvSpPr txBox="1">
            <a:spLocks/>
          </p:cNvSpPr>
          <p:nvPr/>
        </p:nvSpPr>
        <p:spPr>
          <a:xfrm>
            <a:off x="2067340" y="1611426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When to Use Hybrid Approach</a:t>
            </a:r>
          </a:p>
          <a:p>
            <a:pPr algn="ctr"/>
            <a:r>
              <a:rPr lang="ar-EG" sz="2500" dirty="0"/>
              <a:t>متى نستخدم النهج الهجين؟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3B947E4-BD3C-5D32-78D3-BC8F4D062D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575296"/>
              </p:ext>
            </p:extLst>
          </p:nvPr>
        </p:nvGraphicFramePr>
        <p:xfrm>
          <a:off x="496554" y="2579293"/>
          <a:ext cx="10982740" cy="3416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1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91211">
                <a:tc>
                  <a:txBody>
                    <a:bodyPr/>
                    <a:lstStyle/>
                    <a:p>
                      <a:r>
                        <a:rPr sz="2500" dirty="0"/>
                        <a:t>When part of the scope is stable while another part is uncertain.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عندما يكون جزء من نطاق المشروع ثابتًا وجزء آخر غير مؤكد.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1211">
                <a:tc>
                  <a:txBody>
                    <a:bodyPr/>
                    <a:lstStyle/>
                    <a:p>
                      <a:r>
                        <a:rPr sz="2500" dirty="0"/>
                        <a:t>When the organization is transitioning from traditional to agile ways of working.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عند انتقال المنظمة من النهج التقليدي إلى النهج الرشيق تدريجيًا.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1211">
                <a:tc>
                  <a:txBody>
                    <a:bodyPr/>
                    <a:lstStyle/>
                    <a:p>
                      <a:r>
                        <a:rPr sz="2500" dirty="0"/>
                        <a:t>When regulatory requirements demand documentation but innovation is needed.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عندما تتطلب الجهات التنظيمية توثيقًا صارمًا مع وجود حاجة للابتكار والمرونة.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581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51B45-EA5A-A0AB-8169-B8AE05F07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43499B-A333-CFE7-8081-C40225179EBA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30BEF4-7649-883D-5D42-89ACD76A7B47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39E6CF-0A01-A19F-A1E6-04EF6EAFF6A1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A75A69-29F3-B469-E862-DAB44F8EC5EB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449608-13A8-3B42-23C9-FF32E9C6E8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B1C64830-2285-B9D6-0066-2B90DE0AD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A68C79-D424-BA7F-B0B1-3B80CA88D914}"/>
              </a:ext>
            </a:extLst>
          </p:cNvPr>
          <p:cNvSpPr txBox="1">
            <a:spLocks/>
          </p:cNvSpPr>
          <p:nvPr/>
        </p:nvSpPr>
        <p:spPr>
          <a:xfrm>
            <a:off x="1873124" y="146164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Project Life Cycle Types</a:t>
            </a:r>
          </a:p>
          <a:p>
            <a:pPr algn="ctr"/>
            <a:r>
              <a:rPr lang="ar-EG" sz="2500" dirty="0"/>
              <a:t>أنواع دورات حياة المشروع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F6BAF36-BC9D-12C8-2358-F5699FA60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269754"/>
              </p:ext>
            </p:extLst>
          </p:nvPr>
        </p:nvGraphicFramePr>
        <p:xfrm>
          <a:off x="457200" y="2323019"/>
          <a:ext cx="10896600" cy="3803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50785">
                <a:tc>
                  <a:txBody>
                    <a:bodyPr/>
                    <a:lstStyle/>
                    <a:p>
                      <a:r>
                        <a:rPr sz="2500" dirty="0"/>
                        <a:t>Predictive (Waterfall) life cycle.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دورة حياة تنبؤية (الشلال).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0785">
                <a:tc>
                  <a:txBody>
                    <a:bodyPr/>
                    <a:lstStyle/>
                    <a:p>
                      <a:r>
                        <a:rPr sz="2500" dirty="0"/>
                        <a:t>Iterative and Incremental life cycles.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دورات حياة تكرارية وتزايدية.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0785">
                <a:tc>
                  <a:txBody>
                    <a:bodyPr/>
                    <a:lstStyle/>
                    <a:p>
                      <a:r>
                        <a:rPr sz="2500" dirty="0"/>
                        <a:t>Agile life cycles.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دورات حياة رشيقة.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0788">
                <a:tc>
                  <a:txBody>
                    <a:bodyPr/>
                    <a:lstStyle/>
                    <a:p>
                      <a:r>
                        <a:rPr sz="2500" dirty="0"/>
                        <a:t>Hybrid life cycles that combine previous types.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دورات حياة هجينة تجمع بين الأنواع السابقة.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064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72114C-CB26-1DEE-E38E-D7F27FE0E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634069-94F4-8789-FCB9-735A1F44005E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640C67-C6D0-D6EF-8181-20A17BAD9324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090C33-3F86-D1FF-B899-3EB3D5DFDC19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E02B7A-12F4-1B6F-AFA1-1FE38C7E539A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05448A-9012-8A35-B76A-D0A1065191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5055B661-DA6C-A32A-54BF-9CFE8834F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E4D28D-2FA3-03DB-5B43-682D5B9760DA}"/>
              </a:ext>
            </a:extLst>
          </p:cNvPr>
          <p:cNvSpPr txBox="1">
            <a:spLocks/>
          </p:cNvSpPr>
          <p:nvPr/>
        </p:nvSpPr>
        <p:spPr>
          <a:xfrm>
            <a:off x="1591228" y="136331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Scope Management in Agile/Hybrid</a:t>
            </a:r>
          </a:p>
          <a:p>
            <a:pPr algn="ctr"/>
            <a:r>
              <a:rPr lang="ar-EG" sz="2500" dirty="0"/>
              <a:t>إدارة النطاق في البيئة الرشيقة والهجينة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03B5E2D-D392-E222-4646-1DE46CFAD3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068836"/>
              </p:ext>
            </p:extLst>
          </p:nvPr>
        </p:nvGraphicFramePr>
        <p:xfrm>
          <a:off x="457199" y="2358890"/>
          <a:ext cx="11032436" cy="3767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16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62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55758">
                <a:tc>
                  <a:txBody>
                    <a:bodyPr/>
                    <a:lstStyle/>
                    <a:p>
                      <a:r>
                        <a:rPr sz="2500" dirty="0"/>
                        <a:t>Scope is defined at a high level, then detailed through backlog items.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يُعرَّف نطاق المشروع بشكل عام ثم يُفصَّل من خلال عناصر قائمة المنتج.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5758">
                <a:tc>
                  <a:txBody>
                    <a:bodyPr/>
                    <a:lstStyle/>
                    <a:p>
                      <a:r>
                        <a:rPr sz="2500" dirty="0"/>
                        <a:t>Scope can evolve over time based on feedback and priorities.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يمكن أن يتطور النطاق بمرور الوقت حسب التغذية الراجعة والأولويات.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5759">
                <a:tc>
                  <a:txBody>
                    <a:bodyPr/>
                    <a:lstStyle/>
                    <a:p>
                      <a:r>
                        <a:rPr sz="2500" dirty="0"/>
                        <a:t>Changes are managed via reprioritization and collaboration.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تُدار التغييرات من خلال إعادة ترتيب الأولويات والتعاون.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726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68CAAC-D2D0-3D23-E3C0-A26396677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DC8501-1598-BB0F-7C08-C846894C0E88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378D2B-51BF-7917-E830-C73F8A1BA8B7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0F3633-9F32-9C9B-9577-5B09DBB5A5BF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F35CE6-C7FA-B380-C2DF-C23759B56D38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64BB8D-DEFD-F061-EA58-25C9C5998E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768520B3-D46E-D3FA-07E6-CE40C68F9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F65048-F013-2884-A468-1F0476E5BAAD}"/>
              </a:ext>
            </a:extLst>
          </p:cNvPr>
          <p:cNvSpPr txBox="1">
            <a:spLocks/>
          </p:cNvSpPr>
          <p:nvPr/>
        </p:nvSpPr>
        <p:spPr>
          <a:xfrm>
            <a:off x="1520239" y="139312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Schedule Management in Agile/Hybrid</a:t>
            </a:r>
          </a:p>
          <a:p>
            <a:pPr algn="ctr"/>
            <a:r>
              <a:rPr lang="ar-EG" sz="2500" dirty="0"/>
              <a:t>إدارة الجدول الزمني في البيئة الرشيقة والهجينة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E000DEB-A5C8-9FFD-1F41-B8C5D9301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730831"/>
              </p:ext>
            </p:extLst>
          </p:nvPr>
        </p:nvGraphicFramePr>
        <p:xfrm>
          <a:off x="457199" y="2583935"/>
          <a:ext cx="10982740" cy="35422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1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80742">
                <a:tc>
                  <a:txBody>
                    <a:bodyPr/>
                    <a:lstStyle/>
                    <a:p>
                      <a:r>
                        <a:rPr sz="2500" dirty="0"/>
                        <a:t>Time is often fixed using short iterations (sprints).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الوقت غالبًا ثابت باستخدام دورات قصيرة </a:t>
                      </a:r>
                      <a:r>
                        <a:rPr lang="ar-EG" sz="2500" dirty="0"/>
                        <a:t>–</a:t>
                      </a:r>
                      <a:r>
                        <a:rPr sz="2500" dirty="0"/>
                        <a:t>سبرينت.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0742">
                <a:tc>
                  <a:txBody>
                    <a:bodyPr/>
                    <a:lstStyle/>
                    <a:p>
                      <a:r>
                        <a:rPr sz="2500" dirty="0"/>
                        <a:t>Scope per sprint may vary according to capacity and priority.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حجم العمل في كل سبرينت قد يتغيّر حسب القدرة والأولوية.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0743">
                <a:tc>
                  <a:txBody>
                    <a:bodyPr/>
                    <a:lstStyle/>
                    <a:p>
                      <a:r>
                        <a:rPr sz="2500" dirty="0"/>
                        <a:t>Use releases and iterations instead of a single final deadline only.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يُستخدم مفهوم الإصدارات والدورات بدلًا من الاعتماد على موعد نهائي واحد فقط.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317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66CA4F-8609-369D-5D2F-A200D7A16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D3869A-60FF-5559-29A7-AD34C65A520B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ED06CC-77D4-A477-AADD-AC857E4F0F26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79EC92-E62B-C7E5-6825-E52A653CFE00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4C26B3-3D0A-728E-530C-26663454941D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F59E73-B6EA-1F68-6B2C-2CB0151425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B905A2F7-9672-7A12-E83E-416C8D556B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67FAFD-46C0-18EA-0F5D-418C322A7AA4}"/>
              </a:ext>
            </a:extLst>
          </p:cNvPr>
          <p:cNvSpPr txBox="1">
            <a:spLocks/>
          </p:cNvSpPr>
          <p:nvPr/>
        </p:nvSpPr>
        <p:spPr>
          <a:xfrm>
            <a:off x="556591" y="1688731"/>
            <a:ext cx="10896600" cy="7444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Cost and Value Management</a:t>
            </a:r>
          </a:p>
          <a:p>
            <a:pPr algn="ctr"/>
            <a:r>
              <a:rPr lang="ar-EG" sz="2500" dirty="0"/>
              <a:t>إدارة التكلفة والقيمة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557232E-0BE7-B0BE-298F-81F82098DE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071001"/>
              </p:ext>
            </p:extLst>
          </p:nvPr>
        </p:nvGraphicFramePr>
        <p:xfrm>
          <a:off x="556591" y="2720975"/>
          <a:ext cx="10896600" cy="29479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82662">
                <a:tc>
                  <a:txBody>
                    <a:bodyPr/>
                    <a:lstStyle/>
                    <a:p>
                      <a:r>
                        <a:rPr sz="2500" dirty="0"/>
                        <a:t>Costs can be controlled by fixed team size and sprint duration.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يمكن ضبط التكلفة من خلال حجم فريق ثابت ومدة سبرينت ثابتة.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2662">
                <a:tc>
                  <a:txBody>
                    <a:bodyPr/>
                    <a:lstStyle/>
                    <a:p>
                      <a:r>
                        <a:rPr sz="2500" dirty="0"/>
                        <a:t>Focus on delivering the highest-value features first.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التركيز على تسليم الخصائص الأعلى قيمة في البداية.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2663">
                <a:tc>
                  <a:txBody>
                    <a:bodyPr/>
                    <a:lstStyle/>
                    <a:p>
                      <a:r>
                        <a:rPr sz="2500" dirty="0"/>
                        <a:t>Regular reviews help stop low-value work early.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المراجعات الدورية تساعد على إيقاف الأعمال منخفضة القيمة مبكرًا.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683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2100B-4989-292E-454B-64969B495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AD56C8-D67A-F01E-9F7D-32346A877CDD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4BF3D4-0AC6-E4BD-97BF-A16E0103303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24B7D2-F257-7B3F-D48B-A7BC07A3B27A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E978D4-23C1-053E-5280-DC81D4A029E5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82F09C-0495-F655-4BA1-8900E7CA20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FB8FDD1F-4B25-D393-1F47-CF586E0A02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C8C6D9-7EC3-D1B1-53D3-882348D4D908}"/>
              </a:ext>
            </a:extLst>
          </p:cNvPr>
          <p:cNvSpPr txBox="1">
            <a:spLocks/>
          </p:cNvSpPr>
          <p:nvPr/>
        </p:nvSpPr>
        <p:spPr>
          <a:xfrm>
            <a:off x="551402" y="1345306"/>
            <a:ext cx="10972800" cy="85995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Risk Management in Agile/Hybrid</a:t>
            </a:r>
          </a:p>
          <a:p>
            <a:pPr algn="ctr"/>
            <a:r>
              <a:rPr lang="ar-EG" sz="2500" dirty="0"/>
              <a:t>إدارة المخاطر في البيئة الرشيقة والهجينة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804D7E-09DB-66CD-CE91-CBC7915B1B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107917"/>
              </p:ext>
            </p:extLst>
          </p:nvPr>
        </p:nvGraphicFramePr>
        <p:xfrm>
          <a:off x="501524" y="2446598"/>
          <a:ext cx="10972800" cy="3405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Short iterations reduce exposure to long-term risk.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الدورات القصيرة تقلّل التعرض لمخاطر طويلة الأمد.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Frequent feedback reveals issues early.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التغذية الراجعة المتكررة تكشف المشكلات في وقت مبكر.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5063">
                <a:tc>
                  <a:txBody>
                    <a:bodyPr/>
                    <a:lstStyle/>
                    <a:p>
                      <a:r>
                        <a:rPr sz="2500" dirty="0"/>
                        <a:t>Hybrid approach can use risk registers with agile practices.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النهج الهجين يمكنه استخدام سجلات المخاطر مع الممارسات الرشيقة.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100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0F7CBC-1BC1-E0E0-ECA2-3CE583C5E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B7F44B-844D-00DF-E7ED-AEA881558D2A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A34BC8-8809-8965-80D6-61409A151F06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5C40C3-E1E8-F92D-69D8-32B1EEC43E01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CBEA05-6977-9FBB-3F83-1EBF319B2381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2E0E3F-F4C8-1BF6-64D1-7665660EED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3AD3F253-3194-369D-E973-D8A7E02E52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F25063-104E-A590-8693-03421B027300}"/>
              </a:ext>
            </a:extLst>
          </p:cNvPr>
          <p:cNvSpPr txBox="1">
            <a:spLocks/>
          </p:cNvSpPr>
          <p:nvPr/>
        </p:nvSpPr>
        <p:spPr>
          <a:xfrm>
            <a:off x="1449250" y="129688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Quality Management in Agile/Hybrid</a:t>
            </a:r>
          </a:p>
          <a:p>
            <a:pPr algn="ctr"/>
            <a:r>
              <a:rPr lang="ar-EG" sz="2500" dirty="0"/>
              <a:t>إدارة الجودة في البيئة الرشيقة والهجينة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FB12363-F399-5367-2E5B-D9C428CD71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727985"/>
              </p:ext>
            </p:extLst>
          </p:nvPr>
        </p:nvGraphicFramePr>
        <p:xfrm>
          <a:off x="457200" y="2474843"/>
          <a:ext cx="11082130" cy="3651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10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1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17106">
                <a:tc>
                  <a:txBody>
                    <a:bodyPr/>
                    <a:lstStyle/>
                    <a:p>
                      <a:r>
                        <a:rPr sz="2500" dirty="0"/>
                        <a:t>Quality is built through continuous testing and review.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تُبنى الجودة من خلال الاختبارات المستمرة والمراجعات المتكررة.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7106">
                <a:tc>
                  <a:txBody>
                    <a:bodyPr/>
                    <a:lstStyle/>
                    <a:p>
                      <a:r>
                        <a:rPr sz="2500" dirty="0"/>
                        <a:t>Definition of Done clarifies quality criteria for completion.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تعريف الإنجاز يوضّح معايير إتمام العمل بالجودة المطلوبة.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7107">
                <a:tc>
                  <a:txBody>
                    <a:bodyPr/>
                    <a:lstStyle/>
                    <a:p>
                      <a:r>
                        <a:rPr sz="2500" dirty="0"/>
                        <a:t>Retrospectives identify process improvements.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اجتماعات الاسترجاع تساعد على اكتشاف فرص تحسين العملية.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025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32C20-D0C6-60B9-7A70-BA3B862AA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6E3CC2-FF04-40AB-5E75-1F2D14820BB3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9C3797-9984-2665-00B0-6B9896A1F6A7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4F937E-2694-E364-8E9A-E97D6B629385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491B84-284F-475E-EDC1-A44A39045B85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88EF8E-B288-2931-3C68-DD25F4C597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FA77C217-4CCC-A084-A3B3-78805C795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5B647B-E043-DF51-2F33-2182C157BE2D}"/>
              </a:ext>
            </a:extLst>
          </p:cNvPr>
          <p:cNvSpPr txBox="1">
            <a:spLocks/>
          </p:cNvSpPr>
          <p:nvPr/>
        </p:nvSpPr>
        <p:spPr>
          <a:xfrm>
            <a:off x="1365781" y="1275449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Stakeholder Engagement</a:t>
            </a:r>
          </a:p>
          <a:p>
            <a:pPr algn="ctr"/>
            <a:r>
              <a:rPr lang="ar-EG" sz="2500" dirty="0"/>
              <a:t>إشراك أصحاب المصلحة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715E4C2-12FD-674A-F20E-084E28A93E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257288"/>
              </p:ext>
            </p:extLst>
          </p:nvPr>
        </p:nvGraphicFramePr>
        <p:xfrm>
          <a:off x="457200" y="2175091"/>
          <a:ext cx="10896600" cy="3951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17024">
                <a:tc>
                  <a:txBody>
                    <a:bodyPr/>
                    <a:lstStyle/>
                    <a:p>
                      <a:r>
                        <a:rPr sz="2500" dirty="0"/>
                        <a:t>Agile requires close and ongoing stakeholder collaboration.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الإدارة الرشيقة تتطلب تعاونًا وثيقًا ومستمرًا مع أصحاب المصلحة.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7024">
                <a:tc>
                  <a:txBody>
                    <a:bodyPr/>
                    <a:lstStyle/>
                    <a:p>
                      <a:r>
                        <a:rPr sz="2500" dirty="0"/>
                        <a:t>Regular demos and reviews keep stakeholders aligned.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العروض التوضيحية والمراجعات المنتظمة تُبقي أصحاب المصلحة على اطلاع وتوافق.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7025">
                <a:tc>
                  <a:txBody>
                    <a:bodyPr/>
                    <a:lstStyle/>
                    <a:p>
                      <a:r>
                        <a:rPr sz="2500" dirty="0"/>
                        <a:t>Transparent communication builds trust and reduces conflict.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الاتصال الشفاف يبني الثقة ويقلل من الصراع.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938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D7EF5-4C7B-182D-DECC-77B362B6C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B666A1-25D9-6AE6-2CC8-1D1108744802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738CF7-6C25-1629-19DF-AA3810F9D995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898BAC-9B16-C4FB-0EBD-DB45270B0BAE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4C18B0-24EA-3D7F-8C99-94F7798175C9}"/>
              </a:ext>
            </a:extLst>
          </p:cNvPr>
          <p:cNvSpPr txBox="1"/>
          <p:nvPr/>
        </p:nvSpPr>
        <p:spPr>
          <a:xfrm>
            <a:off x="316085" y="458437"/>
            <a:ext cx="10348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BC4C58-D2C7-5362-AB2A-BE0E3A9952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CB75DF41-C087-B2D6-58DE-5E6623474F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F68175-6A9F-2B90-3EA2-79C58ECEEFC2}"/>
              </a:ext>
            </a:extLst>
          </p:cNvPr>
          <p:cNvSpPr txBox="1">
            <a:spLocks/>
          </p:cNvSpPr>
          <p:nvPr/>
        </p:nvSpPr>
        <p:spPr>
          <a:xfrm>
            <a:off x="1282313" y="1393884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Communication in the Digital Era</a:t>
            </a:r>
          </a:p>
          <a:p>
            <a:pPr algn="ctr"/>
            <a:r>
              <a:rPr lang="ar-EG" sz="2500" dirty="0"/>
              <a:t>الاتصال في العصر الرقمي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08614A1-0CA5-A51E-345D-E8F376CCA4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671236"/>
              </p:ext>
            </p:extLst>
          </p:nvPr>
        </p:nvGraphicFramePr>
        <p:xfrm>
          <a:off x="457200" y="2554357"/>
          <a:ext cx="11062252" cy="3571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1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311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90602">
                <a:tc>
                  <a:txBody>
                    <a:bodyPr/>
                    <a:lstStyle/>
                    <a:p>
                      <a:r>
                        <a:rPr sz="2500" dirty="0"/>
                        <a:t>Use tools like MS Teams, Slack, Zoom and email for collaboration.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استخدام أدوات مثل MS Teams وSlack وZoom والبريد الإلكتروني للتعاون.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0602">
                <a:tc>
                  <a:txBody>
                    <a:bodyPr/>
                    <a:lstStyle/>
                    <a:p>
                      <a:r>
                        <a:rPr sz="2500" dirty="0"/>
                        <a:t>Agile boards are often digital (Jira, Trello, ClickUp).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لوحات العمل الرشيقة غالبًا </a:t>
                      </a:r>
                      <a:r>
                        <a:rPr sz="2500" dirty="0" err="1"/>
                        <a:t>رقميةJira</a:t>
                      </a:r>
                      <a:r>
                        <a:rPr sz="2500" dirty="0"/>
                        <a:t> </a:t>
                      </a:r>
                      <a:r>
                        <a:rPr lang="ar-EG" sz="2500" dirty="0"/>
                        <a:t> </a:t>
                      </a:r>
                      <a:r>
                        <a:rPr sz="2500" dirty="0"/>
                        <a:t>وTrello وClickUp وغيرها</a:t>
                      </a:r>
                      <a:r>
                        <a:rPr lang="ar-EG" sz="2500" dirty="0"/>
                        <a:t>.</a:t>
                      </a:r>
                      <a:endParaRPr sz="2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0603">
                <a:tc>
                  <a:txBody>
                    <a:bodyPr/>
                    <a:lstStyle/>
                    <a:p>
                      <a:r>
                        <a:rPr sz="2500" dirty="0"/>
                        <a:t>Clear, timely messages reduce misunderstandings in projects.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الرسائل الواضحة وفي الوقت المناسب تقلّل سوء الفهم في المشروعات.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91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9B36E8-7969-612A-F15B-E7A946C88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987E1B-DCE8-496B-DD85-FA9DBFA0806A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955101-5FB2-45D6-5CBF-FE9EA22A9065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622F27-36DE-E47D-0978-CC3D112E62C4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496D91-DEE7-D737-58F8-51E4FFB1D7C7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C0B472-22A2-D46E-A519-E0EEEDB428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4CD66DCF-233D-4FB2-CECC-9F21D8C88C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C2FFDF-B001-EDE4-627E-C5FB540C76BC}"/>
              </a:ext>
            </a:extLst>
          </p:cNvPr>
          <p:cNvSpPr txBox="1">
            <a:spLocks/>
          </p:cNvSpPr>
          <p:nvPr/>
        </p:nvSpPr>
        <p:spPr>
          <a:xfrm>
            <a:off x="2097157" y="143982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Digital Tools for Planning and Tracking</a:t>
            </a:r>
          </a:p>
          <a:p>
            <a:pPr algn="ctr"/>
            <a:r>
              <a:rPr lang="ar-EG" sz="2500" dirty="0"/>
              <a:t>أدوات رقمية للتخطيط والمتابعة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A2A4D9C-3F26-B35A-1DD7-D3FAEE98E3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183021"/>
              </p:ext>
            </p:extLst>
          </p:nvPr>
        </p:nvGraphicFramePr>
        <p:xfrm>
          <a:off x="457200" y="2484783"/>
          <a:ext cx="10896600" cy="3641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13793">
                <a:tc>
                  <a:txBody>
                    <a:bodyPr/>
                    <a:lstStyle/>
                    <a:p>
                      <a:r>
                        <a:rPr sz="2500" dirty="0"/>
                        <a:t>Gantt charts and roadmaps support high-level planning.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مخططات جانت وخريطة الطريق تدعم التخطيط عالي المستوى.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3793">
                <a:tc>
                  <a:txBody>
                    <a:bodyPr/>
                    <a:lstStyle/>
                    <a:p>
                      <a:r>
                        <a:rPr sz="2500" dirty="0"/>
                        <a:t>Burndown and burnup charts track sprint progress.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مخططات Burndown </a:t>
                      </a:r>
                      <a:r>
                        <a:rPr lang="ar-EG" sz="2500" dirty="0"/>
                        <a:t>و</a:t>
                      </a:r>
                      <a:r>
                        <a:rPr sz="2500" dirty="0"/>
                        <a:t>Burnup </a:t>
                      </a:r>
                      <a:r>
                        <a:rPr lang="ar-EG" sz="2500" dirty="0"/>
                        <a:t> </a:t>
                      </a:r>
                      <a:r>
                        <a:rPr sz="2500" dirty="0"/>
                        <a:t>تتابع التقدم في السبرينت.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3794">
                <a:tc>
                  <a:txBody>
                    <a:bodyPr/>
                    <a:lstStyle/>
                    <a:p>
                      <a:r>
                        <a:rPr sz="2500" dirty="0"/>
                        <a:t>Dashboards visualize KPIs and overall project health.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لوحات المعلومات تعرض مؤشرات الأداء والصحة العامة للمشروع.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690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C5705-1A08-7823-5075-FA8AB7E877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3AE980-850D-8FC6-5709-8AD8BDF42B63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C75577-9340-0E68-3808-66C57B50DB2C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F3F30C-6D43-E7A7-43C7-EC1E550C1FD9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12FEA0-9285-4800-6CC8-F9F5E65671EA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2A02C8-62F8-6777-03A3-64D66066D6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5CEEBAA6-2E44-E2DF-0A29-876AFB36B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FA1CB2-216D-60E4-21E4-E30F3308BFCC}"/>
              </a:ext>
            </a:extLst>
          </p:cNvPr>
          <p:cNvSpPr txBox="1">
            <a:spLocks/>
          </p:cNvSpPr>
          <p:nvPr/>
        </p:nvSpPr>
        <p:spPr>
          <a:xfrm>
            <a:off x="1449250" y="1429286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Artificial Intelligence in Project Management</a:t>
            </a:r>
          </a:p>
          <a:p>
            <a:pPr algn="ctr"/>
            <a:r>
              <a:rPr lang="ar-EG" sz="2500" dirty="0"/>
              <a:t>الذكاء الاصطناعي في إدارة المشروعات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2EAADC6-CD9A-5DC9-321B-23771279E1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7664408"/>
              </p:ext>
            </p:extLst>
          </p:nvPr>
        </p:nvGraphicFramePr>
        <p:xfrm>
          <a:off x="457200" y="2720975"/>
          <a:ext cx="10972800" cy="3405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AI supports scheduling, risk prediction, and resource optimization.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يساعد الذكاء الاصطناعي في الجدولة وتوقّع المخاطر وتحسين استخدام الموارد.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Chatbots and assistants help generate reports and answer questions.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المساعدات الذكية تساعد في إعداد التقارير والرد على الأسئلة.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5063">
                <a:tc>
                  <a:txBody>
                    <a:bodyPr/>
                    <a:lstStyle/>
                    <a:p>
                      <a:r>
                        <a:rPr sz="2500" dirty="0"/>
                        <a:t>Data-driven decisions improve accuracy and response speed.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القرارات المبنية على البيانات تزيد من الدقة وسرعة الاستجابة.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69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0C439-A56A-51E7-B868-78D77A662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F672B9-5929-5B87-2765-0C518CFB6C33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5D8C6C-D955-85AC-937E-80C8DCE07084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BE5A11-5363-E727-AAA4-844E9B714322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4E21FA-D951-1F66-A33A-B0FFF220BDE6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307FEA-9780-2E1F-6875-905A0CE782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981C8754-8E20-234C-F692-660A6EF9B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09EDAA-C4E1-DB79-C095-22EC33C90712}"/>
              </a:ext>
            </a:extLst>
          </p:cNvPr>
          <p:cNvSpPr txBox="1">
            <a:spLocks/>
          </p:cNvSpPr>
          <p:nvPr/>
        </p:nvSpPr>
        <p:spPr>
          <a:xfrm>
            <a:off x="1520239" y="125138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Example: Agile in a Software Project</a:t>
            </a:r>
          </a:p>
          <a:p>
            <a:pPr algn="ctr"/>
            <a:r>
              <a:rPr lang="ar-EG" sz="2500" dirty="0"/>
              <a:t>مثال: تطبيق الرشاقة في مشروع برمجي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6851981-46E1-0FE9-7812-07844E3137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857061"/>
              </p:ext>
            </p:extLst>
          </p:nvPr>
        </p:nvGraphicFramePr>
        <p:xfrm>
          <a:off x="457200" y="2584174"/>
          <a:ext cx="10992678" cy="354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6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6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80663">
                <a:tc>
                  <a:txBody>
                    <a:bodyPr/>
                    <a:lstStyle/>
                    <a:p>
                      <a:r>
                        <a:rPr sz="2500" dirty="0"/>
                        <a:t>Requirements change as users test prototypes.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تتغيّر المتطلبات مع تجربة المستخدمين للنماذج الأولية.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0663">
                <a:tc>
                  <a:txBody>
                    <a:bodyPr/>
                    <a:lstStyle/>
                    <a:p>
                      <a:r>
                        <a:rPr sz="2500" dirty="0"/>
                        <a:t>Team works in two-week sprints delivering new features each cycle.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يعمل الفريق في سبرينت مدتها أسبوعان لتسليم خصائص جديدة في كل دورة.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0664">
                <a:tc>
                  <a:txBody>
                    <a:bodyPr/>
                    <a:lstStyle/>
                    <a:p>
                      <a:r>
                        <a:rPr sz="2500" dirty="0"/>
                        <a:t>Product Owner prioritizes features based on user feedback.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يحدد مالك المنتج أولويات الخصائص بناءً على ملاحظات المستخدمين.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966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8D0E7-EF82-8EF5-1ABC-0CF595A49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F952FC-7F89-3BE5-89DB-355A6A067F69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CC37CE-B7A9-C1D3-DD3E-03F6B67EFA08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081B87-F42B-3F62-3C80-1DFFC0ED34B8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F7B1B1-C2CD-BEC9-D1C1-7F40F412ABFB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970F6E-FF9F-9ABA-9987-2E692885BE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794638DE-928F-F02C-0680-77FFE6216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BC0005-E2D3-DDCA-812F-E4D0DDD79F16}"/>
              </a:ext>
            </a:extLst>
          </p:cNvPr>
          <p:cNvSpPr txBox="1">
            <a:spLocks/>
          </p:cNvSpPr>
          <p:nvPr/>
        </p:nvSpPr>
        <p:spPr>
          <a:xfrm>
            <a:off x="1700031" y="149087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Example: Hybrid Approach in Construction</a:t>
            </a:r>
          </a:p>
          <a:p>
            <a:pPr algn="ctr"/>
            <a:r>
              <a:rPr lang="ar-EG" sz="2500" dirty="0"/>
              <a:t>مثال: نهج هجين في مشروع إنشائي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9F5F693-4A67-F8AD-46EA-ED7B01C200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514227"/>
              </p:ext>
            </p:extLst>
          </p:nvPr>
        </p:nvGraphicFramePr>
        <p:xfrm>
          <a:off x="457200" y="2633870"/>
          <a:ext cx="10896600" cy="3492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64097">
                <a:tc>
                  <a:txBody>
                    <a:bodyPr/>
                    <a:lstStyle/>
                    <a:p>
                      <a:r>
                        <a:rPr sz="2500" dirty="0"/>
                        <a:t>Structural work follows a predictive plan with fixed milestones.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الأعمال الإنشائية الأساسية تُدار بخطة تنبؤية ذات مراحل ثابتة.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4097">
                <a:tc>
                  <a:txBody>
                    <a:bodyPr/>
                    <a:lstStyle/>
                    <a:p>
                      <a:r>
                        <a:rPr sz="2500" dirty="0"/>
                        <a:t>Interior design and smart systems follow agile iterations.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تصميم الديكور والأنظمة الذكية تُدار بدورات رشيقة.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4098">
                <a:tc>
                  <a:txBody>
                    <a:bodyPr/>
                    <a:lstStyle/>
                    <a:p>
                      <a:r>
                        <a:rPr sz="2500" dirty="0"/>
                        <a:t>Client feedback is integrated at the end of each interior iteration.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تُدمج ملاحظات العميل في نهاية كل دورة من دورات التصميم الداخلي.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177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D3AF6-CE3B-FE3C-B591-B14219B148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6FCECA-F110-11D9-781F-C0E9D44BCDF8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CBA5A9-2DC6-C755-3B6A-6FCD976334BF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E20B02-0D47-EC0B-FA25-A2F299C322E3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E7962A-FD9F-6CF2-2061-83FB62144603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2A695C-4826-F4BA-B1A3-612AE69A3E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BCD0BC54-3170-39E1-99DE-C78BF33A1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AD19AF-0B90-10DD-B2D1-1EDC00BCE61F}"/>
              </a:ext>
            </a:extLst>
          </p:cNvPr>
          <p:cNvSpPr txBox="1">
            <a:spLocks/>
          </p:cNvSpPr>
          <p:nvPr/>
        </p:nvSpPr>
        <p:spPr>
          <a:xfrm>
            <a:off x="1719469" y="1345306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Organizational Culture and Leadership</a:t>
            </a:r>
          </a:p>
          <a:p>
            <a:pPr algn="ctr"/>
            <a:r>
              <a:rPr lang="ar-EG" sz="2500" dirty="0"/>
              <a:t>ثقافة المنظمة والقيادة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106C73A-EC35-8884-F750-6856F3D1F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240671"/>
              </p:ext>
            </p:extLst>
          </p:nvPr>
        </p:nvGraphicFramePr>
        <p:xfrm>
          <a:off x="457199" y="2720975"/>
          <a:ext cx="10982740" cy="3405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1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Agile requires trust, empowerment, and openness to experiment.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تتطلب الإدارة الرشيقة ثقافة ثقة وتمكين وانفتاح على التجربة.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Leaders become facilitators and coaches, not only controllers.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يصبح دور القادة ميسّرين ومدرّبين، وليس فقط مراقبين ومسيطرين.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5063">
                <a:tc>
                  <a:txBody>
                    <a:bodyPr/>
                    <a:lstStyle/>
                    <a:p>
                      <a:r>
                        <a:rPr sz="2500" dirty="0"/>
                        <a:t>Supportive culture accelerates agile and hybrid adoption.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الثقافة الداعمة تسرّع من تبني الأساليب الرشيقة والهجينة.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724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8E6215-D03F-09C3-44EA-D5A555920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9B532F-AD88-A02F-2B32-67D85D1DC54A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475AD9-EAAB-EDF5-AE98-5412B76ED798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BC2213-6252-B45E-5F36-5DB191A79BC4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61D226-DAA6-4A76-BF87-BB182CFCEB82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ED29FB-4ED2-7145-C673-6943C6B57BD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4BE096CF-488A-EE1A-7A45-F34745BE7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752A06-EA46-1AF7-7DFF-8C670F56CDF2}"/>
              </a:ext>
            </a:extLst>
          </p:cNvPr>
          <p:cNvSpPr txBox="1">
            <a:spLocks/>
          </p:cNvSpPr>
          <p:nvPr/>
        </p:nvSpPr>
        <p:spPr>
          <a:xfrm>
            <a:off x="1390389" y="1306156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Challenges of Agile and Hybrid Adoption</a:t>
            </a:r>
          </a:p>
          <a:p>
            <a:pPr algn="ctr"/>
            <a:r>
              <a:rPr lang="ar-EG" sz="2500" dirty="0"/>
              <a:t>تحديات تطبيق الإدارة الرشيقة والهجينة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D7BD3F9-67D8-1D19-9B71-A62DC5DA47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374932"/>
              </p:ext>
            </p:extLst>
          </p:nvPr>
        </p:nvGraphicFramePr>
        <p:xfrm>
          <a:off x="457199" y="2720975"/>
          <a:ext cx="11032436" cy="3405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16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62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Resistance to change and fear of losing control.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مقاومة التغيير والخوف من فقدان السيطرة.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Lack of experience or training in agile practices.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نقص الخبرة أو التدريب في الممارسات الرشيقة.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5063">
                <a:tc>
                  <a:txBody>
                    <a:bodyPr/>
                    <a:lstStyle/>
                    <a:p>
                      <a:r>
                        <a:rPr sz="2500" dirty="0"/>
                        <a:t>Misalignment between organizational structure and agile teams.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عدم اتساق الهيكل التنظيمي مع أسلوب عمل الفرق الرشيقة.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41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3B90D-3534-381F-0A93-D5C7ACD42B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1FD4DA-02EE-E179-4D91-4BC8BAEFF5B2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45A40E-9B77-E30B-F0E1-3CF55A807CD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9CFC08-E25F-29AA-DFF3-67B35412A191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D28680-FACF-D350-169C-530F6E4A3A64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FE0CCD-8AF6-C616-11C8-F4A1DC05A9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2054D776-E06F-6879-8727-37255C4E2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423849-89CE-51B2-C2A7-15AB9BAF01C6}"/>
              </a:ext>
            </a:extLst>
          </p:cNvPr>
          <p:cNvSpPr txBox="1">
            <a:spLocks/>
          </p:cNvSpPr>
          <p:nvPr/>
        </p:nvSpPr>
        <p:spPr>
          <a:xfrm>
            <a:off x="1390389" y="1345306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Critical Success Factors</a:t>
            </a:r>
          </a:p>
          <a:p>
            <a:pPr algn="ctr"/>
            <a:r>
              <a:rPr lang="ar-EG" sz="2500" dirty="0"/>
              <a:t>عوامل النجاح الرئيسية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EE586DF-4C8E-FD32-B155-7613140927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271220"/>
              </p:ext>
            </p:extLst>
          </p:nvPr>
        </p:nvGraphicFramePr>
        <p:xfrm>
          <a:off x="457200" y="2720975"/>
          <a:ext cx="10896600" cy="3405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Clear vision and strong sponsorship from top management.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رؤية واضحة ودعم قوي من الإدارة العليا.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Proper training and coaching for teams.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توفير تدريب وتوجيه ملائم للفرق.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5063">
                <a:tc>
                  <a:txBody>
                    <a:bodyPr/>
                    <a:lstStyle/>
                    <a:p>
                      <a:r>
                        <a:rPr sz="2500" dirty="0"/>
                        <a:t>Gradual transition and continuous feedback.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انتقال تدريجي وتغذية راجعة مستمرة لتحسين التطبيق.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49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76A914-8D0A-319B-27C6-316C971F0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B71081-5888-74C1-DE55-E11A1F5E6097}"/>
              </a:ext>
            </a:extLst>
          </p:cNvPr>
          <p:cNvSpPr/>
          <p:nvPr/>
        </p:nvSpPr>
        <p:spPr>
          <a:xfrm>
            <a:off x="256451" y="1270887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2E26E8-8AF4-901A-695E-D17CCBB1F3EA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451064-5492-5BE0-473C-E67EAC67C910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7550F1-516B-6A09-177B-E12ABD30B4E0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770B3B-021C-05BB-D4B4-6E25181EE3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D641058D-02C4-EA99-4611-BB5C95C652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12FF088-41A6-CF70-9C68-14C2FCF17F69}"/>
              </a:ext>
            </a:extLst>
          </p:cNvPr>
          <p:cNvSpPr txBox="1">
            <a:spLocks/>
          </p:cNvSpPr>
          <p:nvPr/>
        </p:nvSpPr>
        <p:spPr>
          <a:xfrm>
            <a:off x="1591228" y="14462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Role of the Project Manager in Agile/Hybrid</a:t>
            </a:r>
          </a:p>
          <a:p>
            <a:pPr algn="ctr"/>
            <a:r>
              <a:rPr lang="ar-EG" sz="2500" dirty="0"/>
              <a:t>دور مدير المشروع في البيئة الرشيقة والهجينة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3ADEF7E-8413-05DB-FD7E-A05AACDC8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197051"/>
              </p:ext>
            </p:extLst>
          </p:nvPr>
        </p:nvGraphicFramePr>
        <p:xfrm>
          <a:off x="457199" y="2524539"/>
          <a:ext cx="11052314" cy="3601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6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26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0541">
                <a:tc>
                  <a:txBody>
                    <a:bodyPr/>
                    <a:lstStyle/>
                    <a:p>
                      <a:r>
                        <a:rPr sz="2500" dirty="0"/>
                        <a:t>Shifts from command and control to serve and support.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ينتقل من أسلوب الأمر والسيطرة إلى أسلوب الخدمة والدعم.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0541">
                <a:tc>
                  <a:txBody>
                    <a:bodyPr/>
                    <a:lstStyle/>
                    <a:p>
                      <a:r>
                        <a:rPr sz="2500" dirty="0"/>
                        <a:t>Facilitates collaboration, removes blockers, aligns stakeholders.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يسهّل التعاون، ويزيل العوائق، ويحقق التوافق بين أصحاب المصلحة.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0542">
                <a:tc>
                  <a:txBody>
                    <a:bodyPr/>
                    <a:lstStyle/>
                    <a:p>
                      <a:r>
                        <a:rPr sz="2500" dirty="0"/>
                        <a:t>Manages interfaces with govern</a:t>
                      </a:r>
                      <a:r>
                        <a:rPr lang="en-US" sz="2500" dirty="0"/>
                        <a:t>ment</a:t>
                      </a:r>
                      <a:r>
                        <a:rPr sz="2500" dirty="0"/>
                        <a:t>, contracts and external parties.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يدير العلاقة </a:t>
                      </a:r>
                      <a:r>
                        <a:rPr sz="2500" dirty="0" err="1"/>
                        <a:t>مع</a:t>
                      </a:r>
                      <a:r>
                        <a:rPr sz="2500" dirty="0"/>
                        <a:t> </a:t>
                      </a:r>
                      <a:r>
                        <a:rPr sz="2500" dirty="0" err="1"/>
                        <a:t>الح</a:t>
                      </a:r>
                      <a:r>
                        <a:rPr lang="ar-EG" sz="2500" dirty="0"/>
                        <a:t>كومه</a:t>
                      </a:r>
                      <a:r>
                        <a:rPr sz="2500" dirty="0"/>
                        <a:t> والعقود والأطراف الخارجية.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001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A5FBF-A6E0-560A-5CE9-B26D2E109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B9C059-1EB3-10C1-3CCD-4A3148F84000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F4B475-5BA9-B591-7974-171733E42CC4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7BFAEA-8A76-104D-E79E-06ACEC7DD225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BDDFEB-E372-8D03-9003-AE5AAA2C7923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228324-12C2-592B-64CC-97FFEF46CD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BB2C86FE-3004-1DBB-B874-017B80525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39CB87-D40E-2D18-B956-F032C87E4005}"/>
              </a:ext>
            </a:extLst>
          </p:cNvPr>
          <p:cNvSpPr txBox="1">
            <a:spLocks/>
          </p:cNvSpPr>
          <p:nvPr/>
        </p:nvSpPr>
        <p:spPr>
          <a:xfrm>
            <a:off x="1282313" y="1482126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KPIs and Performance Metrics</a:t>
            </a:r>
          </a:p>
          <a:p>
            <a:pPr algn="ctr"/>
            <a:r>
              <a:rPr lang="ar-EG" sz="2500" dirty="0"/>
              <a:t>مؤشرات الأداء في المشاريع الرشيقة والهجينة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8B0B7DE-A835-D73E-4433-3387E3B06B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977692"/>
              </p:ext>
            </p:extLst>
          </p:nvPr>
        </p:nvGraphicFramePr>
        <p:xfrm>
          <a:off x="457200" y="2720975"/>
          <a:ext cx="10992678" cy="3405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6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6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Delivery speed such as cycle time and lead time.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سرعة التسليم مثل وقت الدورة ووقت الاستجابة.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Value delivered measured by business outcomes and customer satisfaction.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القيمة المقدَّمة تقاس بنتائج الأعمال ورضا العملاء.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5063">
                <a:tc>
                  <a:txBody>
                    <a:bodyPr/>
                    <a:lstStyle/>
                    <a:p>
                      <a:r>
                        <a:rPr sz="2500" dirty="0"/>
                        <a:t>Team health including engagement and burnout levels.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صحة الفريق بما في ذلك الاندماج الوظيفي ومستويات الإرهاق.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4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B8CF9-C6F4-1E1A-6BEF-A2378B9F4A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B2B0E4-EBE6-5F73-D014-4F3884D5F1FF}"/>
              </a:ext>
            </a:extLst>
          </p:cNvPr>
          <p:cNvSpPr/>
          <p:nvPr/>
        </p:nvSpPr>
        <p:spPr>
          <a:xfrm>
            <a:off x="208009" y="121589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B41172-B784-DE8A-3784-55A14CEB0B9E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58B6F7-8AAF-83A6-7A2D-0C2116A027FB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461826-8A1E-322E-8693-1F7153CBF5EF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412F70-F0DB-1500-4C7F-9FD77DF97A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EE62B465-FF17-91A5-62F9-12809C79FF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F1F679-5A75-EAFD-8DF5-0C9331F3A233}"/>
              </a:ext>
            </a:extLst>
          </p:cNvPr>
          <p:cNvSpPr txBox="1">
            <a:spLocks/>
          </p:cNvSpPr>
          <p:nvPr/>
        </p:nvSpPr>
        <p:spPr>
          <a:xfrm>
            <a:off x="1873124" y="146164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Summary of Key Points</a:t>
            </a:r>
          </a:p>
          <a:p>
            <a:pPr algn="ctr"/>
            <a:r>
              <a:rPr lang="ar-EG" sz="2500" dirty="0"/>
              <a:t>ملخص النقاط الرئيسية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A61DD83-458A-DC73-65B5-31B2CFE239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127681"/>
              </p:ext>
            </p:extLst>
          </p:nvPr>
        </p:nvGraphicFramePr>
        <p:xfrm>
          <a:off x="424161" y="2731838"/>
          <a:ext cx="10896600" cy="2369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National programs and mega-projects require flexibility and innovation.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البرامج الوطنية والمشروعات العملاقة تحتاج إلى مرونة وابتكار.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Agile and hybrid approaches support rapid transformation and digital initiatives.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الأساليب الرشيقة والهجينة تدعم التحوّل السريع والمبادرات الرقمية.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752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680F13-A5DA-886A-56AC-1B2B06660E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E7B2FB-0240-3850-AA4E-7EBB310CBBD0}"/>
              </a:ext>
            </a:extLst>
          </p:cNvPr>
          <p:cNvSpPr/>
          <p:nvPr/>
        </p:nvSpPr>
        <p:spPr>
          <a:xfrm>
            <a:off x="174970" y="1173809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069B4E-1E74-3AA3-E4A2-27E53617A966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DD70EA-C294-FAF9-BCA1-A62588702225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AD4052-EC4E-66FD-1F77-FBF844517D25}"/>
              </a:ext>
            </a:extLst>
          </p:cNvPr>
          <p:cNvSpPr txBox="1"/>
          <p:nvPr/>
        </p:nvSpPr>
        <p:spPr>
          <a:xfrm>
            <a:off x="316085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9B0AEC-3600-7416-7637-4F80FF247D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C4A9B7B7-FA7F-2F86-3B15-EF5558A24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B9434E-710B-ECE3-71C6-15BCAF72CDB1}"/>
              </a:ext>
            </a:extLst>
          </p:cNvPr>
          <p:cNvSpPr txBox="1">
            <a:spLocks/>
          </p:cNvSpPr>
          <p:nvPr/>
        </p:nvSpPr>
        <p:spPr>
          <a:xfrm>
            <a:off x="1709530" y="1345306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Summary of Key Points</a:t>
            </a:r>
          </a:p>
          <a:p>
            <a:pPr algn="ctr"/>
            <a:r>
              <a:rPr lang="ar-EG" sz="2500" dirty="0"/>
              <a:t>ملخص النقاط الرئيسية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41F86E-1D5E-45BD-3280-A9CFDFE273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296076"/>
              </p:ext>
            </p:extLst>
          </p:nvPr>
        </p:nvGraphicFramePr>
        <p:xfrm>
          <a:off x="457200" y="2720975"/>
          <a:ext cx="10896600" cy="34051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8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Agile and hybrid project management respond to change and focus on value.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الإدارة الرشيقة والهجينة تستجيب للتغيير وتركّز على القيمة.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5062">
                <a:tc>
                  <a:txBody>
                    <a:bodyPr/>
                    <a:lstStyle/>
                    <a:p>
                      <a:r>
                        <a:rPr sz="2500" dirty="0"/>
                        <a:t>Scrum, Kanban and Lean provide practical frameworks and tools.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سكرم وكانبان واللين توفّر أطرًا وأدوات عملية لتطبيق الرشاقة.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35063">
                <a:tc>
                  <a:txBody>
                    <a:bodyPr/>
                    <a:lstStyle/>
                    <a:p>
                      <a:r>
                        <a:rPr sz="2500" dirty="0"/>
                        <a:t>Success depends on culture, leadership, training and continuous improvement.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يعتمد النجاح على الثقافة والقيادة والتدريب والتحسين المستمر.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342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0ED0E8-AF7A-A10F-6214-AC52F4312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C5847A-0D35-8535-680E-F8FD0AECF008}"/>
              </a:ext>
            </a:extLst>
          </p:cNvPr>
          <p:cNvSpPr/>
          <p:nvPr/>
        </p:nvSpPr>
        <p:spPr>
          <a:xfrm>
            <a:off x="316085" y="1387530"/>
            <a:ext cx="11559830" cy="50120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68C247-BB99-2927-2124-9A06E35B2125}"/>
              </a:ext>
            </a:extLst>
          </p:cNvPr>
          <p:cNvSpPr/>
          <p:nvPr/>
        </p:nvSpPr>
        <p:spPr>
          <a:xfrm>
            <a:off x="186771" y="114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E73E9-D174-D999-BD14-EF995F9E459F}"/>
              </a:ext>
            </a:extLst>
          </p:cNvPr>
          <p:cNvSpPr txBox="1"/>
          <p:nvPr/>
        </p:nvSpPr>
        <p:spPr>
          <a:xfrm>
            <a:off x="208009" y="19027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6CA6BB-8777-3E8C-C759-184618BBB14C}"/>
              </a:ext>
            </a:extLst>
          </p:cNvPr>
          <p:cNvSpPr txBox="1"/>
          <p:nvPr/>
        </p:nvSpPr>
        <p:spPr>
          <a:xfrm>
            <a:off x="355086" y="4584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21A27A-C2CA-54D5-637B-F10125C715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048F7A2C-2C24-C14F-8473-4CEB19BE5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7209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28C92A-22A4-9F20-8B18-94D9D270410A}"/>
              </a:ext>
            </a:extLst>
          </p:cNvPr>
          <p:cNvSpPr txBox="1">
            <a:spLocks/>
          </p:cNvSpPr>
          <p:nvPr/>
        </p:nvSpPr>
        <p:spPr>
          <a:xfrm>
            <a:off x="1868556" y="1482753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500" dirty="0"/>
              <a:t>Review Questions (1)</a:t>
            </a:r>
          </a:p>
          <a:p>
            <a:pPr algn="ctr"/>
            <a:r>
              <a:rPr lang="ar-EG" sz="2500" dirty="0"/>
              <a:t>أسئلة مراجعة (١)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3AE2B06-E67B-3313-73A4-0B6D333930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885813"/>
              </p:ext>
            </p:extLst>
          </p:nvPr>
        </p:nvGraphicFramePr>
        <p:xfrm>
          <a:off x="457199" y="2286558"/>
          <a:ext cx="11052314" cy="3839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6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261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79868">
                <a:tc>
                  <a:txBody>
                    <a:bodyPr/>
                    <a:lstStyle/>
                    <a:p>
                      <a:r>
                        <a:rPr sz="2500" dirty="0"/>
                        <a:t>What is the main difference between traditional and agile project management?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ما الفرق الرئيسي بين الإدارة التقليدية والإدارة الرشيقة للمشروعات؟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9868">
                <a:tc>
                  <a:txBody>
                    <a:bodyPr/>
                    <a:lstStyle/>
                    <a:p>
                      <a:r>
                        <a:rPr sz="2500" dirty="0"/>
                        <a:t>When is a hybrid approach more suitable than a pure agile approach?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متى يكون النهج الهجين أنسب من النهج الرشيق بالكامل؟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9869">
                <a:tc>
                  <a:txBody>
                    <a:bodyPr/>
                    <a:lstStyle/>
                    <a:p>
                      <a:r>
                        <a:rPr sz="2500" dirty="0"/>
                        <a:t>Name two agile values and explain them briefly.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sz="2500" dirty="0"/>
                        <a:t>اذكر قيمتين من قيم المنهج الرشيق واشرحهما باختصار.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325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342475B-D5A9-4A20-8F2C-4303FA3B68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803E90A-F683-49DF-8F63-8D046A72EE84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45A11F6-C3AB-4DAB-8F66-925D5004133D}"/>
</file>

<file path=docProps/app.xml><?xml version="1.0" encoding="utf-8"?>
<Properties xmlns="http://schemas.openxmlformats.org/officeDocument/2006/extended-properties" xmlns:vt="http://schemas.openxmlformats.org/officeDocument/2006/docPropsVTypes">
  <TotalTime>2067</TotalTime>
  <Words>2654</Words>
  <Application>Microsoft Office PowerPoint</Application>
  <PresentationFormat>Widescreen</PresentationFormat>
  <Paragraphs>395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Abdelrehim Nader</cp:lastModifiedBy>
  <cp:revision>33</cp:revision>
  <dcterms:created xsi:type="dcterms:W3CDTF">2023-04-29T09:08:23Z</dcterms:created>
  <dcterms:modified xsi:type="dcterms:W3CDTF">2025-12-06T08:28:53Z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