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8"/>
  </p:notesMasterIdLst>
  <p:sldIdLst>
    <p:sldId id="480" r:id="rId5"/>
    <p:sldId id="271" r:id="rId6"/>
    <p:sldId id="256" r:id="rId7"/>
    <p:sldId id="560" r:id="rId8"/>
    <p:sldId id="561" r:id="rId9"/>
    <p:sldId id="562" r:id="rId10"/>
    <p:sldId id="563" r:id="rId11"/>
    <p:sldId id="571" r:id="rId12"/>
    <p:sldId id="564" r:id="rId13"/>
    <p:sldId id="572" r:id="rId14"/>
    <p:sldId id="565" r:id="rId15"/>
    <p:sldId id="566" r:id="rId16"/>
    <p:sldId id="573" r:id="rId17"/>
    <p:sldId id="567" r:id="rId18"/>
    <p:sldId id="574" r:id="rId19"/>
    <p:sldId id="568" r:id="rId20"/>
    <p:sldId id="575" r:id="rId21"/>
    <p:sldId id="569" r:id="rId22"/>
    <p:sldId id="576" r:id="rId23"/>
    <p:sldId id="570" r:id="rId24"/>
    <p:sldId id="580" r:id="rId25"/>
    <p:sldId id="577" r:id="rId26"/>
    <p:sldId id="349" r:id="rId27"/>
  </p:sldIdLst>
  <p:sldSz cx="12192000" cy="6858000"/>
  <p:notesSz cx="6858000" cy="9144000"/>
  <p:embeddedFontLst>
    <p:embeddedFont>
      <p:font typeface="Alexandria" pitchFamily="2" charset="-78"/>
      <p:regular r:id="rId29"/>
      <p:bold r:id="rId30"/>
    </p:embeddedFont>
    <p:embeddedFont>
      <p:font typeface="Alexandria Light" pitchFamily="2" charset="-78"/>
      <p:regular r:id="rId31"/>
    </p:embeddedFont>
    <p:embeddedFont>
      <p:font typeface="Roboto Light" panose="02000000000000000000" pitchFamily="2" charset="0"/>
      <p:regular r:id="rId32"/>
      <p:italic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56"/>
            <p14:sldId id="560"/>
            <p14:sldId id="561"/>
            <p14:sldId id="562"/>
            <p14:sldId id="563"/>
            <p14:sldId id="571"/>
            <p14:sldId id="564"/>
            <p14:sldId id="572"/>
            <p14:sldId id="565"/>
            <p14:sldId id="566"/>
            <p14:sldId id="573"/>
            <p14:sldId id="567"/>
            <p14:sldId id="574"/>
            <p14:sldId id="568"/>
            <p14:sldId id="575"/>
            <p14:sldId id="569"/>
            <p14:sldId id="576"/>
            <p14:sldId id="570"/>
            <p14:sldId id="580"/>
            <p14:sldId id="57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F6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5.fntdata"/><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1.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4.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2.fntdata"/><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23993-EB10-C12F-194E-4BD23C3053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C327F5-D527-04C2-86C7-627E612BED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54147E-BAA4-BD64-D22D-3A08464F25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586FC0-5C58-EFB1-B891-B1FDA91E0F67}"/>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773989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3E29E-A8D6-0FC9-52A7-6A3A4FC839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6090C1-9803-F0D8-4D2A-45E6004D50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654E41-0A44-060B-9288-42D9E8A102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5BAB4B-A0AB-9DF5-0317-AC9D9D24F9A3}"/>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81648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6A85F-BB2D-B91C-257A-E6E476D2CB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AF744A-C870-23F0-3398-068DE1AC19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4AC3FF-CDDE-8849-FF66-F26E1F021A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CA102D-8407-21DD-FB98-2BDA49290084}"/>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091309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4D3EF-3920-1994-F015-45011983B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3027C-5ACA-8E6C-0DF1-42BE655267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485A88-C1A8-6D18-23CF-01D4E4741F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461D66-1A05-B109-EEA0-4195DFCB90F4}"/>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11515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19E83-09C7-E6CE-705F-3EAD27CE80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A29870-DAC3-EAB6-95ED-9519144814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40CCD0-9440-39D7-6419-203072540C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8DE952-5FA4-94A8-6DCA-2E64E2210AD2}"/>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856350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13DC1-8BB5-7051-1C28-ECD404B6E5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2B5790-6495-7A4B-E486-C26E671977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ACBB96-A8CA-FC77-A832-CCB18BFDEA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2B4F97-D8D0-14E6-AA9B-100D1C9EEB2F}"/>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2020368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0AE0C-A0B5-F750-8B44-575C13BBA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BD8E08-BCAB-8682-5461-0270894CEA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5B1AF2-4A63-6205-B298-949F6FAFA8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0FC430-8009-A6F2-B29F-C1E04B2BF425}"/>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46735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B90D4-1922-42F1-A4F9-E316642430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FF13DB-3D31-4324-D1EF-E2ACFE3ACE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0DBAF4-91CB-992C-C77F-8A8B0BB043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7D8C65-B243-FE6F-DDD5-5953C3C424FD}"/>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13052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C06D6-A30E-734C-39F3-DEBAA4E190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B3BB39-4B55-D726-3E5A-2A2F037B1D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911307-A863-1FC9-FFEA-D868995DCB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9D87FD-A4BA-6CE0-7E40-BC79A281803C}"/>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2177697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FEDEC-8ABC-37F2-3E7E-4AF673021B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B68C6B-D16A-5514-36B0-A89A1F0533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F44300-7678-69B5-CB21-3E2B84A364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95F4F4-37B3-BFD3-5328-9C42F5D28A5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502438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6B99F-4E07-4452-D806-DA610D0C37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7C53E1-84B3-A191-24E7-275B2D87C9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A897AA-FE52-2A56-53CA-C0EEAB57B9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23540A-0FA9-9FE4-48BC-7D206811038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573238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D01C3-011D-26BA-62F3-664C30A777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AA786-A501-67CA-B347-EBBA588BE5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0A5802-A163-E605-0542-FB1186A12AF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1068811-DECA-95CB-5E8E-7EB9F7AE36D6}"/>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257491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13A5D-6EBC-0D6C-3C4E-7208509703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A5A585-C827-29A3-EB36-A8086A14CD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1B193B-DF34-8557-639F-F55D906F6A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847891-F282-8A9E-4809-BF6A7858EDEC}"/>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152825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11468-5967-2C9D-4FDD-46B13460B1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EDF592-3641-5480-5E91-AF9758199F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79DD69-1928-372B-ED58-69466D5FC1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B4F249-4AF2-0343-117B-C4F8AD4EB81D}"/>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255196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430A3-644C-9010-3D76-CA3E6CE569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4E2B61-B9A6-64BD-7196-A27AA53309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C2CD48-3086-C9FD-62DB-57F7D4732D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B2D0C3-751A-8F8D-2712-E9E9B1D2FFF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0556679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FA47C-8866-9AC9-3FBC-18D7626BA7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84E7DA-7F3E-F6F2-B80B-478BB6DC54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3C61CC-86D7-F45B-DC98-618AEA8C7A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693A7C-9331-6E50-923C-8A4383523C7C}"/>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695993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33613-9CF9-B3A2-0919-921638F959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B695AA-C8E8-7BBE-F1D3-CDEEB85C1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3FCE52-838B-E3CC-E1A0-443851D0C8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B492D8-3F6D-B9C6-9D63-BF8176D0A50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953951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1177107"/>
            <a:ext cx="6239934"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Course Overview</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Projects Communication</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Course Description</a:t>
            </a: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10411706"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This course presents a new way to look at communication within projects. It combines real-world examples and practical tips with theory, research, and professional standards you can apply to any size and type of project. </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It gives actionable insights into identifying your audience, choosing the right tools, managing change, handling conflict, expanding your professional toolkit with templates, activities, and resources, and developing your project communications expertise with reflective questions and recommendations.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1BE55-7C22-DF6B-1829-B77C27CD5445}"/>
            </a:ext>
          </a:extLst>
        </p:cNvPr>
        <p:cNvGrpSpPr/>
        <p:nvPr/>
      </p:nvGrpSpPr>
      <p:grpSpPr>
        <a:xfrm>
          <a:off x="0" y="0"/>
          <a:ext cx="0" cy="0"/>
          <a:chOff x="0" y="0"/>
          <a:chExt cx="0" cy="0"/>
        </a:xfrm>
      </p:grpSpPr>
      <p:sp>
        <p:nvSpPr>
          <p:cNvPr id="26" name="Rectangle 25">
            <a:extLst>
              <a:ext uri="{FF2B5EF4-FFF2-40B4-BE49-F238E27FC236}">
                <a16:creationId xmlns:a16="http://schemas.microsoft.com/office/drawing/2014/main" id="{8F522EF6-2A5A-BD35-AFBC-520E45681A68}"/>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3ABC69F5-5A6E-C39D-8021-5C3F75B5DA8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a:extLst>
              <a:ext uri="{FF2B5EF4-FFF2-40B4-BE49-F238E27FC236}">
                <a16:creationId xmlns:a16="http://schemas.microsoft.com/office/drawing/2014/main" id="{BC13CAEC-9361-3D40-566F-A452F830CB9C}"/>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93E8B6D3-5022-63BE-5B62-D50D3D9B89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6F520FDD-43F5-D50C-9C3A-9E312B49B47A}"/>
              </a:ext>
            </a:extLst>
          </p:cNvPr>
          <p:cNvSpPr txBox="1"/>
          <p:nvPr/>
        </p:nvSpPr>
        <p:spPr>
          <a:xfrm>
            <a:off x="6133914" y="1161649"/>
            <a:ext cx="6239934"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Course Chapters</a:t>
            </a:r>
          </a:p>
        </p:txBody>
      </p:sp>
      <p:sp>
        <p:nvSpPr>
          <p:cNvPr id="42" name="TextBox 41">
            <a:extLst>
              <a:ext uri="{FF2B5EF4-FFF2-40B4-BE49-F238E27FC236}">
                <a16:creationId xmlns:a16="http://schemas.microsoft.com/office/drawing/2014/main" id="{40A3FD6A-1F62-885B-F6DE-C5771A28BB57}"/>
              </a:ext>
            </a:extLst>
          </p:cNvPr>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a:extLst>
              <a:ext uri="{FF2B5EF4-FFF2-40B4-BE49-F238E27FC236}">
                <a16:creationId xmlns:a16="http://schemas.microsoft.com/office/drawing/2014/main" id="{B84562B2-FB39-9FAA-71E4-E3D8C5A641B5}"/>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a:extLst>
              <a:ext uri="{FF2B5EF4-FFF2-40B4-BE49-F238E27FC236}">
                <a16:creationId xmlns:a16="http://schemas.microsoft.com/office/drawing/2014/main" id="{FDFB8E64-C2C2-AE6E-6CD6-DCB442F691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430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A529A-12A4-25A8-BFE5-06241324F3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147457-B0BF-60DB-02C1-C11200C13E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9718DCF-9B5E-1BF3-FA52-1A751357A5D3}"/>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D621A47-4F1C-18D7-79D6-58C1EBAE27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C8550F4-7030-0AAD-0E04-7E5A736B3D6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en-US" sz="2400" dirty="0">
                <a:latin typeface="Alexandria" pitchFamily="2" charset="-78"/>
                <a:ea typeface="Times New Roman" panose="02020603050405020304" pitchFamily="18" charset="0"/>
                <a:cs typeface="Alexandria" pitchFamily="2" charset="-78"/>
              </a:rPr>
              <a:t>: Introduction to project communication</a:t>
            </a:r>
          </a:p>
        </p:txBody>
      </p:sp>
      <p:sp>
        <p:nvSpPr>
          <p:cNvPr id="3" name="Rectangle: Rounded Corners 2">
            <a:extLst>
              <a:ext uri="{FF2B5EF4-FFF2-40B4-BE49-F238E27FC236}">
                <a16:creationId xmlns:a16="http://schemas.microsoft.com/office/drawing/2014/main" id="{8CA49E36-CD0B-45FE-27A0-B61C515C9F34}"/>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F5B8850-F7CA-7533-8AF2-04C2111A1B2D}"/>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why project communication is so important.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Know what to expect from this course: what it will cover, who the audience is, how the course is structured, and key definitions.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Trace the evolution of project communications</a:t>
            </a:r>
          </a:p>
        </p:txBody>
      </p:sp>
      <p:pic>
        <p:nvPicPr>
          <p:cNvPr id="7" name="Picture 4" descr="Importance of Communication in Project Management- 1training">
            <a:extLst>
              <a:ext uri="{FF2B5EF4-FFF2-40B4-BE49-F238E27FC236}">
                <a16:creationId xmlns:a16="http://schemas.microsoft.com/office/drawing/2014/main" id="{5B6D6AE5-6DD0-0FBB-BF59-9DCE04DF796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2187"/>
          <a:stretch/>
        </p:blipFill>
        <p:spPr bwMode="auto">
          <a:xfrm>
            <a:off x="6543039" y="2509521"/>
            <a:ext cx="5335837" cy="33934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3314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94F23-5580-4909-9F79-4E6E33145C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611B11-7F1F-4C48-CD23-3908A18F2A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0B54BA1-5871-E2F5-3955-9A2092926F4F}"/>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F7F486-A9FC-769A-15DE-AA0633764A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D8F5E75-CF2B-8057-06CF-8D9D1E4882A1}"/>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2</a:t>
            </a:r>
            <a:r>
              <a:rPr lang="en-US" sz="2400" dirty="0">
                <a:latin typeface="Alexandria" pitchFamily="2" charset="-78"/>
                <a:ea typeface="Times New Roman" panose="02020603050405020304" pitchFamily="18" charset="0"/>
                <a:cs typeface="Alexandria" pitchFamily="2" charset="-78"/>
              </a:rPr>
              <a:t>: Exploring Communication Theories</a:t>
            </a:r>
          </a:p>
        </p:txBody>
      </p:sp>
      <p:sp>
        <p:nvSpPr>
          <p:cNvPr id="3" name="Rectangle: Rounded Corners 2">
            <a:extLst>
              <a:ext uri="{FF2B5EF4-FFF2-40B4-BE49-F238E27FC236}">
                <a16:creationId xmlns:a16="http://schemas.microsoft.com/office/drawing/2014/main" id="{742132D5-6F22-7C5B-D50E-E8578F82EFE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FFA3A35-9E36-B947-7902-C322A43B40D6}"/>
              </a:ext>
            </a:extLst>
          </p:cNvPr>
          <p:cNvSpPr/>
          <p:nvPr/>
        </p:nvSpPr>
        <p:spPr>
          <a:xfrm>
            <a:off x="461462" y="2109598"/>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why people communicate by looking at two different communication theories that focus on communication as a way people handle uncertainty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Evaluate the impact of the quality as well as the quantity of communication in a project.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See the connection between effective communication and stakeholder trust.</a:t>
            </a:r>
          </a:p>
        </p:txBody>
      </p:sp>
      <p:pic>
        <p:nvPicPr>
          <p:cNvPr id="9218" name="Picture 2" descr="Communication Theory PowerPoint Presentation Slides - PPT Template">
            <a:extLst>
              <a:ext uri="{FF2B5EF4-FFF2-40B4-BE49-F238E27FC236}">
                <a16:creationId xmlns:a16="http://schemas.microsoft.com/office/drawing/2014/main" id="{3A462387-650C-A2D8-DD58-852DAADEF0D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313"/>
          <a:stretch/>
        </p:blipFill>
        <p:spPr bwMode="auto">
          <a:xfrm>
            <a:off x="6559298" y="1800865"/>
            <a:ext cx="5561582" cy="4672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329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EF991-DE69-9B28-EFE8-C5E82135A1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89A072-14CD-01A0-3801-690930BFF7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AED0DEC-4983-AF12-6CAC-3D2CED153B5A}"/>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E2579E3-5268-5973-B592-2A58BC0EB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4AF39B0B-75F6-A4AF-3174-3F5E8717391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3</a:t>
            </a:r>
            <a:r>
              <a:rPr lang="en-US" sz="2400" dirty="0">
                <a:latin typeface="Alexandria" pitchFamily="2" charset="-78"/>
                <a:ea typeface="Times New Roman" panose="02020603050405020304" pitchFamily="18" charset="0"/>
                <a:cs typeface="Alexandria" pitchFamily="2" charset="-78"/>
              </a:rPr>
              <a:t>: Knowing Your Audience</a:t>
            </a:r>
          </a:p>
        </p:txBody>
      </p:sp>
      <p:sp>
        <p:nvSpPr>
          <p:cNvPr id="3" name="Rectangle: Rounded Corners 2">
            <a:extLst>
              <a:ext uri="{FF2B5EF4-FFF2-40B4-BE49-F238E27FC236}">
                <a16:creationId xmlns:a16="http://schemas.microsoft.com/office/drawing/2014/main" id="{BDB70BDC-7BB0-ECA2-0631-C7BFCD6F9A5C}"/>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403EA6D-08D1-31EF-735E-7DB55AAFC4CA}"/>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Explore various recommendations for identifying the audience in your project, including their role, their level of power and influence over the project, and their level of support for the project•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See the value of understanding what is important to the members of your audience—the WIIFM (what’s in it for me).</a:t>
            </a:r>
          </a:p>
        </p:txBody>
      </p:sp>
      <p:pic>
        <p:nvPicPr>
          <p:cNvPr id="11266" name="Picture 2" descr="Developed a Mobile App Marketing Plan? Let's Learn How to Market it!">
            <a:extLst>
              <a:ext uri="{FF2B5EF4-FFF2-40B4-BE49-F238E27FC236}">
                <a16:creationId xmlns:a16="http://schemas.microsoft.com/office/drawing/2014/main" id="{D885CAA0-9B39-BD70-D901-598F245B1C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1760" y="2109598"/>
            <a:ext cx="5695950" cy="3790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11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4F2C3-F55E-B6B0-CFCC-7E45C45A261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2208BC-FC73-9CE0-0ABF-58F8F7D10E9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28ACCC-B273-A74A-2012-2D50BE4A6D74}"/>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C9597E5-863C-B04B-E758-8AAE1C5843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E80EB8BB-002D-0541-624F-2A4AC62C170E}"/>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3</a:t>
            </a:r>
            <a:r>
              <a:rPr lang="en-US" sz="2400" dirty="0">
                <a:latin typeface="Alexandria" pitchFamily="2" charset="-78"/>
                <a:ea typeface="Times New Roman" panose="02020603050405020304" pitchFamily="18" charset="0"/>
                <a:cs typeface="Alexandria" pitchFamily="2" charset="-78"/>
              </a:rPr>
              <a:t>: Knowing Your Audience</a:t>
            </a:r>
          </a:p>
        </p:txBody>
      </p:sp>
      <p:sp>
        <p:nvSpPr>
          <p:cNvPr id="3" name="Rectangle: Rounded Corners 2">
            <a:extLst>
              <a:ext uri="{FF2B5EF4-FFF2-40B4-BE49-F238E27FC236}">
                <a16:creationId xmlns:a16="http://schemas.microsoft.com/office/drawing/2014/main" id="{746FD917-2ED9-E74D-F283-66A29A41EC2E}"/>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C78F81-F6A6-80CD-1727-F1550215AB10}"/>
              </a:ext>
            </a:extLst>
          </p:cNvPr>
          <p:cNvSpPr/>
          <p:nvPr/>
        </p:nvSpPr>
        <p:spPr>
          <a:xfrm>
            <a:off x="461462" y="2109598"/>
            <a:ext cx="5766618" cy="281025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Become familiar with stakeholder personas as a communication approach.</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Know your audience in traditional, agile, and virtual project teams.</a:t>
            </a:r>
          </a:p>
        </p:txBody>
      </p:sp>
      <p:pic>
        <p:nvPicPr>
          <p:cNvPr id="2" name="Picture 2" descr="Developed a Mobile App Marketing Plan? Let's Learn How to Market it!">
            <a:extLst>
              <a:ext uri="{FF2B5EF4-FFF2-40B4-BE49-F238E27FC236}">
                <a16:creationId xmlns:a16="http://schemas.microsoft.com/office/drawing/2014/main" id="{F309C51E-7B6C-610B-5CA5-5C40FDC8AF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1760" y="2109598"/>
            <a:ext cx="5695950" cy="3790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078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B0D34-7991-9FE8-51D5-41B21EA125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15F406-A46C-F2A9-A95A-A1B277C7B2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CD68FFE-1D94-1B85-26A8-A71DAE2078D2}"/>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45DC8C9-5DB9-78D6-E7A1-8AC5448704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18F3A9F3-C709-26B7-CE11-D904D6DB8DA6}"/>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4</a:t>
            </a:r>
            <a:r>
              <a:rPr lang="en-US" sz="2400" dirty="0">
                <a:latin typeface="Alexandria" pitchFamily="2" charset="-78"/>
                <a:ea typeface="Times New Roman" panose="02020603050405020304" pitchFamily="18" charset="0"/>
                <a:cs typeface="Alexandria" pitchFamily="2" charset="-78"/>
              </a:rPr>
              <a:t>: Starting with the Basics</a:t>
            </a:r>
          </a:p>
        </p:txBody>
      </p:sp>
      <p:sp>
        <p:nvSpPr>
          <p:cNvPr id="3" name="Rectangle: Rounded Corners 2">
            <a:extLst>
              <a:ext uri="{FF2B5EF4-FFF2-40B4-BE49-F238E27FC236}">
                <a16:creationId xmlns:a16="http://schemas.microsoft.com/office/drawing/2014/main" id="{02705554-7C8B-1CC0-A607-DDE1AFDCE011}"/>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7099FE9-9D6C-4204-6147-EF53FA42C81E}"/>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Look at how high-performing organizations and project teams communicate.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Identify things to consider when communicating on projects, including the need for inclusive language.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Distinguish between formal and informal communications.</a:t>
            </a:r>
          </a:p>
        </p:txBody>
      </p:sp>
      <p:pic>
        <p:nvPicPr>
          <p:cNvPr id="12292" name="Picture 4" descr="Tips for successful project team communication">
            <a:extLst>
              <a:ext uri="{FF2B5EF4-FFF2-40B4-BE49-F238E27FC236}">
                <a16:creationId xmlns:a16="http://schemas.microsoft.com/office/drawing/2014/main" id="{47F2B951-923C-798D-4308-2DD21D26DB0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237" t="10582" r="3312" b="18815"/>
          <a:stretch/>
        </p:blipFill>
        <p:spPr bwMode="auto">
          <a:xfrm>
            <a:off x="6559298" y="2109598"/>
            <a:ext cx="5531102" cy="40256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3239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F2C9B-8C75-B417-01C1-2D0B5EF91C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BAFA48-464F-FC15-8482-D6D7304222B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1F23BA6-9EB6-3B24-E106-496E43C1CD9C}"/>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215C80-853F-8D50-D3FE-5DEEFA66CF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B7F8C84A-A5C3-2076-9E90-DA0E98772261}"/>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4</a:t>
            </a:r>
            <a:r>
              <a:rPr lang="en-US" sz="2400" dirty="0">
                <a:latin typeface="Alexandria" pitchFamily="2" charset="-78"/>
                <a:ea typeface="Times New Roman" panose="02020603050405020304" pitchFamily="18" charset="0"/>
                <a:cs typeface="Alexandria" pitchFamily="2" charset="-78"/>
              </a:rPr>
              <a:t>: Starting with the Basics</a:t>
            </a:r>
          </a:p>
        </p:txBody>
      </p:sp>
      <p:sp>
        <p:nvSpPr>
          <p:cNvPr id="3" name="Rectangle: Rounded Corners 2">
            <a:extLst>
              <a:ext uri="{FF2B5EF4-FFF2-40B4-BE49-F238E27FC236}">
                <a16:creationId xmlns:a16="http://schemas.microsoft.com/office/drawing/2014/main" id="{B170D602-254C-56D8-C76D-2C662F07C86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AF6A7D8-C56F-818B-B458-87CC1612CA03}"/>
              </a:ext>
            </a:extLst>
          </p:cNvPr>
          <p:cNvSpPr/>
          <p:nvPr/>
        </p:nvSpPr>
        <p:spPr>
          <a:xfrm>
            <a:off x="461462" y="2109598"/>
            <a:ext cx="5766618" cy="281025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the scalability of project communications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Project communication basics in traditional, agile, and virtual project teams.</a:t>
            </a:r>
          </a:p>
        </p:txBody>
      </p:sp>
      <p:pic>
        <p:nvPicPr>
          <p:cNvPr id="7" name="Picture 4" descr="Tips for successful project team communication">
            <a:extLst>
              <a:ext uri="{FF2B5EF4-FFF2-40B4-BE49-F238E27FC236}">
                <a16:creationId xmlns:a16="http://schemas.microsoft.com/office/drawing/2014/main" id="{98C62EE3-5742-C39D-FD04-4815953E3F0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237" t="10582" r="3312" b="18815"/>
          <a:stretch/>
        </p:blipFill>
        <p:spPr bwMode="auto">
          <a:xfrm>
            <a:off x="6559298" y="2109598"/>
            <a:ext cx="5531102" cy="40256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838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73EDE-D127-BAD5-0FEB-CEB75A9755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EC599D-E5CB-1158-8FE3-BBAA7AAC95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C259141-78A6-9F9E-1F9C-51E491A80431}"/>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814C69B-E02B-8507-158E-056CC6009B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AFDE7901-7F28-747C-1B1D-20D159E19B43}"/>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5</a:t>
            </a:r>
            <a:r>
              <a:rPr lang="en-US" sz="2400" dirty="0">
                <a:latin typeface="Alexandria" pitchFamily="2" charset="-78"/>
                <a:ea typeface="Times New Roman" panose="02020603050405020304" pitchFamily="18" charset="0"/>
                <a:cs typeface="Alexandria" pitchFamily="2" charset="-78"/>
              </a:rPr>
              <a:t>: Planning Project Communications</a:t>
            </a:r>
          </a:p>
        </p:txBody>
      </p:sp>
      <p:sp>
        <p:nvSpPr>
          <p:cNvPr id="3" name="Rectangle: Rounded Corners 2">
            <a:extLst>
              <a:ext uri="{FF2B5EF4-FFF2-40B4-BE49-F238E27FC236}">
                <a16:creationId xmlns:a16="http://schemas.microsoft.com/office/drawing/2014/main" id="{E79110A1-5F8B-B08A-B73E-103D21E9DC3E}"/>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A00FEF2-2964-6F49-39BE-F25DC2DD4635}"/>
              </a:ext>
            </a:extLst>
          </p:cNvPr>
          <p:cNvSpPr/>
          <p:nvPr/>
        </p:nvSpPr>
        <p:spPr>
          <a:xfrm>
            <a:off x="461462" y="2109598"/>
            <a:ext cx="5766618" cy="327192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the purpose, content, and development of a project communications management plan.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Demonstrate how to effectively use a project communications management plan.</a:t>
            </a:r>
          </a:p>
        </p:txBody>
      </p:sp>
      <p:pic>
        <p:nvPicPr>
          <p:cNvPr id="7" name="Picture 4" descr="How To Create A Project Communication Plan [+ Template]">
            <a:extLst>
              <a:ext uri="{FF2B5EF4-FFF2-40B4-BE49-F238E27FC236}">
                <a16:creationId xmlns:a16="http://schemas.microsoft.com/office/drawing/2014/main" id="{6E56FC7A-5053-7B54-E47E-593A65D6DE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2062" y="1960880"/>
            <a:ext cx="5678818" cy="42014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5826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7A107-1904-89DF-1A4C-F682173C84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CF2EBA-E353-1D04-3F04-AF6C2600FF9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9ABBCF2-6CF7-57EF-66FD-4868BF081AAC}"/>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41DD6C9-E81A-036A-F65D-1488D37024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1E8E1F6-EFC4-C42B-5780-0F4861CFB18B}"/>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5</a:t>
            </a:r>
            <a:r>
              <a:rPr lang="en-US" sz="2400" dirty="0">
                <a:latin typeface="Alexandria" pitchFamily="2" charset="-78"/>
                <a:ea typeface="Times New Roman" panose="02020603050405020304" pitchFamily="18" charset="0"/>
                <a:cs typeface="Alexandria" pitchFamily="2" charset="-78"/>
              </a:rPr>
              <a:t>: Planning Project Communications</a:t>
            </a:r>
          </a:p>
        </p:txBody>
      </p:sp>
      <p:sp>
        <p:nvSpPr>
          <p:cNvPr id="3" name="Rectangle: Rounded Corners 2">
            <a:extLst>
              <a:ext uri="{FF2B5EF4-FFF2-40B4-BE49-F238E27FC236}">
                <a16:creationId xmlns:a16="http://schemas.microsoft.com/office/drawing/2014/main" id="{F377D95F-91A7-FC47-24AC-CFA5586E52D9}"/>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41AA22D-2BE6-3F6D-FA9F-EC00D7EE267B}"/>
              </a:ext>
            </a:extLst>
          </p:cNvPr>
          <p:cNvSpPr/>
          <p:nvPr/>
        </p:nvSpPr>
        <p:spPr>
          <a:xfrm>
            <a:off x="461462" y="2109598"/>
            <a:ext cx="5766618" cy="2348592"/>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a communications matrix.</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Planning communications in traditional, agile, and virtual project teams.</a:t>
            </a:r>
          </a:p>
        </p:txBody>
      </p:sp>
      <p:pic>
        <p:nvPicPr>
          <p:cNvPr id="13316" name="Picture 4" descr="How To Create A Project Communication Plan [+ Template]">
            <a:extLst>
              <a:ext uri="{FF2B5EF4-FFF2-40B4-BE49-F238E27FC236}">
                <a16:creationId xmlns:a16="http://schemas.microsoft.com/office/drawing/2014/main" id="{41EB796C-E179-A0EC-D022-47D2838EEF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2062" y="1960880"/>
            <a:ext cx="5678818" cy="42014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034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F25B2-3735-2CAA-8766-9DB4B15CEF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EC5AA2-EA3A-692A-B934-279F75E7113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D72E685-2C0B-8792-9699-17EF01F7BF4B}"/>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115D8F7-49DD-7575-548D-CE956C5B39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0956EE1-8580-4229-F895-313EC31CB047}"/>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6</a:t>
            </a:r>
            <a:r>
              <a:rPr lang="en-US" sz="2400" dirty="0">
                <a:latin typeface="Alexandria" pitchFamily="2" charset="-78"/>
                <a:ea typeface="Times New Roman" panose="02020603050405020304" pitchFamily="18" charset="0"/>
                <a:cs typeface="Alexandria" pitchFamily="2" charset="-78"/>
              </a:rPr>
              <a:t>: Managing and Monitoring Project Communications</a:t>
            </a:r>
          </a:p>
        </p:txBody>
      </p:sp>
      <p:sp>
        <p:nvSpPr>
          <p:cNvPr id="3" name="Rectangle: Rounded Corners 2">
            <a:extLst>
              <a:ext uri="{FF2B5EF4-FFF2-40B4-BE49-F238E27FC236}">
                <a16:creationId xmlns:a16="http://schemas.microsoft.com/office/drawing/2014/main" id="{AEB5E793-92B8-D052-DF62-A20BC76689CC}"/>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66B2A22-205C-251F-8BC1-86CDB3DB764E}"/>
              </a:ext>
            </a:extLst>
          </p:cNvPr>
          <p:cNvSpPr/>
          <p:nvPr/>
        </p:nvSpPr>
        <p:spPr>
          <a:xfrm>
            <a:off x="461462" y="2109598"/>
            <a:ext cx="5766618" cy="327192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Build key skills needed to address stakeholders’ practical needs and personal needs when communicating on projects—including a five-step approach.</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Measure the effectiveness of your project communications.</a:t>
            </a:r>
          </a:p>
        </p:txBody>
      </p:sp>
      <p:pic>
        <p:nvPicPr>
          <p:cNvPr id="2" name="Picture 2" descr="Project Communications and Visibility | Top Tips for Youth Action">
            <a:extLst>
              <a:ext uri="{FF2B5EF4-FFF2-40B4-BE49-F238E27FC236}">
                <a16:creationId xmlns:a16="http://schemas.microsoft.com/office/drawing/2014/main" id="{67AA133F-7456-8AEA-CA34-0041B9CAFDF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9298" y="2363838"/>
            <a:ext cx="561948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584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E5A2B-A7DB-76DE-EA6D-B8B844984E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33D718-BF1C-FBF3-3ABC-69E651F8E8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C8B45A-079F-29C1-CC77-EABCA6ACC603}"/>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39FC78E-50A2-0682-67DF-287A23D1A4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C06076D2-3AC4-6DB3-04BC-795661DA4493}"/>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6</a:t>
            </a:r>
            <a:r>
              <a:rPr lang="en-US" sz="2400" dirty="0">
                <a:latin typeface="Alexandria" pitchFamily="2" charset="-78"/>
                <a:ea typeface="Times New Roman" panose="02020603050405020304" pitchFamily="18" charset="0"/>
                <a:cs typeface="Alexandria" pitchFamily="2" charset="-78"/>
              </a:rPr>
              <a:t>: Managing and Monitoring Project Communications</a:t>
            </a:r>
          </a:p>
        </p:txBody>
      </p:sp>
      <p:sp>
        <p:nvSpPr>
          <p:cNvPr id="3" name="Rectangle: Rounded Corners 2">
            <a:extLst>
              <a:ext uri="{FF2B5EF4-FFF2-40B4-BE49-F238E27FC236}">
                <a16:creationId xmlns:a16="http://schemas.microsoft.com/office/drawing/2014/main" id="{955DFC3B-F88F-EEDC-F50F-5602341DD228}"/>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E367F1F-A088-D5A6-371B-C1037680F319}"/>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the importance of incorporating feedback loops.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lessons learned and retrospectives.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Managing and monitoring communications in traditional, agile, and virtual project teams.</a:t>
            </a:r>
          </a:p>
        </p:txBody>
      </p:sp>
      <p:pic>
        <p:nvPicPr>
          <p:cNvPr id="14338" name="Picture 2" descr="Project Communications and Visibility | Top Tips for Youth Action">
            <a:extLst>
              <a:ext uri="{FF2B5EF4-FFF2-40B4-BE49-F238E27FC236}">
                <a16:creationId xmlns:a16="http://schemas.microsoft.com/office/drawing/2014/main" id="{88063016-3FE6-DBA5-1B6E-F65FC3A339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9298" y="2363838"/>
            <a:ext cx="561948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37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8BDF7-3992-F9F9-25EF-64EB72578E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A2B2E2-7A15-2092-0B33-08F892B9FC3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135F60E-1EA4-18C6-E53B-35A83EC5A2B1}"/>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B11A4F4-B4E4-D992-91A9-98DAA944C5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7AABF77D-C7FA-CC77-E95D-DEC99BD3D14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7</a:t>
            </a:r>
            <a:r>
              <a:rPr lang="en-US" sz="2400" dirty="0">
                <a:latin typeface="Alexandria" pitchFamily="2" charset="-78"/>
                <a:ea typeface="Times New Roman" panose="02020603050405020304" pitchFamily="18" charset="0"/>
                <a:cs typeface="Alexandria" pitchFamily="2" charset="-78"/>
              </a:rPr>
              <a:t>: Using Project Communication Tools</a:t>
            </a:r>
          </a:p>
        </p:txBody>
      </p:sp>
      <p:sp>
        <p:nvSpPr>
          <p:cNvPr id="3" name="Rectangle: Rounded Corners 2">
            <a:extLst>
              <a:ext uri="{FF2B5EF4-FFF2-40B4-BE49-F238E27FC236}">
                <a16:creationId xmlns:a16="http://schemas.microsoft.com/office/drawing/2014/main" id="{08E3DF19-B9D2-100B-5850-46B59EF35052}"/>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695BFEF-3EE7-4C40-BE68-05623B8F696F}"/>
              </a:ext>
            </a:extLst>
          </p:cNvPr>
          <p:cNvSpPr/>
          <p:nvPr/>
        </p:nvSpPr>
        <p:spPr>
          <a:xfrm>
            <a:off x="461462" y="2109598"/>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Consider what goes into choosing the right communication tools for your project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the purpose and benefits of different project communication tools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the importance of being knowledgeable about whatever communication tools you use for your project.</a:t>
            </a:r>
          </a:p>
        </p:txBody>
      </p:sp>
      <p:pic>
        <p:nvPicPr>
          <p:cNvPr id="2" name="Picture 2" descr="Communication Tools Images - Free Download on Freepik">
            <a:extLst>
              <a:ext uri="{FF2B5EF4-FFF2-40B4-BE49-F238E27FC236}">
                <a16:creationId xmlns:a16="http://schemas.microsoft.com/office/drawing/2014/main" id="{AA032202-DEF9-B1A7-74F6-4FAEEDEFCC7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084"/>
          <a:stretch/>
        </p:blipFill>
        <p:spPr bwMode="auto">
          <a:xfrm>
            <a:off x="6750526" y="1849120"/>
            <a:ext cx="5000332" cy="47461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565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438F1-02D2-B20D-6466-74F2758E4D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47CC11-C067-849C-C6BA-6DACE30F920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4F9DD9-AC5D-103D-3B0C-03F629CC5FD7}"/>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7C233F5-6BA8-28AA-8B06-6420EF9C1A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147DD37E-EF8C-F75C-9A17-CEFEDEE434F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7</a:t>
            </a:r>
            <a:r>
              <a:rPr lang="en-US" sz="2400" dirty="0">
                <a:latin typeface="Alexandria" pitchFamily="2" charset="-78"/>
                <a:ea typeface="Times New Roman" panose="02020603050405020304" pitchFamily="18" charset="0"/>
                <a:cs typeface="Alexandria" pitchFamily="2" charset="-78"/>
              </a:rPr>
              <a:t>: Using Project Communication Tools</a:t>
            </a:r>
          </a:p>
        </p:txBody>
      </p:sp>
      <p:sp>
        <p:nvSpPr>
          <p:cNvPr id="3" name="Rectangle: Rounded Corners 2">
            <a:extLst>
              <a:ext uri="{FF2B5EF4-FFF2-40B4-BE49-F238E27FC236}">
                <a16:creationId xmlns:a16="http://schemas.microsoft.com/office/drawing/2014/main" id="{F2E5C869-4D30-C619-E89E-BCE730CE12D8}"/>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A352371-5C09-1C97-54B5-49CFC648266C}"/>
              </a:ext>
            </a:extLst>
          </p:cNvPr>
          <p:cNvSpPr/>
          <p:nvPr/>
        </p:nvSpPr>
        <p:spPr>
          <a:xfrm>
            <a:off x="461462" y="2109598"/>
            <a:ext cx="5766618" cy="1886927"/>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Using communication tools in traditional, agile, and virtual project teams.</a:t>
            </a:r>
          </a:p>
        </p:txBody>
      </p:sp>
      <p:pic>
        <p:nvPicPr>
          <p:cNvPr id="2" name="Picture 2" descr="Communication Tools Images - Free Download on Freepik">
            <a:extLst>
              <a:ext uri="{FF2B5EF4-FFF2-40B4-BE49-F238E27FC236}">
                <a16:creationId xmlns:a16="http://schemas.microsoft.com/office/drawing/2014/main" id="{2D8B7231-5B00-CC3B-6404-48C48733CD3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084"/>
          <a:stretch/>
        </p:blipFill>
        <p:spPr bwMode="auto">
          <a:xfrm>
            <a:off x="6750526" y="1849120"/>
            <a:ext cx="5000332" cy="47461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51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33A39-8593-FF00-2048-DCBD55BFAF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EE47CC-6BBA-E348-BFC0-903357EAACE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91F1C4-FFFD-E089-2248-398F6BDD10E5}"/>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9C8038-5C2B-EE6D-B04D-ECBF023525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A85CB030-D5F8-FBAC-33D5-70494F61824A}"/>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8</a:t>
            </a:r>
            <a:r>
              <a:rPr lang="en-US" sz="2400" dirty="0">
                <a:latin typeface="Alexandria" pitchFamily="2" charset="-78"/>
                <a:ea typeface="Times New Roman" panose="02020603050405020304" pitchFamily="18" charset="0"/>
                <a:cs typeface="Alexandria" pitchFamily="2" charset="-78"/>
              </a:rPr>
              <a:t>: Communicating Change</a:t>
            </a:r>
          </a:p>
        </p:txBody>
      </p:sp>
      <p:sp>
        <p:nvSpPr>
          <p:cNvPr id="3" name="Rectangle: Rounded Corners 2">
            <a:extLst>
              <a:ext uri="{FF2B5EF4-FFF2-40B4-BE49-F238E27FC236}">
                <a16:creationId xmlns:a16="http://schemas.microsoft.com/office/drawing/2014/main" id="{F21FC12A-8C18-4A2F-28E5-1A47861F5357}"/>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69CE2AC-7381-6296-F386-04944B10E615}"/>
              </a:ext>
            </a:extLst>
          </p:cNvPr>
          <p:cNvSpPr/>
          <p:nvPr/>
        </p:nvSpPr>
        <p:spPr>
          <a:xfrm>
            <a:off x="461462" y="2109598"/>
            <a:ext cx="5766618" cy="373358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change management, including three common models of managing change.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Describe how change management and project management work together.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Integrate change management into a project through communications.</a:t>
            </a:r>
          </a:p>
        </p:txBody>
      </p:sp>
      <p:pic>
        <p:nvPicPr>
          <p:cNvPr id="3074" name="Picture 2" descr="Ways to communicate changes in the workplace | theEMPLOYEEapp">
            <a:extLst>
              <a:ext uri="{FF2B5EF4-FFF2-40B4-BE49-F238E27FC236}">
                <a16:creationId xmlns:a16="http://schemas.microsoft.com/office/drawing/2014/main" id="{93180981-7D78-5966-EDD1-2BBF2874FD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4310" y="2207370"/>
            <a:ext cx="5647690" cy="37625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8513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83225-B7D4-41BE-ECDE-7163B5929F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8BF742-FD71-0B99-D9E0-F4BF93161B3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FA9407E-A79A-D095-AFD7-35C3CE71BA39}"/>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2AEE682-F994-9124-683B-A0903117B9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5C82BC3C-7778-06CA-6379-81373A7E5515}"/>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8</a:t>
            </a:r>
            <a:r>
              <a:rPr lang="en-US" sz="2400" dirty="0">
                <a:latin typeface="Alexandria" pitchFamily="2" charset="-78"/>
                <a:ea typeface="Times New Roman" panose="02020603050405020304" pitchFamily="18" charset="0"/>
                <a:cs typeface="Alexandria" pitchFamily="2" charset="-78"/>
              </a:rPr>
              <a:t>: Communicating Change</a:t>
            </a:r>
          </a:p>
        </p:txBody>
      </p:sp>
      <p:sp>
        <p:nvSpPr>
          <p:cNvPr id="3" name="Rectangle: Rounded Corners 2">
            <a:extLst>
              <a:ext uri="{FF2B5EF4-FFF2-40B4-BE49-F238E27FC236}">
                <a16:creationId xmlns:a16="http://schemas.microsoft.com/office/drawing/2014/main" id="{0F7F8A13-0106-82C9-5B71-C78A6BA4C0D2}"/>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E46A45D-BD35-BADF-6004-42AF377F9BF9}"/>
              </a:ext>
            </a:extLst>
          </p:cNvPr>
          <p:cNvSpPr/>
          <p:nvPr/>
        </p:nvSpPr>
        <p:spPr>
          <a:xfrm>
            <a:off x="461462" y="2109598"/>
            <a:ext cx="5766618" cy="1886927"/>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Communicating change in traditional, agile, and virtual project teams.</a:t>
            </a:r>
          </a:p>
        </p:txBody>
      </p:sp>
      <p:pic>
        <p:nvPicPr>
          <p:cNvPr id="3074" name="Picture 2" descr="Ways to communicate changes in the workplace | theEMPLOYEEapp">
            <a:extLst>
              <a:ext uri="{FF2B5EF4-FFF2-40B4-BE49-F238E27FC236}">
                <a16:creationId xmlns:a16="http://schemas.microsoft.com/office/drawing/2014/main" id="{480DE0D1-86D2-393D-551D-CED2FDB711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4310" y="2207370"/>
            <a:ext cx="5647690" cy="37625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6416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73AE3-C3CF-CA3E-06AF-A36E11FE86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A366FC-7D3F-A699-F065-115ED0EB2E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7412C70-946B-BB95-8FD0-158D838C75F2}"/>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59F29FC-6B65-7AA2-5233-9C21850BA6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9FDF4F78-9128-FFC4-5B6C-EE52DA4DC4EA}"/>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9</a:t>
            </a:r>
            <a:r>
              <a:rPr lang="en-US" sz="2400" dirty="0">
                <a:latin typeface="Alexandria" pitchFamily="2" charset="-78"/>
                <a:ea typeface="Times New Roman" panose="02020603050405020304" pitchFamily="18" charset="0"/>
                <a:cs typeface="Alexandria" pitchFamily="2" charset="-78"/>
              </a:rPr>
              <a:t>: Managing Conflict through Communication</a:t>
            </a:r>
          </a:p>
        </p:txBody>
      </p:sp>
      <p:sp>
        <p:nvSpPr>
          <p:cNvPr id="3" name="Rectangle: Rounded Corners 2">
            <a:extLst>
              <a:ext uri="{FF2B5EF4-FFF2-40B4-BE49-F238E27FC236}">
                <a16:creationId xmlns:a16="http://schemas.microsoft.com/office/drawing/2014/main" id="{96BD4D06-44DD-3170-1514-66B184F44359}"/>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771E6CF-E14F-7DB6-88A5-951A19967DF6}"/>
              </a:ext>
            </a:extLst>
          </p:cNvPr>
          <p:cNvSpPr/>
          <p:nvPr/>
        </p:nvSpPr>
        <p:spPr>
          <a:xfrm>
            <a:off x="461462" y="2109598"/>
            <a:ext cx="5766618" cy="281025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two different types of conflict and how they can affect the project and the team•</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Explore strategies for understanding and resolving conflict within the project team.</a:t>
            </a:r>
          </a:p>
        </p:txBody>
      </p:sp>
      <p:pic>
        <p:nvPicPr>
          <p:cNvPr id="8" name="Picture 7">
            <a:extLst>
              <a:ext uri="{FF2B5EF4-FFF2-40B4-BE49-F238E27FC236}">
                <a16:creationId xmlns:a16="http://schemas.microsoft.com/office/drawing/2014/main" id="{5D477A0E-EE02-2347-D079-F3A666D09918}"/>
              </a:ext>
            </a:extLst>
          </p:cNvPr>
          <p:cNvPicPr>
            <a:picLocks noChangeAspect="1"/>
          </p:cNvPicPr>
          <p:nvPr/>
        </p:nvPicPr>
        <p:blipFill>
          <a:blip r:embed="rId4"/>
          <a:srcRect r="2561" b="2642"/>
          <a:stretch/>
        </p:blipFill>
        <p:spPr>
          <a:xfrm>
            <a:off x="6441441" y="2248923"/>
            <a:ext cx="5679440" cy="3467962"/>
          </a:xfrm>
          <a:prstGeom prst="rect">
            <a:avLst/>
          </a:prstGeom>
          <a:ln>
            <a:noFill/>
          </a:ln>
          <a:effectLst>
            <a:softEdge rad="112500"/>
          </a:effectLst>
        </p:spPr>
      </p:pic>
    </p:spTree>
    <p:extLst>
      <p:ext uri="{BB962C8B-B14F-4D97-AF65-F5344CB8AC3E}">
        <p14:creationId xmlns:p14="http://schemas.microsoft.com/office/powerpoint/2010/main" val="3036018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4003C-4B0A-57D6-8962-7947B6385C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16FC98-8815-8472-D37C-7D50218D19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E126D62-2940-D80E-011C-648184C25507}"/>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3A6021F-0EB6-BFE6-CCF5-4BB1925609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929997DA-9106-9BC4-52BD-C8A3F4477E82}"/>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9</a:t>
            </a:r>
            <a:r>
              <a:rPr lang="en-US" sz="2400" dirty="0">
                <a:latin typeface="Alexandria" pitchFamily="2" charset="-78"/>
                <a:ea typeface="Times New Roman" panose="02020603050405020304" pitchFamily="18" charset="0"/>
                <a:cs typeface="Alexandria" pitchFamily="2" charset="-78"/>
              </a:rPr>
              <a:t>: Managing Conflict through Communication</a:t>
            </a:r>
          </a:p>
        </p:txBody>
      </p:sp>
      <p:sp>
        <p:nvSpPr>
          <p:cNvPr id="3" name="Rectangle: Rounded Corners 2">
            <a:extLst>
              <a:ext uri="{FF2B5EF4-FFF2-40B4-BE49-F238E27FC236}">
                <a16:creationId xmlns:a16="http://schemas.microsoft.com/office/drawing/2014/main" id="{4DE992D7-EFF2-2D9F-A3E3-251752EF8981}"/>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D636F0D-690F-C16A-5CFF-0CE197C70D32}"/>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Consider ways to communicate with stakeholders when they do not support the project, when their expectations conflict with one another, or when the project deviates from the plan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Managing conflict through communication in traditional, agile, and virtual project teams.</a:t>
            </a:r>
          </a:p>
        </p:txBody>
      </p:sp>
      <p:pic>
        <p:nvPicPr>
          <p:cNvPr id="2" name="Picture 1">
            <a:extLst>
              <a:ext uri="{FF2B5EF4-FFF2-40B4-BE49-F238E27FC236}">
                <a16:creationId xmlns:a16="http://schemas.microsoft.com/office/drawing/2014/main" id="{AC11CED9-3E59-9BAC-67AF-39F3DA8D17F3}"/>
              </a:ext>
            </a:extLst>
          </p:cNvPr>
          <p:cNvPicPr>
            <a:picLocks noChangeAspect="1"/>
          </p:cNvPicPr>
          <p:nvPr/>
        </p:nvPicPr>
        <p:blipFill>
          <a:blip r:embed="rId4"/>
          <a:srcRect r="2561" b="2642"/>
          <a:stretch/>
        </p:blipFill>
        <p:spPr>
          <a:xfrm>
            <a:off x="6441441" y="2248923"/>
            <a:ext cx="5679440" cy="3467962"/>
          </a:xfrm>
          <a:prstGeom prst="rect">
            <a:avLst/>
          </a:prstGeom>
          <a:ln>
            <a:noFill/>
          </a:ln>
          <a:effectLst>
            <a:softEdge rad="112500"/>
          </a:effectLst>
        </p:spPr>
      </p:pic>
    </p:spTree>
    <p:extLst>
      <p:ext uri="{BB962C8B-B14F-4D97-AF65-F5344CB8AC3E}">
        <p14:creationId xmlns:p14="http://schemas.microsoft.com/office/powerpoint/2010/main" val="1475877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6E020-295C-3262-D0EC-6B22C2D82E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C0BA5F-0799-BF29-7DCA-960481C8D92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2633520-2F4E-B1D6-A86A-7B6822AB6416}"/>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3FC01E-E842-58D7-8141-317E32B35C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E9DBEC51-10D4-BE6F-D56D-72F88588B223}"/>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10</a:t>
            </a:r>
            <a:r>
              <a:rPr lang="en-US" sz="2400" dirty="0">
                <a:latin typeface="Alexandria" pitchFamily="2" charset="-78"/>
                <a:ea typeface="Times New Roman" panose="02020603050405020304" pitchFamily="18" charset="0"/>
                <a:cs typeface="Alexandria" pitchFamily="2" charset="-78"/>
              </a:rPr>
              <a:t>: Closing</a:t>
            </a:r>
          </a:p>
        </p:txBody>
      </p:sp>
      <p:sp>
        <p:nvSpPr>
          <p:cNvPr id="3" name="Rectangle: Rounded Corners 2">
            <a:extLst>
              <a:ext uri="{FF2B5EF4-FFF2-40B4-BE49-F238E27FC236}">
                <a16:creationId xmlns:a16="http://schemas.microsoft.com/office/drawing/2014/main" id="{FDB13E42-EEF8-8247-1F6D-C68CF349ADE0}"/>
              </a:ext>
            </a:extLst>
          </p:cNvPr>
          <p:cNvSpPr/>
          <p:nvPr/>
        </p:nvSpPr>
        <p:spPr>
          <a:xfrm>
            <a:off x="313124" y="1594903"/>
            <a:ext cx="11309916" cy="20220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7EF7D3D-664D-2AE7-5FD8-05A16C6C0EFC}"/>
              </a:ext>
            </a:extLst>
          </p:cNvPr>
          <p:cNvSpPr/>
          <p:nvPr/>
        </p:nvSpPr>
        <p:spPr>
          <a:xfrm>
            <a:off x="469145" y="1634605"/>
            <a:ext cx="11090458" cy="1886927"/>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See where we have been and where we are going from here.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Know how to put this information into a personalized action plan.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Explore different ways to communicate the value of project management.</a:t>
            </a:r>
          </a:p>
        </p:txBody>
      </p:sp>
      <p:pic>
        <p:nvPicPr>
          <p:cNvPr id="19458" name="Picture 2" descr="Effective Communication Strategies for Distributed Project Teams | Amandeep  Singh Sandhu">
            <a:extLst>
              <a:ext uri="{FF2B5EF4-FFF2-40B4-BE49-F238E27FC236}">
                <a16:creationId xmlns:a16="http://schemas.microsoft.com/office/drawing/2014/main" id="{D13AE690-0E1A-0DC3-310C-77B5F8A1E5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24" y="3794395"/>
            <a:ext cx="11431999" cy="285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154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8849093-4041-4A4A-876C-5547663ECE5C}"/>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954</TotalTime>
  <Words>1036</Words>
  <Application>Microsoft Office PowerPoint</Application>
  <PresentationFormat>Widescreen</PresentationFormat>
  <Paragraphs>118</Paragraphs>
  <Slides>23</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Calibri Light</vt:lpstr>
      <vt:lpstr>Alexandria Light</vt:lpstr>
      <vt:lpstr>Arial</vt:lpstr>
      <vt:lpstr>Calibri</vt:lpstr>
      <vt:lpstr>Roboto Light</vt:lpstr>
      <vt:lpstr>Alexandria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123</cp:revision>
  <dcterms:created xsi:type="dcterms:W3CDTF">2023-04-29T09:08:00Z</dcterms:created>
  <dcterms:modified xsi:type="dcterms:W3CDTF">2025-05-30T19:35:52Z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