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3" r:id="rId3"/>
    <p:sldId id="259" r:id="rId4"/>
    <p:sldId id="310" r:id="rId5"/>
    <p:sldId id="311" r:id="rId6"/>
    <p:sldId id="324" r:id="rId7"/>
    <p:sldId id="313" r:id="rId8"/>
    <p:sldId id="315" r:id="rId9"/>
    <p:sldId id="325" r:id="rId10"/>
    <p:sldId id="270" r:id="rId11"/>
    <p:sldId id="269" r:id="rId12"/>
    <p:sldId id="271" r:id="rId13"/>
    <p:sldId id="272" r:id="rId14"/>
    <p:sldId id="326" r:id="rId15"/>
    <p:sldId id="327" r:id="rId16"/>
    <p:sldId id="328" r:id="rId17"/>
    <p:sldId id="275" r:id="rId18"/>
    <p:sldId id="276" r:id="rId19"/>
    <p:sldId id="274" r:id="rId20"/>
    <p:sldId id="273" r:id="rId21"/>
    <p:sldId id="303" r:id="rId22"/>
    <p:sldId id="304" r:id="rId23"/>
    <p:sldId id="305" r:id="rId24"/>
    <p:sldId id="306" r:id="rId25"/>
    <p:sldId id="307" r:id="rId26"/>
    <p:sldId id="308" r:id="rId27"/>
    <p:sldId id="309" r:id="rId28"/>
    <p:sldId id="277" r:id="rId29"/>
    <p:sldId id="285" r:id="rId30"/>
    <p:sldId id="278" r:id="rId31"/>
    <p:sldId id="279" r:id="rId32"/>
    <p:sldId id="280" r:id="rId33"/>
    <p:sldId id="281" r:id="rId34"/>
    <p:sldId id="282" r:id="rId35"/>
    <p:sldId id="287" r:id="rId36"/>
    <p:sldId id="283" r:id="rId37"/>
    <p:sldId id="316" r:id="rId38"/>
    <p:sldId id="284" r:id="rId39"/>
    <p:sldId id="290" r:id="rId40"/>
    <p:sldId id="289" r:id="rId41"/>
    <p:sldId id="288" r:id="rId42"/>
    <p:sldId id="291" r:id="rId43"/>
    <p:sldId id="292" r:id="rId44"/>
    <p:sldId id="320" r:id="rId45"/>
    <p:sldId id="322" r:id="rId46"/>
    <p:sldId id="319" r:id="rId47"/>
    <p:sldId id="323" r:id="rId48"/>
    <p:sldId id="318" r:id="rId49"/>
    <p:sldId id="294" r:id="rId50"/>
    <p:sldId id="299" r:id="rId51"/>
    <p:sldId id="266" r:id="rId52"/>
    <p:sldId id="264" r:id="rId53"/>
    <p:sldId id="300" r:id="rId54"/>
    <p:sldId id="329" r:id="rId55"/>
  </p:sldIdLst>
  <p:sldSz cx="12192000" cy="6858000"/>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8" d="100"/>
          <a:sy n="88" d="100"/>
        </p:scale>
        <p:origin x="494"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41646F-D791-4CA2-A717-C4D765645C71}"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186C2DC1-EF1A-4BF0-B4C9-47110930BB29}">
      <dgm:prSet/>
      <dgm:spPr/>
      <dgm:t>
        <a:bodyPr/>
        <a:lstStyle/>
        <a:p>
          <a:r>
            <a:rPr lang="en-US" dirty="0"/>
            <a:t>Identifying the global key stakeholders</a:t>
          </a:r>
        </a:p>
      </dgm:t>
    </dgm:pt>
    <dgm:pt modelId="{BDFABE90-35CE-4AB4-AA75-963906C64C53}" type="parTrans" cxnId="{8CBF4CD0-4938-4818-861B-A1FF9F8C68CE}">
      <dgm:prSet/>
      <dgm:spPr/>
      <dgm:t>
        <a:bodyPr/>
        <a:lstStyle/>
        <a:p>
          <a:endParaRPr lang="en-US"/>
        </a:p>
      </dgm:t>
    </dgm:pt>
    <dgm:pt modelId="{960FEC72-6B61-48E5-9DE9-C44B04770902}" type="sibTrans" cxnId="{8CBF4CD0-4938-4818-861B-A1FF9F8C68CE}">
      <dgm:prSet/>
      <dgm:spPr/>
      <dgm:t>
        <a:bodyPr/>
        <a:lstStyle/>
        <a:p>
          <a:endParaRPr lang="en-US"/>
        </a:p>
      </dgm:t>
    </dgm:pt>
    <dgm:pt modelId="{C7D740BD-D243-48D4-ACF3-62A0FA03A546}">
      <dgm:prSet/>
      <dgm:spPr/>
      <dgm:t>
        <a:bodyPr/>
        <a:lstStyle/>
        <a:p>
          <a:r>
            <a:rPr lang="en-US" dirty="0"/>
            <a:t>Knowing the global stakeholders</a:t>
          </a:r>
        </a:p>
      </dgm:t>
    </dgm:pt>
    <dgm:pt modelId="{6C4D2921-BB83-42F3-B2F5-AA964E4ED0E6}" type="parTrans" cxnId="{0D5B96D2-4A85-4D8D-89C6-D681B22DC456}">
      <dgm:prSet/>
      <dgm:spPr/>
      <dgm:t>
        <a:bodyPr/>
        <a:lstStyle/>
        <a:p>
          <a:endParaRPr lang="en-US"/>
        </a:p>
      </dgm:t>
    </dgm:pt>
    <dgm:pt modelId="{79D1F487-A95D-4271-86B5-EB6C8862F750}" type="sibTrans" cxnId="{0D5B96D2-4A85-4D8D-89C6-D681B22DC456}">
      <dgm:prSet/>
      <dgm:spPr/>
      <dgm:t>
        <a:bodyPr/>
        <a:lstStyle/>
        <a:p>
          <a:endParaRPr lang="en-US"/>
        </a:p>
      </dgm:t>
    </dgm:pt>
    <dgm:pt modelId="{86E4830E-081E-4653-97C1-09CA902EEDD1}">
      <dgm:prSet/>
      <dgm:spPr/>
      <dgm:t>
        <a:bodyPr/>
        <a:lstStyle/>
        <a:p>
          <a:r>
            <a:rPr lang="en-US" dirty="0"/>
            <a:t>Analyzing the global stakeholders</a:t>
          </a:r>
        </a:p>
      </dgm:t>
    </dgm:pt>
    <dgm:pt modelId="{852D14FE-F6A4-4D18-98C2-BF1961B8095D}" type="parTrans" cxnId="{0456E117-C143-4CAF-BE1E-910F8751D8A5}">
      <dgm:prSet/>
      <dgm:spPr/>
      <dgm:t>
        <a:bodyPr/>
        <a:lstStyle/>
        <a:p>
          <a:endParaRPr lang="en-US"/>
        </a:p>
      </dgm:t>
    </dgm:pt>
    <dgm:pt modelId="{4F522934-4A53-48AE-A270-84C93756C039}" type="sibTrans" cxnId="{0456E117-C143-4CAF-BE1E-910F8751D8A5}">
      <dgm:prSet/>
      <dgm:spPr/>
      <dgm:t>
        <a:bodyPr/>
        <a:lstStyle/>
        <a:p>
          <a:endParaRPr lang="en-US"/>
        </a:p>
      </dgm:t>
    </dgm:pt>
    <dgm:pt modelId="{624739C3-D523-4029-B261-5C2C4429D9A6}">
      <dgm:prSet/>
      <dgm:spPr/>
      <dgm:t>
        <a:bodyPr/>
        <a:lstStyle/>
        <a:p>
          <a:r>
            <a:rPr lang="en-US" dirty="0"/>
            <a:t>The stakeholder commitment framework</a:t>
          </a:r>
        </a:p>
      </dgm:t>
    </dgm:pt>
    <dgm:pt modelId="{5E8C4247-5350-47CB-9927-1BB194E5F5F0}" type="parTrans" cxnId="{8630CC14-64E6-4419-B2FC-D24153DF6027}">
      <dgm:prSet/>
      <dgm:spPr/>
      <dgm:t>
        <a:bodyPr/>
        <a:lstStyle/>
        <a:p>
          <a:endParaRPr lang="en-US"/>
        </a:p>
      </dgm:t>
    </dgm:pt>
    <dgm:pt modelId="{E6B26D9B-42BA-48AF-B912-37E9B7C0ADF9}" type="sibTrans" cxnId="{8630CC14-64E6-4419-B2FC-D24153DF6027}">
      <dgm:prSet/>
      <dgm:spPr/>
      <dgm:t>
        <a:bodyPr/>
        <a:lstStyle/>
        <a:p>
          <a:endParaRPr lang="en-US"/>
        </a:p>
      </dgm:t>
    </dgm:pt>
    <dgm:pt modelId="{7587EA64-7903-49B7-8C2B-E1F86183077A}">
      <dgm:prSet/>
      <dgm:spPr/>
      <dgm:t>
        <a:bodyPr/>
        <a:lstStyle/>
        <a:p>
          <a:r>
            <a:rPr lang="en-US" dirty="0"/>
            <a:t>Defining strategies to change stakeholders’ commitment levels</a:t>
          </a:r>
        </a:p>
      </dgm:t>
    </dgm:pt>
    <dgm:pt modelId="{1252131C-64DC-4F7D-AD34-F8A9512D39D9}" type="parTrans" cxnId="{94242A17-71ED-43B8-8A96-6901AA9ABF2F}">
      <dgm:prSet/>
      <dgm:spPr/>
      <dgm:t>
        <a:bodyPr/>
        <a:lstStyle/>
        <a:p>
          <a:endParaRPr lang="fr-FR"/>
        </a:p>
      </dgm:t>
    </dgm:pt>
    <dgm:pt modelId="{A18491DF-8EE1-42C9-81D3-0D5C8A6DD670}" type="sibTrans" cxnId="{94242A17-71ED-43B8-8A96-6901AA9ABF2F}">
      <dgm:prSet/>
      <dgm:spPr/>
      <dgm:t>
        <a:bodyPr/>
        <a:lstStyle/>
        <a:p>
          <a:endParaRPr lang="fr-FR"/>
        </a:p>
      </dgm:t>
    </dgm:pt>
    <dgm:pt modelId="{15B435E3-0E55-4DBA-9B2D-DEDF06C351BF}">
      <dgm:prSet/>
      <dgm:spPr/>
      <dgm:t>
        <a:bodyPr/>
        <a:lstStyle/>
        <a:p>
          <a:r>
            <a:rPr lang="en-US" dirty="0"/>
            <a:t>Completing the global stakeholder register</a:t>
          </a:r>
        </a:p>
      </dgm:t>
    </dgm:pt>
    <dgm:pt modelId="{F2616E87-C439-420D-97A6-A3BD33440DF2}" type="parTrans" cxnId="{DE7CA13D-B087-4D95-A5C7-34B2458C12F8}">
      <dgm:prSet/>
      <dgm:spPr/>
      <dgm:t>
        <a:bodyPr/>
        <a:lstStyle/>
        <a:p>
          <a:endParaRPr lang="fr-FR"/>
        </a:p>
      </dgm:t>
    </dgm:pt>
    <dgm:pt modelId="{423B6DE5-C026-4D1A-9AF2-C5AA071FC2EC}" type="sibTrans" cxnId="{DE7CA13D-B087-4D95-A5C7-34B2458C12F8}">
      <dgm:prSet/>
      <dgm:spPr/>
      <dgm:t>
        <a:bodyPr/>
        <a:lstStyle/>
        <a:p>
          <a:endParaRPr lang="fr-FR"/>
        </a:p>
      </dgm:t>
    </dgm:pt>
    <dgm:pt modelId="{A651F041-B1E1-441B-A206-5A6B76A7D048}">
      <dgm:prSet/>
      <dgm:spPr/>
      <dgm:t>
        <a:bodyPr/>
        <a:lstStyle/>
        <a:p>
          <a:r>
            <a:rPr lang="en-US" dirty="0"/>
            <a:t>Global communication channels</a:t>
          </a:r>
        </a:p>
      </dgm:t>
    </dgm:pt>
    <dgm:pt modelId="{245841E3-EF15-42A1-9472-955D394FA954}" type="parTrans" cxnId="{5EBBDAD1-63B4-4964-BE21-476B7439561D}">
      <dgm:prSet/>
      <dgm:spPr/>
      <dgm:t>
        <a:bodyPr/>
        <a:lstStyle/>
        <a:p>
          <a:endParaRPr lang="fr-FR"/>
        </a:p>
      </dgm:t>
    </dgm:pt>
    <dgm:pt modelId="{963B4270-7407-4577-B336-CBEA75E7D21E}" type="sibTrans" cxnId="{5EBBDAD1-63B4-4964-BE21-476B7439561D}">
      <dgm:prSet/>
      <dgm:spPr/>
      <dgm:t>
        <a:bodyPr/>
        <a:lstStyle/>
        <a:p>
          <a:endParaRPr lang="fr-FR"/>
        </a:p>
      </dgm:t>
    </dgm:pt>
    <dgm:pt modelId="{46E60C47-E0CF-4496-AB25-ABE5BBF91509}" type="pres">
      <dgm:prSet presAssocID="{6141646F-D791-4CA2-A717-C4D765645C71}" presName="CompostProcess" presStyleCnt="0">
        <dgm:presLayoutVars>
          <dgm:dir/>
          <dgm:resizeHandles val="exact"/>
        </dgm:presLayoutVars>
      </dgm:prSet>
      <dgm:spPr/>
    </dgm:pt>
    <dgm:pt modelId="{1F1AC938-0592-4844-B21D-05D8BCB29B15}" type="pres">
      <dgm:prSet presAssocID="{6141646F-D791-4CA2-A717-C4D765645C71}" presName="arrow" presStyleLbl="bgShp" presStyleIdx="0" presStyleCnt="1"/>
      <dgm:spPr/>
    </dgm:pt>
    <dgm:pt modelId="{4415ED17-40F4-4D23-8C58-2D632869BCCD}" type="pres">
      <dgm:prSet presAssocID="{6141646F-D791-4CA2-A717-C4D765645C71}" presName="linearProcess" presStyleCnt="0"/>
      <dgm:spPr/>
    </dgm:pt>
    <dgm:pt modelId="{11E0223E-2841-4FFF-AE2D-A97307EA3FF0}" type="pres">
      <dgm:prSet presAssocID="{186C2DC1-EF1A-4BF0-B4C9-47110930BB29}" presName="textNode" presStyleLbl="node1" presStyleIdx="0" presStyleCnt="7">
        <dgm:presLayoutVars>
          <dgm:bulletEnabled val="1"/>
        </dgm:presLayoutVars>
      </dgm:prSet>
      <dgm:spPr/>
    </dgm:pt>
    <dgm:pt modelId="{830DB13F-C211-4FC8-9A73-EEC41DB421EE}" type="pres">
      <dgm:prSet presAssocID="{960FEC72-6B61-48E5-9DE9-C44B04770902}" presName="sibTrans" presStyleCnt="0"/>
      <dgm:spPr/>
    </dgm:pt>
    <dgm:pt modelId="{34C431D1-D978-480B-80ED-812597574604}" type="pres">
      <dgm:prSet presAssocID="{C7D740BD-D243-48D4-ACF3-62A0FA03A546}" presName="textNode" presStyleLbl="node1" presStyleIdx="1" presStyleCnt="7">
        <dgm:presLayoutVars>
          <dgm:bulletEnabled val="1"/>
        </dgm:presLayoutVars>
      </dgm:prSet>
      <dgm:spPr/>
    </dgm:pt>
    <dgm:pt modelId="{E67614F6-A794-4345-86E2-E64FA1ACBDFA}" type="pres">
      <dgm:prSet presAssocID="{79D1F487-A95D-4271-86B5-EB6C8862F750}" presName="sibTrans" presStyleCnt="0"/>
      <dgm:spPr/>
    </dgm:pt>
    <dgm:pt modelId="{5E0978EF-607E-4146-8BF9-1D65CD16C01D}" type="pres">
      <dgm:prSet presAssocID="{86E4830E-081E-4653-97C1-09CA902EEDD1}" presName="textNode" presStyleLbl="node1" presStyleIdx="2" presStyleCnt="7">
        <dgm:presLayoutVars>
          <dgm:bulletEnabled val="1"/>
        </dgm:presLayoutVars>
      </dgm:prSet>
      <dgm:spPr/>
    </dgm:pt>
    <dgm:pt modelId="{5106204F-C65C-4145-9A17-F69A9451538D}" type="pres">
      <dgm:prSet presAssocID="{4F522934-4A53-48AE-A270-84C93756C039}" presName="sibTrans" presStyleCnt="0"/>
      <dgm:spPr/>
    </dgm:pt>
    <dgm:pt modelId="{BCC480EF-0012-42D4-B035-45E90BB92250}" type="pres">
      <dgm:prSet presAssocID="{624739C3-D523-4029-B261-5C2C4429D9A6}" presName="textNode" presStyleLbl="node1" presStyleIdx="3" presStyleCnt="7" custLinFactNeighborX="-40808" custLinFactNeighborY="-2199">
        <dgm:presLayoutVars>
          <dgm:bulletEnabled val="1"/>
        </dgm:presLayoutVars>
      </dgm:prSet>
      <dgm:spPr/>
    </dgm:pt>
    <dgm:pt modelId="{2E4D95BB-891E-49D2-A401-82ED49653873}" type="pres">
      <dgm:prSet presAssocID="{E6B26D9B-42BA-48AF-B912-37E9B7C0ADF9}" presName="sibTrans" presStyleCnt="0"/>
      <dgm:spPr/>
    </dgm:pt>
    <dgm:pt modelId="{BCA715DF-E9FA-4198-944B-07F09A94AD00}" type="pres">
      <dgm:prSet presAssocID="{7587EA64-7903-49B7-8C2B-E1F86183077A}" presName="textNode" presStyleLbl="node1" presStyleIdx="4" presStyleCnt="7">
        <dgm:presLayoutVars>
          <dgm:bulletEnabled val="1"/>
        </dgm:presLayoutVars>
      </dgm:prSet>
      <dgm:spPr/>
    </dgm:pt>
    <dgm:pt modelId="{7707308A-2047-40ED-AA8D-48A00D90AD0E}" type="pres">
      <dgm:prSet presAssocID="{A18491DF-8EE1-42C9-81D3-0D5C8A6DD670}" presName="sibTrans" presStyleCnt="0"/>
      <dgm:spPr/>
    </dgm:pt>
    <dgm:pt modelId="{B5838345-BEBC-470E-81B4-B123989DCD96}" type="pres">
      <dgm:prSet presAssocID="{15B435E3-0E55-4DBA-9B2D-DEDF06C351BF}" presName="textNode" presStyleLbl="node1" presStyleIdx="5" presStyleCnt="7">
        <dgm:presLayoutVars>
          <dgm:bulletEnabled val="1"/>
        </dgm:presLayoutVars>
      </dgm:prSet>
      <dgm:spPr/>
    </dgm:pt>
    <dgm:pt modelId="{5F7F3151-D22B-4931-97AA-71C90B962C8C}" type="pres">
      <dgm:prSet presAssocID="{423B6DE5-C026-4D1A-9AF2-C5AA071FC2EC}" presName="sibTrans" presStyleCnt="0"/>
      <dgm:spPr/>
    </dgm:pt>
    <dgm:pt modelId="{F47291B7-2C81-45C5-903D-C2983FD954C1}" type="pres">
      <dgm:prSet presAssocID="{A651F041-B1E1-441B-A206-5A6B76A7D048}" presName="textNode" presStyleLbl="node1" presStyleIdx="6" presStyleCnt="7">
        <dgm:presLayoutVars>
          <dgm:bulletEnabled val="1"/>
        </dgm:presLayoutVars>
      </dgm:prSet>
      <dgm:spPr/>
    </dgm:pt>
  </dgm:ptLst>
  <dgm:cxnLst>
    <dgm:cxn modelId="{18C58D08-9BE2-4431-9D8C-5BBFA712646D}" type="presOf" srcId="{7587EA64-7903-49B7-8C2B-E1F86183077A}" destId="{BCA715DF-E9FA-4198-944B-07F09A94AD00}" srcOrd="0" destOrd="0" presId="urn:microsoft.com/office/officeart/2005/8/layout/hProcess9"/>
    <dgm:cxn modelId="{8630CC14-64E6-4419-B2FC-D24153DF6027}" srcId="{6141646F-D791-4CA2-A717-C4D765645C71}" destId="{624739C3-D523-4029-B261-5C2C4429D9A6}" srcOrd="3" destOrd="0" parTransId="{5E8C4247-5350-47CB-9927-1BB194E5F5F0}" sibTransId="{E6B26D9B-42BA-48AF-B912-37E9B7C0ADF9}"/>
    <dgm:cxn modelId="{94242A17-71ED-43B8-8A96-6901AA9ABF2F}" srcId="{6141646F-D791-4CA2-A717-C4D765645C71}" destId="{7587EA64-7903-49B7-8C2B-E1F86183077A}" srcOrd="4" destOrd="0" parTransId="{1252131C-64DC-4F7D-AD34-F8A9512D39D9}" sibTransId="{A18491DF-8EE1-42C9-81D3-0D5C8A6DD670}"/>
    <dgm:cxn modelId="{0456E117-C143-4CAF-BE1E-910F8751D8A5}" srcId="{6141646F-D791-4CA2-A717-C4D765645C71}" destId="{86E4830E-081E-4653-97C1-09CA902EEDD1}" srcOrd="2" destOrd="0" parTransId="{852D14FE-F6A4-4D18-98C2-BF1961B8095D}" sibTransId="{4F522934-4A53-48AE-A270-84C93756C039}"/>
    <dgm:cxn modelId="{DE7CA13D-B087-4D95-A5C7-34B2458C12F8}" srcId="{6141646F-D791-4CA2-A717-C4D765645C71}" destId="{15B435E3-0E55-4DBA-9B2D-DEDF06C351BF}" srcOrd="5" destOrd="0" parTransId="{F2616E87-C439-420D-97A6-A3BD33440DF2}" sibTransId="{423B6DE5-C026-4D1A-9AF2-C5AA071FC2EC}"/>
    <dgm:cxn modelId="{41A8B74E-FAD4-4796-9FBD-D0059291DCC7}" type="presOf" srcId="{6141646F-D791-4CA2-A717-C4D765645C71}" destId="{46E60C47-E0CF-4496-AB25-ABE5BBF91509}" srcOrd="0" destOrd="0" presId="urn:microsoft.com/office/officeart/2005/8/layout/hProcess9"/>
    <dgm:cxn modelId="{7D744B84-2B90-4D5B-B30A-03A84E515326}" type="presOf" srcId="{A651F041-B1E1-441B-A206-5A6B76A7D048}" destId="{F47291B7-2C81-45C5-903D-C2983FD954C1}" srcOrd="0" destOrd="0" presId="urn:microsoft.com/office/officeart/2005/8/layout/hProcess9"/>
    <dgm:cxn modelId="{361A7BB0-8D3E-4ED0-8086-73373ED9A22C}" type="presOf" srcId="{15B435E3-0E55-4DBA-9B2D-DEDF06C351BF}" destId="{B5838345-BEBC-470E-81B4-B123989DCD96}" srcOrd="0" destOrd="0" presId="urn:microsoft.com/office/officeart/2005/8/layout/hProcess9"/>
    <dgm:cxn modelId="{E8F4BBB2-F39C-4BA3-A859-EC4B7F051E32}" type="presOf" srcId="{624739C3-D523-4029-B261-5C2C4429D9A6}" destId="{BCC480EF-0012-42D4-B035-45E90BB92250}" srcOrd="0" destOrd="0" presId="urn:microsoft.com/office/officeart/2005/8/layout/hProcess9"/>
    <dgm:cxn modelId="{80F2CDB2-730D-48E5-8312-950309B1223F}" type="presOf" srcId="{86E4830E-081E-4653-97C1-09CA902EEDD1}" destId="{5E0978EF-607E-4146-8BF9-1D65CD16C01D}" srcOrd="0" destOrd="0" presId="urn:microsoft.com/office/officeart/2005/8/layout/hProcess9"/>
    <dgm:cxn modelId="{8CBF4CD0-4938-4818-861B-A1FF9F8C68CE}" srcId="{6141646F-D791-4CA2-A717-C4D765645C71}" destId="{186C2DC1-EF1A-4BF0-B4C9-47110930BB29}" srcOrd="0" destOrd="0" parTransId="{BDFABE90-35CE-4AB4-AA75-963906C64C53}" sibTransId="{960FEC72-6B61-48E5-9DE9-C44B04770902}"/>
    <dgm:cxn modelId="{5EBBDAD1-63B4-4964-BE21-476B7439561D}" srcId="{6141646F-D791-4CA2-A717-C4D765645C71}" destId="{A651F041-B1E1-441B-A206-5A6B76A7D048}" srcOrd="6" destOrd="0" parTransId="{245841E3-EF15-42A1-9472-955D394FA954}" sibTransId="{963B4270-7407-4577-B336-CBEA75E7D21E}"/>
    <dgm:cxn modelId="{8C1473D2-CCD2-4568-A724-D36F2B1F4A6B}" type="presOf" srcId="{186C2DC1-EF1A-4BF0-B4C9-47110930BB29}" destId="{11E0223E-2841-4FFF-AE2D-A97307EA3FF0}" srcOrd="0" destOrd="0" presId="urn:microsoft.com/office/officeart/2005/8/layout/hProcess9"/>
    <dgm:cxn modelId="{0D5B96D2-4A85-4D8D-89C6-D681B22DC456}" srcId="{6141646F-D791-4CA2-A717-C4D765645C71}" destId="{C7D740BD-D243-48D4-ACF3-62A0FA03A546}" srcOrd="1" destOrd="0" parTransId="{6C4D2921-BB83-42F3-B2F5-AA964E4ED0E6}" sibTransId="{79D1F487-A95D-4271-86B5-EB6C8862F750}"/>
    <dgm:cxn modelId="{BE92D7DE-319A-4B61-9E6A-9373CBA9F46B}" type="presOf" srcId="{C7D740BD-D243-48D4-ACF3-62A0FA03A546}" destId="{34C431D1-D978-480B-80ED-812597574604}" srcOrd="0" destOrd="0" presId="urn:microsoft.com/office/officeart/2005/8/layout/hProcess9"/>
    <dgm:cxn modelId="{F82C2947-A4D1-418D-A1E7-50ADE4C0C4C0}" type="presParOf" srcId="{46E60C47-E0CF-4496-AB25-ABE5BBF91509}" destId="{1F1AC938-0592-4844-B21D-05D8BCB29B15}" srcOrd="0" destOrd="0" presId="urn:microsoft.com/office/officeart/2005/8/layout/hProcess9"/>
    <dgm:cxn modelId="{2511ACA4-C328-452B-BC4D-2128BA69694A}" type="presParOf" srcId="{46E60C47-E0CF-4496-AB25-ABE5BBF91509}" destId="{4415ED17-40F4-4D23-8C58-2D632869BCCD}" srcOrd="1" destOrd="0" presId="urn:microsoft.com/office/officeart/2005/8/layout/hProcess9"/>
    <dgm:cxn modelId="{F916E7C5-9CE9-4088-B3B1-61EE3148B522}" type="presParOf" srcId="{4415ED17-40F4-4D23-8C58-2D632869BCCD}" destId="{11E0223E-2841-4FFF-AE2D-A97307EA3FF0}" srcOrd="0" destOrd="0" presId="urn:microsoft.com/office/officeart/2005/8/layout/hProcess9"/>
    <dgm:cxn modelId="{CFD60D88-F023-4862-98CD-B9BA03725B07}" type="presParOf" srcId="{4415ED17-40F4-4D23-8C58-2D632869BCCD}" destId="{830DB13F-C211-4FC8-9A73-EEC41DB421EE}" srcOrd="1" destOrd="0" presId="urn:microsoft.com/office/officeart/2005/8/layout/hProcess9"/>
    <dgm:cxn modelId="{1340BD4C-EC57-4CA6-9FDD-852FF57BD133}" type="presParOf" srcId="{4415ED17-40F4-4D23-8C58-2D632869BCCD}" destId="{34C431D1-D978-480B-80ED-812597574604}" srcOrd="2" destOrd="0" presId="urn:microsoft.com/office/officeart/2005/8/layout/hProcess9"/>
    <dgm:cxn modelId="{ADD00FF5-2F6D-40F5-B740-A0C76E7D3E72}" type="presParOf" srcId="{4415ED17-40F4-4D23-8C58-2D632869BCCD}" destId="{E67614F6-A794-4345-86E2-E64FA1ACBDFA}" srcOrd="3" destOrd="0" presId="urn:microsoft.com/office/officeart/2005/8/layout/hProcess9"/>
    <dgm:cxn modelId="{44D533C3-77C3-4C80-963D-14A25197374B}" type="presParOf" srcId="{4415ED17-40F4-4D23-8C58-2D632869BCCD}" destId="{5E0978EF-607E-4146-8BF9-1D65CD16C01D}" srcOrd="4" destOrd="0" presId="urn:microsoft.com/office/officeart/2005/8/layout/hProcess9"/>
    <dgm:cxn modelId="{52003F7F-C1E0-4AD1-9C4D-41EE1154D7AE}" type="presParOf" srcId="{4415ED17-40F4-4D23-8C58-2D632869BCCD}" destId="{5106204F-C65C-4145-9A17-F69A9451538D}" srcOrd="5" destOrd="0" presId="urn:microsoft.com/office/officeart/2005/8/layout/hProcess9"/>
    <dgm:cxn modelId="{83483926-86CF-4AB2-87CB-A533799F06D1}" type="presParOf" srcId="{4415ED17-40F4-4D23-8C58-2D632869BCCD}" destId="{BCC480EF-0012-42D4-B035-45E90BB92250}" srcOrd="6" destOrd="0" presId="urn:microsoft.com/office/officeart/2005/8/layout/hProcess9"/>
    <dgm:cxn modelId="{18C5CC8E-F3EE-415C-9E20-DDAED763D3BC}" type="presParOf" srcId="{4415ED17-40F4-4D23-8C58-2D632869BCCD}" destId="{2E4D95BB-891E-49D2-A401-82ED49653873}" srcOrd="7" destOrd="0" presId="urn:microsoft.com/office/officeart/2005/8/layout/hProcess9"/>
    <dgm:cxn modelId="{DE395655-4B23-40CC-87EE-2D63E9790514}" type="presParOf" srcId="{4415ED17-40F4-4D23-8C58-2D632869BCCD}" destId="{BCA715DF-E9FA-4198-944B-07F09A94AD00}" srcOrd="8" destOrd="0" presId="urn:microsoft.com/office/officeart/2005/8/layout/hProcess9"/>
    <dgm:cxn modelId="{0942233B-EDE6-4661-963B-F3FEC807B3B6}" type="presParOf" srcId="{4415ED17-40F4-4D23-8C58-2D632869BCCD}" destId="{7707308A-2047-40ED-AA8D-48A00D90AD0E}" srcOrd="9" destOrd="0" presId="urn:microsoft.com/office/officeart/2005/8/layout/hProcess9"/>
    <dgm:cxn modelId="{F597AAE7-5FC6-482D-AD80-A3EFEBB6B5BF}" type="presParOf" srcId="{4415ED17-40F4-4D23-8C58-2D632869BCCD}" destId="{B5838345-BEBC-470E-81B4-B123989DCD96}" srcOrd="10" destOrd="0" presId="urn:microsoft.com/office/officeart/2005/8/layout/hProcess9"/>
    <dgm:cxn modelId="{ADE553CB-678F-4A1C-94E8-013CE713746F}" type="presParOf" srcId="{4415ED17-40F4-4D23-8C58-2D632869BCCD}" destId="{5F7F3151-D22B-4931-97AA-71C90B962C8C}" srcOrd="11" destOrd="0" presId="urn:microsoft.com/office/officeart/2005/8/layout/hProcess9"/>
    <dgm:cxn modelId="{AFA04AFA-E136-4E8A-A44F-82AAB5DC9F88}" type="presParOf" srcId="{4415ED17-40F4-4D23-8C58-2D632869BCCD}" destId="{F47291B7-2C81-45C5-903D-C2983FD954C1}" srcOrd="12"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1AC938-0592-4844-B21D-05D8BCB29B15}">
      <dsp:nvSpPr>
        <dsp:cNvPr id="0" name=""/>
        <dsp:cNvSpPr/>
      </dsp:nvSpPr>
      <dsp:spPr>
        <a:xfrm>
          <a:off x="758868" y="0"/>
          <a:ext cx="8600507" cy="450922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E0223E-2841-4FFF-AE2D-A97307EA3FF0}">
      <dsp:nvSpPr>
        <dsp:cNvPr id="0" name=""/>
        <dsp:cNvSpPr/>
      </dsp:nvSpPr>
      <dsp:spPr>
        <a:xfrm>
          <a:off x="864" y="1352766"/>
          <a:ext cx="1385823" cy="180368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Identifying the global key stakeholders</a:t>
          </a:r>
        </a:p>
      </dsp:txBody>
      <dsp:txXfrm>
        <a:off x="68514" y="1420416"/>
        <a:ext cx="1250523" cy="1668388"/>
      </dsp:txXfrm>
    </dsp:sp>
    <dsp:sp modelId="{34C431D1-D978-480B-80ED-812597574604}">
      <dsp:nvSpPr>
        <dsp:cNvPr id="0" name=""/>
        <dsp:cNvSpPr/>
      </dsp:nvSpPr>
      <dsp:spPr>
        <a:xfrm>
          <a:off x="1455979" y="1352766"/>
          <a:ext cx="1385823" cy="180368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Knowing the global stakeholders</a:t>
          </a:r>
        </a:p>
      </dsp:txBody>
      <dsp:txXfrm>
        <a:off x="1523629" y="1420416"/>
        <a:ext cx="1250523" cy="1668388"/>
      </dsp:txXfrm>
    </dsp:sp>
    <dsp:sp modelId="{5E0978EF-607E-4146-8BF9-1D65CD16C01D}">
      <dsp:nvSpPr>
        <dsp:cNvPr id="0" name=""/>
        <dsp:cNvSpPr/>
      </dsp:nvSpPr>
      <dsp:spPr>
        <a:xfrm>
          <a:off x="2911094" y="1352766"/>
          <a:ext cx="1385823" cy="180368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Analyzing the global stakeholders</a:t>
          </a:r>
        </a:p>
      </dsp:txBody>
      <dsp:txXfrm>
        <a:off x="2978744" y="1420416"/>
        <a:ext cx="1250523" cy="1668388"/>
      </dsp:txXfrm>
    </dsp:sp>
    <dsp:sp modelId="{BCC480EF-0012-42D4-B035-45E90BB92250}">
      <dsp:nvSpPr>
        <dsp:cNvPr id="0" name=""/>
        <dsp:cNvSpPr/>
      </dsp:nvSpPr>
      <dsp:spPr>
        <a:xfrm>
          <a:off x="4337933" y="1313103"/>
          <a:ext cx="1385823" cy="180368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The stakeholder commitment framework</a:t>
          </a:r>
        </a:p>
      </dsp:txBody>
      <dsp:txXfrm>
        <a:off x="4405583" y="1380753"/>
        <a:ext cx="1250523" cy="1668388"/>
      </dsp:txXfrm>
    </dsp:sp>
    <dsp:sp modelId="{BCA715DF-E9FA-4198-944B-07F09A94AD00}">
      <dsp:nvSpPr>
        <dsp:cNvPr id="0" name=""/>
        <dsp:cNvSpPr/>
      </dsp:nvSpPr>
      <dsp:spPr>
        <a:xfrm>
          <a:off x="5821325" y="1352766"/>
          <a:ext cx="1385823" cy="180368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Defining strategies to change stakeholders’ commitment levels</a:t>
          </a:r>
        </a:p>
      </dsp:txBody>
      <dsp:txXfrm>
        <a:off x="5888975" y="1420416"/>
        <a:ext cx="1250523" cy="1668388"/>
      </dsp:txXfrm>
    </dsp:sp>
    <dsp:sp modelId="{B5838345-BEBC-470E-81B4-B123989DCD96}">
      <dsp:nvSpPr>
        <dsp:cNvPr id="0" name=""/>
        <dsp:cNvSpPr/>
      </dsp:nvSpPr>
      <dsp:spPr>
        <a:xfrm>
          <a:off x="7276440" y="1352766"/>
          <a:ext cx="1385823" cy="180368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Completing the global stakeholder register</a:t>
          </a:r>
        </a:p>
      </dsp:txBody>
      <dsp:txXfrm>
        <a:off x="7344090" y="1420416"/>
        <a:ext cx="1250523" cy="1668388"/>
      </dsp:txXfrm>
    </dsp:sp>
    <dsp:sp modelId="{F47291B7-2C81-45C5-903D-C2983FD954C1}">
      <dsp:nvSpPr>
        <dsp:cNvPr id="0" name=""/>
        <dsp:cNvSpPr/>
      </dsp:nvSpPr>
      <dsp:spPr>
        <a:xfrm>
          <a:off x="8731555" y="1352766"/>
          <a:ext cx="1385823" cy="180368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Global communication channels</a:t>
          </a:r>
        </a:p>
      </dsp:txBody>
      <dsp:txXfrm>
        <a:off x="8799205" y="1420416"/>
        <a:ext cx="1250523" cy="166838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emf"/><Relationship Id="rId4" Type="http://schemas.openxmlformats.org/officeDocument/2006/relationships/image" Target="../media/image3.emf"/></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4.emf"/><Relationship Id="rId4" Type="http://schemas.openxmlformats.org/officeDocument/2006/relationships/image" Target="../media/image3.emf"/></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FE45CD9-7AE9-443B-BBE7-C8DC99ACBD8F}"/>
              </a:ext>
            </a:extLst>
          </p:cNvPr>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p>
        </p:txBody>
      </p:sp>
      <p:sp>
        <p:nvSpPr>
          <p:cNvPr id="3" name="Sous-titre 2">
            <a:extLst>
              <a:ext uri="{FF2B5EF4-FFF2-40B4-BE49-F238E27FC236}">
                <a16:creationId xmlns:a16="http://schemas.microsoft.com/office/drawing/2014/main" id="{D9996543-00D3-4B0B-8574-4BBCE0266B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p>
        </p:txBody>
      </p:sp>
      <p:sp>
        <p:nvSpPr>
          <p:cNvPr id="4" name="Espace réservé de la date 3">
            <a:extLst>
              <a:ext uri="{FF2B5EF4-FFF2-40B4-BE49-F238E27FC236}">
                <a16:creationId xmlns:a16="http://schemas.microsoft.com/office/drawing/2014/main" id="{1D91968E-E445-4B60-86B9-FCAB19A7A5BB}"/>
              </a:ext>
            </a:extLst>
          </p:cNvPr>
          <p:cNvSpPr>
            <a:spLocks noGrp="1"/>
          </p:cNvSpPr>
          <p:nvPr>
            <p:ph type="dt" sz="half" idx="10"/>
          </p:nvPr>
        </p:nvSpPr>
        <p:spPr/>
        <p:txBody>
          <a:bodyPr/>
          <a:lstStyle/>
          <a:p>
            <a:fld id="{622F62BF-6986-4189-A5F4-0E2AC47339F6}" type="datetimeFigureOut">
              <a:rPr lang="fr-FR" smtClean="0"/>
              <a:pPr/>
              <a:t>03/09/2021</a:t>
            </a:fld>
            <a:endParaRPr lang="fr-FR"/>
          </a:p>
        </p:txBody>
      </p:sp>
      <p:sp>
        <p:nvSpPr>
          <p:cNvPr id="5" name="Espace réservé du pied de page 4">
            <a:extLst>
              <a:ext uri="{FF2B5EF4-FFF2-40B4-BE49-F238E27FC236}">
                <a16:creationId xmlns:a16="http://schemas.microsoft.com/office/drawing/2014/main" id="{1A582CC5-42C0-49F8-8DFF-FFD30C901E5D}"/>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00E1F7D4-F149-4162-85ED-689112EA3141}"/>
              </a:ext>
            </a:extLst>
          </p:cNvPr>
          <p:cNvSpPr>
            <a:spLocks noGrp="1"/>
          </p:cNvSpPr>
          <p:nvPr>
            <p:ph type="sldNum" sz="quarter" idx="12"/>
          </p:nvPr>
        </p:nvSpPr>
        <p:spPr/>
        <p:txBody>
          <a:bodyPr/>
          <a:lstStyle/>
          <a:p>
            <a:fld id="{BED0A3AE-E2B5-49F4-884F-12DB12BC40D0}" type="slidenum">
              <a:rPr lang="fr-FR" smtClean="0"/>
              <a:pPr/>
              <a:t>‹N°›</a:t>
            </a:fld>
            <a:endParaRPr lang="fr-FR"/>
          </a:p>
        </p:txBody>
      </p:sp>
    </p:spTree>
    <p:extLst>
      <p:ext uri="{BB962C8B-B14F-4D97-AF65-F5344CB8AC3E}">
        <p14:creationId xmlns:p14="http://schemas.microsoft.com/office/powerpoint/2010/main" val="8929480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B24A8C9-4C65-437D-9F64-4376D3F80C0D}"/>
              </a:ext>
            </a:extLst>
          </p:cNvPr>
          <p:cNvSpPr>
            <a:spLocks noGrp="1"/>
          </p:cNvSpPr>
          <p:nvPr>
            <p:ph type="title"/>
          </p:nvPr>
        </p:nvSpPr>
        <p:spPr/>
        <p:txBody>
          <a:bodyPr/>
          <a:lstStyle/>
          <a:p>
            <a:r>
              <a:rPr lang="fr-FR"/>
              <a:t>Modifiez le style du titre</a:t>
            </a:r>
          </a:p>
        </p:txBody>
      </p:sp>
      <p:sp>
        <p:nvSpPr>
          <p:cNvPr id="3" name="Espace réservé du contenu 2">
            <a:extLst>
              <a:ext uri="{FF2B5EF4-FFF2-40B4-BE49-F238E27FC236}">
                <a16:creationId xmlns:a16="http://schemas.microsoft.com/office/drawing/2014/main" id="{BCC673D9-4CA4-44C5-A59B-2888741C2D71}"/>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9C495E7E-1DB5-458B-9184-E38DA365740C}"/>
              </a:ext>
            </a:extLst>
          </p:cNvPr>
          <p:cNvSpPr>
            <a:spLocks noGrp="1"/>
          </p:cNvSpPr>
          <p:nvPr>
            <p:ph type="dt" sz="half" idx="10"/>
          </p:nvPr>
        </p:nvSpPr>
        <p:spPr/>
        <p:txBody>
          <a:bodyPr/>
          <a:lstStyle/>
          <a:p>
            <a:fld id="{622F62BF-6986-4189-A5F4-0E2AC47339F6}" type="datetimeFigureOut">
              <a:rPr lang="fr-FR" smtClean="0"/>
              <a:pPr/>
              <a:t>03/09/2021</a:t>
            </a:fld>
            <a:endParaRPr lang="fr-FR"/>
          </a:p>
        </p:txBody>
      </p:sp>
      <p:sp>
        <p:nvSpPr>
          <p:cNvPr id="5" name="Espace réservé du pied de page 4">
            <a:extLst>
              <a:ext uri="{FF2B5EF4-FFF2-40B4-BE49-F238E27FC236}">
                <a16:creationId xmlns:a16="http://schemas.microsoft.com/office/drawing/2014/main" id="{19762198-2928-4C2E-979B-C43527C884CE}"/>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BF2F09FD-7B3D-464A-9575-9B97239B36CA}"/>
              </a:ext>
            </a:extLst>
          </p:cNvPr>
          <p:cNvSpPr>
            <a:spLocks noGrp="1"/>
          </p:cNvSpPr>
          <p:nvPr>
            <p:ph type="sldNum" sz="quarter" idx="12"/>
          </p:nvPr>
        </p:nvSpPr>
        <p:spPr/>
        <p:txBody>
          <a:bodyPr/>
          <a:lstStyle/>
          <a:p>
            <a:fld id="{BED0A3AE-E2B5-49F4-884F-12DB12BC40D0}" type="slidenum">
              <a:rPr lang="fr-FR" smtClean="0"/>
              <a:pPr/>
              <a:t>‹N°›</a:t>
            </a:fld>
            <a:endParaRPr lang="fr-FR"/>
          </a:p>
        </p:txBody>
      </p:sp>
    </p:spTree>
    <p:extLst>
      <p:ext uri="{BB962C8B-B14F-4D97-AF65-F5344CB8AC3E}">
        <p14:creationId xmlns:p14="http://schemas.microsoft.com/office/powerpoint/2010/main" val="2578400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F65532F-D7FC-460B-A783-FAA8980AB33A}"/>
              </a:ext>
            </a:extLst>
          </p:cNvPr>
          <p:cNvSpPr>
            <a:spLocks noGrp="1"/>
          </p:cNvSpPr>
          <p:nvPr>
            <p:ph type="title"/>
          </p:nvPr>
        </p:nvSpPr>
        <p:spPr>
          <a:xfrm>
            <a:off x="831850" y="1709738"/>
            <a:ext cx="10515600" cy="2852737"/>
          </a:xfrm>
        </p:spPr>
        <p:txBody>
          <a:bodyPr anchor="b"/>
          <a:lstStyle>
            <a:lvl1pPr>
              <a:defRPr sz="6000"/>
            </a:lvl1pPr>
          </a:lstStyle>
          <a:p>
            <a:r>
              <a:rPr lang="fr-FR"/>
              <a:t>Modifiez le style du titre</a:t>
            </a:r>
          </a:p>
        </p:txBody>
      </p:sp>
      <p:sp>
        <p:nvSpPr>
          <p:cNvPr id="3" name="Espace réservé du texte 2">
            <a:extLst>
              <a:ext uri="{FF2B5EF4-FFF2-40B4-BE49-F238E27FC236}">
                <a16:creationId xmlns:a16="http://schemas.microsoft.com/office/drawing/2014/main" id="{9C14BA84-F8F0-473B-9C0C-0F088EF59B6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Cliquez pour modifier les styles du texte du masque</a:t>
            </a:r>
          </a:p>
        </p:txBody>
      </p:sp>
      <p:sp>
        <p:nvSpPr>
          <p:cNvPr id="4" name="Espace réservé de la date 3">
            <a:extLst>
              <a:ext uri="{FF2B5EF4-FFF2-40B4-BE49-F238E27FC236}">
                <a16:creationId xmlns:a16="http://schemas.microsoft.com/office/drawing/2014/main" id="{377EE1B5-3FD6-47F4-9520-86B3CAE79E3D}"/>
              </a:ext>
            </a:extLst>
          </p:cNvPr>
          <p:cNvSpPr>
            <a:spLocks noGrp="1"/>
          </p:cNvSpPr>
          <p:nvPr>
            <p:ph type="dt" sz="half" idx="10"/>
          </p:nvPr>
        </p:nvSpPr>
        <p:spPr/>
        <p:txBody>
          <a:bodyPr/>
          <a:lstStyle/>
          <a:p>
            <a:fld id="{622F62BF-6986-4189-A5F4-0E2AC47339F6}" type="datetimeFigureOut">
              <a:rPr lang="fr-FR" smtClean="0"/>
              <a:pPr/>
              <a:t>03/09/2021</a:t>
            </a:fld>
            <a:endParaRPr lang="fr-FR"/>
          </a:p>
        </p:txBody>
      </p:sp>
      <p:sp>
        <p:nvSpPr>
          <p:cNvPr id="5" name="Espace réservé du pied de page 4">
            <a:extLst>
              <a:ext uri="{FF2B5EF4-FFF2-40B4-BE49-F238E27FC236}">
                <a16:creationId xmlns:a16="http://schemas.microsoft.com/office/drawing/2014/main" id="{BB068003-B0C4-4A07-86C1-6F32E3CAE953}"/>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C5A7A5F8-70AD-4133-AD7E-2E11DD6A1503}"/>
              </a:ext>
            </a:extLst>
          </p:cNvPr>
          <p:cNvSpPr>
            <a:spLocks noGrp="1"/>
          </p:cNvSpPr>
          <p:nvPr>
            <p:ph type="sldNum" sz="quarter" idx="12"/>
          </p:nvPr>
        </p:nvSpPr>
        <p:spPr/>
        <p:txBody>
          <a:bodyPr/>
          <a:lstStyle/>
          <a:p>
            <a:fld id="{BED0A3AE-E2B5-49F4-884F-12DB12BC40D0}" type="slidenum">
              <a:rPr lang="fr-FR" smtClean="0"/>
              <a:pPr/>
              <a:t>‹N°›</a:t>
            </a:fld>
            <a:endParaRPr lang="fr-FR"/>
          </a:p>
        </p:txBody>
      </p:sp>
    </p:spTree>
    <p:extLst>
      <p:ext uri="{BB962C8B-B14F-4D97-AF65-F5344CB8AC3E}">
        <p14:creationId xmlns:p14="http://schemas.microsoft.com/office/powerpoint/2010/main" val="3187192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0B39985-FE11-447E-B13A-EFDDDD7B81C4}"/>
              </a:ext>
            </a:extLst>
          </p:cNvPr>
          <p:cNvSpPr>
            <a:spLocks noGrp="1"/>
          </p:cNvSpPr>
          <p:nvPr>
            <p:ph type="title"/>
          </p:nvPr>
        </p:nvSpPr>
        <p:spPr/>
        <p:txBody>
          <a:bodyPr/>
          <a:lstStyle/>
          <a:p>
            <a:r>
              <a:rPr lang="fr-FR"/>
              <a:t>Modifiez le style du titre</a:t>
            </a:r>
          </a:p>
        </p:txBody>
      </p:sp>
      <p:sp>
        <p:nvSpPr>
          <p:cNvPr id="3" name="Espace réservé du contenu 2">
            <a:extLst>
              <a:ext uri="{FF2B5EF4-FFF2-40B4-BE49-F238E27FC236}">
                <a16:creationId xmlns:a16="http://schemas.microsoft.com/office/drawing/2014/main" id="{6882A6F6-43A3-417D-9461-2D95927B2DF4}"/>
              </a:ext>
            </a:extLst>
          </p:cNvPr>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contenu 3">
            <a:extLst>
              <a:ext uri="{FF2B5EF4-FFF2-40B4-BE49-F238E27FC236}">
                <a16:creationId xmlns:a16="http://schemas.microsoft.com/office/drawing/2014/main" id="{FE22AF38-45F5-4E94-BCC3-0B6499BE9D2E}"/>
              </a:ext>
            </a:extLst>
          </p:cNvPr>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e la date 4">
            <a:extLst>
              <a:ext uri="{FF2B5EF4-FFF2-40B4-BE49-F238E27FC236}">
                <a16:creationId xmlns:a16="http://schemas.microsoft.com/office/drawing/2014/main" id="{816C1DDC-55C9-4639-A9F9-22ED544CA3C4}"/>
              </a:ext>
            </a:extLst>
          </p:cNvPr>
          <p:cNvSpPr>
            <a:spLocks noGrp="1"/>
          </p:cNvSpPr>
          <p:nvPr>
            <p:ph type="dt" sz="half" idx="10"/>
          </p:nvPr>
        </p:nvSpPr>
        <p:spPr/>
        <p:txBody>
          <a:bodyPr/>
          <a:lstStyle/>
          <a:p>
            <a:fld id="{622F62BF-6986-4189-A5F4-0E2AC47339F6}" type="datetimeFigureOut">
              <a:rPr lang="fr-FR" smtClean="0"/>
              <a:pPr/>
              <a:t>03/09/2021</a:t>
            </a:fld>
            <a:endParaRPr lang="fr-FR"/>
          </a:p>
        </p:txBody>
      </p:sp>
      <p:sp>
        <p:nvSpPr>
          <p:cNvPr id="6" name="Espace réservé du pied de page 5">
            <a:extLst>
              <a:ext uri="{FF2B5EF4-FFF2-40B4-BE49-F238E27FC236}">
                <a16:creationId xmlns:a16="http://schemas.microsoft.com/office/drawing/2014/main" id="{E1931338-C250-44BC-8632-1282B52BF8CB}"/>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FAA20E43-C9C0-4618-B89D-DADFAC0695FD}"/>
              </a:ext>
            </a:extLst>
          </p:cNvPr>
          <p:cNvSpPr>
            <a:spLocks noGrp="1"/>
          </p:cNvSpPr>
          <p:nvPr>
            <p:ph type="sldNum" sz="quarter" idx="12"/>
          </p:nvPr>
        </p:nvSpPr>
        <p:spPr/>
        <p:txBody>
          <a:bodyPr/>
          <a:lstStyle/>
          <a:p>
            <a:fld id="{BED0A3AE-E2B5-49F4-884F-12DB12BC40D0}" type="slidenum">
              <a:rPr lang="fr-FR" smtClean="0"/>
              <a:pPr/>
              <a:t>‹N°›</a:t>
            </a:fld>
            <a:endParaRPr lang="fr-FR"/>
          </a:p>
        </p:txBody>
      </p:sp>
    </p:spTree>
    <p:extLst>
      <p:ext uri="{BB962C8B-B14F-4D97-AF65-F5344CB8AC3E}">
        <p14:creationId xmlns:p14="http://schemas.microsoft.com/office/powerpoint/2010/main" val="2780050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A2A6792-1330-4D59-93C2-D281E66A12F1}"/>
              </a:ext>
            </a:extLst>
          </p:cNvPr>
          <p:cNvSpPr>
            <a:spLocks noGrp="1"/>
          </p:cNvSpPr>
          <p:nvPr>
            <p:ph type="title"/>
          </p:nvPr>
        </p:nvSpPr>
        <p:spPr>
          <a:xfrm>
            <a:off x="839788" y="365125"/>
            <a:ext cx="10515600" cy="1325563"/>
          </a:xfrm>
        </p:spPr>
        <p:txBody>
          <a:bodyPr/>
          <a:lstStyle/>
          <a:p>
            <a:r>
              <a:rPr lang="fr-FR"/>
              <a:t>Modifiez le style du titre</a:t>
            </a:r>
          </a:p>
        </p:txBody>
      </p:sp>
      <p:sp>
        <p:nvSpPr>
          <p:cNvPr id="3" name="Espace réservé du texte 2">
            <a:extLst>
              <a:ext uri="{FF2B5EF4-FFF2-40B4-BE49-F238E27FC236}">
                <a16:creationId xmlns:a16="http://schemas.microsoft.com/office/drawing/2014/main" id="{C4ACE07C-2F82-40EE-A4BA-EBE6A4A3D7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Espace réservé du contenu 3">
            <a:extLst>
              <a:ext uri="{FF2B5EF4-FFF2-40B4-BE49-F238E27FC236}">
                <a16:creationId xmlns:a16="http://schemas.microsoft.com/office/drawing/2014/main" id="{1982A2EA-16BC-48C9-B491-2972568AD8EF}"/>
              </a:ext>
            </a:extLst>
          </p:cNvPr>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u texte 4">
            <a:extLst>
              <a:ext uri="{FF2B5EF4-FFF2-40B4-BE49-F238E27FC236}">
                <a16:creationId xmlns:a16="http://schemas.microsoft.com/office/drawing/2014/main" id="{29901089-6E8A-41FD-84C4-391958ED59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Espace réservé du contenu 5">
            <a:extLst>
              <a:ext uri="{FF2B5EF4-FFF2-40B4-BE49-F238E27FC236}">
                <a16:creationId xmlns:a16="http://schemas.microsoft.com/office/drawing/2014/main" id="{2749F1D8-7540-433E-AF4D-E25067A2B958}"/>
              </a:ext>
            </a:extLst>
          </p:cNvPr>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Espace réservé de la date 6">
            <a:extLst>
              <a:ext uri="{FF2B5EF4-FFF2-40B4-BE49-F238E27FC236}">
                <a16:creationId xmlns:a16="http://schemas.microsoft.com/office/drawing/2014/main" id="{9DB68C0E-7D0C-45F1-B6AC-137CF8C46D2C}"/>
              </a:ext>
            </a:extLst>
          </p:cNvPr>
          <p:cNvSpPr>
            <a:spLocks noGrp="1"/>
          </p:cNvSpPr>
          <p:nvPr>
            <p:ph type="dt" sz="half" idx="10"/>
          </p:nvPr>
        </p:nvSpPr>
        <p:spPr/>
        <p:txBody>
          <a:bodyPr/>
          <a:lstStyle/>
          <a:p>
            <a:fld id="{622F62BF-6986-4189-A5F4-0E2AC47339F6}" type="datetimeFigureOut">
              <a:rPr lang="fr-FR" smtClean="0"/>
              <a:pPr/>
              <a:t>03/09/2021</a:t>
            </a:fld>
            <a:endParaRPr lang="fr-FR"/>
          </a:p>
        </p:txBody>
      </p:sp>
      <p:sp>
        <p:nvSpPr>
          <p:cNvPr id="8" name="Espace réservé du pied de page 7">
            <a:extLst>
              <a:ext uri="{FF2B5EF4-FFF2-40B4-BE49-F238E27FC236}">
                <a16:creationId xmlns:a16="http://schemas.microsoft.com/office/drawing/2014/main" id="{A0031A34-8CB7-4B67-96D3-2767F85D0B60}"/>
              </a:ext>
            </a:extLst>
          </p:cNvPr>
          <p:cNvSpPr>
            <a:spLocks noGrp="1"/>
          </p:cNvSpPr>
          <p:nvPr>
            <p:ph type="ftr" sz="quarter" idx="11"/>
          </p:nvPr>
        </p:nvSpPr>
        <p:spPr/>
        <p:txBody>
          <a:bodyPr/>
          <a:lstStyle/>
          <a:p>
            <a:endParaRPr lang="fr-FR"/>
          </a:p>
        </p:txBody>
      </p:sp>
      <p:sp>
        <p:nvSpPr>
          <p:cNvPr id="9" name="Espace réservé du numéro de diapositive 8">
            <a:extLst>
              <a:ext uri="{FF2B5EF4-FFF2-40B4-BE49-F238E27FC236}">
                <a16:creationId xmlns:a16="http://schemas.microsoft.com/office/drawing/2014/main" id="{839B5E8B-F4FB-4906-B1E3-7531E4E755F9}"/>
              </a:ext>
            </a:extLst>
          </p:cNvPr>
          <p:cNvSpPr>
            <a:spLocks noGrp="1"/>
          </p:cNvSpPr>
          <p:nvPr>
            <p:ph type="sldNum" sz="quarter" idx="12"/>
          </p:nvPr>
        </p:nvSpPr>
        <p:spPr/>
        <p:txBody>
          <a:bodyPr/>
          <a:lstStyle/>
          <a:p>
            <a:fld id="{BED0A3AE-E2B5-49F4-884F-12DB12BC40D0}" type="slidenum">
              <a:rPr lang="fr-FR" smtClean="0"/>
              <a:pPr/>
              <a:t>‹N°›</a:t>
            </a:fld>
            <a:endParaRPr lang="fr-FR"/>
          </a:p>
        </p:txBody>
      </p:sp>
    </p:spTree>
    <p:extLst>
      <p:ext uri="{BB962C8B-B14F-4D97-AF65-F5344CB8AC3E}">
        <p14:creationId xmlns:p14="http://schemas.microsoft.com/office/powerpoint/2010/main" val="2048306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B464746-6628-47F8-B00A-188387F52E05}"/>
              </a:ext>
            </a:extLst>
          </p:cNvPr>
          <p:cNvSpPr>
            <a:spLocks noGrp="1"/>
          </p:cNvSpPr>
          <p:nvPr>
            <p:ph type="title"/>
          </p:nvPr>
        </p:nvSpPr>
        <p:spPr/>
        <p:txBody>
          <a:bodyPr/>
          <a:lstStyle/>
          <a:p>
            <a:r>
              <a:rPr lang="fr-FR"/>
              <a:t>Modifiez le style du titre</a:t>
            </a:r>
          </a:p>
        </p:txBody>
      </p:sp>
      <p:sp>
        <p:nvSpPr>
          <p:cNvPr id="3" name="Espace réservé de la date 2">
            <a:extLst>
              <a:ext uri="{FF2B5EF4-FFF2-40B4-BE49-F238E27FC236}">
                <a16:creationId xmlns:a16="http://schemas.microsoft.com/office/drawing/2014/main" id="{A572070F-AAEE-4545-B949-5ECE65E8C9CF}"/>
              </a:ext>
            </a:extLst>
          </p:cNvPr>
          <p:cNvSpPr>
            <a:spLocks noGrp="1"/>
          </p:cNvSpPr>
          <p:nvPr>
            <p:ph type="dt" sz="half" idx="10"/>
          </p:nvPr>
        </p:nvSpPr>
        <p:spPr/>
        <p:txBody>
          <a:bodyPr/>
          <a:lstStyle/>
          <a:p>
            <a:fld id="{622F62BF-6986-4189-A5F4-0E2AC47339F6}" type="datetimeFigureOut">
              <a:rPr lang="fr-FR" smtClean="0"/>
              <a:pPr/>
              <a:t>03/09/2021</a:t>
            </a:fld>
            <a:endParaRPr lang="fr-FR"/>
          </a:p>
        </p:txBody>
      </p:sp>
      <p:sp>
        <p:nvSpPr>
          <p:cNvPr id="4" name="Espace réservé du pied de page 3">
            <a:extLst>
              <a:ext uri="{FF2B5EF4-FFF2-40B4-BE49-F238E27FC236}">
                <a16:creationId xmlns:a16="http://schemas.microsoft.com/office/drawing/2014/main" id="{1CF88A6F-9E4D-4476-80F2-144BE342285E}"/>
              </a:ext>
            </a:extLst>
          </p:cNvPr>
          <p:cNvSpPr>
            <a:spLocks noGrp="1"/>
          </p:cNvSpPr>
          <p:nvPr>
            <p:ph type="ftr" sz="quarter" idx="11"/>
          </p:nvPr>
        </p:nvSpPr>
        <p:spPr/>
        <p:txBody>
          <a:bodyPr/>
          <a:lstStyle/>
          <a:p>
            <a:endParaRPr lang="fr-FR"/>
          </a:p>
        </p:txBody>
      </p:sp>
      <p:sp>
        <p:nvSpPr>
          <p:cNvPr id="5" name="Espace réservé du numéro de diapositive 4">
            <a:extLst>
              <a:ext uri="{FF2B5EF4-FFF2-40B4-BE49-F238E27FC236}">
                <a16:creationId xmlns:a16="http://schemas.microsoft.com/office/drawing/2014/main" id="{B88D4FEA-3CB3-4A48-A8BA-8A02EFBDB032}"/>
              </a:ext>
            </a:extLst>
          </p:cNvPr>
          <p:cNvSpPr>
            <a:spLocks noGrp="1"/>
          </p:cNvSpPr>
          <p:nvPr>
            <p:ph type="sldNum" sz="quarter" idx="12"/>
          </p:nvPr>
        </p:nvSpPr>
        <p:spPr/>
        <p:txBody>
          <a:bodyPr/>
          <a:lstStyle/>
          <a:p>
            <a:fld id="{BED0A3AE-E2B5-49F4-884F-12DB12BC40D0}" type="slidenum">
              <a:rPr lang="fr-FR" smtClean="0"/>
              <a:pPr/>
              <a:t>‹N°›</a:t>
            </a:fld>
            <a:endParaRPr lang="fr-FR"/>
          </a:p>
        </p:txBody>
      </p:sp>
    </p:spTree>
    <p:extLst>
      <p:ext uri="{BB962C8B-B14F-4D97-AF65-F5344CB8AC3E}">
        <p14:creationId xmlns:p14="http://schemas.microsoft.com/office/powerpoint/2010/main" val="2422973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a:extLst>
              <a:ext uri="{FF2B5EF4-FFF2-40B4-BE49-F238E27FC236}">
                <a16:creationId xmlns:a16="http://schemas.microsoft.com/office/drawing/2014/main" id="{F8FF2D7E-E7EE-4B49-8E7A-C9034F45EBB4}"/>
              </a:ext>
            </a:extLst>
          </p:cNvPr>
          <p:cNvSpPr>
            <a:spLocks noGrp="1"/>
          </p:cNvSpPr>
          <p:nvPr>
            <p:ph type="dt" sz="half" idx="10"/>
          </p:nvPr>
        </p:nvSpPr>
        <p:spPr/>
        <p:txBody>
          <a:bodyPr/>
          <a:lstStyle/>
          <a:p>
            <a:fld id="{622F62BF-6986-4189-A5F4-0E2AC47339F6}" type="datetimeFigureOut">
              <a:rPr lang="fr-FR" smtClean="0"/>
              <a:pPr/>
              <a:t>03/09/2021</a:t>
            </a:fld>
            <a:endParaRPr lang="fr-FR"/>
          </a:p>
        </p:txBody>
      </p:sp>
      <p:sp>
        <p:nvSpPr>
          <p:cNvPr id="3" name="Espace réservé du pied de page 2">
            <a:extLst>
              <a:ext uri="{FF2B5EF4-FFF2-40B4-BE49-F238E27FC236}">
                <a16:creationId xmlns:a16="http://schemas.microsoft.com/office/drawing/2014/main" id="{F37059FD-844D-4C41-A066-92DEA50EC33B}"/>
              </a:ext>
            </a:extLst>
          </p:cNvPr>
          <p:cNvSpPr>
            <a:spLocks noGrp="1"/>
          </p:cNvSpPr>
          <p:nvPr>
            <p:ph type="ftr" sz="quarter" idx="11"/>
          </p:nvPr>
        </p:nvSpPr>
        <p:spPr/>
        <p:txBody>
          <a:bodyPr/>
          <a:lstStyle/>
          <a:p>
            <a:endParaRPr lang="fr-FR"/>
          </a:p>
        </p:txBody>
      </p:sp>
      <p:sp>
        <p:nvSpPr>
          <p:cNvPr id="4" name="Espace réservé du numéro de diapositive 3">
            <a:extLst>
              <a:ext uri="{FF2B5EF4-FFF2-40B4-BE49-F238E27FC236}">
                <a16:creationId xmlns:a16="http://schemas.microsoft.com/office/drawing/2014/main" id="{798A951A-128E-46AD-8A09-89A390592362}"/>
              </a:ext>
            </a:extLst>
          </p:cNvPr>
          <p:cNvSpPr>
            <a:spLocks noGrp="1"/>
          </p:cNvSpPr>
          <p:nvPr>
            <p:ph type="sldNum" sz="quarter" idx="12"/>
          </p:nvPr>
        </p:nvSpPr>
        <p:spPr/>
        <p:txBody>
          <a:bodyPr/>
          <a:lstStyle/>
          <a:p>
            <a:fld id="{BED0A3AE-E2B5-49F4-884F-12DB12BC40D0}" type="slidenum">
              <a:rPr lang="fr-FR" smtClean="0"/>
              <a:pPr/>
              <a:t>‹N°›</a:t>
            </a:fld>
            <a:endParaRPr lang="fr-FR"/>
          </a:p>
        </p:txBody>
      </p:sp>
    </p:spTree>
    <p:extLst>
      <p:ext uri="{BB962C8B-B14F-4D97-AF65-F5344CB8AC3E}">
        <p14:creationId xmlns:p14="http://schemas.microsoft.com/office/powerpoint/2010/main" val="1758752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A38CF99-A59E-4604-A840-A2EA76D638AA}"/>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du contenu 2">
            <a:extLst>
              <a:ext uri="{FF2B5EF4-FFF2-40B4-BE49-F238E27FC236}">
                <a16:creationId xmlns:a16="http://schemas.microsoft.com/office/drawing/2014/main" id="{4912A245-7145-470E-952D-6D80B1556F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texte 3">
            <a:extLst>
              <a:ext uri="{FF2B5EF4-FFF2-40B4-BE49-F238E27FC236}">
                <a16:creationId xmlns:a16="http://schemas.microsoft.com/office/drawing/2014/main" id="{FF51DD11-9DB0-4F12-B785-4A3A93BA15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35D18FB2-AB06-4E2A-A31D-8C47BE5A5DD8}"/>
              </a:ext>
            </a:extLst>
          </p:cNvPr>
          <p:cNvSpPr>
            <a:spLocks noGrp="1"/>
          </p:cNvSpPr>
          <p:nvPr>
            <p:ph type="dt" sz="half" idx="10"/>
          </p:nvPr>
        </p:nvSpPr>
        <p:spPr/>
        <p:txBody>
          <a:bodyPr/>
          <a:lstStyle/>
          <a:p>
            <a:fld id="{622F62BF-6986-4189-A5F4-0E2AC47339F6}" type="datetimeFigureOut">
              <a:rPr lang="fr-FR" smtClean="0"/>
              <a:pPr/>
              <a:t>03/09/2021</a:t>
            </a:fld>
            <a:endParaRPr lang="fr-FR"/>
          </a:p>
        </p:txBody>
      </p:sp>
      <p:sp>
        <p:nvSpPr>
          <p:cNvPr id="6" name="Espace réservé du pied de page 5">
            <a:extLst>
              <a:ext uri="{FF2B5EF4-FFF2-40B4-BE49-F238E27FC236}">
                <a16:creationId xmlns:a16="http://schemas.microsoft.com/office/drawing/2014/main" id="{24E20A10-F8A0-43B5-A46B-28648F16D730}"/>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27C637B9-7B1B-4EC0-85E6-9EFB3B6E449F}"/>
              </a:ext>
            </a:extLst>
          </p:cNvPr>
          <p:cNvSpPr>
            <a:spLocks noGrp="1"/>
          </p:cNvSpPr>
          <p:nvPr>
            <p:ph type="sldNum" sz="quarter" idx="12"/>
          </p:nvPr>
        </p:nvSpPr>
        <p:spPr/>
        <p:txBody>
          <a:bodyPr/>
          <a:lstStyle/>
          <a:p>
            <a:fld id="{BED0A3AE-E2B5-49F4-884F-12DB12BC40D0}" type="slidenum">
              <a:rPr lang="fr-FR" smtClean="0"/>
              <a:pPr/>
              <a:t>‹N°›</a:t>
            </a:fld>
            <a:endParaRPr lang="fr-FR"/>
          </a:p>
        </p:txBody>
      </p:sp>
    </p:spTree>
    <p:extLst>
      <p:ext uri="{BB962C8B-B14F-4D97-AF65-F5344CB8AC3E}">
        <p14:creationId xmlns:p14="http://schemas.microsoft.com/office/powerpoint/2010/main" val="4029406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5913871-4A9A-4BD4-8FB7-2513680C0F64}"/>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pour une image  2">
            <a:extLst>
              <a:ext uri="{FF2B5EF4-FFF2-40B4-BE49-F238E27FC236}">
                <a16:creationId xmlns:a16="http://schemas.microsoft.com/office/drawing/2014/main" id="{DF1E9921-EDDA-449F-8449-8393826450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Espace réservé du texte 3">
            <a:extLst>
              <a:ext uri="{FF2B5EF4-FFF2-40B4-BE49-F238E27FC236}">
                <a16:creationId xmlns:a16="http://schemas.microsoft.com/office/drawing/2014/main" id="{57397052-487D-4D06-AA41-A64DC71147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15D32A4D-73C5-456E-900D-B5976F765B6F}"/>
              </a:ext>
            </a:extLst>
          </p:cNvPr>
          <p:cNvSpPr>
            <a:spLocks noGrp="1"/>
          </p:cNvSpPr>
          <p:nvPr>
            <p:ph type="dt" sz="half" idx="10"/>
          </p:nvPr>
        </p:nvSpPr>
        <p:spPr/>
        <p:txBody>
          <a:bodyPr/>
          <a:lstStyle/>
          <a:p>
            <a:fld id="{622F62BF-6986-4189-A5F4-0E2AC47339F6}" type="datetimeFigureOut">
              <a:rPr lang="fr-FR" smtClean="0"/>
              <a:pPr/>
              <a:t>03/09/2021</a:t>
            </a:fld>
            <a:endParaRPr lang="fr-FR"/>
          </a:p>
        </p:txBody>
      </p:sp>
      <p:sp>
        <p:nvSpPr>
          <p:cNvPr id="6" name="Espace réservé du pied de page 5">
            <a:extLst>
              <a:ext uri="{FF2B5EF4-FFF2-40B4-BE49-F238E27FC236}">
                <a16:creationId xmlns:a16="http://schemas.microsoft.com/office/drawing/2014/main" id="{A62D5631-D621-4716-B718-7A51FCC5A3A3}"/>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0AD9D258-1D00-4AA2-A86C-AE1ADF2DE57A}"/>
              </a:ext>
            </a:extLst>
          </p:cNvPr>
          <p:cNvSpPr>
            <a:spLocks noGrp="1"/>
          </p:cNvSpPr>
          <p:nvPr>
            <p:ph type="sldNum" sz="quarter" idx="12"/>
          </p:nvPr>
        </p:nvSpPr>
        <p:spPr/>
        <p:txBody>
          <a:bodyPr/>
          <a:lstStyle/>
          <a:p>
            <a:fld id="{BED0A3AE-E2B5-49F4-884F-12DB12BC40D0}" type="slidenum">
              <a:rPr lang="fr-FR" smtClean="0"/>
              <a:pPr/>
              <a:t>‹N°›</a:t>
            </a:fld>
            <a:endParaRPr lang="fr-FR"/>
          </a:p>
        </p:txBody>
      </p:sp>
    </p:spTree>
    <p:extLst>
      <p:ext uri="{BB962C8B-B14F-4D97-AF65-F5344CB8AC3E}">
        <p14:creationId xmlns:p14="http://schemas.microsoft.com/office/powerpoint/2010/main" val="6145966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788D0F0-292B-4349-9E28-112518BAD4BA}"/>
              </a:ext>
            </a:extLst>
          </p:cNvPr>
          <p:cNvSpPr>
            <a:spLocks noGrp="1"/>
          </p:cNvSpPr>
          <p:nvPr>
            <p:ph type="title"/>
          </p:nvPr>
        </p:nvSpPr>
        <p:spPr/>
        <p:txBody>
          <a:bodyPr/>
          <a:lstStyle/>
          <a:p>
            <a:r>
              <a:rPr lang="fr-FR"/>
              <a:t>Modifiez le style du titre</a:t>
            </a:r>
          </a:p>
        </p:txBody>
      </p:sp>
      <p:sp>
        <p:nvSpPr>
          <p:cNvPr id="3" name="Espace réservé du texte vertical 2">
            <a:extLst>
              <a:ext uri="{FF2B5EF4-FFF2-40B4-BE49-F238E27FC236}">
                <a16:creationId xmlns:a16="http://schemas.microsoft.com/office/drawing/2014/main" id="{C6D72097-7FE5-4B59-9AE1-86AC700F69FD}"/>
              </a:ext>
            </a:extLst>
          </p:cNvPr>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2051AA74-6D77-48C1-9A71-342C019708D4}"/>
              </a:ext>
            </a:extLst>
          </p:cNvPr>
          <p:cNvSpPr>
            <a:spLocks noGrp="1"/>
          </p:cNvSpPr>
          <p:nvPr>
            <p:ph type="dt" sz="half" idx="10"/>
          </p:nvPr>
        </p:nvSpPr>
        <p:spPr/>
        <p:txBody>
          <a:bodyPr/>
          <a:lstStyle/>
          <a:p>
            <a:fld id="{622F62BF-6986-4189-A5F4-0E2AC47339F6}" type="datetimeFigureOut">
              <a:rPr lang="fr-FR" smtClean="0"/>
              <a:pPr/>
              <a:t>03/09/2021</a:t>
            </a:fld>
            <a:endParaRPr lang="fr-FR"/>
          </a:p>
        </p:txBody>
      </p:sp>
      <p:sp>
        <p:nvSpPr>
          <p:cNvPr id="5" name="Espace réservé du pied de page 4">
            <a:extLst>
              <a:ext uri="{FF2B5EF4-FFF2-40B4-BE49-F238E27FC236}">
                <a16:creationId xmlns:a16="http://schemas.microsoft.com/office/drawing/2014/main" id="{A40090A1-9F57-4A10-9BED-5109184CFE10}"/>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3616F0D7-EE10-4265-A12C-10E4A1DA8C0D}"/>
              </a:ext>
            </a:extLst>
          </p:cNvPr>
          <p:cNvSpPr>
            <a:spLocks noGrp="1"/>
          </p:cNvSpPr>
          <p:nvPr>
            <p:ph type="sldNum" sz="quarter" idx="12"/>
          </p:nvPr>
        </p:nvSpPr>
        <p:spPr/>
        <p:txBody>
          <a:bodyPr/>
          <a:lstStyle/>
          <a:p>
            <a:fld id="{BED0A3AE-E2B5-49F4-884F-12DB12BC40D0}" type="slidenum">
              <a:rPr lang="fr-FR" smtClean="0"/>
              <a:pPr/>
              <a:t>‹N°›</a:t>
            </a:fld>
            <a:endParaRPr lang="fr-FR"/>
          </a:p>
        </p:txBody>
      </p:sp>
    </p:spTree>
    <p:extLst>
      <p:ext uri="{BB962C8B-B14F-4D97-AF65-F5344CB8AC3E}">
        <p14:creationId xmlns:p14="http://schemas.microsoft.com/office/powerpoint/2010/main" val="3562316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a:extLst>
              <a:ext uri="{FF2B5EF4-FFF2-40B4-BE49-F238E27FC236}">
                <a16:creationId xmlns:a16="http://schemas.microsoft.com/office/drawing/2014/main" id="{9167D6CB-02F0-4A37-8316-EA5D2BE5AE6A}"/>
              </a:ext>
            </a:extLst>
          </p:cNvPr>
          <p:cNvSpPr>
            <a:spLocks noGrp="1"/>
          </p:cNvSpPr>
          <p:nvPr>
            <p:ph type="title" orient="vert"/>
          </p:nvPr>
        </p:nvSpPr>
        <p:spPr>
          <a:xfrm>
            <a:off x="8724900" y="365125"/>
            <a:ext cx="2628900" cy="5811838"/>
          </a:xfrm>
        </p:spPr>
        <p:txBody>
          <a:bodyPr vert="eaVert"/>
          <a:lstStyle/>
          <a:p>
            <a:r>
              <a:rPr lang="fr-FR"/>
              <a:t>Modifiez le style du titre</a:t>
            </a:r>
          </a:p>
        </p:txBody>
      </p:sp>
      <p:sp>
        <p:nvSpPr>
          <p:cNvPr id="3" name="Espace réservé du texte vertical 2">
            <a:extLst>
              <a:ext uri="{FF2B5EF4-FFF2-40B4-BE49-F238E27FC236}">
                <a16:creationId xmlns:a16="http://schemas.microsoft.com/office/drawing/2014/main" id="{275C7D00-70F4-41EF-969C-5BA7D5BFEAFD}"/>
              </a:ext>
            </a:extLst>
          </p:cNvPr>
          <p:cNvSpPr>
            <a:spLocks noGrp="1"/>
          </p:cNvSpPr>
          <p:nvPr>
            <p:ph type="body" orient="vert" idx="1"/>
          </p:nvPr>
        </p:nvSpPr>
        <p:spPr>
          <a:xfrm>
            <a:off x="838200" y="365125"/>
            <a:ext cx="7734300"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40AEB22A-69F4-4D21-8644-FC796C5641C0}"/>
              </a:ext>
            </a:extLst>
          </p:cNvPr>
          <p:cNvSpPr>
            <a:spLocks noGrp="1"/>
          </p:cNvSpPr>
          <p:nvPr>
            <p:ph type="dt" sz="half" idx="10"/>
          </p:nvPr>
        </p:nvSpPr>
        <p:spPr/>
        <p:txBody>
          <a:bodyPr/>
          <a:lstStyle/>
          <a:p>
            <a:fld id="{622F62BF-6986-4189-A5F4-0E2AC47339F6}" type="datetimeFigureOut">
              <a:rPr lang="fr-FR" smtClean="0"/>
              <a:pPr/>
              <a:t>03/09/2021</a:t>
            </a:fld>
            <a:endParaRPr lang="fr-FR"/>
          </a:p>
        </p:txBody>
      </p:sp>
      <p:sp>
        <p:nvSpPr>
          <p:cNvPr id="5" name="Espace réservé du pied de page 4">
            <a:extLst>
              <a:ext uri="{FF2B5EF4-FFF2-40B4-BE49-F238E27FC236}">
                <a16:creationId xmlns:a16="http://schemas.microsoft.com/office/drawing/2014/main" id="{565DEE37-CE6B-4068-9F28-21259BA7F503}"/>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02DC49A1-8827-4CA3-96FE-773D3010B8CC}"/>
              </a:ext>
            </a:extLst>
          </p:cNvPr>
          <p:cNvSpPr>
            <a:spLocks noGrp="1"/>
          </p:cNvSpPr>
          <p:nvPr>
            <p:ph type="sldNum" sz="quarter" idx="12"/>
          </p:nvPr>
        </p:nvSpPr>
        <p:spPr/>
        <p:txBody>
          <a:bodyPr/>
          <a:lstStyle/>
          <a:p>
            <a:fld id="{BED0A3AE-E2B5-49F4-884F-12DB12BC40D0}" type="slidenum">
              <a:rPr lang="fr-FR" smtClean="0"/>
              <a:pPr/>
              <a:t>‹N°›</a:t>
            </a:fld>
            <a:endParaRPr lang="fr-FR"/>
          </a:p>
        </p:txBody>
      </p:sp>
    </p:spTree>
    <p:extLst>
      <p:ext uri="{BB962C8B-B14F-4D97-AF65-F5344CB8AC3E}">
        <p14:creationId xmlns:p14="http://schemas.microsoft.com/office/powerpoint/2010/main" val="29781493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ection Header">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BC813C5-9562-4BF8-B0B1-CE9C0B6FD872}"/>
              </a:ext>
            </a:extLst>
          </p:cNvPr>
          <p:cNvPicPr>
            <a:picLocks noChangeAspect="1"/>
          </p:cNvPicPr>
          <p:nvPr userDrawn="1"/>
        </p:nvPicPr>
        <p:blipFill>
          <a:blip r:embed="rId2"/>
          <a:stretch>
            <a:fillRect/>
          </a:stretch>
        </p:blipFill>
        <p:spPr>
          <a:xfrm>
            <a:off x="9833969" y="-27434"/>
            <a:ext cx="2483251" cy="6912868"/>
          </a:xfrm>
          <a:prstGeom prst="rect">
            <a:avLst/>
          </a:prstGeom>
        </p:spPr>
      </p:pic>
      <p:sp>
        <p:nvSpPr>
          <p:cNvPr id="8" name="TextBox 7">
            <a:extLst>
              <a:ext uri="{FF2B5EF4-FFF2-40B4-BE49-F238E27FC236}">
                <a16:creationId xmlns:a16="http://schemas.microsoft.com/office/drawing/2014/main" id="{55012F13-B1CF-47A4-9C02-3AB29C83D1A5}"/>
              </a:ext>
            </a:extLst>
          </p:cNvPr>
          <p:cNvSpPr txBox="1"/>
          <p:nvPr userDrawn="1"/>
        </p:nvSpPr>
        <p:spPr>
          <a:xfrm>
            <a:off x="2650378" y="543490"/>
            <a:ext cx="289694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TITLE OF SLIDE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a:extLst>
              <a:ext uri="{FF2B5EF4-FFF2-40B4-BE49-F238E27FC236}">
                <a16:creationId xmlns:a16="http://schemas.microsoft.com/office/drawing/2014/main" id="{4EA91084-0378-4C05-9973-D14BCE781232}"/>
              </a:ext>
            </a:extLst>
          </p:cNvPr>
          <p:cNvSpPr txBox="1"/>
          <p:nvPr userDrawn="1"/>
        </p:nvSpPr>
        <p:spPr>
          <a:xfrm>
            <a:off x="162531" y="236726"/>
            <a:ext cx="1484702"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p>
          <a:p>
            <a:pPr algn="ctr"/>
            <a:r>
              <a:rPr lang="en-US" sz="2800" dirty="0">
                <a:solidFill>
                  <a:schemeClr val="bg1"/>
                </a:solidFill>
                <a:latin typeface="Tajawal Medium" panose="00000600000000000000" pitchFamily="2" charset="-78"/>
                <a:cs typeface="Tajawal Medium" panose="00000600000000000000" pitchFamily="2" charset="-78"/>
              </a:rPr>
              <a:t>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7526BC8B-BFA4-45C9-8BDA-3FC2CE5A5581}"/>
              </a:ext>
            </a:extLst>
          </p:cNvPr>
          <p:cNvSpPr txBox="1"/>
          <p:nvPr userDrawn="1"/>
        </p:nvSpPr>
        <p:spPr>
          <a:xfrm>
            <a:off x="205276" y="236726"/>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5" name="Picture 14">
            <a:extLst>
              <a:ext uri="{FF2B5EF4-FFF2-40B4-BE49-F238E27FC236}">
                <a16:creationId xmlns:a16="http://schemas.microsoft.com/office/drawing/2014/main" id="{E9B43A68-9E7F-46AA-9EF3-53BE8FE65CC5}"/>
              </a:ext>
            </a:extLst>
          </p:cNvPr>
          <p:cNvPicPr>
            <a:picLocks noChangeAspect="1"/>
          </p:cNvPicPr>
          <p:nvPr userDrawn="1"/>
        </p:nvPicPr>
        <p:blipFill>
          <a:blip r:embed="rId3"/>
          <a:stretch>
            <a:fillRect/>
          </a:stretch>
        </p:blipFill>
        <p:spPr>
          <a:xfrm>
            <a:off x="2297908" y="6377876"/>
            <a:ext cx="9902229" cy="204838"/>
          </a:xfrm>
          <a:prstGeom prst="rect">
            <a:avLst/>
          </a:prstGeom>
        </p:spPr>
      </p:pic>
      <p:pic>
        <p:nvPicPr>
          <p:cNvPr id="16" name="Picture 15">
            <a:extLst>
              <a:ext uri="{FF2B5EF4-FFF2-40B4-BE49-F238E27FC236}">
                <a16:creationId xmlns:a16="http://schemas.microsoft.com/office/drawing/2014/main" id="{642F49CE-EAA2-41D6-BB3E-C1DC5A5ED057}"/>
              </a:ext>
            </a:extLst>
          </p:cNvPr>
          <p:cNvPicPr>
            <a:picLocks noChangeAspect="1"/>
          </p:cNvPicPr>
          <p:nvPr userDrawn="1"/>
        </p:nvPicPr>
        <p:blipFill>
          <a:blip r:embed="rId4"/>
          <a:stretch>
            <a:fillRect/>
          </a:stretch>
        </p:blipFill>
        <p:spPr>
          <a:xfrm>
            <a:off x="-108036" y="2204822"/>
            <a:ext cx="238651" cy="2709534"/>
          </a:xfrm>
          <a:prstGeom prst="rect">
            <a:avLst/>
          </a:prstGeom>
        </p:spPr>
      </p:pic>
      <p:pic>
        <p:nvPicPr>
          <p:cNvPr id="17" name="Picture 16">
            <a:extLst>
              <a:ext uri="{FF2B5EF4-FFF2-40B4-BE49-F238E27FC236}">
                <a16:creationId xmlns:a16="http://schemas.microsoft.com/office/drawing/2014/main" id="{C7497FFD-E5A8-4229-A426-C5D671244CE4}"/>
              </a:ext>
            </a:extLst>
          </p:cNvPr>
          <p:cNvPicPr>
            <a:picLocks noChangeAspect="1"/>
          </p:cNvPicPr>
          <p:nvPr userDrawn="1"/>
        </p:nvPicPr>
        <p:blipFill>
          <a:blip r:embed="rId4"/>
          <a:stretch>
            <a:fillRect/>
          </a:stretch>
        </p:blipFill>
        <p:spPr>
          <a:xfrm>
            <a:off x="12072675" y="2204822"/>
            <a:ext cx="238651" cy="2709534"/>
          </a:xfrm>
          <a:prstGeom prst="rect">
            <a:avLst/>
          </a:prstGeom>
        </p:spPr>
      </p:pic>
      <p:sp>
        <p:nvSpPr>
          <p:cNvPr id="18" name="TextBox 17">
            <a:extLst>
              <a:ext uri="{FF2B5EF4-FFF2-40B4-BE49-F238E27FC236}">
                <a16:creationId xmlns:a16="http://schemas.microsoft.com/office/drawing/2014/main" id="{43EF2447-7FCC-48A1-9BEA-CCF4433AA6FD}"/>
              </a:ext>
            </a:extLst>
          </p:cNvPr>
          <p:cNvSpPr txBox="1"/>
          <p:nvPr userDrawn="1"/>
        </p:nvSpPr>
        <p:spPr>
          <a:xfrm>
            <a:off x="2650378" y="543490"/>
            <a:ext cx="289694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TITLE OF SLIDE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9" name="TextBox 18">
            <a:extLst>
              <a:ext uri="{FF2B5EF4-FFF2-40B4-BE49-F238E27FC236}">
                <a16:creationId xmlns:a16="http://schemas.microsoft.com/office/drawing/2014/main" id="{C4D42BE8-817D-455D-AD46-325B65A0D7B4}"/>
              </a:ext>
            </a:extLst>
          </p:cNvPr>
          <p:cNvSpPr txBox="1"/>
          <p:nvPr userDrawn="1"/>
        </p:nvSpPr>
        <p:spPr>
          <a:xfrm>
            <a:off x="162531" y="236726"/>
            <a:ext cx="1484702"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p>
          <a:p>
            <a:pPr algn="ctr"/>
            <a:r>
              <a:rPr lang="en-US" sz="2800" dirty="0">
                <a:solidFill>
                  <a:schemeClr val="bg1"/>
                </a:solidFill>
                <a:latin typeface="Tajawal Medium" panose="00000600000000000000" pitchFamily="2" charset="-78"/>
                <a:cs typeface="Tajawal Medium" panose="00000600000000000000" pitchFamily="2" charset="-78"/>
              </a:rPr>
              <a:t>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20" name="AutoShape 3">
            <a:extLst>
              <a:ext uri="{FF2B5EF4-FFF2-40B4-BE49-F238E27FC236}">
                <a16:creationId xmlns:a16="http://schemas.microsoft.com/office/drawing/2014/main" id="{A66D9959-0770-4C98-86D8-950246DA0206}"/>
              </a:ext>
            </a:extLst>
          </p:cNvPr>
          <p:cNvSpPr>
            <a:spLocks noChangeAspect="1" noChangeArrowheads="1" noTextEdit="1"/>
          </p:cNvSpPr>
          <p:nvPr userDrawn="1"/>
        </p:nvSpPr>
        <p:spPr bwMode="auto">
          <a:xfrm>
            <a:off x="23813" y="12679"/>
            <a:ext cx="9532937" cy="160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1800"/>
          </a:p>
        </p:txBody>
      </p:sp>
      <p:sp>
        <p:nvSpPr>
          <p:cNvPr id="21" name="Freeform 5">
            <a:extLst>
              <a:ext uri="{FF2B5EF4-FFF2-40B4-BE49-F238E27FC236}">
                <a16:creationId xmlns:a16="http://schemas.microsoft.com/office/drawing/2014/main" id="{B2C4689D-41A3-4D8C-834D-3F01AF6B8C72}"/>
              </a:ext>
            </a:extLst>
          </p:cNvPr>
          <p:cNvSpPr>
            <a:spLocks/>
          </p:cNvSpPr>
          <p:nvPr userDrawn="1"/>
        </p:nvSpPr>
        <p:spPr bwMode="auto">
          <a:xfrm>
            <a:off x="217489" y="14265"/>
            <a:ext cx="2446337"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a:p>
        </p:txBody>
      </p:sp>
      <p:sp>
        <p:nvSpPr>
          <p:cNvPr id="22" name="Freeform 6">
            <a:extLst>
              <a:ext uri="{FF2B5EF4-FFF2-40B4-BE49-F238E27FC236}">
                <a16:creationId xmlns:a16="http://schemas.microsoft.com/office/drawing/2014/main" id="{0C1AFEFC-8923-4E8C-BEE5-74CFE6240105}"/>
              </a:ext>
            </a:extLst>
          </p:cNvPr>
          <p:cNvSpPr>
            <a:spLocks/>
          </p:cNvSpPr>
          <p:nvPr userDrawn="1"/>
        </p:nvSpPr>
        <p:spPr bwMode="auto">
          <a:xfrm>
            <a:off x="109538" y="14265"/>
            <a:ext cx="2446337"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a:p>
        </p:txBody>
      </p:sp>
      <p:sp>
        <p:nvSpPr>
          <p:cNvPr id="23" name="Freeform 7">
            <a:extLst>
              <a:ext uri="{FF2B5EF4-FFF2-40B4-BE49-F238E27FC236}">
                <a16:creationId xmlns:a16="http://schemas.microsoft.com/office/drawing/2014/main" id="{02BB2FC4-5D30-466B-A155-B991994CFA6E}"/>
              </a:ext>
            </a:extLst>
          </p:cNvPr>
          <p:cNvSpPr>
            <a:spLocks/>
          </p:cNvSpPr>
          <p:nvPr userDrawn="1"/>
        </p:nvSpPr>
        <p:spPr bwMode="auto">
          <a:xfrm>
            <a:off x="158968" y="1361860"/>
            <a:ext cx="8220075" cy="2089305"/>
          </a:xfrm>
          <a:custGeom>
            <a:avLst/>
            <a:gdLst>
              <a:gd name="T0" fmla="*/ 3551 w 3744"/>
              <a:gd name="T1" fmla="*/ 387 h 387"/>
              <a:gd name="T2" fmla="*/ 0 w 3744"/>
              <a:gd name="T3" fmla="*/ 387 h 387"/>
              <a:gd name="T4" fmla="*/ 0 w 3744"/>
              <a:gd name="T5" fmla="*/ 0 h 387"/>
              <a:gd name="T6" fmla="*/ 3551 w 3744"/>
              <a:gd name="T7" fmla="*/ 0 h 387"/>
              <a:gd name="T8" fmla="*/ 3744 w 3744"/>
              <a:gd name="T9" fmla="*/ 193 h 387"/>
              <a:gd name="T10" fmla="*/ 3744 w 3744"/>
              <a:gd name="T11" fmla="*/ 193 h 387"/>
              <a:gd name="T12" fmla="*/ 3551 w 3744"/>
              <a:gd name="T13" fmla="*/ 387 h 387"/>
            </a:gdLst>
            <a:ahLst/>
            <a:cxnLst>
              <a:cxn ang="0">
                <a:pos x="T0" y="T1"/>
              </a:cxn>
              <a:cxn ang="0">
                <a:pos x="T2" y="T3"/>
              </a:cxn>
              <a:cxn ang="0">
                <a:pos x="T4" y="T5"/>
              </a:cxn>
              <a:cxn ang="0">
                <a:pos x="T6" y="T7"/>
              </a:cxn>
              <a:cxn ang="0">
                <a:pos x="T8" y="T9"/>
              </a:cxn>
              <a:cxn ang="0">
                <a:pos x="T10" y="T11"/>
              </a:cxn>
              <a:cxn ang="0">
                <a:pos x="T12" y="T13"/>
              </a:cxn>
            </a:cxnLst>
            <a:rect l="0" t="0" r="r" b="b"/>
            <a:pathLst>
              <a:path w="3744" h="387">
                <a:moveTo>
                  <a:pt x="3551" y="387"/>
                </a:moveTo>
                <a:cubicBezTo>
                  <a:pt x="0" y="387"/>
                  <a:pt x="0" y="387"/>
                  <a:pt x="0" y="387"/>
                </a:cubicBezTo>
                <a:cubicBezTo>
                  <a:pt x="0" y="0"/>
                  <a:pt x="0" y="0"/>
                  <a:pt x="0" y="0"/>
                </a:cubicBezTo>
                <a:cubicBezTo>
                  <a:pt x="3551" y="0"/>
                  <a:pt x="3551" y="0"/>
                  <a:pt x="3551" y="0"/>
                </a:cubicBezTo>
                <a:cubicBezTo>
                  <a:pt x="3657" y="0"/>
                  <a:pt x="3744" y="87"/>
                  <a:pt x="3744" y="193"/>
                </a:cubicBezTo>
                <a:cubicBezTo>
                  <a:pt x="3744" y="193"/>
                  <a:pt x="3744" y="193"/>
                  <a:pt x="3744" y="193"/>
                </a:cubicBezTo>
                <a:cubicBezTo>
                  <a:pt x="3744" y="300"/>
                  <a:pt x="3657" y="387"/>
                  <a:pt x="3551" y="387"/>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a:p>
        </p:txBody>
      </p:sp>
      <p:sp>
        <p:nvSpPr>
          <p:cNvPr id="24" name="Freeform 8">
            <a:extLst>
              <a:ext uri="{FF2B5EF4-FFF2-40B4-BE49-F238E27FC236}">
                <a16:creationId xmlns:a16="http://schemas.microsoft.com/office/drawing/2014/main" id="{798556A1-4E2E-431C-AA80-4D8249485776}"/>
              </a:ext>
            </a:extLst>
          </p:cNvPr>
          <p:cNvSpPr>
            <a:spLocks/>
          </p:cNvSpPr>
          <p:nvPr userDrawn="1"/>
        </p:nvSpPr>
        <p:spPr bwMode="auto">
          <a:xfrm>
            <a:off x="1" y="14265"/>
            <a:ext cx="2470151"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a:p>
        </p:txBody>
      </p:sp>
      <p:sp>
        <p:nvSpPr>
          <p:cNvPr id="25" name="TextBox 24">
            <a:extLst>
              <a:ext uri="{FF2B5EF4-FFF2-40B4-BE49-F238E27FC236}">
                <a16:creationId xmlns:a16="http://schemas.microsoft.com/office/drawing/2014/main" id="{CD699928-30F6-4573-97E2-7FF0799D3784}"/>
              </a:ext>
            </a:extLst>
          </p:cNvPr>
          <p:cNvSpPr txBox="1"/>
          <p:nvPr userDrawn="1"/>
        </p:nvSpPr>
        <p:spPr>
          <a:xfrm>
            <a:off x="322413" y="283707"/>
            <a:ext cx="1385315"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26" name="Title 1">
            <a:extLst>
              <a:ext uri="{FF2B5EF4-FFF2-40B4-BE49-F238E27FC236}">
                <a16:creationId xmlns:a16="http://schemas.microsoft.com/office/drawing/2014/main" id="{D4635F51-FE41-463D-A2F6-E52B7C744EC4}"/>
              </a:ext>
            </a:extLst>
          </p:cNvPr>
          <p:cNvSpPr>
            <a:spLocks noGrp="1"/>
          </p:cNvSpPr>
          <p:nvPr>
            <p:ph type="title"/>
          </p:nvPr>
        </p:nvSpPr>
        <p:spPr>
          <a:xfrm>
            <a:off x="622775" y="1894307"/>
            <a:ext cx="7043900" cy="1054242"/>
          </a:xfrm>
        </p:spPr>
        <p:txBody>
          <a:bodyPr>
            <a:normAutofit/>
          </a:bodyPr>
          <a:lstStyle>
            <a:lvl1pPr>
              <a:defRPr sz="3600">
                <a:solidFill>
                  <a:schemeClr val="bg1">
                    <a:lumMod val="95000"/>
                  </a:schemeClr>
                </a:solidFill>
                <a:latin typeface="+mj-lt"/>
              </a:defRPr>
            </a:lvl1pPr>
          </a:lstStyle>
          <a:p>
            <a:r>
              <a:rPr lang="en-US" dirty="0"/>
              <a:t>Click to edit Master title style</a:t>
            </a:r>
          </a:p>
        </p:txBody>
      </p:sp>
      <p:sp>
        <p:nvSpPr>
          <p:cNvPr id="27" name="Content Placeholder 2">
            <a:extLst>
              <a:ext uri="{FF2B5EF4-FFF2-40B4-BE49-F238E27FC236}">
                <a16:creationId xmlns:a16="http://schemas.microsoft.com/office/drawing/2014/main" id="{D221EDBF-8D74-4315-A00A-7D5DFAA14904}"/>
              </a:ext>
            </a:extLst>
          </p:cNvPr>
          <p:cNvSpPr>
            <a:spLocks noGrp="1"/>
          </p:cNvSpPr>
          <p:nvPr>
            <p:ph idx="1"/>
          </p:nvPr>
        </p:nvSpPr>
        <p:spPr>
          <a:xfrm>
            <a:off x="272017" y="3746313"/>
            <a:ext cx="8324455" cy="2383473"/>
          </a:xfrm>
        </p:spPr>
        <p:txBody>
          <a:bodyPr>
            <a:normAutofit/>
          </a:bodyPr>
          <a:lstStyle>
            <a:lvl1pPr>
              <a:lnSpc>
                <a:spcPct val="150000"/>
              </a:lnSpc>
              <a:defRPr sz="2400"/>
            </a:lvl1pPr>
            <a:lvl2pPr>
              <a:lnSpc>
                <a:spcPct val="150000"/>
              </a:lnSpc>
              <a:defRPr sz="2000"/>
            </a:lvl2pPr>
            <a:lvl3pPr>
              <a:lnSpc>
                <a:spcPct val="150000"/>
              </a:lnSpc>
              <a:defRPr sz="1800"/>
            </a:lvl3pPr>
            <a:lvl4pPr>
              <a:lnSpc>
                <a:spcPct val="150000"/>
              </a:lnSpc>
              <a:defRPr sz="1600"/>
            </a:lvl4pPr>
            <a:lvl5pPr>
              <a:lnSpc>
                <a:spcPct val="150000"/>
              </a:lnSpc>
              <a:defRPr sz="16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28" name="Picture 27">
            <a:extLst>
              <a:ext uri="{FF2B5EF4-FFF2-40B4-BE49-F238E27FC236}">
                <a16:creationId xmlns:a16="http://schemas.microsoft.com/office/drawing/2014/main" id="{A1F5BD7C-0369-428C-A7CC-AA571F565F81}"/>
              </a:ext>
            </a:extLst>
          </p:cNvPr>
          <p:cNvPicPr>
            <a:picLocks noChangeAspect="1"/>
          </p:cNvPicPr>
          <p:nvPr userDrawn="1"/>
        </p:nvPicPr>
        <p:blipFill>
          <a:blip r:embed="rId5"/>
          <a:stretch>
            <a:fillRect/>
          </a:stretch>
        </p:blipFill>
        <p:spPr>
          <a:xfrm>
            <a:off x="8817449" y="1331394"/>
            <a:ext cx="3179851" cy="4972041"/>
          </a:xfrm>
          <a:prstGeom prst="rect">
            <a:avLst/>
          </a:prstGeom>
        </p:spPr>
      </p:pic>
      <p:pic>
        <p:nvPicPr>
          <p:cNvPr id="14" name="Picture 13">
            <a:extLst>
              <a:ext uri="{FF2B5EF4-FFF2-40B4-BE49-F238E27FC236}">
                <a16:creationId xmlns:a16="http://schemas.microsoft.com/office/drawing/2014/main" id="{B15BD7CC-5728-48DA-A14E-9BA5826320E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898469" y="2328678"/>
            <a:ext cx="3021515" cy="2709534"/>
          </a:xfrm>
          <a:prstGeom prst="rect">
            <a:avLst/>
          </a:prstGeom>
        </p:spPr>
      </p:pic>
    </p:spTree>
    <p:extLst>
      <p:ext uri="{BB962C8B-B14F-4D97-AF65-F5344CB8AC3E}">
        <p14:creationId xmlns:p14="http://schemas.microsoft.com/office/powerpoint/2010/main" val="31227571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Blank">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9093C909-3884-4268-A23B-7F62D3C7C730}"/>
              </a:ext>
            </a:extLst>
          </p:cNvPr>
          <p:cNvPicPr>
            <a:picLocks noChangeAspect="1"/>
          </p:cNvPicPr>
          <p:nvPr userDrawn="1"/>
        </p:nvPicPr>
        <p:blipFill>
          <a:blip r:embed="rId2"/>
          <a:stretch>
            <a:fillRect/>
          </a:stretch>
        </p:blipFill>
        <p:spPr>
          <a:xfrm>
            <a:off x="9833969" y="-27434"/>
            <a:ext cx="2483251" cy="6912868"/>
          </a:xfrm>
          <a:prstGeom prst="rect">
            <a:avLst/>
          </a:prstGeom>
        </p:spPr>
      </p:pic>
      <p:sp>
        <p:nvSpPr>
          <p:cNvPr id="4" name="Slide Number Placeholder 3"/>
          <p:cNvSpPr>
            <a:spLocks noGrp="1"/>
          </p:cNvSpPr>
          <p:nvPr>
            <p:ph type="sldNum" sz="quarter" idx="12"/>
          </p:nvPr>
        </p:nvSpPr>
        <p:spPr>
          <a:xfrm>
            <a:off x="11013739" y="6582714"/>
            <a:ext cx="1166972" cy="204838"/>
          </a:xfrm>
        </p:spPr>
        <p:txBody>
          <a:bodyPr/>
          <a:lstStyle/>
          <a:p>
            <a:r>
              <a:rPr lang="en-US" dirty="0"/>
              <a:t>L2 - </a:t>
            </a:r>
            <a:fld id="{FDED41F8-FC0F-4085-8150-313B6CF05213}" type="slidenum">
              <a:rPr lang="en-US" smtClean="0"/>
              <a:pPr/>
              <a:t>‹N°›</a:t>
            </a:fld>
            <a:endParaRPr lang="en-US" dirty="0"/>
          </a:p>
        </p:txBody>
      </p:sp>
      <p:sp>
        <p:nvSpPr>
          <p:cNvPr id="9" name="TextBox 8">
            <a:extLst>
              <a:ext uri="{FF2B5EF4-FFF2-40B4-BE49-F238E27FC236}">
                <a16:creationId xmlns:a16="http://schemas.microsoft.com/office/drawing/2014/main" id="{61EA7733-5B66-4BA3-B355-6D5E2EEE0B5F}"/>
              </a:ext>
            </a:extLst>
          </p:cNvPr>
          <p:cNvSpPr txBox="1"/>
          <p:nvPr userDrawn="1"/>
        </p:nvSpPr>
        <p:spPr>
          <a:xfrm>
            <a:off x="2650378" y="543490"/>
            <a:ext cx="289694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TITLE OF SLIDE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0CFA0336-FC90-414C-ABD8-4578B26A8B5D}"/>
              </a:ext>
            </a:extLst>
          </p:cNvPr>
          <p:cNvSpPr txBox="1"/>
          <p:nvPr userDrawn="1"/>
        </p:nvSpPr>
        <p:spPr>
          <a:xfrm>
            <a:off x="162531" y="236726"/>
            <a:ext cx="1484702"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p>
          <a:p>
            <a:pPr algn="ctr"/>
            <a:r>
              <a:rPr lang="en-US" sz="2800" dirty="0">
                <a:solidFill>
                  <a:schemeClr val="bg1"/>
                </a:solidFill>
                <a:latin typeface="Tajawal Medium" panose="00000600000000000000" pitchFamily="2" charset="-78"/>
                <a:cs typeface="Tajawal Medium" panose="00000600000000000000" pitchFamily="2" charset="-78"/>
              </a:rPr>
              <a:t>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8" name="TextBox 17">
            <a:extLst>
              <a:ext uri="{FF2B5EF4-FFF2-40B4-BE49-F238E27FC236}">
                <a16:creationId xmlns:a16="http://schemas.microsoft.com/office/drawing/2014/main" id="{3D90F98F-9106-4685-9A42-813777284BDA}"/>
              </a:ext>
            </a:extLst>
          </p:cNvPr>
          <p:cNvSpPr txBox="1"/>
          <p:nvPr userDrawn="1"/>
        </p:nvSpPr>
        <p:spPr>
          <a:xfrm>
            <a:off x="2674188" y="607260"/>
            <a:ext cx="8927261"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TITLE OF SLIDE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9" name="TextBox 18">
            <a:extLst>
              <a:ext uri="{FF2B5EF4-FFF2-40B4-BE49-F238E27FC236}">
                <a16:creationId xmlns:a16="http://schemas.microsoft.com/office/drawing/2014/main" id="{8C84BF96-1D29-4651-8A53-3A98DE3A21B1}"/>
              </a:ext>
            </a:extLst>
          </p:cNvPr>
          <p:cNvSpPr txBox="1"/>
          <p:nvPr userDrawn="1"/>
        </p:nvSpPr>
        <p:spPr>
          <a:xfrm>
            <a:off x="205276" y="236726"/>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25" name="Picture 24">
            <a:extLst>
              <a:ext uri="{FF2B5EF4-FFF2-40B4-BE49-F238E27FC236}">
                <a16:creationId xmlns:a16="http://schemas.microsoft.com/office/drawing/2014/main" id="{D7A3E628-0ADF-4390-9F92-C5A83C32CF4F}"/>
              </a:ext>
            </a:extLst>
          </p:cNvPr>
          <p:cNvPicPr>
            <a:picLocks noChangeAspect="1"/>
          </p:cNvPicPr>
          <p:nvPr userDrawn="1"/>
        </p:nvPicPr>
        <p:blipFill>
          <a:blip r:embed="rId3"/>
          <a:stretch>
            <a:fillRect/>
          </a:stretch>
        </p:blipFill>
        <p:spPr>
          <a:xfrm>
            <a:off x="2297908" y="6377876"/>
            <a:ext cx="9902229" cy="204838"/>
          </a:xfrm>
          <a:prstGeom prst="rect">
            <a:avLst/>
          </a:prstGeom>
        </p:spPr>
      </p:pic>
      <p:pic>
        <p:nvPicPr>
          <p:cNvPr id="26" name="Picture 25">
            <a:extLst>
              <a:ext uri="{FF2B5EF4-FFF2-40B4-BE49-F238E27FC236}">
                <a16:creationId xmlns:a16="http://schemas.microsoft.com/office/drawing/2014/main" id="{B098E2F3-C1EC-4309-A277-598FE03CDC01}"/>
              </a:ext>
            </a:extLst>
          </p:cNvPr>
          <p:cNvPicPr>
            <a:picLocks noChangeAspect="1"/>
          </p:cNvPicPr>
          <p:nvPr userDrawn="1"/>
        </p:nvPicPr>
        <p:blipFill>
          <a:blip r:embed="rId4"/>
          <a:stretch>
            <a:fillRect/>
          </a:stretch>
        </p:blipFill>
        <p:spPr>
          <a:xfrm>
            <a:off x="-108036" y="2204822"/>
            <a:ext cx="238651" cy="2709534"/>
          </a:xfrm>
          <a:prstGeom prst="rect">
            <a:avLst/>
          </a:prstGeom>
        </p:spPr>
      </p:pic>
      <p:pic>
        <p:nvPicPr>
          <p:cNvPr id="27" name="Picture 26">
            <a:extLst>
              <a:ext uri="{FF2B5EF4-FFF2-40B4-BE49-F238E27FC236}">
                <a16:creationId xmlns:a16="http://schemas.microsoft.com/office/drawing/2014/main" id="{0050A925-BF87-4BFE-AD01-0271858835A3}"/>
              </a:ext>
            </a:extLst>
          </p:cNvPr>
          <p:cNvPicPr>
            <a:picLocks noChangeAspect="1"/>
          </p:cNvPicPr>
          <p:nvPr userDrawn="1"/>
        </p:nvPicPr>
        <p:blipFill>
          <a:blip r:embed="rId4"/>
          <a:stretch>
            <a:fillRect/>
          </a:stretch>
        </p:blipFill>
        <p:spPr>
          <a:xfrm>
            <a:off x="12072675" y="2204822"/>
            <a:ext cx="238651" cy="2709534"/>
          </a:xfrm>
          <a:prstGeom prst="rect">
            <a:avLst/>
          </a:prstGeom>
        </p:spPr>
      </p:pic>
      <p:sp>
        <p:nvSpPr>
          <p:cNvPr id="28" name="TextBox 27">
            <a:extLst>
              <a:ext uri="{FF2B5EF4-FFF2-40B4-BE49-F238E27FC236}">
                <a16:creationId xmlns:a16="http://schemas.microsoft.com/office/drawing/2014/main" id="{13CA91F2-7789-4DD7-99E3-C4BF4C8A247B}"/>
              </a:ext>
            </a:extLst>
          </p:cNvPr>
          <p:cNvSpPr txBox="1"/>
          <p:nvPr userDrawn="1"/>
        </p:nvSpPr>
        <p:spPr>
          <a:xfrm>
            <a:off x="2650378" y="543490"/>
            <a:ext cx="289694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TITLE OF SLIDE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29" name="TextBox 28">
            <a:extLst>
              <a:ext uri="{FF2B5EF4-FFF2-40B4-BE49-F238E27FC236}">
                <a16:creationId xmlns:a16="http://schemas.microsoft.com/office/drawing/2014/main" id="{FC950D74-DE94-4C62-96F5-6E7AD1CAC41D}"/>
              </a:ext>
            </a:extLst>
          </p:cNvPr>
          <p:cNvSpPr txBox="1"/>
          <p:nvPr userDrawn="1"/>
        </p:nvSpPr>
        <p:spPr>
          <a:xfrm>
            <a:off x="162531" y="236726"/>
            <a:ext cx="1484702"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p>
          <a:p>
            <a:pPr algn="ctr"/>
            <a:r>
              <a:rPr lang="en-US" sz="2800" dirty="0">
                <a:solidFill>
                  <a:schemeClr val="bg1"/>
                </a:solidFill>
                <a:latin typeface="Tajawal Medium" panose="00000600000000000000" pitchFamily="2" charset="-78"/>
                <a:cs typeface="Tajawal Medium" panose="00000600000000000000" pitchFamily="2" charset="-78"/>
              </a:rPr>
              <a:t>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31" name="AutoShape 3">
            <a:extLst>
              <a:ext uri="{FF2B5EF4-FFF2-40B4-BE49-F238E27FC236}">
                <a16:creationId xmlns:a16="http://schemas.microsoft.com/office/drawing/2014/main" id="{50B7E86A-9794-49DF-876D-07AE9B03A4C9}"/>
              </a:ext>
            </a:extLst>
          </p:cNvPr>
          <p:cNvSpPr>
            <a:spLocks noChangeAspect="1" noChangeArrowheads="1" noTextEdit="1"/>
          </p:cNvSpPr>
          <p:nvPr/>
        </p:nvSpPr>
        <p:spPr bwMode="auto">
          <a:xfrm>
            <a:off x="23813" y="12679"/>
            <a:ext cx="9532937" cy="160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1800"/>
          </a:p>
        </p:txBody>
      </p:sp>
      <p:sp>
        <p:nvSpPr>
          <p:cNvPr id="32" name="Freeform 5">
            <a:extLst>
              <a:ext uri="{FF2B5EF4-FFF2-40B4-BE49-F238E27FC236}">
                <a16:creationId xmlns:a16="http://schemas.microsoft.com/office/drawing/2014/main" id="{66CCA949-8644-46CA-BA52-B67976800684}"/>
              </a:ext>
            </a:extLst>
          </p:cNvPr>
          <p:cNvSpPr>
            <a:spLocks/>
          </p:cNvSpPr>
          <p:nvPr/>
        </p:nvSpPr>
        <p:spPr bwMode="auto">
          <a:xfrm>
            <a:off x="217489" y="14265"/>
            <a:ext cx="2446337"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a:p>
        </p:txBody>
      </p:sp>
      <p:sp>
        <p:nvSpPr>
          <p:cNvPr id="33" name="Freeform 6">
            <a:extLst>
              <a:ext uri="{FF2B5EF4-FFF2-40B4-BE49-F238E27FC236}">
                <a16:creationId xmlns:a16="http://schemas.microsoft.com/office/drawing/2014/main" id="{42DCF0BF-9465-4DBD-A0C2-150446AD62DE}"/>
              </a:ext>
            </a:extLst>
          </p:cNvPr>
          <p:cNvSpPr>
            <a:spLocks/>
          </p:cNvSpPr>
          <p:nvPr/>
        </p:nvSpPr>
        <p:spPr bwMode="auto">
          <a:xfrm>
            <a:off x="109538" y="14265"/>
            <a:ext cx="2446337"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a:p>
        </p:txBody>
      </p:sp>
      <p:sp>
        <p:nvSpPr>
          <p:cNvPr id="34" name="Freeform 7">
            <a:extLst>
              <a:ext uri="{FF2B5EF4-FFF2-40B4-BE49-F238E27FC236}">
                <a16:creationId xmlns:a16="http://schemas.microsoft.com/office/drawing/2014/main" id="{1E6FFE5F-514D-4D5F-9F3C-FD2C54211DF3}"/>
              </a:ext>
            </a:extLst>
          </p:cNvPr>
          <p:cNvSpPr>
            <a:spLocks/>
          </p:cNvSpPr>
          <p:nvPr/>
        </p:nvSpPr>
        <p:spPr bwMode="auto">
          <a:xfrm>
            <a:off x="1501776" y="460352"/>
            <a:ext cx="8220075" cy="838200"/>
          </a:xfrm>
          <a:custGeom>
            <a:avLst/>
            <a:gdLst>
              <a:gd name="T0" fmla="*/ 3551 w 3744"/>
              <a:gd name="T1" fmla="*/ 387 h 387"/>
              <a:gd name="T2" fmla="*/ 0 w 3744"/>
              <a:gd name="T3" fmla="*/ 387 h 387"/>
              <a:gd name="T4" fmla="*/ 0 w 3744"/>
              <a:gd name="T5" fmla="*/ 0 h 387"/>
              <a:gd name="T6" fmla="*/ 3551 w 3744"/>
              <a:gd name="T7" fmla="*/ 0 h 387"/>
              <a:gd name="T8" fmla="*/ 3744 w 3744"/>
              <a:gd name="T9" fmla="*/ 193 h 387"/>
              <a:gd name="T10" fmla="*/ 3744 w 3744"/>
              <a:gd name="T11" fmla="*/ 193 h 387"/>
              <a:gd name="T12" fmla="*/ 3551 w 3744"/>
              <a:gd name="T13" fmla="*/ 387 h 387"/>
            </a:gdLst>
            <a:ahLst/>
            <a:cxnLst>
              <a:cxn ang="0">
                <a:pos x="T0" y="T1"/>
              </a:cxn>
              <a:cxn ang="0">
                <a:pos x="T2" y="T3"/>
              </a:cxn>
              <a:cxn ang="0">
                <a:pos x="T4" y="T5"/>
              </a:cxn>
              <a:cxn ang="0">
                <a:pos x="T6" y="T7"/>
              </a:cxn>
              <a:cxn ang="0">
                <a:pos x="T8" y="T9"/>
              </a:cxn>
              <a:cxn ang="0">
                <a:pos x="T10" y="T11"/>
              </a:cxn>
              <a:cxn ang="0">
                <a:pos x="T12" y="T13"/>
              </a:cxn>
            </a:cxnLst>
            <a:rect l="0" t="0" r="r" b="b"/>
            <a:pathLst>
              <a:path w="3744" h="387">
                <a:moveTo>
                  <a:pt x="3551" y="387"/>
                </a:moveTo>
                <a:cubicBezTo>
                  <a:pt x="0" y="387"/>
                  <a:pt x="0" y="387"/>
                  <a:pt x="0" y="387"/>
                </a:cubicBezTo>
                <a:cubicBezTo>
                  <a:pt x="0" y="0"/>
                  <a:pt x="0" y="0"/>
                  <a:pt x="0" y="0"/>
                </a:cubicBezTo>
                <a:cubicBezTo>
                  <a:pt x="3551" y="0"/>
                  <a:pt x="3551" y="0"/>
                  <a:pt x="3551" y="0"/>
                </a:cubicBezTo>
                <a:cubicBezTo>
                  <a:pt x="3657" y="0"/>
                  <a:pt x="3744" y="87"/>
                  <a:pt x="3744" y="193"/>
                </a:cubicBezTo>
                <a:cubicBezTo>
                  <a:pt x="3744" y="193"/>
                  <a:pt x="3744" y="193"/>
                  <a:pt x="3744" y="193"/>
                </a:cubicBezTo>
                <a:cubicBezTo>
                  <a:pt x="3744" y="300"/>
                  <a:pt x="3657" y="387"/>
                  <a:pt x="3551" y="387"/>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a:p>
        </p:txBody>
      </p:sp>
      <p:sp>
        <p:nvSpPr>
          <p:cNvPr id="35" name="Freeform 8">
            <a:extLst>
              <a:ext uri="{FF2B5EF4-FFF2-40B4-BE49-F238E27FC236}">
                <a16:creationId xmlns:a16="http://schemas.microsoft.com/office/drawing/2014/main" id="{36314B23-7EB0-4E56-A165-4F18A66D6369}"/>
              </a:ext>
            </a:extLst>
          </p:cNvPr>
          <p:cNvSpPr>
            <a:spLocks/>
          </p:cNvSpPr>
          <p:nvPr/>
        </p:nvSpPr>
        <p:spPr bwMode="auto">
          <a:xfrm>
            <a:off x="1" y="14265"/>
            <a:ext cx="2470151"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a:p>
        </p:txBody>
      </p:sp>
      <p:sp>
        <p:nvSpPr>
          <p:cNvPr id="36" name="TextBox 35">
            <a:extLst>
              <a:ext uri="{FF2B5EF4-FFF2-40B4-BE49-F238E27FC236}">
                <a16:creationId xmlns:a16="http://schemas.microsoft.com/office/drawing/2014/main" id="{4585F897-03F7-49FF-86E6-7BA76597E2CD}"/>
              </a:ext>
            </a:extLst>
          </p:cNvPr>
          <p:cNvSpPr txBox="1"/>
          <p:nvPr userDrawn="1"/>
        </p:nvSpPr>
        <p:spPr>
          <a:xfrm>
            <a:off x="298987" y="251652"/>
            <a:ext cx="1385315"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a:t>
            </a:r>
          </a:p>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37" name="Title 1">
            <a:extLst>
              <a:ext uri="{FF2B5EF4-FFF2-40B4-BE49-F238E27FC236}">
                <a16:creationId xmlns:a16="http://schemas.microsoft.com/office/drawing/2014/main" id="{A91D5265-AB25-4A7A-A9E1-D6D9B6F31F80}"/>
              </a:ext>
            </a:extLst>
          </p:cNvPr>
          <p:cNvSpPr>
            <a:spLocks noGrp="1"/>
          </p:cNvSpPr>
          <p:nvPr userDrawn="1">
            <p:ph type="title"/>
          </p:nvPr>
        </p:nvSpPr>
        <p:spPr>
          <a:xfrm>
            <a:off x="2470151" y="365126"/>
            <a:ext cx="7043900" cy="1054242"/>
          </a:xfrm>
        </p:spPr>
        <p:txBody>
          <a:bodyPr>
            <a:normAutofit/>
          </a:bodyPr>
          <a:lstStyle>
            <a:lvl1pPr>
              <a:defRPr sz="3600">
                <a:solidFill>
                  <a:schemeClr val="bg1">
                    <a:lumMod val="95000"/>
                  </a:schemeClr>
                </a:solidFill>
                <a:latin typeface="+mj-lt"/>
              </a:defRPr>
            </a:lvl1pPr>
          </a:lstStyle>
          <a:p>
            <a:r>
              <a:rPr lang="en-US" dirty="0"/>
              <a:t>Click to edit Master title style</a:t>
            </a:r>
          </a:p>
        </p:txBody>
      </p:sp>
      <p:sp>
        <p:nvSpPr>
          <p:cNvPr id="22" name="Content Placeholder 2">
            <a:extLst>
              <a:ext uri="{FF2B5EF4-FFF2-40B4-BE49-F238E27FC236}">
                <a16:creationId xmlns:a16="http://schemas.microsoft.com/office/drawing/2014/main" id="{461A3696-A044-442A-8A96-3C3356C1A438}"/>
              </a:ext>
            </a:extLst>
          </p:cNvPr>
          <p:cNvSpPr>
            <a:spLocks noGrp="1"/>
          </p:cNvSpPr>
          <p:nvPr userDrawn="1">
            <p:ph idx="1"/>
          </p:nvPr>
        </p:nvSpPr>
        <p:spPr>
          <a:xfrm>
            <a:off x="272017" y="1667741"/>
            <a:ext cx="8324455" cy="4509222"/>
          </a:xfrm>
        </p:spPr>
        <p:txBody>
          <a:bodyPr>
            <a:normAutofit/>
          </a:bodyPr>
          <a:lstStyle>
            <a:lvl1pPr>
              <a:lnSpc>
                <a:spcPct val="150000"/>
              </a:lnSpc>
              <a:defRPr sz="2400"/>
            </a:lvl1pPr>
            <a:lvl2pPr>
              <a:lnSpc>
                <a:spcPct val="150000"/>
              </a:lnSpc>
              <a:defRPr sz="2000"/>
            </a:lvl2pPr>
            <a:lvl3pPr>
              <a:lnSpc>
                <a:spcPct val="150000"/>
              </a:lnSpc>
              <a:defRPr sz="1800"/>
            </a:lvl3pPr>
            <a:lvl4pPr>
              <a:lnSpc>
                <a:spcPct val="150000"/>
              </a:lnSpc>
              <a:defRPr sz="1600"/>
            </a:lvl4pPr>
            <a:lvl5pPr>
              <a:lnSpc>
                <a:spcPct val="150000"/>
              </a:lnSpc>
              <a:defRPr sz="16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21" name="Picture 20">
            <a:extLst>
              <a:ext uri="{FF2B5EF4-FFF2-40B4-BE49-F238E27FC236}">
                <a16:creationId xmlns:a16="http://schemas.microsoft.com/office/drawing/2014/main" id="{3069AD7F-6D4B-44F8-AAA4-C12320F58AC8}"/>
              </a:ext>
            </a:extLst>
          </p:cNvPr>
          <p:cNvPicPr>
            <a:picLocks noChangeAspect="1"/>
          </p:cNvPicPr>
          <p:nvPr userDrawn="1"/>
        </p:nvPicPr>
        <p:blipFill>
          <a:blip r:embed="rId5"/>
          <a:stretch>
            <a:fillRect/>
          </a:stretch>
        </p:blipFill>
        <p:spPr>
          <a:xfrm>
            <a:off x="8817449" y="1331394"/>
            <a:ext cx="3179851" cy="4972041"/>
          </a:xfrm>
          <a:prstGeom prst="rect">
            <a:avLst/>
          </a:prstGeom>
        </p:spPr>
      </p:pic>
      <p:pic>
        <p:nvPicPr>
          <p:cNvPr id="24" name="Picture 23">
            <a:extLst>
              <a:ext uri="{FF2B5EF4-FFF2-40B4-BE49-F238E27FC236}">
                <a16:creationId xmlns:a16="http://schemas.microsoft.com/office/drawing/2014/main" id="{B3F8AC94-E70F-4BC2-987B-A45A63266002}"/>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2" y="6191286"/>
            <a:ext cx="781679" cy="700968"/>
          </a:xfrm>
          <a:prstGeom prst="rect">
            <a:avLst/>
          </a:prstGeom>
        </p:spPr>
      </p:pic>
      <p:sp>
        <p:nvSpPr>
          <p:cNvPr id="39" name="Content Placeholder 2">
            <a:extLst>
              <a:ext uri="{FF2B5EF4-FFF2-40B4-BE49-F238E27FC236}">
                <a16:creationId xmlns:a16="http://schemas.microsoft.com/office/drawing/2014/main" id="{AFB2A71E-D285-4908-8284-018090157150}"/>
              </a:ext>
            </a:extLst>
          </p:cNvPr>
          <p:cNvSpPr>
            <a:spLocks noGrp="1"/>
          </p:cNvSpPr>
          <p:nvPr>
            <p:ph idx="13" hasCustomPrompt="1"/>
          </p:nvPr>
        </p:nvSpPr>
        <p:spPr>
          <a:xfrm>
            <a:off x="9042501" y="1628070"/>
            <a:ext cx="2673615" cy="4509222"/>
          </a:xfrm>
        </p:spPr>
        <p:txBody>
          <a:bodyPr anchor="ctr">
            <a:normAutofit/>
          </a:bodyPr>
          <a:lstStyle>
            <a:lvl1pPr marL="0" indent="0" algn="ctr">
              <a:lnSpc>
                <a:spcPct val="150000"/>
              </a:lnSpc>
              <a:buNone/>
              <a:defRPr sz="2400"/>
            </a:lvl1pPr>
            <a:lvl2pPr marL="457200" indent="0" algn="ctr">
              <a:lnSpc>
                <a:spcPct val="150000"/>
              </a:lnSpc>
              <a:buNone/>
              <a:defRPr sz="2000"/>
            </a:lvl2pPr>
            <a:lvl3pPr marL="914400" indent="0" algn="ctr">
              <a:lnSpc>
                <a:spcPct val="150000"/>
              </a:lnSpc>
              <a:buNone/>
              <a:defRPr sz="1800"/>
            </a:lvl3pPr>
            <a:lvl4pPr marL="1371600" indent="0" algn="ctr">
              <a:lnSpc>
                <a:spcPct val="150000"/>
              </a:lnSpc>
              <a:buNone/>
              <a:defRPr sz="1600"/>
            </a:lvl4pPr>
            <a:lvl5pPr marL="1828800" indent="0" algn="ctr">
              <a:lnSpc>
                <a:spcPct val="150000"/>
              </a:lnSpc>
              <a:buNone/>
              <a:defRPr sz="1600"/>
            </a:lvl5pPr>
          </a:lstStyle>
          <a:p>
            <a:pPr lvl="0"/>
            <a:r>
              <a:rPr lang="en-US" dirty="0"/>
              <a:t>Edit Master text styles</a:t>
            </a:r>
          </a:p>
        </p:txBody>
      </p:sp>
    </p:spTree>
    <p:extLst>
      <p:ext uri="{BB962C8B-B14F-4D97-AF65-F5344CB8AC3E}">
        <p14:creationId xmlns:p14="http://schemas.microsoft.com/office/powerpoint/2010/main" val="1854311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69565617-71A6-41E1-A6D2-6A2619DF25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p>
        </p:txBody>
      </p:sp>
      <p:sp>
        <p:nvSpPr>
          <p:cNvPr id="3" name="Espace réservé du texte 2">
            <a:extLst>
              <a:ext uri="{FF2B5EF4-FFF2-40B4-BE49-F238E27FC236}">
                <a16:creationId xmlns:a16="http://schemas.microsoft.com/office/drawing/2014/main" id="{1CE80344-D8CD-445F-BAFE-8E2021CCE6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7FB88CA5-BEA1-4036-A1E3-5132EEB77B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2F62BF-6986-4189-A5F4-0E2AC47339F6}" type="datetimeFigureOut">
              <a:rPr lang="fr-FR" smtClean="0"/>
              <a:pPr/>
              <a:t>03/09/2021</a:t>
            </a:fld>
            <a:endParaRPr lang="fr-FR"/>
          </a:p>
        </p:txBody>
      </p:sp>
      <p:sp>
        <p:nvSpPr>
          <p:cNvPr id="5" name="Espace réservé du pied de page 4">
            <a:extLst>
              <a:ext uri="{FF2B5EF4-FFF2-40B4-BE49-F238E27FC236}">
                <a16:creationId xmlns:a16="http://schemas.microsoft.com/office/drawing/2014/main" id="{4AE7C7C6-6EC5-4C91-A917-186CCD247F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a:p>
        </p:txBody>
      </p:sp>
      <p:sp>
        <p:nvSpPr>
          <p:cNvPr id="6" name="Espace réservé du numéro de diapositive 5">
            <a:extLst>
              <a:ext uri="{FF2B5EF4-FFF2-40B4-BE49-F238E27FC236}">
                <a16:creationId xmlns:a16="http://schemas.microsoft.com/office/drawing/2014/main" id="{A9C71FEF-A6BD-4238-9C3C-C810094371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D0A3AE-E2B5-49F4-884F-12DB12BC40D0}" type="slidenum">
              <a:rPr lang="fr-FR" smtClean="0"/>
              <a:pPr/>
              <a:t>‹N°›</a:t>
            </a:fld>
            <a:endParaRPr lang="fr-FR"/>
          </a:p>
        </p:txBody>
      </p:sp>
    </p:spTree>
    <p:extLst>
      <p:ext uri="{BB962C8B-B14F-4D97-AF65-F5344CB8AC3E}">
        <p14:creationId xmlns:p14="http://schemas.microsoft.com/office/powerpoint/2010/main" val="42769987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emf"/><Relationship Id="rId1" Type="http://schemas.openxmlformats.org/officeDocument/2006/relationships/slideLayout" Target="../slideLayouts/slideLayout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55662" y="0"/>
            <a:ext cx="8712338" cy="6680068"/>
          </a:xfrm>
          <a:prstGeom prst="rect">
            <a:avLst/>
          </a:prstGeom>
        </p:spPr>
      </p:pic>
      <p:sp>
        <p:nvSpPr>
          <p:cNvPr id="11" name="Rectangle 10"/>
          <p:cNvSpPr/>
          <p:nvPr/>
        </p:nvSpPr>
        <p:spPr>
          <a:xfrm rot="10800000">
            <a:off x="1464734" y="-93133"/>
            <a:ext cx="9262534"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1524000" y="4199708"/>
            <a:ext cx="9150532"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072073" y="4963885"/>
            <a:ext cx="1274607" cy="1524000"/>
          </a:xfrm>
          <a:prstGeom prst="rect">
            <a:avLst/>
          </a:prstGeom>
        </p:spPr>
      </p:pic>
      <p:pic>
        <p:nvPicPr>
          <p:cNvPr id="12" name="Picture 11"/>
          <p:cNvPicPr>
            <a:picLocks noChangeAspect="1"/>
          </p:cNvPicPr>
          <p:nvPr/>
        </p:nvPicPr>
        <p:blipFill>
          <a:blip r:embed="rId5"/>
          <a:stretch>
            <a:fillRect/>
          </a:stretch>
        </p:blipFill>
        <p:spPr>
          <a:xfrm>
            <a:off x="1535778" y="264954"/>
            <a:ext cx="5417926" cy="1972334"/>
          </a:xfrm>
          <a:prstGeom prst="rect">
            <a:avLst/>
          </a:prstGeom>
        </p:spPr>
      </p:pic>
      <p:pic>
        <p:nvPicPr>
          <p:cNvPr id="13" name="Picture 12"/>
          <p:cNvPicPr>
            <a:picLocks noChangeAspect="1"/>
          </p:cNvPicPr>
          <p:nvPr/>
        </p:nvPicPr>
        <p:blipFill>
          <a:blip r:embed="rId6"/>
          <a:stretch>
            <a:fillRect/>
          </a:stretch>
        </p:blipFill>
        <p:spPr>
          <a:xfrm>
            <a:off x="6231458" y="3125530"/>
            <a:ext cx="4411801" cy="1034667"/>
          </a:xfrm>
          <a:prstGeom prst="rect">
            <a:avLst/>
          </a:prstGeom>
        </p:spPr>
      </p:pic>
      <p:sp>
        <p:nvSpPr>
          <p:cNvPr id="14" name="TextBox 13"/>
          <p:cNvSpPr txBox="1"/>
          <p:nvPr/>
        </p:nvSpPr>
        <p:spPr>
          <a:xfrm>
            <a:off x="1546872" y="544338"/>
            <a:ext cx="5599033" cy="1384995"/>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PMG 611</a:t>
            </a:r>
          </a:p>
          <a:p>
            <a:r>
              <a:rPr lang="en-US" sz="2800" dirty="0">
                <a:solidFill>
                  <a:schemeClr val="bg1"/>
                </a:solidFill>
                <a:latin typeface="+mn-lt"/>
              </a:rPr>
              <a:t>Global Project Management </a:t>
            </a:r>
          </a:p>
          <a:p>
            <a:r>
              <a:rPr lang="en-US" sz="2800" dirty="0">
                <a:solidFill>
                  <a:srgbClr val="24A9E1"/>
                </a:solidFill>
                <a:latin typeface="Tajawal Medium" panose="00000600000000000000" pitchFamily="2" charset="-78"/>
                <a:cs typeface="Tajawal Medium" panose="00000600000000000000" pitchFamily="2" charset="-78"/>
              </a:rPr>
              <a:t>Prepared by Dr. </a:t>
            </a:r>
            <a:r>
              <a:rPr lang="en-US" sz="2800" dirty="0" err="1">
                <a:solidFill>
                  <a:srgbClr val="24A9E1"/>
                </a:solidFill>
                <a:latin typeface="Tajawal Medium" panose="00000600000000000000" pitchFamily="2" charset="-78"/>
                <a:cs typeface="Tajawal Medium" panose="00000600000000000000" pitchFamily="2" charset="-78"/>
              </a:rPr>
              <a:t>Maryem</a:t>
            </a:r>
            <a:r>
              <a:rPr lang="en-US" sz="2800" dirty="0">
                <a:solidFill>
                  <a:srgbClr val="24A9E1"/>
                </a:solidFill>
                <a:latin typeface="Tajawal Medium" panose="00000600000000000000" pitchFamily="2" charset="-78"/>
                <a:cs typeface="Tajawal Medium" panose="00000600000000000000" pitchFamily="2" charset="-78"/>
              </a:rPr>
              <a:t> ZORGUI</a:t>
            </a:r>
          </a:p>
        </p:txBody>
      </p:sp>
      <p:sp>
        <p:nvSpPr>
          <p:cNvPr id="16" name="TextBox 15"/>
          <p:cNvSpPr txBox="1"/>
          <p:nvPr/>
        </p:nvSpPr>
        <p:spPr>
          <a:xfrm>
            <a:off x="6508846" y="3159396"/>
            <a:ext cx="4134413" cy="2185214"/>
          </a:xfrm>
          <a:prstGeom prst="rect">
            <a:avLst/>
          </a:prstGeom>
          <a:noFill/>
        </p:spPr>
        <p:txBody>
          <a:bodyPr wrap="square" rtlCol="0">
            <a:spAutoFit/>
          </a:bodyPr>
          <a:lstStyle/>
          <a:p>
            <a:r>
              <a:rPr lang="en-US" sz="2800" dirty="0">
                <a:solidFill>
                  <a:schemeClr val="bg1"/>
                </a:solidFill>
                <a:cs typeface="Tajawal Medium" panose="00000600000000000000" pitchFamily="2" charset="-78"/>
              </a:rPr>
              <a:t>Lecture 2</a:t>
            </a:r>
          </a:p>
          <a:p>
            <a:pPr algn="l"/>
            <a:r>
              <a:rPr lang="en-US" sz="3600" b="1" dirty="0"/>
              <a:t>Stakeholders and Communication Channels</a:t>
            </a: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32012" y="1787856"/>
            <a:ext cx="8038531" cy="1514901"/>
          </a:xfrm>
        </p:spPr>
        <p:txBody>
          <a:bodyPr>
            <a:normAutofit/>
          </a:bodyPr>
          <a:lstStyle/>
          <a:p>
            <a:r>
              <a:rPr lang="en-US" b="1" dirty="0"/>
              <a:t>Stakeholders and Communication Channels</a:t>
            </a:r>
            <a:endParaRPr lang="fr-FR"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D4991E8-0CD4-410B-8AD2-C8640D39D587}"/>
              </a:ext>
            </a:extLst>
          </p:cNvPr>
          <p:cNvSpPr>
            <a:spLocks noGrp="1"/>
          </p:cNvSpPr>
          <p:nvPr>
            <p:ph type="title"/>
          </p:nvPr>
        </p:nvSpPr>
        <p:spPr/>
        <p:txBody>
          <a:bodyPr>
            <a:normAutofit/>
          </a:bodyPr>
          <a:lstStyle/>
          <a:p>
            <a:pPr algn="ctr"/>
            <a:r>
              <a:rPr lang="en-US" sz="5400" b="1" dirty="0"/>
              <a:t>Syllabus</a:t>
            </a:r>
          </a:p>
        </p:txBody>
      </p:sp>
      <p:graphicFrame>
        <p:nvGraphicFramePr>
          <p:cNvPr id="2" name="Content Placeholder 1">
            <a:extLst>
              <a:ext uri="{FF2B5EF4-FFF2-40B4-BE49-F238E27FC236}">
                <a16:creationId xmlns:a16="http://schemas.microsoft.com/office/drawing/2014/main" id="{999ED87C-4618-4037-9F44-228C7CC008BD}"/>
              </a:ext>
            </a:extLst>
          </p:cNvPr>
          <p:cNvGraphicFramePr>
            <a:graphicFrameLocks noGrp="1"/>
          </p:cNvGraphicFramePr>
          <p:nvPr>
            <p:ph idx="1"/>
            <p:extLst>
              <p:ext uri="{D42A27DB-BD31-4B8C-83A1-F6EECF244321}">
                <p14:modId xmlns:p14="http://schemas.microsoft.com/office/powerpoint/2010/main" val="1032010248"/>
              </p:ext>
            </p:extLst>
          </p:nvPr>
        </p:nvGraphicFramePr>
        <p:xfrm>
          <a:off x="1728013" y="1667741"/>
          <a:ext cx="10118244" cy="45092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9871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pPr algn="ctr"/>
            <a:r>
              <a:rPr lang="fr-FR" b="1" dirty="0"/>
              <a:t>PREAMBULE</a:t>
            </a:r>
          </a:p>
        </p:txBody>
      </p:sp>
      <p:sp>
        <p:nvSpPr>
          <p:cNvPr id="3" name="Espace réservé du contenu 2"/>
          <p:cNvSpPr>
            <a:spLocks noGrp="1"/>
          </p:cNvSpPr>
          <p:nvPr>
            <p:ph idx="1"/>
          </p:nvPr>
        </p:nvSpPr>
        <p:spPr/>
        <p:txBody>
          <a:bodyPr>
            <a:normAutofit/>
          </a:bodyPr>
          <a:lstStyle/>
          <a:p>
            <a:pPr marL="0" indent="0">
              <a:buNone/>
            </a:pPr>
            <a:endParaRPr lang="en-US" dirty="0"/>
          </a:p>
          <a:p>
            <a:pPr marL="0" indent="0">
              <a:buNone/>
            </a:pPr>
            <a:r>
              <a:rPr lang="en-US" dirty="0"/>
              <a:t>According to the </a:t>
            </a:r>
            <a:r>
              <a:rPr lang="en-US" b="1" dirty="0">
                <a:solidFill>
                  <a:srgbClr val="00B050"/>
                </a:solidFill>
              </a:rPr>
              <a:t>PMBOK</a:t>
            </a:r>
            <a:r>
              <a:rPr lang="en-US" dirty="0"/>
              <a:t>® Guide, </a:t>
            </a:r>
            <a:r>
              <a:rPr lang="en-US" b="1" dirty="0">
                <a:solidFill>
                  <a:srgbClr val="FF0000"/>
                </a:solidFill>
              </a:rPr>
              <a:t>stakeholders</a:t>
            </a:r>
            <a:r>
              <a:rPr lang="en-US" dirty="0"/>
              <a:t> are, ‘</a:t>
            </a:r>
            <a:r>
              <a:rPr lang="en-US" b="1" i="1" dirty="0">
                <a:solidFill>
                  <a:srgbClr val="FF0000"/>
                </a:solidFill>
              </a:rPr>
              <a:t>persons and </a:t>
            </a:r>
            <a:r>
              <a:rPr lang="en-US" b="1" i="1" dirty="0" err="1">
                <a:solidFill>
                  <a:srgbClr val="FF0000"/>
                </a:solidFill>
              </a:rPr>
              <a:t>organisations</a:t>
            </a:r>
            <a:r>
              <a:rPr lang="en-US" b="1" i="1" dirty="0">
                <a:solidFill>
                  <a:srgbClr val="FF0000"/>
                </a:solidFill>
              </a:rPr>
              <a:t> such as customers, sponsors, performing </a:t>
            </a:r>
            <a:r>
              <a:rPr lang="en-US" b="1" i="1" dirty="0" err="1">
                <a:solidFill>
                  <a:srgbClr val="FF0000"/>
                </a:solidFill>
              </a:rPr>
              <a:t>organisation</a:t>
            </a:r>
            <a:r>
              <a:rPr lang="en-US" b="1" i="1" dirty="0">
                <a:solidFill>
                  <a:srgbClr val="FF0000"/>
                </a:solidFill>
              </a:rPr>
              <a:t> and the public, that are actively involved in the project, or whose interests may be positively or negatively affected by execution or completion of the project.</a:t>
            </a:r>
            <a:r>
              <a:rPr lang="en-US" dirty="0"/>
              <a:t>’ </a:t>
            </a:r>
          </a:p>
          <a:p>
            <a:pPr marL="0" indent="0">
              <a:buNone/>
            </a:pPr>
            <a:r>
              <a:rPr lang="en-US" dirty="0"/>
              <a:t>							(PMI, 2004). </a:t>
            </a:r>
          </a:p>
          <a:p>
            <a:pPr marL="0" indent="0">
              <a:buNone/>
            </a:pPr>
            <a:endParaRPr lang="fr-FR" dirty="0"/>
          </a:p>
          <a:p>
            <a:pPr marL="0" indent="0">
              <a:buNone/>
            </a:pPr>
            <a:endParaRPr lang="fr-FR" dirty="0"/>
          </a:p>
        </p:txBody>
      </p:sp>
      <p:pic>
        <p:nvPicPr>
          <p:cNvPr id="5" name="Espace réservé du contenu 4" descr="A POCKET COMPANION TO PMI'S PMBOK® GUIDE: Part I - Van Haren Publishing |  Corporate"/>
          <p:cNvPicPr>
            <a:picLocks noGrp="1"/>
          </p:cNvPicPr>
          <p:nvPr>
            <p:ph idx="13"/>
          </p:nvPr>
        </p:nvPicPr>
        <p:blipFill>
          <a:blip r:embed="rId2"/>
          <a:srcRect/>
          <a:stretch>
            <a:fillRect/>
          </a:stretch>
        </p:blipFill>
        <p:spPr bwMode="auto">
          <a:xfrm>
            <a:off x="8843553" y="1332412"/>
            <a:ext cx="3122023" cy="4950822"/>
          </a:xfrm>
          <a:prstGeom prst="rect">
            <a:avLst/>
          </a:prstGeom>
          <a:noFill/>
          <a:ln w="9525">
            <a:noFill/>
            <a:miter lim="800000"/>
            <a:headEnd/>
            <a:tailEnd/>
          </a:ln>
        </p:spPr>
      </p:pic>
    </p:spTree>
    <p:extLst>
      <p:ext uri="{BB962C8B-B14F-4D97-AF65-F5344CB8AC3E}">
        <p14:creationId xmlns:p14="http://schemas.microsoft.com/office/powerpoint/2010/main" val="490920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pPr algn="ctr"/>
            <a:r>
              <a:rPr lang="fr-FR" b="1" dirty="0"/>
              <a:t>PREAMBULE</a:t>
            </a:r>
          </a:p>
        </p:txBody>
      </p:sp>
      <p:sp>
        <p:nvSpPr>
          <p:cNvPr id="3" name="Espace réservé du contenu 2"/>
          <p:cNvSpPr>
            <a:spLocks noGrp="1"/>
          </p:cNvSpPr>
          <p:nvPr>
            <p:ph idx="1"/>
          </p:nvPr>
        </p:nvSpPr>
        <p:spPr/>
        <p:txBody>
          <a:bodyPr>
            <a:normAutofit/>
          </a:bodyPr>
          <a:lstStyle/>
          <a:p>
            <a:pPr marL="0" indent="0">
              <a:buNone/>
            </a:pPr>
            <a:r>
              <a:rPr lang="en-US" dirty="0"/>
              <a:t>The </a:t>
            </a:r>
            <a:r>
              <a:rPr lang="en-US" b="1" dirty="0">
                <a:solidFill>
                  <a:srgbClr val="00B050"/>
                </a:solidFill>
              </a:rPr>
              <a:t>ICB</a:t>
            </a:r>
            <a:r>
              <a:rPr lang="en-US" dirty="0"/>
              <a:t> defines stakeholders as, </a:t>
            </a:r>
            <a:r>
              <a:rPr lang="en-US" b="1" i="1" dirty="0"/>
              <a:t>‘</a:t>
            </a:r>
            <a:r>
              <a:rPr lang="en-US" b="1" i="1" dirty="0">
                <a:solidFill>
                  <a:srgbClr val="FF0000"/>
                </a:solidFill>
              </a:rPr>
              <a:t>people or groups, who are interested in the performance and/or success of the project, or who are constrained by the project</a:t>
            </a:r>
            <a:r>
              <a:rPr lang="en-US" b="1" dirty="0">
                <a:solidFill>
                  <a:srgbClr val="FF0000"/>
                </a:solidFill>
              </a:rPr>
              <a:t>’</a:t>
            </a:r>
            <a:r>
              <a:rPr lang="en-US" dirty="0"/>
              <a:t>, preferring to employ the term ‘</a:t>
            </a:r>
            <a:r>
              <a:rPr lang="en-US" b="1" dirty="0">
                <a:solidFill>
                  <a:srgbClr val="FF0000"/>
                </a:solidFill>
              </a:rPr>
              <a:t>interested parties</a:t>
            </a:r>
            <a:r>
              <a:rPr lang="en-US" dirty="0"/>
              <a:t>’ (IPMA, 2006).</a:t>
            </a:r>
          </a:p>
          <a:p>
            <a:pPr marL="0" indent="0">
              <a:buNone/>
            </a:pPr>
            <a:endParaRPr lang="fr-FR" dirty="0"/>
          </a:p>
        </p:txBody>
      </p:sp>
      <p:pic>
        <p:nvPicPr>
          <p:cNvPr id="5" name="Espace réservé du contenu 4" descr="IPMA ICB 4th Edition - PM Studio™"/>
          <p:cNvPicPr>
            <a:picLocks noGrp="1"/>
          </p:cNvPicPr>
          <p:nvPr>
            <p:ph idx="13"/>
          </p:nvPr>
        </p:nvPicPr>
        <p:blipFill>
          <a:blip r:embed="rId2"/>
          <a:srcRect/>
          <a:stretch>
            <a:fillRect/>
          </a:stretch>
        </p:blipFill>
        <p:spPr bwMode="auto">
          <a:xfrm>
            <a:off x="8856617" y="1410790"/>
            <a:ext cx="3108960" cy="4833256"/>
          </a:xfrm>
          <a:prstGeom prst="rect">
            <a:avLst/>
          </a:prstGeom>
          <a:noFill/>
          <a:ln w="9525">
            <a:noFill/>
            <a:miter lim="800000"/>
            <a:headEnd/>
            <a:tailEnd/>
          </a:ln>
        </p:spPr>
      </p:pic>
    </p:spTree>
    <p:extLst>
      <p:ext uri="{BB962C8B-B14F-4D97-AF65-F5344CB8AC3E}">
        <p14:creationId xmlns:p14="http://schemas.microsoft.com/office/powerpoint/2010/main" val="490920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            PREAMBULE</a:t>
            </a:r>
            <a:endParaRPr lang="fr-FR" dirty="0"/>
          </a:p>
        </p:txBody>
      </p:sp>
      <p:pic>
        <p:nvPicPr>
          <p:cNvPr id="5" name="Image 4" descr="Stakeholder Maps - Keep the Important People Happy | Interaction Design  Foundation (IxDF)"/>
          <p:cNvPicPr/>
          <p:nvPr/>
        </p:nvPicPr>
        <p:blipFill>
          <a:blip r:embed="rId2"/>
          <a:srcRect/>
          <a:stretch>
            <a:fillRect/>
          </a:stretch>
        </p:blipFill>
        <p:spPr bwMode="auto">
          <a:xfrm>
            <a:off x="1" y="1345475"/>
            <a:ext cx="11900262" cy="502920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pPr algn="ctr"/>
            <a:r>
              <a:rPr lang="fr-FR" b="1" dirty="0"/>
              <a:t>PREAMBULE</a:t>
            </a:r>
          </a:p>
        </p:txBody>
      </p:sp>
      <p:sp>
        <p:nvSpPr>
          <p:cNvPr id="3" name="Espace réservé du contenu 2"/>
          <p:cNvSpPr>
            <a:spLocks noGrp="1"/>
          </p:cNvSpPr>
          <p:nvPr>
            <p:ph idx="1"/>
          </p:nvPr>
        </p:nvSpPr>
        <p:spPr/>
        <p:txBody>
          <a:bodyPr>
            <a:normAutofit lnSpcReduction="10000"/>
          </a:bodyPr>
          <a:lstStyle/>
          <a:p>
            <a:pPr marL="0" indent="0">
              <a:buNone/>
            </a:pPr>
            <a:r>
              <a:rPr lang="en-US" dirty="0"/>
              <a:t>For most projects, the project manager can increase the chances of success by correctly managing the </a:t>
            </a:r>
            <a:r>
              <a:rPr lang="en-US" b="1" dirty="0">
                <a:solidFill>
                  <a:srgbClr val="00B050"/>
                </a:solidFill>
              </a:rPr>
              <a:t>stakeholders</a:t>
            </a:r>
            <a:r>
              <a:rPr lang="en-US" dirty="0"/>
              <a:t>’ </a:t>
            </a:r>
            <a:r>
              <a:rPr lang="en-US" b="1" dirty="0">
                <a:solidFill>
                  <a:srgbClr val="00B050"/>
                </a:solidFill>
              </a:rPr>
              <a:t>needs</a:t>
            </a:r>
            <a:r>
              <a:rPr lang="en-US" dirty="0"/>
              <a:t>, </a:t>
            </a:r>
            <a:r>
              <a:rPr lang="en-US" b="1" dirty="0">
                <a:solidFill>
                  <a:srgbClr val="00B050"/>
                </a:solidFill>
              </a:rPr>
              <a:t>expectations</a:t>
            </a:r>
            <a:r>
              <a:rPr lang="en-US" dirty="0"/>
              <a:t> and </a:t>
            </a:r>
            <a:r>
              <a:rPr lang="en-US" b="1" dirty="0">
                <a:solidFill>
                  <a:srgbClr val="00B050"/>
                </a:solidFill>
              </a:rPr>
              <a:t>influence</a:t>
            </a:r>
            <a:r>
              <a:rPr lang="en-US" dirty="0"/>
              <a:t>.</a:t>
            </a:r>
          </a:p>
          <a:p>
            <a:pPr marL="0" indent="0">
              <a:buNone/>
            </a:pPr>
            <a:endParaRPr lang="en-US" dirty="0"/>
          </a:p>
          <a:p>
            <a:pPr marL="0" indent="0">
              <a:buNone/>
            </a:pPr>
            <a:r>
              <a:rPr lang="en-US" dirty="0"/>
              <a:t> The level of </a:t>
            </a:r>
            <a:r>
              <a:rPr lang="en-US" b="1" dirty="0">
                <a:solidFill>
                  <a:srgbClr val="00B050"/>
                </a:solidFill>
              </a:rPr>
              <a:t>commitment </a:t>
            </a:r>
            <a:r>
              <a:rPr lang="en-US" dirty="0"/>
              <a:t>of </a:t>
            </a:r>
            <a:r>
              <a:rPr lang="en-US" b="1" dirty="0">
                <a:solidFill>
                  <a:srgbClr val="00B050"/>
                </a:solidFill>
              </a:rPr>
              <a:t>key stakeholders </a:t>
            </a:r>
            <a:r>
              <a:rPr lang="en-US" dirty="0"/>
              <a:t>will determine the success or failure of certain projects which involve </a:t>
            </a:r>
            <a:r>
              <a:rPr lang="en-US" b="1" dirty="0">
                <a:solidFill>
                  <a:srgbClr val="00B050"/>
                </a:solidFill>
              </a:rPr>
              <a:t>organizational change</a:t>
            </a:r>
            <a:r>
              <a:rPr lang="en-US" dirty="0"/>
              <a:t> or have an important </a:t>
            </a:r>
            <a:r>
              <a:rPr lang="en-US" b="1" dirty="0">
                <a:solidFill>
                  <a:srgbClr val="00B050"/>
                </a:solidFill>
              </a:rPr>
              <a:t>social</a:t>
            </a:r>
            <a:r>
              <a:rPr lang="en-US" dirty="0"/>
              <a:t>, </a:t>
            </a:r>
            <a:r>
              <a:rPr lang="en-US" b="1" dirty="0">
                <a:solidFill>
                  <a:srgbClr val="00B050"/>
                </a:solidFill>
              </a:rPr>
              <a:t>political</a:t>
            </a:r>
            <a:r>
              <a:rPr lang="en-US" dirty="0"/>
              <a:t>, </a:t>
            </a:r>
            <a:r>
              <a:rPr lang="en-US" b="1" dirty="0">
                <a:solidFill>
                  <a:srgbClr val="00B050"/>
                </a:solidFill>
              </a:rPr>
              <a:t>economical </a:t>
            </a:r>
            <a:r>
              <a:rPr lang="en-US" dirty="0"/>
              <a:t>or </a:t>
            </a:r>
            <a:r>
              <a:rPr lang="en-US" b="1" dirty="0">
                <a:solidFill>
                  <a:srgbClr val="00B050"/>
                </a:solidFill>
              </a:rPr>
              <a:t>environmental impact</a:t>
            </a:r>
            <a:r>
              <a:rPr lang="en-US" dirty="0"/>
              <a:t>. </a:t>
            </a:r>
          </a:p>
          <a:p>
            <a:pPr marL="0" indent="0">
              <a:buNone/>
            </a:pPr>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490920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pPr algn="ctr"/>
            <a:r>
              <a:rPr lang="fr-FR" b="1" dirty="0"/>
              <a:t>PREAMBULE</a:t>
            </a:r>
            <a:endParaRPr lang="fr-FR" dirty="0"/>
          </a:p>
        </p:txBody>
      </p:sp>
      <p:sp>
        <p:nvSpPr>
          <p:cNvPr id="3" name="Espace réservé du contenu 2"/>
          <p:cNvSpPr>
            <a:spLocks noGrp="1"/>
          </p:cNvSpPr>
          <p:nvPr>
            <p:ph idx="1"/>
          </p:nvPr>
        </p:nvSpPr>
        <p:spPr/>
        <p:txBody>
          <a:bodyPr/>
          <a:lstStyle/>
          <a:p>
            <a:pPr>
              <a:buNone/>
            </a:pPr>
            <a:r>
              <a:rPr lang="en-US" dirty="0"/>
              <a:t>Knowing the </a:t>
            </a:r>
            <a:r>
              <a:rPr lang="en-US" b="1" dirty="0">
                <a:solidFill>
                  <a:srgbClr val="00B050"/>
                </a:solidFill>
              </a:rPr>
              <a:t>stakeholders’ expectations </a:t>
            </a:r>
            <a:r>
              <a:rPr lang="en-US" dirty="0"/>
              <a:t>and </a:t>
            </a:r>
            <a:r>
              <a:rPr lang="en-US" b="1" dirty="0">
                <a:solidFill>
                  <a:srgbClr val="00B050"/>
                </a:solidFill>
              </a:rPr>
              <a:t>requirements</a:t>
            </a:r>
            <a:r>
              <a:rPr lang="en-US" dirty="0"/>
              <a:t> is fundamental to define the </a:t>
            </a:r>
            <a:r>
              <a:rPr lang="en-US" b="1" dirty="0">
                <a:solidFill>
                  <a:srgbClr val="00B050"/>
                </a:solidFill>
              </a:rPr>
              <a:t>quality standards </a:t>
            </a:r>
            <a:r>
              <a:rPr lang="en-US" dirty="0"/>
              <a:t>and </a:t>
            </a:r>
            <a:r>
              <a:rPr lang="en-US" b="1" dirty="0">
                <a:solidFill>
                  <a:srgbClr val="00B050"/>
                </a:solidFill>
              </a:rPr>
              <a:t>requirements</a:t>
            </a:r>
            <a:r>
              <a:rPr lang="en-US" dirty="0"/>
              <a:t> for the project and the products or services to be delivered.</a:t>
            </a:r>
            <a:endParaRPr lang="fr-FR" dirty="0"/>
          </a:p>
        </p:txBody>
      </p:sp>
      <p:sp>
        <p:nvSpPr>
          <p:cNvPr id="4" name="Espace réservé du contenu 3"/>
          <p:cNvSpPr>
            <a:spLocks noGrp="1"/>
          </p:cNvSpPr>
          <p:nvPr>
            <p:ph idx="13"/>
          </p:nvPr>
        </p:nvSpPr>
        <p:spPr/>
        <p:txBody>
          <a:bodyPr/>
          <a:lstStyle/>
          <a:p>
            <a:endParaRPr lang="fr-F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        PREAMBULE</a:t>
            </a:r>
            <a:endParaRPr lang="fr-FR" dirty="0"/>
          </a:p>
        </p:txBody>
      </p:sp>
      <p:sp>
        <p:nvSpPr>
          <p:cNvPr id="3" name="Espace réservé du contenu 2"/>
          <p:cNvSpPr>
            <a:spLocks noGrp="1"/>
          </p:cNvSpPr>
          <p:nvPr>
            <p:ph idx="1"/>
          </p:nvPr>
        </p:nvSpPr>
        <p:spPr/>
        <p:txBody>
          <a:bodyPr/>
          <a:lstStyle/>
          <a:p>
            <a:pPr>
              <a:buNone/>
            </a:pPr>
            <a:r>
              <a:rPr lang="en-US" b="1" dirty="0">
                <a:solidFill>
                  <a:srgbClr val="00B050"/>
                </a:solidFill>
              </a:rPr>
              <a:t>Project managers </a:t>
            </a:r>
            <a:r>
              <a:rPr lang="en-US" dirty="0"/>
              <a:t>must know their </a:t>
            </a:r>
            <a:r>
              <a:rPr lang="en-US" b="1" dirty="0">
                <a:solidFill>
                  <a:srgbClr val="00B050"/>
                </a:solidFill>
              </a:rPr>
              <a:t>stakeholders</a:t>
            </a:r>
            <a:r>
              <a:rPr lang="en-US" dirty="0"/>
              <a:t>, understand </a:t>
            </a:r>
            <a:r>
              <a:rPr lang="en-US" b="1" dirty="0">
                <a:solidFill>
                  <a:srgbClr val="00B050"/>
                </a:solidFill>
              </a:rPr>
              <a:t>the communication channels </a:t>
            </a:r>
            <a:r>
              <a:rPr lang="en-US" dirty="0"/>
              <a:t>between them and </a:t>
            </a:r>
            <a:r>
              <a:rPr lang="en-US" b="1" dirty="0">
                <a:solidFill>
                  <a:srgbClr val="00B050"/>
                </a:solidFill>
              </a:rPr>
              <a:t>develop</a:t>
            </a:r>
            <a:r>
              <a:rPr lang="en-US" dirty="0"/>
              <a:t> a </a:t>
            </a:r>
            <a:r>
              <a:rPr lang="en-US" b="1" dirty="0">
                <a:solidFill>
                  <a:srgbClr val="FF0000"/>
                </a:solidFill>
              </a:rPr>
              <a:t>communication strategy </a:t>
            </a:r>
            <a:r>
              <a:rPr lang="en-US" dirty="0"/>
              <a:t>to </a:t>
            </a:r>
            <a:r>
              <a:rPr lang="en-US" b="1" dirty="0">
                <a:solidFill>
                  <a:srgbClr val="00B050"/>
                </a:solidFill>
              </a:rPr>
              <a:t>align </a:t>
            </a:r>
            <a:r>
              <a:rPr lang="en-US" dirty="0"/>
              <a:t>the </a:t>
            </a:r>
            <a:r>
              <a:rPr lang="en-US" b="1" dirty="0">
                <a:solidFill>
                  <a:srgbClr val="00B050"/>
                </a:solidFill>
              </a:rPr>
              <a:t>needs</a:t>
            </a:r>
            <a:r>
              <a:rPr lang="en-US" dirty="0"/>
              <a:t> and </a:t>
            </a:r>
            <a:r>
              <a:rPr lang="en-US" b="1" dirty="0">
                <a:solidFill>
                  <a:srgbClr val="00B050"/>
                </a:solidFill>
              </a:rPr>
              <a:t>expectations </a:t>
            </a:r>
            <a:r>
              <a:rPr lang="en-US" dirty="0"/>
              <a:t>of the interested parties, using effective communication to improve their commitment level.</a:t>
            </a:r>
          </a:p>
          <a:p>
            <a:endParaRPr lang="fr-FR" dirty="0"/>
          </a:p>
        </p:txBody>
      </p:sp>
      <p:sp>
        <p:nvSpPr>
          <p:cNvPr id="4" name="Espace réservé du contenu 3"/>
          <p:cNvSpPr>
            <a:spLocks noGrp="1"/>
          </p:cNvSpPr>
          <p:nvPr>
            <p:ph idx="13"/>
          </p:nvPr>
        </p:nvSpPr>
        <p:spPr/>
        <p:txBody>
          <a:bodyPr/>
          <a:lstStyle/>
          <a:p>
            <a:endParaRPr lang="fr-F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fontScale="90000"/>
          </a:bodyPr>
          <a:lstStyle/>
          <a:p>
            <a:r>
              <a:rPr lang="en-US" b="1" dirty="0"/>
              <a:t>1- Identifying the global key stakeholders</a:t>
            </a:r>
            <a:endParaRPr lang="fr-FR" b="1" dirty="0"/>
          </a:p>
        </p:txBody>
      </p:sp>
      <p:sp>
        <p:nvSpPr>
          <p:cNvPr id="3" name="Espace réservé du contenu 2"/>
          <p:cNvSpPr>
            <a:spLocks noGrp="1"/>
          </p:cNvSpPr>
          <p:nvPr>
            <p:ph idx="1"/>
          </p:nvPr>
        </p:nvSpPr>
        <p:spPr/>
        <p:txBody>
          <a:bodyPr>
            <a:normAutofit/>
          </a:bodyPr>
          <a:lstStyle/>
          <a:p>
            <a:pPr marL="0" indent="0">
              <a:buNone/>
            </a:pPr>
            <a:r>
              <a:rPr lang="en-US" sz="2800" dirty="0"/>
              <a:t>The global project manager can refer to different sources to identify potential stakeholders, depending on the project type and on the availability of information.</a:t>
            </a:r>
          </a:p>
          <a:p>
            <a:pPr marL="0" indent="0">
              <a:buNone/>
            </a:pPr>
            <a:r>
              <a:rPr lang="en-US" sz="2800" dirty="0"/>
              <a:t> Examples of these sources of information are:</a:t>
            </a:r>
          </a:p>
          <a:p>
            <a:pPr marL="0" indent="0">
              <a:buNone/>
            </a:pPr>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4909205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fontScale="90000"/>
          </a:bodyPr>
          <a:lstStyle/>
          <a:p>
            <a:r>
              <a:rPr lang="en-US" b="1" dirty="0"/>
              <a:t>1- Identifying the global key stakeholders</a:t>
            </a:r>
            <a:endParaRPr lang="fr-FR" dirty="0"/>
          </a:p>
        </p:txBody>
      </p:sp>
      <p:sp>
        <p:nvSpPr>
          <p:cNvPr id="3" name="Espace réservé du contenu 2"/>
          <p:cNvSpPr>
            <a:spLocks noGrp="1"/>
          </p:cNvSpPr>
          <p:nvPr>
            <p:ph idx="1"/>
          </p:nvPr>
        </p:nvSpPr>
        <p:spPr/>
        <p:txBody>
          <a:bodyPr>
            <a:normAutofit/>
          </a:bodyPr>
          <a:lstStyle/>
          <a:p>
            <a:pPr marL="0" indent="0" algn="just">
              <a:buNone/>
            </a:pPr>
            <a:r>
              <a:rPr lang="en-US" dirty="0">
                <a:solidFill>
                  <a:srgbClr val="FF0000"/>
                </a:solidFill>
              </a:rPr>
              <a:t>Specialists – </a:t>
            </a:r>
            <a:r>
              <a:rPr lang="en-US" dirty="0"/>
              <a:t>external consultants or specialized team members usually have a deep understanding of </a:t>
            </a:r>
            <a:r>
              <a:rPr lang="en-US" dirty="0" err="1"/>
              <a:t>organisations</a:t>
            </a:r>
            <a:r>
              <a:rPr lang="en-US" dirty="0"/>
              <a:t> or people that may have a vested interest in the project.</a:t>
            </a:r>
          </a:p>
          <a:p>
            <a:pPr marL="0" indent="0" algn="just">
              <a:buNone/>
            </a:pPr>
            <a:r>
              <a:rPr lang="en-US" dirty="0">
                <a:solidFill>
                  <a:srgbClr val="FF0000"/>
                </a:solidFill>
              </a:rPr>
              <a:t>Documentation – </a:t>
            </a:r>
            <a:r>
              <a:rPr lang="en-US" dirty="0"/>
              <a:t>press releases, newspapers, specialized magazines, research papers, the Internet and books can be a rich source of information for external parties that are affected by or interested in the project.</a:t>
            </a:r>
          </a:p>
          <a:p>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4075406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fontScale="90000"/>
          </a:bodyPr>
          <a:lstStyle/>
          <a:p>
            <a:r>
              <a:rPr lang="en-US" b="1" dirty="0"/>
              <a:t>1- Identifying the global key stakeholders</a:t>
            </a:r>
            <a:endParaRPr lang="fr-FR" b="1" dirty="0"/>
          </a:p>
        </p:txBody>
      </p:sp>
      <p:sp>
        <p:nvSpPr>
          <p:cNvPr id="3" name="Espace réservé du contenu 2"/>
          <p:cNvSpPr>
            <a:spLocks noGrp="1"/>
          </p:cNvSpPr>
          <p:nvPr>
            <p:ph idx="1"/>
          </p:nvPr>
        </p:nvSpPr>
        <p:spPr/>
        <p:txBody>
          <a:bodyPr>
            <a:normAutofit fontScale="92500"/>
          </a:bodyPr>
          <a:lstStyle/>
          <a:p>
            <a:pPr marL="0" indent="0" algn="just">
              <a:buNone/>
            </a:pPr>
            <a:r>
              <a:rPr lang="en-US" dirty="0">
                <a:solidFill>
                  <a:srgbClr val="FF0000"/>
                </a:solidFill>
              </a:rPr>
              <a:t>Senior Management – </a:t>
            </a:r>
            <a:r>
              <a:rPr lang="en-US" dirty="0"/>
              <a:t>the members of the steering committee, the project sponsor and people with a large working experience of the different </a:t>
            </a:r>
            <a:r>
              <a:rPr lang="en-US" dirty="0" err="1"/>
              <a:t>organisations</a:t>
            </a:r>
            <a:r>
              <a:rPr lang="en-US" dirty="0"/>
              <a:t> participating in the project can identify groups of people with interest in, or who are impacted by, the</a:t>
            </a:r>
          </a:p>
          <a:p>
            <a:pPr marL="0" indent="0" algn="just">
              <a:buNone/>
            </a:pPr>
            <a:r>
              <a:rPr lang="en-US" dirty="0"/>
              <a:t>execution of the project.</a:t>
            </a:r>
          </a:p>
          <a:p>
            <a:pPr marL="0" indent="0" algn="just">
              <a:buNone/>
            </a:pPr>
            <a:r>
              <a:rPr lang="en-US" dirty="0">
                <a:solidFill>
                  <a:srgbClr val="FF0000"/>
                </a:solidFill>
              </a:rPr>
              <a:t>Global team members, with local knowledge – </a:t>
            </a:r>
            <a:r>
              <a:rPr lang="en-US" dirty="0"/>
              <a:t>team members in different locations may know about local people or </a:t>
            </a:r>
            <a:r>
              <a:rPr lang="en-US" dirty="0" err="1"/>
              <a:t>organisations</a:t>
            </a:r>
            <a:r>
              <a:rPr lang="en-US" dirty="0"/>
              <a:t> who are interested in or constrained by the project.</a:t>
            </a:r>
          </a:p>
          <a:p>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27170634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361063" y="365126"/>
            <a:ext cx="7371352" cy="1054242"/>
          </a:xfrm>
        </p:spPr>
        <p:txBody>
          <a:bodyPr>
            <a:normAutofit fontScale="90000"/>
          </a:bodyPr>
          <a:lstStyle/>
          <a:p>
            <a:r>
              <a:rPr lang="en-US" b="1" dirty="0"/>
              <a:t>1- Identifying the global key stakeholders</a:t>
            </a:r>
            <a:endParaRPr lang="fr-FR" dirty="0"/>
          </a:p>
        </p:txBody>
      </p:sp>
      <p:sp>
        <p:nvSpPr>
          <p:cNvPr id="3" name="Espace réservé du contenu 2"/>
          <p:cNvSpPr>
            <a:spLocks noGrp="1"/>
          </p:cNvSpPr>
          <p:nvPr>
            <p:ph idx="1"/>
          </p:nvPr>
        </p:nvSpPr>
        <p:spPr/>
        <p:txBody>
          <a:bodyPr>
            <a:normAutofit/>
          </a:bodyPr>
          <a:lstStyle/>
          <a:p>
            <a:pPr marL="0" indent="0" algn="just">
              <a:buNone/>
            </a:pPr>
            <a:r>
              <a:rPr lang="en-US" dirty="0">
                <a:solidFill>
                  <a:srgbClr val="FF0000"/>
                </a:solidFill>
              </a:rPr>
              <a:t>Organizational charts – </a:t>
            </a:r>
            <a:r>
              <a:rPr lang="en-US" dirty="0"/>
              <a:t>the map of the organizational structure from the partners, suppliers, customers and governmental entities involved in the project can serve as a checklist to ensure the completeness of the analysis.</a:t>
            </a:r>
          </a:p>
          <a:p>
            <a:pPr marL="0" indent="0" algn="just">
              <a:buNone/>
            </a:pPr>
            <a:r>
              <a:rPr lang="en-US" dirty="0">
                <a:solidFill>
                  <a:srgbClr val="FF0000"/>
                </a:solidFill>
              </a:rPr>
              <a:t>Lessons learned – </a:t>
            </a:r>
            <a:r>
              <a:rPr lang="en-US" dirty="0"/>
              <a:t>success stories and failures from previous projects can provide recommendations for the stakeholders to </a:t>
            </a:r>
            <a:r>
              <a:rPr lang="en-US" dirty="0" err="1"/>
              <a:t>analyse</a:t>
            </a:r>
            <a:r>
              <a:rPr lang="en-US" dirty="0"/>
              <a:t> and manage.</a:t>
            </a:r>
          </a:p>
          <a:p>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2280939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361063" y="365126"/>
            <a:ext cx="7371352" cy="1054242"/>
          </a:xfrm>
        </p:spPr>
        <p:txBody>
          <a:bodyPr>
            <a:normAutofit fontScale="90000"/>
          </a:bodyPr>
          <a:lstStyle/>
          <a:p>
            <a:r>
              <a:rPr lang="en-US" b="1" dirty="0"/>
              <a:t>1- Identifying the global key stakeholders</a:t>
            </a:r>
            <a:endParaRPr lang="fr-FR" dirty="0"/>
          </a:p>
        </p:txBody>
      </p:sp>
      <p:sp>
        <p:nvSpPr>
          <p:cNvPr id="3" name="Espace réservé du contenu 2"/>
          <p:cNvSpPr>
            <a:spLocks noGrp="1"/>
          </p:cNvSpPr>
          <p:nvPr>
            <p:ph idx="1"/>
          </p:nvPr>
        </p:nvSpPr>
        <p:spPr/>
        <p:txBody>
          <a:bodyPr>
            <a:normAutofit/>
          </a:bodyPr>
          <a:lstStyle/>
          <a:p>
            <a:pPr>
              <a:buNone/>
            </a:pPr>
            <a:r>
              <a:rPr lang="fr-FR" dirty="0"/>
              <a:t>	The 10 </a:t>
            </a:r>
            <a:r>
              <a:rPr lang="fr-FR" dirty="0" err="1"/>
              <a:t>steps</a:t>
            </a:r>
            <a:r>
              <a:rPr lang="fr-FR" dirty="0"/>
              <a:t> to </a:t>
            </a:r>
            <a:r>
              <a:rPr lang="fr-FR" dirty="0" err="1"/>
              <a:t>identify</a:t>
            </a:r>
            <a:r>
              <a:rPr lang="fr-FR" dirty="0"/>
              <a:t> and analyse the </a:t>
            </a:r>
            <a:r>
              <a:rPr lang="fr-FR" dirty="0" err="1"/>
              <a:t>stakeholders</a:t>
            </a:r>
            <a:r>
              <a:rPr lang="fr-FR" dirty="0"/>
              <a:t>:</a:t>
            </a:r>
          </a:p>
          <a:p>
            <a:pPr marL="457200" indent="-457200">
              <a:buFont typeface="+mj-lt"/>
              <a:buAutoNum type="arabicPeriod"/>
            </a:pPr>
            <a:r>
              <a:rPr lang="fr-FR" b="1" dirty="0" err="1"/>
              <a:t>Identify</a:t>
            </a:r>
            <a:r>
              <a:rPr lang="fr-FR" b="1" dirty="0"/>
              <a:t> </a:t>
            </a:r>
            <a:r>
              <a:rPr lang="fr-FR" b="1" dirty="0" err="1"/>
              <a:t>those</a:t>
            </a:r>
            <a:r>
              <a:rPr lang="fr-FR" b="1" dirty="0"/>
              <a:t> </a:t>
            </a:r>
            <a:r>
              <a:rPr lang="fr-FR" b="1" dirty="0" err="1"/>
              <a:t>stakeholders</a:t>
            </a:r>
            <a:r>
              <a:rPr lang="fr-FR" b="1" dirty="0"/>
              <a:t> </a:t>
            </a:r>
            <a:r>
              <a:rPr lang="fr-FR" b="1" dirty="0" err="1"/>
              <a:t>directly</a:t>
            </a:r>
            <a:r>
              <a:rPr lang="fr-FR" b="1" dirty="0"/>
              <a:t> and </a:t>
            </a:r>
            <a:r>
              <a:rPr lang="fr-FR" b="1" dirty="0" err="1"/>
              <a:t>indirectly</a:t>
            </a:r>
            <a:r>
              <a:rPr lang="fr-FR" b="1" dirty="0"/>
              <a:t> </a:t>
            </a:r>
            <a:r>
              <a:rPr lang="fr-FR" b="1" dirty="0" err="1"/>
              <a:t>affected</a:t>
            </a:r>
            <a:r>
              <a:rPr lang="fr-FR" b="1" dirty="0"/>
              <a:t> by the </a:t>
            </a:r>
            <a:r>
              <a:rPr lang="fr-FR" b="1" dirty="0" err="1"/>
              <a:t>project</a:t>
            </a:r>
            <a:endParaRPr lang="fr-FR" b="1" dirty="0"/>
          </a:p>
          <a:p>
            <a:pPr marL="457200" indent="-457200">
              <a:buFont typeface="+mj-lt"/>
              <a:buAutoNum type="arabicPeriod"/>
            </a:pPr>
            <a:r>
              <a:rPr lang="fr-FR" b="1" dirty="0" err="1"/>
              <a:t>Identify</a:t>
            </a:r>
            <a:r>
              <a:rPr lang="fr-FR" b="1" dirty="0"/>
              <a:t> </a:t>
            </a:r>
            <a:r>
              <a:rPr lang="fr-FR" b="1" dirty="0" err="1"/>
              <a:t>those</a:t>
            </a:r>
            <a:r>
              <a:rPr lang="fr-FR" b="1" dirty="0"/>
              <a:t> </a:t>
            </a:r>
            <a:r>
              <a:rPr lang="fr-FR" b="1" dirty="0" err="1"/>
              <a:t>whose</a:t>
            </a:r>
            <a:r>
              <a:rPr lang="fr-FR" b="1" dirty="0"/>
              <a:t> “</a:t>
            </a:r>
            <a:r>
              <a:rPr lang="fr-FR" b="1" dirty="0" err="1"/>
              <a:t>interests</a:t>
            </a:r>
            <a:r>
              <a:rPr lang="fr-FR" b="1" dirty="0"/>
              <a:t>” </a:t>
            </a:r>
            <a:r>
              <a:rPr lang="fr-FR" b="1" dirty="0" err="1"/>
              <a:t>determine</a:t>
            </a:r>
            <a:r>
              <a:rPr lang="fr-FR" b="1" dirty="0"/>
              <a:t> </a:t>
            </a:r>
            <a:r>
              <a:rPr lang="fr-FR" b="1" dirty="0" err="1"/>
              <a:t>them</a:t>
            </a:r>
            <a:r>
              <a:rPr lang="fr-FR" b="1" dirty="0"/>
              <a:t> as </a:t>
            </a:r>
            <a:r>
              <a:rPr lang="fr-FR" b="1" dirty="0" err="1"/>
              <a:t>stakeholders</a:t>
            </a:r>
            <a:endParaRPr lang="fr-FR" b="1" dirty="0"/>
          </a:p>
          <a:p>
            <a:pPr marL="457200" indent="-457200">
              <a:buFont typeface="+mj-lt"/>
              <a:buAutoNum type="arabicPeriod"/>
            </a:pPr>
            <a:r>
              <a:rPr lang="fr-FR" b="1" dirty="0"/>
              <a:t>Be </a:t>
            </a:r>
            <a:r>
              <a:rPr lang="fr-FR" b="1" dirty="0" err="1"/>
              <a:t>strategic</a:t>
            </a:r>
            <a:r>
              <a:rPr lang="fr-FR" b="1" dirty="0"/>
              <a:t> and </a:t>
            </a:r>
            <a:r>
              <a:rPr lang="fr-FR" b="1" dirty="0" err="1"/>
              <a:t>prioritize</a:t>
            </a:r>
            <a:endParaRPr lang="fr-FR" b="1" dirty="0"/>
          </a:p>
          <a:p>
            <a:pPr marL="457200" indent="-457200">
              <a:buFont typeface="+mj-lt"/>
              <a:buAutoNum type="arabicPeriod"/>
            </a:pPr>
            <a:r>
              <a:rPr lang="fr-FR" b="1" dirty="0" err="1"/>
              <a:t>Refer</a:t>
            </a:r>
            <a:r>
              <a:rPr lang="fr-FR" b="1" dirty="0"/>
              <a:t> to </a:t>
            </a:r>
            <a:r>
              <a:rPr lang="fr-FR" b="1" dirty="0" err="1"/>
              <a:t>past</a:t>
            </a:r>
            <a:r>
              <a:rPr lang="fr-FR" b="1" dirty="0"/>
              <a:t> </a:t>
            </a:r>
            <a:r>
              <a:rPr lang="fr-FR" b="1" dirty="0" err="1"/>
              <a:t>stakeholder</a:t>
            </a:r>
            <a:r>
              <a:rPr lang="fr-FR" b="1" dirty="0"/>
              <a:t> information and consultation </a:t>
            </a:r>
            <a:endParaRPr lang="fr-FR" dirty="0"/>
          </a:p>
          <a:p>
            <a:pPr marL="457200" indent="-457200">
              <a:buFont typeface="+mj-lt"/>
              <a:buAutoNum type="arabicPeriod"/>
            </a:pPr>
            <a:endParaRPr lang="fr-FR" b="1" dirty="0"/>
          </a:p>
          <a:p>
            <a:pPr marL="457200" indent="-457200">
              <a:buFont typeface="+mj-lt"/>
              <a:buAutoNum type="arabicPeriod"/>
            </a:pPr>
            <a:endParaRPr lang="fr-FR" b="1" dirty="0"/>
          </a:p>
          <a:p>
            <a:pPr marL="457200" indent="-457200">
              <a:buFont typeface="+mj-lt"/>
              <a:buAutoNum type="arabicPeriod"/>
            </a:pPr>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22809390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361063" y="365126"/>
            <a:ext cx="7371352" cy="1054242"/>
          </a:xfrm>
        </p:spPr>
        <p:txBody>
          <a:bodyPr>
            <a:normAutofit fontScale="90000"/>
          </a:bodyPr>
          <a:lstStyle/>
          <a:p>
            <a:r>
              <a:rPr lang="en-US" b="1" dirty="0"/>
              <a:t>1- Identifying the global key stakeholders</a:t>
            </a:r>
            <a:endParaRPr lang="fr-FR" dirty="0"/>
          </a:p>
        </p:txBody>
      </p:sp>
      <p:sp>
        <p:nvSpPr>
          <p:cNvPr id="3" name="Espace réservé du contenu 2"/>
          <p:cNvSpPr>
            <a:spLocks noGrp="1"/>
          </p:cNvSpPr>
          <p:nvPr>
            <p:ph idx="1"/>
          </p:nvPr>
        </p:nvSpPr>
        <p:spPr/>
        <p:txBody>
          <a:bodyPr>
            <a:normAutofit/>
          </a:bodyPr>
          <a:lstStyle/>
          <a:p>
            <a:pPr marL="457200" indent="-457200">
              <a:buNone/>
            </a:pPr>
            <a:r>
              <a:rPr lang="fr-FR" b="1" dirty="0"/>
              <a:t>5. </a:t>
            </a:r>
            <a:r>
              <a:rPr lang="fr-FR" b="1" dirty="0" err="1"/>
              <a:t>Develop</a:t>
            </a:r>
            <a:r>
              <a:rPr lang="fr-FR" b="1" dirty="0"/>
              <a:t> </a:t>
            </a:r>
            <a:r>
              <a:rPr lang="fr-FR" b="1" dirty="0" err="1"/>
              <a:t>socio-economic</a:t>
            </a:r>
            <a:r>
              <a:rPr lang="fr-FR" b="1" dirty="0"/>
              <a:t> </a:t>
            </a:r>
            <a:r>
              <a:rPr lang="fr-FR" b="1" dirty="0" err="1"/>
              <a:t>fact</a:t>
            </a:r>
            <a:r>
              <a:rPr lang="fr-FR" b="1" dirty="0"/>
              <a:t> </a:t>
            </a:r>
            <a:r>
              <a:rPr lang="fr-FR" b="1" dirty="0" err="1"/>
              <a:t>sheets</a:t>
            </a:r>
            <a:r>
              <a:rPr lang="fr-FR" b="1" dirty="0"/>
              <a:t> </a:t>
            </a:r>
            <a:r>
              <a:rPr lang="fr-FR" b="1" dirty="0" err="1"/>
              <a:t>with</a:t>
            </a:r>
            <a:r>
              <a:rPr lang="fr-FR" b="1" dirty="0"/>
              <a:t> a focus on </a:t>
            </a:r>
            <a:r>
              <a:rPr lang="fr-FR" b="1" dirty="0" err="1"/>
              <a:t>vulnerable</a:t>
            </a:r>
            <a:r>
              <a:rPr lang="fr-FR" b="1" dirty="0"/>
              <a:t> groups</a:t>
            </a:r>
          </a:p>
          <a:p>
            <a:pPr marL="457200" indent="-457200">
              <a:buNone/>
            </a:pPr>
            <a:r>
              <a:rPr lang="fr-FR" b="1" dirty="0"/>
              <a:t>6. </a:t>
            </a:r>
            <a:r>
              <a:rPr lang="fr-FR" b="1" dirty="0" err="1"/>
              <a:t>Verify</a:t>
            </a:r>
            <a:r>
              <a:rPr lang="fr-FR" b="1" dirty="0"/>
              <a:t> </a:t>
            </a:r>
            <a:r>
              <a:rPr lang="fr-FR" b="1" dirty="0" err="1"/>
              <a:t>stakeholder</a:t>
            </a:r>
            <a:r>
              <a:rPr lang="fr-FR" b="1" dirty="0"/>
              <a:t> </a:t>
            </a:r>
            <a:r>
              <a:rPr lang="fr-FR" b="1" dirty="0" err="1"/>
              <a:t>representatives</a:t>
            </a:r>
            <a:r>
              <a:rPr lang="fr-FR" dirty="0"/>
              <a:t> </a:t>
            </a:r>
          </a:p>
          <a:p>
            <a:pPr marL="457200" indent="-457200">
              <a:buNone/>
            </a:pPr>
            <a:r>
              <a:rPr lang="fr-FR" dirty="0"/>
              <a:t>7. </a:t>
            </a:r>
            <a:r>
              <a:rPr lang="fr-FR" b="1" dirty="0"/>
              <a:t>Engage </a:t>
            </a:r>
            <a:r>
              <a:rPr lang="fr-FR" b="1" dirty="0" err="1"/>
              <a:t>with</a:t>
            </a:r>
            <a:r>
              <a:rPr lang="fr-FR" b="1" dirty="0"/>
              <a:t> </a:t>
            </a:r>
            <a:r>
              <a:rPr lang="fr-FR" b="1" dirty="0" err="1"/>
              <a:t>stakeholders</a:t>
            </a:r>
            <a:r>
              <a:rPr lang="fr-FR" b="1" dirty="0"/>
              <a:t> in </a:t>
            </a:r>
            <a:r>
              <a:rPr lang="fr-FR" b="1" dirty="0" err="1"/>
              <a:t>their</a:t>
            </a:r>
            <a:r>
              <a:rPr lang="fr-FR" b="1" dirty="0"/>
              <a:t> </a:t>
            </a:r>
            <a:r>
              <a:rPr lang="fr-FR" b="1" dirty="0" err="1"/>
              <a:t>own</a:t>
            </a:r>
            <a:r>
              <a:rPr lang="fr-FR" b="1" dirty="0"/>
              <a:t> </a:t>
            </a:r>
            <a:r>
              <a:rPr lang="fr-FR" b="1" dirty="0" err="1"/>
              <a:t>communities</a:t>
            </a:r>
            <a:r>
              <a:rPr lang="fr-FR" dirty="0"/>
              <a:t> </a:t>
            </a:r>
          </a:p>
          <a:p>
            <a:pPr marL="457200" indent="-457200">
              <a:buNone/>
            </a:pPr>
            <a:r>
              <a:rPr lang="fr-FR" dirty="0"/>
              <a:t>8. </a:t>
            </a:r>
            <a:r>
              <a:rPr lang="fr-FR" b="1" dirty="0" err="1"/>
              <a:t>Remember</a:t>
            </a:r>
            <a:r>
              <a:rPr lang="fr-FR" b="1" dirty="0"/>
              <a:t> </a:t>
            </a:r>
            <a:r>
              <a:rPr lang="fr-FR" b="1" dirty="0" err="1"/>
              <a:t>that</a:t>
            </a:r>
            <a:r>
              <a:rPr lang="fr-FR" b="1" dirty="0"/>
              <a:t> </a:t>
            </a:r>
            <a:r>
              <a:rPr lang="fr-FR" b="1" dirty="0" err="1"/>
              <a:t>government</a:t>
            </a:r>
            <a:r>
              <a:rPr lang="fr-FR" b="1" dirty="0"/>
              <a:t> </a:t>
            </a:r>
            <a:r>
              <a:rPr lang="fr-FR" b="1" dirty="0" err="1"/>
              <a:t>is</a:t>
            </a:r>
            <a:r>
              <a:rPr lang="fr-FR" b="1" dirty="0"/>
              <a:t> a </a:t>
            </a:r>
            <a:r>
              <a:rPr lang="fr-FR" b="1" dirty="0" err="1"/>
              <a:t>key</a:t>
            </a:r>
            <a:r>
              <a:rPr lang="fr-FR" b="1" dirty="0"/>
              <a:t> </a:t>
            </a:r>
            <a:r>
              <a:rPr lang="fr-FR" b="1" dirty="0" err="1"/>
              <a:t>stakeholder</a:t>
            </a:r>
            <a:endParaRPr lang="fr-FR" b="1" dirty="0"/>
          </a:p>
          <a:p>
            <a:pPr marL="457200" indent="-457200">
              <a:buNone/>
            </a:pPr>
            <a:r>
              <a:rPr lang="fr-FR" b="1" dirty="0"/>
              <a:t>9. </a:t>
            </a:r>
            <a:r>
              <a:rPr lang="fr-FR" b="1" dirty="0" err="1"/>
              <a:t>Work</a:t>
            </a:r>
            <a:r>
              <a:rPr lang="fr-FR" b="1" dirty="0"/>
              <a:t> </a:t>
            </a:r>
            <a:r>
              <a:rPr lang="fr-FR" b="1" dirty="0" err="1"/>
              <a:t>with</a:t>
            </a:r>
            <a:r>
              <a:rPr lang="fr-FR" b="1" dirty="0"/>
              <a:t> </a:t>
            </a:r>
            <a:r>
              <a:rPr lang="fr-FR" b="1" dirty="0" err="1"/>
              <a:t>representative</a:t>
            </a:r>
            <a:r>
              <a:rPr lang="fr-FR" b="1" dirty="0"/>
              <a:t> and </a:t>
            </a:r>
            <a:r>
              <a:rPr lang="fr-FR" b="1" dirty="0" err="1"/>
              <a:t>accountable</a:t>
            </a:r>
            <a:r>
              <a:rPr lang="fr-FR" b="1" dirty="0"/>
              <a:t> </a:t>
            </a:r>
            <a:r>
              <a:rPr lang="fr-FR" b="1" dirty="0" err="1"/>
              <a:t>NGOs</a:t>
            </a:r>
            <a:r>
              <a:rPr lang="fr-FR" b="1" dirty="0"/>
              <a:t> and </a:t>
            </a:r>
            <a:r>
              <a:rPr lang="fr-FR" b="1" dirty="0" err="1"/>
              <a:t>community</a:t>
            </a:r>
            <a:r>
              <a:rPr lang="fr-FR" b="1" dirty="0"/>
              <a:t>-</a:t>
            </a:r>
            <a:r>
              <a:rPr lang="fr-FR" b="1" dirty="0" err="1"/>
              <a:t>based</a:t>
            </a:r>
            <a:r>
              <a:rPr lang="fr-FR" b="1" dirty="0"/>
              <a:t> </a:t>
            </a:r>
            <a:r>
              <a:rPr lang="fr-FR" b="1" dirty="0" err="1"/>
              <a:t>organizations</a:t>
            </a:r>
            <a:r>
              <a:rPr lang="fr-FR" dirty="0"/>
              <a:t> </a:t>
            </a:r>
          </a:p>
          <a:p>
            <a:pPr marL="457200" indent="-457200">
              <a:buNone/>
            </a:pPr>
            <a:endParaRPr lang="fr-FR" dirty="0"/>
          </a:p>
          <a:p>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2280939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361063" y="365126"/>
            <a:ext cx="7371352" cy="1054242"/>
          </a:xfrm>
        </p:spPr>
        <p:txBody>
          <a:bodyPr>
            <a:normAutofit fontScale="90000"/>
          </a:bodyPr>
          <a:lstStyle/>
          <a:p>
            <a:r>
              <a:rPr lang="en-US" b="1" dirty="0"/>
              <a:t>1- Identifying the global key stakeholders</a:t>
            </a:r>
            <a:endParaRPr lang="fr-FR" dirty="0"/>
          </a:p>
        </p:txBody>
      </p:sp>
      <p:sp>
        <p:nvSpPr>
          <p:cNvPr id="3" name="Espace réservé du contenu 2"/>
          <p:cNvSpPr>
            <a:spLocks noGrp="1"/>
          </p:cNvSpPr>
          <p:nvPr>
            <p:ph idx="1"/>
          </p:nvPr>
        </p:nvSpPr>
        <p:spPr/>
        <p:txBody>
          <a:bodyPr>
            <a:normAutofit/>
          </a:bodyPr>
          <a:lstStyle/>
          <a:p>
            <a:pPr>
              <a:buNone/>
            </a:pPr>
            <a:r>
              <a:rPr lang="fr-FR" b="1" dirty="0"/>
              <a:t>10</a:t>
            </a:r>
            <a:r>
              <a:rPr lang="fr-FR" dirty="0"/>
              <a:t>. </a:t>
            </a:r>
            <a:r>
              <a:rPr lang="fr-FR" b="1" dirty="0" err="1"/>
              <a:t>Recognize</a:t>
            </a:r>
            <a:r>
              <a:rPr lang="fr-FR" b="1" dirty="0"/>
              <a:t> </a:t>
            </a:r>
            <a:r>
              <a:rPr lang="fr-FR" b="1" dirty="0" err="1"/>
              <a:t>employees</a:t>
            </a:r>
            <a:r>
              <a:rPr lang="fr-FR" b="1" dirty="0"/>
              <a:t> as a good </a:t>
            </a:r>
            <a:r>
              <a:rPr lang="fr-FR" b="1" dirty="0" err="1"/>
              <a:t>channel</a:t>
            </a:r>
            <a:r>
              <a:rPr lang="fr-FR" b="1" dirty="0"/>
              <a:t> of communication</a:t>
            </a:r>
            <a:r>
              <a:rPr lang="fr-FR" dirty="0"/>
              <a:t> </a:t>
            </a:r>
            <a:r>
              <a:rPr lang="ar-SA" b="1" dirty="0"/>
              <a:t>الاعتراف بالموظفين كسلعة قناة اتصال</a:t>
            </a:r>
            <a:endParaRPr lang="fr-FR" dirty="0"/>
          </a:p>
          <a:p>
            <a:pPr>
              <a:buNone/>
            </a:pPr>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2280939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r>
              <a:rPr lang="fr-FR" b="1" dirty="0"/>
              <a:t>2- </a:t>
            </a:r>
            <a:r>
              <a:rPr lang="en-US" b="1" dirty="0"/>
              <a:t>Knowing the global stakeholders</a:t>
            </a:r>
            <a:endParaRPr lang="fr-FR" b="1" dirty="0"/>
          </a:p>
        </p:txBody>
      </p:sp>
      <p:sp>
        <p:nvSpPr>
          <p:cNvPr id="3" name="Espace réservé du contenu 2"/>
          <p:cNvSpPr>
            <a:spLocks noGrp="1"/>
          </p:cNvSpPr>
          <p:nvPr>
            <p:ph idx="1"/>
          </p:nvPr>
        </p:nvSpPr>
        <p:spPr/>
        <p:txBody>
          <a:bodyPr>
            <a:normAutofit/>
          </a:bodyPr>
          <a:lstStyle/>
          <a:p>
            <a:pPr marL="0" indent="0" algn="just">
              <a:buNone/>
            </a:pPr>
            <a:r>
              <a:rPr lang="en-US" dirty="0"/>
              <a:t>The project manager can build on the local knowledge of the participants of the brainstorming session to identify and document the stakeholders’ characteristics that depend on their status and geographical location, and can determine their expected behavior: </a:t>
            </a:r>
          </a:p>
          <a:p>
            <a:pPr algn="just"/>
            <a:r>
              <a:rPr lang="en-US" dirty="0"/>
              <a:t>What are the types and levels of political, social, economical or organizational power for each stakeholder?</a:t>
            </a:r>
          </a:p>
          <a:p>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37890763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347415" y="365126"/>
            <a:ext cx="7166635" cy="1054242"/>
          </a:xfrm>
        </p:spPr>
        <p:txBody>
          <a:bodyPr>
            <a:normAutofit/>
          </a:bodyPr>
          <a:lstStyle/>
          <a:p>
            <a:r>
              <a:rPr lang="fr-FR" b="1" dirty="0"/>
              <a:t>2- </a:t>
            </a:r>
            <a:r>
              <a:rPr lang="en-US" b="1" dirty="0"/>
              <a:t>Knowing the global stakeholders</a:t>
            </a:r>
            <a:endParaRPr lang="fr-FR" b="1" dirty="0"/>
          </a:p>
        </p:txBody>
      </p:sp>
      <p:sp>
        <p:nvSpPr>
          <p:cNvPr id="3" name="Espace réservé du contenu 2"/>
          <p:cNvSpPr>
            <a:spLocks noGrp="1"/>
          </p:cNvSpPr>
          <p:nvPr>
            <p:ph idx="1"/>
          </p:nvPr>
        </p:nvSpPr>
        <p:spPr/>
        <p:txBody>
          <a:bodyPr>
            <a:normAutofit lnSpcReduction="10000"/>
          </a:bodyPr>
          <a:lstStyle/>
          <a:p>
            <a:pPr algn="just"/>
            <a:r>
              <a:rPr lang="en-US" dirty="0"/>
              <a:t>What is the influence level of each stakeholder? This can normally be represented by keywords (high or low) or by weighting scales.</a:t>
            </a:r>
          </a:p>
          <a:p>
            <a:pPr algn="just"/>
            <a:r>
              <a:rPr lang="en-US" dirty="0"/>
              <a:t>How the stakeholder fits in the different cultural dimensions? The dimensions evaluated in this book  allied to the information provided by various team members on the different cultural patterns can be helpful when managing the stakeholders’ expectations and when defining the communication strategy.</a:t>
            </a:r>
          </a:p>
          <a:p>
            <a:endParaRPr lang="fr-FR" dirty="0"/>
          </a:p>
        </p:txBody>
      </p:sp>
    </p:spTree>
    <p:extLst>
      <p:ext uri="{BB962C8B-B14F-4D97-AF65-F5344CB8AC3E}">
        <p14:creationId xmlns:p14="http://schemas.microsoft.com/office/powerpoint/2010/main" val="25380638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r>
              <a:rPr lang="fr-FR" b="1" dirty="0"/>
              <a:t>3- </a:t>
            </a:r>
            <a:r>
              <a:rPr lang="en-US" b="1" dirty="0"/>
              <a:t>Analyzing the global stakeholders</a:t>
            </a:r>
            <a:endParaRPr lang="fr-FR" dirty="0"/>
          </a:p>
        </p:txBody>
      </p:sp>
      <p:sp>
        <p:nvSpPr>
          <p:cNvPr id="3" name="Espace réservé du contenu 2"/>
          <p:cNvSpPr>
            <a:spLocks noGrp="1"/>
          </p:cNvSpPr>
          <p:nvPr>
            <p:ph idx="1"/>
          </p:nvPr>
        </p:nvSpPr>
        <p:spPr/>
        <p:txBody>
          <a:bodyPr>
            <a:normAutofit/>
          </a:bodyPr>
          <a:lstStyle/>
          <a:p>
            <a:pPr marL="0" indent="0">
              <a:buNone/>
            </a:pPr>
            <a:r>
              <a:rPr lang="en-US" dirty="0"/>
              <a:t>The next step in the global stakeholder management process consists of a detailed analysis of the stakeholders’ attitudes to the project. Depending on the project size and complexity, this analysis can be performed in the same brainstorming session, in another session with the same team members or in additional sessions with smaller and focused teams, for example:</a:t>
            </a:r>
          </a:p>
          <a:p>
            <a:pPr marL="0" indent="0">
              <a:buNone/>
            </a:pPr>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22822880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r>
              <a:rPr lang="fr-FR" b="1" dirty="0"/>
              <a:t>3- </a:t>
            </a:r>
            <a:r>
              <a:rPr lang="en-US" b="1" dirty="0"/>
              <a:t>Analyzing the global stakeholders</a:t>
            </a:r>
            <a:endParaRPr lang="fr-FR" b="1" dirty="0"/>
          </a:p>
        </p:txBody>
      </p:sp>
      <p:sp>
        <p:nvSpPr>
          <p:cNvPr id="3" name="Espace réservé du contenu 2"/>
          <p:cNvSpPr>
            <a:spLocks noGrp="1"/>
          </p:cNvSpPr>
          <p:nvPr>
            <p:ph idx="1"/>
          </p:nvPr>
        </p:nvSpPr>
        <p:spPr/>
        <p:txBody>
          <a:bodyPr>
            <a:normAutofit/>
          </a:bodyPr>
          <a:lstStyle/>
          <a:p>
            <a:pPr algn="just"/>
            <a:r>
              <a:rPr lang="en-US" dirty="0"/>
              <a:t>local teams appraising the stakeholders located in their geographical areas;</a:t>
            </a:r>
          </a:p>
          <a:p>
            <a:pPr algn="just"/>
            <a:r>
              <a:rPr lang="en-US" dirty="0"/>
              <a:t>subject matter experts evaluating the impacts of the project deliverables on their areas;</a:t>
            </a:r>
          </a:p>
          <a:p>
            <a:pPr algn="just"/>
            <a:r>
              <a:rPr lang="en-US" dirty="0"/>
              <a:t>senior managers assessing the impact of organizational change initiatives.</a:t>
            </a:r>
          </a:p>
          <a:p>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14561139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r>
              <a:rPr lang="fr-FR" b="1" dirty="0"/>
              <a:t>3- </a:t>
            </a:r>
            <a:r>
              <a:rPr lang="en-US" b="1" dirty="0"/>
              <a:t>Analyzing the global stakeholders</a:t>
            </a:r>
            <a:endParaRPr lang="fr-FR" b="1" dirty="0"/>
          </a:p>
        </p:txBody>
      </p:sp>
      <p:sp>
        <p:nvSpPr>
          <p:cNvPr id="3" name="Espace réservé du contenu 2"/>
          <p:cNvSpPr>
            <a:spLocks noGrp="1"/>
          </p:cNvSpPr>
          <p:nvPr>
            <p:ph idx="1"/>
          </p:nvPr>
        </p:nvSpPr>
        <p:spPr>
          <a:xfrm>
            <a:off x="272017" y="1502229"/>
            <a:ext cx="8324455" cy="5003074"/>
          </a:xfrm>
        </p:spPr>
        <p:txBody>
          <a:bodyPr>
            <a:normAutofit fontScale="92500"/>
          </a:bodyPr>
          <a:lstStyle/>
          <a:p>
            <a:pPr>
              <a:buNone/>
            </a:pPr>
            <a:r>
              <a:rPr lang="fr-FR" b="1" dirty="0"/>
              <a:t> </a:t>
            </a:r>
            <a:r>
              <a:rPr lang="fr-FR" b="1" dirty="0">
                <a:solidFill>
                  <a:srgbClr val="FF0000"/>
                </a:solidFill>
              </a:rPr>
              <a:t>10 </a:t>
            </a:r>
            <a:r>
              <a:rPr lang="fr-FR" b="1" dirty="0" err="1">
                <a:solidFill>
                  <a:srgbClr val="FF0000"/>
                </a:solidFill>
              </a:rPr>
              <a:t>steps</a:t>
            </a:r>
            <a:r>
              <a:rPr lang="fr-FR" b="1" dirty="0">
                <a:solidFill>
                  <a:srgbClr val="FF0000"/>
                </a:solidFill>
              </a:rPr>
              <a:t> to </a:t>
            </a:r>
            <a:r>
              <a:rPr lang="fr-FR" b="1" dirty="0" err="1">
                <a:solidFill>
                  <a:srgbClr val="FF0000"/>
                </a:solidFill>
              </a:rPr>
              <a:t>identify</a:t>
            </a:r>
            <a:r>
              <a:rPr lang="fr-FR" b="1" dirty="0">
                <a:solidFill>
                  <a:srgbClr val="FF0000"/>
                </a:solidFill>
              </a:rPr>
              <a:t> </a:t>
            </a:r>
            <a:r>
              <a:rPr lang="fr-FR" b="1" dirty="0" err="1">
                <a:solidFill>
                  <a:srgbClr val="FF0000"/>
                </a:solidFill>
              </a:rPr>
              <a:t>Stakeholders</a:t>
            </a:r>
            <a:r>
              <a:rPr lang="fr-FR" b="1" dirty="0">
                <a:solidFill>
                  <a:srgbClr val="FF0000"/>
                </a:solidFill>
              </a:rPr>
              <a:t>:</a:t>
            </a:r>
          </a:p>
          <a:p>
            <a:pPr>
              <a:buNone/>
            </a:pPr>
            <a:r>
              <a:rPr lang="fr-FR" b="1" dirty="0"/>
              <a:t>1-  </a:t>
            </a:r>
            <a:r>
              <a:rPr lang="fr-FR" b="1" dirty="0" err="1"/>
              <a:t>Identify</a:t>
            </a:r>
            <a:r>
              <a:rPr lang="fr-FR" b="1" dirty="0"/>
              <a:t> </a:t>
            </a:r>
            <a:r>
              <a:rPr lang="fr-FR" b="1" dirty="0" err="1"/>
              <a:t>those</a:t>
            </a:r>
            <a:r>
              <a:rPr lang="fr-FR" b="1" dirty="0"/>
              <a:t> </a:t>
            </a:r>
            <a:r>
              <a:rPr lang="fr-FR" b="1" dirty="0" err="1"/>
              <a:t>stakeholders</a:t>
            </a:r>
            <a:r>
              <a:rPr lang="fr-FR" b="1" dirty="0"/>
              <a:t> </a:t>
            </a:r>
            <a:r>
              <a:rPr lang="fr-FR" b="1" dirty="0" err="1"/>
              <a:t>directly</a:t>
            </a:r>
            <a:r>
              <a:rPr lang="fr-FR" b="1" dirty="0"/>
              <a:t> and </a:t>
            </a:r>
            <a:r>
              <a:rPr lang="fr-FR" b="1" dirty="0" err="1"/>
              <a:t>indirectly</a:t>
            </a:r>
            <a:r>
              <a:rPr lang="fr-FR" b="1" dirty="0"/>
              <a:t> </a:t>
            </a:r>
            <a:r>
              <a:rPr lang="fr-FR" b="1" dirty="0" err="1"/>
              <a:t>affected</a:t>
            </a:r>
            <a:r>
              <a:rPr lang="fr-FR" b="1" dirty="0"/>
              <a:t> by the </a:t>
            </a:r>
            <a:r>
              <a:rPr lang="fr-FR" b="1" dirty="0" err="1"/>
              <a:t>project</a:t>
            </a:r>
            <a:r>
              <a:rPr lang="fr-FR" b="1" dirty="0"/>
              <a:t>: </a:t>
            </a:r>
            <a:r>
              <a:rPr lang="fr-FR" dirty="0" err="1"/>
              <a:t>When</a:t>
            </a:r>
            <a:r>
              <a:rPr lang="fr-FR" dirty="0"/>
              <a:t> </a:t>
            </a:r>
            <a:r>
              <a:rPr lang="fr-FR" dirty="0" err="1"/>
              <a:t>identifying</a:t>
            </a:r>
            <a:r>
              <a:rPr lang="fr-FR" dirty="0"/>
              <a:t> </a:t>
            </a:r>
            <a:r>
              <a:rPr lang="fr-FR" dirty="0" err="1"/>
              <a:t>affected</a:t>
            </a:r>
            <a:r>
              <a:rPr lang="fr-FR" dirty="0"/>
              <a:t> </a:t>
            </a:r>
            <a:r>
              <a:rPr lang="fr-FR" dirty="0" err="1"/>
              <a:t>stakeholders</a:t>
            </a:r>
            <a:r>
              <a:rPr lang="fr-FR" dirty="0"/>
              <a:t>, a </a:t>
            </a:r>
            <a:r>
              <a:rPr lang="fr-FR" dirty="0" err="1"/>
              <a:t>systematic</a:t>
            </a:r>
            <a:r>
              <a:rPr lang="fr-FR" dirty="0"/>
              <a:t> </a:t>
            </a:r>
            <a:r>
              <a:rPr lang="fr-FR" dirty="0" err="1"/>
              <a:t>approach</a:t>
            </a:r>
            <a:r>
              <a:rPr lang="fr-FR" dirty="0"/>
              <a:t> </a:t>
            </a:r>
            <a:r>
              <a:rPr lang="fr-FR" dirty="0" err="1"/>
              <a:t>often</a:t>
            </a:r>
            <a:r>
              <a:rPr lang="fr-FR" dirty="0"/>
              <a:t> </a:t>
            </a:r>
            <a:r>
              <a:rPr lang="fr-FR" dirty="0" err="1"/>
              <a:t>works</a:t>
            </a:r>
            <a:r>
              <a:rPr lang="fr-FR" dirty="0"/>
              <a:t> </a:t>
            </a:r>
            <a:r>
              <a:rPr lang="fr-FR" dirty="0" err="1"/>
              <a:t>well</a:t>
            </a:r>
            <a:r>
              <a:rPr lang="fr-FR" dirty="0"/>
              <a:t>, </a:t>
            </a:r>
            <a:r>
              <a:rPr lang="fr-FR" dirty="0" err="1"/>
              <a:t>starting</a:t>
            </a:r>
            <a:r>
              <a:rPr lang="fr-FR" dirty="0"/>
              <a:t> </a:t>
            </a:r>
            <a:r>
              <a:rPr lang="fr-FR" dirty="0" err="1"/>
              <a:t>with</a:t>
            </a:r>
            <a:r>
              <a:rPr lang="fr-FR" dirty="0"/>
              <a:t> </a:t>
            </a:r>
            <a:r>
              <a:rPr lang="fr-FR" dirty="0" err="1"/>
              <a:t>delineating</a:t>
            </a:r>
            <a:r>
              <a:rPr lang="fr-FR" dirty="0"/>
              <a:t> the </a:t>
            </a:r>
            <a:r>
              <a:rPr lang="fr-FR" dirty="0" err="1"/>
              <a:t>project’s</a:t>
            </a:r>
            <a:r>
              <a:rPr lang="fr-FR" dirty="0"/>
              <a:t> </a:t>
            </a:r>
            <a:r>
              <a:rPr lang="fr-FR" dirty="0" err="1"/>
              <a:t>geographic</a:t>
            </a:r>
            <a:r>
              <a:rPr lang="fr-FR" dirty="0"/>
              <a:t> </a:t>
            </a:r>
            <a:r>
              <a:rPr lang="fr-FR" dirty="0" err="1"/>
              <a:t>sphere</a:t>
            </a:r>
            <a:r>
              <a:rPr lang="fr-FR" dirty="0"/>
              <a:t> of influence.</a:t>
            </a:r>
            <a:endParaRPr lang="fr-FR" b="1" dirty="0"/>
          </a:p>
          <a:p>
            <a:pPr>
              <a:buNone/>
            </a:pPr>
            <a:r>
              <a:rPr lang="fr-FR" b="1" dirty="0"/>
              <a:t>2-  </a:t>
            </a:r>
            <a:r>
              <a:rPr lang="fr-FR" b="1" dirty="0" err="1"/>
              <a:t>Identify</a:t>
            </a:r>
            <a:r>
              <a:rPr lang="fr-FR" b="1" dirty="0"/>
              <a:t> </a:t>
            </a:r>
            <a:r>
              <a:rPr lang="fr-FR" b="1" dirty="0" err="1"/>
              <a:t>those</a:t>
            </a:r>
            <a:r>
              <a:rPr lang="fr-FR" b="1" dirty="0"/>
              <a:t> </a:t>
            </a:r>
            <a:r>
              <a:rPr lang="fr-FR" b="1" dirty="0" err="1"/>
              <a:t>whose</a:t>
            </a:r>
            <a:r>
              <a:rPr lang="fr-FR" b="1" dirty="0"/>
              <a:t> “</a:t>
            </a:r>
            <a:r>
              <a:rPr lang="fr-FR" b="1" dirty="0" err="1"/>
              <a:t>interests</a:t>
            </a:r>
            <a:r>
              <a:rPr lang="fr-FR" b="1" dirty="0"/>
              <a:t>” </a:t>
            </a:r>
            <a:r>
              <a:rPr lang="fr-FR" b="1" dirty="0" err="1"/>
              <a:t>determine</a:t>
            </a:r>
            <a:r>
              <a:rPr lang="fr-FR" b="1" dirty="0"/>
              <a:t> </a:t>
            </a:r>
            <a:r>
              <a:rPr lang="fr-FR" b="1" dirty="0" err="1"/>
              <a:t>them</a:t>
            </a:r>
            <a:r>
              <a:rPr lang="fr-FR" b="1" dirty="0"/>
              <a:t> as </a:t>
            </a:r>
            <a:r>
              <a:rPr lang="fr-FR" b="1" dirty="0" err="1"/>
              <a:t>stakeholders</a:t>
            </a:r>
            <a:r>
              <a:rPr lang="fr-FR" b="1" dirty="0"/>
              <a:t>: </a:t>
            </a:r>
            <a:r>
              <a:rPr lang="fr-FR" dirty="0"/>
              <a:t>For </a:t>
            </a:r>
            <a:r>
              <a:rPr lang="fr-FR" dirty="0" err="1"/>
              <a:t>some</a:t>
            </a:r>
            <a:r>
              <a:rPr lang="fr-FR" dirty="0"/>
              <a:t> </a:t>
            </a:r>
            <a:r>
              <a:rPr lang="fr-FR" dirty="0" err="1"/>
              <a:t>projects</a:t>
            </a:r>
            <a:r>
              <a:rPr lang="fr-FR" dirty="0"/>
              <a:t>, the </a:t>
            </a:r>
            <a:r>
              <a:rPr lang="fr-FR" dirty="0" err="1"/>
              <a:t>most</a:t>
            </a:r>
            <a:r>
              <a:rPr lang="fr-FR" dirty="0"/>
              <a:t> vocal opposition </a:t>
            </a:r>
            <a:r>
              <a:rPr lang="fr-FR" dirty="0" err="1"/>
              <a:t>may</a:t>
            </a:r>
            <a:r>
              <a:rPr lang="fr-FR" dirty="0"/>
              <a:t> come </a:t>
            </a:r>
            <a:r>
              <a:rPr lang="fr-FR" dirty="0" err="1"/>
              <a:t>from</a:t>
            </a:r>
            <a:r>
              <a:rPr lang="fr-FR" dirty="0"/>
              <a:t> </a:t>
            </a:r>
            <a:r>
              <a:rPr lang="fr-FR" dirty="0" err="1"/>
              <a:t>stakeholders</a:t>
            </a:r>
            <a:r>
              <a:rPr lang="fr-FR" dirty="0"/>
              <a:t> </a:t>
            </a:r>
            <a:r>
              <a:rPr lang="fr-FR" dirty="0" err="1"/>
              <a:t>outside</a:t>
            </a:r>
            <a:r>
              <a:rPr lang="fr-FR" dirty="0"/>
              <a:t> the </a:t>
            </a:r>
            <a:r>
              <a:rPr lang="fr-FR" dirty="0" err="1"/>
              <a:t>affected</a:t>
            </a:r>
            <a:r>
              <a:rPr lang="fr-FR" dirty="0"/>
              <a:t> area – in </a:t>
            </a:r>
            <a:r>
              <a:rPr lang="fr-FR" dirty="0" err="1"/>
              <a:t>other</a:t>
            </a:r>
            <a:r>
              <a:rPr lang="fr-FR" dirty="0"/>
              <a:t> parts of the country, </a:t>
            </a:r>
            <a:r>
              <a:rPr lang="fr-FR" dirty="0" err="1"/>
              <a:t>from</a:t>
            </a:r>
            <a:r>
              <a:rPr lang="fr-FR" dirty="0"/>
              <a:t> </a:t>
            </a:r>
            <a:r>
              <a:rPr lang="fr-FR" dirty="0" err="1"/>
              <a:t>other</a:t>
            </a:r>
            <a:r>
              <a:rPr lang="fr-FR" dirty="0"/>
              <a:t> countries </a:t>
            </a:r>
            <a:r>
              <a:rPr lang="fr-FR" dirty="0" err="1"/>
              <a:t>altogether</a:t>
            </a:r>
            <a:r>
              <a:rPr lang="fr-FR" dirty="0"/>
              <a:t>, or </a:t>
            </a:r>
            <a:r>
              <a:rPr lang="fr-FR" dirty="0" err="1"/>
              <a:t>even</a:t>
            </a:r>
            <a:r>
              <a:rPr lang="fr-FR" dirty="0"/>
              <a:t> </a:t>
            </a:r>
            <a:r>
              <a:rPr lang="fr-FR" dirty="0" err="1"/>
              <a:t>from</a:t>
            </a:r>
            <a:r>
              <a:rPr lang="fr-FR" dirty="0"/>
              <a:t> </a:t>
            </a:r>
            <a:r>
              <a:rPr lang="fr-FR" dirty="0" err="1"/>
              <a:t>overseas</a:t>
            </a:r>
            <a:endParaRPr lang="fr-FR" b="1" dirty="0"/>
          </a:p>
          <a:p>
            <a:pPr>
              <a:buNone/>
            </a:pPr>
            <a:endParaRPr lang="fr-FR" dirty="0"/>
          </a:p>
          <a:p>
            <a:endParaRPr lang="fr-FR" dirty="0"/>
          </a:p>
        </p:txBody>
      </p:sp>
    </p:spTree>
    <p:extLst>
      <p:ext uri="{BB962C8B-B14F-4D97-AF65-F5344CB8AC3E}">
        <p14:creationId xmlns:p14="http://schemas.microsoft.com/office/powerpoint/2010/main" val="14561139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3- </a:t>
            </a:r>
            <a:r>
              <a:rPr lang="en-US" b="1" dirty="0"/>
              <a:t>Analyzing the global stakeholders</a:t>
            </a:r>
            <a:endParaRPr lang="fr-FR" dirty="0"/>
          </a:p>
        </p:txBody>
      </p:sp>
      <p:sp>
        <p:nvSpPr>
          <p:cNvPr id="3" name="Espace réservé du contenu 2"/>
          <p:cNvSpPr>
            <a:spLocks noGrp="1"/>
          </p:cNvSpPr>
          <p:nvPr>
            <p:ph idx="1"/>
          </p:nvPr>
        </p:nvSpPr>
        <p:spPr>
          <a:xfrm>
            <a:off x="272017" y="1645920"/>
            <a:ext cx="8324455" cy="4531043"/>
          </a:xfrm>
        </p:spPr>
        <p:txBody>
          <a:bodyPr>
            <a:normAutofit lnSpcReduction="10000"/>
          </a:bodyPr>
          <a:lstStyle/>
          <a:p>
            <a:pPr>
              <a:buNone/>
            </a:pPr>
            <a:r>
              <a:rPr lang="fr-FR" dirty="0"/>
              <a:t>3- </a:t>
            </a:r>
            <a:r>
              <a:rPr lang="fr-FR" b="1" dirty="0"/>
              <a:t>Be </a:t>
            </a:r>
            <a:r>
              <a:rPr lang="fr-FR" b="1" dirty="0" err="1"/>
              <a:t>strategic</a:t>
            </a:r>
            <a:r>
              <a:rPr lang="fr-FR" b="1" dirty="0"/>
              <a:t> and </a:t>
            </a:r>
            <a:r>
              <a:rPr lang="fr-FR" b="1" dirty="0" err="1"/>
              <a:t>prioritize</a:t>
            </a:r>
            <a:r>
              <a:rPr lang="fr-FR" b="1" dirty="0"/>
              <a:t>: </a:t>
            </a:r>
            <a:r>
              <a:rPr lang="fr-FR" dirty="0"/>
              <a:t>It </a:t>
            </a:r>
            <a:r>
              <a:rPr lang="fr-FR" dirty="0" err="1"/>
              <a:t>is</a:t>
            </a:r>
            <a:r>
              <a:rPr lang="fr-FR" dirty="0"/>
              <a:t> not </a:t>
            </a:r>
            <a:r>
              <a:rPr lang="fr-FR" dirty="0" err="1"/>
              <a:t>practical</a:t>
            </a:r>
            <a:r>
              <a:rPr lang="fr-FR" dirty="0"/>
              <a:t>, and </a:t>
            </a:r>
            <a:r>
              <a:rPr lang="fr-FR" dirty="0" err="1"/>
              <a:t>usually</a:t>
            </a:r>
            <a:r>
              <a:rPr lang="fr-FR" dirty="0"/>
              <a:t> not </a:t>
            </a:r>
            <a:r>
              <a:rPr lang="fr-FR" dirty="0" err="1"/>
              <a:t>necessary</a:t>
            </a:r>
            <a:r>
              <a:rPr lang="fr-FR" dirty="0"/>
              <a:t>, to engage </a:t>
            </a:r>
            <a:r>
              <a:rPr lang="fr-FR" dirty="0" err="1"/>
              <a:t>with</a:t>
            </a:r>
            <a:r>
              <a:rPr lang="fr-FR" dirty="0"/>
              <a:t> all </a:t>
            </a:r>
            <a:r>
              <a:rPr lang="fr-FR" dirty="0" err="1"/>
              <a:t>stakeholder</a:t>
            </a:r>
            <a:r>
              <a:rPr lang="fr-FR" dirty="0"/>
              <a:t> groups </a:t>
            </a:r>
            <a:r>
              <a:rPr lang="fr-FR" dirty="0" err="1"/>
              <a:t>with</a:t>
            </a:r>
            <a:r>
              <a:rPr lang="fr-FR" dirty="0"/>
              <a:t> the </a:t>
            </a:r>
            <a:r>
              <a:rPr lang="fr-FR" dirty="0" err="1"/>
              <a:t>same</a:t>
            </a:r>
            <a:r>
              <a:rPr lang="fr-FR" dirty="0"/>
              <a:t> </a:t>
            </a:r>
            <a:r>
              <a:rPr lang="fr-FR" dirty="0" err="1"/>
              <a:t>level</a:t>
            </a:r>
            <a:r>
              <a:rPr lang="fr-FR" dirty="0"/>
              <a:t> of </a:t>
            </a:r>
            <a:r>
              <a:rPr lang="fr-FR" dirty="0" err="1"/>
              <a:t>intensity</a:t>
            </a:r>
            <a:r>
              <a:rPr lang="fr-FR" dirty="0"/>
              <a:t> all of the time. </a:t>
            </a:r>
          </a:p>
          <a:p>
            <a:pPr>
              <a:buNone/>
            </a:pPr>
            <a:r>
              <a:rPr lang="fr-FR" dirty="0"/>
              <a:t>4- </a:t>
            </a:r>
            <a:r>
              <a:rPr lang="fr-FR" b="1" dirty="0" err="1"/>
              <a:t>Refer</a:t>
            </a:r>
            <a:r>
              <a:rPr lang="fr-FR" b="1" dirty="0"/>
              <a:t> to </a:t>
            </a:r>
            <a:r>
              <a:rPr lang="fr-FR" b="1" dirty="0" err="1"/>
              <a:t>past</a:t>
            </a:r>
            <a:r>
              <a:rPr lang="fr-FR" b="1" dirty="0"/>
              <a:t> </a:t>
            </a:r>
            <a:r>
              <a:rPr lang="fr-FR" b="1" dirty="0" err="1"/>
              <a:t>stakeholder</a:t>
            </a:r>
            <a:r>
              <a:rPr lang="fr-FR" b="1" dirty="0"/>
              <a:t> information and consultation: </a:t>
            </a:r>
            <a:r>
              <a:rPr lang="fr-FR" dirty="0" err="1"/>
              <a:t>Referring</a:t>
            </a:r>
            <a:r>
              <a:rPr lang="fr-FR" dirty="0"/>
              <a:t> to </a:t>
            </a:r>
            <a:r>
              <a:rPr lang="fr-FR" dirty="0" err="1"/>
              <a:t>historical</a:t>
            </a:r>
            <a:r>
              <a:rPr lang="fr-FR" dirty="0"/>
              <a:t> </a:t>
            </a:r>
            <a:r>
              <a:rPr lang="fr-FR" dirty="0" err="1"/>
              <a:t>stakeholder</a:t>
            </a:r>
            <a:r>
              <a:rPr lang="fr-FR" dirty="0"/>
              <a:t> information </a:t>
            </a:r>
            <a:r>
              <a:rPr lang="fr-FR" dirty="0" err="1"/>
              <a:t>related</a:t>
            </a:r>
            <a:r>
              <a:rPr lang="fr-FR" dirty="0"/>
              <a:t> to </a:t>
            </a:r>
            <a:r>
              <a:rPr lang="fr-FR" dirty="0" err="1"/>
              <a:t>your</a:t>
            </a:r>
            <a:r>
              <a:rPr lang="fr-FR" dirty="0"/>
              <a:t> </a:t>
            </a:r>
            <a:r>
              <a:rPr lang="fr-FR" dirty="0" err="1"/>
              <a:t>project</a:t>
            </a:r>
            <a:r>
              <a:rPr lang="fr-FR" dirty="0"/>
              <a:t> or </a:t>
            </a:r>
            <a:r>
              <a:rPr lang="fr-FR" dirty="0" err="1"/>
              <a:t>locality</a:t>
            </a:r>
            <a:r>
              <a:rPr lang="fr-FR" dirty="0"/>
              <a:t> </a:t>
            </a:r>
            <a:r>
              <a:rPr lang="fr-FR" dirty="0" err="1"/>
              <a:t>can</a:t>
            </a:r>
            <a:r>
              <a:rPr lang="fr-FR" dirty="0"/>
              <a:t> </a:t>
            </a:r>
            <a:r>
              <a:rPr lang="fr-FR" dirty="0" err="1"/>
              <a:t>save</a:t>
            </a:r>
            <a:r>
              <a:rPr lang="fr-FR" dirty="0"/>
              <a:t> time and flag up </a:t>
            </a:r>
            <a:r>
              <a:rPr lang="fr-FR" dirty="0" err="1"/>
              <a:t>risks</a:t>
            </a:r>
            <a:r>
              <a:rPr lang="fr-FR" dirty="0"/>
              <a:t>, </a:t>
            </a:r>
            <a:r>
              <a:rPr lang="fr-FR" dirty="0" err="1"/>
              <a:t>liabilities</a:t>
            </a:r>
            <a:r>
              <a:rPr lang="fr-FR" dirty="0"/>
              <a:t>, or </a:t>
            </a:r>
            <a:r>
              <a:rPr lang="fr-FR" dirty="0" err="1"/>
              <a:t>unresolved</a:t>
            </a:r>
            <a:r>
              <a:rPr lang="fr-FR" dirty="0"/>
              <a:t> issues </a:t>
            </a:r>
            <a:r>
              <a:rPr lang="fr-FR" dirty="0" err="1"/>
              <a:t>that</a:t>
            </a:r>
            <a:r>
              <a:rPr lang="fr-FR" dirty="0"/>
              <a:t> </a:t>
            </a:r>
            <a:r>
              <a:rPr lang="fr-FR" dirty="0" err="1"/>
              <a:t>can</a:t>
            </a:r>
            <a:r>
              <a:rPr lang="fr-FR" dirty="0"/>
              <a:t> </a:t>
            </a:r>
            <a:r>
              <a:rPr lang="fr-FR" dirty="0" err="1"/>
              <a:t>then</a:t>
            </a:r>
            <a:r>
              <a:rPr lang="fr-FR" dirty="0"/>
              <a:t> </a:t>
            </a:r>
            <a:r>
              <a:rPr lang="fr-FR" dirty="0" err="1"/>
              <a:t>be</a:t>
            </a:r>
            <a:r>
              <a:rPr lang="fr-FR" dirty="0"/>
              <a:t> </a:t>
            </a:r>
            <a:r>
              <a:rPr lang="fr-FR" dirty="0" err="1"/>
              <a:t>prioritized</a:t>
            </a:r>
            <a:r>
              <a:rPr lang="fr-FR" dirty="0"/>
              <a:t> and </a:t>
            </a:r>
            <a:r>
              <a:rPr lang="fr-FR" dirty="0" err="1"/>
              <a:t>managed</a:t>
            </a:r>
            <a:r>
              <a:rPr lang="fr-FR" dirty="0"/>
              <a:t> in relation to the </a:t>
            </a:r>
            <a:r>
              <a:rPr lang="fr-FR" dirty="0" err="1"/>
              <a:t>different</a:t>
            </a:r>
            <a:r>
              <a:rPr lang="fr-FR" dirty="0"/>
              <a:t> </a:t>
            </a:r>
            <a:r>
              <a:rPr lang="fr-FR" dirty="0" err="1"/>
              <a:t>strategic</a:t>
            </a:r>
            <a:r>
              <a:rPr lang="fr-FR" dirty="0"/>
              <a:t> alternatives </a:t>
            </a:r>
            <a:r>
              <a:rPr lang="fr-FR" dirty="0" err="1"/>
              <a:t>being</a:t>
            </a:r>
            <a:r>
              <a:rPr lang="fr-FR" dirty="0"/>
              <a:t> </a:t>
            </a:r>
            <a:r>
              <a:rPr lang="fr-FR" dirty="0" err="1"/>
              <a:t>considered</a:t>
            </a:r>
            <a:r>
              <a:rPr lang="fr-FR" dirty="0"/>
              <a:t>. </a:t>
            </a:r>
          </a:p>
          <a:p>
            <a:pPr>
              <a:buNone/>
            </a:pPr>
            <a:endParaRPr lang="fr-FR" dirty="0"/>
          </a:p>
          <a:p>
            <a:pPr>
              <a:buNone/>
            </a:pPr>
            <a:endParaRPr lang="fr-FR" dirty="0"/>
          </a:p>
          <a:p>
            <a:pPr lvl="0">
              <a:buNone/>
            </a:pPr>
            <a:endParaRPr lang="fr-FR" dirty="0"/>
          </a:p>
          <a:p>
            <a:pPr>
              <a:buNone/>
            </a:pPr>
            <a:endParaRPr lang="fr-FR" dirty="0"/>
          </a:p>
        </p:txBody>
      </p:sp>
      <p:sp>
        <p:nvSpPr>
          <p:cNvPr id="4" name="Espace réservé du contenu 3"/>
          <p:cNvSpPr>
            <a:spLocks noGrp="1"/>
          </p:cNvSpPr>
          <p:nvPr>
            <p:ph idx="13"/>
          </p:nvPr>
        </p:nvSpPr>
        <p:spPr/>
        <p:txBody>
          <a:bodyPr/>
          <a:lstStyle/>
          <a:p>
            <a:endParaRPr lang="fr-F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3- </a:t>
            </a:r>
            <a:r>
              <a:rPr lang="en-US" b="1" dirty="0"/>
              <a:t>Analyzing the global stakeholders</a:t>
            </a:r>
            <a:endParaRPr lang="fr-FR" dirty="0"/>
          </a:p>
        </p:txBody>
      </p:sp>
      <p:sp>
        <p:nvSpPr>
          <p:cNvPr id="3" name="Espace réservé du contenu 2"/>
          <p:cNvSpPr>
            <a:spLocks noGrp="1"/>
          </p:cNvSpPr>
          <p:nvPr>
            <p:ph idx="1"/>
          </p:nvPr>
        </p:nvSpPr>
        <p:spPr/>
        <p:txBody>
          <a:bodyPr/>
          <a:lstStyle/>
          <a:p>
            <a:pPr>
              <a:buNone/>
            </a:pPr>
            <a:r>
              <a:rPr lang="fr-FR" b="1" dirty="0"/>
              <a:t>5- </a:t>
            </a:r>
            <a:r>
              <a:rPr lang="fr-FR" b="1" dirty="0" err="1"/>
              <a:t>Develop</a:t>
            </a:r>
            <a:r>
              <a:rPr lang="fr-FR" b="1" dirty="0"/>
              <a:t> </a:t>
            </a:r>
            <a:r>
              <a:rPr lang="fr-FR" b="1" dirty="0" err="1"/>
              <a:t>socio-economic</a:t>
            </a:r>
            <a:r>
              <a:rPr lang="fr-FR" b="1" dirty="0"/>
              <a:t> </a:t>
            </a:r>
            <a:r>
              <a:rPr lang="fr-FR" b="1" dirty="0" err="1"/>
              <a:t>fact</a:t>
            </a:r>
            <a:r>
              <a:rPr lang="fr-FR" b="1" dirty="0"/>
              <a:t> </a:t>
            </a:r>
            <a:r>
              <a:rPr lang="fr-FR" b="1" dirty="0" err="1"/>
              <a:t>sheets</a:t>
            </a:r>
            <a:r>
              <a:rPr lang="fr-FR" b="1" dirty="0"/>
              <a:t> </a:t>
            </a:r>
            <a:r>
              <a:rPr lang="fr-FR" b="1" dirty="0" err="1"/>
              <a:t>with</a:t>
            </a:r>
            <a:r>
              <a:rPr lang="fr-FR" b="1" dirty="0"/>
              <a:t> a focus on </a:t>
            </a:r>
            <a:r>
              <a:rPr lang="fr-FR" b="1" dirty="0" err="1"/>
              <a:t>vulnerable</a:t>
            </a:r>
            <a:r>
              <a:rPr lang="fr-FR" b="1" dirty="0"/>
              <a:t> groups: </a:t>
            </a:r>
            <a:r>
              <a:rPr lang="fr-FR" dirty="0"/>
              <a:t>For </a:t>
            </a:r>
            <a:r>
              <a:rPr lang="fr-FR" dirty="0" err="1"/>
              <a:t>complex</a:t>
            </a:r>
            <a:r>
              <a:rPr lang="fr-FR" dirty="0"/>
              <a:t> </a:t>
            </a:r>
            <a:r>
              <a:rPr lang="fr-FR" dirty="0" err="1"/>
              <a:t>projects</a:t>
            </a:r>
            <a:r>
              <a:rPr lang="fr-FR" dirty="0"/>
              <a:t> </a:t>
            </a:r>
            <a:r>
              <a:rPr lang="fr-FR" dirty="0" err="1"/>
              <a:t>likely</a:t>
            </a:r>
            <a:r>
              <a:rPr lang="fr-FR" dirty="0"/>
              <a:t> to impact </a:t>
            </a:r>
            <a:r>
              <a:rPr lang="fr-FR" dirty="0" err="1"/>
              <a:t>upon</a:t>
            </a:r>
            <a:r>
              <a:rPr lang="fr-FR" dirty="0"/>
              <a:t> people and the </a:t>
            </a:r>
            <a:r>
              <a:rPr lang="fr-FR" dirty="0" err="1"/>
              <a:t>environment</a:t>
            </a:r>
            <a:r>
              <a:rPr lang="fr-FR" dirty="0"/>
              <a:t> over a large </a:t>
            </a:r>
            <a:r>
              <a:rPr lang="fr-FR" dirty="0" err="1"/>
              <a:t>geographic</a:t>
            </a:r>
            <a:r>
              <a:rPr lang="fr-FR" dirty="0"/>
              <a:t> area, or affect </a:t>
            </a:r>
            <a:r>
              <a:rPr lang="fr-FR" dirty="0" err="1"/>
              <a:t>vulnerable</a:t>
            </a:r>
            <a:r>
              <a:rPr lang="fr-FR" dirty="0"/>
              <a:t> groups, </a:t>
            </a:r>
            <a:r>
              <a:rPr lang="fr-FR" dirty="0" err="1"/>
              <a:t>it</a:t>
            </a:r>
            <a:r>
              <a:rPr lang="fr-FR" dirty="0"/>
              <a:t> </a:t>
            </a:r>
            <a:r>
              <a:rPr lang="fr-FR" dirty="0" err="1"/>
              <a:t>may</a:t>
            </a:r>
            <a:r>
              <a:rPr lang="fr-FR" dirty="0"/>
              <a:t> </a:t>
            </a:r>
            <a:r>
              <a:rPr lang="fr-FR" dirty="0" err="1"/>
              <a:t>be</a:t>
            </a:r>
            <a:r>
              <a:rPr lang="fr-FR" dirty="0"/>
              <a:t> </a:t>
            </a:r>
            <a:r>
              <a:rPr lang="fr-FR" dirty="0" err="1"/>
              <a:t>useful</a:t>
            </a:r>
            <a:r>
              <a:rPr lang="fr-FR" dirty="0"/>
              <a:t> to compile </a:t>
            </a:r>
            <a:r>
              <a:rPr lang="fr-FR" dirty="0" err="1"/>
              <a:t>socio-economic</a:t>
            </a:r>
            <a:r>
              <a:rPr lang="fr-FR" dirty="0"/>
              <a:t> information for distribution to </a:t>
            </a:r>
            <a:r>
              <a:rPr lang="fr-FR" dirty="0" err="1"/>
              <a:t>project</a:t>
            </a:r>
            <a:r>
              <a:rPr lang="fr-FR" dirty="0"/>
              <a:t> staff and </a:t>
            </a:r>
            <a:r>
              <a:rPr lang="fr-FR" dirty="0" err="1"/>
              <a:t>external</a:t>
            </a:r>
            <a:r>
              <a:rPr lang="fr-FR" dirty="0"/>
              <a:t> consultants </a:t>
            </a:r>
            <a:r>
              <a:rPr lang="fr-FR" dirty="0" err="1"/>
              <a:t>working</a:t>
            </a:r>
            <a:r>
              <a:rPr lang="fr-FR" dirty="0"/>
              <a:t> in the </a:t>
            </a:r>
            <a:r>
              <a:rPr lang="fr-FR" dirty="0" err="1"/>
              <a:t>proposed</a:t>
            </a:r>
            <a:r>
              <a:rPr lang="fr-FR" dirty="0"/>
              <a:t> </a:t>
            </a:r>
            <a:r>
              <a:rPr lang="fr-FR" dirty="0" err="1"/>
              <a:t>project</a:t>
            </a:r>
            <a:r>
              <a:rPr lang="fr-FR" dirty="0"/>
              <a:t> area.</a:t>
            </a:r>
            <a:endParaRPr lang="fr-FR" b="1" dirty="0"/>
          </a:p>
          <a:p>
            <a:pPr>
              <a:buNone/>
            </a:pPr>
            <a:endParaRPr lang="fr-FR" dirty="0"/>
          </a:p>
          <a:p>
            <a:pPr>
              <a:buNone/>
            </a:pPr>
            <a:endParaRPr lang="fr-FR"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3- </a:t>
            </a:r>
            <a:r>
              <a:rPr lang="en-US" b="1" dirty="0"/>
              <a:t>Analyzing the global stakeholders</a:t>
            </a:r>
            <a:endParaRPr lang="fr-FR" dirty="0"/>
          </a:p>
        </p:txBody>
      </p:sp>
      <p:sp>
        <p:nvSpPr>
          <p:cNvPr id="3" name="Espace réservé du contenu 2"/>
          <p:cNvSpPr>
            <a:spLocks noGrp="1"/>
          </p:cNvSpPr>
          <p:nvPr>
            <p:ph idx="1"/>
          </p:nvPr>
        </p:nvSpPr>
        <p:spPr/>
        <p:txBody>
          <a:bodyPr>
            <a:normAutofit fontScale="92500"/>
          </a:bodyPr>
          <a:lstStyle/>
          <a:p>
            <a:pPr>
              <a:buNone/>
            </a:pPr>
            <a:r>
              <a:rPr lang="fr-FR" b="1" dirty="0"/>
              <a:t>6- </a:t>
            </a:r>
            <a:r>
              <a:rPr lang="fr-FR" b="1" dirty="0" err="1"/>
              <a:t>Verify</a:t>
            </a:r>
            <a:r>
              <a:rPr lang="fr-FR" b="1" dirty="0"/>
              <a:t> </a:t>
            </a:r>
            <a:r>
              <a:rPr lang="fr-FR" b="1" dirty="0" err="1"/>
              <a:t>stakeholder</a:t>
            </a:r>
            <a:r>
              <a:rPr lang="fr-FR" b="1" dirty="0"/>
              <a:t> </a:t>
            </a:r>
            <a:r>
              <a:rPr lang="fr-FR" b="1" dirty="0" err="1"/>
              <a:t>representatives</a:t>
            </a:r>
            <a:r>
              <a:rPr lang="fr-FR" dirty="0"/>
              <a:t> </a:t>
            </a:r>
            <a:r>
              <a:rPr lang="fr-FR" dirty="0" err="1"/>
              <a:t>Identifying</a:t>
            </a:r>
            <a:r>
              <a:rPr lang="fr-FR" dirty="0"/>
              <a:t> </a:t>
            </a:r>
            <a:r>
              <a:rPr lang="fr-FR" dirty="0" err="1"/>
              <a:t>stakeholder</a:t>
            </a:r>
            <a:r>
              <a:rPr lang="fr-FR" dirty="0"/>
              <a:t> </a:t>
            </a:r>
            <a:r>
              <a:rPr lang="fr-FR" dirty="0" err="1"/>
              <a:t>representatives</a:t>
            </a:r>
            <a:r>
              <a:rPr lang="fr-FR" dirty="0"/>
              <a:t> and consulting </a:t>
            </a:r>
            <a:r>
              <a:rPr lang="fr-FR" dirty="0" err="1"/>
              <a:t>with</a:t>
            </a:r>
            <a:r>
              <a:rPr lang="fr-FR" dirty="0"/>
              <a:t> and </a:t>
            </a:r>
            <a:r>
              <a:rPr lang="fr-FR" dirty="0" err="1"/>
              <a:t>through</a:t>
            </a:r>
            <a:r>
              <a:rPr lang="fr-FR" dirty="0"/>
              <a:t> </a:t>
            </a:r>
            <a:r>
              <a:rPr lang="fr-FR" dirty="0" err="1"/>
              <a:t>them</a:t>
            </a:r>
            <a:r>
              <a:rPr lang="fr-FR" dirty="0"/>
              <a:t> </a:t>
            </a:r>
            <a:r>
              <a:rPr lang="fr-FR" dirty="0" err="1"/>
              <a:t>can</a:t>
            </a:r>
            <a:r>
              <a:rPr lang="fr-FR" dirty="0"/>
              <a:t> </a:t>
            </a:r>
            <a:r>
              <a:rPr lang="fr-FR" dirty="0" err="1"/>
              <a:t>be</a:t>
            </a:r>
            <a:r>
              <a:rPr lang="fr-FR" dirty="0"/>
              <a:t> an efficient </a:t>
            </a:r>
            <a:r>
              <a:rPr lang="fr-FR" dirty="0" err="1"/>
              <a:t>way</a:t>
            </a:r>
            <a:r>
              <a:rPr lang="fr-FR" dirty="0"/>
              <a:t> to </a:t>
            </a:r>
            <a:r>
              <a:rPr lang="fr-FR" dirty="0" err="1"/>
              <a:t>disseminate</a:t>
            </a:r>
            <a:r>
              <a:rPr lang="fr-FR" dirty="0"/>
              <a:t> information to large </a:t>
            </a:r>
            <a:r>
              <a:rPr lang="fr-FR" dirty="0" err="1"/>
              <a:t>numbers</a:t>
            </a:r>
            <a:r>
              <a:rPr lang="fr-FR" dirty="0"/>
              <a:t> of </a:t>
            </a:r>
            <a:r>
              <a:rPr lang="fr-FR" dirty="0" err="1"/>
              <a:t>stakeholders</a:t>
            </a:r>
            <a:r>
              <a:rPr lang="fr-FR" dirty="0"/>
              <a:t> and </a:t>
            </a:r>
            <a:r>
              <a:rPr lang="fr-FR" dirty="0" err="1"/>
              <a:t>receive</a:t>
            </a:r>
            <a:r>
              <a:rPr lang="fr-FR" dirty="0"/>
              <a:t> information </a:t>
            </a:r>
            <a:r>
              <a:rPr lang="fr-FR" dirty="0" err="1"/>
              <a:t>from</a:t>
            </a:r>
            <a:r>
              <a:rPr lang="fr-FR" dirty="0"/>
              <a:t> </a:t>
            </a:r>
            <a:r>
              <a:rPr lang="fr-FR" dirty="0" err="1"/>
              <a:t>them</a:t>
            </a:r>
            <a:r>
              <a:rPr lang="fr-FR" dirty="0"/>
              <a:t>. </a:t>
            </a:r>
          </a:p>
          <a:p>
            <a:pPr>
              <a:buNone/>
            </a:pPr>
            <a:r>
              <a:rPr lang="fr-FR" b="1" dirty="0"/>
              <a:t>7- Engage </a:t>
            </a:r>
            <a:r>
              <a:rPr lang="fr-FR" b="1" dirty="0" err="1"/>
              <a:t>with</a:t>
            </a:r>
            <a:r>
              <a:rPr lang="fr-FR" b="1" dirty="0"/>
              <a:t> </a:t>
            </a:r>
            <a:r>
              <a:rPr lang="fr-FR" b="1" dirty="0" err="1"/>
              <a:t>stakeholders</a:t>
            </a:r>
            <a:r>
              <a:rPr lang="fr-FR" b="1" dirty="0"/>
              <a:t> in </a:t>
            </a:r>
            <a:r>
              <a:rPr lang="fr-FR" b="1" dirty="0" err="1"/>
              <a:t>their</a:t>
            </a:r>
            <a:r>
              <a:rPr lang="fr-FR" b="1" dirty="0"/>
              <a:t> </a:t>
            </a:r>
            <a:r>
              <a:rPr lang="fr-FR" b="1" dirty="0" err="1"/>
              <a:t>own</a:t>
            </a:r>
            <a:r>
              <a:rPr lang="fr-FR" b="1" dirty="0"/>
              <a:t> </a:t>
            </a:r>
            <a:r>
              <a:rPr lang="fr-FR" b="1" dirty="0" err="1"/>
              <a:t>communities</a:t>
            </a:r>
            <a:r>
              <a:rPr lang="fr-FR" b="1" dirty="0"/>
              <a:t>: </a:t>
            </a:r>
            <a:r>
              <a:rPr lang="fr-FR" dirty="0"/>
              <a:t>In </a:t>
            </a:r>
            <a:r>
              <a:rPr lang="fr-FR" dirty="0" err="1"/>
              <a:t>general</a:t>
            </a:r>
            <a:r>
              <a:rPr lang="fr-FR" dirty="0"/>
              <a:t>, </a:t>
            </a:r>
            <a:r>
              <a:rPr lang="fr-FR" dirty="0" err="1"/>
              <a:t>companies</a:t>
            </a:r>
            <a:r>
              <a:rPr lang="fr-FR" dirty="0"/>
              <a:t> </a:t>
            </a:r>
            <a:r>
              <a:rPr lang="fr-FR" dirty="0" err="1"/>
              <a:t>that</a:t>
            </a:r>
            <a:r>
              <a:rPr lang="fr-FR" dirty="0"/>
              <a:t> </a:t>
            </a:r>
            <a:r>
              <a:rPr lang="fr-FR" dirty="0" err="1"/>
              <a:t>choose</a:t>
            </a:r>
            <a:r>
              <a:rPr lang="fr-FR" dirty="0"/>
              <a:t> a venue </a:t>
            </a:r>
            <a:r>
              <a:rPr lang="fr-FR" dirty="0" err="1"/>
              <a:t>where</a:t>
            </a:r>
            <a:r>
              <a:rPr lang="fr-FR" dirty="0"/>
              <a:t> </a:t>
            </a:r>
            <a:r>
              <a:rPr lang="fr-FR" dirty="0" err="1"/>
              <a:t>stakeholders</a:t>
            </a:r>
            <a:r>
              <a:rPr lang="fr-FR" dirty="0"/>
              <a:t> </a:t>
            </a:r>
            <a:r>
              <a:rPr lang="fr-FR" dirty="0" err="1"/>
              <a:t>feel</a:t>
            </a:r>
            <a:r>
              <a:rPr lang="fr-FR" dirty="0"/>
              <a:t> more </a:t>
            </a:r>
            <a:r>
              <a:rPr lang="fr-FR" dirty="0" err="1"/>
              <a:t>comfortable</a:t>
            </a:r>
            <a:r>
              <a:rPr lang="fr-FR" dirty="0"/>
              <a:t> - </a:t>
            </a:r>
            <a:r>
              <a:rPr lang="fr-FR" dirty="0" err="1"/>
              <a:t>most</a:t>
            </a:r>
            <a:r>
              <a:rPr lang="fr-FR" dirty="0"/>
              <a:t> </a:t>
            </a:r>
            <a:r>
              <a:rPr lang="fr-FR" dirty="0" err="1"/>
              <a:t>likely</a:t>
            </a:r>
            <a:r>
              <a:rPr lang="fr-FR" dirty="0"/>
              <a:t> </a:t>
            </a:r>
            <a:r>
              <a:rPr lang="fr-FR" dirty="0" err="1"/>
              <a:t>at</a:t>
            </a:r>
            <a:r>
              <a:rPr lang="fr-FR" dirty="0"/>
              <a:t> a location </a:t>
            </a:r>
            <a:r>
              <a:rPr lang="fr-FR" dirty="0" err="1"/>
              <a:t>within</a:t>
            </a:r>
            <a:r>
              <a:rPr lang="fr-FR" dirty="0"/>
              <a:t> the </a:t>
            </a:r>
            <a:r>
              <a:rPr lang="fr-FR" dirty="0" err="1"/>
              <a:t>community</a:t>
            </a:r>
            <a:r>
              <a:rPr lang="fr-FR" dirty="0"/>
              <a:t> – tend to have more productive engagement </a:t>
            </a:r>
            <a:r>
              <a:rPr lang="fr-FR" dirty="0" err="1"/>
              <a:t>processes</a:t>
            </a:r>
            <a:r>
              <a:rPr lang="fr-FR" dirty="0"/>
              <a:t>. </a:t>
            </a:r>
          </a:p>
          <a:p>
            <a:pPr>
              <a:buNone/>
            </a:pPr>
            <a:endParaRPr lang="fr-FR"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3- </a:t>
            </a:r>
            <a:r>
              <a:rPr lang="en-US" b="1" dirty="0"/>
              <a:t>Analyzing the global stakeholders</a:t>
            </a:r>
            <a:endParaRPr lang="fr-FR" dirty="0"/>
          </a:p>
        </p:txBody>
      </p:sp>
      <p:sp>
        <p:nvSpPr>
          <p:cNvPr id="3" name="Espace réservé du contenu 2"/>
          <p:cNvSpPr>
            <a:spLocks noGrp="1"/>
          </p:cNvSpPr>
          <p:nvPr>
            <p:ph idx="1"/>
          </p:nvPr>
        </p:nvSpPr>
        <p:spPr/>
        <p:txBody>
          <a:bodyPr/>
          <a:lstStyle/>
          <a:p>
            <a:pPr>
              <a:buNone/>
            </a:pPr>
            <a:r>
              <a:rPr lang="fr-FR" b="1" dirty="0"/>
              <a:t>8- </a:t>
            </a:r>
            <a:r>
              <a:rPr lang="fr-FR" b="1" dirty="0" err="1"/>
              <a:t>Remember</a:t>
            </a:r>
            <a:r>
              <a:rPr lang="fr-FR" b="1" dirty="0"/>
              <a:t> </a:t>
            </a:r>
            <a:r>
              <a:rPr lang="fr-FR" b="1" dirty="0" err="1"/>
              <a:t>that</a:t>
            </a:r>
            <a:r>
              <a:rPr lang="fr-FR" b="1" dirty="0"/>
              <a:t> </a:t>
            </a:r>
            <a:r>
              <a:rPr lang="fr-FR" b="1" dirty="0" err="1"/>
              <a:t>Government</a:t>
            </a:r>
            <a:r>
              <a:rPr lang="fr-FR" b="1" dirty="0"/>
              <a:t> </a:t>
            </a:r>
            <a:r>
              <a:rPr lang="fr-FR" b="1" dirty="0" err="1"/>
              <a:t>is</a:t>
            </a:r>
            <a:r>
              <a:rPr lang="fr-FR" b="1" dirty="0"/>
              <a:t> a </a:t>
            </a:r>
            <a:r>
              <a:rPr lang="fr-FR" b="1" dirty="0" err="1"/>
              <a:t>key</a:t>
            </a:r>
            <a:r>
              <a:rPr lang="fr-FR" b="1" dirty="0"/>
              <a:t> </a:t>
            </a:r>
            <a:r>
              <a:rPr lang="fr-FR" b="1" dirty="0" err="1"/>
              <a:t>stakeholder</a:t>
            </a:r>
            <a:r>
              <a:rPr lang="fr-FR" b="1" dirty="0"/>
              <a:t>: </a:t>
            </a:r>
            <a:r>
              <a:rPr lang="fr-FR" dirty="0"/>
              <a:t>There are </a:t>
            </a:r>
            <a:r>
              <a:rPr lang="fr-FR" dirty="0" err="1"/>
              <a:t>many</a:t>
            </a:r>
            <a:r>
              <a:rPr lang="fr-FR" dirty="0"/>
              <a:t> important </a:t>
            </a:r>
            <a:r>
              <a:rPr lang="fr-FR" dirty="0" err="1"/>
              <a:t>reasons</a:t>
            </a:r>
            <a:r>
              <a:rPr lang="fr-FR" dirty="0"/>
              <a:t> to </a:t>
            </a:r>
            <a:r>
              <a:rPr lang="fr-FR" dirty="0" err="1"/>
              <a:t>establish</a:t>
            </a:r>
            <a:r>
              <a:rPr lang="fr-FR" dirty="0"/>
              <a:t> and </a:t>
            </a:r>
            <a:r>
              <a:rPr lang="fr-FR" dirty="0" err="1"/>
              <a:t>maintain</a:t>
            </a:r>
            <a:r>
              <a:rPr lang="fr-FR" dirty="0"/>
              <a:t> good </a:t>
            </a:r>
            <a:r>
              <a:rPr lang="fr-FR" dirty="0" err="1"/>
              <a:t>working</a:t>
            </a:r>
            <a:r>
              <a:rPr lang="fr-FR" dirty="0"/>
              <a:t> </a:t>
            </a:r>
            <a:r>
              <a:rPr lang="fr-FR" dirty="0" err="1"/>
              <a:t>relationships</a:t>
            </a:r>
            <a:r>
              <a:rPr lang="fr-FR" dirty="0"/>
              <a:t> </a:t>
            </a:r>
            <a:r>
              <a:rPr lang="fr-FR" dirty="0" err="1"/>
              <a:t>with</a:t>
            </a:r>
            <a:r>
              <a:rPr lang="fr-FR" dirty="0"/>
              <a:t> </a:t>
            </a:r>
            <a:r>
              <a:rPr lang="fr-FR" dirty="0" err="1"/>
              <a:t>governmental</a:t>
            </a:r>
            <a:r>
              <a:rPr lang="fr-FR" dirty="0"/>
              <a:t> </a:t>
            </a:r>
            <a:r>
              <a:rPr lang="fr-FR" dirty="0" err="1"/>
              <a:t>authorities</a:t>
            </a:r>
            <a:r>
              <a:rPr lang="fr-FR" dirty="0"/>
              <a:t> </a:t>
            </a:r>
            <a:r>
              <a:rPr lang="fr-FR" dirty="0" err="1"/>
              <a:t>at</a:t>
            </a:r>
            <a:r>
              <a:rPr lang="fr-FR" dirty="0"/>
              <a:t> </a:t>
            </a:r>
            <a:r>
              <a:rPr lang="fr-FR" dirty="0" err="1"/>
              <a:t>different</a:t>
            </a:r>
            <a:r>
              <a:rPr lang="fr-FR" dirty="0"/>
              <a:t> </a:t>
            </a:r>
            <a:r>
              <a:rPr lang="fr-FR" dirty="0" err="1"/>
              <a:t>levels</a:t>
            </a:r>
            <a:r>
              <a:rPr lang="fr-FR" dirty="0"/>
              <a:t>, and to </a:t>
            </a:r>
            <a:r>
              <a:rPr lang="fr-FR" dirty="0" err="1"/>
              <a:t>keep</a:t>
            </a:r>
            <a:r>
              <a:rPr lang="fr-FR" dirty="0"/>
              <a:t> </a:t>
            </a:r>
            <a:r>
              <a:rPr lang="fr-FR" dirty="0" err="1"/>
              <a:t>them</a:t>
            </a:r>
            <a:r>
              <a:rPr lang="fr-FR" dirty="0"/>
              <a:t> </a:t>
            </a:r>
            <a:r>
              <a:rPr lang="fr-FR" dirty="0" err="1"/>
              <a:t>informed</a:t>
            </a:r>
            <a:r>
              <a:rPr lang="fr-FR" dirty="0"/>
              <a:t> of the </a:t>
            </a:r>
            <a:r>
              <a:rPr lang="fr-FR" dirty="0" err="1"/>
              <a:t>project’s</a:t>
            </a:r>
            <a:r>
              <a:rPr lang="fr-FR" dirty="0"/>
              <a:t> </a:t>
            </a:r>
            <a:r>
              <a:rPr lang="fr-FR" dirty="0" err="1"/>
              <a:t>activities</a:t>
            </a:r>
            <a:r>
              <a:rPr lang="fr-FR" dirty="0"/>
              <a:t> and </a:t>
            </a:r>
            <a:r>
              <a:rPr lang="fr-FR" dirty="0" err="1"/>
              <a:t>anticipated</a:t>
            </a:r>
            <a:r>
              <a:rPr lang="fr-FR" dirty="0"/>
              <a:t> impacts. </a:t>
            </a:r>
          </a:p>
          <a:p>
            <a:pPr>
              <a:buNone/>
            </a:pPr>
            <a:endParaRPr lang="fr-FR"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3- </a:t>
            </a:r>
            <a:r>
              <a:rPr lang="en-US" b="1" dirty="0"/>
              <a:t>Analyzing the global stakeholders</a:t>
            </a:r>
            <a:endParaRPr lang="fr-FR" dirty="0"/>
          </a:p>
        </p:txBody>
      </p:sp>
      <p:sp>
        <p:nvSpPr>
          <p:cNvPr id="3" name="Espace réservé du contenu 2"/>
          <p:cNvSpPr>
            <a:spLocks noGrp="1"/>
          </p:cNvSpPr>
          <p:nvPr>
            <p:ph idx="1"/>
          </p:nvPr>
        </p:nvSpPr>
        <p:spPr>
          <a:xfrm>
            <a:off x="272017" y="1667741"/>
            <a:ext cx="8480097" cy="4509222"/>
          </a:xfrm>
        </p:spPr>
        <p:txBody>
          <a:bodyPr>
            <a:normAutofit/>
          </a:bodyPr>
          <a:lstStyle/>
          <a:p>
            <a:pPr>
              <a:buNone/>
            </a:pPr>
            <a:r>
              <a:rPr lang="fr-FR" b="1" dirty="0"/>
              <a:t>9- </a:t>
            </a:r>
            <a:r>
              <a:rPr lang="fr-FR" b="1" dirty="0" err="1"/>
              <a:t>Work</a:t>
            </a:r>
            <a:r>
              <a:rPr lang="fr-FR" b="1" dirty="0"/>
              <a:t> </a:t>
            </a:r>
            <a:r>
              <a:rPr lang="fr-FR" b="1" dirty="0" err="1"/>
              <a:t>with</a:t>
            </a:r>
            <a:r>
              <a:rPr lang="fr-FR" b="1" dirty="0"/>
              <a:t> </a:t>
            </a:r>
            <a:r>
              <a:rPr lang="fr-FR" b="1" dirty="0" err="1"/>
              <a:t>representative</a:t>
            </a:r>
            <a:r>
              <a:rPr lang="fr-FR" b="1" dirty="0"/>
              <a:t> and </a:t>
            </a:r>
            <a:r>
              <a:rPr lang="fr-FR" b="1" dirty="0" err="1"/>
              <a:t>accountable</a:t>
            </a:r>
            <a:r>
              <a:rPr lang="fr-FR" b="1" dirty="0"/>
              <a:t> </a:t>
            </a:r>
            <a:r>
              <a:rPr lang="fr-FR" b="1" dirty="0" err="1"/>
              <a:t>NGOs</a:t>
            </a:r>
            <a:r>
              <a:rPr lang="fr-FR" b="1" dirty="0"/>
              <a:t> and </a:t>
            </a:r>
            <a:r>
              <a:rPr lang="fr-FR" b="1" dirty="0" err="1"/>
              <a:t>community</a:t>
            </a:r>
            <a:r>
              <a:rPr lang="fr-FR" b="1" dirty="0"/>
              <a:t>-</a:t>
            </a:r>
            <a:r>
              <a:rPr lang="fr-FR" b="1" dirty="0" err="1"/>
              <a:t>based</a:t>
            </a:r>
            <a:r>
              <a:rPr lang="fr-FR" b="1" dirty="0"/>
              <a:t> </a:t>
            </a:r>
            <a:r>
              <a:rPr lang="fr-FR" b="1" dirty="0" err="1"/>
              <a:t>organizations</a:t>
            </a:r>
            <a:r>
              <a:rPr lang="fr-FR" b="1" dirty="0"/>
              <a:t>: </a:t>
            </a:r>
            <a:r>
              <a:rPr lang="fr-FR" dirty="0"/>
              <a:t> Non-</a:t>
            </a:r>
            <a:r>
              <a:rPr lang="fr-FR" dirty="0" err="1"/>
              <a:t>governmental</a:t>
            </a:r>
            <a:r>
              <a:rPr lang="fr-FR" dirty="0"/>
              <a:t> </a:t>
            </a:r>
            <a:r>
              <a:rPr lang="fr-FR" dirty="0" err="1"/>
              <a:t>organizations</a:t>
            </a:r>
            <a:r>
              <a:rPr lang="fr-FR" dirty="0"/>
              <a:t> (</a:t>
            </a:r>
            <a:r>
              <a:rPr lang="fr-FR" dirty="0" err="1"/>
              <a:t>NGOs</a:t>
            </a:r>
            <a:r>
              <a:rPr lang="fr-FR" dirty="0"/>
              <a:t>) and </a:t>
            </a:r>
            <a:r>
              <a:rPr lang="fr-FR" dirty="0" err="1"/>
              <a:t>community</a:t>
            </a:r>
            <a:r>
              <a:rPr lang="fr-FR" dirty="0"/>
              <a:t>-</a:t>
            </a:r>
            <a:r>
              <a:rPr lang="fr-FR" dirty="0" err="1"/>
              <a:t>based</a:t>
            </a:r>
            <a:r>
              <a:rPr lang="fr-FR" dirty="0"/>
              <a:t> </a:t>
            </a:r>
            <a:r>
              <a:rPr lang="fr-FR" dirty="0" err="1"/>
              <a:t>organizations</a:t>
            </a:r>
            <a:r>
              <a:rPr lang="fr-FR" dirty="0"/>
              <a:t> (</a:t>
            </a:r>
            <a:r>
              <a:rPr lang="fr-FR" dirty="0" err="1"/>
              <a:t>CBOs</a:t>
            </a:r>
            <a:r>
              <a:rPr lang="fr-FR" dirty="0"/>
              <a:t>), </a:t>
            </a:r>
            <a:r>
              <a:rPr lang="fr-FR" dirty="0" err="1"/>
              <a:t>particularly</a:t>
            </a:r>
            <a:r>
              <a:rPr lang="fr-FR" dirty="0"/>
              <a:t> </a:t>
            </a:r>
            <a:r>
              <a:rPr lang="fr-FR" dirty="0" err="1"/>
              <a:t>those</a:t>
            </a:r>
            <a:r>
              <a:rPr lang="fr-FR" dirty="0"/>
              <a:t> </a:t>
            </a:r>
            <a:r>
              <a:rPr lang="fr-FR" dirty="0" err="1"/>
              <a:t>who</a:t>
            </a:r>
            <a:r>
              <a:rPr lang="fr-FR" dirty="0"/>
              <a:t> </a:t>
            </a:r>
            <a:r>
              <a:rPr lang="fr-FR" dirty="0" err="1"/>
              <a:t>represent</a:t>
            </a:r>
            <a:r>
              <a:rPr lang="fr-FR" dirty="0"/>
              <a:t> </a:t>
            </a:r>
            <a:r>
              <a:rPr lang="fr-FR" dirty="0" err="1"/>
              <a:t>communities</a:t>
            </a:r>
            <a:r>
              <a:rPr lang="fr-FR" dirty="0"/>
              <a:t> </a:t>
            </a:r>
            <a:r>
              <a:rPr lang="fr-FR" dirty="0" err="1"/>
              <a:t>directly</a:t>
            </a:r>
            <a:r>
              <a:rPr lang="fr-FR" dirty="0"/>
              <a:t> </a:t>
            </a:r>
            <a:r>
              <a:rPr lang="fr-FR" dirty="0" err="1"/>
              <a:t>affected</a:t>
            </a:r>
            <a:r>
              <a:rPr lang="fr-FR" dirty="0"/>
              <a:t> by a </a:t>
            </a:r>
            <a:r>
              <a:rPr lang="fr-FR" dirty="0" err="1"/>
              <a:t>project</a:t>
            </a:r>
            <a:r>
              <a:rPr lang="fr-FR" dirty="0"/>
              <a:t>, </a:t>
            </a:r>
            <a:r>
              <a:rPr lang="fr-FR" dirty="0" err="1"/>
              <a:t>can</a:t>
            </a:r>
            <a:r>
              <a:rPr lang="fr-FR" dirty="0"/>
              <a:t> </a:t>
            </a:r>
            <a:r>
              <a:rPr lang="fr-FR" dirty="0" err="1"/>
              <a:t>be</a:t>
            </a:r>
            <a:r>
              <a:rPr lang="fr-FR" dirty="0"/>
              <a:t> important </a:t>
            </a:r>
            <a:r>
              <a:rPr lang="fr-FR" dirty="0" err="1"/>
              <a:t>stakeholders</a:t>
            </a:r>
            <a:r>
              <a:rPr lang="fr-FR" dirty="0"/>
              <a:t> for </a:t>
            </a:r>
            <a:r>
              <a:rPr lang="fr-FR" dirty="0" err="1"/>
              <a:t>companies</a:t>
            </a:r>
            <a:r>
              <a:rPr lang="fr-FR" dirty="0"/>
              <a:t> to </a:t>
            </a:r>
            <a:r>
              <a:rPr lang="fr-FR" dirty="0" err="1"/>
              <a:t>identify</a:t>
            </a:r>
            <a:r>
              <a:rPr lang="fr-FR" dirty="0"/>
              <a:t> and engage on a proactive basis.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b="1" dirty="0"/>
              <a:t>3- </a:t>
            </a:r>
            <a:r>
              <a:rPr lang="en-US" b="1" dirty="0"/>
              <a:t>Analyzing the global stakeholders</a:t>
            </a:r>
            <a:endParaRPr lang="fr-FR" dirty="0"/>
          </a:p>
        </p:txBody>
      </p:sp>
      <p:sp>
        <p:nvSpPr>
          <p:cNvPr id="3" name="Espace réservé du contenu 2"/>
          <p:cNvSpPr>
            <a:spLocks noGrp="1"/>
          </p:cNvSpPr>
          <p:nvPr>
            <p:ph idx="1"/>
          </p:nvPr>
        </p:nvSpPr>
        <p:spPr/>
        <p:txBody>
          <a:bodyPr/>
          <a:lstStyle/>
          <a:p>
            <a:pPr>
              <a:buNone/>
            </a:pPr>
            <a:r>
              <a:rPr lang="fr-FR" b="1" dirty="0"/>
              <a:t>10- </a:t>
            </a:r>
            <a:r>
              <a:rPr lang="fr-FR" b="1" dirty="0" err="1"/>
              <a:t>Recognize</a:t>
            </a:r>
            <a:r>
              <a:rPr lang="fr-FR" b="1" dirty="0"/>
              <a:t> </a:t>
            </a:r>
            <a:r>
              <a:rPr lang="fr-FR" b="1" dirty="0" err="1"/>
              <a:t>employees</a:t>
            </a:r>
            <a:r>
              <a:rPr lang="fr-FR" b="1" dirty="0"/>
              <a:t> as a good </a:t>
            </a:r>
            <a:r>
              <a:rPr lang="fr-FR" b="1" dirty="0" err="1"/>
              <a:t>channel</a:t>
            </a:r>
            <a:r>
              <a:rPr lang="fr-FR" b="1" dirty="0"/>
              <a:t> of communication:</a:t>
            </a:r>
          </a:p>
          <a:p>
            <a:pPr>
              <a:buNone/>
            </a:pPr>
            <a:r>
              <a:rPr lang="fr-FR" b="1" dirty="0"/>
              <a:t> </a:t>
            </a:r>
            <a:r>
              <a:rPr lang="fr-FR" dirty="0"/>
              <a:t>Local </a:t>
            </a:r>
            <a:r>
              <a:rPr lang="fr-FR" dirty="0" err="1"/>
              <a:t>communities</a:t>
            </a:r>
            <a:r>
              <a:rPr lang="fr-FR" dirty="0"/>
              <a:t> tend to </a:t>
            </a:r>
            <a:r>
              <a:rPr lang="fr-FR" dirty="0" err="1"/>
              <a:t>be</a:t>
            </a:r>
            <a:r>
              <a:rPr lang="fr-FR" dirty="0"/>
              <a:t> </a:t>
            </a:r>
            <a:r>
              <a:rPr lang="fr-FR" dirty="0" err="1"/>
              <a:t>viewed</a:t>
            </a:r>
            <a:r>
              <a:rPr lang="fr-FR" dirty="0"/>
              <a:t> as </a:t>
            </a:r>
            <a:r>
              <a:rPr lang="fr-FR" dirty="0" err="1"/>
              <a:t>those</a:t>
            </a:r>
            <a:r>
              <a:rPr lang="fr-FR" dirty="0"/>
              <a:t> “</a:t>
            </a:r>
            <a:r>
              <a:rPr lang="fr-FR" dirty="0" err="1"/>
              <a:t>outside</a:t>
            </a:r>
            <a:r>
              <a:rPr lang="fr-FR" dirty="0"/>
              <a:t>” the </a:t>
            </a:r>
            <a:r>
              <a:rPr lang="fr-FR" dirty="0" err="1"/>
              <a:t>company</a:t>
            </a:r>
            <a:r>
              <a:rPr lang="fr-FR" dirty="0"/>
              <a:t> </a:t>
            </a:r>
            <a:r>
              <a:rPr lang="fr-FR" dirty="0" err="1"/>
              <a:t>gates</a:t>
            </a:r>
            <a:r>
              <a:rPr lang="fr-FR" dirty="0"/>
              <a:t>.</a:t>
            </a:r>
          </a:p>
          <a:p>
            <a:pPr>
              <a:buNone/>
            </a:pPr>
            <a:r>
              <a:rPr lang="fr-FR" dirty="0"/>
              <a:t>In reality, </a:t>
            </a:r>
            <a:r>
              <a:rPr lang="fr-FR" dirty="0" err="1"/>
              <a:t>however</a:t>
            </a:r>
            <a:r>
              <a:rPr lang="fr-FR" dirty="0"/>
              <a:t>, a good part of </a:t>
            </a:r>
            <a:r>
              <a:rPr lang="fr-FR" dirty="0" err="1"/>
              <a:t>your</a:t>
            </a:r>
            <a:r>
              <a:rPr lang="fr-FR" dirty="0"/>
              <a:t> </a:t>
            </a:r>
            <a:r>
              <a:rPr lang="fr-FR" dirty="0" err="1"/>
              <a:t>workforce</a:t>
            </a:r>
            <a:r>
              <a:rPr lang="fr-FR" dirty="0"/>
              <a:t> </a:t>
            </a:r>
            <a:r>
              <a:rPr lang="fr-FR" dirty="0" err="1"/>
              <a:t>may</a:t>
            </a:r>
            <a:r>
              <a:rPr lang="fr-FR" dirty="0"/>
              <a:t> </a:t>
            </a:r>
            <a:r>
              <a:rPr lang="fr-FR" dirty="0" err="1"/>
              <a:t>be</a:t>
            </a:r>
            <a:r>
              <a:rPr lang="fr-FR" dirty="0"/>
              <a:t> part of </a:t>
            </a:r>
            <a:r>
              <a:rPr lang="fr-FR" dirty="0" err="1"/>
              <a:t>these</a:t>
            </a:r>
            <a:r>
              <a:rPr lang="fr-FR" dirty="0"/>
              <a:t> </a:t>
            </a:r>
            <a:r>
              <a:rPr lang="fr-FR" dirty="0" err="1"/>
              <a:t>communities</a:t>
            </a:r>
            <a:r>
              <a:rPr lang="fr-FR" dirty="0"/>
              <a:t> or </a:t>
            </a:r>
            <a:r>
              <a:rPr lang="fr-FR" dirty="0" err="1"/>
              <a:t>reside</a:t>
            </a:r>
            <a:r>
              <a:rPr lang="fr-FR" dirty="0"/>
              <a:t> </a:t>
            </a:r>
            <a:r>
              <a:rPr lang="fr-FR" dirty="0" err="1"/>
              <a:t>among</a:t>
            </a:r>
            <a:r>
              <a:rPr lang="fr-FR" dirty="0"/>
              <a:t> </a:t>
            </a:r>
            <a:r>
              <a:rPr lang="fr-FR" dirty="0" err="1"/>
              <a:t>them</a:t>
            </a:r>
            <a:r>
              <a:rPr lang="fr-FR" dirty="0"/>
              <a:t>. </a:t>
            </a:r>
          </a:p>
          <a:p>
            <a:pPr>
              <a:buNone/>
            </a:pPr>
            <a:endParaRPr lang="fr-FR" dirty="0"/>
          </a:p>
          <a:p>
            <a:endParaRPr lang="fr-FR"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470150" y="365126"/>
            <a:ext cx="7745003" cy="1054242"/>
          </a:xfrm>
        </p:spPr>
        <p:txBody>
          <a:bodyPr>
            <a:normAutofit fontScale="90000"/>
          </a:bodyPr>
          <a:lstStyle/>
          <a:p>
            <a:r>
              <a:rPr lang="fr-FR" b="1" dirty="0"/>
              <a:t>4- </a:t>
            </a:r>
            <a:r>
              <a:rPr lang="en-US" b="1" dirty="0"/>
              <a:t>The stakeholder commitment  framework</a:t>
            </a:r>
            <a:endParaRPr lang="fr-FR" b="1" dirty="0"/>
          </a:p>
        </p:txBody>
      </p:sp>
      <p:sp>
        <p:nvSpPr>
          <p:cNvPr id="3" name="Espace réservé du contenu 2"/>
          <p:cNvSpPr>
            <a:spLocks noGrp="1"/>
          </p:cNvSpPr>
          <p:nvPr>
            <p:ph idx="1"/>
          </p:nvPr>
        </p:nvSpPr>
        <p:spPr/>
        <p:txBody>
          <a:bodyPr>
            <a:normAutofit/>
          </a:bodyPr>
          <a:lstStyle/>
          <a:p>
            <a:pPr marL="0" indent="0" algn="just">
              <a:buNone/>
            </a:pPr>
            <a:r>
              <a:rPr lang="en-US" dirty="0"/>
              <a:t>McElroy and Mills (2000) identified that stakeholders have different levels of commitment to projects (Figure below), suggesting that communication is key to change this engagement level.</a:t>
            </a:r>
          </a:p>
          <a:p>
            <a:pPr marL="0" indent="0" algn="just">
              <a:buNone/>
            </a:pPr>
            <a:r>
              <a:rPr lang="en-US" dirty="0"/>
              <a:t>Global project managers must understand how the proper use of different communication media over distance and across cultural borders can trigger these changes:</a:t>
            </a:r>
          </a:p>
          <a:p>
            <a:pPr marL="0" indent="0">
              <a:buNone/>
            </a:pPr>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15362955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470151" y="365126"/>
            <a:ext cx="7457620" cy="1054242"/>
          </a:xfrm>
        </p:spPr>
        <p:txBody>
          <a:bodyPr>
            <a:normAutofit fontScale="90000"/>
          </a:bodyPr>
          <a:lstStyle/>
          <a:p>
            <a:r>
              <a:rPr lang="fr-FR" b="1" dirty="0"/>
              <a:t>4- </a:t>
            </a:r>
            <a:r>
              <a:rPr lang="en-US" b="1" dirty="0"/>
              <a:t>The stakeholder commitment  framework</a:t>
            </a:r>
            <a:endParaRPr lang="fr-FR" dirty="0"/>
          </a:p>
        </p:txBody>
      </p:sp>
      <p:sp>
        <p:nvSpPr>
          <p:cNvPr id="4" name="Espace réservé du contenu 3"/>
          <p:cNvSpPr>
            <a:spLocks noGrp="1"/>
          </p:cNvSpPr>
          <p:nvPr>
            <p:ph idx="13"/>
          </p:nvPr>
        </p:nvSpPr>
        <p:spPr/>
        <p:txBody>
          <a:bodyPr/>
          <a:lstStyle/>
          <a:p>
            <a:endParaRPr lang="fr-FR"/>
          </a:p>
        </p:txBody>
      </p:sp>
      <p:pic>
        <p:nvPicPr>
          <p:cNvPr id="5" name="Content Placeholder 4">
            <a:extLst>
              <a:ext uri="{FF2B5EF4-FFF2-40B4-BE49-F238E27FC236}">
                <a16:creationId xmlns:a16="http://schemas.microsoft.com/office/drawing/2014/main" id="{98ADBFD3-1A27-4101-A8A7-4E4D9542ECA4}"/>
              </a:ext>
            </a:extLst>
          </p:cNvPr>
          <p:cNvPicPr>
            <a:picLocks noGrp="1" noChangeAspect="1"/>
          </p:cNvPicPr>
          <p:nvPr>
            <p:ph idx="1"/>
          </p:nvPr>
        </p:nvPicPr>
        <p:blipFill>
          <a:blip r:embed="rId2"/>
          <a:stretch>
            <a:fillRect/>
          </a:stretch>
        </p:blipFill>
        <p:spPr>
          <a:xfrm>
            <a:off x="271463" y="2386732"/>
            <a:ext cx="8324850" cy="3071962"/>
          </a:xfrm>
          <a:prstGeom prst="rect">
            <a:avLst/>
          </a:prstGeom>
        </p:spPr>
      </p:pic>
    </p:spTree>
    <p:extLst>
      <p:ext uri="{BB962C8B-B14F-4D97-AF65-F5344CB8AC3E}">
        <p14:creationId xmlns:p14="http://schemas.microsoft.com/office/powerpoint/2010/main" val="12680944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470150" y="365126"/>
            <a:ext cx="7405369" cy="1054242"/>
          </a:xfrm>
        </p:spPr>
        <p:txBody>
          <a:bodyPr>
            <a:normAutofit fontScale="90000"/>
          </a:bodyPr>
          <a:lstStyle/>
          <a:p>
            <a:r>
              <a:rPr lang="fr-FR" b="1" dirty="0"/>
              <a:t>4- </a:t>
            </a:r>
            <a:r>
              <a:rPr lang="en-US" b="1" dirty="0"/>
              <a:t>The stakeholder commitment  framework</a:t>
            </a:r>
            <a:endParaRPr lang="fr-FR" dirty="0"/>
          </a:p>
        </p:txBody>
      </p:sp>
      <p:sp>
        <p:nvSpPr>
          <p:cNvPr id="3" name="Espace réservé du contenu 2"/>
          <p:cNvSpPr>
            <a:spLocks noGrp="1"/>
          </p:cNvSpPr>
          <p:nvPr>
            <p:ph idx="1"/>
          </p:nvPr>
        </p:nvSpPr>
        <p:spPr/>
        <p:txBody>
          <a:bodyPr>
            <a:normAutofit/>
          </a:bodyPr>
          <a:lstStyle/>
          <a:p>
            <a:r>
              <a:rPr lang="en-US" b="1" dirty="0">
                <a:solidFill>
                  <a:srgbClr val="FF0000"/>
                </a:solidFill>
              </a:rPr>
              <a:t>From ignorance to awareness:</a:t>
            </a:r>
            <a:r>
              <a:rPr lang="en-US" dirty="0">
                <a:solidFill>
                  <a:srgbClr val="FF0000"/>
                </a:solidFill>
              </a:rPr>
              <a:t> </a:t>
            </a:r>
            <a:r>
              <a:rPr lang="en-US" dirty="0"/>
              <a:t>project managers can gain a first level of commitment by creating a project virtual room and publishing the project information, key milestones and overall project performance. In many projects, most secondary stakeholders (low levels of power and influence) can remain at this level, and receive regular project updates by e-mail, or access the project virtual room when they require information.</a:t>
            </a:r>
          </a:p>
          <a:p>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12225902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fontScale="90000"/>
          </a:bodyPr>
          <a:lstStyle/>
          <a:p>
            <a:r>
              <a:rPr lang="fr-FR" dirty="0"/>
              <a:t>IV- </a:t>
            </a:r>
            <a:r>
              <a:rPr lang="en-US" dirty="0"/>
              <a:t>The stakeholder commitment framework</a:t>
            </a:r>
            <a:endParaRPr lang="fr-FR" dirty="0"/>
          </a:p>
        </p:txBody>
      </p:sp>
      <p:sp>
        <p:nvSpPr>
          <p:cNvPr id="3" name="Espace réservé du contenu 2"/>
          <p:cNvSpPr>
            <a:spLocks noGrp="1"/>
          </p:cNvSpPr>
          <p:nvPr>
            <p:ph idx="1"/>
          </p:nvPr>
        </p:nvSpPr>
        <p:spPr/>
        <p:txBody>
          <a:bodyPr>
            <a:normAutofit/>
          </a:bodyPr>
          <a:lstStyle/>
          <a:p>
            <a:r>
              <a:rPr lang="en-US" b="1" dirty="0">
                <a:solidFill>
                  <a:srgbClr val="FF0000"/>
                </a:solidFill>
              </a:rPr>
              <a:t>Understanding</a:t>
            </a:r>
            <a:r>
              <a:rPr lang="en-US" dirty="0">
                <a:solidFill>
                  <a:srgbClr val="FF0000"/>
                </a:solidFill>
              </a:rPr>
              <a:t>: </a:t>
            </a:r>
            <a:r>
              <a:rPr lang="en-US" dirty="0"/>
              <a:t>project managers can create a good level of understanding on the project by organizing local meetings in key locations and visiting key stakeholders at project onset, and by broadcasting regular updates during project execution.</a:t>
            </a:r>
          </a:p>
          <a:p>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28726200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fontScale="90000"/>
          </a:bodyPr>
          <a:lstStyle/>
          <a:p>
            <a:r>
              <a:rPr lang="fr-FR" dirty="0"/>
              <a:t>IV- </a:t>
            </a:r>
            <a:r>
              <a:rPr lang="en-US" dirty="0"/>
              <a:t>The stakeholder commitment framework</a:t>
            </a:r>
            <a:endParaRPr lang="fr-FR" dirty="0"/>
          </a:p>
        </p:txBody>
      </p:sp>
      <p:sp>
        <p:nvSpPr>
          <p:cNvPr id="3" name="Espace réservé du contenu 2"/>
          <p:cNvSpPr>
            <a:spLocks noGrp="1"/>
          </p:cNvSpPr>
          <p:nvPr>
            <p:ph idx="1"/>
          </p:nvPr>
        </p:nvSpPr>
        <p:spPr/>
        <p:txBody>
          <a:bodyPr>
            <a:normAutofit/>
          </a:bodyPr>
          <a:lstStyle/>
          <a:p>
            <a:r>
              <a:rPr lang="en-US" b="1" dirty="0">
                <a:solidFill>
                  <a:srgbClr val="FF0000"/>
                </a:solidFill>
              </a:rPr>
              <a:t>Support:</a:t>
            </a:r>
            <a:r>
              <a:rPr lang="en-US" dirty="0">
                <a:solidFill>
                  <a:srgbClr val="FF0000"/>
                </a:solidFill>
              </a:rPr>
              <a:t> </a:t>
            </a:r>
            <a:r>
              <a:rPr lang="en-US" dirty="0"/>
              <a:t>the project team can obtain the support of key stakeholders by fostering debates and brainstorming over distance  for strategic discussions. Senior stakeholders can be invited to give feedback on the project communication strategy and to provide suggestions and steering on important decisions.</a:t>
            </a:r>
          </a:p>
          <a:p>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11554316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fontScale="90000"/>
          </a:bodyPr>
          <a:lstStyle/>
          <a:p>
            <a:r>
              <a:rPr lang="fr-FR" dirty="0"/>
              <a:t>IV- </a:t>
            </a:r>
            <a:r>
              <a:rPr lang="en-US" dirty="0"/>
              <a:t>The stakeholder commitment framework</a:t>
            </a:r>
            <a:endParaRPr lang="fr-FR" dirty="0"/>
          </a:p>
        </p:txBody>
      </p:sp>
      <p:sp>
        <p:nvSpPr>
          <p:cNvPr id="3" name="Espace réservé du contenu 2"/>
          <p:cNvSpPr>
            <a:spLocks noGrp="1"/>
          </p:cNvSpPr>
          <p:nvPr>
            <p:ph idx="1"/>
          </p:nvPr>
        </p:nvSpPr>
        <p:spPr/>
        <p:txBody>
          <a:bodyPr>
            <a:normAutofit/>
          </a:bodyPr>
          <a:lstStyle/>
          <a:p>
            <a:r>
              <a:rPr lang="en-US" b="1" dirty="0">
                <a:solidFill>
                  <a:srgbClr val="FF0000"/>
                </a:solidFill>
              </a:rPr>
              <a:t>Involvement:</a:t>
            </a:r>
            <a:r>
              <a:rPr lang="en-US" dirty="0">
                <a:solidFill>
                  <a:srgbClr val="FF0000"/>
                </a:solidFill>
              </a:rPr>
              <a:t> </a:t>
            </a:r>
            <a:r>
              <a:rPr lang="en-US" dirty="0"/>
              <a:t>the key team members must be involved in the planning phase and in the preparation of important project components, such as the schedule and risk log. The project manager must continue involving these team members in all important steps, when main changes occur and on problem-solving activities.</a:t>
            </a:r>
          </a:p>
          <a:p>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6222942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470150" y="365126"/>
            <a:ext cx="7470683" cy="1054242"/>
          </a:xfrm>
        </p:spPr>
        <p:txBody>
          <a:bodyPr>
            <a:normAutofit fontScale="90000"/>
          </a:bodyPr>
          <a:lstStyle/>
          <a:p>
            <a:r>
              <a:rPr lang="fr-FR" b="1" dirty="0"/>
              <a:t>4- </a:t>
            </a:r>
            <a:r>
              <a:rPr lang="en-US" b="1" dirty="0"/>
              <a:t>The stakeholder commitment  framework</a:t>
            </a:r>
            <a:endParaRPr lang="fr-FR" dirty="0"/>
          </a:p>
        </p:txBody>
      </p:sp>
      <p:sp>
        <p:nvSpPr>
          <p:cNvPr id="3" name="Espace réservé du contenu 2"/>
          <p:cNvSpPr>
            <a:spLocks noGrp="1"/>
          </p:cNvSpPr>
          <p:nvPr>
            <p:ph idx="1"/>
          </p:nvPr>
        </p:nvSpPr>
        <p:spPr/>
        <p:txBody>
          <a:bodyPr>
            <a:normAutofit/>
          </a:bodyPr>
          <a:lstStyle/>
          <a:p>
            <a:r>
              <a:rPr lang="en-US" sz="2800" b="1" dirty="0">
                <a:solidFill>
                  <a:srgbClr val="FF0000"/>
                </a:solidFill>
              </a:rPr>
              <a:t>Commitment</a:t>
            </a:r>
            <a:r>
              <a:rPr lang="en-US" dirty="0">
                <a:solidFill>
                  <a:srgbClr val="FF0000"/>
                </a:solidFill>
              </a:rPr>
              <a:t>: </a:t>
            </a:r>
            <a:r>
              <a:rPr lang="en-US" dirty="0"/>
              <a:t>a consistent involvement of the project stakeholders in meetings and informal discussions will develop a high-level of commitment during project execution, simplifying the monitoring and control activities of the project manager. The commitment is often carried over to other projects, once the trust between the project manager and the stakeholders is established</a:t>
            </a:r>
          </a:p>
          <a:p>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30295114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fontScale="90000"/>
          </a:bodyPr>
          <a:lstStyle/>
          <a:p>
            <a:r>
              <a:rPr lang="en-US" b="1" dirty="0"/>
              <a:t>5- Defining strategies to change stakeholders’ commitment levels</a:t>
            </a:r>
            <a:endParaRPr lang="fr-FR" b="1" dirty="0"/>
          </a:p>
        </p:txBody>
      </p:sp>
      <p:sp>
        <p:nvSpPr>
          <p:cNvPr id="3" name="Espace réservé du contenu 2"/>
          <p:cNvSpPr>
            <a:spLocks noGrp="1"/>
          </p:cNvSpPr>
          <p:nvPr>
            <p:ph idx="1"/>
          </p:nvPr>
        </p:nvSpPr>
        <p:spPr>
          <a:xfrm>
            <a:off x="272017" y="1371600"/>
            <a:ext cx="9420624" cy="4805363"/>
          </a:xfrm>
        </p:spPr>
        <p:txBody>
          <a:bodyPr>
            <a:normAutofit/>
          </a:bodyPr>
          <a:lstStyle/>
          <a:p>
            <a:pPr marL="0" indent="0">
              <a:buNone/>
            </a:pPr>
            <a:r>
              <a:rPr lang="en-US" dirty="0"/>
              <a:t>After the stakeholder analysis discussed previously, </a:t>
            </a:r>
            <a:r>
              <a:rPr lang="en-US" b="1" dirty="0">
                <a:solidFill>
                  <a:srgbClr val="FF0000"/>
                </a:solidFill>
              </a:rPr>
              <a:t>the register </a:t>
            </a:r>
            <a:r>
              <a:rPr lang="en-US" dirty="0"/>
              <a:t>will contain the current and desired stakeholder position. </a:t>
            </a:r>
          </a:p>
          <a:p>
            <a:pPr marL="0" indent="0">
              <a:buNone/>
            </a:pPr>
            <a:r>
              <a:rPr lang="en-US" dirty="0"/>
              <a:t> According to the </a:t>
            </a:r>
            <a:r>
              <a:rPr lang="en-US" b="1" dirty="0">
                <a:solidFill>
                  <a:srgbClr val="FF0000"/>
                </a:solidFill>
              </a:rPr>
              <a:t>power</a:t>
            </a:r>
            <a:r>
              <a:rPr lang="en-US" dirty="0"/>
              <a:t>, </a:t>
            </a:r>
            <a:r>
              <a:rPr lang="en-US" b="1" dirty="0">
                <a:solidFill>
                  <a:srgbClr val="FF0000"/>
                </a:solidFill>
              </a:rPr>
              <a:t>influence</a:t>
            </a:r>
            <a:r>
              <a:rPr lang="en-US" dirty="0"/>
              <a:t>, </a:t>
            </a:r>
            <a:r>
              <a:rPr lang="en-US" b="1" dirty="0">
                <a:solidFill>
                  <a:srgbClr val="FF0000"/>
                </a:solidFill>
              </a:rPr>
              <a:t>cultural patterns</a:t>
            </a:r>
            <a:r>
              <a:rPr lang="en-US" dirty="0"/>
              <a:t>, </a:t>
            </a:r>
            <a:r>
              <a:rPr lang="en-US" b="1" dirty="0">
                <a:solidFill>
                  <a:srgbClr val="FF0000"/>
                </a:solidFill>
              </a:rPr>
              <a:t>objectives</a:t>
            </a:r>
            <a:r>
              <a:rPr lang="en-US" dirty="0"/>
              <a:t>, </a:t>
            </a:r>
            <a:r>
              <a:rPr lang="en-US" b="1" dirty="0">
                <a:solidFill>
                  <a:srgbClr val="FF0000"/>
                </a:solidFill>
              </a:rPr>
              <a:t>requirements</a:t>
            </a:r>
            <a:r>
              <a:rPr lang="en-US" dirty="0"/>
              <a:t>, </a:t>
            </a:r>
            <a:r>
              <a:rPr lang="en-US" b="1" dirty="0">
                <a:solidFill>
                  <a:srgbClr val="FF0000"/>
                </a:solidFill>
              </a:rPr>
              <a:t>reactions</a:t>
            </a:r>
            <a:r>
              <a:rPr lang="en-US" dirty="0"/>
              <a:t>, </a:t>
            </a:r>
            <a:r>
              <a:rPr lang="en-US" b="1" dirty="0">
                <a:solidFill>
                  <a:srgbClr val="FF0000"/>
                </a:solidFill>
              </a:rPr>
              <a:t>challenges</a:t>
            </a:r>
            <a:r>
              <a:rPr lang="en-US" dirty="0"/>
              <a:t> and </a:t>
            </a:r>
            <a:r>
              <a:rPr lang="en-US" b="1" dirty="0">
                <a:solidFill>
                  <a:srgbClr val="FF0000"/>
                </a:solidFill>
              </a:rPr>
              <a:t>opportunities</a:t>
            </a:r>
            <a:r>
              <a:rPr lang="en-US" dirty="0"/>
              <a:t>, the project manager can determine the strategic actions the project team can take for each stakeholder, in order to </a:t>
            </a:r>
            <a:r>
              <a:rPr lang="en-US" b="1" dirty="0">
                <a:solidFill>
                  <a:srgbClr val="00B050"/>
                </a:solidFill>
              </a:rPr>
              <a:t>increase their knowledge level</a:t>
            </a:r>
            <a:r>
              <a:rPr lang="en-US" dirty="0"/>
              <a:t> and </a:t>
            </a:r>
            <a:r>
              <a:rPr lang="en-US" b="1" dirty="0">
                <a:solidFill>
                  <a:srgbClr val="00B050"/>
                </a:solidFill>
              </a:rPr>
              <a:t>move stakeholders to the desired position</a:t>
            </a:r>
            <a:r>
              <a:rPr lang="en-US" dirty="0"/>
              <a:t>, thus </a:t>
            </a:r>
            <a:r>
              <a:rPr lang="en-US" b="1" dirty="0">
                <a:solidFill>
                  <a:srgbClr val="00B050"/>
                </a:solidFill>
              </a:rPr>
              <a:t>increasing the success rate of the project</a:t>
            </a:r>
            <a:r>
              <a:rPr lang="en-US" dirty="0"/>
              <a:t>.</a:t>
            </a:r>
          </a:p>
          <a:p>
            <a:endParaRPr lang="fr-FR" dirty="0"/>
          </a:p>
        </p:txBody>
      </p:sp>
    </p:spTree>
    <p:extLst>
      <p:ext uri="{BB962C8B-B14F-4D97-AF65-F5344CB8AC3E}">
        <p14:creationId xmlns:p14="http://schemas.microsoft.com/office/powerpoint/2010/main" val="31328447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fontScale="90000"/>
          </a:bodyPr>
          <a:lstStyle/>
          <a:p>
            <a:r>
              <a:rPr lang="en-US" b="1" dirty="0"/>
              <a:t>5- Defining strategies to change stakeholders’ commitment levels</a:t>
            </a:r>
            <a:endParaRPr lang="fr-FR" dirty="0"/>
          </a:p>
        </p:txBody>
      </p:sp>
      <p:sp>
        <p:nvSpPr>
          <p:cNvPr id="3" name="Espace réservé du contenu 2"/>
          <p:cNvSpPr>
            <a:spLocks noGrp="1"/>
          </p:cNvSpPr>
          <p:nvPr>
            <p:ph idx="1"/>
          </p:nvPr>
        </p:nvSpPr>
        <p:spPr/>
        <p:txBody>
          <a:bodyPr>
            <a:normAutofit/>
          </a:bodyPr>
          <a:lstStyle/>
          <a:p>
            <a:pPr marL="0" indent="0" algn="just">
              <a:buNone/>
            </a:pPr>
            <a:r>
              <a:rPr lang="en-US" dirty="0"/>
              <a:t>Based on all these aspects, the project team can decide on:</a:t>
            </a:r>
          </a:p>
          <a:p>
            <a:pPr marL="0" indent="0" algn="just"/>
            <a:r>
              <a:rPr lang="en-US" dirty="0"/>
              <a:t> </a:t>
            </a:r>
            <a:r>
              <a:rPr lang="en-US" dirty="0">
                <a:solidFill>
                  <a:srgbClr val="0070C0"/>
                </a:solidFill>
              </a:rPr>
              <a:t>how</a:t>
            </a:r>
            <a:r>
              <a:rPr lang="en-US" dirty="0"/>
              <a:t> </a:t>
            </a:r>
            <a:r>
              <a:rPr lang="en-US" b="1" dirty="0">
                <a:solidFill>
                  <a:srgbClr val="00B050"/>
                </a:solidFill>
              </a:rPr>
              <a:t>to raise </a:t>
            </a:r>
            <a:r>
              <a:rPr lang="en-US" dirty="0"/>
              <a:t>the effect of positive influences from key allies,</a:t>
            </a:r>
          </a:p>
          <a:p>
            <a:pPr marL="0" indent="0" algn="just"/>
            <a:r>
              <a:rPr lang="en-US" dirty="0"/>
              <a:t> </a:t>
            </a:r>
            <a:r>
              <a:rPr lang="en-US" dirty="0">
                <a:solidFill>
                  <a:srgbClr val="0070C0"/>
                </a:solidFill>
              </a:rPr>
              <a:t>how</a:t>
            </a:r>
            <a:r>
              <a:rPr lang="en-US" dirty="0"/>
              <a:t> </a:t>
            </a:r>
            <a:r>
              <a:rPr lang="en-US" b="1" dirty="0">
                <a:solidFill>
                  <a:srgbClr val="00B050"/>
                </a:solidFill>
              </a:rPr>
              <a:t>to reduce </a:t>
            </a:r>
            <a:r>
              <a:rPr lang="en-US" dirty="0"/>
              <a:t>opposition from key opposes </a:t>
            </a:r>
          </a:p>
          <a:p>
            <a:pPr marL="0" indent="0" algn="just">
              <a:buNone/>
            </a:pPr>
            <a:r>
              <a:rPr lang="en-US" dirty="0"/>
              <a:t>and</a:t>
            </a:r>
          </a:p>
          <a:p>
            <a:pPr marL="0" indent="0" algn="just"/>
            <a:r>
              <a:rPr lang="en-US" dirty="0"/>
              <a:t> </a:t>
            </a:r>
            <a:r>
              <a:rPr lang="en-US" dirty="0">
                <a:solidFill>
                  <a:srgbClr val="0070C0"/>
                </a:solidFill>
              </a:rPr>
              <a:t>how</a:t>
            </a:r>
            <a:r>
              <a:rPr lang="en-US" dirty="0"/>
              <a:t> </a:t>
            </a:r>
            <a:r>
              <a:rPr lang="en-US" b="1" dirty="0">
                <a:solidFill>
                  <a:srgbClr val="00B050"/>
                </a:solidFill>
              </a:rPr>
              <a:t>to enhance </a:t>
            </a:r>
            <a:r>
              <a:rPr lang="en-US" dirty="0"/>
              <a:t>the influence of neutral stakeholders.</a:t>
            </a:r>
          </a:p>
          <a:p>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9236046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fontScale="90000"/>
          </a:bodyPr>
          <a:lstStyle/>
          <a:p>
            <a:r>
              <a:rPr lang="en-US" b="1" dirty="0"/>
              <a:t>5- Defining strategies to change stakeholders’ commitment levels</a:t>
            </a:r>
            <a:endParaRPr lang="fr-FR" dirty="0"/>
          </a:p>
        </p:txBody>
      </p:sp>
      <p:sp>
        <p:nvSpPr>
          <p:cNvPr id="3" name="Espace réservé du contenu 2"/>
          <p:cNvSpPr>
            <a:spLocks noGrp="1"/>
          </p:cNvSpPr>
          <p:nvPr>
            <p:ph idx="1"/>
          </p:nvPr>
        </p:nvSpPr>
        <p:spPr/>
        <p:txBody>
          <a:bodyPr>
            <a:normAutofit/>
          </a:bodyPr>
          <a:lstStyle/>
          <a:p>
            <a:pPr marL="0" indent="0" algn="just">
              <a:buNone/>
            </a:pPr>
            <a:r>
              <a:rPr lang="en-US" dirty="0"/>
              <a:t>The project manager must </a:t>
            </a:r>
            <a:r>
              <a:rPr lang="en-US" b="1" dirty="0">
                <a:solidFill>
                  <a:srgbClr val="00B050"/>
                </a:solidFill>
              </a:rPr>
              <a:t>evaluate the strategies </a:t>
            </a:r>
            <a:r>
              <a:rPr lang="en-US" dirty="0"/>
              <a:t>according to their </a:t>
            </a:r>
            <a:r>
              <a:rPr lang="en-US" b="1" dirty="0">
                <a:solidFill>
                  <a:srgbClr val="FF0000"/>
                </a:solidFill>
              </a:rPr>
              <a:t>cost</a:t>
            </a:r>
            <a:r>
              <a:rPr lang="en-US" dirty="0"/>
              <a:t> and the </a:t>
            </a:r>
            <a:r>
              <a:rPr lang="en-US" b="1" dirty="0">
                <a:solidFill>
                  <a:srgbClr val="FF0000"/>
                </a:solidFill>
              </a:rPr>
              <a:t>resources involved</a:t>
            </a:r>
            <a:r>
              <a:rPr lang="en-US" dirty="0"/>
              <a:t>, compared to the </a:t>
            </a:r>
            <a:r>
              <a:rPr lang="en-US" b="1" dirty="0">
                <a:solidFill>
                  <a:srgbClr val="FF0000"/>
                </a:solidFill>
              </a:rPr>
              <a:t>importance</a:t>
            </a:r>
            <a:r>
              <a:rPr lang="en-US" dirty="0"/>
              <a:t> and </a:t>
            </a:r>
            <a:r>
              <a:rPr lang="en-US" b="1" dirty="0">
                <a:solidFill>
                  <a:srgbClr val="FF0000"/>
                </a:solidFill>
              </a:rPr>
              <a:t>likelihood</a:t>
            </a:r>
            <a:r>
              <a:rPr lang="en-US" dirty="0"/>
              <a:t> of </a:t>
            </a:r>
            <a:r>
              <a:rPr lang="en-US" b="1" dirty="0">
                <a:solidFill>
                  <a:srgbClr val="FF0000"/>
                </a:solidFill>
              </a:rPr>
              <a:t>achieving</a:t>
            </a:r>
            <a:r>
              <a:rPr lang="en-US" dirty="0"/>
              <a:t> their </a:t>
            </a:r>
            <a:r>
              <a:rPr lang="en-US" b="1" dirty="0">
                <a:solidFill>
                  <a:srgbClr val="FF0000"/>
                </a:solidFill>
              </a:rPr>
              <a:t>goals</a:t>
            </a:r>
            <a:r>
              <a:rPr lang="en-US" dirty="0"/>
              <a:t>.</a:t>
            </a:r>
          </a:p>
          <a:p>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9236046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259874" y="365126"/>
            <a:ext cx="8255725" cy="1054242"/>
          </a:xfrm>
        </p:spPr>
        <p:txBody>
          <a:bodyPr>
            <a:normAutofit fontScale="90000"/>
          </a:bodyPr>
          <a:lstStyle/>
          <a:p>
            <a:r>
              <a:rPr lang="en-US" b="1" dirty="0"/>
              <a:t>6- Completing the global stakeholder register</a:t>
            </a:r>
            <a:endParaRPr lang="fr-FR" b="1" dirty="0"/>
          </a:p>
        </p:txBody>
      </p:sp>
      <p:sp>
        <p:nvSpPr>
          <p:cNvPr id="3" name="Espace réservé du contenu 2"/>
          <p:cNvSpPr>
            <a:spLocks noGrp="1"/>
          </p:cNvSpPr>
          <p:nvPr>
            <p:ph idx="1"/>
          </p:nvPr>
        </p:nvSpPr>
        <p:spPr/>
        <p:txBody>
          <a:bodyPr>
            <a:normAutofit lnSpcReduction="10000"/>
          </a:bodyPr>
          <a:lstStyle/>
          <a:p>
            <a:pPr marL="0" indent="0">
              <a:buNone/>
            </a:pPr>
            <a:r>
              <a:rPr lang="en-US" dirty="0"/>
              <a:t>The project manager can then decide to have </a:t>
            </a:r>
            <a:r>
              <a:rPr lang="en-US" b="1" dirty="0">
                <a:solidFill>
                  <a:srgbClr val="0070C0"/>
                </a:solidFill>
              </a:rPr>
              <a:t>one-to-one interviews</a:t>
            </a:r>
            <a:r>
              <a:rPr lang="en-US" dirty="0"/>
              <a:t> or </a:t>
            </a:r>
            <a:r>
              <a:rPr lang="en-US" b="1" dirty="0">
                <a:solidFill>
                  <a:srgbClr val="0070C0"/>
                </a:solidFill>
              </a:rPr>
              <a:t>informal discussions </a:t>
            </a:r>
            <a:r>
              <a:rPr lang="en-US" dirty="0"/>
              <a:t>with key stakeholders in order </a:t>
            </a:r>
            <a:r>
              <a:rPr lang="en-US" b="1" dirty="0">
                <a:solidFill>
                  <a:srgbClr val="00B050"/>
                </a:solidFill>
              </a:rPr>
              <a:t>to validate </a:t>
            </a:r>
            <a:r>
              <a:rPr lang="en-US" dirty="0"/>
              <a:t>the information provided during the brainstorming sessions, </a:t>
            </a:r>
            <a:r>
              <a:rPr lang="en-US" b="1" dirty="0">
                <a:solidFill>
                  <a:srgbClr val="00B050"/>
                </a:solidFill>
              </a:rPr>
              <a:t>to clarify </a:t>
            </a:r>
            <a:r>
              <a:rPr lang="en-US" dirty="0"/>
              <a:t>conflicting standpoints of different team members and </a:t>
            </a:r>
            <a:r>
              <a:rPr lang="en-US" b="1" dirty="0">
                <a:solidFill>
                  <a:srgbClr val="00B050"/>
                </a:solidFill>
              </a:rPr>
              <a:t>to obtain </a:t>
            </a:r>
            <a:r>
              <a:rPr lang="en-US" dirty="0"/>
              <a:t>additional information. </a:t>
            </a:r>
          </a:p>
          <a:p>
            <a:pPr marL="0" indent="0">
              <a:buNone/>
            </a:pPr>
            <a:r>
              <a:rPr lang="en-US" dirty="0"/>
              <a:t>These interviews and discussions should be conducted face-to-face, mainly when the project manager is meeting a stakeholder for the first time.</a:t>
            </a:r>
          </a:p>
          <a:p>
            <a:pPr marL="0" indent="0">
              <a:buNone/>
            </a:pPr>
            <a:endParaRPr lang="fr-FR" dirty="0"/>
          </a:p>
        </p:txBody>
      </p:sp>
    </p:spTree>
    <p:extLst>
      <p:ext uri="{BB962C8B-B14F-4D97-AF65-F5344CB8AC3E}">
        <p14:creationId xmlns:p14="http://schemas.microsoft.com/office/powerpoint/2010/main" val="28696908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194560" y="365126"/>
            <a:ext cx="7641771" cy="1054242"/>
          </a:xfrm>
        </p:spPr>
        <p:txBody>
          <a:bodyPr>
            <a:normAutofit fontScale="90000"/>
          </a:bodyPr>
          <a:lstStyle/>
          <a:p>
            <a:r>
              <a:rPr lang="en-US" dirty="0"/>
              <a:t>6- Completing the global stakeholder register</a:t>
            </a:r>
            <a:endParaRPr lang="fr-FR" dirty="0"/>
          </a:p>
        </p:txBody>
      </p:sp>
      <p:sp>
        <p:nvSpPr>
          <p:cNvPr id="3" name="Espace réservé du contenu 2"/>
          <p:cNvSpPr>
            <a:spLocks noGrp="1"/>
          </p:cNvSpPr>
          <p:nvPr>
            <p:ph idx="1"/>
          </p:nvPr>
        </p:nvSpPr>
        <p:spPr>
          <a:xfrm>
            <a:off x="248194" y="1667741"/>
            <a:ext cx="8765177" cy="4509222"/>
          </a:xfrm>
        </p:spPr>
        <p:txBody>
          <a:bodyPr>
            <a:normAutofit/>
          </a:bodyPr>
          <a:lstStyle/>
          <a:p>
            <a:pPr marL="0" indent="0">
              <a:buNone/>
            </a:pPr>
            <a:r>
              <a:rPr lang="en-US" b="1" dirty="0">
                <a:solidFill>
                  <a:srgbClr val="0070C0"/>
                </a:solidFill>
              </a:rPr>
              <a:t>The outcome of the analysis </a:t>
            </a:r>
            <a:r>
              <a:rPr lang="en-US" dirty="0"/>
              <a:t>described in this lecture is a </a:t>
            </a:r>
            <a:r>
              <a:rPr lang="en-US" b="1" dirty="0">
                <a:solidFill>
                  <a:srgbClr val="0070C0"/>
                </a:solidFill>
              </a:rPr>
              <a:t>complete stakeholder register</a:t>
            </a:r>
            <a:r>
              <a:rPr lang="en-US" dirty="0"/>
              <a:t>, which will be part of the communications management plan. </a:t>
            </a:r>
          </a:p>
          <a:p>
            <a:pPr marL="0" indent="0">
              <a:buNone/>
            </a:pPr>
            <a:endParaRPr lang="en-US" dirty="0"/>
          </a:p>
          <a:p>
            <a:pPr marL="0" indent="0">
              <a:buNone/>
            </a:pPr>
            <a:r>
              <a:rPr lang="en-US" dirty="0"/>
              <a:t>The project manager can now </a:t>
            </a:r>
            <a:r>
              <a:rPr lang="en-US" b="1" dirty="0">
                <a:solidFill>
                  <a:srgbClr val="00B050"/>
                </a:solidFill>
              </a:rPr>
              <a:t>define</a:t>
            </a:r>
            <a:r>
              <a:rPr lang="en-US" dirty="0"/>
              <a:t> </a:t>
            </a:r>
            <a:r>
              <a:rPr lang="en-US" b="1" dirty="0">
                <a:solidFill>
                  <a:srgbClr val="FF0000"/>
                </a:solidFill>
              </a:rPr>
              <a:t>the process of maintaining the register</a:t>
            </a:r>
            <a:r>
              <a:rPr lang="en-US" dirty="0"/>
              <a:t>, by specifying:</a:t>
            </a:r>
          </a:p>
          <a:p>
            <a:pPr marL="0" indent="0">
              <a:buNone/>
            </a:pPr>
            <a:endParaRPr lang="fr-FR" dirty="0"/>
          </a:p>
        </p:txBody>
      </p:sp>
    </p:spTree>
    <p:extLst>
      <p:ext uri="{BB962C8B-B14F-4D97-AF65-F5344CB8AC3E}">
        <p14:creationId xmlns:p14="http://schemas.microsoft.com/office/powerpoint/2010/main" val="8155578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220686" y="365126"/>
            <a:ext cx="7654833" cy="1054242"/>
          </a:xfrm>
        </p:spPr>
        <p:txBody>
          <a:bodyPr>
            <a:normAutofit fontScale="90000"/>
          </a:bodyPr>
          <a:lstStyle/>
          <a:p>
            <a:r>
              <a:rPr lang="en-US" dirty="0"/>
              <a:t>6- Completing the global stakeholder register</a:t>
            </a:r>
            <a:endParaRPr lang="fr-FR" b="1" dirty="0"/>
          </a:p>
        </p:txBody>
      </p:sp>
      <p:sp>
        <p:nvSpPr>
          <p:cNvPr id="3" name="Espace réservé du contenu 2"/>
          <p:cNvSpPr>
            <a:spLocks noGrp="1"/>
          </p:cNvSpPr>
          <p:nvPr>
            <p:ph idx="1"/>
          </p:nvPr>
        </p:nvSpPr>
        <p:spPr/>
        <p:txBody>
          <a:bodyPr>
            <a:normAutofit/>
          </a:bodyPr>
          <a:lstStyle/>
          <a:p>
            <a:pPr marL="0" indent="0" algn="just">
              <a:buNone/>
            </a:pPr>
            <a:r>
              <a:rPr lang="en-US" b="1" dirty="0">
                <a:solidFill>
                  <a:srgbClr val="FF0000"/>
                </a:solidFill>
              </a:rPr>
              <a:t>The update frequency: </a:t>
            </a:r>
            <a:r>
              <a:rPr lang="en-US" dirty="0"/>
              <a:t>determines </a:t>
            </a:r>
            <a:r>
              <a:rPr lang="en-US" b="1" dirty="0">
                <a:solidFill>
                  <a:srgbClr val="0070C0"/>
                </a:solidFill>
              </a:rPr>
              <a:t>how often </a:t>
            </a:r>
            <a:r>
              <a:rPr lang="en-US" b="1" dirty="0">
                <a:solidFill>
                  <a:srgbClr val="00B050"/>
                </a:solidFill>
              </a:rPr>
              <a:t>to have meetings</a:t>
            </a:r>
            <a:r>
              <a:rPr lang="en-US" dirty="0"/>
              <a:t>,  </a:t>
            </a:r>
            <a:r>
              <a:rPr lang="en-US" b="1" dirty="0">
                <a:solidFill>
                  <a:srgbClr val="00B050"/>
                </a:solidFill>
              </a:rPr>
              <a:t>to review </a:t>
            </a:r>
            <a:r>
              <a:rPr lang="en-US" dirty="0"/>
              <a:t>and </a:t>
            </a:r>
            <a:r>
              <a:rPr lang="en-US" b="1" dirty="0">
                <a:solidFill>
                  <a:srgbClr val="00B050"/>
                </a:solidFill>
              </a:rPr>
              <a:t>update</a:t>
            </a:r>
            <a:r>
              <a:rPr lang="en-US" dirty="0"/>
              <a:t> the </a:t>
            </a:r>
            <a:r>
              <a:rPr lang="en-US" b="1" dirty="0"/>
              <a:t>stakeholder register</a:t>
            </a:r>
            <a:r>
              <a:rPr lang="en-US" dirty="0"/>
              <a:t>.</a:t>
            </a:r>
          </a:p>
          <a:p>
            <a:pPr marL="0" indent="0" algn="just">
              <a:buNone/>
            </a:pPr>
            <a:r>
              <a:rPr lang="en-US" b="1" dirty="0">
                <a:solidFill>
                  <a:srgbClr val="FF0000"/>
                </a:solidFill>
              </a:rPr>
              <a:t>The ownership: </a:t>
            </a:r>
            <a:r>
              <a:rPr lang="en-US" dirty="0">
                <a:solidFill>
                  <a:srgbClr val="FF0000"/>
                </a:solidFill>
              </a:rPr>
              <a:t> </a:t>
            </a:r>
            <a:r>
              <a:rPr lang="en-US" dirty="0"/>
              <a:t>defines </a:t>
            </a:r>
            <a:r>
              <a:rPr lang="en-US" b="1" dirty="0">
                <a:solidFill>
                  <a:srgbClr val="0070C0"/>
                </a:solidFill>
              </a:rPr>
              <a:t>who</a:t>
            </a:r>
            <a:r>
              <a:rPr lang="en-US" dirty="0"/>
              <a:t> will </a:t>
            </a:r>
            <a:r>
              <a:rPr lang="en-US" b="1" dirty="0">
                <a:solidFill>
                  <a:srgbClr val="00B050"/>
                </a:solidFill>
              </a:rPr>
              <a:t>monitor</a:t>
            </a:r>
            <a:r>
              <a:rPr lang="en-US" dirty="0"/>
              <a:t> </a:t>
            </a:r>
            <a:r>
              <a:rPr lang="en-US" b="1" dirty="0"/>
              <a:t>the changes </a:t>
            </a:r>
            <a:r>
              <a:rPr lang="en-US" dirty="0"/>
              <a:t>on different items on the register (outside the regular meetings) and </a:t>
            </a:r>
            <a:r>
              <a:rPr lang="en-US" b="1" dirty="0">
                <a:solidFill>
                  <a:srgbClr val="00B050"/>
                </a:solidFill>
              </a:rPr>
              <a:t>perform</a:t>
            </a:r>
            <a:r>
              <a:rPr lang="en-US" dirty="0"/>
              <a:t> </a:t>
            </a:r>
            <a:r>
              <a:rPr lang="en-US" b="1" dirty="0"/>
              <a:t>the updates</a:t>
            </a:r>
            <a:r>
              <a:rPr lang="en-US" dirty="0"/>
              <a:t>.</a:t>
            </a:r>
          </a:p>
          <a:p>
            <a:pPr marL="0" indent="0" algn="just">
              <a:buNone/>
            </a:pPr>
            <a:r>
              <a:rPr lang="en-US" b="1" dirty="0">
                <a:solidFill>
                  <a:srgbClr val="FF0000"/>
                </a:solidFill>
              </a:rPr>
              <a:t>The confidentiality:</a:t>
            </a:r>
            <a:r>
              <a:rPr lang="en-US" dirty="0">
                <a:solidFill>
                  <a:srgbClr val="FF0000"/>
                </a:solidFill>
              </a:rPr>
              <a:t> </a:t>
            </a:r>
            <a:r>
              <a:rPr lang="en-US" dirty="0"/>
              <a:t>controls </a:t>
            </a:r>
            <a:r>
              <a:rPr lang="en-US" b="1" dirty="0">
                <a:solidFill>
                  <a:srgbClr val="0070C0"/>
                </a:solidFill>
              </a:rPr>
              <a:t>who</a:t>
            </a:r>
            <a:r>
              <a:rPr lang="en-US" dirty="0"/>
              <a:t> can have access to read the information on the stakeholder register.</a:t>
            </a:r>
          </a:p>
          <a:p>
            <a:pPr marL="0" indent="0">
              <a:buNone/>
            </a:pPr>
            <a:endParaRPr lang="fr-FR" dirty="0"/>
          </a:p>
        </p:txBody>
      </p:sp>
    </p:spTree>
    <p:extLst>
      <p:ext uri="{BB962C8B-B14F-4D97-AF65-F5344CB8AC3E}">
        <p14:creationId xmlns:p14="http://schemas.microsoft.com/office/powerpoint/2010/main" val="16399847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312126" y="365126"/>
            <a:ext cx="7201925" cy="1054242"/>
          </a:xfrm>
        </p:spPr>
        <p:txBody>
          <a:bodyPr>
            <a:normAutofit/>
          </a:bodyPr>
          <a:lstStyle/>
          <a:p>
            <a:r>
              <a:rPr lang="en-US" dirty="0"/>
              <a:t>7- Global communication channels</a:t>
            </a:r>
            <a:endParaRPr lang="fr-FR" dirty="0"/>
          </a:p>
        </p:txBody>
      </p:sp>
      <p:sp>
        <p:nvSpPr>
          <p:cNvPr id="3" name="Espace réservé du contenu 2"/>
          <p:cNvSpPr>
            <a:spLocks noGrp="1"/>
          </p:cNvSpPr>
          <p:nvPr>
            <p:ph idx="1"/>
          </p:nvPr>
        </p:nvSpPr>
        <p:spPr/>
        <p:txBody>
          <a:bodyPr>
            <a:normAutofit lnSpcReduction="10000"/>
          </a:bodyPr>
          <a:lstStyle/>
          <a:p>
            <a:r>
              <a:rPr lang="en-US" dirty="0"/>
              <a:t>The PMBOK® Guide suggests that, ‘</a:t>
            </a:r>
            <a:r>
              <a:rPr lang="en-US" b="1" i="1" dirty="0">
                <a:solidFill>
                  <a:srgbClr val="0070C0"/>
                </a:solidFill>
              </a:rPr>
              <a:t>the project manager should consider the number of potential communication channels or paths as an indicator of the complexity of a project’s communications</a:t>
            </a:r>
            <a:r>
              <a:rPr lang="en-US" dirty="0"/>
              <a:t>’. </a:t>
            </a:r>
          </a:p>
          <a:p>
            <a:pPr>
              <a:buNone/>
            </a:pPr>
            <a:endParaRPr lang="en-US" dirty="0"/>
          </a:p>
          <a:p>
            <a:r>
              <a:rPr lang="en-US" dirty="0"/>
              <a:t>The number of effective channels must be reduced by identifying the required communications for project success and creating clear guidelines.</a:t>
            </a:r>
          </a:p>
          <a:p>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39691450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r>
              <a:rPr lang="en-US" dirty="0"/>
              <a:t>7- Global communication channels</a:t>
            </a:r>
            <a:endParaRPr lang="fr-FR" dirty="0"/>
          </a:p>
        </p:txBody>
      </p:sp>
      <p:sp>
        <p:nvSpPr>
          <p:cNvPr id="3" name="Espace réservé du contenu 2"/>
          <p:cNvSpPr>
            <a:spLocks noGrp="1"/>
          </p:cNvSpPr>
          <p:nvPr>
            <p:ph idx="1"/>
          </p:nvPr>
        </p:nvSpPr>
        <p:spPr/>
        <p:txBody>
          <a:bodyPr>
            <a:normAutofit/>
          </a:bodyPr>
          <a:lstStyle/>
          <a:p>
            <a:pPr marL="0" indent="0">
              <a:buNone/>
            </a:pPr>
            <a:r>
              <a:rPr lang="en-US" dirty="0"/>
              <a:t>The f</a:t>
            </a:r>
            <a:r>
              <a:rPr lang="en-US" b="1" dirty="0">
                <a:solidFill>
                  <a:srgbClr val="FF0000"/>
                </a:solidFill>
              </a:rPr>
              <a:t>ormula</a:t>
            </a:r>
            <a:r>
              <a:rPr lang="en-US" dirty="0"/>
              <a:t> to calculate the total number of communication channels in a project is: ‘</a:t>
            </a:r>
            <a:r>
              <a:rPr lang="en-US" b="1" dirty="0">
                <a:solidFill>
                  <a:srgbClr val="FF0000"/>
                </a:solidFill>
              </a:rPr>
              <a:t>n (n – 1)/2</a:t>
            </a:r>
            <a:r>
              <a:rPr lang="en-US" dirty="0"/>
              <a:t>’, where </a:t>
            </a:r>
            <a:r>
              <a:rPr lang="en-US" b="1" dirty="0">
                <a:solidFill>
                  <a:srgbClr val="0070C0"/>
                </a:solidFill>
              </a:rPr>
              <a:t>n</a:t>
            </a:r>
            <a:r>
              <a:rPr lang="en-US" dirty="0"/>
              <a:t> is the </a:t>
            </a:r>
            <a:r>
              <a:rPr lang="en-US" b="1" dirty="0">
                <a:solidFill>
                  <a:srgbClr val="0070C0"/>
                </a:solidFill>
              </a:rPr>
              <a:t>number of stakeholders</a:t>
            </a:r>
            <a:r>
              <a:rPr lang="en-US" dirty="0"/>
              <a:t>. </a:t>
            </a:r>
          </a:p>
          <a:p>
            <a:pPr marL="0" indent="0">
              <a:buNone/>
            </a:pPr>
            <a:endParaRPr lang="en-US" dirty="0"/>
          </a:p>
          <a:p>
            <a:pPr marL="0" indent="0">
              <a:buNone/>
            </a:pPr>
            <a:r>
              <a:rPr lang="en-US" dirty="0"/>
              <a:t>In the example in Figure below, there are six stakeholders, with a total of 15 communication channels: </a:t>
            </a:r>
          </a:p>
          <a:p>
            <a:pPr marL="0" indent="0">
              <a:buNone/>
            </a:pPr>
            <a:r>
              <a:rPr lang="en-US" dirty="0"/>
              <a:t>6 * (6 – 1)/2 =15).</a:t>
            </a:r>
          </a:p>
          <a:p>
            <a:endParaRPr lang="fr-FR" dirty="0"/>
          </a:p>
        </p:txBody>
      </p:sp>
    </p:spTree>
    <p:extLst>
      <p:ext uri="{BB962C8B-B14F-4D97-AF65-F5344CB8AC3E}">
        <p14:creationId xmlns:p14="http://schemas.microsoft.com/office/powerpoint/2010/main" val="42334100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2417900" y="404314"/>
            <a:ext cx="7043900" cy="1054242"/>
          </a:xfrm>
        </p:spPr>
        <p:txBody>
          <a:bodyPr>
            <a:normAutofit/>
          </a:bodyPr>
          <a:lstStyle/>
          <a:p>
            <a:r>
              <a:rPr lang="en-US" dirty="0"/>
              <a:t>7- Global communication channels</a:t>
            </a:r>
            <a:endParaRPr lang="fr-FR" b="1" dirty="0"/>
          </a:p>
        </p:txBody>
      </p:sp>
      <p:pic>
        <p:nvPicPr>
          <p:cNvPr id="5" name="Content Placeholder 4">
            <a:extLst>
              <a:ext uri="{FF2B5EF4-FFF2-40B4-BE49-F238E27FC236}">
                <a16:creationId xmlns:a16="http://schemas.microsoft.com/office/drawing/2014/main" id="{4F3E9B1F-F872-4AC5-8CB8-91CF6591532B}"/>
              </a:ext>
            </a:extLst>
          </p:cNvPr>
          <p:cNvPicPr>
            <a:picLocks noGrp="1" noChangeAspect="1"/>
          </p:cNvPicPr>
          <p:nvPr>
            <p:ph idx="1"/>
          </p:nvPr>
        </p:nvPicPr>
        <p:blipFill>
          <a:blip r:embed="rId2"/>
          <a:stretch>
            <a:fillRect/>
          </a:stretch>
        </p:blipFill>
        <p:spPr>
          <a:xfrm>
            <a:off x="326571" y="1306287"/>
            <a:ext cx="8321040" cy="4794068"/>
          </a:xfrm>
          <a:prstGeom prst="rect">
            <a:avLst/>
          </a:prstGeom>
        </p:spPr>
      </p:pic>
    </p:spTree>
    <p:extLst>
      <p:ext uri="{BB962C8B-B14F-4D97-AF65-F5344CB8AC3E}">
        <p14:creationId xmlns:p14="http://schemas.microsoft.com/office/powerpoint/2010/main" val="162149482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r>
              <a:rPr lang="en-US" dirty="0"/>
              <a:t>7- Global communication channels</a:t>
            </a:r>
            <a:endParaRPr lang="fr-FR" dirty="0"/>
          </a:p>
        </p:txBody>
      </p:sp>
      <p:sp>
        <p:nvSpPr>
          <p:cNvPr id="3" name="Espace réservé du contenu 2"/>
          <p:cNvSpPr>
            <a:spLocks noGrp="1"/>
          </p:cNvSpPr>
          <p:nvPr>
            <p:ph idx="1"/>
          </p:nvPr>
        </p:nvSpPr>
        <p:spPr>
          <a:xfrm>
            <a:off x="195943" y="1667741"/>
            <a:ext cx="8400529" cy="4509222"/>
          </a:xfrm>
        </p:spPr>
        <p:txBody>
          <a:bodyPr>
            <a:normAutofit fontScale="77500" lnSpcReduction="20000"/>
          </a:bodyPr>
          <a:lstStyle/>
          <a:p>
            <a:pPr marL="0" indent="0" algn="just">
              <a:buNone/>
            </a:pPr>
            <a:r>
              <a:rPr lang="en-US" sz="2600" dirty="0"/>
              <a:t>	</a:t>
            </a:r>
            <a:r>
              <a:rPr lang="en-US" sz="2800" dirty="0"/>
              <a:t>The number of </a:t>
            </a:r>
            <a:r>
              <a:rPr lang="en-US" sz="2800" b="1" dirty="0">
                <a:solidFill>
                  <a:srgbClr val="FF0000"/>
                </a:solidFill>
              </a:rPr>
              <a:t>potential channels crossing national borders </a:t>
            </a:r>
            <a:r>
              <a:rPr lang="en-US" sz="2800" dirty="0"/>
              <a:t>will indicate the </a:t>
            </a:r>
            <a:r>
              <a:rPr lang="en-US" sz="2800" b="1" dirty="0">
                <a:solidFill>
                  <a:srgbClr val="00B050"/>
                </a:solidFill>
              </a:rPr>
              <a:t>complexity level of communications </a:t>
            </a:r>
            <a:r>
              <a:rPr lang="en-US" sz="2800" dirty="0"/>
              <a:t>on a global project. </a:t>
            </a:r>
          </a:p>
          <a:p>
            <a:pPr marL="0" indent="0" algn="just">
              <a:buNone/>
            </a:pPr>
            <a:r>
              <a:rPr lang="en-US" sz="2800" dirty="0"/>
              <a:t>	The communication across borders is more complex, as there are </a:t>
            </a:r>
            <a:r>
              <a:rPr lang="en-US" sz="2800" b="1" dirty="0">
                <a:solidFill>
                  <a:srgbClr val="FF0000"/>
                </a:solidFill>
              </a:rPr>
              <a:t>natural barriers</a:t>
            </a:r>
            <a:r>
              <a:rPr lang="en-US" sz="2800" dirty="0"/>
              <a:t> from cultures and time zones that can create misunderstandings. More preparation effort is then required for </a:t>
            </a:r>
            <a:r>
              <a:rPr lang="en-US" sz="2800" b="1" dirty="0">
                <a:solidFill>
                  <a:srgbClr val="FF0000"/>
                </a:solidFill>
              </a:rPr>
              <a:t>efficient communication</a:t>
            </a:r>
            <a:r>
              <a:rPr lang="en-US" sz="2800" dirty="0"/>
              <a:t>. In Figure below, the six stakeholders are distributed in two locations, and eight of the 15 channels are crossing country borders (represented by dashed lines).</a:t>
            </a:r>
          </a:p>
          <a:p>
            <a:pPr marL="0" indent="0">
              <a:buNone/>
            </a:pPr>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299933523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endParaRPr lang="fr-FR" dirty="0"/>
          </a:p>
        </p:txBody>
      </p:sp>
      <p:pic>
        <p:nvPicPr>
          <p:cNvPr id="5" name="Content Placeholder 4">
            <a:extLst>
              <a:ext uri="{FF2B5EF4-FFF2-40B4-BE49-F238E27FC236}">
                <a16:creationId xmlns:a16="http://schemas.microsoft.com/office/drawing/2014/main" id="{2E8AD475-1EA2-4394-AF0E-0E6C668AA9A8}"/>
              </a:ext>
            </a:extLst>
          </p:cNvPr>
          <p:cNvPicPr>
            <a:picLocks noGrp="1" noChangeAspect="1"/>
          </p:cNvPicPr>
          <p:nvPr>
            <p:ph idx="1"/>
          </p:nvPr>
        </p:nvPicPr>
        <p:blipFill>
          <a:blip r:embed="rId2"/>
          <a:stretch>
            <a:fillRect/>
          </a:stretch>
        </p:blipFill>
        <p:spPr>
          <a:xfrm>
            <a:off x="348343" y="1798002"/>
            <a:ext cx="8386354" cy="4497615"/>
          </a:xfrm>
          <a:prstGeom prst="rect">
            <a:avLst/>
          </a:prstGeom>
        </p:spPr>
      </p:pic>
    </p:spTree>
    <p:extLst>
      <p:ext uri="{BB962C8B-B14F-4D97-AF65-F5344CB8AC3E}">
        <p14:creationId xmlns:p14="http://schemas.microsoft.com/office/powerpoint/2010/main" val="4339488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r>
              <a:rPr lang="en-US" dirty="0"/>
              <a:t>7- Global communication channels</a:t>
            </a:r>
            <a:endParaRPr lang="fr-FR" dirty="0"/>
          </a:p>
        </p:txBody>
      </p:sp>
      <p:sp>
        <p:nvSpPr>
          <p:cNvPr id="3" name="Espace réservé du contenu 2"/>
          <p:cNvSpPr>
            <a:spLocks noGrp="1"/>
          </p:cNvSpPr>
          <p:nvPr>
            <p:ph idx="1"/>
          </p:nvPr>
        </p:nvSpPr>
        <p:spPr/>
        <p:txBody>
          <a:bodyPr>
            <a:normAutofit/>
          </a:bodyPr>
          <a:lstStyle/>
          <a:p>
            <a:pPr marL="0" indent="0">
              <a:buNone/>
            </a:pPr>
            <a:r>
              <a:rPr lang="en-US" dirty="0"/>
              <a:t>The complexity of communications on this project tends to be higher than in the previous example . If the same six resources are distributed over four different locations, as shown in Figure below, the number of communications across borders is increased to 13, on a total of 15 channels. The complexity of the communications is expected to be even higher in this case, as very few communications will benefit from the face-to-face contact.</a:t>
            </a:r>
          </a:p>
          <a:p>
            <a:pPr marL="0" indent="0">
              <a:buNone/>
            </a:pPr>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35578485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r>
              <a:rPr lang="en-US" dirty="0"/>
              <a:t>7- Global communication channels</a:t>
            </a:r>
            <a:endParaRPr lang="fr-FR" dirty="0"/>
          </a:p>
        </p:txBody>
      </p:sp>
      <p:pic>
        <p:nvPicPr>
          <p:cNvPr id="5" name="Content Placeholder 4">
            <a:extLst>
              <a:ext uri="{FF2B5EF4-FFF2-40B4-BE49-F238E27FC236}">
                <a16:creationId xmlns:a16="http://schemas.microsoft.com/office/drawing/2014/main" id="{30A738EC-18D0-4736-B1A5-59F2E50A8BBF}"/>
              </a:ext>
            </a:extLst>
          </p:cNvPr>
          <p:cNvPicPr>
            <a:picLocks noGrp="1" noChangeAspect="1"/>
          </p:cNvPicPr>
          <p:nvPr>
            <p:ph idx="1"/>
          </p:nvPr>
        </p:nvPicPr>
        <p:blipFill>
          <a:blip r:embed="rId2"/>
          <a:stretch>
            <a:fillRect/>
          </a:stretch>
        </p:blipFill>
        <p:spPr>
          <a:xfrm>
            <a:off x="404949" y="1463040"/>
            <a:ext cx="8412480" cy="4833257"/>
          </a:xfrm>
          <a:prstGeom prst="rect">
            <a:avLst/>
          </a:prstGeom>
        </p:spPr>
      </p:pic>
    </p:spTree>
    <p:extLst>
      <p:ext uri="{BB962C8B-B14F-4D97-AF65-F5344CB8AC3E}">
        <p14:creationId xmlns:p14="http://schemas.microsoft.com/office/powerpoint/2010/main" val="29297001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endParaRPr lang="fr-FR" dirty="0"/>
          </a:p>
        </p:txBody>
      </p:sp>
      <p:sp>
        <p:nvSpPr>
          <p:cNvPr id="3" name="Espace réservé du contenu 2"/>
          <p:cNvSpPr>
            <a:spLocks noGrp="1"/>
          </p:cNvSpPr>
          <p:nvPr>
            <p:ph idx="1"/>
          </p:nvPr>
        </p:nvSpPr>
        <p:spPr/>
        <p:txBody>
          <a:bodyPr>
            <a:normAutofit fontScale="92500"/>
          </a:bodyPr>
          <a:lstStyle/>
          <a:p>
            <a:pPr marL="0" indent="0">
              <a:buNone/>
            </a:pPr>
            <a:r>
              <a:rPr lang="en-US" dirty="0"/>
              <a:t>The number of effective communication channels can be reduced by evaluating different project structures and implementing project coordination roles. As an example, considering again a project with six stakeholders distributed over two locations (Figure below), the project manager (stakeholder number 6) can assign the team member 1 to coordinate all activities on location A. The number of effective communication channels is reduced from 15 to nine, and the number of remote communications is reduced from eight to two.</a:t>
            </a:r>
          </a:p>
          <a:p>
            <a:pPr marL="0" indent="0">
              <a:buNone/>
            </a:pPr>
            <a:endParaRPr lang="fr-FR" dirty="0"/>
          </a:p>
        </p:txBody>
      </p:sp>
      <p:sp>
        <p:nvSpPr>
          <p:cNvPr id="4" name="Espace réservé du contenu 3"/>
          <p:cNvSpPr>
            <a:spLocks noGrp="1"/>
          </p:cNvSpPr>
          <p:nvPr>
            <p:ph idx="13"/>
          </p:nvPr>
        </p:nvSpPr>
        <p:spPr/>
        <p:txBody>
          <a:bodyPr/>
          <a:lstStyle/>
          <a:p>
            <a:endParaRPr lang="fr-FR"/>
          </a:p>
        </p:txBody>
      </p:sp>
    </p:spTree>
    <p:extLst>
      <p:ext uri="{BB962C8B-B14F-4D97-AF65-F5344CB8AC3E}">
        <p14:creationId xmlns:p14="http://schemas.microsoft.com/office/powerpoint/2010/main" val="13259548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endParaRPr lang="fr-FR" dirty="0"/>
          </a:p>
        </p:txBody>
      </p:sp>
      <p:sp>
        <p:nvSpPr>
          <p:cNvPr id="4" name="Espace réservé du contenu 3"/>
          <p:cNvSpPr>
            <a:spLocks noGrp="1"/>
          </p:cNvSpPr>
          <p:nvPr>
            <p:ph idx="13"/>
          </p:nvPr>
        </p:nvSpPr>
        <p:spPr/>
        <p:txBody>
          <a:bodyPr/>
          <a:lstStyle/>
          <a:p>
            <a:endParaRPr lang="fr-FR"/>
          </a:p>
        </p:txBody>
      </p:sp>
      <p:pic>
        <p:nvPicPr>
          <p:cNvPr id="5" name="Content Placeholder 4">
            <a:extLst>
              <a:ext uri="{FF2B5EF4-FFF2-40B4-BE49-F238E27FC236}">
                <a16:creationId xmlns:a16="http://schemas.microsoft.com/office/drawing/2014/main" id="{1A1EF128-A80A-4685-8F25-CBCB5C70F619}"/>
              </a:ext>
            </a:extLst>
          </p:cNvPr>
          <p:cNvPicPr>
            <a:picLocks noGrp="1" noChangeAspect="1"/>
          </p:cNvPicPr>
          <p:nvPr>
            <p:ph idx="1"/>
          </p:nvPr>
        </p:nvPicPr>
        <p:blipFill>
          <a:blip r:embed="rId2"/>
          <a:stretch>
            <a:fillRect/>
          </a:stretch>
        </p:blipFill>
        <p:spPr>
          <a:xfrm>
            <a:off x="169817" y="1384662"/>
            <a:ext cx="8621486" cy="5081451"/>
          </a:xfrm>
          <a:prstGeom prst="rect">
            <a:avLst/>
          </a:prstGeom>
        </p:spPr>
      </p:pic>
    </p:spTree>
    <p:extLst>
      <p:ext uri="{BB962C8B-B14F-4D97-AF65-F5344CB8AC3E}">
        <p14:creationId xmlns:p14="http://schemas.microsoft.com/office/powerpoint/2010/main" val="391711369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r>
              <a:rPr lang="en-US" dirty="0"/>
              <a:t>7- Global communication channels</a:t>
            </a:r>
            <a:endParaRPr lang="fr-FR" dirty="0"/>
          </a:p>
        </p:txBody>
      </p:sp>
      <p:sp>
        <p:nvSpPr>
          <p:cNvPr id="3" name="Espace réservé du contenu 2"/>
          <p:cNvSpPr>
            <a:spLocks noGrp="1"/>
          </p:cNvSpPr>
          <p:nvPr>
            <p:ph idx="1"/>
          </p:nvPr>
        </p:nvSpPr>
        <p:spPr/>
        <p:txBody>
          <a:bodyPr>
            <a:normAutofit/>
          </a:bodyPr>
          <a:lstStyle/>
          <a:p>
            <a:r>
              <a:rPr lang="en-US" dirty="0"/>
              <a:t>Of course, this is theoretical as there are other factors to be considered and project teams are often more complex than this example. However, it shows the importance of understanding the communication channels, their impact on the project complexity and the importance of the recommendations  to improve the communication across cultural borders.</a:t>
            </a:r>
          </a:p>
          <a:p>
            <a:endParaRPr lang="fr-FR" dirty="0"/>
          </a:p>
        </p:txBody>
      </p:sp>
    </p:spTree>
    <p:extLst>
      <p:ext uri="{BB962C8B-B14F-4D97-AF65-F5344CB8AC3E}">
        <p14:creationId xmlns:p14="http://schemas.microsoft.com/office/powerpoint/2010/main" val="49473063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F2D79B7-899F-4AF6-84E8-C1C8505928A1}"/>
              </a:ext>
            </a:extLst>
          </p:cNvPr>
          <p:cNvSpPr>
            <a:spLocks noGrp="1"/>
          </p:cNvSpPr>
          <p:nvPr>
            <p:ph type="title"/>
          </p:nvPr>
        </p:nvSpPr>
        <p:spPr/>
        <p:txBody>
          <a:bodyPr/>
          <a:lstStyle/>
          <a:p>
            <a:r>
              <a:rPr lang="en-US" dirty="0"/>
              <a:t>References </a:t>
            </a:r>
          </a:p>
        </p:txBody>
      </p:sp>
      <p:sp>
        <p:nvSpPr>
          <p:cNvPr id="6" name="Content Placeholder 5">
            <a:extLst>
              <a:ext uri="{FF2B5EF4-FFF2-40B4-BE49-F238E27FC236}">
                <a16:creationId xmlns:a16="http://schemas.microsoft.com/office/drawing/2014/main" id="{35D1E37B-1082-42CF-B292-2B18B071FB68}"/>
              </a:ext>
            </a:extLst>
          </p:cNvPr>
          <p:cNvSpPr>
            <a:spLocks noGrp="1"/>
          </p:cNvSpPr>
          <p:nvPr>
            <p:ph idx="1"/>
          </p:nvPr>
        </p:nvSpPr>
        <p:spPr>
          <a:xfrm>
            <a:off x="195943" y="3474720"/>
            <a:ext cx="8556170" cy="2965268"/>
          </a:xfrm>
        </p:spPr>
        <p:txBody>
          <a:bodyPr>
            <a:normAutofit/>
          </a:bodyPr>
          <a:lstStyle/>
          <a:p>
            <a:pPr marL="0" indent="0">
              <a:buNone/>
            </a:pPr>
            <a:r>
              <a:rPr lang="en-US" sz="2400" b="1" i="1" dirty="0"/>
              <a:t>Global Project Management</a:t>
            </a:r>
          </a:p>
          <a:p>
            <a:pPr marL="0" indent="0">
              <a:buNone/>
            </a:pPr>
            <a:r>
              <a:rPr lang="en-US" sz="2400" b="1" i="1" dirty="0"/>
              <a:t>Communication, Collaboration and Management Across Borders</a:t>
            </a:r>
          </a:p>
          <a:p>
            <a:pPr marL="0" indent="0">
              <a:buNone/>
            </a:pPr>
            <a:r>
              <a:rPr lang="en-US" sz="2400" b="1" i="1" dirty="0"/>
              <a:t>© Jean Binder 2007</a:t>
            </a:r>
          </a:p>
        </p:txBody>
      </p:sp>
    </p:spTree>
    <p:extLst>
      <p:ext uri="{BB962C8B-B14F-4D97-AF65-F5344CB8AC3E}">
        <p14:creationId xmlns:p14="http://schemas.microsoft.com/office/powerpoint/2010/main" val="174244704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02AB7CB-99BB-4A64-B867-8A91AD44F9A6}"/>
              </a:ext>
            </a:extLst>
          </p:cNvPr>
          <p:cNvSpPr>
            <a:spLocks noGrp="1"/>
          </p:cNvSpPr>
          <p:nvPr>
            <p:ph type="title"/>
          </p:nvPr>
        </p:nvSpPr>
        <p:spPr>
          <a:xfrm>
            <a:off x="1929667" y="1703239"/>
            <a:ext cx="5282925" cy="1534693"/>
          </a:xfrm>
        </p:spPr>
        <p:txBody>
          <a:bodyPr>
            <a:normAutofit/>
          </a:bodyPr>
          <a:lstStyle/>
          <a:p>
            <a:r>
              <a:rPr lang="en-US" sz="6600" dirty="0"/>
              <a:t>Summary</a:t>
            </a:r>
          </a:p>
        </p:txBody>
      </p:sp>
    </p:spTree>
    <p:extLst>
      <p:ext uri="{BB962C8B-B14F-4D97-AF65-F5344CB8AC3E}">
        <p14:creationId xmlns:p14="http://schemas.microsoft.com/office/powerpoint/2010/main" val="22017648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a:bodyPr>
          <a:lstStyle/>
          <a:p>
            <a:endParaRPr lang="fr-FR" dirty="0"/>
          </a:p>
        </p:txBody>
      </p:sp>
      <p:pic>
        <p:nvPicPr>
          <p:cNvPr id="6" name="Image 5" descr="Internal Stakeholders | Who are Internal Stakeholders?"/>
          <p:cNvPicPr/>
          <p:nvPr/>
        </p:nvPicPr>
        <p:blipFill>
          <a:blip r:embed="rId2" cstate="print"/>
          <a:srcRect/>
          <a:stretch>
            <a:fillRect/>
          </a:stretch>
        </p:blipFill>
        <p:spPr bwMode="auto">
          <a:xfrm>
            <a:off x="165463" y="1628070"/>
            <a:ext cx="8630194" cy="4598559"/>
          </a:xfrm>
          <a:prstGeom prst="rect">
            <a:avLst/>
          </a:prstGeom>
          <a:noFill/>
        </p:spPr>
      </p:pic>
    </p:spTree>
    <p:extLst>
      <p:ext uri="{BB962C8B-B14F-4D97-AF65-F5344CB8AC3E}">
        <p14:creationId xmlns:p14="http://schemas.microsoft.com/office/powerpoint/2010/main" val="327670949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descr="External Stakeholders of a business | MindMeister Mind Map"/>
          <p:cNvPicPr/>
          <p:nvPr/>
        </p:nvPicPr>
        <p:blipFill>
          <a:blip r:embed="rId2"/>
          <a:srcRect/>
          <a:stretch>
            <a:fillRect/>
          </a:stretch>
        </p:blipFill>
        <p:spPr bwMode="auto">
          <a:xfrm>
            <a:off x="475884" y="1799136"/>
            <a:ext cx="8258813" cy="4410075"/>
          </a:xfrm>
          <a:prstGeom prst="rect">
            <a:avLst/>
          </a:prstGeom>
          <a:noFill/>
          <a:ln w="9525">
            <a:noFill/>
            <a:miter lim="800000"/>
            <a:headEnd/>
            <a:tailEnd/>
          </a:ln>
        </p:spPr>
      </p:pic>
    </p:spTree>
    <p:extLst>
      <p:ext uri="{BB962C8B-B14F-4D97-AF65-F5344CB8AC3E}">
        <p14:creationId xmlns:p14="http://schemas.microsoft.com/office/powerpoint/2010/main" val="3276709495"/>
      </p:ext>
    </p:extLst>
  </p:cSld>
  <p:clrMapOvr>
    <a:masterClrMapping/>
  </p:clrMapOvr>
</p:sld>
</file>

<file path=ppt/theme/theme1.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2569</TotalTime>
  <Words>2448</Words>
  <Application>Microsoft Office PowerPoint</Application>
  <PresentationFormat>Grand écran</PresentationFormat>
  <Paragraphs>151</Paragraphs>
  <Slides>54</Slides>
  <Notes>0</Notes>
  <HiddenSlides>0</HiddenSlides>
  <MMClips>0</MMClips>
  <ScaleCrop>false</ScaleCrop>
  <HeadingPairs>
    <vt:vector size="6" baseType="variant">
      <vt:variant>
        <vt:lpstr>Polices utilisées</vt:lpstr>
      </vt:variant>
      <vt:variant>
        <vt:i4>4</vt:i4>
      </vt:variant>
      <vt:variant>
        <vt:lpstr>Thème</vt:lpstr>
      </vt:variant>
      <vt:variant>
        <vt:i4>1</vt:i4>
      </vt:variant>
      <vt:variant>
        <vt:lpstr>Titres des diapositives</vt:lpstr>
      </vt:variant>
      <vt:variant>
        <vt:i4>54</vt:i4>
      </vt:variant>
    </vt:vector>
  </HeadingPairs>
  <TitlesOfParts>
    <vt:vector size="59" baseType="lpstr">
      <vt:lpstr>Arial</vt:lpstr>
      <vt:lpstr>Calibri</vt:lpstr>
      <vt:lpstr>Calibri Light</vt:lpstr>
      <vt:lpstr>Tajawal Medium</vt:lpstr>
      <vt:lpstr>Thème Office</vt:lpstr>
      <vt:lpstr>Présentation PowerPoint</vt:lpstr>
      <vt:lpstr>Stakeholders and Communication Channels</vt:lpstr>
      <vt:lpstr>Syllabus</vt:lpstr>
      <vt:lpstr>PREAMBULE</vt:lpstr>
      <vt:lpstr>PREAMBULE</vt:lpstr>
      <vt:lpstr>            PREAMBULE</vt:lpstr>
      <vt:lpstr>PREAMBULE</vt:lpstr>
      <vt:lpstr>PREAMBULE</vt:lpstr>
      <vt:lpstr>        PREAMBULE</vt:lpstr>
      <vt:lpstr>1- Identifying the global key stakeholders</vt:lpstr>
      <vt:lpstr>1- Identifying the global key stakeholders</vt:lpstr>
      <vt:lpstr>1- Identifying the global key stakeholders</vt:lpstr>
      <vt:lpstr>1- Identifying the global key stakeholders</vt:lpstr>
      <vt:lpstr>1- Identifying the global key stakeholders</vt:lpstr>
      <vt:lpstr>1- Identifying the global key stakeholders</vt:lpstr>
      <vt:lpstr>1- Identifying the global key stakeholders</vt:lpstr>
      <vt:lpstr>2- Knowing the global stakeholders</vt:lpstr>
      <vt:lpstr>2- Knowing the global stakeholders</vt:lpstr>
      <vt:lpstr>3- Analyzing the global stakeholders</vt:lpstr>
      <vt:lpstr>3- Analyzing the global stakeholders</vt:lpstr>
      <vt:lpstr>3- Analyzing the global stakeholders</vt:lpstr>
      <vt:lpstr>3- Analyzing the global stakeholders</vt:lpstr>
      <vt:lpstr>3- Analyzing the global stakeholders</vt:lpstr>
      <vt:lpstr>3- Analyzing the global stakeholders</vt:lpstr>
      <vt:lpstr>3- Analyzing the global stakeholders</vt:lpstr>
      <vt:lpstr>3- Analyzing the global stakeholders</vt:lpstr>
      <vt:lpstr>3- Analyzing the global stakeholders</vt:lpstr>
      <vt:lpstr>4- The stakeholder commitment  framework</vt:lpstr>
      <vt:lpstr>4- The stakeholder commitment  framework</vt:lpstr>
      <vt:lpstr>4- The stakeholder commitment  framework</vt:lpstr>
      <vt:lpstr>IV- The stakeholder commitment framework</vt:lpstr>
      <vt:lpstr>IV- The stakeholder commitment framework</vt:lpstr>
      <vt:lpstr>IV- The stakeholder commitment framework</vt:lpstr>
      <vt:lpstr>4- The stakeholder commitment  framework</vt:lpstr>
      <vt:lpstr>5- Defining strategies to change stakeholders’ commitment levels</vt:lpstr>
      <vt:lpstr>5- Defining strategies to change stakeholders’ commitment levels</vt:lpstr>
      <vt:lpstr>5- Defining strategies to change stakeholders’ commitment levels</vt:lpstr>
      <vt:lpstr>6- Completing the global stakeholder register</vt:lpstr>
      <vt:lpstr>6- Completing the global stakeholder register</vt:lpstr>
      <vt:lpstr>6- Completing the global stakeholder register</vt:lpstr>
      <vt:lpstr>7- Global communication channels</vt:lpstr>
      <vt:lpstr>7- Global communication channels</vt:lpstr>
      <vt:lpstr>7- Global communication channels</vt:lpstr>
      <vt:lpstr>7- Global communication channels</vt:lpstr>
      <vt:lpstr>Présentation PowerPoint</vt:lpstr>
      <vt:lpstr>7- Global communication channels</vt:lpstr>
      <vt:lpstr>7- Global communication channels</vt:lpstr>
      <vt:lpstr>Présentation PowerPoint</vt:lpstr>
      <vt:lpstr>Présentation PowerPoint</vt:lpstr>
      <vt:lpstr>7- Global communication channels</vt:lpstr>
      <vt:lpstr>References </vt:lpstr>
      <vt:lpstr>Summary</vt:lpstr>
      <vt:lpstr>Présentation PowerPoint</vt:lpstr>
      <vt:lpstr>Présentation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creator>ESAD</dc:creator>
  <cp:lastModifiedBy>Myriam</cp:lastModifiedBy>
  <cp:revision>17</cp:revision>
  <dcterms:created xsi:type="dcterms:W3CDTF">2021-09-01T04:27:19Z</dcterms:created>
  <dcterms:modified xsi:type="dcterms:W3CDTF">2021-09-03T20:04:23Z</dcterms:modified>
</cp:coreProperties>
</file>