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503" r:id="rId3"/>
    <p:sldId id="474" r:id="rId4"/>
    <p:sldId id="504" r:id="rId5"/>
    <p:sldId id="505" r:id="rId6"/>
    <p:sldId id="506" r:id="rId7"/>
    <p:sldId id="507" r:id="rId8"/>
    <p:sldId id="538" r:id="rId9"/>
    <p:sldId id="508" r:id="rId10"/>
    <p:sldId id="509" r:id="rId11"/>
    <p:sldId id="510" r:id="rId12"/>
    <p:sldId id="539" r:id="rId13"/>
    <p:sldId id="511" r:id="rId14"/>
    <p:sldId id="512" r:id="rId15"/>
    <p:sldId id="513" r:id="rId16"/>
    <p:sldId id="514" r:id="rId17"/>
    <p:sldId id="540" r:id="rId18"/>
    <p:sldId id="515" r:id="rId19"/>
    <p:sldId id="516" r:id="rId20"/>
    <p:sldId id="517" r:id="rId21"/>
    <p:sldId id="518" r:id="rId22"/>
    <p:sldId id="519" r:id="rId23"/>
    <p:sldId id="521" r:id="rId24"/>
    <p:sldId id="523" r:id="rId25"/>
    <p:sldId id="525" r:id="rId26"/>
    <p:sldId id="541" r:id="rId27"/>
    <p:sldId id="527" r:id="rId28"/>
    <p:sldId id="529" r:id="rId29"/>
    <p:sldId id="530" r:id="rId30"/>
    <p:sldId id="542" r:id="rId31"/>
    <p:sldId id="531" r:id="rId32"/>
    <p:sldId id="532" r:id="rId33"/>
    <p:sldId id="533" r:id="rId34"/>
    <p:sldId id="543" r:id="rId35"/>
    <p:sldId id="534" r:id="rId36"/>
    <p:sldId id="535" r:id="rId37"/>
    <p:sldId id="545" r:id="rId38"/>
    <p:sldId id="544" r:id="rId39"/>
    <p:sldId id="547" r:id="rId40"/>
    <p:sldId id="548" r:id="rId41"/>
    <p:sldId id="502" r:id="rId42"/>
    <p:sldId id="35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0" d="100"/>
          <a:sy n="70" d="100"/>
        </p:scale>
        <p:origin x="67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7/1/2022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22539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871440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3275191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8316479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085450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42721909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110757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115662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0004791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927187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503149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087019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2362487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946841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3847066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324281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16734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2167362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1203018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5206319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2225651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2234703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29295403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5553416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8154928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2001929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40629292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4704136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761145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4633307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5056866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5384308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27952963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28399520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28479058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2642531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26544336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png"/><Relationship Id="rId7"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45896" y="319880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Risk analysis and evaluation Lecture 6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Organization </a:t>
            </a:r>
          </a:p>
        </p:txBody>
      </p:sp>
      <p:sp>
        <p:nvSpPr>
          <p:cNvPr id="11" name="Title 1">
            <a:extLst>
              <a:ext uri="{FF2B5EF4-FFF2-40B4-BE49-F238E27FC236}">
                <a16:creationId xmlns:a16="http://schemas.microsoft.com/office/drawing/2014/main" id="{D2A9E823-FA55-4B87-A96B-C3315A9F6F97}"/>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42938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4" y="1882057"/>
            <a:ext cx="9902229" cy="3416320"/>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Large organizations frequently make use of a </a:t>
            </a:r>
            <a:r>
              <a:rPr lang="en-US" sz="2400" b="1" u="sng" dirty="0">
                <a:latin typeface="Times New Roman" panose="02020603050405020304" pitchFamily="18" charset="0"/>
                <a:cs typeface="Times New Roman" panose="02020603050405020304" pitchFamily="18" charset="0"/>
              </a:rPr>
              <a:t>risk matrix </a:t>
            </a:r>
            <a:r>
              <a:rPr lang="en-US" sz="2400" dirty="0">
                <a:latin typeface="Times New Roman" panose="02020603050405020304" pitchFamily="18" charset="0"/>
                <a:cs typeface="Times New Roman" panose="02020603050405020304" pitchFamily="18" charset="0"/>
              </a:rPr>
              <a:t>as a means of </a:t>
            </a:r>
            <a:r>
              <a:rPr lang="en-US" sz="2400" b="1" u="sng" dirty="0">
                <a:latin typeface="Times New Roman" panose="02020603050405020304" pitchFamily="18" charset="0"/>
                <a:cs typeface="Times New Roman" panose="02020603050405020304" pitchFamily="18" charset="0"/>
              </a:rPr>
              <a:t>summarizing</a:t>
            </a:r>
            <a:r>
              <a:rPr lang="en-US" sz="2400" dirty="0">
                <a:latin typeface="Times New Roman" panose="02020603050405020304" pitchFamily="18" charset="0"/>
                <a:cs typeface="Times New Roman" panose="02020603050405020304" pitchFamily="18" charset="0"/>
              </a:rPr>
              <a:t> their </a:t>
            </a:r>
            <a:r>
              <a:rPr lang="en-US" sz="2400" b="1" u="sng" dirty="0">
                <a:latin typeface="Times New Roman" panose="02020603050405020304" pitchFamily="18" charset="0"/>
                <a:cs typeface="Times New Roman" panose="02020603050405020304" pitchFamily="18" charset="0"/>
              </a:rPr>
              <a:t>risk profile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risk matrix </a:t>
            </a:r>
            <a:r>
              <a:rPr lang="en-US" sz="2400" dirty="0">
                <a:latin typeface="Times New Roman" panose="02020603050405020304" pitchFamily="18" charset="0"/>
                <a:cs typeface="Times New Roman" panose="02020603050405020304" pitchFamily="18" charset="0"/>
              </a:rPr>
              <a:t>is very useful and can be used for </a:t>
            </a:r>
            <a:r>
              <a:rPr lang="en-US" sz="2400" b="1" u="sng" dirty="0">
                <a:latin typeface="Times New Roman" panose="02020603050405020304" pitchFamily="18" charset="0"/>
                <a:cs typeface="Times New Roman" panose="02020603050405020304" pitchFamily="18" charset="0"/>
              </a:rPr>
              <a:t>a range of applications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can also be used to identify </a:t>
            </a:r>
            <a:r>
              <a:rPr lang="en-US" sz="2400" b="1" u="sng" dirty="0">
                <a:latin typeface="Times New Roman" panose="02020603050405020304" pitchFamily="18" charset="0"/>
                <a:cs typeface="Times New Roman" panose="02020603050405020304" pitchFamily="18" charset="0"/>
              </a:rPr>
              <a:t>the type of risk response </a:t>
            </a:r>
            <a:r>
              <a:rPr lang="en-US" sz="2400" dirty="0">
                <a:latin typeface="Times New Roman" panose="02020603050405020304" pitchFamily="18" charset="0"/>
                <a:cs typeface="Times New Roman" panose="02020603050405020304" pitchFamily="18" charset="0"/>
              </a:rPr>
              <a:t>that is most likely to be </a:t>
            </a:r>
            <a:r>
              <a:rPr lang="en-US" sz="2400" b="1" u="sng" dirty="0">
                <a:latin typeface="Times New Roman" panose="02020603050405020304" pitchFamily="18" charset="0"/>
                <a:cs typeface="Times New Roman" panose="02020603050405020304" pitchFamily="18" charset="0"/>
              </a:rPr>
              <a:t>employed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2826986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67B35A8-DFF6-4789-8FB8-CF1FDDDCA265}"/>
              </a:ext>
            </a:extLst>
          </p:cNvPr>
          <p:cNvPicPr>
            <a:picLocks noChangeAspect="1"/>
          </p:cNvPicPr>
          <p:nvPr/>
        </p:nvPicPr>
        <p:blipFill>
          <a:blip r:embed="rId3"/>
          <a:stretch>
            <a:fillRect/>
          </a:stretch>
        </p:blipFill>
        <p:spPr>
          <a:xfrm>
            <a:off x="1673259" y="2021144"/>
            <a:ext cx="3370608" cy="3446002"/>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16" name="Picture 15">
            <a:extLst>
              <a:ext uri="{FF2B5EF4-FFF2-40B4-BE49-F238E27FC236}">
                <a16:creationId xmlns:a16="http://schemas.microsoft.com/office/drawing/2014/main" id="{9407DAEA-323A-4697-B542-315CB428A67F}"/>
              </a:ext>
            </a:extLst>
          </p:cNvPr>
          <p:cNvPicPr>
            <a:picLocks noChangeAspect="1"/>
          </p:cNvPicPr>
          <p:nvPr/>
        </p:nvPicPr>
        <p:blipFill>
          <a:blip r:embed="rId8"/>
          <a:stretch>
            <a:fillRect/>
          </a:stretch>
        </p:blipFill>
        <p:spPr>
          <a:xfrm>
            <a:off x="5043867" y="1910484"/>
            <a:ext cx="6496393" cy="3752850"/>
          </a:xfrm>
          <a:prstGeom prst="rect">
            <a:avLst/>
          </a:prstGeom>
        </p:spPr>
      </p:pic>
    </p:spTree>
    <p:extLst>
      <p:ext uri="{BB962C8B-B14F-4D97-AF65-F5344CB8AC3E}">
        <p14:creationId xmlns:p14="http://schemas.microsoft.com/office/powerpoint/2010/main" val="4032945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938343"/>
            <a:ext cx="9902229" cy="3785652"/>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Impact</a:t>
            </a:r>
            <a:r>
              <a:rPr lang="en-US" sz="2400" dirty="0">
                <a:latin typeface="Times New Roman" panose="02020603050405020304" pitchFamily="18" charset="0"/>
                <a:cs typeface="Times New Roman" panose="02020603050405020304" pitchFamily="18" charset="0"/>
              </a:rPr>
              <a:t> is not the same as </a:t>
            </a:r>
            <a:r>
              <a:rPr lang="en-US" sz="2400" b="1" u="sng" dirty="0">
                <a:latin typeface="Times New Roman" panose="02020603050405020304" pitchFamily="18" charset="0"/>
                <a:cs typeface="Times New Roman" panose="02020603050405020304" pitchFamily="18" charset="0"/>
              </a:rPr>
              <a:t>magnitude</a:t>
            </a:r>
            <a:r>
              <a:rPr lang="en-US" sz="2400" dirty="0">
                <a:latin typeface="Times New Roman" panose="02020603050405020304" pitchFamily="18" charset="0"/>
                <a:cs typeface="Times New Roman" panose="02020603050405020304" pitchFamily="18" charset="0"/>
              </a:rPr>
              <a:t>, because a risk may have a high </a:t>
            </a:r>
            <a:r>
              <a:rPr lang="en-US" sz="2400" b="1" u="sng" dirty="0">
                <a:latin typeface="Times New Roman" panose="02020603050405020304" pitchFamily="18" charset="0"/>
                <a:cs typeface="Times New Roman" panose="02020603050405020304" pitchFamily="18" charset="0"/>
              </a:rPr>
              <a:t>magnitude</a:t>
            </a:r>
            <a:r>
              <a:rPr lang="en-US" sz="2400" dirty="0">
                <a:latin typeface="Times New Roman" panose="02020603050405020304" pitchFamily="18" charset="0"/>
                <a:cs typeface="Times New Roman" panose="02020603050405020304" pitchFamily="18" charset="0"/>
              </a:rPr>
              <a:t> in terms of the </a:t>
            </a:r>
            <a:r>
              <a:rPr lang="en-US" sz="2400" b="1" u="sng" dirty="0">
                <a:latin typeface="Times New Roman" panose="02020603050405020304" pitchFamily="18" charset="0"/>
                <a:cs typeface="Times New Roman" panose="02020603050405020304" pitchFamily="18" charset="0"/>
              </a:rPr>
              <a:t>size</a:t>
            </a:r>
            <a:r>
              <a:rPr lang="en-US" sz="2400" dirty="0">
                <a:latin typeface="Times New Roman" panose="02020603050405020304" pitchFamily="18" charset="0"/>
                <a:cs typeface="Times New Roman" panose="02020603050405020304" pitchFamily="18" charset="0"/>
              </a:rPr>
              <a:t> of the event, but the </a:t>
            </a:r>
            <a:r>
              <a:rPr lang="en-US" sz="2400" b="1" u="sng" dirty="0">
                <a:latin typeface="Times New Roman" panose="02020603050405020304" pitchFamily="18" charset="0"/>
                <a:cs typeface="Times New Roman" panose="02020603050405020304" pitchFamily="18" charset="0"/>
              </a:rPr>
              <a:t>impact</a:t>
            </a:r>
            <a:r>
              <a:rPr lang="en-US" sz="2400" dirty="0">
                <a:latin typeface="Times New Roman" panose="02020603050405020304" pitchFamily="18" charset="0"/>
                <a:cs typeface="Times New Roman" panose="02020603050405020304" pitchFamily="18" charset="0"/>
              </a:rPr>
              <a:t> and consequences may be </a:t>
            </a:r>
            <a:r>
              <a:rPr lang="en-US" sz="2400" b="1" u="sng" dirty="0">
                <a:latin typeface="Times New Roman" panose="02020603050405020304" pitchFamily="18" charset="0"/>
                <a:cs typeface="Times New Roman" panose="02020603050405020304" pitchFamily="18" charset="0"/>
              </a:rPr>
              <a:t>smaller</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 road transport company may suffer the complete loss of one of its vehicles but, depending on the exact circumstances, this may have a very small overall impact on the business. This will be especially true if the company did not have sufficient work to fully utilize the type of vehicle involved in the loss.</a:t>
            </a:r>
          </a:p>
        </p:txBody>
      </p:sp>
    </p:spTree>
    <p:extLst>
      <p:ext uri="{BB962C8B-B14F-4D97-AF65-F5344CB8AC3E}">
        <p14:creationId xmlns:p14="http://schemas.microsoft.com/office/powerpoint/2010/main" val="2896357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938343"/>
            <a:ext cx="9902229" cy="3416320"/>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Many risk management practitioners assess risk at its current (also referred to as residual) level. However, internal auditors prefer to undertake an assessment of the risk at its inherent level.</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Considering </a:t>
            </a:r>
            <a:r>
              <a:rPr lang="en-US" sz="2400" b="1" u="sng" dirty="0">
                <a:latin typeface="Times New Roman" panose="02020603050405020304" pitchFamily="18" charset="0"/>
                <a:cs typeface="Times New Roman" panose="02020603050405020304" pitchFamily="18" charset="0"/>
              </a:rPr>
              <a:t>the inherent level </a:t>
            </a:r>
            <a:r>
              <a:rPr lang="en-US" sz="2400" dirty="0">
                <a:latin typeface="Times New Roman" panose="02020603050405020304" pitchFamily="18" charset="0"/>
                <a:cs typeface="Times New Roman" panose="02020603050405020304" pitchFamily="18" charset="0"/>
              </a:rPr>
              <a:t>will enable the </a:t>
            </a:r>
            <a:r>
              <a:rPr lang="en-US" sz="2400" b="1" u="sng" dirty="0">
                <a:latin typeface="Times New Roman" panose="02020603050405020304" pitchFamily="18" charset="0"/>
                <a:cs typeface="Times New Roman" panose="02020603050405020304" pitchFamily="18" charset="0"/>
              </a:rPr>
              <a:t>effect</a:t>
            </a:r>
            <a:r>
              <a:rPr lang="en-US" sz="2400" dirty="0">
                <a:latin typeface="Times New Roman" panose="02020603050405020304" pitchFamily="18" charset="0"/>
                <a:cs typeface="Times New Roman" panose="02020603050405020304" pitchFamily="18" charset="0"/>
              </a:rPr>
              <a:t> of individual </a:t>
            </a:r>
            <a:r>
              <a:rPr lang="en-US" sz="2400" b="1" u="sng" dirty="0">
                <a:latin typeface="Times New Roman" panose="02020603050405020304" pitchFamily="18" charset="0"/>
                <a:cs typeface="Times New Roman" panose="02020603050405020304" pitchFamily="18" charset="0"/>
              </a:rPr>
              <a:t>control measures</a:t>
            </a:r>
            <a:r>
              <a:rPr lang="en-US" sz="2400" dirty="0">
                <a:latin typeface="Times New Roman" panose="02020603050405020304" pitchFamily="18" charset="0"/>
                <a:cs typeface="Times New Roman" panose="02020603050405020304" pitchFamily="18" charset="0"/>
              </a:rPr>
              <a:t> to be </a:t>
            </a:r>
            <a:r>
              <a:rPr lang="en-US" sz="2400" b="1" u="sng" dirty="0">
                <a:latin typeface="Times New Roman" panose="02020603050405020304" pitchFamily="18" charset="0"/>
                <a:cs typeface="Times New Roman" panose="02020603050405020304" pitchFamily="18" charset="0"/>
              </a:rPr>
              <a:t>identified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NEXT Figure  illustrates the effect of controls on the level of risk.</a:t>
            </a:r>
          </a:p>
        </p:txBody>
      </p:sp>
    </p:spTree>
    <p:extLst>
      <p:ext uri="{BB962C8B-B14F-4D97-AF65-F5344CB8AC3E}">
        <p14:creationId xmlns:p14="http://schemas.microsoft.com/office/powerpoint/2010/main" val="3921044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8" name="Picture 7">
            <a:extLst>
              <a:ext uri="{FF2B5EF4-FFF2-40B4-BE49-F238E27FC236}">
                <a16:creationId xmlns:a16="http://schemas.microsoft.com/office/drawing/2014/main" id="{6B4B9258-6D7F-44A0-9560-0012CCE620A8}"/>
              </a:ext>
            </a:extLst>
          </p:cNvPr>
          <p:cNvPicPr>
            <a:picLocks noChangeAspect="1"/>
          </p:cNvPicPr>
          <p:nvPr/>
        </p:nvPicPr>
        <p:blipFill>
          <a:blip r:embed="rId7"/>
          <a:stretch>
            <a:fillRect/>
          </a:stretch>
        </p:blipFill>
        <p:spPr>
          <a:xfrm>
            <a:off x="2289772" y="2110129"/>
            <a:ext cx="9587448" cy="3747332"/>
          </a:xfrm>
          <a:prstGeom prst="rect">
            <a:avLst/>
          </a:prstGeom>
        </p:spPr>
      </p:pic>
    </p:spTree>
    <p:extLst>
      <p:ext uri="{BB962C8B-B14F-4D97-AF65-F5344CB8AC3E}">
        <p14:creationId xmlns:p14="http://schemas.microsoft.com/office/powerpoint/2010/main" val="938277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537897" y="2222284"/>
            <a:ext cx="10238467"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 1 </a:t>
            </a:r>
            <a:r>
              <a:rPr lang="en-US" sz="2400" dirty="0">
                <a:latin typeface="Times New Roman" panose="02020603050405020304" pitchFamily="18" charset="0"/>
                <a:cs typeface="Times New Roman" panose="02020603050405020304" pitchFamily="18" charset="0"/>
              </a:rPr>
              <a:t>is an existing control and it reduces the risk from </a:t>
            </a:r>
            <a:r>
              <a:rPr lang="en-US" sz="2400" b="1" u="sng" dirty="0">
                <a:latin typeface="Times New Roman" panose="02020603050405020304" pitchFamily="18" charset="0"/>
                <a:cs typeface="Times New Roman" panose="02020603050405020304" pitchFamily="18" charset="0"/>
              </a:rPr>
              <a:t>the inherent level to the current (or residual) level</a:t>
            </a:r>
            <a:r>
              <a:rPr lang="en-US" sz="2400" dirty="0">
                <a:latin typeface="Times New Roman" panose="02020603050405020304" pitchFamily="18" charset="0"/>
                <a:cs typeface="Times New Roman" panose="02020603050405020304" pitchFamily="18" charset="0"/>
              </a:rPr>
              <a:t> and it can be seen that this control has its main effect on the likelihood of the risk materializing.</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 2  </a:t>
            </a:r>
            <a:r>
              <a:rPr lang="en-US" sz="2400" dirty="0">
                <a:latin typeface="Times New Roman" panose="02020603050405020304" pitchFamily="18" charset="0"/>
                <a:cs typeface="Times New Roman" panose="02020603050405020304" pitchFamily="18" charset="0"/>
              </a:rPr>
              <a:t>is an </a:t>
            </a:r>
            <a:r>
              <a:rPr lang="en-US" sz="2400" b="1" u="sng" dirty="0">
                <a:latin typeface="Times New Roman" panose="02020603050405020304" pitchFamily="18" charset="0"/>
                <a:cs typeface="Times New Roman" panose="02020603050405020304" pitchFamily="18" charset="0"/>
              </a:rPr>
              <a:t>additional control </a:t>
            </a:r>
            <a:r>
              <a:rPr lang="en-US" sz="2400" dirty="0">
                <a:latin typeface="Times New Roman" panose="02020603050405020304" pitchFamily="18" charset="0"/>
                <a:cs typeface="Times New Roman" panose="02020603050405020304" pitchFamily="18" charset="0"/>
              </a:rPr>
              <a:t>that will be introduced to reduce the risk from </a:t>
            </a:r>
            <a:r>
              <a:rPr lang="en-US" sz="2400" b="1" u="sng" dirty="0">
                <a:latin typeface="Times New Roman" panose="02020603050405020304" pitchFamily="18" charset="0"/>
                <a:cs typeface="Times New Roman" panose="02020603050405020304" pitchFamily="18" charset="0"/>
              </a:rPr>
              <a:t>the current level to the target level. </a:t>
            </a:r>
          </a:p>
        </p:txBody>
      </p:sp>
    </p:spTree>
    <p:extLst>
      <p:ext uri="{BB962C8B-B14F-4D97-AF65-F5344CB8AC3E}">
        <p14:creationId xmlns:p14="http://schemas.microsoft.com/office/powerpoint/2010/main" val="1918631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537898" y="2222284"/>
            <a:ext cx="10349302"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seeking to establish </a:t>
            </a:r>
            <a:r>
              <a:rPr lang="en-US" sz="2400" b="1" u="sng" dirty="0">
                <a:latin typeface="Times New Roman" panose="02020603050405020304" pitchFamily="18" charset="0"/>
                <a:cs typeface="Times New Roman" panose="02020603050405020304" pitchFamily="18" charset="0"/>
              </a:rPr>
              <a:t>the target level of risk</a:t>
            </a:r>
            <a:r>
              <a:rPr lang="en-US" sz="2400" dirty="0">
                <a:latin typeface="Times New Roman" panose="02020603050405020304" pitchFamily="18" charset="0"/>
                <a:cs typeface="Times New Roman" panose="02020603050405020304" pitchFamily="18" charset="0"/>
              </a:rPr>
              <a:t>, a concept that is often used </a:t>
            </a:r>
            <a:r>
              <a:rPr lang="en-US" sz="2400" b="1" u="sng" dirty="0">
                <a:latin typeface="Times New Roman" panose="02020603050405020304" pitchFamily="18" charset="0"/>
                <a:cs typeface="Times New Roman" panose="02020603050405020304" pitchFamily="18" charset="0"/>
              </a:rPr>
              <a:t>by health and safety practitioners</a:t>
            </a:r>
            <a:r>
              <a:rPr lang="en-US" sz="2400" dirty="0">
                <a:latin typeface="Times New Roman" panose="02020603050405020304" pitchFamily="18" charset="0"/>
                <a:cs typeface="Times New Roman" panose="02020603050405020304" pitchFamily="18" charset="0"/>
              </a:rPr>
              <a:t> is seeking to </a:t>
            </a:r>
            <a:r>
              <a:rPr lang="en-US" sz="2400" b="1" u="sng" dirty="0">
                <a:latin typeface="Times New Roman" panose="02020603050405020304" pitchFamily="18" charset="0"/>
                <a:cs typeface="Times New Roman" panose="02020603050405020304" pitchFamily="18" charset="0"/>
              </a:rPr>
              <a:t>reduce the risk </a:t>
            </a:r>
            <a:r>
              <a:rPr lang="en-US" sz="2400" dirty="0">
                <a:latin typeface="Times New Roman" panose="02020603050405020304" pitchFamily="18" charset="0"/>
                <a:cs typeface="Times New Roman" panose="02020603050405020304" pitchFamily="18" charset="0"/>
              </a:rPr>
              <a:t>to the </a:t>
            </a:r>
            <a:r>
              <a:rPr lang="en-US" sz="2400" b="1" u="sng" dirty="0">
                <a:latin typeface="Times New Roman" panose="02020603050405020304" pitchFamily="18" charset="0"/>
                <a:cs typeface="Times New Roman" panose="02020603050405020304" pitchFamily="18" charset="0"/>
              </a:rPr>
              <a:t>level</a:t>
            </a:r>
            <a:r>
              <a:rPr lang="en-US" sz="2400" dirty="0">
                <a:latin typeface="Times New Roman" panose="02020603050405020304" pitchFamily="18" charset="0"/>
                <a:cs typeface="Times New Roman" panose="02020603050405020304" pitchFamily="18" charset="0"/>
              </a:rPr>
              <a:t> that is ‘</a:t>
            </a:r>
            <a:r>
              <a:rPr lang="en-US" sz="2400" b="1" u="sng" dirty="0">
                <a:latin typeface="Times New Roman" panose="02020603050405020304" pitchFamily="18" charset="0"/>
                <a:cs typeface="Times New Roman" panose="02020603050405020304" pitchFamily="18" charset="0"/>
              </a:rPr>
              <a:t>as low as reasonably practicable’ (</a:t>
            </a:r>
            <a:r>
              <a:rPr lang="en-US" sz="2400" b="1" u="sng" dirty="0">
                <a:solidFill>
                  <a:srgbClr val="FF0000"/>
                </a:solidFill>
                <a:latin typeface="Times New Roman" panose="02020603050405020304" pitchFamily="18" charset="0"/>
                <a:cs typeface="Times New Roman" panose="02020603050405020304" pitchFamily="18" charset="0"/>
              </a:rPr>
              <a:t>ALARP</a:t>
            </a:r>
            <a:r>
              <a:rPr lang="en-US" sz="2400" b="1" u="sng"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ALARP </a:t>
            </a:r>
            <a:r>
              <a:rPr lang="en-US" sz="2400" dirty="0">
                <a:latin typeface="Times New Roman" panose="02020603050405020304" pitchFamily="18" charset="0"/>
                <a:cs typeface="Times New Roman" panose="02020603050405020304" pitchFamily="18" charset="0"/>
              </a:rPr>
              <a:t>is one of the fundamental principles of risk management for </a:t>
            </a:r>
            <a:r>
              <a:rPr lang="en-US" sz="2400" b="1" u="sng" dirty="0">
                <a:latin typeface="Times New Roman" panose="02020603050405020304" pitchFamily="18" charset="0"/>
                <a:cs typeface="Times New Roman" panose="02020603050405020304" pitchFamily="18" charset="0"/>
              </a:rPr>
              <a:t>health and safety risks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a:t>
            </a:r>
            <a:r>
              <a:rPr lang="en-US" sz="2400" b="1" u="sng" dirty="0">
                <a:latin typeface="Times New Roman" panose="02020603050405020304" pitchFamily="18" charset="0"/>
                <a:cs typeface="Times New Roman" panose="02020603050405020304" pitchFamily="18" charset="0"/>
              </a:rPr>
              <a:t>not necessary </a:t>
            </a:r>
            <a:r>
              <a:rPr lang="en-US" sz="2400" dirty="0">
                <a:latin typeface="Times New Roman" panose="02020603050405020304" pitchFamily="18" charset="0"/>
                <a:cs typeface="Times New Roman" panose="02020603050405020304" pitchFamily="18" charset="0"/>
              </a:rPr>
              <a:t>to </a:t>
            </a:r>
            <a:r>
              <a:rPr lang="en-US" sz="2400" b="1" u="sng" dirty="0">
                <a:latin typeface="Times New Roman" panose="02020603050405020304" pitchFamily="18" charset="0"/>
                <a:cs typeface="Times New Roman" panose="02020603050405020304" pitchFamily="18" charset="0"/>
              </a:rPr>
              <a:t>manage risk </a:t>
            </a:r>
            <a:r>
              <a:rPr lang="en-US" sz="2400" dirty="0">
                <a:latin typeface="Times New Roman" panose="02020603050405020304" pitchFamily="18" charset="0"/>
                <a:cs typeface="Times New Roman" panose="02020603050405020304" pitchFamily="18" charset="0"/>
              </a:rPr>
              <a:t>to the point where it </a:t>
            </a:r>
            <a:r>
              <a:rPr lang="en-US" sz="2400" b="1" u="sng" dirty="0">
                <a:latin typeface="Times New Roman" panose="02020603050405020304" pitchFamily="18" charset="0"/>
                <a:cs typeface="Times New Roman" panose="02020603050405020304" pitchFamily="18" charset="0"/>
              </a:rPr>
              <a:t>is eliminated</a:t>
            </a:r>
            <a:r>
              <a:rPr lang="en-US" sz="2400" dirty="0">
                <a:latin typeface="Times New Roman" panose="02020603050405020304" pitchFamily="18" charset="0"/>
                <a:cs typeface="Times New Roman" panose="02020603050405020304" pitchFamily="18" charset="0"/>
              </a:rPr>
              <a:t>, but to the point where </a:t>
            </a:r>
            <a:r>
              <a:rPr lang="en-US" sz="2400" b="1" u="sng" dirty="0">
                <a:latin typeface="Times New Roman" panose="02020603050405020304" pitchFamily="18" charset="0"/>
                <a:cs typeface="Times New Roman" panose="02020603050405020304" pitchFamily="18" charset="0"/>
              </a:rPr>
              <a:t>the cost </a:t>
            </a:r>
            <a:r>
              <a:rPr lang="en-US" sz="2400" dirty="0">
                <a:latin typeface="Times New Roman" panose="02020603050405020304" pitchFamily="18" charset="0"/>
                <a:cs typeface="Times New Roman" panose="02020603050405020304" pitchFamily="18" charset="0"/>
              </a:rPr>
              <a:t>of additional </a:t>
            </a: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would </a:t>
            </a:r>
            <a:r>
              <a:rPr lang="en-US" sz="2400" b="1" u="sng" dirty="0">
                <a:latin typeface="Times New Roman" panose="02020603050405020304" pitchFamily="18" charset="0"/>
                <a:cs typeface="Times New Roman" panose="02020603050405020304" pitchFamily="18" charset="0"/>
              </a:rPr>
              <a:t>exceed the benefits</a:t>
            </a:r>
            <a:r>
              <a:rPr lang="en-US"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83738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58466" y="2222284"/>
            <a:ext cx="9902229" cy="3477875"/>
          </a:xfrm>
          <a:prstGeom prst="rect">
            <a:avLst/>
          </a:prstGeom>
          <a:solidFill>
            <a:schemeClr val="bg1">
              <a:lumMod val="75000"/>
            </a:schemeClr>
          </a:solidFill>
        </p:spPr>
        <p:txBody>
          <a:bodyPr wrap="square">
            <a:spAutoFit/>
          </a:bodyPr>
          <a:lstStyle/>
          <a:p>
            <a:pPr algn="just"/>
            <a:r>
              <a:rPr lang="en-US" sz="2000" b="1" i="1" u="sng" dirty="0">
                <a:solidFill>
                  <a:srgbClr val="C00000"/>
                </a:solidFill>
                <a:latin typeface="Times New Roman" panose="02020603050405020304" pitchFamily="18" charset="0"/>
                <a:cs typeface="Times New Roman" panose="02020603050405020304" pitchFamily="18" charset="0"/>
              </a:rPr>
              <a:t>As Low As Reasonably Practicable (ALARP)</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The requirement for risks to be ALARP is fundamental and in simple terms it is a requirement to </a:t>
            </a:r>
            <a:r>
              <a:rPr lang="en-US" sz="2000" b="1" i="1" u="sng" dirty="0">
                <a:latin typeface="Times New Roman" panose="02020603050405020304" pitchFamily="18" charset="0"/>
                <a:cs typeface="Times New Roman" panose="02020603050405020304" pitchFamily="18" charset="0"/>
              </a:rPr>
              <a:t>take all measures to reduce risk where doing so is reasonable</a:t>
            </a:r>
            <a:r>
              <a:rPr lang="en-US" sz="2000" i="1"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In most cases this is </a:t>
            </a:r>
            <a:r>
              <a:rPr lang="en-US" sz="2000" b="1" i="1" u="sng" dirty="0">
                <a:latin typeface="Times New Roman" panose="02020603050405020304" pitchFamily="18" charset="0"/>
                <a:cs typeface="Times New Roman" panose="02020603050405020304" pitchFamily="18" charset="0"/>
              </a:rPr>
              <a:t>not done through an explicit comparison of costs and benefits, </a:t>
            </a:r>
            <a:r>
              <a:rPr lang="en-US" sz="2000" i="1" dirty="0">
                <a:latin typeface="Times New Roman" panose="02020603050405020304" pitchFamily="18" charset="0"/>
                <a:cs typeface="Times New Roman" panose="02020603050405020304" pitchFamily="18" charset="0"/>
              </a:rPr>
              <a:t>but rather by </a:t>
            </a:r>
            <a:r>
              <a:rPr lang="en-US" sz="2000" b="1" i="1" u="sng" dirty="0">
                <a:latin typeface="Times New Roman" panose="02020603050405020304" pitchFamily="18" charset="0"/>
                <a:cs typeface="Times New Roman" panose="02020603050405020304" pitchFamily="18" charset="0"/>
              </a:rPr>
              <a:t>applying established relevant good practice and standards</a:t>
            </a:r>
            <a:r>
              <a:rPr lang="en-US" sz="2000" i="1"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 The development of relevant good practice and standards includes ALARP considerations, so in many cases meeting </a:t>
            </a:r>
            <a:r>
              <a:rPr lang="en-US" sz="2000" b="1" i="1" u="sng" dirty="0">
                <a:latin typeface="Times New Roman" panose="02020603050405020304" pitchFamily="18" charset="0"/>
                <a:cs typeface="Times New Roman" panose="02020603050405020304" pitchFamily="18" charset="0"/>
              </a:rPr>
              <a:t>those standards is sufficient</a:t>
            </a:r>
            <a:r>
              <a:rPr lang="en-US" sz="2000" i="1"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In other cases, either where standards and relevant good practice are less evident, or not fully applicable, measures must be implemented to the point where </a:t>
            </a:r>
            <a:r>
              <a:rPr lang="en-US" sz="2000" b="1" i="1" u="sng" dirty="0">
                <a:latin typeface="Times New Roman" panose="02020603050405020304" pitchFamily="18" charset="0"/>
                <a:cs typeface="Times New Roman" panose="02020603050405020304" pitchFamily="18" charset="0"/>
              </a:rPr>
              <a:t>the costs </a:t>
            </a:r>
            <a:r>
              <a:rPr lang="en-US" sz="2000" i="1" dirty="0">
                <a:latin typeface="Times New Roman" panose="02020603050405020304" pitchFamily="18" charset="0"/>
                <a:cs typeface="Times New Roman" panose="02020603050405020304" pitchFamily="18" charset="0"/>
              </a:rPr>
              <a:t>of any additional </a:t>
            </a:r>
            <a:r>
              <a:rPr lang="en-US" sz="2000" b="1" i="1" u="sng" dirty="0">
                <a:latin typeface="Times New Roman" panose="02020603050405020304" pitchFamily="18" charset="0"/>
                <a:cs typeface="Times New Roman" panose="02020603050405020304" pitchFamily="18" charset="0"/>
              </a:rPr>
              <a:t>measures</a:t>
            </a:r>
            <a:r>
              <a:rPr lang="en-US" sz="2000" i="1" dirty="0">
                <a:latin typeface="Times New Roman" panose="02020603050405020304" pitchFamily="18" charset="0"/>
                <a:cs typeface="Times New Roman" panose="02020603050405020304" pitchFamily="18" charset="0"/>
              </a:rPr>
              <a:t> (in terms of money, time or trouble) would be grossly disproportionate to the further </a:t>
            </a:r>
            <a:r>
              <a:rPr lang="en-US" sz="2000" b="1" i="1" u="sng" dirty="0">
                <a:latin typeface="Times New Roman" panose="02020603050405020304" pitchFamily="18" charset="0"/>
                <a:cs typeface="Times New Roman" panose="02020603050405020304" pitchFamily="18" charset="0"/>
              </a:rPr>
              <a:t>risk reduction </a:t>
            </a:r>
            <a:r>
              <a:rPr lang="en-US" sz="2000" i="1" dirty="0">
                <a:latin typeface="Times New Roman" panose="02020603050405020304" pitchFamily="18" charset="0"/>
                <a:cs typeface="Times New Roman" panose="02020603050405020304" pitchFamily="18" charset="0"/>
              </a:rPr>
              <a:t>(or safety benefit) that would be </a:t>
            </a:r>
            <a:r>
              <a:rPr lang="en-US" sz="2000" b="1" i="1" u="sng" dirty="0">
                <a:latin typeface="Times New Roman" panose="02020603050405020304" pitchFamily="18" charset="0"/>
                <a:cs typeface="Times New Roman" panose="02020603050405020304" pitchFamily="18" charset="0"/>
              </a:rPr>
              <a:t>achieved</a:t>
            </a:r>
          </a:p>
        </p:txBody>
      </p:sp>
    </p:spTree>
    <p:extLst>
      <p:ext uri="{BB962C8B-B14F-4D97-AF65-F5344CB8AC3E}">
        <p14:creationId xmlns:p14="http://schemas.microsoft.com/office/powerpoint/2010/main" val="3399892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Control confidence: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2037101"/>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not possible for an organization to be </a:t>
            </a:r>
            <a:r>
              <a:rPr lang="en-US" sz="2400" b="1" u="sng" dirty="0">
                <a:latin typeface="Times New Roman" panose="02020603050405020304" pitchFamily="18" charset="0"/>
                <a:cs typeface="Times New Roman" panose="02020603050405020304" pitchFamily="18" charset="0"/>
              </a:rPr>
              <a:t>absolutely confident that controls </a:t>
            </a:r>
            <a:r>
              <a:rPr lang="en-US" sz="2400" dirty="0">
                <a:latin typeface="Times New Roman" panose="02020603050405020304" pitchFamily="18" charset="0"/>
                <a:cs typeface="Times New Roman" panose="02020603050405020304" pitchFamily="18" charset="0"/>
              </a:rPr>
              <a:t>will always be fully </a:t>
            </a:r>
            <a:r>
              <a:rPr lang="en-US" sz="2400" b="1" u="sng" dirty="0">
                <a:latin typeface="Times New Roman" panose="02020603050405020304" pitchFamily="18" charset="0"/>
                <a:cs typeface="Times New Roman" panose="02020603050405020304" pitchFamily="18" charset="0"/>
              </a:rPr>
              <a:t>implemented</a:t>
            </a:r>
            <a:r>
              <a:rPr lang="en-US" sz="2400" dirty="0">
                <a:latin typeface="Times New Roman" panose="02020603050405020304" pitchFamily="18" charset="0"/>
                <a:cs typeface="Times New Roman" panose="02020603050405020304" pitchFamily="18" charset="0"/>
              </a:rPr>
              <a:t> and will be as </a:t>
            </a:r>
            <a:r>
              <a:rPr lang="en-US" sz="2400" b="1" u="sng" dirty="0">
                <a:latin typeface="Times New Roman" panose="02020603050405020304" pitchFamily="18" charset="0"/>
                <a:cs typeface="Times New Roman" panose="02020603050405020304" pitchFamily="18" charset="0"/>
              </a:rPr>
              <a:t>effective as expected or required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will need to be </a:t>
            </a:r>
            <a:r>
              <a:rPr lang="en-US" sz="2400" b="1" u="sng" dirty="0">
                <a:latin typeface="Times New Roman" panose="02020603050405020304" pitchFamily="18" charset="0"/>
                <a:cs typeface="Times New Roman" panose="02020603050405020304" pitchFamily="18" charset="0"/>
              </a:rPr>
              <a:t>audited</a:t>
            </a:r>
            <a:r>
              <a:rPr lang="en-US" sz="2400" dirty="0">
                <a:latin typeface="Times New Roman" panose="02020603050405020304" pitchFamily="18" charset="0"/>
                <a:cs typeface="Times New Roman" panose="02020603050405020304" pitchFamily="18" charset="0"/>
              </a:rPr>
              <a:t> in order to </a:t>
            </a:r>
            <a:r>
              <a:rPr lang="en-US" sz="2400" b="1" u="sng" dirty="0">
                <a:latin typeface="Times New Roman" panose="02020603050405020304" pitchFamily="18" charset="0"/>
                <a:cs typeface="Times New Roman" panose="02020603050405020304" pitchFamily="18" charset="0"/>
              </a:rPr>
              <a:t>allow confidence </a:t>
            </a:r>
            <a:r>
              <a:rPr lang="en-US" sz="2400" dirty="0">
                <a:latin typeface="Times New Roman" panose="02020603050405020304" pitchFamily="18" charset="0"/>
                <a:cs typeface="Times New Roman" panose="02020603050405020304" pitchFamily="18" charset="0"/>
              </a:rPr>
              <a:t>that the control selected has been properly designed and implemented and is producing the </a:t>
            </a:r>
            <a:r>
              <a:rPr lang="en-US" sz="2400" b="1" u="sng" dirty="0">
                <a:latin typeface="Times New Roman" panose="02020603050405020304" pitchFamily="18" charset="0"/>
                <a:cs typeface="Times New Roman" panose="02020603050405020304" pitchFamily="18" charset="0"/>
              </a:rPr>
              <a:t>desired</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effect</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9905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Control confidence: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2037101"/>
            <a:ext cx="9902229" cy="193899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If the </a:t>
            </a:r>
            <a:r>
              <a:rPr lang="en-US" sz="2400" b="1" u="sng" dirty="0">
                <a:latin typeface="Times New Roman" panose="02020603050405020304" pitchFamily="18" charset="0"/>
                <a:cs typeface="Times New Roman" panose="02020603050405020304" pitchFamily="18" charset="0"/>
              </a:rPr>
              <a:t>effectiveness</a:t>
            </a:r>
            <a:r>
              <a:rPr lang="en-US" sz="2400" dirty="0">
                <a:latin typeface="Times New Roman" panose="02020603050405020304" pitchFamily="18" charset="0"/>
                <a:cs typeface="Times New Roman" panose="02020603050405020304" pitchFamily="18" charset="0"/>
              </a:rPr>
              <a:t> of a control is </a:t>
            </a:r>
            <a:r>
              <a:rPr lang="en-US" sz="2400" b="1" u="sng" dirty="0">
                <a:latin typeface="Times New Roman" panose="02020603050405020304" pitchFamily="18" charset="0"/>
                <a:cs typeface="Times New Roman" panose="02020603050405020304" pitchFamily="18" charset="0"/>
              </a:rPr>
              <a:t>uncertain</a:t>
            </a:r>
            <a:r>
              <a:rPr lang="en-US" sz="2400" dirty="0">
                <a:latin typeface="Times New Roman" panose="02020603050405020304" pitchFamily="18" charset="0"/>
                <a:cs typeface="Times New Roman" panose="02020603050405020304" pitchFamily="18" charset="0"/>
              </a:rPr>
              <a:t>, a greater </a:t>
            </a:r>
            <a:r>
              <a:rPr lang="en-US" sz="2400" b="1" u="sng" dirty="0">
                <a:latin typeface="Times New Roman" panose="02020603050405020304" pitchFamily="18" charset="0"/>
                <a:cs typeface="Times New Roman" panose="02020603050405020304" pitchFamily="18" charset="0"/>
              </a:rPr>
              <a:t>variability</a:t>
            </a:r>
            <a:r>
              <a:rPr lang="en-US" sz="2400" dirty="0">
                <a:latin typeface="Times New Roman" panose="02020603050405020304" pitchFamily="18" charset="0"/>
                <a:cs typeface="Times New Roman" panose="02020603050405020304" pitchFamily="18" charset="0"/>
              </a:rPr>
              <a:t> of the outcome may be  </a:t>
            </a:r>
            <a:r>
              <a:rPr lang="en-US" sz="2400" b="1" u="sng" dirty="0">
                <a:latin typeface="Times New Roman" panose="02020603050405020304" pitchFamily="18" charset="0"/>
                <a:cs typeface="Times New Roman" panose="02020603050405020304" pitchFamily="18" charset="0"/>
              </a:rPr>
              <a:t>expected</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the responsibility of </a:t>
            </a:r>
            <a:r>
              <a:rPr lang="en-US" sz="2400" b="1" u="sng" dirty="0">
                <a:latin typeface="Times New Roman" panose="02020603050405020304" pitchFamily="18" charset="0"/>
                <a:cs typeface="Times New Roman" panose="02020603050405020304" pitchFamily="18" charset="0"/>
              </a:rPr>
              <a:t>internal auditors </a:t>
            </a:r>
            <a:r>
              <a:rPr lang="en-US" sz="2400" dirty="0">
                <a:latin typeface="Times New Roman" panose="02020603050405020304" pitchFamily="18" charset="0"/>
                <a:cs typeface="Times New Roman" panose="02020603050405020304" pitchFamily="18" charset="0"/>
              </a:rPr>
              <a:t>to check that the </a:t>
            </a:r>
            <a:r>
              <a:rPr lang="en-US" sz="2400" b="1" u="sng" dirty="0">
                <a:latin typeface="Times New Roman" panose="02020603050405020304" pitchFamily="18" charset="0"/>
                <a:cs typeface="Times New Roman" panose="02020603050405020304" pitchFamily="18" charset="0"/>
              </a:rPr>
              <a:t>correct controls </a:t>
            </a:r>
            <a:r>
              <a:rPr lang="en-US" sz="2400" dirty="0">
                <a:latin typeface="Times New Roman" panose="02020603050405020304" pitchFamily="18" charset="0"/>
                <a:cs typeface="Times New Roman" panose="02020603050405020304" pitchFamily="18" charset="0"/>
              </a:rPr>
              <a:t>have been </a:t>
            </a:r>
            <a:r>
              <a:rPr lang="en-US" sz="2400" b="1" u="sng" dirty="0">
                <a:latin typeface="Times New Roman" panose="02020603050405020304" pitchFamily="18" charset="0"/>
                <a:cs typeface="Times New Roman" panose="02020603050405020304" pitchFamily="18" charset="0"/>
              </a:rPr>
              <a:t>selected</a:t>
            </a:r>
            <a:r>
              <a:rPr lang="en-US" sz="2400" dirty="0">
                <a:latin typeface="Times New Roman" panose="02020603050405020304" pitchFamily="18" charset="0"/>
                <a:cs typeface="Times New Roman" panose="02020603050405020304" pitchFamily="18" charset="0"/>
              </a:rPr>
              <a:t> and that they are working </a:t>
            </a:r>
            <a:r>
              <a:rPr lang="en-US" sz="2400" b="1" u="sng" dirty="0">
                <a:latin typeface="Times New Roman" panose="02020603050405020304" pitchFamily="18" charset="0"/>
                <a:cs typeface="Times New Roman" panose="02020603050405020304" pitchFamily="18" charset="0"/>
              </a:rPr>
              <a:t>correctly</a:t>
            </a:r>
            <a:r>
              <a:rPr lang="en-US" sz="2400" dirty="0">
                <a:latin typeface="Times New Roman" panose="02020603050405020304" pitchFamily="18" charset="0"/>
                <a:cs typeface="Times New Roman" panose="02020603050405020304" pitchFamily="18" charset="0"/>
              </a:rPr>
              <a:t> in practice.</a:t>
            </a:r>
          </a:p>
        </p:txBody>
      </p:sp>
    </p:spTree>
    <p:extLst>
      <p:ext uri="{BB962C8B-B14F-4D97-AF65-F5344CB8AC3E}">
        <p14:creationId xmlns:p14="http://schemas.microsoft.com/office/powerpoint/2010/main" val="3505945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4" y="2222284"/>
            <a:ext cx="10096163"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Tolerate</a:t>
            </a:r>
            <a:r>
              <a:rPr lang="en-US" sz="2400" dirty="0">
                <a:latin typeface="Times New Roman" panose="02020603050405020304" pitchFamily="18" charset="0"/>
                <a:cs typeface="Times New Roman" panose="02020603050405020304" pitchFamily="18" charset="0"/>
              </a:rPr>
              <a:t> will be the dominant response for the </a:t>
            </a:r>
            <a:r>
              <a:rPr lang="en-US" sz="2400" b="1" u="sng" dirty="0">
                <a:latin typeface="Times New Roman" panose="02020603050405020304" pitchFamily="18" charset="0"/>
                <a:cs typeface="Times New Roman" panose="02020603050405020304" pitchFamily="18" charset="0"/>
              </a:rPr>
              <a:t>low-likelihood/low-impact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Treat</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high-likelihood/low-impact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Transfer</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high-impact/low-likelihood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Terminate</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high-impact/high-likelihood </a:t>
            </a:r>
            <a:r>
              <a:rPr lang="en-US" sz="2400" dirty="0">
                <a:latin typeface="Times New Roman" panose="02020603050405020304" pitchFamily="18" charset="0"/>
                <a:cs typeface="Times New Roman" panose="02020603050405020304" pitchFamily="18" charset="0"/>
              </a:rPr>
              <a:t>risks.</a:t>
            </a:r>
          </a:p>
        </p:txBody>
      </p:sp>
    </p:spTree>
    <p:extLst>
      <p:ext uri="{BB962C8B-B14F-4D97-AF65-F5344CB8AC3E}">
        <p14:creationId xmlns:p14="http://schemas.microsoft.com/office/powerpoint/2010/main" val="1179210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8" name="Picture 7">
            <a:extLst>
              <a:ext uri="{FF2B5EF4-FFF2-40B4-BE49-F238E27FC236}">
                <a16:creationId xmlns:a16="http://schemas.microsoft.com/office/drawing/2014/main" id="{EE3C405E-1040-45F9-8417-61CCB26C8C0B}"/>
              </a:ext>
            </a:extLst>
          </p:cNvPr>
          <p:cNvPicPr>
            <a:picLocks noChangeAspect="1"/>
          </p:cNvPicPr>
          <p:nvPr/>
        </p:nvPicPr>
        <p:blipFill>
          <a:blip r:embed="rId7"/>
          <a:stretch>
            <a:fillRect/>
          </a:stretch>
        </p:blipFill>
        <p:spPr>
          <a:xfrm>
            <a:off x="2289771" y="2063456"/>
            <a:ext cx="9250489" cy="3842222"/>
          </a:xfrm>
          <a:prstGeom prst="rect">
            <a:avLst/>
          </a:prstGeom>
        </p:spPr>
      </p:pic>
    </p:spTree>
    <p:extLst>
      <p:ext uri="{BB962C8B-B14F-4D97-AF65-F5344CB8AC3E}">
        <p14:creationId xmlns:p14="http://schemas.microsoft.com/office/powerpoint/2010/main" val="934433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4" y="2063456"/>
            <a:ext cx="10013036"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Assessment</a:t>
            </a:r>
            <a:r>
              <a:rPr lang="en-US" sz="2400" dirty="0">
                <a:latin typeface="Times New Roman" panose="02020603050405020304" pitchFamily="18" charset="0"/>
                <a:cs typeface="Times New Roman" panose="02020603050405020304" pitchFamily="18" charset="0"/>
              </a:rPr>
              <a:t> of each of the risks will enable the organization to place the risk on a </a:t>
            </a:r>
            <a:r>
              <a:rPr lang="en-US" sz="2400" b="1" u="sng" dirty="0">
                <a:latin typeface="Times New Roman" panose="02020603050405020304" pitchFamily="18" charset="0"/>
                <a:cs typeface="Times New Roman" panose="02020603050405020304" pitchFamily="18" charset="0"/>
              </a:rPr>
              <a:t>risk matrix</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position</a:t>
            </a:r>
            <a:r>
              <a:rPr lang="en-US" sz="2400" dirty="0">
                <a:latin typeface="Times New Roman" panose="02020603050405020304" pitchFamily="18" charset="0"/>
                <a:cs typeface="Times New Roman" panose="02020603050405020304" pitchFamily="18" charset="0"/>
              </a:rPr>
              <a:t> of the risk on </a:t>
            </a:r>
            <a:r>
              <a:rPr lang="en-US" sz="2400" b="1" u="sng" dirty="0">
                <a:latin typeface="Times New Roman" panose="02020603050405020304" pitchFamily="18" charset="0"/>
                <a:cs typeface="Times New Roman" panose="02020603050405020304" pitchFamily="18" charset="0"/>
              </a:rPr>
              <a:t>the risk matrix </a:t>
            </a:r>
            <a:r>
              <a:rPr lang="en-US" sz="2400" dirty="0">
                <a:latin typeface="Times New Roman" panose="02020603050405020304" pitchFamily="18" charset="0"/>
                <a:cs typeface="Times New Roman" panose="02020603050405020304" pitchFamily="18" charset="0"/>
              </a:rPr>
              <a:t>will then indicate the most likely response to that risk.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a:t>
            </a:r>
            <a:r>
              <a:rPr lang="en-US" sz="2400" b="1" u="sng" dirty="0">
                <a:latin typeface="Times New Roman" panose="02020603050405020304" pitchFamily="18" charset="0"/>
                <a:cs typeface="Times New Roman" panose="02020603050405020304" pitchFamily="18" charset="0"/>
              </a:rPr>
              <a:t>the risk assessment </a:t>
            </a:r>
            <a:r>
              <a:rPr lang="en-US" sz="2400" dirty="0">
                <a:latin typeface="Times New Roman" panose="02020603050405020304" pitchFamily="18" charset="0"/>
                <a:cs typeface="Times New Roman" panose="02020603050405020304" pitchFamily="18" charset="0"/>
              </a:rPr>
              <a:t>is undertaken at </a:t>
            </a:r>
            <a:r>
              <a:rPr lang="en-US" sz="2400" b="1" dirty="0">
                <a:latin typeface="Times New Roman" panose="02020603050405020304" pitchFamily="18" charset="0"/>
                <a:cs typeface="Times New Roman" panose="02020603050405020304" pitchFamily="18" charset="0"/>
              </a:rPr>
              <a:t>the current level of risk</a:t>
            </a:r>
            <a:r>
              <a:rPr lang="en-US" sz="2400" dirty="0">
                <a:latin typeface="Times New Roman" panose="02020603050405020304" pitchFamily="18" charset="0"/>
                <a:cs typeface="Times New Roman" panose="02020603050405020304" pitchFamily="18" charset="0"/>
              </a:rPr>
              <a:t>, the effect of the </a:t>
            </a:r>
            <a:r>
              <a:rPr lang="en-US" sz="2400" b="1" u="sng" dirty="0">
                <a:latin typeface="Times New Roman" panose="02020603050405020304" pitchFamily="18" charset="0"/>
                <a:cs typeface="Times New Roman" panose="02020603050405020304" pitchFamily="18" charset="0"/>
              </a:rPr>
              <a:t>existing controls </a:t>
            </a:r>
            <a:r>
              <a:rPr lang="en-US" sz="2400" dirty="0">
                <a:latin typeface="Times New Roman" panose="02020603050405020304" pitchFamily="18" charset="0"/>
                <a:cs typeface="Times New Roman" panose="02020603050405020304" pitchFamily="18" charset="0"/>
              </a:rPr>
              <a:t>will already have been evaluated as part of the risk assessment exercise.</a:t>
            </a:r>
            <a:endParaRPr lang="en-US" dirty="0"/>
          </a:p>
        </p:txBody>
      </p:sp>
    </p:spTree>
    <p:extLst>
      <p:ext uri="{BB962C8B-B14F-4D97-AF65-F5344CB8AC3E}">
        <p14:creationId xmlns:p14="http://schemas.microsoft.com/office/powerpoint/2010/main" val="3824853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1995184"/>
            <a:ext cx="10052793" cy="3416320"/>
          </a:xfrm>
          <a:prstGeom prst="rect">
            <a:avLst/>
          </a:prstGeom>
          <a:solidFill>
            <a:schemeClr val="bg1">
              <a:lumMod val="75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Example: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Consider the case of a theatre that needs to respond to the increasing use of agents who require payment at the time of the booking, rather than after the performance.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Also, a recent failure of an actor to arrive on the night of the performance caused the theatre considerable financial loss.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This has resulted in the theatre reviewing the booking and appearance arrangements for actors and deciding responses that are appropriate in relation to all 4Ts.</a:t>
            </a:r>
          </a:p>
        </p:txBody>
      </p:sp>
    </p:spTree>
    <p:extLst>
      <p:ext uri="{BB962C8B-B14F-4D97-AF65-F5344CB8AC3E}">
        <p14:creationId xmlns:p14="http://schemas.microsoft.com/office/powerpoint/2010/main" val="3779017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2063456"/>
            <a:ext cx="9999784" cy="3416320"/>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Example :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theatre might decide that it has to tolerate the new booking fee arrangements.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has also decided that in order to treat/reduce the risk, it will only deal with established agents in future and terminate existing arrangements with an agency that has proved unreliable in the past.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theatre might also investigate the possibility of buying insurance, so that the theatre can transfer the cost of a performance cancelled because the actor fails to arrive on the night.</a:t>
            </a:r>
            <a:endParaRPr lang="en-US" dirty="0"/>
          </a:p>
        </p:txBody>
      </p:sp>
    </p:spTree>
    <p:extLst>
      <p:ext uri="{BB962C8B-B14F-4D97-AF65-F5344CB8AC3E}">
        <p14:creationId xmlns:p14="http://schemas.microsoft.com/office/powerpoint/2010/main" val="577573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4" y="2063456"/>
            <a:ext cx="10040745"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Different approaches will be taken for different types of risks. </a:t>
            </a:r>
            <a:r>
              <a:rPr lang="en-US" sz="2400" b="1" u="sng" dirty="0">
                <a:latin typeface="Times New Roman" panose="02020603050405020304" pitchFamily="18" charset="0"/>
                <a:cs typeface="Times New Roman" panose="02020603050405020304" pitchFamily="18" charset="0"/>
              </a:rPr>
              <a:t>Hazard risks </a:t>
            </a:r>
            <a:r>
              <a:rPr lang="en-US" sz="2400" dirty="0">
                <a:latin typeface="Times New Roman" panose="02020603050405020304" pitchFamily="18" charset="0"/>
                <a:cs typeface="Times New Roman" panose="02020603050405020304" pitchFamily="18" charset="0"/>
              </a:rPr>
              <a:t>will give rise to </a:t>
            </a:r>
            <a:r>
              <a:rPr lang="en-US" sz="2400" b="1" u="sng" dirty="0">
                <a:latin typeface="Times New Roman" panose="02020603050405020304" pitchFamily="18" charset="0"/>
                <a:cs typeface="Times New Roman" panose="02020603050405020304" pitchFamily="18" charset="0"/>
              </a:rPr>
              <a:t>a hazard tolerance</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control risks </a:t>
            </a:r>
            <a:r>
              <a:rPr lang="en-US" sz="2400" dirty="0">
                <a:latin typeface="Times New Roman" panose="02020603050405020304" pitchFamily="18" charset="0"/>
                <a:cs typeface="Times New Roman" panose="02020603050405020304" pitchFamily="18" charset="0"/>
              </a:rPr>
              <a:t>will give rise to </a:t>
            </a:r>
            <a:r>
              <a:rPr lang="en-US" sz="2400" b="1" u="sng" dirty="0">
                <a:latin typeface="Times New Roman" panose="02020603050405020304" pitchFamily="18" charset="0"/>
                <a:cs typeface="Times New Roman" panose="02020603050405020304" pitchFamily="18" charset="0"/>
              </a:rPr>
              <a:t>a control acceptance </a:t>
            </a:r>
            <a:r>
              <a:rPr lang="en-US" sz="2400" dirty="0">
                <a:latin typeface="Times New Roman" panose="02020603050405020304" pitchFamily="18" charset="0"/>
                <a:cs typeface="Times New Roman" panose="02020603050405020304" pitchFamily="18" charset="0"/>
              </a:rPr>
              <a:t>and </a:t>
            </a:r>
            <a:r>
              <a:rPr lang="en-US" sz="2400" b="1" u="sng" dirty="0">
                <a:latin typeface="Times New Roman" panose="02020603050405020304" pitchFamily="18" charset="0"/>
                <a:cs typeface="Times New Roman" panose="02020603050405020304" pitchFamily="18" charset="0"/>
              </a:rPr>
              <a:t>opportunity risks </a:t>
            </a:r>
            <a:r>
              <a:rPr lang="en-US" sz="2400" dirty="0">
                <a:latin typeface="Times New Roman" panose="02020603050405020304" pitchFamily="18" charset="0"/>
                <a:cs typeface="Times New Roman" panose="02020603050405020304" pitchFamily="18" charset="0"/>
              </a:rPr>
              <a:t>will give rise to an </a:t>
            </a:r>
            <a:r>
              <a:rPr lang="en-US" sz="2400" b="1" u="sng" dirty="0">
                <a:latin typeface="Times New Roman" panose="02020603050405020304" pitchFamily="18" charset="0"/>
                <a:cs typeface="Times New Roman" panose="02020603050405020304" pitchFamily="18" charset="0"/>
              </a:rPr>
              <a:t>investment appetite</a:t>
            </a:r>
            <a:r>
              <a:rPr lang="en-US" sz="2400"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Overall, the organization will have a </a:t>
            </a:r>
            <a:r>
              <a:rPr lang="en-US" sz="2400" b="1" u="sng" dirty="0">
                <a:latin typeface="Times New Roman" panose="02020603050405020304" pitchFamily="18" charset="0"/>
                <a:cs typeface="Times New Roman" panose="02020603050405020304" pitchFamily="18" charset="0"/>
              </a:rPr>
              <a:t>total risk exposure. </a:t>
            </a:r>
            <a:r>
              <a:rPr lang="en-US" sz="2400" dirty="0">
                <a:latin typeface="Times New Roman" panose="02020603050405020304" pitchFamily="18" charset="0"/>
                <a:cs typeface="Times New Roman" panose="02020603050405020304" pitchFamily="18" charset="0"/>
              </a:rPr>
              <a:t>This is the sum of the total risk that the organization has taken in these three categories.</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will also be </a:t>
            </a:r>
            <a:r>
              <a:rPr lang="en-US" sz="2400" b="1" u="sng" dirty="0">
                <a:latin typeface="Times New Roman" panose="02020603050405020304" pitchFamily="18" charset="0"/>
                <a:cs typeface="Times New Roman" panose="02020603050405020304" pitchFamily="18" charset="0"/>
              </a:rPr>
              <a:t>compliance risks, </a:t>
            </a:r>
            <a:r>
              <a:rPr lang="en-US" sz="2400" dirty="0">
                <a:latin typeface="Times New Roman" panose="02020603050405020304" pitchFamily="18" charset="0"/>
                <a:cs typeface="Times New Roman" panose="02020603050405020304" pitchFamily="18" charset="0"/>
              </a:rPr>
              <a:t>but most organizations seek to </a:t>
            </a:r>
            <a:r>
              <a:rPr lang="en-US" sz="2400" b="1" u="sng" dirty="0">
                <a:latin typeface="Times New Roman" panose="02020603050405020304" pitchFamily="18" charset="0"/>
                <a:cs typeface="Times New Roman" panose="02020603050405020304" pitchFamily="18" charset="0"/>
              </a:rPr>
              <a:t>minimize compliance risks </a:t>
            </a:r>
            <a:r>
              <a:rPr lang="en-US" sz="2400" dirty="0">
                <a:latin typeface="Times New Roman" panose="02020603050405020304" pitchFamily="18" charset="0"/>
                <a:cs typeface="Times New Roman" panose="02020603050405020304" pitchFamily="18" charset="0"/>
              </a:rPr>
              <a:t>and have the necessary </a:t>
            </a:r>
            <a:r>
              <a:rPr lang="en-US" sz="2400" b="1" u="sng" dirty="0">
                <a:latin typeface="Times New Roman" panose="02020603050405020304" pitchFamily="18" charset="0"/>
                <a:cs typeface="Times New Roman" panose="02020603050405020304" pitchFamily="18" charset="0"/>
              </a:rPr>
              <a:t>compliance controls embedded into core processes.</a:t>
            </a:r>
          </a:p>
        </p:txBody>
      </p:sp>
    </p:spTree>
    <p:extLst>
      <p:ext uri="{BB962C8B-B14F-4D97-AF65-F5344CB8AC3E}">
        <p14:creationId xmlns:p14="http://schemas.microsoft.com/office/powerpoint/2010/main" val="3022012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4" y="2063456"/>
            <a:ext cx="10013036"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Risk exposure </a:t>
            </a:r>
            <a:r>
              <a:rPr lang="en-US" sz="2400" dirty="0">
                <a:latin typeface="Times New Roman" panose="02020603050405020304" pitchFamily="18" charset="0"/>
                <a:cs typeface="Times New Roman" panose="02020603050405020304" pitchFamily="18" charset="0"/>
              </a:rPr>
              <a:t>is the </a:t>
            </a:r>
            <a:r>
              <a:rPr lang="en-US" sz="2400" b="1" u="sng" dirty="0">
                <a:latin typeface="Times New Roman" panose="02020603050405020304" pitchFamily="18" charset="0"/>
                <a:cs typeface="Times New Roman" panose="02020603050405020304" pitchFamily="18" charset="0"/>
              </a:rPr>
              <a:t>actual risk that the organization is taking</a:t>
            </a:r>
            <a:r>
              <a:rPr lang="en-US" sz="2400" dirty="0">
                <a:latin typeface="Times New Roman" panose="02020603050405020304" pitchFamily="18" charset="0"/>
                <a:cs typeface="Times New Roman" panose="02020603050405020304" pitchFamily="18" charset="0"/>
              </a:rPr>
              <a:t> and this </a:t>
            </a:r>
            <a:r>
              <a:rPr lang="en-US" sz="2400" b="1" u="sng" dirty="0">
                <a:latin typeface="Times New Roman" panose="02020603050405020304" pitchFamily="18" charset="0"/>
                <a:cs typeface="Times New Roman" panose="02020603050405020304" pitchFamily="18" charset="0"/>
              </a:rPr>
              <a:t>may not be the same as the risk appetite </a:t>
            </a:r>
            <a:r>
              <a:rPr lang="en-US" sz="2400" dirty="0">
                <a:latin typeface="Times New Roman" panose="02020603050405020304" pitchFamily="18" charset="0"/>
                <a:cs typeface="Times New Roman" panose="02020603050405020304" pitchFamily="18" charset="0"/>
              </a:rPr>
              <a:t>that the board believes is appropriate for the organization.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is also another important measure of risk, and that is </a:t>
            </a:r>
            <a:r>
              <a:rPr lang="en-US" sz="2400" b="1" u="sng" dirty="0">
                <a:latin typeface="Times New Roman" panose="02020603050405020304" pitchFamily="18" charset="0"/>
                <a:cs typeface="Times New Roman" panose="02020603050405020304" pitchFamily="18" charset="0"/>
              </a:rPr>
              <a:t>the risk capacity </a:t>
            </a:r>
            <a:r>
              <a:rPr lang="en-US" sz="2400" dirty="0">
                <a:latin typeface="Times New Roman" panose="02020603050405020304" pitchFamily="18" charset="0"/>
                <a:cs typeface="Times New Roman" panose="02020603050405020304" pitchFamily="18" charset="0"/>
              </a:rPr>
              <a:t>of the organization. This is a measure </a:t>
            </a:r>
            <a:r>
              <a:rPr lang="en-US" sz="2400" b="1" u="sng" dirty="0">
                <a:latin typeface="Times New Roman" panose="02020603050405020304" pitchFamily="18" charset="0"/>
                <a:cs typeface="Times New Roman" panose="02020603050405020304" pitchFamily="18" charset="0"/>
              </a:rPr>
              <a:t>of how much risk the organization should take or can afford to take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All of these ways of analyzing risk should be </a:t>
            </a:r>
            <a:r>
              <a:rPr lang="en-US" sz="2400" b="1" u="sng" dirty="0">
                <a:latin typeface="Times New Roman" panose="02020603050405020304" pitchFamily="18" charset="0"/>
                <a:cs typeface="Times New Roman" panose="02020603050405020304" pitchFamily="18" charset="0"/>
              </a:rPr>
              <a:t>compatible with the attitude </a:t>
            </a:r>
            <a:r>
              <a:rPr lang="en-US" sz="2400" dirty="0">
                <a:latin typeface="Times New Roman" panose="02020603050405020304" pitchFamily="18" charset="0"/>
                <a:cs typeface="Times New Roman" panose="02020603050405020304" pitchFamily="18" charset="0"/>
              </a:rPr>
              <a:t>of the organization to risk.</a:t>
            </a:r>
          </a:p>
        </p:txBody>
      </p:sp>
    </p:spTree>
    <p:extLst>
      <p:ext uri="{BB962C8B-B14F-4D97-AF65-F5344CB8AC3E}">
        <p14:creationId xmlns:p14="http://schemas.microsoft.com/office/powerpoint/2010/main" val="320782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risk appetite </a:t>
            </a:r>
            <a:r>
              <a:rPr lang="en-US" sz="2400" dirty="0">
                <a:latin typeface="Times New Roman" panose="02020603050405020304" pitchFamily="18" charset="0"/>
                <a:cs typeface="Times New Roman" panose="02020603050405020304" pitchFamily="18" charset="0"/>
              </a:rPr>
              <a:t>of the board should be </a:t>
            </a:r>
            <a:r>
              <a:rPr lang="en-US" sz="2400" b="1" u="sng" dirty="0">
                <a:latin typeface="Times New Roman" panose="02020603050405020304" pitchFamily="18" charset="0"/>
                <a:cs typeface="Times New Roman" panose="02020603050405020304" pitchFamily="18" charset="0"/>
              </a:rPr>
              <a:t>within the risk capacity </a:t>
            </a:r>
            <a:r>
              <a:rPr lang="en-US" sz="2400" dirty="0">
                <a:latin typeface="Times New Roman" panose="02020603050405020304" pitchFamily="18" charset="0"/>
                <a:cs typeface="Times New Roman" panose="02020603050405020304" pitchFamily="18" charset="0"/>
              </a:rPr>
              <a:t>of the organization and </a:t>
            </a:r>
            <a:r>
              <a:rPr lang="en-US" sz="2400" b="1" u="sng" dirty="0">
                <a:latin typeface="Times New Roman" panose="02020603050405020304" pitchFamily="18" charset="0"/>
                <a:cs typeface="Times New Roman" panose="02020603050405020304" pitchFamily="18" charset="0"/>
              </a:rPr>
              <a:t>greater than or equal to the actual risk exposure </a:t>
            </a:r>
            <a:r>
              <a:rPr lang="en-US" sz="2400" dirty="0">
                <a:latin typeface="Times New Roman" panose="02020603050405020304" pitchFamily="18" charset="0"/>
                <a:cs typeface="Times New Roman" panose="02020603050405020304" pitchFamily="18" charset="0"/>
              </a:rPr>
              <a:t>that the organization faces.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t>
            </a:r>
            <a:r>
              <a:rPr lang="en-US" sz="2400" i="1" u="sng" dirty="0">
                <a:latin typeface="Times New Roman" panose="02020603050405020304" pitchFamily="18" charset="0"/>
                <a:cs typeface="Times New Roman" panose="02020603050405020304" pitchFamily="18" charset="0"/>
              </a:rPr>
              <a:t>A contributing factor to the global financial crisis was that certain financial institutions were exposed to a level of risk beyond the risk-bearing capacity of those organizations</a:t>
            </a:r>
            <a:r>
              <a:rPr lang="en-US" sz="2400" i="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946292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would be </a:t>
            </a:r>
            <a:r>
              <a:rPr lang="en-US" sz="2400" b="1" u="sng" dirty="0">
                <a:latin typeface="Times New Roman" panose="02020603050405020304" pitchFamily="18" charset="0"/>
                <a:cs typeface="Times New Roman" panose="02020603050405020304" pitchFamily="18" charset="0"/>
              </a:rPr>
              <a:t>inappropriate</a:t>
            </a:r>
            <a:r>
              <a:rPr lang="en-US" sz="2400" dirty="0">
                <a:latin typeface="Times New Roman" panose="02020603050405020304" pitchFamily="18" charset="0"/>
                <a:cs typeface="Times New Roman" panose="02020603050405020304" pitchFamily="18" charset="0"/>
              </a:rPr>
              <a:t> for an </a:t>
            </a:r>
            <a:r>
              <a:rPr lang="en-US" sz="2400" b="1" u="sng" dirty="0">
                <a:latin typeface="Times New Roman" panose="02020603050405020304" pitchFamily="18" charset="0"/>
                <a:cs typeface="Times New Roman" panose="02020603050405020304" pitchFamily="18" charset="0"/>
              </a:rPr>
              <a:t>organization to embark </a:t>
            </a:r>
            <a:r>
              <a:rPr lang="en-US" sz="2400" dirty="0">
                <a:latin typeface="Times New Roman" panose="02020603050405020304" pitchFamily="18" charset="0"/>
                <a:cs typeface="Times New Roman" panose="02020603050405020304" pitchFamily="18" charset="0"/>
              </a:rPr>
              <a:t>on a project that could </a:t>
            </a:r>
            <a:r>
              <a:rPr lang="en-US" sz="2400" b="1" u="sng" dirty="0">
                <a:latin typeface="Times New Roman" panose="02020603050405020304" pitchFamily="18" charset="0"/>
                <a:cs typeface="Times New Roman" panose="02020603050405020304" pitchFamily="18" charset="0"/>
              </a:rPr>
              <a:t>exhaust all of its resources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The capacity of the organization </a:t>
            </a:r>
            <a:r>
              <a:rPr lang="en-US" sz="2400" dirty="0">
                <a:latin typeface="Times New Roman" panose="02020603050405020304" pitchFamily="18" charset="0"/>
                <a:cs typeface="Times New Roman" panose="02020603050405020304" pitchFamily="18" charset="0"/>
              </a:rPr>
              <a:t>to accept risk will depend on </a:t>
            </a:r>
            <a:r>
              <a:rPr lang="en-US" sz="2400" b="1" u="sng" dirty="0">
                <a:latin typeface="Times New Roman" panose="02020603050405020304" pitchFamily="18" charset="0"/>
                <a:cs typeface="Times New Roman" panose="02020603050405020304" pitchFamily="18" charset="0"/>
              </a:rPr>
              <a:t>its financial strength, the robustness of its infrastructure, the strength of its reputation and brands and the competitive nature</a:t>
            </a:r>
            <a:r>
              <a:rPr lang="en-US" sz="2400" dirty="0">
                <a:latin typeface="Times New Roman" panose="02020603050405020304" pitchFamily="18" charset="0"/>
                <a:cs typeface="Times New Roman" panose="02020603050405020304" pitchFamily="18" charset="0"/>
              </a:rPr>
              <a:t> of the marketplace in which it operates.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more </a:t>
            </a:r>
            <a:r>
              <a:rPr lang="en-US" sz="2400" b="1" u="sng" dirty="0">
                <a:latin typeface="Times New Roman" panose="02020603050405020304" pitchFamily="18" charset="0"/>
                <a:cs typeface="Times New Roman" panose="02020603050405020304" pitchFamily="18" charset="0"/>
              </a:rPr>
              <a:t>rapidly the marketplace </a:t>
            </a:r>
            <a:r>
              <a:rPr lang="en-US" sz="2400" dirty="0">
                <a:latin typeface="Times New Roman" panose="02020603050405020304" pitchFamily="18" charset="0"/>
                <a:cs typeface="Times New Roman" panose="02020603050405020304" pitchFamily="18" charset="0"/>
              </a:rPr>
              <a:t>is changing, </a:t>
            </a:r>
            <a:r>
              <a:rPr lang="en-US" sz="2400" b="1" u="sng" dirty="0">
                <a:latin typeface="Times New Roman" panose="02020603050405020304" pitchFamily="18" charset="0"/>
                <a:cs typeface="Times New Roman" panose="02020603050405020304" pitchFamily="18" charset="0"/>
              </a:rPr>
              <a:t>the greater capacity for risk the organization is required to have available</a:t>
            </a:r>
            <a:r>
              <a:rPr lang="en-US"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615326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16923" y="1882057"/>
            <a:ext cx="10153403" cy="3754874"/>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Example</a:t>
            </a:r>
            <a:r>
              <a:rPr lang="en-US" sz="2000" dirty="0">
                <a:solidFill>
                  <a:srgbClr val="C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If an organization is facing a significant change in technology, the strategic options may be limited. Consider an organization that is involved in the manufacture of DVD players when it becomes obvious that streaming technology is taking over.</a:t>
            </a:r>
          </a:p>
          <a:p>
            <a:pPr marL="342900" indent="-342900" algn="just">
              <a:buFont typeface="Wingdings" panose="05000000000000000000" pitchFamily="2" charset="2"/>
              <a:buChar char="Ø"/>
            </a:pPr>
            <a:endParaRPr lang="en-US" sz="2000" i="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 The organization will be faced with a significant risk related to the change in technology and will need to develop a new business model.</a:t>
            </a:r>
          </a:p>
          <a:p>
            <a:pPr marL="342900" indent="-342900" algn="just">
              <a:buFont typeface="Wingdings" panose="05000000000000000000" pitchFamily="2" charset="2"/>
              <a:buChar char="Ø"/>
            </a:pPr>
            <a:endParaRPr lang="en-US" sz="2000" i="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 It will have to acquire new production equipment, new skills and new distribution patterns. It may be that the transfer to the new technology and the risks that it involves are outside the resources and risk capacity of the organization.</a:t>
            </a:r>
          </a:p>
          <a:p>
            <a:pPr marL="285750" indent="-285750" algn="just">
              <a:buFont typeface="Wingdings" panose="05000000000000000000" pitchFamily="2" charset="2"/>
              <a:buChar char="§"/>
            </a:pPr>
            <a:endParaRPr lang="en-US" dirty="0"/>
          </a:p>
        </p:txBody>
      </p:sp>
    </p:spTree>
    <p:extLst>
      <p:ext uri="{BB962C8B-B14F-4D97-AF65-F5344CB8AC3E}">
        <p14:creationId xmlns:p14="http://schemas.microsoft.com/office/powerpoint/2010/main" val="1354814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967345" y="1861235"/>
            <a:ext cx="9902229" cy="4093428"/>
          </a:xfrm>
          <a:prstGeom prst="rect">
            <a:avLst/>
          </a:prstGeom>
          <a:solidFill>
            <a:schemeClr val="bg1">
              <a:lumMod val="85000"/>
            </a:schemeClr>
          </a:solidFill>
        </p:spPr>
        <p:txBody>
          <a:bodyPr wrap="square">
            <a:spAutoFit/>
          </a:bodyPr>
          <a:lstStyle/>
          <a:p>
            <a:pPr algn="just"/>
            <a:r>
              <a:rPr lang="en-US" sz="2000" b="1" u="sng" dirty="0">
                <a:solidFill>
                  <a:srgbClr val="FF0000"/>
                </a:solidFill>
              </a:rPr>
              <a:t>Risk Capacity of a bank</a:t>
            </a:r>
          </a:p>
          <a:p>
            <a:pPr marL="285750" indent="-285750" algn="just">
              <a:buFont typeface="Wingdings" panose="05000000000000000000" pitchFamily="2" charset="2"/>
              <a:buChar char="§"/>
            </a:pPr>
            <a:r>
              <a:rPr lang="en-US" sz="2000" dirty="0"/>
              <a:t>Risk capacity is the level of risk the bank considers itself capable of absorbing, based on its earnings power, without damage to its dividend paying ability, its strategic plans and, ultimately, its reputation and ongoing business viability. It is based on a combination of budgeted, forecast and historical revenues and costs, adjusted for variable compensation, dividends and related taxes.</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Risk exposure is an estimate of potential loss based on current and prospective risk positions across major risk categories – primary risks, operational risk and business risk.</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It builds as far as possible on the statistical loss measures used in the day-to-day operating controls. Correlations are taken into account when aggregating potential losses from risk positions in various risk categories to obtain an overall estimate of the risk exposure. </a:t>
            </a:r>
          </a:p>
        </p:txBody>
      </p:sp>
    </p:spTree>
    <p:extLst>
      <p:ext uri="{BB962C8B-B14F-4D97-AF65-F5344CB8AC3E}">
        <p14:creationId xmlns:p14="http://schemas.microsoft.com/office/powerpoint/2010/main" val="20217968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1868574"/>
            <a:ext cx="9902229" cy="3785652"/>
          </a:xfrm>
          <a:prstGeom prst="rect">
            <a:avLst/>
          </a:prstGeom>
          <a:solidFill>
            <a:schemeClr val="bg1">
              <a:lumMod val="75000"/>
            </a:schemeClr>
          </a:solidFill>
        </p:spPr>
        <p:txBody>
          <a:bodyPr wrap="square">
            <a:spAutoFit/>
          </a:bodyPr>
          <a:lstStyle/>
          <a:p>
            <a:pPr algn="just"/>
            <a:r>
              <a:rPr lang="en-US" sz="2000" b="1" u="sng" dirty="0">
                <a:solidFill>
                  <a:srgbClr val="FF0000"/>
                </a:solidFill>
              </a:rPr>
              <a:t>Risk Capacity of a bank</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The bank recorded a large net loss, showing that the risk exposures remained greater than its risk capacity.</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 Risk exposure remained high as a result of a lack of liquidity in the markets for securitized assets and due to significantly increased volatility levels in global markets. </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The reduction in risk exposure that was achieved through sales in addition to the significant write-downs incurred on risk positions was offset by a simultaneous decrease of risk capacity due to downward revisions of earnings expectations as a consequence of the deteriorating economic outlook</a:t>
            </a:r>
          </a:p>
        </p:txBody>
      </p:sp>
    </p:spTree>
    <p:extLst>
      <p:ext uri="{BB962C8B-B14F-4D97-AF65-F5344CB8AC3E}">
        <p14:creationId xmlns:p14="http://schemas.microsoft.com/office/powerpoint/2010/main" val="9038664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4" y="2063456"/>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For hazard risks</a:t>
            </a:r>
            <a:r>
              <a:rPr lang="en-US" sz="2400" dirty="0">
                <a:latin typeface="Times New Roman" panose="02020603050405020304" pitchFamily="18" charset="0"/>
                <a:cs typeface="Times New Roman" panose="02020603050405020304" pitchFamily="18" charset="0"/>
              </a:rPr>
              <a:t>, previous history may be a </a:t>
            </a:r>
            <a:r>
              <a:rPr lang="en-US" sz="2400" b="1" u="sng" dirty="0">
                <a:latin typeface="Times New Roman" panose="02020603050405020304" pitchFamily="18" charset="0"/>
                <a:cs typeface="Times New Roman" panose="02020603050405020304" pitchFamily="18" charset="0"/>
              </a:rPr>
              <a:t>good indication </a:t>
            </a:r>
            <a:r>
              <a:rPr lang="en-US" sz="2400" dirty="0">
                <a:latin typeface="Times New Roman" panose="02020603050405020304" pitchFamily="18" charset="0"/>
                <a:cs typeface="Times New Roman" panose="02020603050405020304" pitchFamily="18" charset="0"/>
              </a:rPr>
              <a:t>of how likely the risk is to occur.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For a fleet of </a:t>
            </a:r>
            <a:r>
              <a:rPr lang="en-US" sz="2400" b="1" u="sng" dirty="0">
                <a:latin typeface="Times New Roman" panose="02020603050405020304" pitchFamily="18" charset="0"/>
                <a:cs typeface="Times New Roman" panose="02020603050405020304" pitchFamily="18" charset="0"/>
              </a:rPr>
              <a:t>motor vehicles</a:t>
            </a:r>
            <a:r>
              <a:rPr lang="en-US" sz="2400" dirty="0">
                <a:latin typeface="Times New Roman" panose="02020603050405020304" pitchFamily="18" charset="0"/>
                <a:cs typeface="Times New Roman" panose="02020603050405020304" pitchFamily="18" charset="0"/>
              </a:rPr>
              <a:t>, there is certain to be a history of vehicle </a:t>
            </a:r>
            <a:r>
              <a:rPr lang="en-US" sz="2400" b="1" u="sng" dirty="0">
                <a:latin typeface="Times New Roman" panose="02020603050405020304" pitchFamily="18" charset="0"/>
                <a:cs typeface="Times New Roman" panose="02020603050405020304" pitchFamily="18" charset="0"/>
              </a:rPr>
              <a:t>accidents and breakdowns.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will be in place to </a:t>
            </a:r>
            <a:r>
              <a:rPr lang="en-US" sz="2400" b="1" u="sng" dirty="0">
                <a:latin typeface="Times New Roman" panose="02020603050405020304" pitchFamily="18" charset="0"/>
                <a:cs typeface="Times New Roman" panose="02020603050405020304" pitchFamily="18" charset="0"/>
              </a:rPr>
              <a:t>reduce</a:t>
            </a:r>
            <a:r>
              <a:rPr lang="en-US" sz="2400" dirty="0">
                <a:latin typeface="Times New Roman" panose="02020603050405020304" pitchFamily="18" charset="0"/>
                <a:cs typeface="Times New Roman" panose="02020603050405020304" pitchFamily="18" charset="0"/>
              </a:rPr>
              <a:t> the likelihood of </a:t>
            </a:r>
            <a:r>
              <a:rPr lang="en-US" sz="2400" b="1" u="sng" dirty="0">
                <a:latin typeface="Times New Roman" panose="02020603050405020304" pitchFamily="18" charset="0"/>
                <a:cs typeface="Times New Roman" panose="02020603050405020304" pitchFamily="18" charset="0"/>
              </a:rPr>
              <a:t>these events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6314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a:t>
            </a:r>
            <a:r>
              <a:rPr lang="en-US" sz="2400" b="1" u="sng" dirty="0">
                <a:latin typeface="Times New Roman" panose="02020603050405020304" pitchFamily="18" charset="0"/>
                <a:cs typeface="Times New Roman" panose="02020603050405020304" pitchFamily="18" charset="0"/>
              </a:rPr>
              <a:t>road haulage </a:t>
            </a:r>
            <a:r>
              <a:rPr lang="en-US" sz="2400" dirty="0">
                <a:latin typeface="Times New Roman" panose="02020603050405020304" pitchFamily="18" charset="0"/>
                <a:cs typeface="Times New Roman" panose="02020603050405020304" pitchFamily="18" charset="0"/>
              </a:rPr>
              <a:t>company should </a:t>
            </a:r>
            <a:r>
              <a:rPr lang="en-US" sz="2400" b="1" u="sng" dirty="0">
                <a:latin typeface="Times New Roman" panose="02020603050405020304" pitchFamily="18" charset="0"/>
                <a:cs typeface="Times New Roman" panose="02020603050405020304" pitchFamily="18" charset="0"/>
              </a:rPr>
              <a:t>assess the likelihood </a:t>
            </a:r>
            <a:r>
              <a:rPr lang="en-US" sz="2400" dirty="0">
                <a:latin typeface="Times New Roman" panose="02020603050405020304" pitchFamily="18" charset="0"/>
                <a:cs typeface="Times New Roman" panose="02020603050405020304" pitchFamily="18" charset="0"/>
              </a:rPr>
              <a:t>of vehicle breakdowns on an </a:t>
            </a:r>
            <a:r>
              <a:rPr lang="en-US" sz="2400" b="1" u="sng" dirty="0">
                <a:latin typeface="Times New Roman" panose="02020603050405020304" pitchFamily="18" charset="0"/>
                <a:cs typeface="Times New Roman" panose="02020603050405020304" pitchFamily="18" charset="0"/>
              </a:rPr>
              <a:t>inherent basis </a:t>
            </a:r>
            <a:r>
              <a:rPr lang="en-US" sz="2400" dirty="0">
                <a:latin typeface="Times New Roman" panose="02020603050405020304" pitchFamily="18" charset="0"/>
                <a:cs typeface="Times New Roman" panose="02020603050405020304" pitchFamily="18" charset="0"/>
              </a:rPr>
              <a:t>and also on </a:t>
            </a:r>
            <a:r>
              <a:rPr lang="en-US" sz="2400" b="1" u="sng" dirty="0">
                <a:latin typeface="Times New Roman" panose="02020603050405020304" pitchFamily="18" charset="0"/>
                <a:cs typeface="Times New Roman" panose="02020603050405020304" pitchFamily="18" charset="0"/>
              </a:rPr>
              <a:t>the basis of current controls.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are, however, </a:t>
            </a:r>
            <a:r>
              <a:rPr lang="en-US" sz="2400" b="1" u="sng" dirty="0">
                <a:latin typeface="Times New Roman" panose="02020603050405020304" pitchFamily="18" charset="0"/>
                <a:cs typeface="Times New Roman" panose="02020603050405020304" pitchFamily="18" charset="0"/>
              </a:rPr>
              <a:t>difficulties in assessing the inherent likelihood </a:t>
            </a:r>
            <a:r>
              <a:rPr lang="en-US" sz="2400" dirty="0">
                <a:latin typeface="Times New Roman" panose="02020603050405020304" pitchFamily="18" charset="0"/>
                <a:cs typeface="Times New Roman" panose="02020603050405020304" pitchFamily="18" charset="0"/>
              </a:rPr>
              <a:t>of </a:t>
            </a:r>
            <a:r>
              <a:rPr lang="en-US" sz="2400" b="1" u="sng" dirty="0">
                <a:latin typeface="Times New Roman" panose="02020603050405020304" pitchFamily="18" charset="0"/>
                <a:cs typeface="Times New Roman" panose="02020603050405020304" pitchFamily="18" charset="0"/>
              </a:rPr>
              <a:t>vehicle accidents</a:t>
            </a:r>
            <a:r>
              <a:rPr lang="en-US" sz="2400" dirty="0">
                <a:latin typeface="Times New Roman" panose="02020603050405020304" pitchFamily="18" charset="0"/>
                <a:cs typeface="Times New Roman" panose="02020603050405020304" pitchFamily="18" charset="0"/>
              </a:rPr>
              <a:t>, because certain </a:t>
            </a:r>
            <a:r>
              <a:rPr lang="en-US" sz="2400" b="1" u="sng" dirty="0">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would have to be taken about what </a:t>
            </a:r>
            <a:r>
              <a:rPr lang="en-US" sz="2400" b="1" u="sng" dirty="0">
                <a:latin typeface="Times New Roman" panose="02020603050405020304" pitchFamily="18" charset="0"/>
                <a:cs typeface="Times New Roman" panose="02020603050405020304" pitchFamily="18" charset="0"/>
              </a:rPr>
              <a:t>effect the removal of controls </a:t>
            </a:r>
            <a:r>
              <a:rPr lang="en-US" sz="2400" dirty="0">
                <a:latin typeface="Times New Roman" panose="02020603050405020304" pitchFamily="18" charset="0"/>
                <a:cs typeface="Times New Roman" panose="02020603050405020304" pitchFamily="18" charset="0"/>
              </a:rPr>
              <a:t>would have on </a:t>
            </a:r>
            <a:r>
              <a:rPr lang="en-US" sz="2400" b="1" u="sng" dirty="0">
                <a:latin typeface="Times New Roman" panose="02020603050405020304" pitchFamily="18" charset="0"/>
                <a:cs typeface="Times New Roman" panose="02020603050405020304" pitchFamily="18" charset="0"/>
              </a:rPr>
              <a:t>the likelihood of accidents.</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For hazard risks, </a:t>
            </a:r>
            <a:r>
              <a:rPr lang="en-US" sz="2400" dirty="0">
                <a:latin typeface="Times New Roman" panose="02020603050405020304" pitchFamily="18" charset="0"/>
                <a:cs typeface="Times New Roman" panose="02020603050405020304" pitchFamily="18" charset="0"/>
              </a:rPr>
              <a:t>previous history may be a good indication of how likely the risk is to occur.</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18353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1897154"/>
            <a:ext cx="9902229" cy="3416320"/>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b="1" u="sng" dirty="0">
                <a:solidFill>
                  <a:srgbClr val="C00000"/>
                </a:solidFill>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of a control measure that has an effect on the magnitude of the risk but may have no effect on its likelihood is the use of seat belts in cars.</a:t>
            </a:r>
          </a:p>
          <a:p>
            <a:pPr marL="285750" indent="-285750" algn="just">
              <a:buFont typeface="Wingdings" panose="05000000000000000000" pitchFamily="2" charset="2"/>
              <a:buChar char="§"/>
            </a:pPr>
            <a:endParaRPr lang="en-US" sz="2400"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i="1" dirty="0">
                <a:latin typeface="Times New Roman" panose="02020603050405020304" pitchFamily="18" charset="0"/>
                <a:cs typeface="Times New Roman" panose="02020603050405020304" pitchFamily="18" charset="0"/>
              </a:rPr>
              <a:t> In simple terms, the driver wears a seat belt to reduce the impact of an accident, because the seat belt has no effect on the likelihood of an accident occurring. </a:t>
            </a:r>
          </a:p>
          <a:p>
            <a:pPr marL="285750" indent="-285750" algn="just">
              <a:buFont typeface="Wingdings" panose="05000000000000000000" pitchFamily="2" charset="2"/>
              <a:buChar char="§"/>
            </a:pPr>
            <a:endParaRPr lang="en-US" sz="2400"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i="1" dirty="0">
                <a:latin typeface="Times New Roman" panose="02020603050405020304" pitchFamily="18" charset="0"/>
                <a:cs typeface="Times New Roman" panose="02020603050405020304" pitchFamily="18" charset="0"/>
              </a:rPr>
              <a:t>The driver wears the seat belt as a control measure for when the accident happens.</a:t>
            </a:r>
          </a:p>
        </p:txBody>
      </p:sp>
    </p:spTree>
    <p:extLst>
      <p:ext uri="{BB962C8B-B14F-4D97-AF65-F5344CB8AC3E}">
        <p14:creationId xmlns:p14="http://schemas.microsoft.com/office/powerpoint/2010/main" val="3741948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t>Reducing the magnitude of a hazard risk </a:t>
            </a:r>
            <a:r>
              <a:rPr lang="en-US" sz="2400" dirty="0"/>
              <a:t>is very important. For hazard risks, magnitude is often referred to as </a:t>
            </a:r>
            <a:r>
              <a:rPr lang="en-US" sz="2400" b="1" u="sng" dirty="0"/>
              <a:t>the inherent severity </a:t>
            </a:r>
            <a:r>
              <a:rPr lang="en-US" sz="2400" dirty="0"/>
              <a:t>of the risk should it materialize.</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Reduction in overall </a:t>
            </a:r>
            <a:r>
              <a:rPr lang="en-US" sz="2400" b="1" u="sng" dirty="0"/>
              <a:t>hazard risk severity will be achieved </a:t>
            </a:r>
            <a:r>
              <a:rPr lang="en-US" sz="2400" dirty="0"/>
              <a:t>by reducing both the </a:t>
            </a:r>
            <a:r>
              <a:rPr lang="en-US" sz="2400" b="1" u="sng" dirty="0"/>
              <a:t>impact and consequences </a:t>
            </a:r>
            <a:r>
              <a:rPr lang="en-US" sz="2400" dirty="0"/>
              <a:t>when the adverse event </a:t>
            </a:r>
            <a:r>
              <a:rPr lang="en-US" sz="2400" b="1" u="sng" dirty="0"/>
              <a:t>occurs</a:t>
            </a:r>
            <a:r>
              <a:rPr lang="en-US" sz="2400" dirty="0"/>
              <a: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a:t>
            </a:r>
            <a:r>
              <a:rPr lang="en-US" sz="2400" b="1" u="sng" dirty="0"/>
              <a:t>seat belt </a:t>
            </a:r>
            <a:r>
              <a:rPr lang="en-US" sz="2400" dirty="0"/>
              <a:t>in a car can reduce the impact of an accident, but has no effect on </a:t>
            </a:r>
            <a:r>
              <a:rPr lang="en-US" sz="2400" b="1" u="sng" dirty="0"/>
              <a:t>the likelihood of having </a:t>
            </a:r>
            <a:r>
              <a:rPr lang="en-US" sz="2400" dirty="0"/>
              <a:t>an accident.</a:t>
            </a:r>
          </a:p>
        </p:txBody>
      </p:sp>
    </p:spTree>
    <p:extLst>
      <p:ext uri="{BB962C8B-B14F-4D97-AF65-F5344CB8AC3E}">
        <p14:creationId xmlns:p14="http://schemas.microsoft.com/office/powerpoint/2010/main" val="157683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many cases, it is likely that inadequate attention was </a:t>
            </a:r>
            <a:r>
              <a:rPr lang="en-US" sz="2400" b="1" u="sng" dirty="0">
                <a:latin typeface="Times New Roman" panose="02020603050405020304" pitchFamily="18" charset="0"/>
                <a:cs typeface="Times New Roman" panose="02020603050405020304" pitchFamily="18" charset="0"/>
              </a:rPr>
              <a:t>paid to pre-incident </a:t>
            </a:r>
            <a:r>
              <a:rPr lang="en-US" sz="2400" dirty="0">
                <a:latin typeface="Times New Roman" panose="02020603050405020304" pitchFamily="18" charset="0"/>
                <a:cs typeface="Times New Roman" panose="02020603050405020304" pitchFamily="18" charset="0"/>
              </a:rPr>
              <a:t>planning, so that the </a:t>
            </a:r>
            <a:r>
              <a:rPr lang="en-US" sz="2400" b="1" u="sng" dirty="0">
                <a:latin typeface="Times New Roman" panose="02020603050405020304" pitchFamily="18" charset="0"/>
                <a:cs typeface="Times New Roman" panose="02020603050405020304" pitchFamily="18" charset="0"/>
              </a:rPr>
              <a:t>damage </a:t>
            </a:r>
            <a:r>
              <a:rPr lang="en-US" sz="2400" dirty="0">
                <a:latin typeface="Times New Roman" panose="02020603050405020304" pitchFamily="18" charset="0"/>
                <a:cs typeface="Times New Roman" panose="02020603050405020304" pitchFamily="18" charset="0"/>
              </a:rPr>
              <a:t>of the organization was </a:t>
            </a:r>
            <a:r>
              <a:rPr lang="en-US" sz="2400" b="1" u="sng" dirty="0">
                <a:latin typeface="Times New Roman" panose="02020603050405020304" pitchFamily="18" charset="0"/>
                <a:cs typeface="Times New Roman" panose="02020603050405020304" pitchFamily="18" charset="0"/>
              </a:rPr>
              <a:t>not effectively minimized at the time the incident occurred.</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Organizations </a:t>
            </a:r>
            <a:r>
              <a:rPr lang="en-US" sz="2400" dirty="0">
                <a:latin typeface="Times New Roman" panose="02020603050405020304" pitchFamily="18" charset="0"/>
                <a:cs typeface="Times New Roman" panose="02020603050405020304" pitchFamily="18" charset="0"/>
              </a:rPr>
              <a:t>will also need to be concerned with cost containment.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19497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Cost containment following an event is usually </a:t>
            </a:r>
            <a:r>
              <a:rPr lang="en-US" sz="2400" b="1" u="sng" dirty="0">
                <a:latin typeface="Times New Roman" panose="02020603050405020304" pitchFamily="18" charset="0"/>
                <a:cs typeface="Times New Roman" panose="02020603050405020304" pitchFamily="18" charset="0"/>
              </a:rPr>
              <a:t>based on the business continuity plan (BCP) or disaster recovery plan (DRP) </a:t>
            </a:r>
            <a:r>
              <a:rPr lang="en-US" sz="2400" dirty="0">
                <a:latin typeface="Times New Roman" panose="02020603050405020304" pitchFamily="18" charset="0"/>
                <a:cs typeface="Times New Roman" panose="02020603050405020304" pitchFamily="18" charset="0"/>
              </a:rPr>
              <a:t>that the organization put in place before the incident occurred.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 development of </a:t>
            </a:r>
            <a:r>
              <a:rPr lang="en-US" sz="2400" b="1" u="sng" dirty="0">
                <a:latin typeface="Times New Roman" panose="02020603050405020304" pitchFamily="18" charset="0"/>
                <a:cs typeface="Times New Roman" panose="02020603050405020304" pitchFamily="18" charset="0"/>
              </a:rPr>
              <a:t>effective BCP and DRP </a:t>
            </a:r>
            <a:r>
              <a:rPr lang="en-US" sz="2400" dirty="0">
                <a:latin typeface="Times New Roman" panose="02020603050405020304" pitchFamily="18" charset="0"/>
                <a:cs typeface="Times New Roman" panose="02020603050405020304" pitchFamily="18" charset="0"/>
              </a:rPr>
              <a:t>will put the organization in the </a:t>
            </a:r>
            <a:r>
              <a:rPr lang="en-US" sz="2400" b="1" u="sng" dirty="0">
                <a:latin typeface="Times New Roman" panose="02020603050405020304" pitchFamily="18" charset="0"/>
                <a:cs typeface="Times New Roman" panose="02020603050405020304" pitchFamily="18" charset="0"/>
              </a:rPr>
              <a:t>best position to ensure </a:t>
            </a:r>
            <a:r>
              <a:rPr lang="en-US" sz="2400" dirty="0">
                <a:latin typeface="Times New Roman" panose="02020603050405020304" pitchFamily="18" charset="0"/>
                <a:cs typeface="Times New Roman" panose="02020603050405020304" pitchFamily="18" charset="0"/>
              </a:rPr>
              <a:t>that the overall cost of the incident is kept as low as possible.</a:t>
            </a:r>
          </a:p>
        </p:txBody>
      </p:sp>
    </p:spTree>
    <p:extLst>
      <p:ext uri="{BB962C8B-B14F-4D97-AF65-F5344CB8AC3E}">
        <p14:creationId xmlns:p14="http://schemas.microsoft.com/office/powerpoint/2010/main" val="32907635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785652"/>
          </a:xfrm>
          <a:prstGeom prst="rect">
            <a:avLst/>
          </a:prstGeom>
          <a:solidFill>
            <a:schemeClr val="bg1">
              <a:lumMod val="75000"/>
            </a:schemeClr>
          </a:solidFill>
        </p:spPr>
        <p:txBody>
          <a:bodyPr wrap="square">
            <a:spAutoFit/>
          </a:bodyPr>
          <a:lstStyle/>
          <a:p>
            <a:pPr algn="just"/>
            <a:r>
              <a:rPr lang="en-US" sz="2000" b="1" u="sng" dirty="0"/>
              <a:t>Control of fires in hotels</a:t>
            </a:r>
          </a:p>
          <a:p>
            <a:pPr algn="just"/>
            <a:endParaRPr lang="en-US" sz="2000" b="1" u="sng" dirty="0"/>
          </a:p>
          <a:p>
            <a:pPr marL="285750" indent="-285750" algn="just">
              <a:buFont typeface="Wingdings" panose="05000000000000000000" pitchFamily="2" charset="2"/>
              <a:buChar char="§"/>
            </a:pPr>
            <a:r>
              <a:rPr lang="en-US" sz="2000" dirty="0"/>
              <a:t>Given the long emphasis on fire peril, perhaps it’s not surprising that improvements in sprinkler systems have been a hallmark of the past 40 years. The single most impressive innovation as it relates to fire has been the advent of the suppression mode sprinkler.</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Standard sprinklers were control mode sprinklers, which controlled the fire until someone arrived to put it out. The fire could grow and produce a lot of smoke.</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As hotel fittings became more susceptible to smoke and water damage, the desire was to suppress the fire, not just control it. The new sprinklers resulted in smaller areas being affected by fire with less smoke and less damage.</a:t>
            </a:r>
          </a:p>
        </p:txBody>
      </p:sp>
    </p:spTree>
    <p:extLst>
      <p:ext uri="{BB962C8B-B14F-4D97-AF65-F5344CB8AC3E}">
        <p14:creationId xmlns:p14="http://schemas.microsoft.com/office/powerpoint/2010/main" val="2763687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477875"/>
          </a:xfrm>
          <a:prstGeom prst="rect">
            <a:avLst/>
          </a:prstGeom>
          <a:solidFill>
            <a:schemeClr val="bg1">
              <a:lumMod val="75000"/>
            </a:schemeClr>
          </a:solidFill>
        </p:spPr>
        <p:txBody>
          <a:bodyPr wrap="square">
            <a:spAutoFit/>
          </a:bodyPr>
          <a:lstStyle/>
          <a:p>
            <a:pPr algn="just"/>
            <a:r>
              <a:rPr lang="en-US" sz="2000" b="1" u="sng" dirty="0"/>
              <a:t>Control of fires in hotels</a:t>
            </a:r>
          </a:p>
          <a:p>
            <a:pPr marL="285750" indent="-285750" algn="just">
              <a:buFont typeface="Wingdings" panose="05000000000000000000" pitchFamily="2" charset="2"/>
              <a:buChar char="§"/>
            </a:pPr>
            <a:r>
              <a:rPr lang="en-US" sz="2000" dirty="0"/>
              <a:t>Sprinkler technology has evolved significantly. Where we had a single standard spray sprinkler head, we now have extra-large orifice heads and early-suppression, fast-response sprinkler heads.</a:t>
            </a:r>
          </a:p>
          <a:p>
            <a:pPr marL="285750" indent="-285750" algn="just">
              <a:buFont typeface="Wingdings" panose="05000000000000000000" pitchFamily="2" charset="2"/>
              <a:buChar char="§"/>
            </a:pPr>
            <a:r>
              <a:rPr lang="en-US" sz="2000" dirty="0"/>
              <a:t> The use of sprinkler systems has also spread from more traditional manufacturing facilities into light-hazard exposures such as offices and nursing homes.</a:t>
            </a:r>
          </a:p>
          <a:p>
            <a:pPr marL="285750" indent="-285750" algn="just">
              <a:buFont typeface="Wingdings" panose="05000000000000000000" pitchFamily="2" charset="2"/>
              <a:buChar char="§"/>
            </a:pPr>
            <a:r>
              <a:rPr lang="en-US" sz="2000" dirty="0"/>
              <a:t>Corporations became more deeply involved in loss control efforts. For example, hotels carried out two initiatives in the early 1980s using controlled fires to prove the efficacy of plastic piping in hotel room sprinkler systems.</a:t>
            </a:r>
          </a:p>
          <a:p>
            <a:pPr marL="285750" indent="-285750" algn="just">
              <a:buFont typeface="Wingdings" panose="05000000000000000000" pitchFamily="2" charset="2"/>
              <a:buChar char="§"/>
            </a:pPr>
            <a:r>
              <a:rPr lang="en-US" sz="2000" dirty="0"/>
              <a:t> Before the successful tests, sprinklers relied on iron piping, which was more difficult to install than plastic and which took rooms out of service for days during a re-fit.</a:t>
            </a:r>
          </a:p>
        </p:txBody>
      </p:sp>
    </p:spTree>
    <p:extLst>
      <p:ext uri="{BB962C8B-B14F-4D97-AF65-F5344CB8AC3E}">
        <p14:creationId xmlns:p14="http://schemas.microsoft.com/office/powerpoint/2010/main" val="11157598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Hazard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range of hazard risks where reducing the magnitude of the adverse event is important will include fraud, health and safety, property protection and efficient operation of IT systems, as well as incidents with the potential to cause damage to reputation.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Although the main focus of managing hazard risks will be on </a:t>
            </a:r>
            <a:r>
              <a:rPr lang="en-US" sz="2400" b="1" u="sng" dirty="0">
                <a:latin typeface="Times New Roman" panose="02020603050405020304" pitchFamily="18" charset="0"/>
                <a:cs typeface="Times New Roman" panose="02020603050405020304" pitchFamily="18" charset="0"/>
              </a:rPr>
              <a:t>loss prevention, </a:t>
            </a:r>
            <a:r>
              <a:rPr lang="en-US" sz="2400" dirty="0">
                <a:latin typeface="Times New Roman" panose="02020603050405020304" pitchFamily="18" charset="0"/>
                <a:cs typeface="Times New Roman" panose="02020603050405020304" pitchFamily="18" charset="0"/>
              </a:rPr>
              <a:t>successful management of hazard risks must also include consideration of </a:t>
            </a:r>
            <a:r>
              <a:rPr lang="en-US" sz="2400" b="1" u="sng" dirty="0">
                <a:latin typeface="Times New Roman" panose="02020603050405020304" pitchFamily="18" charset="0"/>
                <a:cs typeface="Times New Roman" panose="02020603050405020304" pitchFamily="18" charset="0"/>
              </a:rPr>
              <a:t>damage limitation and cost containment.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411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710073"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a developing trend in the insurance market towards settling claims </a:t>
            </a:r>
            <a:r>
              <a:rPr lang="en-US" sz="2400" b="1" u="sng" dirty="0">
                <a:latin typeface="Times New Roman" panose="02020603050405020304" pitchFamily="18" charset="0"/>
                <a:cs typeface="Times New Roman" panose="02020603050405020304" pitchFamily="18" charset="0"/>
              </a:rPr>
              <a:t>in a more efficient and cost-effective </a:t>
            </a:r>
            <a:r>
              <a:rPr lang="en-US" sz="2400" dirty="0">
                <a:latin typeface="Times New Roman" panose="02020603050405020304" pitchFamily="18" charset="0"/>
                <a:cs typeface="Times New Roman" panose="02020603050405020304" pitchFamily="18" charset="0"/>
              </a:rPr>
              <a:t>manner.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trend is partly based on encouraging organizations to get back to normal operation as soon as possible. Indeed, some insurance companies refer to initiatives of this type as ‘</a:t>
            </a:r>
            <a:r>
              <a:rPr lang="en-US" sz="2400" b="1" u="sng" dirty="0">
                <a:latin typeface="Times New Roman" panose="02020603050405020304" pitchFamily="18" charset="0"/>
                <a:cs typeface="Times New Roman" panose="02020603050405020304" pitchFamily="18" charset="0"/>
              </a:rPr>
              <a:t>cost containment</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next Figure shows </a:t>
            </a:r>
            <a:r>
              <a:rPr lang="en-US" sz="2400" b="1" u="sng" dirty="0">
                <a:latin typeface="Times New Roman" panose="02020603050405020304" pitchFamily="18" charset="0"/>
                <a:cs typeface="Times New Roman" panose="02020603050405020304" pitchFamily="18" charset="0"/>
              </a:rPr>
              <a:t>how a bow-tie</a:t>
            </a:r>
            <a:r>
              <a:rPr lang="en-US" sz="2400" dirty="0">
                <a:latin typeface="Times New Roman" panose="02020603050405020304" pitchFamily="18" charset="0"/>
                <a:cs typeface="Times New Roman" panose="02020603050405020304" pitchFamily="18" charset="0"/>
              </a:rPr>
              <a:t> can be used to illustrate the three </a:t>
            </a:r>
            <a:r>
              <a:rPr lang="en-US" sz="2400" b="1" u="sng" dirty="0">
                <a:latin typeface="Times New Roman" panose="02020603050405020304" pitchFamily="18" charset="0"/>
                <a:cs typeface="Times New Roman" panose="02020603050405020304" pitchFamily="18" charset="0"/>
              </a:rPr>
              <a:t>components of loss control</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65312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1882057"/>
            <a:ext cx="10040744"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Before the event occurs</a:t>
            </a:r>
            <a:r>
              <a:rPr lang="en-US" sz="2400" dirty="0">
                <a:latin typeface="Times New Roman" panose="02020603050405020304" pitchFamily="18" charset="0"/>
                <a:cs typeface="Times New Roman" panose="02020603050405020304" pitchFamily="18" charset="0"/>
              </a:rPr>
              <a:t>, the organization will have controls in place to seek to achieve </a:t>
            </a:r>
            <a:r>
              <a:rPr lang="en-US" sz="2400" b="1" u="sng" dirty="0">
                <a:latin typeface="Times New Roman" panose="02020603050405020304" pitchFamily="18" charset="0"/>
                <a:cs typeface="Times New Roman" panose="02020603050405020304" pitchFamily="18" charset="0"/>
              </a:rPr>
              <a:t>loss prevention.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As the </a:t>
            </a:r>
            <a:r>
              <a:rPr lang="en-US" sz="2400" b="1" u="sng" dirty="0">
                <a:latin typeface="Times New Roman" panose="02020603050405020304" pitchFamily="18" charset="0"/>
                <a:cs typeface="Times New Roman" panose="02020603050405020304" pitchFamily="18" charset="0"/>
              </a:rPr>
              <a:t>event is developing, </a:t>
            </a:r>
            <a:r>
              <a:rPr lang="en-US" sz="2400" dirty="0">
                <a:latin typeface="Times New Roman" panose="02020603050405020304" pitchFamily="18" charset="0"/>
                <a:cs typeface="Times New Roman" panose="02020603050405020304" pitchFamily="18" charset="0"/>
              </a:rPr>
              <a:t>steps should be in place </a:t>
            </a:r>
            <a:r>
              <a:rPr lang="en-US" sz="2400" b="1" u="sng" dirty="0">
                <a:latin typeface="Times New Roman" panose="02020603050405020304" pitchFamily="18" charset="0"/>
                <a:cs typeface="Times New Roman" panose="02020603050405020304" pitchFamily="18" charset="0"/>
              </a:rPr>
              <a:t>to limit the damage </a:t>
            </a:r>
            <a:r>
              <a:rPr lang="en-US" sz="2400" dirty="0">
                <a:latin typeface="Times New Roman" panose="02020603050405020304" pitchFamily="18" charset="0"/>
                <a:cs typeface="Times New Roman" panose="02020603050405020304" pitchFamily="18" charset="0"/>
              </a:rPr>
              <a:t>that the event is causing.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After the event</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cost containment controls </a:t>
            </a:r>
            <a:r>
              <a:rPr lang="en-US" sz="2400" dirty="0">
                <a:latin typeface="Times New Roman" panose="02020603050405020304" pitchFamily="18" charset="0"/>
                <a:cs typeface="Times New Roman" panose="02020603050405020304" pitchFamily="18" charset="0"/>
              </a:rPr>
              <a:t>by way of business continuity and arrangements to reduce the cost of repair should be activated.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Disaster recovery </a:t>
            </a:r>
            <a:r>
              <a:rPr lang="en-US" sz="2400" dirty="0">
                <a:latin typeface="Times New Roman" panose="02020603050405020304" pitchFamily="18" charset="0"/>
                <a:cs typeface="Times New Roman" panose="02020603050405020304" pitchFamily="18" charset="0"/>
              </a:rPr>
              <a:t>plans will be </a:t>
            </a:r>
            <a:r>
              <a:rPr lang="en-US" sz="2400" b="1" u="sng" dirty="0">
                <a:latin typeface="Times New Roman" panose="02020603050405020304" pitchFamily="18" charset="0"/>
                <a:cs typeface="Times New Roman" panose="02020603050405020304" pitchFamily="18" charset="0"/>
              </a:rPr>
              <a:t>relevant</a:t>
            </a:r>
            <a:r>
              <a:rPr lang="en-US" sz="2400" dirty="0">
                <a:latin typeface="Times New Roman" panose="02020603050405020304" pitchFamily="18" charset="0"/>
                <a:cs typeface="Times New Roman" panose="02020603050405020304" pitchFamily="18" charset="0"/>
              </a:rPr>
              <a:t> during both the </a:t>
            </a:r>
            <a:r>
              <a:rPr lang="en-US" sz="2400" b="1" u="sng" dirty="0">
                <a:latin typeface="Times New Roman" panose="02020603050405020304" pitchFamily="18" charset="0"/>
                <a:cs typeface="Times New Roman" panose="02020603050405020304" pitchFamily="18" charset="0"/>
              </a:rPr>
              <a:t>damage limitation and the cost containment stages. </a:t>
            </a:r>
          </a:p>
        </p:txBody>
      </p:sp>
    </p:spTree>
    <p:extLst>
      <p:ext uri="{BB962C8B-B14F-4D97-AF65-F5344CB8AC3E}">
        <p14:creationId xmlns:p14="http://schemas.microsoft.com/office/powerpoint/2010/main" val="19526690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pic>
        <p:nvPicPr>
          <p:cNvPr id="8" name="Picture 7">
            <a:extLst>
              <a:ext uri="{FF2B5EF4-FFF2-40B4-BE49-F238E27FC236}">
                <a16:creationId xmlns:a16="http://schemas.microsoft.com/office/drawing/2014/main" id="{404CE73D-0A6D-4B42-902B-39F16ED23760}"/>
              </a:ext>
            </a:extLst>
          </p:cNvPr>
          <p:cNvPicPr>
            <a:picLocks noChangeAspect="1"/>
          </p:cNvPicPr>
          <p:nvPr/>
        </p:nvPicPr>
        <p:blipFill>
          <a:blip r:embed="rId7"/>
          <a:stretch>
            <a:fillRect/>
          </a:stretch>
        </p:blipFill>
        <p:spPr>
          <a:xfrm>
            <a:off x="2289771" y="2204822"/>
            <a:ext cx="9140851" cy="3477984"/>
          </a:xfrm>
          <a:prstGeom prst="rect">
            <a:avLst/>
          </a:prstGeom>
        </p:spPr>
      </p:pic>
    </p:spTree>
    <p:extLst>
      <p:ext uri="{BB962C8B-B14F-4D97-AF65-F5344CB8AC3E}">
        <p14:creationId xmlns:p14="http://schemas.microsoft.com/office/powerpoint/2010/main" val="37303673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C6FC307E-D7C8-488E-AFA5-4EF158467EE7}"/>
              </a:ext>
            </a:extLst>
          </p:cNvPr>
          <p:cNvSpPr txBox="1"/>
          <p:nvPr/>
        </p:nvSpPr>
        <p:spPr>
          <a:xfrm>
            <a:off x="2180134" y="2110129"/>
            <a:ext cx="9762483" cy="3785652"/>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1- Another way of looking at </a:t>
            </a:r>
            <a:r>
              <a:rPr lang="en-US" sz="2400" b="1" u="sng" dirty="0">
                <a:latin typeface="Times New Roman" panose="02020603050405020304" pitchFamily="18" charset="0"/>
                <a:cs typeface="Times New Roman" panose="02020603050405020304" pitchFamily="18" charset="0"/>
              </a:rPr>
              <a:t>loss control activities </a:t>
            </a:r>
            <a:r>
              <a:rPr lang="en-US" sz="2400" dirty="0">
                <a:latin typeface="Times New Roman" panose="02020603050405020304" pitchFamily="18" charset="0"/>
                <a:cs typeface="Times New Roman" panose="02020603050405020304" pitchFamily="18" charset="0"/>
              </a:rPr>
              <a:t>is that </a:t>
            </a:r>
            <a:r>
              <a:rPr lang="en-US" sz="2400" b="1" u="sng" dirty="0">
                <a:latin typeface="Times New Roman" panose="02020603050405020304" pitchFamily="18" charset="0"/>
                <a:cs typeface="Times New Roman" panose="02020603050405020304" pitchFamily="18" charset="0"/>
              </a:rPr>
              <a:t>loss prevention</a:t>
            </a:r>
            <a:r>
              <a:rPr lang="en-US" sz="2400" dirty="0">
                <a:latin typeface="Times New Roman" panose="02020603050405020304" pitchFamily="18" charset="0"/>
                <a:cs typeface="Times New Roman" panose="02020603050405020304" pitchFamily="18" charset="0"/>
              </a:rPr>
              <a:t> is about </a:t>
            </a:r>
            <a:r>
              <a:rPr lang="en-US" sz="2400" b="1" u="sng" dirty="0">
                <a:latin typeface="Times New Roman" panose="02020603050405020304" pitchFamily="18" charset="0"/>
                <a:cs typeface="Times New Roman" panose="02020603050405020304" pitchFamily="18" charset="0"/>
              </a:rPr>
              <a:t>reducing</a:t>
            </a:r>
            <a:r>
              <a:rPr lang="en-US" sz="2400" dirty="0">
                <a:latin typeface="Times New Roman" panose="02020603050405020304" pitchFamily="18" charset="0"/>
                <a:cs typeface="Times New Roman" panose="02020603050405020304" pitchFamily="18" charset="0"/>
              </a:rPr>
              <a:t> the </a:t>
            </a:r>
            <a:r>
              <a:rPr lang="en-US" sz="2400" b="1" u="sng" dirty="0">
                <a:latin typeface="Times New Roman" panose="02020603050405020304" pitchFamily="18" charset="0"/>
                <a:cs typeface="Times New Roman" panose="02020603050405020304" pitchFamily="18" charset="0"/>
              </a:rPr>
              <a:t>likelihood of an adverse event occurring</a:t>
            </a:r>
            <a:r>
              <a:rPr lang="en-US" sz="2400" dirty="0">
                <a:latin typeface="Times New Roman" panose="02020603050405020304" pitchFamily="18" charset="0"/>
                <a:cs typeface="Times New Roman" panose="02020603050405020304" pitchFamily="18" charset="0"/>
              </a:rPr>
              <a:t>, although it will also be concerned  with </a:t>
            </a:r>
            <a:r>
              <a:rPr lang="en-US" sz="2400" b="1" u="sng" dirty="0">
                <a:latin typeface="Times New Roman" panose="02020603050405020304" pitchFamily="18" charset="0"/>
                <a:cs typeface="Times New Roman" panose="02020603050405020304" pitchFamily="18" charset="0"/>
              </a:rPr>
              <a:t>reducing the magnitude of an event </a:t>
            </a:r>
            <a:r>
              <a:rPr lang="en-US" sz="2400" dirty="0">
                <a:latin typeface="Times New Roman" panose="02020603050405020304" pitchFamily="18" charset="0"/>
                <a:cs typeface="Times New Roman" panose="02020603050405020304" pitchFamily="18" charset="0"/>
              </a:rPr>
              <a:t>that does occur.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2- </a:t>
            </a:r>
            <a:r>
              <a:rPr lang="en-US" sz="2400" b="1" u="sng" dirty="0">
                <a:latin typeface="Times New Roman" panose="02020603050405020304" pitchFamily="18" charset="0"/>
                <a:cs typeface="Times New Roman" panose="02020603050405020304" pitchFamily="18" charset="0"/>
              </a:rPr>
              <a:t>Damage limitation </a:t>
            </a:r>
            <a:r>
              <a:rPr lang="en-US" sz="2400" dirty="0">
                <a:latin typeface="Times New Roman" panose="02020603050405020304" pitchFamily="18" charset="0"/>
                <a:cs typeface="Times New Roman" panose="02020603050405020304" pitchFamily="18" charset="0"/>
              </a:rPr>
              <a:t>is concerned with </a:t>
            </a:r>
            <a:r>
              <a:rPr lang="en-US" sz="2400" b="1" u="sng" dirty="0">
                <a:latin typeface="Times New Roman" panose="02020603050405020304" pitchFamily="18" charset="0"/>
                <a:cs typeface="Times New Roman" panose="02020603050405020304" pitchFamily="18" charset="0"/>
              </a:rPr>
              <a:t>reducing the magnitude of the event </a:t>
            </a:r>
            <a:r>
              <a:rPr lang="en-US" sz="2400" dirty="0">
                <a:latin typeface="Times New Roman" panose="02020603050405020304" pitchFamily="18" charset="0"/>
                <a:cs typeface="Times New Roman" panose="02020603050405020304" pitchFamily="18" charset="0"/>
              </a:rPr>
              <a:t>when it does </a:t>
            </a:r>
            <a:r>
              <a:rPr lang="en-US" sz="2400" b="1" u="sng" dirty="0">
                <a:latin typeface="Times New Roman" panose="02020603050405020304" pitchFamily="18" charset="0"/>
                <a:cs typeface="Times New Roman" panose="02020603050405020304" pitchFamily="18" charset="0"/>
              </a:rPr>
              <a:t>materialize</a:t>
            </a:r>
            <a:r>
              <a:rPr lang="en-US" sz="2400" dirty="0">
                <a:latin typeface="Times New Roman" panose="02020603050405020304" pitchFamily="18" charset="0"/>
                <a:cs typeface="Times New Roman" panose="02020603050405020304" pitchFamily="18" charset="0"/>
              </a:rPr>
              <a:t>. The </a:t>
            </a:r>
            <a:r>
              <a:rPr lang="en-US" sz="2400" b="1" u="sng" dirty="0">
                <a:latin typeface="Times New Roman" panose="02020603050405020304" pitchFamily="18" charset="0"/>
                <a:cs typeface="Times New Roman" panose="02020603050405020304" pitchFamily="18" charset="0"/>
              </a:rPr>
              <a:t>contribution of damage limitation </a:t>
            </a:r>
            <a:r>
              <a:rPr lang="en-US" sz="2400" dirty="0">
                <a:latin typeface="Times New Roman" panose="02020603050405020304" pitchFamily="18" charset="0"/>
                <a:cs typeface="Times New Roman" panose="02020603050405020304" pitchFamily="18" charset="0"/>
              </a:rPr>
              <a:t>will be greatest if </a:t>
            </a:r>
            <a:r>
              <a:rPr lang="en-US" sz="2400" b="1" u="sng" dirty="0">
                <a:latin typeface="Times New Roman" panose="02020603050405020304" pitchFamily="18" charset="0"/>
                <a:cs typeface="Times New Roman" panose="02020603050405020304" pitchFamily="18" charset="0"/>
              </a:rPr>
              <a:t>actions are planned </a:t>
            </a:r>
            <a:r>
              <a:rPr lang="en-US" sz="2400" dirty="0">
                <a:latin typeface="Times New Roman" panose="02020603050405020304" pitchFamily="18" charset="0"/>
                <a:cs typeface="Times New Roman" panose="02020603050405020304" pitchFamily="18" charset="0"/>
              </a:rPr>
              <a:t>that can be implemented as </a:t>
            </a:r>
            <a:r>
              <a:rPr lang="en-US" sz="2400" b="1" u="sng" dirty="0">
                <a:latin typeface="Times New Roman" panose="02020603050405020304" pitchFamily="18" charset="0"/>
                <a:cs typeface="Times New Roman" panose="02020603050405020304" pitchFamily="18" charset="0"/>
              </a:rPr>
              <a:t>the event is actually taking place.</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6445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C6FC307E-D7C8-488E-AFA5-4EF158467EE7}"/>
              </a:ext>
            </a:extLst>
          </p:cNvPr>
          <p:cNvSpPr txBox="1"/>
          <p:nvPr/>
        </p:nvSpPr>
        <p:spPr>
          <a:xfrm>
            <a:off x="2180135" y="2110129"/>
            <a:ext cx="9707066" cy="2677656"/>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3- </a:t>
            </a:r>
            <a:r>
              <a:rPr lang="en-US" sz="2400" b="1" u="sng" dirty="0">
                <a:latin typeface="Times New Roman" panose="02020603050405020304" pitchFamily="18" charset="0"/>
                <a:cs typeface="Times New Roman" panose="02020603050405020304" pitchFamily="18" charset="0"/>
              </a:rPr>
              <a:t>Cost containment </a:t>
            </a:r>
            <a:r>
              <a:rPr lang="en-US" sz="2400" dirty="0">
                <a:latin typeface="Times New Roman" panose="02020603050405020304" pitchFamily="18" charset="0"/>
                <a:cs typeface="Times New Roman" panose="02020603050405020304" pitchFamily="18" charset="0"/>
              </a:rPr>
              <a:t>is concerned with </a:t>
            </a:r>
            <a:r>
              <a:rPr lang="en-US" sz="2400" b="1" u="sng" dirty="0">
                <a:latin typeface="Times New Roman" panose="02020603050405020304" pitchFamily="18" charset="0"/>
                <a:cs typeface="Times New Roman" panose="02020603050405020304" pitchFamily="18" charset="0"/>
              </a:rPr>
              <a:t>reducing the impact </a:t>
            </a:r>
            <a:r>
              <a:rPr lang="en-US" sz="2400" dirty="0">
                <a:latin typeface="Times New Roman" panose="02020603050405020304" pitchFamily="18" charset="0"/>
                <a:cs typeface="Times New Roman" panose="02020603050405020304" pitchFamily="18" charset="0"/>
              </a:rPr>
              <a:t>and consequences of the event.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 Cost containment will be concerned with </a:t>
            </a:r>
            <a:r>
              <a:rPr lang="en-US" sz="2400" b="1" u="sng" dirty="0">
                <a:latin typeface="Times New Roman" panose="02020603050405020304" pitchFamily="18" charset="0"/>
                <a:cs typeface="Times New Roman" panose="02020603050405020304" pitchFamily="18" charset="0"/>
              </a:rPr>
              <a:t>ensuring the lowest cost of repairs</a:t>
            </a:r>
            <a:r>
              <a:rPr lang="en-US" sz="2400" dirty="0">
                <a:latin typeface="Times New Roman" panose="02020603050405020304" pitchFamily="18" charset="0"/>
                <a:cs typeface="Times New Roman" panose="02020603050405020304" pitchFamily="18" charset="0"/>
              </a:rPr>
              <a:t>, as well as </a:t>
            </a:r>
            <a:r>
              <a:rPr lang="en-US" sz="2400" b="1" u="sng" dirty="0">
                <a:latin typeface="Times New Roman" panose="02020603050405020304" pitchFamily="18" charset="0"/>
                <a:cs typeface="Times New Roman" panose="02020603050405020304" pitchFamily="18" charset="0"/>
              </a:rPr>
              <a:t>business continuity plans </a:t>
            </a:r>
            <a:r>
              <a:rPr lang="en-US" sz="2400" dirty="0">
                <a:latin typeface="Times New Roman" panose="02020603050405020304" pitchFamily="18" charset="0"/>
                <a:cs typeface="Times New Roman" panose="02020603050405020304" pitchFamily="18" charset="0"/>
              </a:rPr>
              <a:t>to ensure that the organization can </a:t>
            </a:r>
            <a:r>
              <a:rPr lang="en-US" sz="2400" b="1" u="sng" dirty="0">
                <a:latin typeface="Times New Roman" panose="02020603050405020304" pitchFamily="18" charset="0"/>
                <a:cs typeface="Times New Roman" panose="02020603050405020304" pitchFamily="18" charset="0"/>
              </a:rPr>
              <a:t>continue operations following damage </a:t>
            </a:r>
            <a:r>
              <a:rPr lang="en-US" sz="2400" dirty="0">
                <a:latin typeface="Times New Roman" panose="02020603050405020304" pitchFamily="18" charset="0"/>
                <a:cs typeface="Times New Roman" panose="02020603050405020304" pitchFamily="18" charset="0"/>
              </a:rPr>
              <a:t>to the asset that has been affected.</a:t>
            </a:r>
          </a:p>
        </p:txBody>
      </p:sp>
    </p:spTree>
    <p:extLst>
      <p:ext uri="{BB962C8B-B14F-4D97-AF65-F5344CB8AC3E}">
        <p14:creationId xmlns:p14="http://schemas.microsoft.com/office/powerpoint/2010/main" val="38897536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C6FC307E-D7C8-488E-AFA5-4EF158467EE7}"/>
              </a:ext>
            </a:extLst>
          </p:cNvPr>
          <p:cNvSpPr txBox="1"/>
          <p:nvPr/>
        </p:nvSpPr>
        <p:spPr>
          <a:xfrm>
            <a:off x="2007157" y="1993352"/>
            <a:ext cx="9902229" cy="3785652"/>
          </a:xfrm>
          <a:prstGeom prst="rect">
            <a:avLst/>
          </a:prstGeom>
          <a:solidFill>
            <a:schemeClr val="bg1">
              <a:lumMod val="75000"/>
            </a:schemeClr>
          </a:solidFill>
        </p:spPr>
        <p:txBody>
          <a:bodyPr wrap="square">
            <a:spAutoFit/>
          </a:bodyPr>
          <a:lstStyle/>
          <a:p>
            <a:pPr algn="just"/>
            <a:r>
              <a:rPr lang="en-US" sz="2400" b="1" u="sng" dirty="0">
                <a:solidFill>
                  <a:srgbClr val="C00000"/>
                </a:solidFill>
              </a:rPr>
              <a:t>Product recall risk management:</a:t>
            </a:r>
          </a:p>
          <a:p>
            <a:pPr algn="just"/>
            <a:endParaRPr lang="en-US" sz="2400" b="1" u="sng" dirty="0"/>
          </a:p>
          <a:p>
            <a:pPr marL="285750" indent="-285750" algn="just">
              <a:buFont typeface="Wingdings" panose="05000000000000000000" pitchFamily="2" charset="2"/>
              <a:buChar char="§"/>
            </a:pPr>
            <a:r>
              <a:rPr lang="en-US" sz="2400" dirty="0"/>
              <a:t>Any company or organization that manufactures, assembles, processes, wholesales or retails products could be financially impacted by the direct or indirect costs of a product recall.</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Direct costs can include wages for staff who have to implement the recall plan. Other direct costs include communications and this could entail purchasing air time on radio and television and notices in newspapers or industry publications.</a:t>
            </a:r>
          </a:p>
        </p:txBody>
      </p:sp>
    </p:spTree>
    <p:extLst>
      <p:ext uri="{BB962C8B-B14F-4D97-AF65-F5344CB8AC3E}">
        <p14:creationId xmlns:p14="http://schemas.microsoft.com/office/powerpoint/2010/main" val="11451109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C6FC307E-D7C8-488E-AFA5-4EF158467EE7}"/>
              </a:ext>
            </a:extLst>
          </p:cNvPr>
          <p:cNvSpPr txBox="1"/>
          <p:nvPr/>
        </p:nvSpPr>
        <p:spPr>
          <a:xfrm>
            <a:off x="2007157" y="1993352"/>
            <a:ext cx="9902229" cy="3785652"/>
          </a:xfrm>
          <a:prstGeom prst="rect">
            <a:avLst/>
          </a:prstGeom>
          <a:solidFill>
            <a:schemeClr val="bg1">
              <a:lumMod val="75000"/>
            </a:schemeClr>
          </a:solidFill>
        </p:spPr>
        <p:txBody>
          <a:bodyPr wrap="square">
            <a:spAutoFit/>
          </a:bodyPr>
          <a:lstStyle/>
          <a:p>
            <a:r>
              <a:rPr lang="en-US" sz="2400" b="1" u="sng" dirty="0">
                <a:solidFill>
                  <a:srgbClr val="C00000"/>
                </a:solidFill>
              </a:rPr>
              <a:t>Product recall risk management:</a:t>
            </a:r>
          </a:p>
          <a:p>
            <a:pPr marL="285750" indent="-285750">
              <a:buFont typeface="Wingdings" panose="05000000000000000000" pitchFamily="2" charset="2"/>
              <a:buChar char="§"/>
            </a:pPr>
            <a:r>
              <a:rPr lang="en-US" sz="2400" dirty="0"/>
              <a:t>Indirect costs can include lost production time for staff who must focus on the recall process, as well as the hiring of temporary employees to ensure continued production.</a:t>
            </a:r>
          </a:p>
          <a:p>
            <a:pPr marL="285750" indent="-285750">
              <a:buFont typeface="Wingdings" panose="05000000000000000000" pitchFamily="2" charset="2"/>
              <a:buChar char="§"/>
            </a:pPr>
            <a:r>
              <a:rPr lang="en-US" sz="2400" dirty="0"/>
              <a:t>However, the greatest indirect cost is the impact that adverse publicity could have on market share. A product recall should be designed to:</a:t>
            </a:r>
          </a:p>
          <a:p>
            <a:pPr marL="285750" indent="-285750">
              <a:buFont typeface="Wingdings" panose="05000000000000000000" pitchFamily="2" charset="2"/>
              <a:buChar char="§"/>
            </a:pPr>
            <a:r>
              <a:rPr lang="en-US" sz="2400" dirty="0"/>
              <a:t>protect the customer from bodily injury or property damage;</a:t>
            </a:r>
          </a:p>
          <a:p>
            <a:pPr marL="285750" indent="-285750">
              <a:buFont typeface="Wingdings" panose="05000000000000000000" pitchFamily="2" charset="2"/>
              <a:buChar char="§"/>
            </a:pPr>
            <a:r>
              <a:rPr lang="en-US" sz="2400" dirty="0"/>
              <a:t>remove the product from the market and from production;</a:t>
            </a:r>
          </a:p>
          <a:p>
            <a:pPr marL="285750" indent="-285750">
              <a:buFont typeface="Wingdings" panose="05000000000000000000" pitchFamily="2" charset="2"/>
              <a:buChar char="§"/>
            </a:pPr>
            <a:r>
              <a:rPr lang="en-US" sz="2400" dirty="0"/>
              <a:t>comply with specific regulatory requirements;</a:t>
            </a:r>
          </a:p>
          <a:p>
            <a:pPr marL="285750" indent="-285750">
              <a:buFont typeface="Wingdings" panose="05000000000000000000" pitchFamily="2" charset="2"/>
              <a:buChar char="§"/>
            </a:pPr>
            <a:r>
              <a:rPr lang="en-US" sz="2400" dirty="0"/>
              <a:t>protect the assets of the company</a:t>
            </a:r>
          </a:p>
        </p:txBody>
      </p:sp>
    </p:spTree>
    <p:extLst>
      <p:ext uri="{BB962C8B-B14F-4D97-AF65-F5344CB8AC3E}">
        <p14:creationId xmlns:p14="http://schemas.microsoft.com/office/powerpoint/2010/main" val="10271215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
        <p:nvSpPr>
          <p:cNvPr id="12" name="Title 1">
            <a:extLst>
              <a:ext uri="{FF2B5EF4-FFF2-40B4-BE49-F238E27FC236}">
                <a16:creationId xmlns:a16="http://schemas.microsoft.com/office/drawing/2014/main" id="{E284C1DC-F075-4F4F-A076-E91943619E48}"/>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12740500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13905</TotalTime>
  <Words>3352</Words>
  <Application>Microsoft Office PowerPoint</Application>
  <PresentationFormat>Widescreen</PresentationFormat>
  <Paragraphs>328</Paragraphs>
  <Slides>42</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909</cp:revision>
  <dcterms:created xsi:type="dcterms:W3CDTF">2021-08-03T13:03:26Z</dcterms:created>
  <dcterms:modified xsi:type="dcterms:W3CDTF">2022-07-01T17:21:45Z</dcterms:modified>
</cp:coreProperties>
</file>