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8"/>
  </p:notesMasterIdLst>
  <p:sldIdLst>
    <p:sldId id="480" r:id="rId6"/>
    <p:sldId id="303" r:id="rId7"/>
    <p:sldId id="507" r:id="rId8"/>
    <p:sldId id="595" r:id="rId9"/>
    <p:sldId id="514" r:id="rId10"/>
    <p:sldId id="256" r:id="rId11"/>
    <p:sldId id="515" r:id="rId12"/>
    <p:sldId id="554" r:id="rId13"/>
    <p:sldId id="596" r:id="rId14"/>
    <p:sldId id="597" r:id="rId15"/>
    <p:sldId id="598" r:id="rId16"/>
    <p:sldId id="603" r:id="rId17"/>
    <p:sldId id="516" r:id="rId18"/>
    <p:sldId id="564" r:id="rId19"/>
    <p:sldId id="604" r:id="rId20"/>
    <p:sldId id="517" r:id="rId21"/>
    <p:sldId id="518" r:id="rId22"/>
    <p:sldId id="599" r:id="rId23"/>
    <p:sldId id="600" r:id="rId24"/>
    <p:sldId id="519" r:id="rId25"/>
    <p:sldId id="605" r:id="rId26"/>
    <p:sldId id="576" r:id="rId27"/>
    <p:sldId id="601" r:id="rId28"/>
    <p:sldId id="520" r:id="rId29"/>
    <p:sldId id="578" r:id="rId30"/>
    <p:sldId id="579" r:id="rId31"/>
    <p:sldId id="606" r:id="rId32"/>
    <p:sldId id="580" r:id="rId33"/>
    <p:sldId id="581" r:id="rId34"/>
    <p:sldId id="607" r:id="rId35"/>
    <p:sldId id="522" r:id="rId36"/>
    <p:sldId id="582" r:id="rId37"/>
    <p:sldId id="583" r:id="rId38"/>
    <p:sldId id="584" r:id="rId39"/>
    <p:sldId id="585" r:id="rId40"/>
    <p:sldId id="587" r:id="rId41"/>
    <p:sldId id="589" r:id="rId42"/>
    <p:sldId id="590" r:id="rId43"/>
    <p:sldId id="602" r:id="rId44"/>
    <p:sldId id="608" r:id="rId45"/>
    <p:sldId id="609" r:id="rId46"/>
    <p:sldId id="610" r:id="rId47"/>
    <p:sldId id="508" r:id="rId48"/>
    <p:sldId id="611" r:id="rId49"/>
    <p:sldId id="523" r:id="rId50"/>
    <p:sldId id="591" r:id="rId51"/>
    <p:sldId id="592" r:id="rId52"/>
    <p:sldId id="552" r:id="rId53"/>
    <p:sldId id="553" r:id="rId54"/>
    <p:sldId id="613" r:id="rId55"/>
    <p:sldId id="349" r:id="rId56"/>
    <p:sldId id="494"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7"/>
            <p14:sldId id="595"/>
            <p14:sldId id="514"/>
            <p14:sldId id="256"/>
            <p14:sldId id="515"/>
            <p14:sldId id="554"/>
            <p14:sldId id="596"/>
            <p14:sldId id="597"/>
            <p14:sldId id="598"/>
            <p14:sldId id="603"/>
            <p14:sldId id="516"/>
            <p14:sldId id="564"/>
            <p14:sldId id="604"/>
            <p14:sldId id="517"/>
            <p14:sldId id="518"/>
            <p14:sldId id="599"/>
            <p14:sldId id="600"/>
            <p14:sldId id="519"/>
            <p14:sldId id="605"/>
            <p14:sldId id="576"/>
            <p14:sldId id="601"/>
            <p14:sldId id="520"/>
            <p14:sldId id="578"/>
            <p14:sldId id="579"/>
            <p14:sldId id="606"/>
            <p14:sldId id="580"/>
            <p14:sldId id="581"/>
            <p14:sldId id="607"/>
            <p14:sldId id="522"/>
            <p14:sldId id="582"/>
            <p14:sldId id="583"/>
            <p14:sldId id="584"/>
            <p14:sldId id="585"/>
            <p14:sldId id="587"/>
            <p14:sldId id="589"/>
            <p14:sldId id="590"/>
            <p14:sldId id="602"/>
            <p14:sldId id="608"/>
            <p14:sldId id="609"/>
            <p14:sldId id="610"/>
            <p14:sldId id="508"/>
            <p14:sldId id="611"/>
            <p14:sldId id="523"/>
            <p14:sldId id="591"/>
            <p14:sldId id="592"/>
            <p14:sldId id="552"/>
            <p14:sldId id="553"/>
            <p14:sldId id="613"/>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773" autoAdjust="0"/>
    <p:restoredTop sz="94402" autoAdjust="0"/>
  </p:normalViewPr>
  <p:slideViewPr>
    <p:cSldViewPr snapToGrid="0">
      <p:cViewPr varScale="1">
        <p:scale>
          <a:sx n="80" d="100"/>
          <a:sy n="80" d="100"/>
        </p:scale>
        <p:origin x="58"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79945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320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97811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73B3B-4F34-243B-C5C4-E208D3A0C6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9B1A14-C2E7-5796-58F8-E9983CAA525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2DBE0C1-A4B7-CE92-D2AD-4A7D498ED2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902239-8E69-1C48-9ED1-43AF37C5EE98}"/>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0193277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7342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700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799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236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5358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7226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37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52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7736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7629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4952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112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252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4049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626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4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76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9658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85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748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118776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svg"/></Relationships>
</file>

<file path=ppt/slides/_rels/slide5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81553" y="2930410"/>
            <a:ext cx="2565126" cy="646331"/>
          </a:xfrm>
          <a:prstGeom prst="rect">
            <a:avLst/>
          </a:prstGeom>
          <a:noFill/>
        </p:spPr>
        <p:txBody>
          <a:bodyPr wrap="none" rtlCol="0">
            <a:spAutoFit/>
          </a:bodyPr>
          <a:lstStyle/>
          <a:p>
            <a:pPr algn="ctr"/>
            <a:r>
              <a:rPr lang="ar-EG" sz="3600" b="1" dirty="0">
                <a:latin typeface="Times New Roman" panose="02020603050405020304" pitchFamily="18" charset="0"/>
                <a:cs typeface="Times New Roman" panose="02020603050405020304" pitchFamily="18" charset="0"/>
              </a:rPr>
              <a:t>مهارات بحثية 1</a:t>
            </a:r>
          </a:p>
        </p:txBody>
      </p:sp>
      <p:sp>
        <p:nvSpPr>
          <p:cNvPr id="14" name="Oval 13"/>
          <p:cNvSpPr/>
          <p:nvPr/>
        </p:nvSpPr>
        <p:spPr>
          <a:xfrm>
            <a:off x="5356110" y="543081"/>
            <a:ext cx="4924287" cy="5420990"/>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sp>
        <p:nvSpPr>
          <p:cNvPr id="6" name="TextBox 5"/>
          <p:cNvSpPr txBox="1"/>
          <p:nvPr/>
        </p:nvSpPr>
        <p:spPr>
          <a:xfrm>
            <a:off x="1292348" y="3870496"/>
            <a:ext cx="2143536"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محاضرة 4</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1041009" y="5416062"/>
            <a:ext cx="3277773" cy="892552"/>
          </a:xfrm>
          <a:prstGeom prst="rect">
            <a:avLst/>
          </a:prstGeom>
          <a:noFill/>
        </p:spPr>
        <p:txBody>
          <a:bodyPr wrap="square" rtlCol="0">
            <a:spAutoFit/>
          </a:bodyPr>
          <a:lstStyle/>
          <a:p>
            <a:pPr algn="ctr"/>
            <a:r>
              <a:rPr lang="ar-EG" sz="2800" b="1" dirty="0"/>
              <a:t>اعداد </a:t>
            </a:r>
          </a:p>
          <a:p>
            <a:pPr algn="ctr"/>
            <a:r>
              <a:rPr lang="ar-EG" sz="2400" dirty="0"/>
              <a:t>د مرفت محمد </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advTm="9967"/>
    </mc:Choice>
    <mc:Fallback xmlns="">
      <p:transition spd="slow" advTm="996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a:fillRect/>
          </a:stretch>
        </p:blipFill>
        <p:spPr>
          <a:xfrm>
            <a:off x="0" y="-43542"/>
            <a:ext cx="8659664" cy="5300798"/>
          </a:xfrm>
        </p:spPr>
      </p:pic>
      <p:sp>
        <p:nvSpPr>
          <p:cNvPr id="9" name="TextBox 8"/>
          <p:cNvSpPr txBox="1"/>
          <p:nvPr/>
        </p:nvSpPr>
        <p:spPr>
          <a:xfrm>
            <a:off x="6307898" y="2785710"/>
            <a:ext cx="3081293"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a:ln>
                  <a:noFill/>
                </a:ln>
                <a:solidFill>
                  <a:srgbClr val="00B0F0"/>
                </a:solidFill>
                <a:effectLst/>
                <a:uLnTx/>
                <a:uFillTx/>
                <a:latin typeface="Alexandria" charset="0"/>
                <a:ea typeface="+mn-ea"/>
                <a:cs typeface="Alexandria" charset="0"/>
              </a:rPr>
              <a:t>مهارات بحثية1</a:t>
            </a: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charset="0"/>
                <a:ea typeface="+mn-ea"/>
                <a:cs typeface="Alexandria" charset="0"/>
              </a:rPr>
              <a:t>محاضرة 4</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a:ea typeface="+mn-ea"/>
                <a:cs typeface="+mn-cs"/>
              </a:rPr>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4441"/>
    </mc:Choice>
    <mc:Fallback xmlns="">
      <p:transition spd="slow" advTm="444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التمهيد للمحاضرة</a:t>
            </a:r>
          </a:p>
        </p:txBody>
      </p:sp>
      <p:sp>
        <p:nvSpPr>
          <p:cNvPr id="7" name="TextBox 6">
            <a:extLst>
              <a:ext uri="{FF2B5EF4-FFF2-40B4-BE49-F238E27FC236}">
                <a16:creationId xmlns:a16="http://schemas.microsoft.com/office/drawing/2014/main" id="{E07EE921-C974-7EC2-AB5A-72550C0FC507}"/>
              </a:ext>
            </a:extLst>
          </p:cNvPr>
          <p:cNvSpPr txBox="1"/>
          <p:nvPr/>
        </p:nvSpPr>
        <p:spPr>
          <a:xfrm>
            <a:off x="2813538" y="2110154"/>
            <a:ext cx="8834511" cy="188199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في المحاضرة السابقة تم استعراض المنهج الاستقرائي وأقسام الاستقراء وخطوات المنهج الاستقرائي ومميزات المنهج الاستقرائي وعيوبه و اجراء مقارنة بين المنهج الاستقرائي والاستنباطي وأهمية الاستقراء وتعريف المنهج التجريبي وخصائص المنهج  التجريبي وقواعده والدراسات التجريبية وشبه التجريبية والتصميم التجريبي والتصميمات شبه التجريبية والتجريبية والمنهج التجريبي والدراسات الاعلامية.</a:t>
            </a:r>
          </a:p>
        </p:txBody>
      </p:sp>
    </p:spTree>
    <p:extLst>
      <p:ext uri="{BB962C8B-B14F-4D97-AF65-F5344CB8AC3E}">
        <p14:creationId xmlns:p14="http://schemas.microsoft.com/office/powerpoint/2010/main" val="1597522907"/>
      </p:ext>
    </p:extLst>
  </p:cSld>
  <p:clrMapOvr>
    <a:masterClrMapping/>
  </p:clrMapOvr>
  <mc:AlternateContent xmlns:mc="http://schemas.openxmlformats.org/markup-compatibility/2006" xmlns:p14="http://schemas.microsoft.com/office/powerpoint/2010/main">
    <mc:Choice Requires="p14">
      <p:transition spd="slow" p14:dur="2000" advTm="14335"/>
    </mc:Choice>
    <mc:Fallback xmlns="">
      <p:transition spd="slow" advTm="143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C5F2E-FC69-610F-D028-3E07E506024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C02ED86-CF41-46FE-65AA-645E30EC48B4}"/>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a:xfrm flipH="1">
            <a:off x="-56703" y="0"/>
            <a:ext cx="59512" cy="59789"/>
          </a:xfrm>
        </p:spPr>
      </p:pic>
      <p:sp>
        <p:nvSpPr>
          <p:cNvPr id="2" name="Right Triangle 1">
            <a:extLst>
              <a:ext uri="{FF2B5EF4-FFF2-40B4-BE49-F238E27FC236}">
                <a16:creationId xmlns:a16="http://schemas.microsoft.com/office/drawing/2014/main" id="{BD0A5226-58D6-A818-F988-61E10244912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2FADEE3-F937-B078-2210-6024BEEFDF09}"/>
              </a:ext>
            </a:extLst>
          </p:cNvPr>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B7A0C0-941E-3D66-ED36-B0E5CE60FB30}"/>
              </a:ext>
            </a:extLst>
          </p:cNvPr>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BBC7FDB0-52D3-3B2B-F27F-10119F1D1500}"/>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595CB164-D516-6E0C-A63B-3CF639B46190}"/>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028BF5C6-9101-E78E-24E2-3544110BF736}"/>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أهداف المحاضرة</a:t>
            </a:r>
          </a:p>
        </p:txBody>
      </p:sp>
      <p:sp>
        <p:nvSpPr>
          <p:cNvPr id="7" name="TextBox 6">
            <a:extLst>
              <a:ext uri="{FF2B5EF4-FFF2-40B4-BE49-F238E27FC236}">
                <a16:creationId xmlns:a16="http://schemas.microsoft.com/office/drawing/2014/main" id="{E7A97FA2-9FA8-449D-D439-5ACE5341274A}"/>
              </a:ext>
            </a:extLst>
          </p:cNvPr>
          <p:cNvSpPr txBox="1"/>
          <p:nvPr/>
        </p:nvSpPr>
        <p:spPr>
          <a:xfrm>
            <a:off x="2813538" y="2110154"/>
            <a:ext cx="8834511" cy="188199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تهدف المحاضرة الى مساعدة الباحثين على كيفية صياغة عناوين رسائلهم وبحوثهم العلمية ومصادر تحديد واختيار العنوان والى توضيح العلاقة ما بين العنوان ومناهج البحث العلمي والى تعليمه كيفية كتابة مقدمة البحث ومشكلة البحث.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a:t>
            </a:r>
          </a:p>
        </p:txBody>
      </p:sp>
    </p:spTree>
    <p:extLst>
      <p:ext uri="{BB962C8B-B14F-4D97-AF65-F5344CB8AC3E}">
        <p14:creationId xmlns:p14="http://schemas.microsoft.com/office/powerpoint/2010/main" val="3154223864"/>
      </p:ext>
    </p:extLst>
  </p:cSld>
  <p:clrMapOvr>
    <a:masterClrMapping/>
  </p:clrMapOvr>
  <mc:AlternateContent xmlns:mc="http://schemas.openxmlformats.org/markup-compatibility/2006" xmlns:p14="http://schemas.microsoft.com/office/powerpoint/2010/main">
    <mc:Choice Requires="p14">
      <p:transition spd="slow" p14:dur="2000" advTm="14335"/>
    </mc:Choice>
    <mc:Fallback xmlns="">
      <p:transition spd="slow" advTm="1433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567570" y="1760784"/>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642F16-7269-47D9-8869-6A896BC9019B}"/>
              </a:ext>
            </a:extLst>
          </p:cNvPr>
          <p:cNvSpPr/>
          <p:nvPr/>
        </p:nvSpPr>
        <p:spPr>
          <a:xfrm>
            <a:off x="4390382" y="1179487"/>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dirty="0">
                <a:solidFill>
                  <a:srgbClr val="2D3956"/>
                </a:solidFill>
                <a:latin typeface="Times New Roman" panose="02020603050405020304" pitchFamily="18" charset="0"/>
                <a:cs typeface="Times New Roman" panose="02020603050405020304" pitchFamily="18" charset="0"/>
              </a:rPr>
              <a:t>المحاور الرئيسية للمحاضرة</a:t>
            </a:r>
          </a:p>
        </p:txBody>
      </p:sp>
      <p:sp>
        <p:nvSpPr>
          <p:cNvPr id="4" name="TextBox 3">
            <a:extLst>
              <a:ext uri="{FF2B5EF4-FFF2-40B4-BE49-F238E27FC236}">
                <a16:creationId xmlns:a16="http://schemas.microsoft.com/office/drawing/2014/main" id="{BEBF1B78-8B8E-BE69-39E7-9FB1BC240523}"/>
              </a:ext>
            </a:extLst>
          </p:cNvPr>
          <p:cNvSpPr txBox="1"/>
          <p:nvPr/>
        </p:nvSpPr>
        <p:spPr>
          <a:xfrm>
            <a:off x="376740" y="1833618"/>
            <a:ext cx="11164377" cy="2814617"/>
          </a:xfrm>
          <a:prstGeom prst="rect">
            <a:avLst/>
          </a:prstGeom>
          <a:noFill/>
        </p:spPr>
        <p:txBody>
          <a:bodyPr wrap="square" rtlCol="0">
            <a:spAutoFit/>
          </a:bodyPr>
          <a:lstStyle/>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تهدف المحاضرة الى استعراض النقاط التالية:-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مساعدة  الطلاب على كيفية صياغة العنوان الجيد لبحوثهم ورسائلهم العلمية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التعريف بمصادر تحديد واختيار العنوان</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تحديد العلاقة بين العنوان ومناهج البحث العلمي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 مساعدة الطلاب على كيفية كتابة مقدمة البحث</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مساعدة الطلاب على كيفية صياغة مشكلة البحث</a:t>
            </a:r>
          </a:p>
        </p:txBody>
      </p:sp>
    </p:spTree>
    <p:extLst>
      <p:ext uri="{BB962C8B-B14F-4D97-AF65-F5344CB8AC3E}">
        <p14:creationId xmlns:p14="http://schemas.microsoft.com/office/powerpoint/2010/main" val="2887574145"/>
      </p:ext>
    </p:extLst>
  </p:cSld>
  <p:clrMapOvr>
    <a:masterClrMapping/>
  </p:clrMapOvr>
  <mc:AlternateContent xmlns:mc="http://schemas.openxmlformats.org/markup-compatibility/2006" xmlns:p14="http://schemas.microsoft.com/office/powerpoint/2010/main">
    <mc:Choice Requires="p14">
      <p:transition spd="slow" p14:dur="2000" advTm="29011"/>
    </mc:Choice>
    <mc:Fallback xmlns="">
      <p:transition spd="slow" advTm="2901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66350" y="1396940"/>
            <a:ext cx="9456953" cy="4832092"/>
          </a:xfrm>
          <a:prstGeom prst="rect">
            <a:avLst/>
          </a:prstGeom>
          <a:noFill/>
        </p:spPr>
        <p:txBody>
          <a:bodyPr wrap="square" rtlCol="0">
            <a:spAutoFit/>
          </a:bodyPr>
          <a:lstStyle/>
          <a:p>
            <a:pPr algn="just" rtl="1"/>
            <a:r>
              <a:rPr lang="ar-EG" sz="2200" dirty="0"/>
              <a:t>بشكل عام، يحظى عنوان الرسالة او البحث بأهمية كبرى سواء بالنسبة للباحث او البحث، فبناء عليه سيتم دراسة المشكلة وتحديد أسبابها وعلاجها، وبناء عليه أيضا سيتم تقييم جهد الباحث ومدى قدرته على تنفيذ البحث، ومدى اقترابه او ابتعاده عن المشكلة محل الدراسة، واذا ما كان بعيدا عنها وجب تعديله وتغييره ليتلاءم مع المشكلة المطلوب دراستها. وجدير بالذكر، أن الباحث يحتاج في هذه المرحلة لقراءة واسعة ومتشعبة تتيح له اختيار موضوعا جيدا لبحثه. </a:t>
            </a:r>
          </a:p>
          <a:p>
            <a:pPr algn="just" rtl="1"/>
            <a:r>
              <a:rPr lang="ar-EG" sz="2200" b="1" u="sng" dirty="0">
                <a:solidFill>
                  <a:schemeClr val="accent1"/>
                </a:solidFill>
              </a:rPr>
              <a:t>إرشادات اختيار العنوان:</a:t>
            </a:r>
          </a:p>
          <a:p>
            <a:pPr algn="just" rtl="1"/>
            <a:r>
              <a:rPr lang="ar-EG" sz="2200" dirty="0"/>
              <a:t>وينبغي على الباحث أثناء اختيار العنوان مراعاة ما يلي:-</a:t>
            </a:r>
          </a:p>
          <a:p>
            <a:pPr algn="just" rtl="1"/>
            <a:r>
              <a:rPr lang="ar-EG" sz="2200" dirty="0"/>
              <a:t>1- التأكد من اختيار العبارات المناسبة لعنوان بحثه والابتعاد قدر الإمكان عن التعميم  .</a:t>
            </a:r>
          </a:p>
          <a:p>
            <a:pPr algn="just" rtl="1"/>
            <a:r>
              <a:rPr lang="ar-EG" sz="2200" dirty="0"/>
              <a:t>2- شمولية العنوان وارتباطه بموضوع البحث بشكل جيد.</a:t>
            </a:r>
          </a:p>
          <a:p>
            <a:pPr algn="just" rtl="1"/>
            <a:r>
              <a:rPr lang="ar-EG" sz="2200" dirty="0"/>
              <a:t>3- تناول العنوان للمكان او المؤسسة المعنية بالبحث.</a:t>
            </a:r>
          </a:p>
          <a:p>
            <a:pPr algn="just" rtl="1"/>
            <a:r>
              <a:rPr lang="ar-EG" sz="2200" dirty="0"/>
              <a:t>4- أن يكون جديد ولم يتم دراسته من قبل، ولم تتناوله رسائل علمية سابقة.</a:t>
            </a:r>
          </a:p>
          <a:p>
            <a:pPr algn="just" rtl="1"/>
            <a:r>
              <a:rPr lang="ar-EG" sz="2200" dirty="0"/>
              <a:t>5- أن يسهل الحصول على مراجع البحث وبياناته ووفرتها بالكم المناسب.</a:t>
            </a:r>
          </a:p>
          <a:p>
            <a:pPr algn="just" rtl="1"/>
            <a:r>
              <a:rPr lang="ar-EG" sz="2200" dirty="0"/>
              <a:t>6- أن يكون الباحث مقتنعا بالموضوع وبقدرته على البحث فيه. </a:t>
            </a:r>
          </a:p>
          <a:p>
            <a:pPr algn="just" rtl="1"/>
            <a:endParaRPr lang="ar-EG" sz="2200" dirty="0"/>
          </a:p>
        </p:txBody>
      </p:sp>
      <p:sp>
        <p:nvSpPr>
          <p:cNvPr id="2" name="TextBox 1"/>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08F3FB3E-4A21-4A82-8F20-262CE1E2C1E3}"/>
              </a:ext>
            </a:extLst>
          </p:cNvPr>
          <p:cNvSpPr/>
          <p:nvPr/>
        </p:nvSpPr>
        <p:spPr>
          <a:xfrm>
            <a:off x="3296633" y="685434"/>
            <a:ext cx="4290646" cy="50056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عنوان البحث</a:t>
            </a:r>
          </a:p>
        </p:txBody>
      </p:sp>
    </p:spTree>
  </p:cSld>
  <p:clrMapOvr>
    <a:masterClrMapping/>
  </p:clrMapOvr>
  <mc:AlternateContent xmlns:mc="http://schemas.openxmlformats.org/markup-compatibility/2006" xmlns:p14="http://schemas.microsoft.com/office/powerpoint/2010/main">
    <mc:Choice Requires="p14">
      <p:transition spd="slow" p14:dur="2000" advTm="74052"/>
    </mc:Choice>
    <mc:Fallback xmlns="">
      <p:transition spd="slow" advTm="7405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D90D5BC-AD6E-23A3-1184-01B4D813CD0F}"/>
              </a:ext>
            </a:extLst>
          </p:cNvPr>
          <p:cNvSpPr txBox="1"/>
          <p:nvPr/>
        </p:nvSpPr>
        <p:spPr>
          <a:xfrm>
            <a:off x="994005" y="1321736"/>
            <a:ext cx="9345750" cy="4524315"/>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7- ان يتوافق مع رغبة الطالب  وتخصص الأستاذ المشرف، وان يوافق المشرف على العنوان الذي اقترحه الطالب</a:t>
            </a:r>
          </a:p>
          <a:p>
            <a:pPr algn="just" rtl="1"/>
            <a:r>
              <a:rPr lang="ar-EG" sz="2400" dirty="0">
                <a:latin typeface="Times New Roman" panose="02020603050405020304" pitchFamily="18" charset="0"/>
                <a:cs typeface="Times New Roman" panose="02020603050405020304" pitchFamily="18" charset="0"/>
              </a:rPr>
              <a:t>8- يفضل الا يزيد طول العنوان عن 15 كلمة.</a:t>
            </a:r>
          </a:p>
          <a:p>
            <a:pPr algn="just" rtl="1"/>
            <a:r>
              <a:rPr lang="ar-EG" sz="2400" dirty="0">
                <a:latin typeface="Times New Roman" panose="02020603050405020304" pitchFamily="18" charset="0"/>
                <a:cs typeface="Times New Roman" panose="02020603050405020304" pitchFamily="18" charset="0"/>
              </a:rPr>
              <a:t>9- أن يكون العنوان معبرا بدقة عما سيتم مناقشته في البحث.</a:t>
            </a:r>
          </a:p>
          <a:p>
            <a:pPr algn="just" rtl="1"/>
            <a:r>
              <a:rPr lang="ar-EG" sz="2400" dirty="0">
                <a:latin typeface="Times New Roman" panose="02020603050405020304" pitchFamily="18" charset="0"/>
                <a:cs typeface="Times New Roman" panose="02020603050405020304" pitchFamily="18" charset="0"/>
              </a:rPr>
              <a:t>10- ينبغي أن يخلو العنوان من أي كلمات مطاطة، أو تحوي أكثر من معنى، مثل كلمة « عين» ، فلربما كان المقصود بها « عين شمس» أو « عين الصيرة».</a:t>
            </a:r>
          </a:p>
          <a:p>
            <a:pPr algn="just" rtl="1"/>
            <a:r>
              <a:rPr lang="ar-EG" sz="2400" dirty="0">
                <a:latin typeface="Times New Roman" panose="02020603050405020304" pitchFamily="18" charset="0"/>
                <a:cs typeface="Times New Roman" panose="02020603050405020304" pitchFamily="18" charset="0"/>
              </a:rPr>
              <a:t>11- ألا يحتوى العنوان على كلمات زائدة لا داعي لها، مثل « دراسة في» أو « دراسة تحليلية» ، فالبحث في حد ذاته ما هو الا « دراسة تحليلية»</a:t>
            </a:r>
          </a:p>
          <a:p>
            <a:pPr algn="just" rtl="1"/>
            <a:r>
              <a:rPr lang="ar-EG" sz="2400" dirty="0">
                <a:latin typeface="Times New Roman" panose="02020603050405020304" pitchFamily="18" charset="0"/>
                <a:cs typeface="Times New Roman" panose="02020603050405020304" pitchFamily="18" charset="0"/>
              </a:rPr>
              <a:t>12-ينبغي ان توضع الكلمات الأساسية، ومنها على سبيل المثال « مشكلات» ، « تقييم» « العوامل المؤثرة» في أول العنوان قدر الإمكان.</a:t>
            </a:r>
          </a:p>
          <a:p>
            <a:pPr algn="just" rtl="1"/>
            <a:r>
              <a:rPr lang="ar-EG" sz="2400" dirty="0">
                <a:latin typeface="Times New Roman" panose="02020603050405020304" pitchFamily="18" charset="0"/>
                <a:cs typeface="Times New Roman" panose="02020603050405020304" pitchFamily="18" charset="0"/>
              </a:rPr>
              <a:t>13- ينبغي أن يشتمل العنوان على المتغير التابع، فمثلا اذا كان العنوان « العوامل المؤثرة في الرضا الوظيفي لأعضاء هيئة التدريس»، حينذاك يكون المتغير التابع هو « الرضا الوظيفي».</a:t>
            </a: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354973758"/>
      </p:ext>
    </p:extLst>
  </p:cSld>
  <p:clrMapOvr>
    <a:masterClrMapping/>
  </p:clrMapOvr>
  <mc:AlternateContent xmlns:mc="http://schemas.openxmlformats.org/markup-compatibility/2006" xmlns:p14="http://schemas.microsoft.com/office/powerpoint/2010/main">
    <mc:Choice Requires="p14">
      <p:transition spd="slow" p14:dur="2000" advTm="61951"/>
    </mc:Choice>
    <mc:Fallback xmlns="">
      <p:transition spd="slow" advTm="619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88908-41DE-29F5-3532-86B086FF52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E474B2-0D73-9F0D-01DF-30CC08EFECC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89C5A04-AC3B-15B3-4C2A-8F3C35CF74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EA99913-F4FD-2A57-EDE3-9845CDD4FD8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BCD4A9B-AE43-5BE5-4DF9-4BD13C664E1D}"/>
              </a:ext>
            </a:extLst>
          </p:cNvPr>
          <p:cNvSpPr txBox="1"/>
          <p:nvPr/>
        </p:nvSpPr>
        <p:spPr>
          <a:xfrm>
            <a:off x="1178223" y="1774112"/>
            <a:ext cx="9345749" cy="3785652"/>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توجد العديد من المصادر، التي يلجأ اليها الباحث لتحديد واختيار العنوان المناسب منها، وتشمل:-</a:t>
            </a:r>
          </a:p>
          <a:p>
            <a:pPr algn="just" rtl="1"/>
            <a:r>
              <a:rPr lang="ar-EG" sz="2400" dirty="0">
                <a:latin typeface="Times New Roman" panose="02020603050405020304" pitchFamily="18" charset="0"/>
                <a:cs typeface="Times New Roman" panose="02020603050405020304" pitchFamily="18" charset="0"/>
              </a:rPr>
              <a:t>1- </a:t>
            </a:r>
            <a:r>
              <a:rPr lang="ar-EG" sz="2400" b="1" dirty="0">
                <a:solidFill>
                  <a:schemeClr val="accent1"/>
                </a:solidFill>
                <a:latin typeface="Times New Roman" panose="02020603050405020304" pitchFamily="18" charset="0"/>
                <a:cs typeface="Times New Roman" panose="02020603050405020304" pitchFamily="18" charset="0"/>
              </a:rPr>
              <a:t>رسائل الماجستير والدكتوراه: </a:t>
            </a:r>
            <a:r>
              <a:rPr lang="ar-EG" sz="2400" dirty="0">
                <a:latin typeface="Times New Roman" panose="02020603050405020304" pitchFamily="18" charset="0"/>
                <a:cs typeface="Times New Roman" panose="02020603050405020304" pitchFamily="18" charset="0"/>
              </a:rPr>
              <a:t>فرسائل الماجستير والدكتوراه تمثل وسيلة مناسبة لاختيار موضوع البحث أو الرسالة، هذا بالإضافة الى أن العديد من الرسائل او البحوث العلمية، يحرص معدوها على التوصية في خاتمتها بمواضيع بحثية مقترحة، ليستفيد منها الباحثون الجدد.</a:t>
            </a:r>
          </a:p>
          <a:p>
            <a:pPr algn="just" rtl="1"/>
            <a:r>
              <a:rPr lang="ar-EG" sz="2400" dirty="0">
                <a:latin typeface="Times New Roman" panose="02020603050405020304" pitchFamily="18" charset="0"/>
                <a:cs typeface="Times New Roman" panose="02020603050405020304" pitchFamily="18" charset="0"/>
              </a:rPr>
              <a:t>2- </a:t>
            </a:r>
            <a:r>
              <a:rPr lang="ar-EG" sz="2400" b="1" dirty="0">
                <a:solidFill>
                  <a:schemeClr val="accent1"/>
                </a:solidFill>
                <a:latin typeface="Times New Roman" panose="02020603050405020304" pitchFamily="18" charset="0"/>
                <a:cs typeface="Times New Roman" panose="02020603050405020304" pitchFamily="18" charset="0"/>
              </a:rPr>
              <a:t>التقارير والاحصائيات</a:t>
            </a:r>
            <a:r>
              <a:rPr lang="ar-EG" sz="2400" dirty="0">
                <a:latin typeface="Times New Roman" panose="02020603050405020304" pitchFamily="18" charset="0"/>
                <a:cs typeface="Times New Roman" panose="02020603050405020304" pitchFamily="18" charset="0"/>
              </a:rPr>
              <a:t>:</a:t>
            </a:r>
          </a:p>
          <a:p>
            <a:pPr algn="just" rtl="1"/>
            <a:r>
              <a:rPr lang="ar-EG" sz="2400" dirty="0">
                <a:latin typeface="Times New Roman" panose="02020603050405020304" pitchFamily="18" charset="0"/>
                <a:cs typeface="Times New Roman" panose="02020603050405020304" pitchFamily="18" charset="0"/>
              </a:rPr>
              <a:t>حيث تبين الاحصائيات والتقارير المنشورة حقيقة الوضع بالنسبة للموضوعات المختلفة، ومدى وجود ظواهر غامضة تحتاج الى بحث أو مشكلة تحتاج الى حلول.</a:t>
            </a:r>
          </a:p>
          <a:p>
            <a:pPr algn="just" rtl="1"/>
            <a:r>
              <a:rPr lang="ar-EG" sz="2400" dirty="0">
                <a:latin typeface="Times New Roman" panose="02020603050405020304" pitchFamily="18" charset="0"/>
                <a:cs typeface="Times New Roman" panose="02020603050405020304" pitchFamily="18" charset="0"/>
              </a:rPr>
              <a:t>3- </a:t>
            </a:r>
            <a:r>
              <a:rPr lang="ar-EG" sz="2400" b="1" dirty="0">
                <a:solidFill>
                  <a:schemeClr val="accent1"/>
                </a:solidFill>
                <a:latin typeface="Times New Roman" panose="02020603050405020304" pitchFamily="18" charset="0"/>
                <a:cs typeface="Times New Roman" panose="02020603050405020304" pitchFamily="18" charset="0"/>
              </a:rPr>
              <a:t>الكتب والمراجع</a:t>
            </a:r>
            <a:r>
              <a:rPr lang="ar-EG" sz="2400" dirty="0">
                <a:latin typeface="Times New Roman" panose="02020603050405020304" pitchFamily="18" charset="0"/>
                <a:cs typeface="Times New Roman" panose="02020603050405020304" pitchFamily="18" charset="0"/>
              </a:rPr>
              <a:t>:</a:t>
            </a:r>
          </a:p>
          <a:p>
            <a:pPr algn="just" rtl="1"/>
            <a:r>
              <a:rPr lang="ar-EG" sz="2400" dirty="0">
                <a:latin typeface="Times New Roman" panose="02020603050405020304" pitchFamily="18" charset="0"/>
                <a:cs typeface="Times New Roman" panose="02020603050405020304" pitchFamily="18" charset="0"/>
              </a:rPr>
              <a:t>تعتبر أيضا مصدرا من مصادر تحديد موضوع البحث، وذلك عبر دراسة النظريات المختلفة والآراء والأفكار المتاحة والمتوفرة في الكتب والمراجع.</a:t>
            </a:r>
          </a:p>
        </p:txBody>
      </p:sp>
      <p:sp>
        <p:nvSpPr>
          <p:cNvPr id="2" name="TextBox 1">
            <a:extLst>
              <a:ext uri="{FF2B5EF4-FFF2-40B4-BE49-F238E27FC236}">
                <a16:creationId xmlns:a16="http://schemas.microsoft.com/office/drawing/2014/main" id="{5D7759C5-5D45-1241-FF95-45794D926D2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880065F-C746-2D45-6FBA-177A91D43379}"/>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8B06079C-F416-CFE6-F647-719C388371CE}"/>
              </a:ext>
            </a:extLst>
          </p:cNvPr>
          <p:cNvSpPr/>
          <p:nvPr/>
        </p:nvSpPr>
        <p:spPr>
          <a:xfrm>
            <a:off x="6639950" y="1364566"/>
            <a:ext cx="3699803" cy="32467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مصادر اختيار العنوان المناسب</a:t>
            </a:r>
            <a:endParaRPr lang="en-US" sz="2400" b="1" dirty="0"/>
          </a:p>
        </p:txBody>
      </p:sp>
    </p:spTree>
    <p:extLst>
      <p:ext uri="{BB962C8B-B14F-4D97-AF65-F5344CB8AC3E}">
        <p14:creationId xmlns:p14="http://schemas.microsoft.com/office/powerpoint/2010/main" val="1201175702"/>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796BAA-1740-C989-5A77-21C32B0A80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E102BF-AC70-D417-A775-E1EA5345335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1613DE3-F484-49BC-79FC-F3DC95D9F69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247307D-B24E-C49F-9482-67D2968A0AE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50D0399-3BBD-3C36-9C16-7BA399811EB5}"/>
              </a:ext>
            </a:extLst>
          </p:cNvPr>
          <p:cNvSpPr txBox="1"/>
          <p:nvPr/>
        </p:nvSpPr>
        <p:spPr>
          <a:xfrm>
            <a:off x="1285791" y="1689243"/>
            <a:ext cx="9053963" cy="3416320"/>
          </a:xfrm>
          <a:prstGeom prst="rect">
            <a:avLst/>
          </a:prstGeom>
          <a:noFill/>
        </p:spPr>
        <p:txBody>
          <a:bodyPr wrap="square" rtlCol="0">
            <a:spAutoFit/>
          </a:bodyPr>
          <a:lstStyle/>
          <a:p>
            <a:pPr algn="just" rtl="1"/>
            <a:r>
              <a:rPr lang="ar-EG" sz="2400" b="1" dirty="0">
                <a:solidFill>
                  <a:schemeClr val="accent1"/>
                </a:solidFill>
                <a:latin typeface="Times New Roman" panose="02020603050405020304" pitchFamily="18" charset="0"/>
                <a:cs typeface="Times New Roman" panose="02020603050405020304" pitchFamily="18" charset="0"/>
              </a:rPr>
              <a:t>4- البحوث والمقالات العلمية المنشورة</a:t>
            </a:r>
            <a:r>
              <a:rPr lang="ar-EG" sz="2400" dirty="0">
                <a:latin typeface="Times New Roman" panose="02020603050405020304" pitchFamily="18" charset="0"/>
                <a:cs typeface="Times New Roman" panose="02020603050405020304" pitchFamily="18" charset="0"/>
              </a:rPr>
              <a:t>:</a:t>
            </a:r>
          </a:p>
          <a:p>
            <a:pPr algn="just" rtl="1"/>
            <a:r>
              <a:rPr lang="ar-EG" sz="2400" dirty="0">
                <a:latin typeface="Times New Roman" panose="02020603050405020304" pitchFamily="18" charset="0"/>
                <a:cs typeface="Times New Roman" panose="02020603050405020304" pitchFamily="18" charset="0"/>
              </a:rPr>
              <a:t>ذلك أن البحوث العلمية لا تعالج الموضوعات من كل أطرافها، وبالتالي فهي تفتح الباب لموضوعات جديدة للباحثين.  </a:t>
            </a:r>
          </a:p>
          <a:p>
            <a:pPr algn="just" rtl="1"/>
            <a:r>
              <a:rPr lang="ar-EG" sz="2400" b="1" dirty="0">
                <a:solidFill>
                  <a:schemeClr val="accent1"/>
                </a:solidFill>
                <a:latin typeface="Times New Roman" panose="02020603050405020304" pitchFamily="18" charset="0"/>
                <a:cs typeface="Times New Roman" panose="02020603050405020304" pitchFamily="18" charset="0"/>
              </a:rPr>
              <a:t>5- آراء الخبراء والمتخصصين</a:t>
            </a:r>
            <a:r>
              <a:rPr lang="ar-EG" sz="2400" dirty="0">
                <a:latin typeface="Times New Roman" panose="02020603050405020304" pitchFamily="18" charset="0"/>
                <a:cs typeface="Times New Roman" panose="02020603050405020304" pitchFamily="18" charset="0"/>
              </a:rPr>
              <a:t>:</a:t>
            </a:r>
          </a:p>
          <a:p>
            <a:pPr algn="just" rtl="1"/>
            <a:r>
              <a:rPr lang="ar-EG" sz="2400" dirty="0">
                <a:latin typeface="Times New Roman" panose="02020603050405020304" pitchFamily="18" charset="0"/>
                <a:cs typeface="Times New Roman" panose="02020603050405020304" pitchFamily="18" charset="0"/>
              </a:rPr>
              <a:t>فالخبراء من خلال تجاربهم وعملهم في الميدان يدركون عددا من المشكلات والظواهر العلمية التي تحتاج الى بحث ومناقشة، لذا فان آرائهم قد تساعد في اختيار موضوع البحث</a:t>
            </a:r>
          </a:p>
          <a:p>
            <a:pPr algn="just" rtl="1"/>
            <a:r>
              <a:rPr lang="ar-EG" sz="2400" b="1" dirty="0">
                <a:solidFill>
                  <a:schemeClr val="accent1"/>
                </a:solidFill>
                <a:latin typeface="Times New Roman" panose="02020603050405020304" pitchFamily="18" charset="0"/>
                <a:cs typeface="Times New Roman" panose="02020603050405020304" pitchFamily="18" charset="0"/>
              </a:rPr>
              <a:t> 6- التكليف من جهة معينة</a:t>
            </a:r>
            <a:r>
              <a:rPr lang="ar-EG" sz="2400" dirty="0">
                <a:latin typeface="Times New Roman" panose="02020603050405020304" pitchFamily="18" charset="0"/>
                <a:cs typeface="Times New Roman" panose="02020603050405020304" pitchFamily="18" charset="0"/>
              </a:rPr>
              <a:t>:</a:t>
            </a:r>
          </a:p>
          <a:p>
            <a:pPr algn="just" rtl="1"/>
            <a:r>
              <a:rPr lang="ar-EG" sz="2400" dirty="0">
                <a:latin typeface="Times New Roman" panose="02020603050405020304" pitchFamily="18" charset="0"/>
                <a:cs typeface="Times New Roman" panose="02020603050405020304" pitchFamily="18" charset="0"/>
              </a:rPr>
              <a:t>وقد تكلف جهة العمل الباحث بالبحث في موضوع معين، لذا ينبغي على الباحث الالتزام به.</a:t>
            </a:r>
          </a:p>
          <a:p>
            <a:pPr algn="just" rtl="1"/>
            <a:endParaRPr lang="ar-EG"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C8A1DD6-9E0F-6A7C-03EA-BB36647A404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5124AA2-D7DF-C90F-2341-84B45531DA81}"/>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472911919"/>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763EE-76B9-5557-4FBE-1510BD090EA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6A7F4E-3B57-2823-6539-ED091297FBC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E2D2BB5-1C49-1010-F103-27B58A7DC3E9}"/>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C18A48C-BA83-8B5D-A86B-C4D66C49C87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08B77AB-A660-B6F2-F73B-8F2B6815E296}"/>
              </a:ext>
            </a:extLst>
          </p:cNvPr>
          <p:cNvSpPr txBox="1"/>
          <p:nvPr/>
        </p:nvSpPr>
        <p:spPr>
          <a:xfrm>
            <a:off x="1285791" y="1689243"/>
            <a:ext cx="9053963" cy="4524315"/>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a:t>
            </a:r>
          </a:p>
          <a:p>
            <a:pPr algn="just" rtl="1"/>
            <a:r>
              <a:rPr lang="ar-EG" sz="2400" dirty="0">
                <a:latin typeface="Times New Roman" panose="02020603050405020304" pitchFamily="18" charset="0"/>
                <a:cs typeface="Times New Roman" panose="02020603050405020304" pitchFamily="18" charset="0"/>
              </a:rPr>
              <a:t>عادة ما يصاحب العنوان أحد مناهج البحث العلمي الاتية:-</a:t>
            </a:r>
          </a:p>
          <a:p>
            <a:pPr algn="just" rtl="1"/>
            <a:r>
              <a:rPr lang="ar-EG" sz="2400" b="1" dirty="0">
                <a:solidFill>
                  <a:schemeClr val="accent1"/>
                </a:solidFill>
                <a:latin typeface="Times New Roman" panose="02020603050405020304" pitchFamily="18" charset="0"/>
                <a:cs typeface="Times New Roman" panose="02020603050405020304" pitchFamily="18" charset="0"/>
              </a:rPr>
              <a:t>1- دراسة الحالة:</a:t>
            </a:r>
          </a:p>
          <a:p>
            <a:pPr algn="just" rtl="1"/>
            <a:r>
              <a:rPr lang="ar-EG" sz="2400" dirty="0">
                <a:latin typeface="Times New Roman" panose="02020603050405020304" pitchFamily="18" charset="0"/>
                <a:cs typeface="Times New Roman" panose="02020603050405020304" pitchFamily="18" charset="0"/>
              </a:rPr>
              <a:t>وتعني أن الباحث سوف يقوم بالتحليل المتعمق للعوامل التي أدت الى التغيير والنمو والتطور على مدى فترة معينة من حياة المنظمة. وتعبر دراسة الحالة عن دراسة متعمقة لشخص او مجموعة أو حدث. ومن أمثلة تلك الحالة أن يأتي العنوان في الصيغة التالية:« تقييم رضاء الأفراد – دراسة حالة لشركة الهدى».</a:t>
            </a:r>
          </a:p>
          <a:p>
            <a:pPr algn="just" rtl="1"/>
            <a:r>
              <a:rPr lang="ar-EG" sz="2400" dirty="0">
                <a:latin typeface="Times New Roman" panose="02020603050405020304" pitchFamily="18" charset="0"/>
                <a:cs typeface="Times New Roman" panose="02020603050405020304" pitchFamily="18" charset="0"/>
              </a:rPr>
              <a:t> 2-  </a:t>
            </a:r>
            <a:r>
              <a:rPr lang="ar-EG" sz="2400" b="1" dirty="0">
                <a:solidFill>
                  <a:schemeClr val="accent1"/>
                </a:solidFill>
                <a:latin typeface="Times New Roman" panose="02020603050405020304" pitchFamily="18" charset="0"/>
                <a:cs typeface="Times New Roman" panose="02020603050405020304" pitchFamily="18" charset="0"/>
              </a:rPr>
              <a:t>دراسة تطبيقية ( ميدانية):</a:t>
            </a:r>
          </a:p>
          <a:p>
            <a:pPr algn="just" rtl="1"/>
            <a:r>
              <a:rPr lang="ar-EG" sz="2400" dirty="0">
                <a:latin typeface="Times New Roman" panose="02020603050405020304" pitchFamily="18" charset="0"/>
                <a:cs typeface="Times New Roman" panose="02020603050405020304" pitchFamily="18" charset="0"/>
              </a:rPr>
              <a:t>وتعنى أن الباحث سيقوم بمعالجة مشكلة لدى مؤسسة ما، وعقب تحديد المشكلة وتحديد مسبباتها ومحاولة علاجها، ومن ثم التوصل الى نتائج وتوصيات تسهم في التخفيف من حدة المشكلة وحلها، حينذاك يصبح العنوان في الصيغة الاتية:- « تقييم مستوى رضاء الأفراد- دراسة تطبيقية».</a:t>
            </a:r>
          </a:p>
        </p:txBody>
      </p:sp>
      <p:sp>
        <p:nvSpPr>
          <p:cNvPr id="2" name="TextBox 1">
            <a:extLst>
              <a:ext uri="{FF2B5EF4-FFF2-40B4-BE49-F238E27FC236}">
                <a16:creationId xmlns:a16="http://schemas.microsoft.com/office/drawing/2014/main" id="{09F3D467-57FC-47D7-4D46-B6F8E721167F}"/>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4EFA613-35C1-C6E2-29AD-A6861D40F549}"/>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0C1DF99E-1357-6921-66CC-984B82CE9118}"/>
              </a:ext>
            </a:extLst>
          </p:cNvPr>
          <p:cNvSpPr/>
          <p:nvPr/>
        </p:nvSpPr>
        <p:spPr>
          <a:xfrm>
            <a:off x="6414868" y="1438879"/>
            <a:ext cx="3868615" cy="61787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العنوان ومناهج البحث العلمي</a:t>
            </a:r>
            <a:endParaRPr lang="en-US" sz="2800" b="1" dirty="0"/>
          </a:p>
        </p:txBody>
      </p:sp>
    </p:spTree>
    <p:extLst>
      <p:ext uri="{BB962C8B-B14F-4D97-AF65-F5344CB8AC3E}">
        <p14:creationId xmlns:p14="http://schemas.microsoft.com/office/powerpoint/2010/main" val="881336358"/>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E3029-422F-DD4B-7942-37B0309A8D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07CDB6-7BE0-5F48-E482-208D1C708FEC}"/>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1BBEAB-B077-4A57-C844-8E976014C54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D48475F-0A6F-78CE-02A1-056E15B2DA3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6442B4C-D8AF-00CD-4F85-533D211AF3B8}"/>
              </a:ext>
            </a:extLst>
          </p:cNvPr>
          <p:cNvSpPr txBox="1"/>
          <p:nvPr/>
        </p:nvSpPr>
        <p:spPr>
          <a:xfrm>
            <a:off x="1285791" y="1689243"/>
            <a:ext cx="9053963" cy="3416320"/>
          </a:xfrm>
          <a:prstGeom prst="rect">
            <a:avLst/>
          </a:prstGeom>
          <a:noFill/>
        </p:spPr>
        <p:txBody>
          <a:bodyPr wrap="square" rtlCol="0">
            <a:spAutoFit/>
          </a:bodyPr>
          <a:lstStyle/>
          <a:p>
            <a:pPr algn="just" rtl="1"/>
            <a:r>
              <a:rPr lang="ar-EG" sz="2400" b="1" dirty="0">
                <a:solidFill>
                  <a:schemeClr val="accent1"/>
                </a:solidFill>
                <a:latin typeface="Times New Roman" panose="02020603050405020304" pitchFamily="18" charset="0"/>
                <a:cs typeface="Times New Roman" panose="02020603050405020304" pitchFamily="18" charset="0"/>
              </a:rPr>
              <a:t>3- دراسة استكشافية</a:t>
            </a:r>
            <a:r>
              <a:rPr lang="ar-EG" sz="2400" dirty="0">
                <a:latin typeface="Times New Roman" panose="02020603050405020304" pitchFamily="18" charset="0"/>
                <a:cs typeface="Times New Roman" panose="02020603050405020304" pitchFamily="18" charset="0"/>
              </a:rPr>
              <a:t>:</a:t>
            </a:r>
          </a:p>
          <a:p>
            <a:pPr algn="just" rtl="1"/>
            <a:r>
              <a:rPr lang="ar-EG" sz="2400" dirty="0">
                <a:latin typeface="Times New Roman" panose="02020603050405020304" pitchFamily="18" charset="0"/>
                <a:cs typeface="Times New Roman" panose="02020603050405020304" pitchFamily="18" charset="0"/>
              </a:rPr>
              <a:t>ويتم اللجوء اليها عندما لا تتوافر الكثير من المعلومات حيال المشكلة محل الدراسة. وبالتالي، فإنها تهدف الى الوصول الى فهم أفضل لمشكلة البحث . حينذاك يصاغ العنوان على النحو التالي:-</a:t>
            </a:r>
          </a:p>
          <a:p>
            <a:pPr algn="just" rtl="1"/>
            <a:r>
              <a:rPr lang="ar-EG" sz="2400" dirty="0">
                <a:latin typeface="Times New Roman" panose="02020603050405020304" pitchFamily="18" charset="0"/>
                <a:cs typeface="Times New Roman" panose="02020603050405020304" pitchFamily="18" charset="0"/>
              </a:rPr>
              <a:t>« تقييم مستوى رضاء الأفراد- دراسة استكشافية»</a:t>
            </a:r>
          </a:p>
          <a:p>
            <a:pPr algn="just" rtl="1"/>
            <a:r>
              <a:rPr lang="ar-EG" sz="2400" b="1" dirty="0">
                <a:solidFill>
                  <a:schemeClr val="accent1"/>
                </a:solidFill>
                <a:latin typeface="Times New Roman" panose="02020603050405020304" pitchFamily="18" charset="0"/>
                <a:cs typeface="Times New Roman" panose="02020603050405020304" pitchFamily="18" charset="0"/>
              </a:rPr>
              <a:t>4- دراسة تجريبية:.</a:t>
            </a:r>
          </a:p>
          <a:p>
            <a:pPr algn="just" rtl="1"/>
            <a:r>
              <a:rPr lang="ar-EG" sz="2400" dirty="0">
                <a:latin typeface="Times New Roman" panose="02020603050405020304" pitchFamily="18" charset="0"/>
                <a:cs typeface="Times New Roman" panose="02020603050405020304" pitchFamily="18" charset="0"/>
              </a:rPr>
              <a:t>وتعنى أنه  سوف يجري تغيير عامل أو أكثر من العوامل ذات العلاقة بموضوع الدراسة من أجل تقدير الأثر الناتج عن  هذا التغيير. وهنا يأتي العنوان في الصورة التالية: « تقييم مستوى رضاء الأفراد- دراسة تجريبية».</a:t>
            </a:r>
          </a:p>
        </p:txBody>
      </p:sp>
      <p:sp>
        <p:nvSpPr>
          <p:cNvPr id="2" name="TextBox 1">
            <a:extLst>
              <a:ext uri="{FF2B5EF4-FFF2-40B4-BE49-F238E27FC236}">
                <a16:creationId xmlns:a16="http://schemas.microsoft.com/office/drawing/2014/main" id="{91488785-C68B-D3D4-43C9-1344F22C4D9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EB21A41-10B1-EBBB-200C-4EC62DBE8CB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997106232"/>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1872C7-B9DB-FE3C-D003-B568E189D2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4FECA2-82B1-4735-3F05-97CBA3919FB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B83A8DC-4B91-78DA-E476-57B429AD164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3A3ECD6-F304-765E-D2AB-DFD74670FA1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0A924E5-42C4-AC4F-09BC-B5EE46653108}"/>
              </a:ext>
            </a:extLst>
          </p:cNvPr>
          <p:cNvSpPr txBox="1"/>
          <p:nvPr/>
        </p:nvSpPr>
        <p:spPr>
          <a:xfrm>
            <a:off x="1285791" y="1689243"/>
            <a:ext cx="9053963" cy="2677656"/>
          </a:xfrm>
          <a:prstGeom prst="rect">
            <a:avLst/>
          </a:prstGeom>
          <a:noFill/>
        </p:spPr>
        <p:txBody>
          <a:bodyPr wrap="square" rtlCol="0">
            <a:spAutoFit/>
          </a:bodyPr>
          <a:lstStyle/>
          <a:p>
            <a:pPr algn="just" rtl="1"/>
            <a:r>
              <a:rPr lang="ar-EG" sz="2400" b="1" dirty="0">
                <a:solidFill>
                  <a:schemeClr val="accent1"/>
                </a:solidFill>
                <a:latin typeface="Times New Roman" panose="02020603050405020304" pitchFamily="18" charset="0"/>
                <a:cs typeface="Times New Roman" panose="02020603050405020304" pitchFamily="18" charset="0"/>
              </a:rPr>
              <a:t>5- دراسة مقارنة</a:t>
            </a:r>
          </a:p>
          <a:p>
            <a:pPr algn="just" rtl="1"/>
            <a:r>
              <a:rPr lang="ar-EG" sz="2400" dirty="0">
                <a:latin typeface="Times New Roman" panose="02020603050405020304" pitchFamily="18" charset="0"/>
                <a:cs typeface="Times New Roman" panose="02020603050405020304" pitchFamily="18" charset="0"/>
              </a:rPr>
              <a:t>وفيها يعالج الباحث مشكلة معينة يعاني منها قطاعين أو أكثر، ويريد الباحث معرفة أي من هذه القطاعات يعاني من هذه المشكلة أكثر من غيره.</a:t>
            </a:r>
          </a:p>
          <a:p>
            <a:pPr algn="just" rtl="1"/>
            <a:r>
              <a:rPr lang="ar-EG" sz="2400" dirty="0">
                <a:latin typeface="Times New Roman" panose="02020603050405020304" pitchFamily="18" charset="0"/>
                <a:cs typeface="Times New Roman" panose="02020603050405020304" pitchFamily="18" charset="0"/>
              </a:rPr>
              <a:t>وجدير بالذكر،  أن مسئولية صياغة عنوان الرسالة تقع على كل من الباحث والمشرف على الرسالة، ويكون الأمر محل نقاش بين الباحث والأستاذ المشرف حتى يتم الاستقرار على العنوان المناسب. </a:t>
            </a:r>
          </a:p>
          <a:p>
            <a:pPr algn="just" rtl="1"/>
            <a:endParaRPr lang="ar-EG"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F09D057-0DF4-50BC-6CB6-07E367F03E9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B3BB919-729E-821D-A622-34AA6BAFB4E0}"/>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923280030"/>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033BF-8AB9-CBD3-1C8C-0ABFC5F7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F7959D-D766-1FBC-4EC8-96CB8319D43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80FDE8-C17A-432A-F60A-E8DB71A7D20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A8BB8E-369A-7658-4DC5-DB4508D2C475}"/>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DD2FB6-30A0-E7E7-0791-5F486005AD01}"/>
              </a:ext>
            </a:extLst>
          </p:cNvPr>
          <p:cNvSpPr txBox="1"/>
          <p:nvPr/>
        </p:nvSpPr>
        <p:spPr>
          <a:xfrm>
            <a:off x="1121951" y="2282087"/>
            <a:ext cx="9345749" cy="415498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عند دخول بوابة مدينة رائعة، يمكننا أن نتنبأ بالروعة والتاريخ والحضارة التي سوف نجدها في المدينة . في بعض الأحيان، لا تعطي البوابات أي لمحة عن المدينة، ويمكن أن تضلل الزائرين بشأن الأجزاء الداخلية من المدينة.  كذلك أجزاء مقدمة البحث تشبه بوابات المدينة، فهي تمثل عرض تقديمي يهدف إلى تعريف القراء بالموضوع وجذب انتباههم ، ستحث جاذبية العرض التقديمي ووضوحه وقدرته التحليلية القارئ على قراءة الاجزاء اللاحقة من البحث.</a:t>
            </a:r>
          </a:p>
          <a:p>
            <a:pPr algn="just" rtl="1"/>
            <a:r>
              <a:rPr lang="ar-EG" sz="2200" dirty="0">
                <a:latin typeface="Times New Roman" panose="02020603050405020304" pitchFamily="18" charset="0"/>
                <a:cs typeface="Times New Roman" panose="02020603050405020304" pitchFamily="18" charset="0"/>
              </a:rPr>
              <a:t>ينبغي على الباحث العلمي مراعاة أن تكون مقدمة بحثه شاملة، حيث تشمل أجزاء وأفكار البحث العلمي بشكل مختصر ومفهوم ومبسط ، لذلك يجب على الباحث العلمي أن يقوم بصياغة وكتابة المقدمة بعد الانتهاء من عملية البحث العلمي بشكل كامل لتكون هذه المقدمة شاملة ومطابقة لجميع الأفكار والأجزاء التي عمل عليها الباحث، </a:t>
            </a:r>
          </a:p>
          <a:p>
            <a:pPr algn="just" rtl="1"/>
            <a:r>
              <a:rPr lang="ar-EG" sz="2200" dirty="0">
                <a:latin typeface="Times New Roman" panose="02020603050405020304" pitchFamily="18" charset="0"/>
                <a:cs typeface="Times New Roman" panose="02020603050405020304" pitchFamily="18" charset="0"/>
              </a:rPr>
              <a:t>كما و من الضروري أن يقوم الباحث أيضاً بكتابة تسلسل الأفكار في المقدمة بنفس الترتيب الموجود في جوهر البحث العلمي الذي قام به.</a:t>
            </a:r>
          </a:p>
          <a:p>
            <a:pPr algn="just" rtl="1"/>
            <a:endParaRPr lang="ar-EG" sz="22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C0991C4-EA3F-F5ED-650E-75FFA78BE7A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B37F198-0AA4-4393-124F-C3DE876744CF}"/>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524448E-CEF9-F204-0E21-288761C1BAF2}"/>
              </a:ext>
            </a:extLst>
          </p:cNvPr>
          <p:cNvSpPr/>
          <p:nvPr/>
        </p:nvSpPr>
        <p:spPr>
          <a:xfrm>
            <a:off x="7221252" y="1272713"/>
            <a:ext cx="3246448"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مقدمة البحث العلمي</a:t>
            </a:r>
          </a:p>
        </p:txBody>
      </p:sp>
    </p:spTree>
    <p:extLst>
      <p:ext uri="{BB962C8B-B14F-4D97-AF65-F5344CB8AC3E}">
        <p14:creationId xmlns:p14="http://schemas.microsoft.com/office/powerpoint/2010/main" val="1932163515"/>
      </p:ext>
    </p:extLst>
  </p:cSld>
  <p:clrMapOvr>
    <a:masterClrMapping/>
  </p:clrMapOvr>
  <mc:AlternateContent xmlns:mc="http://schemas.openxmlformats.org/markup-compatibility/2006" xmlns:p14="http://schemas.microsoft.com/office/powerpoint/2010/main">
    <mc:Choice Requires="p14">
      <p:transition spd="slow" p14:dur="2000" advTm="53467"/>
    </mc:Choice>
    <mc:Fallback xmlns="">
      <p:transition spd="slow" advTm="5346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7AB1B-B870-B53C-3F38-E525565602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D1097F-13BC-A3E1-AC09-9159EDD7305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751B2C-0DF0-1653-2DEC-7D5B9B0AF8C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98B4CB5-0E24-CDEC-A1EC-59210355E94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AB94075-B38E-5F3E-2BAC-D93797712F10}"/>
              </a:ext>
            </a:extLst>
          </p:cNvPr>
          <p:cNvSpPr txBox="1"/>
          <p:nvPr/>
        </p:nvSpPr>
        <p:spPr>
          <a:xfrm>
            <a:off x="1121951" y="1321735"/>
            <a:ext cx="9345750" cy="3816429"/>
          </a:xfrm>
          <a:prstGeom prst="rect">
            <a:avLst/>
          </a:prstGeom>
          <a:noFill/>
        </p:spPr>
        <p:txBody>
          <a:bodyPr wrap="square" rtlCol="0">
            <a:spAutoFit/>
          </a:bodyPr>
          <a:lstStyle/>
          <a:p>
            <a:pPr algn="just" rtl="1"/>
            <a:r>
              <a:rPr lang="ar-EG" sz="2200">
                <a:latin typeface="Times New Roman" panose="02020603050405020304" pitchFamily="18" charset="0"/>
                <a:cs typeface="Times New Roman" panose="02020603050405020304" pitchFamily="18" charset="0"/>
              </a:rPr>
              <a:t>هي مجموعة العبارات الذي يصيغها الباحث العلمي كتمهيد لبحثه، يشرح فيه نوع المجال العلمي الذي ينطوي عليه بحثه و نوع المنهجية العلمية التي استند إليها في عملية البحث ، و الأسباب والدوافع التي جذبته لعمل البحث العلمي وكتابته ، و تكون هذه المقدمة هي الملخص الخاص بالبحث العلمي ، و التي تجذب القراء إلى دراسة البحث ومعرفة أهميته العلمية بشكل خاص و أهميته في تحقيق الفائدة للحياة الإنسانية بشكل عام.</a:t>
            </a:r>
          </a:p>
          <a:p>
            <a:pPr algn="just" rtl="1"/>
            <a:r>
              <a:rPr lang="ar-EG" sz="2200">
                <a:latin typeface="Times New Roman" panose="02020603050405020304" pitchFamily="18" charset="0"/>
                <a:cs typeface="Times New Roman" panose="02020603050405020304" pitchFamily="18" charset="0"/>
              </a:rPr>
              <a:t> يجب على الباحث العلمي مراعاة أن تكون المقدمة الخاصة بالبحث العلمي الذي يقوم به شاملة بشكل عام لما يتضمنه البحث العلمي من أجزاء وأفكار بشكل مختصر ومفهوم مبسط ، لذلك ينبغي على الباحث العلمي أن يقوم بصياغة وتدوين المقدمة بعد الانتهاء من عملية البحث العلمي بشكل كامل لتكون هذه المقدمة شاملة ومطابقة لجميع الأفكار والأجزاء التي عمل عليها الباحث ، </a:t>
            </a:r>
          </a:p>
          <a:p>
            <a:pPr algn="just" rtl="1"/>
            <a:r>
              <a:rPr lang="ar-EG" sz="2200">
                <a:latin typeface="Times New Roman" panose="02020603050405020304" pitchFamily="18" charset="0"/>
                <a:cs typeface="Times New Roman" panose="02020603050405020304" pitchFamily="18" charset="0"/>
              </a:rPr>
              <a:t>كما ومن الضروري أن يقوم الباحث أيضاً بكتابة تسلسل الأفكار في المقدمة بنفس الترتيب الموجود في جوهر البحث العلمي الذي قام به.</a:t>
            </a:r>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E029082-0B66-59E1-1D9C-46E19C9784D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5ACA124-F512-F2CB-F942-0FEE06C6D7C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4071270973"/>
      </p:ext>
    </p:extLst>
  </p:cSld>
  <p:clrMapOvr>
    <a:masterClrMapping/>
  </p:clrMapOvr>
  <mc:AlternateContent xmlns:mc="http://schemas.openxmlformats.org/markup-compatibility/2006" xmlns:p14="http://schemas.microsoft.com/office/powerpoint/2010/main">
    <mc:Choice Requires="p14">
      <p:transition spd="slow" p14:dur="2000" advTm="74732"/>
    </mc:Choice>
    <mc:Fallback xmlns="">
      <p:transition spd="slow" advTm="7473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DDD58-B192-82F1-FDC5-DCB93E9C12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F5C3B1-AD3C-C227-1227-D367E61502B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5747598-7C75-16BF-A6D1-13AB208D28C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4173DE8-1909-539F-53F3-9C65D021C75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FCC7800-9450-872C-C756-C85A3DD458A9}"/>
              </a:ext>
            </a:extLst>
          </p:cNvPr>
          <p:cNvSpPr txBox="1"/>
          <p:nvPr/>
        </p:nvSpPr>
        <p:spPr>
          <a:xfrm>
            <a:off x="1121951" y="1321735"/>
            <a:ext cx="9345750" cy="3139321"/>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عقب صياغة عنوان البحث بالشكل المناسب في خطة البحث يقوم الباحث بكتابة مقدمة البحث في حدود صفحة او صفحتين، كي يلم القارئ بالموضوع وليتهيأ لمشكلة الدراسة وهدفها.</a:t>
            </a:r>
          </a:p>
          <a:p>
            <a:pPr algn="just" rtl="1"/>
            <a:r>
              <a:rPr lang="ar-EG" sz="2200" dirty="0">
                <a:latin typeface="Times New Roman" panose="02020603050405020304" pitchFamily="18" charset="0"/>
                <a:cs typeface="Times New Roman" panose="02020603050405020304" pitchFamily="18" charset="0"/>
              </a:rPr>
              <a:t>. وعليه، فان المقدمة تشمل مجموعة من الفقرات المرتبطة ارتباطا وثيقا بعنوان البحث</a:t>
            </a:r>
          </a:p>
          <a:p>
            <a:pPr algn="just" rtl="1"/>
            <a:r>
              <a:rPr lang="ar-EG" sz="2200" dirty="0">
                <a:latin typeface="Times New Roman" panose="02020603050405020304" pitchFamily="18" charset="0"/>
                <a:cs typeface="Times New Roman" panose="02020603050405020304" pitchFamily="18" charset="0"/>
              </a:rPr>
              <a:t>. وينبغي أن تشمل مقدمة البحث عدة أمور منها:-</a:t>
            </a:r>
          </a:p>
          <a:p>
            <a:pPr algn="just" rtl="1"/>
            <a:r>
              <a:rPr lang="ar-EG" sz="2200" dirty="0">
                <a:latin typeface="Times New Roman" panose="02020603050405020304" pitchFamily="18" charset="0"/>
                <a:cs typeface="Times New Roman" panose="02020603050405020304" pitchFamily="18" charset="0"/>
              </a:rPr>
              <a:t> 1- موضوع البحث            2- الجديد الذي سيقدمه البحث</a:t>
            </a:r>
          </a:p>
          <a:p>
            <a:pPr algn="just" rtl="1"/>
            <a:r>
              <a:rPr lang="ar-EG" sz="2200" dirty="0">
                <a:latin typeface="Times New Roman" panose="02020603050405020304" pitchFamily="18" charset="0"/>
                <a:cs typeface="Times New Roman" panose="02020603050405020304" pitchFamily="18" charset="0"/>
              </a:rPr>
              <a:t>3- توضيح الفجوة البحثية ، والدور الذي سيلعبه البحث في سدها</a:t>
            </a:r>
          </a:p>
          <a:p>
            <a:pPr algn="just" rtl="1"/>
            <a:r>
              <a:rPr lang="ar-EG" sz="2200" dirty="0">
                <a:latin typeface="Times New Roman" panose="02020603050405020304" pitchFamily="18" charset="0"/>
                <a:cs typeface="Times New Roman" panose="02020603050405020304" pitchFamily="18" charset="0"/>
              </a:rPr>
              <a:t>4- توضيح ماهية الأسباب التي دفعته للقيام بهذا البحث</a:t>
            </a:r>
          </a:p>
          <a:p>
            <a:pPr algn="just" rtl="1"/>
            <a:r>
              <a:rPr lang="ar-EG" sz="2200" dirty="0">
                <a:latin typeface="Times New Roman" panose="02020603050405020304" pitchFamily="18" charset="0"/>
                <a:cs typeface="Times New Roman" panose="02020603050405020304" pitchFamily="18" charset="0"/>
              </a:rPr>
              <a:t>5- ينبغي أن تشمل المقدمة في نهايتها تحديد الجهات التي سيتم اجراء البحث عليها. </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D977016-F275-B519-058A-16D2559FDA3A}"/>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8A31A320-FA92-9BED-D610-049CE1818B4B}"/>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382937283"/>
      </p:ext>
    </p:extLst>
  </p:cSld>
  <p:clrMapOvr>
    <a:masterClrMapping/>
  </p:clrMapOvr>
  <mc:AlternateContent xmlns:mc="http://schemas.openxmlformats.org/markup-compatibility/2006" xmlns:p14="http://schemas.microsoft.com/office/powerpoint/2010/main">
    <mc:Choice Requires="p14">
      <p:transition spd="slow" p14:dur="2000" advTm="74732"/>
    </mc:Choice>
    <mc:Fallback xmlns="">
      <p:transition spd="slow" advTm="7473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C7013-54BF-DC25-0D8F-6B3907EF35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3A7E06-E56B-155C-EC2D-AE055B288B3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89AD8AC-7298-BD39-4320-7A5F68B2C6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AE657C4-CDB8-D8D4-8325-CE4FA3F6C82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85BBBE2-2621-02CF-8966-7453E8237A6D}"/>
              </a:ext>
            </a:extLst>
          </p:cNvPr>
          <p:cNvSpPr txBox="1"/>
          <p:nvPr/>
        </p:nvSpPr>
        <p:spPr>
          <a:xfrm>
            <a:off x="1575581" y="2056753"/>
            <a:ext cx="8754897" cy="4678204"/>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a:ea typeface="+mn-ea"/>
                <a:cs typeface="Simplified Arabic" panose="02020603050405020304" pitchFamily="18" charset="-78"/>
              </a:rPr>
              <a:t>من اهم شروط كتابة مقدمة البحث العلمي :</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dirty="0">
                <a:ln>
                  <a:noFill/>
                </a:ln>
                <a:solidFill>
                  <a:srgbClr val="00AEEF"/>
                </a:solidFill>
                <a:effectLst/>
                <a:uLnTx/>
                <a:uFillTx/>
                <a:latin typeface="Alexandria"/>
                <a:ea typeface="+mn-ea"/>
                <a:cs typeface="Simplified Arabic" panose="02020603050405020304" pitchFamily="18" charset="-78"/>
              </a:rPr>
              <a:t>أولاً : الاختصار والشمولية لكل أفكار البحث العلمي بشكل جيد </a:t>
            </a:r>
            <a:r>
              <a:rPr kumimoji="0" lang="ar-EG" b="0" i="0" u="none" strike="noStrike" kern="1200" cap="none" spc="0" normalizeH="0" baseline="0" noProof="0" dirty="0">
                <a:ln>
                  <a:noFill/>
                </a:ln>
                <a:solidFill>
                  <a:prstClr val="black"/>
                </a:solidFill>
                <a:effectLst/>
                <a:uLnTx/>
                <a:uFillTx/>
                <a:latin typeface="Alexandria"/>
                <a:ea typeface="+mn-ea"/>
                <a:cs typeface="Simplified Arabic" panose="02020603050405020304" pitchFamily="18" charset="-78"/>
              </a:rPr>
              <a:t>، كما يتوجب على الباحث العلمي مراعاة أن تكون هذه المقدمة متناسبة مع حجم البحث العلمي الذي قام به ، فلا تكون طويلة بشكل ممل، ولا مختصرة بشكل مخل بالمعنى.</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dirty="0">
                <a:ln>
                  <a:noFill/>
                </a:ln>
                <a:solidFill>
                  <a:srgbClr val="00AEEF"/>
                </a:solidFill>
                <a:effectLst/>
                <a:uLnTx/>
                <a:uFillTx/>
                <a:latin typeface="Alexandria"/>
                <a:ea typeface="+mn-ea"/>
                <a:cs typeface="Simplified Arabic" panose="02020603050405020304" pitchFamily="18" charset="-78"/>
              </a:rPr>
              <a:t>ثانيا: توضيح الدوافع العلمية </a:t>
            </a:r>
            <a:r>
              <a:rPr kumimoji="0" lang="ar-EG" b="0" i="0" u="none" strike="noStrike" kern="1200" cap="none" spc="0" normalizeH="0" baseline="0" noProof="0" dirty="0">
                <a:ln>
                  <a:noFill/>
                </a:ln>
                <a:solidFill>
                  <a:prstClr val="black"/>
                </a:solidFill>
                <a:effectLst/>
                <a:uLnTx/>
                <a:uFillTx/>
                <a:latin typeface="Alexandria"/>
                <a:ea typeface="+mn-ea"/>
                <a:cs typeface="Simplified Arabic" panose="02020603050405020304" pitchFamily="18" charset="-78"/>
              </a:rPr>
              <a:t>التي حدت بالباحث لحشد جهده و طاقته نحو انجاز هذا البحث العلمي، ليتمكن القراء من استيعاب أهمية هذا الموضوع، و لإعطائهم الحافز لدراسة تفاصيل البحث العلمي بشكل كامل.</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dirty="0">
                <a:ln>
                  <a:noFill/>
                </a:ln>
                <a:solidFill>
                  <a:srgbClr val="00AEEF"/>
                </a:solidFill>
                <a:effectLst/>
                <a:uLnTx/>
                <a:uFillTx/>
                <a:latin typeface="Alexandria"/>
                <a:ea typeface="+mn-ea"/>
                <a:cs typeface="Simplified Arabic" panose="02020603050405020304" pitchFamily="18" charset="-78"/>
              </a:rPr>
              <a:t>ثالثا : أن يقوم الباحث بكتابة مختصر الأفكار والفصول الخاصة بالبحث </a:t>
            </a:r>
            <a:r>
              <a:rPr kumimoji="0" lang="ar-EG" b="0" i="0" u="none" strike="noStrike" kern="1200" cap="none" spc="0" normalizeH="0" baseline="0" noProof="0" dirty="0">
                <a:ln>
                  <a:noFill/>
                </a:ln>
                <a:solidFill>
                  <a:prstClr val="black"/>
                </a:solidFill>
                <a:effectLst/>
                <a:uLnTx/>
                <a:uFillTx/>
                <a:latin typeface="Alexandria"/>
                <a:ea typeface="+mn-ea"/>
                <a:cs typeface="Simplified Arabic" panose="02020603050405020304" pitchFamily="18" charset="-78"/>
              </a:rPr>
              <a:t>بترتيب معين يتسق مع نفس الترتيب الموجود في فحوى بحثه، وأن يراعي أن تكون مقدمة البحث العلمي متساوية مع كل  فصل أو جزء من أجزاء البحث العلمي كاملاً.</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dirty="0">
                <a:ln>
                  <a:noFill/>
                </a:ln>
                <a:solidFill>
                  <a:srgbClr val="00AEEF"/>
                </a:solidFill>
                <a:effectLst/>
                <a:uLnTx/>
                <a:uFillTx/>
                <a:latin typeface="Alexandria"/>
                <a:ea typeface="+mn-ea"/>
                <a:cs typeface="Simplified Arabic" panose="02020603050405020304" pitchFamily="18" charset="-78"/>
              </a:rPr>
              <a:t>رابعا: من أهم شروط كتابة مقدمة البحث العلمي هي ابتعاد الباحث العلمي عن كتابة آراءه الشخصية </a:t>
            </a:r>
            <a:r>
              <a:rPr kumimoji="0" lang="ar-EG" b="0" i="0" u="none" strike="noStrike" kern="1200" cap="none" spc="0" normalizeH="0" baseline="0" noProof="0" dirty="0">
                <a:ln>
                  <a:noFill/>
                </a:ln>
                <a:solidFill>
                  <a:prstClr val="black"/>
                </a:solidFill>
                <a:effectLst/>
                <a:uLnTx/>
                <a:uFillTx/>
                <a:latin typeface="Alexandria"/>
                <a:ea typeface="+mn-ea"/>
                <a:cs typeface="Simplified Arabic" panose="02020603050405020304" pitchFamily="18" charset="-78"/>
              </a:rPr>
              <a:t>في المقدمة الخاصة بالبحث العلمي، وأن يبتعد الباحث العلمي أيضاً عن التكبر والغرور والتعالي .</a:t>
            </a:r>
          </a:p>
          <a:p>
            <a:pPr algn="just" rtl="1"/>
            <a:r>
              <a:rPr lang="ar-EG" sz="2800" dirty="0">
                <a:latin typeface="Times New Roman" panose="02020603050405020304" pitchFamily="18" charset="0"/>
                <a:cs typeface="Times New Roman" panose="02020603050405020304" pitchFamily="18" charset="0"/>
              </a:rPr>
              <a:t>.</a:t>
            </a:r>
          </a:p>
        </p:txBody>
      </p:sp>
      <p:sp>
        <p:nvSpPr>
          <p:cNvPr id="2" name="TextBox 1">
            <a:extLst>
              <a:ext uri="{FF2B5EF4-FFF2-40B4-BE49-F238E27FC236}">
                <a16:creationId xmlns:a16="http://schemas.microsoft.com/office/drawing/2014/main" id="{621DA806-91D5-753D-432E-1DCEB2E60095}"/>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33AE6AE-1037-60B5-F371-DBDAAAD6F53B}"/>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BE5FB67B-1841-9030-B409-0554488DAAEE}"/>
              </a:ext>
            </a:extLst>
          </p:cNvPr>
          <p:cNvSpPr/>
          <p:nvPr/>
        </p:nvSpPr>
        <p:spPr>
          <a:xfrm>
            <a:off x="5472332" y="1321736"/>
            <a:ext cx="4858147" cy="560048"/>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شروط كتابة مقدمة البحث العلمي</a:t>
            </a:r>
          </a:p>
        </p:txBody>
      </p:sp>
    </p:spTree>
    <p:extLst>
      <p:ext uri="{BB962C8B-B14F-4D97-AF65-F5344CB8AC3E}">
        <p14:creationId xmlns:p14="http://schemas.microsoft.com/office/powerpoint/2010/main" val="4153973076"/>
      </p:ext>
    </p:extLst>
  </p:cSld>
  <p:clrMapOvr>
    <a:masterClrMapping/>
  </p:clrMapOvr>
  <mc:AlternateContent xmlns:mc="http://schemas.openxmlformats.org/markup-compatibility/2006" xmlns:p14="http://schemas.microsoft.com/office/powerpoint/2010/main">
    <mc:Choice Requires="p14">
      <p:transition spd="slow" p14:dur="2000" advTm="38965"/>
    </mc:Choice>
    <mc:Fallback xmlns="">
      <p:transition spd="slow" advTm="3896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B869C-65D4-EF3C-C46F-9B32E6DA60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AD4DE6-0161-3549-A7DB-26ACBB3B97B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A02EC18-F9EA-3B19-39EE-24817B08ED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44F876-39C1-5DD0-6599-DD19559DA26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720B79-FD71-D7E3-B5A0-268A346C6164}"/>
              </a:ext>
            </a:extLst>
          </p:cNvPr>
          <p:cNvSpPr txBox="1"/>
          <p:nvPr/>
        </p:nvSpPr>
        <p:spPr>
          <a:xfrm>
            <a:off x="1109555" y="2223110"/>
            <a:ext cx="9216131" cy="2800767"/>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السؤال الذي يطرح نفسه هنا وبإلحاح هو: ماذا نقصد بمشكلة الدراسة؟، وما دلالة استخدام مصطلح "مشكلة" دون غيره؟، وما أهمية وضرورة تحديد مشكلة الدراسة؟، ولماذا تنطلق البحوث العلمية دائما من مشكلة محددة؟</a:t>
            </a:r>
          </a:p>
          <a:p>
            <a:pPr algn="just" rtl="1"/>
            <a:r>
              <a:rPr lang="ar-EG" sz="2200" dirty="0">
                <a:latin typeface="Times New Roman" panose="02020603050405020304" pitchFamily="18" charset="0"/>
                <a:cs typeface="Times New Roman" panose="02020603050405020304" pitchFamily="18" charset="0"/>
              </a:rPr>
              <a:t>وللإجابة على كل هذه التساؤلات نؤكد أولا على ان خطوة تحديد مشكلة الدراسة تعد من أولى الخطوات في البحث العلمي، حيث لا يمكن إجراء أي بحث علمي دون تحديد مسبق ودقيق للمشكلة البحثية، وهو أمرا يبدأ من احساس</a:t>
            </a:r>
          </a:p>
          <a:p>
            <a:pPr algn="just" rtl="1"/>
            <a:r>
              <a:rPr lang="ar-EG" sz="2200" dirty="0">
                <a:latin typeface="Times New Roman" panose="02020603050405020304" pitchFamily="18" charset="0"/>
                <a:cs typeface="Times New Roman" panose="02020603050405020304" pitchFamily="18" charset="0"/>
              </a:rPr>
              <a:t>الباحث بوجود غموض يكتنف قضية أو موضوع ما، مع وجود رغبة لديه في فك ذلك الغموض ( التائب، 2018).</a:t>
            </a:r>
          </a:p>
        </p:txBody>
      </p:sp>
      <p:sp>
        <p:nvSpPr>
          <p:cNvPr id="2" name="TextBox 1">
            <a:extLst>
              <a:ext uri="{FF2B5EF4-FFF2-40B4-BE49-F238E27FC236}">
                <a16:creationId xmlns:a16="http://schemas.microsoft.com/office/drawing/2014/main" id="{4FE88ECC-7A89-EDB4-55F1-0973A0065040}"/>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2BD9B9-A1E6-86E1-45C3-520A19421921}"/>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A7D8096C-32E1-84E3-6233-22ECB44A16FB}"/>
              </a:ext>
            </a:extLst>
          </p:cNvPr>
          <p:cNvSpPr/>
          <p:nvPr/>
        </p:nvSpPr>
        <p:spPr>
          <a:xfrm>
            <a:off x="7345072" y="1188707"/>
            <a:ext cx="3122629"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200" b="1" dirty="0">
                <a:latin typeface="Times New Roman" panose="02020603050405020304" pitchFamily="18" charset="0"/>
                <a:cs typeface="Times New Roman" panose="02020603050405020304" pitchFamily="18" charset="0"/>
              </a:rPr>
              <a:t>مشكلة الدراسة</a:t>
            </a:r>
          </a:p>
        </p:txBody>
      </p:sp>
    </p:spTree>
    <p:extLst>
      <p:ext uri="{BB962C8B-B14F-4D97-AF65-F5344CB8AC3E}">
        <p14:creationId xmlns:p14="http://schemas.microsoft.com/office/powerpoint/2010/main" val="3294551712"/>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515699-000C-5F29-8435-119A81D9F4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EDE744-DB69-91CB-9BA0-9FACAA47CE5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8E9A621-54A2-9A91-F0B9-55AEC4BC1B8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877ABA9-A732-27D1-6971-D6D5E69A203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9E70BC4-740A-1F88-BEF8-1D4F083EBCAA}"/>
              </a:ext>
            </a:extLst>
          </p:cNvPr>
          <p:cNvSpPr txBox="1"/>
          <p:nvPr/>
        </p:nvSpPr>
        <p:spPr>
          <a:xfrm>
            <a:off x="1121952" y="1405410"/>
            <a:ext cx="9466215" cy="4832092"/>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وقد يقضي الباحث وقت طويلا في تلمس مشكلته البحثية، حتى يستطيع رصدها وتحديدها بصورة دقيقة، مستندا في ذلك على القراءة العميقة في الحقل العلمي الذي يبحث فيه، وعلى التحاور مع زملائه من الباحثين والاستماع إلى أراءهم ووجهات نظرهم قبل ان يصيغ مشكلته البحثية في صورتها النهائية.  وتعرف مشكلة البحث بانها " موضوع أو مسألة يحيط بها الغموض، أو موقف او ظاهرة تحتاج إلى تفسير أو تحليل، أو قضية تكون موضع خلاف،</a:t>
            </a:r>
          </a:p>
          <a:p>
            <a:pPr algn="just" rtl="1"/>
            <a:r>
              <a:rPr lang="ar-EG" sz="2200" dirty="0">
                <a:latin typeface="Times New Roman" panose="02020603050405020304" pitchFamily="18" charset="0"/>
                <a:cs typeface="Times New Roman" panose="02020603050405020304" pitchFamily="18" charset="0"/>
              </a:rPr>
              <a:t>بحيث يمكن استخدام وتطبيق المنهج العلمي عند دراستها، كما ان المشكلة هي "المجال الموضوعي أو القضية التي يتناولها البحث بالدراسة والتفحص من أجل اكتشاف جوانبها، وتوظيف مختلف ابعادها، أو التعرف على مختلف مسبباتها وطبيعة تداخل وعلاقات عناصرها، ويرى عبدالباسط محمد حسن بان المشكلة البحثية هي "موضوع يحيط به الغموض، أو ظاهرة تحتاج إلى تفسير، أو قضية موضع خلاف، ويعرف محمد عبدالحميد المشكلة البحثية بانها " موقف أو قضية أو فكرة أو مفهوم يحتاج إلى الدراسة العلمية، للوقوف على مقدماتها، وبناء العلاقات بين عناصرها ونتائجها الحالية واعادة صياغتها من خلال نتائج الدراسة ووضعها في الاطار العلمي السليم ( التائب، 2018).</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39EE998-FD3D-8315-4628-0486B59F9FE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1F04F98C-1591-5BE4-BB10-693ECC8FAA07}"/>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4039446654"/>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2C74A-523D-93BD-1046-ED2E21B039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C6B71CE-D69A-AE29-4750-5C1DECF93B6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A0D5AFA-B316-6934-14A5-9435A835155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4B1FA6A-4F38-DED0-4150-E5CAAB8AB7A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052A998-C382-7E19-31D6-BA643182ADB8}"/>
              </a:ext>
            </a:extLst>
          </p:cNvPr>
          <p:cNvSpPr txBox="1"/>
          <p:nvPr/>
        </p:nvSpPr>
        <p:spPr>
          <a:xfrm>
            <a:off x="1251571" y="1344767"/>
            <a:ext cx="9216131" cy="5847755"/>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فالمشكلة اذا هي حالة غموض تحيط بظاهرة ما تقع في نطاق تخصص واهتمام الباحث، فيدفعه حسه البحثي إلى رصدها وتحديد معالمها وابعادها في محاولة لدراستها وفك ما يحيط بها من غموض، وهو ما يعني بان مشكلة الدراسة هي السؤال البحثي الأساسي الذي يسعى الباحث للإجابة عليه من خلال القيام ببحثه، وبالإجابة على هذا السؤال يكون قد حقق الهدف من البحث، وبالتالي فان نجاح البحث يتوقف الى درجة كبيرة على قدرة الباحث على الاجابة على السؤال او الاسئلة التي تتضمنها مشكلة البحث، وهي الاسئلة التي يتم التعبير عليها في مرحلة لاحقة بصورة اكثر تفصيلا من خلال تساؤلات البحث او فرضياته، او هما معا. والمشكلة بناء على ما تقدم هي أساس عملية البحث العلمي، فالبحث الذي يبدأ من فراغ لا ينتهي إلا إلى فراغ، ولهذا فإن السمة الرئيسية التي تميز البحوث العلمية هي ان تكون هناك مشكلة محددة. وتتحدد اصالة البحث العلمي بناء على المشكلات التي تثيرها، والموضوعات التي يتناولها والمجالات التي يمتد اليها، كذلك مدى قيمة هذه المشكلة بالنسبة للمجتمع، وبالنسبة لغيرها من مشكلات العلوم الأخرى، ومدى اهتمام الأخرين بها، وتمثل مشكلة الدراسة نقطة التحول الأولى في الانتقال من الوضع التصوري إلى العملي، أو من الفكرة إلى الواقع، وتعد صياغة المشكلة صياغة دقيقة وصحيحة وواضحة، الخطوة الأهم من خطوات البحث العلمي،  فإنجازها بالشكل المأمول يكشف بذاته عن الجزء الأكبر من الافتراضات والحلول المتعلقة بذلك.</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92A05FF-9122-EDDB-4AD0-B4E67ABC418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1BFE72C1-B138-ED35-E80B-BB012D82720A}"/>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85757401"/>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5609D9E-38CD-4808-2DAE-261410F3AA23}"/>
              </a:ext>
            </a:extLst>
          </p:cNvPr>
          <p:cNvSpPr txBox="1"/>
          <p:nvPr/>
        </p:nvSpPr>
        <p:spPr>
          <a:xfrm>
            <a:off x="1121953" y="1321736"/>
            <a:ext cx="9345749" cy="2123658"/>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وفي حقيقة الأمر فإنه ومن الناحية المنطقية، ووفقا للتفكير العلمي السليم لا يمكن القيام بأي خطوة في البحث العلمي قبل التعرف على المشكلة واستيعابها وتحديدها تحديدا كاملا وواضحا ودقيقا، حيث يؤثر كل ذلك وبصورة كبيرة على كافة خطوات البحث اللاحقة، فبدون تحديد المشكلة لن يكون بمقدور الباحث ان يحدد أهدافه البحثية بدقة، وبالتالي لن يكون بإمكانه ان يضع تساؤلاته وفروضه، حيث تتدخل هذه الخطوة في تحديد مجتمع وعينة الدراسة، والمناهج والأدوات البحثية المناسبة، ونوع البيانات المطلوب جمعها، وغيرها من الخطوات والاجراءات المنهجية التي يسلكها الباحث في طريقه نحو حل مشكلته البحثية.</a:t>
            </a: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179142615"/>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C43481-9140-AE35-8B28-6DFB30586C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63CF81-21A9-C238-6355-993870F3E47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6FB65FB-6022-A85D-FD36-A92D2BFDEE09}"/>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37CF41C-4E40-6B37-0C47-4246F0A4258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FCEEC8D-2358-3F6B-4C86-380F89CD9EF2}"/>
              </a:ext>
            </a:extLst>
          </p:cNvPr>
          <p:cNvSpPr txBox="1"/>
          <p:nvPr/>
        </p:nvSpPr>
        <p:spPr>
          <a:xfrm>
            <a:off x="1121953" y="1321736"/>
            <a:ext cx="9345749" cy="3139321"/>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ولعل استخدام مصطلح المشكلة هنا واطلاقه على الموضوعات العلمية الجديرة بالبحث والدراسة، يعكس أهميتها، وضرورة الوصول إلى حل بشأنها،  فالمشكلة تتعلق بموقف معقد وصعب وغامض، ويخلق لدى الباحث هما وقلقا بحثيا، يسيطر على تفكيره ووجوده، ويجعله يندفع نحو العمل على حله، فالموضوعات البحثية الجديرة بالدراسة هي مشكلات علمية حقيقية يقود البحث فيها إلى الاجابة على التساؤلات الغامضة المرتبطة بها، والتي تظل تنتظر من يفك غموضها من الباحثين الجديرين بذلك، فالمشكلات البحثية الملحة هي التي تحفز الباحث وتدفعه للبحث والدراسة، وهي التي تقوده للاختراعات والاكتشافات تحت ضغط ما يعترضه من مشكلات وتساؤلات لا تتوقف. </a:t>
            </a:r>
            <a:r>
              <a:rPr lang="ar-EG" sz="2200">
                <a:latin typeface="Times New Roman" panose="02020603050405020304" pitchFamily="18" charset="0"/>
                <a:cs typeface="Times New Roman" panose="02020603050405020304" pitchFamily="18" charset="0"/>
              </a:rPr>
              <a:t>والباحث خلال رحلة تلمس مشكلته وتحسسها وتحديدها انما يسعى إلى معايشتها بكل احاسيسه، فهي تظل تسيطر على تفكيره ونقاشاته، حتى يتمكن من تحديدها وحصرها بالصورة والدرجة التي تتيح له دراستها وفق الأسلوب العلمي المتعارف عليه ( التائب، 2018).</a:t>
            </a:r>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884A330-2BF8-5715-F853-85B33B0FC36B}"/>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F7C3BA40-91DE-7BE5-7594-8D800379A43E}"/>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085673341"/>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0B223-7F15-9602-86B0-FD80CFE036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5A52A7-D7EE-3321-2081-1B95069D370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EC6B43E-3EE5-55DD-5B78-6FCED6E75BD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98F61E8-A1F5-E0FB-FAAC-AE501348592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D09C2C3-CAC4-E16E-2549-796434F5B8FA}"/>
              </a:ext>
            </a:extLst>
          </p:cNvPr>
          <p:cNvSpPr txBox="1"/>
          <p:nvPr/>
        </p:nvSpPr>
        <p:spPr>
          <a:xfrm>
            <a:off x="1121954" y="1465252"/>
            <a:ext cx="8964582" cy="5170646"/>
          </a:xfrm>
          <a:prstGeom prst="rect">
            <a:avLst/>
          </a:prstGeom>
          <a:noFill/>
        </p:spPr>
        <p:txBody>
          <a:bodyPr wrap="square" rtlCol="0">
            <a:spAutoFit/>
          </a:bodyPr>
          <a:lstStyle/>
          <a:p>
            <a:pPr algn="just" rtl="1"/>
            <a:r>
              <a:rPr lang="ar-EG" sz="2200" b="1" dirty="0">
                <a:solidFill>
                  <a:schemeClr val="accent1"/>
                </a:solidFill>
                <a:latin typeface="Times New Roman" panose="02020603050405020304" pitchFamily="18" charset="0"/>
                <a:cs typeface="Times New Roman" panose="02020603050405020304" pitchFamily="18" charset="0"/>
              </a:rPr>
              <a:t>ويترتب على عدم التحديد الدقيق للمشكلة البحثية بالنسبة للباحثين ما يلي</a:t>
            </a:r>
            <a:r>
              <a:rPr lang="ar-EG" sz="2200" dirty="0">
                <a:latin typeface="Times New Roman" panose="02020603050405020304" pitchFamily="18" charset="0"/>
                <a:cs typeface="Times New Roman" panose="02020603050405020304" pitchFamily="18" charset="0"/>
              </a:rPr>
              <a:t>:</a:t>
            </a:r>
          </a:p>
          <a:p>
            <a:pPr algn="just" rtl="1"/>
            <a:r>
              <a:rPr lang="ar-EG" sz="2200" dirty="0">
                <a:latin typeface="Times New Roman" panose="02020603050405020304" pitchFamily="18" charset="0"/>
                <a:cs typeface="Times New Roman" panose="02020603050405020304" pitchFamily="18" charset="0"/>
              </a:rPr>
              <a:t>-1 ان عدم التحديد الدقيق للمشكلة البحثية يفقد الباحث وقتا طويلا هو في امس الحاجة اليه.</a:t>
            </a:r>
          </a:p>
          <a:p>
            <a:pPr algn="just" rtl="1"/>
            <a:r>
              <a:rPr lang="ar-EG" sz="2200" dirty="0">
                <a:latin typeface="Times New Roman" panose="02020603050405020304" pitchFamily="18" charset="0"/>
                <a:cs typeface="Times New Roman" panose="02020603050405020304" pitchFamily="18" charset="0"/>
              </a:rPr>
              <a:t>2- ان عدم التحديد الدقيق لمشكلة البحث يجعل الباحث غير قادر على فهم ما الذي سيدرسه بالضبط، وما هي حدود بحثه الموضوعية والمكانية والزمنية.</a:t>
            </a:r>
          </a:p>
          <a:p>
            <a:pPr algn="just" rtl="1"/>
            <a:r>
              <a:rPr lang="ar-EG" sz="2200" dirty="0">
                <a:latin typeface="Times New Roman" panose="02020603050405020304" pitchFamily="18" charset="0"/>
                <a:cs typeface="Times New Roman" panose="02020603050405020304" pitchFamily="18" charset="0"/>
              </a:rPr>
              <a:t>3 - ان عدم التحديد الدقيق لمشكلة البحث قد يجعل الباحث عاجزا عن تحديد اولويات البيانات والمعلومات التي يجب ان يتجه للبحث عنها.</a:t>
            </a:r>
          </a:p>
          <a:p>
            <a:pPr algn="just" rtl="1"/>
            <a:r>
              <a:rPr lang="ar-EG" sz="2200" dirty="0">
                <a:latin typeface="Times New Roman" panose="02020603050405020304" pitchFamily="18" charset="0"/>
                <a:cs typeface="Times New Roman" panose="02020603050405020304" pitchFamily="18" charset="0"/>
              </a:rPr>
              <a:t>4 - ان عدم التحديد الدقيق لمشكلة البحث يضع الباحث في حالة ارتباك، ويجعله عاجزا عن تحديد أهدافه البحثية. </a:t>
            </a:r>
            <a:endParaRPr lang="en-US"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5 - ان عدم التحديد الدقيق لمشكلة البحث قد يجعل الباحث يقوم بجمع معلومات يكتشف لاحقا انه ليس في حاجة حقيقية إليها.</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5A57B20-0E9F-3A30-3CDF-E6D748A66B6F}"/>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766A5B92-2DBC-41B3-1AE6-F1C80061EB8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875880"/>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F822B-6487-2EF6-C601-B2C5822637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D5CA9B-4AB0-EF5B-7293-5BC479DB0BF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6024B0-CC13-C10D-AEC9-3154DE9A1AC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06D1384-802C-5D6D-D554-6E8EA1DA990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E72753D-C840-5031-F992-30052F4CE271}"/>
              </a:ext>
            </a:extLst>
          </p:cNvPr>
          <p:cNvSpPr txBox="1"/>
          <p:nvPr/>
        </p:nvSpPr>
        <p:spPr>
          <a:xfrm>
            <a:off x="1121953" y="1321736"/>
            <a:ext cx="9345749" cy="3816429"/>
          </a:xfrm>
          <a:prstGeom prst="rect">
            <a:avLst/>
          </a:prstGeom>
          <a:noFill/>
        </p:spPr>
        <p:txBody>
          <a:bodyPr wrap="square" rtlCol="0">
            <a:spAutoFit/>
          </a:bodyPr>
          <a:lstStyle/>
          <a:p>
            <a:pPr algn="just" rtl="1"/>
            <a:endParaRPr lang="ar-EG" sz="2200" b="1" dirty="0">
              <a:solidFill>
                <a:srgbClr val="0070C0"/>
              </a:solidFill>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6 - ان عدم التحديد الدقيق لمشكلة البحث يجعل الباحث غير قادر على الوصول إلى حل للمشكلة، فهذه المرحلة (مرحلة تحديد المشكلة) هي اصعب كما يقال دائما من ايجاد حل للمشكلة ذاتها.</a:t>
            </a:r>
          </a:p>
          <a:p>
            <a:pPr algn="just" rtl="1"/>
            <a:r>
              <a:rPr lang="ar-EG" sz="2200" dirty="0">
                <a:latin typeface="Times New Roman" panose="02020603050405020304" pitchFamily="18" charset="0"/>
                <a:cs typeface="Times New Roman" panose="02020603050405020304" pitchFamily="18" charset="0"/>
              </a:rPr>
              <a:t>7 - ان عدم التحديد الدقيق لمشكلة البحث يجعل الباحث غير قادر على الانتقال إلى ما يليها من خطوات بحثية، مما يعني عجزه عن انجاز بحثه بالصورة المطلوبة.</a:t>
            </a: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C1BED8A-78F0-69F8-C770-6C02FA1A3CBF}"/>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E848C8F-0D8F-5F35-43BD-6449CE2FAB7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135117419"/>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76599-AE56-1B51-E6C7-84379FA332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6D35FB-B733-C43E-6469-DEDB4AD58F7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67866A1-E361-64DA-38DA-37A9AB8FF8E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6CDA4F0-A230-C064-8601-918B86C7273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1397F13-03AD-A227-0457-1C0E7F679C1E}"/>
              </a:ext>
            </a:extLst>
          </p:cNvPr>
          <p:cNvSpPr txBox="1"/>
          <p:nvPr/>
        </p:nvSpPr>
        <p:spPr>
          <a:xfrm>
            <a:off x="1121952" y="2136540"/>
            <a:ext cx="9147463" cy="3139321"/>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وللتحقق من وجود مشكلة بحثية للدراسة لابد من توفر شروط معينة، تتمثل في الآتي:</a:t>
            </a:r>
          </a:p>
          <a:p>
            <a:pPr algn="just" rtl="1"/>
            <a:r>
              <a:rPr lang="ar-EG" sz="2200" dirty="0">
                <a:latin typeface="Times New Roman" panose="02020603050405020304" pitchFamily="18" charset="0"/>
                <a:cs typeface="Times New Roman" panose="02020603050405020304" pitchFamily="18" charset="0"/>
              </a:rPr>
              <a:t>1 – ان يشعر الباحث ان هنالك مشكلة.</a:t>
            </a:r>
          </a:p>
          <a:p>
            <a:pPr algn="just" rtl="1"/>
            <a:r>
              <a:rPr lang="ar-EG" sz="2200" dirty="0">
                <a:latin typeface="Times New Roman" panose="02020603050405020304" pitchFamily="18" charset="0"/>
                <a:cs typeface="Times New Roman" panose="02020603050405020304" pitchFamily="18" charset="0"/>
              </a:rPr>
              <a:t>2 – ان يشعر الباحث ان هنالك بدائل مختلفة يمكن ترجيح بعضها على البعض الأخر.</a:t>
            </a:r>
          </a:p>
          <a:p>
            <a:pPr algn="just" rtl="1"/>
            <a:r>
              <a:rPr lang="ar-EG" sz="2200" dirty="0">
                <a:latin typeface="Times New Roman" panose="02020603050405020304" pitchFamily="18" charset="0"/>
                <a:cs typeface="Times New Roman" panose="02020603050405020304" pitchFamily="18" charset="0"/>
              </a:rPr>
              <a:t> 3– ان يشعر الباحث ان هنالك لكل بديل مزايا ونتائج متوقعة، ولكن لا تتوفر فرصة كاملة في أي بديل من هذه البدائل.</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1A52A50-A97D-246B-CAEA-3AAC05BDE6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FCFB2C1-BA93-9967-1ADC-553BAB914301}"/>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85AADAFE-8A8E-FBB1-E249-065C25128371}"/>
              </a:ext>
            </a:extLst>
          </p:cNvPr>
          <p:cNvSpPr/>
          <p:nvPr/>
        </p:nvSpPr>
        <p:spPr>
          <a:xfrm>
            <a:off x="6893169" y="1547446"/>
            <a:ext cx="3376246" cy="58909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شروط المشكلة البحثية</a:t>
            </a:r>
          </a:p>
        </p:txBody>
      </p:sp>
    </p:spTree>
    <p:extLst>
      <p:ext uri="{BB962C8B-B14F-4D97-AF65-F5344CB8AC3E}">
        <p14:creationId xmlns:p14="http://schemas.microsoft.com/office/powerpoint/2010/main" val="3201980253"/>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17876-61D7-BDEC-6E6A-417D13F4D1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B18C10-B729-5070-7B25-DD0EB9059A6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917B072-1F1B-9163-5A4F-FE93EFCCCE6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06EF1A6-5990-92C4-A658-771080CE0EF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F763AD-5D1D-80E1-7B0C-95399AD8E197}"/>
              </a:ext>
            </a:extLst>
          </p:cNvPr>
          <p:cNvSpPr txBox="1"/>
          <p:nvPr/>
        </p:nvSpPr>
        <p:spPr>
          <a:xfrm>
            <a:off x="1121952" y="2136540"/>
            <a:ext cx="9147463" cy="415498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تتفاوت أهمية المشكلات والموضوعات البحثية الجديرة بالبحث والدراسة،  وبالتالي فليس كل موضوع يصلح من الناحية العملية للبحث، فالأمر يظل متوقف على عدد من الشروط التي يجب على الباحثين مراعاتها عند الشروع في اختيار وتحديد مشكلة للبحث، حيث تتمثل تلك الشروط والعوامل التي يجب على الباحثين الالتفات اليها ومراعاتها في الآتي ( التائب،2018):</a:t>
            </a:r>
          </a:p>
          <a:p>
            <a:pPr algn="just" rtl="1"/>
            <a:r>
              <a:rPr lang="ar-EG" sz="2200" b="1" dirty="0">
                <a:solidFill>
                  <a:schemeClr val="accent1"/>
                </a:solidFill>
                <a:latin typeface="Times New Roman" panose="02020603050405020304" pitchFamily="18" charset="0"/>
                <a:cs typeface="Times New Roman" panose="02020603050405020304" pitchFamily="18" charset="0"/>
              </a:rPr>
              <a:t>1– الجدة أو الحداثة:</a:t>
            </a:r>
          </a:p>
          <a:p>
            <a:pPr algn="just" rtl="1"/>
            <a:r>
              <a:rPr lang="ar-EG" sz="2200" dirty="0">
                <a:latin typeface="Times New Roman" panose="02020603050405020304" pitchFamily="18" charset="0"/>
                <a:cs typeface="Times New Roman" panose="02020603050405020304" pitchFamily="18" charset="0"/>
              </a:rPr>
              <a:t>من المهم جدا ان تكون المشكلة البحثية المطروحة للدراسة جديدة ولم يسبق دراستها، وان يكون بالإمكان الاستفادة من نتائجها في الواقع المعاش، وهو ما يتطلب ان يواكب البحث العلمي المستجدات الحياتية للمجتمع، ويعالج المشكلات التي تعترضه، ويرتبط بهمومه وقضاياه، ومعنى ذلك ان على الباحثين الجادين مراقبة ورصد كل ما يطرأ على المجتمع من احداث لها تأثير عليه، ومن ثم اخضاعها للبحث والدراسة، لذا فإن على المؤسسات البحثية كالجامعات والمراكز البحثية، ان تتولى تحديد اولويات المجتمع البحثية، بما يتلاءم مع احتياجاته وتطلعاته، وهي مسؤولية لا تقل اهمية عن إجراء وتنفيذ البحوث العلمية، ذلك ان رصد وتحديد المشكلات البحثية الجديرة بالدراسة عملية تحتاج إلى جهد ذهني، </a:t>
            </a:r>
          </a:p>
        </p:txBody>
      </p:sp>
      <p:sp>
        <p:nvSpPr>
          <p:cNvPr id="2" name="TextBox 1">
            <a:extLst>
              <a:ext uri="{FF2B5EF4-FFF2-40B4-BE49-F238E27FC236}">
                <a16:creationId xmlns:a16="http://schemas.microsoft.com/office/drawing/2014/main" id="{1096F22D-F3C1-5CB2-7F7A-7ABE0F7DCA78}"/>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01CD8BC-808D-16CD-0F83-EC306550073C}"/>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Flowchart: Process 2">
            <a:extLst>
              <a:ext uri="{FF2B5EF4-FFF2-40B4-BE49-F238E27FC236}">
                <a16:creationId xmlns:a16="http://schemas.microsoft.com/office/drawing/2014/main" id="{C88EB61C-8E22-7958-02B0-20269463D3AE}"/>
              </a:ext>
            </a:extLst>
          </p:cNvPr>
          <p:cNvSpPr/>
          <p:nvPr/>
        </p:nvSpPr>
        <p:spPr>
          <a:xfrm>
            <a:off x="5556738" y="1321735"/>
            <a:ext cx="4712677" cy="708149"/>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شروط اختيار المشكلات البحثية</a:t>
            </a:r>
            <a:endParaRPr lang="en-US" sz="2800" b="1" dirty="0"/>
          </a:p>
        </p:txBody>
      </p:sp>
    </p:spTree>
    <p:extLst>
      <p:ext uri="{BB962C8B-B14F-4D97-AF65-F5344CB8AC3E}">
        <p14:creationId xmlns:p14="http://schemas.microsoft.com/office/powerpoint/2010/main" val="2784771407"/>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BBE35-68F7-C8BC-FF37-887B4DE329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EC89CD-06E6-E35D-2C95-B751DF0CF8F2}"/>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4E064C6-6136-F822-2CB2-F4B6E8569BC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9B6BC39-28C6-2CEA-9F91-65DE9120431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B71DDC-2B9B-E50D-8833-BC9F9525F1C6}"/>
              </a:ext>
            </a:extLst>
          </p:cNvPr>
          <p:cNvSpPr txBox="1"/>
          <p:nvPr/>
        </p:nvSpPr>
        <p:spPr>
          <a:xfrm>
            <a:off x="1121952" y="2136540"/>
            <a:ext cx="9147463" cy="4493538"/>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وقدرة على تلمس المشكلات قد لا تتوفر لأي باحث، كما ان اختيار الباحثين وفقا لطبيعة كل موضوع أو مشكلة بحثية هي ايضا عملية غاية في الأهمية،  فالمراكز البحثية انطلاقا من خبرتها، هي الأكثر قدرة على تحديد ليس فقط المشكلات، ولكن ايضا من يكون بإمكانه دراسة تلك المشكلات والتوصل إلى الحلول الملائمة لها. </a:t>
            </a:r>
          </a:p>
          <a:p>
            <a:pPr algn="just" rtl="1"/>
            <a:r>
              <a:rPr lang="ar-EG" sz="2200" b="1" dirty="0">
                <a:solidFill>
                  <a:schemeClr val="accent1"/>
                </a:solidFill>
                <a:latin typeface="Times New Roman" panose="02020603050405020304" pitchFamily="18" charset="0"/>
                <a:cs typeface="Times New Roman" panose="02020603050405020304" pitchFamily="18" charset="0"/>
              </a:rPr>
              <a:t>2– الإضافة:</a:t>
            </a:r>
          </a:p>
          <a:p>
            <a:pPr algn="just" rtl="1"/>
            <a:r>
              <a:rPr lang="ar-EG" sz="2200" dirty="0">
                <a:latin typeface="Times New Roman" panose="02020603050405020304" pitchFamily="18" charset="0"/>
                <a:cs typeface="Times New Roman" panose="02020603050405020304" pitchFamily="18" charset="0"/>
              </a:rPr>
              <a:t>ان أهمية أي بحث علمي هي فيما يضيفه للمعرفة الانسانية، وما يقدمه من اكتشافات أو اختراعات جديدة، وما يساهم به من حلول للمشكلات العالقة، وبالتالي فإن البحث الذي لا يقدم معرفة جديدة يمكن توظيفها عمليا لا أهمية ولا ضرورة له، وللإضافة في البحث العلمي عدة أوجه، فهي من ناحية تعني عدم تكرار واجترار الموضوعات والمشكلات التي تم دراستها، كما تعني ايضا انجاز معارف جديدة ذات دلالة وقيمة، وهي كذلك ايضا مساهمة في ركب الحضارة الانسانية، وتذليل للصعاب، كما انها تتمثل في طرق قضايا ومجالات وحقول معرفية وعلمية لم يسبق دراستها، بما يساهم في تراكم علمي ومعرفي، فالعلم كما سبقت الاشارة هو عملية تراكمية يضيف لها كل</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7EDD867-495B-BB4B-78E8-1BF1106C9E9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A740ADBD-5F55-B06F-FB0A-FECD3576688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043380816"/>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A2307-3024-F610-4685-0AF0B297879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FC3EE1-9E59-FF86-5450-EC061BBFE74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F4651AB-A061-5DA7-D45A-1F11224C38F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633863B-6AFD-0729-C51F-60231752232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DAF9A8F-348B-3766-880C-449CC60E3E87}"/>
              </a:ext>
            </a:extLst>
          </p:cNvPr>
          <p:cNvSpPr txBox="1"/>
          <p:nvPr/>
        </p:nvSpPr>
        <p:spPr>
          <a:xfrm>
            <a:off x="1121952" y="1321735"/>
            <a:ext cx="9245937" cy="4154984"/>
          </a:xfrm>
          <a:prstGeom prst="rect">
            <a:avLst/>
          </a:prstGeom>
          <a:noFill/>
        </p:spPr>
        <p:txBody>
          <a:bodyPr wrap="square" rtlCol="0">
            <a:spAutoFit/>
          </a:bodyPr>
          <a:lstStyle/>
          <a:p>
            <a:pPr algn="just" rtl="1"/>
            <a:r>
              <a:rPr lang="ar-EG" sz="2200" b="1" dirty="0">
                <a:solidFill>
                  <a:schemeClr val="accent1"/>
                </a:solidFill>
                <a:latin typeface="Times New Roman" panose="02020603050405020304" pitchFamily="18" charset="0"/>
                <a:cs typeface="Times New Roman" panose="02020603050405020304" pitchFamily="18" charset="0"/>
              </a:rPr>
              <a:t>3– الصلاحية</a:t>
            </a:r>
            <a:r>
              <a:rPr lang="ar-EG" sz="2200" dirty="0">
                <a:latin typeface="Times New Roman" panose="02020603050405020304" pitchFamily="18" charset="0"/>
                <a:cs typeface="Times New Roman" panose="02020603050405020304" pitchFamily="18" charset="0"/>
              </a:rPr>
              <a:t>:</a:t>
            </a:r>
          </a:p>
          <a:p>
            <a:pPr algn="just" rtl="1"/>
            <a:r>
              <a:rPr lang="ar-EG" sz="2200" dirty="0">
                <a:latin typeface="Times New Roman" panose="02020603050405020304" pitchFamily="18" charset="0"/>
                <a:cs typeface="Times New Roman" panose="02020603050405020304" pitchFamily="18" charset="0"/>
              </a:rPr>
              <a:t>لا يكفي ان تكون المشكلة العلمية الخاضعة للدراسة جديدة بل يجب ان تكون كذلك صالحة للدراسة، بمعنى ان تكون واقعية، وخالية من الشطحات والخيال، فكثير من الباحثين خاصة المبتدئين قد يقعون في اختيار موضوعات اما ان تكون واسعة جدا وغير محددة، او تكون غامضة وغير واضحة المعالم.</a:t>
            </a:r>
          </a:p>
          <a:p>
            <a:pPr algn="just" rtl="1"/>
            <a:r>
              <a:rPr lang="ar-EG" sz="2200" dirty="0">
                <a:latin typeface="Times New Roman" panose="02020603050405020304" pitchFamily="18" charset="0"/>
                <a:cs typeface="Times New Roman" panose="02020603050405020304" pitchFamily="18" charset="0"/>
              </a:rPr>
              <a:t>ومن مظاهر عدم الصلاحية - مثلا – اختيار بعض الباحثين لموضوعات ذات عناوين رنانة ومثيرة، لكنها غير واقعية، أي انها غير موجودة على أرض الواقع في المجتمع الذي ستجرى فيه، فأحيانا كثيرة قد يقع الباحث المبتدئ في فخ موضوعات وعناوين من هذا النوع، ومن خلال الخبرة، لاحظنا ان العديد من الطلاب يقعون في هذا الخطأ، وينتهون إلى ان الموضوع غير قابل للدراسة، أو ان المشكلة التي ينوون دراستها غير موجود اصلا، فكيف مثلا يمكن دراسة موضوع ( دور العلاقات العامة في تحسين الصورة الذهنية لمؤسسة معينة) ثم يكتشف الباحث ان المنظمات التي اختارها لا توجد بها علاقات عامة من الأساس، او (استخدام ممارسي العلاقات العامة للأنترنت في مؤسسة معين)</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23AFC05-F936-3426-CBD6-264177CD9805}"/>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65CEAE07-49A1-17F2-D983-B454A5094BC1}"/>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694714605"/>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0AC4D-498A-A256-EAC0-52F5BBAA17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9045ED-11A0-EBB6-B015-A4535DFACBD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B98D138-C02E-574B-AFC9-FE52D48E503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7C0222-0CC4-1343-641F-FD8A9F17185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87CCC18-4900-3EE2-5A6F-6A3D16AC4130}"/>
              </a:ext>
            </a:extLst>
          </p:cNvPr>
          <p:cNvSpPr txBox="1"/>
          <p:nvPr/>
        </p:nvSpPr>
        <p:spPr>
          <a:xfrm>
            <a:off x="1121952" y="1465252"/>
            <a:ext cx="9345749" cy="4832092"/>
          </a:xfrm>
          <a:prstGeom prst="rect">
            <a:avLst/>
          </a:prstGeom>
          <a:noFill/>
        </p:spPr>
        <p:txBody>
          <a:bodyPr wrap="square" rtlCol="0">
            <a:spAutoFit/>
          </a:bodyPr>
          <a:lstStyle/>
          <a:p>
            <a:pPr algn="just" rtl="1"/>
            <a:r>
              <a:rPr lang="ar-EG" sz="2200" b="1" dirty="0">
                <a:solidFill>
                  <a:schemeClr val="accent1"/>
                </a:solidFill>
                <a:latin typeface="Times New Roman" panose="02020603050405020304" pitchFamily="18" charset="0"/>
                <a:cs typeface="Times New Roman" panose="02020603050405020304" pitchFamily="18" charset="0"/>
              </a:rPr>
              <a:t>4– توفر الامكانيات</a:t>
            </a:r>
            <a:r>
              <a:rPr lang="ar-EG" sz="2200" dirty="0">
                <a:latin typeface="Times New Roman" panose="02020603050405020304" pitchFamily="18" charset="0"/>
                <a:cs typeface="Times New Roman" panose="02020603050405020304" pitchFamily="18" charset="0"/>
              </a:rPr>
              <a:t>:</a:t>
            </a:r>
          </a:p>
          <a:p>
            <a:pPr algn="just" rtl="1"/>
            <a:r>
              <a:rPr lang="ar-EG" sz="2200" dirty="0">
                <a:latin typeface="Times New Roman" panose="02020603050405020304" pitchFamily="18" charset="0"/>
                <a:cs typeface="Times New Roman" panose="02020603050405020304" pitchFamily="18" charset="0"/>
              </a:rPr>
              <a:t>ترتبط الامكانيات بالعديد من الاعتبارات، منها ما يتعلق بالجانب المادي المطلوب لإنجاز البحث، ومنها ما هو شخصي يتعلق بالباحث مباشرة، ومنها ما يتصل ببعض العوامل الاخرى المساعدة، حيث يقصد بالإمكانيات مجموع العناصر المتاحة للباحث والتي تمكنه من انجاز بحثه بالصورة المطلوبة.</a:t>
            </a:r>
          </a:p>
          <a:p>
            <a:pPr algn="just" rtl="1"/>
            <a:r>
              <a:rPr lang="ar-EG" sz="2200" dirty="0">
                <a:latin typeface="Times New Roman" panose="02020603050405020304" pitchFamily="18" charset="0"/>
                <a:cs typeface="Times New Roman" panose="02020603050405020304" pitchFamily="18" charset="0"/>
              </a:rPr>
              <a:t>فالإمكانيات المادية تشمل؛ توفر المال اللازم لإنجاز البحث، حيث قد يتطلب الأمر تنقل الباحث من مكان إلى أخر، وقد يتطلب منه السفر إلى خارج البلاد، وان يقيم في أماكن متعددة، و قد يحتاج الباحث إلى طباعة وسحب وتصوير كميات كبيرة من الورق، واقتناء المراجع والكتب والوثائق والمؤلفات والدوريات التي يحتاجها الباحث لإتمام بحثه، كما قد يتطلب البحث حجز معامل ومختبرات ومواد معينة لإجراء بعض التجارب المعملية، حيث يتطلب كل ذلك أموال كثيرة للإنفاق على مراحل وعمليات البحث. وقد أدركت العديد من الدول هذه الحقيقة فبادرت بتأسيس المراكز البحثية وتزويدها بكافة الامكانيات اللازمة، التي تتيح للباحثين الظروف والأجواء المناسبة لإنجاز ابحاثهم العلمية بالصورة المطلوبة. وتشمل الامكانيات التي يتطلبها البحث العلمي ايضا جوانب أخرى تتعلق بالباحث وشخصيته العلمية، كخبرة الباحث، ومهارته وكفاءته العلمية، </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7E8A9-F046-2161-239E-FA44EEF853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FBEC36B-C00D-BBF9-7C95-240889F8A799}"/>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73761099"/>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461123-D7C8-973F-88F3-1760C520D9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8F15C1-34B1-0841-ED2F-ADF1051136A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74993A-A217-85A7-372C-A6487FF1C75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F686151-26E7-3645-32FE-16BD4EC7187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B43136B-304D-7232-38B3-DC6B17330447}"/>
              </a:ext>
            </a:extLst>
          </p:cNvPr>
          <p:cNvSpPr txBox="1"/>
          <p:nvPr/>
        </p:nvSpPr>
        <p:spPr>
          <a:xfrm>
            <a:off x="1121953" y="1465252"/>
            <a:ext cx="9119328" cy="4493538"/>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وجديته، ورغبته، وقدرته على التحليل والكتابة العلمية والاستنتاج والاستخلاص والصياغة العلمية، وهي ما يمكن ان نطلق عليها مجتمعة الامكانيات العلمية للباحث. كما يتطلب اختيار المشكلات العلمية ودراستها توفر العناصر البشرية البحثية المساعدة، والمتمثلة في فرق العمل البحثي التي يحتاجها البحث في جمع المعلومات والبيانات وتنفيذ التجارب المطلوبة، والنزول إلى الميدان ومقابلة المبحوثين والتواصل معهم، حيث يجب ان تتصف تلك العناصر بالخبرة والمهارة والكفاءة. </a:t>
            </a:r>
          </a:p>
          <a:p>
            <a:pPr algn="just" rtl="1"/>
            <a:r>
              <a:rPr lang="ar-EG" sz="2200" b="1" dirty="0">
                <a:solidFill>
                  <a:schemeClr val="accent1"/>
                </a:solidFill>
                <a:latin typeface="Times New Roman" panose="02020603050405020304" pitchFamily="18" charset="0"/>
                <a:cs typeface="Times New Roman" panose="02020603050405020304" pitchFamily="18" charset="0"/>
              </a:rPr>
              <a:t>6– القيمة العلمية:</a:t>
            </a:r>
          </a:p>
          <a:p>
            <a:pPr algn="just" rtl="1"/>
            <a:r>
              <a:rPr lang="ar-EG" sz="2200" dirty="0">
                <a:latin typeface="Times New Roman" panose="02020603050405020304" pitchFamily="18" charset="0"/>
                <a:cs typeface="Times New Roman" panose="02020603050405020304" pitchFamily="18" charset="0"/>
              </a:rPr>
              <a:t>من المهم جدا ان يختار الباحثين مشكلات لدراستها تكون ذات قيمة علمية، بمعنى ان تكون ذات أهمية علمية، وجديرة بالدراسة والبحث، وانها تستحق ان يبذل الباحث لأجلها وقته وجهده وماله، نظرا لما ستحققه من فائدة على الصعيد العلمي والعملي ايضا. ومفهوم القيمة العلمية يجمع بين الاصالة والمكانة والأهمية، فكلما كانت المشكلة اصيلة ولها جذورها العلمية، وذات مكانة بارزة تجعلها جديرة بالدراسة، وتتمتع بأهمية في مجالها العلمي، ومحيطها الاجتماعي، كلما كان للمشكلة العلمية قيمة عالية تعزز من قرار اختيارها للدراسة والبحث.</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BF3191-F9C3-4CF5-29DE-119C24F891C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A930BA4-9FA5-D7E3-41FF-32A2E519708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886875985"/>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17F91-0D53-07F9-055E-E98D548172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ED5F3C-E442-A9D4-7366-09D33F9244D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4000427-1A4C-C3D6-41FB-64453DE8A6A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F83567F-AE74-2F8C-6E76-6F79444E0A6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FA8FFC6-918F-6B27-E267-4DBF35598008}"/>
              </a:ext>
            </a:extLst>
          </p:cNvPr>
          <p:cNvSpPr txBox="1"/>
          <p:nvPr/>
        </p:nvSpPr>
        <p:spPr>
          <a:xfrm>
            <a:off x="1121953" y="1465252"/>
            <a:ext cx="9119328" cy="4708981"/>
          </a:xfrm>
          <a:prstGeom prst="rect">
            <a:avLst/>
          </a:prstGeom>
          <a:noFill/>
        </p:spPr>
        <p:txBody>
          <a:bodyPr wrap="square" rtlCol="0">
            <a:spAutoFit/>
          </a:bodyPr>
          <a:lstStyle/>
          <a:p>
            <a:pPr algn="just" rtl="1"/>
            <a:r>
              <a:rPr lang="ar-EG" sz="2000" dirty="0">
                <a:latin typeface="Simplified Arabic" panose="02020603050405020304" pitchFamily="18" charset="-78"/>
                <a:cs typeface="Simplified Arabic" panose="02020603050405020304" pitchFamily="18" charset="-78"/>
              </a:rPr>
              <a:t>وبالتالي فإن على الباحث ان يبذل قصار جهده للعثور على المشكلات الحقيقية، وان يكون قادرا على اقتناص الأفكار البحثية التي تستحق ان يمنحها الوقت والجهد والمال، والتي تسهم في وضعه في مصاف الباحثين المتميزين.</a:t>
            </a:r>
          </a:p>
          <a:p>
            <a:pPr algn="just" rtl="1"/>
            <a:r>
              <a:rPr lang="ar-EG" sz="2000" dirty="0">
                <a:latin typeface="Simplified Arabic" panose="02020603050405020304" pitchFamily="18" charset="-78"/>
                <a:cs typeface="Simplified Arabic" panose="02020603050405020304" pitchFamily="18" charset="-78"/>
              </a:rPr>
              <a:t> </a:t>
            </a:r>
            <a:r>
              <a:rPr lang="ar-EG" sz="2000" b="1" dirty="0">
                <a:solidFill>
                  <a:schemeClr val="accent1"/>
                </a:solidFill>
                <a:latin typeface="Simplified Arabic" panose="02020603050405020304" pitchFamily="18" charset="-78"/>
                <a:cs typeface="Simplified Arabic" panose="02020603050405020304" pitchFamily="18" charset="-78"/>
              </a:rPr>
              <a:t>7– مدى الافادة من نتائج الدراسة:</a:t>
            </a:r>
          </a:p>
          <a:p>
            <a:pPr algn="just" rtl="1"/>
            <a:r>
              <a:rPr lang="ar-EG" sz="2000" dirty="0">
                <a:latin typeface="Simplified Arabic" panose="02020603050405020304" pitchFamily="18" charset="-78"/>
                <a:cs typeface="Simplified Arabic" panose="02020603050405020304" pitchFamily="18" charset="-78"/>
              </a:rPr>
              <a:t>من الحقائق المهمة التي يجب ان يعيها الباحثون هو ان البحث العلمي ليس غاية في حد ذاته، وانما هو وسيلة وأداة لتحقيق غايات لها انعكاساتها الإيجابية على المجتمع الذي ينتمي اليه الباحث، وعلى الانسانية عموما، وبالتالي فإن على الباحث ان يسأل نفسه قبل ان يحسم امره في اختيار وتحديد مشكلة علمية لدراستها، ما الذي ستقدمه هذه الدراسة من فائدة لمجتمعه خصوصا وللبشرية عموما.</a:t>
            </a:r>
          </a:p>
          <a:p>
            <a:pPr algn="just" rtl="1"/>
            <a:r>
              <a:rPr lang="ar-EG" sz="2000" dirty="0">
                <a:latin typeface="Simplified Arabic" panose="02020603050405020304" pitchFamily="18" charset="-78"/>
                <a:cs typeface="Simplified Arabic" panose="02020603050405020304" pitchFamily="18" charset="-78"/>
              </a:rPr>
              <a:t>ان كل المعايير والشروط السابق ذكرها تكون غير ذات معنى ما لم تكن المشكلة البحثية ذات فائدة علمية او تطبيقية، وان نتائجها سيستفاد منها في تطوير المعرفة العلمية، أو في حل قضايا عالقة، ويعكس مفهوم الفائدة مدى أهمية وواقعية البحث العلمي، التي تترجم في صورة نتائج ملموسة وحقيقية. لذا فإن على الباحثين ان يتجهوا لاختيار المشكلات التي من المنتظر ان تكون لنتائجها فائدة حقيقية، كأن توفر معلومات يحتاجها المجتمع، أو تقدم تصور عملي لحل قضايا معينة، او تساهم في التنمية في مجالها، وبالإمكان تطبيق نتائجها وتعميمها، وانها تضيف جديد للباحثين والدارسين، أو تسهم في تطوير نظرية قائمة، أو تعزز قانون أو تعدله، أو ما إلى ذلك مما يساعد على تقدم المجتمع وتطوره.</a:t>
            </a:r>
          </a:p>
        </p:txBody>
      </p:sp>
      <p:sp>
        <p:nvSpPr>
          <p:cNvPr id="2" name="TextBox 1">
            <a:extLst>
              <a:ext uri="{FF2B5EF4-FFF2-40B4-BE49-F238E27FC236}">
                <a16:creationId xmlns:a16="http://schemas.microsoft.com/office/drawing/2014/main" id="{41B6060F-1E38-AC73-24AE-6FC83006BFE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E4D3572E-7CE3-2E5B-431D-563A3EA61BFC}"/>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4095881442"/>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C9538-F497-9E1A-4C68-EE2771B2A3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3D32B5-C4B6-E6FA-707A-81DDEA25EE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43C25F-A24F-5DEF-7FB9-B9A15F547FA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E644C2-E267-2BDD-60F4-15542E8CC81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4C2E16-518A-6CF9-53BA-CD7F7E7EFE7F}"/>
              </a:ext>
            </a:extLst>
          </p:cNvPr>
          <p:cNvSpPr txBox="1"/>
          <p:nvPr/>
        </p:nvSpPr>
        <p:spPr>
          <a:xfrm>
            <a:off x="1121952" y="1321735"/>
            <a:ext cx="9245937" cy="3139321"/>
          </a:xfrm>
          <a:prstGeom prst="rect">
            <a:avLst/>
          </a:prstGeom>
          <a:noFill/>
        </p:spPr>
        <p:txBody>
          <a:bodyPr wrap="square" rtlCol="0">
            <a:spAutoFit/>
          </a:bodyPr>
          <a:lstStyle/>
          <a:p>
            <a:pPr algn="just" rtl="1"/>
            <a:r>
              <a:rPr lang="ar-EG" sz="2200">
                <a:latin typeface="Times New Roman" panose="02020603050405020304" pitchFamily="18" charset="0"/>
                <a:cs typeface="Times New Roman" panose="02020603050405020304" pitchFamily="18" charset="0"/>
              </a:rPr>
              <a:t> انه وبالإضافة إلى الشروط السبع السابقة التي على ضوئها يتم اختيار المشكلات البحثية، فإن على الباحث ايضا وقبل ان يقدم على اختيار مشكلته البحثية ان يجيب على الأسئلة التالية ( التائب، 2018):</a:t>
            </a:r>
          </a:p>
          <a:p>
            <a:pPr algn="just" rtl="1"/>
            <a:r>
              <a:rPr lang="ar-EG" sz="2200">
                <a:latin typeface="Times New Roman" panose="02020603050405020304" pitchFamily="18" charset="0"/>
                <a:cs typeface="Times New Roman" panose="02020603050405020304" pitchFamily="18" charset="0"/>
              </a:rPr>
              <a:t>1 – هل لديه ميل شخصي لدراسة المشكلة العلمية المقترحة؟</a:t>
            </a:r>
          </a:p>
          <a:p>
            <a:pPr algn="just" rtl="1"/>
            <a:r>
              <a:rPr lang="ar-EG" sz="2200">
                <a:latin typeface="Times New Roman" panose="02020603050405020304" pitchFamily="18" charset="0"/>
                <a:cs typeface="Times New Roman" panose="02020603050405020304" pitchFamily="18" charset="0"/>
              </a:rPr>
              <a:t>2 – هل المشكلة العلمية المطروحة امامه تتوافق مع تخصصه العلمي؟</a:t>
            </a:r>
          </a:p>
          <a:p>
            <a:pPr algn="just" rtl="1"/>
            <a:r>
              <a:rPr lang="ar-EG" sz="2200">
                <a:latin typeface="Times New Roman" panose="02020603050405020304" pitchFamily="18" charset="0"/>
                <a:cs typeface="Times New Roman" panose="02020603050405020304" pitchFamily="18" charset="0"/>
              </a:rPr>
              <a:t>3 – هل يمتلك القدرة على معالجة مشكلته البحثية بحيادية وموضوعية؟</a:t>
            </a:r>
          </a:p>
          <a:p>
            <a:pPr algn="just" rtl="1"/>
            <a:r>
              <a:rPr lang="ar-EG" sz="2200">
                <a:latin typeface="Times New Roman" panose="02020603050405020304" pitchFamily="18" charset="0"/>
                <a:cs typeface="Times New Roman" panose="02020603050405020304" pitchFamily="18" charset="0"/>
              </a:rPr>
              <a:t>4 – ما مدى توفر وكفاية المصادر والمراجع التي يحتاجها لإنجاز بحثه؟</a:t>
            </a:r>
          </a:p>
          <a:p>
            <a:pPr algn="just" rtl="1"/>
            <a:r>
              <a:rPr lang="ar-EG" sz="2200">
                <a:latin typeface="Times New Roman" panose="02020603050405020304" pitchFamily="18" charset="0"/>
                <a:cs typeface="Times New Roman" panose="02020603050405020304" pitchFamily="18" charset="0"/>
              </a:rPr>
              <a:t>5 – هل يمتلك الوقت الكافي الذي يمكنه من انجاز بحثه بالصورة المطلوبة؟</a:t>
            </a:r>
          </a:p>
          <a:p>
            <a:pPr algn="just" rtl="1"/>
            <a:r>
              <a:rPr lang="ar-EG" sz="2200">
                <a:latin typeface="Times New Roman" panose="02020603050405020304" pitchFamily="18" charset="0"/>
                <a:cs typeface="Times New Roman" panose="02020603050405020304" pitchFamily="18" charset="0"/>
              </a:rPr>
              <a:t>6 – هل تتطلب المشكلة التي يعتزم دراستها اجادة لغة اجنبية؟</a:t>
            </a:r>
          </a:p>
          <a:p>
            <a:pPr algn="just" rtl="1"/>
            <a:r>
              <a:rPr lang="ar-EG" sz="2200">
                <a:latin typeface="Times New Roman" panose="02020603050405020304" pitchFamily="18" charset="0"/>
                <a:cs typeface="Times New Roman" panose="02020603050405020304" pitchFamily="18" charset="0"/>
              </a:rPr>
              <a:t>7 – هل تسمح قيم المجتمع الدينية وثقافته ومعتقداته بدراسة المشكلة البحثية المقترحة؟</a:t>
            </a:r>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E17B2DA-FBED-B161-29E0-A2AF25E4242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4A83560-C98E-71F9-45A7-20C6076C94F8}"/>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263635205"/>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9FA0F-21FC-F6F0-407B-C9DB5A573E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FB632D-969A-519D-5569-FB13A1CC69E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CC2BA5B-95FC-5A89-7C4D-81BEFE1BEEC9}"/>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CDE842F-0F76-DA9F-AC61-8A005FD5DD3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D32C7A3-510F-847D-BA61-0265B8266C35}"/>
              </a:ext>
            </a:extLst>
          </p:cNvPr>
          <p:cNvSpPr txBox="1"/>
          <p:nvPr/>
        </p:nvSpPr>
        <p:spPr>
          <a:xfrm>
            <a:off x="1121952" y="980409"/>
            <a:ext cx="9245937" cy="6617196"/>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Simplified Arabic" panose="02020603050405020304" pitchFamily="18" charset="-78"/>
                <a:cs typeface="Simplified Arabic" panose="02020603050405020304" pitchFamily="18" charset="-78"/>
              </a:rPr>
              <a:t>هناك مصادر متنوعة للحصول على مشكلة البحث، ويمكن تلخيص أهم هذه المصادر فيما يلي:-</a:t>
            </a:r>
          </a:p>
          <a:p>
            <a:pPr marL="285750" marR="0" lvl="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1" i="0" u="none" strike="noStrike" kern="1200" cap="none" spc="0" normalizeH="0" baseline="0" noProof="0" dirty="0">
                <a:ln>
                  <a:noFill/>
                </a:ln>
                <a:solidFill>
                  <a:srgbClr val="00AEEF"/>
                </a:solidFill>
                <a:effectLst/>
                <a:uLnTx/>
                <a:uFillTx/>
                <a:latin typeface="Simplified Arabic" panose="02020603050405020304" pitchFamily="18" charset="-78"/>
                <a:cs typeface="Simplified Arabic" panose="02020603050405020304" pitchFamily="18" charset="-78"/>
              </a:rPr>
              <a:t>محيط العمل والخبرة الشخصية</a:t>
            </a:r>
            <a:r>
              <a:rPr kumimoji="0" lang="ar-EG" sz="2000" b="0" i="0" u="none" strike="noStrike" kern="1200" cap="none" spc="0" normalizeH="0" baseline="0" noProof="0" dirty="0">
                <a:ln>
                  <a:noFill/>
                </a:ln>
                <a:solidFill>
                  <a:prstClr val="black"/>
                </a:solidFill>
                <a:effectLst/>
                <a:uLnTx/>
                <a:uFillTx/>
                <a:latin typeface="Simplified Arabic" panose="02020603050405020304" pitchFamily="18" charset="-78"/>
                <a:cs typeface="Simplified Arabic" panose="02020603050405020304" pitchFamily="18" charset="-78"/>
              </a:rPr>
              <a:t>: يستطيع الباحث من خلال خبرته الشخصية في المؤسسة التي يعمل بها أو ينتسب اليها أن يكتشف المشكلات التي تعاني منها مؤسسته.</a:t>
            </a:r>
          </a:p>
          <a:p>
            <a:pPr marL="285750" marR="0" lvl="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1" i="0" u="none" strike="noStrike" kern="1200" cap="none" spc="0" normalizeH="0" baseline="0" noProof="0" dirty="0">
                <a:ln>
                  <a:noFill/>
                </a:ln>
                <a:solidFill>
                  <a:srgbClr val="00AEEF"/>
                </a:solidFill>
                <a:effectLst/>
                <a:uLnTx/>
                <a:uFillTx/>
                <a:latin typeface="Simplified Arabic" panose="02020603050405020304" pitchFamily="18" charset="-78"/>
                <a:cs typeface="Simplified Arabic" panose="02020603050405020304" pitchFamily="18" charset="-78"/>
              </a:rPr>
              <a:t>القراءات الواسعة والناقدة: </a:t>
            </a:r>
            <a:r>
              <a:rPr kumimoji="0" lang="ar-EG" sz="2000" b="0" i="0" u="none" strike="noStrike" kern="1200" cap="none" spc="0" normalizeH="0" baseline="0" noProof="0" dirty="0">
                <a:ln>
                  <a:noFill/>
                </a:ln>
                <a:solidFill>
                  <a:prstClr val="black"/>
                </a:solidFill>
                <a:effectLst/>
                <a:uLnTx/>
                <a:uFillTx/>
                <a:latin typeface="Simplified Arabic" panose="02020603050405020304" pitchFamily="18" charset="-78"/>
                <a:cs typeface="Simplified Arabic" panose="02020603050405020304" pitchFamily="18" charset="-78"/>
              </a:rPr>
              <a:t>فالقراءة التحليلية لما تحتويه الكتب والدوريات وغيرها من المراجع، ينبغي أن يوجه الى الكشف عن المتغيرات والظواهر  الدالة على وجود المشكلات موضوع البحث.</a:t>
            </a:r>
          </a:p>
          <a:p>
            <a:pPr marL="285750" marR="0" lvl="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1" i="0" u="none" strike="noStrike" kern="1200" cap="none" spc="0" normalizeH="0" baseline="0" noProof="0" dirty="0">
                <a:ln>
                  <a:noFill/>
                </a:ln>
                <a:solidFill>
                  <a:srgbClr val="00AEEF"/>
                </a:solidFill>
                <a:effectLst/>
                <a:uLnTx/>
                <a:uFillTx/>
                <a:latin typeface="Simplified Arabic" panose="02020603050405020304" pitchFamily="18" charset="-78"/>
                <a:cs typeface="Simplified Arabic" panose="02020603050405020304" pitchFamily="18" charset="-78"/>
              </a:rPr>
              <a:t>الدراسات والبحوث السابقة: </a:t>
            </a:r>
            <a:r>
              <a:rPr kumimoji="0" lang="ar-EG" sz="2000" b="0" i="0" u="none" strike="noStrike" kern="1200" cap="none" spc="0" normalizeH="0" baseline="0" noProof="0" dirty="0">
                <a:ln>
                  <a:noFill/>
                </a:ln>
                <a:solidFill>
                  <a:prstClr val="black"/>
                </a:solidFill>
                <a:effectLst/>
                <a:uLnTx/>
                <a:uFillTx/>
                <a:latin typeface="Simplified Arabic" panose="02020603050405020304" pitchFamily="18" charset="-78"/>
                <a:cs typeface="Simplified Arabic" panose="02020603050405020304" pitchFamily="18" charset="-78"/>
              </a:rPr>
              <a:t>ان الاطلاع على الدراسات السابقة ينبغي أن يهدف الى الكشف عن المتغيرات والظواهر المتعلقة بالمشكلات موضع البحث والدراسة.</a:t>
            </a:r>
          </a:p>
          <a:p>
            <a:pPr marL="285750" marR="0" lvl="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1" i="0" u="none" strike="noStrike" kern="1200" cap="none" spc="0" normalizeH="0" baseline="0" noProof="0" dirty="0">
                <a:ln>
                  <a:noFill/>
                </a:ln>
                <a:solidFill>
                  <a:srgbClr val="00AEEF"/>
                </a:solidFill>
                <a:effectLst/>
                <a:uLnTx/>
                <a:uFillTx/>
                <a:latin typeface="Simplified Arabic" panose="02020603050405020304" pitchFamily="18" charset="-78"/>
                <a:cs typeface="Simplified Arabic" panose="02020603050405020304" pitchFamily="18" charset="-78"/>
              </a:rPr>
              <a:t>مشكلات المجتمع</a:t>
            </a:r>
            <a:r>
              <a:rPr kumimoji="0" lang="ar-EG" sz="2000" b="0" i="0" u="none" strike="noStrike" kern="1200" cap="none" spc="0" normalizeH="0" baseline="0" noProof="0" dirty="0">
                <a:ln>
                  <a:noFill/>
                </a:ln>
                <a:solidFill>
                  <a:prstClr val="black"/>
                </a:solidFill>
                <a:effectLst/>
                <a:uLnTx/>
                <a:uFillTx/>
                <a:latin typeface="Simplified Arabic" panose="02020603050405020304" pitchFamily="18" charset="-78"/>
                <a:cs typeface="Simplified Arabic" panose="02020603050405020304" pitchFamily="18" charset="-78"/>
              </a:rPr>
              <a:t>: فقد يعاني المجتمع من عدد من المشكلات، والتي يمكن لأي باحث في المجتمع لمسها وادراك أبعادها.</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A0D4F5F-AF76-A00B-EAA1-0017A89475F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F23AD70-FAF3-5603-4FB6-A639C459C15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E89109FE-F839-099A-A15C-8E0F61CF8F1A}"/>
              </a:ext>
            </a:extLst>
          </p:cNvPr>
          <p:cNvSpPr/>
          <p:nvPr/>
        </p:nvSpPr>
        <p:spPr>
          <a:xfrm>
            <a:off x="5303520" y="1321735"/>
            <a:ext cx="5064369" cy="57740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مصادر الحصول على مشكلة البحث</a:t>
            </a:r>
            <a:endParaRPr lang="en-US" sz="2800" b="1" dirty="0"/>
          </a:p>
        </p:txBody>
      </p:sp>
    </p:spTree>
    <p:extLst>
      <p:ext uri="{BB962C8B-B14F-4D97-AF65-F5344CB8AC3E}">
        <p14:creationId xmlns:p14="http://schemas.microsoft.com/office/powerpoint/2010/main" val="270000669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E9D4D-1D8A-78F5-31F7-D6FFE51056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588E14-116A-AE8D-98DC-3D437EF337F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D1FA79-8FFA-ADA9-EFA9-C56988567ED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126F9E-BDB8-46C4-95EE-C2E6B5C7FCA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32AC50F-AD24-12D2-3D3F-530DC9C119FB}"/>
              </a:ext>
            </a:extLst>
          </p:cNvPr>
          <p:cNvSpPr txBox="1"/>
          <p:nvPr/>
        </p:nvSpPr>
        <p:spPr>
          <a:xfrm>
            <a:off x="1121952" y="1571908"/>
            <a:ext cx="8992719" cy="5170646"/>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سبق ان اشرنا إلى ان خطوة اختيار المشكلة البحثية تعد من الخطوات المهمة والرئيسية في البحث العلمي، وهي بالتالي من اصعب الخطوات والتي قد يقضي الباحث المبتدئ وقت طويل في تحديدها، حتى أن البعض يذهب دائما إلى ان اختيار وتحديد الباحث لمشكلته البحثية، ومعرفته بأبعادها المتعددة وصياغتها بإحكام تجعل من انجاز بقية مراحل البحث اسهل بكثير مما قد يتصور، لذلك نلاحظ ان الكثير من الباحثين وخاصة الجدد منهم يقضون اوقاتا طويلة قبل ان يكونوا قادرين على وضع ايديهم على معالمها، ويكون من الصعب عليهم وضع الصياغة المناسبة والمحكمة للمشكلة التي ينوون دراستها، ولذلك نجد الكثيرون يتخبطون في هذه المرحلة،  ويكونون غير قادرين على وضع ايديهم بالصورة الصحيحة على مشكلة بحثية ذات قيمة ودلالة علمية، ولذلك يتردد دائما ان اختيار مشكلة بحثية جديرة بالدراسة هي عملية أكثر صعوبة وتعقيدا من دراسة تلك المشكلة وتقديم الحلول المناسبة لها.</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1E6DCC5-C4DE-1957-BB00-C3D6ECB49CF4}"/>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8BB2A5EB-DB94-2EE6-C0BB-4195113306AC}"/>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06000E53-9EAF-9BB8-EC24-4E1919760469}"/>
              </a:ext>
            </a:extLst>
          </p:cNvPr>
          <p:cNvSpPr/>
          <p:nvPr/>
        </p:nvSpPr>
        <p:spPr>
          <a:xfrm>
            <a:off x="4628271" y="1702191"/>
            <a:ext cx="5345723" cy="52050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dirty="0"/>
              <a:t>المشكلات التي تواجه الباحثين عند اختيار مشكلاتهم البحثية</a:t>
            </a:r>
            <a:endParaRPr lang="en-US" sz="2000" b="1" dirty="0"/>
          </a:p>
        </p:txBody>
      </p:sp>
    </p:spTree>
    <p:extLst>
      <p:ext uri="{BB962C8B-B14F-4D97-AF65-F5344CB8AC3E}">
        <p14:creationId xmlns:p14="http://schemas.microsoft.com/office/powerpoint/2010/main" val="3060086995"/>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E29C6-EF70-3533-C467-083210C033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8D478D-30BA-C6A7-3C30-DEC94E3E4B1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68E434-7346-0017-B722-7BE45B40BD4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7AEB1-C575-04B0-E443-DFA4EFFE374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9B26D17-5569-0C25-F213-82D73E7342F8}"/>
              </a:ext>
            </a:extLst>
          </p:cNvPr>
          <p:cNvSpPr txBox="1"/>
          <p:nvPr/>
        </p:nvSpPr>
        <p:spPr>
          <a:xfrm>
            <a:off x="1121953" y="1204401"/>
            <a:ext cx="9203733" cy="5509200"/>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وتتحدد كافة الخطوات المنهجية اللاحقة بناء على المشكلة البحثية، فهي الني بناء عليها سيتم تحديد نوع الدراسة ومناهجها وأدواتها، وتحديد مجتمع الدراسة،  ووضع الأهداف والتساؤلات والفروض البحثية.</a:t>
            </a:r>
          </a:p>
          <a:p>
            <a:pPr algn="just" rtl="1"/>
            <a:r>
              <a:rPr lang="ar-EG" sz="2200" dirty="0">
                <a:latin typeface="Times New Roman" panose="02020603050405020304" pitchFamily="18" charset="0"/>
                <a:cs typeface="Times New Roman" panose="02020603050405020304" pitchFamily="18" charset="0"/>
              </a:rPr>
              <a:t>ويلاحظ ان الكثير من الباحثين المبتدئين يقعون في أخطاء كثيرة عند اختيار وصياغة مشكلاتهم البحثية، وذلك كالتالي ( التائب، 2018):</a:t>
            </a:r>
          </a:p>
          <a:p>
            <a:pPr algn="just" rtl="1"/>
            <a:r>
              <a:rPr lang="ar-EG" sz="2200" dirty="0">
                <a:latin typeface="Times New Roman" panose="02020603050405020304" pitchFamily="18" charset="0"/>
                <a:cs typeface="Times New Roman" panose="02020603050405020304" pitchFamily="18" charset="0"/>
              </a:rPr>
              <a:t>1 – </a:t>
            </a:r>
            <a:r>
              <a:rPr lang="ar-EG" sz="2200" b="1" dirty="0">
                <a:solidFill>
                  <a:schemeClr val="accent1"/>
                </a:solidFill>
                <a:latin typeface="Times New Roman" panose="02020603050405020304" pitchFamily="18" charset="0"/>
                <a:cs typeface="Times New Roman" panose="02020603050405020304" pitchFamily="18" charset="0"/>
              </a:rPr>
              <a:t>صياغة المشكلة بطريقة فضفاضة وواسعة</a:t>
            </a:r>
            <a:r>
              <a:rPr lang="ar-EG" sz="2200" dirty="0">
                <a:latin typeface="Times New Roman" panose="02020603050405020304" pitchFamily="18" charset="0"/>
                <a:cs typeface="Times New Roman" panose="02020603050405020304" pitchFamily="18" charset="0"/>
              </a:rPr>
              <a:t>، وغير محددة المعالم، مما يجعل من الصعب دراستها والوصول إلى نتائج بخصوصها، فقد يصيغ الباحث المبتدئ عنوان كالتالي: (دور وسائل الإعلام في التوعية السياسية للشباب) وهو عنوان عريض ومتشعب وغير محدد، والأصح ان يصاغ هذا العنوان كالتالي: (دور الصحافة اليومية في التوعية السياسية للشباب الجامعي بمدينة القاهرة)، فالعنوان الأخير يعكس مشكلة محددة وواضحة المعالم ، وبالإمكان دراستها. وعلى الباحث ان يدرك وهو بصدد اختيار مشكلة بحثية للدراسة "ان الدراسات الجيدة هي التي تبتعد في موضوعاتها عن الشمولية والتوسع.</a:t>
            </a:r>
          </a:p>
          <a:p>
            <a:pPr algn="just" rtl="1"/>
            <a:r>
              <a:rPr lang="ar-EG" sz="2200" dirty="0">
                <a:latin typeface="Times New Roman" panose="02020603050405020304" pitchFamily="18" charset="0"/>
                <a:cs typeface="Times New Roman" panose="02020603050405020304" pitchFamily="18" charset="0"/>
              </a:rPr>
              <a:t>2– </a:t>
            </a:r>
            <a:r>
              <a:rPr lang="ar-EG" sz="2200" b="1" dirty="0">
                <a:solidFill>
                  <a:schemeClr val="accent1"/>
                </a:solidFill>
                <a:latin typeface="Times New Roman" panose="02020603050405020304" pitchFamily="18" charset="0"/>
                <a:cs typeface="Times New Roman" panose="02020603050405020304" pitchFamily="18" charset="0"/>
              </a:rPr>
              <a:t>التعجل في اختيار وتحديد المشكلة البحثية </a:t>
            </a:r>
            <a:r>
              <a:rPr lang="ar-EG" sz="2200" dirty="0">
                <a:latin typeface="Times New Roman" panose="02020603050405020304" pitchFamily="18" charset="0"/>
                <a:cs typeface="Times New Roman" panose="02020603050405020304" pitchFamily="18" charset="0"/>
              </a:rPr>
              <a:t>قبل ان يكون قد ادرك جوانبها المتعددة، وفهم ما يحيط بها من لبس وغموض، فهو لم يقم بالقراءة المعمقة حول جوانب الموضوع الذي يرغب في دراسته، مما يجعله غير قادر على ادراك بعض الأبعاد الأساسية المتعلقة بموضوعه قبل الشروع في دراسته.</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3A5011C-EAD8-095E-F9CC-C88C727EC9D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66F3E4E-E183-4D7A-F9E3-3770539F7DE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69256752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AA1EB-48BA-C90B-9EC9-ED0F05A615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F1E18F-0637-ED5A-CEBA-18384D1E1BA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7CE7BC2-D484-4526-0178-B0A94527E77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296C33D-89EE-840E-1F29-494EF1C5ADD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B499C4-B697-80A7-5BEC-DBCEFD2413FD}"/>
              </a:ext>
            </a:extLst>
          </p:cNvPr>
          <p:cNvSpPr txBox="1"/>
          <p:nvPr/>
        </p:nvSpPr>
        <p:spPr>
          <a:xfrm>
            <a:off x="1121953" y="1571909"/>
            <a:ext cx="9189665" cy="4832092"/>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3 –</a:t>
            </a:r>
            <a:r>
              <a:rPr lang="ar-EG" sz="2200" b="1" dirty="0">
                <a:solidFill>
                  <a:schemeClr val="accent1"/>
                </a:solidFill>
                <a:latin typeface="Times New Roman" panose="02020603050405020304" pitchFamily="18" charset="0"/>
                <a:cs typeface="Times New Roman" panose="02020603050405020304" pitchFamily="18" charset="0"/>
              </a:rPr>
              <a:t>قد يقع بعض الباحثين المبتدئين في فخ الابهار</a:t>
            </a:r>
            <a:r>
              <a:rPr lang="ar-EG" sz="2200" dirty="0">
                <a:latin typeface="Times New Roman" panose="02020603050405020304" pitchFamily="18" charset="0"/>
                <a:cs typeface="Times New Roman" panose="02020603050405020304" pitchFamily="18" charset="0"/>
              </a:rPr>
              <a:t>، حيث ينبهرون ببعض العناوين البراقة، والتي قد تبدو جذابة ومبهرة ورنانة للوهلة الاولى، لكنها قد تخلو من الواقعية العلمية، وتصعب بالتالي عملية دراستها، وكمثال على ذلك العنوان التالي: (دور وسائل الاعلام في الثورات العربية)، فقد يبدو عنوان كهذا ملفت للنظر وجذاب نظرا لارتباطه بالثورة والحرية والتغيير والإعلام، وهي جميعها عناصر براقة، إلا ان الواقع البحثي يجعل من المستحيل دراسة موضوع كهذا بهذه الطريقة.</a:t>
            </a:r>
          </a:p>
          <a:p>
            <a:pPr algn="just" rtl="1"/>
            <a:r>
              <a:rPr lang="ar-EG" sz="2200" b="1" dirty="0">
                <a:solidFill>
                  <a:schemeClr val="accent1"/>
                </a:solidFill>
                <a:latin typeface="Times New Roman" panose="02020603050405020304" pitchFamily="18" charset="0"/>
                <a:cs typeface="Times New Roman" panose="02020603050405020304" pitchFamily="18" charset="0"/>
              </a:rPr>
              <a:t>4– اختيار موضوعات بحثية تفوق امكانيات الباحث وقدرته</a:t>
            </a:r>
            <a:r>
              <a:rPr lang="ar-EG" sz="2200" dirty="0">
                <a:latin typeface="Times New Roman" panose="02020603050405020304" pitchFamily="18" charset="0"/>
                <a:cs typeface="Times New Roman" panose="02020603050405020304" pitchFamily="18" charset="0"/>
              </a:rPr>
              <a:t>، وهو ما قد يتسبب في تعثر الباحث وتأخره في انجاز بحثه، بل وربما توقفه تماما في مرحلة من مراحل البحث، وتشمل الامكانيات جانبين، احدهما مادي يتمثل في المصاريف المالية التي يحتاجها الباحث لإنجاز بحثه، والثاني معرفي علمي يتمثل في قدرة الباحث العلمية ومدى ما يتوفر له من مهارات بحثية، وقدرة على الرصد والتحليل والتفسير والمقارنة والاستنتاج، خاصة وان بعض الموضوعات قد تحتاج إلى جهد إضافي من الباحث، كالموضوعات الجديدة التي لم يسبق اخضاعها للبحث والدراسة.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D709DC4-D6C7-537A-E126-2C2C6D0E586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CF5E72C9-45A9-F40D-E0D1-A58A566A2906}"/>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663187660"/>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52EE8-0DA0-75B6-E7DC-4C525DDD0D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6FB6A0-395B-946C-B047-DB74C3A9289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AFF107-C5FB-C0EF-3C5D-2E9DB0BE565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68C2787-0884-0C04-9607-1F12B6CB8E3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FC648F4-C916-AC6C-A8D2-DE6B583A9A10}"/>
              </a:ext>
            </a:extLst>
          </p:cNvPr>
          <p:cNvSpPr txBox="1"/>
          <p:nvPr/>
        </p:nvSpPr>
        <p:spPr>
          <a:xfrm>
            <a:off x="1121953" y="1321735"/>
            <a:ext cx="9217801" cy="5170646"/>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b="1" dirty="0">
                <a:solidFill>
                  <a:schemeClr val="accent1"/>
                </a:solidFill>
                <a:latin typeface="Times New Roman" panose="02020603050405020304" pitchFamily="18" charset="0"/>
                <a:cs typeface="Times New Roman" panose="02020603050405020304" pitchFamily="18" charset="0"/>
              </a:rPr>
              <a:t>هناك مواصفات معينة في المشكلة ينبغي توفرها لكي يتم اعتبارها جيدة وجديرة بالبحث والدراسة:</a:t>
            </a:r>
          </a:p>
          <a:p>
            <a:pPr algn="just" rtl="1"/>
            <a:r>
              <a:rPr lang="ar-EG" sz="2200" dirty="0">
                <a:latin typeface="Times New Roman" panose="02020603050405020304" pitchFamily="18" charset="0"/>
                <a:cs typeface="Times New Roman" panose="02020603050405020304" pitchFamily="18" charset="0"/>
              </a:rPr>
              <a:t>1- أن تستحوذ على اهتمام الباحث وتتناسب مع قدراته وامكانياته.</a:t>
            </a:r>
          </a:p>
          <a:p>
            <a:pPr algn="just" rtl="1"/>
            <a:r>
              <a:rPr lang="ar-EG" sz="2200" dirty="0">
                <a:latin typeface="Times New Roman" panose="02020603050405020304" pitchFamily="18" charset="0"/>
                <a:cs typeface="Times New Roman" panose="02020603050405020304" pitchFamily="18" charset="0"/>
              </a:rPr>
              <a:t>2- أن تكون ذات قيمة علمية ، بمعنى أن دراستها تمثل إضافة علمية في مجال تخصص الباحث.</a:t>
            </a:r>
          </a:p>
          <a:p>
            <a:pPr algn="just" rtl="1"/>
            <a:r>
              <a:rPr lang="ar-EG" sz="2200" dirty="0">
                <a:latin typeface="Times New Roman" panose="02020603050405020304" pitchFamily="18" charset="0"/>
                <a:cs typeface="Times New Roman" panose="02020603050405020304" pitchFamily="18" charset="0"/>
              </a:rPr>
              <a:t>3- أن تكون لها فائدة عملية، بمعنى أن يتم تطبيق النتائج التي تم التوصل لها في الواقع العملي.</a:t>
            </a:r>
          </a:p>
          <a:p>
            <a:pPr algn="just" rtl="1"/>
            <a:r>
              <a:rPr lang="ar-EG" sz="2200" dirty="0">
                <a:latin typeface="Times New Roman" panose="02020603050405020304" pitchFamily="18" charset="0"/>
                <a:cs typeface="Times New Roman" panose="02020603050405020304" pitchFamily="18" charset="0"/>
              </a:rPr>
              <a:t>4- أن تكون المشكلة سارية المفعول، قائمة وأثرها مستمر، أو يخشى من عودتها مجددا.</a:t>
            </a:r>
          </a:p>
          <a:p>
            <a:pPr algn="just" rtl="1"/>
            <a:r>
              <a:rPr lang="ar-EG" sz="2200" dirty="0">
                <a:latin typeface="Times New Roman" panose="02020603050405020304" pitchFamily="18" charset="0"/>
                <a:cs typeface="Times New Roman" panose="02020603050405020304" pitchFamily="18" charset="0"/>
              </a:rPr>
              <a:t>5- أن تكون جديدة بمعنى أنها غير مكررة أو منقولة</a:t>
            </a:r>
          </a:p>
          <a:p>
            <a:pPr algn="just" rtl="1"/>
            <a:r>
              <a:rPr lang="ar-EG" sz="2200" dirty="0">
                <a:latin typeface="Times New Roman" panose="02020603050405020304" pitchFamily="18" charset="0"/>
                <a:cs typeface="Times New Roman" panose="02020603050405020304" pitchFamily="18" charset="0"/>
              </a:rPr>
              <a:t>6- أن تكون واقعية بمعنى أنها ليست افتراضية  أو من نسج الخيال</a:t>
            </a:r>
          </a:p>
          <a:p>
            <a:pPr algn="just" rtl="1"/>
            <a:r>
              <a:rPr lang="ar-EG" sz="2200" dirty="0">
                <a:latin typeface="Times New Roman" panose="02020603050405020304" pitchFamily="18" charset="0"/>
                <a:cs typeface="Times New Roman" panose="02020603050405020304" pitchFamily="18" charset="0"/>
              </a:rPr>
              <a:t>7- أن تمثل موضوعا محددا تسهل دراسته، بدلا من كونها موضوعا عاما ومتشعبا يصعب الالمام به أو تناوله.</a:t>
            </a:r>
          </a:p>
          <a:p>
            <a:pPr algn="just" rtl="1"/>
            <a:r>
              <a:rPr lang="ar-EG" sz="2200" dirty="0">
                <a:latin typeface="Times New Roman" panose="02020603050405020304" pitchFamily="18" charset="0"/>
                <a:cs typeface="Times New Roman" panose="02020603050405020304" pitchFamily="18" charset="0"/>
              </a:rPr>
              <a:t>8- أن تكون المشكلة قابلة للبحث، بمعنى أن تتوفر المعلومات والتسهيلات التي يحتاجها الباحث.</a:t>
            </a:r>
          </a:p>
          <a:p>
            <a:pPr algn="just" rtl="1"/>
            <a:r>
              <a:rPr lang="ar-EG" sz="2200" dirty="0">
                <a:latin typeface="Times New Roman" panose="02020603050405020304" pitchFamily="18" charset="0"/>
                <a:cs typeface="Times New Roman" panose="02020603050405020304" pitchFamily="18" charset="0"/>
              </a:rPr>
              <a:t>9 - أن تكون في متناول الباحث وتتفق مع قدراته وامكانياته.</a:t>
            </a:r>
          </a:p>
          <a:p>
            <a:pPr algn="just" rtl="1"/>
            <a:r>
              <a:rPr lang="ar-EG" sz="2200" dirty="0">
                <a:latin typeface="Times New Roman" panose="02020603050405020304" pitchFamily="18" charset="0"/>
                <a:cs typeface="Times New Roman" panose="02020603050405020304" pitchFamily="18" charset="0"/>
              </a:rPr>
              <a:t>10- أن تتوافر المصادر التي يستقي منها الباحث المعلومات الخاصة بمشكلته.</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734958-91F8-F805-8DCA-827C92CE061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9A2B1FB-D987-50BC-D10D-565F21397D08}"/>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9D1F18EE-C0E4-FB30-D089-5A42FF799199}"/>
              </a:ext>
            </a:extLst>
          </p:cNvPr>
          <p:cNvSpPr/>
          <p:nvPr/>
        </p:nvSpPr>
        <p:spPr>
          <a:xfrm>
            <a:off x="5817661" y="1309082"/>
            <a:ext cx="4586067" cy="5064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مواصفات مشكلة البحث الجيدة</a:t>
            </a:r>
            <a:endParaRPr lang="en-US" sz="2800" b="1" dirty="0"/>
          </a:p>
        </p:txBody>
      </p:sp>
    </p:spTree>
    <p:extLst>
      <p:ext uri="{BB962C8B-B14F-4D97-AF65-F5344CB8AC3E}">
        <p14:creationId xmlns:p14="http://schemas.microsoft.com/office/powerpoint/2010/main" val="3106930723"/>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19552-C122-E928-8B13-BE78EAF4CF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D6855A-96C5-1558-1E73-96214D6D96E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68CF52-96FC-2693-1318-2124DFDAB81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61BFAA6-D23E-5FF6-5AEE-82C311D91A1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025294A-D55C-14FA-138B-F3F50C02320E}"/>
              </a:ext>
            </a:extLst>
          </p:cNvPr>
          <p:cNvSpPr txBox="1"/>
          <p:nvPr/>
        </p:nvSpPr>
        <p:spPr>
          <a:xfrm>
            <a:off x="1121953" y="1571909"/>
            <a:ext cx="9189665" cy="5170646"/>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تتطلب صياغة المشكلة البحثية مهارة عالية من الباحث، تتجسد في قدرته على وضع يده على الكلمات المناسبة التي تتسم بالوضوح والدقة والتركيز، والتي تحدد معالم المشكلة وحدودها، وتبرز من خلالها المسألة الجوهرية التي يريد الباحث دراستها وفهمها، وهذه الصياغة يتطلب ان تكون مختصرة وواضحة بذاتها ومنضبطة، وتعكس أهداف الدراسة، ومتغيراتها وسؤالها الرئيسي، وما الذي يريد ان يقوم به الباحث عبر رحلته البحثية ( التائب، 2018).</a:t>
            </a:r>
          </a:p>
          <a:p>
            <a:pPr algn="just" rtl="1"/>
            <a:r>
              <a:rPr lang="ar-EG" sz="2200" b="1" dirty="0">
                <a:solidFill>
                  <a:schemeClr val="accent1"/>
                </a:solidFill>
                <a:latin typeface="Times New Roman" panose="02020603050405020304" pitchFamily="18" charset="0"/>
                <a:cs typeface="Times New Roman" panose="02020603050405020304" pitchFamily="18" charset="0"/>
              </a:rPr>
              <a:t>  وفي العادة تصاغ المشكلة البحثية بطريقتين اثنتين، وذلك كالتالي:</a:t>
            </a:r>
          </a:p>
          <a:p>
            <a:pPr algn="just" rtl="1"/>
            <a:r>
              <a:rPr lang="ar-EG" sz="2200" dirty="0">
                <a:latin typeface="Times New Roman" panose="02020603050405020304" pitchFamily="18" charset="0"/>
                <a:cs typeface="Times New Roman" panose="02020603050405020304" pitchFamily="18" charset="0"/>
              </a:rPr>
              <a:t>1 – الطريقة الاولى، ان تصاغ المشكلة في شكل سؤال رئيس كبير، تتم الاجابة عليه من خلال البحث، بمعنى ان يكون الجواب على هذا السؤال هو الهدف الأساسي من البحث، ومن أمثلة ذلك:</a:t>
            </a: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1031445-E1EC-8C5C-24D1-FD3256866B2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882AD66-8428-6BFA-748B-2D3050F08F9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AFD63872-1BDC-F0E7-90D4-34B4F30C850C}"/>
              </a:ext>
            </a:extLst>
          </p:cNvPr>
          <p:cNvSpPr/>
          <p:nvPr/>
        </p:nvSpPr>
        <p:spPr>
          <a:xfrm>
            <a:off x="6921305" y="1674055"/>
            <a:ext cx="3277772" cy="38269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صياغة المشكلة البحثية</a:t>
            </a:r>
            <a:endParaRPr lang="en-US" sz="2800" b="1" dirty="0"/>
          </a:p>
        </p:txBody>
      </p:sp>
    </p:spTree>
    <p:extLst>
      <p:ext uri="{BB962C8B-B14F-4D97-AF65-F5344CB8AC3E}">
        <p14:creationId xmlns:p14="http://schemas.microsoft.com/office/powerpoint/2010/main" val="3704244998"/>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ACF75-0270-CCB9-4ECE-7C31645DDD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7D110B-33C5-A9D1-495D-2482F6EE18F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06939AE-098F-F0C6-5B79-4D1A90B3520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2D6C2A0-DBFE-A652-9AEB-7CBCD30D2E0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A326621-6A5F-C001-3F5F-C0730DE7D704}"/>
              </a:ext>
            </a:extLst>
          </p:cNvPr>
          <p:cNvSpPr txBox="1"/>
          <p:nvPr/>
        </p:nvSpPr>
        <p:spPr>
          <a:xfrm>
            <a:off x="1121953" y="1571909"/>
            <a:ext cx="9189665" cy="4493538"/>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ما اتجاهات مشاهدي القنوات الفضائية محل الدراسة نحو الإعلانات التجارية التي تبثها تلك القنوات؟</a:t>
            </a:r>
          </a:p>
          <a:p>
            <a:pPr algn="just" rtl="1"/>
            <a:r>
              <a:rPr lang="ar-EG" sz="2200" dirty="0">
                <a:latin typeface="Times New Roman" panose="02020603050405020304" pitchFamily="18" charset="0"/>
                <a:cs typeface="Times New Roman" panose="02020603050405020304" pitchFamily="18" charset="0"/>
              </a:rPr>
              <a:t>• ما استخدامات الأطفال لبرامج الرسوم المتحركة في التلفزيون المصري </a:t>
            </a:r>
            <a:r>
              <a:rPr lang="ar-EG" sz="2200" dirty="0" err="1">
                <a:latin typeface="Times New Roman" panose="02020603050405020304" pitchFamily="18" charset="0"/>
                <a:cs typeface="Times New Roman" panose="02020603050405020304" pitchFamily="18" charset="0"/>
              </a:rPr>
              <a:t>والاشباعات</a:t>
            </a:r>
            <a:r>
              <a:rPr lang="ar-EG" sz="2200" dirty="0">
                <a:latin typeface="Times New Roman" panose="02020603050405020304" pitchFamily="18" charset="0"/>
                <a:cs typeface="Times New Roman" panose="02020603050405020304" pitchFamily="18" charset="0"/>
              </a:rPr>
              <a:t> المتحققة جراء ذلك؟</a:t>
            </a:r>
          </a:p>
          <a:p>
            <a:pPr algn="just" rtl="1"/>
            <a:r>
              <a:rPr lang="ar-EG" sz="2200" dirty="0">
                <a:latin typeface="Times New Roman" panose="02020603050405020304" pitchFamily="18" charset="0"/>
                <a:cs typeface="Times New Roman" panose="02020603050405020304" pitchFamily="18" charset="0"/>
              </a:rPr>
              <a:t>• ما دور الاذاعات المسموعة المحلية موضع الدراسة في التنمية الثقافية لربات البيوت؟</a:t>
            </a:r>
          </a:p>
          <a:p>
            <a:pPr algn="just" rtl="1"/>
            <a:r>
              <a:rPr lang="ar-EG" sz="2200" dirty="0">
                <a:latin typeface="Times New Roman" panose="02020603050405020304" pitchFamily="18" charset="0"/>
                <a:cs typeface="Times New Roman" panose="02020603050405020304" pitchFamily="18" charset="0"/>
              </a:rPr>
              <a:t>• ما دور العلاقات العامة في تحسين الصورة الذهنية لصندوق الضمان الاجتماعي للعاملين لحساب انفسهم؟</a:t>
            </a:r>
          </a:p>
          <a:p>
            <a:pPr algn="just" rtl="1"/>
            <a:r>
              <a:rPr lang="ar-EG" sz="2200" dirty="0">
                <a:latin typeface="Times New Roman" panose="02020603050405020304" pitchFamily="18" charset="0"/>
                <a:cs typeface="Times New Roman" panose="02020603050405020304" pitchFamily="18" charset="0"/>
              </a:rPr>
              <a:t>• ما اتجاهات الخطاب الصحفي في ليبيا نحو قضية المصالحة الوطنية؟</a:t>
            </a:r>
          </a:p>
          <a:p>
            <a:pPr algn="just" rtl="1"/>
            <a:r>
              <a:rPr lang="ar-EG" sz="2200" dirty="0">
                <a:latin typeface="Times New Roman" panose="02020603050405020304" pitchFamily="18" charset="0"/>
                <a:cs typeface="Times New Roman" panose="02020603050405020304" pitchFamily="18" charset="0"/>
              </a:rPr>
              <a:t>نلاحظ من الأمثلة السابقة وضوح المشكلات البحثية، والتي تمت صياغتها على شكل سؤال واضح يحتاج إلى اجابة محددة، تمثل الغرض النهائي من البحث، ويجب ان نفرق هنا بين السؤال الذي تدور حوله المشكلة البحثية، وبين اسئلة الدراسة التي سيأتي الحديث عنها لاحقا، حيث يخلط بعض الباحثين بين الأثنين، فالسؤال الذي تصاغ من خلاله المشكلة البحثية يمثل الاطار العام للدراسة، وهو سؤال رئيسي يحدد مسار البحث بالكامل، وتتجسد فيه مشكلة البحث، اما تساؤلات الدراسة فهي مجموع التساؤلات الرئيسية والفرعية التي تتحدد بعد ذلك بناء على الهدف العام للدراسة، </a:t>
            </a:r>
          </a:p>
        </p:txBody>
      </p:sp>
      <p:sp>
        <p:nvSpPr>
          <p:cNvPr id="2" name="TextBox 1">
            <a:extLst>
              <a:ext uri="{FF2B5EF4-FFF2-40B4-BE49-F238E27FC236}">
                <a16:creationId xmlns:a16="http://schemas.microsoft.com/office/drawing/2014/main" id="{29D81975-0C31-432B-1D8C-3868BFE5891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88619D5-D7EE-0800-703E-9C99BD9E496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072013411"/>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C14D59-037A-B5EC-6922-5B6347D979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809A71-1BD0-7845-7CA5-073E47F8177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E008783-DEAC-B0BF-2B4B-D6929EC9AC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5050F5-E717-A564-AE97-08033057601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F86C06B-0FD3-0E63-FCD9-3EBD2E811BCD}"/>
              </a:ext>
            </a:extLst>
          </p:cNvPr>
          <p:cNvSpPr txBox="1"/>
          <p:nvPr/>
        </p:nvSpPr>
        <p:spPr>
          <a:xfrm>
            <a:off x="1121953" y="1571909"/>
            <a:ext cx="9189665" cy="415498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وهي اسئلة تفصيلية من شأنها ان تجيب مجتمعة على السؤال العام لمشكلة الدراسة، ويتحدد نجاح البحث برمته على مدى قدرة الباحث على الاجابة بشكل واضح وكامل على السؤال الذي تنطلق منه المشكلة البحثية، ثم على قدرته على الاجابة على التساؤلات التفصيلية لدراسته</a:t>
            </a:r>
          </a:p>
          <a:p>
            <a:pPr algn="just" rtl="1"/>
            <a:r>
              <a:rPr lang="ar-EG" sz="2200" b="1" dirty="0">
                <a:solidFill>
                  <a:schemeClr val="accent1"/>
                </a:solidFill>
                <a:latin typeface="Times New Roman" panose="02020603050405020304" pitchFamily="18" charset="0"/>
                <a:cs typeface="Times New Roman" panose="02020603050405020304" pitchFamily="18" charset="0"/>
              </a:rPr>
              <a:t>– اما الطريقة الثانية التي تتم بها صياغة المشكلة البحثية فهي كتابتها في شكل عبارة تقريرية</a:t>
            </a:r>
            <a:r>
              <a:rPr lang="ar-EG" sz="2200" dirty="0">
                <a:latin typeface="Times New Roman" panose="02020603050405020304" pitchFamily="18" charset="0"/>
                <a:cs typeface="Times New Roman" panose="02020603050405020304" pitchFamily="18" charset="0"/>
              </a:rPr>
              <a:t>، تصف الحالة التي يرغب الباحث في دراستها، وهنا ينبغي على الباحث ان ينتبه إلى ان هذه العبارة التقريرية يجب ان تصاغ بلغة واضحة بذاتها لا لبس فيها، وان تكون جامعة مانعة، بمعنى ان تتضمن كل ابعاد المشكلة، ومن أمثلة ذلك:</a:t>
            </a:r>
          </a:p>
          <a:p>
            <a:pPr algn="just" rtl="1"/>
            <a:r>
              <a:rPr lang="ar-EG" sz="2200" dirty="0">
                <a:latin typeface="Times New Roman" panose="02020603050405020304" pitchFamily="18" charset="0"/>
                <a:cs typeface="Times New Roman" panose="02020603050405020304" pitchFamily="18" charset="0"/>
              </a:rPr>
              <a:t>• علاقة مشاهدة تلاميذ المرحلة الابتدائية بمدينة طرابلس للتلفزيون بالسلوك العدواني لديهم.</a:t>
            </a:r>
          </a:p>
          <a:p>
            <a:pPr algn="just" rtl="1"/>
            <a:r>
              <a:rPr lang="ar-EG" sz="2200" dirty="0">
                <a:latin typeface="Times New Roman" panose="02020603050405020304" pitchFamily="18" charset="0"/>
                <a:cs typeface="Times New Roman" panose="02020603050405020304" pitchFamily="18" charset="0"/>
              </a:rPr>
              <a:t>ويفضل اغلب الباحثين صياغة مشكلته من خلال سؤال محدد ومركز وواضح، حيث يعد ذلك اسهل، واكثر دقة، خاصة بالنسبة للباحثين الجدد،  فالصياغة </a:t>
            </a:r>
            <a:r>
              <a:rPr lang="ar-EG" sz="2200" dirty="0" err="1">
                <a:latin typeface="Times New Roman" panose="02020603050405020304" pitchFamily="18" charset="0"/>
                <a:cs typeface="Times New Roman" panose="02020603050405020304" pitchFamily="18" charset="0"/>
              </a:rPr>
              <a:t>التساؤلية</a:t>
            </a:r>
            <a:r>
              <a:rPr lang="ar-EG" sz="2200" dirty="0">
                <a:latin typeface="Times New Roman" panose="02020603050405020304" pitchFamily="18" charset="0"/>
                <a:cs typeface="Times New Roman" panose="02020603050405020304" pitchFamily="18" charset="0"/>
              </a:rPr>
              <a:t> اكثر وضوحا وتجعل الباحث يتجه مباشرة إلى الاجابة على السؤال الذي تنطلق منه مشكلته البحثية.</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D036368-1AD2-78DA-1635-394C4CC9F70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B61977C-86E5-99F2-604B-4926AF5064A3}"/>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431549562"/>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3CC22-19B3-09F8-8A42-60D1FB6A38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EB50B4-89CA-E47C-12F5-63E776EB7355}"/>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BA7FF80-5084-7619-66A4-3AF11FDC7FA8}"/>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87B71A1-C589-D264-2561-6B665D7C4D3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4BE0189-C6E6-6FA2-33E4-F9EF20B886A4}"/>
              </a:ext>
            </a:extLst>
          </p:cNvPr>
          <p:cNvSpPr txBox="1"/>
          <p:nvPr/>
        </p:nvSpPr>
        <p:spPr>
          <a:xfrm>
            <a:off x="1121953" y="1571909"/>
            <a:ext cx="9189665" cy="3816429"/>
          </a:xfrm>
          <a:prstGeom prst="rect">
            <a:avLst/>
          </a:prstGeom>
          <a:noFill/>
        </p:spPr>
        <p:txBody>
          <a:bodyPr wrap="square" rtlCol="0">
            <a:spAutoFit/>
          </a:bodyPr>
          <a:lstStyle/>
          <a:p>
            <a:pPr algn="just" rtl="1"/>
            <a:r>
              <a:rPr lang="ar-EG" sz="2200" b="1" dirty="0">
                <a:solidFill>
                  <a:schemeClr val="accent1"/>
                </a:solidFill>
                <a:latin typeface="Times New Roman" panose="02020603050405020304" pitchFamily="18" charset="0"/>
                <a:cs typeface="Times New Roman" panose="02020603050405020304" pitchFamily="18" charset="0"/>
              </a:rPr>
              <a:t>وهناك من يرى بأن مشكلة البحث تصاغ بإحدى الطرق التالية:-</a:t>
            </a:r>
          </a:p>
          <a:p>
            <a:pPr algn="just" rtl="1"/>
            <a:r>
              <a:rPr lang="ar-EG" sz="2200" b="1" dirty="0">
                <a:solidFill>
                  <a:srgbClr val="00B0F0"/>
                </a:solidFill>
                <a:latin typeface="Times New Roman" panose="02020603050405020304" pitchFamily="18" charset="0"/>
                <a:cs typeface="Times New Roman" panose="02020603050405020304" pitchFamily="18" charset="0"/>
              </a:rPr>
              <a:t>1- الصياغة اللفظية التقديرية:</a:t>
            </a:r>
          </a:p>
          <a:p>
            <a:pPr algn="just" rtl="1"/>
            <a:r>
              <a:rPr lang="ar-EG" sz="2200" dirty="0">
                <a:latin typeface="Times New Roman" panose="02020603050405020304" pitchFamily="18" charset="0"/>
                <a:cs typeface="Times New Roman" panose="02020603050405020304" pitchFamily="18" charset="0"/>
              </a:rPr>
              <a:t>وتستخدم تلك الصياغة في حالة الموضوعات العامة التي تحتاج الى استكشاف وجمع معلومات عامة، بمعنى أنه لا توجد في ذهن الباحث أسئلة معينة يبحث لها عن إجابات، ويرغب الباحث في الحصول على أكبر قدر من المعلومات عن المشكلة. ومن أمثلة تلك الصياغة:</a:t>
            </a:r>
          </a:p>
          <a:p>
            <a:pPr algn="just" rtl="1"/>
            <a:r>
              <a:rPr lang="ar-EG" sz="2200" dirty="0">
                <a:latin typeface="Times New Roman" panose="02020603050405020304" pitchFamily="18" charset="0"/>
                <a:cs typeface="Times New Roman" panose="02020603050405020304" pitchFamily="18" charset="0"/>
              </a:rPr>
              <a:t>تتمركز مشكلة الدراسة في التعرف على الثقافة التنظيمية في منظمتين اردنيتين من خلال قيم المديرين فيهما ومقارنة تلك القيم مع تلك السائدة في منظمتين سعوديتين.</a:t>
            </a:r>
          </a:p>
          <a:p>
            <a:pPr algn="just" rtl="1"/>
            <a:r>
              <a:rPr lang="ar-EG" sz="2200" b="1" dirty="0">
                <a:solidFill>
                  <a:srgbClr val="00B0F0"/>
                </a:solidFill>
                <a:latin typeface="Times New Roman" panose="02020603050405020304" pitchFamily="18" charset="0"/>
                <a:cs typeface="Times New Roman" panose="02020603050405020304" pitchFamily="18" charset="0"/>
              </a:rPr>
              <a:t>2- الصياغة على هيئة سؤال:</a:t>
            </a:r>
          </a:p>
          <a:p>
            <a:pPr algn="just" rtl="1"/>
            <a:r>
              <a:rPr lang="ar-EG" sz="2200" dirty="0">
                <a:latin typeface="Times New Roman" panose="02020603050405020304" pitchFamily="18" charset="0"/>
                <a:cs typeface="Times New Roman" panose="02020603050405020304" pitchFamily="18" charset="0"/>
              </a:rPr>
              <a:t>ويقوم الباحث بصياغة مشكلة بحثه في صورة سؤال، وذلك عندما تكون المشكلة واضحة وهناك سؤال او اكثر يرغب الباحث في معرفة الإجابة عليها.</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DDD8D13-9E28-2306-7F95-3F537F747C4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A17F51EB-17AC-4850-246A-F2F416233A46}"/>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069983010"/>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949F5-7111-ECD4-58F7-98753F9DB3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E8A7DE-6BA6-4E4B-1424-3042DFFC85C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CA89B6A-8E99-CE2E-4F47-3896F75514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09E3947-9BCE-B85C-CEDE-3C0A9A9B91A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E16E1F7-161A-F491-7DA1-9CAD9178DC39}"/>
              </a:ext>
            </a:extLst>
          </p:cNvPr>
          <p:cNvSpPr txBox="1"/>
          <p:nvPr/>
        </p:nvSpPr>
        <p:spPr>
          <a:xfrm>
            <a:off x="1121953" y="1571909"/>
            <a:ext cx="9189665" cy="2462213"/>
          </a:xfrm>
          <a:prstGeom prst="rect">
            <a:avLst/>
          </a:prstGeom>
          <a:noFill/>
        </p:spPr>
        <p:txBody>
          <a:bodyPr wrap="square" rtlCol="0">
            <a:spAutoFit/>
          </a:bodyPr>
          <a:lstStyle/>
          <a:p>
            <a:pPr algn="just" rtl="1"/>
            <a:r>
              <a:rPr lang="ar-EG" sz="2200">
                <a:latin typeface="Times New Roman" panose="02020603050405020304" pitchFamily="18" charset="0"/>
                <a:cs typeface="Times New Roman" panose="02020603050405020304" pitchFamily="18" charset="0"/>
              </a:rPr>
              <a:t>ومن أمثلة تلك الصياغة:</a:t>
            </a:r>
          </a:p>
          <a:p>
            <a:pPr algn="just" rtl="1"/>
            <a:r>
              <a:rPr lang="ar-EG" sz="2200">
                <a:latin typeface="Times New Roman" panose="02020603050405020304" pitchFamily="18" charset="0"/>
                <a:cs typeface="Times New Roman" panose="02020603050405020304" pitchFamily="18" charset="0"/>
              </a:rPr>
              <a:t>كيف يمكن تطوير سياسة القبول بالجامعات المصرية في ضوء معايير الجودة؟</a:t>
            </a:r>
          </a:p>
          <a:p>
            <a:pPr algn="just" rtl="1"/>
            <a:r>
              <a:rPr lang="ar-EG" sz="2200">
                <a:latin typeface="Times New Roman" panose="02020603050405020304" pitchFamily="18" charset="0"/>
                <a:cs typeface="Times New Roman" panose="02020603050405020304" pitchFamily="18" charset="0"/>
              </a:rPr>
              <a:t>ويلاحظ هنا أن الصياغة كانت أكثر تحديدا من الصياغة اللفظية التقديرية، وتتضمن سؤالا مباشرا، يبحث الباحث عن إجابة محددة  له، وذلك من خلال الإجابة على التساؤلات الفرعية التالية:-</a:t>
            </a:r>
          </a:p>
          <a:p>
            <a:pPr algn="just" rtl="1"/>
            <a:r>
              <a:rPr lang="ar-EG" sz="2200">
                <a:latin typeface="Times New Roman" panose="02020603050405020304" pitchFamily="18" charset="0"/>
                <a:cs typeface="Times New Roman" panose="02020603050405020304" pitchFamily="18" charset="0"/>
              </a:rPr>
              <a:t>ما هي سياسة القبول في الجامعات المصرية؟</a:t>
            </a:r>
          </a:p>
          <a:p>
            <a:pPr algn="just" rtl="1"/>
            <a:r>
              <a:rPr lang="ar-EG" sz="2200">
                <a:latin typeface="Times New Roman" panose="02020603050405020304" pitchFamily="18" charset="0"/>
                <a:cs typeface="Times New Roman" panose="02020603050405020304" pitchFamily="18" charset="0"/>
              </a:rPr>
              <a:t>ما هي أهم مشكلات سياسة القبول في الجامعات المصرية؟</a:t>
            </a:r>
          </a:p>
          <a:p>
            <a:pPr algn="just" rtl="1"/>
            <a:r>
              <a:rPr lang="ar-EG" sz="2200">
                <a:latin typeface="Times New Roman" panose="02020603050405020304" pitchFamily="18" charset="0"/>
                <a:cs typeface="Times New Roman" panose="02020603050405020304" pitchFamily="18" charset="0"/>
              </a:rPr>
              <a:t>ما التصور المقترح لتطوير سياسات القبول بالجامعات المصرية؟</a:t>
            </a:r>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9E714B7-7798-9963-FA9F-4A403A5BE91C}"/>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7BBE27C2-8F37-F050-0756-054E107196FC}"/>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907729397"/>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52D9C-CBA0-A96A-0F1D-77118F3F21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50DBC8-E2D0-6FC9-FADC-FD138BB4135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09E50BA-AF8F-A088-5526-ECDED666998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3449D4A-FF0F-0353-1543-D6A1E610A72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9CA157F-63E9-F3C0-4357-CF56C070DFF8}"/>
              </a:ext>
            </a:extLst>
          </p:cNvPr>
          <p:cNvSpPr txBox="1"/>
          <p:nvPr/>
        </p:nvSpPr>
        <p:spPr>
          <a:xfrm>
            <a:off x="1121953" y="1571909"/>
            <a:ext cx="9189665" cy="2800767"/>
          </a:xfrm>
          <a:prstGeom prst="rect">
            <a:avLst/>
          </a:prstGeom>
          <a:noFill/>
        </p:spPr>
        <p:txBody>
          <a:bodyPr wrap="square" rtlCol="0">
            <a:spAutoFit/>
          </a:bodyPr>
          <a:lstStyle/>
          <a:p>
            <a:pPr algn="just" rtl="1"/>
            <a:r>
              <a:rPr lang="ar-EG" sz="2200" b="1" dirty="0">
                <a:solidFill>
                  <a:srgbClr val="00B0F0"/>
                </a:solidFill>
                <a:latin typeface="Times New Roman" panose="02020603050405020304" pitchFamily="18" charset="0"/>
                <a:cs typeface="Times New Roman" panose="02020603050405020304" pitchFamily="18" charset="0"/>
              </a:rPr>
              <a:t> 3- الصياغة على هيئة فرض:-</a:t>
            </a:r>
          </a:p>
          <a:p>
            <a:pPr algn="just" rtl="1"/>
            <a:r>
              <a:rPr lang="ar-EG" sz="2200" dirty="0">
                <a:latin typeface="Times New Roman" panose="02020603050405020304" pitchFamily="18" charset="0"/>
                <a:cs typeface="Times New Roman" panose="02020603050405020304" pitchFamily="18" charset="0"/>
              </a:rPr>
              <a:t>وهي تلك الصياغة التي يستخدمها الباحث في حالة المشكلات التي تتضمن متغيرين أو أكثر، ويرغب الباحث في التعرف على العلاقة التي تربطهما، وتحديد شكل تلك العلاقة وهل هي علاقة طردية أم عكسية.</a:t>
            </a:r>
          </a:p>
          <a:p>
            <a:pPr algn="just" rtl="1"/>
            <a:r>
              <a:rPr lang="ar-EG" sz="2200" dirty="0">
                <a:latin typeface="Times New Roman" panose="02020603050405020304" pitchFamily="18" charset="0"/>
                <a:cs typeface="Times New Roman" panose="02020603050405020304" pitchFamily="18" charset="0"/>
              </a:rPr>
              <a:t>ومن أمثلة تلك الصياغة:</a:t>
            </a:r>
          </a:p>
          <a:p>
            <a:pPr algn="just" rtl="1"/>
            <a:r>
              <a:rPr lang="ar-EG" sz="2200" dirty="0">
                <a:latin typeface="Times New Roman" panose="02020603050405020304" pitchFamily="18" charset="0"/>
                <a:cs typeface="Times New Roman" panose="02020603050405020304" pitchFamily="18" charset="0"/>
              </a:rPr>
              <a:t>في دراسة بعنوان « الدعم التنظيمي وعلاقته بتنمية المسار الوظيفي»</a:t>
            </a:r>
          </a:p>
          <a:p>
            <a:pPr algn="just" rtl="1"/>
            <a:r>
              <a:rPr lang="ar-EG" sz="2200" dirty="0">
                <a:latin typeface="Times New Roman" panose="02020603050405020304" pitchFamily="18" charset="0"/>
                <a:cs typeface="Times New Roman" panose="02020603050405020304" pitchFamily="18" charset="0"/>
              </a:rPr>
              <a:t>صيغت المشكلة على هيئة فرض على النحو الاتي:-</a:t>
            </a:r>
          </a:p>
          <a:p>
            <a:pPr algn="just" rtl="1"/>
            <a:r>
              <a:rPr lang="ar-EG" sz="2200" dirty="0">
                <a:latin typeface="Times New Roman" panose="02020603050405020304" pitchFamily="18" charset="0"/>
                <a:cs typeface="Times New Roman" panose="02020603050405020304" pitchFamily="18" charset="0"/>
              </a:rPr>
              <a:t>« يؤدى الدعم التنظيمي الى تنمية المسار الوظيفي»</a:t>
            </a:r>
          </a:p>
        </p:txBody>
      </p:sp>
      <p:sp>
        <p:nvSpPr>
          <p:cNvPr id="2" name="TextBox 1">
            <a:extLst>
              <a:ext uri="{FF2B5EF4-FFF2-40B4-BE49-F238E27FC236}">
                <a16:creationId xmlns:a16="http://schemas.microsoft.com/office/drawing/2014/main" id="{967C4F78-DA9C-F869-CA2A-A0FD0EEE8468}"/>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EED84F8-D98B-50E0-9B0A-0206E5BAF83E}"/>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194956350"/>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0508" y="2421882"/>
            <a:ext cx="9178058" cy="415498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يضع المتخصصون اربعة شروط تمثل المعايير التي يجب الالتزام بها عند صياغة المشكلات البحثية، وتتمثل تلك المعايير أو الشروط في ما يلي ( التائب،2018):</a:t>
            </a:r>
          </a:p>
          <a:p>
            <a:pPr algn="just" rtl="1"/>
            <a:r>
              <a:rPr lang="ar-EG" sz="2200" dirty="0">
                <a:latin typeface="Times New Roman" panose="02020603050405020304" pitchFamily="18" charset="0"/>
                <a:cs typeface="Times New Roman" panose="02020603050405020304" pitchFamily="18" charset="0"/>
              </a:rPr>
              <a:t>1– يجب ان تكون صياغة المشكلة في عبارة محددة أو سؤال واضح.</a:t>
            </a:r>
          </a:p>
          <a:p>
            <a:pPr algn="just" rtl="1"/>
            <a:r>
              <a:rPr lang="ar-EG" sz="2200" dirty="0">
                <a:latin typeface="Times New Roman" panose="02020603050405020304" pitchFamily="18" charset="0"/>
                <a:cs typeface="Times New Roman" panose="02020603050405020304" pitchFamily="18" charset="0"/>
              </a:rPr>
              <a:t>2 – يجب ان توضح المشكلة علاقة بين متغيرين أو اكثر، مع تحديد المجتمع الذي تشمله الدراسة.</a:t>
            </a:r>
          </a:p>
          <a:p>
            <a:pPr algn="just" rtl="1"/>
            <a:r>
              <a:rPr lang="ar-EG" sz="2200" dirty="0">
                <a:latin typeface="Times New Roman" panose="02020603050405020304" pitchFamily="18" charset="0"/>
                <a:cs typeface="Times New Roman" panose="02020603050405020304" pitchFamily="18" charset="0"/>
              </a:rPr>
              <a:t>3 – يجب ان تكون المتغيرات التي تحددها المشكلة متفقة مع المتغيرات التي تعالجها ادوات الدراسة في الجزء الخاص بالإجراءات، كما يجب ان يكون المجتمع كما حددته المشكلة متفقا مع عينة البحث أو الأفراد الذين تشملهم عينة الدراسة.</a:t>
            </a:r>
          </a:p>
          <a:p>
            <a:pPr algn="just" rtl="1"/>
            <a:endParaRPr lang="ar-EG" sz="2200" dirty="0">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FBFF8D3D-A435-48C5-B85D-DAB9E60BAF5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C6EEE74-4D68-404F-91E1-750A5C89D3E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71EEDD2F-02CD-47BA-A454-7AE1355F25D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142EF5FA-C93C-4E40-85B6-4C9C3252416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E4C859AA-AB50-4B7B-BCB9-E51F086C0C2B}"/>
              </a:ext>
            </a:extLst>
          </p:cNvPr>
          <p:cNvSpPr/>
          <p:nvPr/>
        </p:nvSpPr>
        <p:spPr>
          <a:xfrm>
            <a:off x="2278966" y="1265628"/>
            <a:ext cx="6700947" cy="927226"/>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3200" b="1" dirty="0">
                <a:solidFill>
                  <a:srgbClr val="C00000"/>
                </a:solidFill>
                <a:latin typeface="Times New Roman" panose="02020603050405020304" pitchFamily="18" charset="0"/>
                <a:cs typeface="Times New Roman" panose="02020603050405020304" pitchFamily="18" charset="0"/>
              </a:rPr>
              <a:t>معايير صياغة المشكلة البحثية</a:t>
            </a:r>
          </a:p>
        </p:txBody>
      </p:sp>
    </p:spTree>
    <p:extLst>
      <p:ext uri="{BB962C8B-B14F-4D97-AF65-F5344CB8AC3E}">
        <p14:creationId xmlns:p14="http://schemas.microsoft.com/office/powerpoint/2010/main" val="3061194811"/>
      </p:ext>
    </p:extLst>
  </p:cSld>
  <p:clrMapOvr>
    <a:masterClrMapping/>
  </p:clrMapOvr>
  <mc:AlternateContent xmlns:mc="http://schemas.openxmlformats.org/markup-compatibility/2006" xmlns:p14="http://schemas.microsoft.com/office/powerpoint/2010/main">
    <mc:Choice Requires="p14">
      <p:transition spd="slow" p14:dur="2000" advTm="43440"/>
    </mc:Choice>
    <mc:Fallback xmlns="">
      <p:transition spd="slow" advTm="4344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69941B-4D65-E200-6AF6-080AC30E29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15D7A3-127E-B98C-058E-3A51BBDA737D}"/>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7E9036F-B02F-E52B-8266-3A4D4E257FDC}"/>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E299318-ADD8-1EFA-BB14-9A01F1B9932F}"/>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B39616A-D9B7-66E1-1812-B8C78DF408F6}"/>
              </a:ext>
            </a:extLst>
          </p:cNvPr>
          <p:cNvSpPr txBox="1"/>
          <p:nvPr/>
        </p:nvSpPr>
        <p:spPr>
          <a:xfrm>
            <a:off x="1330508" y="2421882"/>
            <a:ext cx="9178058" cy="415498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نقدم هنا نقدم هنا بعض الارشادات والملاحظات الموجهة تحديدا لطلاب الدراسات العليا والدقيقة في مرحلتي الماجستير والدكتوراه، والتي من الممكن ان تلفت انتباههم إلى جملة من القضايا المهمة عند اختيارهم للمشكلات البحثية التي يرغبون في دراستها، وذلك كالتالي ( التائب، 2018):</a:t>
            </a:r>
          </a:p>
          <a:p>
            <a:pPr algn="just" rtl="1"/>
            <a:r>
              <a:rPr lang="ar-EG" sz="2200" dirty="0">
                <a:latin typeface="Times New Roman" panose="02020603050405020304" pitchFamily="18" charset="0"/>
                <a:cs typeface="Times New Roman" panose="02020603050405020304" pitchFamily="18" charset="0"/>
              </a:rPr>
              <a:t>1 – عدم التعجل في اختيار موضوعات دون الالمام بكافة الجوانب المتعلقة بها، في مقابل ذلك فإن على الطالب التريث في اختيار مشكلة تستحق البحث والدراسة، وعلى الطالب ان يعي ان العبرة ليست في التعجل بتقديم موضوع معين للمجلس العلمي بالكلية أو القسم الذي يدرس به، وانما العبرة في قيمة وأهمية ومكانة الموضوع الذي يقدمه.</a:t>
            </a:r>
          </a:p>
          <a:p>
            <a:pPr algn="just" rtl="1"/>
            <a:endParaRPr lang="ar-EG" sz="2200" dirty="0">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62B096A-6B25-777C-77D2-A7A8E0BF46C5}"/>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7B381C0F-DF9B-1827-9F5A-5BBEEAA052DB}"/>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9CA55195-4288-3363-5B1F-024883016F6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4E638B46-FC9D-FEAF-1E4A-F0493F54B4D2}"/>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1951A160-1525-130D-9BB4-DE06BA5FBD4C}"/>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885995DB-B915-10C1-B1EB-16DD5CC28A1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42E0C538-0424-C2BF-EEF5-62E3BEB421A5}"/>
              </a:ext>
            </a:extLst>
          </p:cNvPr>
          <p:cNvSpPr/>
          <p:nvPr/>
        </p:nvSpPr>
        <p:spPr>
          <a:xfrm>
            <a:off x="2278966" y="1265628"/>
            <a:ext cx="8088923" cy="927226"/>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3200" b="1" dirty="0">
                <a:solidFill>
                  <a:srgbClr val="C00000"/>
                </a:solidFill>
                <a:latin typeface="Times New Roman" panose="02020603050405020304" pitchFamily="18" charset="0"/>
                <a:cs typeface="Times New Roman" panose="02020603050405020304" pitchFamily="18" charset="0"/>
              </a:rPr>
              <a:t> ارشادات وملاحظات عامة حول اختيار المشكلات البحثية</a:t>
            </a:r>
          </a:p>
        </p:txBody>
      </p:sp>
    </p:spTree>
    <p:extLst>
      <p:ext uri="{BB962C8B-B14F-4D97-AF65-F5344CB8AC3E}">
        <p14:creationId xmlns:p14="http://schemas.microsoft.com/office/powerpoint/2010/main" val="3726702248"/>
      </p:ext>
    </p:extLst>
  </p:cSld>
  <p:clrMapOvr>
    <a:masterClrMapping/>
  </p:clrMapOvr>
  <mc:AlternateContent xmlns:mc="http://schemas.openxmlformats.org/markup-compatibility/2006" xmlns:p14="http://schemas.microsoft.com/office/powerpoint/2010/main">
    <mc:Choice Requires="p14">
      <p:transition spd="slow" p14:dur="2000" advTm="43440"/>
    </mc:Choice>
    <mc:Fallback xmlns="">
      <p:transition spd="slow" advTm="4344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D1F2E-26C9-9CEC-B342-E5E08E0EB7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885D5D-D2BA-1321-54BB-0B0C5A4258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184674-1AD2-8FF3-5B1F-E8DFE6F07A05}"/>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1743F5E-FA74-D869-8698-A5AA1D047318}"/>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27A94A4-248B-FEE2-1BE5-4E44F7D6B7CB}"/>
              </a:ext>
            </a:extLst>
          </p:cNvPr>
          <p:cNvSpPr txBox="1"/>
          <p:nvPr/>
        </p:nvSpPr>
        <p:spPr>
          <a:xfrm>
            <a:off x="1515742" y="1465253"/>
            <a:ext cx="9035027" cy="3477875"/>
          </a:xfrm>
          <a:prstGeom prst="rect">
            <a:avLst/>
          </a:prstGeom>
          <a:noFill/>
        </p:spPr>
        <p:txBody>
          <a:bodyPr wrap="square" rtlCol="0">
            <a:spAutoFit/>
          </a:bodyPr>
          <a:lstStyle/>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 – على الطالب ان يدرك ان عملية اختيار مشكلة بحثية تستحق البحث والدراسة ليست من الأمور الهينة، وان امامه جهد وعمل ذهني كبير ومضني يتطلب منه ان يقضي وقتا طويلا بين رفوف المكتبات الجامعية، خاصة تلك التي تتضمن بحوث ودراسات لها علاقة مباشرة أو غير مباشرة بتخصصه العلمي،  وان يطلع على كل اكبر عدد ممكن من الدراسات والبحوث، وان يراجع توصيات ومقترحات الباحثين الذين سبقوه، وان يطلع على ملخصات البحوث المنشورة على بعض المواقع العلمية بشبكة المعلومات الدولية، كما ان عليه ان يطلع على الدوريات العلمية في مجال تخصصه الصادرة في بلده وخارج بلده، وان يسعى للوصول إلى بحوث المؤتمرات والندوات العلمية التي تنظمها الجامعات والمراكز البحثية، ان كل هذه المراجعات العلمية ستساعد الباحث على تلمس الكثير من المشكلات البحثية الجديرة بالدراسة.</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645682D5-EF45-13F8-D3DA-C0AC0B7AD8E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5088FF9-33E1-E64F-5367-6785F341DB72}"/>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32FDB1FF-6B3F-B844-2116-4EE0941FA72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8F33B6B9-1EA7-B2E9-48EA-3D325D452CD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FD744FDA-5E72-FA21-B388-7A199EC0CFC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2CF86AB-A365-9341-C129-A9DE18F238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18808084"/>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BDC85-9C36-4CE8-F400-4C75528271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E428F7-B323-E2C1-45C5-29FEF19DB26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06655F9-DE88-2785-99FF-BABB4A58585A}"/>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30596A1-1EFE-3F2F-79F4-EFBFF83EB381}"/>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73A6777-58E7-4DEB-1CB4-86DDE60D398D}"/>
              </a:ext>
            </a:extLst>
          </p:cNvPr>
          <p:cNvSpPr txBox="1"/>
          <p:nvPr/>
        </p:nvSpPr>
        <p:spPr>
          <a:xfrm>
            <a:off x="1515742" y="1465253"/>
            <a:ext cx="9035027" cy="4493538"/>
          </a:xfrm>
          <a:prstGeom prst="rect">
            <a:avLst/>
          </a:prstGeom>
          <a:noFill/>
        </p:spPr>
        <p:txBody>
          <a:bodyPr wrap="square" rtlCol="0">
            <a:spAutoFit/>
          </a:bodyPr>
          <a:lstStyle/>
          <a:p>
            <a:pPr algn="just" rtl="1"/>
            <a:r>
              <a:rPr kumimoji="0" lang="ar-EG" altLang="en-US" sz="2200" i="0" u="none" strike="noStrike" cap="none" normalizeH="0" baseline="0" dirty="0">
                <a:ln>
                  <a:noFill/>
                </a:ln>
                <a:effectLst/>
                <a:latin typeface="Arial" panose="020B0604020202020204" pitchFamily="34" charset="0"/>
                <a:cs typeface="+mj-cs"/>
              </a:rPr>
              <a:t> 3– على الطالب ان يكثر في هذه المرحلة من مجالسة اساتذته والتواصل معهم، وفتح حوارات علمية معهم حول القضايا والمشكلات الملحة في مجال تخصصه، وان يستمع منهم إلى كل ما يطرحونه من افكار وأراء علمية، حيث من الممكن ان تقود تلك الحوارات إلى الخروج بأفكار بحثية مهمة.</a:t>
            </a:r>
          </a:p>
          <a:p>
            <a:pPr algn="just" rtl="1"/>
            <a:r>
              <a:rPr kumimoji="0" lang="ar-EG" altLang="en-US" sz="2200" i="0" u="none" strike="noStrike" cap="none" normalizeH="0" baseline="0" dirty="0">
                <a:ln>
                  <a:noFill/>
                </a:ln>
                <a:effectLst/>
                <a:latin typeface="Arial" panose="020B0604020202020204" pitchFamily="34" charset="0"/>
                <a:cs typeface="+mj-cs"/>
              </a:rPr>
              <a:t>4 – من المهم جدا للطالب ان يحضر مناقشات الرسائل العلمية في مجال تخصصه، وان يستمع إلى الملاحظات والأفكار العلمية التي تطرح اثناء المناقشة،  حيث من شأن كل ذلك ان يلفت انتباه الطالب إلى مشكلات بحثية مهمة.</a:t>
            </a:r>
          </a:p>
          <a:p>
            <a:pPr algn="just" rtl="1"/>
            <a:r>
              <a:rPr kumimoji="0" lang="ar-EG" altLang="en-US" sz="2200" i="0" u="none" strike="noStrike" cap="none" normalizeH="0" baseline="0" dirty="0">
                <a:ln>
                  <a:noFill/>
                </a:ln>
                <a:effectLst/>
                <a:latin typeface="Arial" panose="020B0604020202020204" pitchFamily="34" charset="0"/>
                <a:cs typeface="+mj-cs"/>
              </a:rPr>
              <a:t>5 – من المناسب ان يبدأ الطالب بالتفكير في تحسس ومحاولة اختيار مشكلة بحثية منذ مرحلة دراسة مواد دبلوم الدراسات العليا، حيث يكلف الطلاب من قبل اساتذتهم بإعداد ورقات بحثية معينة في موضوعات مختلفة، وعندئذ قد يقع في يد الطالب موضوع يستهويه ويرى انه من الممكن دراسته، وفي هذه الحالة من المهم ان يستشير الطالب اساتذته، وان يستمع إلى آرائهم في ما يتعلق بصلاحية الموضوع للدراسة من عدمه، وفي حال التوصل إلى اتفاق بخصوص صلاحيته للدراسة فإنه من الممكن ان يبدأ في تطويره بما يجعله في مستوى مشكلة قابلة للبحث من خلال رسالة ماجستير، أو اطروحة دكتوراه.</a:t>
            </a:r>
          </a:p>
        </p:txBody>
      </p:sp>
      <p:sp>
        <p:nvSpPr>
          <p:cNvPr id="2" name="TextBox 1">
            <a:extLst>
              <a:ext uri="{FF2B5EF4-FFF2-40B4-BE49-F238E27FC236}">
                <a16:creationId xmlns:a16="http://schemas.microsoft.com/office/drawing/2014/main" id="{04726B03-ACC5-5578-E613-94035B7D5583}"/>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FB141474-4F11-D51F-0432-FFEF233035F8}"/>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829331BA-A1F3-9A8C-680B-729191FC75F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CF4C8420-B921-05C2-C43B-818A765CFED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0B8C1CDD-1BCB-8B90-A1CE-2E2DE617288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9CAF24FD-E1E2-7673-F938-B11D4A3DBCB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86594468"/>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4FEF9-9F14-7A39-5CCD-98EC035D8D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EE8242-6591-5147-5F0D-41B03A80DE5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AB975AA-BC67-2E25-B80B-083524A13414}"/>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1F92-C3D2-9D5D-87FE-6EC1236BA4C1}"/>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B390AE5-CA94-3095-ADC8-31D165E9B427}"/>
              </a:ext>
            </a:extLst>
          </p:cNvPr>
          <p:cNvSpPr txBox="1"/>
          <p:nvPr/>
        </p:nvSpPr>
        <p:spPr>
          <a:xfrm>
            <a:off x="1515742" y="1465253"/>
            <a:ext cx="9035027" cy="4493538"/>
          </a:xfrm>
          <a:prstGeom prst="rect">
            <a:avLst/>
          </a:prstGeom>
          <a:noFill/>
        </p:spPr>
        <p:txBody>
          <a:bodyPr wrap="square" rtlCol="0">
            <a:spAutoFit/>
          </a:bodyPr>
          <a:lstStyle/>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6 – من المفيد جدا ان يجلس الطالب في حلقات علمية مع زملائه الطلبة، في جلسات خارج قاعات الدرس، للتحاور والتداول وتبادل الآراء والأفكار العلمية، حول الموضوعات التي يرونها مناسبة للدراسة، وسيكون النقاش والحوار أكثر فائدة وجدوى في حال مشاركة الطلاب ممن اجتازوا هذه المرحلة، وبدأوا في إعداد رسائلهم، ان من شان هذه الحوارات العلمية ان تفتح الأذهان على قضايا ومشكلات علمية جديرة بالدراسة.</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على الطالب الا يقف عند موضوع معين ويحصر فيه نفسه، بل عليه ان يضع امامه خيارات لموضوعات متعددة، حتى إذا ما رفض أحد تلك الموضوعات يكون مستعدا لتقديم موضوع اخر، وعليه في هذه الحالة ان يتمتع بنفس طويل وسعة بال وصير ومثابرة، وان يتخلص من العناد، والا يتحسس او يتضايق أو يتبرم من عملية الرفض لما يقدمه من موضوعات ومقترحات، بل عليه ان ينصت جيدا للملاحظات التي يبديها الأساتذة، وان يدرك ان الهدف دائما هو دفع الطالب إلى اختيار موضوع ذا قيمة علمية، وان عملية الرفض لما يقدمه من مقترحات ليست موجهة لشخصه، وإنما للموضوعات التي يعتبرها البعض غير صالحة للدراسة لاعتبارات علمية محضة.</a:t>
            </a: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78DA9889-1C71-0CFA-CFDB-5F5B162ECBA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E64A687-293F-C723-8F59-ABE36A69A56D}"/>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DD5239F6-28E0-F27A-28F5-AAE93B95F3E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7EDCCE4B-5888-2C0A-6FF7-60803E48CF00}"/>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1726C46D-7584-9BFC-B5AB-C17DA9BD520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8508819-AFFE-890A-1770-ADD5E4509E5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3086694"/>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A9C470-A0EF-7602-A89A-1325C1A21C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9EEC73-2518-589C-7A36-2A98F8212B0D}"/>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5E920D1-FE82-6B74-C990-745A9970799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BEF85D8-A5AB-B1CD-A875-8726C188759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DD3C404-EBD0-9EC1-BA5D-E75720030DB0}"/>
              </a:ext>
            </a:extLst>
          </p:cNvPr>
          <p:cNvSpPr txBox="1"/>
          <p:nvPr/>
        </p:nvSpPr>
        <p:spPr>
          <a:xfrm>
            <a:off x="1279098" y="2175431"/>
            <a:ext cx="9018454" cy="155504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تم خلال هذه المحاضرة استعراض كيفية صياغة العنوان الجيد للبحوث والرسائل العلمية، والتعريف بمصادر تحديد واختيار العنوان، وتحديد العلاقة بين العنوان ومناهج البحث العلمي. ومساعدة الطلاب على كيفية كتابة مقدمة البحث، ومساعدتهم أيضا على كيفية الصياغة الجيدة لمشكلة البحث.</a:t>
            </a:r>
          </a:p>
        </p:txBody>
      </p:sp>
      <p:sp>
        <p:nvSpPr>
          <p:cNvPr id="2" name="TextBox 1">
            <a:extLst>
              <a:ext uri="{FF2B5EF4-FFF2-40B4-BE49-F238E27FC236}">
                <a16:creationId xmlns:a16="http://schemas.microsoft.com/office/drawing/2014/main" id="{EEAE4C41-FBD0-CD84-C480-4D49EE50D5C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B944BDB-5CE5-2E03-E5A7-3E40C251AC29}"/>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D503D742-5965-B2C5-4685-22988087814D}"/>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خاتمة المحاضرة</a:t>
            </a:r>
          </a:p>
        </p:txBody>
      </p:sp>
    </p:spTree>
    <p:extLst>
      <p:ext uri="{BB962C8B-B14F-4D97-AF65-F5344CB8AC3E}">
        <p14:creationId xmlns:p14="http://schemas.microsoft.com/office/powerpoint/2010/main" val="2349547579"/>
      </p:ext>
    </p:extLst>
  </p:cSld>
  <p:clrMapOvr>
    <a:masterClrMapping/>
  </p:clrMapOvr>
  <mc:AlternateContent xmlns:mc="http://schemas.openxmlformats.org/markup-compatibility/2006" xmlns:p14="http://schemas.microsoft.com/office/powerpoint/2010/main">
    <mc:Choice Requires="p14">
      <p:transition spd="slow" p14:dur="2000" advTm="31318"/>
    </mc:Choice>
    <mc:Fallback xmlns="">
      <p:transition spd="slow" advTm="31318"/>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59427-84C4-26BB-E704-5147D9B52CB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C00F13-0234-AADB-D892-1D314DE0F559}"/>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F8595803-D17F-FF9A-4552-1A57A8120DF1}"/>
              </a:ext>
            </a:extLst>
          </p:cNvPr>
          <p:cNvSpPr/>
          <p:nvPr/>
        </p:nvSpPr>
        <p:spPr>
          <a:xfrm>
            <a:off x="3330030" y="1811388"/>
            <a:ext cx="8374290" cy="3078535"/>
          </a:xfrm>
          <a:prstGeom prst="rect">
            <a:avLst/>
          </a:prstGeom>
        </p:spPr>
        <p:txBody>
          <a:bodyPr wrap="square">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في ضوء دراستك لمشكلة البحث ، اعرض لمشكلة البحث بأحد البحوث العلمية، موضحا وفق أي الطرق تمت صياغتها، على أن يتم عرض إجابتكم في شكل فيديو قصير تتراوح مدته من خمس الى عشر دقائق، ومرفقا به ملف </a:t>
            </a:r>
            <a:r>
              <a:rPr kumimoji="0" lang="en-US"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PDF </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للإجابة المطلوبة.</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srgbClr val="00B050"/>
                </a:solidFill>
                <a:effectLst/>
                <a:uLnTx/>
                <a:uFillTx/>
                <a:latin typeface="Calibri"/>
                <a:ea typeface="+mn-ea"/>
                <a:cs typeface="Times New Roman" panose="02020603050405020304" pitchFamily="18" charset="0"/>
              </a:rPr>
              <a:t>مع أطيب التمنيات بالتوفيق،،</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41E7BFAA-09D4-F351-E127-EC398F6B3869}"/>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575D64-450B-1D7B-4811-9988237B6310}"/>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04721F9F-1F94-2FF0-C3D1-19DEBA9C62AF}"/>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10F296E4-4F9E-70EA-8A61-8F14B2DB9EE5}"/>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A8D63102-8A89-9394-BB2A-EC9A2D2F442D}"/>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المهمة المطلوبة</a:t>
            </a:r>
          </a:p>
        </p:txBody>
      </p:sp>
    </p:spTree>
    <p:extLst>
      <p:ext uri="{BB962C8B-B14F-4D97-AF65-F5344CB8AC3E}">
        <p14:creationId xmlns:p14="http://schemas.microsoft.com/office/powerpoint/2010/main" val="26770573"/>
      </p:ext>
    </p:extLst>
  </p:cSld>
  <p:clrMapOvr>
    <a:masterClrMapping/>
  </p:clrMapOvr>
  <p:transition spd="slow" advTm="24460">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71CCE-4669-7B27-7F18-1657BFEB0D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62D9F8-9219-9012-D655-58927932169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525ADF4-80A1-3EC6-5DDA-7B17E7745CA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7B40048-398E-BB9B-88D4-B437637A17A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20442A89-3E80-6028-73CB-5BC28F5B0BC3}"/>
              </a:ext>
            </a:extLst>
          </p:cNvPr>
          <p:cNvSpPr txBox="1"/>
          <p:nvPr/>
        </p:nvSpPr>
        <p:spPr>
          <a:xfrm>
            <a:off x="1279098" y="2175431"/>
            <a:ext cx="9018454" cy="3249223"/>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AEEF"/>
                </a:solidFill>
                <a:effectLst/>
                <a:uLnTx/>
                <a:uFillTx/>
                <a:latin typeface="Alexandria" charset="0"/>
                <a:ea typeface="+mn-ea"/>
                <a:cs typeface="Alexandria" charset="0"/>
              </a:rPr>
              <a:t>قائمة المراجع:</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1" i="0" u="none" strike="noStrike" kern="1200" cap="none" spc="0" normalizeH="0" baseline="0" noProof="0" dirty="0">
                <a:ln>
                  <a:noFill/>
                </a:ln>
                <a:solidFill>
                  <a:srgbClr val="00AEEF"/>
                </a:solidFill>
                <a:effectLst/>
                <a:uLnTx/>
                <a:uFillTx/>
                <a:latin typeface="Alexandria" charset="0"/>
                <a:ea typeface="+mn-ea"/>
                <a:cs typeface="Alexandria" charset="0"/>
              </a:rPr>
              <a:t>ا</a:t>
            </a: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لتائب، محمود حسين (2018).البحث العلمي- قواعده واجراءاته ومناهجه. القاهرة: المكتب العربي للمعارف، الطبعة الأولى.</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المحمودي، محمد سرحان علي. (2019). مناهج البحث العلمي. صنعاء: دار الكتب، الطبعة الثالثة.</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السيد احمد مصطفى، اعداد المقترحات الأولية لمشروعات البحوث: نموذج للتطبيق،. بنغازي، منشورات جامعة قاريونس، 1992 م، ص 28</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 شريف درويش اللبان، هشام عطية عبدالمقصود، مقدمة في مناهج البحث الإعلامي،. القاهرة، الدار العربية للنشر والتوزيع، 2008 م، ص 44</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عبدالباسط محمد حسن، اصول البحث الاجتماعي، ط 7، القاهرة، مكتبة وهبة، 1980 م،. ص 148</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محمد عبدالحميد، البحث العلمي في الدراسات الإعلامية، القاهرة، دار الكتاب، 2004 م،. </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بركات عبدالعزيز، مناهج البحث الإعلامي، القاهرة، دار الكتاب الحديث، 2012 م،</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محمد منير حجاب، الأسس العلمية لكتابة الرسائل الجامعية، ط 3، القاهرة، دار الفجر،. 2000 م، ص 22</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 غازي حسين، البحث العلمي، الرياض، مؤسسة شباب الجامعة، ص 179</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غازي زين الدين عوض الله، الخطاب الإعلامي مادته واشكاله، القاهرة، دار الكتب،. 2002 م، ص 124</a:t>
            </a:r>
          </a:p>
        </p:txBody>
      </p:sp>
      <p:sp>
        <p:nvSpPr>
          <p:cNvPr id="2" name="TextBox 1">
            <a:extLst>
              <a:ext uri="{FF2B5EF4-FFF2-40B4-BE49-F238E27FC236}">
                <a16:creationId xmlns:a16="http://schemas.microsoft.com/office/drawing/2014/main" id="{20CD9950-83E4-4CD6-C34B-FB324F69C004}"/>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B03D1776-D476-B91F-28CF-4F9889960B4E}"/>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127849999"/>
      </p:ext>
    </p:extLst>
  </p:cSld>
  <p:clrMapOvr>
    <a:masterClrMapping/>
  </p:clrMapOvr>
  <mc:AlternateContent xmlns:mc="http://schemas.openxmlformats.org/markup-compatibility/2006" xmlns:p14="http://schemas.microsoft.com/office/powerpoint/2010/main">
    <mc:Choice Requires="p14">
      <p:transition spd="slow" p14:dur="2000" advTm="31318"/>
    </mc:Choice>
    <mc:Fallback xmlns="">
      <p:transition spd="slow" advTm="31318"/>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85"/>
    </mc:Choice>
    <mc:Fallback xmlns="">
      <p:transition spd="slow" advTm="5585"/>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25040" y="635000"/>
            <a:ext cx="3479800" cy="23202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32"/>
    </mc:Choice>
    <mc:Fallback xmlns="">
      <p:transition spd="slow" advTm="533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D76652D-945C-4BBB-93EC-AAA9B94F6AE3}">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49100919-8a76-4266-be0c-7dc583902cb4"/>
    <ds:schemaRef ds:uri="http://purl.org/dc/elements/1.1/"/>
    <ds:schemaRef ds:uri="d13aca44-ef33-4cf4-9980-7f0b00e6eeb9"/>
    <ds:schemaRef ds:uri="http://www.w3.org/XML/1998/namespace"/>
    <ds:schemaRef ds:uri="http://purl.org/dc/dcmitype/"/>
  </ds:schemaRefs>
</ds:datastoreItem>
</file>

<file path=customXml/itemProps2.xml><?xml version="1.0" encoding="utf-8"?>
<ds:datastoreItem xmlns:ds="http://schemas.openxmlformats.org/officeDocument/2006/customXml" ds:itemID="{A4B2F552-7CC9-4B68-8CF6-2FEFD10A4B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7803</TotalTime>
  <Words>6669</Words>
  <Application>Microsoft Office PowerPoint</Application>
  <PresentationFormat>Widescreen</PresentationFormat>
  <Paragraphs>312</Paragraphs>
  <Slides>52</Slides>
  <Notes>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52</vt:i4>
      </vt:variant>
    </vt:vector>
  </HeadingPairs>
  <TitlesOfParts>
    <vt:vector size="61" baseType="lpstr">
      <vt:lpstr>Alexandria</vt:lpstr>
      <vt:lpstr>Arial</vt:lpstr>
      <vt:lpstr>Calibri</vt:lpstr>
      <vt:lpstr>Calibri Light</vt:lpstr>
      <vt:lpstr>Simplified Arabic</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Reem Ward</cp:lastModifiedBy>
  <cp:revision>266</cp:revision>
  <dcterms:created xsi:type="dcterms:W3CDTF">2023-04-29T09:08:00Z</dcterms:created>
  <dcterms:modified xsi:type="dcterms:W3CDTF">2026-05-24T21:40:49Z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