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9" r:id="rId3"/>
    <p:sldId id="260" r:id="rId4"/>
    <p:sldId id="323" r:id="rId5"/>
    <p:sldId id="324" r:id="rId6"/>
    <p:sldId id="325" r:id="rId7"/>
    <p:sldId id="326" r:id="rId8"/>
    <p:sldId id="327" r:id="rId9"/>
    <p:sldId id="328" r:id="rId10"/>
    <p:sldId id="329" r:id="rId11"/>
    <p:sldId id="330" r:id="rId12"/>
    <p:sldId id="331" r:id="rId13"/>
    <p:sldId id="332" r:id="rId14"/>
    <p:sldId id="333" r:id="rId15"/>
    <p:sldId id="334" r:id="rId16"/>
    <p:sldId id="335" r:id="rId17"/>
    <p:sldId id="336" r:id="rId18"/>
    <p:sldId id="337" r:id="rId19"/>
    <p:sldId id="338" r:id="rId20"/>
    <p:sldId id="339" r:id="rId21"/>
    <p:sldId id="340" r:id="rId22"/>
    <p:sldId id="341" r:id="rId23"/>
    <p:sldId id="342" r:id="rId24"/>
    <p:sldId id="343" r:id="rId25"/>
    <p:sldId id="344" r:id="rId26"/>
    <p:sldId id="345" r:id="rId27"/>
    <p:sldId id="346" r:id="rId28"/>
    <p:sldId id="347" r:id="rId29"/>
    <p:sldId id="349" r:id="rId30"/>
    <p:sldId id="350" r:id="rId31"/>
    <p:sldId id="351" r:id="rId32"/>
    <p:sldId id="352" r:id="rId33"/>
    <p:sldId id="353" r:id="rId34"/>
    <p:sldId id="354" r:id="rId35"/>
    <p:sldId id="35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7FE86517-1285-4DBC-8900-C544730056B6}" type="datetimeFigureOut">
              <a:rPr lang="ar-SA" smtClean="0"/>
              <a:t>20/07/44</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427998FB-52CF-454B-8D6E-50D898B9149D}" type="slidenum">
              <a:rPr lang="ar-SA" smtClean="0"/>
              <a:t>‹#›</a:t>
            </a:fld>
            <a:endParaRPr lang="ar-SA"/>
          </a:p>
        </p:txBody>
      </p:sp>
    </p:spTree>
    <p:extLst>
      <p:ext uri="{BB962C8B-B14F-4D97-AF65-F5344CB8AC3E}">
        <p14:creationId xmlns:p14="http://schemas.microsoft.com/office/powerpoint/2010/main" val="4219669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6.png"/><Relationship Id="rId7"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16.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17.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18.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19.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20.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21.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0.emf"/><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3.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emf"/><Relationship Id="rId7" Type="http://schemas.openxmlformats.org/officeDocument/2006/relationships/image" Target="../media/image13.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10.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7.emf"/><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image" Target="../media/image13.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10.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7.emf"/><Relationship Id="rId4" Type="http://schemas.openxmlformats.org/officeDocument/2006/relationships/image" Target="../media/image6.png"/><Relationship Id="rId9" Type="http://schemas.openxmlformats.org/officeDocument/2006/relationships/image" Target="../media/image15.png"/></Relationships>
</file>

<file path=ppt/slides/_rels/slide3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144949" y="608257"/>
            <a:ext cx="7273145"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Introduction to Cryptography</a:t>
            </a:r>
          </a:p>
          <a:p>
            <a:r>
              <a:rPr lang="en-US" sz="2800" dirty="0">
                <a:solidFill>
                  <a:srgbClr val="24A9E1"/>
                </a:solidFill>
                <a:latin typeface="Tajawal Medium" panose="00000600000000000000" pitchFamily="2" charset="-78"/>
                <a:cs typeface="Tajawal Medium" panose="00000600000000000000" pitchFamily="2" charset="-78"/>
              </a:rPr>
              <a:t>Prepared by Dr. Mohammad </a:t>
            </a:r>
            <a:r>
              <a:rPr lang="en-US" sz="2800" dirty="0" err="1">
                <a:solidFill>
                  <a:srgbClr val="24A9E1"/>
                </a:solidFill>
                <a:latin typeface="Tajawal Medium" panose="00000600000000000000" pitchFamily="2" charset="-78"/>
                <a:cs typeface="Tajawal Medium" panose="00000600000000000000" pitchFamily="2" charset="-78"/>
              </a:rPr>
              <a:t>Alkhatib</a:t>
            </a:r>
            <a:endParaRPr lang="en-US" sz="2800" dirty="0">
              <a:solidFill>
                <a:srgbClr val="24A9E1"/>
              </a:solidFill>
              <a:latin typeface="Tajawal Medium" panose="00000600000000000000" pitchFamily="2" charset="-78"/>
              <a:cs typeface="Tajawal Medium" panose="00000600000000000000" pitchFamily="2" charset="-78"/>
            </a:endParaRPr>
          </a:p>
          <a:p>
            <a:r>
              <a:rPr lang="en-US" sz="2800" dirty="0">
                <a:solidFill>
                  <a:srgbClr val="FF9518"/>
                </a:solidFill>
                <a:latin typeface="Tajawal Medium" panose="00000600000000000000" pitchFamily="2" charset="-78"/>
                <a:cs typeface="Tajawal Medium" panose="00000600000000000000" pitchFamily="2" charset="-78"/>
              </a:rPr>
              <a:t>Associate Professor</a:t>
            </a:r>
          </a:p>
          <a:p>
            <a:r>
              <a:rPr lang="en-US" sz="2800" dirty="0">
                <a:solidFill>
                  <a:srgbClr val="FF9518"/>
                </a:solidFill>
                <a:latin typeface="Tajawal Medium" panose="00000600000000000000" pitchFamily="2" charset="-78"/>
                <a:cs typeface="Tajawal Medium" panose="00000600000000000000" pitchFamily="2" charset="-78"/>
              </a:rPr>
              <a:t>Major: Information Security</a:t>
            </a:r>
          </a:p>
        </p:txBody>
      </p:sp>
      <p:sp>
        <p:nvSpPr>
          <p:cNvPr id="16" name="TextBox 15"/>
          <p:cNvSpPr txBox="1"/>
          <p:nvPr/>
        </p:nvSpPr>
        <p:spPr>
          <a:xfrm>
            <a:off x="6995710" y="3159395"/>
            <a:ext cx="512512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Cryptography Algorithms</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19448"/>
    </mc:Choice>
    <mc:Fallback xmlns="">
      <p:transition spd="slow" advTm="1944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828800"/>
          </a:xfrm>
          <a:prstGeom prst="rect">
            <a:avLst/>
          </a:prstGeom>
        </p:spPr>
      </p:pic>
      <p:sp>
        <p:nvSpPr>
          <p:cNvPr id="7" name="TextBox 6"/>
          <p:cNvSpPr txBox="1"/>
          <p:nvPr/>
        </p:nvSpPr>
        <p:spPr>
          <a:xfrm>
            <a:off x="2650377" y="543490"/>
            <a:ext cx="6774688"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Cryptography Algorithm</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10288" y="256218"/>
            <a:ext cx="190308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 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59536" y="1643680"/>
            <a:ext cx="10771632" cy="3831818"/>
          </a:xfrm>
          <a:prstGeom prst="rect">
            <a:avLst/>
          </a:prstGeom>
          <a:noFill/>
        </p:spPr>
        <p:txBody>
          <a:bodyPr wrap="square" rtlCol="0">
            <a:spAutoFit/>
          </a:bodyPr>
          <a:lstStyle/>
          <a:p>
            <a:pPr marL="356870" indent="-344170">
              <a:lnSpc>
                <a:spcPct val="150000"/>
              </a:lnSpc>
              <a:buClr>
                <a:srgbClr val="5C83BE"/>
              </a:buClr>
              <a:buSzPct val="120000"/>
              <a:buFont typeface="Wingdings" pitchFamily="2" charset="2"/>
              <a:buChar char="Ø"/>
              <a:tabLst>
                <a:tab pos="356870" algn="l"/>
                <a:tab pos="357505" algn="l"/>
              </a:tabLst>
              <a:defRPr/>
            </a:pPr>
            <a:r>
              <a:rPr lang="en-US" spc="-5" dirty="0">
                <a:solidFill>
                  <a:srgbClr val="232021"/>
                </a:solidFill>
                <a:cs typeface="Arial"/>
              </a:rPr>
              <a:t>O</a:t>
            </a:r>
            <a:r>
              <a:rPr lang="en-US" dirty="0"/>
              <a:t>verview on Cryptography Algorithms</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Symmetric Ciphers</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err="1"/>
              <a:t>Vigenere</a:t>
            </a:r>
            <a:r>
              <a:rPr lang="en-US" dirty="0"/>
              <a:t> Cipher</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Transposition Ciphers</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Rail fence Cipher</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Columnar Transposition Cipher</a:t>
            </a:r>
          </a:p>
          <a:p>
            <a:pPr marL="356870" indent="-344170">
              <a:lnSpc>
                <a:spcPct val="150000"/>
              </a:lnSpc>
              <a:buClr>
                <a:srgbClr val="5C83BE"/>
              </a:buClr>
              <a:buSzPct val="120000"/>
              <a:buFont typeface="Wingdings" pitchFamily="2" charset="2"/>
              <a:buChar char="Ø"/>
              <a:tabLst>
                <a:tab pos="356870" algn="l"/>
                <a:tab pos="357505" algn="l"/>
              </a:tabLst>
              <a:defRPr/>
            </a:pPr>
            <a:r>
              <a:rPr lang="en-US" altLang="ar-SA" dirty="0"/>
              <a:t>Stream Ciphers vs. Block Cipher</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Stream Cipher (encryption &amp; decryption)</a:t>
            </a:r>
          </a:p>
          <a:p>
            <a:pPr marL="356870" indent="-344170">
              <a:lnSpc>
                <a:spcPct val="150000"/>
              </a:lnSpc>
              <a:buClr>
                <a:srgbClr val="5C83BE"/>
              </a:buClr>
              <a:buSzPct val="120000"/>
              <a:buFont typeface="Wingdings" pitchFamily="2" charset="2"/>
              <a:buChar char="Ø"/>
              <a:tabLst>
                <a:tab pos="356870" algn="l"/>
                <a:tab pos="357505" algn="l"/>
              </a:tabLst>
              <a:defRPr/>
            </a:pPr>
            <a:r>
              <a:rPr lang="en-US" dirty="0"/>
              <a:t>One-Time Pad Cipher</a:t>
            </a:r>
          </a:p>
        </p:txBody>
      </p:sp>
    </p:spTree>
    <p:extLst>
      <p:ext uri="{BB962C8B-B14F-4D97-AF65-F5344CB8AC3E}">
        <p14:creationId xmlns:p14="http://schemas.microsoft.com/office/powerpoint/2010/main" val="1057141976"/>
      </p:ext>
    </p:extLst>
  </p:cSld>
  <p:clrMapOvr>
    <a:masterClrMapping/>
  </p:clrMapOvr>
  <mc:AlternateContent xmlns:mc="http://schemas.openxmlformats.org/markup-compatibility/2006" xmlns:p14="http://schemas.microsoft.com/office/powerpoint/2010/main">
    <mc:Choice Requires="p14">
      <p:transition spd="slow" p14:dur="2000" advTm="154050"/>
    </mc:Choice>
    <mc:Fallback xmlns="">
      <p:transition spd="slow" advTm="15405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39854" y="387584"/>
            <a:ext cx="3776378" cy="954107"/>
          </a:xfrm>
          <a:prstGeom prst="rect">
            <a:avLst/>
          </a:prstGeom>
          <a:noFill/>
        </p:spPr>
        <p:txBody>
          <a:bodyPr wrap="square" rtlCol="0">
            <a:spAutoFit/>
          </a:bodyPr>
          <a:lstStyle/>
          <a:p>
            <a:r>
              <a:rPr lang="en-US" sz="2800" dirty="0">
                <a:solidFill>
                  <a:schemeClr val="bg1"/>
                </a:solidFill>
              </a:rPr>
              <a:t>Classification of the field of Cryptology</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8" name="object 3"/>
          <p:cNvSpPr>
            <a:spLocks/>
          </p:cNvSpPr>
          <p:nvPr/>
        </p:nvSpPr>
        <p:spPr bwMode="auto">
          <a:xfrm>
            <a:off x="4848225" y="1474788"/>
            <a:ext cx="1811338" cy="441325"/>
          </a:xfrm>
          <a:custGeom>
            <a:avLst/>
            <a:gdLst>
              <a:gd name="T0" fmla="*/ 1792411 w 1811020"/>
              <a:gd name="T1" fmla="*/ 130310 h 441960"/>
              <a:gd name="T2" fmla="*/ 1709825 w 1811020"/>
              <a:gd name="T3" fmla="*/ 47385 h 441960"/>
              <a:gd name="T4" fmla="*/ 1550773 w 1811020"/>
              <a:gd name="T5" fmla="*/ 0 h 441960"/>
              <a:gd name="T6" fmla="*/ 131523 w 1811020"/>
              <a:gd name="T7" fmla="*/ 35540 h 441960"/>
              <a:gd name="T8" fmla="*/ 36695 w 1811020"/>
              <a:gd name="T9" fmla="*/ 112540 h 441960"/>
              <a:gd name="T10" fmla="*/ 0 w 1811020"/>
              <a:gd name="T11" fmla="*/ 213234 h 441960"/>
              <a:gd name="T12" fmla="*/ 9183 w 1811020"/>
              <a:gd name="T13" fmla="*/ 264570 h 441960"/>
              <a:gd name="T14" fmla="*/ 12231 w 1811020"/>
              <a:gd name="T15" fmla="*/ 192503 h 441960"/>
              <a:gd name="T16" fmla="*/ 21415 w 1811020"/>
              <a:gd name="T17" fmla="*/ 154003 h 441960"/>
              <a:gd name="T18" fmla="*/ 58111 w 1811020"/>
              <a:gd name="T19" fmla="*/ 100693 h 441960"/>
              <a:gd name="T20" fmla="*/ 91759 w 1811020"/>
              <a:gd name="T21" fmla="*/ 73194 h 441960"/>
              <a:gd name="T22" fmla="*/ 183519 w 1811020"/>
              <a:gd name="T23" fmla="*/ 26654 h 441960"/>
              <a:gd name="T24" fmla="*/ 1520185 w 1811020"/>
              <a:gd name="T25" fmla="*/ 8883 h 441960"/>
              <a:gd name="T26" fmla="*/ 1725119 w 1811020"/>
              <a:gd name="T27" fmla="*/ 71078 h 441960"/>
              <a:gd name="T28" fmla="*/ 1786294 w 1811020"/>
              <a:gd name="T29" fmla="*/ 140675 h 441960"/>
              <a:gd name="T30" fmla="*/ 1804645 w 1811020"/>
              <a:gd name="T31" fmla="*/ 195465 h 441960"/>
              <a:gd name="T32" fmla="*/ 1807703 w 1811020"/>
              <a:gd name="T33" fmla="*/ 213234 h 441960"/>
              <a:gd name="T34" fmla="*/ 1813820 w 1811020"/>
              <a:gd name="T35" fmla="*/ 236929 h 441960"/>
              <a:gd name="T36" fmla="*/ 9183 w 1811020"/>
              <a:gd name="T37" fmla="*/ 213234 h 441960"/>
              <a:gd name="T38" fmla="*/ 45879 w 1811020"/>
              <a:gd name="T39" fmla="*/ 310968 h 441960"/>
              <a:gd name="T40" fmla="*/ 12231 w 1811020"/>
              <a:gd name="T41" fmla="*/ 233964 h 441960"/>
              <a:gd name="T42" fmla="*/ 9183 w 1811020"/>
              <a:gd name="T43" fmla="*/ 216196 h 441960"/>
              <a:gd name="T44" fmla="*/ 36695 w 1811020"/>
              <a:gd name="T45" fmla="*/ 316888 h 441960"/>
              <a:gd name="T46" fmla="*/ 45879 w 1811020"/>
              <a:gd name="T47" fmla="*/ 310968 h 441960"/>
              <a:gd name="T48" fmla="*/ 42828 w 1811020"/>
              <a:gd name="T49" fmla="*/ 122906 h 441960"/>
              <a:gd name="T50" fmla="*/ 58111 w 1811020"/>
              <a:gd name="T51" fmla="*/ 328737 h 441960"/>
              <a:gd name="T52" fmla="*/ 67295 w 1811020"/>
              <a:gd name="T53" fmla="*/ 352430 h 441960"/>
              <a:gd name="T54" fmla="*/ 76459 w 1811020"/>
              <a:gd name="T55" fmla="*/ 343545 h 441960"/>
              <a:gd name="T56" fmla="*/ 73411 w 1811020"/>
              <a:gd name="T57" fmla="*/ 88354 h 441960"/>
              <a:gd name="T58" fmla="*/ 73411 w 1811020"/>
              <a:gd name="T59" fmla="*/ 343545 h 441960"/>
              <a:gd name="T60" fmla="*/ 91759 w 1811020"/>
              <a:gd name="T61" fmla="*/ 369212 h 441960"/>
              <a:gd name="T62" fmla="*/ 94827 w 1811020"/>
              <a:gd name="T63" fmla="*/ 71078 h 441960"/>
              <a:gd name="T64" fmla="*/ 94827 w 1811020"/>
              <a:gd name="T65" fmla="*/ 71078 h 441960"/>
              <a:gd name="T66" fmla="*/ 1774057 w 1811020"/>
              <a:gd name="T67" fmla="*/ 310968 h 441960"/>
              <a:gd name="T68" fmla="*/ 1682297 w 1811020"/>
              <a:gd name="T69" fmla="*/ 385007 h 441960"/>
              <a:gd name="T70" fmla="*/ 1520185 w 1811020"/>
              <a:gd name="T71" fmla="*/ 420546 h 441960"/>
              <a:gd name="T72" fmla="*/ 134591 w 1811020"/>
              <a:gd name="T73" fmla="*/ 385007 h 441960"/>
              <a:gd name="T74" fmla="*/ 131523 w 1811020"/>
              <a:gd name="T75" fmla="*/ 393892 h 441960"/>
              <a:gd name="T76" fmla="*/ 296695 w 1811020"/>
              <a:gd name="T77" fmla="*/ 429431 h 441960"/>
              <a:gd name="T78" fmla="*/ 1636416 w 1811020"/>
              <a:gd name="T79" fmla="*/ 411662 h 441960"/>
              <a:gd name="T80" fmla="*/ 1780175 w 1811020"/>
              <a:gd name="T81" fmla="*/ 316888 h 441960"/>
              <a:gd name="T82" fmla="*/ 1786294 w 1811020"/>
              <a:gd name="T83" fmla="*/ 136233 h 441960"/>
              <a:gd name="T84" fmla="*/ 1807703 w 1811020"/>
              <a:gd name="T85" fmla="*/ 268025 h 441960"/>
              <a:gd name="T86" fmla="*/ 1804645 w 1811020"/>
              <a:gd name="T87" fmla="*/ 236929 h 441960"/>
              <a:gd name="T88" fmla="*/ 1795469 w 1811020"/>
              <a:gd name="T89" fmla="*/ 275429 h 441960"/>
              <a:gd name="T90" fmla="*/ 1786294 w 1811020"/>
              <a:gd name="T91" fmla="*/ 308007 h 441960"/>
              <a:gd name="T92" fmla="*/ 1807703 w 1811020"/>
              <a:gd name="T93" fmla="*/ 268025 h 441960"/>
              <a:gd name="T94" fmla="*/ 1807512 w 1811020"/>
              <a:gd name="T95" fmla="*/ 214715 h 44196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811020"/>
              <a:gd name="T145" fmla="*/ 0 h 441960"/>
              <a:gd name="T146" fmla="*/ 1811020 w 1811020"/>
              <a:gd name="T147" fmla="*/ 441960 h 44196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811020" h="441960">
                <a:moveTo>
                  <a:pt x="1810511" y="219455"/>
                </a:moveTo>
                <a:lnTo>
                  <a:pt x="1804415" y="176783"/>
                </a:lnTo>
                <a:lnTo>
                  <a:pt x="1786127" y="134111"/>
                </a:lnTo>
                <a:lnTo>
                  <a:pt x="1743455" y="79247"/>
                </a:lnTo>
                <a:lnTo>
                  <a:pt x="1722119" y="64007"/>
                </a:lnTo>
                <a:lnTo>
                  <a:pt x="1703831" y="48767"/>
                </a:lnTo>
                <a:lnTo>
                  <a:pt x="1630679" y="18287"/>
                </a:lnTo>
                <a:lnTo>
                  <a:pt x="1575815" y="3047"/>
                </a:lnTo>
                <a:lnTo>
                  <a:pt x="1545335" y="0"/>
                </a:lnTo>
                <a:lnTo>
                  <a:pt x="265175" y="0"/>
                </a:lnTo>
                <a:lnTo>
                  <a:pt x="207263" y="9143"/>
                </a:lnTo>
                <a:lnTo>
                  <a:pt x="131063" y="36575"/>
                </a:lnTo>
                <a:lnTo>
                  <a:pt x="88391" y="64007"/>
                </a:lnTo>
                <a:lnTo>
                  <a:pt x="67055" y="79247"/>
                </a:lnTo>
                <a:lnTo>
                  <a:pt x="36575" y="115823"/>
                </a:lnTo>
                <a:lnTo>
                  <a:pt x="24383" y="134111"/>
                </a:lnTo>
                <a:lnTo>
                  <a:pt x="6095" y="176783"/>
                </a:lnTo>
                <a:lnTo>
                  <a:pt x="0" y="219455"/>
                </a:lnTo>
                <a:lnTo>
                  <a:pt x="3047" y="243839"/>
                </a:lnTo>
                <a:lnTo>
                  <a:pt x="6095" y="265175"/>
                </a:lnTo>
                <a:lnTo>
                  <a:pt x="9143" y="272287"/>
                </a:lnTo>
                <a:lnTo>
                  <a:pt x="9143" y="219455"/>
                </a:lnTo>
                <a:lnTo>
                  <a:pt x="9334" y="220979"/>
                </a:lnTo>
                <a:lnTo>
                  <a:pt x="12191" y="198119"/>
                </a:lnTo>
                <a:lnTo>
                  <a:pt x="12191" y="201167"/>
                </a:lnTo>
                <a:lnTo>
                  <a:pt x="15239" y="179831"/>
                </a:lnTo>
                <a:lnTo>
                  <a:pt x="21335" y="158495"/>
                </a:lnTo>
                <a:lnTo>
                  <a:pt x="42671" y="126491"/>
                </a:lnTo>
                <a:lnTo>
                  <a:pt x="42671" y="121919"/>
                </a:lnTo>
                <a:lnTo>
                  <a:pt x="57911" y="103631"/>
                </a:lnTo>
                <a:lnTo>
                  <a:pt x="73151" y="90931"/>
                </a:lnTo>
                <a:lnTo>
                  <a:pt x="73151" y="88391"/>
                </a:lnTo>
                <a:lnTo>
                  <a:pt x="91439" y="75329"/>
                </a:lnTo>
                <a:lnTo>
                  <a:pt x="91439" y="73151"/>
                </a:lnTo>
                <a:lnTo>
                  <a:pt x="112775" y="57911"/>
                </a:lnTo>
                <a:lnTo>
                  <a:pt x="182879" y="27431"/>
                </a:lnTo>
                <a:lnTo>
                  <a:pt x="265175" y="12191"/>
                </a:lnTo>
                <a:lnTo>
                  <a:pt x="295655" y="9143"/>
                </a:lnTo>
                <a:lnTo>
                  <a:pt x="1514855" y="9143"/>
                </a:lnTo>
                <a:lnTo>
                  <a:pt x="1600199" y="18287"/>
                </a:lnTo>
                <a:lnTo>
                  <a:pt x="1676399" y="45719"/>
                </a:lnTo>
                <a:lnTo>
                  <a:pt x="1719071" y="73151"/>
                </a:lnTo>
                <a:lnTo>
                  <a:pt x="1752599" y="103631"/>
                </a:lnTo>
                <a:lnTo>
                  <a:pt x="1780031" y="140207"/>
                </a:lnTo>
                <a:lnTo>
                  <a:pt x="1780031" y="144779"/>
                </a:lnTo>
                <a:lnTo>
                  <a:pt x="1789175" y="158495"/>
                </a:lnTo>
                <a:lnTo>
                  <a:pt x="1795271" y="179831"/>
                </a:lnTo>
                <a:lnTo>
                  <a:pt x="1798319" y="201167"/>
                </a:lnTo>
                <a:lnTo>
                  <a:pt x="1798319" y="198119"/>
                </a:lnTo>
                <a:lnTo>
                  <a:pt x="1801177" y="220979"/>
                </a:lnTo>
                <a:lnTo>
                  <a:pt x="1801367" y="219455"/>
                </a:lnTo>
                <a:lnTo>
                  <a:pt x="1801367" y="275843"/>
                </a:lnTo>
                <a:lnTo>
                  <a:pt x="1804415" y="265175"/>
                </a:lnTo>
                <a:lnTo>
                  <a:pt x="1807463" y="243839"/>
                </a:lnTo>
                <a:lnTo>
                  <a:pt x="1810511" y="219455"/>
                </a:lnTo>
                <a:close/>
              </a:path>
              <a:path w="1811020" h="441960">
                <a:moveTo>
                  <a:pt x="9334" y="220979"/>
                </a:moveTo>
                <a:lnTo>
                  <a:pt x="9143" y="219455"/>
                </a:lnTo>
                <a:lnTo>
                  <a:pt x="9143" y="222503"/>
                </a:lnTo>
                <a:lnTo>
                  <a:pt x="9334" y="220979"/>
                </a:lnTo>
                <a:close/>
              </a:path>
              <a:path w="1811020" h="441960">
                <a:moveTo>
                  <a:pt x="45719" y="320039"/>
                </a:moveTo>
                <a:lnTo>
                  <a:pt x="21335" y="283463"/>
                </a:lnTo>
                <a:lnTo>
                  <a:pt x="15239" y="262127"/>
                </a:lnTo>
                <a:lnTo>
                  <a:pt x="12191" y="240791"/>
                </a:lnTo>
                <a:lnTo>
                  <a:pt x="12191" y="243839"/>
                </a:lnTo>
                <a:lnTo>
                  <a:pt x="9334" y="220979"/>
                </a:lnTo>
                <a:lnTo>
                  <a:pt x="9143" y="222503"/>
                </a:lnTo>
                <a:lnTo>
                  <a:pt x="9143" y="272287"/>
                </a:lnTo>
                <a:lnTo>
                  <a:pt x="24383" y="307847"/>
                </a:lnTo>
                <a:lnTo>
                  <a:pt x="36575" y="326135"/>
                </a:lnTo>
                <a:lnTo>
                  <a:pt x="42671" y="333451"/>
                </a:lnTo>
                <a:lnTo>
                  <a:pt x="42671" y="320039"/>
                </a:lnTo>
                <a:lnTo>
                  <a:pt x="45719" y="320039"/>
                </a:lnTo>
                <a:close/>
              </a:path>
              <a:path w="1811020" h="441960">
                <a:moveTo>
                  <a:pt x="45719" y="121919"/>
                </a:moveTo>
                <a:lnTo>
                  <a:pt x="42671" y="121919"/>
                </a:lnTo>
                <a:lnTo>
                  <a:pt x="42671" y="126491"/>
                </a:lnTo>
                <a:lnTo>
                  <a:pt x="45719" y="121919"/>
                </a:lnTo>
                <a:close/>
              </a:path>
              <a:path w="1811020" h="441960">
                <a:moveTo>
                  <a:pt x="76199" y="353567"/>
                </a:moveTo>
                <a:lnTo>
                  <a:pt x="57911" y="338327"/>
                </a:lnTo>
                <a:lnTo>
                  <a:pt x="42671" y="320039"/>
                </a:lnTo>
                <a:lnTo>
                  <a:pt x="42671" y="333451"/>
                </a:lnTo>
                <a:lnTo>
                  <a:pt x="67055" y="362711"/>
                </a:lnTo>
                <a:lnTo>
                  <a:pt x="73151" y="367066"/>
                </a:lnTo>
                <a:lnTo>
                  <a:pt x="73151" y="353567"/>
                </a:lnTo>
                <a:lnTo>
                  <a:pt x="76199" y="353567"/>
                </a:lnTo>
                <a:close/>
              </a:path>
              <a:path w="1811020" h="441960">
                <a:moveTo>
                  <a:pt x="76199" y="88391"/>
                </a:moveTo>
                <a:lnTo>
                  <a:pt x="73151" y="88391"/>
                </a:lnTo>
                <a:lnTo>
                  <a:pt x="73151" y="90931"/>
                </a:lnTo>
                <a:lnTo>
                  <a:pt x="76199" y="88391"/>
                </a:lnTo>
                <a:close/>
              </a:path>
              <a:path w="1811020" h="441960">
                <a:moveTo>
                  <a:pt x="94487" y="368807"/>
                </a:moveTo>
                <a:lnTo>
                  <a:pt x="73151" y="353567"/>
                </a:lnTo>
                <a:lnTo>
                  <a:pt x="73151" y="367066"/>
                </a:lnTo>
                <a:lnTo>
                  <a:pt x="88391" y="377951"/>
                </a:lnTo>
                <a:lnTo>
                  <a:pt x="91439" y="379983"/>
                </a:lnTo>
                <a:lnTo>
                  <a:pt x="91439" y="368807"/>
                </a:lnTo>
                <a:lnTo>
                  <a:pt x="94487" y="368807"/>
                </a:lnTo>
                <a:close/>
              </a:path>
              <a:path w="1811020" h="441960">
                <a:moveTo>
                  <a:pt x="94487" y="73151"/>
                </a:moveTo>
                <a:lnTo>
                  <a:pt x="91439" y="73151"/>
                </a:lnTo>
                <a:lnTo>
                  <a:pt x="91439" y="75329"/>
                </a:lnTo>
                <a:lnTo>
                  <a:pt x="94487" y="73151"/>
                </a:lnTo>
                <a:close/>
              </a:path>
              <a:path w="1811020" h="441960">
                <a:moveTo>
                  <a:pt x="1780031" y="316991"/>
                </a:moveTo>
                <a:lnTo>
                  <a:pt x="1780031" y="301751"/>
                </a:lnTo>
                <a:lnTo>
                  <a:pt x="1767839" y="320039"/>
                </a:lnTo>
                <a:lnTo>
                  <a:pt x="1752599" y="338327"/>
                </a:lnTo>
                <a:lnTo>
                  <a:pt x="1719071" y="368807"/>
                </a:lnTo>
                <a:lnTo>
                  <a:pt x="1676399" y="396239"/>
                </a:lnTo>
                <a:lnTo>
                  <a:pt x="1627631" y="414527"/>
                </a:lnTo>
                <a:lnTo>
                  <a:pt x="1545335" y="429767"/>
                </a:lnTo>
                <a:lnTo>
                  <a:pt x="1514855" y="432815"/>
                </a:lnTo>
                <a:lnTo>
                  <a:pt x="295655" y="432815"/>
                </a:lnTo>
                <a:lnTo>
                  <a:pt x="210311" y="423671"/>
                </a:lnTo>
                <a:lnTo>
                  <a:pt x="134111" y="396239"/>
                </a:lnTo>
                <a:lnTo>
                  <a:pt x="91439" y="368807"/>
                </a:lnTo>
                <a:lnTo>
                  <a:pt x="91439" y="379983"/>
                </a:lnTo>
                <a:lnTo>
                  <a:pt x="131063" y="405383"/>
                </a:lnTo>
                <a:lnTo>
                  <a:pt x="179831" y="423671"/>
                </a:lnTo>
                <a:lnTo>
                  <a:pt x="234695" y="435863"/>
                </a:lnTo>
                <a:lnTo>
                  <a:pt x="295655" y="441959"/>
                </a:lnTo>
                <a:lnTo>
                  <a:pt x="1514855" y="441959"/>
                </a:lnTo>
                <a:lnTo>
                  <a:pt x="1575815" y="435863"/>
                </a:lnTo>
                <a:lnTo>
                  <a:pt x="1630679" y="423671"/>
                </a:lnTo>
                <a:lnTo>
                  <a:pt x="1679447" y="405383"/>
                </a:lnTo>
                <a:lnTo>
                  <a:pt x="1722119" y="377951"/>
                </a:lnTo>
                <a:lnTo>
                  <a:pt x="1773935" y="326135"/>
                </a:lnTo>
                <a:lnTo>
                  <a:pt x="1780031" y="316991"/>
                </a:lnTo>
                <a:close/>
              </a:path>
              <a:path w="1811020" h="441960">
                <a:moveTo>
                  <a:pt x="1780031" y="144779"/>
                </a:moveTo>
                <a:lnTo>
                  <a:pt x="1780031" y="140207"/>
                </a:lnTo>
                <a:lnTo>
                  <a:pt x="1776983" y="140207"/>
                </a:lnTo>
                <a:lnTo>
                  <a:pt x="1780031" y="144779"/>
                </a:lnTo>
                <a:close/>
              </a:path>
              <a:path w="1811020" h="441960">
                <a:moveTo>
                  <a:pt x="1801367" y="275843"/>
                </a:moveTo>
                <a:lnTo>
                  <a:pt x="1801367" y="222503"/>
                </a:lnTo>
                <a:lnTo>
                  <a:pt x="1801177" y="220979"/>
                </a:lnTo>
                <a:lnTo>
                  <a:pt x="1798319" y="243839"/>
                </a:lnTo>
                <a:lnTo>
                  <a:pt x="1798319" y="240791"/>
                </a:lnTo>
                <a:lnTo>
                  <a:pt x="1795271" y="262127"/>
                </a:lnTo>
                <a:lnTo>
                  <a:pt x="1789175" y="283463"/>
                </a:lnTo>
                <a:lnTo>
                  <a:pt x="1776983" y="301751"/>
                </a:lnTo>
                <a:lnTo>
                  <a:pt x="1780031" y="301751"/>
                </a:lnTo>
                <a:lnTo>
                  <a:pt x="1780031" y="316991"/>
                </a:lnTo>
                <a:lnTo>
                  <a:pt x="1786127" y="307847"/>
                </a:lnTo>
                <a:lnTo>
                  <a:pt x="1798319" y="286511"/>
                </a:lnTo>
                <a:lnTo>
                  <a:pt x="1801367" y="275843"/>
                </a:lnTo>
                <a:close/>
              </a:path>
              <a:path w="1811020" h="441960">
                <a:moveTo>
                  <a:pt x="1801367" y="222503"/>
                </a:moveTo>
                <a:lnTo>
                  <a:pt x="1801367" y="219455"/>
                </a:lnTo>
                <a:lnTo>
                  <a:pt x="1801177" y="220979"/>
                </a:lnTo>
                <a:lnTo>
                  <a:pt x="1801367" y="2225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20" name="object 4"/>
          <p:cNvSpPr txBox="1"/>
          <p:nvPr/>
        </p:nvSpPr>
        <p:spPr>
          <a:xfrm>
            <a:off x="5229225" y="1544638"/>
            <a:ext cx="1120775" cy="284162"/>
          </a:xfrm>
          <a:prstGeom prst="rect">
            <a:avLst/>
          </a:prstGeom>
        </p:spPr>
        <p:txBody>
          <a:bodyPr lIns="0" tIns="0" rIns="0" bIns="0">
            <a:spAutoFit/>
          </a:bodyPr>
          <a:lstStyle/>
          <a:p>
            <a:pPr marL="12700" algn="r" rtl="1" eaLnBrk="1" fontAlgn="auto" hangingPunct="1">
              <a:spcBef>
                <a:spcPts val="0"/>
              </a:spcBef>
              <a:spcAft>
                <a:spcPts val="0"/>
              </a:spcAft>
              <a:defRPr/>
            </a:pPr>
            <a:r>
              <a:rPr spc="-5" dirty="0">
                <a:solidFill>
                  <a:srgbClr val="232021"/>
                </a:solidFill>
                <a:latin typeface="Arial"/>
                <a:cs typeface="Arial"/>
              </a:rPr>
              <a:t>C</a:t>
            </a:r>
            <a:r>
              <a:rPr dirty="0">
                <a:solidFill>
                  <a:srgbClr val="232021"/>
                </a:solidFill>
                <a:latin typeface="Arial"/>
                <a:cs typeface="Arial"/>
              </a:rPr>
              <a:t>r</a:t>
            </a:r>
            <a:r>
              <a:rPr spc="-15" dirty="0">
                <a:solidFill>
                  <a:srgbClr val="232021"/>
                </a:solidFill>
                <a:latin typeface="Arial"/>
                <a:cs typeface="Arial"/>
              </a:rPr>
              <a:t>y</a:t>
            </a:r>
            <a:r>
              <a:rPr spc="5" dirty="0">
                <a:solidFill>
                  <a:srgbClr val="232021"/>
                </a:solidFill>
                <a:latin typeface="Arial"/>
                <a:cs typeface="Arial"/>
              </a:rPr>
              <a:t>p</a:t>
            </a:r>
            <a:r>
              <a:rPr dirty="0">
                <a:solidFill>
                  <a:srgbClr val="232021"/>
                </a:solidFill>
                <a:latin typeface="Arial"/>
                <a:cs typeface="Arial"/>
              </a:rPr>
              <a:t>t</a:t>
            </a:r>
            <a:r>
              <a:rPr spc="5" dirty="0">
                <a:solidFill>
                  <a:srgbClr val="232021"/>
                </a:solidFill>
                <a:latin typeface="Arial"/>
                <a:cs typeface="Arial"/>
              </a:rPr>
              <a:t>olog</a:t>
            </a:r>
            <a:r>
              <a:rPr dirty="0">
                <a:solidFill>
                  <a:srgbClr val="232021"/>
                </a:solidFill>
                <a:latin typeface="Arial"/>
                <a:cs typeface="Arial"/>
              </a:rPr>
              <a:t>y</a:t>
            </a:r>
            <a:endParaRPr>
              <a:latin typeface="Arial"/>
              <a:cs typeface="Arial"/>
            </a:endParaRPr>
          </a:p>
        </p:txBody>
      </p:sp>
      <p:sp>
        <p:nvSpPr>
          <p:cNvPr id="21" name="object 5"/>
          <p:cNvSpPr>
            <a:spLocks/>
          </p:cNvSpPr>
          <p:nvPr/>
        </p:nvSpPr>
        <p:spPr bwMode="auto">
          <a:xfrm>
            <a:off x="3049588" y="2552700"/>
            <a:ext cx="1808162" cy="442913"/>
          </a:xfrm>
          <a:custGeom>
            <a:avLst/>
            <a:gdLst>
              <a:gd name="T0" fmla="*/ 1801578 w 1807845"/>
              <a:gd name="T1" fmla="*/ 162290 h 441960"/>
              <a:gd name="T2" fmla="*/ 1764873 w 1807845"/>
              <a:gd name="T3" fmla="*/ 101829 h 441960"/>
              <a:gd name="T4" fmla="*/ 1605820 w 1807845"/>
              <a:gd name="T5" fmla="*/ 9544 h 441960"/>
              <a:gd name="T6" fmla="*/ 293628 w 1807845"/>
              <a:gd name="T7" fmla="*/ 0 h 441960"/>
              <a:gd name="T8" fmla="*/ 204935 w 1807845"/>
              <a:gd name="T9" fmla="*/ 9544 h 441960"/>
              <a:gd name="T10" fmla="*/ 128460 w 1807845"/>
              <a:gd name="T11" fmla="*/ 41367 h 441960"/>
              <a:gd name="T12" fmla="*/ 21415 w 1807845"/>
              <a:gd name="T13" fmla="*/ 140015 h 441960"/>
              <a:gd name="T14" fmla="*/ 9183 w 1807845"/>
              <a:gd name="T15" fmla="*/ 287986 h 441960"/>
              <a:gd name="T16" fmla="*/ 30579 w 1807845"/>
              <a:gd name="T17" fmla="*/ 146380 h 441960"/>
              <a:gd name="T18" fmla="*/ 55063 w 1807845"/>
              <a:gd name="T19" fmla="*/ 108191 h 441960"/>
              <a:gd name="T20" fmla="*/ 110107 w 1807845"/>
              <a:gd name="T21" fmla="*/ 60460 h 441960"/>
              <a:gd name="T22" fmla="*/ 183519 w 1807845"/>
              <a:gd name="T23" fmla="*/ 28638 h 441960"/>
              <a:gd name="T24" fmla="*/ 235515 w 1807845"/>
              <a:gd name="T25" fmla="*/ 15909 h 441960"/>
              <a:gd name="T26" fmla="*/ 293628 w 1807845"/>
              <a:gd name="T27" fmla="*/ 9544 h 441960"/>
              <a:gd name="T28" fmla="*/ 1578293 w 1807845"/>
              <a:gd name="T29" fmla="*/ 15909 h 441960"/>
              <a:gd name="T30" fmla="*/ 1679230 w 1807845"/>
              <a:gd name="T31" fmla="*/ 47732 h 441960"/>
              <a:gd name="T32" fmla="*/ 1783226 w 1807845"/>
              <a:gd name="T33" fmla="*/ 146380 h 441960"/>
              <a:gd name="T34" fmla="*/ 1813812 w 1807845"/>
              <a:gd name="T35" fmla="*/ 254573 h 441960"/>
              <a:gd name="T36" fmla="*/ 30579 w 1807845"/>
              <a:gd name="T37" fmla="*/ 315036 h 441960"/>
              <a:gd name="T38" fmla="*/ 15299 w 1807845"/>
              <a:gd name="T39" fmla="*/ 276850 h 441960"/>
              <a:gd name="T40" fmla="*/ 33647 w 1807845"/>
              <a:gd name="T41" fmla="*/ 340492 h 441960"/>
              <a:gd name="T42" fmla="*/ 58111 w 1807845"/>
              <a:gd name="T43" fmla="*/ 353221 h 441960"/>
              <a:gd name="T44" fmla="*/ 55063 w 1807845"/>
              <a:gd name="T45" fmla="*/ 112009 h 441960"/>
              <a:gd name="T46" fmla="*/ 91759 w 1807845"/>
              <a:gd name="T47" fmla="*/ 385042 h 441960"/>
              <a:gd name="T48" fmla="*/ 73411 w 1807845"/>
              <a:gd name="T49" fmla="*/ 372314 h 441960"/>
              <a:gd name="T50" fmla="*/ 67295 w 1807845"/>
              <a:gd name="T51" fmla="*/ 378679 h 441960"/>
              <a:gd name="T52" fmla="*/ 110107 w 1807845"/>
              <a:gd name="T53" fmla="*/ 412318 h 441960"/>
              <a:gd name="T54" fmla="*/ 113175 w 1807845"/>
              <a:gd name="T55" fmla="*/ 60460 h 441960"/>
              <a:gd name="T56" fmla="*/ 113175 w 1807845"/>
              <a:gd name="T57" fmla="*/ 60460 h 441960"/>
              <a:gd name="T58" fmla="*/ 207983 w 1807845"/>
              <a:gd name="T59" fmla="*/ 442321 h 441960"/>
              <a:gd name="T60" fmla="*/ 134591 w 1807845"/>
              <a:gd name="T61" fmla="*/ 413681 h 441960"/>
              <a:gd name="T62" fmla="*/ 128460 w 1807845"/>
              <a:gd name="T63" fmla="*/ 423230 h 441960"/>
              <a:gd name="T64" fmla="*/ 204935 w 1807845"/>
              <a:gd name="T65" fmla="*/ 451866 h 441960"/>
              <a:gd name="T66" fmla="*/ 263047 w 1807845"/>
              <a:gd name="T67" fmla="*/ 451866 h 441960"/>
              <a:gd name="T68" fmla="*/ 263047 w 1807845"/>
              <a:gd name="T69" fmla="*/ 12727 h 441960"/>
              <a:gd name="T70" fmla="*/ 1804635 w 1807845"/>
              <a:gd name="T71" fmla="*/ 287986 h 441960"/>
              <a:gd name="T72" fmla="*/ 1798518 w 1807845"/>
              <a:gd name="T73" fmla="*/ 273667 h 441960"/>
              <a:gd name="T74" fmla="*/ 1770990 w 1807845"/>
              <a:gd name="T75" fmla="*/ 334129 h 441960"/>
              <a:gd name="T76" fmla="*/ 1722052 w 1807845"/>
              <a:gd name="T77" fmla="*/ 388226 h 441960"/>
              <a:gd name="T78" fmla="*/ 1679230 w 1807845"/>
              <a:gd name="T79" fmla="*/ 413681 h 441960"/>
              <a:gd name="T80" fmla="*/ 1547707 w 1807845"/>
              <a:gd name="T81" fmla="*/ 451866 h 441960"/>
              <a:gd name="T82" fmla="*/ 1550765 w 1807845"/>
              <a:gd name="T83" fmla="*/ 461414 h 441960"/>
              <a:gd name="T84" fmla="*/ 1706758 w 1807845"/>
              <a:gd name="T85" fmla="*/ 410500 h 441960"/>
              <a:gd name="T86" fmla="*/ 1792401 w 1807845"/>
              <a:gd name="T87" fmla="*/ 321400 h 44196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807845"/>
              <a:gd name="T133" fmla="*/ 0 h 441960"/>
              <a:gd name="T134" fmla="*/ 1807845 w 1807845"/>
              <a:gd name="T135" fmla="*/ 441960 h 44196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807845" h="441960">
                <a:moveTo>
                  <a:pt x="1807463" y="243839"/>
                </a:moveTo>
                <a:lnTo>
                  <a:pt x="1807463" y="198119"/>
                </a:lnTo>
                <a:lnTo>
                  <a:pt x="1795271" y="155447"/>
                </a:lnTo>
                <a:lnTo>
                  <a:pt x="1786127" y="134111"/>
                </a:lnTo>
                <a:lnTo>
                  <a:pt x="1770887" y="115823"/>
                </a:lnTo>
                <a:lnTo>
                  <a:pt x="1758695" y="97535"/>
                </a:lnTo>
                <a:lnTo>
                  <a:pt x="1722119" y="64007"/>
                </a:lnTo>
                <a:lnTo>
                  <a:pt x="1679447" y="39623"/>
                </a:lnTo>
                <a:lnTo>
                  <a:pt x="1600199" y="9143"/>
                </a:lnTo>
                <a:lnTo>
                  <a:pt x="1545335" y="3047"/>
                </a:lnTo>
                <a:lnTo>
                  <a:pt x="1514855" y="0"/>
                </a:lnTo>
                <a:lnTo>
                  <a:pt x="292607" y="0"/>
                </a:lnTo>
                <a:lnTo>
                  <a:pt x="262127" y="3047"/>
                </a:lnTo>
                <a:lnTo>
                  <a:pt x="234695" y="6095"/>
                </a:lnTo>
                <a:lnTo>
                  <a:pt x="204215" y="9143"/>
                </a:lnTo>
                <a:lnTo>
                  <a:pt x="179831" y="18287"/>
                </a:lnTo>
                <a:lnTo>
                  <a:pt x="152399" y="27431"/>
                </a:lnTo>
                <a:lnTo>
                  <a:pt x="128015" y="39623"/>
                </a:lnTo>
                <a:lnTo>
                  <a:pt x="85343" y="64007"/>
                </a:lnTo>
                <a:lnTo>
                  <a:pt x="48767" y="97535"/>
                </a:lnTo>
                <a:lnTo>
                  <a:pt x="21335" y="134111"/>
                </a:lnTo>
                <a:lnTo>
                  <a:pt x="0" y="198119"/>
                </a:lnTo>
                <a:lnTo>
                  <a:pt x="0" y="243839"/>
                </a:lnTo>
                <a:lnTo>
                  <a:pt x="9143" y="275843"/>
                </a:lnTo>
                <a:lnTo>
                  <a:pt x="9143" y="201167"/>
                </a:lnTo>
                <a:lnTo>
                  <a:pt x="21335" y="158495"/>
                </a:lnTo>
                <a:lnTo>
                  <a:pt x="30479" y="140207"/>
                </a:lnTo>
                <a:lnTo>
                  <a:pt x="42671" y="121919"/>
                </a:lnTo>
                <a:lnTo>
                  <a:pt x="54863" y="107289"/>
                </a:lnTo>
                <a:lnTo>
                  <a:pt x="54863" y="103631"/>
                </a:lnTo>
                <a:lnTo>
                  <a:pt x="91439" y="73151"/>
                </a:lnTo>
                <a:lnTo>
                  <a:pt x="109727" y="60089"/>
                </a:lnTo>
                <a:lnTo>
                  <a:pt x="109727" y="57911"/>
                </a:lnTo>
                <a:lnTo>
                  <a:pt x="134111" y="45719"/>
                </a:lnTo>
                <a:lnTo>
                  <a:pt x="155447" y="36575"/>
                </a:lnTo>
                <a:lnTo>
                  <a:pt x="182879" y="27431"/>
                </a:lnTo>
                <a:lnTo>
                  <a:pt x="207263" y="18287"/>
                </a:lnTo>
                <a:lnTo>
                  <a:pt x="207263" y="21335"/>
                </a:lnTo>
                <a:lnTo>
                  <a:pt x="234695" y="15239"/>
                </a:lnTo>
                <a:lnTo>
                  <a:pt x="262127" y="12496"/>
                </a:lnTo>
                <a:lnTo>
                  <a:pt x="262127" y="12191"/>
                </a:lnTo>
                <a:lnTo>
                  <a:pt x="292607" y="9143"/>
                </a:lnTo>
                <a:lnTo>
                  <a:pt x="1514855" y="9143"/>
                </a:lnTo>
                <a:lnTo>
                  <a:pt x="1542287" y="12191"/>
                </a:lnTo>
                <a:lnTo>
                  <a:pt x="1572767" y="15239"/>
                </a:lnTo>
                <a:lnTo>
                  <a:pt x="1600199" y="21335"/>
                </a:lnTo>
                <a:lnTo>
                  <a:pt x="1600199" y="18287"/>
                </a:lnTo>
                <a:lnTo>
                  <a:pt x="1673351" y="45719"/>
                </a:lnTo>
                <a:lnTo>
                  <a:pt x="1716023" y="73151"/>
                </a:lnTo>
                <a:lnTo>
                  <a:pt x="1749551" y="103631"/>
                </a:lnTo>
                <a:lnTo>
                  <a:pt x="1776983" y="140207"/>
                </a:lnTo>
                <a:lnTo>
                  <a:pt x="1798319" y="201167"/>
                </a:lnTo>
                <a:lnTo>
                  <a:pt x="1798319" y="275843"/>
                </a:lnTo>
                <a:lnTo>
                  <a:pt x="1807463" y="243839"/>
                </a:lnTo>
                <a:close/>
              </a:path>
              <a:path w="1807845" h="441960">
                <a:moveTo>
                  <a:pt x="57911" y="338327"/>
                </a:moveTo>
                <a:lnTo>
                  <a:pt x="42671" y="320039"/>
                </a:lnTo>
                <a:lnTo>
                  <a:pt x="30479" y="301751"/>
                </a:lnTo>
                <a:lnTo>
                  <a:pt x="21335" y="283463"/>
                </a:lnTo>
                <a:lnTo>
                  <a:pt x="15239" y="262127"/>
                </a:lnTo>
                <a:lnTo>
                  <a:pt x="15239" y="265175"/>
                </a:lnTo>
                <a:lnTo>
                  <a:pt x="9143" y="243839"/>
                </a:lnTo>
                <a:lnTo>
                  <a:pt x="9143" y="275843"/>
                </a:lnTo>
                <a:lnTo>
                  <a:pt x="33527" y="326135"/>
                </a:lnTo>
                <a:lnTo>
                  <a:pt x="54863" y="350519"/>
                </a:lnTo>
                <a:lnTo>
                  <a:pt x="54863" y="338327"/>
                </a:lnTo>
                <a:lnTo>
                  <a:pt x="57911" y="338327"/>
                </a:lnTo>
                <a:close/>
              </a:path>
              <a:path w="1807845" h="441960">
                <a:moveTo>
                  <a:pt x="57911" y="103631"/>
                </a:moveTo>
                <a:lnTo>
                  <a:pt x="54863" y="103631"/>
                </a:lnTo>
                <a:lnTo>
                  <a:pt x="54863" y="107289"/>
                </a:lnTo>
                <a:lnTo>
                  <a:pt x="57911" y="103631"/>
                </a:lnTo>
                <a:close/>
              </a:path>
              <a:path w="1807845" h="441960">
                <a:moveTo>
                  <a:pt x="112775" y="384047"/>
                </a:moveTo>
                <a:lnTo>
                  <a:pt x="91439" y="368807"/>
                </a:lnTo>
                <a:lnTo>
                  <a:pt x="91439" y="371855"/>
                </a:lnTo>
                <a:lnTo>
                  <a:pt x="73151" y="353567"/>
                </a:lnTo>
                <a:lnTo>
                  <a:pt x="73151" y="356615"/>
                </a:lnTo>
                <a:lnTo>
                  <a:pt x="54863" y="338327"/>
                </a:lnTo>
                <a:lnTo>
                  <a:pt x="54863" y="350519"/>
                </a:lnTo>
                <a:lnTo>
                  <a:pt x="67055" y="362711"/>
                </a:lnTo>
                <a:lnTo>
                  <a:pt x="85343" y="377951"/>
                </a:lnTo>
                <a:lnTo>
                  <a:pt x="106679" y="393191"/>
                </a:lnTo>
                <a:lnTo>
                  <a:pt x="109727" y="394933"/>
                </a:lnTo>
                <a:lnTo>
                  <a:pt x="109727" y="384047"/>
                </a:lnTo>
                <a:lnTo>
                  <a:pt x="112775" y="384047"/>
                </a:lnTo>
                <a:close/>
              </a:path>
              <a:path w="1807845" h="441960">
                <a:moveTo>
                  <a:pt x="112775" y="57911"/>
                </a:moveTo>
                <a:lnTo>
                  <a:pt x="109727" y="57911"/>
                </a:lnTo>
                <a:lnTo>
                  <a:pt x="109727" y="60089"/>
                </a:lnTo>
                <a:lnTo>
                  <a:pt x="112775" y="57911"/>
                </a:lnTo>
                <a:close/>
              </a:path>
              <a:path w="1807845" h="441960">
                <a:moveTo>
                  <a:pt x="265175" y="432815"/>
                </a:moveTo>
                <a:lnTo>
                  <a:pt x="234695" y="426719"/>
                </a:lnTo>
                <a:lnTo>
                  <a:pt x="207263" y="423671"/>
                </a:lnTo>
                <a:lnTo>
                  <a:pt x="182879" y="414527"/>
                </a:lnTo>
                <a:lnTo>
                  <a:pt x="155447" y="405383"/>
                </a:lnTo>
                <a:lnTo>
                  <a:pt x="134111" y="396239"/>
                </a:lnTo>
                <a:lnTo>
                  <a:pt x="109727" y="384047"/>
                </a:lnTo>
                <a:lnTo>
                  <a:pt x="109727" y="394933"/>
                </a:lnTo>
                <a:lnTo>
                  <a:pt x="128015" y="405383"/>
                </a:lnTo>
                <a:lnTo>
                  <a:pt x="152399" y="414527"/>
                </a:lnTo>
                <a:lnTo>
                  <a:pt x="179831" y="423671"/>
                </a:lnTo>
                <a:lnTo>
                  <a:pt x="204215" y="432815"/>
                </a:lnTo>
                <a:lnTo>
                  <a:pt x="234695" y="438911"/>
                </a:lnTo>
                <a:lnTo>
                  <a:pt x="262127" y="441959"/>
                </a:lnTo>
                <a:lnTo>
                  <a:pt x="262127" y="432815"/>
                </a:lnTo>
                <a:lnTo>
                  <a:pt x="265175" y="432815"/>
                </a:lnTo>
                <a:close/>
              </a:path>
              <a:path w="1807845" h="441960">
                <a:moveTo>
                  <a:pt x="265175" y="12191"/>
                </a:moveTo>
                <a:lnTo>
                  <a:pt x="262127" y="12191"/>
                </a:lnTo>
                <a:lnTo>
                  <a:pt x="262127" y="12496"/>
                </a:lnTo>
                <a:lnTo>
                  <a:pt x="265175" y="12191"/>
                </a:lnTo>
                <a:close/>
              </a:path>
              <a:path w="1807845" h="441960">
                <a:moveTo>
                  <a:pt x="1798319" y="275843"/>
                </a:moveTo>
                <a:lnTo>
                  <a:pt x="1798319" y="243839"/>
                </a:lnTo>
                <a:lnTo>
                  <a:pt x="1792223" y="265175"/>
                </a:lnTo>
                <a:lnTo>
                  <a:pt x="1792223" y="262127"/>
                </a:lnTo>
                <a:lnTo>
                  <a:pt x="1786127" y="283463"/>
                </a:lnTo>
                <a:lnTo>
                  <a:pt x="1776983" y="301751"/>
                </a:lnTo>
                <a:lnTo>
                  <a:pt x="1764791" y="320039"/>
                </a:lnTo>
                <a:lnTo>
                  <a:pt x="1734311" y="356615"/>
                </a:lnTo>
                <a:lnTo>
                  <a:pt x="1734311" y="353567"/>
                </a:lnTo>
                <a:lnTo>
                  <a:pt x="1716023" y="371855"/>
                </a:lnTo>
                <a:lnTo>
                  <a:pt x="1716023" y="368807"/>
                </a:lnTo>
                <a:lnTo>
                  <a:pt x="1694687" y="384047"/>
                </a:lnTo>
                <a:lnTo>
                  <a:pt x="1673351" y="396239"/>
                </a:lnTo>
                <a:lnTo>
                  <a:pt x="1600199" y="423671"/>
                </a:lnTo>
                <a:lnTo>
                  <a:pt x="1572767" y="426719"/>
                </a:lnTo>
                <a:lnTo>
                  <a:pt x="1542287" y="432815"/>
                </a:lnTo>
                <a:lnTo>
                  <a:pt x="262127" y="432815"/>
                </a:lnTo>
                <a:lnTo>
                  <a:pt x="262127" y="441959"/>
                </a:lnTo>
                <a:lnTo>
                  <a:pt x="1545335" y="441959"/>
                </a:lnTo>
                <a:lnTo>
                  <a:pt x="1572767" y="438911"/>
                </a:lnTo>
                <a:lnTo>
                  <a:pt x="1655063" y="414527"/>
                </a:lnTo>
                <a:lnTo>
                  <a:pt x="1700783" y="393191"/>
                </a:lnTo>
                <a:lnTo>
                  <a:pt x="1740407" y="362711"/>
                </a:lnTo>
                <a:lnTo>
                  <a:pt x="1770887" y="326135"/>
                </a:lnTo>
                <a:lnTo>
                  <a:pt x="1786127" y="307847"/>
                </a:lnTo>
                <a:lnTo>
                  <a:pt x="1795271" y="286511"/>
                </a:lnTo>
                <a:lnTo>
                  <a:pt x="1798319"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22" name="object 6"/>
          <p:cNvSpPr txBox="1"/>
          <p:nvPr/>
        </p:nvSpPr>
        <p:spPr>
          <a:xfrm>
            <a:off x="3287713" y="2622550"/>
            <a:ext cx="1401762" cy="285750"/>
          </a:xfrm>
          <a:prstGeom prst="rect">
            <a:avLst/>
          </a:prstGeom>
        </p:spPr>
        <p:txBody>
          <a:bodyPr lIns="0" tIns="0" rIns="0" bIns="0">
            <a:spAutoFit/>
          </a:bodyPr>
          <a:lstStyle/>
          <a:p>
            <a:pPr marL="12700" algn="r" rtl="1" eaLnBrk="1" fontAlgn="auto" hangingPunct="1">
              <a:spcBef>
                <a:spcPts val="0"/>
              </a:spcBef>
              <a:spcAft>
                <a:spcPts val="0"/>
              </a:spcAft>
              <a:defRPr/>
            </a:pPr>
            <a:r>
              <a:rPr spc="-5" dirty="0">
                <a:solidFill>
                  <a:srgbClr val="232021"/>
                </a:solidFill>
                <a:latin typeface="Arial"/>
                <a:cs typeface="Arial"/>
              </a:rPr>
              <a:t>C</a:t>
            </a:r>
            <a:r>
              <a:rPr dirty="0">
                <a:solidFill>
                  <a:srgbClr val="232021"/>
                </a:solidFill>
                <a:latin typeface="Arial"/>
                <a:cs typeface="Arial"/>
              </a:rPr>
              <a:t>r</a:t>
            </a:r>
            <a:r>
              <a:rPr spc="-15" dirty="0">
                <a:solidFill>
                  <a:srgbClr val="232021"/>
                </a:solidFill>
                <a:latin typeface="Arial"/>
                <a:cs typeface="Arial"/>
              </a:rPr>
              <a:t>y</a:t>
            </a:r>
            <a:r>
              <a:rPr spc="5" dirty="0">
                <a:solidFill>
                  <a:srgbClr val="232021"/>
                </a:solidFill>
                <a:latin typeface="Arial"/>
                <a:cs typeface="Arial"/>
              </a:rPr>
              <a:t>p</a:t>
            </a:r>
            <a:r>
              <a:rPr dirty="0">
                <a:solidFill>
                  <a:srgbClr val="232021"/>
                </a:solidFill>
                <a:latin typeface="Arial"/>
                <a:cs typeface="Arial"/>
              </a:rPr>
              <a:t>t</a:t>
            </a:r>
            <a:r>
              <a:rPr spc="5" dirty="0">
                <a:solidFill>
                  <a:srgbClr val="232021"/>
                </a:solidFill>
                <a:latin typeface="Arial"/>
                <a:cs typeface="Arial"/>
              </a:rPr>
              <a:t>og</a:t>
            </a:r>
            <a:r>
              <a:rPr dirty="0">
                <a:solidFill>
                  <a:srgbClr val="232021"/>
                </a:solidFill>
                <a:latin typeface="Arial"/>
                <a:cs typeface="Arial"/>
              </a:rPr>
              <a:t>r</a:t>
            </a:r>
            <a:r>
              <a:rPr spc="5" dirty="0">
                <a:solidFill>
                  <a:srgbClr val="232021"/>
                </a:solidFill>
                <a:latin typeface="Arial"/>
                <a:cs typeface="Arial"/>
              </a:rPr>
              <a:t>aph</a:t>
            </a:r>
            <a:r>
              <a:rPr dirty="0">
                <a:solidFill>
                  <a:srgbClr val="232021"/>
                </a:solidFill>
                <a:latin typeface="Arial"/>
                <a:cs typeface="Arial"/>
              </a:rPr>
              <a:t>y</a:t>
            </a:r>
            <a:endParaRPr>
              <a:latin typeface="Arial"/>
              <a:cs typeface="Arial"/>
            </a:endParaRPr>
          </a:p>
        </p:txBody>
      </p:sp>
      <p:sp>
        <p:nvSpPr>
          <p:cNvPr id="23" name="object 7"/>
          <p:cNvSpPr>
            <a:spLocks/>
          </p:cNvSpPr>
          <p:nvPr/>
        </p:nvSpPr>
        <p:spPr bwMode="auto">
          <a:xfrm>
            <a:off x="6577013" y="2552700"/>
            <a:ext cx="1811337" cy="442913"/>
          </a:xfrm>
          <a:custGeom>
            <a:avLst/>
            <a:gdLst>
              <a:gd name="T0" fmla="*/ 1804625 w 1811020"/>
              <a:gd name="T1" fmla="*/ 162290 h 441960"/>
              <a:gd name="T2" fmla="*/ 1709806 w 1811020"/>
              <a:gd name="T3" fmla="*/ 54095 h 441960"/>
              <a:gd name="T4" fmla="*/ 1550755 w 1811020"/>
              <a:gd name="T5" fmla="*/ 3187 h 441960"/>
              <a:gd name="T6" fmla="*/ 266111 w 1811020"/>
              <a:gd name="T7" fmla="*/ 3187 h 441960"/>
              <a:gd name="T8" fmla="*/ 155987 w 1811020"/>
              <a:gd name="T9" fmla="*/ 28638 h 441960"/>
              <a:gd name="T10" fmla="*/ 24463 w 1811020"/>
              <a:gd name="T11" fmla="*/ 140015 h 441960"/>
              <a:gd name="T12" fmla="*/ 6115 w 1811020"/>
              <a:gd name="T13" fmla="*/ 276850 h 441960"/>
              <a:gd name="T14" fmla="*/ 9374 w 1811020"/>
              <a:gd name="T15" fmla="*/ 230708 h 441960"/>
              <a:gd name="T16" fmla="*/ 15299 w 1811020"/>
              <a:gd name="T17" fmla="*/ 187748 h 441960"/>
              <a:gd name="T18" fmla="*/ 113175 w 1811020"/>
              <a:gd name="T19" fmla="*/ 60460 h 441960"/>
              <a:gd name="T20" fmla="*/ 183519 w 1811020"/>
              <a:gd name="T21" fmla="*/ 28638 h 441960"/>
              <a:gd name="T22" fmla="*/ 238583 w 1811020"/>
              <a:gd name="T23" fmla="*/ 15909 h 441960"/>
              <a:gd name="T24" fmla="*/ 1523227 w 1811020"/>
              <a:gd name="T25" fmla="*/ 9544 h 441960"/>
              <a:gd name="T26" fmla="*/ 1578284 w 1811020"/>
              <a:gd name="T27" fmla="*/ 15909 h 441960"/>
              <a:gd name="T28" fmla="*/ 1682278 w 1811020"/>
              <a:gd name="T29" fmla="*/ 47732 h 441960"/>
              <a:gd name="T30" fmla="*/ 1786274 w 1811020"/>
              <a:gd name="T31" fmla="*/ 146380 h 441960"/>
              <a:gd name="T32" fmla="*/ 1804625 w 1811020"/>
              <a:gd name="T33" fmla="*/ 206840 h 441960"/>
              <a:gd name="T34" fmla="*/ 1807683 w 1811020"/>
              <a:gd name="T35" fmla="*/ 287986 h 441960"/>
              <a:gd name="T36" fmla="*/ 9183 w 1811020"/>
              <a:gd name="T37" fmla="*/ 229115 h 441960"/>
              <a:gd name="T38" fmla="*/ 137639 w 1811020"/>
              <a:gd name="T39" fmla="*/ 413681 h 441960"/>
              <a:gd name="T40" fmla="*/ 94827 w 1811020"/>
              <a:gd name="T41" fmla="*/ 388226 h 441960"/>
              <a:gd name="T42" fmla="*/ 58111 w 1811020"/>
              <a:gd name="T43" fmla="*/ 353221 h 441960"/>
              <a:gd name="T44" fmla="*/ 15299 w 1811020"/>
              <a:gd name="T45" fmla="*/ 273667 h 441960"/>
              <a:gd name="T46" fmla="*/ 9374 w 1811020"/>
              <a:gd name="T47" fmla="*/ 230708 h 441960"/>
              <a:gd name="T48" fmla="*/ 24463 w 1811020"/>
              <a:gd name="T49" fmla="*/ 321400 h 441960"/>
              <a:gd name="T50" fmla="*/ 131523 w 1811020"/>
              <a:gd name="T51" fmla="*/ 423230 h 441960"/>
              <a:gd name="T52" fmla="*/ 137639 w 1811020"/>
              <a:gd name="T53" fmla="*/ 413681 h 441960"/>
              <a:gd name="T54" fmla="*/ 134591 w 1811020"/>
              <a:gd name="T55" fmla="*/ 49323 h 441960"/>
              <a:gd name="T56" fmla="*/ 1807683 w 1811020"/>
              <a:gd name="T57" fmla="*/ 232298 h 441960"/>
              <a:gd name="T58" fmla="*/ 1801566 w 1811020"/>
              <a:gd name="T59" fmla="*/ 276850 h 441960"/>
              <a:gd name="T60" fmla="*/ 1786274 w 1811020"/>
              <a:gd name="T61" fmla="*/ 315036 h 441960"/>
              <a:gd name="T62" fmla="*/ 1743451 w 1811020"/>
              <a:gd name="T63" fmla="*/ 369131 h 441960"/>
              <a:gd name="T64" fmla="*/ 1703689 w 1811020"/>
              <a:gd name="T65" fmla="*/ 400954 h 441960"/>
              <a:gd name="T66" fmla="*/ 1605811 w 1811020"/>
              <a:gd name="T67" fmla="*/ 442321 h 441960"/>
              <a:gd name="T68" fmla="*/ 266111 w 1811020"/>
              <a:gd name="T69" fmla="*/ 451866 h 441960"/>
              <a:gd name="T70" fmla="*/ 183519 w 1811020"/>
              <a:gd name="T71" fmla="*/ 432773 h 441960"/>
              <a:gd name="T72" fmla="*/ 180469 w 1811020"/>
              <a:gd name="T73" fmla="*/ 442321 h 441960"/>
              <a:gd name="T74" fmla="*/ 266111 w 1811020"/>
              <a:gd name="T75" fmla="*/ 461414 h 441960"/>
              <a:gd name="T76" fmla="*/ 1685337 w 1811020"/>
              <a:gd name="T77" fmla="*/ 423230 h 441960"/>
              <a:gd name="T78" fmla="*/ 1804625 w 1811020"/>
              <a:gd name="T79" fmla="*/ 299126 h 441960"/>
              <a:gd name="T80" fmla="*/ 1523227 w 1811020"/>
              <a:gd name="T81" fmla="*/ 9544 h 441960"/>
              <a:gd name="T82" fmla="*/ 1807683 w 1811020"/>
              <a:gd name="T83" fmla="*/ 232298 h 441960"/>
              <a:gd name="T84" fmla="*/ 1807683 w 1811020"/>
              <a:gd name="T85" fmla="*/ 232298 h 44196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11020"/>
              <a:gd name="T130" fmla="*/ 0 h 441960"/>
              <a:gd name="T131" fmla="*/ 1811020 w 1811020"/>
              <a:gd name="T132" fmla="*/ 441960 h 44196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11020" h="441960">
                <a:moveTo>
                  <a:pt x="1810511" y="243839"/>
                </a:moveTo>
                <a:lnTo>
                  <a:pt x="1810511" y="198119"/>
                </a:lnTo>
                <a:lnTo>
                  <a:pt x="1798319" y="155447"/>
                </a:lnTo>
                <a:lnTo>
                  <a:pt x="1773935" y="115823"/>
                </a:lnTo>
                <a:lnTo>
                  <a:pt x="1743455" y="79247"/>
                </a:lnTo>
                <a:lnTo>
                  <a:pt x="1703831" y="51815"/>
                </a:lnTo>
                <a:lnTo>
                  <a:pt x="1655063" y="27431"/>
                </a:lnTo>
                <a:lnTo>
                  <a:pt x="1603247" y="9143"/>
                </a:lnTo>
                <a:lnTo>
                  <a:pt x="1545335" y="3047"/>
                </a:lnTo>
                <a:lnTo>
                  <a:pt x="1517903" y="0"/>
                </a:lnTo>
                <a:lnTo>
                  <a:pt x="295655" y="0"/>
                </a:lnTo>
                <a:lnTo>
                  <a:pt x="265175" y="3047"/>
                </a:lnTo>
                <a:lnTo>
                  <a:pt x="237743" y="6095"/>
                </a:lnTo>
                <a:lnTo>
                  <a:pt x="207263" y="9143"/>
                </a:lnTo>
                <a:lnTo>
                  <a:pt x="155447" y="27431"/>
                </a:lnTo>
                <a:lnTo>
                  <a:pt x="88391" y="64007"/>
                </a:lnTo>
                <a:lnTo>
                  <a:pt x="51815" y="97535"/>
                </a:lnTo>
                <a:lnTo>
                  <a:pt x="24383" y="134111"/>
                </a:lnTo>
                <a:lnTo>
                  <a:pt x="6095" y="176783"/>
                </a:lnTo>
                <a:lnTo>
                  <a:pt x="0" y="222503"/>
                </a:lnTo>
                <a:lnTo>
                  <a:pt x="6095" y="265175"/>
                </a:lnTo>
                <a:lnTo>
                  <a:pt x="9143" y="272287"/>
                </a:lnTo>
                <a:lnTo>
                  <a:pt x="9143" y="219455"/>
                </a:lnTo>
                <a:lnTo>
                  <a:pt x="9334" y="220979"/>
                </a:lnTo>
                <a:lnTo>
                  <a:pt x="12191" y="198119"/>
                </a:lnTo>
                <a:lnTo>
                  <a:pt x="12191" y="201167"/>
                </a:lnTo>
                <a:lnTo>
                  <a:pt x="15239" y="179831"/>
                </a:lnTo>
                <a:lnTo>
                  <a:pt x="33527" y="140207"/>
                </a:lnTo>
                <a:lnTo>
                  <a:pt x="57911" y="103631"/>
                </a:lnTo>
                <a:lnTo>
                  <a:pt x="112775" y="57911"/>
                </a:lnTo>
                <a:lnTo>
                  <a:pt x="134111" y="47243"/>
                </a:lnTo>
                <a:lnTo>
                  <a:pt x="134111" y="45719"/>
                </a:lnTo>
                <a:lnTo>
                  <a:pt x="182879" y="27431"/>
                </a:lnTo>
                <a:lnTo>
                  <a:pt x="210311" y="18287"/>
                </a:lnTo>
                <a:lnTo>
                  <a:pt x="210311" y="21335"/>
                </a:lnTo>
                <a:lnTo>
                  <a:pt x="237743" y="15239"/>
                </a:lnTo>
                <a:lnTo>
                  <a:pt x="265175" y="12191"/>
                </a:lnTo>
                <a:lnTo>
                  <a:pt x="295655" y="9143"/>
                </a:lnTo>
                <a:lnTo>
                  <a:pt x="1517903" y="9143"/>
                </a:lnTo>
                <a:lnTo>
                  <a:pt x="1517903" y="9448"/>
                </a:lnTo>
                <a:lnTo>
                  <a:pt x="1545335" y="12191"/>
                </a:lnTo>
                <a:lnTo>
                  <a:pt x="1572767" y="15239"/>
                </a:lnTo>
                <a:lnTo>
                  <a:pt x="1600199" y="21335"/>
                </a:lnTo>
                <a:lnTo>
                  <a:pt x="1600199" y="18287"/>
                </a:lnTo>
                <a:lnTo>
                  <a:pt x="1676399" y="45719"/>
                </a:lnTo>
                <a:lnTo>
                  <a:pt x="1719071" y="73151"/>
                </a:lnTo>
                <a:lnTo>
                  <a:pt x="1752599" y="103631"/>
                </a:lnTo>
                <a:lnTo>
                  <a:pt x="1780031" y="140207"/>
                </a:lnTo>
                <a:lnTo>
                  <a:pt x="1795271" y="179831"/>
                </a:lnTo>
                <a:lnTo>
                  <a:pt x="1798319" y="201167"/>
                </a:lnTo>
                <a:lnTo>
                  <a:pt x="1798319" y="198119"/>
                </a:lnTo>
                <a:lnTo>
                  <a:pt x="1801177" y="220979"/>
                </a:lnTo>
                <a:lnTo>
                  <a:pt x="1801367" y="219455"/>
                </a:lnTo>
                <a:lnTo>
                  <a:pt x="1801367" y="275843"/>
                </a:lnTo>
                <a:lnTo>
                  <a:pt x="1810511" y="243839"/>
                </a:lnTo>
                <a:close/>
              </a:path>
              <a:path w="1811020" h="441960">
                <a:moveTo>
                  <a:pt x="9334" y="220979"/>
                </a:moveTo>
                <a:lnTo>
                  <a:pt x="9143" y="219455"/>
                </a:lnTo>
                <a:lnTo>
                  <a:pt x="9143" y="222503"/>
                </a:lnTo>
                <a:lnTo>
                  <a:pt x="9334" y="220979"/>
                </a:lnTo>
                <a:close/>
              </a:path>
              <a:path w="1811020" h="441960">
                <a:moveTo>
                  <a:pt x="137159" y="396239"/>
                </a:moveTo>
                <a:lnTo>
                  <a:pt x="112775" y="384047"/>
                </a:lnTo>
                <a:lnTo>
                  <a:pt x="94487" y="368807"/>
                </a:lnTo>
                <a:lnTo>
                  <a:pt x="94487" y="371855"/>
                </a:lnTo>
                <a:lnTo>
                  <a:pt x="76199" y="353567"/>
                </a:lnTo>
                <a:lnTo>
                  <a:pt x="76199" y="356615"/>
                </a:lnTo>
                <a:lnTo>
                  <a:pt x="57911" y="338327"/>
                </a:lnTo>
                <a:lnTo>
                  <a:pt x="33527" y="301751"/>
                </a:lnTo>
                <a:lnTo>
                  <a:pt x="24383" y="283463"/>
                </a:lnTo>
                <a:lnTo>
                  <a:pt x="15239" y="262127"/>
                </a:lnTo>
                <a:lnTo>
                  <a:pt x="15239" y="265175"/>
                </a:lnTo>
                <a:lnTo>
                  <a:pt x="12191" y="243839"/>
                </a:lnTo>
                <a:lnTo>
                  <a:pt x="9334" y="220979"/>
                </a:lnTo>
                <a:lnTo>
                  <a:pt x="9143" y="222503"/>
                </a:lnTo>
                <a:lnTo>
                  <a:pt x="9143" y="272287"/>
                </a:lnTo>
                <a:lnTo>
                  <a:pt x="24383" y="307847"/>
                </a:lnTo>
                <a:lnTo>
                  <a:pt x="51815" y="344423"/>
                </a:lnTo>
                <a:lnTo>
                  <a:pt x="88391" y="377951"/>
                </a:lnTo>
                <a:lnTo>
                  <a:pt x="131063" y="405383"/>
                </a:lnTo>
                <a:lnTo>
                  <a:pt x="134111" y="406526"/>
                </a:lnTo>
                <a:lnTo>
                  <a:pt x="134111" y="396239"/>
                </a:lnTo>
                <a:lnTo>
                  <a:pt x="137159" y="396239"/>
                </a:lnTo>
                <a:close/>
              </a:path>
              <a:path w="1811020" h="441960">
                <a:moveTo>
                  <a:pt x="137159" y="45719"/>
                </a:moveTo>
                <a:lnTo>
                  <a:pt x="134111" y="45719"/>
                </a:lnTo>
                <a:lnTo>
                  <a:pt x="134111" y="47243"/>
                </a:lnTo>
                <a:lnTo>
                  <a:pt x="137159" y="45719"/>
                </a:lnTo>
                <a:close/>
              </a:path>
              <a:path w="1811020" h="441960">
                <a:moveTo>
                  <a:pt x="1801367" y="275843"/>
                </a:moveTo>
                <a:lnTo>
                  <a:pt x="1801367" y="222503"/>
                </a:lnTo>
                <a:lnTo>
                  <a:pt x="1801177" y="220979"/>
                </a:lnTo>
                <a:lnTo>
                  <a:pt x="1798319" y="243839"/>
                </a:lnTo>
                <a:lnTo>
                  <a:pt x="1795271" y="265175"/>
                </a:lnTo>
                <a:lnTo>
                  <a:pt x="1795271" y="262127"/>
                </a:lnTo>
                <a:lnTo>
                  <a:pt x="1789175" y="283463"/>
                </a:lnTo>
                <a:lnTo>
                  <a:pt x="1780031" y="301751"/>
                </a:lnTo>
                <a:lnTo>
                  <a:pt x="1767839" y="320039"/>
                </a:lnTo>
                <a:lnTo>
                  <a:pt x="1737359" y="356615"/>
                </a:lnTo>
                <a:lnTo>
                  <a:pt x="1737359" y="353567"/>
                </a:lnTo>
                <a:lnTo>
                  <a:pt x="1719071" y="371855"/>
                </a:lnTo>
                <a:lnTo>
                  <a:pt x="1719071" y="368807"/>
                </a:lnTo>
                <a:lnTo>
                  <a:pt x="1697735" y="384047"/>
                </a:lnTo>
                <a:lnTo>
                  <a:pt x="1676399" y="396239"/>
                </a:lnTo>
                <a:lnTo>
                  <a:pt x="1627631" y="414527"/>
                </a:lnTo>
                <a:lnTo>
                  <a:pt x="1600199" y="423671"/>
                </a:lnTo>
                <a:lnTo>
                  <a:pt x="1572767" y="426719"/>
                </a:lnTo>
                <a:lnTo>
                  <a:pt x="1545335" y="432815"/>
                </a:lnTo>
                <a:lnTo>
                  <a:pt x="265175" y="432815"/>
                </a:lnTo>
                <a:lnTo>
                  <a:pt x="237743" y="426719"/>
                </a:lnTo>
                <a:lnTo>
                  <a:pt x="210311" y="423671"/>
                </a:lnTo>
                <a:lnTo>
                  <a:pt x="182879" y="414527"/>
                </a:lnTo>
                <a:lnTo>
                  <a:pt x="134111" y="396239"/>
                </a:lnTo>
                <a:lnTo>
                  <a:pt x="134111" y="406526"/>
                </a:lnTo>
                <a:lnTo>
                  <a:pt x="179831" y="423671"/>
                </a:lnTo>
                <a:lnTo>
                  <a:pt x="207263" y="432815"/>
                </a:lnTo>
                <a:lnTo>
                  <a:pt x="237743" y="438911"/>
                </a:lnTo>
                <a:lnTo>
                  <a:pt x="265175" y="441959"/>
                </a:lnTo>
                <a:lnTo>
                  <a:pt x="1545335" y="441959"/>
                </a:lnTo>
                <a:lnTo>
                  <a:pt x="1603247" y="432815"/>
                </a:lnTo>
                <a:lnTo>
                  <a:pt x="1679447" y="405383"/>
                </a:lnTo>
                <a:lnTo>
                  <a:pt x="1725167" y="377951"/>
                </a:lnTo>
                <a:lnTo>
                  <a:pt x="1773935" y="326135"/>
                </a:lnTo>
                <a:lnTo>
                  <a:pt x="1798319" y="286511"/>
                </a:lnTo>
                <a:lnTo>
                  <a:pt x="1801367" y="275843"/>
                </a:lnTo>
                <a:close/>
              </a:path>
              <a:path w="1811020" h="441960">
                <a:moveTo>
                  <a:pt x="1517903" y="9448"/>
                </a:moveTo>
                <a:lnTo>
                  <a:pt x="1517903" y="9143"/>
                </a:lnTo>
                <a:lnTo>
                  <a:pt x="1514855" y="9143"/>
                </a:lnTo>
                <a:lnTo>
                  <a:pt x="1517903" y="9448"/>
                </a:lnTo>
                <a:close/>
              </a:path>
              <a:path w="1811020" h="441960">
                <a:moveTo>
                  <a:pt x="1801367" y="222503"/>
                </a:moveTo>
                <a:lnTo>
                  <a:pt x="1801367" y="219455"/>
                </a:lnTo>
                <a:lnTo>
                  <a:pt x="1801177" y="220979"/>
                </a:lnTo>
                <a:lnTo>
                  <a:pt x="1801367" y="2225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24" name="object 8"/>
          <p:cNvSpPr txBox="1"/>
          <p:nvPr/>
        </p:nvSpPr>
        <p:spPr>
          <a:xfrm>
            <a:off x="6813550" y="2622550"/>
            <a:ext cx="1401763" cy="285750"/>
          </a:xfrm>
          <a:prstGeom prst="rect">
            <a:avLst/>
          </a:prstGeom>
        </p:spPr>
        <p:txBody>
          <a:bodyPr lIns="0" tIns="0" rIns="0" bIns="0">
            <a:spAutoFit/>
          </a:bodyPr>
          <a:lstStyle/>
          <a:p>
            <a:pPr marL="12700" algn="r" rtl="1" eaLnBrk="1" fontAlgn="auto" hangingPunct="1">
              <a:spcBef>
                <a:spcPts val="0"/>
              </a:spcBef>
              <a:spcAft>
                <a:spcPts val="0"/>
              </a:spcAft>
              <a:defRPr/>
            </a:pPr>
            <a:r>
              <a:rPr spc="-5" dirty="0">
                <a:solidFill>
                  <a:srgbClr val="232021"/>
                </a:solidFill>
                <a:latin typeface="Arial"/>
                <a:cs typeface="Arial"/>
              </a:rPr>
              <a:t>C</a:t>
            </a:r>
            <a:r>
              <a:rPr dirty="0">
                <a:solidFill>
                  <a:srgbClr val="232021"/>
                </a:solidFill>
                <a:latin typeface="Arial"/>
                <a:cs typeface="Arial"/>
              </a:rPr>
              <a:t>r</a:t>
            </a:r>
            <a:r>
              <a:rPr spc="-15" dirty="0">
                <a:solidFill>
                  <a:srgbClr val="232021"/>
                </a:solidFill>
                <a:latin typeface="Arial"/>
                <a:cs typeface="Arial"/>
              </a:rPr>
              <a:t>y</a:t>
            </a:r>
            <a:r>
              <a:rPr spc="5" dirty="0">
                <a:solidFill>
                  <a:srgbClr val="232021"/>
                </a:solidFill>
                <a:latin typeface="Arial"/>
                <a:cs typeface="Arial"/>
              </a:rPr>
              <a:t>p</a:t>
            </a:r>
            <a:r>
              <a:rPr dirty="0">
                <a:solidFill>
                  <a:srgbClr val="232021"/>
                </a:solidFill>
                <a:latin typeface="Arial"/>
                <a:cs typeface="Arial"/>
              </a:rPr>
              <a:t>t</a:t>
            </a:r>
            <a:r>
              <a:rPr spc="5" dirty="0">
                <a:solidFill>
                  <a:srgbClr val="232021"/>
                </a:solidFill>
                <a:latin typeface="Arial"/>
                <a:cs typeface="Arial"/>
              </a:rPr>
              <a:t>anal</a:t>
            </a:r>
            <a:r>
              <a:rPr spc="-15" dirty="0">
                <a:solidFill>
                  <a:srgbClr val="232021"/>
                </a:solidFill>
                <a:latin typeface="Arial"/>
                <a:cs typeface="Arial"/>
              </a:rPr>
              <a:t>y</a:t>
            </a:r>
            <a:r>
              <a:rPr spc="10" dirty="0">
                <a:solidFill>
                  <a:srgbClr val="232021"/>
                </a:solidFill>
                <a:latin typeface="Arial"/>
                <a:cs typeface="Arial"/>
              </a:rPr>
              <a:t>s</a:t>
            </a:r>
            <a:r>
              <a:rPr spc="5" dirty="0">
                <a:solidFill>
                  <a:srgbClr val="232021"/>
                </a:solidFill>
                <a:latin typeface="Arial"/>
                <a:cs typeface="Arial"/>
              </a:rPr>
              <a:t>i</a:t>
            </a:r>
            <a:r>
              <a:rPr dirty="0">
                <a:solidFill>
                  <a:srgbClr val="232021"/>
                </a:solidFill>
                <a:latin typeface="Arial"/>
                <a:cs typeface="Arial"/>
              </a:rPr>
              <a:t>s</a:t>
            </a:r>
            <a:endParaRPr>
              <a:latin typeface="Arial"/>
              <a:cs typeface="Arial"/>
            </a:endParaRPr>
          </a:p>
        </p:txBody>
      </p:sp>
      <p:sp>
        <p:nvSpPr>
          <p:cNvPr id="25" name="object 9"/>
          <p:cNvSpPr>
            <a:spLocks/>
          </p:cNvSpPr>
          <p:nvPr/>
        </p:nvSpPr>
        <p:spPr bwMode="auto">
          <a:xfrm>
            <a:off x="5716588" y="1909763"/>
            <a:ext cx="0" cy="290512"/>
          </a:xfrm>
          <a:custGeom>
            <a:avLst/>
            <a:gdLst>
              <a:gd name="T0" fmla="*/ 0 h 289560"/>
              <a:gd name="T1" fmla="*/ 309205 h 289560"/>
              <a:gd name="T2" fmla="*/ 0 60000 65536"/>
              <a:gd name="T3" fmla="*/ 0 60000 65536"/>
              <a:gd name="T4" fmla="*/ 0 h 289560"/>
              <a:gd name="T5" fmla="*/ 289560 h 289560"/>
            </a:gdLst>
            <a:ahLst/>
            <a:cxnLst>
              <a:cxn ang="T2">
                <a:pos x="0" y="T0"/>
              </a:cxn>
              <a:cxn ang="T3">
                <a:pos x="0" y="T1"/>
              </a:cxn>
            </a:cxnLst>
            <a:rect l="0" t="T4" r="0" b="T5"/>
            <a:pathLst>
              <a:path h="289560">
                <a:moveTo>
                  <a:pt x="0" y="0"/>
                </a:moveTo>
                <a:lnTo>
                  <a:pt x="0" y="289559"/>
                </a:lnTo>
              </a:path>
            </a:pathLst>
          </a:custGeom>
          <a:noFill/>
          <a:ln w="12191">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26" name="object 10"/>
          <p:cNvSpPr>
            <a:spLocks/>
          </p:cNvSpPr>
          <p:nvPr/>
        </p:nvSpPr>
        <p:spPr bwMode="auto">
          <a:xfrm>
            <a:off x="3916363" y="2198688"/>
            <a:ext cx="3602037" cy="0"/>
          </a:xfrm>
          <a:custGeom>
            <a:avLst/>
            <a:gdLst>
              <a:gd name="T0" fmla="*/ 0 w 3602990"/>
              <a:gd name="T1" fmla="*/ 3583715 w 3602990"/>
              <a:gd name="T2" fmla="*/ 0 60000 65536"/>
              <a:gd name="T3" fmla="*/ 0 60000 65536"/>
              <a:gd name="T4" fmla="*/ 0 w 3602990"/>
              <a:gd name="T5" fmla="*/ 3602990 w 3602990"/>
            </a:gdLst>
            <a:ahLst/>
            <a:cxnLst>
              <a:cxn ang="T2">
                <a:pos x="T0" y="0"/>
              </a:cxn>
              <a:cxn ang="T3">
                <a:pos x="T1" y="0"/>
              </a:cxn>
            </a:cxnLst>
            <a:rect l="T4" t="0" r="T5" b="0"/>
            <a:pathLst>
              <a:path w="3602990">
                <a:moveTo>
                  <a:pt x="0" y="0"/>
                </a:moveTo>
                <a:lnTo>
                  <a:pt x="3602735" y="0"/>
                </a:lnTo>
              </a:path>
            </a:pathLst>
          </a:custGeom>
          <a:noFill/>
          <a:ln w="9143">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27" name="object 11"/>
          <p:cNvSpPr>
            <a:spLocks/>
          </p:cNvSpPr>
          <p:nvPr/>
        </p:nvSpPr>
        <p:spPr bwMode="auto">
          <a:xfrm>
            <a:off x="3879850" y="2200275"/>
            <a:ext cx="76200" cy="358775"/>
          </a:xfrm>
          <a:custGeom>
            <a:avLst/>
            <a:gdLst>
              <a:gd name="T0" fmla="*/ 76199 w 76200"/>
              <a:gd name="T1" fmla="*/ 264135 h 360044"/>
              <a:gd name="T2" fmla="*/ 0 w 76200"/>
              <a:gd name="T3" fmla="*/ 264135 h 360044"/>
              <a:gd name="T4" fmla="*/ 30479 w 76200"/>
              <a:gd name="T5" fmla="*/ 323306 h 360044"/>
              <a:gd name="T6" fmla="*/ 30479 w 76200"/>
              <a:gd name="T7" fmla="*/ 275499 h 360044"/>
              <a:gd name="T8" fmla="*/ 42671 w 76200"/>
              <a:gd name="T9" fmla="*/ 275499 h 360044"/>
              <a:gd name="T10" fmla="*/ 42671 w 76200"/>
              <a:gd name="T11" fmla="*/ 324218 h 360044"/>
              <a:gd name="T12" fmla="*/ 76199 w 76200"/>
              <a:gd name="T13" fmla="*/ 264135 h 360044"/>
              <a:gd name="T14" fmla="*/ 42671 w 76200"/>
              <a:gd name="T15" fmla="*/ 264135 h 360044"/>
              <a:gd name="T16" fmla="*/ 42671 w 76200"/>
              <a:gd name="T17" fmla="*/ 0 h 360044"/>
              <a:gd name="T18" fmla="*/ 30479 w 76200"/>
              <a:gd name="T19" fmla="*/ 0 h 360044"/>
              <a:gd name="T20" fmla="*/ 30479 w 76200"/>
              <a:gd name="T21" fmla="*/ 264135 h 360044"/>
              <a:gd name="T22" fmla="*/ 42671 w 76200"/>
              <a:gd name="T23" fmla="*/ 264135 h 360044"/>
              <a:gd name="T24" fmla="*/ 42671 w 76200"/>
              <a:gd name="T25" fmla="*/ 324218 h 360044"/>
              <a:gd name="T26" fmla="*/ 42671 w 76200"/>
              <a:gd name="T27" fmla="*/ 275499 h 360044"/>
              <a:gd name="T28" fmla="*/ 30479 w 76200"/>
              <a:gd name="T29" fmla="*/ 275499 h 360044"/>
              <a:gd name="T30" fmla="*/ 30479 w 76200"/>
              <a:gd name="T31" fmla="*/ 323306 h 360044"/>
              <a:gd name="T32" fmla="*/ 36575 w 76200"/>
              <a:gd name="T33" fmla="*/ 335141 h 360044"/>
              <a:gd name="T34" fmla="*/ 42671 w 76200"/>
              <a:gd name="T35" fmla="*/ 324218 h 36004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360044"/>
              <a:gd name="T56" fmla="*/ 76200 w 76200"/>
              <a:gd name="T57" fmla="*/ 360044 h 36004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360044">
                <a:moveTo>
                  <a:pt x="76199" y="283463"/>
                </a:moveTo>
                <a:lnTo>
                  <a:pt x="0" y="283463"/>
                </a:lnTo>
                <a:lnTo>
                  <a:pt x="30479" y="346963"/>
                </a:lnTo>
                <a:lnTo>
                  <a:pt x="30479" y="295655"/>
                </a:lnTo>
                <a:lnTo>
                  <a:pt x="42671" y="295655"/>
                </a:lnTo>
                <a:lnTo>
                  <a:pt x="42671" y="347940"/>
                </a:lnTo>
                <a:lnTo>
                  <a:pt x="76199" y="283463"/>
                </a:lnTo>
                <a:close/>
              </a:path>
              <a:path w="76200" h="360044">
                <a:moveTo>
                  <a:pt x="42671" y="283463"/>
                </a:moveTo>
                <a:lnTo>
                  <a:pt x="42671" y="0"/>
                </a:lnTo>
                <a:lnTo>
                  <a:pt x="30479" y="0"/>
                </a:lnTo>
                <a:lnTo>
                  <a:pt x="30479" y="283463"/>
                </a:lnTo>
                <a:lnTo>
                  <a:pt x="42671" y="283463"/>
                </a:lnTo>
                <a:close/>
              </a:path>
              <a:path w="76200" h="360044">
                <a:moveTo>
                  <a:pt x="42671" y="347940"/>
                </a:moveTo>
                <a:lnTo>
                  <a:pt x="42671" y="295655"/>
                </a:lnTo>
                <a:lnTo>
                  <a:pt x="30479" y="295655"/>
                </a:lnTo>
                <a:lnTo>
                  <a:pt x="30479" y="346963"/>
                </a:lnTo>
                <a:lnTo>
                  <a:pt x="36575" y="359663"/>
                </a:lnTo>
                <a:lnTo>
                  <a:pt x="42671" y="3479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28" name="object 12"/>
          <p:cNvSpPr>
            <a:spLocks/>
          </p:cNvSpPr>
          <p:nvPr/>
        </p:nvSpPr>
        <p:spPr bwMode="auto">
          <a:xfrm>
            <a:off x="7478713" y="2200275"/>
            <a:ext cx="76200" cy="358775"/>
          </a:xfrm>
          <a:custGeom>
            <a:avLst/>
            <a:gdLst>
              <a:gd name="T0" fmla="*/ 76199 w 76200"/>
              <a:gd name="T1" fmla="*/ 264135 h 360044"/>
              <a:gd name="T2" fmla="*/ 0 w 76200"/>
              <a:gd name="T3" fmla="*/ 264135 h 360044"/>
              <a:gd name="T4" fmla="*/ 33527 w 76200"/>
              <a:gd name="T5" fmla="*/ 324218 h 360044"/>
              <a:gd name="T6" fmla="*/ 33527 w 76200"/>
              <a:gd name="T7" fmla="*/ 275499 h 360044"/>
              <a:gd name="T8" fmla="*/ 45719 w 76200"/>
              <a:gd name="T9" fmla="*/ 275499 h 360044"/>
              <a:gd name="T10" fmla="*/ 45719 w 76200"/>
              <a:gd name="T11" fmla="*/ 323306 h 360044"/>
              <a:gd name="T12" fmla="*/ 76199 w 76200"/>
              <a:gd name="T13" fmla="*/ 264135 h 360044"/>
              <a:gd name="T14" fmla="*/ 45719 w 76200"/>
              <a:gd name="T15" fmla="*/ 264135 h 360044"/>
              <a:gd name="T16" fmla="*/ 45719 w 76200"/>
              <a:gd name="T17" fmla="*/ 0 h 360044"/>
              <a:gd name="T18" fmla="*/ 33527 w 76200"/>
              <a:gd name="T19" fmla="*/ 0 h 360044"/>
              <a:gd name="T20" fmla="*/ 33527 w 76200"/>
              <a:gd name="T21" fmla="*/ 264135 h 360044"/>
              <a:gd name="T22" fmla="*/ 45719 w 76200"/>
              <a:gd name="T23" fmla="*/ 264135 h 360044"/>
              <a:gd name="T24" fmla="*/ 45719 w 76200"/>
              <a:gd name="T25" fmla="*/ 323306 h 360044"/>
              <a:gd name="T26" fmla="*/ 45719 w 76200"/>
              <a:gd name="T27" fmla="*/ 275499 h 360044"/>
              <a:gd name="T28" fmla="*/ 33527 w 76200"/>
              <a:gd name="T29" fmla="*/ 275499 h 360044"/>
              <a:gd name="T30" fmla="*/ 33527 w 76200"/>
              <a:gd name="T31" fmla="*/ 324218 h 360044"/>
              <a:gd name="T32" fmla="*/ 39623 w 76200"/>
              <a:gd name="T33" fmla="*/ 335141 h 360044"/>
              <a:gd name="T34" fmla="*/ 45719 w 76200"/>
              <a:gd name="T35" fmla="*/ 323306 h 36004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360044"/>
              <a:gd name="T56" fmla="*/ 76200 w 76200"/>
              <a:gd name="T57" fmla="*/ 360044 h 36004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360044">
                <a:moveTo>
                  <a:pt x="76199" y="283463"/>
                </a:moveTo>
                <a:lnTo>
                  <a:pt x="0" y="283463"/>
                </a:lnTo>
                <a:lnTo>
                  <a:pt x="33527" y="347940"/>
                </a:lnTo>
                <a:lnTo>
                  <a:pt x="33527" y="295655"/>
                </a:lnTo>
                <a:lnTo>
                  <a:pt x="45719" y="295655"/>
                </a:lnTo>
                <a:lnTo>
                  <a:pt x="45719" y="346963"/>
                </a:lnTo>
                <a:lnTo>
                  <a:pt x="76199" y="283463"/>
                </a:lnTo>
                <a:close/>
              </a:path>
              <a:path w="76200" h="360044">
                <a:moveTo>
                  <a:pt x="45719" y="283463"/>
                </a:moveTo>
                <a:lnTo>
                  <a:pt x="45719" y="0"/>
                </a:lnTo>
                <a:lnTo>
                  <a:pt x="33527" y="0"/>
                </a:lnTo>
                <a:lnTo>
                  <a:pt x="33527" y="283463"/>
                </a:lnTo>
                <a:lnTo>
                  <a:pt x="45719" y="283463"/>
                </a:lnTo>
                <a:close/>
              </a:path>
              <a:path w="76200" h="360044">
                <a:moveTo>
                  <a:pt x="45719" y="346963"/>
                </a:moveTo>
                <a:lnTo>
                  <a:pt x="45719" y="295655"/>
                </a:lnTo>
                <a:lnTo>
                  <a:pt x="33527" y="295655"/>
                </a:lnTo>
                <a:lnTo>
                  <a:pt x="33527" y="347940"/>
                </a:lnTo>
                <a:lnTo>
                  <a:pt x="39623" y="359663"/>
                </a:lnTo>
                <a:lnTo>
                  <a:pt x="45719" y="3469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29" name="object 13"/>
          <p:cNvSpPr>
            <a:spLocks/>
          </p:cNvSpPr>
          <p:nvPr/>
        </p:nvSpPr>
        <p:spPr bwMode="auto">
          <a:xfrm>
            <a:off x="742950" y="3778250"/>
            <a:ext cx="1811338" cy="442913"/>
          </a:xfrm>
          <a:custGeom>
            <a:avLst/>
            <a:gdLst>
              <a:gd name="T0" fmla="*/ 1816877 w 1811020"/>
              <a:gd name="T1" fmla="*/ 206840 h 441960"/>
              <a:gd name="T2" fmla="*/ 1780172 w 1811020"/>
              <a:gd name="T3" fmla="*/ 120922 h 441960"/>
              <a:gd name="T4" fmla="*/ 1709822 w 1811020"/>
              <a:gd name="T5" fmla="*/ 54095 h 441960"/>
              <a:gd name="T6" fmla="*/ 1581356 w 1811020"/>
              <a:gd name="T7" fmla="*/ 6362 h 441960"/>
              <a:gd name="T8" fmla="*/ 296695 w 1811020"/>
              <a:gd name="T9" fmla="*/ 0 h 441960"/>
              <a:gd name="T10" fmla="*/ 180471 w 1811020"/>
              <a:gd name="T11" fmla="*/ 19093 h 441960"/>
              <a:gd name="T12" fmla="*/ 88711 w 1811020"/>
              <a:gd name="T13" fmla="*/ 66825 h 441960"/>
              <a:gd name="T14" fmla="*/ 6115 w 1811020"/>
              <a:gd name="T15" fmla="*/ 184566 h 441960"/>
              <a:gd name="T16" fmla="*/ 6115 w 1811020"/>
              <a:gd name="T17" fmla="*/ 276850 h 441960"/>
              <a:gd name="T18" fmla="*/ 9183 w 1811020"/>
              <a:gd name="T19" fmla="*/ 232298 h 441960"/>
              <a:gd name="T20" fmla="*/ 21415 w 1811020"/>
              <a:gd name="T21" fmla="*/ 172897 h 441960"/>
              <a:gd name="T22" fmla="*/ 58111 w 1811020"/>
              <a:gd name="T23" fmla="*/ 108191 h 441960"/>
              <a:gd name="T24" fmla="*/ 183519 w 1811020"/>
              <a:gd name="T25" fmla="*/ 28638 h 441960"/>
              <a:gd name="T26" fmla="*/ 296695 w 1811020"/>
              <a:gd name="T27" fmla="*/ 9544 h 441960"/>
              <a:gd name="T28" fmla="*/ 1578298 w 1811020"/>
              <a:gd name="T29" fmla="*/ 15909 h 441960"/>
              <a:gd name="T30" fmla="*/ 1682294 w 1811020"/>
              <a:gd name="T31" fmla="*/ 47732 h 441960"/>
              <a:gd name="T32" fmla="*/ 1758762 w 1811020"/>
              <a:gd name="T33" fmla="*/ 108191 h 441960"/>
              <a:gd name="T34" fmla="*/ 1801583 w 1811020"/>
              <a:gd name="T35" fmla="*/ 187748 h 441960"/>
              <a:gd name="T36" fmla="*/ 1807700 w 1811020"/>
              <a:gd name="T37" fmla="*/ 287986 h 441960"/>
              <a:gd name="T38" fmla="*/ 24463 w 1811020"/>
              <a:gd name="T39" fmla="*/ 295943 h 441960"/>
              <a:gd name="T40" fmla="*/ 15299 w 1811020"/>
              <a:gd name="T41" fmla="*/ 276850 h 441960"/>
              <a:gd name="T42" fmla="*/ 9183 w 1811020"/>
              <a:gd name="T43" fmla="*/ 284274 h 441960"/>
              <a:gd name="T44" fmla="*/ 21415 w 1811020"/>
              <a:gd name="T45" fmla="*/ 295943 h 441960"/>
              <a:gd name="T46" fmla="*/ 24463 w 1811020"/>
              <a:gd name="T47" fmla="*/ 165472 h 441960"/>
              <a:gd name="T48" fmla="*/ 21415 w 1811020"/>
              <a:gd name="T49" fmla="*/ 172897 h 441960"/>
              <a:gd name="T50" fmla="*/ 1807700 w 1811020"/>
              <a:gd name="T51" fmla="*/ 287986 h 441960"/>
              <a:gd name="T52" fmla="*/ 1801583 w 1811020"/>
              <a:gd name="T53" fmla="*/ 276850 h 441960"/>
              <a:gd name="T54" fmla="*/ 1795466 w 1811020"/>
              <a:gd name="T55" fmla="*/ 295943 h 441960"/>
              <a:gd name="T56" fmla="*/ 1786290 w 1811020"/>
              <a:gd name="T57" fmla="*/ 315036 h 441960"/>
              <a:gd name="T58" fmla="*/ 1774054 w 1811020"/>
              <a:gd name="T59" fmla="*/ 334129 h 441960"/>
              <a:gd name="T60" fmla="*/ 1725116 w 1811020"/>
              <a:gd name="T61" fmla="*/ 388226 h 441960"/>
              <a:gd name="T62" fmla="*/ 1703705 w 1811020"/>
              <a:gd name="T63" fmla="*/ 400954 h 441960"/>
              <a:gd name="T64" fmla="*/ 1657824 w 1811020"/>
              <a:gd name="T65" fmla="*/ 426413 h 441960"/>
              <a:gd name="T66" fmla="*/ 1633355 w 1811020"/>
              <a:gd name="T67" fmla="*/ 432773 h 441960"/>
              <a:gd name="T68" fmla="*/ 1578298 w 1811020"/>
              <a:gd name="T69" fmla="*/ 448687 h 441960"/>
              <a:gd name="T70" fmla="*/ 266115 w 1811020"/>
              <a:gd name="T71" fmla="*/ 451866 h 441960"/>
              <a:gd name="T72" fmla="*/ 211051 w 1811020"/>
              <a:gd name="T73" fmla="*/ 442321 h 441960"/>
              <a:gd name="T74" fmla="*/ 159055 w 1811020"/>
              <a:gd name="T75" fmla="*/ 423230 h 441960"/>
              <a:gd name="T76" fmla="*/ 134591 w 1811020"/>
              <a:gd name="T77" fmla="*/ 413681 h 441960"/>
              <a:gd name="T78" fmla="*/ 94827 w 1811020"/>
              <a:gd name="T79" fmla="*/ 385042 h 441960"/>
              <a:gd name="T80" fmla="*/ 76459 w 1811020"/>
              <a:gd name="T81" fmla="*/ 372314 h 441960"/>
              <a:gd name="T82" fmla="*/ 45879 w 1811020"/>
              <a:gd name="T83" fmla="*/ 334129 h 441960"/>
              <a:gd name="T84" fmla="*/ 33647 w 1811020"/>
              <a:gd name="T85" fmla="*/ 315036 h 441960"/>
              <a:gd name="T86" fmla="*/ 21415 w 1811020"/>
              <a:gd name="T87" fmla="*/ 295943 h 441960"/>
              <a:gd name="T88" fmla="*/ 24463 w 1811020"/>
              <a:gd name="T89" fmla="*/ 321400 h 441960"/>
              <a:gd name="T90" fmla="*/ 110107 w 1811020"/>
              <a:gd name="T91" fmla="*/ 410500 h 441960"/>
              <a:gd name="T92" fmla="*/ 235515 w 1811020"/>
              <a:gd name="T93" fmla="*/ 458234 h 441960"/>
              <a:gd name="T94" fmla="*/ 1550770 w 1811020"/>
              <a:gd name="T95" fmla="*/ 461414 h 441960"/>
              <a:gd name="T96" fmla="*/ 1685353 w 1811020"/>
              <a:gd name="T97" fmla="*/ 423230 h 441960"/>
              <a:gd name="T98" fmla="*/ 1780172 w 1811020"/>
              <a:gd name="T99" fmla="*/ 340492 h 441960"/>
              <a:gd name="T100" fmla="*/ 1807700 w 1811020"/>
              <a:gd name="T101" fmla="*/ 287986 h 4419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811020"/>
              <a:gd name="T154" fmla="*/ 0 h 441960"/>
              <a:gd name="T155" fmla="*/ 1811020 w 1811020"/>
              <a:gd name="T156" fmla="*/ 441960 h 4419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811020" h="441960">
                <a:moveTo>
                  <a:pt x="1810508" y="243839"/>
                </a:moveTo>
                <a:lnTo>
                  <a:pt x="1810508" y="198119"/>
                </a:lnTo>
                <a:lnTo>
                  <a:pt x="1798316" y="155447"/>
                </a:lnTo>
                <a:lnTo>
                  <a:pt x="1773932" y="115823"/>
                </a:lnTo>
                <a:lnTo>
                  <a:pt x="1743452" y="79247"/>
                </a:lnTo>
                <a:lnTo>
                  <a:pt x="1703828" y="51815"/>
                </a:lnTo>
                <a:lnTo>
                  <a:pt x="1655060" y="27431"/>
                </a:lnTo>
                <a:lnTo>
                  <a:pt x="1575812" y="6095"/>
                </a:lnTo>
                <a:lnTo>
                  <a:pt x="1514852" y="0"/>
                </a:lnTo>
                <a:lnTo>
                  <a:pt x="295655" y="0"/>
                </a:lnTo>
                <a:lnTo>
                  <a:pt x="234695" y="6095"/>
                </a:lnTo>
                <a:lnTo>
                  <a:pt x="179831" y="18287"/>
                </a:lnTo>
                <a:lnTo>
                  <a:pt x="131063" y="39623"/>
                </a:lnTo>
                <a:lnTo>
                  <a:pt x="88391" y="64007"/>
                </a:lnTo>
                <a:lnTo>
                  <a:pt x="36575" y="115823"/>
                </a:lnTo>
                <a:lnTo>
                  <a:pt x="6095" y="176783"/>
                </a:lnTo>
                <a:lnTo>
                  <a:pt x="0" y="222503"/>
                </a:lnTo>
                <a:lnTo>
                  <a:pt x="6095" y="265175"/>
                </a:lnTo>
                <a:lnTo>
                  <a:pt x="9143" y="272287"/>
                </a:lnTo>
                <a:lnTo>
                  <a:pt x="9143" y="222503"/>
                </a:lnTo>
                <a:lnTo>
                  <a:pt x="15239" y="179831"/>
                </a:lnTo>
                <a:lnTo>
                  <a:pt x="21335" y="165607"/>
                </a:lnTo>
                <a:lnTo>
                  <a:pt x="21335" y="158495"/>
                </a:lnTo>
                <a:lnTo>
                  <a:pt x="57911" y="103631"/>
                </a:lnTo>
                <a:lnTo>
                  <a:pt x="112775" y="57911"/>
                </a:lnTo>
                <a:lnTo>
                  <a:pt x="182879" y="27431"/>
                </a:lnTo>
                <a:lnTo>
                  <a:pt x="237743" y="15239"/>
                </a:lnTo>
                <a:lnTo>
                  <a:pt x="295655" y="9143"/>
                </a:lnTo>
                <a:lnTo>
                  <a:pt x="1514852" y="9143"/>
                </a:lnTo>
                <a:lnTo>
                  <a:pt x="1572764" y="15239"/>
                </a:lnTo>
                <a:lnTo>
                  <a:pt x="1627628" y="27431"/>
                </a:lnTo>
                <a:lnTo>
                  <a:pt x="1676396" y="45719"/>
                </a:lnTo>
                <a:lnTo>
                  <a:pt x="1719068" y="73151"/>
                </a:lnTo>
                <a:lnTo>
                  <a:pt x="1752596" y="103631"/>
                </a:lnTo>
                <a:lnTo>
                  <a:pt x="1780028" y="140207"/>
                </a:lnTo>
                <a:lnTo>
                  <a:pt x="1795268" y="179831"/>
                </a:lnTo>
                <a:lnTo>
                  <a:pt x="1801364" y="222503"/>
                </a:lnTo>
                <a:lnTo>
                  <a:pt x="1801364" y="275843"/>
                </a:lnTo>
                <a:lnTo>
                  <a:pt x="1810508" y="243839"/>
                </a:lnTo>
                <a:close/>
              </a:path>
              <a:path w="1811020" h="441960">
                <a:moveTo>
                  <a:pt x="24383" y="283463"/>
                </a:moveTo>
                <a:lnTo>
                  <a:pt x="15239" y="262127"/>
                </a:lnTo>
                <a:lnTo>
                  <a:pt x="15239" y="265175"/>
                </a:lnTo>
                <a:lnTo>
                  <a:pt x="9143" y="222503"/>
                </a:lnTo>
                <a:lnTo>
                  <a:pt x="9143" y="272287"/>
                </a:lnTo>
                <a:lnTo>
                  <a:pt x="21335" y="300735"/>
                </a:lnTo>
                <a:lnTo>
                  <a:pt x="21335" y="283463"/>
                </a:lnTo>
                <a:lnTo>
                  <a:pt x="24383" y="283463"/>
                </a:lnTo>
                <a:close/>
              </a:path>
              <a:path w="1811020" h="441960">
                <a:moveTo>
                  <a:pt x="24383" y="158495"/>
                </a:moveTo>
                <a:lnTo>
                  <a:pt x="21335" y="158495"/>
                </a:lnTo>
                <a:lnTo>
                  <a:pt x="21335" y="165607"/>
                </a:lnTo>
                <a:lnTo>
                  <a:pt x="24383" y="158495"/>
                </a:lnTo>
                <a:close/>
              </a:path>
              <a:path w="1811020" h="441960">
                <a:moveTo>
                  <a:pt x="1801364" y="275843"/>
                </a:moveTo>
                <a:lnTo>
                  <a:pt x="1801364" y="222503"/>
                </a:lnTo>
                <a:lnTo>
                  <a:pt x="1795268" y="265175"/>
                </a:lnTo>
                <a:lnTo>
                  <a:pt x="1795268" y="262127"/>
                </a:lnTo>
                <a:lnTo>
                  <a:pt x="1789172" y="283463"/>
                </a:lnTo>
                <a:lnTo>
                  <a:pt x="1780028" y="304799"/>
                </a:lnTo>
                <a:lnTo>
                  <a:pt x="1780028" y="301751"/>
                </a:lnTo>
                <a:lnTo>
                  <a:pt x="1767836" y="323087"/>
                </a:lnTo>
                <a:lnTo>
                  <a:pt x="1767836" y="320039"/>
                </a:lnTo>
                <a:lnTo>
                  <a:pt x="1737356" y="356615"/>
                </a:lnTo>
                <a:lnTo>
                  <a:pt x="1719068" y="371855"/>
                </a:lnTo>
                <a:lnTo>
                  <a:pt x="1719068" y="368807"/>
                </a:lnTo>
                <a:lnTo>
                  <a:pt x="1697732" y="384047"/>
                </a:lnTo>
                <a:lnTo>
                  <a:pt x="1676396" y="396239"/>
                </a:lnTo>
                <a:lnTo>
                  <a:pt x="1652012" y="408431"/>
                </a:lnTo>
                <a:lnTo>
                  <a:pt x="1652012" y="405383"/>
                </a:lnTo>
                <a:lnTo>
                  <a:pt x="1627628" y="414527"/>
                </a:lnTo>
                <a:lnTo>
                  <a:pt x="1600196" y="423671"/>
                </a:lnTo>
                <a:lnTo>
                  <a:pt x="1572764" y="429767"/>
                </a:lnTo>
                <a:lnTo>
                  <a:pt x="1545332" y="432815"/>
                </a:lnTo>
                <a:lnTo>
                  <a:pt x="265175" y="432815"/>
                </a:lnTo>
                <a:lnTo>
                  <a:pt x="237743" y="429767"/>
                </a:lnTo>
                <a:lnTo>
                  <a:pt x="210311" y="423671"/>
                </a:lnTo>
                <a:lnTo>
                  <a:pt x="182879" y="414527"/>
                </a:lnTo>
                <a:lnTo>
                  <a:pt x="158495" y="405383"/>
                </a:lnTo>
                <a:lnTo>
                  <a:pt x="158495" y="408431"/>
                </a:lnTo>
                <a:lnTo>
                  <a:pt x="134111" y="396239"/>
                </a:lnTo>
                <a:lnTo>
                  <a:pt x="112775" y="384047"/>
                </a:lnTo>
                <a:lnTo>
                  <a:pt x="94487" y="368807"/>
                </a:lnTo>
                <a:lnTo>
                  <a:pt x="94487" y="371855"/>
                </a:lnTo>
                <a:lnTo>
                  <a:pt x="76199" y="356615"/>
                </a:lnTo>
                <a:lnTo>
                  <a:pt x="57911" y="338327"/>
                </a:lnTo>
                <a:lnTo>
                  <a:pt x="45719" y="320039"/>
                </a:lnTo>
                <a:lnTo>
                  <a:pt x="45719" y="323087"/>
                </a:lnTo>
                <a:lnTo>
                  <a:pt x="33527" y="301751"/>
                </a:lnTo>
                <a:lnTo>
                  <a:pt x="33527" y="304799"/>
                </a:lnTo>
                <a:lnTo>
                  <a:pt x="21335" y="283463"/>
                </a:lnTo>
                <a:lnTo>
                  <a:pt x="21335" y="300735"/>
                </a:lnTo>
                <a:lnTo>
                  <a:pt x="24383" y="307847"/>
                </a:lnTo>
                <a:lnTo>
                  <a:pt x="67055" y="362711"/>
                </a:lnTo>
                <a:lnTo>
                  <a:pt x="109727" y="393191"/>
                </a:lnTo>
                <a:lnTo>
                  <a:pt x="179831" y="423671"/>
                </a:lnTo>
                <a:lnTo>
                  <a:pt x="234695" y="438911"/>
                </a:lnTo>
                <a:lnTo>
                  <a:pt x="265175" y="441959"/>
                </a:lnTo>
                <a:lnTo>
                  <a:pt x="1545332" y="441959"/>
                </a:lnTo>
                <a:lnTo>
                  <a:pt x="1603244" y="432815"/>
                </a:lnTo>
                <a:lnTo>
                  <a:pt x="1679444" y="405383"/>
                </a:lnTo>
                <a:lnTo>
                  <a:pt x="1725164" y="377951"/>
                </a:lnTo>
                <a:lnTo>
                  <a:pt x="1773932" y="326135"/>
                </a:lnTo>
                <a:lnTo>
                  <a:pt x="1798316" y="286511"/>
                </a:lnTo>
                <a:lnTo>
                  <a:pt x="1801364"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30" name="object 14"/>
          <p:cNvSpPr txBox="1"/>
          <p:nvPr/>
        </p:nvSpPr>
        <p:spPr>
          <a:xfrm>
            <a:off x="866775" y="3851275"/>
            <a:ext cx="1639888" cy="223838"/>
          </a:xfrm>
          <a:prstGeom prst="rect">
            <a:avLst/>
          </a:prstGeom>
        </p:spPr>
        <p:txBody>
          <a:bodyPr lIns="0" tIns="0" rIns="0" bIns="0">
            <a:spAutoFit/>
          </a:bodyPr>
          <a:lstStyle/>
          <a:p>
            <a:pPr marL="12700" algn="r" rtl="1" eaLnBrk="1" fontAlgn="auto" hangingPunct="1">
              <a:spcBef>
                <a:spcPts val="0"/>
              </a:spcBef>
              <a:spcAft>
                <a:spcPts val="0"/>
              </a:spcAft>
              <a:defRPr/>
            </a:pPr>
            <a:r>
              <a:rPr sz="1400" b="1" spc="-10" dirty="0">
                <a:solidFill>
                  <a:srgbClr val="232021"/>
                </a:solidFill>
                <a:latin typeface="Arial"/>
                <a:cs typeface="Arial"/>
              </a:rPr>
              <a:t>Symmetric</a:t>
            </a:r>
            <a:r>
              <a:rPr sz="1400" b="1" spc="-35" dirty="0">
                <a:solidFill>
                  <a:srgbClr val="232021"/>
                </a:solidFill>
                <a:latin typeface="Arial"/>
                <a:cs typeface="Arial"/>
              </a:rPr>
              <a:t> </a:t>
            </a:r>
            <a:r>
              <a:rPr sz="1400" b="1" spc="-10" dirty="0">
                <a:solidFill>
                  <a:srgbClr val="232021"/>
                </a:solidFill>
                <a:latin typeface="Arial"/>
                <a:cs typeface="Arial"/>
              </a:rPr>
              <a:t>Ciphers</a:t>
            </a:r>
            <a:endParaRPr sz="1400">
              <a:latin typeface="Arial"/>
              <a:cs typeface="Arial"/>
            </a:endParaRPr>
          </a:p>
        </p:txBody>
      </p:sp>
      <p:sp>
        <p:nvSpPr>
          <p:cNvPr id="31" name="object 15"/>
          <p:cNvSpPr>
            <a:spLocks/>
          </p:cNvSpPr>
          <p:nvPr/>
        </p:nvSpPr>
        <p:spPr bwMode="auto">
          <a:xfrm>
            <a:off x="3049588" y="3778250"/>
            <a:ext cx="1808162" cy="442913"/>
          </a:xfrm>
          <a:custGeom>
            <a:avLst/>
            <a:gdLst>
              <a:gd name="T0" fmla="*/ 1801578 w 1807845"/>
              <a:gd name="T1" fmla="*/ 162290 h 441960"/>
              <a:gd name="T2" fmla="*/ 1764873 w 1807845"/>
              <a:gd name="T3" fmla="*/ 101829 h 441960"/>
              <a:gd name="T4" fmla="*/ 1633349 w 1807845"/>
              <a:gd name="T5" fmla="*/ 19093 h 441960"/>
              <a:gd name="T6" fmla="*/ 293628 w 1807845"/>
              <a:gd name="T7" fmla="*/ 0 h 441960"/>
              <a:gd name="T8" fmla="*/ 128460 w 1807845"/>
              <a:gd name="T9" fmla="*/ 41367 h 441960"/>
              <a:gd name="T10" fmla="*/ 21415 w 1807845"/>
              <a:gd name="T11" fmla="*/ 140015 h 441960"/>
              <a:gd name="T12" fmla="*/ 9183 w 1807845"/>
              <a:gd name="T13" fmla="*/ 287986 h 441960"/>
              <a:gd name="T14" fmla="*/ 30579 w 1807845"/>
              <a:gd name="T15" fmla="*/ 146380 h 441960"/>
              <a:gd name="T16" fmla="*/ 55063 w 1807845"/>
              <a:gd name="T17" fmla="*/ 108191 h 441960"/>
              <a:gd name="T18" fmla="*/ 110107 w 1807845"/>
              <a:gd name="T19" fmla="*/ 60460 h 441960"/>
              <a:gd name="T20" fmla="*/ 263047 w 1807845"/>
              <a:gd name="T21" fmla="*/ 13046 h 441960"/>
              <a:gd name="T22" fmla="*/ 1520176 w 1807845"/>
              <a:gd name="T23" fmla="*/ 9544 h 441960"/>
              <a:gd name="T24" fmla="*/ 1630291 w 1807845"/>
              <a:gd name="T25" fmla="*/ 28638 h 441960"/>
              <a:gd name="T26" fmla="*/ 1755697 w 1807845"/>
              <a:gd name="T27" fmla="*/ 108191 h 441960"/>
              <a:gd name="T28" fmla="*/ 1804635 w 1807845"/>
              <a:gd name="T29" fmla="*/ 287986 h 441960"/>
              <a:gd name="T30" fmla="*/ 42819 w 1807845"/>
              <a:gd name="T31" fmla="*/ 334129 h 441960"/>
              <a:gd name="T32" fmla="*/ 30579 w 1807845"/>
              <a:gd name="T33" fmla="*/ 318217 h 441960"/>
              <a:gd name="T34" fmla="*/ 15299 w 1807845"/>
              <a:gd name="T35" fmla="*/ 276850 h 441960"/>
              <a:gd name="T36" fmla="*/ 33647 w 1807845"/>
              <a:gd name="T37" fmla="*/ 340492 h 441960"/>
              <a:gd name="T38" fmla="*/ 58111 w 1807845"/>
              <a:gd name="T39" fmla="*/ 353221 h 441960"/>
              <a:gd name="T40" fmla="*/ 55063 w 1807845"/>
              <a:gd name="T41" fmla="*/ 112009 h 441960"/>
              <a:gd name="T42" fmla="*/ 91759 w 1807845"/>
              <a:gd name="T43" fmla="*/ 385042 h 441960"/>
              <a:gd name="T44" fmla="*/ 55063 w 1807845"/>
              <a:gd name="T45" fmla="*/ 353221 h 441960"/>
              <a:gd name="T46" fmla="*/ 85643 w 1807845"/>
              <a:gd name="T47" fmla="*/ 394590 h 441960"/>
              <a:gd name="T48" fmla="*/ 110107 w 1807845"/>
              <a:gd name="T49" fmla="*/ 400954 h 441960"/>
              <a:gd name="T50" fmla="*/ 110107 w 1807845"/>
              <a:gd name="T51" fmla="*/ 60460 h 441960"/>
              <a:gd name="T52" fmla="*/ 266115 w 1807845"/>
              <a:gd name="T53" fmla="*/ 451866 h 441960"/>
              <a:gd name="T54" fmla="*/ 183519 w 1807845"/>
              <a:gd name="T55" fmla="*/ 432773 h 441960"/>
              <a:gd name="T56" fmla="*/ 134591 w 1807845"/>
              <a:gd name="T57" fmla="*/ 413681 h 441960"/>
              <a:gd name="T58" fmla="*/ 128460 w 1807845"/>
              <a:gd name="T59" fmla="*/ 423230 h 441960"/>
              <a:gd name="T60" fmla="*/ 204935 w 1807845"/>
              <a:gd name="T61" fmla="*/ 451866 h 441960"/>
              <a:gd name="T62" fmla="*/ 263047 w 1807845"/>
              <a:gd name="T63" fmla="*/ 451866 h 441960"/>
              <a:gd name="T64" fmla="*/ 263047 w 1807845"/>
              <a:gd name="T65" fmla="*/ 12727 h 441960"/>
              <a:gd name="T66" fmla="*/ 1804635 w 1807845"/>
              <a:gd name="T67" fmla="*/ 287986 h 441960"/>
              <a:gd name="T68" fmla="*/ 1798518 w 1807845"/>
              <a:gd name="T69" fmla="*/ 273667 h 441960"/>
              <a:gd name="T70" fmla="*/ 1783226 w 1807845"/>
              <a:gd name="T71" fmla="*/ 315036 h 441960"/>
              <a:gd name="T72" fmla="*/ 1740403 w 1807845"/>
              <a:gd name="T73" fmla="*/ 372314 h 441960"/>
              <a:gd name="T74" fmla="*/ 1700641 w 1807845"/>
              <a:gd name="T75" fmla="*/ 400954 h 441960"/>
              <a:gd name="T76" fmla="*/ 1654760 w 1807845"/>
              <a:gd name="T77" fmla="*/ 423230 h 441960"/>
              <a:gd name="T78" fmla="*/ 1547707 w 1807845"/>
              <a:gd name="T79" fmla="*/ 451866 h 441960"/>
              <a:gd name="T80" fmla="*/ 1550765 w 1807845"/>
              <a:gd name="T81" fmla="*/ 461414 h 441960"/>
              <a:gd name="T82" fmla="*/ 1706758 w 1807845"/>
              <a:gd name="T83" fmla="*/ 410500 h 441960"/>
              <a:gd name="T84" fmla="*/ 1792401 w 1807845"/>
              <a:gd name="T85" fmla="*/ 321400 h 44196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07845"/>
              <a:gd name="T130" fmla="*/ 0 h 441960"/>
              <a:gd name="T131" fmla="*/ 1807845 w 1807845"/>
              <a:gd name="T132" fmla="*/ 441960 h 44196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07845" h="441960">
                <a:moveTo>
                  <a:pt x="1807463" y="243839"/>
                </a:moveTo>
                <a:lnTo>
                  <a:pt x="1807463" y="198119"/>
                </a:lnTo>
                <a:lnTo>
                  <a:pt x="1795271" y="155447"/>
                </a:lnTo>
                <a:lnTo>
                  <a:pt x="1786127" y="134111"/>
                </a:lnTo>
                <a:lnTo>
                  <a:pt x="1770887" y="115823"/>
                </a:lnTo>
                <a:lnTo>
                  <a:pt x="1758695" y="97535"/>
                </a:lnTo>
                <a:lnTo>
                  <a:pt x="1722119" y="64007"/>
                </a:lnTo>
                <a:lnTo>
                  <a:pt x="1679447" y="39623"/>
                </a:lnTo>
                <a:lnTo>
                  <a:pt x="1627631" y="18287"/>
                </a:lnTo>
                <a:lnTo>
                  <a:pt x="1572767" y="6095"/>
                </a:lnTo>
                <a:lnTo>
                  <a:pt x="1514855" y="0"/>
                </a:lnTo>
                <a:lnTo>
                  <a:pt x="292607" y="0"/>
                </a:lnTo>
                <a:lnTo>
                  <a:pt x="234695" y="6095"/>
                </a:lnTo>
                <a:lnTo>
                  <a:pt x="179831" y="18287"/>
                </a:lnTo>
                <a:lnTo>
                  <a:pt x="128015" y="39623"/>
                </a:lnTo>
                <a:lnTo>
                  <a:pt x="85343" y="64007"/>
                </a:lnTo>
                <a:lnTo>
                  <a:pt x="48767" y="97535"/>
                </a:lnTo>
                <a:lnTo>
                  <a:pt x="21335" y="134111"/>
                </a:lnTo>
                <a:lnTo>
                  <a:pt x="0" y="198119"/>
                </a:lnTo>
                <a:lnTo>
                  <a:pt x="0" y="243839"/>
                </a:lnTo>
                <a:lnTo>
                  <a:pt x="9143" y="275843"/>
                </a:lnTo>
                <a:lnTo>
                  <a:pt x="9143" y="201167"/>
                </a:lnTo>
                <a:lnTo>
                  <a:pt x="21335" y="158495"/>
                </a:lnTo>
                <a:lnTo>
                  <a:pt x="30479" y="140207"/>
                </a:lnTo>
                <a:lnTo>
                  <a:pt x="42671" y="121919"/>
                </a:lnTo>
                <a:lnTo>
                  <a:pt x="54863" y="107289"/>
                </a:lnTo>
                <a:lnTo>
                  <a:pt x="54863" y="103631"/>
                </a:lnTo>
                <a:lnTo>
                  <a:pt x="91439" y="73151"/>
                </a:lnTo>
                <a:lnTo>
                  <a:pt x="109727" y="60089"/>
                </a:lnTo>
                <a:lnTo>
                  <a:pt x="109727" y="57911"/>
                </a:lnTo>
                <a:lnTo>
                  <a:pt x="155447" y="36575"/>
                </a:lnTo>
                <a:lnTo>
                  <a:pt x="207263" y="21335"/>
                </a:lnTo>
                <a:lnTo>
                  <a:pt x="262127" y="12496"/>
                </a:lnTo>
                <a:lnTo>
                  <a:pt x="262127" y="12191"/>
                </a:lnTo>
                <a:lnTo>
                  <a:pt x="292607" y="9143"/>
                </a:lnTo>
                <a:lnTo>
                  <a:pt x="1514855" y="9143"/>
                </a:lnTo>
                <a:lnTo>
                  <a:pt x="1542287" y="12191"/>
                </a:lnTo>
                <a:lnTo>
                  <a:pt x="1572767" y="15239"/>
                </a:lnTo>
                <a:lnTo>
                  <a:pt x="1624583" y="27431"/>
                </a:lnTo>
                <a:lnTo>
                  <a:pt x="1673351" y="45719"/>
                </a:lnTo>
                <a:lnTo>
                  <a:pt x="1716023" y="73151"/>
                </a:lnTo>
                <a:lnTo>
                  <a:pt x="1749551" y="103631"/>
                </a:lnTo>
                <a:lnTo>
                  <a:pt x="1776983" y="140207"/>
                </a:lnTo>
                <a:lnTo>
                  <a:pt x="1798319" y="201167"/>
                </a:lnTo>
                <a:lnTo>
                  <a:pt x="1798319" y="275843"/>
                </a:lnTo>
                <a:lnTo>
                  <a:pt x="1807463" y="243839"/>
                </a:lnTo>
                <a:close/>
              </a:path>
              <a:path w="1807845" h="441960">
                <a:moveTo>
                  <a:pt x="57911" y="338327"/>
                </a:moveTo>
                <a:lnTo>
                  <a:pt x="42671" y="320039"/>
                </a:lnTo>
                <a:lnTo>
                  <a:pt x="42671" y="323087"/>
                </a:lnTo>
                <a:lnTo>
                  <a:pt x="30479" y="301751"/>
                </a:lnTo>
                <a:lnTo>
                  <a:pt x="30479" y="304799"/>
                </a:lnTo>
                <a:lnTo>
                  <a:pt x="21335" y="283463"/>
                </a:lnTo>
                <a:lnTo>
                  <a:pt x="15239" y="262127"/>
                </a:lnTo>
                <a:lnTo>
                  <a:pt x="15239" y="265175"/>
                </a:lnTo>
                <a:lnTo>
                  <a:pt x="9143" y="243839"/>
                </a:lnTo>
                <a:lnTo>
                  <a:pt x="9143" y="275843"/>
                </a:lnTo>
                <a:lnTo>
                  <a:pt x="33527" y="326135"/>
                </a:lnTo>
                <a:lnTo>
                  <a:pt x="54863" y="350519"/>
                </a:lnTo>
                <a:lnTo>
                  <a:pt x="54863" y="338327"/>
                </a:lnTo>
                <a:lnTo>
                  <a:pt x="57911" y="338327"/>
                </a:lnTo>
                <a:close/>
              </a:path>
              <a:path w="1807845" h="441960">
                <a:moveTo>
                  <a:pt x="57911" y="103631"/>
                </a:moveTo>
                <a:lnTo>
                  <a:pt x="54863" y="103631"/>
                </a:lnTo>
                <a:lnTo>
                  <a:pt x="54863" y="107289"/>
                </a:lnTo>
                <a:lnTo>
                  <a:pt x="57911" y="103631"/>
                </a:lnTo>
                <a:close/>
              </a:path>
              <a:path w="1807845" h="441960">
                <a:moveTo>
                  <a:pt x="112775" y="384047"/>
                </a:moveTo>
                <a:lnTo>
                  <a:pt x="91439" y="368807"/>
                </a:lnTo>
                <a:lnTo>
                  <a:pt x="91439" y="371855"/>
                </a:lnTo>
                <a:lnTo>
                  <a:pt x="73151" y="356615"/>
                </a:lnTo>
                <a:lnTo>
                  <a:pt x="54863" y="338327"/>
                </a:lnTo>
                <a:lnTo>
                  <a:pt x="54863" y="350519"/>
                </a:lnTo>
                <a:lnTo>
                  <a:pt x="67055" y="362711"/>
                </a:lnTo>
                <a:lnTo>
                  <a:pt x="85343" y="377951"/>
                </a:lnTo>
                <a:lnTo>
                  <a:pt x="106679" y="393191"/>
                </a:lnTo>
                <a:lnTo>
                  <a:pt x="109727" y="394933"/>
                </a:lnTo>
                <a:lnTo>
                  <a:pt x="109727" y="384047"/>
                </a:lnTo>
                <a:lnTo>
                  <a:pt x="112775" y="384047"/>
                </a:lnTo>
                <a:close/>
              </a:path>
              <a:path w="1807845" h="441960">
                <a:moveTo>
                  <a:pt x="112775" y="57911"/>
                </a:moveTo>
                <a:lnTo>
                  <a:pt x="109727" y="57911"/>
                </a:lnTo>
                <a:lnTo>
                  <a:pt x="109727" y="60089"/>
                </a:lnTo>
                <a:lnTo>
                  <a:pt x="112775" y="57911"/>
                </a:lnTo>
                <a:close/>
              </a:path>
              <a:path w="1807845" h="441960">
                <a:moveTo>
                  <a:pt x="265175" y="432815"/>
                </a:moveTo>
                <a:lnTo>
                  <a:pt x="234695" y="429767"/>
                </a:lnTo>
                <a:lnTo>
                  <a:pt x="207263" y="423671"/>
                </a:lnTo>
                <a:lnTo>
                  <a:pt x="182879" y="414527"/>
                </a:lnTo>
                <a:lnTo>
                  <a:pt x="155447" y="405383"/>
                </a:lnTo>
                <a:lnTo>
                  <a:pt x="155447" y="408431"/>
                </a:lnTo>
                <a:lnTo>
                  <a:pt x="134111" y="396239"/>
                </a:lnTo>
                <a:lnTo>
                  <a:pt x="109727" y="384047"/>
                </a:lnTo>
                <a:lnTo>
                  <a:pt x="109727" y="394933"/>
                </a:lnTo>
                <a:lnTo>
                  <a:pt x="128015" y="405383"/>
                </a:lnTo>
                <a:lnTo>
                  <a:pt x="152399" y="414527"/>
                </a:lnTo>
                <a:lnTo>
                  <a:pt x="179831" y="423671"/>
                </a:lnTo>
                <a:lnTo>
                  <a:pt x="204215" y="432815"/>
                </a:lnTo>
                <a:lnTo>
                  <a:pt x="234695" y="438911"/>
                </a:lnTo>
                <a:lnTo>
                  <a:pt x="262127" y="441959"/>
                </a:lnTo>
                <a:lnTo>
                  <a:pt x="262127" y="432815"/>
                </a:lnTo>
                <a:lnTo>
                  <a:pt x="265175" y="432815"/>
                </a:lnTo>
                <a:close/>
              </a:path>
              <a:path w="1807845" h="441960">
                <a:moveTo>
                  <a:pt x="265175" y="12191"/>
                </a:moveTo>
                <a:lnTo>
                  <a:pt x="262127" y="12191"/>
                </a:lnTo>
                <a:lnTo>
                  <a:pt x="262127" y="12496"/>
                </a:lnTo>
                <a:lnTo>
                  <a:pt x="265175" y="12191"/>
                </a:lnTo>
                <a:close/>
              </a:path>
              <a:path w="1807845" h="441960">
                <a:moveTo>
                  <a:pt x="1798319" y="275843"/>
                </a:moveTo>
                <a:lnTo>
                  <a:pt x="1798319" y="243839"/>
                </a:lnTo>
                <a:lnTo>
                  <a:pt x="1792223" y="265175"/>
                </a:lnTo>
                <a:lnTo>
                  <a:pt x="1792223" y="262127"/>
                </a:lnTo>
                <a:lnTo>
                  <a:pt x="1786127" y="283463"/>
                </a:lnTo>
                <a:lnTo>
                  <a:pt x="1776983" y="304799"/>
                </a:lnTo>
                <a:lnTo>
                  <a:pt x="1776983" y="301751"/>
                </a:lnTo>
                <a:lnTo>
                  <a:pt x="1764791" y="323087"/>
                </a:lnTo>
                <a:lnTo>
                  <a:pt x="1764791" y="320039"/>
                </a:lnTo>
                <a:lnTo>
                  <a:pt x="1734311" y="356615"/>
                </a:lnTo>
                <a:lnTo>
                  <a:pt x="1716023" y="371855"/>
                </a:lnTo>
                <a:lnTo>
                  <a:pt x="1716023" y="368807"/>
                </a:lnTo>
                <a:lnTo>
                  <a:pt x="1694687" y="384047"/>
                </a:lnTo>
                <a:lnTo>
                  <a:pt x="1673351" y="396239"/>
                </a:lnTo>
                <a:lnTo>
                  <a:pt x="1648967" y="408431"/>
                </a:lnTo>
                <a:lnTo>
                  <a:pt x="1648967" y="405383"/>
                </a:lnTo>
                <a:lnTo>
                  <a:pt x="1600199" y="423671"/>
                </a:lnTo>
                <a:lnTo>
                  <a:pt x="1572767" y="429767"/>
                </a:lnTo>
                <a:lnTo>
                  <a:pt x="1542287" y="432815"/>
                </a:lnTo>
                <a:lnTo>
                  <a:pt x="262127" y="432815"/>
                </a:lnTo>
                <a:lnTo>
                  <a:pt x="262127" y="441959"/>
                </a:lnTo>
                <a:lnTo>
                  <a:pt x="1545335" y="441959"/>
                </a:lnTo>
                <a:lnTo>
                  <a:pt x="1572767" y="438911"/>
                </a:lnTo>
                <a:lnTo>
                  <a:pt x="1655063" y="414527"/>
                </a:lnTo>
                <a:lnTo>
                  <a:pt x="1700783" y="393191"/>
                </a:lnTo>
                <a:lnTo>
                  <a:pt x="1740407" y="362711"/>
                </a:lnTo>
                <a:lnTo>
                  <a:pt x="1770887" y="326135"/>
                </a:lnTo>
                <a:lnTo>
                  <a:pt x="1786127" y="307847"/>
                </a:lnTo>
                <a:lnTo>
                  <a:pt x="1795271" y="286511"/>
                </a:lnTo>
                <a:lnTo>
                  <a:pt x="1798319"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32" name="object 16"/>
          <p:cNvSpPr txBox="1"/>
          <p:nvPr/>
        </p:nvSpPr>
        <p:spPr>
          <a:xfrm>
            <a:off x="3043238" y="3851275"/>
            <a:ext cx="1746250" cy="223838"/>
          </a:xfrm>
          <a:prstGeom prst="rect">
            <a:avLst/>
          </a:prstGeom>
        </p:spPr>
        <p:txBody>
          <a:bodyPr lIns="0" tIns="0" rIns="0" bIns="0">
            <a:spAutoFit/>
          </a:bodyPr>
          <a:lstStyle/>
          <a:p>
            <a:pPr marL="12700" algn="r" rtl="1" eaLnBrk="1" fontAlgn="auto" hangingPunct="1">
              <a:spcBef>
                <a:spcPts val="0"/>
              </a:spcBef>
              <a:spcAft>
                <a:spcPts val="0"/>
              </a:spcAft>
              <a:defRPr/>
            </a:pPr>
            <a:r>
              <a:rPr sz="1400" b="1" spc="-15" dirty="0">
                <a:solidFill>
                  <a:srgbClr val="232021"/>
                </a:solidFill>
                <a:latin typeface="Arial"/>
                <a:cs typeface="Arial"/>
              </a:rPr>
              <a:t>Asymmetric</a:t>
            </a:r>
            <a:r>
              <a:rPr sz="1400" b="1" dirty="0">
                <a:solidFill>
                  <a:srgbClr val="232021"/>
                </a:solidFill>
                <a:latin typeface="Arial"/>
                <a:cs typeface="Arial"/>
              </a:rPr>
              <a:t> </a:t>
            </a:r>
            <a:r>
              <a:rPr sz="1400" b="1" spc="-10" dirty="0">
                <a:solidFill>
                  <a:srgbClr val="232021"/>
                </a:solidFill>
                <a:latin typeface="Arial"/>
                <a:cs typeface="Arial"/>
              </a:rPr>
              <a:t>Ciphers</a:t>
            </a:r>
            <a:endParaRPr sz="1400">
              <a:latin typeface="Arial"/>
              <a:cs typeface="Arial"/>
            </a:endParaRPr>
          </a:p>
        </p:txBody>
      </p:sp>
      <p:sp>
        <p:nvSpPr>
          <p:cNvPr id="33" name="object 17"/>
          <p:cNvSpPr>
            <a:spLocks/>
          </p:cNvSpPr>
          <p:nvPr/>
        </p:nvSpPr>
        <p:spPr bwMode="auto">
          <a:xfrm>
            <a:off x="5351463" y="3778250"/>
            <a:ext cx="1811337" cy="442913"/>
          </a:xfrm>
          <a:custGeom>
            <a:avLst/>
            <a:gdLst>
              <a:gd name="T0" fmla="*/ 1816860 w 1811020"/>
              <a:gd name="T1" fmla="*/ 206840 h 441960"/>
              <a:gd name="T2" fmla="*/ 1804625 w 1811020"/>
              <a:gd name="T3" fmla="*/ 159108 h 441960"/>
              <a:gd name="T4" fmla="*/ 1780156 w 1811020"/>
              <a:gd name="T5" fmla="*/ 117739 h 441960"/>
              <a:gd name="T6" fmla="*/ 1749569 w 1811020"/>
              <a:gd name="T7" fmla="*/ 82735 h 441960"/>
              <a:gd name="T8" fmla="*/ 1660868 w 1811020"/>
              <a:gd name="T9" fmla="*/ 25457 h 441960"/>
              <a:gd name="T10" fmla="*/ 1550755 w 1811020"/>
              <a:gd name="T11" fmla="*/ 0 h 441960"/>
              <a:gd name="T12" fmla="*/ 180469 w 1811020"/>
              <a:gd name="T13" fmla="*/ 15909 h 441960"/>
              <a:gd name="T14" fmla="*/ 67295 w 1811020"/>
              <a:gd name="T15" fmla="*/ 82735 h 441960"/>
              <a:gd name="T16" fmla="*/ 36695 w 1811020"/>
              <a:gd name="T17" fmla="*/ 117739 h 441960"/>
              <a:gd name="T18" fmla="*/ 15299 w 1811020"/>
              <a:gd name="T19" fmla="*/ 159108 h 441960"/>
              <a:gd name="T20" fmla="*/ 3067 w 1811020"/>
              <a:gd name="T21" fmla="*/ 206840 h 441960"/>
              <a:gd name="T22" fmla="*/ 3067 w 1811020"/>
              <a:gd name="T23" fmla="*/ 254573 h 441960"/>
              <a:gd name="T24" fmla="*/ 9183 w 1811020"/>
              <a:gd name="T25" fmla="*/ 284274 h 441960"/>
              <a:gd name="T26" fmla="*/ 15299 w 1811020"/>
              <a:gd name="T27" fmla="*/ 184566 h 441960"/>
              <a:gd name="T28" fmla="*/ 21415 w 1811020"/>
              <a:gd name="T29" fmla="*/ 165472 h 441960"/>
              <a:gd name="T30" fmla="*/ 42811 w 1811020"/>
              <a:gd name="T31" fmla="*/ 128877 h 441960"/>
              <a:gd name="T32" fmla="*/ 76459 w 1811020"/>
              <a:gd name="T33" fmla="*/ 89099 h 441960"/>
              <a:gd name="T34" fmla="*/ 159055 w 1811020"/>
              <a:gd name="T35" fmla="*/ 35003 h 441960"/>
              <a:gd name="T36" fmla="*/ 266111 w 1811020"/>
              <a:gd name="T37" fmla="*/ 9544 h 441960"/>
              <a:gd name="T38" fmla="*/ 1633339 w 1811020"/>
              <a:gd name="T39" fmla="*/ 25457 h 441960"/>
              <a:gd name="T40" fmla="*/ 1725100 w 1811020"/>
              <a:gd name="T41" fmla="*/ 73187 h 441960"/>
              <a:gd name="T42" fmla="*/ 1774038 w 1811020"/>
              <a:gd name="T43" fmla="*/ 124103 h 441960"/>
              <a:gd name="T44" fmla="*/ 1795449 w 1811020"/>
              <a:gd name="T45" fmla="*/ 165472 h 441960"/>
              <a:gd name="T46" fmla="*/ 1807683 w 1811020"/>
              <a:gd name="T47" fmla="*/ 229115 h 441960"/>
              <a:gd name="T48" fmla="*/ 1816860 w 1811020"/>
              <a:gd name="T49" fmla="*/ 254573 h 441960"/>
              <a:gd name="T50" fmla="*/ 15299 w 1811020"/>
              <a:gd name="T51" fmla="*/ 273667 h 441960"/>
              <a:gd name="T52" fmla="*/ 9183 w 1811020"/>
              <a:gd name="T53" fmla="*/ 284274 h 441960"/>
              <a:gd name="T54" fmla="*/ 21415 w 1811020"/>
              <a:gd name="T55" fmla="*/ 311854 h 441960"/>
              <a:gd name="T56" fmla="*/ 24463 w 1811020"/>
              <a:gd name="T57" fmla="*/ 295943 h 441960"/>
              <a:gd name="T58" fmla="*/ 21415 w 1811020"/>
              <a:gd name="T59" fmla="*/ 165472 h 441960"/>
              <a:gd name="T60" fmla="*/ 24463 w 1811020"/>
              <a:gd name="T61" fmla="*/ 165472 h 441960"/>
              <a:gd name="T62" fmla="*/ 21415 w 1811020"/>
              <a:gd name="T63" fmla="*/ 295943 h 441960"/>
              <a:gd name="T64" fmla="*/ 24463 w 1811020"/>
              <a:gd name="T65" fmla="*/ 318217 h 441960"/>
              <a:gd name="T66" fmla="*/ 42811 w 1811020"/>
              <a:gd name="T67" fmla="*/ 348130 h 441960"/>
              <a:gd name="T68" fmla="*/ 45879 w 1811020"/>
              <a:gd name="T69" fmla="*/ 334129 h 441960"/>
              <a:gd name="T70" fmla="*/ 42811 w 1811020"/>
              <a:gd name="T71" fmla="*/ 124103 h 441960"/>
              <a:gd name="T72" fmla="*/ 45879 w 1811020"/>
              <a:gd name="T73" fmla="*/ 124103 h 441960"/>
              <a:gd name="T74" fmla="*/ 1807683 w 1811020"/>
              <a:gd name="T75" fmla="*/ 229115 h 441960"/>
              <a:gd name="T76" fmla="*/ 1795449 w 1811020"/>
              <a:gd name="T77" fmla="*/ 295943 h 441960"/>
              <a:gd name="T78" fmla="*/ 1743451 w 1811020"/>
              <a:gd name="T79" fmla="*/ 369131 h 441960"/>
              <a:gd name="T80" fmla="*/ 1703689 w 1811020"/>
              <a:gd name="T81" fmla="*/ 397771 h 441960"/>
              <a:gd name="T82" fmla="*/ 1682278 w 1811020"/>
              <a:gd name="T83" fmla="*/ 410500 h 441960"/>
              <a:gd name="T84" fmla="*/ 1633339 w 1811020"/>
              <a:gd name="T85" fmla="*/ 432773 h 441960"/>
              <a:gd name="T86" fmla="*/ 1550755 w 1811020"/>
              <a:gd name="T87" fmla="*/ 448687 h 441960"/>
              <a:gd name="T88" fmla="*/ 238583 w 1811020"/>
              <a:gd name="T89" fmla="*/ 445501 h 441960"/>
              <a:gd name="T90" fmla="*/ 159055 w 1811020"/>
              <a:gd name="T91" fmla="*/ 423230 h 441960"/>
              <a:gd name="T92" fmla="*/ 134591 w 1811020"/>
              <a:gd name="T93" fmla="*/ 413681 h 441960"/>
              <a:gd name="T94" fmla="*/ 113175 w 1811020"/>
              <a:gd name="T95" fmla="*/ 400954 h 441960"/>
              <a:gd name="T96" fmla="*/ 42811 w 1811020"/>
              <a:gd name="T97" fmla="*/ 334129 h 441960"/>
              <a:gd name="T98" fmla="*/ 88702 w 1811020"/>
              <a:gd name="T99" fmla="*/ 394590 h 441960"/>
              <a:gd name="T100" fmla="*/ 180469 w 1811020"/>
              <a:gd name="T101" fmla="*/ 442321 h 441960"/>
              <a:gd name="T102" fmla="*/ 296695 w 1811020"/>
              <a:gd name="T103" fmla="*/ 461414 h 441960"/>
              <a:gd name="T104" fmla="*/ 1581342 w 1811020"/>
              <a:gd name="T105" fmla="*/ 455050 h 441960"/>
              <a:gd name="T106" fmla="*/ 1709806 w 1811020"/>
              <a:gd name="T107" fmla="*/ 407318 h 441960"/>
              <a:gd name="T108" fmla="*/ 1792391 w 1811020"/>
              <a:gd name="T109" fmla="*/ 318217 h 441960"/>
              <a:gd name="T110" fmla="*/ 1807683 w 1811020"/>
              <a:gd name="T111" fmla="*/ 287986 h 44196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811020"/>
              <a:gd name="T169" fmla="*/ 0 h 441960"/>
              <a:gd name="T170" fmla="*/ 1811020 w 1811020"/>
              <a:gd name="T171" fmla="*/ 441960 h 44196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811020" h="441960">
                <a:moveTo>
                  <a:pt x="1810511" y="243839"/>
                </a:moveTo>
                <a:lnTo>
                  <a:pt x="1810511" y="198119"/>
                </a:lnTo>
                <a:lnTo>
                  <a:pt x="1804415" y="173735"/>
                </a:lnTo>
                <a:lnTo>
                  <a:pt x="1798319" y="152399"/>
                </a:lnTo>
                <a:lnTo>
                  <a:pt x="1786127" y="134111"/>
                </a:lnTo>
                <a:lnTo>
                  <a:pt x="1773935" y="112775"/>
                </a:lnTo>
                <a:lnTo>
                  <a:pt x="1758695" y="97535"/>
                </a:lnTo>
                <a:lnTo>
                  <a:pt x="1743455" y="79247"/>
                </a:lnTo>
                <a:lnTo>
                  <a:pt x="1725167" y="64007"/>
                </a:lnTo>
                <a:lnTo>
                  <a:pt x="1655063" y="24383"/>
                </a:lnTo>
                <a:lnTo>
                  <a:pt x="1575815" y="3047"/>
                </a:lnTo>
                <a:lnTo>
                  <a:pt x="1545335" y="0"/>
                </a:lnTo>
                <a:lnTo>
                  <a:pt x="265175" y="0"/>
                </a:lnTo>
                <a:lnTo>
                  <a:pt x="179831" y="15239"/>
                </a:lnTo>
                <a:lnTo>
                  <a:pt x="131063" y="36575"/>
                </a:lnTo>
                <a:lnTo>
                  <a:pt x="67055" y="79247"/>
                </a:lnTo>
                <a:lnTo>
                  <a:pt x="51815" y="97535"/>
                </a:lnTo>
                <a:lnTo>
                  <a:pt x="36575" y="112775"/>
                </a:lnTo>
                <a:lnTo>
                  <a:pt x="24383" y="134111"/>
                </a:lnTo>
                <a:lnTo>
                  <a:pt x="15239" y="152399"/>
                </a:lnTo>
                <a:lnTo>
                  <a:pt x="6095" y="173735"/>
                </a:lnTo>
                <a:lnTo>
                  <a:pt x="3047" y="198119"/>
                </a:lnTo>
                <a:lnTo>
                  <a:pt x="0" y="219455"/>
                </a:lnTo>
                <a:lnTo>
                  <a:pt x="3047" y="243839"/>
                </a:lnTo>
                <a:lnTo>
                  <a:pt x="6095" y="265175"/>
                </a:lnTo>
                <a:lnTo>
                  <a:pt x="9143" y="272287"/>
                </a:lnTo>
                <a:lnTo>
                  <a:pt x="9143" y="219455"/>
                </a:lnTo>
                <a:lnTo>
                  <a:pt x="15239" y="176783"/>
                </a:lnTo>
                <a:lnTo>
                  <a:pt x="21335" y="164591"/>
                </a:lnTo>
                <a:lnTo>
                  <a:pt x="21335" y="158495"/>
                </a:lnTo>
                <a:lnTo>
                  <a:pt x="33527" y="137159"/>
                </a:lnTo>
                <a:lnTo>
                  <a:pt x="42671" y="123443"/>
                </a:lnTo>
                <a:lnTo>
                  <a:pt x="42671" y="118871"/>
                </a:lnTo>
                <a:lnTo>
                  <a:pt x="76199" y="85343"/>
                </a:lnTo>
                <a:lnTo>
                  <a:pt x="112775" y="57911"/>
                </a:lnTo>
                <a:lnTo>
                  <a:pt x="158495" y="33527"/>
                </a:lnTo>
                <a:lnTo>
                  <a:pt x="237743" y="12191"/>
                </a:lnTo>
                <a:lnTo>
                  <a:pt x="265175" y="9143"/>
                </a:lnTo>
                <a:lnTo>
                  <a:pt x="1545335" y="9143"/>
                </a:lnTo>
                <a:lnTo>
                  <a:pt x="1627631" y="24383"/>
                </a:lnTo>
                <a:lnTo>
                  <a:pt x="1676399" y="45719"/>
                </a:lnTo>
                <a:lnTo>
                  <a:pt x="1719071" y="70103"/>
                </a:lnTo>
                <a:lnTo>
                  <a:pt x="1752599" y="103631"/>
                </a:lnTo>
                <a:lnTo>
                  <a:pt x="1767839" y="118871"/>
                </a:lnTo>
                <a:lnTo>
                  <a:pt x="1780031" y="137159"/>
                </a:lnTo>
                <a:lnTo>
                  <a:pt x="1789175" y="158495"/>
                </a:lnTo>
                <a:lnTo>
                  <a:pt x="1795271" y="176783"/>
                </a:lnTo>
                <a:lnTo>
                  <a:pt x="1801367" y="219455"/>
                </a:lnTo>
                <a:lnTo>
                  <a:pt x="1801367" y="275843"/>
                </a:lnTo>
                <a:lnTo>
                  <a:pt x="1810511" y="243839"/>
                </a:lnTo>
                <a:close/>
              </a:path>
              <a:path w="1811020" h="441960">
                <a:moveTo>
                  <a:pt x="24383" y="283463"/>
                </a:moveTo>
                <a:lnTo>
                  <a:pt x="15239" y="262127"/>
                </a:lnTo>
                <a:lnTo>
                  <a:pt x="9143" y="219455"/>
                </a:lnTo>
                <a:lnTo>
                  <a:pt x="9143" y="272287"/>
                </a:lnTo>
                <a:lnTo>
                  <a:pt x="15239" y="286511"/>
                </a:lnTo>
                <a:lnTo>
                  <a:pt x="21335" y="298703"/>
                </a:lnTo>
                <a:lnTo>
                  <a:pt x="21335" y="283463"/>
                </a:lnTo>
                <a:lnTo>
                  <a:pt x="24383" y="283463"/>
                </a:lnTo>
                <a:close/>
              </a:path>
              <a:path w="1811020" h="441960">
                <a:moveTo>
                  <a:pt x="24383" y="158495"/>
                </a:moveTo>
                <a:lnTo>
                  <a:pt x="21335" y="158495"/>
                </a:lnTo>
                <a:lnTo>
                  <a:pt x="21335" y="164591"/>
                </a:lnTo>
                <a:lnTo>
                  <a:pt x="24383" y="158495"/>
                </a:lnTo>
                <a:close/>
              </a:path>
              <a:path w="1811020" h="441960">
                <a:moveTo>
                  <a:pt x="45719" y="320039"/>
                </a:moveTo>
                <a:lnTo>
                  <a:pt x="21335" y="283463"/>
                </a:lnTo>
                <a:lnTo>
                  <a:pt x="21335" y="298703"/>
                </a:lnTo>
                <a:lnTo>
                  <a:pt x="24383" y="304799"/>
                </a:lnTo>
                <a:lnTo>
                  <a:pt x="36575" y="326135"/>
                </a:lnTo>
                <a:lnTo>
                  <a:pt x="42671" y="333451"/>
                </a:lnTo>
                <a:lnTo>
                  <a:pt x="42671" y="320039"/>
                </a:lnTo>
                <a:lnTo>
                  <a:pt x="45719" y="320039"/>
                </a:lnTo>
                <a:close/>
              </a:path>
              <a:path w="1811020" h="441960">
                <a:moveTo>
                  <a:pt x="45719" y="118871"/>
                </a:moveTo>
                <a:lnTo>
                  <a:pt x="42671" y="118871"/>
                </a:lnTo>
                <a:lnTo>
                  <a:pt x="42671" y="123443"/>
                </a:lnTo>
                <a:lnTo>
                  <a:pt x="45719" y="118871"/>
                </a:lnTo>
                <a:close/>
              </a:path>
              <a:path w="1811020" h="441960">
                <a:moveTo>
                  <a:pt x="1801367" y="275843"/>
                </a:moveTo>
                <a:lnTo>
                  <a:pt x="1801367" y="219455"/>
                </a:lnTo>
                <a:lnTo>
                  <a:pt x="1795271" y="262127"/>
                </a:lnTo>
                <a:lnTo>
                  <a:pt x="1789175" y="283463"/>
                </a:lnTo>
                <a:lnTo>
                  <a:pt x="1767839" y="320039"/>
                </a:lnTo>
                <a:lnTo>
                  <a:pt x="1737359" y="353567"/>
                </a:lnTo>
                <a:lnTo>
                  <a:pt x="1697735" y="384047"/>
                </a:lnTo>
                <a:lnTo>
                  <a:pt x="1697735" y="380999"/>
                </a:lnTo>
                <a:lnTo>
                  <a:pt x="1676399" y="396239"/>
                </a:lnTo>
                <a:lnTo>
                  <a:pt x="1676399" y="393191"/>
                </a:lnTo>
                <a:lnTo>
                  <a:pt x="1652015" y="405383"/>
                </a:lnTo>
                <a:lnTo>
                  <a:pt x="1627631" y="414527"/>
                </a:lnTo>
                <a:lnTo>
                  <a:pt x="1572767" y="426719"/>
                </a:lnTo>
                <a:lnTo>
                  <a:pt x="1545335" y="429767"/>
                </a:lnTo>
                <a:lnTo>
                  <a:pt x="265175" y="429767"/>
                </a:lnTo>
                <a:lnTo>
                  <a:pt x="237743" y="426719"/>
                </a:lnTo>
                <a:lnTo>
                  <a:pt x="182879" y="414527"/>
                </a:lnTo>
                <a:lnTo>
                  <a:pt x="158495" y="405383"/>
                </a:lnTo>
                <a:lnTo>
                  <a:pt x="134111" y="393191"/>
                </a:lnTo>
                <a:lnTo>
                  <a:pt x="134111" y="396239"/>
                </a:lnTo>
                <a:lnTo>
                  <a:pt x="112775" y="380999"/>
                </a:lnTo>
                <a:lnTo>
                  <a:pt x="112775" y="384047"/>
                </a:lnTo>
                <a:lnTo>
                  <a:pt x="57911" y="338327"/>
                </a:lnTo>
                <a:lnTo>
                  <a:pt x="42671" y="320039"/>
                </a:lnTo>
                <a:lnTo>
                  <a:pt x="42671" y="333451"/>
                </a:lnTo>
                <a:lnTo>
                  <a:pt x="88391" y="377951"/>
                </a:lnTo>
                <a:lnTo>
                  <a:pt x="131063" y="402335"/>
                </a:lnTo>
                <a:lnTo>
                  <a:pt x="179831" y="423671"/>
                </a:lnTo>
                <a:lnTo>
                  <a:pt x="234695" y="435863"/>
                </a:lnTo>
                <a:lnTo>
                  <a:pt x="295655" y="441959"/>
                </a:lnTo>
                <a:lnTo>
                  <a:pt x="1514855" y="441959"/>
                </a:lnTo>
                <a:lnTo>
                  <a:pt x="1575815" y="435863"/>
                </a:lnTo>
                <a:lnTo>
                  <a:pt x="1630679" y="423671"/>
                </a:lnTo>
                <a:lnTo>
                  <a:pt x="1703831" y="390143"/>
                </a:lnTo>
                <a:lnTo>
                  <a:pt x="1758695" y="344423"/>
                </a:lnTo>
                <a:lnTo>
                  <a:pt x="1786127" y="304799"/>
                </a:lnTo>
                <a:lnTo>
                  <a:pt x="1798319" y="286511"/>
                </a:lnTo>
                <a:lnTo>
                  <a:pt x="1801367"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34" name="object 18"/>
          <p:cNvSpPr txBox="1"/>
          <p:nvPr/>
        </p:nvSpPr>
        <p:spPr>
          <a:xfrm>
            <a:off x="5799138" y="3848100"/>
            <a:ext cx="836612" cy="223838"/>
          </a:xfrm>
          <a:prstGeom prst="rect">
            <a:avLst/>
          </a:prstGeom>
        </p:spPr>
        <p:txBody>
          <a:bodyPr lIns="0" tIns="0" rIns="0" bIns="0">
            <a:spAutoFit/>
          </a:bodyPr>
          <a:lstStyle/>
          <a:p>
            <a:pPr marL="12700" algn="r" rtl="1" eaLnBrk="1" fontAlgn="auto" hangingPunct="1">
              <a:spcBef>
                <a:spcPts val="0"/>
              </a:spcBef>
              <a:spcAft>
                <a:spcPts val="0"/>
              </a:spcAft>
              <a:defRPr/>
            </a:pPr>
            <a:r>
              <a:rPr sz="1400" b="1" spc="-15" dirty="0">
                <a:solidFill>
                  <a:srgbClr val="232021"/>
                </a:solidFill>
                <a:latin typeface="Arial"/>
                <a:cs typeface="Arial"/>
              </a:rPr>
              <a:t>Protocols</a:t>
            </a:r>
            <a:endParaRPr sz="1400">
              <a:latin typeface="Arial"/>
              <a:cs typeface="Arial"/>
            </a:endParaRPr>
          </a:p>
        </p:txBody>
      </p:sp>
      <p:sp>
        <p:nvSpPr>
          <p:cNvPr id="35" name="object 19"/>
          <p:cNvSpPr>
            <a:spLocks/>
          </p:cNvSpPr>
          <p:nvPr/>
        </p:nvSpPr>
        <p:spPr bwMode="auto">
          <a:xfrm>
            <a:off x="3917950" y="2989263"/>
            <a:ext cx="0" cy="363537"/>
          </a:xfrm>
          <a:custGeom>
            <a:avLst/>
            <a:gdLst>
              <a:gd name="T0" fmla="*/ 0 h 363220"/>
              <a:gd name="T1" fmla="*/ 369095 h 363220"/>
              <a:gd name="T2" fmla="*/ 0 60000 65536"/>
              <a:gd name="T3" fmla="*/ 0 60000 65536"/>
              <a:gd name="T4" fmla="*/ 0 h 363220"/>
              <a:gd name="T5" fmla="*/ 363220 h 363220"/>
            </a:gdLst>
            <a:ahLst/>
            <a:cxnLst>
              <a:cxn ang="T2">
                <a:pos x="0" y="T0"/>
              </a:cxn>
              <a:cxn ang="T3">
                <a:pos x="0" y="T1"/>
              </a:cxn>
            </a:cxnLst>
            <a:rect l="0" t="T4" r="0" b="T5"/>
            <a:pathLst>
              <a:path h="363220">
                <a:moveTo>
                  <a:pt x="0" y="0"/>
                </a:moveTo>
                <a:lnTo>
                  <a:pt x="0" y="362711"/>
                </a:lnTo>
              </a:path>
            </a:pathLst>
          </a:custGeom>
          <a:noFill/>
          <a:ln w="9143">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36" name="object 20"/>
          <p:cNvSpPr>
            <a:spLocks/>
          </p:cNvSpPr>
          <p:nvPr/>
        </p:nvSpPr>
        <p:spPr bwMode="auto">
          <a:xfrm>
            <a:off x="1684338" y="3349625"/>
            <a:ext cx="4538662" cy="0"/>
          </a:xfrm>
          <a:custGeom>
            <a:avLst/>
            <a:gdLst>
              <a:gd name="T0" fmla="*/ 0 w 4538980"/>
              <a:gd name="T1" fmla="*/ 4532074 w 4538980"/>
              <a:gd name="T2" fmla="*/ 0 60000 65536"/>
              <a:gd name="T3" fmla="*/ 0 60000 65536"/>
              <a:gd name="T4" fmla="*/ 0 w 4538980"/>
              <a:gd name="T5" fmla="*/ 4538980 w 4538980"/>
            </a:gdLst>
            <a:ahLst/>
            <a:cxnLst>
              <a:cxn ang="T2">
                <a:pos x="T0" y="0"/>
              </a:cxn>
              <a:cxn ang="T3">
                <a:pos x="T1" y="0"/>
              </a:cxn>
            </a:cxnLst>
            <a:rect l="T4" t="0" r="T5" b="0"/>
            <a:pathLst>
              <a:path w="4538980">
                <a:moveTo>
                  <a:pt x="0" y="0"/>
                </a:moveTo>
                <a:lnTo>
                  <a:pt x="4538471" y="0"/>
                </a:lnTo>
              </a:path>
            </a:pathLst>
          </a:custGeom>
          <a:noFill/>
          <a:ln w="9143">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37" name="object 21"/>
          <p:cNvSpPr>
            <a:spLocks/>
          </p:cNvSpPr>
          <p:nvPr/>
        </p:nvSpPr>
        <p:spPr bwMode="auto">
          <a:xfrm>
            <a:off x="6183313" y="3351213"/>
            <a:ext cx="76200" cy="430212"/>
          </a:xfrm>
          <a:custGeom>
            <a:avLst/>
            <a:gdLst>
              <a:gd name="T0" fmla="*/ 76199 w 76200"/>
              <a:gd name="T1" fmla="*/ 358818 h 429895"/>
              <a:gd name="T2" fmla="*/ 0 w 76200"/>
              <a:gd name="T3" fmla="*/ 358818 h 429895"/>
              <a:gd name="T4" fmla="*/ 33527 w 76200"/>
              <a:gd name="T5" fmla="*/ 424252 h 429895"/>
              <a:gd name="T6" fmla="*/ 33527 w 76200"/>
              <a:gd name="T7" fmla="*/ 371193 h 429895"/>
              <a:gd name="T8" fmla="*/ 45719 w 76200"/>
              <a:gd name="T9" fmla="*/ 371193 h 429895"/>
              <a:gd name="T10" fmla="*/ 45719 w 76200"/>
              <a:gd name="T11" fmla="*/ 423262 h 429895"/>
              <a:gd name="T12" fmla="*/ 76199 w 76200"/>
              <a:gd name="T13" fmla="*/ 358818 h 429895"/>
              <a:gd name="T14" fmla="*/ 45719 w 76200"/>
              <a:gd name="T15" fmla="*/ 358818 h 429895"/>
              <a:gd name="T16" fmla="*/ 45719 w 76200"/>
              <a:gd name="T17" fmla="*/ 0 h 429895"/>
              <a:gd name="T18" fmla="*/ 33527 w 76200"/>
              <a:gd name="T19" fmla="*/ 0 h 429895"/>
              <a:gd name="T20" fmla="*/ 33527 w 76200"/>
              <a:gd name="T21" fmla="*/ 358818 h 429895"/>
              <a:gd name="T22" fmla="*/ 45719 w 76200"/>
              <a:gd name="T23" fmla="*/ 358818 h 429895"/>
              <a:gd name="T24" fmla="*/ 45719 w 76200"/>
              <a:gd name="T25" fmla="*/ 423262 h 429895"/>
              <a:gd name="T26" fmla="*/ 45719 w 76200"/>
              <a:gd name="T27" fmla="*/ 371193 h 429895"/>
              <a:gd name="T28" fmla="*/ 33527 w 76200"/>
              <a:gd name="T29" fmla="*/ 371193 h 429895"/>
              <a:gd name="T30" fmla="*/ 33527 w 76200"/>
              <a:gd name="T31" fmla="*/ 424252 h 429895"/>
              <a:gd name="T32" fmla="*/ 39623 w 76200"/>
              <a:gd name="T33" fmla="*/ 436149 h 429895"/>
              <a:gd name="T34" fmla="*/ 45719 w 76200"/>
              <a:gd name="T35" fmla="*/ 423262 h 42989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429895"/>
              <a:gd name="T56" fmla="*/ 76200 w 76200"/>
              <a:gd name="T57" fmla="*/ 429895 h 42989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429895">
                <a:moveTo>
                  <a:pt x="76199" y="353567"/>
                </a:moveTo>
                <a:lnTo>
                  <a:pt x="0" y="353567"/>
                </a:lnTo>
                <a:lnTo>
                  <a:pt x="33527" y="418044"/>
                </a:lnTo>
                <a:lnTo>
                  <a:pt x="33527" y="365759"/>
                </a:lnTo>
                <a:lnTo>
                  <a:pt x="45719" y="365759"/>
                </a:lnTo>
                <a:lnTo>
                  <a:pt x="45719" y="417067"/>
                </a:lnTo>
                <a:lnTo>
                  <a:pt x="76199" y="353567"/>
                </a:lnTo>
                <a:close/>
              </a:path>
              <a:path w="76200" h="429895">
                <a:moveTo>
                  <a:pt x="45719" y="353567"/>
                </a:moveTo>
                <a:lnTo>
                  <a:pt x="45719" y="0"/>
                </a:lnTo>
                <a:lnTo>
                  <a:pt x="33527" y="0"/>
                </a:lnTo>
                <a:lnTo>
                  <a:pt x="33527" y="353567"/>
                </a:lnTo>
                <a:lnTo>
                  <a:pt x="45719" y="353567"/>
                </a:lnTo>
                <a:close/>
              </a:path>
              <a:path w="76200" h="429895">
                <a:moveTo>
                  <a:pt x="45719" y="417067"/>
                </a:moveTo>
                <a:lnTo>
                  <a:pt x="45719" y="365759"/>
                </a:lnTo>
                <a:lnTo>
                  <a:pt x="33527" y="365759"/>
                </a:lnTo>
                <a:lnTo>
                  <a:pt x="33527" y="418044"/>
                </a:lnTo>
                <a:lnTo>
                  <a:pt x="39623" y="429767"/>
                </a:lnTo>
                <a:lnTo>
                  <a:pt x="45719" y="4170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38" name="object 22"/>
          <p:cNvSpPr>
            <a:spLocks/>
          </p:cNvSpPr>
          <p:nvPr/>
        </p:nvSpPr>
        <p:spPr bwMode="auto">
          <a:xfrm>
            <a:off x="3879850" y="3351213"/>
            <a:ext cx="76200" cy="430212"/>
          </a:xfrm>
          <a:custGeom>
            <a:avLst/>
            <a:gdLst>
              <a:gd name="T0" fmla="*/ 76199 w 76200"/>
              <a:gd name="T1" fmla="*/ 358818 h 429895"/>
              <a:gd name="T2" fmla="*/ 0 w 76200"/>
              <a:gd name="T3" fmla="*/ 358818 h 429895"/>
              <a:gd name="T4" fmla="*/ 30479 w 76200"/>
              <a:gd name="T5" fmla="*/ 423262 h 429895"/>
              <a:gd name="T6" fmla="*/ 30479 w 76200"/>
              <a:gd name="T7" fmla="*/ 371193 h 429895"/>
              <a:gd name="T8" fmla="*/ 42671 w 76200"/>
              <a:gd name="T9" fmla="*/ 371193 h 429895"/>
              <a:gd name="T10" fmla="*/ 42671 w 76200"/>
              <a:gd name="T11" fmla="*/ 424252 h 429895"/>
              <a:gd name="T12" fmla="*/ 76199 w 76200"/>
              <a:gd name="T13" fmla="*/ 358818 h 429895"/>
              <a:gd name="T14" fmla="*/ 42671 w 76200"/>
              <a:gd name="T15" fmla="*/ 358818 h 429895"/>
              <a:gd name="T16" fmla="*/ 42671 w 76200"/>
              <a:gd name="T17" fmla="*/ 0 h 429895"/>
              <a:gd name="T18" fmla="*/ 30479 w 76200"/>
              <a:gd name="T19" fmla="*/ 0 h 429895"/>
              <a:gd name="T20" fmla="*/ 30479 w 76200"/>
              <a:gd name="T21" fmla="*/ 358818 h 429895"/>
              <a:gd name="T22" fmla="*/ 42671 w 76200"/>
              <a:gd name="T23" fmla="*/ 358818 h 429895"/>
              <a:gd name="T24" fmla="*/ 42671 w 76200"/>
              <a:gd name="T25" fmla="*/ 424252 h 429895"/>
              <a:gd name="T26" fmla="*/ 42671 w 76200"/>
              <a:gd name="T27" fmla="*/ 371193 h 429895"/>
              <a:gd name="T28" fmla="*/ 30479 w 76200"/>
              <a:gd name="T29" fmla="*/ 371193 h 429895"/>
              <a:gd name="T30" fmla="*/ 30479 w 76200"/>
              <a:gd name="T31" fmla="*/ 423262 h 429895"/>
              <a:gd name="T32" fmla="*/ 36575 w 76200"/>
              <a:gd name="T33" fmla="*/ 436149 h 429895"/>
              <a:gd name="T34" fmla="*/ 42671 w 76200"/>
              <a:gd name="T35" fmla="*/ 424252 h 42989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429895"/>
              <a:gd name="T56" fmla="*/ 76200 w 76200"/>
              <a:gd name="T57" fmla="*/ 429895 h 42989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429895">
                <a:moveTo>
                  <a:pt x="76199" y="353567"/>
                </a:moveTo>
                <a:lnTo>
                  <a:pt x="0" y="353567"/>
                </a:lnTo>
                <a:lnTo>
                  <a:pt x="30479" y="417067"/>
                </a:lnTo>
                <a:lnTo>
                  <a:pt x="30479" y="365759"/>
                </a:lnTo>
                <a:lnTo>
                  <a:pt x="42671" y="365759"/>
                </a:lnTo>
                <a:lnTo>
                  <a:pt x="42671" y="418044"/>
                </a:lnTo>
                <a:lnTo>
                  <a:pt x="76199" y="353567"/>
                </a:lnTo>
                <a:close/>
              </a:path>
              <a:path w="76200" h="429895">
                <a:moveTo>
                  <a:pt x="42671" y="353567"/>
                </a:moveTo>
                <a:lnTo>
                  <a:pt x="42671" y="0"/>
                </a:lnTo>
                <a:lnTo>
                  <a:pt x="30479" y="0"/>
                </a:lnTo>
                <a:lnTo>
                  <a:pt x="30479" y="353567"/>
                </a:lnTo>
                <a:lnTo>
                  <a:pt x="42671" y="353567"/>
                </a:lnTo>
                <a:close/>
              </a:path>
              <a:path w="76200" h="429895">
                <a:moveTo>
                  <a:pt x="42671" y="418044"/>
                </a:moveTo>
                <a:lnTo>
                  <a:pt x="42671" y="365759"/>
                </a:lnTo>
                <a:lnTo>
                  <a:pt x="30479" y="365759"/>
                </a:lnTo>
                <a:lnTo>
                  <a:pt x="30479" y="417067"/>
                </a:lnTo>
                <a:lnTo>
                  <a:pt x="36575" y="429767"/>
                </a:lnTo>
                <a:lnTo>
                  <a:pt x="42671" y="4180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39" name="object 23"/>
          <p:cNvSpPr>
            <a:spLocks/>
          </p:cNvSpPr>
          <p:nvPr/>
        </p:nvSpPr>
        <p:spPr bwMode="auto">
          <a:xfrm>
            <a:off x="1647825" y="3351213"/>
            <a:ext cx="76200" cy="430212"/>
          </a:xfrm>
          <a:custGeom>
            <a:avLst/>
            <a:gdLst>
              <a:gd name="T0" fmla="*/ 76199 w 76200"/>
              <a:gd name="T1" fmla="*/ 358818 h 429895"/>
              <a:gd name="T2" fmla="*/ 0 w 76200"/>
              <a:gd name="T3" fmla="*/ 358818 h 429895"/>
              <a:gd name="T4" fmla="*/ 30479 w 76200"/>
              <a:gd name="T5" fmla="*/ 423262 h 429895"/>
              <a:gd name="T6" fmla="*/ 30479 w 76200"/>
              <a:gd name="T7" fmla="*/ 371193 h 429895"/>
              <a:gd name="T8" fmla="*/ 42671 w 76200"/>
              <a:gd name="T9" fmla="*/ 371193 h 429895"/>
              <a:gd name="T10" fmla="*/ 42671 w 76200"/>
              <a:gd name="T11" fmla="*/ 424252 h 429895"/>
              <a:gd name="T12" fmla="*/ 76199 w 76200"/>
              <a:gd name="T13" fmla="*/ 358818 h 429895"/>
              <a:gd name="T14" fmla="*/ 42671 w 76200"/>
              <a:gd name="T15" fmla="*/ 358818 h 429895"/>
              <a:gd name="T16" fmla="*/ 42671 w 76200"/>
              <a:gd name="T17" fmla="*/ 0 h 429895"/>
              <a:gd name="T18" fmla="*/ 30479 w 76200"/>
              <a:gd name="T19" fmla="*/ 0 h 429895"/>
              <a:gd name="T20" fmla="*/ 30479 w 76200"/>
              <a:gd name="T21" fmla="*/ 358818 h 429895"/>
              <a:gd name="T22" fmla="*/ 42671 w 76200"/>
              <a:gd name="T23" fmla="*/ 358818 h 429895"/>
              <a:gd name="T24" fmla="*/ 42671 w 76200"/>
              <a:gd name="T25" fmla="*/ 424252 h 429895"/>
              <a:gd name="T26" fmla="*/ 42671 w 76200"/>
              <a:gd name="T27" fmla="*/ 371193 h 429895"/>
              <a:gd name="T28" fmla="*/ 30479 w 76200"/>
              <a:gd name="T29" fmla="*/ 371193 h 429895"/>
              <a:gd name="T30" fmla="*/ 30479 w 76200"/>
              <a:gd name="T31" fmla="*/ 423262 h 429895"/>
              <a:gd name="T32" fmla="*/ 36575 w 76200"/>
              <a:gd name="T33" fmla="*/ 436149 h 429895"/>
              <a:gd name="T34" fmla="*/ 42671 w 76200"/>
              <a:gd name="T35" fmla="*/ 424252 h 42989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429895"/>
              <a:gd name="T56" fmla="*/ 76200 w 76200"/>
              <a:gd name="T57" fmla="*/ 429895 h 42989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429895">
                <a:moveTo>
                  <a:pt x="76199" y="353567"/>
                </a:moveTo>
                <a:lnTo>
                  <a:pt x="0" y="353567"/>
                </a:lnTo>
                <a:lnTo>
                  <a:pt x="30479" y="417067"/>
                </a:lnTo>
                <a:lnTo>
                  <a:pt x="30479" y="365759"/>
                </a:lnTo>
                <a:lnTo>
                  <a:pt x="42671" y="365759"/>
                </a:lnTo>
                <a:lnTo>
                  <a:pt x="42671" y="418044"/>
                </a:lnTo>
                <a:lnTo>
                  <a:pt x="76199" y="353567"/>
                </a:lnTo>
                <a:close/>
              </a:path>
              <a:path w="76200" h="429895">
                <a:moveTo>
                  <a:pt x="42671" y="353567"/>
                </a:moveTo>
                <a:lnTo>
                  <a:pt x="42671" y="0"/>
                </a:lnTo>
                <a:lnTo>
                  <a:pt x="30479" y="0"/>
                </a:lnTo>
                <a:lnTo>
                  <a:pt x="30479" y="353567"/>
                </a:lnTo>
                <a:lnTo>
                  <a:pt x="42671" y="353567"/>
                </a:lnTo>
                <a:close/>
              </a:path>
              <a:path w="76200" h="429895">
                <a:moveTo>
                  <a:pt x="42671" y="418044"/>
                </a:moveTo>
                <a:lnTo>
                  <a:pt x="42671" y="365759"/>
                </a:lnTo>
                <a:lnTo>
                  <a:pt x="30479" y="365759"/>
                </a:lnTo>
                <a:lnTo>
                  <a:pt x="30479" y="417067"/>
                </a:lnTo>
                <a:lnTo>
                  <a:pt x="36575" y="429767"/>
                </a:lnTo>
                <a:lnTo>
                  <a:pt x="42671" y="4180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40" name="object 24"/>
          <p:cNvSpPr>
            <a:spLocks/>
          </p:cNvSpPr>
          <p:nvPr/>
        </p:nvSpPr>
        <p:spPr bwMode="auto">
          <a:xfrm>
            <a:off x="169863" y="5003800"/>
            <a:ext cx="1808162" cy="441325"/>
          </a:xfrm>
          <a:custGeom>
            <a:avLst/>
            <a:gdLst>
              <a:gd name="T0" fmla="*/ 1801578 w 1807845"/>
              <a:gd name="T1" fmla="*/ 151041 h 441960"/>
              <a:gd name="T2" fmla="*/ 1706758 w 1807845"/>
              <a:gd name="T3" fmla="*/ 47385 h 441960"/>
              <a:gd name="T4" fmla="*/ 1608880 w 1807845"/>
              <a:gd name="T5" fmla="*/ 8883 h 441960"/>
              <a:gd name="T6" fmla="*/ 263047 w 1807845"/>
              <a:gd name="T7" fmla="*/ 0 h 441960"/>
              <a:gd name="T8" fmla="*/ 152939 w 1807845"/>
              <a:gd name="T9" fmla="*/ 26654 h 441960"/>
              <a:gd name="T10" fmla="*/ 48947 w 1807845"/>
              <a:gd name="T11" fmla="*/ 94769 h 441960"/>
              <a:gd name="T12" fmla="*/ 12231 w 1807845"/>
              <a:gd name="T13" fmla="*/ 151041 h 441960"/>
              <a:gd name="T14" fmla="*/ 9183 w 1807845"/>
              <a:gd name="T15" fmla="*/ 268025 h 441960"/>
              <a:gd name="T16" fmla="*/ 15299 w 1807845"/>
              <a:gd name="T17" fmla="*/ 174734 h 441960"/>
              <a:gd name="T18" fmla="*/ 30579 w 1807845"/>
              <a:gd name="T19" fmla="*/ 136233 h 441960"/>
              <a:gd name="T20" fmla="*/ 73411 w 1807845"/>
              <a:gd name="T21" fmla="*/ 82924 h 441960"/>
              <a:gd name="T22" fmla="*/ 207983 w 1807845"/>
              <a:gd name="T23" fmla="*/ 18425 h 441960"/>
              <a:gd name="T24" fmla="*/ 266115 w 1807845"/>
              <a:gd name="T25" fmla="*/ 8883 h 441960"/>
              <a:gd name="T26" fmla="*/ 1578293 w 1807845"/>
              <a:gd name="T27" fmla="*/ 11850 h 441960"/>
              <a:gd name="T28" fmla="*/ 1657819 w 1807845"/>
              <a:gd name="T29" fmla="*/ 32577 h 441960"/>
              <a:gd name="T30" fmla="*/ 1703700 w 1807845"/>
              <a:gd name="T31" fmla="*/ 57962 h 441960"/>
              <a:gd name="T32" fmla="*/ 1758755 w 1807845"/>
              <a:gd name="T33" fmla="*/ 100693 h 441960"/>
              <a:gd name="T34" fmla="*/ 1783226 w 1807845"/>
              <a:gd name="T35" fmla="*/ 136233 h 441960"/>
              <a:gd name="T36" fmla="*/ 1798518 w 1807845"/>
              <a:gd name="T37" fmla="*/ 174734 h 441960"/>
              <a:gd name="T38" fmla="*/ 1804635 w 1807845"/>
              <a:gd name="T39" fmla="*/ 268025 h 441960"/>
              <a:gd name="T40" fmla="*/ 134591 w 1807845"/>
              <a:gd name="T41" fmla="*/ 385007 h 441960"/>
              <a:gd name="T42" fmla="*/ 30579 w 1807845"/>
              <a:gd name="T43" fmla="*/ 293198 h 441960"/>
              <a:gd name="T44" fmla="*/ 12231 w 1807845"/>
              <a:gd name="T45" fmla="*/ 278390 h 441960"/>
              <a:gd name="T46" fmla="*/ 48947 w 1807845"/>
              <a:gd name="T47" fmla="*/ 334660 h 441960"/>
              <a:gd name="T48" fmla="*/ 107059 w 1807845"/>
              <a:gd name="T49" fmla="*/ 379083 h 441960"/>
              <a:gd name="T50" fmla="*/ 180471 w 1807845"/>
              <a:gd name="T51" fmla="*/ 411662 h 441960"/>
              <a:gd name="T52" fmla="*/ 211051 w 1807845"/>
              <a:gd name="T53" fmla="*/ 408700 h 441960"/>
              <a:gd name="T54" fmla="*/ 207983 w 1807845"/>
              <a:gd name="T55" fmla="*/ 18425 h 441960"/>
              <a:gd name="T56" fmla="*/ 1550765 w 1807845"/>
              <a:gd name="T57" fmla="*/ 417584 h 441960"/>
              <a:gd name="T58" fmla="*/ 266115 w 1807845"/>
              <a:gd name="T59" fmla="*/ 417584 h 441960"/>
              <a:gd name="T60" fmla="*/ 207983 w 1807845"/>
              <a:gd name="T61" fmla="*/ 417584 h 441960"/>
              <a:gd name="T62" fmla="*/ 293628 w 1807845"/>
              <a:gd name="T63" fmla="*/ 429431 h 441960"/>
              <a:gd name="T64" fmla="*/ 1550765 w 1807845"/>
              <a:gd name="T65" fmla="*/ 9184 h 441960"/>
              <a:gd name="T66" fmla="*/ 1550765 w 1807845"/>
              <a:gd name="T67" fmla="*/ 9184 h 441960"/>
              <a:gd name="T68" fmla="*/ 1679230 w 1807845"/>
              <a:gd name="T69" fmla="*/ 385007 h 441960"/>
              <a:gd name="T70" fmla="*/ 1605820 w 1807845"/>
              <a:gd name="T71" fmla="*/ 408700 h 441960"/>
              <a:gd name="T72" fmla="*/ 1550765 w 1807845"/>
              <a:gd name="T73" fmla="*/ 417584 h 441960"/>
              <a:gd name="T74" fmla="*/ 1608880 w 1807845"/>
              <a:gd name="T75" fmla="*/ 417584 h 441960"/>
              <a:gd name="T76" fmla="*/ 1685347 w 1807845"/>
              <a:gd name="T77" fmla="*/ 390931 h 441960"/>
              <a:gd name="T78" fmla="*/ 1703700 w 1807845"/>
              <a:gd name="T79" fmla="*/ 56270 h 441960"/>
              <a:gd name="T80" fmla="*/ 1804635 w 1807845"/>
              <a:gd name="T81" fmla="*/ 268025 h 441960"/>
              <a:gd name="T82" fmla="*/ 1783226 w 1807845"/>
              <a:gd name="T83" fmla="*/ 293198 h 441960"/>
              <a:gd name="T84" fmla="*/ 1700641 w 1807845"/>
              <a:gd name="T85" fmla="*/ 373161 h 441960"/>
              <a:gd name="T86" fmla="*/ 1728169 w 1807845"/>
              <a:gd name="T87" fmla="*/ 367239 h 441960"/>
              <a:gd name="T88" fmla="*/ 1801578 w 1807845"/>
              <a:gd name="T89" fmla="*/ 278390 h 44196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807845"/>
              <a:gd name="T136" fmla="*/ 0 h 441960"/>
              <a:gd name="T137" fmla="*/ 1807845 w 1807845"/>
              <a:gd name="T138" fmla="*/ 441960 h 44196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807845" h="441960">
                <a:moveTo>
                  <a:pt x="1807463" y="243839"/>
                </a:moveTo>
                <a:lnTo>
                  <a:pt x="1807463" y="198119"/>
                </a:lnTo>
                <a:lnTo>
                  <a:pt x="1795271" y="155447"/>
                </a:lnTo>
                <a:lnTo>
                  <a:pt x="1773935" y="115823"/>
                </a:lnTo>
                <a:lnTo>
                  <a:pt x="1740407" y="79247"/>
                </a:lnTo>
                <a:lnTo>
                  <a:pt x="1700783" y="48767"/>
                </a:lnTo>
                <a:lnTo>
                  <a:pt x="1655063" y="27431"/>
                </a:lnTo>
                <a:lnTo>
                  <a:pt x="1627631" y="15239"/>
                </a:lnTo>
                <a:lnTo>
                  <a:pt x="1603247" y="9143"/>
                </a:lnTo>
                <a:lnTo>
                  <a:pt x="1572767" y="3047"/>
                </a:lnTo>
                <a:lnTo>
                  <a:pt x="1545335" y="0"/>
                </a:lnTo>
                <a:lnTo>
                  <a:pt x="262127" y="0"/>
                </a:lnTo>
                <a:lnTo>
                  <a:pt x="234695" y="3047"/>
                </a:lnTo>
                <a:lnTo>
                  <a:pt x="179831" y="15239"/>
                </a:lnTo>
                <a:lnTo>
                  <a:pt x="152399" y="27431"/>
                </a:lnTo>
                <a:lnTo>
                  <a:pt x="131063" y="36575"/>
                </a:lnTo>
                <a:lnTo>
                  <a:pt x="85343" y="64007"/>
                </a:lnTo>
                <a:lnTo>
                  <a:pt x="48767" y="97535"/>
                </a:lnTo>
                <a:lnTo>
                  <a:pt x="36575" y="115823"/>
                </a:lnTo>
                <a:lnTo>
                  <a:pt x="21335" y="134111"/>
                </a:lnTo>
                <a:lnTo>
                  <a:pt x="12191" y="155447"/>
                </a:lnTo>
                <a:lnTo>
                  <a:pt x="0" y="198119"/>
                </a:lnTo>
                <a:lnTo>
                  <a:pt x="0" y="243839"/>
                </a:lnTo>
                <a:lnTo>
                  <a:pt x="9143" y="275843"/>
                </a:lnTo>
                <a:lnTo>
                  <a:pt x="9143" y="198119"/>
                </a:lnTo>
                <a:lnTo>
                  <a:pt x="15239" y="176783"/>
                </a:lnTo>
                <a:lnTo>
                  <a:pt x="15239" y="179831"/>
                </a:lnTo>
                <a:lnTo>
                  <a:pt x="21335" y="158495"/>
                </a:lnTo>
                <a:lnTo>
                  <a:pt x="30479" y="137159"/>
                </a:lnTo>
                <a:lnTo>
                  <a:pt x="30479" y="140207"/>
                </a:lnTo>
                <a:lnTo>
                  <a:pt x="42671" y="118871"/>
                </a:lnTo>
                <a:lnTo>
                  <a:pt x="42671" y="121919"/>
                </a:lnTo>
                <a:lnTo>
                  <a:pt x="73151" y="85343"/>
                </a:lnTo>
                <a:lnTo>
                  <a:pt x="134111" y="45719"/>
                </a:lnTo>
                <a:lnTo>
                  <a:pt x="182879" y="24383"/>
                </a:lnTo>
                <a:lnTo>
                  <a:pt x="207263" y="18965"/>
                </a:lnTo>
                <a:lnTo>
                  <a:pt x="207263" y="18287"/>
                </a:lnTo>
                <a:lnTo>
                  <a:pt x="234695" y="12191"/>
                </a:lnTo>
                <a:lnTo>
                  <a:pt x="265175" y="9143"/>
                </a:lnTo>
                <a:lnTo>
                  <a:pt x="1545335" y="9143"/>
                </a:lnTo>
                <a:lnTo>
                  <a:pt x="1545335" y="9448"/>
                </a:lnTo>
                <a:lnTo>
                  <a:pt x="1572767" y="12191"/>
                </a:lnTo>
                <a:lnTo>
                  <a:pt x="1600199" y="18287"/>
                </a:lnTo>
                <a:lnTo>
                  <a:pt x="1624583" y="24383"/>
                </a:lnTo>
                <a:lnTo>
                  <a:pt x="1652015" y="33527"/>
                </a:lnTo>
                <a:lnTo>
                  <a:pt x="1673351" y="45719"/>
                </a:lnTo>
                <a:lnTo>
                  <a:pt x="1697735" y="57911"/>
                </a:lnTo>
                <a:lnTo>
                  <a:pt x="1697735" y="59653"/>
                </a:lnTo>
                <a:lnTo>
                  <a:pt x="1716023" y="70103"/>
                </a:lnTo>
                <a:lnTo>
                  <a:pt x="1734311" y="85343"/>
                </a:lnTo>
                <a:lnTo>
                  <a:pt x="1752599" y="103631"/>
                </a:lnTo>
                <a:lnTo>
                  <a:pt x="1764791" y="121919"/>
                </a:lnTo>
                <a:lnTo>
                  <a:pt x="1764791" y="118871"/>
                </a:lnTo>
                <a:lnTo>
                  <a:pt x="1776983" y="140207"/>
                </a:lnTo>
                <a:lnTo>
                  <a:pt x="1776983" y="137159"/>
                </a:lnTo>
                <a:lnTo>
                  <a:pt x="1786127" y="158495"/>
                </a:lnTo>
                <a:lnTo>
                  <a:pt x="1792223" y="179831"/>
                </a:lnTo>
                <a:lnTo>
                  <a:pt x="1792223" y="176783"/>
                </a:lnTo>
                <a:lnTo>
                  <a:pt x="1798319" y="198119"/>
                </a:lnTo>
                <a:lnTo>
                  <a:pt x="1798319" y="275843"/>
                </a:lnTo>
                <a:lnTo>
                  <a:pt x="1807463" y="243839"/>
                </a:lnTo>
                <a:close/>
              </a:path>
              <a:path w="1807845" h="441960">
                <a:moveTo>
                  <a:pt x="210311" y="420623"/>
                </a:moveTo>
                <a:lnTo>
                  <a:pt x="134111" y="396239"/>
                </a:lnTo>
                <a:lnTo>
                  <a:pt x="91439" y="368807"/>
                </a:lnTo>
                <a:lnTo>
                  <a:pt x="57911" y="338327"/>
                </a:lnTo>
                <a:lnTo>
                  <a:pt x="30479" y="301751"/>
                </a:lnTo>
                <a:lnTo>
                  <a:pt x="9143" y="240791"/>
                </a:lnTo>
                <a:lnTo>
                  <a:pt x="9143" y="275843"/>
                </a:lnTo>
                <a:lnTo>
                  <a:pt x="12191" y="286511"/>
                </a:lnTo>
                <a:lnTo>
                  <a:pt x="21335" y="307847"/>
                </a:lnTo>
                <a:lnTo>
                  <a:pt x="36575" y="326135"/>
                </a:lnTo>
                <a:lnTo>
                  <a:pt x="48767" y="344423"/>
                </a:lnTo>
                <a:lnTo>
                  <a:pt x="67055" y="362711"/>
                </a:lnTo>
                <a:lnTo>
                  <a:pt x="85343" y="377951"/>
                </a:lnTo>
                <a:lnTo>
                  <a:pt x="106679" y="390143"/>
                </a:lnTo>
                <a:lnTo>
                  <a:pt x="131063" y="402335"/>
                </a:lnTo>
                <a:lnTo>
                  <a:pt x="152399" y="414527"/>
                </a:lnTo>
                <a:lnTo>
                  <a:pt x="179831" y="423671"/>
                </a:lnTo>
                <a:lnTo>
                  <a:pt x="207263" y="429767"/>
                </a:lnTo>
                <a:lnTo>
                  <a:pt x="207263" y="420623"/>
                </a:lnTo>
                <a:lnTo>
                  <a:pt x="210311" y="420623"/>
                </a:lnTo>
                <a:close/>
              </a:path>
              <a:path w="1807845" h="441960">
                <a:moveTo>
                  <a:pt x="210311" y="18287"/>
                </a:moveTo>
                <a:lnTo>
                  <a:pt x="207263" y="18287"/>
                </a:lnTo>
                <a:lnTo>
                  <a:pt x="207263" y="18965"/>
                </a:lnTo>
                <a:lnTo>
                  <a:pt x="210311" y="18287"/>
                </a:lnTo>
                <a:close/>
              </a:path>
              <a:path w="1807845" h="441960">
                <a:moveTo>
                  <a:pt x="1545335" y="438911"/>
                </a:moveTo>
                <a:lnTo>
                  <a:pt x="1545335" y="429767"/>
                </a:lnTo>
                <a:lnTo>
                  <a:pt x="1514855" y="432815"/>
                </a:lnTo>
                <a:lnTo>
                  <a:pt x="292607" y="432815"/>
                </a:lnTo>
                <a:lnTo>
                  <a:pt x="265175" y="429767"/>
                </a:lnTo>
                <a:lnTo>
                  <a:pt x="234695" y="426719"/>
                </a:lnTo>
                <a:lnTo>
                  <a:pt x="207263" y="420623"/>
                </a:lnTo>
                <a:lnTo>
                  <a:pt x="207263" y="429767"/>
                </a:lnTo>
                <a:lnTo>
                  <a:pt x="234695" y="435863"/>
                </a:lnTo>
                <a:lnTo>
                  <a:pt x="262127" y="438911"/>
                </a:lnTo>
                <a:lnTo>
                  <a:pt x="292607" y="441959"/>
                </a:lnTo>
                <a:lnTo>
                  <a:pt x="1514855" y="441959"/>
                </a:lnTo>
                <a:lnTo>
                  <a:pt x="1545335" y="438911"/>
                </a:lnTo>
                <a:close/>
              </a:path>
              <a:path w="1807845" h="441960">
                <a:moveTo>
                  <a:pt x="1545335" y="9448"/>
                </a:moveTo>
                <a:lnTo>
                  <a:pt x="1545335" y="9143"/>
                </a:lnTo>
                <a:lnTo>
                  <a:pt x="1542287" y="9143"/>
                </a:lnTo>
                <a:lnTo>
                  <a:pt x="1545335" y="9448"/>
                </a:lnTo>
                <a:close/>
              </a:path>
              <a:path w="1807845" h="441960">
                <a:moveTo>
                  <a:pt x="1697735" y="391885"/>
                </a:moveTo>
                <a:lnTo>
                  <a:pt x="1697735" y="384047"/>
                </a:lnTo>
                <a:lnTo>
                  <a:pt x="1673351" y="396239"/>
                </a:lnTo>
                <a:lnTo>
                  <a:pt x="1652015" y="405383"/>
                </a:lnTo>
                <a:lnTo>
                  <a:pt x="1624583" y="414527"/>
                </a:lnTo>
                <a:lnTo>
                  <a:pt x="1600199" y="420623"/>
                </a:lnTo>
                <a:lnTo>
                  <a:pt x="1572767" y="426719"/>
                </a:lnTo>
                <a:lnTo>
                  <a:pt x="1542287" y="429767"/>
                </a:lnTo>
                <a:lnTo>
                  <a:pt x="1545335" y="429767"/>
                </a:lnTo>
                <a:lnTo>
                  <a:pt x="1545335" y="438911"/>
                </a:lnTo>
                <a:lnTo>
                  <a:pt x="1572767" y="435863"/>
                </a:lnTo>
                <a:lnTo>
                  <a:pt x="1603247" y="429767"/>
                </a:lnTo>
                <a:lnTo>
                  <a:pt x="1627631" y="423671"/>
                </a:lnTo>
                <a:lnTo>
                  <a:pt x="1655063" y="414527"/>
                </a:lnTo>
                <a:lnTo>
                  <a:pt x="1679447" y="402335"/>
                </a:lnTo>
                <a:lnTo>
                  <a:pt x="1697735" y="391885"/>
                </a:lnTo>
                <a:close/>
              </a:path>
              <a:path w="1807845" h="441960">
                <a:moveTo>
                  <a:pt x="1697735" y="59653"/>
                </a:moveTo>
                <a:lnTo>
                  <a:pt x="1697735" y="57911"/>
                </a:lnTo>
                <a:lnTo>
                  <a:pt x="1694687" y="57911"/>
                </a:lnTo>
                <a:lnTo>
                  <a:pt x="1697735" y="59653"/>
                </a:lnTo>
                <a:close/>
              </a:path>
              <a:path w="1807845" h="441960">
                <a:moveTo>
                  <a:pt x="1798319" y="275843"/>
                </a:moveTo>
                <a:lnTo>
                  <a:pt x="1798319" y="240791"/>
                </a:lnTo>
                <a:lnTo>
                  <a:pt x="1786127" y="283463"/>
                </a:lnTo>
                <a:lnTo>
                  <a:pt x="1776983" y="301751"/>
                </a:lnTo>
                <a:lnTo>
                  <a:pt x="1752599" y="338327"/>
                </a:lnTo>
                <a:lnTo>
                  <a:pt x="1716023" y="368807"/>
                </a:lnTo>
                <a:lnTo>
                  <a:pt x="1694687" y="384047"/>
                </a:lnTo>
                <a:lnTo>
                  <a:pt x="1697735" y="384047"/>
                </a:lnTo>
                <a:lnTo>
                  <a:pt x="1697735" y="391885"/>
                </a:lnTo>
                <a:lnTo>
                  <a:pt x="1722119" y="377951"/>
                </a:lnTo>
                <a:lnTo>
                  <a:pt x="1758695" y="344423"/>
                </a:lnTo>
                <a:lnTo>
                  <a:pt x="1786127" y="307847"/>
                </a:lnTo>
                <a:lnTo>
                  <a:pt x="1795271" y="286511"/>
                </a:lnTo>
                <a:lnTo>
                  <a:pt x="1798319"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41" name="object 25"/>
          <p:cNvSpPr txBox="1"/>
          <p:nvPr/>
        </p:nvSpPr>
        <p:spPr>
          <a:xfrm>
            <a:off x="501650" y="5073650"/>
            <a:ext cx="1209675" cy="223838"/>
          </a:xfrm>
          <a:prstGeom prst="rect">
            <a:avLst/>
          </a:prstGeom>
        </p:spPr>
        <p:txBody>
          <a:bodyPr lIns="0" tIns="0" rIns="0" bIns="0">
            <a:spAutoFit/>
          </a:bodyPr>
          <a:lstStyle/>
          <a:p>
            <a:pPr marL="12700" algn="r" rtl="1" eaLnBrk="1" fontAlgn="auto" hangingPunct="1">
              <a:spcBef>
                <a:spcPts val="0"/>
              </a:spcBef>
              <a:spcAft>
                <a:spcPts val="0"/>
              </a:spcAft>
              <a:defRPr/>
            </a:pPr>
            <a:r>
              <a:rPr sz="1400" b="1" spc="-15" dirty="0">
                <a:solidFill>
                  <a:srgbClr val="232021"/>
                </a:solidFill>
                <a:latin typeface="Arial"/>
                <a:cs typeface="Arial"/>
              </a:rPr>
              <a:t>Block</a:t>
            </a:r>
            <a:r>
              <a:rPr sz="1400" b="1" spc="-90" dirty="0">
                <a:solidFill>
                  <a:srgbClr val="232021"/>
                </a:solidFill>
                <a:latin typeface="Arial"/>
                <a:cs typeface="Arial"/>
              </a:rPr>
              <a:t> </a:t>
            </a:r>
            <a:r>
              <a:rPr sz="1400" b="1" spc="-10" dirty="0">
                <a:solidFill>
                  <a:srgbClr val="232021"/>
                </a:solidFill>
                <a:latin typeface="Arial"/>
                <a:cs typeface="Arial"/>
              </a:rPr>
              <a:t>Ciphers</a:t>
            </a:r>
            <a:endParaRPr sz="1400">
              <a:latin typeface="Arial"/>
              <a:cs typeface="Arial"/>
            </a:endParaRPr>
          </a:p>
        </p:txBody>
      </p:sp>
      <p:sp>
        <p:nvSpPr>
          <p:cNvPr id="42" name="object 26"/>
          <p:cNvSpPr>
            <a:spLocks/>
          </p:cNvSpPr>
          <p:nvPr/>
        </p:nvSpPr>
        <p:spPr bwMode="auto">
          <a:xfrm>
            <a:off x="2471738" y="5003800"/>
            <a:ext cx="1809750" cy="441325"/>
          </a:xfrm>
          <a:custGeom>
            <a:avLst/>
            <a:gdLst>
              <a:gd name="T0" fmla="*/ 1773265 w 1811020"/>
              <a:gd name="T1" fmla="*/ 151041 h 441960"/>
              <a:gd name="T2" fmla="*/ 1737198 w 1811020"/>
              <a:gd name="T3" fmla="*/ 94769 h 441960"/>
              <a:gd name="T4" fmla="*/ 1632005 w 1811020"/>
              <a:gd name="T5" fmla="*/ 26654 h 441960"/>
              <a:gd name="T6" fmla="*/ 1523805 w 1811020"/>
              <a:gd name="T7" fmla="*/ 0 h 441960"/>
              <a:gd name="T8" fmla="*/ 204375 w 1811020"/>
              <a:gd name="T9" fmla="*/ 8883 h 441960"/>
              <a:gd name="T10" fmla="*/ 129236 w 1811020"/>
              <a:gd name="T11" fmla="*/ 35540 h 441960"/>
              <a:gd name="T12" fmla="*/ 24043 w 1811020"/>
              <a:gd name="T13" fmla="*/ 130310 h 441960"/>
              <a:gd name="T14" fmla="*/ 3007 w 1811020"/>
              <a:gd name="T15" fmla="*/ 236929 h 441960"/>
              <a:gd name="T16" fmla="*/ 12023 w 1811020"/>
              <a:gd name="T17" fmla="*/ 192503 h 441960"/>
              <a:gd name="T18" fmla="*/ 33066 w 1811020"/>
              <a:gd name="T19" fmla="*/ 133271 h 441960"/>
              <a:gd name="T20" fmla="*/ 45079 w 1811020"/>
              <a:gd name="T21" fmla="*/ 118464 h 441960"/>
              <a:gd name="T22" fmla="*/ 93170 w 1811020"/>
              <a:gd name="T23" fmla="*/ 68116 h 441960"/>
              <a:gd name="T24" fmla="*/ 156286 w 1811020"/>
              <a:gd name="T25" fmla="*/ 32577 h 441960"/>
              <a:gd name="T26" fmla="*/ 234430 w 1811020"/>
              <a:gd name="T27" fmla="*/ 11850 h 441960"/>
              <a:gd name="T28" fmla="*/ 1523805 w 1811020"/>
              <a:gd name="T29" fmla="*/ 8883 h 441960"/>
              <a:gd name="T30" fmla="*/ 1580912 w 1811020"/>
              <a:gd name="T31" fmla="*/ 17767 h 441960"/>
              <a:gd name="T32" fmla="*/ 1628999 w 1811020"/>
              <a:gd name="T33" fmla="*/ 32577 h 441960"/>
              <a:gd name="T34" fmla="*/ 1713154 w 1811020"/>
              <a:gd name="T35" fmla="*/ 82924 h 441960"/>
              <a:gd name="T36" fmla="*/ 1755231 w 1811020"/>
              <a:gd name="T37" fmla="*/ 136233 h 441960"/>
              <a:gd name="T38" fmla="*/ 1770259 w 1811020"/>
              <a:gd name="T39" fmla="*/ 174734 h 441960"/>
              <a:gd name="T40" fmla="*/ 1776270 w 1811020"/>
              <a:gd name="T41" fmla="*/ 268025 h 441960"/>
              <a:gd name="T42" fmla="*/ 207381 w 1811020"/>
              <a:gd name="T43" fmla="*/ 408700 h 441960"/>
              <a:gd name="T44" fmla="*/ 57107 w 1811020"/>
              <a:gd name="T45" fmla="*/ 328737 h 441960"/>
              <a:gd name="T46" fmla="*/ 12023 w 1811020"/>
              <a:gd name="T47" fmla="*/ 233964 h 441960"/>
              <a:gd name="T48" fmla="*/ 69123 w 1811020"/>
              <a:gd name="T49" fmla="*/ 352430 h 441960"/>
              <a:gd name="T50" fmla="*/ 234430 w 1811020"/>
              <a:gd name="T51" fmla="*/ 423508 h 441960"/>
              <a:gd name="T52" fmla="*/ 264486 w 1811020"/>
              <a:gd name="T53" fmla="*/ 417584 h 441960"/>
              <a:gd name="T54" fmla="*/ 261481 w 1811020"/>
              <a:gd name="T55" fmla="*/ 9184 h 441960"/>
              <a:gd name="T56" fmla="*/ 1553863 w 1811020"/>
              <a:gd name="T57" fmla="*/ 414624 h 441960"/>
              <a:gd name="T58" fmla="*/ 291536 w 1811020"/>
              <a:gd name="T59" fmla="*/ 420546 h 441960"/>
              <a:gd name="T60" fmla="*/ 291536 w 1811020"/>
              <a:gd name="T61" fmla="*/ 429431 h 441960"/>
              <a:gd name="T62" fmla="*/ 1553863 w 1811020"/>
              <a:gd name="T63" fmla="*/ 423508 h 441960"/>
              <a:gd name="T64" fmla="*/ 1550856 w 1811020"/>
              <a:gd name="T65" fmla="*/ 11850 h 441960"/>
              <a:gd name="T66" fmla="*/ 1580912 w 1811020"/>
              <a:gd name="T67" fmla="*/ 408700 h 441960"/>
              <a:gd name="T68" fmla="*/ 1553863 w 1811020"/>
              <a:gd name="T69" fmla="*/ 423508 h 441960"/>
              <a:gd name="T70" fmla="*/ 1580912 w 1811020"/>
              <a:gd name="T71" fmla="*/ 17767 h 441960"/>
              <a:gd name="T72" fmla="*/ 1776270 w 1811020"/>
              <a:gd name="T73" fmla="*/ 268025 h 441960"/>
              <a:gd name="T74" fmla="*/ 1755231 w 1811020"/>
              <a:gd name="T75" fmla="*/ 293198 h 441960"/>
              <a:gd name="T76" fmla="*/ 1653043 w 1811020"/>
              <a:gd name="T77" fmla="*/ 385007 h 441960"/>
              <a:gd name="T78" fmla="*/ 1580912 w 1811020"/>
              <a:gd name="T79" fmla="*/ 408700 h 441960"/>
              <a:gd name="T80" fmla="*/ 1680094 w 1811020"/>
              <a:gd name="T81" fmla="*/ 379083 h 441960"/>
              <a:gd name="T82" fmla="*/ 1764247 w 1811020"/>
              <a:gd name="T83" fmla="*/ 299122 h 44196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811020"/>
              <a:gd name="T127" fmla="*/ 0 h 441960"/>
              <a:gd name="T128" fmla="*/ 1811020 w 1811020"/>
              <a:gd name="T129" fmla="*/ 441960 h 44196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811020" h="441960">
                <a:moveTo>
                  <a:pt x="1810511" y="243839"/>
                </a:moveTo>
                <a:lnTo>
                  <a:pt x="1810511" y="198119"/>
                </a:lnTo>
                <a:lnTo>
                  <a:pt x="1798319" y="155447"/>
                </a:lnTo>
                <a:lnTo>
                  <a:pt x="1789175" y="134111"/>
                </a:lnTo>
                <a:lnTo>
                  <a:pt x="1773935" y="115823"/>
                </a:lnTo>
                <a:lnTo>
                  <a:pt x="1761743" y="97535"/>
                </a:lnTo>
                <a:lnTo>
                  <a:pt x="1725167" y="64007"/>
                </a:lnTo>
                <a:lnTo>
                  <a:pt x="1679447" y="36575"/>
                </a:lnTo>
                <a:lnTo>
                  <a:pt x="1655063" y="27431"/>
                </a:lnTo>
                <a:lnTo>
                  <a:pt x="1630679" y="15239"/>
                </a:lnTo>
                <a:lnTo>
                  <a:pt x="1575815" y="3047"/>
                </a:lnTo>
                <a:lnTo>
                  <a:pt x="1545335" y="0"/>
                </a:lnTo>
                <a:lnTo>
                  <a:pt x="265175" y="0"/>
                </a:lnTo>
                <a:lnTo>
                  <a:pt x="237743" y="3047"/>
                </a:lnTo>
                <a:lnTo>
                  <a:pt x="207263" y="9143"/>
                </a:lnTo>
                <a:lnTo>
                  <a:pt x="182879" y="15239"/>
                </a:lnTo>
                <a:lnTo>
                  <a:pt x="155447" y="27431"/>
                </a:lnTo>
                <a:lnTo>
                  <a:pt x="131063" y="36575"/>
                </a:lnTo>
                <a:lnTo>
                  <a:pt x="88391" y="64007"/>
                </a:lnTo>
                <a:lnTo>
                  <a:pt x="51815" y="97535"/>
                </a:lnTo>
                <a:lnTo>
                  <a:pt x="24383" y="134111"/>
                </a:lnTo>
                <a:lnTo>
                  <a:pt x="6095" y="176783"/>
                </a:lnTo>
                <a:lnTo>
                  <a:pt x="0" y="219455"/>
                </a:lnTo>
                <a:lnTo>
                  <a:pt x="3047" y="243839"/>
                </a:lnTo>
                <a:lnTo>
                  <a:pt x="6095" y="265175"/>
                </a:lnTo>
                <a:lnTo>
                  <a:pt x="12191" y="279399"/>
                </a:lnTo>
                <a:lnTo>
                  <a:pt x="12191" y="198119"/>
                </a:lnTo>
                <a:lnTo>
                  <a:pt x="15239" y="176783"/>
                </a:lnTo>
                <a:lnTo>
                  <a:pt x="15239" y="179831"/>
                </a:lnTo>
                <a:lnTo>
                  <a:pt x="33527" y="137159"/>
                </a:lnTo>
                <a:lnTo>
                  <a:pt x="33527" y="140207"/>
                </a:lnTo>
                <a:lnTo>
                  <a:pt x="45719" y="118871"/>
                </a:lnTo>
                <a:lnTo>
                  <a:pt x="45719" y="121919"/>
                </a:lnTo>
                <a:lnTo>
                  <a:pt x="57911" y="103631"/>
                </a:lnTo>
                <a:lnTo>
                  <a:pt x="76199" y="85343"/>
                </a:lnTo>
                <a:lnTo>
                  <a:pt x="94487" y="70103"/>
                </a:lnTo>
                <a:lnTo>
                  <a:pt x="112775" y="57911"/>
                </a:lnTo>
                <a:lnTo>
                  <a:pt x="137159" y="45719"/>
                </a:lnTo>
                <a:lnTo>
                  <a:pt x="158495" y="33527"/>
                </a:lnTo>
                <a:lnTo>
                  <a:pt x="185927" y="24383"/>
                </a:lnTo>
                <a:lnTo>
                  <a:pt x="210311" y="18287"/>
                </a:lnTo>
                <a:lnTo>
                  <a:pt x="237743" y="12191"/>
                </a:lnTo>
                <a:lnTo>
                  <a:pt x="265175" y="9448"/>
                </a:lnTo>
                <a:lnTo>
                  <a:pt x="265175" y="9143"/>
                </a:lnTo>
                <a:lnTo>
                  <a:pt x="1545335" y="9143"/>
                </a:lnTo>
                <a:lnTo>
                  <a:pt x="1575815" y="12191"/>
                </a:lnTo>
                <a:lnTo>
                  <a:pt x="1575815" y="12801"/>
                </a:lnTo>
                <a:lnTo>
                  <a:pt x="1603247" y="18287"/>
                </a:lnTo>
                <a:lnTo>
                  <a:pt x="1603247" y="18965"/>
                </a:lnTo>
                <a:lnTo>
                  <a:pt x="1627631" y="24383"/>
                </a:lnTo>
                <a:lnTo>
                  <a:pt x="1652015" y="33527"/>
                </a:lnTo>
                <a:lnTo>
                  <a:pt x="1676399" y="45719"/>
                </a:lnTo>
                <a:lnTo>
                  <a:pt x="1719071" y="70103"/>
                </a:lnTo>
                <a:lnTo>
                  <a:pt x="1737359" y="85343"/>
                </a:lnTo>
                <a:lnTo>
                  <a:pt x="1767839" y="121919"/>
                </a:lnTo>
                <a:lnTo>
                  <a:pt x="1767839" y="118871"/>
                </a:lnTo>
                <a:lnTo>
                  <a:pt x="1780031" y="140207"/>
                </a:lnTo>
                <a:lnTo>
                  <a:pt x="1780031" y="137159"/>
                </a:lnTo>
                <a:lnTo>
                  <a:pt x="1789175" y="158495"/>
                </a:lnTo>
                <a:lnTo>
                  <a:pt x="1795271" y="179831"/>
                </a:lnTo>
                <a:lnTo>
                  <a:pt x="1795271" y="176783"/>
                </a:lnTo>
                <a:lnTo>
                  <a:pt x="1801367" y="198119"/>
                </a:lnTo>
                <a:lnTo>
                  <a:pt x="1801367" y="275843"/>
                </a:lnTo>
                <a:lnTo>
                  <a:pt x="1810511" y="243839"/>
                </a:lnTo>
                <a:close/>
              </a:path>
              <a:path w="1811020" h="441960">
                <a:moveTo>
                  <a:pt x="268223" y="429767"/>
                </a:moveTo>
                <a:lnTo>
                  <a:pt x="210311" y="420623"/>
                </a:lnTo>
                <a:lnTo>
                  <a:pt x="158495" y="405383"/>
                </a:lnTo>
                <a:lnTo>
                  <a:pt x="112775" y="384047"/>
                </a:lnTo>
                <a:lnTo>
                  <a:pt x="57911" y="338327"/>
                </a:lnTo>
                <a:lnTo>
                  <a:pt x="33527" y="301751"/>
                </a:lnTo>
                <a:lnTo>
                  <a:pt x="15239" y="262127"/>
                </a:lnTo>
                <a:lnTo>
                  <a:pt x="12191" y="240791"/>
                </a:lnTo>
                <a:lnTo>
                  <a:pt x="12191" y="279399"/>
                </a:lnTo>
                <a:lnTo>
                  <a:pt x="36575" y="326135"/>
                </a:lnTo>
                <a:lnTo>
                  <a:pt x="70103" y="362711"/>
                </a:lnTo>
                <a:lnTo>
                  <a:pt x="131063" y="402335"/>
                </a:lnTo>
                <a:lnTo>
                  <a:pt x="182879" y="423671"/>
                </a:lnTo>
                <a:lnTo>
                  <a:pt x="237743" y="435863"/>
                </a:lnTo>
                <a:lnTo>
                  <a:pt x="265175" y="438911"/>
                </a:lnTo>
                <a:lnTo>
                  <a:pt x="265175" y="429767"/>
                </a:lnTo>
                <a:lnTo>
                  <a:pt x="268223" y="429767"/>
                </a:lnTo>
                <a:close/>
              </a:path>
              <a:path w="1811020" h="441960">
                <a:moveTo>
                  <a:pt x="268223" y="9143"/>
                </a:moveTo>
                <a:lnTo>
                  <a:pt x="265175" y="9143"/>
                </a:lnTo>
                <a:lnTo>
                  <a:pt x="265175" y="9448"/>
                </a:lnTo>
                <a:lnTo>
                  <a:pt x="268223" y="9143"/>
                </a:lnTo>
                <a:close/>
              </a:path>
              <a:path w="1811020" h="441960">
                <a:moveTo>
                  <a:pt x="1575815" y="435863"/>
                </a:moveTo>
                <a:lnTo>
                  <a:pt x="1575815" y="426719"/>
                </a:lnTo>
                <a:lnTo>
                  <a:pt x="1545335" y="429767"/>
                </a:lnTo>
                <a:lnTo>
                  <a:pt x="1517903" y="432815"/>
                </a:lnTo>
                <a:lnTo>
                  <a:pt x="295655" y="432815"/>
                </a:lnTo>
                <a:lnTo>
                  <a:pt x="265175" y="429767"/>
                </a:lnTo>
                <a:lnTo>
                  <a:pt x="265175" y="438911"/>
                </a:lnTo>
                <a:lnTo>
                  <a:pt x="295655" y="441959"/>
                </a:lnTo>
                <a:lnTo>
                  <a:pt x="1517903" y="441959"/>
                </a:lnTo>
                <a:lnTo>
                  <a:pt x="1545335" y="438911"/>
                </a:lnTo>
                <a:lnTo>
                  <a:pt x="1575815" y="435863"/>
                </a:lnTo>
                <a:close/>
              </a:path>
              <a:path w="1811020" h="441960">
                <a:moveTo>
                  <a:pt x="1575815" y="12801"/>
                </a:moveTo>
                <a:lnTo>
                  <a:pt x="1575815" y="12191"/>
                </a:lnTo>
                <a:lnTo>
                  <a:pt x="1572767" y="12191"/>
                </a:lnTo>
                <a:lnTo>
                  <a:pt x="1575815" y="12801"/>
                </a:lnTo>
                <a:close/>
              </a:path>
              <a:path w="1811020" h="441960">
                <a:moveTo>
                  <a:pt x="1603247" y="429767"/>
                </a:moveTo>
                <a:lnTo>
                  <a:pt x="1603247" y="420623"/>
                </a:lnTo>
                <a:lnTo>
                  <a:pt x="1572767" y="426719"/>
                </a:lnTo>
                <a:lnTo>
                  <a:pt x="1575815" y="426719"/>
                </a:lnTo>
                <a:lnTo>
                  <a:pt x="1575815" y="435863"/>
                </a:lnTo>
                <a:lnTo>
                  <a:pt x="1603247" y="429767"/>
                </a:lnTo>
                <a:close/>
              </a:path>
              <a:path w="1811020" h="441960">
                <a:moveTo>
                  <a:pt x="1603247" y="18965"/>
                </a:moveTo>
                <a:lnTo>
                  <a:pt x="1603247" y="18287"/>
                </a:lnTo>
                <a:lnTo>
                  <a:pt x="1600199" y="18287"/>
                </a:lnTo>
                <a:lnTo>
                  <a:pt x="1603247" y="18965"/>
                </a:lnTo>
                <a:close/>
              </a:path>
              <a:path w="1811020" h="441960">
                <a:moveTo>
                  <a:pt x="1801367" y="275843"/>
                </a:moveTo>
                <a:lnTo>
                  <a:pt x="1801367" y="240791"/>
                </a:lnTo>
                <a:lnTo>
                  <a:pt x="1789175" y="283463"/>
                </a:lnTo>
                <a:lnTo>
                  <a:pt x="1780031" y="301751"/>
                </a:lnTo>
                <a:lnTo>
                  <a:pt x="1752599" y="338327"/>
                </a:lnTo>
                <a:lnTo>
                  <a:pt x="1719071" y="368807"/>
                </a:lnTo>
                <a:lnTo>
                  <a:pt x="1676399" y="396239"/>
                </a:lnTo>
                <a:lnTo>
                  <a:pt x="1627631" y="414527"/>
                </a:lnTo>
                <a:lnTo>
                  <a:pt x="1600199" y="420623"/>
                </a:lnTo>
                <a:lnTo>
                  <a:pt x="1603247" y="420623"/>
                </a:lnTo>
                <a:lnTo>
                  <a:pt x="1603247" y="429767"/>
                </a:lnTo>
                <a:lnTo>
                  <a:pt x="1630679" y="423671"/>
                </a:lnTo>
                <a:lnTo>
                  <a:pt x="1703831" y="390143"/>
                </a:lnTo>
                <a:lnTo>
                  <a:pt x="1743455" y="362711"/>
                </a:lnTo>
                <a:lnTo>
                  <a:pt x="1773935" y="326135"/>
                </a:lnTo>
                <a:lnTo>
                  <a:pt x="1789175" y="307847"/>
                </a:lnTo>
                <a:lnTo>
                  <a:pt x="1798319" y="286511"/>
                </a:lnTo>
                <a:lnTo>
                  <a:pt x="1801367" y="275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43" name="object 27"/>
          <p:cNvSpPr txBox="1"/>
          <p:nvPr/>
        </p:nvSpPr>
        <p:spPr>
          <a:xfrm>
            <a:off x="2744788" y="5073650"/>
            <a:ext cx="1330325" cy="223838"/>
          </a:xfrm>
          <a:prstGeom prst="rect">
            <a:avLst/>
          </a:prstGeom>
        </p:spPr>
        <p:txBody>
          <a:bodyPr lIns="0" tIns="0" rIns="0" bIns="0">
            <a:spAutoFit/>
          </a:bodyPr>
          <a:lstStyle/>
          <a:p>
            <a:pPr marL="12700" algn="r" rtl="1" eaLnBrk="1" fontAlgn="auto" hangingPunct="1">
              <a:spcBef>
                <a:spcPts val="0"/>
              </a:spcBef>
              <a:spcAft>
                <a:spcPts val="0"/>
              </a:spcAft>
              <a:defRPr/>
            </a:pPr>
            <a:r>
              <a:rPr sz="1400" b="1" spc="-10" dirty="0">
                <a:solidFill>
                  <a:srgbClr val="232021"/>
                </a:solidFill>
                <a:latin typeface="Arial"/>
                <a:cs typeface="Arial"/>
              </a:rPr>
              <a:t>Stream</a:t>
            </a:r>
            <a:r>
              <a:rPr sz="1400" b="1" spc="-75" dirty="0">
                <a:solidFill>
                  <a:srgbClr val="232021"/>
                </a:solidFill>
                <a:latin typeface="Arial"/>
                <a:cs typeface="Arial"/>
              </a:rPr>
              <a:t> </a:t>
            </a:r>
            <a:r>
              <a:rPr sz="1400" b="1" spc="-10" dirty="0">
                <a:solidFill>
                  <a:srgbClr val="232021"/>
                </a:solidFill>
                <a:latin typeface="Arial"/>
                <a:cs typeface="Arial"/>
              </a:rPr>
              <a:t>Ciphers</a:t>
            </a:r>
            <a:endParaRPr sz="1400">
              <a:latin typeface="Arial"/>
              <a:cs typeface="Arial"/>
            </a:endParaRPr>
          </a:p>
        </p:txBody>
      </p:sp>
      <p:sp>
        <p:nvSpPr>
          <p:cNvPr id="44" name="object 28"/>
          <p:cNvSpPr>
            <a:spLocks/>
          </p:cNvSpPr>
          <p:nvPr/>
        </p:nvSpPr>
        <p:spPr bwMode="auto">
          <a:xfrm>
            <a:off x="1685925" y="4214813"/>
            <a:ext cx="0" cy="360362"/>
          </a:xfrm>
          <a:custGeom>
            <a:avLst/>
            <a:gdLst>
              <a:gd name="T0" fmla="*/ 0 h 360045"/>
              <a:gd name="T1" fmla="*/ 366050 h 360045"/>
              <a:gd name="T2" fmla="*/ 0 60000 65536"/>
              <a:gd name="T3" fmla="*/ 0 60000 65536"/>
              <a:gd name="T4" fmla="*/ 0 h 360045"/>
              <a:gd name="T5" fmla="*/ 360045 h 360045"/>
            </a:gdLst>
            <a:ahLst/>
            <a:cxnLst>
              <a:cxn ang="T2">
                <a:pos x="0" y="T0"/>
              </a:cxn>
              <a:cxn ang="T3">
                <a:pos x="0" y="T1"/>
              </a:cxn>
            </a:cxnLst>
            <a:rect l="0" t="T4" r="0" b="T5"/>
            <a:pathLst>
              <a:path h="360045">
                <a:moveTo>
                  <a:pt x="0" y="0"/>
                </a:moveTo>
                <a:lnTo>
                  <a:pt x="0" y="359663"/>
                </a:lnTo>
              </a:path>
            </a:pathLst>
          </a:custGeom>
          <a:noFill/>
          <a:ln w="9143">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45" name="object 29"/>
          <p:cNvSpPr>
            <a:spLocks/>
          </p:cNvSpPr>
          <p:nvPr/>
        </p:nvSpPr>
        <p:spPr bwMode="auto">
          <a:xfrm>
            <a:off x="1038225" y="4575175"/>
            <a:ext cx="2374900" cy="0"/>
          </a:xfrm>
          <a:custGeom>
            <a:avLst/>
            <a:gdLst>
              <a:gd name="T0" fmla="*/ 0 w 2374900"/>
              <a:gd name="T1" fmla="*/ 2374390 w 2374900"/>
              <a:gd name="T2" fmla="*/ 0 60000 65536"/>
              <a:gd name="T3" fmla="*/ 0 60000 65536"/>
              <a:gd name="T4" fmla="*/ 0 w 2374900"/>
              <a:gd name="T5" fmla="*/ 2374900 w 2374900"/>
            </a:gdLst>
            <a:ahLst/>
            <a:cxnLst>
              <a:cxn ang="T2">
                <a:pos x="T0" y="0"/>
              </a:cxn>
              <a:cxn ang="T3">
                <a:pos x="T1" y="0"/>
              </a:cxn>
            </a:cxnLst>
            <a:rect l="T4" t="0" r="T5" b="0"/>
            <a:pathLst>
              <a:path w="2374900">
                <a:moveTo>
                  <a:pt x="0" y="0"/>
                </a:moveTo>
                <a:lnTo>
                  <a:pt x="2374391" y="0"/>
                </a:lnTo>
              </a:path>
            </a:pathLst>
          </a:custGeom>
          <a:noFill/>
          <a:ln w="9143">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ar-SA"/>
          </a:p>
        </p:txBody>
      </p:sp>
      <p:sp>
        <p:nvSpPr>
          <p:cNvPr id="46" name="object 30"/>
          <p:cNvSpPr>
            <a:spLocks/>
          </p:cNvSpPr>
          <p:nvPr/>
        </p:nvSpPr>
        <p:spPr bwMode="auto">
          <a:xfrm>
            <a:off x="998538" y="4573588"/>
            <a:ext cx="76200" cy="433387"/>
          </a:xfrm>
          <a:custGeom>
            <a:avLst/>
            <a:gdLst>
              <a:gd name="T0" fmla="*/ 76199 w 76200"/>
              <a:gd name="T1" fmla="*/ 361872 h 433070"/>
              <a:gd name="T2" fmla="*/ 0 w 76200"/>
              <a:gd name="T3" fmla="*/ 361872 h 433070"/>
              <a:gd name="T4" fmla="*/ 33527 w 76200"/>
              <a:gd name="T5" fmla="*/ 427299 h 433070"/>
              <a:gd name="T6" fmla="*/ 33527 w 76200"/>
              <a:gd name="T7" fmla="*/ 374245 h 433070"/>
              <a:gd name="T8" fmla="*/ 45719 w 76200"/>
              <a:gd name="T9" fmla="*/ 374245 h 433070"/>
              <a:gd name="T10" fmla="*/ 45719 w 76200"/>
              <a:gd name="T11" fmla="*/ 426309 h 433070"/>
              <a:gd name="T12" fmla="*/ 76199 w 76200"/>
              <a:gd name="T13" fmla="*/ 361872 h 433070"/>
              <a:gd name="T14" fmla="*/ 45719 w 76200"/>
              <a:gd name="T15" fmla="*/ 361872 h 433070"/>
              <a:gd name="T16" fmla="*/ 45719 w 76200"/>
              <a:gd name="T17" fmla="*/ 0 h 433070"/>
              <a:gd name="T18" fmla="*/ 33527 w 76200"/>
              <a:gd name="T19" fmla="*/ 0 h 433070"/>
              <a:gd name="T20" fmla="*/ 33527 w 76200"/>
              <a:gd name="T21" fmla="*/ 361872 h 433070"/>
              <a:gd name="T22" fmla="*/ 45719 w 76200"/>
              <a:gd name="T23" fmla="*/ 361872 h 433070"/>
              <a:gd name="T24" fmla="*/ 45719 w 76200"/>
              <a:gd name="T25" fmla="*/ 426309 h 433070"/>
              <a:gd name="T26" fmla="*/ 45719 w 76200"/>
              <a:gd name="T27" fmla="*/ 374245 h 433070"/>
              <a:gd name="T28" fmla="*/ 33527 w 76200"/>
              <a:gd name="T29" fmla="*/ 374245 h 433070"/>
              <a:gd name="T30" fmla="*/ 33527 w 76200"/>
              <a:gd name="T31" fmla="*/ 427299 h 433070"/>
              <a:gd name="T32" fmla="*/ 39623 w 76200"/>
              <a:gd name="T33" fmla="*/ 439196 h 433070"/>
              <a:gd name="T34" fmla="*/ 45719 w 76200"/>
              <a:gd name="T35" fmla="*/ 426309 h 43307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433070"/>
              <a:gd name="T56" fmla="*/ 76200 w 76200"/>
              <a:gd name="T57" fmla="*/ 433070 h 43307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433070">
                <a:moveTo>
                  <a:pt x="76199" y="356615"/>
                </a:moveTo>
                <a:lnTo>
                  <a:pt x="0" y="356615"/>
                </a:lnTo>
                <a:lnTo>
                  <a:pt x="33527" y="421092"/>
                </a:lnTo>
                <a:lnTo>
                  <a:pt x="33527" y="368807"/>
                </a:lnTo>
                <a:lnTo>
                  <a:pt x="45719" y="368807"/>
                </a:lnTo>
                <a:lnTo>
                  <a:pt x="45719" y="420115"/>
                </a:lnTo>
                <a:lnTo>
                  <a:pt x="76199" y="356615"/>
                </a:lnTo>
                <a:close/>
              </a:path>
              <a:path w="76200" h="433070">
                <a:moveTo>
                  <a:pt x="45719" y="356615"/>
                </a:moveTo>
                <a:lnTo>
                  <a:pt x="45719" y="0"/>
                </a:lnTo>
                <a:lnTo>
                  <a:pt x="33527" y="0"/>
                </a:lnTo>
                <a:lnTo>
                  <a:pt x="33527" y="356615"/>
                </a:lnTo>
                <a:lnTo>
                  <a:pt x="45719" y="356615"/>
                </a:lnTo>
                <a:close/>
              </a:path>
              <a:path w="76200" h="433070">
                <a:moveTo>
                  <a:pt x="45719" y="420115"/>
                </a:moveTo>
                <a:lnTo>
                  <a:pt x="45719" y="368807"/>
                </a:lnTo>
                <a:lnTo>
                  <a:pt x="33527" y="368807"/>
                </a:lnTo>
                <a:lnTo>
                  <a:pt x="33527" y="421092"/>
                </a:lnTo>
                <a:lnTo>
                  <a:pt x="39623" y="432815"/>
                </a:lnTo>
                <a:lnTo>
                  <a:pt x="45719" y="4201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
        <p:nvSpPr>
          <p:cNvPr id="47" name="object 31"/>
          <p:cNvSpPr>
            <a:spLocks/>
          </p:cNvSpPr>
          <p:nvPr/>
        </p:nvSpPr>
        <p:spPr bwMode="auto">
          <a:xfrm>
            <a:off x="3376613" y="4573588"/>
            <a:ext cx="76200" cy="433387"/>
          </a:xfrm>
          <a:custGeom>
            <a:avLst/>
            <a:gdLst>
              <a:gd name="T0" fmla="*/ 76199 w 76200"/>
              <a:gd name="T1" fmla="*/ 361872 h 433070"/>
              <a:gd name="T2" fmla="*/ 0 w 76200"/>
              <a:gd name="T3" fmla="*/ 361872 h 433070"/>
              <a:gd name="T4" fmla="*/ 30479 w 76200"/>
              <a:gd name="T5" fmla="*/ 426309 h 433070"/>
              <a:gd name="T6" fmla="*/ 30479 w 76200"/>
              <a:gd name="T7" fmla="*/ 374245 h 433070"/>
              <a:gd name="T8" fmla="*/ 42671 w 76200"/>
              <a:gd name="T9" fmla="*/ 374245 h 433070"/>
              <a:gd name="T10" fmla="*/ 42671 w 76200"/>
              <a:gd name="T11" fmla="*/ 427299 h 433070"/>
              <a:gd name="T12" fmla="*/ 76199 w 76200"/>
              <a:gd name="T13" fmla="*/ 361872 h 433070"/>
              <a:gd name="T14" fmla="*/ 42671 w 76200"/>
              <a:gd name="T15" fmla="*/ 361872 h 433070"/>
              <a:gd name="T16" fmla="*/ 42671 w 76200"/>
              <a:gd name="T17" fmla="*/ 0 h 433070"/>
              <a:gd name="T18" fmla="*/ 30479 w 76200"/>
              <a:gd name="T19" fmla="*/ 0 h 433070"/>
              <a:gd name="T20" fmla="*/ 30479 w 76200"/>
              <a:gd name="T21" fmla="*/ 361872 h 433070"/>
              <a:gd name="T22" fmla="*/ 42671 w 76200"/>
              <a:gd name="T23" fmla="*/ 361872 h 433070"/>
              <a:gd name="T24" fmla="*/ 42671 w 76200"/>
              <a:gd name="T25" fmla="*/ 427299 h 433070"/>
              <a:gd name="T26" fmla="*/ 42671 w 76200"/>
              <a:gd name="T27" fmla="*/ 374245 h 433070"/>
              <a:gd name="T28" fmla="*/ 30479 w 76200"/>
              <a:gd name="T29" fmla="*/ 374245 h 433070"/>
              <a:gd name="T30" fmla="*/ 30479 w 76200"/>
              <a:gd name="T31" fmla="*/ 426309 h 433070"/>
              <a:gd name="T32" fmla="*/ 36575 w 76200"/>
              <a:gd name="T33" fmla="*/ 439196 h 433070"/>
              <a:gd name="T34" fmla="*/ 42671 w 76200"/>
              <a:gd name="T35" fmla="*/ 427299 h 43307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6200"/>
              <a:gd name="T55" fmla="*/ 0 h 433070"/>
              <a:gd name="T56" fmla="*/ 76200 w 76200"/>
              <a:gd name="T57" fmla="*/ 433070 h 43307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6200" h="433070">
                <a:moveTo>
                  <a:pt x="76199" y="356615"/>
                </a:moveTo>
                <a:lnTo>
                  <a:pt x="0" y="356615"/>
                </a:lnTo>
                <a:lnTo>
                  <a:pt x="30479" y="420115"/>
                </a:lnTo>
                <a:lnTo>
                  <a:pt x="30479" y="368807"/>
                </a:lnTo>
                <a:lnTo>
                  <a:pt x="42671" y="368807"/>
                </a:lnTo>
                <a:lnTo>
                  <a:pt x="42671" y="421092"/>
                </a:lnTo>
                <a:lnTo>
                  <a:pt x="76199" y="356615"/>
                </a:lnTo>
                <a:close/>
              </a:path>
              <a:path w="76200" h="433070">
                <a:moveTo>
                  <a:pt x="42671" y="356615"/>
                </a:moveTo>
                <a:lnTo>
                  <a:pt x="42671" y="0"/>
                </a:lnTo>
                <a:lnTo>
                  <a:pt x="30479" y="0"/>
                </a:lnTo>
                <a:lnTo>
                  <a:pt x="30479" y="356615"/>
                </a:lnTo>
                <a:lnTo>
                  <a:pt x="42671" y="356615"/>
                </a:lnTo>
                <a:close/>
              </a:path>
              <a:path w="76200" h="433070">
                <a:moveTo>
                  <a:pt x="42671" y="421092"/>
                </a:moveTo>
                <a:lnTo>
                  <a:pt x="42671" y="368807"/>
                </a:lnTo>
                <a:lnTo>
                  <a:pt x="30479" y="368807"/>
                </a:lnTo>
                <a:lnTo>
                  <a:pt x="30479" y="420115"/>
                </a:lnTo>
                <a:lnTo>
                  <a:pt x="36575" y="432815"/>
                </a:lnTo>
                <a:lnTo>
                  <a:pt x="42671" y="4210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ar-SA"/>
          </a:p>
        </p:txBody>
      </p:sp>
    </p:spTree>
    <p:extLst>
      <p:ext uri="{BB962C8B-B14F-4D97-AF65-F5344CB8AC3E}">
        <p14:creationId xmlns:p14="http://schemas.microsoft.com/office/powerpoint/2010/main" val="241612914"/>
      </p:ext>
    </p:extLst>
  </p:cSld>
  <p:clrMapOvr>
    <a:masterClrMapping/>
  </p:clrMapOvr>
  <mc:AlternateContent xmlns:mc="http://schemas.openxmlformats.org/markup-compatibility/2006" xmlns:p14="http://schemas.microsoft.com/office/powerpoint/2010/main">
    <mc:Choice Requires="p14">
      <p:transition spd="slow" p14:dur="2000" advTm="107642"/>
    </mc:Choice>
    <mc:Fallback xmlns="">
      <p:transition spd="slow" advTm="10764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21314" y="567824"/>
            <a:ext cx="3406702" cy="523220"/>
          </a:xfrm>
          <a:prstGeom prst="rect">
            <a:avLst/>
          </a:prstGeom>
          <a:noFill/>
        </p:spPr>
        <p:txBody>
          <a:bodyPr wrap="none" rtlCol="0">
            <a:spAutoFit/>
          </a:bodyPr>
          <a:lstStyle/>
          <a:p>
            <a:r>
              <a:rPr lang="en-US" sz="2800" dirty="0" err="1">
                <a:solidFill>
                  <a:schemeClr val="bg1"/>
                </a:solidFill>
                <a:latin typeface="Tajawal Medium" panose="00000600000000000000" pitchFamily="2" charset="-78"/>
                <a:cs typeface="Tajawal Medium" panose="00000600000000000000" pitchFamily="2" charset="-78"/>
              </a:rPr>
              <a:t>Vigenere</a:t>
            </a:r>
            <a:r>
              <a:rPr lang="en-US"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108036" y="1450790"/>
            <a:ext cx="9144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sym typeface="Wingdings" panose="05000000000000000000" pitchFamily="2" charset="2"/>
              </a:rPr>
              <a:t>Given the following plaintext and key, use the </a:t>
            </a:r>
            <a:r>
              <a:rPr lang="en-US" altLang="en-US" sz="1800" dirty="0" err="1">
                <a:sym typeface="Wingdings" panose="05000000000000000000" pitchFamily="2" charset="2"/>
              </a:rPr>
              <a:t>Vigenere</a:t>
            </a:r>
            <a:r>
              <a:rPr lang="en-US" altLang="en-US" sz="1800" dirty="0">
                <a:sym typeface="Wingdings" panose="05000000000000000000" pitchFamily="2" charset="2"/>
              </a:rPr>
              <a:t> cipher to encrypt the message. </a:t>
            </a:r>
            <a:endParaRPr lang="en-US" altLang="en-US" i="1" dirty="0">
              <a:sym typeface="Wingdings" panose="05000000000000000000" pitchFamily="2" charset="2"/>
            </a:endParaRPr>
          </a:p>
          <a:p>
            <a:pPr algn="l" rtl="0" eaLnBrk="1" hangingPunct="1">
              <a:lnSpc>
                <a:spcPct val="150000"/>
              </a:lnSpc>
              <a:spcBef>
                <a:spcPct val="0"/>
              </a:spcBef>
              <a:buClrTx/>
              <a:buSzTx/>
              <a:buFont typeface="Wingdings" panose="05000000000000000000" pitchFamily="2" charset="2"/>
              <a:buChar char="q"/>
            </a:pPr>
            <a:r>
              <a:rPr lang="en-US" altLang="en-US" dirty="0"/>
              <a:t>key: </a:t>
            </a:r>
            <a:r>
              <a:rPr lang="en-US" altLang="en-US" i="1" dirty="0" err="1"/>
              <a:t>deceptivedeceptivedeceptive</a:t>
            </a:r>
            <a:endParaRPr lang="en-US" altLang="en-US" i="1" dirty="0"/>
          </a:p>
          <a:p>
            <a:pPr algn="l" rtl="0" eaLnBrk="1" hangingPunct="1">
              <a:lnSpc>
                <a:spcPct val="150000"/>
              </a:lnSpc>
              <a:spcBef>
                <a:spcPct val="0"/>
              </a:spcBef>
              <a:buClrTx/>
              <a:buSzTx/>
              <a:buFont typeface="Wingdings" panose="05000000000000000000" pitchFamily="2" charset="2"/>
              <a:buChar char="q"/>
            </a:pPr>
            <a:r>
              <a:rPr lang="en-US" altLang="en-US" dirty="0"/>
              <a:t>plaintext: </a:t>
            </a:r>
            <a:r>
              <a:rPr lang="en-US" altLang="en-US" dirty="0" err="1"/>
              <a:t>wearediscoveredsaveyourself</a:t>
            </a:r>
            <a:endParaRPr lang="en-US" altLang="en-US" dirty="0"/>
          </a:p>
          <a:p>
            <a:pPr algn="l" rtl="0" eaLnBrk="1" hangingPunct="1">
              <a:lnSpc>
                <a:spcPct val="150000"/>
              </a:lnSpc>
              <a:spcBef>
                <a:spcPct val="0"/>
              </a:spcBef>
              <a:buClrTx/>
              <a:buSzTx/>
              <a:buFont typeface="Wingdings" panose="05000000000000000000" pitchFamily="2" charset="2"/>
              <a:buChar char="q"/>
            </a:pPr>
            <a:r>
              <a:rPr lang="en-US" altLang="en-US" dirty="0" err="1">
                <a:sym typeface="Wingdings" panose="05000000000000000000" pitchFamily="2" charset="2"/>
              </a:rPr>
              <a:t>Ciphertext</a:t>
            </a:r>
            <a:r>
              <a:rPr lang="en-US" altLang="en-US" dirty="0">
                <a:sym typeface="Wingdings" panose="05000000000000000000" pitchFamily="2" charset="2"/>
              </a:rPr>
              <a:t>: </a:t>
            </a:r>
            <a:r>
              <a:rPr lang="en-US" altLang="en-US" dirty="0" err="1"/>
              <a:t>zicvtwqngrzgvtwavzhcqyglmgj</a:t>
            </a:r>
            <a:endParaRPr lang="en-US" altLang="en-US" dirty="0">
              <a:sym typeface="Wingdings" panose="05000000000000000000" pitchFamily="2" charset="2"/>
            </a:endParaRPr>
          </a:p>
        </p:txBody>
      </p:sp>
      <p:graphicFrame>
        <p:nvGraphicFramePr>
          <p:cNvPr id="22" name="Table 21"/>
          <p:cNvGraphicFramePr>
            <a:graphicFrameLocks noGrp="1"/>
          </p:cNvGraphicFramePr>
          <p:nvPr/>
        </p:nvGraphicFramePr>
        <p:xfrm>
          <a:off x="323849" y="3948113"/>
          <a:ext cx="7777164" cy="1209675"/>
        </p:xfrm>
        <a:graphic>
          <a:graphicData uri="http://schemas.openxmlformats.org/drawingml/2006/table">
            <a:tbl>
              <a:tblPr rtl="1" firstRow="1" bandRow="1">
                <a:tableStyleId>{D7AC3CCA-C797-4891-BE02-D94E43425B78}</a:tableStyleId>
              </a:tblPr>
              <a:tblGrid>
                <a:gridCol w="471212">
                  <a:extLst>
                    <a:ext uri="{9D8B030D-6E8A-4147-A177-3AD203B41FA5}">
                      <a16:colId xmlns:a16="http://schemas.microsoft.com/office/drawing/2014/main" val="20000"/>
                    </a:ext>
                  </a:extLst>
                </a:gridCol>
                <a:gridCol w="471212">
                  <a:extLst>
                    <a:ext uri="{9D8B030D-6E8A-4147-A177-3AD203B41FA5}">
                      <a16:colId xmlns:a16="http://schemas.microsoft.com/office/drawing/2014/main" val="20001"/>
                    </a:ext>
                  </a:extLst>
                </a:gridCol>
                <a:gridCol w="471212">
                  <a:extLst>
                    <a:ext uri="{9D8B030D-6E8A-4147-A177-3AD203B41FA5}">
                      <a16:colId xmlns:a16="http://schemas.microsoft.com/office/drawing/2014/main" val="20002"/>
                    </a:ext>
                  </a:extLst>
                </a:gridCol>
                <a:gridCol w="471212">
                  <a:extLst>
                    <a:ext uri="{9D8B030D-6E8A-4147-A177-3AD203B41FA5}">
                      <a16:colId xmlns:a16="http://schemas.microsoft.com/office/drawing/2014/main" val="20003"/>
                    </a:ext>
                  </a:extLst>
                </a:gridCol>
                <a:gridCol w="471212">
                  <a:extLst>
                    <a:ext uri="{9D8B030D-6E8A-4147-A177-3AD203B41FA5}">
                      <a16:colId xmlns:a16="http://schemas.microsoft.com/office/drawing/2014/main" val="20004"/>
                    </a:ext>
                  </a:extLst>
                </a:gridCol>
                <a:gridCol w="471212">
                  <a:extLst>
                    <a:ext uri="{9D8B030D-6E8A-4147-A177-3AD203B41FA5}">
                      <a16:colId xmlns:a16="http://schemas.microsoft.com/office/drawing/2014/main" val="20005"/>
                    </a:ext>
                  </a:extLst>
                </a:gridCol>
                <a:gridCol w="471212">
                  <a:extLst>
                    <a:ext uri="{9D8B030D-6E8A-4147-A177-3AD203B41FA5}">
                      <a16:colId xmlns:a16="http://schemas.microsoft.com/office/drawing/2014/main" val="20006"/>
                    </a:ext>
                  </a:extLst>
                </a:gridCol>
                <a:gridCol w="471212">
                  <a:extLst>
                    <a:ext uri="{9D8B030D-6E8A-4147-A177-3AD203B41FA5}">
                      <a16:colId xmlns:a16="http://schemas.microsoft.com/office/drawing/2014/main" val="20007"/>
                    </a:ext>
                  </a:extLst>
                </a:gridCol>
                <a:gridCol w="471212">
                  <a:extLst>
                    <a:ext uri="{9D8B030D-6E8A-4147-A177-3AD203B41FA5}">
                      <a16:colId xmlns:a16="http://schemas.microsoft.com/office/drawing/2014/main" val="20008"/>
                    </a:ext>
                  </a:extLst>
                </a:gridCol>
                <a:gridCol w="471212">
                  <a:extLst>
                    <a:ext uri="{9D8B030D-6E8A-4147-A177-3AD203B41FA5}">
                      <a16:colId xmlns:a16="http://schemas.microsoft.com/office/drawing/2014/main" val="20009"/>
                    </a:ext>
                  </a:extLst>
                </a:gridCol>
                <a:gridCol w="471212">
                  <a:extLst>
                    <a:ext uri="{9D8B030D-6E8A-4147-A177-3AD203B41FA5}">
                      <a16:colId xmlns:a16="http://schemas.microsoft.com/office/drawing/2014/main" val="20010"/>
                    </a:ext>
                  </a:extLst>
                </a:gridCol>
                <a:gridCol w="471212">
                  <a:extLst>
                    <a:ext uri="{9D8B030D-6E8A-4147-A177-3AD203B41FA5}">
                      <a16:colId xmlns:a16="http://schemas.microsoft.com/office/drawing/2014/main" val="20011"/>
                    </a:ext>
                  </a:extLst>
                </a:gridCol>
                <a:gridCol w="471212">
                  <a:extLst>
                    <a:ext uri="{9D8B030D-6E8A-4147-A177-3AD203B41FA5}">
                      <a16:colId xmlns:a16="http://schemas.microsoft.com/office/drawing/2014/main" val="20012"/>
                    </a:ext>
                  </a:extLst>
                </a:gridCol>
                <a:gridCol w="473955">
                  <a:extLst>
                    <a:ext uri="{9D8B030D-6E8A-4147-A177-3AD203B41FA5}">
                      <a16:colId xmlns:a16="http://schemas.microsoft.com/office/drawing/2014/main" val="20013"/>
                    </a:ext>
                  </a:extLst>
                </a:gridCol>
                <a:gridCol w="1177453">
                  <a:extLst>
                    <a:ext uri="{9D8B030D-6E8A-4147-A177-3AD203B41FA5}">
                      <a16:colId xmlns:a16="http://schemas.microsoft.com/office/drawing/2014/main" val="20014"/>
                    </a:ext>
                  </a:extLst>
                </a:gridCol>
              </a:tblGrid>
              <a:tr h="403225">
                <a:tc>
                  <a:txBody>
                    <a:bodyPr/>
                    <a:lstStyle/>
                    <a:p>
                      <a:pPr algn="ctr" rtl="0"/>
                      <a:r>
                        <a:rPr lang="en-US" sz="1800" b="0" dirty="0"/>
                        <a:t>15</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2</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3</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21</a:t>
                      </a:r>
                      <a:endParaRPr lang="ar-SA" sz="1800" b="0" dirty="0"/>
                    </a:p>
                  </a:txBody>
                  <a:tcPr marL="91443" marR="91443" marT="45718" marB="45718"/>
                </a:tc>
                <a:tc>
                  <a:txBody>
                    <a:bodyPr/>
                    <a:lstStyle/>
                    <a:p>
                      <a:pPr algn="ctr" rtl="0"/>
                      <a:r>
                        <a:rPr lang="en-US" sz="1800" b="0" dirty="0"/>
                        <a:t>8</a:t>
                      </a:r>
                      <a:endParaRPr lang="ar-SA" sz="1800" b="0" dirty="0"/>
                    </a:p>
                  </a:txBody>
                  <a:tcPr marL="91443" marR="91443" marT="45718" marB="45718"/>
                </a:tc>
                <a:tc>
                  <a:txBody>
                    <a:bodyPr/>
                    <a:lstStyle/>
                    <a:p>
                      <a:pPr algn="ctr" rtl="0"/>
                      <a:r>
                        <a:rPr lang="en-US" sz="1800" b="0" dirty="0"/>
                        <a:t>19</a:t>
                      </a:r>
                      <a:endParaRPr lang="ar-SA" sz="1800" b="0" dirty="0"/>
                    </a:p>
                  </a:txBody>
                  <a:tcPr marL="91443" marR="91443" marT="45718" marB="45718"/>
                </a:tc>
                <a:tc>
                  <a:txBody>
                    <a:bodyPr/>
                    <a:lstStyle/>
                    <a:p>
                      <a:pPr algn="ctr" rtl="0"/>
                      <a:r>
                        <a:rPr lang="en-US" sz="1800" b="0" dirty="0"/>
                        <a:t>15</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2</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3</a:t>
                      </a:r>
                      <a:endParaRPr lang="ar-SA" sz="1800" b="0" dirty="0"/>
                    </a:p>
                  </a:txBody>
                  <a:tcPr marL="91443" marR="91443" marT="45718" marB="45718"/>
                </a:tc>
                <a:tc>
                  <a:txBody>
                    <a:bodyPr/>
                    <a:lstStyle/>
                    <a:p>
                      <a:pPr algn="ctr" rtl="0"/>
                      <a:r>
                        <a:rPr lang="en-US" sz="1800" b="1" kern="1200" baseline="0" dirty="0">
                          <a:solidFill>
                            <a:schemeClr val="dk1"/>
                          </a:solidFill>
                          <a:latin typeface="+mn-lt"/>
                          <a:ea typeface="+mn-ea"/>
                          <a:cs typeface="+mn-cs"/>
                        </a:rPr>
                        <a:t>key</a:t>
                      </a:r>
                      <a:endParaRPr lang="ar-SA" sz="1800" b="0" dirty="0"/>
                    </a:p>
                  </a:txBody>
                  <a:tcPr marL="91443" marR="91443" marT="45718" marB="45718"/>
                </a:tc>
                <a:extLst>
                  <a:ext uri="{0D108BD9-81ED-4DB2-BD59-A6C34878D82A}">
                    <a16:rowId xmlns:a16="http://schemas.microsoft.com/office/drawing/2014/main" val="10000"/>
                  </a:ext>
                </a:extLst>
              </a:tr>
              <a:tr h="403225">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17</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21</a:t>
                      </a:r>
                      <a:endParaRPr lang="ar-SA" sz="1800" b="0" dirty="0"/>
                    </a:p>
                  </a:txBody>
                  <a:tcPr marL="91443" marR="91443" marT="45718" marB="45718"/>
                </a:tc>
                <a:tc>
                  <a:txBody>
                    <a:bodyPr/>
                    <a:lstStyle/>
                    <a:p>
                      <a:pPr algn="ctr" rtl="0"/>
                      <a:r>
                        <a:rPr lang="en-US" sz="1800" b="0" dirty="0"/>
                        <a:t>14</a:t>
                      </a:r>
                      <a:endParaRPr lang="ar-SA" sz="1800" b="0" dirty="0"/>
                    </a:p>
                  </a:txBody>
                  <a:tcPr marL="91443" marR="91443" marT="45718" marB="45718"/>
                </a:tc>
                <a:tc>
                  <a:txBody>
                    <a:bodyPr/>
                    <a:lstStyle/>
                    <a:p>
                      <a:pPr algn="ctr" rtl="0"/>
                      <a:r>
                        <a:rPr lang="en-US" sz="1800" b="0" dirty="0"/>
                        <a:t>2</a:t>
                      </a:r>
                      <a:endParaRPr lang="ar-SA" sz="1800" b="0" dirty="0"/>
                    </a:p>
                  </a:txBody>
                  <a:tcPr marL="91443" marR="91443" marT="45718" marB="45718"/>
                </a:tc>
                <a:tc>
                  <a:txBody>
                    <a:bodyPr/>
                    <a:lstStyle/>
                    <a:p>
                      <a:pPr algn="ctr" rtl="0"/>
                      <a:r>
                        <a:rPr lang="en-US" sz="1800" b="0" dirty="0"/>
                        <a:t>18</a:t>
                      </a:r>
                      <a:endParaRPr lang="ar-SA" sz="1800" b="0" dirty="0"/>
                    </a:p>
                  </a:txBody>
                  <a:tcPr marL="91443" marR="91443" marT="45718" marB="45718"/>
                </a:tc>
                <a:tc>
                  <a:txBody>
                    <a:bodyPr/>
                    <a:lstStyle/>
                    <a:p>
                      <a:pPr algn="ctr" rtl="0"/>
                      <a:r>
                        <a:rPr lang="en-US" sz="1800" b="0" dirty="0"/>
                        <a:t>8</a:t>
                      </a:r>
                      <a:endParaRPr lang="ar-SA" sz="1800" b="0" dirty="0"/>
                    </a:p>
                  </a:txBody>
                  <a:tcPr marL="91443" marR="91443" marT="45718" marB="45718"/>
                </a:tc>
                <a:tc>
                  <a:txBody>
                    <a:bodyPr/>
                    <a:lstStyle/>
                    <a:p>
                      <a:pPr algn="ctr" rtl="0"/>
                      <a:r>
                        <a:rPr lang="en-US" sz="1800" b="0" dirty="0"/>
                        <a:t>3</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17</a:t>
                      </a:r>
                      <a:endParaRPr lang="ar-SA" sz="1800" b="0" dirty="0"/>
                    </a:p>
                  </a:txBody>
                  <a:tcPr marL="91443" marR="91443" marT="45718" marB="45718"/>
                </a:tc>
                <a:tc>
                  <a:txBody>
                    <a:bodyPr/>
                    <a:lstStyle/>
                    <a:p>
                      <a:pPr algn="ctr" rtl="0"/>
                      <a:r>
                        <a:rPr lang="en-US" sz="1800" b="0" dirty="0"/>
                        <a:t>0</a:t>
                      </a:r>
                      <a:endParaRPr lang="ar-SA" sz="1800" b="0" dirty="0"/>
                    </a:p>
                  </a:txBody>
                  <a:tcPr marL="91443" marR="91443" marT="45718" marB="45718"/>
                </a:tc>
                <a:tc>
                  <a:txBody>
                    <a:bodyPr/>
                    <a:lstStyle/>
                    <a:p>
                      <a:pPr algn="ctr" rtl="0"/>
                      <a:r>
                        <a:rPr lang="en-US" sz="1800" b="0" dirty="0"/>
                        <a:t>4</a:t>
                      </a:r>
                      <a:endParaRPr lang="ar-SA" sz="1800" b="0" dirty="0"/>
                    </a:p>
                  </a:txBody>
                  <a:tcPr marL="91443" marR="91443" marT="45718" marB="45718"/>
                </a:tc>
                <a:tc>
                  <a:txBody>
                    <a:bodyPr/>
                    <a:lstStyle/>
                    <a:p>
                      <a:pPr algn="ctr" rtl="0"/>
                      <a:r>
                        <a:rPr lang="en-US" sz="1800" b="0" dirty="0"/>
                        <a:t>22</a:t>
                      </a:r>
                      <a:endParaRPr lang="ar-SA" sz="1800" b="0" dirty="0"/>
                    </a:p>
                  </a:txBody>
                  <a:tcPr marL="91443" marR="91443" marT="45718" marB="45718"/>
                </a:tc>
                <a:tc>
                  <a:txBody>
                    <a:bodyPr/>
                    <a:lstStyle/>
                    <a:p>
                      <a:pPr algn="ctr" rtl="0"/>
                      <a:r>
                        <a:rPr lang="en-US" sz="1600" kern="1200" baseline="0" dirty="0">
                          <a:solidFill>
                            <a:schemeClr val="dk1"/>
                          </a:solidFill>
                          <a:latin typeface="+mn-lt"/>
                          <a:ea typeface="+mn-ea"/>
                          <a:cs typeface="+mn-cs"/>
                        </a:rPr>
                        <a:t>plaintext</a:t>
                      </a:r>
                      <a:endParaRPr lang="ar-SA" sz="1600" b="0" dirty="0"/>
                    </a:p>
                  </a:txBody>
                  <a:tcPr marL="91443" marR="91443" marT="45718" marB="45718"/>
                </a:tc>
                <a:extLst>
                  <a:ext uri="{0D108BD9-81ED-4DB2-BD59-A6C34878D82A}">
                    <a16:rowId xmlns:a16="http://schemas.microsoft.com/office/drawing/2014/main" val="10001"/>
                  </a:ext>
                </a:extLst>
              </a:tr>
              <a:tr h="403225">
                <a:tc>
                  <a:txBody>
                    <a:bodyPr/>
                    <a:lstStyle/>
                    <a:p>
                      <a:pPr algn="ctr" rtl="0"/>
                      <a:r>
                        <a:rPr lang="en-US" sz="1800" b="0" dirty="0"/>
                        <a:t>19</a:t>
                      </a:r>
                      <a:endParaRPr lang="ar-SA" sz="1800" b="0" dirty="0"/>
                    </a:p>
                  </a:txBody>
                  <a:tcPr marL="91443" marR="91443" marT="45718" marB="45718"/>
                </a:tc>
                <a:tc>
                  <a:txBody>
                    <a:bodyPr/>
                    <a:lstStyle/>
                    <a:p>
                      <a:pPr algn="ctr" rtl="0"/>
                      <a:r>
                        <a:rPr lang="en-US" sz="1800" b="0" dirty="0"/>
                        <a:t>21</a:t>
                      </a:r>
                      <a:endParaRPr lang="ar-SA" sz="1800" b="0" dirty="0"/>
                    </a:p>
                  </a:txBody>
                  <a:tcPr marL="91443" marR="91443" marT="45718" marB="45718"/>
                </a:tc>
                <a:tc>
                  <a:txBody>
                    <a:bodyPr/>
                    <a:lstStyle/>
                    <a:p>
                      <a:pPr algn="ctr" rtl="0"/>
                      <a:r>
                        <a:rPr lang="en-US" sz="1800" b="0" dirty="0"/>
                        <a:t>6</a:t>
                      </a:r>
                      <a:endParaRPr lang="ar-SA" sz="1800" b="0" dirty="0"/>
                    </a:p>
                  </a:txBody>
                  <a:tcPr marL="91443" marR="91443" marT="45718" marB="45718"/>
                </a:tc>
                <a:tc>
                  <a:txBody>
                    <a:bodyPr/>
                    <a:lstStyle/>
                    <a:p>
                      <a:pPr algn="ctr" rtl="0"/>
                      <a:r>
                        <a:rPr lang="en-US" sz="1800" b="0" dirty="0"/>
                        <a:t>25</a:t>
                      </a:r>
                      <a:endParaRPr lang="ar-SA" sz="1800" b="0" dirty="0"/>
                    </a:p>
                  </a:txBody>
                  <a:tcPr marL="91443" marR="91443" marT="45718" marB="45718"/>
                </a:tc>
                <a:tc>
                  <a:txBody>
                    <a:bodyPr/>
                    <a:lstStyle/>
                    <a:p>
                      <a:pPr algn="ctr" rtl="0"/>
                      <a:r>
                        <a:rPr lang="en-US" sz="1800" b="0" dirty="0"/>
                        <a:t>17</a:t>
                      </a:r>
                      <a:endParaRPr lang="ar-SA" sz="1800" b="0" dirty="0"/>
                    </a:p>
                  </a:txBody>
                  <a:tcPr marL="91443" marR="91443" marT="45718" marB="45718"/>
                </a:tc>
                <a:tc>
                  <a:txBody>
                    <a:bodyPr/>
                    <a:lstStyle/>
                    <a:p>
                      <a:pPr algn="ctr" rtl="0"/>
                      <a:r>
                        <a:rPr lang="en-US" sz="1800" b="0" dirty="0"/>
                        <a:t>6</a:t>
                      </a:r>
                      <a:endParaRPr lang="ar-SA" sz="1800" b="0" dirty="0"/>
                    </a:p>
                  </a:txBody>
                  <a:tcPr marL="91443" marR="91443" marT="45718" marB="45718"/>
                </a:tc>
                <a:tc>
                  <a:txBody>
                    <a:bodyPr/>
                    <a:lstStyle/>
                    <a:p>
                      <a:pPr algn="ctr" rtl="0"/>
                      <a:r>
                        <a:rPr lang="en-US" sz="1800" b="0" dirty="0"/>
                        <a:t>13</a:t>
                      </a:r>
                      <a:endParaRPr lang="ar-SA" sz="1800" b="0" dirty="0"/>
                    </a:p>
                  </a:txBody>
                  <a:tcPr marL="91443" marR="91443" marT="45718" marB="45718"/>
                </a:tc>
                <a:tc>
                  <a:txBody>
                    <a:bodyPr/>
                    <a:lstStyle/>
                    <a:p>
                      <a:pPr algn="ctr" rtl="0"/>
                      <a:r>
                        <a:rPr lang="en-US" sz="1800" b="0" dirty="0"/>
                        <a:t>16</a:t>
                      </a:r>
                      <a:endParaRPr lang="ar-SA" sz="1800" b="0" dirty="0"/>
                    </a:p>
                  </a:txBody>
                  <a:tcPr marL="91443" marR="91443" marT="45718" marB="45718"/>
                </a:tc>
                <a:tc>
                  <a:txBody>
                    <a:bodyPr/>
                    <a:lstStyle/>
                    <a:p>
                      <a:pPr algn="ctr" rtl="0"/>
                      <a:r>
                        <a:rPr lang="en-US" sz="1800" b="0" dirty="0"/>
                        <a:t>22</a:t>
                      </a:r>
                      <a:endParaRPr lang="ar-SA" sz="1800" b="0" dirty="0"/>
                    </a:p>
                  </a:txBody>
                  <a:tcPr marL="91443" marR="91443" marT="45718" marB="45718"/>
                </a:tc>
                <a:tc>
                  <a:txBody>
                    <a:bodyPr/>
                    <a:lstStyle/>
                    <a:p>
                      <a:pPr algn="ctr" rtl="0"/>
                      <a:r>
                        <a:rPr lang="en-US" sz="1800" b="0" dirty="0"/>
                        <a:t>19</a:t>
                      </a:r>
                      <a:endParaRPr lang="ar-SA" sz="1800" b="0" dirty="0"/>
                    </a:p>
                  </a:txBody>
                  <a:tcPr marL="91443" marR="91443" marT="45718" marB="45718"/>
                </a:tc>
                <a:tc>
                  <a:txBody>
                    <a:bodyPr/>
                    <a:lstStyle/>
                    <a:p>
                      <a:pPr algn="ctr" rtl="0"/>
                      <a:r>
                        <a:rPr lang="en-US" sz="1800" b="0" dirty="0"/>
                        <a:t>21</a:t>
                      </a:r>
                      <a:endParaRPr lang="ar-SA" sz="1800" b="0" dirty="0"/>
                    </a:p>
                  </a:txBody>
                  <a:tcPr marL="91443" marR="91443" marT="45718" marB="45718"/>
                </a:tc>
                <a:tc>
                  <a:txBody>
                    <a:bodyPr/>
                    <a:lstStyle/>
                    <a:p>
                      <a:pPr algn="ctr" rtl="0"/>
                      <a:r>
                        <a:rPr lang="en-US" sz="1800" b="0" dirty="0"/>
                        <a:t>2</a:t>
                      </a:r>
                      <a:endParaRPr lang="ar-SA" sz="1800" b="0" dirty="0"/>
                    </a:p>
                  </a:txBody>
                  <a:tcPr marL="91443" marR="91443" marT="45718" marB="45718"/>
                </a:tc>
                <a:tc>
                  <a:txBody>
                    <a:bodyPr/>
                    <a:lstStyle/>
                    <a:p>
                      <a:pPr algn="ctr" rtl="0"/>
                      <a:r>
                        <a:rPr lang="en-US" sz="1800" b="0" dirty="0"/>
                        <a:t>8</a:t>
                      </a:r>
                      <a:endParaRPr lang="ar-SA" sz="1800" b="0" dirty="0"/>
                    </a:p>
                  </a:txBody>
                  <a:tcPr marL="91443" marR="91443" marT="45718" marB="45718"/>
                </a:tc>
                <a:tc>
                  <a:txBody>
                    <a:bodyPr/>
                    <a:lstStyle/>
                    <a:p>
                      <a:pPr algn="ctr" rtl="0"/>
                      <a:r>
                        <a:rPr lang="en-US" sz="1800" b="0" dirty="0"/>
                        <a:t>25</a:t>
                      </a:r>
                      <a:endParaRPr lang="ar-SA" sz="1800" b="0" dirty="0"/>
                    </a:p>
                  </a:txBody>
                  <a:tcPr marL="91443" marR="91443" marT="45718" marB="45718"/>
                </a:tc>
                <a:tc>
                  <a:txBody>
                    <a:bodyPr/>
                    <a:lstStyle/>
                    <a:p>
                      <a:pPr algn="ctr" rtl="0"/>
                      <a:r>
                        <a:rPr lang="en-US" sz="1800" b="0" dirty="0" err="1"/>
                        <a:t>ciphertext</a:t>
                      </a:r>
                      <a:endParaRPr lang="ar-SA" sz="1800" b="0" dirty="0"/>
                    </a:p>
                  </a:txBody>
                  <a:tcPr marL="91443" marR="91443" marT="45718" marB="45718"/>
                </a:tc>
                <a:extLst>
                  <a:ext uri="{0D108BD9-81ED-4DB2-BD59-A6C34878D82A}">
                    <a16:rowId xmlns:a16="http://schemas.microsoft.com/office/drawing/2014/main" val="10002"/>
                  </a:ext>
                </a:extLst>
              </a:tr>
            </a:tbl>
          </a:graphicData>
        </a:graphic>
      </p:graphicFrame>
      <p:graphicFrame>
        <p:nvGraphicFramePr>
          <p:cNvPr id="23" name="Table 22"/>
          <p:cNvGraphicFramePr>
            <a:graphicFrameLocks noGrp="1"/>
          </p:cNvGraphicFramePr>
          <p:nvPr/>
        </p:nvGraphicFramePr>
        <p:xfrm>
          <a:off x="539752" y="5445125"/>
          <a:ext cx="7305673" cy="1209675"/>
        </p:xfrm>
        <a:graphic>
          <a:graphicData uri="http://schemas.openxmlformats.org/drawingml/2006/table">
            <a:tbl>
              <a:tblPr rtl="1" firstRow="1" bandRow="1">
                <a:tableStyleId>{D7AC3CCA-C797-4891-BE02-D94E43425B78}</a:tableStyleId>
              </a:tblPr>
              <a:tblGrid>
                <a:gridCol w="471194">
                  <a:extLst>
                    <a:ext uri="{9D8B030D-6E8A-4147-A177-3AD203B41FA5}">
                      <a16:colId xmlns:a16="http://schemas.microsoft.com/office/drawing/2014/main" val="20000"/>
                    </a:ext>
                  </a:extLst>
                </a:gridCol>
                <a:gridCol w="471194">
                  <a:extLst>
                    <a:ext uri="{9D8B030D-6E8A-4147-A177-3AD203B41FA5}">
                      <a16:colId xmlns:a16="http://schemas.microsoft.com/office/drawing/2014/main" val="20001"/>
                    </a:ext>
                  </a:extLst>
                </a:gridCol>
                <a:gridCol w="471194">
                  <a:extLst>
                    <a:ext uri="{9D8B030D-6E8A-4147-A177-3AD203B41FA5}">
                      <a16:colId xmlns:a16="http://schemas.microsoft.com/office/drawing/2014/main" val="20002"/>
                    </a:ext>
                  </a:extLst>
                </a:gridCol>
                <a:gridCol w="471194">
                  <a:extLst>
                    <a:ext uri="{9D8B030D-6E8A-4147-A177-3AD203B41FA5}">
                      <a16:colId xmlns:a16="http://schemas.microsoft.com/office/drawing/2014/main" val="20003"/>
                    </a:ext>
                  </a:extLst>
                </a:gridCol>
                <a:gridCol w="471194">
                  <a:extLst>
                    <a:ext uri="{9D8B030D-6E8A-4147-A177-3AD203B41FA5}">
                      <a16:colId xmlns:a16="http://schemas.microsoft.com/office/drawing/2014/main" val="20004"/>
                    </a:ext>
                  </a:extLst>
                </a:gridCol>
                <a:gridCol w="471194">
                  <a:extLst>
                    <a:ext uri="{9D8B030D-6E8A-4147-A177-3AD203B41FA5}">
                      <a16:colId xmlns:a16="http://schemas.microsoft.com/office/drawing/2014/main" val="20005"/>
                    </a:ext>
                  </a:extLst>
                </a:gridCol>
                <a:gridCol w="471194">
                  <a:extLst>
                    <a:ext uri="{9D8B030D-6E8A-4147-A177-3AD203B41FA5}">
                      <a16:colId xmlns:a16="http://schemas.microsoft.com/office/drawing/2014/main" val="20006"/>
                    </a:ext>
                  </a:extLst>
                </a:gridCol>
                <a:gridCol w="471194">
                  <a:extLst>
                    <a:ext uri="{9D8B030D-6E8A-4147-A177-3AD203B41FA5}">
                      <a16:colId xmlns:a16="http://schemas.microsoft.com/office/drawing/2014/main" val="20007"/>
                    </a:ext>
                  </a:extLst>
                </a:gridCol>
                <a:gridCol w="471194">
                  <a:extLst>
                    <a:ext uri="{9D8B030D-6E8A-4147-A177-3AD203B41FA5}">
                      <a16:colId xmlns:a16="http://schemas.microsoft.com/office/drawing/2014/main" val="20008"/>
                    </a:ext>
                  </a:extLst>
                </a:gridCol>
                <a:gridCol w="471194">
                  <a:extLst>
                    <a:ext uri="{9D8B030D-6E8A-4147-A177-3AD203B41FA5}">
                      <a16:colId xmlns:a16="http://schemas.microsoft.com/office/drawing/2014/main" val="20009"/>
                    </a:ext>
                  </a:extLst>
                </a:gridCol>
                <a:gridCol w="471194">
                  <a:extLst>
                    <a:ext uri="{9D8B030D-6E8A-4147-A177-3AD203B41FA5}">
                      <a16:colId xmlns:a16="http://schemas.microsoft.com/office/drawing/2014/main" val="20010"/>
                    </a:ext>
                  </a:extLst>
                </a:gridCol>
                <a:gridCol w="471194">
                  <a:extLst>
                    <a:ext uri="{9D8B030D-6E8A-4147-A177-3AD203B41FA5}">
                      <a16:colId xmlns:a16="http://schemas.microsoft.com/office/drawing/2014/main" val="20011"/>
                    </a:ext>
                  </a:extLst>
                </a:gridCol>
                <a:gridCol w="474178">
                  <a:extLst>
                    <a:ext uri="{9D8B030D-6E8A-4147-A177-3AD203B41FA5}">
                      <a16:colId xmlns:a16="http://schemas.microsoft.com/office/drawing/2014/main" val="20012"/>
                    </a:ext>
                  </a:extLst>
                </a:gridCol>
                <a:gridCol w="1177167">
                  <a:extLst>
                    <a:ext uri="{9D8B030D-6E8A-4147-A177-3AD203B41FA5}">
                      <a16:colId xmlns:a16="http://schemas.microsoft.com/office/drawing/2014/main" val="20013"/>
                    </a:ext>
                  </a:extLst>
                </a:gridCol>
              </a:tblGrid>
              <a:tr h="403225">
                <a:tc>
                  <a:txBody>
                    <a:bodyPr/>
                    <a:lstStyle/>
                    <a:p>
                      <a:pPr algn="ctr" rtl="0"/>
                      <a:r>
                        <a:rPr lang="en-US" sz="1800" b="0" dirty="0"/>
                        <a:t>4</a:t>
                      </a:r>
                      <a:endParaRPr lang="ar-SA" sz="1800" b="0" dirty="0"/>
                    </a:p>
                  </a:txBody>
                  <a:tcPr marT="45718" marB="45718"/>
                </a:tc>
                <a:tc>
                  <a:txBody>
                    <a:bodyPr/>
                    <a:lstStyle/>
                    <a:p>
                      <a:pPr algn="ctr" rtl="0"/>
                      <a:r>
                        <a:rPr lang="en-US" sz="1800" b="0" dirty="0"/>
                        <a:t>21</a:t>
                      </a:r>
                      <a:endParaRPr lang="ar-SA" sz="1800" b="0" dirty="0"/>
                    </a:p>
                  </a:txBody>
                  <a:tcPr marT="45718" marB="45718"/>
                </a:tc>
                <a:tc>
                  <a:txBody>
                    <a:bodyPr/>
                    <a:lstStyle/>
                    <a:p>
                      <a:pPr algn="ctr" rtl="0"/>
                      <a:r>
                        <a:rPr lang="en-US" sz="1800" b="0" dirty="0"/>
                        <a:t>8</a:t>
                      </a:r>
                      <a:endParaRPr lang="ar-SA" sz="1800" b="0" dirty="0"/>
                    </a:p>
                  </a:txBody>
                  <a:tcPr marT="45718" marB="45718"/>
                </a:tc>
                <a:tc>
                  <a:txBody>
                    <a:bodyPr/>
                    <a:lstStyle/>
                    <a:p>
                      <a:pPr algn="ctr" rtl="0"/>
                      <a:r>
                        <a:rPr lang="en-US" sz="1800" b="0" dirty="0"/>
                        <a:t>19</a:t>
                      </a:r>
                      <a:endParaRPr lang="ar-SA" sz="1800" b="0" dirty="0"/>
                    </a:p>
                  </a:txBody>
                  <a:tcPr marT="45718" marB="45718"/>
                </a:tc>
                <a:tc>
                  <a:txBody>
                    <a:bodyPr/>
                    <a:lstStyle/>
                    <a:p>
                      <a:pPr algn="ctr" rtl="0"/>
                      <a:r>
                        <a:rPr lang="en-US" sz="1800" b="0" dirty="0"/>
                        <a:t>15</a:t>
                      </a:r>
                      <a:endParaRPr lang="ar-SA" sz="1800" b="0" dirty="0"/>
                    </a:p>
                  </a:txBody>
                  <a:tcPr marT="45718" marB="45718"/>
                </a:tc>
                <a:tc>
                  <a:txBody>
                    <a:bodyPr/>
                    <a:lstStyle/>
                    <a:p>
                      <a:pPr algn="ctr" rtl="0"/>
                      <a:r>
                        <a:rPr lang="en-US" sz="1800" b="0" dirty="0"/>
                        <a:t>4</a:t>
                      </a:r>
                      <a:endParaRPr lang="ar-SA" sz="1800" b="0" dirty="0"/>
                    </a:p>
                  </a:txBody>
                  <a:tcPr marT="45718" marB="45718"/>
                </a:tc>
                <a:tc>
                  <a:txBody>
                    <a:bodyPr/>
                    <a:lstStyle/>
                    <a:p>
                      <a:pPr algn="ctr" rtl="0"/>
                      <a:r>
                        <a:rPr lang="en-US" sz="1800" b="0" dirty="0"/>
                        <a:t>2</a:t>
                      </a:r>
                      <a:endParaRPr lang="ar-SA" sz="1800" b="0" dirty="0"/>
                    </a:p>
                  </a:txBody>
                  <a:tcPr marT="45718" marB="45718"/>
                </a:tc>
                <a:tc>
                  <a:txBody>
                    <a:bodyPr/>
                    <a:lstStyle/>
                    <a:p>
                      <a:pPr algn="ctr" rtl="0"/>
                      <a:r>
                        <a:rPr lang="en-US" sz="1800" b="0" dirty="0"/>
                        <a:t>4</a:t>
                      </a:r>
                      <a:endParaRPr lang="ar-SA" sz="1800" b="0" dirty="0"/>
                    </a:p>
                  </a:txBody>
                  <a:tcPr marT="45718" marB="45718"/>
                </a:tc>
                <a:tc>
                  <a:txBody>
                    <a:bodyPr/>
                    <a:lstStyle/>
                    <a:p>
                      <a:pPr algn="ctr" rtl="0"/>
                      <a:r>
                        <a:rPr lang="en-US" sz="1800" b="0" dirty="0"/>
                        <a:t>3</a:t>
                      </a:r>
                      <a:endParaRPr lang="ar-SA" sz="1800" b="0" dirty="0"/>
                    </a:p>
                  </a:txBody>
                  <a:tcPr marT="45718" marB="45718"/>
                </a:tc>
                <a:tc>
                  <a:txBody>
                    <a:bodyPr/>
                    <a:lstStyle/>
                    <a:p>
                      <a:pPr algn="ctr" rtl="0"/>
                      <a:r>
                        <a:rPr lang="en-US" sz="1800" b="0" dirty="0"/>
                        <a:t>4</a:t>
                      </a:r>
                      <a:endParaRPr lang="ar-SA" sz="1800" b="0" dirty="0"/>
                    </a:p>
                  </a:txBody>
                  <a:tcPr marT="45718" marB="45718"/>
                </a:tc>
                <a:tc>
                  <a:txBody>
                    <a:bodyPr/>
                    <a:lstStyle/>
                    <a:p>
                      <a:pPr algn="ctr" rtl="0"/>
                      <a:r>
                        <a:rPr lang="en-US" sz="1800" b="0" dirty="0"/>
                        <a:t>21</a:t>
                      </a:r>
                      <a:endParaRPr lang="ar-SA" sz="1800" b="0" dirty="0"/>
                    </a:p>
                  </a:txBody>
                  <a:tcPr marT="45718" marB="45718"/>
                </a:tc>
                <a:tc>
                  <a:txBody>
                    <a:bodyPr/>
                    <a:lstStyle/>
                    <a:p>
                      <a:pPr algn="ctr" rtl="0"/>
                      <a:r>
                        <a:rPr lang="en-US" sz="1800" b="0" dirty="0"/>
                        <a:t>8</a:t>
                      </a:r>
                      <a:endParaRPr lang="ar-SA" sz="1800" b="0" dirty="0"/>
                    </a:p>
                  </a:txBody>
                  <a:tcPr marT="45718" marB="45718"/>
                </a:tc>
                <a:tc>
                  <a:txBody>
                    <a:bodyPr/>
                    <a:lstStyle/>
                    <a:p>
                      <a:pPr algn="ctr" rtl="0"/>
                      <a:r>
                        <a:rPr lang="en-US" sz="1800" b="0" dirty="0"/>
                        <a:t>19</a:t>
                      </a:r>
                      <a:endParaRPr lang="ar-SA" sz="1800" b="0" dirty="0"/>
                    </a:p>
                  </a:txBody>
                  <a:tcPr marT="45718" marB="45718"/>
                </a:tc>
                <a:tc>
                  <a:txBody>
                    <a:bodyPr/>
                    <a:lstStyle/>
                    <a:p>
                      <a:pPr algn="ctr" rtl="0"/>
                      <a:r>
                        <a:rPr lang="en-US" sz="1800" b="1" kern="1200" baseline="0" dirty="0">
                          <a:solidFill>
                            <a:schemeClr val="dk1"/>
                          </a:solidFill>
                          <a:latin typeface="+mn-lt"/>
                          <a:ea typeface="+mn-ea"/>
                          <a:cs typeface="+mn-cs"/>
                        </a:rPr>
                        <a:t>key</a:t>
                      </a:r>
                      <a:endParaRPr lang="ar-SA" sz="1800" b="0" dirty="0"/>
                    </a:p>
                  </a:txBody>
                  <a:tcPr marT="45718" marB="45718"/>
                </a:tc>
                <a:extLst>
                  <a:ext uri="{0D108BD9-81ED-4DB2-BD59-A6C34878D82A}">
                    <a16:rowId xmlns:a16="http://schemas.microsoft.com/office/drawing/2014/main" val="10000"/>
                  </a:ext>
                </a:extLst>
              </a:tr>
              <a:tr h="403225">
                <a:tc>
                  <a:txBody>
                    <a:bodyPr/>
                    <a:lstStyle/>
                    <a:p>
                      <a:pPr algn="ctr" rtl="0"/>
                      <a:r>
                        <a:rPr lang="en-US" sz="1800" b="0" dirty="0"/>
                        <a:t>5</a:t>
                      </a:r>
                      <a:endParaRPr lang="ar-SA" sz="1800" b="0" dirty="0"/>
                    </a:p>
                  </a:txBody>
                  <a:tcPr marT="45718" marB="45718"/>
                </a:tc>
                <a:tc>
                  <a:txBody>
                    <a:bodyPr/>
                    <a:lstStyle/>
                    <a:p>
                      <a:pPr algn="ctr" rtl="0"/>
                      <a:r>
                        <a:rPr lang="en-US" sz="1800" b="0" dirty="0"/>
                        <a:t>11</a:t>
                      </a:r>
                      <a:endParaRPr lang="ar-SA" sz="1800" b="0" dirty="0"/>
                    </a:p>
                  </a:txBody>
                  <a:tcPr marT="45718" marB="45718"/>
                </a:tc>
                <a:tc>
                  <a:txBody>
                    <a:bodyPr/>
                    <a:lstStyle/>
                    <a:p>
                      <a:pPr algn="ctr" rtl="0"/>
                      <a:r>
                        <a:rPr lang="en-US" sz="1800" b="0" dirty="0"/>
                        <a:t>4</a:t>
                      </a:r>
                      <a:endParaRPr lang="ar-SA" sz="1800" b="0" dirty="0"/>
                    </a:p>
                  </a:txBody>
                  <a:tcPr marT="45718" marB="45718"/>
                </a:tc>
                <a:tc>
                  <a:txBody>
                    <a:bodyPr/>
                    <a:lstStyle/>
                    <a:p>
                      <a:pPr algn="ctr" rtl="0"/>
                      <a:r>
                        <a:rPr lang="en-US" sz="1800" b="0" dirty="0"/>
                        <a:t>18</a:t>
                      </a:r>
                      <a:endParaRPr lang="ar-SA" sz="1800" b="0" dirty="0"/>
                    </a:p>
                  </a:txBody>
                  <a:tcPr marT="45718" marB="45718"/>
                </a:tc>
                <a:tc>
                  <a:txBody>
                    <a:bodyPr/>
                    <a:lstStyle/>
                    <a:p>
                      <a:pPr algn="ctr" rtl="0"/>
                      <a:r>
                        <a:rPr lang="en-US" sz="1800" b="0" dirty="0"/>
                        <a:t>17</a:t>
                      </a:r>
                      <a:endParaRPr lang="ar-SA" sz="1800" b="0" dirty="0"/>
                    </a:p>
                  </a:txBody>
                  <a:tcPr marT="45718" marB="45718"/>
                </a:tc>
                <a:tc>
                  <a:txBody>
                    <a:bodyPr/>
                    <a:lstStyle/>
                    <a:p>
                      <a:pPr algn="ctr" rtl="0"/>
                      <a:r>
                        <a:rPr lang="en-US" sz="1800" b="0" dirty="0"/>
                        <a:t>20</a:t>
                      </a:r>
                      <a:endParaRPr lang="ar-SA" sz="1800" b="0" dirty="0"/>
                    </a:p>
                  </a:txBody>
                  <a:tcPr marT="45718" marB="45718"/>
                </a:tc>
                <a:tc>
                  <a:txBody>
                    <a:bodyPr/>
                    <a:lstStyle/>
                    <a:p>
                      <a:pPr algn="ctr" rtl="0"/>
                      <a:r>
                        <a:rPr lang="en-US" sz="1800" b="0" dirty="0"/>
                        <a:t>14</a:t>
                      </a:r>
                      <a:endParaRPr lang="ar-SA" sz="1800" b="0" dirty="0"/>
                    </a:p>
                  </a:txBody>
                  <a:tcPr marT="45718" marB="45718"/>
                </a:tc>
                <a:tc>
                  <a:txBody>
                    <a:bodyPr/>
                    <a:lstStyle/>
                    <a:p>
                      <a:pPr algn="ctr" rtl="0"/>
                      <a:r>
                        <a:rPr lang="en-US" sz="1800" b="0" dirty="0"/>
                        <a:t>24</a:t>
                      </a:r>
                      <a:endParaRPr lang="ar-SA" sz="1800" b="0" dirty="0"/>
                    </a:p>
                  </a:txBody>
                  <a:tcPr marT="45718" marB="45718"/>
                </a:tc>
                <a:tc>
                  <a:txBody>
                    <a:bodyPr/>
                    <a:lstStyle/>
                    <a:p>
                      <a:pPr algn="ctr" rtl="0"/>
                      <a:r>
                        <a:rPr lang="en-US" sz="1800" b="0" dirty="0"/>
                        <a:t>4</a:t>
                      </a:r>
                      <a:endParaRPr lang="ar-SA" sz="1800" b="0" dirty="0"/>
                    </a:p>
                  </a:txBody>
                  <a:tcPr marT="45718" marB="45718"/>
                </a:tc>
                <a:tc>
                  <a:txBody>
                    <a:bodyPr/>
                    <a:lstStyle/>
                    <a:p>
                      <a:pPr algn="ctr" rtl="0"/>
                      <a:r>
                        <a:rPr lang="en-US" sz="1800" b="0" dirty="0"/>
                        <a:t>21</a:t>
                      </a:r>
                      <a:endParaRPr lang="ar-SA" sz="1800" b="0" dirty="0"/>
                    </a:p>
                  </a:txBody>
                  <a:tcPr marT="45718" marB="45718"/>
                </a:tc>
                <a:tc>
                  <a:txBody>
                    <a:bodyPr/>
                    <a:lstStyle/>
                    <a:p>
                      <a:pPr algn="ctr" rtl="0"/>
                      <a:r>
                        <a:rPr lang="en-US" sz="1800" b="0" dirty="0"/>
                        <a:t>0</a:t>
                      </a:r>
                      <a:endParaRPr lang="ar-SA" sz="1800" b="0" dirty="0"/>
                    </a:p>
                  </a:txBody>
                  <a:tcPr marT="45718" marB="45718"/>
                </a:tc>
                <a:tc>
                  <a:txBody>
                    <a:bodyPr/>
                    <a:lstStyle/>
                    <a:p>
                      <a:pPr algn="ctr" rtl="0"/>
                      <a:r>
                        <a:rPr lang="en-US" sz="1800" b="0" dirty="0"/>
                        <a:t>18</a:t>
                      </a:r>
                      <a:endParaRPr lang="ar-SA" sz="1800" b="0" dirty="0"/>
                    </a:p>
                  </a:txBody>
                  <a:tcPr marT="45718" marB="45718"/>
                </a:tc>
                <a:tc>
                  <a:txBody>
                    <a:bodyPr/>
                    <a:lstStyle/>
                    <a:p>
                      <a:pPr algn="ctr" rtl="0"/>
                      <a:r>
                        <a:rPr lang="en-US" sz="1800" b="0" dirty="0"/>
                        <a:t>3</a:t>
                      </a:r>
                      <a:endParaRPr lang="ar-SA" sz="1800" b="0" dirty="0"/>
                    </a:p>
                  </a:txBody>
                  <a:tcPr marT="45718" marB="45718"/>
                </a:tc>
                <a:tc>
                  <a:txBody>
                    <a:bodyPr/>
                    <a:lstStyle/>
                    <a:p>
                      <a:pPr algn="ctr" rtl="0"/>
                      <a:r>
                        <a:rPr lang="en-US" sz="1600" kern="1200" baseline="0" dirty="0">
                          <a:solidFill>
                            <a:schemeClr val="dk1"/>
                          </a:solidFill>
                          <a:latin typeface="+mn-lt"/>
                          <a:ea typeface="+mn-ea"/>
                          <a:cs typeface="+mn-cs"/>
                        </a:rPr>
                        <a:t>plaintext</a:t>
                      </a:r>
                      <a:endParaRPr lang="ar-SA" sz="1600" b="0" dirty="0"/>
                    </a:p>
                  </a:txBody>
                  <a:tcPr marT="45718" marB="45718"/>
                </a:tc>
                <a:extLst>
                  <a:ext uri="{0D108BD9-81ED-4DB2-BD59-A6C34878D82A}">
                    <a16:rowId xmlns:a16="http://schemas.microsoft.com/office/drawing/2014/main" val="10001"/>
                  </a:ext>
                </a:extLst>
              </a:tr>
              <a:tr h="403225">
                <a:tc>
                  <a:txBody>
                    <a:bodyPr/>
                    <a:lstStyle/>
                    <a:p>
                      <a:pPr algn="ctr" rtl="0"/>
                      <a:r>
                        <a:rPr lang="en-US" sz="1800" b="0" dirty="0"/>
                        <a:t>9</a:t>
                      </a:r>
                      <a:endParaRPr lang="ar-SA" sz="1800" b="0" dirty="0"/>
                    </a:p>
                  </a:txBody>
                  <a:tcPr marT="45718" marB="45718"/>
                </a:tc>
                <a:tc>
                  <a:txBody>
                    <a:bodyPr/>
                    <a:lstStyle/>
                    <a:p>
                      <a:pPr algn="ctr" rtl="0"/>
                      <a:r>
                        <a:rPr lang="en-US" sz="1800" b="0" dirty="0"/>
                        <a:t>6</a:t>
                      </a:r>
                      <a:endParaRPr lang="ar-SA" sz="1800" b="0" dirty="0"/>
                    </a:p>
                  </a:txBody>
                  <a:tcPr marT="45718" marB="45718"/>
                </a:tc>
                <a:tc>
                  <a:txBody>
                    <a:bodyPr/>
                    <a:lstStyle/>
                    <a:p>
                      <a:pPr algn="ctr" rtl="0"/>
                      <a:r>
                        <a:rPr lang="en-US" sz="1800" b="0" dirty="0"/>
                        <a:t>12</a:t>
                      </a:r>
                      <a:endParaRPr lang="ar-SA" sz="1800" b="0" dirty="0"/>
                    </a:p>
                  </a:txBody>
                  <a:tcPr marT="45718" marB="45718"/>
                </a:tc>
                <a:tc>
                  <a:txBody>
                    <a:bodyPr/>
                    <a:lstStyle/>
                    <a:p>
                      <a:pPr algn="ctr" rtl="0"/>
                      <a:r>
                        <a:rPr lang="en-US" sz="1800" b="0" dirty="0"/>
                        <a:t>11</a:t>
                      </a:r>
                      <a:endParaRPr lang="ar-SA" sz="1800" b="0" dirty="0"/>
                    </a:p>
                  </a:txBody>
                  <a:tcPr marT="45718" marB="45718"/>
                </a:tc>
                <a:tc>
                  <a:txBody>
                    <a:bodyPr/>
                    <a:lstStyle/>
                    <a:p>
                      <a:pPr algn="ctr" rtl="0"/>
                      <a:r>
                        <a:rPr lang="en-US" sz="1800" b="0" dirty="0"/>
                        <a:t>6</a:t>
                      </a:r>
                      <a:endParaRPr lang="ar-SA" sz="1800" b="0" dirty="0"/>
                    </a:p>
                  </a:txBody>
                  <a:tcPr marT="45718" marB="45718"/>
                </a:tc>
                <a:tc>
                  <a:txBody>
                    <a:bodyPr/>
                    <a:lstStyle/>
                    <a:p>
                      <a:pPr algn="ctr" rtl="0"/>
                      <a:r>
                        <a:rPr lang="en-US" sz="1800" b="0" dirty="0"/>
                        <a:t>24</a:t>
                      </a:r>
                      <a:endParaRPr lang="ar-SA" sz="1800" b="0" dirty="0"/>
                    </a:p>
                  </a:txBody>
                  <a:tcPr marT="45718" marB="45718"/>
                </a:tc>
                <a:tc>
                  <a:txBody>
                    <a:bodyPr/>
                    <a:lstStyle/>
                    <a:p>
                      <a:pPr algn="ctr" rtl="0"/>
                      <a:r>
                        <a:rPr lang="en-US" sz="1800" b="0" dirty="0"/>
                        <a:t>16</a:t>
                      </a:r>
                      <a:endParaRPr lang="ar-SA" sz="1800" b="0" dirty="0"/>
                    </a:p>
                  </a:txBody>
                  <a:tcPr marT="45718" marB="45718"/>
                </a:tc>
                <a:tc>
                  <a:txBody>
                    <a:bodyPr/>
                    <a:lstStyle/>
                    <a:p>
                      <a:pPr algn="ctr" rtl="0"/>
                      <a:r>
                        <a:rPr lang="en-US" sz="1800" b="0" dirty="0"/>
                        <a:t>2</a:t>
                      </a:r>
                      <a:endParaRPr lang="ar-SA" sz="1800" b="0" dirty="0"/>
                    </a:p>
                  </a:txBody>
                  <a:tcPr marT="45718" marB="45718"/>
                </a:tc>
                <a:tc>
                  <a:txBody>
                    <a:bodyPr/>
                    <a:lstStyle/>
                    <a:p>
                      <a:pPr algn="ctr" rtl="0"/>
                      <a:r>
                        <a:rPr lang="en-US" sz="1800" b="0" dirty="0"/>
                        <a:t>7</a:t>
                      </a:r>
                      <a:endParaRPr lang="ar-SA" sz="1800" b="0" dirty="0"/>
                    </a:p>
                  </a:txBody>
                  <a:tcPr marT="45718" marB="45718"/>
                </a:tc>
                <a:tc>
                  <a:txBody>
                    <a:bodyPr/>
                    <a:lstStyle/>
                    <a:p>
                      <a:pPr algn="ctr" rtl="0"/>
                      <a:r>
                        <a:rPr lang="en-US" sz="1800" b="0" dirty="0"/>
                        <a:t>25</a:t>
                      </a:r>
                      <a:endParaRPr lang="ar-SA" sz="1800" b="0" dirty="0"/>
                    </a:p>
                  </a:txBody>
                  <a:tcPr marT="45718" marB="45718"/>
                </a:tc>
                <a:tc>
                  <a:txBody>
                    <a:bodyPr/>
                    <a:lstStyle/>
                    <a:p>
                      <a:pPr algn="ctr" rtl="0"/>
                      <a:r>
                        <a:rPr lang="en-US" sz="1800" b="0" dirty="0"/>
                        <a:t>21</a:t>
                      </a:r>
                      <a:endParaRPr lang="ar-SA" sz="1800" b="0" dirty="0"/>
                    </a:p>
                  </a:txBody>
                  <a:tcPr marT="45718" marB="45718"/>
                </a:tc>
                <a:tc>
                  <a:txBody>
                    <a:bodyPr/>
                    <a:lstStyle/>
                    <a:p>
                      <a:pPr algn="ctr" rtl="0"/>
                      <a:r>
                        <a:rPr lang="en-US" sz="1800" b="0" dirty="0"/>
                        <a:t>0</a:t>
                      </a:r>
                      <a:endParaRPr lang="ar-SA" sz="1800" b="0" dirty="0"/>
                    </a:p>
                  </a:txBody>
                  <a:tcPr marT="45718" marB="45718"/>
                </a:tc>
                <a:tc>
                  <a:txBody>
                    <a:bodyPr/>
                    <a:lstStyle/>
                    <a:p>
                      <a:pPr algn="ctr" rtl="0"/>
                      <a:r>
                        <a:rPr lang="en-US" sz="1800" b="0" dirty="0"/>
                        <a:t>22</a:t>
                      </a:r>
                      <a:endParaRPr lang="ar-SA" sz="1800" b="0" dirty="0"/>
                    </a:p>
                  </a:txBody>
                  <a:tcPr marT="45718" marB="45718"/>
                </a:tc>
                <a:tc>
                  <a:txBody>
                    <a:bodyPr/>
                    <a:lstStyle/>
                    <a:p>
                      <a:pPr algn="ctr" rtl="0"/>
                      <a:r>
                        <a:rPr lang="en-US" sz="1800" b="0" dirty="0" err="1"/>
                        <a:t>ciphertext</a:t>
                      </a:r>
                      <a:endParaRPr lang="ar-SA" sz="1800" b="0" dirty="0"/>
                    </a:p>
                  </a:txBody>
                  <a:tcPr marT="45718" marB="45718"/>
                </a:tc>
                <a:extLst>
                  <a:ext uri="{0D108BD9-81ED-4DB2-BD59-A6C34878D82A}">
                    <a16:rowId xmlns:a16="http://schemas.microsoft.com/office/drawing/2014/main" val="10002"/>
                  </a:ext>
                </a:extLst>
              </a:tr>
            </a:tbl>
          </a:graphicData>
        </a:graphic>
      </p:graphicFrame>
      <p:sp>
        <p:nvSpPr>
          <p:cNvPr id="24" name="Rectangle 23"/>
          <p:cNvSpPr/>
          <p:nvPr/>
        </p:nvSpPr>
        <p:spPr>
          <a:xfrm>
            <a:off x="5957447" y="1952899"/>
            <a:ext cx="2716568" cy="1800200"/>
          </a:xfrm>
          <a:prstGeom prst="rect">
            <a:avLst/>
          </a:prstGeom>
        </p:spPr>
        <p:style>
          <a:lnRef idx="1">
            <a:schemeClr val="accent1"/>
          </a:lnRef>
          <a:fillRef idx="2">
            <a:schemeClr val="accent1"/>
          </a:fillRef>
          <a:effectRef idx="1">
            <a:schemeClr val="accent1"/>
          </a:effectRef>
          <a:fontRef idx="minor">
            <a:schemeClr val="dk1"/>
          </a:fontRef>
        </p:style>
        <p:txBody>
          <a:bodyPr rtlCol="1" anchor="ctr"/>
          <a:lstStyle/>
          <a:p>
            <a:pPr algn="ctr" rtl="1" eaLnBrk="1" hangingPunct="1">
              <a:lnSpc>
                <a:spcPct val="150000"/>
              </a:lnSpc>
              <a:defRPr/>
            </a:pPr>
            <a:r>
              <a:rPr lang="en-US" dirty="0"/>
              <a:t>EX: K1 (d) = 3, P1(w) = 22</a:t>
            </a:r>
          </a:p>
          <a:p>
            <a:pPr algn="ctr" rtl="1" eaLnBrk="1" hangingPunct="1">
              <a:lnSpc>
                <a:spcPct val="150000"/>
              </a:lnSpc>
              <a:defRPr/>
            </a:pPr>
            <a:r>
              <a:rPr lang="en-US" dirty="0"/>
              <a:t>C1= K1 + P1 mod 26</a:t>
            </a:r>
          </a:p>
          <a:p>
            <a:pPr algn="ctr" rtl="1" eaLnBrk="1" hangingPunct="1">
              <a:lnSpc>
                <a:spcPct val="150000"/>
              </a:lnSpc>
              <a:defRPr/>
            </a:pPr>
            <a:r>
              <a:rPr lang="en-US" dirty="0">
                <a:sym typeface="Wingdings" pitchFamily="2" charset="2"/>
              </a:rPr>
              <a:t>C1 = 3 + 22 mod 26 = 25</a:t>
            </a:r>
          </a:p>
          <a:p>
            <a:pPr algn="ctr" rtl="1" eaLnBrk="1" hangingPunct="1">
              <a:lnSpc>
                <a:spcPct val="150000"/>
              </a:lnSpc>
              <a:defRPr/>
            </a:pPr>
            <a:r>
              <a:rPr lang="en-US" dirty="0">
                <a:sym typeface="Wingdings" pitchFamily="2" charset="2"/>
              </a:rPr>
              <a:t> C1 = z</a:t>
            </a:r>
          </a:p>
        </p:txBody>
      </p:sp>
    </p:spTree>
    <p:extLst>
      <p:ext uri="{BB962C8B-B14F-4D97-AF65-F5344CB8AC3E}">
        <p14:creationId xmlns:p14="http://schemas.microsoft.com/office/powerpoint/2010/main" val="1853204441"/>
      </p:ext>
    </p:extLst>
  </p:cSld>
  <p:clrMapOvr>
    <a:masterClrMapping/>
  </p:clrMapOvr>
  <mc:AlternateContent xmlns:mc="http://schemas.openxmlformats.org/markup-compatibility/2006" xmlns:p14="http://schemas.microsoft.com/office/powerpoint/2010/main">
    <mc:Choice Requires="p14">
      <p:transition spd="slow" p14:dur="2000" advTm="241822"/>
    </mc:Choice>
    <mc:Fallback xmlns="">
      <p:transition spd="slow" advTm="24182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21314" y="567824"/>
            <a:ext cx="3406702" cy="523220"/>
          </a:xfrm>
          <a:prstGeom prst="rect">
            <a:avLst/>
          </a:prstGeom>
          <a:noFill/>
        </p:spPr>
        <p:txBody>
          <a:bodyPr wrap="none" rtlCol="0">
            <a:spAutoFit/>
          </a:bodyPr>
          <a:lstStyle/>
          <a:p>
            <a:r>
              <a:rPr lang="en-US" sz="2800" dirty="0" err="1">
                <a:solidFill>
                  <a:schemeClr val="bg1"/>
                </a:solidFill>
                <a:latin typeface="Tajawal Medium" panose="00000600000000000000" pitchFamily="2" charset="-78"/>
                <a:cs typeface="Tajawal Medium" panose="00000600000000000000" pitchFamily="2" charset="-78"/>
              </a:rPr>
              <a:t>Vigenere</a:t>
            </a:r>
            <a:r>
              <a:rPr lang="en-US"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8" name="TextBox 4"/>
          <p:cNvSpPr txBox="1">
            <a:spLocks noChangeArrowheads="1"/>
          </p:cNvSpPr>
          <p:nvPr/>
        </p:nvSpPr>
        <p:spPr bwMode="auto">
          <a:xfrm>
            <a:off x="295117" y="1425967"/>
            <a:ext cx="8359826"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sym typeface="Wingdings" panose="05000000000000000000" pitchFamily="2" charset="2"/>
              </a:rPr>
              <a:t>Given the following plaintext and key, use the </a:t>
            </a:r>
            <a:r>
              <a:rPr lang="en-US" altLang="en-US" sz="1800" dirty="0" err="1">
                <a:sym typeface="Wingdings" panose="05000000000000000000" pitchFamily="2" charset="2"/>
              </a:rPr>
              <a:t>Vigenere</a:t>
            </a:r>
            <a:r>
              <a:rPr lang="en-US" altLang="en-US" sz="1800" dirty="0">
                <a:sym typeface="Wingdings" panose="05000000000000000000" pitchFamily="2" charset="2"/>
              </a:rPr>
              <a:t> cipher to encrypt the message. </a:t>
            </a:r>
            <a:endParaRPr lang="en-US" altLang="en-US" i="1" dirty="0">
              <a:sym typeface="Wingdings" panose="05000000000000000000" pitchFamily="2" charset="2"/>
            </a:endParaRPr>
          </a:p>
          <a:p>
            <a:pPr algn="l" rtl="0" eaLnBrk="1" hangingPunct="1">
              <a:lnSpc>
                <a:spcPct val="150000"/>
              </a:lnSpc>
              <a:spcBef>
                <a:spcPct val="0"/>
              </a:spcBef>
              <a:buClrTx/>
              <a:buSzTx/>
              <a:buFont typeface="Wingdings" panose="05000000000000000000" pitchFamily="2" charset="2"/>
              <a:buChar char="q"/>
            </a:pPr>
            <a:r>
              <a:rPr lang="en-US" altLang="en-US" dirty="0"/>
              <a:t>key: </a:t>
            </a:r>
            <a:r>
              <a:rPr lang="en-US" altLang="en-US" i="1" dirty="0"/>
              <a:t>cipher</a:t>
            </a:r>
          </a:p>
          <a:p>
            <a:pPr algn="l" rtl="0" eaLnBrk="1" hangingPunct="1">
              <a:lnSpc>
                <a:spcPct val="150000"/>
              </a:lnSpc>
              <a:spcBef>
                <a:spcPct val="0"/>
              </a:spcBef>
              <a:buClrTx/>
              <a:buSzTx/>
              <a:buFont typeface="Wingdings" panose="05000000000000000000" pitchFamily="2" charset="2"/>
              <a:buChar char="q"/>
            </a:pPr>
            <a:r>
              <a:rPr lang="en-US" altLang="en-US" dirty="0"/>
              <a:t>plaintext: </a:t>
            </a:r>
            <a:r>
              <a:rPr lang="en-US" altLang="en-US" dirty="0" err="1"/>
              <a:t>Iaminthelibrary</a:t>
            </a:r>
            <a:r>
              <a:rPr lang="en-US" altLang="en-US" dirty="0"/>
              <a:t> </a:t>
            </a:r>
          </a:p>
          <a:p>
            <a:pPr algn="l" rtl="0" eaLnBrk="1" hangingPunct="1">
              <a:lnSpc>
                <a:spcPct val="150000"/>
              </a:lnSpc>
              <a:spcBef>
                <a:spcPct val="0"/>
              </a:spcBef>
              <a:buClrTx/>
              <a:buSzTx/>
              <a:buFont typeface="Wingdings" panose="05000000000000000000" pitchFamily="2" charset="2"/>
              <a:buChar char="q"/>
            </a:pPr>
            <a:r>
              <a:rPr lang="en-US" altLang="en-US" dirty="0">
                <a:solidFill>
                  <a:srgbClr val="FF0000"/>
                </a:solidFill>
              </a:rPr>
              <a:t>Solution:</a:t>
            </a:r>
          </a:p>
          <a:p>
            <a:pPr algn="l" rtl="0" eaLnBrk="1" hangingPunct="1">
              <a:lnSpc>
                <a:spcPct val="150000"/>
              </a:lnSpc>
              <a:spcBef>
                <a:spcPct val="0"/>
              </a:spcBef>
              <a:buClrTx/>
              <a:buSzTx/>
              <a:buFont typeface="Wingdings" panose="05000000000000000000" pitchFamily="2" charset="2"/>
              <a:buChar char="q"/>
            </a:pPr>
            <a:r>
              <a:rPr lang="en-US" altLang="en-US" dirty="0" err="1">
                <a:sym typeface="Wingdings" panose="05000000000000000000" pitchFamily="2" charset="2"/>
              </a:rPr>
              <a:t>Ciphertext</a:t>
            </a:r>
            <a:r>
              <a:rPr lang="en-US" altLang="en-US" dirty="0">
                <a:sym typeface="Wingdings" panose="05000000000000000000" pitchFamily="2" charset="2"/>
              </a:rPr>
              <a:t>: </a:t>
            </a:r>
            <a:r>
              <a:rPr lang="en-US" altLang="en-US" dirty="0" err="1">
                <a:sym typeface="Wingdings" panose="05000000000000000000" pitchFamily="2" charset="2"/>
              </a:rPr>
              <a:t>kib</a:t>
            </a:r>
            <a:r>
              <a:rPr lang="en-US" altLang="en-US" dirty="0">
                <a:sym typeface="Wingdings" panose="05000000000000000000" pitchFamily="2" charset="2"/>
              </a:rPr>
              <a:t> </a:t>
            </a:r>
            <a:r>
              <a:rPr lang="en-US" altLang="en-US" dirty="0">
                <a:solidFill>
                  <a:srgbClr val="FF0000"/>
                </a:solidFill>
                <a:sym typeface="Wingdings" panose="05000000000000000000" pitchFamily="2" charset="2"/>
              </a:rPr>
              <a:t>……….</a:t>
            </a:r>
            <a:r>
              <a:rPr lang="en-US" altLang="en-US" dirty="0"/>
              <a:t> </a:t>
            </a:r>
            <a:endParaRPr lang="en-US" altLang="en-US" dirty="0">
              <a:sym typeface="Wingdings" panose="05000000000000000000" pitchFamily="2" charset="2"/>
            </a:endParaRPr>
          </a:p>
        </p:txBody>
      </p:sp>
      <p:graphicFrame>
        <p:nvGraphicFramePr>
          <p:cNvPr id="20" name="Table 19"/>
          <p:cNvGraphicFramePr>
            <a:graphicFrameLocks noGrp="1"/>
          </p:cNvGraphicFramePr>
          <p:nvPr>
            <p:extLst>
              <p:ext uri="{D42A27DB-BD31-4B8C-83A1-F6EECF244321}">
                <p14:modId xmlns:p14="http://schemas.microsoft.com/office/powerpoint/2010/main" val="3507070161"/>
              </p:ext>
            </p:extLst>
          </p:nvPr>
        </p:nvGraphicFramePr>
        <p:xfrm>
          <a:off x="1886713" y="4482791"/>
          <a:ext cx="6554790" cy="1209675"/>
        </p:xfrm>
        <a:graphic>
          <a:graphicData uri="http://schemas.openxmlformats.org/drawingml/2006/table">
            <a:tbl>
              <a:tblPr rtl="1" firstRow="1" bandRow="1">
                <a:tableStyleId>{D7AC3CCA-C797-4891-BE02-D94E43425B78}</a:tableStyleId>
              </a:tblPr>
              <a:tblGrid>
                <a:gridCol w="569754">
                  <a:extLst>
                    <a:ext uri="{9D8B030D-6E8A-4147-A177-3AD203B41FA5}">
                      <a16:colId xmlns:a16="http://schemas.microsoft.com/office/drawing/2014/main" val="20000"/>
                    </a:ext>
                  </a:extLst>
                </a:gridCol>
                <a:gridCol w="569754">
                  <a:extLst>
                    <a:ext uri="{9D8B030D-6E8A-4147-A177-3AD203B41FA5}">
                      <a16:colId xmlns:a16="http://schemas.microsoft.com/office/drawing/2014/main" val="20001"/>
                    </a:ext>
                  </a:extLst>
                </a:gridCol>
                <a:gridCol w="569754">
                  <a:extLst>
                    <a:ext uri="{9D8B030D-6E8A-4147-A177-3AD203B41FA5}">
                      <a16:colId xmlns:a16="http://schemas.microsoft.com/office/drawing/2014/main" val="20002"/>
                    </a:ext>
                  </a:extLst>
                </a:gridCol>
                <a:gridCol w="569754">
                  <a:extLst>
                    <a:ext uri="{9D8B030D-6E8A-4147-A177-3AD203B41FA5}">
                      <a16:colId xmlns:a16="http://schemas.microsoft.com/office/drawing/2014/main" val="20003"/>
                    </a:ext>
                  </a:extLst>
                </a:gridCol>
                <a:gridCol w="569754">
                  <a:extLst>
                    <a:ext uri="{9D8B030D-6E8A-4147-A177-3AD203B41FA5}">
                      <a16:colId xmlns:a16="http://schemas.microsoft.com/office/drawing/2014/main" val="20004"/>
                    </a:ext>
                  </a:extLst>
                </a:gridCol>
                <a:gridCol w="569754">
                  <a:extLst>
                    <a:ext uri="{9D8B030D-6E8A-4147-A177-3AD203B41FA5}">
                      <a16:colId xmlns:a16="http://schemas.microsoft.com/office/drawing/2014/main" val="20005"/>
                    </a:ext>
                  </a:extLst>
                </a:gridCol>
                <a:gridCol w="569754">
                  <a:extLst>
                    <a:ext uri="{9D8B030D-6E8A-4147-A177-3AD203B41FA5}">
                      <a16:colId xmlns:a16="http://schemas.microsoft.com/office/drawing/2014/main" val="20006"/>
                    </a:ext>
                  </a:extLst>
                </a:gridCol>
                <a:gridCol w="569754">
                  <a:extLst>
                    <a:ext uri="{9D8B030D-6E8A-4147-A177-3AD203B41FA5}">
                      <a16:colId xmlns:a16="http://schemas.microsoft.com/office/drawing/2014/main" val="20007"/>
                    </a:ext>
                  </a:extLst>
                </a:gridCol>
                <a:gridCol w="573072">
                  <a:extLst>
                    <a:ext uri="{9D8B030D-6E8A-4147-A177-3AD203B41FA5}">
                      <a16:colId xmlns:a16="http://schemas.microsoft.com/office/drawing/2014/main" val="20008"/>
                    </a:ext>
                  </a:extLst>
                </a:gridCol>
                <a:gridCol w="1423686">
                  <a:extLst>
                    <a:ext uri="{9D8B030D-6E8A-4147-A177-3AD203B41FA5}">
                      <a16:colId xmlns:a16="http://schemas.microsoft.com/office/drawing/2014/main" val="20009"/>
                    </a:ext>
                  </a:extLst>
                </a:gridCol>
              </a:tblGrid>
              <a:tr h="403225">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r>
                        <a:rPr lang="en-US" sz="1800" b="0" dirty="0"/>
                        <a:t>15</a:t>
                      </a:r>
                      <a:endParaRPr lang="ar-SA" sz="1800" b="0" dirty="0"/>
                    </a:p>
                  </a:txBody>
                  <a:tcPr marL="91449" marR="91449" marT="45718" marB="45718"/>
                </a:tc>
                <a:tc>
                  <a:txBody>
                    <a:bodyPr/>
                    <a:lstStyle/>
                    <a:p>
                      <a:pPr algn="ctr" rtl="0"/>
                      <a:r>
                        <a:rPr lang="en-US" sz="1800" b="0" dirty="0"/>
                        <a:t>8</a:t>
                      </a:r>
                      <a:endParaRPr lang="ar-SA" sz="1800" b="0" dirty="0"/>
                    </a:p>
                  </a:txBody>
                  <a:tcPr marL="91449" marR="91449" marT="45718" marB="45718"/>
                </a:tc>
                <a:tc>
                  <a:txBody>
                    <a:bodyPr/>
                    <a:lstStyle/>
                    <a:p>
                      <a:pPr algn="ctr" rtl="0"/>
                      <a:r>
                        <a:rPr lang="en-US" sz="1800" b="0" dirty="0"/>
                        <a:t>2</a:t>
                      </a:r>
                      <a:endParaRPr lang="ar-SA" sz="1800" b="0" dirty="0"/>
                    </a:p>
                  </a:txBody>
                  <a:tcPr marL="91449" marR="91449" marT="45718" marB="45718"/>
                </a:tc>
                <a:tc>
                  <a:txBody>
                    <a:bodyPr/>
                    <a:lstStyle/>
                    <a:p>
                      <a:pPr algn="ctr" rtl="0"/>
                      <a:r>
                        <a:rPr lang="en-US" sz="1800" b="1" kern="1200" baseline="0" dirty="0">
                          <a:solidFill>
                            <a:schemeClr val="dk1"/>
                          </a:solidFill>
                          <a:latin typeface="+mn-lt"/>
                          <a:ea typeface="+mn-ea"/>
                          <a:cs typeface="+mn-cs"/>
                        </a:rPr>
                        <a:t>key</a:t>
                      </a:r>
                      <a:endParaRPr lang="ar-SA" sz="1800" b="0" dirty="0"/>
                    </a:p>
                  </a:txBody>
                  <a:tcPr marL="91449" marR="91449" marT="45718" marB="45718"/>
                </a:tc>
                <a:extLst>
                  <a:ext uri="{0D108BD9-81ED-4DB2-BD59-A6C34878D82A}">
                    <a16:rowId xmlns:a16="http://schemas.microsoft.com/office/drawing/2014/main" val="10000"/>
                  </a:ext>
                </a:extLst>
              </a:tr>
              <a:tr h="403225">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r>
                        <a:rPr lang="en-US" sz="1800" b="0" dirty="0"/>
                        <a:t>12</a:t>
                      </a:r>
                      <a:endParaRPr lang="ar-SA" sz="1800" b="0" dirty="0"/>
                    </a:p>
                  </a:txBody>
                  <a:tcPr marL="91449" marR="91449" marT="45718" marB="45718"/>
                </a:tc>
                <a:tc>
                  <a:txBody>
                    <a:bodyPr/>
                    <a:lstStyle/>
                    <a:p>
                      <a:pPr algn="ctr" rtl="0"/>
                      <a:r>
                        <a:rPr lang="en-US" sz="1800" b="0" dirty="0"/>
                        <a:t>0</a:t>
                      </a:r>
                      <a:endParaRPr lang="ar-SA" sz="1800" b="0" dirty="0"/>
                    </a:p>
                  </a:txBody>
                  <a:tcPr marL="91449" marR="91449" marT="45718" marB="45718"/>
                </a:tc>
                <a:tc>
                  <a:txBody>
                    <a:bodyPr/>
                    <a:lstStyle/>
                    <a:p>
                      <a:pPr algn="ctr" rtl="0"/>
                      <a:r>
                        <a:rPr lang="en-US" sz="1800" b="0" dirty="0"/>
                        <a:t>8</a:t>
                      </a:r>
                      <a:endParaRPr lang="ar-SA" sz="1800" b="0" dirty="0"/>
                    </a:p>
                  </a:txBody>
                  <a:tcPr marL="91449" marR="91449" marT="45718" marB="45718"/>
                </a:tc>
                <a:tc>
                  <a:txBody>
                    <a:bodyPr/>
                    <a:lstStyle/>
                    <a:p>
                      <a:pPr algn="ctr" rtl="0"/>
                      <a:r>
                        <a:rPr lang="en-US" sz="1600" kern="1200" baseline="0" dirty="0">
                          <a:solidFill>
                            <a:schemeClr val="dk1"/>
                          </a:solidFill>
                          <a:latin typeface="+mn-lt"/>
                          <a:ea typeface="+mn-ea"/>
                          <a:cs typeface="+mn-cs"/>
                        </a:rPr>
                        <a:t>plaintext</a:t>
                      </a:r>
                      <a:endParaRPr lang="ar-SA" sz="1600" b="0" dirty="0"/>
                    </a:p>
                  </a:txBody>
                  <a:tcPr marL="91449" marR="91449" marT="45718" marB="45718"/>
                </a:tc>
                <a:extLst>
                  <a:ext uri="{0D108BD9-81ED-4DB2-BD59-A6C34878D82A}">
                    <a16:rowId xmlns:a16="http://schemas.microsoft.com/office/drawing/2014/main" val="10001"/>
                  </a:ext>
                </a:extLst>
              </a:tr>
              <a:tr h="403225">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endParaRPr lang="ar-SA" sz="1800" b="0" dirty="0"/>
                    </a:p>
                  </a:txBody>
                  <a:tcPr marL="91449" marR="91449" marT="45718" marB="45718"/>
                </a:tc>
                <a:tc>
                  <a:txBody>
                    <a:bodyPr/>
                    <a:lstStyle/>
                    <a:p>
                      <a:pPr algn="ctr" rtl="0"/>
                      <a:r>
                        <a:rPr lang="en-US" sz="1800" b="0" dirty="0"/>
                        <a:t>1</a:t>
                      </a:r>
                      <a:endParaRPr lang="ar-SA" sz="1800" b="0" dirty="0"/>
                    </a:p>
                  </a:txBody>
                  <a:tcPr marL="91449" marR="91449" marT="45718" marB="45718"/>
                </a:tc>
                <a:tc>
                  <a:txBody>
                    <a:bodyPr/>
                    <a:lstStyle/>
                    <a:p>
                      <a:pPr algn="ctr" rtl="0"/>
                      <a:r>
                        <a:rPr lang="en-US" sz="1800" b="0" dirty="0"/>
                        <a:t>8</a:t>
                      </a:r>
                      <a:endParaRPr lang="ar-SA" sz="1800" b="0" dirty="0"/>
                    </a:p>
                  </a:txBody>
                  <a:tcPr marL="91449" marR="91449" marT="45718" marB="45718"/>
                </a:tc>
                <a:tc>
                  <a:txBody>
                    <a:bodyPr/>
                    <a:lstStyle/>
                    <a:p>
                      <a:pPr algn="ctr" rtl="0"/>
                      <a:r>
                        <a:rPr lang="en-US" sz="1800" b="0" dirty="0"/>
                        <a:t>10</a:t>
                      </a:r>
                      <a:endParaRPr lang="ar-SA" sz="1800" b="0" dirty="0"/>
                    </a:p>
                  </a:txBody>
                  <a:tcPr marL="91449" marR="91449" marT="45718" marB="45718"/>
                </a:tc>
                <a:tc>
                  <a:txBody>
                    <a:bodyPr/>
                    <a:lstStyle/>
                    <a:p>
                      <a:pPr algn="ctr" rtl="0"/>
                      <a:r>
                        <a:rPr lang="en-US" sz="1800" b="0" dirty="0" err="1"/>
                        <a:t>ciphertext</a:t>
                      </a:r>
                      <a:endParaRPr lang="ar-SA" sz="1800" b="0" dirty="0"/>
                    </a:p>
                  </a:txBody>
                  <a:tcPr marL="91449" marR="91449" marT="45718" marB="45718"/>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81961936"/>
      </p:ext>
    </p:extLst>
  </p:cSld>
  <p:clrMapOvr>
    <a:masterClrMapping/>
  </p:clrMapOvr>
  <mc:AlternateContent xmlns:mc="http://schemas.openxmlformats.org/markup-compatibility/2006" xmlns:p14="http://schemas.microsoft.com/office/powerpoint/2010/main">
    <mc:Choice Requires="p14">
      <p:transition spd="slow" p14:dur="2000" advTm="147154"/>
    </mc:Choice>
    <mc:Fallback xmlns="">
      <p:transition spd="slow" advTm="14715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448071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277624" y="1722144"/>
            <a:ext cx="8153143"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1800" dirty="0"/>
              <a:t>Transposition Ciphers are a bit different to Substitution Ciphers. </a:t>
            </a:r>
          </a:p>
          <a:p>
            <a:pPr algn="l" rtl="0" eaLnBrk="1" hangingPunct="1">
              <a:spcBef>
                <a:spcPct val="0"/>
              </a:spcBef>
              <a:buClrTx/>
              <a:buSzTx/>
              <a:buFont typeface="Wingdings" panose="05000000000000000000" pitchFamily="2" charset="2"/>
              <a:buChar char="q"/>
            </a:pPr>
            <a:endParaRPr lang="en-US" altLang="en-US" sz="1800" dirty="0"/>
          </a:p>
          <a:p>
            <a:pPr algn="l" rtl="0" eaLnBrk="1" hangingPunct="1">
              <a:spcBef>
                <a:spcPct val="0"/>
              </a:spcBef>
              <a:buClrTx/>
              <a:buSzTx/>
              <a:buFont typeface="Wingdings" panose="05000000000000000000" pitchFamily="2" charset="2"/>
              <a:buChar char="q"/>
            </a:pPr>
            <a:r>
              <a:rPr lang="en-US" altLang="en-US" sz="1800" dirty="0"/>
              <a:t>The Substitution ciphers replace each letter with a different letter or symbol to produce the </a:t>
            </a:r>
            <a:r>
              <a:rPr lang="en-US" altLang="en-US" sz="1800" dirty="0" err="1"/>
              <a:t>ciphertext</a:t>
            </a:r>
            <a:r>
              <a:rPr lang="en-US" altLang="en-US" sz="1800" dirty="0"/>
              <a:t>, </a:t>
            </a:r>
          </a:p>
          <a:p>
            <a:pPr algn="l" rtl="0" eaLnBrk="1" hangingPunct="1">
              <a:spcBef>
                <a:spcPct val="0"/>
              </a:spcBef>
              <a:buClrTx/>
              <a:buSzTx/>
              <a:buFont typeface="Wingdings" panose="05000000000000000000" pitchFamily="2" charset="2"/>
              <a:buChar char="q"/>
            </a:pPr>
            <a:endParaRPr lang="en-US" altLang="en-US" sz="1800" dirty="0"/>
          </a:p>
          <a:p>
            <a:pPr algn="l" rtl="0" eaLnBrk="1" hangingPunct="1">
              <a:spcBef>
                <a:spcPct val="0"/>
              </a:spcBef>
              <a:buClrTx/>
              <a:buSzTx/>
              <a:buFont typeface="Wingdings" panose="05000000000000000000" pitchFamily="2" charset="2"/>
              <a:buChar char="q"/>
            </a:pPr>
            <a:r>
              <a:rPr lang="en-US" altLang="en-US" sz="1800" dirty="0"/>
              <a:t>In a Transposition cipher, the letters are just moved around.</a:t>
            </a:r>
          </a:p>
          <a:p>
            <a:pPr algn="l" rtl="0" eaLnBrk="1" hangingPunct="1">
              <a:spcBef>
                <a:spcPct val="0"/>
              </a:spcBef>
              <a:buClrTx/>
              <a:buSzTx/>
              <a:buFont typeface="Wingdings" panose="05000000000000000000" pitchFamily="2" charset="2"/>
              <a:buChar char="q"/>
            </a:pPr>
            <a:endParaRPr lang="en-US" altLang="en-US" sz="1800" dirty="0"/>
          </a:p>
          <a:p>
            <a:pPr algn="l" rtl="0" eaLnBrk="1" hangingPunct="1">
              <a:spcBef>
                <a:spcPct val="0"/>
              </a:spcBef>
              <a:buClrTx/>
              <a:buSzTx/>
              <a:buFont typeface="Wingdings" panose="05000000000000000000" pitchFamily="2" charset="2"/>
              <a:buChar char="q"/>
            </a:pPr>
            <a:r>
              <a:rPr lang="en-US" altLang="en-US" sz="1800" dirty="0"/>
              <a:t>The letters or words of the plaintext are reordered in some way, and sometimes fixed by a given rule (the key).</a:t>
            </a:r>
          </a:p>
          <a:p>
            <a:pPr algn="l" rtl="0" eaLnBrk="1" hangingPunct="1">
              <a:spcBef>
                <a:spcPct val="0"/>
              </a:spcBef>
              <a:buClrTx/>
              <a:buSzTx/>
              <a:buFont typeface="Wingdings" panose="05000000000000000000" pitchFamily="2" charset="2"/>
              <a:buChar char="q"/>
            </a:pPr>
            <a:endParaRPr lang="en-US" altLang="en-US" sz="1800" dirty="0"/>
          </a:p>
        </p:txBody>
      </p:sp>
    </p:spTree>
    <p:extLst>
      <p:ext uri="{BB962C8B-B14F-4D97-AF65-F5344CB8AC3E}">
        <p14:creationId xmlns:p14="http://schemas.microsoft.com/office/powerpoint/2010/main" val="178040696"/>
      </p:ext>
    </p:extLst>
  </p:cSld>
  <p:clrMapOvr>
    <a:masterClrMapping/>
  </p:clrMapOvr>
  <mc:AlternateContent xmlns:mc="http://schemas.openxmlformats.org/markup-compatibility/2006" xmlns:p14="http://schemas.microsoft.com/office/powerpoint/2010/main">
    <mc:Choice Requires="p14">
      <p:transition spd="slow" p14:dur="2000" advTm="80420"/>
    </mc:Choice>
    <mc:Fallback xmlns="">
      <p:transition spd="slow" advTm="804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448071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295575" y="2017875"/>
            <a:ext cx="7982467" cy="2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One example of a simple transposition cipher, is to reverse the order of the letters in a plaintext, as follows:</a:t>
            </a:r>
          </a:p>
          <a:p>
            <a:pPr algn="l" rtl="0" eaLnBrk="1" hangingPunct="1">
              <a:lnSpc>
                <a:spcPct val="150000"/>
              </a:lnSpc>
              <a:spcBef>
                <a:spcPct val="0"/>
              </a:spcBef>
              <a:buClrTx/>
              <a:buSzTx/>
              <a:buFont typeface="Wingdings" panose="05000000000000000000" pitchFamily="2" charset="2"/>
              <a:buChar char="q"/>
            </a:pPr>
            <a:r>
              <a:rPr lang="en-US" altLang="en-US" sz="1800" dirty="0"/>
              <a:t>plaintext: </a:t>
            </a:r>
            <a:r>
              <a:rPr lang="en-US" altLang="en-US" dirty="0"/>
              <a:t>“</a:t>
            </a:r>
            <a:r>
              <a:rPr lang="en-US" altLang="en-US" dirty="0">
                <a:solidFill>
                  <a:srgbClr val="FF0000"/>
                </a:solidFill>
              </a:rPr>
              <a:t>a simple example</a:t>
            </a:r>
            <a:r>
              <a:rPr lang="en-US" altLang="en-US" dirty="0"/>
              <a:t>”</a:t>
            </a:r>
            <a:r>
              <a:rPr lang="en-US" altLang="en-US" dirty="0">
                <a:solidFill>
                  <a:srgbClr val="FF0000"/>
                </a:solidFill>
              </a:rPr>
              <a:t> </a:t>
            </a:r>
          </a:p>
          <a:p>
            <a:pPr algn="l" rtl="0" eaLnBrk="1" hangingPunct="1">
              <a:lnSpc>
                <a:spcPct val="150000"/>
              </a:lnSpc>
              <a:spcBef>
                <a:spcPct val="0"/>
              </a:spcBef>
              <a:buClrTx/>
              <a:buSzTx/>
              <a:buFont typeface="Wingdings" panose="05000000000000000000" pitchFamily="2" charset="2"/>
              <a:buChar char="q"/>
            </a:pPr>
            <a:r>
              <a:rPr lang="en-US" altLang="en-US" sz="1800" dirty="0" err="1">
                <a:sym typeface="Wingdings" panose="05000000000000000000" pitchFamily="2" charset="2"/>
              </a:rPr>
              <a:t>Ciphertext</a:t>
            </a:r>
            <a:r>
              <a:rPr lang="en-US" altLang="en-US" sz="1800" dirty="0">
                <a:sym typeface="Wingdings" panose="05000000000000000000" pitchFamily="2" charset="2"/>
              </a:rPr>
              <a:t>: </a:t>
            </a:r>
            <a:r>
              <a:rPr lang="en-US" altLang="en-US" dirty="0">
                <a:sym typeface="Wingdings" panose="05000000000000000000" pitchFamily="2" charset="2"/>
              </a:rPr>
              <a:t>“</a:t>
            </a:r>
            <a:r>
              <a:rPr lang="en-US" altLang="en-US" dirty="0" err="1">
                <a:solidFill>
                  <a:srgbClr val="FF0000"/>
                </a:solidFill>
              </a:rPr>
              <a:t>elpmaxe</a:t>
            </a:r>
            <a:r>
              <a:rPr lang="en-US" altLang="en-US" dirty="0">
                <a:solidFill>
                  <a:srgbClr val="FF0000"/>
                </a:solidFill>
              </a:rPr>
              <a:t> </a:t>
            </a:r>
            <a:r>
              <a:rPr lang="en-US" altLang="en-US" dirty="0" err="1">
                <a:solidFill>
                  <a:srgbClr val="FF0000"/>
                </a:solidFill>
              </a:rPr>
              <a:t>elpmis</a:t>
            </a:r>
            <a:r>
              <a:rPr lang="en-US" altLang="en-US" dirty="0">
                <a:solidFill>
                  <a:srgbClr val="FF0000"/>
                </a:solidFill>
              </a:rPr>
              <a:t> a</a:t>
            </a:r>
            <a:r>
              <a:rPr lang="en-US" altLang="en-US" dirty="0"/>
              <a:t>”</a:t>
            </a:r>
            <a:endParaRPr lang="en-US" altLang="en-US" sz="2000" dirty="0"/>
          </a:p>
          <a:p>
            <a:pPr algn="l" rtl="0" eaLnBrk="1" hangingPunct="1">
              <a:lnSpc>
                <a:spcPct val="150000"/>
              </a:lnSpc>
              <a:spcBef>
                <a:spcPct val="0"/>
              </a:spcBef>
              <a:buClrTx/>
              <a:buSzTx/>
              <a:buFont typeface="Wingdings" panose="05000000000000000000" pitchFamily="2" charset="2"/>
              <a:buChar char="q"/>
            </a:pPr>
            <a:r>
              <a:rPr lang="en-US" altLang="en-US" sz="1800" dirty="0">
                <a:sym typeface="Wingdings" panose="05000000000000000000" pitchFamily="2" charset="2"/>
              </a:rPr>
              <a:t>Note that the spaces are included</a:t>
            </a:r>
            <a:endParaRPr lang="en-US" altLang="en-US" sz="2000" dirty="0">
              <a:sym typeface="Wingdings" panose="05000000000000000000" pitchFamily="2" charset="2"/>
            </a:endParaRPr>
          </a:p>
        </p:txBody>
      </p:sp>
    </p:spTree>
    <p:extLst>
      <p:ext uri="{BB962C8B-B14F-4D97-AF65-F5344CB8AC3E}">
        <p14:creationId xmlns:p14="http://schemas.microsoft.com/office/powerpoint/2010/main" val="386256338"/>
      </p:ext>
    </p:extLst>
  </p:cSld>
  <p:clrMapOvr>
    <a:masterClrMapping/>
  </p:clrMapOvr>
  <mc:AlternateContent xmlns:mc="http://schemas.openxmlformats.org/markup-compatibility/2006" xmlns:p14="http://schemas.microsoft.com/office/powerpoint/2010/main">
    <mc:Choice Requires="p14">
      <p:transition spd="slow" p14:dur="2000" advTm="43640"/>
    </mc:Choice>
    <mc:Fallback xmlns="">
      <p:transition spd="slow" advTm="4364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448071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277624" y="1792261"/>
            <a:ext cx="7982467" cy="29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a:lnSpc>
                <a:spcPct val="150000"/>
              </a:lnSpc>
              <a:spcBef>
                <a:spcPct val="0"/>
              </a:spcBef>
              <a:buClrTx/>
              <a:buSzTx/>
              <a:buFont typeface="Wingdings" panose="05000000000000000000" pitchFamily="2" charset="2"/>
              <a:buChar char="q"/>
            </a:pPr>
            <a:r>
              <a:rPr lang="en-US" altLang="en-US" sz="1800" dirty="0"/>
              <a:t> In this example of a simple transposition cipher, the order of the letters in the plaintext are reversed using a key = 4, as follows:</a:t>
            </a:r>
          </a:p>
          <a:p>
            <a:pPr algn="l" rtl="0">
              <a:lnSpc>
                <a:spcPct val="150000"/>
              </a:lnSpc>
              <a:spcBef>
                <a:spcPct val="0"/>
              </a:spcBef>
              <a:buClrTx/>
              <a:buSzTx/>
              <a:buFont typeface="Wingdings" panose="05000000000000000000" pitchFamily="2" charset="2"/>
              <a:buChar char="q"/>
            </a:pPr>
            <a:r>
              <a:rPr lang="en-US" altLang="en-US" sz="1800" dirty="0"/>
              <a:t>plaintext: “</a:t>
            </a:r>
            <a:r>
              <a:rPr lang="en-US" altLang="en-US" sz="1800" dirty="0">
                <a:solidFill>
                  <a:srgbClr val="FF0000"/>
                </a:solidFill>
              </a:rPr>
              <a:t>a simple example</a:t>
            </a:r>
            <a:r>
              <a:rPr lang="en-US" altLang="en-US" sz="1800" dirty="0"/>
              <a:t>”</a:t>
            </a:r>
            <a:r>
              <a:rPr lang="en-US" altLang="en-US" sz="1800" dirty="0">
                <a:solidFill>
                  <a:srgbClr val="FF0000"/>
                </a:solidFill>
              </a:rPr>
              <a:t> </a:t>
            </a:r>
          </a:p>
          <a:p>
            <a:pPr algn="l" rtl="0">
              <a:lnSpc>
                <a:spcPct val="150000"/>
              </a:lnSpc>
              <a:spcBef>
                <a:spcPct val="0"/>
              </a:spcBef>
              <a:buClrTx/>
              <a:buSzTx/>
              <a:buFont typeface="Wingdings" panose="05000000000000000000" pitchFamily="2" charset="2"/>
              <a:buChar char="q"/>
            </a:pPr>
            <a:r>
              <a:rPr lang="en-US" altLang="en-US" sz="1800" dirty="0" err="1">
                <a:sym typeface="Wingdings" panose="05000000000000000000" pitchFamily="2" charset="2"/>
              </a:rPr>
              <a:t>Ciphertext</a:t>
            </a:r>
            <a:r>
              <a:rPr lang="en-US" altLang="en-US" sz="1800" dirty="0">
                <a:sym typeface="Wingdings" panose="05000000000000000000" pitchFamily="2" charset="2"/>
              </a:rPr>
              <a:t>: “</a:t>
            </a:r>
            <a:r>
              <a:rPr lang="en-US" altLang="en-US" sz="1800" dirty="0">
                <a:solidFill>
                  <a:srgbClr val="FF0000"/>
                </a:solidFill>
              </a:rPr>
              <a:t>is </a:t>
            </a:r>
            <a:r>
              <a:rPr lang="en-US" altLang="en-US" sz="1800" dirty="0" err="1">
                <a:solidFill>
                  <a:srgbClr val="FF0000"/>
                </a:solidFill>
              </a:rPr>
              <a:t>aelpmaxe</a:t>
            </a:r>
            <a:r>
              <a:rPr lang="en-US" altLang="en-US" sz="1800" dirty="0">
                <a:solidFill>
                  <a:srgbClr val="FF0000"/>
                </a:solidFill>
              </a:rPr>
              <a:t> </a:t>
            </a:r>
            <a:r>
              <a:rPr lang="en-US" altLang="en-US" sz="1800" dirty="0" err="1">
                <a:solidFill>
                  <a:srgbClr val="FF0000"/>
                </a:solidFill>
              </a:rPr>
              <a:t>elpm</a:t>
            </a:r>
            <a:r>
              <a:rPr lang="en-US" altLang="en-US" sz="1800" dirty="0"/>
              <a:t>”</a:t>
            </a:r>
            <a:endParaRPr lang="en-US" altLang="en-US" sz="2000" dirty="0"/>
          </a:p>
          <a:p>
            <a:pPr algn="l" rtl="0">
              <a:lnSpc>
                <a:spcPct val="150000"/>
              </a:lnSpc>
              <a:spcBef>
                <a:spcPct val="0"/>
              </a:spcBef>
              <a:buClrTx/>
              <a:buSzTx/>
              <a:buFont typeface="Wingdings" panose="05000000000000000000" pitchFamily="2" charset="2"/>
              <a:buChar char="q"/>
            </a:pPr>
            <a:r>
              <a:rPr lang="en-US" altLang="en-US" sz="1800" b="1" dirty="0">
                <a:sym typeface="Wingdings" panose="05000000000000000000" pitchFamily="2" charset="2"/>
              </a:rPr>
              <a:t>Note</a:t>
            </a:r>
            <a:r>
              <a:rPr lang="en-US" altLang="en-US" sz="1800" dirty="0">
                <a:sym typeface="Wingdings" panose="05000000000000000000" pitchFamily="2" charset="2"/>
              </a:rPr>
              <a:t>: We reverse the order of each sequence of 4 letters in the plaintext.</a:t>
            </a:r>
          </a:p>
          <a:p>
            <a:pPr algn="l" rtl="0">
              <a:lnSpc>
                <a:spcPct val="150000"/>
              </a:lnSpc>
              <a:spcBef>
                <a:spcPct val="0"/>
              </a:spcBef>
              <a:buClrTx/>
              <a:buSzTx/>
              <a:buFont typeface="Wingdings" panose="05000000000000000000" pitchFamily="2" charset="2"/>
              <a:buChar char="q"/>
            </a:pPr>
            <a:r>
              <a:rPr lang="en-US" altLang="en-US" sz="1800" b="1" dirty="0">
                <a:sym typeface="Wingdings" panose="05000000000000000000" pitchFamily="2" charset="2"/>
              </a:rPr>
              <a:t>Note</a:t>
            </a:r>
            <a:r>
              <a:rPr lang="en-US" altLang="en-US" sz="1800" dirty="0">
                <a:sym typeface="Wingdings" panose="05000000000000000000" pitchFamily="2" charset="2"/>
              </a:rPr>
              <a:t>: To decrypt the message, we need to reverse the order of each sequence of 4 letters in the </a:t>
            </a:r>
            <a:r>
              <a:rPr lang="en-US" altLang="en-US" sz="1800" dirty="0" err="1">
                <a:sym typeface="Wingdings" panose="05000000000000000000" pitchFamily="2" charset="2"/>
              </a:rPr>
              <a:t>ciphertext</a:t>
            </a:r>
            <a:r>
              <a:rPr lang="en-US" altLang="en-US" sz="1800" dirty="0">
                <a:sym typeface="Wingdings" panose="05000000000000000000" pitchFamily="2" charset="2"/>
              </a:rPr>
              <a:t>.</a:t>
            </a:r>
          </a:p>
        </p:txBody>
      </p:sp>
    </p:spTree>
    <p:extLst>
      <p:ext uri="{BB962C8B-B14F-4D97-AF65-F5344CB8AC3E}">
        <p14:creationId xmlns:p14="http://schemas.microsoft.com/office/powerpoint/2010/main" val="2627433176"/>
      </p:ext>
    </p:extLst>
  </p:cSld>
  <p:clrMapOvr>
    <a:masterClrMapping/>
  </p:clrMapOvr>
  <mc:AlternateContent xmlns:mc="http://schemas.openxmlformats.org/markup-compatibility/2006" xmlns:p14="http://schemas.microsoft.com/office/powerpoint/2010/main">
    <mc:Choice Requires="p14">
      <p:transition spd="slow" p14:dur="2000" advTm="128741"/>
    </mc:Choice>
    <mc:Fallback xmlns="">
      <p:transition spd="slow" advTm="12874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130614" y="1630596"/>
            <a:ext cx="8543401" cy="3831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a:lnSpc>
                <a:spcPct val="150000"/>
              </a:lnSpc>
              <a:spcBef>
                <a:spcPct val="0"/>
              </a:spcBef>
              <a:buClrTx/>
              <a:buSzTx/>
              <a:buFont typeface="Wingdings" panose="05000000000000000000" pitchFamily="2" charset="2"/>
              <a:buChar char="q"/>
            </a:pPr>
            <a:r>
              <a:rPr lang="en-US" altLang="en-US" sz="1800" dirty="0"/>
              <a:t> To encrypt a message using the Rail Fence Cipher, perform the following instructions:</a:t>
            </a:r>
          </a:p>
          <a:p>
            <a:pPr algn="l" rtl="0">
              <a:lnSpc>
                <a:spcPct val="150000"/>
              </a:lnSpc>
              <a:spcBef>
                <a:spcPct val="0"/>
              </a:spcBef>
              <a:buClrTx/>
              <a:buSzTx/>
              <a:buFont typeface="Wingdings" panose="05000000000000000000" pitchFamily="2" charset="2"/>
              <a:buChar char="q"/>
            </a:pPr>
            <a:r>
              <a:rPr lang="en-US" altLang="en-US" sz="1800" dirty="0"/>
              <a:t>Write your message in zigzag lines across the page, and then read off each row.</a:t>
            </a:r>
          </a:p>
          <a:p>
            <a:pPr algn="l" rtl="0">
              <a:lnSpc>
                <a:spcPct val="150000"/>
              </a:lnSpc>
              <a:spcBef>
                <a:spcPct val="0"/>
              </a:spcBef>
              <a:buClrTx/>
              <a:buSzTx/>
              <a:buFont typeface="Wingdings" panose="05000000000000000000" pitchFamily="2" charset="2"/>
              <a:buChar char="q"/>
            </a:pPr>
            <a:r>
              <a:rPr lang="en-US" altLang="en-US" sz="1800" dirty="0"/>
              <a:t> you need to have a key, which for this cipher is the number of rows you are going to have. </a:t>
            </a:r>
          </a:p>
          <a:p>
            <a:pPr algn="l" rtl="0">
              <a:lnSpc>
                <a:spcPct val="150000"/>
              </a:lnSpc>
              <a:spcBef>
                <a:spcPct val="0"/>
              </a:spcBef>
              <a:buClrTx/>
              <a:buSzTx/>
              <a:buFont typeface="Wingdings" panose="05000000000000000000" pitchFamily="2" charset="2"/>
              <a:buChar char="q"/>
            </a:pPr>
            <a:r>
              <a:rPr lang="en-US" altLang="en-US" sz="1800" dirty="0"/>
              <a:t>You then start writing the letters of the plaintext diagonally down to the right until you reach the number of rows specified by the key. You then bounce back up diagonally until you hit the first row again. This continues until the end of the plaintext</a:t>
            </a:r>
            <a:r>
              <a:rPr lang="en-US" altLang="en-US" sz="1800" dirty="0">
                <a:sym typeface="Wingdings" panose="05000000000000000000" pitchFamily="2" charset="2"/>
              </a:rPr>
              <a:t>.</a:t>
            </a:r>
          </a:p>
        </p:txBody>
      </p:sp>
    </p:spTree>
    <p:extLst>
      <p:ext uri="{BB962C8B-B14F-4D97-AF65-F5344CB8AC3E}">
        <p14:creationId xmlns:p14="http://schemas.microsoft.com/office/powerpoint/2010/main" val="4138899917"/>
      </p:ext>
    </p:extLst>
  </p:cSld>
  <p:clrMapOvr>
    <a:masterClrMapping/>
  </p:clrMapOvr>
  <mc:AlternateContent xmlns:mc="http://schemas.openxmlformats.org/markup-compatibility/2006" xmlns:p14="http://schemas.microsoft.com/office/powerpoint/2010/main">
    <mc:Choice Requires="p14">
      <p:transition spd="slow" p14:dur="2000" advTm="104359"/>
    </mc:Choice>
    <mc:Fallback xmlns="">
      <p:transition spd="slow" advTm="10435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5" name="TextBox 4"/>
          <p:cNvSpPr txBox="1">
            <a:spLocks noChangeArrowheads="1"/>
          </p:cNvSpPr>
          <p:nvPr/>
        </p:nvSpPr>
        <p:spPr bwMode="auto">
          <a:xfrm>
            <a:off x="210949" y="1499119"/>
            <a:ext cx="9144000" cy="133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 Encrypt the plaintext: "defend the east wall", with a key of 3 using the rail fence cipher</a:t>
            </a:r>
          </a:p>
          <a:p>
            <a:pPr algn="l" rtl="0" eaLnBrk="1" hangingPunct="1">
              <a:lnSpc>
                <a:spcPct val="150000"/>
              </a:lnSpc>
              <a:spcBef>
                <a:spcPct val="0"/>
              </a:spcBef>
              <a:buClrTx/>
              <a:buSzTx/>
              <a:buFont typeface="Wingdings" panose="05000000000000000000" pitchFamily="2" charset="2"/>
              <a:buChar char="q"/>
            </a:pPr>
            <a:r>
              <a:rPr lang="en-US" altLang="en-US" sz="1800" u="sng" dirty="0">
                <a:sym typeface="Wingdings" panose="05000000000000000000" pitchFamily="2" charset="2"/>
              </a:rPr>
              <a:t>Encryption</a:t>
            </a:r>
            <a:r>
              <a:rPr lang="en-US" altLang="en-US" sz="1800" dirty="0">
                <a:sym typeface="Wingdings" panose="05000000000000000000" pitchFamily="2" charset="2"/>
              </a:rPr>
              <a:t>:</a:t>
            </a:r>
          </a:p>
          <a:p>
            <a:pPr algn="l" rtl="0" eaLnBrk="1" hangingPunct="1">
              <a:lnSpc>
                <a:spcPct val="150000"/>
              </a:lnSpc>
              <a:spcBef>
                <a:spcPct val="0"/>
              </a:spcBef>
              <a:buClrTx/>
              <a:buSzTx/>
              <a:buFont typeface="Wingdings" panose="05000000000000000000" pitchFamily="2" charset="2"/>
              <a:buChar char="q"/>
            </a:pPr>
            <a:endParaRPr lang="en-US" altLang="en-US" sz="1800" dirty="0">
              <a:sym typeface="Wingdings" panose="05000000000000000000" pitchFamily="2" charset="2"/>
            </a:endParaRPr>
          </a:p>
        </p:txBody>
      </p:sp>
      <p:graphicFrame>
        <p:nvGraphicFramePr>
          <p:cNvPr id="18" name="Table 17"/>
          <p:cNvGraphicFramePr>
            <a:graphicFrameLocks noGrp="1"/>
          </p:cNvGraphicFramePr>
          <p:nvPr>
            <p:extLst>
              <p:ext uri="{D42A27DB-BD31-4B8C-83A1-F6EECF244321}">
                <p14:modId xmlns:p14="http://schemas.microsoft.com/office/powerpoint/2010/main" val="2217773650"/>
              </p:ext>
            </p:extLst>
          </p:nvPr>
        </p:nvGraphicFramePr>
        <p:xfrm>
          <a:off x="311911" y="2485464"/>
          <a:ext cx="8137529" cy="1112838"/>
        </p:xfrm>
        <a:graphic>
          <a:graphicData uri="http://schemas.openxmlformats.org/drawingml/2006/table">
            <a:tbl>
              <a:tblPr rtl="1" firstRow="1" bandRow="1">
                <a:tableStyleId>{D7AC3CCA-C797-4891-BE02-D94E43425B78}</a:tableStyleId>
              </a:tblPr>
              <a:tblGrid>
                <a:gridCol w="428291">
                  <a:extLst>
                    <a:ext uri="{9D8B030D-6E8A-4147-A177-3AD203B41FA5}">
                      <a16:colId xmlns:a16="http://schemas.microsoft.com/office/drawing/2014/main" val="20000"/>
                    </a:ext>
                  </a:extLst>
                </a:gridCol>
                <a:gridCol w="428291">
                  <a:extLst>
                    <a:ext uri="{9D8B030D-6E8A-4147-A177-3AD203B41FA5}">
                      <a16:colId xmlns:a16="http://schemas.microsoft.com/office/drawing/2014/main" val="20001"/>
                    </a:ext>
                  </a:extLst>
                </a:gridCol>
                <a:gridCol w="428291">
                  <a:extLst>
                    <a:ext uri="{9D8B030D-6E8A-4147-A177-3AD203B41FA5}">
                      <a16:colId xmlns:a16="http://schemas.microsoft.com/office/drawing/2014/main" val="20002"/>
                    </a:ext>
                  </a:extLst>
                </a:gridCol>
                <a:gridCol w="428291">
                  <a:extLst>
                    <a:ext uri="{9D8B030D-6E8A-4147-A177-3AD203B41FA5}">
                      <a16:colId xmlns:a16="http://schemas.microsoft.com/office/drawing/2014/main" val="20003"/>
                    </a:ext>
                  </a:extLst>
                </a:gridCol>
                <a:gridCol w="428291">
                  <a:extLst>
                    <a:ext uri="{9D8B030D-6E8A-4147-A177-3AD203B41FA5}">
                      <a16:colId xmlns:a16="http://schemas.microsoft.com/office/drawing/2014/main" val="20004"/>
                    </a:ext>
                  </a:extLst>
                </a:gridCol>
                <a:gridCol w="428291">
                  <a:extLst>
                    <a:ext uri="{9D8B030D-6E8A-4147-A177-3AD203B41FA5}">
                      <a16:colId xmlns:a16="http://schemas.microsoft.com/office/drawing/2014/main" val="20005"/>
                    </a:ext>
                  </a:extLst>
                </a:gridCol>
                <a:gridCol w="428291">
                  <a:extLst>
                    <a:ext uri="{9D8B030D-6E8A-4147-A177-3AD203B41FA5}">
                      <a16:colId xmlns:a16="http://schemas.microsoft.com/office/drawing/2014/main" val="20006"/>
                    </a:ext>
                  </a:extLst>
                </a:gridCol>
                <a:gridCol w="428291">
                  <a:extLst>
                    <a:ext uri="{9D8B030D-6E8A-4147-A177-3AD203B41FA5}">
                      <a16:colId xmlns:a16="http://schemas.microsoft.com/office/drawing/2014/main" val="20007"/>
                    </a:ext>
                  </a:extLst>
                </a:gridCol>
                <a:gridCol w="428291">
                  <a:extLst>
                    <a:ext uri="{9D8B030D-6E8A-4147-A177-3AD203B41FA5}">
                      <a16:colId xmlns:a16="http://schemas.microsoft.com/office/drawing/2014/main" val="20008"/>
                    </a:ext>
                  </a:extLst>
                </a:gridCol>
                <a:gridCol w="428291">
                  <a:extLst>
                    <a:ext uri="{9D8B030D-6E8A-4147-A177-3AD203B41FA5}">
                      <a16:colId xmlns:a16="http://schemas.microsoft.com/office/drawing/2014/main" val="20009"/>
                    </a:ext>
                  </a:extLst>
                </a:gridCol>
                <a:gridCol w="428291">
                  <a:extLst>
                    <a:ext uri="{9D8B030D-6E8A-4147-A177-3AD203B41FA5}">
                      <a16:colId xmlns:a16="http://schemas.microsoft.com/office/drawing/2014/main" val="20010"/>
                    </a:ext>
                  </a:extLst>
                </a:gridCol>
                <a:gridCol w="428291">
                  <a:extLst>
                    <a:ext uri="{9D8B030D-6E8A-4147-A177-3AD203B41FA5}">
                      <a16:colId xmlns:a16="http://schemas.microsoft.com/office/drawing/2014/main" val="20011"/>
                    </a:ext>
                  </a:extLst>
                </a:gridCol>
                <a:gridCol w="428291">
                  <a:extLst>
                    <a:ext uri="{9D8B030D-6E8A-4147-A177-3AD203B41FA5}">
                      <a16:colId xmlns:a16="http://schemas.microsoft.com/office/drawing/2014/main" val="20012"/>
                    </a:ext>
                  </a:extLst>
                </a:gridCol>
                <a:gridCol w="428291">
                  <a:extLst>
                    <a:ext uri="{9D8B030D-6E8A-4147-A177-3AD203B41FA5}">
                      <a16:colId xmlns:a16="http://schemas.microsoft.com/office/drawing/2014/main" val="20013"/>
                    </a:ext>
                  </a:extLst>
                </a:gridCol>
                <a:gridCol w="428291">
                  <a:extLst>
                    <a:ext uri="{9D8B030D-6E8A-4147-A177-3AD203B41FA5}">
                      <a16:colId xmlns:a16="http://schemas.microsoft.com/office/drawing/2014/main" val="20014"/>
                    </a:ext>
                  </a:extLst>
                </a:gridCol>
                <a:gridCol w="428291">
                  <a:extLst>
                    <a:ext uri="{9D8B030D-6E8A-4147-A177-3AD203B41FA5}">
                      <a16:colId xmlns:a16="http://schemas.microsoft.com/office/drawing/2014/main" val="20015"/>
                    </a:ext>
                  </a:extLst>
                </a:gridCol>
                <a:gridCol w="428291">
                  <a:extLst>
                    <a:ext uri="{9D8B030D-6E8A-4147-A177-3AD203B41FA5}">
                      <a16:colId xmlns:a16="http://schemas.microsoft.com/office/drawing/2014/main" val="20016"/>
                    </a:ext>
                  </a:extLst>
                </a:gridCol>
                <a:gridCol w="428291">
                  <a:extLst>
                    <a:ext uri="{9D8B030D-6E8A-4147-A177-3AD203B41FA5}">
                      <a16:colId xmlns:a16="http://schemas.microsoft.com/office/drawing/2014/main" val="20017"/>
                    </a:ext>
                  </a:extLst>
                </a:gridCol>
                <a:gridCol w="428291">
                  <a:extLst>
                    <a:ext uri="{9D8B030D-6E8A-4147-A177-3AD203B41FA5}">
                      <a16:colId xmlns:a16="http://schemas.microsoft.com/office/drawing/2014/main" val="20018"/>
                    </a:ext>
                  </a:extLst>
                </a:gridCol>
              </a:tblGrid>
              <a:tr h="370946">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n</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extLst>
                  <a:ext uri="{0D108BD9-81ED-4DB2-BD59-A6C34878D82A}">
                    <a16:rowId xmlns:a16="http://schemas.microsoft.com/office/drawing/2014/main" val="10000"/>
                  </a:ext>
                </a:extLst>
              </a:tr>
              <a:tr h="370946">
                <a:tc>
                  <a:txBody>
                    <a:bodyPr/>
                    <a:lstStyle/>
                    <a:p>
                      <a:pPr algn="ctr" rtl="0"/>
                      <a:endParaRPr lang="ar-SA" sz="1800" b="1" dirty="0"/>
                    </a:p>
                  </a:txBody>
                  <a:tcPr marL="91447" marR="91447" marT="45733" marB="45733"/>
                </a:tc>
                <a:tc>
                  <a:txBody>
                    <a:bodyPr/>
                    <a:lstStyle/>
                    <a:p>
                      <a:pPr algn="ctr" rtl="0"/>
                      <a:r>
                        <a:rPr lang="en-US" sz="1800" b="1" dirty="0"/>
                        <a:t>x</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w</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s</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h</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1"/>
                  </a:ext>
                </a:extLst>
              </a:tr>
              <a:tr h="370946">
                <a:tc>
                  <a:txBody>
                    <a:bodyPr/>
                    <a:lstStyle/>
                    <a:p>
                      <a:pPr algn="ctr" rtl="0"/>
                      <a:r>
                        <a:rPr lang="en-US" sz="1800" b="1" dirty="0"/>
                        <a:t>x</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f</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2"/>
                  </a:ext>
                </a:extLst>
              </a:tr>
            </a:tbl>
          </a:graphicData>
        </a:graphic>
      </p:graphicFrame>
      <p:sp>
        <p:nvSpPr>
          <p:cNvPr id="20" name="TextBox 4"/>
          <p:cNvSpPr txBox="1">
            <a:spLocks noChangeArrowheads="1"/>
          </p:cNvSpPr>
          <p:nvPr/>
        </p:nvSpPr>
        <p:spPr bwMode="auto">
          <a:xfrm>
            <a:off x="210949" y="3687583"/>
            <a:ext cx="91440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1800" dirty="0"/>
              <a:t>Note that at the end of the message we have inserted two "X"s. These are called nulls, and act as placeholders. They can be used to make the message fit neatly in to the grid</a:t>
            </a:r>
          </a:p>
          <a:p>
            <a:pPr algn="l" rtl="0" eaLnBrk="1" hangingPunct="1">
              <a:spcBef>
                <a:spcPct val="0"/>
              </a:spcBef>
              <a:buClrTx/>
              <a:buSzTx/>
              <a:buFont typeface="Wingdings" panose="05000000000000000000" pitchFamily="2" charset="2"/>
              <a:buChar char="q"/>
            </a:pPr>
            <a:endParaRPr lang="en-US" altLang="en-US" sz="1800" dirty="0"/>
          </a:p>
          <a:p>
            <a:pPr algn="l" rtl="0" eaLnBrk="1" hangingPunct="1">
              <a:spcBef>
                <a:spcPct val="0"/>
              </a:spcBef>
              <a:buClrTx/>
              <a:buSzTx/>
              <a:buFont typeface="Wingdings" panose="05000000000000000000" pitchFamily="2" charset="2"/>
              <a:buChar char="q"/>
            </a:pPr>
            <a:r>
              <a:rPr lang="en-US" altLang="en-US" sz="1800" dirty="0"/>
              <a:t>The </a:t>
            </a:r>
            <a:r>
              <a:rPr lang="en-US" altLang="en-US" sz="1800" dirty="0" err="1"/>
              <a:t>ciphertext</a:t>
            </a:r>
            <a:r>
              <a:rPr lang="en-US" altLang="en-US" sz="1800" dirty="0"/>
              <a:t> is read off row by row, as follows:</a:t>
            </a:r>
          </a:p>
          <a:p>
            <a:pPr algn="l" rtl="0" eaLnBrk="1" hangingPunct="1">
              <a:spcBef>
                <a:spcPct val="0"/>
              </a:spcBef>
              <a:buClrTx/>
              <a:buSzTx/>
              <a:buFont typeface="Wingdings" panose="05000000000000000000" pitchFamily="2" charset="2"/>
              <a:buChar char="q"/>
            </a:pPr>
            <a:endParaRPr lang="en-US" altLang="en-US" sz="1800" dirty="0"/>
          </a:p>
          <a:p>
            <a:pPr algn="l" rtl="0" eaLnBrk="1" hangingPunct="1">
              <a:spcBef>
                <a:spcPct val="0"/>
              </a:spcBef>
              <a:buClrTx/>
              <a:buSzTx/>
              <a:buFont typeface="Wingdings" panose="05000000000000000000" pitchFamily="2" charset="2"/>
              <a:buChar char="q"/>
            </a:pPr>
            <a:r>
              <a:rPr lang="en-US" altLang="en-US" sz="1800" dirty="0"/>
              <a:t> </a:t>
            </a:r>
            <a:r>
              <a:rPr lang="en-US" altLang="en-US" sz="1800" dirty="0" err="1"/>
              <a:t>Ciphertext</a:t>
            </a:r>
            <a:r>
              <a:rPr lang="en-US" altLang="en-US" sz="1800" dirty="0"/>
              <a:t>: "</a:t>
            </a:r>
            <a:r>
              <a:rPr lang="en-US" altLang="en-US" dirty="0" err="1"/>
              <a:t>dnetleedheswlxftaax</a:t>
            </a:r>
            <a:r>
              <a:rPr lang="en-US" altLang="en-US" sz="1800" dirty="0"/>
              <a:t>"</a:t>
            </a:r>
            <a:endParaRPr lang="ar-SA" altLang="en-US" sz="1800" dirty="0"/>
          </a:p>
        </p:txBody>
      </p:sp>
    </p:spTree>
    <p:extLst>
      <p:ext uri="{BB962C8B-B14F-4D97-AF65-F5344CB8AC3E}">
        <p14:creationId xmlns:p14="http://schemas.microsoft.com/office/powerpoint/2010/main" val="3844738878"/>
      </p:ext>
    </p:extLst>
  </p:cSld>
  <p:clrMapOvr>
    <a:masterClrMapping/>
  </p:clrMapOvr>
  <mc:AlternateContent xmlns:mc="http://schemas.openxmlformats.org/markup-compatibility/2006" xmlns:p14="http://schemas.microsoft.com/office/powerpoint/2010/main">
    <mc:Choice Requires="p14">
      <p:transition spd="slow" p14:dur="2000" advTm="240103"/>
    </mc:Choice>
    <mc:Fallback xmlns="">
      <p:transition spd="slow" advTm="24010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183937" y="1687056"/>
            <a:ext cx="8363056"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The decryption process for the Rail Fence Cipher involves reconstructing the diagonal grid used to encrypt the message. </a:t>
            </a:r>
          </a:p>
          <a:p>
            <a:pPr algn="l" rtl="0" eaLnBrk="1" hangingPunct="1">
              <a:lnSpc>
                <a:spcPct val="150000"/>
              </a:lnSpc>
              <a:spcBef>
                <a:spcPct val="0"/>
              </a:spcBef>
              <a:buClrTx/>
              <a:buSzTx/>
              <a:buFont typeface="Wingdings" panose="05000000000000000000" pitchFamily="2" charset="2"/>
              <a:buChar char="q"/>
            </a:pPr>
            <a:r>
              <a:rPr lang="en-US" altLang="en-US" sz="1800" dirty="0"/>
              <a:t>We start writing the message, but leaving a dash in place of the spaces yet to be occupied. </a:t>
            </a:r>
          </a:p>
          <a:p>
            <a:pPr algn="l" rtl="0" eaLnBrk="1" hangingPunct="1">
              <a:lnSpc>
                <a:spcPct val="150000"/>
              </a:lnSpc>
              <a:spcBef>
                <a:spcPct val="0"/>
              </a:spcBef>
              <a:buClrTx/>
              <a:buSzTx/>
              <a:buFont typeface="Wingdings" panose="05000000000000000000" pitchFamily="2" charset="2"/>
              <a:buChar char="q"/>
            </a:pPr>
            <a:r>
              <a:rPr lang="en-US" altLang="en-US" sz="1800" dirty="0"/>
              <a:t>Gradually, you can replace all the dashes with the corresponding letters, and read off the plaintext from the table.</a:t>
            </a:r>
          </a:p>
          <a:p>
            <a:pPr algn="l" rtl="0" eaLnBrk="1" hangingPunct="1">
              <a:lnSpc>
                <a:spcPct val="150000"/>
              </a:lnSpc>
              <a:spcBef>
                <a:spcPct val="0"/>
              </a:spcBef>
              <a:buClrTx/>
              <a:buSzTx/>
              <a:buFont typeface="Wingdings" panose="05000000000000000000" pitchFamily="2" charset="2"/>
              <a:buChar char="q"/>
            </a:pPr>
            <a:r>
              <a:rPr lang="en-US" altLang="en-US" sz="1800" dirty="0"/>
              <a:t>You can start by making a grid with as many rows as the key is, and as many columns as the length of the </a:t>
            </a:r>
            <a:r>
              <a:rPr lang="en-US" altLang="en-US" sz="1800" dirty="0" err="1"/>
              <a:t>ciphertext</a:t>
            </a:r>
            <a:r>
              <a:rPr lang="en-US" altLang="en-US" sz="1800" dirty="0"/>
              <a:t>. </a:t>
            </a:r>
          </a:p>
        </p:txBody>
      </p:sp>
    </p:spTree>
    <p:extLst>
      <p:ext uri="{BB962C8B-B14F-4D97-AF65-F5344CB8AC3E}">
        <p14:creationId xmlns:p14="http://schemas.microsoft.com/office/powerpoint/2010/main" val="2115316070"/>
      </p:ext>
    </p:extLst>
  </p:cSld>
  <p:clrMapOvr>
    <a:masterClrMapping/>
  </p:clrMapOvr>
  <mc:AlternateContent xmlns:mc="http://schemas.openxmlformats.org/markup-compatibility/2006" xmlns:p14="http://schemas.microsoft.com/office/powerpoint/2010/main">
    <mc:Choice Requires="p14">
      <p:transition spd="slow" p14:dur="2000" advTm="32959"/>
    </mc:Choice>
    <mc:Fallback xmlns="">
      <p:transition spd="slow" advTm="3295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211250" y="1900187"/>
            <a:ext cx="8363056"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Then place the first letter in the top left square, and dashes diagonally downwards where the letters will be. </a:t>
            </a:r>
          </a:p>
          <a:p>
            <a:pPr algn="l" rtl="0" eaLnBrk="1" hangingPunct="1">
              <a:lnSpc>
                <a:spcPct val="150000"/>
              </a:lnSpc>
              <a:spcBef>
                <a:spcPct val="0"/>
              </a:spcBef>
              <a:buClrTx/>
              <a:buSzTx/>
              <a:buFont typeface="Wingdings" panose="05000000000000000000" pitchFamily="2" charset="2"/>
              <a:buChar char="q"/>
            </a:pPr>
            <a:r>
              <a:rPr lang="en-US" altLang="en-US" sz="1800" dirty="0"/>
              <a:t>When you get back to the top row, place the next letter in the </a:t>
            </a:r>
            <a:r>
              <a:rPr lang="en-US" altLang="en-US" sz="1800" dirty="0" err="1"/>
              <a:t>ciphertext</a:t>
            </a:r>
            <a:r>
              <a:rPr lang="en-US" altLang="en-US" sz="1800" dirty="0"/>
              <a:t>. </a:t>
            </a:r>
          </a:p>
          <a:p>
            <a:pPr algn="l" rtl="0" eaLnBrk="1" hangingPunct="1">
              <a:lnSpc>
                <a:spcPct val="150000"/>
              </a:lnSpc>
              <a:spcBef>
                <a:spcPct val="0"/>
              </a:spcBef>
              <a:buClrTx/>
              <a:buSzTx/>
              <a:buFont typeface="Wingdings" panose="05000000000000000000" pitchFamily="2" charset="2"/>
              <a:buChar char="q"/>
            </a:pPr>
            <a:r>
              <a:rPr lang="en-US" altLang="en-US" sz="1800" dirty="0"/>
              <a:t>Continue like this across the row, and start the next row when you reach the end.</a:t>
            </a:r>
          </a:p>
        </p:txBody>
      </p:sp>
    </p:spTree>
    <p:extLst>
      <p:ext uri="{BB962C8B-B14F-4D97-AF65-F5344CB8AC3E}">
        <p14:creationId xmlns:p14="http://schemas.microsoft.com/office/powerpoint/2010/main" val="91830089"/>
      </p:ext>
    </p:extLst>
  </p:cSld>
  <p:clrMapOvr>
    <a:masterClrMapping/>
  </p:clrMapOvr>
  <mc:AlternateContent xmlns:mc="http://schemas.openxmlformats.org/markup-compatibility/2006" xmlns:p14="http://schemas.microsoft.com/office/powerpoint/2010/main">
    <mc:Choice Requires="p14">
      <p:transition spd="slow" p14:dur="2000" advTm="13872"/>
    </mc:Choice>
    <mc:Fallback xmlns="">
      <p:transition spd="slow" advTm="1387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5" name="TextBox 4"/>
          <p:cNvSpPr txBox="1">
            <a:spLocks noChangeArrowheads="1"/>
          </p:cNvSpPr>
          <p:nvPr/>
        </p:nvSpPr>
        <p:spPr bwMode="auto">
          <a:xfrm>
            <a:off x="168841" y="1396619"/>
            <a:ext cx="8243889" cy="217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 Decrypt the </a:t>
            </a:r>
            <a:r>
              <a:rPr lang="en-US" altLang="en-US" sz="1800" dirty="0" err="1"/>
              <a:t>ciphertext</a:t>
            </a:r>
            <a:r>
              <a:rPr lang="en-US" altLang="en-US" sz="1800" dirty="0"/>
              <a:t>: " </a:t>
            </a:r>
            <a:r>
              <a:rPr lang="en-US" altLang="en-US" sz="1800" dirty="0" err="1"/>
              <a:t>dnetleedheswlxftaax</a:t>
            </a:r>
            <a:r>
              <a:rPr lang="en-US" altLang="en-US" sz="1800" dirty="0"/>
              <a:t>", with a key of 3 using the rail fence cipher</a:t>
            </a:r>
          </a:p>
          <a:p>
            <a:pPr algn="l" rtl="0" eaLnBrk="1" hangingPunct="1">
              <a:lnSpc>
                <a:spcPct val="150000"/>
              </a:lnSpc>
              <a:spcBef>
                <a:spcPct val="0"/>
              </a:spcBef>
              <a:buClrTx/>
              <a:buSzTx/>
              <a:buFont typeface="Wingdings" panose="05000000000000000000" pitchFamily="2" charset="2"/>
              <a:buChar char="q"/>
            </a:pPr>
            <a:r>
              <a:rPr lang="en-US" altLang="en-US" sz="1800" u="sng" dirty="0">
                <a:sym typeface="Wingdings" panose="05000000000000000000" pitchFamily="2" charset="2"/>
              </a:rPr>
              <a:t>Decryption</a:t>
            </a:r>
            <a:r>
              <a:rPr lang="en-US" altLang="en-US" sz="1800" dirty="0">
                <a:sym typeface="Wingdings" panose="05000000000000000000" pitchFamily="2" charset="2"/>
              </a:rPr>
              <a:t>: </a:t>
            </a:r>
          </a:p>
          <a:p>
            <a:pPr algn="l" rtl="0" eaLnBrk="1" hangingPunct="1">
              <a:lnSpc>
                <a:spcPct val="150000"/>
              </a:lnSpc>
              <a:spcBef>
                <a:spcPct val="0"/>
              </a:spcBef>
              <a:buClrTx/>
              <a:buSzTx/>
              <a:buFont typeface="Wingdings" panose="05000000000000000000" pitchFamily="2" charset="2"/>
              <a:buChar char="q"/>
            </a:pPr>
            <a:r>
              <a:rPr lang="en-US" altLang="en-US" sz="1800" dirty="0">
                <a:sym typeface="Wingdings" panose="05000000000000000000" pitchFamily="2" charset="2"/>
              </a:rPr>
              <a:t>The first raw can be filled as shown in the table</a:t>
            </a:r>
          </a:p>
          <a:p>
            <a:pPr algn="l" rtl="0" eaLnBrk="1" hangingPunct="1">
              <a:lnSpc>
                <a:spcPct val="150000"/>
              </a:lnSpc>
              <a:spcBef>
                <a:spcPct val="0"/>
              </a:spcBef>
              <a:buClrTx/>
              <a:buSzTx/>
              <a:buFont typeface="Wingdings" panose="05000000000000000000" pitchFamily="2" charset="2"/>
              <a:buChar char="q"/>
            </a:pPr>
            <a:endParaRPr lang="en-US" altLang="en-US" sz="1800" dirty="0">
              <a:sym typeface="Wingdings" panose="05000000000000000000" pitchFamily="2" charset="2"/>
            </a:endParaRPr>
          </a:p>
        </p:txBody>
      </p:sp>
      <p:graphicFrame>
        <p:nvGraphicFramePr>
          <p:cNvPr id="18" name="Table 17"/>
          <p:cNvGraphicFramePr>
            <a:graphicFrameLocks noGrp="1"/>
          </p:cNvGraphicFramePr>
          <p:nvPr>
            <p:extLst>
              <p:ext uri="{D42A27DB-BD31-4B8C-83A1-F6EECF244321}">
                <p14:modId xmlns:p14="http://schemas.microsoft.com/office/powerpoint/2010/main" val="1527173770"/>
              </p:ext>
            </p:extLst>
          </p:nvPr>
        </p:nvGraphicFramePr>
        <p:xfrm>
          <a:off x="247769" y="3046984"/>
          <a:ext cx="8137529" cy="1112838"/>
        </p:xfrm>
        <a:graphic>
          <a:graphicData uri="http://schemas.openxmlformats.org/drawingml/2006/table">
            <a:tbl>
              <a:tblPr rtl="1" firstRow="1" bandRow="1">
                <a:tableStyleId>{D7AC3CCA-C797-4891-BE02-D94E43425B78}</a:tableStyleId>
              </a:tblPr>
              <a:tblGrid>
                <a:gridCol w="428291">
                  <a:extLst>
                    <a:ext uri="{9D8B030D-6E8A-4147-A177-3AD203B41FA5}">
                      <a16:colId xmlns:a16="http://schemas.microsoft.com/office/drawing/2014/main" val="20000"/>
                    </a:ext>
                  </a:extLst>
                </a:gridCol>
                <a:gridCol w="428291">
                  <a:extLst>
                    <a:ext uri="{9D8B030D-6E8A-4147-A177-3AD203B41FA5}">
                      <a16:colId xmlns:a16="http://schemas.microsoft.com/office/drawing/2014/main" val="20001"/>
                    </a:ext>
                  </a:extLst>
                </a:gridCol>
                <a:gridCol w="428291">
                  <a:extLst>
                    <a:ext uri="{9D8B030D-6E8A-4147-A177-3AD203B41FA5}">
                      <a16:colId xmlns:a16="http://schemas.microsoft.com/office/drawing/2014/main" val="20002"/>
                    </a:ext>
                  </a:extLst>
                </a:gridCol>
                <a:gridCol w="428291">
                  <a:extLst>
                    <a:ext uri="{9D8B030D-6E8A-4147-A177-3AD203B41FA5}">
                      <a16:colId xmlns:a16="http://schemas.microsoft.com/office/drawing/2014/main" val="20003"/>
                    </a:ext>
                  </a:extLst>
                </a:gridCol>
                <a:gridCol w="428291">
                  <a:extLst>
                    <a:ext uri="{9D8B030D-6E8A-4147-A177-3AD203B41FA5}">
                      <a16:colId xmlns:a16="http://schemas.microsoft.com/office/drawing/2014/main" val="20004"/>
                    </a:ext>
                  </a:extLst>
                </a:gridCol>
                <a:gridCol w="428291">
                  <a:extLst>
                    <a:ext uri="{9D8B030D-6E8A-4147-A177-3AD203B41FA5}">
                      <a16:colId xmlns:a16="http://schemas.microsoft.com/office/drawing/2014/main" val="20005"/>
                    </a:ext>
                  </a:extLst>
                </a:gridCol>
                <a:gridCol w="428291">
                  <a:extLst>
                    <a:ext uri="{9D8B030D-6E8A-4147-A177-3AD203B41FA5}">
                      <a16:colId xmlns:a16="http://schemas.microsoft.com/office/drawing/2014/main" val="20006"/>
                    </a:ext>
                  </a:extLst>
                </a:gridCol>
                <a:gridCol w="428291">
                  <a:extLst>
                    <a:ext uri="{9D8B030D-6E8A-4147-A177-3AD203B41FA5}">
                      <a16:colId xmlns:a16="http://schemas.microsoft.com/office/drawing/2014/main" val="20007"/>
                    </a:ext>
                  </a:extLst>
                </a:gridCol>
                <a:gridCol w="428291">
                  <a:extLst>
                    <a:ext uri="{9D8B030D-6E8A-4147-A177-3AD203B41FA5}">
                      <a16:colId xmlns:a16="http://schemas.microsoft.com/office/drawing/2014/main" val="20008"/>
                    </a:ext>
                  </a:extLst>
                </a:gridCol>
                <a:gridCol w="428291">
                  <a:extLst>
                    <a:ext uri="{9D8B030D-6E8A-4147-A177-3AD203B41FA5}">
                      <a16:colId xmlns:a16="http://schemas.microsoft.com/office/drawing/2014/main" val="20009"/>
                    </a:ext>
                  </a:extLst>
                </a:gridCol>
                <a:gridCol w="428291">
                  <a:extLst>
                    <a:ext uri="{9D8B030D-6E8A-4147-A177-3AD203B41FA5}">
                      <a16:colId xmlns:a16="http://schemas.microsoft.com/office/drawing/2014/main" val="20010"/>
                    </a:ext>
                  </a:extLst>
                </a:gridCol>
                <a:gridCol w="428291">
                  <a:extLst>
                    <a:ext uri="{9D8B030D-6E8A-4147-A177-3AD203B41FA5}">
                      <a16:colId xmlns:a16="http://schemas.microsoft.com/office/drawing/2014/main" val="20011"/>
                    </a:ext>
                  </a:extLst>
                </a:gridCol>
                <a:gridCol w="428291">
                  <a:extLst>
                    <a:ext uri="{9D8B030D-6E8A-4147-A177-3AD203B41FA5}">
                      <a16:colId xmlns:a16="http://schemas.microsoft.com/office/drawing/2014/main" val="20012"/>
                    </a:ext>
                  </a:extLst>
                </a:gridCol>
                <a:gridCol w="428291">
                  <a:extLst>
                    <a:ext uri="{9D8B030D-6E8A-4147-A177-3AD203B41FA5}">
                      <a16:colId xmlns:a16="http://schemas.microsoft.com/office/drawing/2014/main" val="20013"/>
                    </a:ext>
                  </a:extLst>
                </a:gridCol>
                <a:gridCol w="428291">
                  <a:extLst>
                    <a:ext uri="{9D8B030D-6E8A-4147-A177-3AD203B41FA5}">
                      <a16:colId xmlns:a16="http://schemas.microsoft.com/office/drawing/2014/main" val="20014"/>
                    </a:ext>
                  </a:extLst>
                </a:gridCol>
                <a:gridCol w="428291">
                  <a:extLst>
                    <a:ext uri="{9D8B030D-6E8A-4147-A177-3AD203B41FA5}">
                      <a16:colId xmlns:a16="http://schemas.microsoft.com/office/drawing/2014/main" val="20015"/>
                    </a:ext>
                  </a:extLst>
                </a:gridCol>
                <a:gridCol w="428291">
                  <a:extLst>
                    <a:ext uri="{9D8B030D-6E8A-4147-A177-3AD203B41FA5}">
                      <a16:colId xmlns:a16="http://schemas.microsoft.com/office/drawing/2014/main" val="20016"/>
                    </a:ext>
                  </a:extLst>
                </a:gridCol>
                <a:gridCol w="428291">
                  <a:extLst>
                    <a:ext uri="{9D8B030D-6E8A-4147-A177-3AD203B41FA5}">
                      <a16:colId xmlns:a16="http://schemas.microsoft.com/office/drawing/2014/main" val="20017"/>
                    </a:ext>
                  </a:extLst>
                </a:gridCol>
                <a:gridCol w="428291">
                  <a:extLst>
                    <a:ext uri="{9D8B030D-6E8A-4147-A177-3AD203B41FA5}">
                      <a16:colId xmlns:a16="http://schemas.microsoft.com/office/drawing/2014/main" val="20018"/>
                    </a:ext>
                  </a:extLst>
                </a:gridCol>
              </a:tblGrid>
              <a:tr h="370946">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n</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extLst>
                  <a:ext uri="{0D108BD9-81ED-4DB2-BD59-A6C34878D82A}">
                    <a16:rowId xmlns:a16="http://schemas.microsoft.com/office/drawing/2014/main" val="10000"/>
                  </a:ext>
                </a:extLst>
              </a:tr>
              <a:tr h="370946">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1"/>
                  </a:ext>
                </a:extLst>
              </a:tr>
              <a:tr h="370946">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2"/>
                  </a:ext>
                </a:extLst>
              </a:tr>
            </a:tbl>
          </a:graphicData>
        </a:graphic>
      </p:graphicFrame>
      <p:sp>
        <p:nvSpPr>
          <p:cNvPr id="20" name="TextBox 4"/>
          <p:cNvSpPr txBox="1">
            <a:spLocks noChangeArrowheads="1"/>
          </p:cNvSpPr>
          <p:nvPr/>
        </p:nvSpPr>
        <p:spPr bwMode="auto">
          <a:xfrm>
            <a:off x="168841" y="4175950"/>
            <a:ext cx="9144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1800" dirty="0"/>
              <a:t>Then, start filling the next raw, as following:</a:t>
            </a:r>
            <a:endParaRPr lang="ar-SA" altLang="en-US" sz="1800" dirty="0"/>
          </a:p>
        </p:txBody>
      </p:sp>
      <p:graphicFrame>
        <p:nvGraphicFramePr>
          <p:cNvPr id="21" name="Table 20"/>
          <p:cNvGraphicFramePr>
            <a:graphicFrameLocks noGrp="1"/>
          </p:cNvGraphicFramePr>
          <p:nvPr>
            <p:extLst>
              <p:ext uri="{D42A27DB-BD31-4B8C-83A1-F6EECF244321}">
                <p14:modId xmlns:p14="http://schemas.microsoft.com/office/powerpoint/2010/main" val="1348940426"/>
              </p:ext>
            </p:extLst>
          </p:nvPr>
        </p:nvGraphicFramePr>
        <p:xfrm>
          <a:off x="348226" y="4537710"/>
          <a:ext cx="8137529" cy="1112838"/>
        </p:xfrm>
        <a:graphic>
          <a:graphicData uri="http://schemas.openxmlformats.org/drawingml/2006/table">
            <a:tbl>
              <a:tblPr rtl="1" firstRow="1" bandRow="1">
                <a:tableStyleId>{D7AC3CCA-C797-4891-BE02-D94E43425B78}</a:tableStyleId>
              </a:tblPr>
              <a:tblGrid>
                <a:gridCol w="428291">
                  <a:extLst>
                    <a:ext uri="{9D8B030D-6E8A-4147-A177-3AD203B41FA5}">
                      <a16:colId xmlns:a16="http://schemas.microsoft.com/office/drawing/2014/main" val="20000"/>
                    </a:ext>
                  </a:extLst>
                </a:gridCol>
                <a:gridCol w="428291">
                  <a:extLst>
                    <a:ext uri="{9D8B030D-6E8A-4147-A177-3AD203B41FA5}">
                      <a16:colId xmlns:a16="http://schemas.microsoft.com/office/drawing/2014/main" val="20001"/>
                    </a:ext>
                  </a:extLst>
                </a:gridCol>
                <a:gridCol w="428291">
                  <a:extLst>
                    <a:ext uri="{9D8B030D-6E8A-4147-A177-3AD203B41FA5}">
                      <a16:colId xmlns:a16="http://schemas.microsoft.com/office/drawing/2014/main" val="20002"/>
                    </a:ext>
                  </a:extLst>
                </a:gridCol>
                <a:gridCol w="428291">
                  <a:extLst>
                    <a:ext uri="{9D8B030D-6E8A-4147-A177-3AD203B41FA5}">
                      <a16:colId xmlns:a16="http://schemas.microsoft.com/office/drawing/2014/main" val="20003"/>
                    </a:ext>
                  </a:extLst>
                </a:gridCol>
                <a:gridCol w="428291">
                  <a:extLst>
                    <a:ext uri="{9D8B030D-6E8A-4147-A177-3AD203B41FA5}">
                      <a16:colId xmlns:a16="http://schemas.microsoft.com/office/drawing/2014/main" val="20004"/>
                    </a:ext>
                  </a:extLst>
                </a:gridCol>
                <a:gridCol w="428291">
                  <a:extLst>
                    <a:ext uri="{9D8B030D-6E8A-4147-A177-3AD203B41FA5}">
                      <a16:colId xmlns:a16="http://schemas.microsoft.com/office/drawing/2014/main" val="20005"/>
                    </a:ext>
                  </a:extLst>
                </a:gridCol>
                <a:gridCol w="428291">
                  <a:extLst>
                    <a:ext uri="{9D8B030D-6E8A-4147-A177-3AD203B41FA5}">
                      <a16:colId xmlns:a16="http://schemas.microsoft.com/office/drawing/2014/main" val="20006"/>
                    </a:ext>
                  </a:extLst>
                </a:gridCol>
                <a:gridCol w="428291">
                  <a:extLst>
                    <a:ext uri="{9D8B030D-6E8A-4147-A177-3AD203B41FA5}">
                      <a16:colId xmlns:a16="http://schemas.microsoft.com/office/drawing/2014/main" val="20007"/>
                    </a:ext>
                  </a:extLst>
                </a:gridCol>
                <a:gridCol w="428291">
                  <a:extLst>
                    <a:ext uri="{9D8B030D-6E8A-4147-A177-3AD203B41FA5}">
                      <a16:colId xmlns:a16="http://schemas.microsoft.com/office/drawing/2014/main" val="20008"/>
                    </a:ext>
                  </a:extLst>
                </a:gridCol>
                <a:gridCol w="428291">
                  <a:extLst>
                    <a:ext uri="{9D8B030D-6E8A-4147-A177-3AD203B41FA5}">
                      <a16:colId xmlns:a16="http://schemas.microsoft.com/office/drawing/2014/main" val="20009"/>
                    </a:ext>
                  </a:extLst>
                </a:gridCol>
                <a:gridCol w="428291">
                  <a:extLst>
                    <a:ext uri="{9D8B030D-6E8A-4147-A177-3AD203B41FA5}">
                      <a16:colId xmlns:a16="http://schemas.microsoft.com/office/drawing/2014/main" val="20010"/>
                    </a:ext>
                  </a:extLst>
                </a:gridCol>
                <a:gridCol w="428291">
                  <a:extLst>
                    <a:ext uri="{9D8B030D-6E8A-4147-A177-3AD203B41FA5}">
                      <a16:colId xmlns:a16="http://schemas.microsoft.com/office/drawing/2014/main" val="20011"/>
                    </a:ext>
                  </a:extLst>
                </a:gridCol>
                <a:gridCol w="428291">
                  <a:extLst>
                    <a:ext uri="{9D8B030D-6E8A-4147-A177-3AD203B41FA5}">
                      <a16:colId xmlns:a16="http://schemas.microsoft.com/office/drawing/2014/main" val="20012"/>
                    </a:ext>
                  </a:extLst>
                </a:gridCol>
                <a:gridCol w="428291">
                  <a:extLst>
                    <a:ext uri="{9D8B030D-6E8A-4147-A177-3AD203B41FA5}">
                      <a16:colId xmlns:a16="http://schemas.microsoft.com/office/drawing/2014/main" val="20013"/>
                    </a:ext>
                  </a:extLst>
                </a:gridCol>
                <a:gridCol w="428291">
                  <a:extLst>
                    <a:ext uri="{9D8B030D-6E8A-4147-A177-3AD203B41FA5}">
                      <a16:colId xmlns:a16="http://schemas.microsoft.com/office/drawing/2014/main" val="20014"/>
                    </a:ext>
                  </a:extLst>
                </a:gridCol>
                <a:gridCol w="428291">
                  <a:extLst>
                    <a:ext uri="{9D8B030D-6E8A-4147-A177-3AD203B41FA5}">
                      <a16:colId xmlns:a16="http://schemas.microsoft.com/office/drawing/2014/main" val="20015"/>
                    </a:ext>
                  </a:extLst>
                </a:gridCol>
                <a:gridCol w="428291">
                  <a:extLst>
                    <a:ext uri="{9D8B030D-6E8A-4147-A177-3AD203B41FA5}">
                      <a16:colId xmlns:a16="http://schemas.microsoft.com/office/drawing/2014/main" val="20016"/>
                    </a:ext>
                  </a:extLst>
                </a:gridCol>
                <a:gridCol w="428291">
                  <a:extLst>
                    <a:ext uri="{9D8B030D-6E8A-4147-A177-3AD203B41FA5}">
                      <a16:colId xmlns:a16="http://schemas.microsoft.com/office/drawing/2014/main" val="20017"/>
                    </a:ext>
                  </a:extLst>
                </a:gridCol>
                <a:gridCol w="428291">
                  <a:extLst>
                    <a:ext uri="{9D8B030D-6E8A-4147-A177-3AD203B41FA5}">
                      <a16:colId xmlns:a16="http://schemas.microsoft.com/office/drawing/2014/main" val="20018"/>
                    </a:ext>
                  </a:extLst>
                </a:gridCol>
              </a:tblGrid>
              <a:tr h="370946">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n</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extLst>
                  <a:ext uri="{0D108BD9-81ED-4DB2-BD59-A6C34878D82A}">
                    <a16:rowId xmlns:a16="http://schemas.microsoft.com/office/drawing/2014/main" val="10000"/>
                  </a:ext>
                </a:extLst>
              </a:tr>
              <a:tr h="370946">
                <a:tc>
                  <a:txBody>
                    <a:bodyPr/>
                    <a:lstStyle/>
                    <a:p>
                      <a:pPr algn="ctr" rtl="0"/>
                      <a:endParaRPr lang="ar-SA" sz="1800" b="1" dirty="0"/>
                    </a:p>
                  </a:txBody>
                  <a:tcPr marL="91447" marR="91447" marT="45733" marB="45733"/>
                </a:tc>
                <a:tc>
                  <a:txBody>
                    <a:bodyPr/>
                    <a:lstStyle/>
                    <a:p>
                      <a:pPr algn="ctr" rtl="0"/>
                      <a:r>
                        <a:rPr lang="en-US" sz="1800" b="1" dirty="0"/>
                        <a:t>x</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w</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s</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h</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1"/>
                  </a:ext>
                </a:extLst>
              </a:tr>
              <a:tr h="370946">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268024632"/>
      </p:ext>
    </p:extLst>
  </p:cSld>
  <p:clrMapOvr>
    <a:masterClrMapping/>
  </p:clrMapOvr>
  <mc:AlternateContent xmlns:mc="http://schemas.openxmlformats.org/markup-compatibility/2006" xmlns:p14="http://schemas.microsoft.com/office/powerpoint/2010/main">
    <mc:Choice Requires="p14">
      <p:transition spd="slow" p14:dur="2000" advTm="134383"/>
    </mc:Choice>
    <mc:Fallback xmlns="">
      <p:transition spd="slow" advTm="13438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94724" y="555952"/>
            <a:ext cx="383630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Rail fence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extBox 4"/>
          <p:cNvSpPr txBox="1">
            <a:spLocks noChangeArrowheads="1"/>
          </p:cNvSpPr>
          <p:nvPr/>
        </p:nvSpPr>
        <p:spPr bwMode="auto">
          <a:xfrm>
            <a:off x="371856" y="1732637"/>
            <a:ext cx="9144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sym typeface="Wingdings" panose="05000000000000000000" pitchFamily="2" charset="2"/>
              </a:rPr>
              <a:t>The last raw can be filled as shown in the table</a:t>
            </a:r>
          </a:p>
          <a:p>
            <a:pPr algn="l" rtl="0" eaLnBrk="1" hangingPunct="1">
              <a:lnSpc>
                <a:spcPct val="150000"/>
              </a:lnSpc>
              <a:spcBef>
                <a:spcPct val="0"/>
              </a:spcBef>
              <a:buClrTx/>
              <a:buSzTx/>
              <a:buFont typeface="Wingdings" panose="05000000000000000000" pitchFamily="2" charset="2"/>
              <a:buChar char="q"/>
            </a:pPr>
            <a:endParaRPr lang="en-US" altLang="en-US" sz="1800" dirty="0">
              <a:sym typeface="Wingdings" panose="05000000000000000000" pitchFamily="2" charset="2"/>
            </a:endParaRPr>
          </a:p>
        </p:txBody>
      </p:sp>
      <p:sp>
        <p:nvSpPr>
          <p:cNvPr id="22" name="TextBox 4"/>
          <p:cNvSpPr txBox="1">
            <a:spLocks noChangeArrowheads="1"/>
          </p:cNvSpPr>
          <p:nvPr/>
        </p:nvSpPr>
        <p:spPr bwMode="auto">
          <a:xfrm>
            <a:off x="371856" y="3739238"/>
            <a:ext cx="9144000" cy="135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1800"/>
              <a:t>Finally, you can obtain the plaintext by reading the letters in zigzag lines across the table.</a:t>
            </a:r>
          </a:p>
          <a:p>
            <a:pPr algn="l" rtl="0" eaLnBrk="1" hangingPunct="1">
              <a:spcBef>
                <a:spcPct val="0"/>
              </a:spcBef>
              <a:buClrTx/>
              <a:buSzTx/>
              <a:buFont typeface="Wingdings" panose="05000000000000000000" pitchFamily="2" charset="2"/>
              <a:buChar char="q"/>
            </a:pPr>
            <a:endParaRPr lang="en-US" altLang="en-US" sz="1800"/>
          </a:p>
          <a:p>
            <a:pPr algn="l" rtl="0" eaLnBrk="1" hangingPunct="1">
              <a:spcBef>
                <a:spcPct val="0"/>
              </a:spcBef>
              <a:buClrTx/>
              <a:buSzTx/>
              <a:buFont typeface="Wingdings" panose="05000000000000000000" pitchFamily="2" charset="2"/>
              <a:buChar char="q"/>
            </a:pPr>
            <a:r>
              <a:rPr lang="en-US" altLang="en-US" sz="1800"/>
              <a:t>The plaintext: </a:t>
            </a:r>
            <a:r>
              <a:rPr lang="en-US" altLang="en-US" sz="2800"/>
              <a:t>defend the east wall</a:t>
            </a:r>
            <a:endParaRPr lang="ar-SA" altLang="en-US" sz="2800"/>
          </a:p>
        </p:txBody>
      </p:sp>
      <p:graphicFrame>
        <p:nvGraphicFramePr>
          <p:cNvPr id="23" name="Table 22"/>
          <p:cNvGraphicFramePr>
            <a:graphicFrameLocks noGrp="1"/>
          </p:cNvGraphicFramePr>
          <p:nvPr>
            <p:extLst>
              <p:ext uri="{D42A27DB-BD31-4B8C-83A1-F6EECF244321}">
                <p14:modId xmlns:p14="http://schemas.microsoft.com/office/powerpoint/2010/main" val="1273906258"/>
              </p:ext>
            </p:extLst>
          </p:nvPr>
        </p:nvGraphicFramePr>
        <p:xfrm>
          <a:off x="551241" y="2380337"/>
          <a:ext cx="8137529" cy="1112838"/>
        </p:xfrm>
        <a:graphic>
          <a:graphicData uri="http://schemas.openxmlformats.org/drawingml/2006/table">
            <a:tbl>
              <a:tblPr rtl="1" firstRow="1" bandRow="1">
                <a:tableStyleId>{D7AC3CCA-C797-4891-BE02-D94E43425B78}</a:tableStyleId>
              </a:tblPr>
              <a:tblGrid>
                <a:gridCol w="428291">
                  <a:extLst>
                    <a:ext uri="{9D8B030D-6E8A-4147-A177-3AD203B41FA5}">
                      <a16:colId xmlns:a16="http://schemas.microsoft.com/office/drawing/2014/main" val="20000"/>
                    </a:ext>
                  </a:extLst>
                </a:gridCol>
                <a:gridCol w="428291">
                  <a:extLst>
                    <a:ext uri="{9D8B030D-6E8A-4147-A177-3AD203B41FA5}">
                      <a16:colId xmlns:a16="http://schemas.microsoft.com/office/drawing/2014/main" val="20001"/>
                    </a:ext>
                  </a:extLst>
                </a:gridCol>
                <a:gridCol w="428291">
                  <a:extLst>
                    <a:ext uri="{9D8B030D-6E8A-4147-A177-3AD203B41FA5}">
                      <a16:colId xmlns:a16="http://schemas.microsoft.com/office/drawing/2014/main" val="20002"/>
                    </a:ext>
                  </a:extLst>
                </a:gridCol>
                <a:gridCol w="428291">
                  <a:extLst>
                    <a:ext uri="{9D8B030D-6E8A-4147-A177-3AD203B41FA5}">
                      <a16:colId xmlns:a16="http://schemas.microsoft.com/office/drawing/2014/main" val="20003"/>
                    </a:ext>
                  </a:extLst>
                </a:gridCol>
                <a:gridCol w="428291">
                  <a:extLst>
                    <a:ext uri="{9D8B030D-6E8A-4147-A177-3AD203B41FA5}">
                      <a16:colId xmlns:a16="http://schemas.microsoft.com/office/drawing/2014/main" val="20004"/>
                    </a:ext>
                  </a:extLst>
                </a:gridCol>
                <a:gridCol w="428291">
                  <a:extLst>
                    <a:ext uri="{9D8B030D-6E8A-4147-A177-3AD203B41FA5}">
                      <a16:colId xmlns:a16="http://schemas.microsoft.com/office/drawing/2014/main" val="20005"/>
                    </a:ext>
                  </a:extLst>
                </a:gridCol>
                <a:gridCol w="428291">
                  <a:extLst>
                    <a:ext uri="{9D8B030D-6E8A-4147-A177-3AD203B41FA5}">
                      <a16:colId xmlns:a16="http://schemas.microsoft.com/office/drawing/2014/main" val="20006"/>
                    </a:ext>
                  </a:extLst>
                </a:gridCol>
                <a:gridCol w="428291">
                  <a:extLst>
                    <a:ext uri="{9D8B030D-6E8A-4147-A177-3AD203B41FA5}">
                      <a16:colId xmlns:a16="http://schemas.microsoft.com/office/drawing/2014/main" val="20007"/>
                    </a:ext>
                  </a:extLst>
                </a:gridCol>
                <a:gridCol w="428291">
                  <a:extLst>
                    <a:ext uri="{9D8B030D-6E8A-4147-A177-3AD203B41FA5}">
                      <a16:colId xmlns:a16="http://schemas.microsoft.com/office/drawing/2014/main" val="20008"/>
                    </a:ext>
                  </a:extLst>
                </a:gridCol>
                <a:gridCol w="428291">
                  <a:extLst>
                    <a:ext uri="{9D8B030D-6E8A-4147-A177-3AD203B41FA5}">
                      <a16:colId xmlns:a16="http://schemas.microsoft.com/office/drawing/2014/main" val="20009"/>
                    </a:ext>
                  </a:extLst>
                </a:gridCol>
                <a:gridCol w="428291">
                  <a:extLst>
                    <a:ext uri="{9D8B030D-6E8A-4147-A177-3AD203B41FA5}">
                      <a16:colId xmlns:a16="http://schemas.microsoft.com/office/drawing/2014/main" val="20010"/>
                    </a:ext>
                  </a:extLst>
                </a:gridCol>
                <a:gridCol w="428291">
                  <a:extLst>
                    <a:ext uri="{9D8B030D-6E8A-4147-A177-3AD203B41FA5}">
                      <a16:colId xmlns:a16="http://schemas.microsoft.com/office/drawing/2014/main" val="20011"/>
                    </a:ext>
                  </a:extLst>
                </a:gridCol>
                <a:gridCol w="428291">
                  <a:extLst>
                    <a:ext uri="{9D8B030D-6E8A-4147-A177-3AD203B41FA5}">
                      <a16:colId xmlns:a16="http://schemas.microsoft.com/office/drawing/2014/main" val="20012"/>
                    </a:ext>
                  </a:extLst>
                </a:gridCol>
                <a:gridCol w="428291">
                  <a:extLst>
                    <a:ext uri="{9D8B030D-6E8A-4147-A177-3AD203B41FA5}">
                      <a16:colId xmlns:a16="http://schemas.microsoft.com/office/drawing/2014/main" val="20013"/>
                    </a:ext>
                  </a:extLst>
                </a:gridCol>
                <a:gridCol w="428291">
                  <a:extLst>
                    <a:ext uri="{9D8B030D-6E8A-4147-A177-3AD203B41FA5}">
                      <a16:colId xmlns:a16="http://schemas.microsoft.com/office/drawing/2014/main" val="20014"/>
                    </a:ext>
                  </a:extLst>
                </a:gridCol>
                <a:gridCol w="428291">
                  <a:extLst>
                    <a:ext uri="{9D8B030D-6E8A-4147-A177-3AD203B41FA5}">
                      <a16:colId xmlns:a16="http://schemas.microsoft.com/office/drawing/2014/main" val="20015"/>
                    </a:ext>
                  </a:extLst>
                </a:gridCol>
                <a:gridCol w="428291">
                  <a:extLst>
                    <a:ext uri="{9D8B030D-6E8A-4147-A177-3AD203B41FA5}">
                      <a16:colId xmlns:a16="http://schemas.microsoft.com/office/drawing/2014/main" val="20016"/>
                    </a:ext>
                  </a:extLst>
                </a:gridCol>
                <a:gridCol w="428291">
                  <a:extLst>
                    <a:ext uri="{9D8B030D-6E8A-4147-A177-3AD203B41FA5}">
                      <a16:colId xmlns:a16="http://schemas.microsoft.com/office/drawing/2014/main" val="20017"/>
                    </a:ext>
                  </a:extLst>
                </a:gridCol>
                <a:gridCol w="428291">
                  <a:extLst>
                    <a:ext uri="{9D8B030D-6E8A-4147-A177-3AD203B41FA5}">
                      <a16:colId xmlns:a16="http://schemas.microsoft.com/office/drawing/2014/main" val="20018"/>
                    </a:ext>
                  </a:extLst>
                </a:gridCol>
              </a:tblGrid>
              <a:tr h="370946">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n</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extLst>
                  <a:ext uri="{0D108BD9-81ED-4DB2-BD59-A6C34878D82A}">
                    <a16:rowId xmlns:a16="http://schemas.microsoft.com/office/drawing/2014/main" val="10000"/>
                  </a:ext>
                </a:extLst>
              </a:tr>
              <a:tr h="370946">
                <a:tc>
                  <a:txBody>
                    <a:bodyPr/>
                    <a:lstStyle/>
                    <a:p>
                      <a:pPr algn="ctr" rtl="0"/>
                      <a:endParaRPr lang="ar-SA" sz="1800" b="1" dirty="0"/>
                    </a:p>
                  </a:txBody>
                  <a:tcPr marL="91447" marR="91447" marT="45733" marB="45733"/>
                </a:tc>
                <a:tc>
                  <a:txBody>
                    <a:bodyPr/>
                    <a:lstStyle/>
                    <a:p>
                      <a:pPr algn="ctr" rtl="0"/>
                      <a:r>
                        <a:rPr lang="en-US" sz="1800" b="1" dirty="0"/>
                        <a:t>x</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l</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w</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s</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h</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d</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e</a:t>
                      </a:r>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1"/>
                  </a:ext>
                </a:extLst>
              </a:tr>
              <a:tr h="370946">
                <a:tc>
                  <a:txBody>
                    <a:bodyPr/>
                    <a:lstStyle/>
                    <a:p>
                      <a:pPr algn="ctr" rtl="0"/>
                      <a:r>
                        <a:rPr lang="en-US" sz="1800" b="1" dirty="0"/>
                        <a:t>x</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a</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t</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r>
                        <a:rPr lang="en-US" sz="1800" b="1" dirty="0"/>
                        <a:t>f</a:t>
                      </a:r>
                      <a:endParaRPr lang="ar-SA" sz="1800" b="1" dirty="0"/>
                    </a:p>
                  </a:txBody>
                  <a:tcPr marL="91447" marR="91447" marT="45733" marB="45733"/>
                </a:tc>
                <a:tc>
                  <a:txBody>
                    <a:bodyPr/>
                    <a:lstStyle/>
                    <a:p>
                      <a:pPr algn="ctr" rtl="0"/>
                      <a:endParaRPr lang="ar-SA" sz="1800" b="1" dirty="0"/>
                    </a:p>
                  </a:txBody>
                  <a:tcPr marL="91447" marR="91447" marT="45733" marB="45733"/>
                </a:tc>
                <a:tc>
                  <a:txBody>
                    <a:bodyPr/>
                    <a:lstStyle/>
                    <a:p>
                      <a:pPr algn="ctr" rtl="0"/>
                      <a:endParaRPr lang="ar-SA" sz="1800" b="1" dirty="0"/>
                    </a:p>
                  </a:txBody>
                  <a:tcPr marL="91447" marR="91447" marT="45733" marB="45733"/>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98823098"/>
      </p:ext>
    </p:extLst>
  </p:cSld>
  <p:clrMapOvr>
    <a:masterClrMapping/>
  </p:clrMapOvr>
  <mc:AlternateContent xmlns:mc="http://schemas.openxmlformats.org/markup-compatibility/2006" xmlns:p14="http://schemas.microsoft.com/office/powerpoint/2010/main">
    <mc:Choice Requires="p14">
      <p:transition spd="slow" p14:dur="2000" advTm="211171"/>
    </mc:Choice>
    <mc:Fallback xmlns="">
      <p:transition spd="slow" advTm="21117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8" name="TextBox 4"/>
          <p:cNvSpPr txBox="1">
            <a:spLocks noChangeArrowheads="1"/>
          </p:cNvSpPr>
          <p:nvPr/>
        </p:nvSpPr>
        <p:spPr bwMode="auto">
          <a:xfrm>
            <a:off x="496293" y="1594396"/>
            <a:ext cx="9144000" cy="3788858"/>
          </a:xfrm>
          <a:prstGeom prst="rect">
            <a:avLst/>
          </a:prstGeom>
          <a:noFill/>
          <a:ln w="9525">
            <a:noFill/>
            <a:miter lim="800000"/>
            <a:headEnd/>
            <a:tailEnd/>
          </a:ln>
        </p:spPr>
        <p:txBody>
          <a:bodyPr>
            <a:spAutoFit/>
          </a:bodyPr>
          <a:lstStyle/>
          <a:p>
            <a:pPr eaLnBrk="1" hangingPunct="1">
              <a:lnSpc>
                <a:spcPct val="150000"/>
              </a:lnSpc>
              <a:buFont typeface="Wingdings" pitchFamily="2" charset="2"/>
              <a:buChar char="q"/>
              <a:defRPr/>
            </a:pPr>
            <a:r>
              <a:rPr lang="en-US" dirty="0"/>
              <a:t>To encrypt a plaintext using the columnar transposition cipher, follow the instructions below:</a:t>
            </a:r>
          </a:p>
          <a:p>
            <a:pPr marL="342900" indent="-342900">
              <a:lnSpc>
                <a:spcPct val="150000"/>
              </a:lnSpc>
              <a:buFont typeface="+mj-lt"/>
              <a:buAutoNum type="romanLcPeriod"/>
              <a:defRPr/>
            </a:pPr>
            <a:r>
              <a:rPr lang="en-US" dirty="0"/>
              <a:t>First, pick a keyword for the encryption process. </a:t>
            </a:r>
          </a:p>
          <a:p>
            <a:pPr marL="342900" indent="-342900">
              <a:lnSpc>
                <a:spcPct val="150000"/>
              </a:lnSpc>
              <a:buFont typeface="+mj-lt"/>
              <a:buAutoNum type="romanLcPeriod"/>
              <a:defRPr/>
            </a:pPr>
            <a:r>
              <a:rPr lang="en-US" dirty="0"/>
              <a:t>Write the plaintext out in a grid where the number of columns is the number of letters in the keyword. </a:t>
            </a:r>
          </a:p>
          <a:p>
            <a:pPr marL="342900" indent="-342900">
              <a:lnSpc>
                <a:spcPct val="150000"/>
              </a:lnSpc>
              <a:buFont typeface="+mj-lt"/>
              <a:buAutoNum type="romanLcPeriod"/>
              <a:defRPr/>
            </a:pPr>
            <a:r>
              <a:rPr lang="en-US" dirty="0"/>
              <a:t>Then title each column with the respective letter from the keyword. </a:t>
            </a:r>
          </a:p>
          <a:p>
            <a:pPr marL="342900" indent="-342900">
              <a:lnSpc>
                <a:spcPct val="150000"/>
              </a:lnSpc>
              <a:buFont typeface="+mj-lt"/>
              <a:buAutoNum type="romanLcPeriod"/>
              <a:defRPr/>
            </a:pPr>
            <a:r>
              <a:rPr lang="en-US" dirty="0"/>
              <a:t>Take the letters in the keyword in alphabetical order, and read down the columns in this order to get the </a:t>
            </a:r>
            <a:r>
              <a:rPr lang="en-US" dirty="0" err="1"/>
              <a:t>ciphertext</a:t>
            </a:r>
            <a:r>
              <a:rPr lang="en-US" dirty="0"/>
              <a:t>. </a:t>
            </a:r>
          </a:p>
          <a:p>
            <a:pPr marL="342900" indent="-342900">
              <a:lnSpc>
                <a:spcPct val="150000"/>
              </a:lnSpc>
              <a:buFont typeface="+mj-lt"/>
              <a:buAutoNum type="romanLcPeriod"/>
              <a:defRPr/>
            </a:pPr>
            <a:r>
              <a:rPr lang="en-US" dirty="0"/>
              <a:t>If a letter is repeated, we do the one that appears first, then the next and so on</a:t>
            </a:r>
          </a:p>
          <a:p>
            <a:pPr marL="342900" indent="-342900">
              <a:lnSpc>
                <a:spcPct val="150000"/>
              </a:lnSpc>
              <a:buFont typeface="+mj-lt"/>
              <a:buAutoNum type="romanLcPeriod"/>
              <a:defRPr/>
            </a:pPr>
            <a:endParaRPr lang="en-US" dirty="0"/>
          </a:p>
        </p:txBody>
      </p:sp>
    </p:spTree>
    <p:custDataLst>
      <p:tags r:id="rId1"/>
    </p:custDataLst>
    <p:extLst>
      <p:ext uri="{BB962C8B-B14F-4D97-AF65-F5344CB8AC3E}">
        <p14:creationId xmlns:p14="http://schemas.microsoft.com/office/powerpoint/2010/main" val="2567849703"/>
      </p:ext>
    </p:extLst>
  </p:cSld>
  <p:clrMapOvr>
    <a:masterClrMapping/>
  </p:clrMapOvr>
  <mc:AlternateContent xmlns:mc="http://schemas.openxmlformats.org/markup-compatibility/2006" xmlns:p14="http://schemas.microsoft.com/office/powerpoint/2010/main">
    <mc:Choice Requires="p14">
      <p:transition spd="slow" p14:dur="2000" advTm="96697"/>
    </mc:Choice>
    <mc:Fallback xmlns="">
      <p:transition spd="slow" advTm="966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down)">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Effect transition="in" filter="wipe(down)">
                                      <p:cBhvr>
                                        <p:cTn id="12" dur="500"/>
                                        <p:tgtEl>
                                          <p:spTgt spid="1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Effect transition="in" filter="wipe(down)">
                                      <p:cBhvr>
                                        <p:cTn id="17" dur="500"/>
                                        <p:tgtEl>
                                          <p:spTgt spid="1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8">
                                            <p:txEl>
                                              <p:pRg st="3" end="3"/>
                                            </p:txEl>
                                          </p:spTgt>
                                        </p:tgtEl>
                                        <p:attrNameLst>
                                          <p:attrName>style.visibility</p:attrName>
                                        </p:attrNameLst>
                                      </p:cBhvr>
                                      <p:to>
                                        <p:strVal val="visible"/>
                                      </p:to>
                                    </p:set>
                                    <p:animEffect transition="in" filter="wipe(down)">
                                      <p:cBhvr>
                                        <p:cTn id="22" dur="500"/>
                                        <p:tgtEl>
                                          <p:spTgt spid="1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8">
                                            <p:txEl>
                                              <p:pRg st="4" end="4"/>
                                            </p:txEl>
                                          </p:spTgt>
                                        </p:tgtEl>
                                        <p:attrNameLst>
                                          <p:attrName>style.visibility</p:attrName>
                                        </p:attrNameLst>
                                      </p:cBhvr>
                                      <p:to>
                                        <p:strVal val="visible"/>
                                      </p:to>
                                    </p:set>
                                    <p:animEffect transition="in" filter="wipe(down)">
                                      <p:cBhvr>
                                        <p:cTn id="27" dur="500"/>
                                        <p:tgtEl>
                                          <p:spTgt spid="1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8">
                                            <p:txEl>
                                              <p:pRg st="5" end="5"/>
                                            </p:txEl>
                                          </p:spTgt>
                                        </p:tgtEl>
                                        <p:attrNameLst>
                                          <p:attrName>style.visibility</p:attrName>
                                        </p:attrNameLst>
                                      </p:cBhvr>
                                      <p:to>
                                        <p:strVal val="visible"/>
                                      </p:to>
                                    </p:set>
                                    <p:animEffect transition="in" filter="wipe(down)">
                                      <p:cBhvr>
                                        <p:cTn id="32" dur="500"/>
                                        <p:tgtEl>
                                          <p:spTgt spid="1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5" name="TextBox 4"/>
          <p:cNvSpPr txBox="1">
            <a:spLocks noChangeArrowheads="1"/>
          </p:cNvSpPr>
          <p:nvPr/>
        </p:nvSpPr>
        <p:spPr bwMode="auto">
          <a:xfrm>
            <a:off x="130614" y="1473798"/>
            <a:ext cx="9144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Encrypt the message “</a:t>
            </a:r>
            <a:r>
              <a:rPr lang="en-US" altLang="en-US" dirty="0"/>
              <a:t>meet me in the library</a:t>
            </a:r>
            <a:r>
              <a:rPr lang="en-US" altLang="en-US" sz="1800" dirty="0"/>
              <a:t>" using the keyword </a:t>
            </a:r>
            <a:r>
              <a:rPr lang="en-US" altLang="en-US" i="1" dirty="0"/>
              <a:t>tomato</a:t>
            </a:r>
            <a:r>
              <a:rPr lang="en-US" altLang="en-US" sz="1800" dirty="0"/>
              <a:t>.</a:t>
            </a:r>
          </a:p>
        </p:txBody>
      </p:sp>
      <p:graphicFrame>
        <p:nvGraphicFramePr>
          <p:cNvPr id="19" name="Table 18"/>
          <p:cNvGraphicFramePr>
            <a:graphicFrameLocks noGrp="1"/>
          </p:cNvGraphicFramePr>
          <p:nvPr>
            <p:extLst>
              <p:ext uri="{D42A27DB-BD31-4B8C-83A1-F6EECF244321}">
                <p14:modId xmlns:p14="http://schemas.microsoft.com/office/powerpoint/2010/main" val="4187988010"/>
              </p:ext>
            </p:extLst>
          </p:nvPr>
        </p:nvGraphicFramePr>
        <p:xfrm>
          <a:off x="840145" y="2159265"/>
          <a:ext cx="6096000" cy="1854200"/>
        </p:xfrm>
        <a:graphic>
          <a:graphicData uri="http://schemas.openxmlformats.org/drawingml/2006/table">
            <a:tbl>
              <a:tblPr rtl="1" firstRow="1" bandRow="1">
                <a:tableStyleId>{5940675A-B579-460E-94D1-54222C63F5DA}</a:tableStyleId>
              </a:tblPr>
              <a:tblGrid>
                <a:gridCol w="1016000">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1016000">
                  <a:extLst>
                    <a:ext uri="{9D8B030D-6E8A-4147-A177-3AD203B41FA5}">
                      <a16:colId xmlns:a16="http://schemas.microsoft.com/office/drawing/2014/main" val="20002"/>
                    </a:ext>
                  </a:extLst>
                </a:gridCol>
                <a:gridCol w="1016000">
                  <a:extLst>
                    <a:ext uri="{9D8B030D-6E8A-4147-A177-3AD203B41FA5}">
                      <a16:colId xmlns:a16="http://schemas.microsoft.com/office/drawing/2014/main" val="20003"/>
                    </a:ext>
                  </a:extLst>
                </a:gridCol>
                <a:gridCol w="1016000">
                  <a:extLst>
                    <a:ext uri="{9D8B030D-6E8A-4147-A177-3AD203B41FA5}">
                      <a16:colId xmlns:a16="http://schemas.microsoft.com/office/drawing/2014/main" val="20004"/>
                    </a:ext>
                  </a:extLst>
                </a:gridCol>
                <a:gridCol w="1016000">
                  <a:extLst>
                    <a:ext uri="{9D8B030D-6E8A-4147-A177-3AD203B41FA5}">
                      <a16:colId xmlns:a16="http://schemas.microsoft.com/office/drawing/2014/main" val="20005"/>
                    </a:ext>
                  </a:extLst>
                </a:gridCol>
              </a:tblGrid>
              <a:tr h="370840">
                <a:tc>
                  <a:txBody>
                    <a:bodyPr/>
                    <a:lstStyle/>
                    <a:p>
                      <a:pPr algn="ctr" rtl="0"/>
                      <a:r>
                        <a:rPr lang="en-US" dirty="0"/>
                        <a:t>o</a:t>
                      </a:r>
                      <a:endParaRPr lang="ar-SA" dirty="0"/>
                    </a:p>
                  </a:txBody>
                  <a:tcPr>
                    <a:solidFill>
                      <a:schemeClr val="bg2">
                        <a:lumMod val="75000"/>
                      </a:schemeClr>
                    </a:solidFill>
                  </a:tcPr>
                </a:tc>
                <a:tc>
                  <a:txBody>
                    <a:bodyPr/>
                    <a:lstStyle/>
                    <a:p>
                      <a:pPr algn="ctr" rtl="0"/>
                      <a:r>
                        <a:rPr lang="en-US" dirty="0"/>
                        <a:t>t</a:t>
                      </a:r>
                      <a:endParaRPr lang="ar-SA" dirty="0"/>
                    </a:p>
                  </a:txBody>
                  <a:tcPr>
                    <a:solidFill>
                      <a:schemeClr val="bg2">
                        <a:lumMod val="75000"/>
                      </a:schemeClr>
                    </a:solidFill>
                  </a:tcPr>
                </a:tc>
                <a:tc>
                  <a:txBody>
                    <a:bodyPr/>
                    <a:lstStyle/>
                    <a:p>
                      <a:pPr algn="ctr" rtl="0"/>
                      <a:r>
                        <a:rPr lang="en-US" dirty="0"/>
                        <a:t>a</a:t>
                      </a:r>
                      <a:endParaRPr lang="ar-SA" dirty="0"/>
                    </a:p>
                  </a:txBody>
                  <a:tcPr>
                    <a:solidFill>
                      <a:schemeClr val="bg2">
                        <a:lumMod val="75000"/>
                      </a:schemeClr>
                    </a:solidFill>
                  </a:tcPr>
                </a:tc>
                <a:tc>
                  <a:txBody>
                    <a:bodyPr/>
                    <a:lstStyle/>
                    <a:p>
                      <a:pPr algn="ctr" rtl="0"/>
                      <a:r>
                        <a:rPr lang="en-US" dirty="0"/>
                        <a:t>m</a:t>
                      </a:r>
                      <a:endParaRPr lang="ar-SA" dirty="0"/>
                    </a:p>
                  </a:txBody>
                  <a:tcPr>
                    <a:solidFill>
                      <a:schemeClr val="bg2">
                        <a:lumMod val="75000"/>
                      </a:schemeClr>
                    </a:solidFill>
                  </a:tcPr>
                </a:tc>
                <a:tc>
                  <a:txBody>
                    <a:bodyPr/>
                    <a:lstStyle/>
                    <a:p>
                      <a:pPr algn="ctr" rtl="0"/>
                      <a:r>
                        <a:rPr lang="en-US" dirty="0"/>
                        <a:t>o</a:t>
                      </a:r>
                      <a:endParaRPr lang="ar-SA" dirty="0"/>
                    </a:p>
                  </a:txBody>
                  <a:tcPr>
                    <a:solidFill>
                      <a:schemeClr val="bg2">
                        <a:lumMod val="75000"/>
                      </a:schemeClr>
                    </a:solidFill>
                  </a:tcPr>
                </a:tc>
                <a:tc>
                  <a:txBody>
                    <a:bodyPr/>
                    <a:lstStyle/>
                    <a:p>
                      <a:pPr algn="ctr" rtl="0"/>
                      <a:r>
                        <a:rPr lang="en-US" dirty="0"/>
                        <a:t>t</a:t>
                      </a:r>
                      <a:endParaRPr lang="ar-SA" dirty="0"/>
                    </a:p>
                  </a:txBody>
                  <a:tcPr>
                    <a:solidFill>
                      <a:schemeClr val="bg2">
                        <a:lumMod val="75000"/>
                      </a:schemeClr>
                    </a:solidFill>
                  </a:tcPr>
                </a:tc>
                <a:extLst>
                  <a:ext uri="{0D108BD9-81ED-4DB2-BD59-A6C34878D82A}">
                    <a16:rowId xmlns:a16="http://schemas.microsoft.com/office/drawing/2014/main" val="10000"/>
                  </a:ext>
                </a:extLst>
              </a:tr>
              <a:tr h="370840">
                <a:tc>
                  <a:txBody>
                    <a:bodyPr/>
                    <a:lstStyle/>
                    <a:p>
                      <a:pPr algn="ctr" rtl="0"/>
                      <a:r>
                        <a:rPr lang="en-US" dirty="0"/>
                        <a:t>4</a:t>
                      </a:r>
                      <a:endParaRPr lang="ar-SA" dirty="0"/>
                    </a:p>
                  </a:txBody>
                  <a:tcPr>
                    <a:solidFill>
                      <a:schemeClr val="bg1">
                        <a:lumMod val="85000"/>
                      </a:schemeClr>
                    </a:solidFill>
                  </a:tcPr>
                </a:tc>
                <a:tc>
                  <a:txBody>
                    <a:bodyPr/>
                    <a:lstStyle/>
                    <a:p>
                      <a:pPr algn="ctr" rtl="0"/>
                      <a:r>
                        <a:rPr lang="en-US" dirty="0"/>
                        <a:t>6</a:t>
                      </a:r>
                      <a:endParaRPr lang="ar-SA" dirty="0"/>
                    </a:p>
                  </a:txBody>
                  <a:tcPr>
                    <a:solidFill>
                      <a:schemeClr val="bg1">
                        <a:lumMod val="85000"/>
                      </a:schemeClr>
                    </a:solidFill>
                  </a:tcPr>
                </a:tc>
                <a:tc>
                  <a:txBody>
                    <a:bodyPr/>
                    <a:lstStyle/>
                    <a:p>
                      <a:pPr algn="ctr" rtl="0"/>
                      <a:r>
                        <a:rPr lang="en-US" dirty="0"/>
                        <a:t>1</a:t>
                      </a:r>
                      <a:endParaRPr lang="ar-SA" dirty="0"/>
                    </a:p>
                  </a:txBody>
                  <a:tcPr>
                    <a:solidFill>
                      <a:schemeClr val="bg1">
                        <a:lumMod val="85000"/>
                      </a:schemeClr>
                    </a:solidFill>
                  </a:tcPr>
                </a:tc>
                <a:tc>
                  <a:txBody>
                    <a:bodyPr/>
                    <a:lstStyle/>
                    <a:p>
                      <a:pPr algn="ctr" rtl="0"/>
                      <a:r>
                        <a:rPr lang="en-US" dirty="0"/>
                        <a:t>2</a:t>
                      </a:r>
                      <a:endParaRPr lang="ar-SA" dirty="0"/>
                    </a:p>
                  </a:txBody>
                  <a:tcPr>
                    <a:solidFill>
                      <a:schemeClr val="bg1">
                        <a:lumMod val="85000"/>
                      </a:schemeClr>
                    </a:solidFill>
                  </a:tcPr>
                </a:tc>
                <a:tc>
                  <a:txBody>
                    <a:bodyPr/>
                    <a:lstStyle/>
                    <a:p>
                      <a:pPr algn="ctr" rtl="0"/>
                      <a:r>
                        <a:rPr lang="en-US" dirty="0"/>
                        <a:t>3</a:t>
                      </a:r>
                      <a:endParaRPr lang="ar-SA" dirty="0"/>
                    </a:p>
                  </a:txBody>
                  <a:tcPr>
                    <a:solidFill>
                      <a:schemeClr val="bg1">
                        <a:lumMod val="85000"/>
                      </a:schemeClr>
                    </a:solidFill>
                  </a:tcPr>
                </a:tc>
                <a:tc>
                  <a:txBody>
                    <a:bodyPr/>
                    <a:lstStyle/>
                    <a:p>
                      <a:pPr algn="ctr" rtl="0"/>
                      <a:r>
                        <a:rPr lang="en-US" dirty="0"/>
                        <a:t>5</a:t>
                      </a:r>
                      <a:endParaRPr lang="ar-SA" dirty="0"/>
                    </a:p>
                  </a:txBody>
                  <a:tcPr>
                    <a:solidFill>
                      <a:schemeClr val="bg1">
                        <a:lumMod val="85000"/>
                      </a:schemeClr>
                    </a:solidFill>
                  </a:tcPr>
                </a:tc>
                <a:extLst>
                  <a:ext uri="{0D108BD9-81ED-4DB2-BD59-A6C34878D82A}">
                    <a16:rowId xmlns:a16="http://schemas.microsoft.com/office/drawing/2014/main" val="10001"/>
                  </a:ext>
                </a:extLst>
              </a:tr>
              <a:tr h="370840">
                <a:tc>
                  <a:txBody>
                    <a:bodyPr/>
                    <a:lstStyle/>
                    <a:p>
                      <a:pPr algn="ctr" rtl="0"/>
                      <a:r>
                        <a:rPr lang="en-US" dirty="0"/>
                        <a:t>e</a:t>
                      </a:r>
                      <a:endParaRPr lang="ar-SA" dirty="0"/>
                    </a:p>
                  </a:txBody>
                  <a:tcPr/>
                </a:tc>
                <a:tc>
                  <a:txBody>
                    <a:bodyPr/>
                    <a:lstStyle/>
                    <a:p>
                      <a:pPr algn="ctr" rtl="0"/>
                      <a:r>
                        <a:rPr lang="en-US" dirty="0"/>
                        <a:t>m</a:t>
                      </a:r>
                      <a:endParaRPr lang="ar-SA" dirty="0"/>
                    </a:p>
                  </a:txBody>
                  <a:tcPr/>
                </a:tc>
                <a:tc>
                  <a:txBody>
                    <a:bodyPr/>
                    <a:lstStyle/>
                    <a:p>
                      <a:pPr algn="ctr" rtl="0"/>
                      <a:r>
                        <a:rPr lang="en-US" dirty="0"/>
                        <a:t>t</a:t>
                      </a:r>
                      <a:endParaRPr lang="ar-SA" dirty="0"/>
                    </a:p>
                  </a:txBody>
                  <a:tcPr/>
                </a:tc>
                <a:tc>
                  <a:txBody>
                    <a:bodyPr/>
                    <a:lstStyle/>
                    <a:p>
                      <a:pPr algn="ctr" rtl="0"/>
                      <a:r>
                        <a:rPr lang="en-US" dirty="0"/>
                        <a:t>e</a:t>
                      </a:r>
                      <a:endParaRPr lang="ar-SA" dirty="0"/>
                    </a:p>
                  </a:txBody>
                  <a:tcPr/>
                </a:tc>
                <a:tc>
                  <a:txBody>
                    <a:bodyPr/>
                    <a:lstStyle/>
                    <a:p>
                      <a:pPr algn="ctr" rtl="0"/>
                      <a:r>
                        <a:rPr lang="en-US" dirty="0"/>
                        <a:t>e</a:t>
                      </a:r>
                      <a:endParaRPr lang="ar-SA" dirty="0"/>
                    </a:p>
                  </a:txBody>
                  <a:tcPr/>
                </a:tc>
                <a:tc>
                  <a:txBody>
                    <a:bodyPr/>
                    <a:lstStyle/>
                    <a:p>
                      <a:pPr algn="ctr" rtl="0"/>
                      <a:r>
                        <a:rPr lang="en-US" dirty="0"/>
                        <a:t>m</a:t>
                      </a:r>
                      <a:endParaRPr lang="ar-SA" dirty="0"/>
                    </a:p>
                  </a:txBody>
                  <a:tcPr/>
                </a:tc>
                <a:extLst>
                  <a:ext uri="{0D108BD9-81ED-4DB2-BD59-A6C34878D82A}">
                    <a16:rowId xmlns:a16="http://schemas.microsoft.com/office/drawing/2014/main" val="10002"/>
                  </a:ext>
                </a:extLst>
              </a:tr>
              <a:tr h="370840">
                <a:tc>
                  <a:txBody>
                    <a:bodyPr/>
                    <a:lstStyle/>
                    <a:p>
                      <a:pPr algn="ctr" rtl="0"/>
                      <a:r>
                        <a:rPr lang="en-US" dirty="0"/>
                        <a:t>l</a:t>
                      </a:r>
                      <a:endParaRPr lang="ar-SA" dirty="0"/>
                    </a:p>
                  </a:txBody>
                  <a:tcPr/>
                </a:tc>
                <a:tc>
                  <a:txBody>
                    <a:bodyPr/>
                    <a:lstStyle/>
                    <a:p>
                      <a:pPr algn="ctr" rtl="0"/>
                      <a:r>
                        <a:rPr lang="en-US" dirty="0"/>
                        <a:t>e</a:t>
                      </a:r>
                      <a:endParaRPr lang="ar-SA" dirty="0"/>
                    </a:p>
                  </a:txBody>
                  <a:tcPr/>
                </a:tc>
                <a:tc>
                  <a:txBody>
                    <a:bodyPr/>
                    <a:lstStyle/>
                    <a:p>
                      <a:pPr algn="ctr" rtl="0"/>
                      <a:r>
                        <a:rPr lang="en-US" dirty="0"/>
                        <a:t>h</a:t>
                      </a:r>
                      <a:endParaRPr lang="ar-SA" dirty="0"/>
                    </a:p>
                  </a:txBody>
                  <a:tcPr/>
                </a:tc>
                <a:tc>
                  <a:txBody>
                    <a:bodyPr/>
                    <a:lstStyle/>
                    <a:p>
                      <a:pPr algn="ctr" rtl="0"/>
                      <a:r>
                        <a:rPr lang="en-US" dirty="0"/>
                        <a:t>t</a:t>
                      </a:r>
                      <a:endParaRPr lang="ar-SA" dirty="0"/>
                    </a:p>
                  </a:txBody>
                  <a:tcPr/>
                </a:tc>
                <a:tc>
                  <a:txBody>
                    <a:bodyPr/>
                    <a:lstStyle/>
                    <a:p>
                      <a:pPr algn="ctr" rtl="0"/>
                      <a:r>
                        <a:rPr lang="en-US" dirty="0"/>
                        <a:t>n</a:t>
                      </a:r>
                      <a:endParaRPr lang="ar-SA" dirty="0"/>
                    </a:p>
                  </a:txBody>
                  <a:tcPr/>
                </a:tc>
                <a:tc>
                  <a:txBody>
                    <a:bodyPr/>
                    <a:lstStyle/>
                    <a:p>
                      <a:pPr algn="ctr" rtl="0"/>
                      <a:r>
                        <a:rPr lang="en-US" dirty="0" err="1"/>
                        <a:t>i</a:t>
                      </a:r>
                      <a:endParaRPr lang="ar-SA" dirty="0"/>
                    </a:p>
                  </a:txBody>
                  <a:tcPr/>
                </a:tc>
                <a:extLst>
                  <a:ext uri="{0D108BD9-81ED-4DB2-BD59-A6C34878D82A}">
                    <a16:rowId xmlns:a16="http://schemas.microsoft.com/office/drawing/2014/main" val="10003"/>
                  </a:ext>
                </a:extLst>
              </a:tr>
              <a:tr h="370840">
                <a:tc>
                  <a:txBody>
                    <a:bodyPr/>
                    <a:lstStyle/>
                    <a:p>
                      <a:pPr algn="ctr" rtl="0"/>
                      <a:r>
                        <a:rPr lang="en-US" dirty="0"/>
                        <a:t>y</a:t>
                      </a:r>
                      <a:endParaRPr lang="ar-SA" dirty="0"/>
                    </a:p>
                  </a:txBody>
                  <a:tcPr/>
                </a:tc>
                <a:tc>
                  <a:txBody>
                    <a:bodyPr/>
                    <a:lstStyle/>
                    <a:p>
                      <a:pPr algn="ctr" rtl="0"/>
                      <a:r>
                        <a:rPr lang="en-US" dirty="0"/>
                        <a:t>r</a:t>
                      </a:r>
                      <a:endParaRPr lang="ar-SA" dirty="0"/>
                    </a:p>
                  </a:txBody>
                  <a:tcPr/>
                </a:tc>
                <a:tc>
                  <a:txBody>
                    <a:bodyPr/>
                    <a:lstStyle/>
                    <a:p>
                      <a:pPr algn="ctr" rtl="0"/>
                      <a:r>
                        <a:rPr lang="en-US" dirty="0"/>
                        <a:t>a</a:t>
                      </a:r>
                      <a:endParaRPr lang="ar-SA" dirty="0"/>
                    </a:p>
                  </a:txBody>
                  <a:tcPr/>
                </a:tc>
                <a:tc>
                  <a:txBody>
                    <a:bodyPr/>
                    <a:lstStyle/>
                    <a:p>
                      <a:pPr algn="ctr" rtl="0"/>
                      <a:r>
                        <a:rPr lang="en-US" dirty="0"/>
                        <a:t>r</a:t>
                      </a:r>
                      <a:endParaRPr lang="ar-SA" dirty="0"/>
                    </a:p>
                  </a:txBody>
                  <a:tcPr/>
                </a:tc>
                <a:tc>
                  <a:txBody>
                    <a:bodyPr/>
                    <a:lstStyle/>
                    <a:p>
                      <a:pPr algn="ctr" rtl="0"/>
                      <a:r>
                        <a:rPr lang="en-US" dirty="0"/>
                        <a:t>b</a:t>
                      </a:r>
                      <a:endParaRPr lang="ar-SA" dirty="0"/>
                    </a:p>
                  </a:txBody>
                  <a:tcPr/>
                </a:tc>
                <a:tc>
                  <a:txBody>
                    <a:bodyPr/>
                    <a:lstStyle/>
                    <a:p>
                      <a:pPr algn="ctr" rtl="0"/>
                      <a:r>
                        <a:rPr lang="en-US" dirty="0" err="1"/>
                        <a:t>i</a:t>
                      </a:r>
                      <a:endParaRPr lang="ar-SA" dirty="0"/>
                    </a:p>
                  </a:txBody>
                  <a:tcPr/>
                </a:tc>
                <a:extLst>
                  <a:ext uri="{0D108BD9-81ED-4DB2-BD59-A6C34878D82A}">
                    <a16:rowId xmlns:a16="http://schemas.microsoft.com/office/drawing/2014/main" val="10004"/>
                  </a:ext>
                </a:extLst>
              </a:tr>
            </a:tbl>
          </a:graphicData>
        </a:graphic>
      </p:graphicFrame>
      <p:sp>
        <p:nvSpPr>
          <p:cNvPr id="20" name="TextBox 19"/>
          <p:cNvSpPr txBox="1">
            <a:spLocks noChangeArrowheads="1"/>
          </p:cNvSpPr>
          <p:nvPr/>
        </p:nvSpPr>
        <p:spPr bwMode="auto">
          <a:xfrm>
            <a:off x="183937" y="4029524"/>
            <a:ext cx="91440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Now, read the letters in the columns in alphabetical order, so you can get the </a:t>
            </a:r>
            <a:r>
              <a:rPr lang="en-US" altLang="en-US" sz="1800" dirty="0" err="1"/>
              <a:t>ciphertext</a:t>
            </a:r>
            <a:r>
              <a:rPr lang="en-US" altLang="en-US" sz="1800" dirty="0"/>
              <a:t>: </a:t>
            </a:r>
          </a:p>
          <a:p>
            <a:pPr algn="l" rtl="0" eaLnBrk="1" hangingPunct="1">
              <a:lnSpc>
                <a:spcPct val="150000"/>
              </a:lnSpc>
              <a:spcBef>
                <a:spcPct val="0"/>
              </a:spcBef>
              <a:buClrTx/>
              <a:buSzTx/>
              <a:buFontTx/>
              <a:buNone/>
            </a:pPr>
            <a:r>
              <a:rPr lang="en-US" altLang="en-US" sz="1800" dirty="0">
                <a:solidFill>
                  <a:srgbClr val="FF0000"/>
                </a:solidFill>
              </a:rPr>
              <a:t>               </a:t>
            </a:r>
            <a:r>
              <a:rPr lang="en-US" altLang="en-US" dirty="0" err="1">
                <a:solidFill>
                  <a:srgbClr val="FF0000"/>
                </a:solidFill>
              </a:rPr>
              <a:t>tha</a:t>
            </a:r>
            <a:r>
              <a:rPr lang="en-US" altLang="en-US" dirty="0">
                <a:solidFill>
                  <a:srgbClr val="FF0000"/>
                </a:solidFill>
              </a:rPr>
              <a:t> </a:t>
            </a:r>
            <a:r>
              <a:rPr lang="en-US" altLang="en-US" dirty="0" err="1">
                <a:solidFill>
                  <a:srgbClr val="FF0000"/>
                </a:solidFill>
              </a:rPr>
              <a:t>etr</a:t>
            </a:r>
            <a:r>
              <a:rPr lang="en-US" altLang="en-US" dirty="0">
                <a:solidFill>
                  <a:srgbClr val="FF0000"/>
                </a:solidFill>
              </a:rPr>
              <a:t> </a:t>
            </a:r>
            <a:r>
              <a:rPr lang="en-US" altLang="en-US" dirty="0" err="1">
                <a:solidFill>
                  <a:srgbClr val="FF0000"/>
                </a:solidFill>
              </a:rPr>
              <a:t>enb</a:t>
            </a:r>
            <a:r>
              <a:rPr lang="en-US" altLang="en-US" dirty="0">
                <a:solidFill>
                  <a:srgbClr val="FF0000"/>
                </a:solidFill>
              </a:rPr>
              <a:t> </a:t>
            </a:r>
            <a:r>
              <a:rPr lang="en-US" altLang="en-US" dirty="0" err="1">
                <a:solidFill>
                  <a:srgbClr val="FF0000"/>
                </a:solidFill>
              </a:rPr>
              <a:t>ely</a:t>
            </a:r>
            <a:r>
              <a:rPr lang="en-US" altLang="en-US" dirty="0">
                <a:solidFill>
                  <a:srgbClr val="FF0000"/>
                </a:solidFill>
              </a:rPr>
              <a:t> mii </a:t>
            </a:r>
            <a:r>
              <a:rPr lang="en-US" altLang="en-US" dirty="0" err="1">
                <a:solidFill>
                  <a:srgbClr val="FF0000"/>
                </a:solidFill>
              </a:rPr>
              <a:t>mer</a:t>
            </a:r>
            <a:r>
              <a:rPr lang="en-US" altLang="en-US" dirty="0">
                <a:solidFill>
                  <a:srgbClr val="FF0000"/>
                </a:solidFill>
              </a:rPr>
              <a:t> </a:t>
            </a:r>
          </a:p>
        </p:txBody>
      </p:sp>
    </p:spTree>
    <p:custDataLst>
      <p:tags r:id="rId1"/>
    </p:custDataLst>
    <p:extLst>
      <p:ext uri="{BB962C8B-B14F-4D97-AF65-F5344CB8AC3E}">
        <p14:creationId xmlns:p14="http://schemas.microsoft.com/office/powerpoint/2010/main" val="3012852685"/>
      </p:ext>
    </p:extLst>
  </p:cSld>
  <p:clrMapOvr>
    <a:masterClrMapping/>
  </p:clrMapOvr>
  <mc:AlternateContent xmlns:mc="http://schemas.openxmlformats.org/markup-compatibility/2006" xmlns:p14="http://schemas.microsoft.com/office/powerpoint/2010/main">
    <mc:Choice Requires="p14">
      <p:transition spd="slow" p14:dur="2000" advTm="293440"/>
    </mc:Choice>
    <mc:Fallback xmlns="">
      <p:transition spd="slow" advTm="2934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down)">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wipe(down)">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xEl>
                                              <p:pRg st="1" end="1"/>
                                            </p:txEl>
                                          </p:spTgt>
                                        </p:tgtEl>
                                        <p:attrNameLst>
                                          <p:attrName>style.visibility</p:attrName>
                                        </p:attrNameLst>
                                      </p:cBhvr>
                                      <p:to>
                                        <p:strVal val="visible"/>
                                      </p:to>
                                    </p:set>
                                    <p:animEffect transition="in" filter="wipe(down)">
                                      <p:cBhvr>
                                        <p:cTn id="17" dur="500"/>
                                        <p:tgtEl>
                                          <p:spTgt spid="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2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8" name="TextBox 4"/>
          <p:cNvSpPr txBox="1">
            <a:spLocks noChangeArrowheads="1"/>
          </p:cNvSpPr>
          <p:nvPr/>
        </p:nvSpPr>
        <p:spPr bwMode="auto">
          <a:xfrm>
            <a:off x="183937" y="1479737"/>
            <a:ext cx="8578956" cy="4247317"/>
          </a:xfrm>
          <a:prstGeom prst="rect">
            <a:avLst/>
          </a:prstGeom>
          <a:noFill/>
          <a:ln w="9525">
            <a:noFill/>
            <a:miter lim="800000"/>
            <a:headEnd/>
            <a:tailEnd/>
          </a:ln>
        </p:spPr>
        <p:txBody>
          <a:bodyPr wrap="square">
            <a:spAutoFit/>
          </a:bodyPr>
          <a:lstStyle/>
          <a:p>
            <a:pPr eaLnBrk="1" hangingPunct="1">
              <a:lnSpc>
                <a:spcPct val="150000"/>
              </a:lnSpc>
              <a:buFont typeface="Wingdings" pitchFamily="2" charset="2"/>
              <a:buChar char="q"/>
              <a:defRPr/>
            </a:pPr>
            <a:r>
              <a:rPr lang="en-US" dirty="0"/>
              <a:t>To decrypt a plaintext using the columnar transposition cipher follow the instructions below:</a:t>
            </a:r>
          </a:p>
          <a:p>
            <a:pPr marL="342900" indent="-342900">
              <a:lnSpc>
                <a:spcPct val="150000"/>
              </a:lnSpc>
              <a:buFont typeface="+mj-lt"/>
              <a:buAutoNum type="romanLcPeriod"/>
              <a:defRPr/>
            </a:pPr>
            <a:r>
              <a:rPr lang="en-US" dirty="0"/>
              <a:t>Start by writing out the keyword and the alphabetical order of the letters of the keyword. </a:t>
            </a:r>
          </a:p>
          <a:p>
            <a:pPr marL="342900" indent="-342900">
              <a:lnSpc>
                <a:spcPct val="150000"/>
              </a:lnSpc>
              <a:buFont typeface="+mj-lt"/>
              <a:buAutoNum type="romanLcPeriod"/>
              <a:defRPr/>
            </a:pPr>
            <a:r>
              <a:rPr lang="en-US" dirty="0"/>
              <a:t>Divide the length of the </a:t>
            </a:r>
            <a:r>
              <a:rPr lang="en-US" dirty="0" err="1"/>
              <a:t>ciphertext</a:t>
            </a:r>
            <a:r>
              <a:rPr lang="en-US" dirty="0"/>
              <a:t> by the length of the keyword. The answer to this is the number of rows you need to add to the grid. </a:t>
            </a:r>
          </a:p>
          <a:p>
            <a:pPr marL="342900" indent="-342900">
              <a:lnSpc>
                <a:spcPct val="150000"/>
              </a:lnSpc>
              <a:buFont typeface="+mj-lt"/>
              <a:buAutoNum type="romanLcPeriod"/>
              <a:defRPr/>
            </a:pPr>
            <a:r>
              <a:rPr lang="en-US" dirty="0"/>
              <a:t>Then write the </a:t>
            </a:r>
            <a:r>
              <a:rPr lang="en-US" dirty="0" err="1"/>
              <a:t>ciphertext</a:t>
            </a:r>
            <a:r>
              <a:rPr lang="en-US" dirty="0"/>
              <a:t> down the first column until you reach the last row. The next letter becomes the first letter in the second column (by the alphabetical order of the keyword), and so on.</a:t>
            </a:r>
          </a:p>
          <a:p>
            <a:pPr marL="342900" indent="-342900">
              <a:lnSpc>
                <a:spcPct val="150000"/>
              </a:lnSpc>
              <a:buFont typeface="+mj-lt"/>
              <a:buAutoNum type="romanLcPeriod"/>
              <a:defRPr/>
            </a:pPr>
            <a:r>
              <a:rPr lang="en-US" dirty="0"/>
              <a:t>Finally, read the letters in the grid row by row to get the plaintext.</a:t>
            </a:r>
          </a:p>
        </p:txBody>
      </p:sp>
    </p:spTree>
    <p:custDataLst>
      <p:tags r:id="rId1"/>
    </p:custDataLst>
    <p:extLst>
      <p:ext uri="{BB962C8B-B14F-4D97-AF65-F5344CB8AC3E}">
        <p14:creationId xmlns:p14="http://schemas.microsoft.com/office/powerpoint/2010/main" val="1554264460"/>
      </p:ext>
    </p:extLst>
  </p:cSld>
  <p:clrMapOvr>
    <a:masterClrMapping/>
  </p:clrMapOvr>
  <mc:AlternateContent xmlns:mc="http://schemas.openxmlformats.org/markup-compatibility/2006" xmlns:p14="http://schemas.microsoft.com/office/powerpoint/2010/main">
    <mc:Choice Requires="p14">
      <p:transition spd="slow" p14:dur="2000" advTm="79329"/>
    </mc:Choice>
    <mc:Fallback xmlns="">
      <p:transition spd="slow" advTm="793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down)">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Effect transition="in" filter="wipe(down)">
                                      <p:cBhvr>
                                        <p:cTn id="12" dur="500"/>
                                        <p:tgtEl>
                                          <p:spTgt spid="1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Effect transition="in" filter="wipe(down)">
                                      <p:cBhvr>
                                        <p:cTn id="17" dur="500"/>
                                        <p:tgtEl>
                                          <p:spTgt spid="1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8">
                                            <p:txEl>
                                              <p:pRg st="3" end="3"/>
                                            </p:txEl>
                                          </p:spTgt>
                                        </p:tgtEl>
                                        <p:attrNameLst>
                                          <p:attrName>style.visibility</p:attrName>
                                        </p:attrNameLst>
                                      </p:cBhvr>
                                      <p:to>
                                        <p:strVal val="visible"/>
                                      </p:to>
                                    </p:set>
                                    <p:animEffect transition="in" filter="wipe(down)">
                                      <p:cBhvr>
                                        <p:cTn id="22" dur="500"/>
                                        <p:tgtEl>
                                          <p:spTgt spid="1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8">
                                            <p:txEl>
                                              <p:pRg st="4" end="4"/>
                                            </p:txEl>
                                          </p:spTgt>
                                        </p:tgtEl>
                                        <p:attrNameLst>
                                          <p:attrName>style.visibility</p:attrName>
                                        </p:attrNameLst>
                                      </p:cBhvr>
                                      <p:to>
                                        <p:strVal val="visible"/>
                                      </p:to>
                                    </p:set>
                                    <p:animEffect transition="in" filter="wipe(down)">
                                      <p:cBhvr>
                                        <p:cTn id="27" dur="500"/>
                                        <p:tgtEl>
                                          <p:spTgt spid="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5" name="TextBox 4"/>
          <p:cNvSpPr txBox="1">
            <a:spLocks noChangeArrowheads="1"/>
          </p:cNvSpPr>
          <p:nvPr/>
        </p:nvSpPr>
        <p:spPr bwMode="auto">
          <a:xfrm>
            <a:off x="232760" y="1397682"/>
            <a:ext cx="9144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Decrypt the message “</a:t>
            </a:r>
            <a:r>
              <a:rPr lang="en-US" altLang="en-US" dirty="0" err="1"/>
              <a:t>thaetrenbelymiimer</a:t>
            </a:r>
            <a:r>
              <a:rPr lang="en-US" altLang="en-US" sz="1800" dirty="0"/>
              <a:t>" using the keyword </a:t>
            </a:r>
            <a:r>
              <a:rPr lang="en-US" altLang="en-US" i="1" dirty="0"/>
              <a:t>tomato</a:t>
            </a:r>
            <a:r>
              <a:rPr lang="en-US" altLang="en-US" sz="1800" dirty="0"/>
              <a:t>.</a:t>
            </a:r>
          </a:p>
        </p:txBody>
      </p:sp>
      <p:graphicFrame>
        <p:nvGraphicFramePr>
          <p:cNvPr id="19" name="Table 18"/>
          <p:cNvGraphicFramePr>
            <a:graphicFrameLocks noGrp="1"/>
          </p:cNvGraphicFramePr>
          <p:nvPr>
            <p:extLst>
              <p:ext uri="{D42A27DB-BD31-4B8C-83A1-F6EECF244321}">
                <p14:modId xmlns:p14="http://schemas.microsoft.com/office/powerpoint/2010/main" val="2598947945"/>
              </p:ext>
            </p:extLst>
          </p:nvPr>
        </p:nvGraphicFramePr>
        <p:xfrm>
          <a:off x="1564673" y="2596244"/>
          <a:ext cx="6096000" cy="1854200"/>
        </p:xfrm>
        <a:graphic>
          <a:graphicData uri="http://schemas.openxmlformats.org/drawingml/2006/table">
            <a:tbl>
              <a:tblPr rtl="1" firstRow="1" bandRow="1">
                <a:tableStyleId>{5940675A-B579-460E-94D1-54222C63F5DA}</a:tableStyleId>
              </a:tblPr>
              <a:tblGrid>
                <a:gridCol w="1016000">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1016000">
                  <a:extLst>
                    <a:ext uri="{9D8B030D-6E8A-4147-A177-3AD203B41FA5}">
                      <a16:colId xmlns:a16="http://schemas.microsoft.com/office/drawing/2014/main" val="20002"/>
                    </a:ext>
                  </a:extLst>
                </a:gridCol>
                <a:gridCol w="1016000">
                  <a:extLst>
                    <a:ext uri="{9D8B030D-6E8A-4147-A177-3AD203B41FA5}">
                      <a16:colId xmlns:a16="http://schemas.microsoft.com/office/drawing/2014/main" val="20003"/>
                    </a:ext>
                  </a:extLst>
                </a:gridCol>
                <a:gridCol w="1016000">
                  <a:extLst>
                    <a:ext uri="{9D8B030D-6E8A-4147-A177-3AD203B41FA5}">
                      <a16:colId xmlns:a16="http://schemas.microsoft.com/office/drawing/2014/main" val="20004"/>
                    </a:ext>
                  </a:extLst>
                </a:gridCol>
                <a:gridCol w="1016000">
                  <a:extLst>
                    <a:ext uri="{9D8B030D-6E8A-4147-A177-3AD203B41FA5}">
                      <a16:colId xmlns:a16="http://schemas.microsoft.com/office/drawing/2014/main" val="20005"/>
                    </a:ext>
                  </a:extLst>
                </a:gridCol>
              </a:tblGrid>
              <a:tr h="370840">
                <a:tc>
                  <a:txBody>
                    <a:bodyPr/>
                    <a:lstStyle/>
                    <a:p>
                      <a:pPr algn="ctr" rtl="0"/>
                      <a:r>
                        <a:rPr lang="en-US" dirty="0"/>
                        <a:t>o</a:t>
                      </a:r>
                      <a:endParaRPr lang="ar-SA" dirty="0"/>
                    </a:p>
                  </a:txBody>
                  <a:tcPr>
                    <a:solidFill>
                      <a:schemeClr val="bg2">
                        <a:lumMod val="75000"/>
                      </a:schemeClr>
                    </a:solidFill>
                  </a:tcPr>
                </a:tc>
                <a:tc>
                  <a:txBody>
                    <a:bodyPr/>
                    <a:lstStyle/>
                    <a:p>
                      <a:pPr algn="ctr" rtl="0"/>
                      <a:r>
                        <a:rPr lang="en-US" dirty="0"/>
                        <a:t>t</a:t>
                      </a:r>
                      <a:endParaRPr lang="ar-SA" dirty="0"/>
                    </a:p>
                  </a:txBody>
                  <a:tcPr>
                    <a:solidFill>
                      <a:schemeClr val="bg2">
                        <a:lumMod val="75000"/>
                      </a:schemeClr>
                    </a:solidFill>
                  </a:tcPr>
                </a:tc>
                <a:tc>
                  <a:txBody>
                    <a:bodyPr/>
                    <a:lstStyle/>
                    <a:p>
                      <a:pPr algn="ctr" rtl="0"/>
                      <a:r>
                        <a:rPr lang="en-US" dirty="0"/>
                        <a:t>a</a:t>
                      </a:r>
                      <a:endParaRPr lang="ar-SA" dirty="0"/>
                    </a:p>
                  </a:txBody>
                  <a:tcPr>
                    <a:solidFill>
                      <a:schemeClr val="bg2">
                        <a:lumMod val="75000"/>
                      </a:schemeClr>
                    </a:solidFill>
                  </a:tcPr>
                </a:tc>
                <a:tc>
                  <a:txBody>
                    <a:bodyPr/>
                    <a:lstStyle/>
                    <a:p>
                      <a:pPr algn="ctr" rtl="0"/>
                      <a:r>
                        <a:rPr lang="en-US" dirty="0"/>
                        <a:t>m</a:t>
                      </a:r>
                      <a:endParaRPr lang="ar-SA" dirty="0"/>
                    </a:p>
                  </a:txBody>
                  <a:tcPr>
                    <a:solidFill>
                      <a:schemeClr val="bg2">
                        <a:lumMod val="75000"/>
                      </a:schemeClr>
                    </a:solidFill>
                  </a:tcPr>
                </a:tc>
                <a:tc>
                  <a:txBody>
                    <a:bodyPr/>
                    <a:lstStyle/>
                    <a:p>
                      <a:pPr algn="ctr" rtl="0"/>
                      <a:r>
                        <a:rPr lang="en-US" dirty="0"/>
                        <a:t>o</a:t>
                      </a:r>
                      <a:endParaRPr lang="ar-SA" dirty="0"/>
                    </a:p>
                  </a:txBody>
                  <a:tcPr>
                    <a:solidFill>
                      <a:schemeClr val="bg2">
                        <a:lumMod val="75000"/>
                      </a:schemeClr>
                    </a:solidFill>
                  </a:tcPr>
                </a:tc>
                <a:tc>
                  <a:txBody>
                    <a:bodyPr/>
                    <a:lstStyle/>
                    <a:p>
                      <a:pPr algn="ctr" rtl="0"/>
                      <a:r>
                        <a:rPr lang="en-US" dirty="0"/>
                        <a:t>t</a:t>
                      </a:r>
                      <a:endParaRPr lang="ar-SA" dirty="0"/>
                    </a:p>
                  </a:txBody>
                  <a:tcPr>
                    <a:solidFill>
                      <a:schemeClr val="bg2">
                        <a:lumMod val="75000"/>
                      </a:schemeClr>
                    </a:solidFill>
                  </a:tcPr>
                </a:tc>
                <a:extLst>
                  <a:ext uri="{0D108BD9-81ED-4DB2-BD59-A6C34878D82A}">
                    <a16:rowId xmlns:a16="http://schemas.microsoft.com/office/drawing/2014/main" val="10000"/>
                  </a:ext>
                </a:extLst>
              </a:tr>
              <a:tr h="370840">
                <a:tc>
                  <a:txBody>
                    <a:bodyPr/>
                    <a:lstStyle/>
                    <a:p>
                      <a:pPr algn="ctr" rtl="0"/>
                      <a:r>
                        <a:rPr lang="en-US" dirty="0"/>
                        <a:t>4</a:t>
                      </a:r>
                      <a:endParaRPr lang="ar-SA" dirty="0"/>
                    </a:p>
                  </a:txBody>
                  <a:tcPr>
                    <a:solidFill>
                      <a:schemeClr val="bg1">
                        <a:lumMod val="85000"/>
                      </a:schemeClr>
                    </a:solidFill>
                  </a:tcPr>
                </a:tc>
                <a:tc>
                  <a:txBody>
                    <a:bodyPr/>
                    <a:lstStyle/>
                    <a:p>
                      <a:pPr algn="ctr" rtl="0"/>
                      <a:r>
                        <a:rPr lang="en-US" dirty="0"/>
                        <a:t>6</a:t>
                      </a:r>
                      <a:endParaRPr lang="ar-SA" dirty="0"/>
                    </a:p>
                  </a:txBody>
                  <a:tcPr>
                    <a:solidFill>
                      <a:schemeClr val="bg1">
                        <a:lumMod val="85000"/>
                      </a:schemeClr>
                    </a:solidFill>
                  </a:tcPr>
                </a:tc>
                <a:tc>
                  <a:txBody>
                    <a:bodyPr/>
                    <a:lstStyle/>
                    <a:p>
                      <a:pPr algn="ctr" rtl="0"/>
                      <a:r>
                        <a:rPr lang="en-US" dirty="0"/>
                        <a:t>1</a:t>
                      </a:r>
                      <a:endParaRPr lang="ar-SA" dirty="0"/>
                    </a:p>
                  </a:txBody>
                  <a:tcPr>
                    <a:solidFill>
                      <a:schemeClr val="bg1">
                        <a:lumMod val="85000"/>
                      </a:schemeClr>
                    </a:solidFill>
                  </a:tcPr>
                </a:tc>
                <a:tc>
                  <a:txBody>
                    <a:bodyPr/>
                    <a:lstStyle/>
                    <a:p>
                      <a:pPr algn="ctr" rtl="0"/>
                      <a:r>
                        <a:rPr lang="en-US" dirty="0"/>
                        <a:t>2</a:t>
                      </a:r>
                      <a:endParaRPr lang="ar-SA" dirty="0"/>
                    </a:p>
                  </a:txBody>
                  <a:tcPr>
                    <a:solidFill>
                      <a:schemeClr val="bg1">
                        <a:lumMod val="85000"/>
                      </a:schemeClr>
                    </a:solidFill>
                  </a:tcPr>
                </a:tc>
                <a:tc>
                  <a:txBody>
                    <a:bodyPr/>
                    <a:lstStyle/>
                    <a:p>
                      <a:pPr algn="ctr" rtl="0"/>
                      <a:r>
                        <a:rPr lang="en-US" dirty="0"/>
                        <a:t>3</a:t>
                      </a:r>
                      <a:endParaRPr lang="ar-SA" dirty="0"/>
                    </a:p>
                  </a:txBody>
                  <a:tcPr>
                    <a:solidFill>
                      <a:schemeClr val="bg1">
                        <a:lumMod val="85000"/>
                      </a:schemeClr>
                    </a:solidFill>
                  </a:tcPr>
                </a:tc>
                <a:tc>
                  <a:txBody>
                    <a:bodyPr/>
                    <a:lstStyle/>
                    <a:p>
                      <a:pPr algn="ctr" rtl="0"/>
                      <a:r>
                        <a:rPr lang="en-US" dirty="0"/>
                        <a:t>5</a:t>
                      </a:r>
                      <a:endParaRPr lang="ar-SA" dirty="0"/>
                    </a:p>
                  </a:txBody>
                  <a:tcPr>
                    <a:solidFill>
                      <a:schemeClr val="bg1">
                        <a:lumMod val="85000"/>
                      </a:schemeClr>
                    </a:solidFill>
                  </a:tcPr>
                </a:tc>
                <a:extLst>
                  <a:ext uri="{0D108BD9-81ED-4DB2-BD59-A6C34878D82A}">
                    <a16:rowId xmlns:a16="http://schemas.microsoft.com/office/drawing/2014/main" val="10001"/>
                  </a:ext>
                </a:extLst>
              </a:tr>
              <a:tr h="370840">
                <a:tc>
                  <a:txBody>
                    <a:bodyPr/>
                    <a:lstStyle/>
                    <a:p>
                      <a:pPr algn="ctr" rtl="0"/>
                      <a:r>
                        <a:rPr lang="en-US" dirty="0"/>
                        <a:t>e</a:t>
                      </a:r>
                      <a:endParaRPr lang="ar-SA" dirty="0"/>
                    </a:p>
                  </a:txBody>
                  <a:tcPr/>
                </a:tc>
                <a:tc>
                  <a:txBody>
                    <a:bodyPr/>
                    <a:lstStyle/>
                    <a:p>
                      <a:pPr algn="ctr" rtl="0"/>
                      <a:r>
                        <a:rPr lang="en-US" dirty="0"/>
                        <a:t>m</a:t>
                      </a:r>
                      <a:endParaRPr lang="ar-SA" dirty="0"/>
                    </a:p>
                  </a:txBody>
                  <a:tcPr/>
                </a:tc>
                <a:tc>
                  <a:txBody>
                    <a:bodyPr/>
                    <a:lstStyle/>
                    <a:p>
                      <a:pPr algn="ctr" rtl="0"/>
                      <a:r>
                        <a:rPr lang="en-US" dirty="0"/>
                        <a:t>t</a:t>
                      </a:r>
                      <a:endParaRPr lang="ar-SA" dirty="0"/>
                    </a:p>
                  </a:txBody>
                  <a:tcPr/>
                </a:tc>
                <a:tc>
                  <a:txBody>
                    <a:bodyPr/>
                    <a:lstStyle/>
                    <a:p>
                      <a:pPr algn="ctr" rtl="0"/>
                      <a:r>
                        <a:rPr lang="en-US" dirty="0"/>
                        <a:t>e</a:t>
                      </a:r>
                      <a:endParaRPr lang="ar-SA" dirty="0"/>
                    </a:p>
                  </a:txBody>
                  <a:tcPr/>
                </a:tc>
                <a:tc>
                  <a:txBody>
                    <a:bodyPr/>
                    <a:lstStyle/>
                    <a:p>
                      <a:pPr algn="ctr" rtl="0"/>
                      <a:r>
                        <a:rPr lang="en-US" dirty="0"/>
                        <a:t>e</a:t>
                      </a:r>
                      <a:endParaRPr lang="ar-SA" dirty="0"/>
                    </a:p>
                  </a:txBody>
                  <a:tcPr/>
                </a:tc>
                <a:tc>
                  <a:txBody>
                    <a:bodyPr/>
                    <a:lstStyle/>
                    <a:p>
                      <a:pPr algn="ctr" rtl="0"/>
                      <a:r>
                        <a:rPr lang="en-US" dirty="0"/>
                        <a:t>m</a:t>
                      </a:r>
                      <a:endParaRPr lang="ar-SA" dirty="0"/>
                    </a:p>
                  </a:txBody>
                  <a:tcPr/>
                </a:tc>
                <a:extLst>
                  <a:ext uri="{0D108BD9-81ED-4DB2-BD59-A6C34878D82A}">
                    <a16:rowId xmlns:a16="http://schemas.microsoft.com/office/drawing/2014/main" val="10002"/>
                  </a:ext>
                </a:extLst>
              </a:tr>
              <a:tr h="370840">
                <a:tc>
                  <a:txBody>
                    <a:bodyPr/>
                    <a:lstStyle/>
                    <a:p>
                      <a:pPr algn="ctr" rtl="0"/>
                      <a:r>
                        <a:rPr lang="en-US" dirty="0"/>
                        <a:t>l</a:t>
                      </a:r>
                      <a:endParaRPr lang="ar-SA" dirty="0"/>
                    </a:p>
                  </a:txBody>
                  <a:tcPr/>
                </a:tc>
                <a:tc>
                  <a:txBody>
                    <a:bodyPr/>
                    <a:lstStyle/>
                    <a:p>
                      <a:pPr algn="ctr" rtl="0"/>
                      <a:r>
                        <a:rPr lang="en-US" dirty="0"/>
                        <a:t>e</a:t>
                      </a:r>
                      <a:endParaRPr lang="ar-SA" dirty="0"/>
                    </a:p>
                  </a:txBody>
                  <a:tcPr/>
                </a:tc>
                <a:tc>
                  <a:txBody>
                    <a:bodyPr/>
                    <a:lstStyle/>
                    <a:p>
                      <a:pPr algn="ctr" rtl="0"/>
                      <a:r>
                        <a:rPr lang="en-US" dirty="0"/>
                        <a:t>h</a:t>
                      </a:r>
                      <a:endParaRPr lang="ar-SA" dirty="0"/>
                    </a:p>
                  </a:txBody>
                  <a:tcPr/>
                </a:tc>
                <a:tc>
                  <a:txBody>
                    <a:bodyPr/>
                    <a:lstStyle/>
                    <a:p>
                      <a:pPr algn="ctr" rtl="0"/>
                      <a:r>
                        <a:rPr lang="en-US" dirty="0"/>
                        <a:t>t</a:t>
                      </a:r>
                      <a:endParaRPr lang="ar-SA" dirty="0"/>
                    </a:p>
                  </a:txBody>
                  <a:tcPr/>
                </a:tc>
                <a:tc>
                  <a:txBody>
                    <a:bodyPr/>
                    <a:lstStyle/>
                    <a:p>
                      <a:pPr algn="ctr" rtl="0"/>
                      <a:r>
                        <a:rPr lang="en-US" dirty="0"/>
                        <a:t>n</a:t>
                      </a:r>
                      <a:endParaRPr lang="ar-SA" dirty="0"/>
                    </a:p>
                  </a:txBody>
                  <a:tcPr/>
                </a:tc>
                <a:tc>
                  <a:txBody>
                    <a:bodyPr/>
                    <a:lstStyle/>
                    <a:p>
                      <a:pPr algn="ctr" rtl="0"/>
                      <a:r>
                        <a:rPr lang="en-US" dirty="0" err="1"/>
                        <a:t>i</a:t>
                      </a:r>
                      <a:endParaRPr lang="ar-SA" dirty="0"/>
                    </a:p>
                  </a:txBody>
                  <a:tcPr/>
                </a:tc>
                <a:extLst>
                  <a:ext uri="{0D108BD9-81ED-4DB2-BD59-A6C34878D82A}">
                    <a16:rowId xmlns:a16="http://schemas.microsoft.com/office/drawing/2014/main" val="10003"/>
                  </a:ext>
                </a:extLst>
              </a:tr>
              <a:tr h="370840">
                <a:tc>
                  <a:txBody>
                    <a:bodyPr/>
                    <a:lstStyle/>
                    <a:p>
                      <a:pPr algn="ctr" rtl="0"/>
                      <a:r>
                        <a:rPr lang="en-US" dirty="0"/>
                        <a:t>y</a:t>
                      </a:r>
                      <a:endParaRPr lang="ar-SA" dirty="0"/>
                    </a:p>
                  </a:txBody>
                  <a:tcPr/>
                </a:tc>
                <a:tc>
                  <a:txBody>
                    <a:bodyPr/>
                    <a:lstStyle/>
                    <a:p>
                      <a:pPr algn="ctr" rtl="0"/>
                      <a:r>
                        <a:rPr lang="en-US" dirty="0"/>
                        <a:t>r</a:t>
                      </a:r>
                      <a:endParaRPr lang="ar-SA" dirty="0"/>
                    </a:p>
                  </a:txBody>
                  <a:tcPr/>
                </a:tc>
                <a:tc>
                  <a:txBody>
                    <a:bodyPr/>
                    <a:lstStyle/>
                    <a:p>
                      <a:pPr algn="ctr" rtl="0"/>
                      <a:r>
                        <a:rPr lang="en-US" dirty="0"/>
                        <a:t>a</a:t>
                      </a:r>
                      <a:endParaRPr lang="ar-SA" dirty="0"/>
                    </a:p>
                  </a:txBody>
                  <a:tcPr/>
                </a:tc>
                <a:tc>
                  <a:txBody>
                    <a:bodyPr/>
                    <a:lstStyle/>
                    <a:p>
                      <a:pPr algn="ctr" rtl="0"/>
                      <a:r>
                        <a:rPr lang="en-US" dirty="0"/>
                        <a:t>r</a:t>
                      </a:r>
                      <a:endParaRPr lang="ar-SA" dirty="0"/>
                    </a:p>
                  </a:txBody>
                  <a:tcPr/>
                </a:tc>
                <a:tc>
                  <a:txBody>
                    <a:bodyPr/>
                    <a:lstStyle/>
                    <a:p>
                      <a:pPr algn="ctr" rtl="0"/>
                      <a:r>
                        <a:rPr lang="en-US" dirty="0"/>
                        <a:t>b</a:t>
                      </a:r>
                      <a:endParaRPr lang="ar-SA" dirty="0"/>
                    </a:p>
                  </a:txBody>
                  <a:tcPr/>
                </a:tc>
                <a:tc>
                  <a:txBody>
                    <a:bodyPr/>
                    <a:lstStyle/>
                    <a:p>
                      <a:pPr algn="ctr" rtl="0"/>
                      <a:r>
                        <a:rPr lang="en-US" dirty="0" err="1"/>
                        <a:t>i</a:t>
                      </a:r>
                      <a:endParaRPr lang="ar-SA" dirty="0"/>
                    </a:p>
                  </a:txBody>
                  <a:tcPr/>
                </a:tc>
                <a:extLst>
                  <a:ext uri="{0D108BD9-81ED-4DB2-BD59-A6C34878D82A}">
                    <a16:rowId xmlns:a16="http://schemas.microsoft.com/office/drawing/2014/main" val="10004"/>
                  </a:ext>
                </a:extLst>
              </a:tr>
            </a:tbl>
          </a:graphicData>
        </a:graphic>
      </p:graphicFrame>
      <p:sp>
        <p:nvSpPr>
          <p:cNvPr id="20" name="TextBox 19"/>
          <p:cNvSpPr txBox="1">
            <a:spLocks noChangeArrowheads="1"/>
          </p:cNvSpPr>
          <p:nvPr/>
        </p:nvSpPr>
        <p:spPr bwMode="auto">
          <a:xfrm>
            <a:off x="267685" y="4852082"/>
            <a:ext cx="9144000"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a:t>The Plaintext:  “</a:t>
            </a:r>
            <a:r>
              <a:rPr lang="en-US" altLang="en-US" sz="2800"/>
              <a:t>meet me in the library</a:t>
            </a:r>
            <a:r>
              <a:rPr lang="en-US" altLang="en-US" sz="1800"/>
              <a:t>”</a:t>
            </a:r>
          </a:p>
          <a:p>
            <a:pPr algn="l" rtl="0" eaLnBrk="1" hangingPunct="1">
              <a:lnSpc>
                <a:spcPct val="150000"/>
              </a:lnSpc>
              <a:spcBef>
                <a:spcPct val="0"/>
              </a:spcBef>
              <a:buClrTx/>
              <a:buSzTx/>
              <a:buFontTx/>
              <a:buNone/>
            </a:pPr>
            <a:r>
              <a:rPr lang="en-US" altLang="en-US" sz="1800"/>
              <a:t>               </a:t>
            </a:r>
            <a:endParaRPr lang="en-US" altLang="en-US"/>
          </a:p>
        </p:txBody>
      </p:sp>
    </p:spTree>
    <p:custDataLst>
      <p:tags r:id="rId1"/>
    </p:custDataLst>
    <p:extLst>
      <p:ext uri="{BB962C8B-B14F-4D97-AF65-F5344CB8AC3E}">
        <p14:creationId xmlns:p14="http://schemas.microsoft.com/office/powerpoint/2010/main" val="660161065"/>
      </p:ext>
    </p:extLst>
  </p:cSld>
  <p:clrMapOvr>
    <a:masterClrMapping/>
  </p:clrMapOvr>
  <mc:AlternateContent xmlns:mc="http://schemas.openxmlformats.org/markup-compatibility/2006" xmlns:p14="http://schemas.microsoft.com/office/powerpoint/2010/main">
    <mc:Choice Requires="p14">
      <p:transition spd="slow" p14:dur="2000" advTm="155095"/>
    </mc:Choice>
    <mc:Fallback xmlns="">
      <p:transition spd="slow" advTm="1550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down)">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wipe(down)">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xEl>
                                              <p:pRg st="1" end="1"/>
                                            </p:txEl>
                                          </p:spTgt>
                                        </p:tgtEl>
                                        <p:attrNameLst>
                                          <p:attrName>style.visibility</p:attrName>
                                        </p:attrNameLst>
                                      </p:cBhvr>
                                      <p:to>
                                        <p:strVal val="visible"/>
                                      </p:to>
                                    </p:set>
                                    <p:animEffect transition="in" filter="wipe(down)">
                                      <p:cBhvr>
                                        <p:cTn id="17" dur="500"/>
                                        <p:tgtEl>
                                          <p:spTgt spid="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20"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8" name="TextBox 4"/>
          <p:cNvSpPr txBox="1">
            <a:spLocks noChangeArrowheads="1"/>
          </p:cNvSpPr>
          <p:nvPr/>
        </p:nvSpPr>
        <p:spPr bwMode="auto">
          <a:xfrm>
            <a:off x="523664" y="2029179"/>
            <a:ext cx="799854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Encrypt and then Decrypt the message “</a:t>
            </a:r>
            <a:r>
              <a:rPr lang="en-US" altLang="en-US" dirty="0"/>
              <a:t>I-will-be-in-the-market</a:t>
            </a:r>
            <a:r>
              <a:rPr lang="en-US" altLang="en-US" sz="1800" dirty="0"/>
              <a:t>" using the keyword </a:t>
            </a:r>
            <a:r>
              <a:rPr lang="en-US" altLang="en-US" i="1" dirty="0"/>
              <a:t>battle</a:t>
            </a:r>
            <a:r>
              <a:rPr lang="en-US" altLang="en-US" sz="1800" dirty="0"/>
              <a:t>.</a:t>
            </a:r>
          </a:p>
        </p:txBody>
      </p:sp>
    </p:spTree>
    <p:custDataLst>
      <p:tags r:id="rId1"/>
    </p:custDataLst>
    <p:extLst>
      <p:ext uri="{BB962C8B-B14F-4D97-AF65-F5344CB8AC3E}">
        <p14:creationId xmlns:p14="http://schemas.microsoft.com/office/powerpoint/2010/main" val="2562472548"/>
      </p:ext>
    </p:extLst>
  </p:cSld>
  <p:clrMapOvr>
    <a:masterClrMapping/>
  </p:clrMapOvr>
  <mc:AlternateContent xmlns:mc="http://schemas.openxmlformats.org/markup-compatibility/2006" xmlns:p14="http://schemas.microsoft.com/office/powerpoint/2010/main">
    <mc:Choice Requires="p14">
      <p:transition spd="slow" p14:dur="2000" advTm="3214"/>
    </mc:Choice>
    <mc:Fallback xmlns="">
      <p:transition spd="slow" advTm="3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down)">
                                      <p:cBhvr>
                                        <p:cTn id="7"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5" name="TextBox 4"/>
          <p:cNvSpPr txBox="1">
            <a:spLocks noChangeArrowheads="1"/>
          </p:cNvSpPr>
          <p:nvPr/>
        </p:nvSpPr>
        <p:spPr bwMode="auto">
          <a:xfrm>
            <a:off x="171140" y="1295351"/>
            <a:ext cx="9144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Encrypt and then Decrypt the message “</a:t>
            </a:r>
            <a:r>
              <a:rPr lang="en-US" altLang="en-US" dirty="0"/>
              <a:t>I will be in the market</a:t>
            </a:r>
            <a:r>
              <a:rPr lang="en-US" altLang="en-US" sz="1800" dirty="0"/>
              <a:t>" using the keyword </a:t>
            </a:r>
            <a:r>
              <a:rPr lang="en-US" altLang="en-US" i="1" dirty="0"/>
              <a:t>battle</a:t>
            </a:r>
            <a:r>
              <a:rPr lang="en-US" altLang="en-US" sz="1800" dirty="0"/>
              <a:t>.</a:t>
            </a:r>
          </a:p>
        </p:txBody>
      </p:sp>
      <p:graphicFrame>
        <p:nvGraphicFramePr>
          <p:cNvPr id="19" name="Table 18"/>
          <p:cNvGraphicFramePr>
            <a:graphicFrameLocks noGrp="1"/>
          </p:cNvGraphicFramePr>
          <p:nvPr>
            <p:extLst>
              <p:ext uri="{D42A27DB-BD31-4B8C-83A1-F6EECF244321}">
                <p14:modId xmlns:p14="http://schemas.microsoft.com/office/powerpoint/2010/main" val="4098343741"/>
              </p:ext>
            </p:extLst>
          </p:nvPr>
        </p:nvGraphicFramePr>
        <p:xfrm>
          <a:off x="1503053" y="2608213"/>
          <a:ext cx="6096000" cy="2225676"/>
        </p:xfrm>
        <a:graphic>
          <a:graphicData uri="http://schemas.openxmlformats.org/drawingml/2006/table">
            <a:tbl>
              <a:tblPr rtl="1" firstRow="1" bandRow="1">
                <a:tableStyleId>{5940675A-B579-460E-94D1-54222C63F5DA}</a:tableStyleId>
              </a:tblPr>
              <a:tblGrid>
                <a:gridCol w="1016000">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1016000">
                  <a:extLst>
                    <a:ext uri="{9D8B030D-6E8A-4147-A177-3AD203B41FA5}">
                      <a16:colId xmlns:a16="http://schemas.microsoft.com/office/drawing/2014/main" val="20002"/>
                    </a:ext>
                  </a:extLst>
                </a:gridCol>
                <a:gridCol w="1016000">
                  <a:extLst>
                    <a:ext uri="{9D8B030D-6E8A-4147-A177-3AD203B41FA5}">
                      <a16:colId xmlns:a16="http://schemas.microsoft.com/office/drawing/2014/main" val="20003"/>
                    </a:ext>
                  </a:extLst>
                </a:gridCol>
                <a:gridCol w="1016000">
                  <a:extLst>
                    <a:ext uri="{9D8B030D-6E8A-4147-A177-3AD203B41FA5}">
                      <a16:colId xmlns:a16="http://schemas.microsoft.com/office/drawing/2014/main" val="20004"/>
                    </a:ext>
                  </a:extLst>
                </a:gridCol>
                <a:gridCol w="1016000">
                  <a:extLst>
                    <a:ext uri="{9D8B030D-6E8A-4147-A177-3AD203B41FA5}">
                      <a16:colId xmlns:a16="http://schemas.microsoft.com/office/drawing/2014/main" val="20005"/>
                    </a:ext>
                  </a:extLst>
                </a:gridCol>
              </a:tblGrid>
              <a:tr h="370946">
                <a:tc>
                  <a:txBody>
                    <a:bodyPr/>
                    <a:lstStyle/>
                    <a:p>
                      <a:pPr algn="ctr" rtl="0"/>
                      <a:r>
                        <a:rPr lang="en-US" sz="1800" dirty="0"/>
                        <a:t>e</a:t>
                      </a:r>
                      <a:endParaRPr lang="ar-SA" sz="1800" dirty="0"/>
                    </a:p>
                  </a:txBody>
                  <a:tcPr marT="45733" marB="45733">
                    <a:solidFill>
                      <a:schemeClr val="bg2">
                        <a:lumMod val="75000"/>
                      </a:schemeClr>
                    </a:solidFill>
                  </a:tcPr>
                </a:tc>
                <a:tc>
                  <a:txBody>
                    <a:bodyPr/>
                    <a:lstStyle/>
                    <a:p>
                      <a:pPr algn="ctr" rtl="0"/>
                      <a:r>
                        <a:rPr lang="en-US" sz="1800" dirty="0"/>
                        <a:t>l</a:t>
                      </a:r>
                      <a:endParaRPr lang="ar-SA" sz="1800" dirty="0"/>
                    </a:p>
                  </a:txBody>
                  <a:tcPr marT="45733" marB="45733">
                    <a:solidFill>
                      <a:schemeClr val="bg2">
                        <a:lumMod val="75000"/>
                      </a:schemeClr>
                    </a:solidFill>
                  </a:tcPr>
                </a:tc>
                <a:tc>
                  <a:txBody>
                    <a:bodyPr/>
                    <a:lstStyle/>
                    <a:p>
                      <a:pPr algn="ctr" rtl="0"/>
                      <a:r>
                        <a:rPr lang="en-US" sz="1800" dirty="0"/>
                        <a:t>t</a:t>
                      </a:r>
                      <a:endParaRPr lang="ar-SA" sz="1800" dirty="0"/>
                    </a:p>
                  </a:txBody>
                  <a:tcPr marT="45733" marB="45733">
                    <a:solidFill>
                      <a:schemeClr val="bg2">
                        <a:lumMod val="75000"/>
                      </a:schemeClr>
                    </a:solidFill>
                  </a:tcPr>
                </a:tc>
                <a:tc>
                  <a:txBody>
                    <a:bodyPr/>
                    <a:lstStyle/>
                    <a:p>
                      <a:pPr algn="ctr" rtl="0"/>
                      <a:r>
                        <a:rPr lang="en-US" sz="1800" dirty="0"/>
                        <a:t>t</a:t>
                      </a:r>
                      <a:endParaRPr lang="ar-SA" sz="1800" dirty="0"/>
                    </a:p>
                  </a:txBody>
                  <a:tcPr marT="45733" marB="45733">
                    <a:solidFill>
                      <a:schemeClr val="bg2">
                        <a:lumMod val="75000"/>
                      </a:schemeClr>
                    </a:solidFill>
                  </a:tcPr>
                </a:tc>
                <a:tc>
                  <a:txBody>
                    <a:bodyPr/>
                    <a:lstStyle/>
                    <a:p>
                      <a:pPr algn="ctr" rtl="0"/>
                      <a:r>
                        <a:rPr lang="en-US" sz="1800" dirty="0"/>
                        <a:t>a</a:t>
                      </a:r>
                      <a:endParaRPr lang="ar-SA" sz="1800" dirty="0"/>
                    </a:p>
                  </a:txBody>
                  <a:tcPr marT="45733" marB="45733">
                    <a:solidFill>
                      <a:schemeClr val="bg2">
                        <a:lumMod val="75000"/>
                      </a:schemeClr>
                    </a:solidFill>
                  </a:tcPr>
                </a:tc>
                <a:tc>
                  <a:txBody>
                    <a:bodyPr/>
                    <a:lstStyle/>
                    <a:p>
                      <a:pPr algn="ctr" rtl="0"/>
                      <a:r>
                        <a:rPr lang="en-US" sz="1800" dirty="0"/>
                        <a:t>b</a:t>
                      </a:r>
                      <a:endParaRPr lang="ar-SA" sz="1800" dirty="0"/>
                    </a:p>
                  </a:txBody>
                  <a:tcPr marT="45733" marB="45733">
                    <a:solidFill>
                      <a:schemeClr val="bg2">
                        <a:lumMod val="75000"/>
                      </a:schemeClr>
                    </a:solidFill>
                  </a:tcPr>
                </a:tc>
                <a:extLst>
                  <a:ext uri="{0D108BD9-81ED-4DB2-BD59-A6C34878D82A}">
                    <a16:rowId xmlns:a16="http://schemas.microsoft.com/office/drawing/2014/main" val="10000"/>
                  </a:ext>
                </a:extLst>
              </a:tr>
              <a:tr h="370946">
                <a:tc>
                  <a:txBody>
                    <a:bodyPr/>
                    <a:lstStyle/>
                    <a:p>
                      <a:pPr algn="ctr" rtl="0"/>
                      <a:r>
                        <a:rPr lang="en-US" sz="1800" dirty="0"/>
                        <a:t>3</a:t>
                      </a:r>
                      <a:endParaRPr lang="ar-SA" sz="1800" dirty="0"/>
                    </a:p>
                  </a:txBody>
                  <a:tcPr marT="45733" marB="45733">
                    <a:solidFill>
                      <a:schemeClr val="bg1">
                        <a:lumMod val="85000"/>
                      </a:schemeClr>
                    </a:solidFill>
                  </a:tcPr>
                </a:tc>
                <a:tc>
                  <a:txBody>
                    <a:bodyPr/>
                    <a:lstStyle/>
                    <a:p>
                      <a:pPr algn="ctr" rtl="0"/>
                      <a:r>
                        <a:rPr lang="en-US" sz="1800" dirty="0"/>
                        <a:t>4</a:t>
                      </a:r>
                      <a:endParaRPr lang="ar-SA" sz="1800" dirty="0"/>
                    </a:p>
                  </a:txBody>
                  <a:tcPr marT="45733" marB="45733">
                    <a:solidFill>
                      <a:schemeClr val="bg1">
                        <a:lumMod val="85000"/>
                      </a:schemeClr>
                    </a:solidFill>
                  </a:tcPr>
                </a:tc>
                <a:tc>
                  <a:txBody>
                    <a:bodyPr/>
                    <a:lstStyle/>
                    <a:p>
                      <a:pPr algn="ctr" rtl="0"/>
                      <a:r>
                        <a:rPr lang="en-US" sz="1800" dirty="0"/>
                        <a:t>6</a:t>
                      </a:r>
                      <a:endParaRPr lang="ar-SA" sz="1800" dirty="0"/>
                    </a:p>
                  </a:txBody>
                  <a:tcPr marT="45733" marB="45733">
                    <a:solidFill>
                      <a:schemeClr val="bg1">
                        <a:lumMod val="85000"/>
                      </a:schemeClr>
                    </a:solidFill>
                  </a:tcPr>
                </a:tc>
                <a:tc>
                  <a:txBody>
                    <a:bodyPr/>
                    <a:lstStyle/>
                    <a:p>
                      <a:pPr algn="ctr" rtl="0"/>
                      <a:r>
                        <a:rPr lang="en-US" sz="1800" dirty="0"/>
                        <a:t>5</a:t>
                      </a:r>
                      <a:endParaRPr lang="ar-SA" sz="1800" dirty="0"/>
                    </a:p>
                  </a:txBody>
                  <a:tcPr marT="45733" marB="45733">
                    <a:solidFill>
                      <a:schemeClr val="bg1">
                        <a:lumMod val="85000"/>
                      </a:schemeClr>
                    </a:solidFill>
                  </a:tcPr>
                </a:tc>
                <a:tc>
                  <a:txBody>
                    <a:bodyPr/>
                    <a:lstStyle/>
                    <a:p>
                      <a:pPr algn="ctr" rtl="0"/>
                      <a:r>
                        <a:rPr lang="en-US" sz="1800" dirty="0"/>
                        <a:t>1</a:t>
                      </a:r>
                      <a:endParaRPr lang="ar-SA" sz="1800" dirty="0"/>
                    </a:p>
                  </a:txBody>
                  <a:tcPr marT="45733" marB="45733">
                    <a:solidFill>
                      <a:schemeClr val="bg1">
                        <a:lumMod val="85000"/>
                      </a:schemeClr>
                    </a:solidFill>
                  </a:tcPr>
                </a:tc>
                <a:tc>
                  <a:txBody>
                    <a:bodyPr/>
                    <a:lstStyle/>
                    <a:p>
                      <a:pPr algn="ctr" rtl="0"/>
                      <a:r>
                        <a:rPr lang="en-US" sz="1800" dirty="0"/>
                        <a:t>2</a:t>
                      </a:r>
                      <a:endParaRPr lang="ar-SA" sz="1800" dirty="0"/>
                    </a:p>
                  </a:txBody>
                  <a:tcPr marT="45733" marB="45733">
                    <a:solidFill>
                      <a:schemeClr val="bg1">
                        <a:lumMod val="85000"/>
                      </a:schemeClr>
                    </a:solidFill>
                  </a:tcPr>
                </a:tc>
                <a:extLst>
                  <a:ext uri="{0D108BD9-81ED-4DB2-BD59-A6C34878D82A}">
                    <a16:rowId xmlns:a16="http://schemas.microsoft.com/office/drawing/2014/main" val="10001"/>
                  </a:ext>
                </a:extLst>
              </a:tr>
              <a:tr h="370946">
                <a:tc>
                  <a:txBody>
                    <a:bodyPr/>
                    <a:lstStyle/>
                    <a:p>
                      <a:pPr algn="ctr" rtl="0"/>
                      <a:r>
                        <a:rPr lang="en-US" sz="1800" dirty="0"/>
                        <a:t>l</a:t>
                      </a:r>
                      <a:endParaRPr lang="ar-SA" sz="1800" dirty="0"/>
                    </a:p>
                  </a:txBody>
                  <a:tcPr marT="45733" marB="45733"/>
                </a:tc>
                <a:tc>
                  <a:txBody>
                    <a:bodyPr/>
                    <a:lstStyle/>
                    <a:p>
                      <a:pPr algn="ctr" rtl="0"/>
                      <a:r>
                        <a:rPr lang="en-US" sz="1800" dirty="0"/>
                        <a:t>l</a:t>
                      </a:r>
                      <a:endParaRPr lang="ar-SA" sz="1800" dirty="0"/>
                    </a:p>
                  </a:txBody>
                  <a:tcPr marT="45733" marB="45733"/>
                </a:tc>
                <a:tc>
                  <a:txBody>
                    <a:bodyPr/>
                    <a:lstStyle/>
                    <a:p>
                      <a:pPr algn="ctr" rtl="0"/>
                      <a:r>
                        <a:rPr lang="en-US" sz="1800" dirty="0" err="1"/>
                        <a:t>i</a:t>
                      </a:r>
                      <a:endParaRPr lang="ar-SA" sz="1800" dirty="0"/>
                    </a:p>
                  </a:txBody>
                  <a:tcPr marT="45733" marB="45733"/>
                </a:tc>
                <a:tc>
                  <a:txBody>
                    <a:bodyPr/>
                    <a:lstStyle/>
                    <a:p>
                      <a:pPr algn="ctr" rtl="0"/>
                      <a:r>
                        <a:rPr lang="en-US" sz="1800" dirty="0"/>
                        <a:t>w</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err="1"/>
                        <a:t>i</a:t>
                      </a:r>
                      <a:endParaRPr lang="ar-SA" sz="1800" dirty="0"/>
                    </a:p>
                  </a:txBody>
                  <a:tcPr marT="45733" marB="45733"/>
                </a:tc>
                <a:extLst>
                  <a:ext uri="{0D108BD9-81ED-4DB2-BD59-A6C34878D82A}">
                    <a16:rowId xmlns:a16="http://schemas.microsoft.com/office/drawing/2014/main" val="10002"/>
                  </a:ext>
                </a:extLst>
              </a:tr>
              <a:tr h="370946">
                <a:tc>
                  <a:txBody>
                    <a:bodyPr/>
                    <a:lstStyle/>
                    <a:p>
                      <a:pPr algn="ctr" rtl="0"/>
                      <a:r>
                        <a:rPr lang="en-US" sz="1800" dirty="0"/>
                        <a:t>n</a:t>
                      </a:r>
                      <a:endParaRPr lang="ar-SA" sz="1800" dirty="0"/>
                    </a:p>
                  </a:txBody>
                  <a:tcPr marT="45733" marB="45733"/>
                </a:tc>
                <a:tc>
                  <a:txBody>
                    <a:bodyPr/>
                    <a:lstStyle/>
                    <a:p>
                      <a:pPr algn="ctr" rtl="0"/>
                      <a:r>
                        <a:rPr lang="en-US" sz="1800" dirty="0" err="1"/>
                        <a:t>i</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b</a:t>
                      </a:r>
                      <a:endParaRPr lang="ar-SA" sz="1800" dirty="0"/>
                    </a:p>
                  </a:txBody>
                  <a:tcPr marT="45733" marB="45733"/>
                </a:tc>
                <a:tc>
                  <a:txBody>
                    <a:bodyPr/>
                    <a:lstStyle/>
                    <a:p>
                      <a:pPr algn="ctr" rtl="0"/>
                      <a:r>
                        <a:rPr lang="en-US" sz="1800" dirty="0"/>
                        <a:t>-</a:t>
                      </a:r>
                      <a:endParaRPr lang="ar-SA" sz="1800" dirty="0"/>
                    </a:p>
                  </a:txBody>
                  <a:tcPr marT="45733" marB="45733"/>
                </a:tc>
                <a:extLst>
                  <a:ext uri="{0D108BD9-81ED-4DB2-BD59-A6C34878D82A}">
                    <a16:rowId xmlns:a16="http://schemas.microsoft.com/office/drawing/2014/main" val="10003"/>
                  </a:ext>
                </a:extLst>
              </a:tr>
              <a:tr h="370946">
                <a:tc>
                  <a:txBody>
                    <a:bodyPr/>
                    <a:lstStyle/>
                    <a:p>
                      <a:pPr algn="ctr" rtl="0"/>
                      <a:r>
                        <a:rPr lang="en-US" sz="1800" dirty="0"/>
                        <a:t>m</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h</a:t>
                      </a:r>
                      <a:endParaRPr lang="ar-SA" sz="1800" dirty="0"/>
                    </a:p>
                  </a:txBody>
                  <a:tcPr marT="45733" marB="45733"/>
                </a:tc>
                <a:tc>
                  <a:txBody>
                    <a:bodyPr/>
                    <a:lstStyle/>
                    <a:p>
                      <a:pPr algn="ctr" rtl="0"/>
                      <a:r>
                        <a:rPr lang="en-US" sz="1800" dirty="0"/>
                        <a:t>t</a:t>
                      </a:r>
                      <a:endParaRPr lang="ar-SA" sz="1800" dirty="0"/>
                    </a:p>
                  </a:txBody>
                  <a:tcPr marT="45733" marB="45733"/>
                </a:tc>
                <a:tc>
                  <a:txBody>
                    <a:bodyPr/>
                    <a:lstStyle/>
                    <a:p>
                      <a:pPr algn="ctr" rtl="0"/>
                      <a:r>
                        <a:rPr lang="en-US" sz="1800" dirty="0"/>
                        <a:t>-</a:t>
                      </a:r>
                      <a:endParaRPr lang="ar-SA" sz="1800" dirty="0"/>
                    </a:p>
                  </a:txBody>
                  <a:tcPr marT="45733" marB="45733"/>
                </a:tc>
                <a:extLst>
                  <a:ext uri="{0D108BD9-81ED-4DB2-BD59-A6C34878D82A}">
                    <a16:rowId xmlns:a16="http://schemas.microsoft.com/office/drawing/2014/main" val="10004"/>
                  </a:ext>
                </a:extLst>
              </a:tr>
              <a:tr h="370946">
                <a:tc>
                  <a:txBody>
                    <a:bodyPr/>
                    <a:lstStyle/>
                    <a:p>
                      <a:pPr algn="ctr" rtl="0"/>
                      <a:r>
                        <a:rPr lang="en-US" sz="1800" dirty="0">
                          <a:solidFill>
                            <a:srgbClr val="FF0000"/>
                          </a:solidFill>
                        </a:rPr>
                        <a:t>x</a:t>
                      </a:r>
                      <a:endParaRPr lang="ar-SA" sz="1800" dirty="0">
                        <a:solidFill>
                          <a:srgbClr val="FF0000"/>
                        </a:solidFill>
                      </a:endParaRPr>
                    </a:p>
                  </a:txBody>
                  <a:tcPr marT="45733" marB="45733"/>
                </a:tc>
                <a:tc>
                  <a:txBody>
                    <a:bodyPr/>
                    <a:lstStyle/>
                    <a:p>
                      <a:pPr algn="ctr" rtl="0"/>
                      <a:r>
                        <a:rPr lang="en-US" sz="1800" dirty="0"/>
                        <a:t>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k</a:t>
                      </a:r>
                      <a:endParaRPr lang="ar-SA" sz="1800" dirty="0"/>
                    </a:p>
                  </a:txBody>
                  <a:tcPr marT="45733" marB="45733"/>
                </a:tc>
                <a:tc>
                  <a:txBody>
                    <a:bodyPr/>
                    <a:lstStyle/>
                    <a:p>
                      <a:pPr algn="ctr" rtl="0"/>
                      <a:r>
                        <a:rPr lang="en-US" sz="1800" dirty="0"/>
                        <a:t>r</a:t>
                      </a:r>
                      <a:endParaRPr lang="ar-SA" sz="1800" dirty="0"/>
                    </a:p>
                  </a:txBody>
                  <a:tcPr marT="45733" marB="45733"/>
                </a:tc>
                <a:tc>
                  <a:txBody>
                    <a:bodyPr/>
                    <a:lstStyle/>
                    <a:p>
                      <a:pPr algn="ctr" rtl="0"/>
                      <a:r>
                        <a:rPr lang="en-US" sz="1800" dirty="0"/>
                        <a:t>a</a:t>
                      </a:r>
                      <a:endParaRPr lang="ar-SA" sz="1800" dirty="0"/>
                    </a:p>
                  </a:txBody>
                  <a:tcPr marT="45733" marB="45733"/>
                </a:tc>
                <a:extLst>
                  <a:ext uri="{0D108BD9-81ED-4DB2-BD59-A6C34878D82A}">
                    <a16:rowId xmlns:a16="http://schemas.microsoft.com/office/drawing/2014/main" val="10005"/>
                  </a:ext>
                </a:extLst>
              </a:tr>
            </a:tbl>
          </a:graphicData>
        </a:graphic>
      </p:graphicFrame>
      <p:sp>
        <p:nvSpPr>
          <p:cNvPr id="20" name="TextBox 19"/>
          <p:cNvSpPr txBox="1">
            <a:spLocks noChangeArrowheads="1"/>
          </p:cNvSpPr>
          <p:nvPr/>
        </p:nvSpPr>
        <p:spPr bwMode="auto">
          <a:xfrm>
            <a:off x="206065" y="5041851"/>
            <a:ext cx="9144000"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a:t>The ciphertext:  “</a:t>
            </a:r>
            <a:r>
              <a:rPr lang="en-US" altLang="en-US" sz="2800"/>
              <a:t>-btri—alnm</a:t>
            </a:r>
            <a:r>
              <a:rPr lang="en-US" altLang="en-US" sz="2800">
                <a:solidFill>
                  <a:srgbClr val="FF0000"/>
                </a:solidFill>
              </a:rPr>
              <a:t>x</a:t>
            </a:r>
            <a:r>
              <a:rPr lang="en-US" altLang="en-US" sz="2800"/>
              <a:t>li-twehki-ee</a:t>
            </a:r>
            <a:r>
              <a:rPr lang="en-US" altLang="en-US" sz="1800"/>
              <a:t>”</a:t>
            </a:r>
          </a:p>
          <a:p>
            <a:pPr algn="l" rtl="0" eaLnBrk="1" hangingPunct="1">
              <a:lnSpc>
                <a:spcPct val="150000"/>
              </a:lnSpc>
              <a:spcBef>
                <a:spcPct val="0"/>
              </a:spcBef>
              <a:buClrTx/>
              <a:buSzTx/>
              <a:buFontTx/>
              <a:buNone/>
            </a:pPr>
            <a:r>
              <a:rPr lang="en-US" altLang="en-US" sz="1800"/>
              <a:t>               </a:t>
            </a:r>
            <a:endParaRPr lang="en-US" altLang="en-US"/>
          </a:p>
        </p:txBody>
      </p:sp>
    </p:spTree>
    <p:custDataLst>
      <p:tags r:id="rId1"/>
    </p:custDataLst>
    <p:extLst>
      <p:ext uri="{BB962C8B-B14F-4D97-AF65-F5344CB8AC3E}">
        <p14:creationId xmlns:p14="http://schemas.microsoft.com/office/powerpoint/2010/main" val="3874723656"/>
      </p:ext>
    </p:extLst>
  </p:cSld>
  <p:clrMapOvr>
    <a:masterClrMapping/>
  </p:clrMapOvr>
  <mc:AlternateContent xmlns:mc="http://schemas.openxmlformats.org/markup-compatibility/2006" xmlns:p14="http://schemas.microsoft.com/office/powerpoint/2010/main">
    <mc:Choice Requires="p14">
      <p:transition spd="slow" p14:dur="2000" advTm="82440"/>
    </mc:Choice>
    <mc:Fallback xmlns="">
      <p:transition spd="slow" advTm="824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down)">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wipe(down)">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xEl>
                                              <p:pRg st="1" end="1"/>
                                            </p:txEl>
                                          </p:spTgt>
                                        </p:tgtEl>
                                        <p:attrNameLst>
                                          <p:attrName>style.visibility</p:attrName>
                                        </p:attrNameLst>
                                      </p:cBhvr>
                                      <p:to>
                                        <p:strVal val="visible"/>
                                      </p:to>
                                    </p:set>
                                    <p:animEffect transition="in" filter="wipe(down)">
                                      <p:cBhvr>
                                        <p:cTn id="17" dur="500"/>
                                        <p:tgtEl>
                                          <p:spTgt spid="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2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Columnar Transposition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18" name="TextBox 4"/>
          <p:cNvSpPr txBox="1">
            <a:spLocks noChangeArrowheads="1"/>
          </p:cNvSpPr>
          <p:nvPr/>
        </p:nvSpPr>
        <p:spPr bwMode="auto">
          <a:xfrm>
            <a:off x="183937" y="1318938"/>
            <a:ext cx="9144000" cy="1061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Decrypt the </a:t>
            </a:r>
            <a:r>
              <a:rPr lang="en-US" altLang="en-US" sz="1800" dirty="0" err="1"/>
              <a:t>ciphertext</a:t>
            </a:r>
            <a:r>
              <a:rPr lang="en-US" altLang="en-US" sz="1800" dirty="0"/>
              <a:t>:  </a:t>
            </a:r>
            <a:r>
              <a:rPr lang="en-US" altLang="en-US" dirty="0"/>
              <a:t>“-</a:t>
            </a:r>
            <a:r>
              <a:rPr lang="en-US" altLang="en-US" dirty="0" err="1"/>
              <a:t>btri</a:t>
            </a:r>
            <a:r>
              <a:rPr lang="en-US" altLang="en-US" dirty="0"/>
              <a:t>—</a:t>
            </a:r>
            <a:r>
              <a:rPr lang="en-US" altLang="en-US" dirty="0" err="1"/>
              <a:t>alnm</a:t>
            </a:r>
            <a:r>
              <a:rPr lang="en-US" altLang="en-US" dirty="0" err="1">
                <a:solidFill>
                  <a:srgbClr val="FF0000"/>
                </a:solidFill>
              </a:rPr>
              <a:t>x</a:t>
            </a:r>
            <a:r>
              <a:rPr lang="en-US" altLang="en-US" dirty="0" err="1"/>
              <a:t>li-twehki-ee</a:t>
            </a:r>
            <a:r>
              <a:rPr lang="en-US" altLang="en-US" sz="1800" dirty="0"/>
              <a:t>”</a:t>
            </a:r>
          </a:p>
          <a:p>
            <a:pPr algn="l" rtl="0" eaLnBrk="1" hangingPunct="1">
              <a:lnSpc>
                <a:spcPct val="150000"/>
              </a:lnSpc>
              <a:spcBef>
                <a:spcPct val="0"/>
              </a:spcBef>
              <a:buClrTx/>
              <a:buSzTx/>
              <a:buFont typeface="Wingdings" panose="05000000000000000000" pitchFamily="2" charset="2"/>
              <a:buChar char="q"/>
            </a:pPr>
            <a:endParaRPr lang="en-US" altLang="en-US" sz="1800" dirty="0"/>
          </a:p>
        </p:txBody>
      </p:sp>
      <p:graphicFrame>
        <p:nvGraphicFramePr>
          <p:cNvPr id="21" name="Table 20"/>
          <p:cNvGraphicFramePr>
            <a:graphicFrameLocks noGrp="1"/>
          </p:cNvGraphicFramePr>
          <p:nvPr>
            <p:extLst>
              <p:ext uri="{D42A27DB-BD31-4B8C-83A1-F6EECF244321}">
                <p14:modId xmlns:p14="http://schemas.microsoft.com/office/powerpoint/2010/main" val="2043061956"/>
              </p:ext>
            </p:extLst>
          </p:nvPr>
        </p:nvGraphicFramePr>
        <p:xfrm>
          <a:off x="1451793" y="1860470"/>
          <a:ext cx="6096000" cy="2225676"/>
        </p:xfrm>
        <a:graphic>
          <a:graphicData uri="http://schemas.openxmlformats.org/drawingml/2006/table">
            <a:tbl>
              <a:tblPr rtl="1" firstRow="1" bandRow="1">
                <a:tableStyleId>{5940675A-B579-460E-94D1-54222C63F5DA}</a:tableStyleId>
              </a:tblPr>
              <a:tblGrid>
                <a:gridCol w="1016000">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1016000">
                  <a:extLst>
                    <a:ext uri="{9D8B030D-6E8A-4147-A177-3AD203B41FA5}">
                      <a16:colId xmlns:a16="http://schemas.microsoft.com/office/drawing/2014/main" val="20002"/>
                    </a:ext>
                  </a:extLst>
                </a:gridCol>
                <a:gridCol w="1016000">
                  <a:extLst>
                    <a:ext uri="{9D8B030D-6E8A-4147-A177-3AD203B41FA5}">
                      <a16:colId xmlns:a16="http://schemas.microsoft.com/office/drawing/2014/main" val="20003"/>
                    </a:ext>
                  </a:extLst>
                </a:gridCol>
                <a:gridCol w="1016000">
                  <a:extLst>
                    <a:ext uri="{9D8B030D-6E8A-4147-A177-3AD203B41FA5}">
                      <a16:colId xmlns:a16="http://schemas.microsoft.com/office/drawing/2014/main" val="20004"/>
                    </a:ext>
                  </a:extLst>
                </a:gridCol>
                <a:gridCol w="1016000">
                  <a:extLst>
                    <a:ext uri="{9D8B030D-6E8A-4147-A177-3AD203B41FA5}">
                      <a16:colId xmlns:a16="http://schemas.microsoft.com/office/drawing/2014/main" val="20005"/>
                    </a:ext>
                  </a:extLst>
                </a:gridCol>
              </a:tblGrid>
              <a:tr h="370946">
                <a:tc>
                  <a:txBody>
                    <a:bodyPr/>
                    <a:lstStyle/>
                    <a:p>
                      <a:pPr algn="ctr" rtl="0"/>
                      <a:r>
                        <a:rPr lang="en-US" sz="1800" dirty="0"/>
                        <a:t>e</a:t>
                      </a:r>
                      <a:endParaRPr lang="ar-SA" sz="1800" dirty="0"/>
                    </a:p>
                  </a:txBody>
                  <a:tcPr marT="45733" marB="45733">
                    <a:solidFill>
                      <a:schemeClr val="bg2">
                        <a:lumMod val="75000"/>
                      </a:schemeClr>
                    </a:solidFill>
                  </a:tcPr>
                </a:tc>
                <a:tc>
                  <a:txBody>
                    <a:bodyPr/>
                    <a:lstStyle/>
                    <a:p>
                      <a:pPr algn="ctr" rtl="0"/>
                      <a:r>
                        <a:rPr lang="en-US" sz="1800" dirty="0"/>
                        <a:t>l</a:t>
                      </a:r>
                      <a:endParaRPr lang="ar-SA" sz="1800" dirty="0"/>
                    </a:p>
                  </a:txBody>
                  <a:tcPr marT="45733" marB="45733">
                    <a:solidFill>
                      <a:schemeClr val="bg2">
                        <a:lumMod val="75000"/>
                      </a:schemeClr>
                    </a:solidFill>
                  </a:tcPr>
                </a:tc>
                <a:tc>
                  <a:txBody>
                    <a:bodyPr/>
                    <a:lstStyle/>
                    <a:p>
                      <a:pPr algn="ctr" rtl="0"/>
                      <a:r>
                        <a:rPr lang="en-US" sz="1800" dirty="0"/>
                        <a:t>t</a:t>
                      </a:r>
                      <a:endParaRPr lang="ar-SA" sz="1800" dirty="0"/>
                    </a:p>
                  </a:txBody>
                  <a:tcPr marT="45733" marB="45733">
                    <a:solidFill>
                      <a:schemeClr val="bg2">
                        <a:lumMod val="75000"/>
                      </a:schemeClr>
                    </a:solidFill>
                  </a:tcPr>
                </a:tc>
                <a:tc>
                  <a:txBody>
                    <a:bodyPr/>
                    <a:lstStyle/>
                    <a:p>
                      <a:pPr algn="ctr" rtl="0"/>
                      <a:r>
                        <a:rPr lang="en-US" sz="1800" dirty="0"/>
                        <a:t>t</a:t>
                      </a:r>
                      <a:endParaRPr lang="ar-SA" sz="1800" dirty="0"/>
                    </a:p>
                  </a:txBody>
                  <a:tcPr marT="45733" marB="45733">
                    <a:solidFill>
                      <a:schemeClr val="bg2">
                        <a:lumMod val="75000"/>
                      </a:schemeClr>
                    </a:solidFill>
                  </a:tcPr>
                </a:tc>
                <a:tc>
                  <a:txBody>
                    <a:bodyPr/>
                    <a:lstStyle/>
                    <a:p>
                      <a:pPr algn="ctr" rtl="0"/>
                      <a:r>
                        <a:rPr lang="en-US" sz="1800" dirty="0"/>
                        <a:t>a</a:t>
                      </a:r>
                      <a:endParaRPr lang="ar-SA" sz="1800" dirty="0"/>
                    </a:p>
                  </a:txBody>
                  <a:tcPr marT="45733" marB="45733">
                    <a:solidFill>
                      <a:schemeClr val="bg2">
                        <a:lumMod val="75000"/>
                      </a:schemeClr>
                    </a:solidFill>
                  </a:tcPr>
                </a:tc>
                <a:tc>
                  <a:txBody>
                    <a:bodyPr/>
                    <a:lstStyle/>
                    <a:p>
                      <a:pPr algn="ctr" rtl="0"/>
                      <a:r>
                        <a:rPr lang="en-US" sz="1800" dirty="0"/>
                        <a:t>b</a:t>
                      </a:r>
                      <a:endParaRPr lang="ar-SA" sz="1800" dirty="0"/>
                    </a:p>
                  </a:txBody>
                  <a:tcPr marT="45733" marB="45733">
                    <a:solidFill>
                      <a:schemeClr val="bg2">
                        <a:lumMod val="75000"/>
                      </a:schemeClr>
                    </a:solidFill>
                  </a:tcPr>
                </a:tc>
                <a:extLst>
                  <a:ext uri="{0D108BD9-81ED-4DB2-BD59-A6C34878D82A}">
                    <a16:rowId xmlns:a16="http://schemas.microsoft.com/office/drawing/2014/main" val="10000"/>
                  </a:ext>
                </a:extLst>
              </a:tr>
              <a:tr h="370946">
                <a:tc>
                  <a:txBody>
                    <a:bodyPr/>
                    <a:lstStyle/>
                    <a:p>
                      <a:pPr algn="ctr" rtl="0"/>
                      <a:r>
                        <a:rPr lang="en-US" sz="1800" dirty="0"/>
                        <a:t>3</a:t>
                      </a:r>
                      <a:endParaRPr lang="ar-SA" sz="1800" dirty="0"/>
                    </a:p>
                  </a:txBody>
                  <a:tcPr marT="45733" marB="45733">
                    <a:solidFill>
                      <a:schemeClr val="bg1">
                        <a:lumMod val="85000"/>
                      </a:schemeClr>
                    </a:solidFill>
                  </a:tcPr>
                </a:tc>
                <a:tc>
                  <a:txBody>
                    <a:bodyPr/>
                    <a:lstStyle/>
                    <a:p>
                      <a:pPr algn="ctr" rtl="0"/>
                      <a:r>
                        <a:rPr lang="en-US" sz="1800" dirty="0"/>
                        <a:t>4</a:t>
                      </a:r>
                      <a:endParaRPr lang="ar-SA" sz="1800" dirty="0"/>
                    </a:p>
                  </a:txBody>
                  <a:tcPr marT="45733" marB="45733">
                    <a:solidFill>
                      <a:schemeClr val="bg1">
                        <a:lumMod val="85000"/>
                      </a:schemeClr>
                    </a:solidFill>
                  </a:tcPr>
                </a:tc>
                <a:tc>
                  <a:txBody>
                    <a:bodyPr/>
                    <a:lstStyle/>
                    <a:p>
                      <a:pPr algn="ctr" rtl="0"/>
                      <a:r>
                        <a:rPr lang="en-US" sz="1800" dirty="0"/>
                        <a:t>6</a:t>
                      </a:r>
                      <a:endParaRPr lang="ar-SA" sz="1800" dirty="0"/>
                    </a:p>
                  </a:txBody>
                  <a:tcPr marT="45733" marB="45733">
                    <a:solidFill>
                      <a:schemeClr val="bg1">
                        <a:lumMod val="85000"/>
                      </a:schemeClr>
                    </a:solidFill>
                  </a:tcPr>
                </a:tc>
                <a:tc>
                  <a:txBody>
                    <a:bodyPr/>
                    <a:lstStyle/>
                    <a:p>
                      <a:pPr algn="ctr" rtl="0"/>
                      <a:r>
                        <a:rPr lang="en-US" sz="1800" dirty="0"/>
                        <a:t>5</a:t>
                      </a:r>
                      <a:endParaRPr lang="ar-SA" sz="1800" dirty="0"/>
                    </a:p>
                  </a:txBody>
                  <a:tcPr marT="45733" marB="45733">
                    <a:solidFill>
                      <a:schemeClr val="bg1">
                        <a:lumMod val="85000"/>
                      </a:schemeClr>
                    </a:solidFill>
                  </a:tcPr>
                </a:tc>
                <a:tc>
                  <a:txBody>
                    <a:bodyPr/>
                    <a:lstStyle/>
                    <a:p>
                      <a:pPr algn="ctr" rtl="0"/>
                      <a:r>
                        <a:rPr lang="en-US" sz="1800" dirty="0"/>
                        <a:t>1</a:t>
                      </a:r>
                      <a:endParaRPr lang="ar-SA" sz="1800" dirty="0"/>
                    </a:p>
                  </a:txBody>
                  <a:tcPr marT="45733" marB="45733">
                    <a:solidFill>
                      <a:schemeClr val="bg1">
                        <a:lumMod val="85000"/>
                      </a:schemeClr>
                    </a:solidFill>
                  </a:tcPr>
                </a:tc>
                <a:tc>
                  <a:txBody>
                    <a:bodyPr/>
                    <a:lstStyle/>
                    <a:p>
                      <a:pPr algn="ctr" rtl="0"/>
                      <a:r>
                        <a:rPr lang="en-US" sz="1800" dirty="0"/>
                        <a:t>2</a:t>
                      </a:r>
                      <a:endParaRPr lang="ar-SA" sz="1800" dirty="0"/>
                    </a:p>
                  </a:txBody>
                  <a:tcPr marT="45733" marB="45733">
                    <a:solidFill>
                      <a:schemeClr val="bg1">
                        <a:lumMod val="85000"/>
                      </a:schemeClr>
                    </a:solidFill>
                  </a:tcPr>
                </a:tc>
                <a:extLst>
                  <a:ext uri="{0D108BD9-81ED-4DB2-BD59-A6C34878D82A}">
                    <a16:rowId xmlns:a16="http://schemas.microsoft.com/office/drawing/2014/main" val="10001"/>
                  </a:ext>
                </a:extLst>
              </a:tr>
              <a:tr h="370946">
                <a:tc>
                  <a:txBody>
                    <a:bodyPr/>
                    <a:lstStyle/>
                    <a:p>
                      <a:pPr algn="ctr" rtl="0"/>
                      <a:r>
                        <a:rPr lang="en-US" sz="1800" dirty="0"/>
                        <a:t>l</a:t>
                      </a:r>
                      <a:endParaRPr lang="ar-SA" sz="1800" dirty="0"/>
                    </a:p>
                  </a:txBody>
                  <a:tcPr marT="45733" marB="45733"/>
                </a:tc>
                <a:tc>
                  <a:txBody>
                    <a:bodyPr/>
                    <a:lstStyle/>
                    <a:p>
                      <a:pPr algn="ctr" rtl="0"/>
                      <a:r>
                        <a:rPr lang="en-US" sz="1800" dirty="0"/>
                        <a:t>l</a:t>
                      </a:r>
                      <a:endParaRPr lang="ar-SA" sz="1800" dirty="0"/>
                    </a:p>
                  </a:txBody>
                  <a:tcPr marT="45733" marB="45733"/>
                </a:tc>
                <a:tc>
                  <a:txBody>
                    <a:bodyPr/>
                    <a:lstStyle/>
                    <a:p>
                      <a:pPr algn="ctr" rtl="0"/>
                      <a:r>
                        <a:rPr lang="en-US" sz="1800" dirty="0" err="1"/>
                        <a:t>i</a:t>
                      </a:r>
                      <a:endParaRPr lang="ar-SA" sz="1800" dirty="0"/>
                    </a:p>
                  </a:txBody>
                  <a:tcPr marT="45733" marB="45733"/>
                </a:tc>
                <a:tc>
                  <a:txBody>
                    <a:bodyPr/>
                    <a:lstStyle/>
                    <a:p>
                      <a:pPr algn="ctr" rtl="0"/>
                      <a:r>
                        <a:rPr lang="en-US" sz="1800" dirty="0"/>
                        <a:t>w</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err="1"/>
                        <a:t>i</a:t>
                      </a:r>
                      <a:endParaRPr lang="ar-SA" sz="1800" dirty="0"/>
                    </a:p>
                  </a:txBody>
                  <a:tcPr marT="45733" marB="45733"/>
                </a:tc>
                <a:extLst>
                  <a:ext uri="{0D108BD9-81ED-4DB2-BD59-A6C34878D82A}">
                    <a16:rowId xmlns:a16="http://schemas.microsoft.com/office/drawing/2014/main" val="10002"/>
                  </a:ext>
                </a:extLst>
              </a:tr>
              <a:tr h="370946">
                <a:tc>
                  <a:txBody>
                    <a:bodyPr/>
                    <a:lstStyle/>
                    <a:p>
                      <a:pPr algn="ctr" rtl="0"/>
                      <a:r>
                        <a:rPr lang="en-US" sz="1800" dirty="0"/>
                        <a:t>n</a:t>
                      </a:r>
                      <a:endParaRPr lang="ar-SA" sz="1800" dirty="0"/>
                    </a:p>
                  </a:txBody>
                  <a:tcPr marT="45733" marB="45733"/>
                </a:tc>
                <a:tc>
                  <a:txBody>
                    <a:bodyPr/>
                    <a:lstStyle/>
                    <a:p>
                      <a:pPr algn="ctr" rtl="0"/>
                      <a:r>
                        <a:rPr lang="en-US" sz="1800" dirty="0" err="1"/>
                        <a:t>i</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b</a:t>
                      </a:r>
                      <a:endParaRPr lang="ar-SA" sz="1800" dirty="0"/>
                    </a:p>
                  </a:txBody>
                  <a:tcPr marT="45733" marB="45733"/>
                </a:tc>
                <a:tc>
                  <a:txBody>
                    <a:bodyPr/>
                    <a:lstStyle/>
                    <a:p>
                      <a:pPr algn="ctr" rtl="0"/>
                      <a:r>
                        <a:rPr lang="en-US" sz="1800" dirty="0"/>
                        <a:t>-</a:t>
                      </a:r>
                      <a:endParaRPr lang="ar-SA" sz="1800" dirty="0"/>
                    </a:p>
                  </a:txBody>
                  <a:tcPr marT="45733" marB="45733"/>
                </a:tc>
                <a:extLst>
                  <a:ext uri="{0D108BD9-81ED-4DB2-BD59-A6C34878D82A}">
                    <a16:rowId xmlns:a16="http://schemas.microsoft.com/office/drawing/2014/main" val="10003"/>
                  </a:ext>
                </a:extLst>
              </a:tr>
              <a:tr h="370946">
                <a:tc>
                  <a:txBody>
                    <a:bodyPr/>
                    <a:lstStyle/>
                    <a:p>
                      <a:pPr algn="ctr" rtl="0"/>
                      <a:r>
                        <a:rPr lang="en-US" sz="1800" dirty="0"/>
                        <a:t>m</a:t>
                      </a:r>
                      <a:endParaRPr lang="ar-SA" sz="1800" dirty="0"/>
                    </a:p>
                  </a:txBody>
                  <a:tcPr marT="45733" marB="45733"/>
                </a:tc>
                <a:tc>
                  <a:txBody>
                    <a:bodyPr/>
                    <a:lstStyle/>
                    <a:p>
                      <a:pPr algn="ctr" rtl="0"/>
                      <a:r>
                        <a:rPr lang="en-US" sz="1800" dirty="0"/>
                        <a: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h</a:t>
                      </a:r>
                      <a:endParaRPr lang="ar-SA" sz="1800" dirty="0"/>
                    </a:p>
                  </a:txBody>
                  <a:tcPr marT="45733" marB="45733"/>
                </a:tc>
                <a:tc>
                  <a:txBody>
                    <a:bodyPr/>
                    <a:lstStyle/>
                    <a:p>
                      <a:pPr algn="ctr" rtl="0"/>
                      <a:r>
                        <a:rPr lang="en-US" sz="1800" dirty="0"/>
                        <a:t>t</a:t>
                      </a:r>
                      <a:endParaRPr lang="ar-SA" sz="1800" dirty="0"/>
                    </a:p>
                  </a:txBody>
                  <a:tcPr marT="45733" marB="45733"/>
                </a:tc>
                <a:tc>
                  <a:txBody>
                    <a:bodyPr/>
                    <a:lstStyle/>
                    <a:p>
                      <a:pPr algn="ctr" rtl="0"/>
                      <a:r>
                        <a:rPr lang="en-US" sz="1800" dirty="0"/>
                        <a:t>-</a:t>
                      </a:r>
                      <a:endParaRPr lang="ar-SA" sz="1800" dirty="0"/>
                    </a:p>
                  </a:txBody>
                  <a:tcPr marT="45733" marB="45733"/>
                </a:tc>
                <a:extLst>
                  <a:ext uri="{0D108BD9-81ED-4DB2-BD59-A6C34878D82A}">
                    <a16:rowId xmlns:a16="http://schemas.microsoft.com/office/drawing/2014/main" val="10004"/>
                  </a:ext>
                </a:extLst>
              </a:tr>
              <a:tr h="370946">
                <a:tc>
                  <a:txBody>
                    <a:bodyPr/>
                    <a:lstStyle/>
                    <a:p>
                      <a:pPr algn="ctr" rtl="0"/>
                      <a:r>
                        <a:rPr lang="en-US" sz="1800" dirty="0">
                          <a:solidFill>
                            <a:srgbClr val="FF0000"/>
                          </a:solidFill>
                        </a:rPr>
                        <a:t>x</a:t>
                      </a:r>
                      <a:endParaRPr lang="ar-SA" sz="1800" dirty="0">
                        <a:solidFill>
                          <a:srgbClr val="FF0000"/>
                        </a:solidFill>
                      </a:endParaRPr>
                    </a:p>
                  </a:txBody>
                  <a:tcPr marT="45733" marB="45733"/>
                </a:tc>
                <a:tc>
                  <a:txBody>
                    <a:bodyPr/>
                    <a:lstStyle/>
                    <a:p>
                      <a:pPr algn="ctr" rtl="0"/>
                      <a:r>
                        <a:rPr lang="en-US" sz="1800" dirty="0"/>
                        <a:t>t</a:t>
                      </a:r>
                      <a:endParaRPr lang="ar-SA" sz="1800" dirty="0"/>
                    </a:p>
                  </a:txBody>
                  <a:tcPr marT="45733" marB="45733"/>
                </a:tc>
                <a:tc>
                  <a:txBody>
                    <a:bodyPr/>
                    <a:lstStyle/>
                    <a:p>
                      <a:pPr algn="ctr" rtl="0"/>
                      <a:r>
                        <a:rPr lang="en-US" sz="1800" dirty="0"/>
                        <a:t>e</a:t>
                      </a:r>
                      <a:endParaRPr lang="ar-SA" sz="1800" dirty="0"/>
                    </a:p>
                  </a:txBody>
                  <a:tcPr marT="45733" marB="45733"/>
                </a:tc>
                <a:tc>
                  <a:txBody>
                    <a:bodyPr/>
                    <a:lstStyle/>
                    <a:p>
                      <a:pPr algn="ctr" rtl="0"/>
                      <a:r>
                        <a:rPr lang="en-US" sz="1800" dirty="0"/>
                        <a:t>k</a:t>
                      </a:r>
                      <a:endParaRPr lang="ar-SA" sz="1800" dirty="0"/>
                    </a:p>
                  </a:txBody>
                  <a:tcPr marT="45733" marB="45733"/>
                </a:tc>
                <a:tc>
                  <a:txBody>
                    <a:bodyPr/>
                    <a:lstStyle/>
                    <a:p>
                      <a:pPr algn="ctr" rtl="0"/>
                      <a:r>
                        <a:rPr lang="en-US" sz="1800" dirty="0"/>
                        <a:t>r</a:t>
                      </a:r>
                      <a:endParaRPr lang="ar-SA" sz="1800" dirty="0"/>
                    </a:p>
                  </a:txBody>
                  <a:tcPr marT="45733" marB="45733"/>
                </a:tc>
                <a:tc>
                  <a:txBody>
                    <a:bodyPr/>
                    <a:lstStyle/>
                    <a:p>
                      <a:pPr algn="ctr" rtl="0"/>
                      <a:r>
                        <a:rPr lang="en-US" sz="1800" dirty="0"/>
                        <a:t>a</a:t>
                      </a:r>
                      <a:endParaRPr lang="ar-SA" sz="1800" dirty="0"/>
                    </a:p>
                  </a:txBody>
                  <a:tcPr marT="45733" marB="45733"/>
                </a:tc>
                <a:extLst>
                  <a:ext uri="{0D108BD9-81ED-4DB2-BD59-A6C34878D82A}">
                    <a16:rowId xmlns:a16="http://schemas.microsoft.com/office/drawing/2014/main" val="10005"/>
                  </a:ext>
                </a:extLst>
              </a:tr>
            </a:tbl>
          </a:graphicData>
        </a:graphic>
      </p:graphicFrame>
      <p:sp>
        <p:nvSpPr>
          <p:cNvPr id="22" name="TextBox 21"/>
          <p:cNvSpPr txBox="1">
            <a:spLocks noChangeArrowheads="1"/>
          </p:cNvSpPr>
          <p:nvPr/>
        </p:nvSpPr>
        <p:spPr bwMode="auto">
          <a:xfrm>
            <a:off x="187261" y="3990998"/>
            <a:ext cx="91440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sz="1800" dirty="0"/>
              <a:t>The plaintext: </a:t>
            </a:r>
            <a:r>
              <a:rPr lang="en-US" altLang="en-US" dirty="0"/>
              <a:t>I-will-be-in-the-</a:t>
            </a:r>
            <a:r>
              <a:rPr lang="en-US" altLang="en-US" dirty="0" err="1"/>
              <a:t>market</a:t>
            </a:r>
            <a:r>
              <a:rPr lang="en-US" altLang="en-US" dirty="0" err="1">
                <a:solidFill>
                  <a:srgbClr val="FF0000"/>
                </a:solidFill>
              </a:rPr>
              <a:t>x</a:t>
            </a:r>
            <a:endParaRPr lang="en-US" altLang="en-US" sz="1800" dirty="0"/>
          </a:p>
          <a:p>
            <a:pPr algn="l" rtl="0" eaLnBrk="1" hangingPunct="1">
              <a:lnSpc>
                <a:spcPct val="150000"/>
              </a:lnSpc>
              <a:spcBef>
                <a:spcPct val="0"/>
              </a:spcBef>
              <a:buClrTx/>
              <a:buSzTx/>
              <a:buFont typeface="Wingdings" panose="05000000000000000000" pitchFamily="2" charset="2"/>
              <a:buChar char="q"/>
            </a:pPr>
            <a:r>
              <a:rPr lang="en-US" altLang="en-US" sz="1800" dirty="0"/>
              <a:t>Then, remove the unnecessary </a:t>
            </a:r>
            <a:r>
              <a:rPr lang="en-US" altLang="en-US" sz="1800" i="1" dirty="0">
                <a:solidFill>
                  <a:srgbClr val="FF0000"/>
                </a:solidFill>
              </a:rPr>
              <a:t>dashes</a:t>
            </a:r>
            <a:r>
              <a:rPr lang="en-US" altLang="en-US" sz="1800" dirty="0"/>
              <a:t> and </a:t>
            </a:r>
            <a:r>
              <a:rPr lang="en-US" altLang="en-US" sz="1800" i="1" dirty="0">
                <a:solidFill>
                  <a:srgbClr val="FF0000"/>
                </a:solidFill>
              </a:rPr>
              <a:t>x</a:t>
            </a:r>
          </a:p>
          <a:p>
            <a:pPr algn="l" rtl="0" eaLnBrk="1" hangingPunct="1">
              <a:lnSpc>
                <a:spcPct val="150000"/>
              </a:lnSpc>
              <a:spcBef>
                <a:spcPct val="0"/>
              </a:spcBef>
              <a:buClrTx/>
              <a:buSzTx/>
              <a:buFont typeface="Wingdings" panose="05000000000000000000" pitchFamily="2" charset="2"/>
              <a:buChar char="q"/>
            </a:pPr>
            <a:r>
              <a:rPr lang="en-US" altLang="en-US" sz="1800" dirty="0"/>
              <a:t>The final plaintext: </a:t>
            </a:r>
            <a:r>
              <a:rPr lang="en-US" altLang="en-US" dirty="0"/>
              <a:t>I will be in the market</a:t>
            </a:r>
          </a:p>
          <a:p>
            <a:pPr algn="l" rtl="0" eaLnBrk="1" hangingPunct="1">
              <a:lnSpc>
                <a:spcPct val="150000"/>
              </a:lnSpc>
              <a:spcBef>
                <a:spcPct val="0"/>
              </a:spcBef>
              <a:buClrTx/>
              <a:buSzTx/>
              <a:buFontTx/>
              <a:buNone/>
            </a:pPr>
            <a:r>
              <a:rPr lang="en-US" altLang="en-US" sz="1800" dirty="0"/>
              <a:t>               </a:t>
            </a:r>
            <a:endParaRPr lang="en-US" altLang="en-US" dirty="0"/>
          </a:p>
        </p:txBody>
      </p:sp>
    </p:spTree>
    <p:custDataLst>
      <p:tags r:id="rId1"/>
    </p:custDataLst>
    <p:extLst>
      <p:ext uri="{BB962C8B-B14F-4D97-AF65-F5344CB8AC3E}">
        <p14:creationId xmlns:p14="http://schemas.microsoft.com/office/powerpoint/2010/main" val="650470375"/>
      </p:ext>
    </p:extLst>
  </p:cSld>
  <p:clrMapOvr>
    <a:masterClrMapping/>
  </p:clrMapOvr>
  <mc:AlternateContent xmlns:mc="http://schemas.openxmlformats.org/markup-compatibility/2006" xmlns:p14="http://schemas.microsoft.com/office/powerpoint/2010/main">
    <mc:Choice Requires="p14">
      <p:transition spd="slow" p14:dur="2000" advTm="35745"/>
    </mc:Choice>
    <mc:Fallback xmlns="">
      <p:transition spd="slow" advTm="3574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down)">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2">
                                            <p:txEl>
                                              <p:pRg st="0" end="0"/>
                                            </p:txEl>
                                          </p:spTgt>
                                        </p:tgtEl>
                                        <p:attrNameLst>
                                          <p:attrName>style.visibility</p:attrName>
                                        </p:attrNameLst>
                                      </p:cBhvr>
                                      <p:to>
                                        <p:strVal val="visible"/>
                                      </p:to>
                                    </p:set>
                                    <p:animEffect transition="in" filter="wipe(down)">
                                      <p:cBhvr>
                                        <p:cTn id="12" dur="500"/>
                                        <p:tgtEl>
                                          <p:spTgt spid="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2">
                                            <p:txEl>
                                              <p:pRg st="1" end="1"/>
                                            </p:txEl>
                                          </p:spTgt>
                                        </p:tgtEl>
                                        <p:attrNameLst>
                                          <p:attrName>style.visibility</p:attrName>
                                        </p:attrNameLst>
                                      </p:cBhvr>
                                      <p:to>
                                        <p:strVal val="visible"/>
                                      </p:to>
                                    </p:set>
                                    <p:animEffect transition="in" filter="wipe(down)">
                                      <p:cBhvr>
                                        <p:cTn id="17" dur="500"/>
                                        <p:tgtEl>
                                          <p:spTgt spid="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2">
                                            <p:txEl>
                                              <p:pRg st="2" end="2"/>
                                            </p:txEl>
                                          </p:spTgt>
                                        </p:tgtEl>
                                        <p:attrNameLst>
                                          <p:attrName>style.visibility</p:attrName>
                                        </p:attrNameLst>
                                      </p:cBhvr>
                                      <p:to>
                                        <p:strVal val="visible"/>
                                      </p:to>
                                    </p:set>
                                    <p:animEffect transition="in" filter="wipe(down)">
                                      <p:cBhvr>
                                        <p:cTn id="22" dur="500"/>
                                        <p:tgtEl>
                                          <p:spTgt spid="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2">
                                            <p:txEl>
                                              <p:pRg st="3" end="3"/>
                                            </p:txEl>
                                          </p:spTgt>
                                        </p:tgtEl>
                                        <p:attrNameLst>
                                          <p:attrName>style.visibility</p:attrName>
                                        </p:attrNameLst>
                                      </p:cBhvr>
                                      <p:to>
                                        <p:strVal val="visible"/>
                                      </p:to>
                                    </p:set>
                                    <p:animEffect transition="in" filter="wipe(down)">
                                      <p:cBhvr>
                                        <p:cTn id="27"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P spid="2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Ciphers vs. Block Ciphers</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20" name="object 3"/>
          <p:cNvSpPr txBox="1">
            <a:spLocks noChangeArrowheads="1"/>
          </p:cNvSpPr>
          <p:nvPr/>
        </p:nvSpPr>
        <p:spPr bwMode="auto">
          <a:xfrm>
            <a:off x="141416" y="1637755"/>
            <a:ext cx="8893175" cy="277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Ø"/>
            </a:pPr>
            <a:r>
              <a:rPr lang="en-US" altLang="en-US" sz="2000" dirty="0"/>
              <a:t>Symmetric cryptography is split into block ciphers and stream ciphers.</a:t>
            </a:r>
          </a:p>
          <a:p>
            <a:pPr algn="l" rtl="0" eaLnBrk="1" hangingPunct="1">
              <a:spcBef>
                <a:spcPct val="0"/>
              </a:spcBef>
              <a:buClrTx/>
              <a:buSzTx/>
              <a:buFont typeface="Wingdings" panose="05000000000000000000" pitchFamily="2" charset="2"/>
              <a:buChar char="Ø"/>
            </a:pPr>
            <a:endParaRPr lang="en-US" altLang="en-US" sz="2000" dirty="0"/>
          </a:p>
          <a:p>
            <a:pPr algn="l" rtl="0" eaLnBrk="1" hangingPunct="1">
              <a:spcBef>
                <a:spcPct val="0"/>
              </a:spcBef>
              <a:buClrTx/>
              <a:buSzTx/>
              <a:buFont typeface="Wingdings" panose="05000000000000000000" pitchFamily="2" charset="2"/>
              <a:buChar char="Ø"/>
            </a:pPr>
            <a:r>
              <a:rPr lang="en-US" altLang="en-US" sz="2000" b="1" dirty="0"/>
              <a:t>Stream Cipher</a:t>
            </a:r>
            <a:r>
              <a:rPr lang="en-US" altLang="en-US" sz="2000" dirty="0"/>
              <a:t> encrypts bits (of plaintext) individually</a:t>
            </a:r>
          </a:p>
          <a:p>
            <a:pPr algn="l" rtl="0" eaLnBrk="1" hangingPunct="1">
              <a:spcBef>
                <a:spcPct val="0"/>
              </a:spcBef>
              <a:buClrTx/>
              <a:buSzTx/>
              <a:buFont typeface="Wingdings" panose="05000000000000000000" pitchFamily="2" charset="2"/>
              <a:buChar char="Ø"/>
            </a:pPr>
            <a:endParaRPr lang="en-US" altLang="en-US" sz="2000" dirty="0"/>
          </a:p>
          <a:p>
            <a:pPr algn="l" rtl="0" eaLnBrk="1" hangingPunct="1">
              <a:spcBef>
                <a:spcPct val="0"/>
              </a:spcBef>
              <a:buClrTx/>
              <a:buSzTx/>
              <a:buFont typeface="Wingdings" panose="05000000000000000000" pitchFamily="2" charset="2"/>
              <a:buChar char="Ø"/>
            </a:pPr>
            <a:r>
              <a:rPr lang="en-US" altLang="en-US" sz="2000" b="1" dirty="0"/>
              <a:t>Block cipher </a:t>
            </a:r>
            <a:r>
              <a:rPr lang="en-US" altLang="en-US" sz="2000" dirty="0"/>
              <a:t>encrypts an entire block of bits (of plaintext) at a time</a:t>
            </a:r>
          </a:p>
          <a:p>
            <a:pPr algn="l" rtl="0" eaLnBrk="1" hangingPunct="1">
              <a:spcBef>
                <a:spcPct val="0"/>
              </a:spcBef>
              <a:buClrTx/>
              <a:buSzTx/>
              <a:buFont typeface="Wingdings" panose="05000000000000000000" pitchFamily="2" charset="2"/>
              <a:buChar char="Ø"/>
            </a:pPr>
            <a:endParaRPr lang="en-US" altLang="en-US" sz="2000" dirty="0"/>
          </a:p>
          <a:p>
            <a:pPr algn="l" rtl="0" eaLnBrk="1" hangingPunct="1">
              <a:spcBef>
                <a:spcPct val="0"/>
              </a:spcBef>
              <a:buClrTx/>
              <a:buSzTx/>
              <a:buFont typeface="Wingdings" panose="05000000000000000000" pitchFamily="2" charset="2"/>
              <a:buChar char="Ø"/>
            </a:pPr>
            <a:r>
              <a:rPr lang="en-US" altLang="en-US" sz="2000" dirty="0"/>
              <a:t>The following figure illustrates the difference between two types of stream ciphers</a:t>
            </a:r>
          </a:p>
          <a:p>
            <a:pPr algn="l" rtl="0" eaLnBrk="1" hangingPunct="1">
              <a:spcBef>
                <a:spcPct val="0"/>
              </a:spcBef>
              <a:buClrTx/>
              <a:buSzTx/>
              <a:buFontTx/>
              <a:buNone/>
            </a:pPr>
            <a:endParaRPr lang="en-US" altLang="en-US" sz="2000" dirty="0"/>
          </a:p>
        </p:txBody>
      </p:sp>
      <p:sp>
        <p:nvSpPr>
          <p:cNvPr id="23" name="Rectangle 22"/>
          <p:cNvSpPr/>
          <p:nvPr/>
        </p:nvSpPr>
        <p:spPr>
          <a:xfrm>
            <a:off x="1420048" y="4822684"/>
            <a:ext cx="1081087" cy="647700"/>
          </a:xfrm>
          <a:prstGeom prst="rect">
            <a:avLst/>
          </a:prstGeom>
        </p:spPr>
        <p:style>
          <a:lnRef idx="2">
            <a:schemeClr val="accent1"/>
          </a:lnRef>
          <a:fillRef idx="1">
            <a:schemeClr val="lt1"/>
          </a:fillRef>
          <a:effectRef idx="0">
            <a:schemeClr val="accent1"/>
          </a:effectRef>
          <a:fontRef idx="minor">
            <a:schemeClr val="dk1"/>
          </a:fontRef>
        </p:style>
        <p:txBody>
          <a:bodyPr rtlCol="1" anchor="ctr"/>
          <a:lstStyle/>
          <a:p>
            <a:pPr algn="ctr" rtl="1" eaLnBrk="1" hangingPunct="1">
              <a:defRPr/>
            </a:pPr>
            <a:r>
              <a:rPr lang="en-US" dirty="0">
                <a:solidFill>
                  <a:schemeClr val="tx1"/>
                </a:solidFill>
              </a:rPr>
              <a:t>Stream Cipher</a:t>
            </a:r>
            <a:endParaRPr lang="ar-SA" dirty="0">
              <a:solidFill>
                <a:schemeClr val="tx1"/>
              </a:solidFill>
            </a:endParaRPr>
          </a:p>
        </p:txBody>
      </p:sp>
      <p:cxnSp>
        <p:nvCxnSpPr>
          <p:cNvPr id="24" name="Straight Arrow Connector 23"/>
          <p:cNvCxnSpPr/>
          <p:nvPr/>
        </p:nvCxnSpPr>
        <p:spPr>
          <a:xfrm>
            <a:off x="485009" y="5181459"/>
            <a:ext cx="93503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5" name="TextBox 7"/>
          <p:cNvSpPr txBox="1">
            <a:spLocks noChangeArrowheads="1"/>
          </p:cNvSpPr>
          <p:nvPr/>
        </p:nvSpPr>
        <p:spPr bwMode="auto">
          <a:xfrm>
            <a:off x="340548" y="4832209"/>
            <a:ext cx="11525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X1, x2, x3, …</a:t>
            </a:r>
            <a:endParaRPr lang="ar-SA" altLang="en-US" sz="1200" b="1"/>
          </a:p>
        </p:txBody>
      </p:sp>
      <p:sp>
        <p:nvSpPr>
          <p:cNvPr id="26" name="TextBox 9"/>
          <p:cNvSpPr txBox="1">
            <a:spLocks noChangeArrowheads="1"/>
          </p:cNvSpPr>
          <p:nvPr/>
        </p:nvSpPr>
        <p:spPr bwMode="auto">
          <a:xfrm>
            <a:off x="700909" y="4965560"/>
            <a:ext cx="2873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800" b="1">
                <a:solidFill>
                  <a:srgbClr val="FF0000"/>
                </a:solidFill>
              </a:rPr>
              <a:t>/</a:t>
            </a:r>
            <a:endParaRPr lang="ar-SA" altLang="en-US" sz="1800" b="1">
              <a:solidFill>
                <a:srgbClr val="FF0000"/>
              </a:solidFill>
            </a:endParaRPr>
          </a:p>
        </p:txBody>
      </p:sp>
      <p:cxnSp>
        <p:nvCxnSpPr>
          <p:cNvPr id="27" name="Straight Arrow Connector 26"/>
          <p:cNvCxnSpPr/>
          <p:nvPr/>
        </p:nvCxnSpPr>
        <p:spPr>
          <a:xfrm>
            <a:off x="2572573" y="5170346"/>
            <a:ext cx="93662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8" name="TextBox 11"/>
          <p:cNvSpPr txBox="1">
            <a:spLocks noChangeArrowheads="1"/>
          </p:cNvSpPr>
          <p:nvPr/>
        </p:nvSpPr>
        <p:spPr bwMode="auto">
          <a:xfrm>
            <a:off x="2501135" y="4822685"/>
            <a:ext cx="1152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y1, y2, y3, …</a:t>
            </a:r>
            <a:endParaRPr lang="ar-SA" altLang="en-US" sz="1200" b="1"/>
          </a:p>
        </p:txBody>
      </p:sp>
      <p:sp>
        <p:nvSpPr>
          <p:cNvPr id="29" name="TextBox 12"/>
          <p:cNvSpPr txBox="1">
            <a:spLocks noChangeArrowheads="1"/>
          </p:cNvSpPr>
          <p:nvPr/>
        </p:nvSpPr>
        <p:spPr bwMode="auto">
          <a:xfrm>
            <a:off x="2788473" y="4954446"/>
            <a:ext cx="288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800" b="1">
                <a:solidFill>
                  <a:srgbClr val="FF0000"/>
                </a:solidFill>
              </a:rPr>
              <a:t>/</a:t>
            </a:r>
            <a:endParaRPr lang="ar-SA" altLang="en-US" sz="1800" b="1">
              <a:solidFill>
                <a:srgbClr val="FF0000"/>
              </a:solidFill>
            </a:endParaRPr>
          </a:p>
        </p:txBody>
      </p:sp>
      <p:sp>
        <p:nvSpPr>
          <p:cNvPr id="30" name="TextBox 13"/>
          <p:cNvSpPr txBox="1">
            <a:spLocks noChangeArrowheads="1"/>
          </p:cNvSpPr>
          <p:nvPr/>
        </p:nvSpPr>
        <p:spPr bwMode="auto">
          <a:xfrm>
            <a:off x="485009" y="5233847"/>
            <a:ext cx="7191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eaLnBrk="1" hangingPunct="1">
              <a:spcBef>
                <a:spcPct val="0"/>
              </a:spcBef>
              <a:buClrTx/>
              <a:buSzTx/>
              <a:buFontTx/>
              <a:buNone/>
            </a:pPr>
            <a:r>
              <a:rPr lang="en-US" altLang="en-US" sz="1400" b="1"/>
              <a:t>1 by 1</a:t>
            </a:r>
            <a:endParaRPr lang="ar-SA" altLang="en-US" sz="1400" b="1"/>
          </a:p>
        </p:txBody>
      </p:sp>
      <p:sp>
        <p:nvSpPr>
          <p:cNvPr id="31" name="TextBox 14"/>
          <p:cNvSpPr txBox="1">
            <a:spLocks noChangeArrowheads="1"/>
          </p:cNvSpPr>
          <p:nvPr/>
        </p:nvSpPr>
        <p:spPr bwMode="auto">
          <a:xfrm>
            <a:off x="2645598" y="5233847"/>
            <a:ext cx="7191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eaLnBrk="1" hangingPunct="1">
              <a:spcBef>
                <a:spcPct val="0"/>
              </a:spcBef>
              <a:buClrTx/>
              <a:buSzTx/>
              <a:buFontTx/>
              <a:buNone/>
            </a:pPr>
            <a:r>
              <a:rPr lang="en-US" altLang="en-US" sz="1400" b="1"/>
              <a:t>1 by 1</a:t>
            </a:r>
            <a:endParaRPr lang="ar-SA" altLang="en-US" sz="1400" b="1"/>
          </a:p>
        </p:txBody>
      </p:sp>
      <p:cxnSp>
        <p:nvCxnSpPr>
          <p:cNvPr id="32" name="Straight Arrow Connector 31"/>
          <p:cNvCxnSpPr/>
          <p:nvPr/>
        </p:nvCxnSpPr>
        <p:spPr>
          <a:xfrm>
            <a:off x="1924872" y="4246421"/>
            <a:ext cx="0" cy="50323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3" name="TextBox 17"/>
          <p:cNvSpPr txBox="1">
            <a:spLocks noChangeArrowheads="1"/>
          </p:cNvSpPr>
          <p:nvPr/>
        </p:nvSpPr>
        <p:spPr bwMode="auto">
          <a:xfrm>
            <a:off x="1564510" y="3957497"/>
            <a:ext cx="7207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400" b="1"/>
              <a:t>key</a:t>
            </a:r>
            <a:endParaRPr lang="ar-SA" altLang="en-US" sz="1400" b="1"/>
          </a:p>
        </p:txBody>
      </p:sp>
      <p:sp>
        <p:nvSpPr>
          <p:cNvPr id="34" name="TextBox 18"/>
          <p:cNvSpPr txBox="1">
            <a:spLocks noChangeArrowheads="1"/>
          </p:cNvSpPr>
          <p:nvPr/>
        </p:nvSpPr>
        <p:spPr bwMode="auto">
          <a:xfrm rot="2544253">
            <a:off x="1780410" y="4246421"/>
            <a:ext cx="288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800" b="1">
                <a:solidFill>
                  <a:srgbClr val="FF0000"/>
                </a:solidFill>
              </a:rPr>
              <a:t>/</a:t>
            </a:r>
            <a:endParaRPr lang="ar-SA" altLang="en-US" sz="1800" b="1">
              <a:solidFill>
                <a:srgbClr val="FF0000"/>
              </a:solidFill>
            </a:endParaRPr>
          </a:p>
        </p:txBody>
      </p:sp>
      <p:sp>
        <p:nvSpPr>
          <p:cNvPr id="35" name="Rectangle 34"/>
          <p:cNvSpPr/>
          <p:nvPr/>
        </p:nvSpPr>
        <p:spPr>
          <a:xfrm>
            <a:off x="6533384" y="4822684"/>
            <a:ext cx="1079500" cy="647700"/>
          </a:xfrm>
          <a:prstGeom prst="rect">
            <a:avLst/>
          </a:prstGeom>
        </p:spPr>
        <p:style>
          <a:lnRef idx="2">
            <a:schemeClr val="accent1"/>
          </a:lnRef>
          <a:fillRef idx="1">
            <a:schemeClr val="lt1"/>
          </a:fillRef>
          <a:effectRef idx="0">
            <a:schemeClr val="accent1"/>
          </a:effectRef>
          <a:fontRef idx="minor">
            <a:schemeClr val="dk1"/>
          </a:fontRef>
        </p:style>
        <p:txBody>
          <a:bodyPr rtlCol="1" anchor="ctr"/>
          <a:lstStyle/>
          <a:p>
            <a:pPr algn="ctr" rtl="1" eaLnBrk="1" hangingPunct="1">
              <a:defRPr/>
            </a:pPr>
            <a:r>
              <a:rPr lang="en-US" dirty="0">
                <a:solidFill>
                  <a:schemeClr val="tx1"/>
                </a:solidFill>
              </a:rPr>
              <a:t>Block Cipher</a:t>
            </a:r>
            <a:endParaRPr lang="ar-SA" dirty="0">
              <a:solidFill>
                <a:schemeClr val="tx1"/>
              </a:solidFill>
            </a:endParaRPr>
          </a:p>
        </p:txBody>
      </p:sp>
      <p:cxnSp>
        <p:nvCxnSpPr>
          <p:cNvPr id="36" name="Straight Arrow Connector 35"/>
          <p:cNvCxnSpPr/>
          <p:nvPr/>
        </p:nvCxnSpPr>
        <p:spPr>
          <a:xfrm>
            <a:off x="5596760" y="5181459"/>
            <a:ext cx="93662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7" name="TextBox 21"/>
          <p:cNvSpPr txBox="1">
            <a:spLocks noChangeArrowheads="1"/>
          </p:cNvSpPr>
          <p:nvPr/>
        </p:nvSpPr>
        <p:spPr bwMode="auto">
          <a:xfrm>
            <a:off x="5812659" y="4206734"/>
            <a:ext cx="4333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X1,</a:t>
            </a:r>
          </a:p>
          <a:p>
            <a:pPr algn="l" rtl="0" eaLnBrk="1" hangingPunct="1">
              <a:spcBef>
                <a:spcPct val="0"/>
              </a:spcBef>
              <a:buClrTx/>
              <a:buSzTx/>
              <a:buFontTx/>
              <a:buNone/>
            </a:pPr>
            <a:r>
              <a:rPr lang="en-US" altLang="en-US" sz="1200" b="1"/>
              <a:t>x2, </a:t>
            </a:r>
          </a:p>
          <a:p>
            <a:pPr algn="l" rtl="0" eaLnBrk="1" hangingPunct="1">
              <a:spcBef>
                <a:spcPct val="0"/>
              </a:spcBef>
              <a:buClrTx/>
              <a:buSzTx/>
              <a:buFontTx/>
              <a:buNone/>
            </a:pPr>
            <a:r>
              <a:rPr lang="en-US" altLang="en-US" sz="1200" b="1"/>
              <a:t>x3, </a:t>
            </a:r>
          </a:p>
          <a:p>
            <a:pPr algn="l" rtl="0" eaLnBrk="1" hangingPunct="1">
              <a:spcBef>
                <a:spcPct val="0"/>
              </a:spcBef>
              <a:buClrTx/>
              <a:buSzTx/>
              <a:buFontTx/>
              <a:buNone/>
            </a:pPr>
            <a:r>
              <a:rPr lang="en-US" altLang="en-US" sz="1200" b="1"/>
              <a:t>…</a:t>
            </a:r>
            <a:endParaRPr lang="ar-SA" altLang="en-US" sz="1200" b="1"/>
          </a:p>
        </p:txBody>
      </p:sp>
      <p:cxnSp>
        <p:nvCxnSpPr>
          <p:cNvPr id="38" name="Straight Arrow Connector 37"/>
          <p:cNvCxnSpPr/>
          <p:nvPr/>
        </p:nvCxnSpPr>
        <p:spPr>
          <a:xfrm>
            <a:off x="7685909" y="5170346"/>
            <a:ext cx="93503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9" name="TextBox 26"/>
          <p:cNvSpPr txBox="1">
            <a:spLocks noChangeArrowheads="1"/>
          </p:cNvSpPr>
          <p:nvPr/>
        </p:nvSpPr>
        <p:spPr bwMode="auto">
          <a:xfrm>
            <a:off x="5596760" y="5233847"/>
            <a:ext cx="7207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eaLnBrk="1" hangingPunct="1">
              <a:spcBef>
                <a:spcPct val="0"/>
              </a:spcBef>
              <a:buClrTx/>
              <a:buSzTx/>
              <a:buFontTx/>
              <a:buNone/>
            </a:pPr>
            <a:r>
              <a:rPr lang="en-US" altLang="en-US" sz="1400" b="1"/>
              <a:t>Entire block</a:t>
            </a:r>
            <a:endParaRPr lang="ar-SA" altLang="en-US" sz="1400" b="1"/>
          </a:p>
        </p:txBody>
      </p:sp>
      <p:cxnSp>
        <p:nvCxnSpPr>
          <p:cNvPr id="40" name="Straight Arrow Connector 39"/>
          <p:cNvCxnSpPr/>
          <p:nvPr/>
        </p:nvCxnSpPr>
        <p:spPr>
          <a:xfrm>
            <a:off x="7036622" y="4246421"/>
            <a:ext cx="0" cy="50323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1" name="TextBox 29"/>
          <p:cNvSpPr txBox="1">
            <a:spLocks noChangeArrowheads="1"/>
          </p:cNvSpPr>
          <p:nvPr/>
        </p:nvSpPr>
        <p:spPr bwMode="auto">
          <a:xfrm>
            <a:off x="6677848" y="3957497"/>
            <a:ext cx="7191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400" b="1"/>
              <a:t>key</a:t>
            </a:r>
            <a:endParaRPr lang="ar-SA" altLang="en-US" sz="1400" b="1"/>
          </a:p>
        </p:txBody>
      </p:sp>
      <p:sp>
        <p:nvSpPr>
          <p:cNvPr id="42" name="TextBox 31"/>
          <p:cNvSpPr txBox="1">
            <a:spLocks noChangeArrowheads="1"/>
          </p:cNvSpPr>
          <p:nvPr/>
        </p:nvSpPr>
        <p:spPr bwMode="auto">
          <a:xfrm>
            <a:off x="7757348" y="5254485"/>
            <a:ext cx="7207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eaLnBrk="1" hangingPunct="1">
              <a:spcBef>
                <a:spcPct val="0"/>
              </a:spcBef>
              <a:buClrTx/>
              <a:buSzTx/>
              <a:buFontTx/>
              <a:buNone/>
            </a:pPr>
            <a:r>
              <a:rPr lang="en-US" altLang="en-US" sz="1400" b="1"/>
              <a:t>Entire block</a:t>
            </a:r>
            <a:endParaRPr lang="ar-SA" altLang="en-US" sz="1400" b="1"/>
          </a:p>
        </p:txBody>
      </p:sp>
      <p:sp>
        <p:nvSpPr>
          <p:cNvPr id="43" name="TextBox 32"/>
          <p:cNvSpPr txBox="1">
            <a:spLocks noChangeArrowheads="1"/>
          </p:cNvSpPr>
          <p:nvPr/>
        </p:nvSpPr>
        <p:spPr bwMode="auto">
          <a:xfrm>
            <a:off x="7828784" y="4206734"/>
            <a:ext cx="4333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y1,</a:t>
            </a:r>
          </a:p>
          <a:p>
            <a:pPr algn="l" rtl="0" eaLnBrk="1" hangingPunct="1">
              <a:spcBef>
                <a:spcPct val="0"/>
              </a:spcBef>
              <a:buClrTx/>
              <a:buSzTx/>
              <a:buFontTx/>
              <a:buNone/>
            </a:pPr>
            <a:r>
              <a:rPr lang="en-US" altLang="en-US" sz="1200" b="1"/>
              <a:t>y2, </a:t>
            </a:r>
          </a:p>
          <a:p>
            <a:pPr algn="l" rtl="0" eaLnBrk="1" hangingPunct="1">
              <a:spcBef>
                <a:spcPct val="0"/>
              </a:spcBef>
              <a:buClrTx/>
              <a:buSzTx/>
              <a:buFontTx/>
              <a:buNone/>
            </a:pPr>
            <a:r>
              <a:rPr lang="en-US" altLang="en-US" sz="1200" b="1"/>
              <a:t>y3, </a:t>
            </a:r>
          </a:p>
          <a:p>
            <a:pPr algn="l" rtl="0" eaLnBrk="1" hangingPunct="1">
              <a:spcBef>
                <a:spcPct val="0"/>
              </a:spcBef>
              <a:buClrTx/>
              <a:buSzTx/>
              <a:buFontTx/>
              <a:buNone/>
            </a:pPr>
            <a:r>
              <a:rPr lang="en-US" altLang="en-US" sz="1200" b="1"/>
              <a:t>…</a:t>
            </a:r>
            <a:endParaRPr lang="ar-SA" altLang="en-US" sz="1200" b="1"/>
          </a:p>
        </p:txBody>
      </p:sp>
      <p:cxnSp>
        <p:nvCxnSpPr>
          <p:cNvPr id="44" name="Straight Connector 43"/>
          <p:cNvCxnSpPr/>
          <p:nvPr/>
        </p:nvCxnSpPr>
        <p:spPr>
          <a:xfrm>
            <a:off x="4372797" y="3814621"/>
            <a:ext cx="0" cy="2374900"/>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50922398"/>
      </p:ext>
    </p:extLst>
  </p:cSld>
  <p:clrMapOvr>
    <a:masterClrMapping/>
  </p:clrMapOvr>
  <mc:AlternateContent xmlns:mc="http://schemas.openxmlformats.org/markup-compatibility/2006" xmlns:p14="http://schemas.microsoft.com/office/powerpoint/2010/main">
    <mc:Choice Requires="p14">
      <p:transition spd="slow" p14:dur="2000" advTm="297457"/>
    </mc:Choice>
    <mc:Fallback xmlns="">
      <p:transition spd="slow" advTm="29745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1434948" y="6510998"/>
            <a:ext cx="9902229" cy="204838"/>
          </a:xfrm>
          <a:prstGeom prst="rect">
            <a:avLst/>
          </a:prstGeom>
        </p:spPr>
      </p:pic>
      <p:sp>
        <p:nvSpPr>
          <p:cNvPr id="7" name="TextBox 6"/>
          <p:cNvSpPr txBox="1"/>
          <p:nvPr/>
        </p:nvSpPr>
        <p:spPr>
          <a:xfrm>
            <a:off x="2294724" y="345599"/>
            <a:ext cx="4865330" cy="954107"/>
          </a:xfrm>
          <a:prstGeom prst="rect">
            <a:avLst/>
          </a:prstGeom>
          <a:noFill/>
        </p:spPr>
        <p:txBody>
          <a:bodyPr wrap="square" rtlCol="0">
            <a:spAutoFit/>
          </a:bodyPr>
          <a:lstStyle/>
          <a:p>
            <a:pPr marL="12700" rtl="1">
              <a:defRPr/>
            </a:pPr>
            <a:r>
              <a:rPr lang="en-US" altLang="ar-SA" sz="2800" dirty="0">
                <a:solidFill>
                  <a:schemeClr val="bg1"/>
                </a:solidFill>
                <a:latin typeface="Tajawal Medium" panose="00000600000000000000" pitchFamily="2" charset="-78"/>
                <a:cs typeface="Tajawal Medium" panose="00000600000000000000" pitchFamily="2" charset="-78"/>
              </a:rPr>
              <a:t>Stream Ciphers (motivation)</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46" name="Rectangle 45"/>
          <p:cNvSpPr/>
          <p:nvPr/>
        </p:nvSpPr>
        <p:spPr>
          <a:xfrm>
            <a:off x="274804" y="1983683"/>
            <a:ext cx="1079500" cy="1439862"/>
          </a:xfrm>
          <a:prstGeom prst="rect">
            <a:avLst/>
          </a:prstGeom>
        </p:spPr>
        <p:style>
          <a:lnRef idx="2">
            <a:schemeClr val="accent1"/>
          </a:lnRef>
          <a:fillRef idx="1">
            <a:schemeClr val="lt1"/>
          </a:fillRef>
          <a:effectRef idx="0">
            <a:schemeClr val="accent1"/>
          </a:effectRef>
          <a:fontRef idx="minor">
            <a:schemeClr val="dk1"/>
          </a:fontRef>
        </p:style>
        <p:txBody>
          <a:bodyPr rtlCol="1" anchor="ctr"/>
          <a:lstStyle/>
          <a:p>
            <a:pPr algn="ctr" rtl="1" eaLnBrk="1" hangingPunct="1">
              <a:defRPr/>
            </a:pPr>
            <a:endParaRPr lang="ar-SA" dirty="0">
              <a:solidFill>
                <a:schemeClr val="tx1"/>
              </a:solidFill>
            </a:endParaRPr>
          </a:p>
        </p:txBody>
      </p:sp>
      <p:cxnSp>
        <p:nvCxnSpPr>
          <p:cNvPr id="47" name="Straight Arrow Connector 46"/>
          <p:cNvCxnSpPr/>
          <p:nvPr/>
        </p:nvCxnSpPr>
        <p:spPr>
          <a:xfrm>
            <a:off x="1498766" y="3568008"/>
            <a:ext cx="453548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8" name="Rectangle 47"/>
          <p:cNvSpPr/>
          <p:nvPr/>
        </p:nvSpPr>
        <p:spPr>
          <a:xfrm>
            <a:off x="346242" y="1478858"/>
            <a:ext cx="207963" cy="512762"/>
          </a:xfrm>
          <a:prstGeom prst="rect">
            <a:avLst/>
          </a:prstGeom>
        </p:spPr>
        <p:style>
          <a:lnRef idx="2">
            <a:schemeClr val="accent1"/>
          </a:lnRef>
          <a:fillRef idx="1">
            <a:schemeClr val="lt1"/>
          </a:fillRef>
          <a:effectRef idx="0">
            <a:schemeClr val="accent1"/>
          </a:effectRef>
          <a:fontRef idx="minor">
            <a:schemeClr val="dk1"/>
          </a:fontRef>
        </p:style>
        <p:txBody>
          <a:bodyPr rtlCol="1" anchor="ctr"/>
          <a:lstStyle/>
          <a:p>
            <a:pPr algn="ctr" rtl="1" eaLnBrk="1" hangingPunct="1">
              <a:defRPr/>
            </a:pPr>
            <a:endParaRPr lang="ar-SA" dirty="0">
              <a:solidFill>
                <a:schemeClr val="tx1"/>
              </a:solidFill>
            </a:endParaRPr>
          </a:p>
        </p:txBody>
      </p:sp>
      <p:sp>
        <p:nvSpPr>
          <p:cNvPr id="49" name="Rectangle 48"/>
          <p:cNvSpPr/>
          <p:nvPr/>
        </p:nvSpPr>
        <p:spPr>
          <a:xfrm>
            <a:off x="417679" y="2128146"/>
            <a:ext cx="647700" cy="35877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eaLnBrk="1" hangingPunct="1">
              <a:defRPr/>
            </a:pPr>
            <a:endParaRPr lang="ar-SA"/>
          </a:p>
        </p:txBody>
      </p:sp>
      <p:sp>
        <p:nvSpPr>
          <p:cNvPr id="50" name="Rectangle 49"/>
          <p:cNvSpPr/>
          <p:nvPr/>
        </p:nvSpPr>
        <p:spPr>
          <a:xfrm>
            <a:off x="346241" y="2631383"/>
            <a:ext cx="863600" cy="647700"/>
          </a:xfrm>
          <a:prstGeom prst="rect">
            <a:avLst/>
          </a:prstGeom>
          <a:blipFill>
            <a:blip r:embed="rId8" cstate="print"/>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eaLnBrk="1" hangingPunct="1">
              <a:defRPr/>
            </a:pPr>
            <a:endParaRPr lang="ar-SA"/>
          </a:p>
        </p:txBody>
      </p:sp>
      <p:sp>
        <p:nvSpPr>
          <p:cNvPr id="51" name="Isosceles Triangle 50"/>
          <p:cNvSpPr/>
          <p:nvPr/>
        </p:nvSpPr>
        <p:spPr>
          <a:xfrm>
            <a:off x="6034254" y="1767784"/>
            <a:ext cx="647700" cy="158432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eaLnBrk="1" hangingPunct="1">
              <a:defRPr/>
            </a:pPr>
            <a:endParaRPr lang="ar-SA"/>
          </a:p>
        </p:txBody>
      </p:sp>
      <p:sp>
        <p:nvSpPr>
          <p:cNvPr id="52" name="Arc 51"/>
          <p:cNvSpPr/>
          <p:nvPr/>
        </p:nvSpPr>
        <p:spPr>
          <a:xfrm>
            <a:off x="1130466" y="1767784"/>
            <a:ext cx="503238" cy="503237"/>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3" name="Arc 52"/>
          <p:cNvSpPr/>
          <p:nvPr/>
        </p:nvSpPr>
        <p:spPr>
          <a:xfrm>
            <a:off x="1282866" y="1694759"/>
            <a:ext cx="503238" cy="504825"/>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4" name="Arc 53"/>
          <p:cNvSpPr/>
          <p:nvPr/>
        </p:nvSpPr>
        <p:spPr>
          <a:xfrm>
            <a:off x="1570205" y="1623321"/>
            <a:ext cx="504825" cy="504825"/>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5" name="Arc 54"/>
          <p:cNvSpPr/>
          <p:nvPr/>
        </p:nvSpPr>
        <p:spPr>
          <a:xfrm>
            <a:off x="1722605" y="1551884"/>
            <a:ext cx="504825" cy="503237"/>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6" name="Arc 55"/>
          <p:cNvSpPr/>
          <p:nvPr/>
        </p:nvSpPr>
        <p:spPr>
          <a:xfrm rot="14864067">
            <a:off x="5958055" y="1628084"/>
            <a:ext cx="503237" cy="503237"/>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7" name="Arc 56"/>
          <p:cNvSpPr/>
          <p:nvPr/>
        </p:nvSpPr>
        <p:spPr>
          <a:xfrm rot="14864067">
            <a:off x="5679449" y="1627290"/>
            <a:ext cx="503237" cy="504825"/>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8" name="Arc 57"/>
          <p:cNvSpPr/>
          <p:nvPr/>
        </p:nvSpPr>
        <p:spPr>
          <a:xfrm rot="14864067">
            <a:off x="5310355" y="1628084"/>
            <a:ext cx="503237" cy="503237"/>
          </a:xfrm>
          <a:prstGeom prst="arc">
            <a:avLst/>
          </a:prstGeom>
        </p:spPr>
        <p:style>
          <a:lnRef idx="2">
            <a:schemeClr val="dk1"/>
          </a:lnRef>
          <a:fillRef idx="0">
            <a:schemeClr val="dk1"/>
          </a:fillRef>
          <a:effectRef idx="1">
            <a:schemeClr val="dk1"/>
          </a:effectRef>
          <a:fontRef idx="minor">
            <a:schemeClr val="tx1"/>
          </a:fontRef>
        </p:style>
        <p:txBody>
          <a:bodyPr rtlCol="1" anchor="ctr"/>
          <a:lstStyle/>
          <a:p>
            <a:pPr algn="ctr" rtl="1" eaLnBrk="1" hangingPunct="1">
              <a:defRPr/>
            </a:pPr>
            <a:endParaRPr lang="ar-SA"/>
          </a:p>
        </p:txBody>
      </p:sp>
      <p:sp>
        <p:nvSpPr>
          <p:cNvPr id="59" name="TextBox 45"/>
          <p:cNvSpPr txBox="1">
            <a:spLocks noChangeArrowheads="1"/>
          </p:cNvSpPr>
          <p:nvPr/>
        </p:nvSpPr>
        <p:spPr bwMode="auto">
          <a:xfrm>
            <a:off x="1425742" y="3207646"/>
            <a:ext cx="49688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400" b="1"/>
              <a:t>ek(x) = y                        y                                  dk(y)= x   </a:t>
            </a:r>
            <a:r>
              <a:rPr lang="en-US" altLang="en-US" sz="1200" b="1"/>
              <a:t>                            </a:t>
            </a:r>
            <a:endParaRPr lang="ar-SA" altLang="en-US" sz="1200" b="1"/>
          </a:p>
        </p:txBody>
      </p:sp>
      <p:sp>
        <p:nvSpPr>
          <p:cNvPr id="60" name="TextBox 47"/>
          <p:cNvSpPr txBox="1">
            <a:spLocks noChangeArrowheads="1"/>
          </p:cNvSpPr>
          <p:nvPr/>
        </p:nvSpPr>
        <p:spPr bwMode="auto">
          <a:xfrm>
            <a:off x="633579" y="3629920"/>
            <a:ext cx="77771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Encryption and Decryption process is performed using stream ciphers</a:t>
            </a:r>
            <a:endParaRPr lang="ar-SA" altLang="en-US" sz="1800"/>
          </a:p>
        </p:txBody>
      </p:sp>
      <p:cxnSp>
        <p:nvCxnSpPr>
          <p:cNvPr id="61" name="Straight Arrow Connector 60"/>
          <p:cNvCxnSpPr/>
          <p:nvPr/>
        </p:nvCxnSpPr>
        <p:spPr>
          <a:xfrm>
            <a:off x="274805" y="5295208"/>
            <a:ext cx="935037"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2" name="TextBox 61"/>
          <p:cNvSpPr txBox="1">
            <a:spLocks noChangeArrowheads="1"/>
          </p:cNvSpPr>
          <p:nvPr/>
        </p:nvSpPr>
        <p:spPr bwMode="auto">
          <a:xfrm>
            <a:off x="130342" y="4945958"/>
            <a:ext cx="11525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X1, x2, x3, …</a:t>
            </a:r>
            <a:endParaRPr lang="ar-SA" altLang="en-US" sz="1200" b="1"/>
          </a:p>
        </p:txBody>
      </p:sp>
      <p:cxnSp>
        <p:nvCxnSpPr>
          <p:cNvPr id="63" name="Straight Arrow Connector 62"/>
          <p:cNvCxnSpPr/>
          <p:nvPr/>
        </p:nvCxnSpPr>
        <p:spPr>
          <a:xfrm>
            <a:off x="1425741" y="4442721"/>
            <a:ext cx="0" cy="70961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4" name="TextBox 63"/>
          <p:cNvSpPr txBox="1">
            <a:spLocks noChangeArrowheads="1"/>
          </p:cNvSpPr>
          <p:nvPr/>
        </p:nvSpPr>
        <p:spPr bwMode="auto">
          <a:xfrm>
            <a:off x="201780" y="4287146"/>
            <a:ext cx="11525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S1, S2, S3, …</a:t>
            </a:r>
            <a:endParaRPr lang="ar-SA" altLang="en-US" sz="1200" b="1"/>
          </a:p>
        </p:txBody>
      </p:sp>
      <p:sp>
        <p:nvSpPr>
          <p:cNvPr id="65" name="Oval 64"/>
          <p:cNvSpPr/>
          <p:nvPr/>
        </p:nvSpPr>
        <p:spPr>
          <a:xfrm>
            <a:off x="1209841" y="5152333"/>
            <a:ext cx="431800" cy="431800"/>
          </a:xfrm>
          <a:prstGeom prst="ellipse">
            <a:avLst/>
          </a:prstGeom>
        </p:spPr>
        <p:style>
          <a:lnRef idx="2">
            <a:schemeClr val="dk1"/>
          </a:lnRef>
          <a:fillRef idx="1">
            <a:schemeClr val="lt1"/>
          </a:fillRef>
          <a:effectRef idx="0">
            <a:schemeClr val="dk1"/>
          </a:effectRef>
          <a:fontRef idx="minor">
            <a:schemeClr val="dk1"/>
          </a:fontRef>
        </p:style>
        <p:txBody>
          <a:bodyPr rtlCol="1" anchor="ctr"/>
          <a:lstStyle/>
          <a:p>
            <a:pPr algn="ctr" rtl="1" eaLnBrk="1" hangingPunct="1">
              <a:defRPr/>
            </a:pPr>
            <a:endParaRPr lang="ar-SA"/>
          </a:p>
        </p:txBody>
      </p:sp>
      <p:cxnSp>
        <p:nvCxnSpPr>
          <p:cNvPr id="66" name="Straight Connector 65"/>
          <p:cNvCxnSpPr/>
          <p:nvPr/>
        </p:nvCxnSpPr>
        <p:spPr>
          <a:xfrm>
            <a:off x="1209841" y="5368233"/>
            <a:ext cx="431800" cy="0"/>
          </a:xfrm>
          <a:prstGeom prst="line">
            <a:avLst/>
          </a:prstGeom>
        </p:spPr>
        <p:style>
          <a:lnRef idx="2">
            <a:schemeClr val="dk1"/>
          </a:lnRef>
          <a:fillRef idx="0">
            <a:schemeClr val="dk1"/>
          </a:fillRef>
          <a:effectRef idx="1">
            <a:schemeClr val="dk1"/>
          </a:effectRef>
          <a:fontRef idx="minor">
            <a:schemeClr val="tx1"/>
          </a:fontRef>
        </p:style>
      </p:cxnSp>
      <p:cxnSp>
        <p:nvCxnSpPr>
          <p:cNvPr id="67" name="Straight Connector 66"/>
          <p:cNvCxnSpPr/>
          <p:nvPr/>
        </p:nvCxnSpPr>
        <p:spPr>
          <a:xfrm>
            <a:off x="1425741" y="5152333"/>
            <a:ext cx="0" cy="431800"/>
          </a:xfrm>
          <a:prstGeom prst="line">
            <a:avLst/>
          </a:prstGeom>
        </p:spPr>
        <p:style>
          <a:lnRef idx="2">
            <a:schemeClr val="dk1"/>
          </a:lnRef>
          <a:fillRef idx="0">
            <a:schemeClr val="dk1"/>
          </a:fillRef>
          <a:effectRef idx="1">
            <a:schemeClr val="dk1"/>
          </a:effectRef>
          <a:fontRef idx="minor">
            <a:schemeClr val="tx1"/>
          </a:fontRef>
        </p:style>
      </p:cxnSp>
      <p:cxnSp>
        <p:nvCxnSpPr>
          <p:cNvPr id="68" name="Straight Arrow Connector 67"/>
          <p:cNvCxnSpPr/>
          <p:nvPr/>
        </p:nvCxnSpPr>
        <p:spPr>
          <a:xfrm>
            <a:off x="1641642" y="5295208"/>
            <a:ext cx="388937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9" name="TextBox 68"/>
          <p:cNvSpPr txBox="1">
            <a:spLocks noChangeArrowheads="1"/>
          </p:cNvSpPr>
          <p:nvPr/>
        </p:nvSpPr>
        <p:spPr bwMode="auto">
          <a:xfrm>
            <a:off x="2649705" y="4936434"/>
            <a:ext cx="1152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ctr" rtl="0" eaLnBrk="1" hangingPunct="1">
              <a:spcBef>
                <a:spcPct val="0"/>
              </a:spcBef>
              <a:buClrTx/>
              <a:buSzTx/>
              <a:buFontTx/>
              <a:buNone/>
            </a:pPr>
            <a:r>
              <a:rPr lang="en-US" altLang="en-US" sz="1200" b="1"/>
              <a:t>yi</a:t>
            </a:r>
            <a:endParaRPr lang="ar-SA" altLang="en-US" sz="1200" b="1"/>
          </a:p>
        </p:txBody>
      </p:sp>
      <p:sp>
        <p:nvSpPr>
          <p:cNvPr id="70" name="Oval 69"/>
          <p:cNvSpPr/>
          <p:nvPr/>
        </p:nvSpPr>
        <p:spPr>
          <a:xfrm>
            <a:off x="5531016" y="5152333"/>
            <a:ext cx="431800" cy="431800"/>
          </a:xfrm>
          <a:prstGeom prst="ellipse">
            <a:avLst/>
          </a:prstGeom>
        </p:spPr>
        <p:style>
          <a:lnRef idx="2">
            <a:schemeClr val="dk1"/>
          </a:lnRef>
          <a:fillRef idx="1">
            <a:schemeClr val="lt1"/>
          </a:fillRef>
          <a:effectRef idx="0">
            <a:schemeClr val="dk1"/>
          </a:effectRef>
          <a:fontRef idx="minor">
            <a:schemeClr val="dk1"/>
          </a:fontRef>
        </p:style>
        <p:txBody>
          <a:bodyPr rtlCol="1" anchor="ctr"/>
          <a:lstStyle/>
          <a:p>
            <a:pPr algn="ctr" rtl="1" eaLnBrk="1" hangingPunct="1">
              <a:defRPr/>
            </a:pPr>
            <a:endParaRPr lang="ar-SA"/>
          </a:p>
        </p:txBody>
      </p:sp>
      <p:cxnSp>
        <p:nvCxnSpPr>
          <p:cNvPr id="71" name="Straight Connector 70"/>
          <p:cNvCxnSpPr/>
          <p:nvPr/>
        </p:nvCxnSpPr>
        <p:spPr>
          <a:xfrm>
            <a:off x="5531016" y="5368233"/>
            <a:ext cx="431800" cy="0"/>
          </a:xfrm>
          <a:prstGeom prst="line">
            <a:avLst/>
          </a:prstGeom>
        </p:spPr>
        <p:style>
          <a:lnRef idx="2">
            <a:schemeClr val="dk1"/>
          </a:lnRef>
          <a:fillRef idx="0">
            <a:schemeClr val="dk1"/>
          </a:fillRef>
          <a:effectRef idx="1">
            <a:schemeClr val="dk1"/>
          </a:effectRef>
          <a:fontRef idx="minor">
            <a:schemeClr val="tx1"/>
          </a:fontRef>
        </p:style>
      </p:cxnSp>
      <p:cxnSp>
        <p:nvCxnSpPr>
          <p:cNvPr id="72" name="Straight Connector 71"/>
          <p:cNvCxnSpPr/>
          <p:nvPr/>
        </p:nvCxnSpPr>
        <p:spPr>
          <a:xfrm>
            <a:off x="5746916" y="5152333"/>
            <a:ext cx="0" cy="431800"/>
          </a:xfrm>
          <a:prstGeom prst="line">
            <a:avLst/>
          </a:prstGeom>
        </p:spPr>
        <p:style>
          <a:lnRef idx="2">
            <a:schemeClr val="dk1"/>
          </a:lnRef>
          <a:fillRef idx="0">
            <a:schemeClr val="dk1"/>
          </a:fillRef>
          <a:effectRef idx="1">
            <a:schemeClr val="dk1"/>
          </a:effectRef>
          <a:fontRef idx="minor">
            <a:schemeClr val="tx1"/>
          </a:fontRef>
        </p:style>
      </p:cxnSp>
      <p:cxnSp>
        <p:nvCxnSpPr>
          <p:cNvPr id="73" name="Straight Arrow Connector 72"/>
          <p:cNvCxnSpPr/>
          <p:nvPr/>
        </p:nvCxnSpPr>
        <p:spPr>
          <a:xfrm>
            <a:off x="5746916" y="4431608"/>
            <a:ext cx="0" cy="70961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4" name="Straight Arrow Connector 73"/>
          <p:cNvCxnSpPr/>
          <p:nvPr/>
        </p:nvCxnSpPr>
        <p:spPr>
          <a:xfrm>
            <a:off x="5962817" y="5295208"/>
            <a:ext cx="93662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5" name="TextBox 74"/>
          <p:cNvSpPr txBox="1">
            <a:spLocks noChangeArrowheads="1"/>
          </p:cNvSpPr>
          <p:nvPr/>
        </p:nvSpPr>
        <p:spPr bwMode="auto">
          <a:xfrm>
            <a:off x="4594392" y="4287146"/>
            <a:ext cx="11525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S1, S2, S3, …</a:t>
            </a:r>
            <a:endParaRPr lang="ar-SA" altLang="en-US" sz="1200" b="1"/>
          </a:p>
        </p:txBody>
      </p:sp>
      <p:sp>
        <p:nvSpPr>
          <p:cNvPr id="76" name="TextBox 75"/>
          <p:cNvSpPr txBox="1">
            <a:spLocks noChangeArrowheads="1"/>
          </p:cNvSpPr>
          <p:nvPr/>
        </p:nvSpPr>
        <p:spPr bwMode="auto">
          <a:xfrm>
            <a:off x="5962817" y="4936434"/>
            <a:ext cx="1152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200" b="1"/>
              <a:t>X1, x2, x3, …</a:t>
            </a:r>
            <a:endParaRPr lang="ar-SA" altLang="en-US" sz="1200" b="1"/>
          </a:p>
        </p:txBody>
      </p:sp>
      <p:sp>
        <p:nvSpPr>
          <p:cNvPr id="77" name="TextBox 67"/>
          <p:cNvSpPr txBox="1">
            <a:spLocks noChangeArrowheads="1"/>
          </p:cNvSpPr>
          <p:nvPr/>
        </p:nvSpPr>
        <p:spPr bwMode="auto">
          <a:xfrm>
            <a:off x="346242" y="6015933"/>
            <a:ext cx="15843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Modular 2 addition</a:t>
            </a:r>
            <a:endParaRPr lang="ar-SA" altLang="en-US" sz="1800"/>
          </a:p>
        </p:txBody>
      </p:sp>
      <p:cxnSp>
        <p:nvCxnSpPr>
          <p:cNvPr id="78" name="Straight Arrow Connector 77"/>
          <p:cNvCxnSpPr/>
          <p:nvPr/>
        </p:nvCxnSpPr>
        <p:spPr>
          <a:xfrm flipV="1">
            <a:off x="993941" y="5592071"/>
            <a:ext cx="279400" cy="42386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ustDataLst>
      <p:tags r:id="rId1"/>
    </p:custDataLst>
    <p:extLst>
      <p:ext uri="{BB962C8B-B14F-4D97-AF65-F5344CB8AC3E}">
        <p14:creationId xmlns:p14="http://schemas.microsoft.com/office/powerpoint/2010/main" val="3267344189"/>
      </p:ext>
    </p:extLst>
  </p:cSld>
  <p:clrMapOvr>
    <a:masterClrMapping/>
  </p:clrMapOvr>
  <mc:AlternateContent xmlns:mc="http://schemas.openxmlformats.org/markup-compatibility/2006" xmlns:p14="http://schemas.microsoft.com/office/powerpoint/2010/main">
    <mc:Choice Requires="p14">
      <p:transition spd="slow" p14:dur="2000" advTm="137982"/>
    </mc:Choice>
    <mc:Fallback xmlns="">
      <p:transition spd="slow" advTm="1379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wipe(down)">
                                      <p:cBhvr>
                                        <p:cTn id="7" dur="500"/>
                                        <p:tgtEl>
                                          <p:spTgt spid="6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62"/>
                                        </p:tgtEl>
                                        <p:attrNameLst>
                                          <p:attrName>style.visibility</p:attrName>
                                        </p:attrNameLst>
                                      </p:cBhvr>
                                      <p:to>
                                        <p:strVal val="visible"/>
                                      </p:to>
                                    </p:set>
                                    <p:animEffect transition="in" filter="wipe(down)">
                                      <p:cBhvr>
                                        <p:cTn id="10" dur="500"/>
                                        <p:tgtEl>
                                          <p:spTgt spid="62"/>
                                        </p:tgtEl>
                                      </p:cBhvr>
                                    </p:animEffect>
                                  </p:childTnLst>
                                </p:cTn>
                              </p:par>
                              <p:par>
                                <p:cTn id="11" presetID="22" presetClass="entr" presetSubtype="4" fill="hold" nodeType="withEffect">
                                  <p:stCondLst>
                                    <p:cond delay="0"/>
                                  </p:stCondLst>
                                  <p:childTnLst>
                                    <p:set>
                                      <p:cBhvr>
                                        <p:cTn id="12" dur="1" fill="hold">
                                          <p:stCondLst>
                                            <p:cond delay="0"/>
                                          </p:stCondLst>
                                        </p:cTn>
                                        <p:tgtEl>
                                          <p:spTgt spid="63"/>
                                        </p:tgtEl>
                                        <p:attrNameLst>
                                          <p:attrName>style.visibility</p:attrName>
                                        </p:attrNameLst>
                                      </p:cBhvr>
                                      <p:to>
                                        <p:strVal val="visible"/>
                                      </p:to>
                                    </p:set>
                                    <p:animEffect transition="in" filter="wipe(down)">
                                      <p:cBhvr>
                                        <p:cTn id="13" dur="500"/>
                                        <p:tgtEl>
                                          <p:spTgt spid="63"/>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64"/>
                                        </p:tgtEl>
                                        <p:attrNameLst>
                                          <p:attrName>style.visibility</p:attrName>
                                        </p:attrNameLst>
                                      </p:cBhvr>
                                      <p:to>
                                        <p:strVal val="visible"/>
                                      </p:to>
                                    </p:set>
                                    <p:animEffect transition="in" filter="wipe(down)">
                                      <p:cBhvr>
                                        <p:cTn id="16" dur="500"/>
                                        <p:tgtEl>
                                          <p:spTgt spid="64"/>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65"/>
                                        </p:tgtEl>
                                        <p:attrNameLst>
                                          <p:attrName>style.visibility</p:attrName>
                                        </p:attrNameLst>
                                      </p:cBhvr>
                                      <p:to>
                                        <p:strVal val="visible"/>
                                      </p:to>
                                    </p:set>
                                    <p:animEffect transition="in" filter="wipe(down)">
                                      <p:cBhvr>
                                        <p:cTn id="19" dur="500"/>
                                        <p:tgtEl>
                                          <p:spTgt spid="65"/>
                                        </p:tgtEl>
                                      </p:cBhvr>
                                    </p:animEffect>
                                  </p:childTnLst>
                                </p:cTn>
                              </p:par>
                              <p:par>
                                <p:cTn id="20" presetID="22" presetClass="entr" presetSubtype="4" fill="hold" nodeType="withEffect">
                                  <p:stCondLst>
                                    <p:cond delay="0"/>
                                  </p:stCondLst>
                                  <p:childTnLst>
                                    <p:set>
                                      <p:cBhvr>
                                        <p:cTn id="21" dur="1" fill="hold">
                                          <p:stCondLst>
                                            <p:cond delay="0"/>
                                          </p:stCondLst>
                                        </p:cTn>
                                        <p:tgtEl>
                                          <p:spTgt spid="66"/>
                                        </p:tgtEl>
                                        <p:attrNameLst>
                                          <p:attrName>style.visibility</p:attrName>
                                        </p:attrNameLst>
                                      </p:cBhvr>
                                      <p:to>
                                        <p:strVal val="visible"/>
                                      </p:to>
                                    </p:set>
                                    <p:animEffect transition="in" filter="wipe(down)">
                                      <p:cBhvr>
                                        <p:cTn id="22" dur="500"/>
                                        <p:tgtEl>
                                          <p:spTgt spid="66"/>
                                        </p:tgtEl>
                                      </p:cBhvr>
                                    </p:animEffect>
                                  </p:childTnLst>
                                </p:cTn>
                              </p:par>
                              <p:par>
                                <p:cTn id="23" presetID="22" presetClass="entr" presetSubtype="4" fill="hold" nodeType="with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wipe(down)">
                                      <p:cBhvr>
                                        <p:cTn id="25" dur="500"/>
                                        <p:tgtEl>
                                          <p:spTgt spid="67"/>
                                        </p:tgtEl>
                                      </p:cBhvr>
                                    </p:animEffect>
                                  </p:childTnLst>
                                </p:cTn>
                              </p:par>
                              <p:par>
                                <p:cTn id="26" presetID="22" presetClass="entr" presetSubtype="4" fill="hold" nodeType="withEffect">
                                  <p:stCondLst>
                                    <p:cond delay="0"/>
                                  </p:stCondLst>
                                  <p:childTnLst>
                                    <p:set>
                                      <p:cBhvr>
                                        <p:cTn id="27" dur="1" fill="hold">
                                          <p:stCondLst>
                                            <p:cond delay="0"/>
                                          </p:stCondLst>
                                        </p:cTn>
                                        <p:tgtEl>
                                          <p:spTgt spid="68"/>
                                        </p:tgtEl>
                                        <p:attrNameLst>
                                          <p:attrName>style.visibility</p:attrName>
                                        </p:attrNameLst>
                                      </p:cBhvr>
                                      <p:to>
                                        <p:strVal val="visible"/>
                                      </p:to>
                                    </p:set>
                                    <p:animEffect transition="in" filter="wipe(down)">
                                      <p:cBhvr>
                                        <p:cTn id="28" dur="500"/>
                                        <p:tgtEl>
                                          <p:spTgt spid="68"/>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69"/>
                                        </p:tgtEl>
                                        <p:attrNameLst>
                                          <p:attrName>style.visibility</p:attrName>
                                        </p:attrNameLst>
                                      </p:cBhvr>
                                      <p:to>
                                        <p:strVal val="visible"/>
                                      </p:to>
                                    </p:set>
                                    <p:animEffect transition="in" filter="wipe(down)">
                                      <p:cBhvr>
                                        <p:cTn id="31" dur="500"/>
                                        <p:tgtEl>
                                          <p:spTgt spid="69"/>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70"/>
                                        </p:tgtEl>
                                        <p:attrNameLst>
                                          <p:attrName>style.visibility</p:attrName>
                                        </p:attrNameLst>
                                      </p:cBhvr>
                                      <p:to>
                                        <p:strVal val="visible"/>
                                      </p:to>
                                    </p:set>
                                    <p:animEffect transition="in" filter="wipe(down)">
                                      <p:cBhvr>
                                        <p:cTn id="34" dur="500"/>
                                        <p:tgtEl>
                                          <p:spTgt spid="70"/>
                                        </p:tgtEl>
                                      </p:cBhvr>
                                    </p:animEffect>
                                  </p:childTnLst>
                                </p:cTn>
                              </p:par>
                              <p:par>
                                <p:cTn id="35" presetID="22" presetClass="entr" presetSubtype="4" fill="hold" nodeType="withEffect">
                                  <p:stCondLst>
                                    <p:cond delay="0"/>
                                  </p:stCondLst>
                                  <p:childTnLst>
                                    <p:set>
                                      <p:cBhvr>
                                        <p:cTn id="36" dur="1" fill="hold">
                                          <p:stCondLst>
                                            <p:cond delay="0"/>
                                          </p:stCondLst>
                                        </p:cTn>
                                        <p:tgtEl>
                                          <p:spTgt spid="71"/>
                                        </p:tgtEl>
                                        <p:attrNameLst>
                                          <p:attrName>style.visibility</p:attrName>
                                        </p:attrNameLst>
                                      </p:cBhvr>
                                      <p:to>
                                        <p:strVal val="visible"/>
                                      </p:to>
                                    </p:set>
                                    <p:animEffect transition="in" filter="wipe(down)">
                                      <p:cBhvr>
                                        <p:cTn id="37" dur="500"/>
                                        <p:tgtEl>
                                          <p:spTgt spid="71"/>
                                        </p:tgtEl>
                                      </p:cBhvr>
                                    </p:animEffect>
                                  </p:childTnLst>
                                </p:cTn>
                              </p:par>
                              <p:par>
                                <p:cTn id="38" presetID="22" presetClass="entr" presetSubtype="4" fill="hold" nodeType="withEffect">
                                  <p:stCondLst>
                                    <p:cond delay="0"/>
                                  </p:stCondLst>
                                  <p:childTnLst>
                                    <p:set>
                                      <p:cBhvr>
                                        <p:cTn id="39" dur="1" fill="hold">
                                          <p:stCondLst>
                                            <p:cond delay="0"/>
                                          </p:stCondLst>
                                        </p:cTn>
                                        <p:tgtEl>
                                          <p:spTgt spid="72"/>
                                        </p:tgtEl>
                                        <p:attrNameLst>
                                          <p:attrName>style.visibility</p:attrName>
                                        </p:attrNameLst>
                                      </p:cBhvr>
                                      <p:to>
                                        <p:strVal val="visible"/>
                                      </p:to>
                                    </p:set>
                                    <p:animEffect transition="in" filter="wipe(down)">
                                      <p:cBhvr>
                                        <p:cTn id="40" dur="500"/>
                                        <p:tgtEl>
                                          <p:spTgt spid="72"/>
                                        </p:tgtEl>
                                      </p:cBhvr>
                                    </p:animEffect>
                                  </p:childTnLst>
                                </p:cTn>
                              </p:par>
                              <p:par>
                                <p:cTn id="41" presetID="22" presetClass="entr" presetSubtype="4" fill="hold" nodeType="withEffect">
                                  <p:stCondLst>
                                    <p:cond delay="0"/>
                                  </p:stCondLst>
                                  <p:childTnLst>
                                    <p:set>
                                      <p:cBhvr>
                                        <p:cTn id="42" dur="1" fill="hold">
                                          <p:stCondLst>
                                            <p:cond delay="0"/>
                                          </p:stCondLst>
                                        </p:cTn>
                                        <p:tgtEl>
                                          <p:spTgt spid="73"/>
                                        </p:tgtEl>
                                        <p:attrNameLst>
                                          <p:attrName>style.visibility</p:attrName>
                                        </p:attrNameLst>
                                      </p:cBhvr>
                                      <p:to>
                                        <p:strVal val="visible"/>
                                      </p:to>
                                    </p:set>
                                    <p:animEffect transition="in" filter="wipe(down)">
                                      <p:cBhvr>
                                        <p:cTn id="43" dur="500"/>
                                        <p:tgtEl>
                                          <p:spTgt spid="73"/>
                                        </p:tgtEl>
                                      </p:cBhvr>
                                    </p:animEffect>
                                  </p:childTnLst>
                                </p:cTn>
                              </p:par>
                              <p:par>
                                <p:cTn id="44" presetID="22" presetClass="entr" presetSubtype="4" fill="hold" nodeType="withEffect">
                                  <p:stCondLst>
                                    <p:cond delay="0"/>
                                  </p:stCondLst>
                                  <p:childTnLst>
                                    <p:set>
                                      <p:cBhvr>
                                        <p:cTn id="45" dur="1" fill="hold">
                                          <p:stCondLst>
                                            <p:cond delay="0"/>
                                          </p:stCondLst>
                                        </p:cTn>
                                        <p:tgtEl>
                                          <p:spTgt spid="74"/>
                                        </p:tgtEl>
                                        <p:attrNameLst>
                                          <p:attrName>style.visibility</p:attrName>
                                        </p:attrNameLst>
                                      </p:cBhvr>
                                      <p:to>
                                        <p:strVal val="visible"/>
                                      </p:to>
                                    </p:set>
                                    <p:animEffect transition="in" filter="wipe(down)">
                                      <p:cBhvr>
                                        <p:cTn id="46" dur="500"/>
                                        <p:tgtEl>
                                          <p:spTgt spid="74"/>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75"/>
                                        </p:tgtEl>
                                        <p:attrNameLst>
                                          <p:attrName>style.visibility</p:attrName>
                                        </p:attrNameLst>
                                      </p:cBhvr>
                                      <p:to>
                                        <p:strVal val="visible"/>
                                      </p:to>
                                    </p:set>
                                    <p:animEffect transition="in" filter="wipe(down)">
                                      <p:cBhvr>
                                        <p:cTn id="49" dur="500"/>
                                        <p:tgtEl>
                                          <p:spTgt spid="75"/>
                                        </p:tgtEl>
                                      </p:cBhvr>
                                    </p:animEffect>
                                  </p:childTnLst>
                                </p:cTn>
                              </p:par>
                              <p:par>
                                <p:cTn id="50" presetID="22" presetClass="entr" presetSubtype="4" fill="hold" grpId="0" nodeType="withEffect">
                                  <p:stCondLst>
                                    <p:cond delay="0"/>
                                  </p:stCondLst>
                                  <p:childTnLst>
                                    <p:set>
                                      <p:cBhvr>
                                        <p:cTn id="51" dur="1" fill="hold">
                                          <p:stCondLst>
                                            <p:cond delay="0"/>
                                          </p:stCondLst>
                                        </p:cTn>
                                        <p:tgtEl>
                                          <p:spTgt spid="76"/>
                                        </p:tgtEl>
                                        <p:attrNameLst>
                                          <p:attrName>style.visibility</p:attrName>
                                        </p:attrNameLst>
                                      </p:cBhvr>
                                      <p:to>
                                        <p:strVal val="visible"/>
                                      </p:to>
                                    </p:set>
                                    <p:animEffect transition="in" filter="wipe(down)">
                                      <p:cBhvr>
                                        <p:cTn id="52" dur="500"/>
                                        <p:tgtEl>
                                          <p:spTgt spid="76"/>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78"/>
                                        </p:tgtEl>
                                        <p:attrNameLst>
                                          <p:attrName>style.visibility</p:attrName>
                                        </p:attrNameLst>
                                      </p:cBhvr>
                                      <p:to>
                                        <p:strVal val="visible"/>
                                      </p:to>
                                    </p:set>
                                    <p:animEffect transition="in" filter="wipe(down)">
                                      <p:cBhvr>
                                        <p:cTn id="57" dur="5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4" grpId="0"/>
      <p:bldP spid="65" grpId="0" animBg="1"/>
      <p:bldP spid="69" grpId="0"/>
      <p:bldP spid="70" grpId="0" animBg="1"/>
      <p:bldP spid="75" grpId="0"/>
      <p:bldP spid="7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33336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1384995"/>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Ciphers &amp; Block Ciphers (Definitions</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45" name="Rectangle 3"/>
          <p:cNvSpPr txBox="1">
            <a:spLocks noChangeArrowheads="1"/>
          </p:cNvSpPr>
          <p:nvPr/>
        </p:nvSpPr>
        <p:spPr bwMode="auto">
          <a:xfrm>
            <a:off x="134831" y="2022119"/>
            <a:ext cx="8485861"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r>
              <a:rPr lang="en-US" altLang="en-US" b="1" dirty="0"/>
              <a:t>Stream ciphers </a:t>
            </a:r>
            <a:r>
              <a:rPr lang="en-US" altLang="en-US" sz="2000" dirty="0"/>
              <a:t>encrypt bits individually. This is achieved by adding a bit from a key stream to a plaintext bit. There are synchronous stream ciphers where the key stream depends only on the key, and asynchronous ones where the key stream also depends on the </a:t>
            </a:r>
            <a:r>
              <a:rPr lang="en-US" altLang="en-US" sz="2000" dirty="0" err="1"/>
              <a:t>ciphertext</a:t>
            </a:r>
            <a:r>
              <a:rPr lang="en-US" altLang="en-US" sz="2000" dirty="0"/>
              <a:t> </a:t>
            </a:r>
          </a:p>
        </p:txBody>
      </p:sp>
    </p:spTree>
    <p:extLst>
      <p:ext uri="{BB962C8B-B14F-4D97-AF65-F5344CB8AC3E}">
        <p14:creationId xmlns:p14="http://schemas.microsoft.com/office/powerpoint/2010/main" val="3590683960"/>
      </p:ext>
    </p:extLst>
  </p:cSld>
  <p:clrMapOvr>
    <a:masterClrMapping/>
  </p:clrMapOvr>
  <mc:AlternateContent xmlns:mc="http://schemas.openxmlformats.org/markup-compatibility/2006" xmlns:p14="http://schemas.microsoft.com/office/powerpoint/2010/main">
    <mc:Choice Requires="p14">
      <p:transition spd="slow" p14:dur="2000" advTm="76751"/>
    </mc:Choice>
    <mc:Fallback xmlns="">
      <p:transition spd="slow" advTm="76751"/>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33336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1384995"/>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Ciphers &amp; Block Ciphers (Definitions</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45" name="Rectangle 3"/>
          <p:cNvSpPr txBox="1">
            <a:spLocks noChangeArrowheads="1"/>
          </p:cNvSpPr>
          <p:nvPr/>
        </p:nvSpPr>
        <p:spPr bwMode="auto">
          <a:xfrm>
            <a:off x="134831" y="1768749"/>
            <a:ext cx="8485861"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q"/>
            </a:pPr>
            <a:endParaRPr lang="en-US" altLang="en-US" sz="2000" b="1" dirty="0"/>
          </a:p>
          <a:p>
            <a:pPr algn="l" rtl="0" eaLnBrk="1" hangingPunct="1">
              <a:lnSpc>
                <a:spcPct val="150000"/>
              </a:lnSpc>
              <a:spcBef>
                <a:spcPct val="0"/>
              </a:spcBef>
              <a:buClrTx/>
              <a:buSzTx/>
              <a:buFont typeface="Wingdings" panose="05000000000000000000" pitchFamily="2" charset="2"/>
              <a:buChar char="q"/>
            </a:pPr>
            <a:r>
              <a:rPr lang="en-US" altLang="en-US" b="1" dirty="0"/>
              <a:t>Block ciphers </a:t>
            </a:r>
            <a:r>
              <a:rPr lang="en-US" altLang="en-US" sz="2000" dirty="0"/>
              <a:t>encrypt an entire block of plaintext bits at a time with the same key. This means that the encryption of any plaintext bit in a given block depends on every other plaintext bit in the same block. Examples: Data Encryption Standard (DES) and Advanced Encryption Standard (AES)</a:t>
            </a:r>
          </a:p>
        </p:txBody>
      </p:sp>
    </p:spTree>
    <p:extLst>
      <p:ext uri="{BB962C8B-B14F-4D97-AF65-F5344CB8AC3E}">
        <p14:creationId xmlns:p14="http://schemas.microsoft.com/office/powerpoint/2010/main" val="2374173767"/>
      </p:ext>
    </p:extLst>
  </p:cSld>
  <p:clrMapOvr>
    <a:masterClrMapping/>
  </p:clrMapOvr>
  <mc:AlternateContent xmlns:mc="http://schemas.openxmlformats.org/markup-compatibility/2006" xmlns:p14="http://schemas.microsoft.com/office/powerpoint/2010/main">
    <mc:Choice Requires="p14">
      <p:transition spd="slow" p14:dur="2000" advTm="104406"/>
    </mc:Choice>
    <mc:Fallback xmlns="">
      <p:transition spd="slow" advTm="10440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33336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1384995"/>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Ciphers (Encryption &amp; Decryption)</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45" name="Rectangle 3"/>
          <p:cNvSpPr txBox="1">
            <a:spLocks noChangeArrowheads="1"/>
          </p:cNvSpPr>
          <p:nvPr/>
        </p:nvSpPr>
        <p:spPr bwMode="auto">
          <a:xfrm>
            <a:off x="134831" y="1633538"/>
            <a:ext cx="8485861"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a:lnSpc>
                <a:spcPct val="150000"/>
              </a:lnSpc>
              <a:spcBef>
                <a:spcPct val="0"/>
              </a:spcBef>
              <a:buClrTx/>
              <a:buSzTx/>
              <a:buNone/>
            </a:pPr>
            <a:r>
              <a:rPr lang="en-US" altLang="en-US" sz="2000" b="1" dirty="0"/>
              <a:t>Definition for Stream Cipher Encryption and Decryption</a:t>
            </a:r>
          </a:p>
          <a:p>
            <a:pPr algn="l" rtl="0">
              <a:lnSpc>
                <a:spcPct val="150000"/>
              </a:lnSpc>
              <a:spcBef>
                <a:spcPct val="0"/>
              </a:spcBef>
              <a:buClrTx/>
              <a:buSzTx/>
              <a:buNone/>
            </a:pPr>
            <a:r>
              <a:rPr lang="en-US" altLang="en-US" sz="2000" dirty="0"/>
              <a:t>Remember that the plaintext, the </a:t>
            </a:r>
            <a:r>
              <a:rPr lang="en-US" altLang="en-US" sz="2000" dirty="0" err="1"/>
              <a:t>ciphertext</a:t>
            </a:r>
            <a:r>
              <a:rPr lang="en-US" altLang="en-US" sz="2000" dirty="0"/>
              <a:t> and the key stream consist of individual bits, as follows:</a:t>
            </a:r>
          </a:p>
          <a:p>
            <a:pPr algn="l" rtl="0">
              <a:lnSpc>
                <a:spcPct val="150000"/>
              </a:lnSpc>
              <a:spcBef>
                <a:spcPct val="0"/>
              </a:spcBef>
              <a:buClrTx/>
              <a:buSzTx/>
              <a:buNone/>
            </a:pPr>
            <a:endParaRPr lang="en-US" altLang="en-US" sz="600" i="1" dirty="0"/>
          </a:p>
          <a:p>
            <a:pPr algn="l" rtl="0">
              <a:lnSpc>
                <a:spcPct val="150000"/>
              </a:lnSpc>
              <a:spcBef>
                <a:spcPct val="0"/>
              </a:spcBef>
              <a:buClrTx/>
              <a:buSzTx/>
              <a:buNone/>
            </a:pPr>
            <a:r>
              <a:rPr lang="en-US" altLang="en-US" sz="2000" i="1" dirty="0" err="1"/>
              <a:t>x</a:t>
            </a:r>
            <a:r>
              <a:rPr lang="en-US" altLang="en-US" sz="1400" i="1" dirty="0" err="1"/>
              <a:t>i</a:t>
            </a:r>
            <a:r>
              <a:rPr lang="en-US" altLang="en-US" sz="2000" i="1" dirty="0" err="1"/>
              <a:t>,y</a:t>
            </a:r>
            <a:r>
              <a:rPr lang="en-US" altLang="en-US" sz="1600" i="1" dirty="0" err="1"/>
              <a:t>i</a:t>
            </a:r>
            <a:r>
              <a:rPr lang="en-US" altLang="en-US" sz="2000" i="1" dirty="0"/>
              <a:t>, </a:t>
            </a:r>
            <a:r>
              <a:rPr lang="en-US" altLang="en-US" sz="2000" i="1" dirty="0" err="1"/>
              <a:t>s</a:t>
            </a:r>
            <a:r>
              <a:rPr lang="en-US" altLang="en-US" sz="1600" i="1" dirty="0" err="1"/>
              <a:t>i</a:t>
            </a:r>
            <a:r>
              <a:rPr lang="en-US" altLang="en-US" sz="1600" i="1" dirty="0"/>
              <a:t> </a:t>
            </a:r>
            <a:r>
              <a:rPr lang="en-US" altLang="en-US" sz="2000" i="1" dirty="0"/>
              <a:t>∈ {0,1}.</a:t>
            </a:r>
          </a:p>
          <a:p>
            <a:pPr algn="l" rtl="0">
              <a:lnSpc>
                <a:spcPct val="150000"/>
              </a:lnSpc>
              <a:spcBef>
                <a:spcPct val="0"/>
              </a:spcBef>
              <a:buClrTx/>
              <a:buSzTx/>
              <a:buNone/>
            </a:pPr>
            <a:r>
              <a:rPr lang="en-US" altLang="en-US" sz="2000" b="1" i="1" dirty="0"/>
              <a:t>Encryption: </a:t>
            </a:r>
            <a:r>
              <a:rPr lang="en-US" altLang="en-US" sz="2000" b="1" i="1" dirty="0" err="1"/>
              <a:t>y</a:t>
            </a:r>
            <a:r>
              <a:rPr lang="en-US" altLang="en-US" sz="1600" b="1" i="1" dirty="0" err="1"/>
              <a:t>i</a:t>
            </a:r>
            <a:r>
              <a:rPr lang="en-US" altLang="en-US" sz="2000" b="1" i="1" dirty="0"/>
              <a:t> = </a:t>
            </a:r>
            <a:r>
              <a:rPr lang="en-US" altLang="en-US" sz="2000" b="1" i="1" dirty="0" err="1"/>
              <a:t>e</a:t>
            </a:r>
            <a:r>
              <a:rPr lang="en-US" altLang="en-US" sz="1600" b="1" i="1" dirty="0" err="1"/>
              <a:t>si</a:t>
            </a:r>
            <a:r>
              <a:rPr lang="en-US" altLang="en-US" sz="1600" b="1" i="1" dirty="0"/>
              <a:t> </a:t>
            </a:r>
            <a:r>
              <a:rPr lang="en-US" altLang="en-US" sz="2000" b="1" i="1" dirty="0"/>
              <a:t>(x</a:t>
            </a:r>
            <a:r>
              <a:rPr lang="en-US" altLang="en-US" sz="1600" b="1" i="1" dirty="0"/>
              <a:t>i</a:t>
            </a:r>
            <a:r>
              <a:rPr lang="en-US" altLang="en-US" sz="2000" b="1" i="1" dirty="0"/>
              <a:t>) ≡ x</a:t>
            </a:r>
            <a:r>
              <a:rPr lang="en-US" altLang="en-US" sz="1600" b="1" i="1" dirty="0"/>
              <a:t>i </a:t>
            </a:r>
            <a:r>
              <a:rPr lang="en-US" altLang="en-US" sz="2000" b="1" i="1" dirty="0"/>
              <a:t>+ </a:t>
            </a:r>
            <a:r>
              <a:rPr lang="en-US" altLang="en-US" sz="2000" b="1" i="1" dirty="0" err="1"/>
              <a:t>s</a:t>
            </a:r>
            <a:r>
              <a:rPr lang="en-US" altLang="en-US" sz="1600" b="1" i="1" dirty="0" err="1"/>
              <a:t>i</a:t>
            </a:r>
            <a:r>
              <a:rPr lang="en-US" altLang="en-US" sz="2000" b="1" i="1" dirty="0"/>
              <a:t> mod 2</a:t>
            </a:r>
          </a:p>
          <a:p>
            <a:pPr algn="l" rtl="0">
              <a:lnSpc>
                <a:spcPct val="150000"/>
              </a:lnSpc>
              <a:spcBef>
                <a:spcPct val="0"/>
              </a:spcBef>
              <a:buClrTx/>
              <a:buSzTx/>
              <a:buNone/>
            </a:pPr>
            <a:r>
              <a:rPr lang="en-US" altLang="en-US" sz="2000" b="1" i="1" dirty="0"/>
              <a:t>Decryption: x</a:t>
            </a:r>
            <a:r>
              <a:rPr lang="en-US" altLang="en-US" sz="1600" b="1" i="1" dirty="0"/>
              <a:t>i</a:t>
            </a:r>
            <a:r>
              <a:rPr lang="en-US" altLang="en-US" sz="2000" b="1" i="1" dirty="0"/>
              <a:t> = </a:t>
            </a:r>
            <a:r>
              <a:rPr lang="en-US" altLang="en-US" sz="2000" b="1" i="1" dirty="0" err="1"/>
              <a:t>d</a:t>
            </a:r>
            <a:r>
              <a:rPr lang="en-US" altLang="en-US" sz="1600" b="1" i="1" dirty="0" err="1"/>
              <a:t>si</a:t>
            </a:r>
            <a:r>
              <a:rPr lang="en-US" altLang="en-US" sz="2000" b="1" i="1" dirty="0"/>
              <a:t> (</a:t>
            </a:r>
            <a:r>
              <a:rPr lang="en-US" altLang="en-US" sz="2000" b="1" i="1" dirty="0" err="1"/>
              <a:t>y</a:t>
            </a:r>
            <a:r>
              <a:rPr lang="en-US" altLang="en-US" sz="1600" b="1" i="1" dirty="0" err="1"/>
              <a:t>i</a:t>
            </a:r>
            <a:r>
              <a:rPr lang="en-US" altLang="en-US" sz="2000" b="1" i="1" dirty="0"/>
              <a:t>) ≡ </a:t>
            </a:r>
            <a:r>
              <a:rPr lang="en-US" altLang="en-US" sz="2000" b="1" i="1" dirty="0" err="1"/>
              <a:t>y</a:t>
            </a:r>
            <a:r>
              <a:rPr lang="en-US" altLang="en-US" sz="1600" b="1" i="1" dirty="0" err="1"/>
              <a:t>i</a:t>
            </a:r>
            <a:r>
              <a:rPr lang="en-US" altLang="en-US" sz="2000" b="1" i="1" dirty="0"/>
              <a:t> +</a:t>
            </a:r>
            <a:r>
              <a:rPr lang="en-US" altLang="en-US" sz="2000" b="1" i="1" dirty="0" err="1"/>
              <a:t>s</a:t>
            </a:r>
            <a:r>
              <a:rPr lang="en-US" altLang="en-US" sz="1600" b="1" i="1" dirty="0" err="1"/>
              <a:t>i</a:t>
            </a:r>
            <a:r>
              <a:rPr lang="en-US" altLang="en-US" sz="2000" b="1" i="1" dirty="0"/>
              <a:t> mod 2</a:t>
            </a:r>
          </a:p>
          <a:p>
            <a:pPr algn="l" rtl="0">
              <a:lnSpc>
                <a:spcPct val="150000"/>
              </a:lnSpc>
              <a:spcBef>
                <a:spcPct val="0"/>
              </a:spcBef>
              <a:buClrTx/>
              <a:buSzTx/>
              <a:buNone/>
            </a:pPr>
            <a:endParaRPr lang="en-US" altLang="en-US" sz="600" b="1" i="1" dirty="0"/>
          </a:p>
          <a:p>
            <a:pPr algn="l" rtl="0">
              <a:lnSpc>
                <a:spcPct val="150000"/>
              </a:lnSpc>
              <a:spcBef>
                <a:spcPct val="0"/>
              </a:spcBef>
              <a:buClrTx/>
              <a:buSzTx/>
              <a:buNone/>
            </a:pPr>
            <a:r>
              <a:rPr lang="en-US" altLang="en-US" sz="2000" dirty="0"/>
              <a:t>Note that encryption and decryption functions are both simple additions modulo 2</a:t>
            </a:r>
          </a:p>
          <a:p>
            <a:pPr algn="l" rtl="0">
              <a:lnSpc>
                <a:spcPct val="150000"/>
              </a:lnSpc>
              <a:spcBef>
                <a:spcPct val="0"/>
              </a:spcBef>
              <a:buClrTx/>
              <a:buSzTx/>
              <a:buNone/>
            </a:pPr>
            <a:r>
              <a:rPr lang="en-US" altLang="en-US" sz="2000" dirty="0"/>
              <a:t>What do you notice from the above functions??</a:t>
            </a:r>
          </a:p>
          <a:p>
            <a:pPr algn="l" rtl="0" eaLnBrk="1" hangingPunct="1">
              <a:lnSpc>
                <a:spcPct val="150000"/>
              </a:lnSpc>
              <a:spcBef>
                <a:spcPct val="0"/>
              </a:spcBef>
              <a:buClrTx/>
              <a:buSzTx/>
              <a:buFont typeface="Wingdings" panose="05000000000000000000" pitchFamily="2" charset="2"/>
              <a:buChar char="q"/>
            </a:pPr>
            <a:endParaRPr lang="en-US" altLang="en-US" sz="2000" dirty="0"/>
          </a:p>
        </p:txBody>
      </p:sp>
    </p:spTree>
    <p:extLst>
      <p:ext uri="{BB962C8B-B14F-4D97-AF65-F5344CB8AC3E}">
        <p14:creationId xmlns:p14="http://schemas.microsoft.com/office/powerpoint/2010/main" val="4054577437"/>
      </p:ext>
    </p:extLst>
  </p:cSld>
  <p:clrMapOvr>
    <a:masterClrMapping/>
  </p:clrMapOvr>
  <mc:AlternateContent xmlns:mc="http://schemas.openxmlformats.org/markup-compatibility/2006" xmlns:p14="http://schemas.microsoft.com/office/powerpoint/2010/main">
    <mc:Choice Requires="p14">
      <p:transition spd="slow" p14:dur="2000" advTm="100320"/>
    </mc:Choice>
    <mc:Fallback xmlns="">
      <p:transition spd="slow" advTm="10032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sp>
        <p:nvSpPr>
          <p:cNvPr id="7" name="TextBox 6"/>
          <p:cNvSpPr txBox="1"/>
          <p:nvPr/>
        </p:nvSpPr>
        <p:spPr>
          <a:xfrm>
            <a:off x="2294724" y="345599"/>
            <a:ext cx="4581564" cy="523220"/>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5" name="Rectangle 3"/>
          <p:cNvSpPr txBox="1">
            <a:spLocks noChangeArrowheads="1"/>
          </p:cNvSpPr>
          <p:nvPr/>
        </p:nvSpPr>
        <p:spPr bwMode="auto">
          <a:xfrm>
            <a:off x="234477" y="1456266"/>
            <a:ext cx="871378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Tx/>
              <a:buNone/>
            </a:pPr>
            <a:r>
              <a:rPr lang="en-US" altLang="en-US" sz="2000" dirty="0"/>
              <a:t>The following figure illustrates the encryption and decryption processes with stream ciphers</a:t>
            </a:r>
          </a:p>
          <a:p>
            <a:pPr algn="l" rtl="0" eaLnBrk="1" hangingPunct="1">
              <a:lnSpc>
                <a:spcPct val="150000"/>
              </a:lnSpc>
              <a:spcBef>
                <a:spcPct val="0"/>
              </a:spcBef>
              <a:buClrTx/>
              <a:buSzTx/>
              <a:buFontTx/>
              <a:buNone/>
            </a:pPr>
            <a:endParaRPr lang="en-US" altLang="en-US" sz="2000" dirty="0"/>
          </a:p>
        </p:txBody>
      </p:sp>
      <p:cxnSp>
        <p:nvCxnSpPr>
          <p:cNvPr id="18" name="Straight Arrow Connector 17"/>
          <p:cNvCxnSpPr/>
          <p:nvPr/>
        </p:nvCxnSpPr>
        <p:spPr>
          <a:xfrm>
            <a:off x="234476" y="3832754"/>
            <a:ext cx="122396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9" name="Oval 18"/>
          <p:cNvSpPr/>
          <p:nvPr/>
        </p:nvSpPr>
        <p:spPr>
          <a:xfrm>
            <a:off x="1458438" y="3616854"/>
            <a:ext cx="431800" cy="431800"/>
          </a:xfrm>
          <a:prstGeom prst="ellipse">
            <a:avLst/>
          </a:prstGeom>
        </p:spPr>
        <p:style>
          <a:lnRef idx="2">
            <a:schemeClr val="dk1"/>
          </a:lnRef>
          <a:fillRef idx="1">
            <a:schemeClr val="lt1"/>
          </a:fillRef>
          <a:effectRef idx="0">
            <a:schemeClr val="dk1"/>
          </a:effectRef>
          <a:fontRef idx="minor">
            <a:schemeClr val="dk1"/>
          </a:fontRef>
        </p:style>
        <p:txBody>
          <a:bodyPr rtlCol="1" anchor="ctr"/>
          <a:lstStyle/>
          <a:p>
            <a:pPr algn="ctr" rtl="1" eaLnBrk="1" hangingPunct="1">
              <a:defRPr/>
            </a:pPr>
            <a:endParaRPr lang="ar-SA"/>
          </a:p>
        </p:txBody>
      </p:sp>
      <p:cxnSp>
        <p:nvCxnSpPr>
          <p:cNvPr id="20" name="Straight Connector 19"/>
          <p:cNvCxnSpPr/>
          <p:nvPr/>
        </p:nvCxnSpPr>
        <p:spPr>
          <a:xfrm>
            <a:off x="1458438" y="3832754"/>
            <a:ext cx="431800" cy="0"/>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a:off x="1674338" y="3616854"/>
            <a:ext cx="0" cy="431800"/>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1666402" y="2680230"/>
            <a:ext cx="7937" cy="87312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3" name="Straight Arrow Connector 22"/>
          <p:cNvCxnSpPr/>
          <p:nvPr/>
        </p:nvCxnSpPr>
        <p:spPr>
          <a:xfrm>
            <a:off x="1963264" y="3832754"/>
            <a:ext cx="1223963"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4" name="TextBox 23"/>
          <p:cNvSpPr txBox="1">
            <a:spLocks noChangeArrowheads="1"/>
          </p:cNvSpPr>
          <p:nvPr/>
        </p:nvSpPr>
        <p:spPr bwMode="auto">
          <a:xfrm>
            <a:off x="378939" y="3462866"/>
            <a:ext cx="360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x</a:t>
            </a:r>
            <a:r>
              <a:rPr lang="en-US" altLang="en-US" sz="1200" b="1"/>
              <a:t>i</a:t>
            </a:r>
            <a:endParaRPr lang="ar-SA" altLang="en-US" sz="1800" b="1"/>
          </a:p>
        </p:txBody>
      </p:sp>
      <p:sp>
        <p:nvSpPr>
          <p:cNvPr id="25" name="TextBox 24"/>
          <p:cNvSpPr txBox="1">
            <a:spLocks noChangeArrowheads="1"/>
          </p:cNvSpPr>
          <p:nvPr/>
        </p:nvSpPr>
        <p:spPr bwMode="auto">
          <a:xfrm>
            <a:off x="1313977" y="2608791"/>
            <a:ext cx="4333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S</a:t>
            </a:r>
            <a:r>
              <a:rPr lang="en-US" altLang="en-US" sz="1200" b="1"/>
              <a:t>i</a:t>
            </a:r>
            <a:endParaRPr lang="ar-SA" altLang="en-US" sz="1800" b="1"/>
          </a:p>
        </p:txBody>
      </p:sp>
      <p:sp>
        <p:nvSpPr>
          <p:cNvPr id="26" name="TextBox 25"/>
          <p:cNvSpPr txBox="1">
            <a:spLocks noChangeArrowheads="1"/>
          </p:cNvSpPr>
          <p:nvPr/>
        </p:nvSpPr>
        <p:spPr bwMode="auto">
          <a:xfrm>
            <a:off x="2466501" y="3462866"/>
            <a:ext cx="360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y</a:t>
            </a:r>
            <a:r>
              <a:rPr lang="en-US" altLang="en-US" sz="1200" b="1"/>
              <a:t>i</a:t>
            </a:r>
            <a:endParaRPr lang="ar-SA" altLang="en-US" sz="1800" b="1"/>
          </a:p>
        </p:txBody>
      </p:sp>
      <p:sp>
        <p:nvSpPr>
          <p:cNvPr id="27" name="Hexagon 26"/>
          <p:cNvSpPr/>
          <p:nvPr/>
        </p:nvSpPr>
        <p:spPr>
          <a:xfrm>
            <a:off x="3187227" y="3327930"/>
            <a:ext cx="1800225" cy="936625"/>
          </a:xfrm>
          <a:prstGeom prst="hexagon">
            <a:avLst/>
          </a:prstGeom>
        </p:spPr>
        <p:style>
          <a:lnRef idx="2">
            <a:schemeClr val="accent1"/>
          </a:lnRef>
          <a:fillRef idx="1">
            <a:schemeClr val="lt1"/>
          </a:fillRef>
          <a:effectRef idx="0">
            <a:schemeClr val="accent1"/>
          </a:effectRef>
          <a:fontRef idx="minor">
            <a:schemeClr val="dk1"/>
          </a:fontRef>
        </p:style>
        <p:txBody>
          <a:bodyPr rtlCol="1" anchor="ctr"/>
          <a:lstStyle/>
          <a:p>
            <a:pPr algn="ctr" rtl="1" eaLnBrk="1" hangingPunct="1">
              <a:defRPr/>
            </a:pPr>
            <a:r>
              <a:rPr lang="en-US" dirty="0"/>
              <a:t>Insecure channel</a:t>
            </a:r>
            <a:endParaRPr lang="ar-SA" dirty="0"/>
          </a:p>
        </p:txBody>
      </p:sp>
      <p:cxnSp>
        <p:nvCxnSpPr>
          <p:cNvPr id="28" name="Straight Arrow Connector 27"/>
          <p:cNvCxnSpPr/>
          <p:nvPr/>
        </p:nvCxnSpPr>
        <p:spPr>
          <a:xfrm>
            <a:off x="4987451" y="3842279"/>
            <a:ext cx="122396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9" name="TextBox 28"/>
          <p:cNvSpPr txBox="1">
            <a:spLocks noChangeArrowheads="1"/>
          </p:cNvSpPr>
          <p:nvPr/>
        </p:nvSpPr>
        <p:spPr bwMode="auto">
          <a:xfrm>
            <a:off x="5490689" y="3472391"/>
            <a:ext cx="360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y</a:t>
            </a:r>
            <a:r>
              <a:rPr lang="en-US" altLang="en-US" sz="1200" b="1"/>
              <a:t>i</a:t>
            </a:r>
            <a:endParaRPr lang="ar-SA" altLang="en-US" sz="1800" b="1"/>
          </a:p>
        </p:txBody>
      </p:sp>
      <p:sp>
        <p:nvSpPr>
          <p:cNvPr id="30" name="Oval 29"/>
          <p:cNvSpPr/>
          <p:nvPr/>
        </p:nvSpPr>
        <p:spPr>
          <a:xfrm>
            <a:off x="6211413" y="3616854"/>
            <a:ext cx="431800" cy="431800"/>
          </a:xfrm>
          <a:prstGeom prst="ellipse">
            <a:avLst/>
          </a:prstGeom>
        </p:spPr>
        <p:style>
          <a:lnRef idx="2">
            <a:schemeClr val="dk1"/>
          </a:lnRef>
          <a:fillRef idx="1">
            <a:schemeClr val="lt1"/>
          </a:fillRef>
          <a:effectRef idx="0">
            <a:schemeClr val="dk1"/>
          </a:effectRef>
          <a:fontRef idx="minor">
            <a:schemeClr val="dk1"/>
          </a:fontRef>
        </p:style>
        <p:txBody>
          <a:bodyPr rtlCol="1" anchor="ctr"/>
          <a:lstStyle/>
          <a:p>
            <a:pPr algn="ctr" rtl="1" eaLnBrk="1" hangingPunct="1">
              <a:defRPr/>
            </a:pPr>
            <a:endParaRPr lang="ar-SA"/>
          </a:p>
        </p:txBody>
      </p:sp>
      <p:cxnSp>
        <p:nvCxnSpPr>
          <p:cNvPr id="31" name="Straight Connector 30"/>
          <p:cNvCxnSpPr/>
          <p:nvPr/>
        </p:nvCxnSpPr>
        <p:spPr>
          <a:xfrm>
            <a:off x="6211413" y="3832754"/>
            <a:ext cx="431800" cy="0"/>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p:cNvCxnSpPr/>
          <p:nvPr/>
        </p:nvCxnSpPr>
        <p:spPr>
          <a:xfrm>
            <a:off x="6427313" y="3616854"/>
            <a:ext cx="0" cy="43180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Arrow Connector 32"/>
          <p:cNvCxnSpPr/>
          <p:nvPr/>
        </p:nvCxnSpPr>
        <p:spPr>
          <a:xfrm>
            <a:off x="6419377" y="2680230"/>
            <a:ext cx="7937" cy="87312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4" name="TextBox 33"/>
          <p:cNvSpPr txBox="1">
            <a:spLocks noChangeArrowheads="1"/>
          </p:cNvSpPr>
          <p:nvPr/>
        </p:nvSpPr>
        <p:spPr bwMode="auto">
          <a:xfrm>
            <a:off x="6066951" y="2608791"/>
            <a:ext cx="431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S</a:t>
            </a:r>
            <a:r>
              <a:rPr lang="en-US" altLang="en-US" sz="1200" b="1"/>
              <a:t>i</a:t>
            </a:r>
            <a:endParaRPr lang="ar-SA" altLang="en-US" sz="1800" b="1"/>
          </a:p>
        </p:txBody>
      </p:sp>
      <p:cxnSp>
        <p:nvCxnSpPr>
          <p:cNvPr id="35" name="Straight Arrow Connector 34"/>
          <p:cNvCxnSpPr/>
          <p:nvPr/>
        </p:nvCxnSpPr>
        <p:spPr>
          <a:xfrm>
            <a:off x="6714651" y="3842279"/>
            <a:ext cx="122555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6" name="TextBox 35"/>
          <p:cNvSpPr txBox="1">
            <a:spLocks noChangeArrowheads="1"/>
          </p:cNvSpPr>
          <p:nvPr/>
        </p:nvSpPr>
        <p:spPr bwMode="auto">
          <a:xfrm>
            <a:off x="7506814" y="3472391"/>
            <a:ext cx="360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t>x</a:t>
            </a:r>
            <a:r>
              <a:rPr lang="en-US" altLang="en-US" sz="1200" b="1"/>
              <a:t>i</a:t>
            </a:r>
            <a:endParaRPr lang="ar-SA" altLang="en-US" sz="1800" b="1"/>
          </a:p>
        </p:txBody>
      </p:sp>
      <p:sp>
        <p:nvSpPr>
          <p:cNvPr id="37" name="Rectangle 3"/>
          <p:cNvSpPr txBox="1">
            <a:spLocks noChangeArrowheads="1"/>
          </p:cNvSpPr>
          <p:nvPr/>
        </p:nvSpPr>
        <p:spPr bwMode="auto">
          <a:xfrm>
            <a:off x="277625" y="4275667"/>
            <a:ext cx="871378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Ø"/>
            </a:pPr>
            <a:r>
              <a:rPr lang="en-US" altLang="en-US" sz="2000" dirty="0"/>
              <a:t>Encryption and decryption are the same functions!</a:t>
            </a:r>
          </a:p>
          <a:p>
            <a:pPr algn="l" rtl="0" eaLnBrk="1" hangingPunct="1">
              <a:lnSpc>
                <a:spcPct val="150000"/>
              </a:lnSpc>
              <a:spcBef>
                <a:spcPct val="0"/>
              </a:spcBef>
              <a:buClrTx/>
              <a:buSzTx/>
              <a:buFont typeface="Wingdings" panose="05000000000000000000" pitchFamily="2" charset="2"/>
              <a:buChar char="Ø"/>
            </a:pPr>
            <a:r>
              <a:rPr lang="en-US" altLang="en-US" sz="2000" dirty="0"/>
              <a:t>Why can we use a simple modulo 2 addition as encryption?</a:t>
            </a:r>
          </a:p>
          <a:p>
            <a:pPr algn="l" rtl="0" eaLnBrk="1" hangingPunct="1">
              <a:lnSpc>
                <a:spcPct val="150000"/>
              </a:lnSpc>
              <a:spcBef>
                <a:spcPct val="0"/>
              </a:spcBef>
              <a:buClrTx/>
              <a:buSzTx/>
              <a:buFont typeface="Wingdings" panose="05000000000000000000" pitchFamily="2" charset="2"/>
              <a:buChar char="Ø"/>
            </a:pPr>
            <a:r>
              <a:rPr lang="en-US" altLang="en-US" sz="2000" dirty="0"/>
              <a:t>What is the nature of the key stream bits </a:t>
            </a:r>
            <a:r>
              <a:rPr lang="en-US" altLang="en-US" sz="2000" i="1" dirty="0" err="1"/>
              <a:t>s</a:t>
            </a:r>
            <a:r>
              <a:rPr lang="en-US" altLang="en-US" sz="1600" i="1" dirty="0" err="1"/>
              <a:t>i</a:t>
            </a:r>
            <a:r>
              <a:rPr lang="en-US" altLang="en-US" sz="2000" i="1" dirty="0"/>
              <a:t>?</a:t>
            </a:r>
            <a:endParaRPr lang="en-US" altLang="en-US" sz="2000" dirty="0"/>
          </a:p>
        </p:txBody>
      </p:sp>
    </p:spTree>
    <p:custDataLst>
      <p:tags r:id="rId1"/>
    </p:custDataLst>
    <p:extLst>
      <p:ext uri="{BB962C8B-B14F-4D97-AF65-F5344CB8AC3E}">
        <p14:creationId xmlns:p14="http://schemas.microsoft.com/office/powerpoint/2010/main" val="3532803521"/>
      </p:ext>
    </p:extLst>
  </p:cSld>
  <p:clrMapOvr>
    <a:masterClrMapping/>
  </p:clrMapOvr>
  <mc:AlternateContent xmlns:mc="http://schemas.openxmlformats.org/markup-compatibility/2006" xmlns:p14="http://schemas.microsoft.com/office/powerpoint/2010/main">
    <mc:Choice Requires="p14">
      <p:transition spd="slow" p14:dur="2000" advTm="96001"/>
    </mc:Choice>
    <mc:Fallback xmlns="">
      <p:transition spd="slow" advTm="960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par>
                                <p:cTn id="8" presetID="22" presetClass="entr" presetSubtype="4"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down)">
                                      <p:cBhvr>
                                        <p:cTn id="10" dur="500"/>
                                        <p:tgtEl>
                                          <p:spTgt spid="1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down)">
                                      <p:cBhvr>
                                        <p:cTn id="13" dur="500"/>
                                        <p:tgtEl>
                                          <p:spTgt spid="19"/>
                                        </p:tgtEl>
                                      </p:cBhvr>
                                    </p:animEffect>
                                  </p:childTnLst>
                                </p:cTn>
                              </p:par>
                              <p:par>
                                <p:cTn id="14" presetID="22" presetClass="entr" presetSubtype="4"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down)">
                                      <p:cBhvr>
                                        <p:cTn id="16" dur="500"/>
                                        <p:tgtEl>
                                          <p:spTgt spid="20"/>
                                        </p:tgtEl>
                                      </p:cBhvr>
                                    </p:animEffect>
                                  </p:childTnLst>
                                </p:cTn>
                              </p:par>
                              <p:par>
                                <p:cTn id="17" presetID="22" presetClass="entr" presetSubtype="4"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wipe(down)">
                                      <p:cBhvr>
                                        <p:cTn id="19" dur="500"/>
                                        <p:tgtEl>
                                          <p:spTgt spid="21"/>
                                        </p:tgtEl>
                                      </p:cBhvr>
                                    </p:animEffect>
                                  </p:childTnLst>
                                </p:cTn>
                              </p:par>
                              <p:par>
                                <p:cTn id="20" presetID="22" presetClass="entr" presetSubtype="4"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down)">
                                      <p:cBhvr>
                                        <p:cTn id="22" dur="500"/>
                                        <p:tgtEl>
                                          <p:spTgt spid="22"/>
                                        </p:tgtEl>
                                      </p:cBhvr>
                                    </p:animEffect>
                                  </p:childTnLst>
                                </p:cTn>
                              </p:par>
                              <p:par>
                                <p:cTn id="23" presetID="22" presetClass="entr" presetSubtype="4" fill="hold"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down)">
                                      <p:cBhvr>
                                        <p:cTn id="25" dur="500"/>
                                        <p:tgtEl>
                                          <p:spTgt spid="23"/>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wipe(down)">
                                      <p:cBhvr>
                                        <p:cTn id="28" dur="500"/>
                                        <p:tgtEl>
                                          <p:spTgt spid="24"/>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down)">
                                      <p:cBhvr>
                                        <p:cTn id="31" dur="500"/>
                                        <p:tgtEl>
                                          <p:spTgt spid="25"/>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down)">
                                      <p:cBhvr>
                                        <p:cTn id="34" dur="500"/>
                                        <p:tgtEl>
                                          <p:spTgt spid="2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par>
                                <p:cTn id="38" presetID="22" presetClass="entr" presetSubtype="4" fill="hold"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wipe(down)">
                                      <p:cBhvr>
                                        <p:cTn id="40" dur="500"/>
                                        <p:tgtEl>
                                          <p:spTgt spid="28"/>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wipe(down)">
                                      <p:cBhvr>
                                        <p:cTn id="43" dur="500"/>
                                        <p:tgtEl>
                                          <p:spTgt spid="29"/>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30"/>
                                        </p:tgtEl>
                                        <p:attrNameLst>
                                          <p:attrName>style.visibility</p:attrName>
                                        </p:attrNameLst>
                                      </p:cBhvr>
                                      <p:to>
                                        <p:strVal val="visible"/>
                                      </p:to>
                                    </p:set>
                                    <p:animEffect transition="in" filter="wipe(down)">
                                      <p:cBhvr>
                                        <p:cTn id="46" dur="500"/>
                                        <p:tgtEl>
                                          <p:spTgt spid="30"/>
                                        </p:tgtEl>
                                      </p:cBhvr>
                                    </p:animEffect>
                                  </p:childTnLst>
                                </p:cTn>
                              </p:par>
                              <p:par>
                                <p:cTn id="47" presetID="22" presetClass="entr" presetSubtype="4" fill="hold" nodeType="withEffect">
                                  <p:stCondLst>
                                    <p:cond delay="0"/>
                                  </p:stCondLst>
                                  <p:childTnLst>
                                    <p:set>
                                      <p:cBhvr>
                                        <p:cTn id="48" dur="1" fill="hold">
                                          <p:stCondLst>
                                            <p:cond delay="0"/>
                                          </p:stCondLst>
                                        </p:cTn>
                                        <p:tgtEl>
                                          <p:spTgt spid="31"/>
                                        </p:tgtEl>
                                        <p:attrNameLst>
                                          <p:attrName>style.visibility</p:attrName>
                                        </p:attrNameLst>
                                      </p:cBhvr>
                                      <p:to>
                                        <p:strVal val="visible"/>
                                      </p:to>
                                    </p:set>
                                    <p:animEffect transition="in" filter="wipe(down)">
                                      <p:cBhvr>
                                        <p:cTn id="49" dur="500"/>
                                        <p:tgtEl>
                                          <p:spTgt spid="31"/>
                                        </p:tgtEl>
                                      </p:cBhvr>
                                    </p:animEffect>
                                  </p:childTnLst>
                                </p:cTn>
                              </p:par>
                              <p:par>
                                <p:cTn id="50" presetID="22" presetClass="entr" presetSubtype="4" fill="hold" nodeType="withEffect">
                                  <p:stCondLst>
                                    <p:cond delay="0"/>
                                  </p:stCondLst>
                                  <p:childTnLst>
                                    <p:set>
                                      <p:cBhvr>
                                        <p:cTn id="51" dur="1" fill="hold">
                                          <p:stCondLst>
                                            <p:cond delay="0"/>
                                          </p:stCondLst>
                                        </p:cTn>
                                        <p:tgtEl>
                                          <p:spTgt spid="32"/>
                                        </p:tgtEl>
                                        <p:attrNameLst>
                                          <p:attrName>style.visibility</p:attrName>
                                        </p:attrNameLst>
                                      </p:cBhvr>
                                      <p:to>
                                        <p:strVal val="visible"/>
                                      </p:to>
                                    </p:set>
                                    <p:animEffect transition="in" filter="wipe(down)">
                                      <p:cBhvr>
                                        <p:cTn id="52" dur="500"/>
                                        <p:tgtEl>
                                          <p:spTgt spid="32"/>
                                        </p:tgtEl>
                                      </p:cBhvr>
                                    </p:animEffect>
                                  </p:childTnLst>
                                </p:cTn>
                              </p:par>
                              <p:par>
                                <p:cTn id="53" presetID="22" presetClass="entr" presetSubtype="4" fill="hold" nodeType="withEffect">
                                  <p:stCondLst>
                                    <p:cond delay="0"/>
                                  </p:stCondLst>
                                  <p:childTnLst>
                                    <p:set>
                                      <p:cBhvr>
                                        <p:cTn id="54" dur="1" fill="hold">
                                          <p:stCondLst>
                                            <p:cond delay="0"/>
                                          </p:stCondLst>
                                        </p:cTn>
                                        <p:tgtEl>
                                          <p:spTgt spid="33"/>
                                        </p:tgtEl>
                                        <p:attrNameLst>
                                          <p:attrName>style.visibility</p:attrName>
                                        </p:attrNameLst>
                                      </p:cBhvr>
                                      <p:to>
                                        <p:strVal val="visible"/>
                                      </p:to>
                                    </p:set>
                                    <p:animEffect transition="in" filter="wipe(down)">
                                      <p:cBhvr>
                                        <p:cTn id="55" dur="500"/>
                                        <p:tgtEl>
                                          <p:spTgt spid="33"/>
                                        </p:tgtEl>
                                      </p:cBhvr>
                                    </p:animEffect>
                                  </p:childTnLst>
                                </p:cTn>
                              </p:par>
                              <p:par>
                                <p:cTn id="56" presetID="22" presetClass="entr" presetSubtype="4" fill="hold" grpId="0" nodeType="withEffect">
                                  <p:stCondLst>
                                    <p:cond delay="0"/>
                                  </p:stCondLst>
                                  <p:childTnLst>
                                    <p:set>
                                      <p:cBhvr>
                                        <p:cTn id="57" dur="1" fill="hold">
                                          <p:stCondLst>
                                            <p:cond delay="0"/>
                                          </p:stCondLst>
                                        </p:cTn>
                                        <p:tgtEl>
                                          <p:spTgt spid="34"/>
                                        </p:tgtEl>
                                        <p:attrNameLst>
                                          <p:attrName>style.visibility</p:attrName>
                                        </p:attrNameLst>
                                      </p:cBhvr>
                                      <p:to>
                                        <p:strVal val="visible"/>
                                      </p:to>
                                    </p:set>
                                    <p:animEffect transition="in" filter="wipe(down)">
                                      <p:cBhvr>
                                        <p:cTn id="58" dur="500"/>
                                        <p:tgtEl>
                                          <p:spTgt spid="34"/>
                                        </p:tgtEl>
                                      </p:cBhvr>
                                    </p:animEffect>
                                  </p:childTnLst>
                                </p:cTn>
                              </p:par>
                              <p:par>
                                <p:cTn id="59" presetID="22" presetClass="entr" presetSubtype="4" fill="hold" nodeType="withEffect">
                                  <p:stCondLst>
                                    <p:cond delay="0"/>
                                  </p:stCondLst>
                                  <p:childTnLst>
                                    <p:set>
                                      <p:cBhvr>
                                        <p:cTn id="60" dur="1" fill="hold">
                                          <p:stCondLst>
                                            <p:cond delay="0"/>
                                          </p:stCondLst>
                                        </p:cTn>
                                        <p:tgtEl>
                                          <p:spTgt spid="35"/>
                                        </p:tgtEl>
                                        <p:attrNameLst>
                                          <p:attrName>style.visibility</p:attrName>
                                        </p:attrNameLst>
                                      </p:cBhvr>
                                      <p:to>
                                        <p:strVal val="visible"/>
                                      </p:to>
                                    </p:set>
                                    <p:animEffect transition="in" filter="wipe(down)">
                                      <p:cBhvr>
                                        <p:cTn id="61" dur="500"/>
                                        <p:tgtEl>
                                          <p:spTgt spid="35"/>
                                        </p:tgtEl>
                                      </p:cBhvr>
                                    </p:animEffect>
                                  </p:childTnLst>
                                </p:cTn>
                              </p:par>
                              <p:par>
                                <p:cTn id="62" presetID="22" presetClass="entr" presetSubtype="4" fill="hold" grpId="0" nodeType="withEffect">
                                  <p:stCondLst>
                                    <p:cond delay="0"/>
                                  </p:stCondLst>
                                  <p:childTnLst>
                                    <p:set>
                                      <p:cBhvr>
                                        <p:cTn id="63" dur="1" fill="hold">
                                          <p:stCondLst>
                                            <p:cond delay="0"/>
                                          </p:stCondLst>
                                        </p:cTn>
                                        <p:tgtEl>
                                          <p:spTgt spid="36"/>
                                        </p:tgtEl>
                                        <p:attrNameLst>
                                          <p:attrName>style.visibility</p:attrName>
                                        </p:attrNameLst>
                                      </p:cBhvr>
                                      <p:to>
                                        <p:strVal val="visible"/>
                                      </p:to>
                                    </p:set>
                                    <p:animEffect transition="in" filter="wipe(down)">
                                      <p:cBhvr>
                                        <p:cTn id="64" dur="500"/>
                                        <p:tgtEl>
                                          <p:spTgt spid="36"/>
                                        </p:tgtEl>
                                      </p:cBhvr>
                                    </p:animEffect>
                                  </p:childTnLst>
                                </p:cTn>
                              </p:par>
                              <p:par>
                                <p:cTn id="65" presetID="22" presetClass="entr" presetSubtype="4" fill="hold" grpId="0" nodeType="withEffect">
                                  <p:stCondLst>
                                    <p:cond delay="0"/>
                                  </p:stCondLst>
                                  <p:childTnLst>
                                    <p:set>
                                      <p:cBhvr>
                                        <p:cTn id="66" dur="1" fill="hold">
                                          <p:stCondLst>
                                            <p:cond delay="0"/>
                                          </p:stCondLst>
                                        </p:cTn>
                                        <p:tgtEl>
                                          <p:spTgt spid="37"/>
                                        </p:tgtEl>
                                        <p:attrNameLst>
                                          <p:attrName>style.visibility</p:attrName>
                                        </p:attrNameLst>
                                      </p:cBhvr>
                                      <p:to>
                                        <p:strVal val="visible"/>
                                      </p:to>
                                    </p:set>
                                    <p:animEffect transition="in" filter="wipe(down)">
                                      <p:cBhvr>
                                        <p:cTn id="6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animBg="1"/>
      <p:bldP spid="24" grpId="0"/>
      <p:bldP spid="25" grpId="0"/>
      <p:bldP spid="26" grpId="0"/>
      <p:bldP spid="27" grpId="0" animBg="1"/>
      <p:bldP spid="29" grpId="0"/>
      <p:bldP spid="30" grpId="0" animBg="1"/>
      <p:bldP spid="34" grpId="0"/>
      <p:bldP spid="36" grpId="0"/>
      <p:bldP spid="3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523220"/>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38" name="Rectangle 3"/>
          <p:cNvSpPr txBox="1">
            <a:spLocks noChangeArrowheads="1"/>
          </p:cNvSpPr>
          <p:nvPr/>
        </p:nvSpPr>
        <p:spPr bwMode="auto">
          <a:xfrm>
            <a:off x="-46038" y="1460075"/>
            <a:ext cx="8700981"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dirty="0"/>
              <a:t>We need to prove that the decryption function actually produces the plaintext bit x</a:t>
            </a:r>
            <a:r>
              <a:rPr lang="en-US" altLang="en-US" sz="1800" dirty="0"/>
              <a:t>i</a:t>
            </a:r>
            <a:r>
              <a:rPr lang="en-US" altLang="en-US" dirty="0"/>
              <a:t> again. The </a:t>
            </a:r>
            <a:r>
              <a:rPr lang="en-US" altLang="en-US" dirty="0" err="1"/>
              <a:t>ciphertext</a:t>
            </a:r>
            <a:r>
              <a:rPr lang="en-US" altLang="en-US" dirty="0"/>
              <a:t> bit </a:t>
            </a:r>
            <a:r>
              <a:rPr lang="en-US" altLang="en-US" dirty="0" err="1"/>
              <a:t>yi</a:t>
            </a:r>
            <a:r>
              <a:rPr lang="en-US" altLang="en-US" sz="1600" dirty="0"/>
              <a:t> </a:t>
            </a:r>
            <a:r>
              <a:rPr lang="en-US" altLang="en-US" dirty="0"/>
              <a:t>was computed using the encryption function </a:t>
            </a:r>
            <a:r>
              <a:rPr lang="en-US" altLang="en-US" b="1" i="1" dirty="0" err="1"/>
              <a:t>y</a:t>
            </a:r>
            <a:r>
              <a:rPr lang="en-US" altLang="en-US" sz="1600" b="1" i="1" dirty="0" err="1"/>
              <a:t>i</a:t>
            </a:r>
            <a:r>
              <a:rPr lang="en-US" altLang="en-US" b="1" i="1" dirty="0"/>
              <a:t> ≡ x</a:t>
            </a:r>
            <a:r>
              <a:rPr lang="en-US" altLang="en-US" sz="1600" b="1" i="1" dirty="0"/>
              <a:t>i</a:t>
            </a:r>
            <a:r>
              <a:rPr lang="en-US" altLang="en-US" b="1" i="1" dirty="0"/>
              <a:t> +</a:t>
            </a:r>
            <a:r>
              <a:rPr lang="en-US" altLang="en-US" b="1" i="1" dirty="0" err="1"/>
              <a:t>s</a:t>
            </a:r>
            <a:r>
              <a:rPr lang="en-US" altLang="en-US" sz="1600" b="1" i="1" dirty="0" err="1"/>
              <a:t>i</a:t>
            </a:r>
            <a:r>
              <a:rPr lang="en-US" altLang="en-US" b="1" i="1" dirty="0"/>
              <a:t> mod 2</a:t>
            </a:r>
            <a:r>
              <a:rPr lang="en-US" altLang="en-US" dirty="0"/>
              <a:t>. We insert this encryption expression in the decryption function as follows:</a:t>
            </a:r>
          </a:p>
          <a:p>
            <a:pPr algn="l" rtl="0" eaLnBrk="1" hangingPunct="1">
              <a:spcBef>
                <a:spcPct val="0"/>
              </a:spcBef>
              <a:buClrTx/>
              <a:buSzTx/>
              <a:buFontTx/>
              <a:buNone/>
            </a:pPr>
            <a:endParaRPr lang="it-IT" altLang="en-US" sz="600" dirty="0"/>
          </a:p>
          <a:p>
            <a:pPr algn="l" rtl="0" eaLnBrk="1" hangingPunct="1">
              <a:lnSpc>
                <a:spcPct val="150000"/>
              </a:lnSpc>
              <a:spcBef>
                <a:spcPct val="0"/>
              </a:spcBef>
              <a:buClrTx/>
              <a:buSzTx/>
              <a:buFontTx/>
              <a:buNone/>
            </a:pPr>
            <a:r>
              <a:rPr lang="it-IT" altLang="en-US" dirty="0"/>
              <a:t>d</a:t>
            </a:r>
            <a:r>
              <a:rPr lang="it-IT" altLang="en-US" sz="1600" dirty="0"/>
              <a:t>si</a:t>
            </a:r>
            <a:r>
              <a:rPr lang="it-IT" altLang="en-US" dirty="0"/>
              <a:t> (y</a:t>
            </a:r>
            <a:r>
              <a:rPr lang="it-IT" altLang="en-US" sz="1800" dirty="0"/>
              <a:t>i</a:t>
            </a:r>
            <a:r>
              <a:rPr lang="it-IT" altLang="en-US" dirty="0"/>
              <a:t>) ≡ y</a:t>
            </a:r>
            <a:r>
              <a:rPr lang="it-IT" altLang="en-US" sz="1600" dirty="0"/>
              <a:t>i</a:t>
            </a:r>
            <a:r>
              <a:rPr lang="it-IT" altLang="en-US" dirty="0"/>
              <a:t>+s</a:t>
            </a:r>
            <a:r>
              <a:rPr lang="it-IT" altLang="en-US" sz="1600" dirty="0"/>
              <a:t>i</a:t>
            </a:r>
            <a:r>
              <a:rPr lang="it-IT" altLang="en-US" dirty="0"/>
              <a:t> mod 2</a:t>
            </a:r>
          </a:p>
          <a:p>
            <a:pPr algn="l" rtl="0" eaLnBrk="1" hangingPunct="1">
              <a:lnSpc>
                <a:spcPct val="150000"/>
              </a:lnSpc>
              <a:spcBef>
                <a:spcPct val="0"/>
              </a:spcBef>
              <a:buClrTx/>
              <a:buSzTx/>
              <a:buFontTx/>
              <a:buNone/>
            </a:pPr>
            <a:r>
              <a:rPr lang="en-US" altLang="en-US" dirty="0"/>
              <a:t>≡ (</a:t>
            </a:r>
            <a:r>
              <a:rPr lang="en-US" altLang="en-US" dirty="0" err="1"/>
              <a:t>x</a:t>
            </a:r>
            <a:r>
              <a:rPr lang="en-US" altLang="en-US" sz="1800" dirty="0" err="1"/>
              <a:t>i</a:t>
            </a:r>
            <a:r>
              <a:rPr lang="en-US" altLang="en-US" dirty="0" err="1"/>
              <a:t>+s</a:t>
            </a:r>
            <a:r>
              <a:rPr lang="en-US" altLang="en-US" sz="1800" dirty="0" err="1"/>
              <a:t>i</a:t>
            </a:r>
            <a:r>
              <a:rPr lang="en-US" altLang="en-US" dirty="0"/>
              <a:t>)+</a:t>
            </a:r>
            <a:r>
              <a:rPr lang="en-US" altLang="en-US" dirty="0" err="1"/>
              <a:t>s</a:t>
            </a:r>
            <a:r>
              <a:rPr lang="en-US" altLang="en-US" sz="1800" dirty="0" err="1"/>
              <a:t>i</a:t>
            </a:r>
            <a:r>
              <a:rPr lang="en-US" altLang="en-US" dirty="0"/>
              <a:t> mod 2</a:t>
            </a:r>
          </a:p>
          <a:p>
            <a:pPr algn="l" rtl="0" eaLnBrk="1" hangingPunct="1">
              <a:lnSpc>
                <a:spcPct val="150000"/>
              </a:lnSpc>
              <a:spcBef>
                <a:spcPct val="0"/>
              </a:spcBef>
              <a:buClrTx/>
              <a:buSzTx/>
              <a:buFontTx/>
              <a:buNone/>
            </a:pPr>
            <a:r>
              <a:rPr lang="en-US" altLang="en-US" dirty="0"/>
              <a:t>≡ </a:t>
            </a:r>
            <a:r>
              <a:rPr lang="en-US" altLang="en-US" dirty="0" err="1"/>
              <a:t>x</a:t>
            </a:r>
            <a:r>
              <a:rPr lang="en-US" altLang="en-US" sz="1800" dirty="0" err="1"/>
              <a:t>i</a:t>
            </a:r>
            <a:r>
              <a:rPr lang="en-US" altLang="en-US" dirty="0" err="1"/>
              <a:t>+s</a:t>
            </a:r>
            <a:r>
              <a:rPr lang="en-US" altLang="en-US" sz="1800" dirty="0" err="1"/>
              <a:t>i</a:t>
            </a:r>
            <a:r>
              <a:rPr lang="en-US" altLang="en-US" dirty="0" err="1"/>
              <a:t>+s</a:t>
            </a:r>
            <a:r>
              <a:rPr lang="en-US" altLang="en-US" sz="1600" dirty="0" err="1"/>
              <a:t>i</a:t>
            </a:r>
            <a:r>
              <a:rPr lang="en-US" altLang="en-US" dirty="0"/>
              <a:t> mod 2</a:t>
            </a:r>
          </a:p>
          <a:p>
            <a:pPr algn="l" rtl="0" eaLnBrk="1" hangingPunct="1">
              <a:lnSpc>
                <a:spcPct val="150000"/>
              </a:lnSpc>
              <a:spcBef>
                <a:spcPct val="0"/>
              </a:spcBef>
              <a:buClrTx/>
              <a:buSzTx/>
              <a:buFontTx/>
              <a:buNone/>
            </a:pPr>
            <a:r>
              <a:rPr lang="en-US" altLang="en-US" dirty="0"/>
              <a:t>≡ x</a:t>
            </a:r>
            <a:r>
              <a:rPr lang="en-US" altLang="en-US" sz="1800" dirty="0"/>
              <a:t>i</a:t>
            </a:r>
            <a:r>
              <a:rPr lang="en-US" altLang="en-US" dirty="0"/>
              <a:t>+2s</a:t>
            </a:r>
            <a:r>
              <a:rPr lang="en-US" altLang="en-US" sz="1800" dirty="0"/>
              <a:t>i</a:t>
            </a:r>
            <a:r>
              <a:rPr lang="en-US" altLang="en-US" dirty="0"/>
              <a:t> mod 2</a:t>
            </a:r>
          </a:p>
          <a:p>
            <a:pPr algn="l" rtl="0" eaLnBrk="1" hangingPunct="1">
              <a:lnSpc>
                <a:spcPct val="150000"/>
              </a:lnSpc>
              <a:spcBef>
                <a:spcPct val="0"/>
              </a:spcBef>
              <a:buClrTx/>
              <a:buSzTx/>
              <a:buFontTx/>
              <a:buNone/>
            </a:pPr>
            <a:r>
              <a:rPr lang="en-US" altLang="en-US" dirty="0"/>
              <a:t>≡ x</a:t>
            </a:r>
            <a:r>
              <a:rPr lang="en-US" altLang="en-US" sz="1800" dirty="0"/>
              <a:t>i</a:t>
            </a:r>
            <a:r>
              <a:rPr lang="en-US" altLang="en-US" dirty="0"/>
              <a:t>+0 mod 2</a:t>
            </a:r>
          </a:p>
          <a:p>
            <a:pPr algn="l" rtl="0" eaLnBrk="1" hangingPunct="1">
              <a:spcBef>
                <a:spcPct val="0"/>
              </a:spcBef>
              <a:buClrTx/>
              <a:buSzTx/>
              <a:buFontTx/>
              <a:buNone/>
            </a:pPr>
            <a:r>
              <a:rPr lang="en-US" altLang="en-US" dirty="0"/>
              <a:t>≡ x</a:t>
            </a:r>
            <a:r>
              <a:rPr lang="en-US" altLang="en-US" sz="1800" dirty="0"/>
              <a:t>i</a:t>
            </a:r>
            <a:r>
              <a:rPr lang="en-US" altLang="en-US" dirty="0"/>
              <a:t> mod 2</a:t>
            </a:r>
            <a:endParaRPr lang="en-US" altLang="en-US" sz="2200" dirty="0"/>
          </a:p>
        </p:txBody>
      </p:sp>
    </p:spTree>
    <p:custDataLst>
      <p:tags r:id="rId1"/>
    </p:custDataLst>
    <p:extLst>
      <p:ext uri="{BB962C8B-B14F-4D97-AF65-F5344CB8AC3E}">
        <p14:creationId xmlns:p14="http://schemas.microsoft.com/office/powerpoint/2010/main" val="2659196773"/>
      </p:ext>
    </p:extLst>
  </p:cSld>
  <p:clrMapOvr>
    <a:masterClrMapping/>
  </p:clrMapOvr>
  <mc:AlternateContent xmlns:mc="http://schemas.openxmlformats.org/markup-compatibility/2006" xmlns:p14="http://schemas.microsoft.com/office/powerpoint/2010/main">
    <mc:Choice Requires="p14">
      <p:transition spd="slow" p14:dur="2000" advTm="88733"/>
    </mc:Choice>
    <mc:Fallback xmlns="">
      <p:transition spd="slow" advTm="887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Effect transition="in" filter="wipe(down)">
                                      <p:cBhvr>
                                        <p:cTn id="7" dur="500"/>
                                        <p:tgtEl>
                                          <p:spTgt spid="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8">
                                            <p:txEl>
                                              <p:pRg st="2" end="2"/>
                                            </p:txEl>
                                          </p:spTgt>
                                        </p:tgtEl>
                                        <p:attrNameLst>
                                          <p:attrName>style.visibility</p:attrName>
                                        </p:attrNameLst>
                                      </p:cBhvr>
                                      <p:to>
                                        <p:strVal val="visible"/>
                                      </p:to>
                                    </p:set>
                                    <p:animEffect transition="in" filter="wipe(down)">
                                      <p:cBhvr>
                                        <p:cTn id="12" dur="500"/>
                                        <p:tgtEl>
                                          <p:spTgt spid="3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8">
                                            <p:txEl>
                                              <p:pRg st="3" end="3"/>
                                            </p:txEl>
                                          </p:spTgt>
                                        </p:tgtEl>
                                        <p:attrNameLst>
                                          <p:attrName>style.visibility</p:attrName>
                                        </p:attrNameLst>
                                      </p:cBhvr>
                                      <p:to>
                                        <p:strVal val="visible"/>
                                      </p:to>
                                    </p:set>
                                    <p:animEffect transition="in" filter="wipe(down)">
                                      <p:cBhvr>
                                        <p:cTn id="17" dur="500"/>
                                        <p:tgtEl>
                                          <p:spTgt spid="3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8">
                                            <p:txEl>
                                              <p:pRg st="4" end="4"/>
                                            </p:txEl>
                                          </p:spTgt>
                                        </p:tgtEl>
                                        <p:attrNameLst>
                                          <p:attrName>style.visibility</p:attrName>
                                        </p:attrNameLst>
                                      </p:cBhvr>
                                      <p:to>
                                        <p:strVal val="visible"/>
                                      </p:to>
                                    </p:set>
                                    <p:animEffect transition="in" filter="wipe(down)">
                                      <p:cBhvr>
                                        <p:cTn id="22" dur="500"/>
                                        <p:tgtEl>
                                          <p:spTgt spid="38">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8">
                                            <p:txEl>
                                              <p:pRg st="5" end="5"/>
                                            </p:txEl>
                                          </p:spTgt>
                                        </p:tgtEl>
                                        <p:attrNameLst>
                                          <p:attrName>style.visibility</p:attrName>
                                        </p:attrNameLst>
                                      </p:cBhvr>
                                      <p:to>
                                        <p:strVal val="visible"/>
                                      </p:to>
                                    </p:set>
                                    <p:animEffect transition="in" filter="wipe(down)">
                                      <p:cBhvr>
                                        <p:cTn id="27" dur="500"/>
                                        <p:tgtEl>
                                          <p:spTgt spid="38">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8">
                                            <p:txEl>
                                              <p:pRg st="6" end="6"/>
                                            </p:txEl>
                                          </p:spTgt>
                                        </p:tgtEl>
                                        <p:attrNameLst>
                                          <p:attrName>style.visibility</p:attrName>
                                        </p:attrNameLst>
                                      </p:cBhvr>
                                      <p:to>
                                        <p:strVal val="visible"/>
                                      </p:to>
                                    </p:set>
                                    <p:animEffect transition="in" filter="wipe(down)">
                                      <p:cBhvr>
                                        <p:cTn id="32" dur="500"/>
                                        <p:tgtEl>
                                          <p:spTgt spid="38">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8">
                                            <p:txEl>
                                              <p:pRg st="7" end="7"/>
                                            </p:txEl>
                                          </p:spTgt>
                                        </p:tgtEl>
                                        <p:attrNameLst>
                                          <p:attrName>style.visibility</p:attrName>
                                        </p:attrNameLst>
                                      </p:cBhvr>
                                      <p:to>
                                        <p:strVal val="visible"/>
                                      </p:to>
                                    </p:set>
                                    <p:animEffect transition="in" filter="wipe(down)">
                                      <p:cBhvr>
                                        <p:cTn id="37" dur="500"/>
                                        <p:tgtEl>
                                          <p:spTgt spid="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sp>
        <p:nvSpPr>
          <p:cNvPr id="7" name="TextBox 6"/>
          <p:cNvSpPr txBox="1"/>
          <p:nvPr/>
        </p:nvSpPr>
        <p:spPr>
          <a:xfrm>
            <a:off x="2294724" y="345599"/>
            <a:ext cx="4581564" cy="523220"/>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pic>
        <p:nvPicPr>
          <p:cNvPr id="38"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85386" y="1142055"/>
            <a:ext cx="1085850"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 name="TextBox 38"/>
          <p:cNvSpPr txBox="1">
            <a:spLocks noChangeArrowheads="1"/>
          </p:cNvSpPr>
          <p:nvPr/>
        </p:nvSpPr>
        <p:spPr bwMode="auto">
          <a:xfrm>
            <a:off x="107997" y="2669043"/>
            <a:ext cx="871378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lnSpc>
                <a:spcPct val="150000"/>
              </a:lnSpc>
              <a:spcBef>
                <a:spcPct val="0"/>
              </a:spcBef>
              <a:buClrTx/>
              <a:buSzTx/>
              <a:buFont typeface="Wingdings" panose="05000000000000000000" pitchFamily="2" charset="2"/>
              <a:buChar char="Ø"/>
            </a:pPr>
            <a:r>
              <a:rPr lang="en-US" altLang="en-US" sz="2000"/>
              <a:t>If the key bit </a:t>
            </a:r>
            <a:r>
              <a:rPr lang="en-US" altLang="en-US" sz="2000" dirty="0" err="1"/>
              <a:t>si</a:t>
            </a:r>
            <a:r>
              <a:rPr lang="en-US" altLang="en-US" sz="2000" dirty="0"/>
              <a:t> behaves perfectly randomly, i.e., it is unpredictable and has exactly a 50% chance to have the value 0 or 1, then both possible </a:t>
            </a:r>
            <a:r>
              <a:rPr lang="en-US" altLang="en-US" sz="2000" dirty="0" err="1"/>
              <a:t>ciphertexts</a:t>
            </a:r>
            <a:r>
              <a:rPr lang="en-US" altLang="en-US" sz="2000" dirty="0"/>
              <a:t> also occur with a 50% likelihood.</a:t>
            </a:r>
          </a:p>
          <a:p>
            <a:pPr algn="l" rtl="0" eaLnBrk="1" hangingPunct="1">
              <a:lnSpc>
                <a:spcPct val="150000"/>
              </a:lnSpc>
              <a:spcBef>
                <a:spcPct val="0"/>
              </a:spcBef>
              <a:buClrTx/>
              <a:buSzTx/>
              <a:buFont typeface="Wingdings" panose="05000000000000000000" pitchFamily="2" charset="2"/>
              <a:buChar char="Ø"/>
            </a:pPr>
            <a:endParaRPr lang="en-US" altLang="en-US" sz="2000" dirty="0"/>
          </a:p>
          <a:p>
            <a:pPr algn="l" rtl="0" eaLnBrk="1" hangingPunct="1">
              <a:lnSpc>
                <a:spcPct val="150000"/>
              </a:lnSpc>
              <a:spcBef>
                <a:spcPct val="0"/>
              </a:spcBef>
              <a:buClrTx/>
              <a:buSzTx/>
              <a:buFont typeface="Wingdings" panose="05000000000000000000" pitchFamily="2" charset="2"/>
              <a:buChar char="Ø"/>
            </a:pPr>
            <a:r>
              <a:rPr lang="en-US" altLang="en-US" sz="2000" dirty="0"/>
              <a:t>Note that the XOR function is perfectly balanced, which distinguishes it from other Boolean functions</a:t>
            </a:r>
            <a:endParaRPr lang="ar-SA" altLang="en-US" sz="2000" dirty="0"/>
          </a:p>
        </p:txBody>
      </p:sp>
      <p:cxnSp>
        <p:nvCxnSpPr>
          <p:cNvPr id="40" name="Straight Connector 39"/>
          <p:cNvCxnSpPr/>
          <p:nvPr/>
        </p:nvCxnSpPr>
        <p:spPr>
          <a:xfrm>
            <a:off x="3809348" y="1215079"/>
            <a:ext cx="0" cy="1655762"/>
          </a:xfrm>
          <a:prstGeom prst="line">
            <a:avLst/>
          </a:prstGeom>
          <a:ln>
            <a:solidFill>
              <a:srgbClr val="FF0000"/>
            </a:solidFill>
            <a:prstDash val="sysDash"/>
          </a:ln>
        </p:spPr>
        <p:style>
          <a:lnRef idx="2">
            <a:schemeClr val="accent1"/>
          </a:lnRef>
          <a:fillRef idx="0">
            <a:schemeClr val="accent1"/>
          </a:fillRef>
          <a:effectRef idx="1">
            <a:schemeClr val="accent1"/>
          </a:effectRef>
          <a:fontRef idx="minor">
            <a:schemeClr val="tx1"/>
          </a:fontRef>
        </p:style>
      </p:cxnSp>
      <p:sp>
        <p:nvSpPr>
          <p:cNvPr id="41" name="TextBox 40"/>
          <p:cNvSpPr txBox="1">
            <a:spLocks noChangeArrowheads="1"/>
          </p:cNvSpPr>
          <p:nvPr/>
        </p:nvSpPr>
        <p:spPr bwMode="auto">
          <a:xfrm>
            <a:off x="3882373" y="1215080"/>
            <a:ext cx="503238"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a:solidFill>
                  <a:srgbClr val="FF0000"/>
                </a:solidFill>
              </a:rPr>
              <a:t>X</a:t>
            </a:r>
            <a:r>
              <a:rPr lang="en-US" altLang="en-US" sz="1400">
                <a:solidFill>
                  <a:srgbClr val="FF0000"/>
                </a:solidFill>
              </a:rPr>
              <a:t>i</a:t>
            </a:r>
          </a:p>
          <a:p>
            <a:pPr algn="l" rtl="0" eaLnBrk="1" hangingPunct="1">
              <a:spcBef>
                <a:spcPct val="0"/>
              </a:spcBef>
              <a:buClrTx/>
              <a:buSzTx/>
              <a:buFontTx/>
              <a:buNone/>
            </a:pPr>
            <a:endParaRPr lang="en-US" altLang="en-US" sz="200">
              <a:solidFill>
                <a:srgbClr val="FF0000"/>
              </a:solidFill>
            </a:endParaRPr>
          </a:p>
          <a:p>
            <a:pPr algn="l" rtl="0" eaLnBrk="1" hangingPunct="1">
              <a:spcBef>
                <a:spcPct val="0"/>
              </a:spcBef>
              <a:buClrTx/>
              <a:buSzTx/>
              <a:buFontTx/>
              <a:buNone/>
            </a:pPr>
            <a:endParaRPr lang="en-US" altLang="en-US" sz="200">
              <a:solidFill>
                <a:srgbClr val="FF0000"/>
              </a:solidFill>
            </a:endParaRPr>
          </a:p>
          <a:p>
            <a:pPr algn="l" rtl="0" eaLnBrk="1" hangingPunct="1">
              <a:spcBef>
                <a:spcPct val="0"/>
              </a:spcBef>
              <a:buClrTx/>
              <a:buSzTx/>
              <a:buFontTx/>
              <a:buNone/>
            </a:pPr>
            <a:r>
              <a:rPr lang="en-US" altLang="en-US" sz="1800">
                <a:solidFill>
                  <a:srgbClr val="FF0000"/>
                </a:solidFill>
              </a:rPr>
              <a:t>0</a:t>
            </a:r>
          </a:p>
          <a:p>
            <a:pPr algn="l" rtl="0">
              <a:spcBef>
                <a:spcPct val="0"/>
              </a:spcBef>
              <a:spcAft>
                <a:spcPts val="600"/>
              </a:spcAft>
              <a:buClrTx/>
              <a:buSzTx/>
              <a:buNone/>
            </a:pPr>
            <a:r>
              <a:rPr lang="en-US" altLang="en-US" sz="1800">
                <a:solidFill>
                  <a:srgbClr val="FF0000"/>
                </a:solidFill>
              </a:rPr>
              <a:t>0</a:t>
            </a:r>
          </a:p>
          <a:p>
            <a:pPr algn="l" rtl="0">
              <a:spcBef>
                <a:spcPct val="0"/>
              </a:spcBef>
              <a:spcAft>
                <a:spcPts val="600"/>
              </a:spcAft>
              <a:buClrTx/>
              <a:buSzTx/>
              <a:buNone/>
            </a:pPr>
            <a:r>
              <a:rPr lang="en-US" altLang="en-US" sz="1800">
                <a:solidFill>
                  <a:srgbClr val="FF0000"/>
                </a:solidFill>
              </a:rPr>
              <a:t>1</a:t>
            </a:r>
          </a:p>
          <a:p>
            <a:pPr algn="l" rtl="0" eaLnBrk="1" hangingPunct="1">
              <a:spcBef>
                <a:spcPct val="0"/>
              </a:spcBef>
              <a:buClrTx/>
              <a:buSzTx/>
              <a:buFontTx/>
              <a:buNone/>
            </a:pPr>
            <a:r>
              <a:rPr lang="en-US" altLang="en-US" sz="1800">
                <a:solidFill>
                  <a:srgbClr val="FF0000"/>
                </a:solidFill>
              </a:rPr>
              <a:t>1</a:t>
            </a:r>
          </a:p>
        </p:txBody>
      </p:sp>
    </p:spTree>
    <p:custDataLst>
      <p:tags r:id="rId1"/>
    </p:custDataLst>
    <p:extLst>
      <p:ext uri="{BB962C8B-B14F-4D97-AF65-F5344CB8AC3E}">
        <p14:creationId xmlns:p14="http://schemas.microsoft.com/office/powerpoint/2010/main" val="3514150092"/>
      </p:ext>
    </p:extLst>
  </p:cSld>
  <p:clrMapOvr>
    <a:masterClrMapping/>
  </p:clrMapOvr>
  <mc:AlternateContent xmlns:mc="http://schemas.openxmlformats.org/markup-compatibility/2006" xmlns:p14="http://schemas.microsoft.com/office/powerpoint/2010/main">
    <mc:Choice Requires="p14">
      <p:transition spd="slow" p14:dur="2000" advTm="115389"/>
    </mc:Choice>
    <mc:Fallback xmlns="">
      <p:transition spd="slow" advTm="115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500" fill="hold"/>
                                        <p:tgtEl>
                                          <p:spTgt spid="38"/>
                                        </p:tgtEl>
                                        <p:attrNameLst>
                                          <p:attrName>ppt_x</p:attrName>
                                        </p:attrNameLst>
                                      </p:cBhvr>
                                      <p:tavLst>
                                        <p:tav tm="0">
                                          <p:val>
                                            <p:strVal val="#ppt_x"/>
                                          </p:val>
                                        </p:tav>
                                        <p:tav tm="100000">
                                          <p:val>
                                            <p:strVal val="#ppt_x"/>
                                          </p:val>
                                        </p:tav>
                                      </p:tavLst>
                                    </p:anim>
                                    <p:anim calcmode="lin" valueType="num">
                                      <p:cBhvr additive="base">
                                        <p:cTn id="8" dur="500" fill="hold"/>
                                        <p:tgtEl>
                                          <p:spTgt spid="3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anim calcmode="lin" valueType="num">
                                      <p:cBhvr additive="base">
                                        <p:cTn id="11" dur="500" fill="hold"/>
                                        <p:tgtEl>
                                          <p:spTgt spid="39"/>
                                        </p:tgtEl>
                                        <p:attrNameLst>
                                          <p:attrName>ppt_x</p:attrName>
                                        </p:attrNameLst>
                                      </p:cBhvr>
                                      <p:tavLst>
                                        <p:tav tm="0">
                                          <p:val>
                                            <p:strVal val="#ppt_x"/>
                                          </p:val>
                                        </p:tav>
                                        <p:tav tm="100000">
                                          <p:val>
                                            <p:strVal val="#ppt_x"/>
                                          </p:val>
                                        </p:tav>
                                      </p:tavLst>
                                    </p:anim>
                                    <p:anim calcmode="lin" valueType="num">
                                      <p:cBhvr additive="base">
                                        <p:cTn id="12"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fade">
                                      <p:cBhvr>
                                        <p:cTn id="17" dur="2000"/>
                                        <p:tgtEl>
                                          <p:spTgt spid="41"/>
                                        </p:tgtEl>
                                      </p:cBhvr>
                                    </p:animEffect>
                                  </p:childTnLst>
                                </p:cTn>
                              </p:par>
                              <p:par>
                                <p:cTn id="18" presetID="10" presetClass="entr" presetSubtype="0" fill="hold" nodeType="with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523220"/>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20" name="Rectangle 3"/>
          <p:cNvSpPr txBox="1">
            <a:spLocks noChangeArrowheads="1"/>
          </p:cNvSpPr>
          <p:nvPr/>
        </p:nvSpPr>
        <p:spPr bwMode="auto">
          <a:xfrm>
            <a:off x="51719" y="1212067"/>
            <a:ext cx="8713787" cy="122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2000" b="1" dirty="0"/>
              <a:t>Example1:</a:t>
            </a:r>
            <a:r>
              <a:rPr lang="en-US" altLang="en-US" sz="2000" dirty="0"/>
              <a:t> Alice wants to encrypt the letter A, where the letter is given in ASCII code. The ASCII value for A is 65</a:t>
            </a:r>
            <a:r>
              <a:rPr lang="en-US" altLang="en-US" sz="1200" dirty="0"/>
              <a:t>10</a:t>
            </a:r>
            <a:r>
              <a:rPr lang="en-US" altLang="en-US" sz="2000" dirty="0"/>
              <a:t> = 1000001</a:t>
            </a:r>
            <a:r>
              <a:rPr lang="en-US" altLang="en-US" sz="1400" dirty="0"/>
              <a:t>2</a:t>
            </a:r>
            <a:r>
              <a:rPr lang="en-US" altLang="en-US" sz="2000" dirty="0"/>
              <a:t>. Assume that the first key stream bits are (s</a:t>
            </a:r>
            <a:r>
              <a:rPr lang="en-US" altLang="en-US" sz="1400" dirty="0"/>
              <a:t>0</a:t>
            </a:r>
            <a:r>
              <a:rPr lang="en-US" altLang="en-US" sz="2000" dirty="0"/>
              <a:t>, . . . , s</a:t>
            </a:r>
            <a:r>
              <a:rPr lang="en-US" altLang="en-US" sz="1400" dirty="0"/>
              <a:t>6</a:t>
            </a:r>
            <a:r>
              <a:rPr lang="en-US" altLang="en-US" sz="2000" dirty="0"/>
              <a:t>) = 0101100.</a:t>
            </a:r>
          </a:p>
          <a:p>
            <a:pPr eaLnBrk="1" hangingPunct="1">
              <a:spcBef>
                <a:spcPct val="0"/>
              </a:spcBef>
              <a:buClrTx/>
              <a:buSzTx/>
              <a:buFontTx/>
              <a:buNone/>
            </a:pPr>
            <a:endParaRPr lang="en-US" altLang="en-US" sz="2200" dirty="0"/>
          </a:p>
        </p:txBody>
      </p:sp>
      <p:pic>
        <p:nvPicPr>
          <p:cNvPr id="21"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047" y="2194302"/>
            <a:ext cx="8867775" cy="36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Box 4"/>
          <p:cNvSpPr txBox="1">
            <a:spLocks noChangeArrowheads="1"/>
          </p:cNvSpPr>
          <p:nvPr/>
        </p:nvSpPr>
        <p:spPr bwMode="auto">
          <a:xfrm>
            <a:off x="175175" y="4794477"/>
            <a:ext cx="446083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Tx/>
              <a:buNone/>
            </a:pPr>
            <a:r>
              <a:rPr lang="en-US" altLang="en-US" sz="1800" b="1" dirty="0">
                <a:solidFill>
                  <a:srgbClr val="FF0000"/>
                </a:solidFill>
              </a:rPr>
              <a:t>Encryption &amp; Decryption Scenario for Stream Ciphers</a:t>
            </a:r>
            <a:endParaRPr lang="ar-SA" altLang="en-US" sz="1800" b="1" dirty="0">
              <a:solidFill>
                <a:srgbClr val="FF0000"/>
              </a:solidFill>
            </a:endParaRPr>
          </a:p>
        </p:txBody>
      </p:sp>
    </p:spTree>
    <p:extLst>
      <p:ext uri="{BB962C8B-B14F-4D97-AF65-F5344CB8AC3E}">
        <p14:creationId xmlns:p14="http://schemas.microsoft.com/office/powerpoint/2010/main" val="2923902019"/>
      </p:ext>
    </p:extLst>
  </p:cSld>
  <p:clrMapOvr>
    <a:masterClrMapping/>
  </p:clrMapOvr>
  <mc:AlternateContent xmlns:mc="http://schemas.openxmlformats.org/markup-compatibility/2006" xmlns:p14="http://schemas.microsoft.com/office/powerpoint/2010/main">
    <mc:Choice Requires="p14">
      <p:transition spd="slow" p14:dur="2000" advTm="207154"/>
    </mc:Choice>
    <mc:Fallback xmlns="">
      <p:transition spd="slow" advTm="207154"/>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294724" y="345599"/>
            <a:ext cx="4581564" cy="523220"/>
          </a:xfrm>
          <a:prstGeom prst="rect">
            <a:avLst/>
          </a:prstGeom>
          <a:noFill/>
        </p:spPr>
        <p:txBody>
          <a:bodyPr wrap="square" rtlCol="0">
            <a:spAutoFit/>
          </a:bodyPr>
          <a:lstStyle/>
          <a:p>
            <a:r>
              <a:rPr lang="en-US" altLang="ar-SA" sz="2800" dirty="0">
                <a:solidFill>
                  <a:schemeClr val="bg1"/>
                </a:solidFill>
                <a:latin typeface="Tajawal Medium" panose="00000600000000000000" pitchFamily="2" charset="-78"/>
                <a:cs typeface="Tajawal Medium" panose="00000600000000000000" pitchFamily="2" charset="-78"/>
              </a:rPr>
              <a:t>Stream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18" name="Rectangle 3"/>
          <p:cNvSpPr txBox="1">
            <a:spLocks noChangeArrowheads="1"/>
          </p:cNvSpPr>
          <p:nvPr/>
        </p:nvSpPr>
        <p:spPr bwMode="auto">
          <a:xfrm>
            <a:off x="26882" y="1843627"/>
            <a:ext cx="8713787" cy="3066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2000" dirty="0"/>
              <a:t>The</a:t>
            </a:r>
            <a:r>
              <a:rPr lang="en-US" altLang="en-US" sz="2000" i="1" dirty="0"/>
              <a:t> key stream, i</a:t>
            </a:r>
            <a:r>
              <a:rPr lang="en-US" altLang="en-US" sz="2000" dirty="0"/>
              <a:t>s the central issue for the security of stream ciphers. </a:t>
            </a:r>
          </a:p>
          <a:p>
            <a:pPr algn="l" rtl="0" eaLnBrk="1" hangingPunct="1">
              <a:spcBef>
                <a:spcPct val="0"/>
              </a:spcBef>
              <a:buClrTx/>
              <a:buSzTx/>
              <a:buFontTx/>
              <a:buNone/>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The security of a stream cipher </a:t>
            </a:r>
            <a:r>
              <a:rPr lang="en-US" altLang="en-US" sz="2000" i="1" dirty="0"/>
              <a:t>completely depends on the key stream.</a:t>
            </a:r>
          </a:p>
          <a:p>
            <a:pPr eaLnBrk="1" hangingPunct="1">
              <a:spcBef>
                <a:spcPct val="0"/>
              </a:spcBef>
              <a:buClrTx/>
              <a:buSzTx/>
              <a:buFontTx/>
              <a:buNone/>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key stream bits should appear like a random sequence to an attacker</a:t>
            </a:r>
          </a:p>
          <a:p>
            <a:pPr algn="l" rtl="0" eaLnBrk="1" hangingPunct="1">
              <a:spcBef>
                <a:spcPct val="0"/>
              </a:spcBef>
              <a:buClrTx/>
              <a:buSzTx/>
              <a:buFont typeface="Wingdings" panose="05000000000000000000" pitchFamily="2" charset="2"/>
              <a:buChar char="q"/>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In other words, the key stream bits should be unpredictable </a:t>
            </a:r>
          </a:p>
        </p:txBody>
      </p:sp>
    </p:spTree>
    <p:extLst>
      <p:ext uri="{BB962C8B-B14F-4D97-AF65-F5344CB8AC3E}">
        <p14:creationId xmlns:p14="http://schemas.microsoft.com/office/powerpoint/2010/main" val="3407343214"/>
      </p:ext>
    </p:extLst>
  </p:cSld>
  <p:clrMapOvr>
    <a:masterClrMapping/>
  </p:clrMapOvr>
  <mc:AlternateContent xmlns:mc="http://schemas.openxmlformats.org/markup-compatibility/2006" xmlns:p14="http://schemas.microsoft.com/office/powerpoint/2010/main">
    <mc:Choice Requires="p14">
      <p:transition spd="slow" p14:dur="2000" advTm="103060"/>
    </mc:Choice>
    <mc:Fallback xmlns="">
      <p:transition spd="slow" advTm="10306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336307" y="236723"/>
            <a:ext cx="4581564"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One-Time Pad</a:t>
            </a:r>
            <a:r>
              <a:rPr lang="en-US" altLang="ar-SA"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15" name="Rectangle 3"/>
          <p:cNvSpPr txBox="1">
            <a:spLocks noChangeArrowheads="1"/>
          </p:cNvSpPr>
          <p:nvPr/>
        </p:nvSpPr>
        <p:spPr bwMode="auto">
          <a:xfrm>
            <a:off x="-22225" y="1617082"/>
            <a:ext cx="8856663"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2000" dirty="0"/>
              <a:t>The perfect cipher can be defined as unconditionally secure cryptosystem </a:t>
            </a:r>
          </a:p>
          <a:p>
            <a:pPr algn="l" rtl="0" eaLnBrk="1" hangingPunct="1">
              <a:spcBef>
                <a:spcPct val="0"/>
              </a:spcBef>
              <a:buClrTx/>
              <a:buSzTx/>
              <a:buFont typeface="Wingdings" panose="05000000000000000000" pitchFamily="2" charset="2"/>
              <a:buChar char="q"/>
            </a:pPr>
            <a:r>
              <a:rPr lang="en-US" altLang="en-US" sz="2000" dirty="0"/>
              <a:t>A cryptosystem is unconditionally secure if it cannot be broken even with infinite computational resources.</a:t>
            </a:r>
          </a:p>
          <a:p>
            <a:pPr algn="l" rtl="0" eaLnBrk="1" hangingPunct="1">
              <a:spcBef>
                <a:spcPct val="0"/>
              </a:spcBef>
              <a:buClrTx/>
              <a:buSzTx/>
              <a:buFont typeface="Wingdings" panose="05000000000000000000" pitchFamily="2" charset="2"/>
              <a:buChar char="q"/>
            </a:pPr>
            <a:r>
              <a:rPr lang="en-US" altLang="en-US" sz="2000" dirty="0"/>
              <a:t>Definition of One-Time Pad cipher:</a:t>
            </a:r>
          </a:p>
          <a:p>
            <a:pPr algn="l" rtl="0" eaLnBrk="1" hangingPunct="1">
              <a:spcBef>
                <a:spcPct val="0"/>
              </a:spcBef>
              <a:buClrTx/>
              <a:buSzTx/>
              <a:buFontTx/>
              <a:buNone/>
            </a:pPr>
            <a:endParaRPr lang="en-US" altLang="en-US" sz="2000" dirty="0"/>
          </a:p>
          <a:p>
            <a:pPr algn="l" rtl="0" eaLnBrk="1" hangingPunct="1">
              <a:spcBef>
                <a:spcPct val="0"/>
              </a:spcBef>
              <a:buClrTx/>
              <a:buSzTx/>
              <a:buFontTx/>
              <a:buNone/>
            </a:pPr>
            <a:r>
              <a:rPr lang="en-US" altLang="en-US" sz="2000" i="1" dirty="0"/>
              <a:t>A stream cipher that has the following properties:</a:t>
            </a:r>
          </a:p>
          <a:p>
            <a:pPr algn="l" rtl="0" eaLnBrk="1" hangingPunct="1">
              <a:spcBef>
                <a:spcPct val="0"/>
              </a:spcBef>
              <a:buClrTx/>
              <a:buSzTx/>
              <a:buFontTx/>
              <a:buNone/>
            </a:pPr>
            <a:r>
              <a:rPr lang="en-US" altLang="en-US" sz="2000" i="1" dirty="0"/>
              <a:t>1</a:t>
            </a:r>
            <a:r>
              <a:rPr lang="en-US" altLang="en-US" sz="2000" dirty="0"/>
              <a:t>. The key stream s0, s1, s2, . . . is generated by a true random number</a:t>
            </a:r>
          </a:p>
          <a:p>
            <a:pPr algn="l" rtl="0" eaLnBrk="1" hangingPunct="1">
              <a:spcBef>
                <a:spcPct val="0"/>
              </a:spcBef>
              <a:buClrTx/>
              <a:buSzTx/>
              <a:buFontTx/>
              <a:buNone/>
            </a:pPr>
            <a:r>
              <a:rPr lang="en-US" altLang="en-US" sz="2000" dirty="0"/>
              <a:t>generator, and</a:t>
            </a:r>
          </a:p>
          <a:p>
            <a:pPr algn="l" rtl="0" eaLnBrk="1" hangingPunct="1">
              <a:spcBef>
                <a:spcPct val="0"/>
              </a:spcBef>
              <a:buClrTx/>
              <a:buSzTx/>
              <a:buFontTx/>
              <a:buNone/>
            </a:pPr>
            <a:r>
              <a:rPr lang="en-US" altLang="en-US" sz="2000" dirty="0"/>
              <a:t>2. The key stream is only known to the legitimate communicating</a:t>
            </a:r>
          </a:p>
          <a:p>
            <a:pPr algn="l" rtl="0" eaLnBrk="1" hangingPunct="1">
              <a:spcBef>
                <a:spcPct val="0"/>
              </a:spcBef>
              <a:buClrTx/>
              <a:buSzTx/>
              <a:buFontTx/>
              <a:buNone/>
            </a:pPr>
            <a:r>
              <a:rPr lang="en-US" altLang="en-US" sz="2000" dirty="0"/>
              <a:t>parties, and</a:t>
            </a:r>
          </a:p>
          <a:p>
            <a:pPr algn="l" rtl="0" eaLnBrk="1" hangingPunct="1">
              <a:spcBef>
                <a:spcPct val="0"/>
              </a:spcBef>
              <a:buClrTx/>
              <a:buSzTx/>
              <a:buFontTx/>
              <a:buNone/>
            </a:pPr>
            <a:r>
              <a:rPr lang="en-US" altLang="en-US" sz="2000" dirty="0"/>
              <a:t>3. Every key stream bit </a:t>
            </a:r>
            <a:r>
              <a:rPr lang="en-US" altLang="en-US" sz="2000" dirty="0" err="1"/>
              <a:t>si</a:t>
            </a:r>
            <a:r>
              <a:rPr lang="en-US" altLang="en-US" sz="2000" dirty="0"/>
              <a:t> is only used once</a:t>
            </a:r>
          </a:p>
          <a:p>
            <a:pPr algn="l" rtl="0" eaLnBrk="1" hangingPunct="1">
              <a:spcBef>
                <a:spcPct val="0"/>
              </a:spcBef>
              <a:buClrTx/>
              <a:buSzTx/>
              <a:buFontTx/>
              <a:buNone/>
            </a:pPr>
            <a:endParaRPr lang="en-US" altLang="en-US" sz="2000" dirty="0"/>
          </a:p>
          <a:p>
            <a:pPr algn="l" rtl="0" eaLnBrk="1" hangingPunct="1">
              <a:spcBef>
                <a:spcPct val="0"/>
              </a:spcBef>
              <a:buClrTx/>
              <a:buSzTx/>
              <a:buFontTx/>
              <a:buNone/>
            </a:pPr>
            <a:r>
              <a:rPr lang="en-US" altLang="en-US" sz="2000" b="1" dirty="0"/>
              <a:t>Is called one-time pad, and it is unconditionally secure</a:t>
            </a:r>
            <a:r>
              <a:rPr lang="en-US" altLang="en-US" sz="2000" dirty="0"/>
              <a:t>.</a:t>
            </a:r>
          </a:p>
          <a:p>
            <a:pPr eaLnBrk="1" hangingPunct="1">
              <a:spcBef>
                <a:spcPct val="0"/>
              </a:spcBef>
              <a:buClrTx/>
              <a:buSzTx/>
              <a:buFontTx/>
              <a:buNone/>
            </a:pPr>
            <a:endParaRPr lang="en-US" altLang="en-US" i="1" dirty="0"/>
          </a:p>
        </p:txBody>
      </p:sp>
    </p:spTree>
    <p:extLst>
      <p:ext uri="{BB962C8B-B14F-4D97-AF65-F5344CB8AC3E}">
        <p14:creationId xmlns:p14="http://schemas.microsoft.com/office/powerpoint/2010/main" val="3576079116"/>
      </p:ext>
    </p:extLst>
  </p:cSld>
  <p:clrMapOvr>
    <a:masterClrMapping/>
  </p:clrMapOvr>
  <mc:AlternateContent xmlns:mc="http://schemas.openxmlformats.org/markup-compatibility/2006" xmlns:p14="http://schemas.microsoft.com/office/powerpoint/2010/main">
    <mc:Choice Requires="p14">
      <p:transition spd="slow" p14:dur="2000" advTm="149313"/>
    </mc:Choice>
    <mc:Fallback xmlns="">
      <p:transition spd="slow" advTm="14931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336307" y="258871"/>
            <a:ext cx="4581564"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One-Time Pad</a:t>
            </a:r>
            <a:r>
              <a:rPr lang="en-US" altLang="ar-SA"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18" name="Rectangle 3"/>
          <p:cNvSpPr txBox="1">
            <a:spLocks noChangeArrowheads="1"/>
          </p:cNvSpPr>
          <p:nvPr/>
        </p:nvSpPr>
        <p:spPr bwMode="auto">
          <a:xfrm>
            <a:off x="307300" y="1690031"/>
            <a:ext cx="885666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2000" dirty="0"/>
              <a:t>For every </a:t>
            </a:r>
            <a:r>
              <a:rPr lang="en-US" altLang="en-US" sz="2000" dirty="0" err="1"/>
              <a:t>ciphertext</a:t>
            </a:r>
            <a:r>
              <a:rPr lang="en-US" altLang="en-US" sz="2000" dirty="0"/>
              <a:t> bit we get an equation of this form:</a:t>
            </a:r>
            <a:endParaRPr lang="en-US" altLang="en-US" i="1" dirty="0"/>
          </a:p>
        </p:txBody>
      </p:sp>
      <p:pic>
        <p:nvPicPr>
          <p:cNvPr id="19"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07524" y="2266294"/>
            <a:ext cx="4097338"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Rectangle 3"/>
          <p:cNvSpPr txBox="1">
            <a:spLocks noChangeArrowheads="1"/>
          </p:cNvSpPr>
          <p:nvPr/>
        </p:nvSpPr>
        <p:spPr bwMode="auto">
          <a:xfrm>
            <a:off x="378737" y="3490257"/>
            <a:ext cx="8856662"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2000" dirty="0"/>
              <a:t>Note that each individual relation is a linear equation modulo 2 with two unknowns.</a:t>
            </a:r>
          </a:p>
          <a:p>
            <a:pPr algn="l" rtl="0" eaLnBrk="1" hangingPunct="1">
              <a:spcBef>
                <a:spcPct val="0"/>
              </a:spcBef>
              <a:buClrTx/>
              <a:buSzTx/>
              <a:buFont typeface="Wingdings" panose="05000000000000000000" pitchFamily="2" charset="2"/>
              <a:buChar char="q"/>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Note that if the values for S</a:t>
            </a:r>
            <a:r>
              <a:rPr lang="en-US" altLang="en-US" sz="1600" dirty="0"/>
              <a:t>0</a:t>
            </a:r>
            <a:r>
              <a:rPr lang="en-US" altLang="en-US" sz="2000" dirty="0"/>
              <a:t>, S</a:t>
            </a:r>
            <a:r>
              <a:rPr lang="en-US" altLang="en-US" sz="1600" dirty="0"/>
              <a:t>1</a:t>
            </a:r>
            <a:r>
              <a:rPr lang="en-US" altLang="en-US" sz="2000" dirty="0"/>
              <a:t>, … are </a:t>
            </a:r>
            <a:r>
              <a:rPr lang="en-US" altLang="en-US" sz="2000" i="1" dirty="0"/>
              <a:t>not truly random, </a:t>
            </a:r>
            <a:r>
              <a:rPr lang="en-US" altLang="en-US" sz="2000" dirty="0"/>
              <a:t>there will be some functional relationship between them, and the equations shown</a:t>
            </a:r>
          </a:p>
          <a:p>
            <a:pPr algn="l" rtl="0" eaLnBrk="1" hangingPunct="1">
              <a:spcBef>
                <a:spcPct val="0"/>
              </a:spcBef>
              <a:buClrTx/>
              <a:buSzTx/>
              <a:buFontTx/>
              <a:buNone/>
            </a:pPr>
            <a:r>
              <a:rPr lang="en-US" altLang="en-US" sz="2000" dirty="0"/>
              <a:t>above are not independent anymore.</a:t>
            </a:r>
          </a:p>
        </p:txBody>
      </p:sp>
    </p:spTree>
    <p:extLst>
      <p:ext uri="{BB962C8B-B14F-4D97-AF65-F5344CB8AC3E}">
        <p14:creationId xmlns:p14="http://schemas.microsoft.com/office/powerpoint/2010/main" val="3660999954"/>
      </p:ext>
    </p:extLst>
  </p:cSld>
  <p:clrMapOvr>
    <a:masterClrMapping/>
  </p:clrMapOvr>
  <mc:AlternateContent xmlns:mc="http://schemas.openxmlformats.org/markup-compatibility/2006" xmlns:p14="http://schemas.microsoft.com/office/powerpoint/2010/main">
    <mc:Choice Requires="p14">
      <p:transition spd="slow" p14:dur="2000" advTm="53810"/>
    </mc:Choice>
    <mc:Fallback xmlns="">
      <p:transition spd="slow" advTm="5381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336307" y="258871"/>
            <a:ext cx="4581564"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One-Time Pad</a:t>
            </a:r>
            <a:r>
              <a:rPr lang="en-US" altLang="ar-SA"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21" name="Rectangle 3"/>
          <p:cNvSpPr txBox="1">
            <a:spLocks noChangeArrowheads="1"/>
          </p:cNvSpPr>
          <p:nvPr/>
        </p:nvSpPr>
        <p:spPr bwMode="auto">
          <a:xfrm>
            <a:off x="296636" y="1425967"/>
            <a:ext cx="8856662" cy="496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lgn="r" rtl="1">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lgn="r" rtl="1">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lgn="r" rtl="1">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lgn="r" rtl="1">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algn="r" rtl="1"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lgn="l" rtl="0" eaLnBrk="1" hangingPunct="1">
              <a:spcBef>
                <a:spcPct val="0"/>
              </a:spcBef>
              <a:buClrTx/>
              <a:buSzTx/>
              <a:buFont typeface="Wingdings" panose="05000000000000000000" pitchFamily="2" charset="2"/>
              <a:buChar char="q"/>
            </a:pPr>
            <a:r>
              <a:rPr lang="en-US" altLang="en-US" sz="2000" dirty="0"/>
              <a:t>Key stream bits cannot be re-used</a:t>
            </a:r>
          </a:p>
          <a:p>
            <a:pPr algn="l" rtl="0" eaLnBrk="1" hangingPunct="1">
              <a:spcBef>
                <a:spcPct val="0"/>
              </a:spcBef>
              <a:buClrTx/>
              <a:buSzTx/>
              <a:buFontTx/>
              <a:buNone/>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This implies that we need one key bit for every bit of plaintext</a:t>
            </a:r>
          </a:p>
          <a:p>
            <a:pPr algn="l" rtl="0" eaLnBrk="1" hangingPunct="1">
              <a:spcBef>
                <a:spcPct val="0"/>
              </a:spcBef>
              <a:buClrTx/>
              <a:buSzTx/>
              <a:buFont typeface="Wingdings" panose="05000000000000000000" pitchFamily="2" charset="2"/>
              <a:buChar char="q"/>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The key is as long as the plaintext!</a:t>
            </a:r>
          </a:p>
          <a:p>
            <a:pPr algn="l" rtl="0" eaLnBrk="1" hangingPunct="1">
              <a:spcBef>
                <a:spcPct val="0"/>
              </a:spcBef>
              <a:buClrTx/>
              <a:buSzTx/>
              <a:buFont typeface="Wingdings" panose="05000000000000000000" pitchFamily="2" charset="2"/>
              <a:buChar char="q"/>
            </a:pPr>
            <a:endParaRPr lang="en-US" altLang="en-US" sz="2000" dirty="0"/>
          </a:p>
          <a:p>
            <a:pPr algn="l" rtl="0" eaLnBrk="1" hangingPunct="1">
              <a:spcBef>
                <a:spcPct val="0"/>
              </a:spcBef>
              <a:buClrTx/>
              <a:buSzTx/>
              <a:buFont typeface="Wingdings" panose="05000000000000000000" pitchFamily="2" charset="2"/>
              <a:buChar char="q"/>
            </a:pPr>
            <a:r>
              <a:rPr lang="en-US" altLang="en-US" sz="2000" dirty="0"/>
              <a:t>Consider the following scenario:</a:t>
            </a:r>
          </a:p>
          <a:p>
            <a:pPr algn="l" rtl="0" eaLnBrk="1" hangingPunct="1">
              <a:spcBef>
                <a:spcPct val="0"/>
              </a:spcBef>
              <a:buClrTx/>
              <a:buSzTx/>
              <a:buFont typeface="Wingdings" panose="05000000000000000000" pitchFamily="2" charset="2"/>
              <a:buChar char="q"/>
            </a:pPr>
            <a:endParaRPr lang="en-US" altLang="en-US" sz="2000" dirty="0"/>
          </a:p>
          <a:p>
            <a:pPr algn="l" rtl="0" eaLnBrk="1" hangingPunct="1">
              <a:lnSpc>
                <a:spcPct val="150000"/>
              </a:lnSpc>
              <a:spcBef>
                <a:spcPct val="0"/>
              </a:spcBef>
              <a:buClrTx/>
              <a:buSzTx/>
              <a:buFontTx/>
              <a:buNone/>
            </a:pPr>
            <a:r>
              <a:rPr lang="en-US" altLang="en-US" sz="2000" dirty="0"/>
              <a:t>Ex: Alice and Bob wants to share a CD with 1 </a:t>
            </a:r>
            <a:r>
              <a:rPr lang="en-US" altLang="en-US" sz="2000" dirty="0" err="1"/>
              <a:t>MByte</a:t>
            </a:r>
            <a:r>
              <a:rPr lang="en-US" altLang="en-US" sz="2000" dirty="0"/>
              <a:t> of true random numbers. If they send a single email with an attachment of 1 </a:t>
            </a:r>
            <a:r>
              <a:rPr lang="en-US" altLang="en-US" sz="2000" dirty="0" err="1"/>
              <a:t>MByte</a:t>
            </a:r>
            <a:r>
              <a:rPr lang="en-US" altLang="en-US" sz="2000" dirty="0"/>
              <a:t>, they could encrypt and decrypt it only once, but after that they would need to exchange a true random key stream again</a:t>
            </a:r>
          </a:p>
        </p:txBody>
      </p:sp>
    </p:spTree>
    <p:extLst>
      <p:ext uri="{BB962C8B-B14F-4D97-AF65-F5344CB8AC3E}">
        <p14:creationId xmlns:p14="http://schemas.microsoft.com/office/powerpoint/2010/main" val="4186879975"/>
      </p:ext>
    </p:extLst>
  </p:cSld>
  <p:clrMapOvr>
    <a:masterClrMapping/>
  </p:clrMapOvr>
  <mc:AlternateContent xmlns:mc="http://schemas.openxmlformats.org/markup-compatibility/2006" xmlns:p14="http://schemas.microsoft.com/office/powerpoint/2010/main">
    <mc:Choice Requires="p14">
      <p:transition spd="slow" p14:dur="2000" advTm="187557"/>
    </mc:Choice>
    <mc:Fallback xmlns="">
      <p:transition spd="slow" advTm="18755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30"/>
            <a:ext cx="6198451" cy="70672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498028"/>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 y="564141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sp>
        <p:nvSpPr>
          <p:cNvPr id="7" name="TextBox 6"/>
          <p:cNvSpPr txBox="1"/>
          <p:nvPr/>
        </p:nvSpPr>
        <p:spPr>
          <a:xfrm>
            <a:off x="2336307" y="258871"/>
            <a:ext cx="4581564"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One-Time Pad</a:t>
            </a:r>
            <a:r>
              <a:rPr lang="en-US" altLang="ar-SA" sz="2800" dirty="0">
                <a:solidFill>
                  <a:schemeClr val="bg1"/>
                </a:solidFill>
                <a:latin typeface="Tajawal Medium" panose="00000600000000000000" pitchFamily="2" charset="-78"/>
                <a:cs typeface="Tajawal Medium" panose="00000600000000000000" pitchFamily="2" charset="-78"/>
              </a:rPr>
              <a:t> Cipher</a:t>
            </a:r>
          </a:p>
        </p:txBody>
      </p:sp>
      <p:sp>
        <p:nvSpPr>
          <p:cNvPr id="8" name="TextBox 7"/>
          <p:cNvSpPr txBox="1"/>
          <p:nvPr/>
        </p:nvSpPr>
        <p:spPr>
          <a:xfrm>
            <a:off x="277625" y="236724"/>
            <a:ext cx="1473480"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a:t>
            </a:r>
          </a:p>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15" name="Rectangle 3"/>
          <p:cNvSpPr txBox="1">
            <a:spLocks noChangeArrowheads="1"/>
          </p:cNvSpPr>
          <p:nvPr/>
        </p:nvSpPr>
        <p:spPr bwMode="auto">
          <a:xfrm>
            <a:off x="71963" y="1703034"/>
            <a:ext cx="8713787" cy="4176713"/>
          </a:xfrm>
          <a:prstGeom prst="rect">
            <a:avLst/>
          </a:prstGeom>
          <a:noFill/>
          <a:ln w="9525">
            <a:noFill/>
            <a:miter lim="800000"/>
            <a:headEnd/>
            <a:tailEnd/>
          </a:ln>
        </p:spPr>
        <p:txBody>
          <a:bodyPr/>
          <a:lstStyle/>
          <a:p>
            <a:pPr eaLnBrk="1" hangingPunct="1">
              <a:defRPr/>
            </a:pPr>
            <a:r>
              <a:rPr lang="en-US" sz="2400" dirty="0"/>
              <a:t>There are three main types of random number generators, as follows:</a:t>
            </a:r>
          </a:p>
          <a:p>
            <a:pPr eaLnBrk="1" hangingPunct="1">
              <a:defRPr/>
            </a:pPr>
            <a:endParaRPr lang="en-US" sz="2400" dirty="0"/>
          </a:p>
          <a:p>
            <a:pPr marL="457200" indent="-457200">
              <a:buFont typeface="+mj-lt"/>
              <a:buAutoNum type="arabicPeriod"/>
              <a:defRPr/>
            </a:pPr>
            <a:r>
              <a:rPr lang="en-US" sz="2400" b="1" dirty="0"/>
              <a:t>True Random Number Generators (TRNG)</a:t>
            </a:r>
          </a:p>
          <a:p>
            <a:pPr marL="457200" indent="-457200">
              <a:buFont typeface="+mj-lt"/>
              <a:buAutoNum type="arabicPeriod"/>
              <a:defRPr/>
            </a:pPr>
            <a:endParaRPr lang="en-US" sz="2400" b="1" dirty="0"/>
          </a:p>
          <a:p>
            <a:pPr marL="457200" indent="-457200">
              <a:buFont typeface="+mj-lt"/>
              <a:buAutoNum type="arabicPeriod"/>
              <a:defRPr/>
            </a:pPr>
            <a:r>
              <a:rPr lang="en-US" sz="2400" b="1" dirty="0"/>
              <a:t>Pseudorandom Number Generators (PRNG)</a:t>
            </a:r>
          </a:p>
          <a:p>
            <a:pPr marL="457200" indent="-457200">
              <a:buFont typeface="+mj-lt"/>
              <a:buAutoNum type="arabicPeriod"/>
              <a:defRPr/>
            </a:pPr>
            <a:endParaRPr lang="en-US" sz="2400" b="1" dirty="0"/>
          </a:p>
          <a:p>
            <a:pPr marL="457200" indent="-457200">
              <a:buFont typeface="+mj-lt"/>
              <a:buAutoNum type="arabicPeriod"/>
              <a:defRPr/>
            </a:pPr>
            <a:r>
              <a:rPr lang="en-US" sz="2400" b="1" dirty="0"/>
              <a:t>Cryptographically Secure Pseudorandom Number Generators (CSPRNG)</a:t>
            </a:r>
            <a:endParaRPr lang="en-US" sz="2200" dirty="0"/>
          </a:p>
        </p:txBody>
      </p:sp>
    </p:spTree>
    <p:extLst>
      <p:ext uri="{BB962C8B-B14F-4D97-AF65-F5344CB8AC3E}">
        <p14:creationId xmlns:p14="http://schemas.microsoft.com/office/powerpoint/2010/main" val="904065773"/>
      </p:ext>
    </p:extLst>
  </p:cSld>
  <p:clrMapOvr>
    <a:masterClrMapping/>
  </p:clrMapOvr>
  <mc:AlternateContent xmlns:mc="http://schemas.openxmlformats.org/markup-compatibility/2006" xmlns:p14="http://schemas.microsoft.com/office/powerpoint/2010/main">
    <mc:Choice Requires="p14">
      <p:transition spd="slow" p14:dur="2000" advTm="178385"/>
    </mc:Choice>
    <mc:Fallback xmlns="">
      <p:transition spd="slow" advTm="178385"/>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9.1|1.4|1.5|2.1|36.7|19.7"/>
</p:tagLst>
</file>

<file path=ppt/tags/tag2.xml><?xml version="1.0" encoding="utf-8"?>
<p:tagLst xmlns:a="http://schemas.openxmlformats.org/drawingml/2006/main" xmlns:r="http://schemas.openxmlformats.org/officeDocument/2006/relationships" xmlns:p="http://schemas.openxmlformats.org/presentationml/2006/main">
  <p:tag name="TIMING" val="|9|217.2|1.6"/>
</p:tagLst>
</file>

<file path=ppt/tags/tag3.xml><?xml version="1.0" encoding="utf-8"?>
<p:tagLst xmlns:a="http://schemas.openxmlformats.org/drawingml/2006/main" xmlns:r="http://schemas.openxmlformats.org/officeDocument/2006/relationships" xmlns:p="http://schemas.openxmlformats.org/presentationml/2006/main">
  <p:tag name="TIMING" val="|3.6|1.2|1.5|0.9|70.7"/>
</p:tagLst>
</file>

<file path=ppt/tags/tag4.xml><?xml version="1.0" encoding="utf-8"?>
<p:tagLst xmlns:a="http://schemas.openxmlformats.org/drawingml/2006/main" xmlns:r="http://schemas.openxmlformats.org/officeDocument/2006/relationships" xmlns:p="http://schemas.openxmlformats.org/presentationml/2006/main">
  <p:tag name="TIMING" val="|1.7|2.2|148.5"/>
</p:tagLst>
</file>

<file path=ppt/tags/tag5.xml><?xml version="1.0" encoding="utf-8"?>
<p:tagLst xmlns:a="http://schemas.openxmlformats.org/drawingml/2006/main" xmlns:r="http://schemas.openxmlformats.org/officeDocument/2006/relationships" xmlns:p="http://schemas.openxmlformats.org/presentationml/2006/main">
  <p:tag name="TIMING" val="|1.1"/>
</p:tagLst>
</file>

<file path=ppt/tags/tag6.xml><?xml version="1.0" encoding="utf-8"?>
<p:tagLst xmlns:a="http://schemas.openxmlformats.org/drawingml/2006/main" xmlns:r="http://schemas.openxmlformats.org/officeDocument/2006/relationships" xmlns:p="http://schemas.openxmlformats.org/presentationml/2006/main">
  <p:tag name="TIMING" val="|10.4|68.7|1.3"/>
</p:tagLst>
</file>

<file path=ppt/tags/tag7.xml><?xml version="1.0" encoding="utf-8"?>
<p:tagLst xmlns:a="http://schemas.openxmlformats.org/drawingml/2006/main" xmlns:r="http://schemas.openxmlformats.org/officeDocument/2006/relationships" xmlns:p="http://schemas.openxmlformats.org/presentationml/2006/main">
  <p:tag name="TIMING" val="|1.4|1.2|1.5|1.9|14.4"/>
</p:tagLst>
</file>

<file path=ppt/tags/tag8.xml><?xml version="1.0" encoding="utf-8"?>
<p:tagLst xmlns:a="http://schemas.openxmlformats.org/drawingml/2006/main" xmlns:r="http://schemas.openxmlformats.org/officeDocument/2006/relationships" xmlns:p="http://schemas.openxmlformats.org/presentationml/2006/main">
  <p:tag name="TIMING" val="|19.5|115.5"/>
</p:tagLst>
</file>

<file path=ppt/tags/tag9.xml><?xml version="1.0" encoding="utf-8"?>
<p:tagLst xmlns:a="http://schemas.openxmlformats.org/drawingml/2006/main" xmlns:r="http://schemas.openxmlformats.org/officeDocument/2006/relationships" xmlns:p="http://schemas.openxmlformats.org/presentationml/2006/main">
  <p:tag name="TIMING" val="|0.6"/>
</p:tagLst>
</file>

<file path=ppt/tags/tag10.xml><?xml version="1.0" encoding="utf-8"?>
<p:tagLst xmlns:a="http://schemas.openxmlformats.org/drawingml/2006/main" xmlns:r="http://schemas.openxmlformats.org/officeDocument/2006/relationships" xmlns:p="http://schemas.openxmlformats.org/presentationml/2006/main">
  <p:tag name="TIMING" val="|1|1.9|3|40.6|4.3|13.8|12.1"/>
</p:tagLst>
</file>

<file path=ppt/tags/tag11.xml><?xml version="1.0" encoding="utf-8"?>
<p:tagLst xmlns:a="http://schemas.openxmlformats.org/drawingml/2006/main" xmlns:r="http://schemas.openxmlformats.org/officeDocument/2006/relationships" xmlns:p="http://schemas.openxmlformats.org/presentationml/2006/main">
  <p:tag name="TIMING" val="|11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1017</TotalTime>
  <Words>2523</Words>
  <Application>Microsoft Office PowerPoint</Application>
  <PresentationFormat>Widescreen</PresentationFormat>
  <Paragraphs>630</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Lenovo</cp:lastModifiedBy>
  <cp:revision>45</cp:revision>
  <dcterms:created xsi:type="dcterms:W3CDTF">2021-08-03T13:03:26Z</dcterms:created>
  <dcterms:modified xsi:type="dcterms:W3CDTF">2023-02-10T20:57:56Z</dcterms:modified>
</cp:coreProperties>
</file>