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9" r:id="rId3"/>
    <p:sldId id="525" r:id="rId4"/>
    <p:sldId id="494" r:id="rId5"/>
    <p:sldId id="495" r:id="rId6"/>
    <p:sldId id="496" r:id="rId7"/>
    <p:sldId id="497" r:id="rId8"/>
    <p:sldId id="499" r:id="rId9"/>
    <p:sldId id="498" r:id="rId10"/>
    <p:sldId id="500" r:id="rId11"/>
    <p:sldId id="501" r:id="rId12"/>
    <p:sldId id="502"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526" r:id="rId27"/>
    <p:sldId id="527" r:id="rId28"/>
    <p:sldId id="528" r:id="rId29"/>
    <p:sldId id="529" r:id="rId30"/>
    <p:sldId id="516" r:id="rId31"/>
    <p:sldId id="517" r:id="rId32"/>
    <p:sldId id="520" r:id="rId33"/>
    <p:sldId id="521" r:id="rId34"/>
    <p:sldId id="522" r:id="rId35"/>
    <p:sldId id="32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p:scale>
          <a:sx n="94" d="100"/>
          <a:sy n="94" d="100"/>
        </p:scale>
        <p:origin x="-101" y="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dgm:t>
        <a:bodyPr/>
        <a:lstStyle/>
        <a:p>
          <a:r>
            <a:rPr lang="en-US" sz="1400" b="1" u="sng">
              <a:solidFill>
                <a:schemeClr val="bg2">
                  <a:lumMod val="50000"/>
                </a:schemeClr>
              </a:solidFill>
            </a:rPr>
            <a:t>Early  perspectives on motivation</a:t>
          </a:r>
          <a:endParaRPr lang="en-US" sz="1400" b="1" u="sng" dirty="0">
            <a:solidFill>
              <a:schemeClr val="bg2">
                <a:lumMod val="50000"/>
              </a:schemeClr>
            </a:solidFill>
          </a:endParaRPr>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dgm:t>
        <a:bodyPr/>
        <a:lstStyle/>
        <a:p>
          <a:r>
            <a:rPr lang="en-US" sz="1400">
              <a:solidFill>
                <a:schemeClr val="bg2">
                  <a:lumMod val="50000"/>
                </a:schemeClr>
              </a:solidFill>
            </a:rPr>
            <a:t>The Traditional Approach</a:t>
          </a:r>
          <a:endParaRPr lang="en-US" sz="1400" dirty="0">
            <a:solidFill>
              <a:schemeClr val="bg2">
                <a:lumMod val="50000"/>
              </a:schemeClr>
            </a:solidFill>
          </a:endParaRPr>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dgm:t>
        <a:bodyPr/>
        <a:lstStyle/>
        <a:p>
          <a:r>
            <a:rPr lang="en-US" sz="1400" b="1" u="sng" dirty="0">
              <a:solidFill>
                <a:schemeClr val="bg2">
                  <a:lumMod val="50000"/>
                </a:schemeClr>
              </a:solidFill>
            </a:rPr>
            <a:t>Need-Based Perspective Motivation </a:t>
          </a:r>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dgm:t>
        <a:bodyPr/>
        <a:lstStyle/>
        <a:p>
          <a:r>
            <a:rPr lang="en-US" sz="1400">
              <a:solidFill>
                <a:schemeClr val="bg2">
                  <a:lumMod val="50000"/>
                </a:schemeClr>
              </a:solidFill>
            </a:rPr>
            <a:t>The Hierarchy of Needs</a:t>
          </a:r>
          <a:endParaRPr lang="en-US" sz="1400" dirty="0">
            <a:solidFill>
              <a:schemeClr val="bg2">
                <a:lumMod val="50000"/>
              </a:schemeClr>
            </a:solidFill>
          </a:endParaRPr>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dgm:t>
        <a:bodyPr/>
        <a:lstStyle/>
        <a:p>
          <a:r>
            <a:rPr lang="en-US" sz="1400" b="1" u="sng" dirty="0"/>
            <a:t>Process-Based Prospective Motivation</a:t>
          </a:r>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dgm:t>
        <a:bodyPr/>
        <a:lstStyle/>
        <a:p>
          <a:r>
            <a:rPr lang="en-US" sz="1400" dirty="0"/>
            <a:t>Equity theory </a:t>
          </a:r>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dgm:t>
        <a:bodyPr/>
        <a:lstStyle/>
        <a:p>
          <a:r>
            <a:rPr lang="en-US" sz="1400" dirty="0"/>
            <a:t>The Porter–Lawler Model</a:t>
          </a:r>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dgm: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dgm:t>
        <a:bodyPr/>
        <a:lstStyle/>
        <a:p>
          <a:r>
            <a:rPr lang="en-US" sz="1400">
              <a:solidFill>
                <a:schemeClr val="bg2">
                  <a:lumMod val="50000"/>
                </a:schemeClr>
              </a:solidFill>
            </a:rPr>
            <a:t>The Human Relations Approach</a:t>
          </a:r>
          <a:endParaRPr lang="en-US" sz="1400" dirty="0">
            <a:solidFill>
              <a:schemeClr val="bg2">
                <a:lumMod val="50000"/>
              </a:schemeClr>
            </a:solidFill>
          </a:endParaRPr>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dgm:t>
        <a:bodyPr/>
        <a:lstStyle/>
        <a:p>
          <a:endParaRPr lang="en-US" sz="1400" dirty="0">
            <a:solidFill>
              <a:schemeClr val="bg2">
                <a:lumMod val="50000"/>
              </a:schemeClr>
            </a:solidFill>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dgm:t>
        <a:bodyPr/>
        <a:lstStyle/>
        <a:p>
          <a:r>
            <a:rPr lang="en-US" sz="1400">
              <a:solidFill>
                <a:schemeClr val="bg2">
                  <a:lumMod val="50000"/>
                </a:schemeClr>
              </a:solidFill>
            </a:rPr>
            <a:t>The ERG Theory]</a:t>
          </a:r>
          <a:endParaRPr lang="en-US" sz="1400" dirty="0">
            <a:solidFill>
              <a:schemeClr val="bg2">
                <a:lumMod val="50000"/>
              </a:schemeClr>
            </a:solidFill>
          </a:endParaRPr>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dgm:t>
        <a:bodyPr/>
        <a:lstStyle/>
        <a:p>
          <a:r>
            <a:rPr lang="en-US" sz="1400">
              <a:solidFill>
                <a:schemeClr val="bg2">
                  <a:lumMod val="50000"/>
                </a:schemeClr>
              </a:solidFill>
            </a:rPr>
            <a:t>The Two-Factor Theory</a:t>
          </a:r>
          <a:endParaRPr lang="en-US" sz="1400" dirty="0">
            <a:solidFill>
              <a:schemeClr val="bg2">
                <a:lumMod val="50000"/>
              </a:schemeClr>
            </a:solidFill>
          </a:endParaRPr>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dgm:t>
        <a:bodyPr/>
        <a:lstStyle/>
        <a:p>
          <a:r>
            <a:rPr lang="en-US" sz="1400">
              <a:solidFill>
                <a:schemeClr val="bg2">
                  <a:lumMod val="50000"/>
                </a:schemeClr>
              </a:solidFill>
            </a:rPr>
            <a:t>The Acquired Needs Framework</a:t>
          </a:r>
          <a:endParaRPr lang="en-US" sz="1400" dirty="0">
            <a:solidFill>
              <a:schemeClr val="bg2">
                <a:lumMod val="50000"/>
              </a:schemeClr>
            </a:solidFill>
          </a:endParaRPr>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dgm:t>
        <a:bodyPr/>
        <a:lstStyle/>
        <a:p>
          <a:r>
            <a:rPr lang="en-US" sz="1400" dirty="0"/>
            <a:t>The Expectancy Theory of Motivation</a:t>
          </a:r>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dgm:t>
        <a:bodyPr/>
        <a:lstStyle/>
        <a:p>
          <a:r>
            <a:rPr lang="en-US" sz="1400" dirty="0"/>
            <a:t>Classical Conditioning</a:t>
          </a:r>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dgm:t>
        <a:bodyPr/>
        <a:lstStyle/>
        <a:p>
          <a:r>
            <a:rPr lang="en-US" sz="1400" dirty="0"/>
            <a:t>The Contemporary View</a:t>
          </a:r>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dgm:t>
        <a:bodyPr/>
        <a:lstStyle/>
        <a:p>
          <a:r>
            <a:rPr lang="en-US" sz="1400" dirty="0"/>
            <a:t>Behavior Modifications</a:t>
          </a:r>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t>
        <a:bodyPr/>
        <a:lstStyle/>
        <a:p>
          <a:endParaRPr lang="en-US"/>
        </a:p>
      </dgm:t>
    </dgm:pt>
    <dgm:pt modelId="{E8A1CA5C-9050-431E-9FCD-28211ED30713}" type="pres">
      <dgm:prSet presAssocID="{70E44F67-F489-4875-A338-58A9E7F272E1}" presName="node" presStyleLbl="node1" presStyleIdx="0" presStyleCnt="4">
        <dgm:presLayoutVars>
          <dgm:bulletEnabled val="1"/>
        </dgm:presLayoutVars>
      </dgm:prSet>
      <dgm:spPr/>
      <dgm:t>
        <a:bodyPr/>
        <a:lstStyle/>
        <a:p>
          <a:endParaRPr lang="en-US"/>
        </a:p>
      </dgm:t>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t>
        <a:bodyPr/>
        <a:lstStyle/>
        <a:p>
          <a:endParaRPr lang="en-US"/>
        </a:p>
      </dgm:t>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t>
        <a:bodyPr/>
        <a:lstStyle/>
        <a:p>
          <a:endParaRPr lang="en-US"/>
        </a:p>
      </dgm:t>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t>
        <a:bodyPr/>
        <a:lstStyle/>
        <a:p>
          <a:endParaRPr lang="en-US"/>
        </a:p>
      </dgm:t>
    </dgm:pt>
  </dgm:ptLst>
  <dgm:cxnLst>
    <dgm:cxn modelId="{60ED3DF4-5546-408D-8883-BD756953C5D2}" type="presOf" srcId="{A1D905E2-755B-46F7-843E-C40149795F72}" destId="{727079E7-1658-4D88-8450-5CE9FBABAF09}"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C4D31801-FD07-40EF-A26F-9D7971FE7FBC}" type="presOf" srcId="{FC9FE4E2-3B09-4C45-8FA4-50AB0B03A6ED}" destId="{E8A1CA5C-9050-431E-9FCD-28211ED30713}" srcOrd="0" destOrd="3" presId="urn:microsoft.com/office/officeart/2005/8/layout/hList6"/>
    <dgm:cxn modelId="{5583291C-1AD4-42D3-B536-C0D7377109EF}" type="presOf" srcId="{11A3D3A5-B604-45EF-8A7F-25D38AA6553A}" destId="{727079E7-1658-4D88-8450-5CE9FBABAF09}" srcOrd="0" destOrd="1"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061B7029-3D02-488F-A984-F49AA4D40B61}" type="presOf" srcId="{1A74FE26-4664-4946-9B96-324C6693DCB7}" destId="{E8A1CA5C-9050-431E-9FCD-28211ED30713}" srcOrd="0" destOrd="1" presId="urn:microsoft.com/office/officeart/2005/8/layout/hList6"/>
    <dgm:cxn modelId="{BBCB239E-2B64-4219-BC38-4BEACBDFF33C}" type="presOf" srcId="{6B144FFE-0D82-4187-9C3A-817644F3728F}" destId="{8BB3C94E-0599-4DAD-B6ED-F6BEC8FDA050}" srcOrd="0" destOrd="0"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EBC1893B-34D0-44D6-BCC4-960F123E98D5}" type="presOf" srcId="{C4C55316-0344-4739-88E4-3B041A4B610F}" destId="{B2F2BCDA-1C97-44B1-B9A8-513A71A13BCC}" srcOrd="0" destOrd="2" presId="urn:microsoft.com/office/officeart/2005/8/layout/hList6"/>
    <dgm:cxn modelId="{0BB53C0C-0CB7-44EC-BD8A-38085DAE6878}" type="presOf" srcId="{0A7BED1D-D632-41FC-9902-A4B5D3ADD521}" destId="{727079E7-1658-4D88-8450-5CE9FBABAF09}" srcOrd="0" destOrd="0" presId="urn:microsoft.com/office/officeart/2005/8/layout/hList6"/>
    <dgm:cxn modelId="{3C0BED3F-8378-472F-8B1D-83FD44DEDCFB}" type="presOf" srcId="{EEB98870-3E15-49B0-B8E0-E4AC9C3EF639}" destId="{E8A1CA5C-9050-431E-9FCD-28211ED30713}" srcOrd="0" destOrd="2" presId="urn:microsoft.com/office/officeart/2005/8/layout/hList6"/>
    <dgm:cxn modelId="{CC921823-D0A9-4A82-BFC0-616721A2CC08}" type="presOf" srcId="{13EED476-F410-407E-9764-B24D50EC6E20}" destId="{B2F2BCDA-1C97-44B1-B9A8-513A71A13BCC}" srcOrd="0" destOrd="3" presId="urn:microsoft.com/office/officeart/2005/8/layout/hList6"/>
    <dgm:cxn modelId="{C7BF1315-079B-46E0-B13D-52D1A2D5FEEB}" type="presOf" srcId="{EA2BC669-7DAC-405E-8EE0-1D1F3AF318AF}" destId="{727079E7-1658-4D88-8450-5CE9FBABAF09}" srcOrd="0" destOrd="4"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D9CC103-0143-47AF-B8C4-3532110FB4B2}" srcId="{70E44F67-F489-4875-A338-58A9E7F272E1}" destId="{1A74FE26-4664-4946-9B96-324C6693DCB7}" srcOrd="0" destOrd="0" parTransId="{1FD46674-4D30-4C95-B589-1DC7E0309FCF}" sibTransId="{9DC42810-1073-4C4C-B2B0-D8C1C7E1769C}"/>
    <dgm:cxn modelId="{A90F0B2D-53B2-4420-A29B-18404571491A}" type="presOf" srcId="{70E44F67-F489-4875-A338-58A9E7F272E1}" destId="{E8A1CA5C-9050-431E-9FCD-28211ED30713}" srcOrd="0" destOrd="0" presId="urn:microsoft.com/office/officeart/2005/8/layout/hList6"/>
    <dgm:cxn modelId="{518D26E0-DB82-4961-A335-6DF0F519DE9D}" type="presOf" srcId="{93FA880C-A3C8-4F96-B6F0-FD2049EF8C7D}" destId="{727079E7-1658-4D88-8450-5CE9FBABAF09}" srcOrd="0" destOrd="3" presId="urn:microsoft.com/office/officeart/2005/8/layout/hList6"/>
    <dgm:cxn modelId="{92013934-5E3A-4983-B005-3D8FE425D573}" srcId="{6B144FFE-0D82-4187-9C3A-817644F3728F}" destId="{0A7BED1D-D632-41FC-9902-A4B5D3ADD521}" srcOrd="1" destOrd="0" parTransId="{D46631C4-35FA-4DC7-BB68-23AC5E622688}" sibTransId="{4C9ABD1D-0BE5-4B1D-A6D8-C169721CDAE3}"/>
    <dgm:cxn modelId="{9852D3AB-215D-4D93-B36F-1EECABA8230A}" type="presOf" srcId="{C746A475-C0DC-49A7-95E2-6ABE86486BFE}" destId="{D030CA09-80DF-4905-A69D-CF65E59E35CA}" srcOrd="0" destOrd="2"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750C90A7-5A42-47A6-B948-79CA0D10CE8B}" srcId="{15C8655B-24BF-49DC-A788-476EFC281D48}" destId="{6D39250B-58D6-46B3-A5B1-0BBE47C98F09}" srcOrd="2" destOrd="0" parTransId="{21E8F14A-4FA0-40A8-9237-08EE3D14B614}" sibTransId="{13F8E3EE-C24F-4E75-A497-0E48410B38C6}"/>
    <dgm:cxn modelId="{C8C9A2F2-4183-4733-9932-E46C83632990}" srcId="{6B144FFE-0D82-4187-9C3A-817644F3728F}" destId="{2CE90FFD-F498-49EA-9D43-F8ADA02C942C}" srcOrd="3" destOrd="0" parTransId="{6007E880-9A5D-48A5-8F3D-42FBF01F58F1}" sibTransId="{9EA32144-45CD-4380-A957-471B9BA0FACE}"/>
    <dgm:cxn modelId="{FA1D0A26-11F9-4E19-9334-0BFA8B01208C}" type="presOf" srcId="{35CE13F1-E49C-4D35-9596-D6B77A6EC50F}" destId="{B2F2BCDA-1C97-44B1-B9A8-513A71A13BCC}" srcOrd="0" destOrd="1" presId="urn:microsoft.com/office/officeart/2005/8/layout/hList6"/>
    <dgm:cxn modelId="{2A073892-6CC1-43E8-866A-E141953CBD97}" type="presOf" srcId="{2CE90FFD-F498-49EA-9D43-F8ADA02C942C}" destId="{B2F2BCDA-1C97-44B1-B9A8-513A71A13BCC}" srcOrd="0" destOrd="0" presId="urn:microsoft.com/office/officeart/2005/8/layout/hList6"/>
    <dgm:cxn modelId="{DE7FCBC4-1CEC-41DD-B10D-1AEF61A84ADD}" srcId="{2CE90FFD-F498-49EA-9D43-F8ADA02C942C}" destId="{C4C55316-0344-4739-88E4-3B041A4B610F}" srcOrd="1" destOrd="0" parTransId="{DA42F804-C74F-4AAC-8A7B-9D2CA2345657}" sibTransId="{2C076C0E-8872-42B6-A224-7639EDF32A53}"/>
    <dgm:cxn modelId="{0CE26193-CD73-4901-9916-5F6ED41C5DB9}" srcId="{15C8655B-24BF-49DC-A788-476EFC281D48}" destId="{C746A475-C0DC-49A7-95E2-6ABE86486BFE}" srcOrd="1" destOrd="0" parTransId="{C29BDA65-F480-4D6B-A616-050A680EBAE8}" sibTransId="{711262BA-AFCB-4341-ADE3-9BAF6D86AA64}"/>
    <dgm:cxn modelId="{DE2BEE30-42C3-425A-A275-12E389C7A2D5}" srcId="{6B144FFE-0D82-4187-9C3A-817644F3728F}" destId="{15C8655B-24BF-49DC-A788-476EFC281D48}" srcOrd="2" destOrd="0" parTransId="{AFE95D50-2086-445E-95F3-488836172A78}" sibTransId="{443CC320-5C63-4FA0-ACBB-ACE97EE1973E}"/>
    <dgm:cxn modelId="{8A2177D3-DAF9-47FB-A9F5-62FB233FDF40}" type="presOf" srcId="{0BDFF62B-D778-41F2-8DFF-AB63999BF5A9}" destId="{D030CA09-80DF-4905-A69D-CF65E59E35CA}" srcOrd="0" destOrd="1" presId="urn:microsoft.com/office/officeart/2005/8/layout/hList6"/>
    <dgm:cxn modelId="{074C36ED-7EC7-4BAC-AD88-149DAC895DD5}" type="presOf" srcId="{15C8655B-24BF-49DC-A788-476EFC281D48}" destId="{D030CA09-80DF-4905-A69D-CF65E59E35CA}" srcOrd="0" destOrd="0" presId="urn:microsoft.com/office/officeart/2005/8/layout/hList6"/>
    <dgm:cxn modelId="{D1D37036-CFFF-4B68-8B8F-4DFFF8FD1620}" srcId="{0A7BED1D-D632-41FC-9902-A4B5D3ADD521}" destId="{11A3D3A5-B604-45EF-8A7F-25D38AA6553A}" srcOrd="0" destOrd="0" parTransId="{91529B81-D818-4C4D-BD88-D98187692D6C}" sibTransId="{03B7F1EC-9CA3-4E1A-874E-A4DC2D332206}"/>
    <dgm:cxn modelId="{EB1D4583-F532-4B90-A8B6-5594AC7B68A0}" srcId="{70E44F67-F489-4875-A338-58A9E7F272E1}" destId="{FC9FE4E2-3B09-4C45-8FA4-50AB0B03A6ED}" srcOrd="2" destOrd="0" parTransId="{32720B82-9126-4F2D-BCFE-669F05D4238E}" sibTransId="{0C9B95E3-615F-4E55-B961-466009A4A4B2}"/>
    <dgm:cxn modelId="{4AA8EF31-C3E4-4ED7-B014-4998630019BC}" srcId="{0A7BED1D-D632-41FC-9902-A4B5D3ADD521}" destId="{93FA880C-A3C8-4F96-B6F0-FD2049EF8C7D}" srcOrd="2" destOrd="0" parTransId="{C3AF1BF1-6B2C-4043-90B0-85E19CD88DA0}" sibTransId="{AEC79E4A-851E-4ACD-B24E-5246B9C5D0F7}"/>
    <dgm:cxn modelId="{50A47784-1727-4A5B-9021-789B23FD231C}" srcId="{0A7BED1D-D632-41FC-9902-A4B5D3ADD521}" destId="{A1D905E2-755B-46F7-843E-C40149795F72}" srcOrd="1" destOrd="0" parTransId="{469E7D6E-E1C3-4952-A5D3-F209509E57E7}" sibTransId="{19E50694-AD41-4EE8-B0A3-BA62B9815F31}"/>
    <dgm:cxn modelId="{DF84896E-E52D-4F62-939E-545CEB2DE4A3}" srcId="{15C8655B-24BF-49DC-A788-476EFC281D48}" destId="{0BDFF62B-D778-41F2-8DFF-AB63999BF5A9}" srcOrd="0" destOrd="0" parTransId="{45F978EE-DCD7-47D0-85B4-9D8EA360ED51}" sibTransId="{B111C8E6-9DC9-4C37-A9C6-2EE222EDD833}"/>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103642"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a:solidFill>
                <a:schemeClr val="bg2">
                  <a:lumMod val="50000"/>
                </a:schemeClr>
              </a:solidFill>
            </a:rPr>
            <a:t>Early  perspectives on motivation</a:t>
          </a:r>
          <a:endParaRPr lang="en-US" sz="1400" b="1" u="sng"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Traditional Approach</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Human Relations Approach</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endParaRPr lang="en-US" sz="1400" kern="1200" dirty="0">
            <a:solidFill>
              <a:schemeClr val="bg2">
                <a:lumMod val="50000"/>
              </a:schemeClr>
            </a:solidFill>
          </a:endParaRPr>
        </a:p>
      </dsp:txBody>
      <dsp:txXfrm rot="5400000">
        <a:off x="2359" y="505132"/>
        <a:ext cx="2313662" cy="1515397"/>
      </dsp:txXfrm>
    </dsp:sp>
    <dsp:sp modelId="{727079E7-1658-4D88-8450-5CE9FBABAF09}">
      <dsp:nvSpPr>
        <dsp:cNvPr id="0" name=""/>
        <dsp:cNvSpPr/>
      </dsp:nvSpPr>
      <dsp:spPr>
        <a:xfrm rot="16200000">
          <a:off x="2383544"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dirty="0">
              <a:solidFill>
                <a:schemeClr val="bg2">
                  <a:lumMod val="50000"/>
                </a:schemeClr>
              </a:solidFill>
            </a:rPr>
            <a:t>Need-Based Perspective Motivation </a:t>
          </a: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Hierarchy of Needs</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ERG Theory]</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Two-Factor Theory</a:t>
          </a:r>
          <a:endParaRPr lang="en-US" sz="1400" kern="1200" dirty="0">
            <a:solidFill>
              <a:schemeClr val="bg2">
                <a:lumMod val="50000"/>
              </a:schemeClr>
            </a:solidFill>
          </a:endParaRPr>
        </a:p>
        <a:p>
          <a:pPr marL="114300" lvl="1" indent="-114300" algn="l" defTabSz="622300">
            <a:lnSpc>
              <a:spcPct val="90000"/>
            </a:lnSpc>
            <a:spcBef>
              <a:spcPct val="0"/>
            </a:spcBef>
            <a:spcAft>
              <a:spcPct val="15000"/>
            </a:spcAft>
            <a:buChar char="••"/>
          </a:pPr>
          <a:r>
            <a:rPr lang="en-US" sz="1400" kern="1200">
              <a:solidFill>
                <a:schemeClr val="bg2">
                  <a:lumMod val="50000"/>
                </a:schemeClr>
              </a:solidFill>
            </a:rPr>
            <a:t>The Acquired Needs Framework</a:t>
          </a:r>
          <a:endParaRPr lang="en-US" sz="1400" kern="1200" dirty="0">
            <a:solidFill>
              <a:schemeClr val="bg2">
                <a:lumMod val="50000"/>
              </a:schemeClr>
            </a:solidFill>
          </a:endParaRPr>
        </a:p>
      </dsp:txBody>
      <dsp:txXfrm rot="5400000">
        <a:off x="2489545" y="505132"/>
        <a:ext cx="2313662" cy="1515397"/>
      </dsp:txXfrm>
    </dsp:sp>
    <dsp:sp modelId="{D030CA09-80DF-4905-A69D-CF65E59E35CA}">
      <dsp:nvSpPr>
        <dsp:cNvPr id="0" name=""/>
        <dsp:cNvSpPr/>
      </dsp:nvSpPr>
      <dsp:spPr>
        <a:xfrm rot="16200000">
          <a:off x="4870731"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u="sng" kern="1200" dirty="0"/>
            <a:t>Process-Based Prospective Motivation</a:t>
          </a:r>
        </a:p>
        <a:p>
          <a:pPr marL="114300" lvl="1" indent="-114300" algn="l" defTabSz="622300">
            <a:lnSpc>
              <a:spcPct val="90000"/>
            </a:lnSpc>
            <a:spcBef>
              <a:spcPct val="0"/>
            </a:spcBef>
            <a:spcAft>
              <a:spcPct val="15000"/>
            </a:spcAft>
            <a:buChar char="••"/>
          </a:pPr>
          <a:r>
            <a:rPr lang="en-US" sz="1400" kern="1200" dirty="0"/>
            <a:t>Equity theory </a:t>
          </a:r>
        </a:p>
        <a:p>
          <a:pPr marL="114300" lvl="1" indent="-114300" algn="l" defTabSz="622300">
            <a:lnSpc>
              <a:spcPct val="90000"/>
            </a:lnSpc>
            <a:spcBef>
              <a:spcPct val="0"/>
            </a:spcBef>
            <a:spcAft>
              <a:spcPct val="15000"/>
            </a:spcAft>
            <a:buChar char="••"/>
          </a:pPr>
          <a:r>
            <a:rPr lang="en-US" sz="1400" kern="1200" dirty="0"/>
            <a:t>The Expectancy Theory of Motivation</a:t>
          </a:r>
        </a:p>
        <a:p>
          <a:pPr marL="114300" lvl="1" indent="-114300" algn="l" defTabSz="622300">
            <a:lnSpc>
              <a:spcPct val="90000"/>
            </a:lnSpc>
            <a:spcBef>
              <a:spcPct val="0"/>
            </a:spcBef>
            <a:spcAft>
              <a:spcPct val="15000"/>
            </a:spcAft>
            <a:buChar char="••"/>
          </a:pPr>
          <a:r>
            <a:rPr lang="en-US" sz="1400" kern="1200" dirty="0"/>
            <a:t>The Porter–Lawler Model</a:t>
          </a:r>
        </a:p>
      </dsp:txBody>
      <dsp:txXfrm rot="5400000">
        <a:off x="4976732" y="505132"/>
        <a:ext cx="2313662" cy="1515397"/>
      </dsp:txXfrm>
    </dsp:sp>
    <dsp:sp modelId="{B2F2BCDA-1C97-44B1-B9A8-513A71A13BCC}">
      <dsp:nvSpPr>
        <dsp:cNvPr id="0" name=""/>
        <dsp:cNvSpPr/>
      </dsp:nvSpPr>
      <dsp:spPr>
        <a:xfrm rot="16200000">
          <a:off x="7357918" y="106000"/>
          <a:ext cx="2525663" cy="2313662"/>
        </a:xfrm>
        <a:prstGeom prst="flowChartManualOperati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latin typeface="Calibri" panose="020F0502020204030204"/>
              <a:ea typeface="+mn-ea"/>
              <a:cs typeface="+mn-cs"/>
            </a:rPr>
            <a:t>Learning-Based Perspectives on Motivation</a:t>
          </a:r>
          <a:endParaRPr lang="en-US" sz="1400" b="1" u="sng" kern="1200" dirty="0">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dirty="0"/>
            <a:t>Classical Conditioning</a:t>
          </a:r>
        </a:p>
        <a:p>
          <a:pPr marL="114300" lvl="1" indent="-114300" algn="l" defTabSz="622300">
            <a:lnSpc>
              <a:spcPct val="90000"/>
            </a:lnSpc>
            <a:spcBef>
              <a:spcPct val="0"/>
            </a:spcBef>
            <a:spcAft>
              <a:spcPct val="15000"/>
            </a:spcAft>
            <a:buChar char="••"/>
          </a:pPr>
          <a:r>
            <a:rPr lang="en-US" sz="1400" kern="1200" dirty="0"/>
            <a:t>The Contemporary View</a:t>
          </a:r>
        </a:p>
        <a:p>
          <a:pPr marL="114300" lvl="1" indent="-114300" algn="l" defTabSz="622300">
            <a:lnSpc>
              <a:spcPct val="90000"/>
            </a:lnSpc>
            <a:spcBef>
              <a:spcPct val="0"/>
            </a:spcBef>
            <a:spcAft>
              <a:spcPct val="15000"/>
            </a:spcAft>
            <a:buChar char="••"/>
          </a:pPr>
          <a:r>
            <a:rPr lang="en-US" sz="1400" kern="1200" dirty="0"/>
            <a:t>Behavior Modifications</a:t>
          </a:r>
        </a:p>
      </dsp:txBody>
      <dsp:txXfrm rot="5400000">
        <a:off x="7463919" y="505132"/>
        <a:ext cx="2313662"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6629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38712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454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7831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57962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8508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60164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32443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52433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67783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517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52650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6045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28686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45080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47831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44834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052493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974467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6140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92567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61366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3412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29006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21199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8497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57737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02836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36586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85344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2000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9.emf"/><Relationship Id="rId5" Type="http://schemas.openxmlformats.org/officeDocument/2006/relationships/diagramQuickStyle" Target="../diagrams/quickStyle1.xml"/><Relationship Id="rId10" Type="http://schemas.openxmlformats.org/officeDocument/2006/relationships/image" Target="../media/image8.emf"/><Relationship Id="rId4" Type="http://schemas.openxmlformats.org/officeDocument/2006/relationships/diagramLayout" Target="../diagrams/layout1.xml"/><Relationship Id="rId9"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692771"/>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Salahaldin</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Abuabdou</a:t>
            </a:r>
            <a:endParaRPr lang="en-US" sz="2800" dirty="0">
              <a:solidFill>
                <a:srgbClr val="24A9E1"/>
              </a:solidFill>
              <a:latin typeface="Tajawal Medium" panose="00000600000000000000" pitchFamily="2" charset="-78"/>
              <a:cs typeface="Tajawal Medium" panose="00000600000000000000" pitchFamily="2" charset="-78"/>
            </a:endParaRPr>
          </a:p>
          <a:p>
            <a:endParaRPr lang="en-US" sz="16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1077218"/>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a:t>
            </a:r>
            <a:r>
              <a:rPr lang="en-US" sz="3200" dirty="0">
                <a:solidFill>
                  <a:schemeClr val="bg1"/>
                </a:solidFill>
                <a:latin typeface="Tajawal Medium" panose="00000600000000000000" pitchFamily="2" charset="-78"/>
                <a:cs typeface="Tajawal Medium" panose="00000600000000000000" pitchFamily="2" charset="-78"/>
              </a:rPr>
              <a:t>Motivating Behavior</a:t>
            </a:r>
          </a:p>
          <a:p>
            <a:pPr algn="ctr"/>
            <a:r>
              <a:rPr lang="en-US" sz="3200" dirty="0">
                <a:solidFill>
                  <a:schemeClr val="bg1"/>
                </a:solidFill>
                <a:latin typeface="Tajawal Medium" panose="00000600000000000000" pitchFamily="2" charset="-78"/>
                <a:cs typeface="Tajawal Medium" panose="00000600000000000000" pitchFamily="2" charset="-78"/>
              </a:rPr>
              <a:t>Part 2 </a:t>
            </a:r>
          </a:p>
        </p:txBody>
      </p:sp>
      <p:sp>
        <p:nvSpPr>
          <p:cNvPr id="15" name="TextBox 14">
            <a:extLst>
              <a:ext uri="{FF2B5EF4-FFF2-40B4-BE49-F238E27FC236}">
                <a16:creationId xmlns="" xmlns:a16="http://schemas.microsoft.com/office/drawing/2014/main" id="{2C2C532D-5EEB-4911-B57F-FB3E04E9519E}"/>
              </a:ext>
            </a:extLst>
          </p:cNvPr>
          <p:cNvSpPr txBox="1"/>
          <p:nvPr/>
        </p:nvSpPr>
        <p:spPr>
          <a:xfrm>
            <a:off x="266156" y="616610"/>
            <a:ext cx="6182138" cy="461665"/>
          </a:xfrm>
          <a:prstGeom prst="rect">
            <a:avLst/>
          </a:prstGeom>
          <a:noFill/>
        </p:spPr>
        <p:txBody>
          <a:bodyPr wrap="square">
            <a:spAutoFit/>
          </a:bodyPr>
          <a:lstStyle/>
          <a:p>
            <a:r>
              <a:rPr lang="en-US" sz="2400" dirty="0">
                <a:solidFill>
                  <a:srgbClr val="24A9E1"/>
                </a:solidFill>
                <a:latin typeface="Tajawal Medium" panose="00000600000000000000" pitchFamily="2" charset="-78"/>
                <a:cs typeface="Tajawal Medium" panose="00000600000000000000" pitchFamily="2" charset="-78"/>
              </a:rPr>
              <a:t>MGM603</a:t>
            </a:r>
            <a:endParaRPr lang="en-US" sz="2400" dirty="0"/>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5" y="1563878"/>
            <a:ext cx="9710516" cy="378206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algn="just">
              <a:lnSpc>
                <a:spcPct val="150000"/>
              </a:lnSpc>
            </a:pPr>
            <a:endParaRPr lang="en-US" b="1" u="sng" dirty="0">
              <a:solidFill>
                <a:srgbClr val="FF0000"/>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solidFill>
                  <a:schemeClr val="bg1">
                    <a:lumMod val="75000"/>
                  </a:schemeClr>
                </a:solidFill>
                <a:latin typeface="Times New Roman" panose="02020603050405020304" pitchFamily="18" charset="0"/>
                <a:cs typeface="Times New Roman" panose="02020603050405020304" pitchFamily="18" charset="0"/>
              </a:rPr>
              <a:t>Characterize the nature of motivation, including its importance and basic historical perspectives.</a:t>
            </a:r>
          </a:p>
          <a:p>
            <a:pPr marL="285750" indent="-285750">
              <a:lnSpc>
                <a:spcPct val="150000"/>
              </a:lnSpc>
              <a:buFont typeface="Wingdings" panose="05000000000000000000" pitchFamily="2" charset="2"/>
              <a:buChar char="q"/>
            </a:pPr>
            <a:endParaRPr lang="en-US" dirty="0">
              <a:solidFill>
                <a:schemeClr val="bg1">
                  <a:lumMod val="75000"/>
                </a:schemeClr>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solidFill>
                  <a:schemeClr val="bg1">
                    <a:lumMod val="75000"/>
                  </a:schemeClr>
                </a:solidFill>
                <a:latin typeface="Times New Roman" panose="02020603050405020304" pitchFamily="18" charset="0"/>
                <a:cs typeface="Times New Roman" panose="02020603050405020304" pitchFamily="18" charset="0"/>
              </a:rPr>
              <a:t>Identify and describe the need-based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the major process-based perspectives on motivation.</a:t>
            </a:r>
          </a:p>
          <a:p>
            <a:pPr marL="285750" indent="-285750">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learning-based perspectives on motivation.</a:t>
            </a:r>
          </a:p>
        </p:txBody>
      </p:sp>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a:extLst>
              <a:ext uri="{FF2B5EF4-FFF2-40B4-BE49-F238E27FC236}">
                <a16:creationId xmlns="" xmlns:a16="http://schemas.microsoft.com/office/drawing/2014/main" id="{F1368145-BFA4-485D-BB94-0D8B563DECB3}"/>
              </a:ext>
            </a:extLst>
          </p:cNvPr>
          <p:cNvGraphicFramePr/>
          <p:nvPr>
            <p:extLst>
              <p:ext uri="{D42A27DB-BD31-4B8C-83A1-F6EECF244321}">
                <p14:modId xmlns:p14="http://schemas.microsoft.com/office/powerpoint/2010/main" val="3370341387"/>
              </p:ext>
            </p:extLst>
          </p:nvPr>
        </p:nvGraphicFramePr>
        <p:xfrm>
          <a:off x="1996454" y="3370288"/>
          <a:ext cx="9779939" cy="2525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9"/>
          <a:stretch>
            <a:fillRect/>
          </a:stretch>
        </p:blipFill>
        <p:spPr>
          <a:xfrm>
            <a:off x="2289771" y="5954663"/>
            <a:ext cx="9902229" cy="204838"/>
          </a:xfrm>
          <a:prstGeom prst="rect">
            <a:avLst/>
          </a:prstGeom>
        </p:spPr>
      </p:pic>
      <p:pic>
        <p:nvPicPr>
          <p:cNvPr id="4" name="Picture 3"/>
          <p:cNvPicPr>
            <a:picLocks noChangeAspect="1"/>
          </p:cNvPicPr>
          <p:nvPr/>
        </p:nvPicPr>
        <p:blipFill>
          <a:blip r:embed="rId10"/>
          <a:stretch>
            <a:fillRect/>
          </a:stretch>
        </p:blipFill>
        <p:spPr>
          <a:xfrm>
            <a:off x="-108036" y="2204822"/>
            <a:ext cx="238650" cy="2709534"/>
          </a:xfrm>
          <a:prstGeom prst="rect">
            <a:avLst/>
          </a:prstGeom>
        </p:spPr>
      </p:pic>
      <p:pic>
        <p:nvPicPr>
          <p:cNvPr id="5" name="Picture 4"/>
          <p:cNvPicPr>
            <a:picLocks noChangeAspect="1"/>
          </p:cNvPicPr>
          <p:nvPr/>
        </p:nvPicPr>
        <p:blipFill>
          <a:blip r:embed="rId10"/>
          <a:stretch>
            <a:fillRect/>
          </a:stretch>
        </p:blipFill>
        <p:spPr>
          <a:xfrm>
            <a:off x="12072675" y="2204822"/>
            <a:ext cx="238650" cy="2709534"/>
          </a:xfrm>
          <a:prstGeom prst="rect">
            <a:avLst/>
          </a:prstGeom>
        </p:spPr>
      </p:pic>
      <p:pic>
        <p:nvPicPr>
          <p:cNvPr id="6" name="Picture 5"/>
          <p:cNvPicPr>
            <a:picLocks noChangeAspect="1"/>
          </p:cNvPicPr>
          <p:nvPr/>
        </p:nvPicPr>
        <p:blipFill>
          <a:blip r:embed="rId11"/>
          <a:stretch>
            <a:fillRect/>
          </a:stretch>
        </p:blipFill>
        <p:spPr>
          <a:xfrm>
            <a:off x="-17323" y="0"/>
            <a:ext cx="9533101" cy="1610200"/>
          </a:xfrm>
          <a:prstGeom prst="rect">
            <a:avLst/>
          </a:prstGeom>
        </p:spPr>
      </p:pic>
      <p:grpSp>
        <p:nvGrpSpPr>
          <p:cNvPr id="8" name="Group 7">
            <a:extLst>
              <a:ext uri="{FF2B5EF4-FFF2-40B4-BE49-F238E27FC236}">
                <a16:creationId xmlns="" xmlns:a16="http://schemas.microsoft.com/office/drawing/2014/main" id="{3750D99C-10A8-4272-ACC2-172E8002B985}"/>
              </a:ext>
            </a:extLst>
          </p:cNvPr>
          <p:cNvGrpSpPr/>
          <p:nvPr/>
        </p:nvGrpSpPr>
        <p:grpSpPr>
          <a:xfrm>
            <a:off x="130614" y="576828"/>
            <a:ext cx="5591289" cy="536288"/>
            <a:chOff x="130614" y="576828"/>
            <a:chExt cx="5591289" cy="536288"/>
          </a:xfrm>
        </p:grpSpPr>
        <p:sp>
          <p:nvSpPr>
            <p:cNvPr id="7" name="TextBox 6"/>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Sequence: </a:t>
            </a:r>
          </a:p>
        </p:txBody>
      </p:sp>
      <p:sp>
        <p:nvSpPr>
          <p:cNvPr id="14" name="TextBox 13">
            <a:extLst>
              <a:ext uri="{FF2B5EF4-FFF2-40B4-BE49-F238E27FC236}">
                <a16:creationId xmlns="" xmlns:a16="http://schemas.microsoft.com/office/drawing/2014/main" id="{1BC24026-B024-4689-8A5B-437EBF0AF523}"/>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This chapter is explored as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spTree>
    <p:extLst>
      <p:ext uri="{BB962C8B-B14F-4D97-AF65-F5344CB8AC3E}">
        <p14:creationId xmlns:p14="http://schemas.microsoft.com/office/powerpoint/2010/main" val="8279392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9">
                                            <p:graphicEl>
                                              <a:dgm id="{E8A1CA5C-9050-431E-9FCD-28211ED30713}"/>
                                            </p:graphicEl>
                                          </p:spTgt>
                                        </p:tgtEl>
                                        <p:attrNameLst>
                                          <p:attrName>ppt_x</p:attrName>
                                        </p:attrNameLst>
                                      </p:cBhvr>
                                      <p:tavLst>
                                        <p:tav tm="0">
                                          <p:val>
                                            <p:strVal val="ppt_x"/>
                                          </p:val>
                                        </p:tav>
                                        <p:tav tm="100000">
                                          <p:val>
                                            <p:strVal val="ppt_x"/>
                                          </p:val>
                                        </p:tav>
                                      </p:tavLst>
                                    </p:anim>
                                    <p:anim calcmode="lin" valueType="num">
                                      <p:cBhvr additive="base">
                                        <p:cTn id="7" dur="500"/>
                                        <p:tgtEl>
                                          <p:spTgt spid="9">
                                            <p:graphicEl>
                                              <a:dgm id="{E8A1CA5C-9050-431E-9FCD-28211ED30713}"/>
                                            </p:graphic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9">
                                            <p:graphicEl>
                                              <a:dgm id="{E8A1CA5C-9050-431E-9FCD-28211ED30713}"/>
                                            </p:graphicEl>
                                          </p:spTgt>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9">
                                            <p:graphicEl>
                                              <a:dgm id="{727079E7-1658-4D88-8450-5CE9FBABAF09}"/>
                                            </p:graphicEl>
                                          </p:spTgt>
                                        </p:tgtEl>
                                        <p:attrNameLst>
                                          <p:attrName>ppt_x</p:attrName>
                                        </p:attrNameLst>
                                      </p:cBhvr>
                                      <p:tavLst>
                                        <p:tav tm="0">
                                          <p:val>
                                            <p:strVal val="ppt_x"/>
                                          </p:val>
                                        </p:tav>
                                        <p:tav tm="100000">
                                          <p:val>
                                            <p:strVal val="ppt_x"/>
                                          </p:val>
                                        </p:tav>
                                      </p:tavLst>
                                    </p:anim>
                                    <p:anim calcmode="lin" valueType="num">
                                      <p:cBhvr additive="base">
                                        <p:cTn id="13" dur="500"/>
                                        <p:tgtEl>
                                          <p:spTgt spid="9">
                                            <p:graphicEl>
                                              <a:dgm id="{727079E7-1658-4D88-8450-5CE9FBABAF09}"/>
                                            </p:graphicEl>
                                          </p:spTgt>
                                        </p:tgtEl>
                                        <p:attrNameLst>
                                          <p:attrName>ppt_y</p:attrName>
                                        </p:attrNameLst>
                                      </p:cBhvr>
                                      <p:tavLst>
                                        <p:tav tm="0">
                                          <p:val>
                                            <p:strVal val="ppt_y"/>
                                          </p:val>
                                        </p:tav>
                                        <p:tav tm="100000">
                                          <p:val>
                                            <p:strVal val="1+ppt_h/2"/>
                                          </p:val>
                                        </p:tav>
                                      </p:tavLst>
                                    </p:anim>
                                    <p:set>
                                      <p:cBhvr>
                                        <p:cTn id="14" dur="1" fill="hold">
                                          <p:stCondLst>
                                            <p:cond delay="499"/>
                                          </p:stCondLst>
                                        </p:cTn>
                                        <p:tgtEl>
                                          <p:spTgt spid="9">
                                            <p:graphicEl>
                                              <a:dgm id="{727079E7-1658-4D88-8450-5CE9FBABAF09}"/>
                                            </p:graphic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9">
                                            <p:graphicEl>
                                              <a:dgm id="{D030CA09-80DF-4905-A69D-CF65E59E35CA}"/>
                                            </p:graphicEl>
                                          </p:spTgt>
                                        </p:tgtEl>
                                        <p:attrNameLst>
                                          <p:attrName>ppt_x</p:attrName>
                                        </p:attrNameLst>
                                      </p:cBhvr>
                                      <p:tavLst>
                                        <p:tav tm="0">
                                          <p:val>
                                            <p:strVal val="ppt_x"/>
                                          </p:val>
                                        </p:tav>
                                        <p:tav tm="100000">
                                          <p:val>
                                            <p:strVal val="ppt_x"/>
                                          </p:val>
                                        </p:tav>
                                      </p:tavLst>
                                    </p:anim>
                                    <p:anim calcmode="lin" valueType="num">
                                      <p:cBhvr additive="base">
                                        <p:cTn id="19" dur="500"/>
                                        <p:tgtEl>
                                          <p:spTgt spid="9">
                                            <p:graphicEl>
                                              <a:dgm id="{D030CA09-80DF-4905-A69D-CF65E59E35CA}"/>
                                            </p:graphicEl>
                                          </p:spTgt>
                                        </p:tgtEl>
                                        <p:attrNameLst>
                                          <p:attrName>ppt_y</p:attrName>
                                        </p:attrNameLst>
                                      </p:cBhvr>
                                      <p:tavLst>
                                        <p:tav tm="0">
                                          <p:val>
                                            <p:strVal val="ppt_y"/>
                                          </p:val>
                                        </p:tav>
                                        <p:tav tm="100000">
                                          <p:val>
                                            <p:strVal val="1+ppt_h/2"/>
                                          </p:val>
                                        </p:tav>
                                      </p:tavLst>
                                    </p:anim>
                                    <p:set>
                                      <p:cBhvr>
                                        <p:cTn id="20" dur="1" fill="hold">
                                          <p:stCondLst>
                                            <p:cond delay="499"/>
                                          </p:stCondLst>
                                        </p:cTn>
                                        <p:tgtEl>
                                          <p:spTgt spid="9">
                                            <p:graphicEl>
                                              <a:dgm id="{D030CA09-80DF-4905-A69D-CF65E59E35CA}"/>
                                            </p:graphic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9">
                                            <p:graphicEl>
                                              <a:dgm id="{B2F2BCDA-1C97-44B1-B9A8-513A71A13BCC}"/>
                                            </p:graphicEl>
                                          </p:spTgt>
                                        </p:tgtEl>
                                        <p:attrNameLst>
                                          <p:attrName>ppt_x</p:attrName>
                                        </p:attrNameLst>
                                      </p:cBhvr>
                                      <p:tavLst>
                                        <p:tav tm="0">
                                          <p:val>
                                            <p:strVal val="ppt_x"/>
                                          </p:val>
                                        </p:tav>
                                        <p:tav tm="100000">
                                          <p:val>
                                            <p:strVal val="ppt_x"/>
                                          </p:val>
                                        </p:tav>
                                      </p:tavLst>
                                    </p:anim>
                                    <p:anim calcmode="lin" valueType="num">
                                      <p:cBhvr additive="base">
                                        <p:cTn id="25" dur="500"/>
                                        <p:tgtEl>
                                          <p:spTgt spid="9">
                                            <p:graphicEl>
                                              <a:dgm id="{B2F2BCDA-1C97-44B1-B9A8-513A71A13BCC}"/>
                                            </p:graphicEl>
                                          </p:spTgt>
                                        </p:tgtEl>
                                        <p:attrNameLst>
                                          <p:attrName>ppt_y</p:attrName>
                                        </p:attrNameLst>
                                      </p:cBhvr>
                                      <p:tavLst>
                                        <p:tav tm="0">
                                          <p:val>
                                            <p:strVal val="ppt_y"/>
                                          </p:val>
                                        </p:tav>
                                        <p:tav tm="100000">
                                          <p:val>
                                            <p:strVal val="1+ppt_h/2"/>
                                          </p:val>
                                        </p:tav>
                                      </p:tavLst>
                                    </p:anim>
                                    <p:set>
                                      <p:cBhvr>
                                        <p:cTn id="26" dur="1" fill="hold">
                                          <p:stCondLst>
                                            <p:cond delay="499"/>
                                          </p:stCondLst>
                                        </p:cTn>
                                        <p:tgtEl>
                                          <p:spTgt spid="9">
                                            <p:graphicEl>
                                              <a:dgm id="{B2F2BCDA-1C97-44B1-B9A8-513A71A13BCC}"/>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uiExpand="1">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960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3829260572"/>
              </p:ext>
            </p:extLst>
          </p:nvPr>
        </p:nvGraphicFramePr>
        <p:xfrm>
          <a:off x="1799067" y="1922781"/>
          <a:ext cx="9883182" cy="3688080"/>
        </p:xfrm>
        <a:graphic>
          <a:graphicData uri="http://schemas.openxmlformats.org/drawingml/2006/table">
            <a:tbl>
              <a:tblPr firstRow="1" bandRow="1">
                <a:tableStyleId>{5C22544A-7EE6-4342-B048-85BDC9FD1C3A}</a:tableStyleId>
              </a:tblPr>
              <a:tblGrid>
                <a:gridCol w="1818776">
                  <a:extLst>
                    <a:ext uri="{9D8B030D-6E8A-4147-A177-3AD203B41FA5}">
                      <a16:colId xmlns="" xmlns:a16="http://schemas.microsoft.com/office/drawing/2014/main" val="3966072766"/>
                    </a:ext>
                  </a:extLst>
                </a:gridCol>
                <a:gridCol w="8064406">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Process-Based Perspectives on Motivation</a:t>
                      </a:r>
                    </a:p>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Process-based perspectives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focus on how people behave in their efforts to satisfy their needs.</a:t>
                      </a:r>
                    </a:p>
                    <a:p>
                      <a:pPr marL="0" indent="0" algn="just">
                        <a:buFont typeface="Wingdings" panose="05000000000000000000" pitchFamily="2" charset="2"/>
                        <a:buNone/>
                      </a:pPr>
                      <a:endParaRPr lang="en-US" sz="18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In contrast to needs-based theories,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process-based theories see motivation as a rational process: individuals perceive their environment, analyze it, develop reactions and feelings, and respond in certain ways. </a:t>
                      </a: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Rather than attempting to identify specific motivational stimuli, such as pay or recognition, process perspectives focus on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why people choose certain behavioral options to satisfy their needs</a:t>
                      </a:r>
                      <a:r>
                        <a:rPr lang="en-US" sz="1800" b="0" i="0" u="sng" kern="1200" dirty="0">
                          <a:solidFill>
                            <a:srgbClr val="0A1F6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regardless of the needs themselves)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and how they evaluate their satisfaction after they have attained these goals.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none" kern="1200" dirty="0">
                          <a:solidFill>
                            <a:srgbClr val="0A1F61"/>
                          </a:solidFill>
                          <a:latin typeface="Times New Roman" panose="02020603050405020304" pitchFamily="18" charset="0"/>
                          <a:ea typeface="+mn-ea"/>
                          <a:cs typeface="Times New Roman" panose="02020603050405020304" pitchFamily="18" charset="0"/>
                        </a:rPr>
                        <a:t>Two main process-based theories are </a:t>
                      </a:r>
                      <a:r>
                        <a:rPr lang="en-US" sz="1800" b="1" i="0" u="sng" kern="1200" dirty="0">
                          <a:solidFill>
                            <a:srgbClr val="C00000"/>
                          </a:solidFill>
                          <a:latin typeface="Times New Roman" panose="02020603050405020304" pitchFamily="18" charset="0"/>
                          <a:ea typeface="+mn-ea"/>
                          <a:cs typeface="Times New Roman" panose="02020603050405020304" pitchFamily="18" charset="0"/>
                        </a:rPr>
                        <a:t>Equity theory and Expectancy theory</a:t>
                      </a:r>
                      <a:r>
                        <a:rPr lang="en-US" sz="1800" b="1" i="0" u="none" kern="1200" dirty="0">
                          <a:solidFill>
                            <a:srgbClr val="C00000"/>
                          </a:solidFill>
                          <a:latin typeface="Times New Roman" panose="02020603050405020304" pitchFamily="18" charset="0"/>
                          <a:ea typeface="+mn-ea"/>
                          <a:cs typeface="Times New Roman" panose="02020603050405020304" pitchFamily="18" charset="0"/>
                        </a:rPr>
                        <a:t>.</a:t>
                      </a:r>
                      <a:endParaRPr lang="en-US" sz="1800" b="1"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AD40FF41-3E58-49FF-92FA-A5BF28892338}"/>
              </a:ext>
            </a:extLst>
          </p:cNvPr>
          <p:cNvGrpSpPr/>
          <p:nvPr/>
        </p:nvGrpSpPr>
        <p:grpSpPr>
          <a:xfrm>
            <a:off x="130614" y="576828"/>
            <a:ext cx="9845658" cy="536288"/>
            <a:chOff x="130614" y="576828"/>
            <a:chExt cx="9845658" cy="536288"/>
          </a:xfrm>
        </p:grpSpPr>
        <p:sp>
          <p:nvSpPr>
            <p:cNvPr id="14" name="TextBox 13">
              <a:extLst>
                <a:ext uri="{FF2B5EF4-FFF2-40B4-BE49-F238E27FC236}">
                  <a16:creationId xmlns="" xmlns:a16="http://schemas.microsoft.com/office/drawing/2014/main" id="{779B4E28-BC73-44FC-A2F7-B26BCE076F7D}"/>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5" name="Rectangle 14">
              <a:extLst>
                <a:ext uri="{FF2B5EF4-FFF2-40B4-BE49-F238E27FC236}">
                  <a16:creationId xmlns="" xmlns:a16="http://schemas.microsoft.com/office/drawing/2014/main" id="{6597F8F7-E639-46FD-9A9D-A92CFC40852C}"/>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28684298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526297"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331301976"/>
              </p:ext>
            </p:extLst>
          </p:nvPr>
        </p:nvGraphicFramePr>
        <p:xfrm>
          <a:off x="1784069" y="2200096"/>
          <a:ext cx="10036869" cy="3538095"/>
        </p:xfrm>
        <a:graphic>
          <a:graphicData uri="http://schemas.openxmlformats.org/drawingml/2006/table">
            <a:tbl>
              <a:tblPr firstRow="1" bandRow="1">
                <a:tableStyleId>{5C22544A-7EE6-4342-B048-85BDC9FD1C3A}</a:tableStyleId>
              </a:tblPr>
              <a:tblGrid>
                <a:gridCol w="1858805">
                  <a:extLst>
                    <a:ext uri="{9D8B030D-6E8A-4147-A177-3AD203B41FA5}">
                      <a16:colId xmlns="" xmlns:a16="http://schemas.microsoft.com/office/drawing/2014/main" val="3966072766"/>
                    </a:ext>
                  </a:extLst>
                </a:gridCol>
                <a:gridCol w="8178064">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Equity theory </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Equity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Focuses on people’s desire to be treated with what they perceive as equity and to avoid perceived inequity</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equity theory of motivation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is based on the relatively simple premise that people in organizations want to be treated fairly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theory defines equity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the belief that we are being treated fairly in relation to others and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inequity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as the belief that we are being treated unfairly compared with others.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5" name="Rectangle 14">
            <a:extLst>
              <a:ext uri="{FF2B5EF4-FFF2-40B4-BE49-F238E27FC236}">
                <a16:creationId xmlns="" xmlns:a16="http://schemas.microsoft.com/office/drawing/2014/main" id="{0EA4AE72-4604-4DBE-9726-B4207EC3CE4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 xmlns:a16="http://schemas.microsoft.com/office/drawing/2014/main" id="{61592483-CF26-4C39-A475-2BB3D51F951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711155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116118831"/>
              </p:ext>
            </p:extLst>
          </p:nvPr>
        </p:nvGraphicFramePr>
        <p:xfrm>
          <a:off x="1784069" y="2200096"/>
          <a:ext cx="10116383" cy="3962400"/>
        </p:xfrm>
        <a:graphic>
          <a:graphicData uri="http://schemas.openxmlformats.org/drawingml/2006/table">
            <a:tbl>
              <a:tblPr firstRow="1" bandRow="1">
                <a:tableStyleId>{5C22544A-7EE6-4342-B048-85BDC9FD1C3A}</a:tableStyleId>
              </a:tblPr>
              <a:tblGrid>
                <a:gridCol w="1595235">
                  <a:extLst>
                    <a:ext uri="{9D8B030D-6E8A-4147-A177-3AD203B41FA5}">
                      <a16:colId xmlns="" xmlns:a16="http://schemas.microsoft.com/office/drawing/2014/main" val="3966072766"/>
                    </a:ext>
                  </a:extLst>
                </a:gridCol>
                <a:gridCol w="8521148">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noFill/>
                  </a:tcPr>
                </a:tc>
                <a:tc>
                  <a:txBody>
                    <a:bodyPr/>
                    <a:lstStyle/>
                    <a:p>
                      <a:pPr marL="0" indent="0" algn="just">
                        <a:buFont typeface="Wingdings" panose="05000000000000000000" pitchFamily="2" charset="2"/>
                        <a:buNone/>
                      </a:pPr>
                      <a:r>
                        <a:rPr lang="en-US" sz="1800" b="1" i="0" u="sng" kern="1200" dirty="0">
                          <a:solidFill>
                            <a:srgbClr val="0A1F61"/>
                          </a:solidFill>
                          <a:latin typeface="Times New Roman" panose="02020603050405020304" pitchFamily="18" charset="0"/>
                          <a:ea typeface="+mn-ea"/>
                          <a:cs typeface="Times New Roman" panose="02020603050405020304" pitchFamily="18" charset="0"/>
                        </a:rPr>
                        <a:t>People in organizations form perceptions of the equity of their treatment through a four-step process: </a:t>
                      </a:r>
                    </a:p>
                    <a:p>
                      <a:pPr marL="0" indent="0" algn="just">
                        <a:buFont typeface="Wingdings" panose="05000000000000000000" pitchFamily="2" charset="2"/>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evaluate how they are being treated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by the firm.</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form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a perception of how a “comparison-other</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being treated. The comparison-other might be a person in the same workgroup, someone in another part of the organization, or even a composite of several people scattered throughout the organization</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compare their own circumstances with those of the comparison-other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and then use this comparison as the basis for forming an impression of either equity or inequity. </a:t>
                      </a: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Fourth</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depending on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the strength of this feeling,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person may choose to pursue one or more of the alternatives</a:t>
                      </a:r>
                    </a:p>
                    <a:p>
                      <a:pPr marL="457200" indent="-457200" algn="just">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sp>
        <p:nvSpPr>
          <p:cNvPr id="15" name="Rectangle 14">
            <a:extLst>
              <a:ext uri="{FF2B5EF4-FFF2-40B4-BE49-F238E27FC236}">
                <a16:creationId xmlns="" xmlns:a16="http://schemas.microsoft.com/office/drawing/2014/main" id="{0E0D6D66-FF5B-4F4C-8A2D-77796D877F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 xmlns:a16="http://schemas.microsoft.com/office/drawing/2014/main" id="{6E18EC4F-2DB7-475E-8FD4-5C000114DE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581773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511144636"/>
              </p:ext>
            </p:extLst>
          </p:nvPr>
        </p:nvGraphicFramePr>
        <p:xfrm>
          <a:off x="1784069" y="2200096"/>
          <a:ext cx="9985899" cy="3749040"/>
        </p:xfrm>
        <a:graphic>
          <a:graphicData uri="http://schemas.openxmlformats.org/drawingml/2006/table">
            <a:tbl>
              <a:tblPr firstRow="1" bandRow="1">
                <a:tableStyleId>{5C22544A-7EE6-4342-B048-85BDC9FD1C3A}</a:tableStyleId>
              </a:tblPr>
              <a:tblGrid>
                <a:gridCol w="1849366">
                  <a:extLst>
                    <a:ext uri="{9D8B030D-6E8A-4147-A177-3AD203B41FA5}">
                      <a16:colId xmlns="" xmlns:a16="http://schemas.microsoft.com/office/drawing/2014/main" val="3966072766"/>
                    </a:ext>
                  </a:extLst>
                </a:gridCol>
                <a:gridCol w="8136533">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Forming Equity Perceptions</a:t>
                      </a:r>
                    </a:p>
                  </a:txBody>
                  <a:tcPr>
                    <a:noFill/>
                  </a:tcPr>
                </a:tc>
                <a:tc>
                  <a:txBody>
                    <a:bodyPr/>
                    <a:lstStyle/>
                    <a:p>
                      <a:pPr marL="342900" indent="-342900" algn="just">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Equity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describes the equity comparison process in terms of an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input-to-outcome ratio.</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Inputs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are an individual’s contributions to the organization—such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factors as education, experience, effort, and loyalty. </a:t>
                      </a:r>
                    </a:p>
                    <a:p>
                      <a:pPr marL="514350" indent="-514350" algn="just">
                        <a:buFont typeface="+mj-lt"/>
                        <a:buAutoNum type="romanL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Outcomes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are what the person receives in return—</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pay, recognition, social relationships, intrinsic rewards, and similar things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equity comparison thus takes the following form:</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pic>
        <p:nvPicPr>
          <p:cNvPr id="13" name="Picture 12">
            <a:extLst>
              <a:ext uri="{FF2B5EF4-FFF2-40B4-BE49-F238E27FC236}">
                <a16:creationId xmlns="" xmlns:a16="http://schemas.microsoft.com/office/drawing/2014/main" id="{9997B4FA-A5A0-475C-AD72-D4AC0952F41F}"/>
              </a:ext>
            </a:extLst>
          </p:cNvPr>
          <p:cNvPicPr>
            <a:picLocks noChangeAspect="1"/>
          </p:cNvPicPr>
          <p:nvPr/>
        </p:nvPicPr>
        <p:blipFill>
          <a:blip r:embed="rId7"/>
          <a:stretch>
            <a:fillRect/>
          </a:stretch>
        </p:blipFill>
        <p:spPr>
          <a:xfrm>
            <a:off x="4749227" y="5153618"/>
            <a:ext cx="6455156" cy="710721"/>
          </a:xfrm>
          <a:prstGeom prst="rect">
            <a:avLst/>
          </a:prstGeom>
          <a:ln>
            <a:solidFill>
              <a:schemeClr val="accent1"/>
            </a:solidFill>
          </a:ln>
        </p:spPr>
      </p:pic>
      <p:sp>
        <p:nvSpPr>
          <p:cNvPr id="17" name="TextBox 16">
            <a:extLst>
              <a:ext uri="{FF2B5EF4-FFF2-40B4-BE49-F238E27FC236}">
                <a16:creationId xmlns="" xmlns:a16="http://schemas.microsoft.com/office/drawing/2014/main" id="{AE3FC164-6E12-44F8-B16A-5F7230B4E1CB}"/>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8" name="Rectangle 17">
            <a:extLst>
              <a:ext uri="{FF2B5EF4-FFF2-40B4-BE49-F238E27FC236}">
                <a16:creationId xmlns="" xmlns:a16="http://schemas.microsoft.com/office/drawing/2014/main" id="{31265EAC-A4F3-40F6-AFE8-107B5C84EB1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Tree>
    <p:extLst>
      <p:ext uri="{BB962C8B-B14F-4D97-AF65-F5344CB8AC3E}">
        <p14:creationId xmlns:p14="http://schemas.microsoft.com/office/powerpoint/2010/main" val="35088653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265107" cy="1610200"/>
          </a:xfrm>
          <a:prstGeom prst="rect">
            <a:avLst/>
          </a:prstGeom>
        </p:spPr>
      </p:pic>
      <p:sp>
        <p:nvSpPr>
          <p:cNvPr id="9" name="TextBox 8"/>
          <p:cNvSpPr txBox="1"/>
          <p:nvPr/>
        </p:nvSpPr>
        <p:spPr>
          <a:xfrm>
            <a:off x="1944216" y="1307544"/>
            <a:ext cx="5493947"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5E6DC23D-9E9F-452B-8AFD-FA4BF50E01C2}"/>
              </a:ext>
            </a:extLst>
          </p:cNvPr>
          <p:cNvPicPr>
            <a:picLocks noChangeAspect="1"/>
          </p:cNvPicPr>
          <p:nvPr/>
        </p:nvPicPr>
        <p:blipFill>
          <a:blip r:embed="rId7"/>
          <a:stretch>
            <a:fillRect/>
          </a:stretch>
        </p:blipFill>
        <p:spPr>
          <a:xfrm>
            <a:off x="6553200" y="2269825"/>
            <a:ext cx="5519475" cy="3519955"/>
          </a:xfrm>
          <a:prstGeom prst="rect">
            <a:avLst/>
          </a:prstGeom>
        </p:spPr>
      </p:pic>
      <p:sp>
        <p:nvSpPr>
          <p:cNvPr id="16" name="TextBox 15">
            <a:extLst>
              <a:ext uri="{FF2B5EF4-FFF2-40B4-BE49-F238E27FC236}">
                <a16:creationId xmlns="" xmlns:a16="http://schemas.microsoft.com/office/drawing/2014/main" id="{435B3C09-DECD-4530-8EFA-508F52E8582C}"/>
              </a:ext>
            </a:extLst>
          </p:cNvPr>
          <p:cNvSpPr txBox="1"/>
          <p:nvPr/>
        </p:nvSpPr>
        <p:spPr>
          <a:xfrm>
            <a:off x="1874164" y="2269825"/>
            <a:ext cx="4526636" cy="3139321"/>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 5.4.</a:t>
            </a:r>
          </a:p>
          <a:p>
            <a:r>
              <a:rPr lang="en-US" b="1" dirty="0">
                <a:latin typeface="Times New Roman" panose="02020603050405020304" pitchFamily="18" charset="0"/>
                <a:cs typeface="Times New Roman" panose="02020603050405020304" pitchFamily="18" charset="0"/>
              </a:rPr>
              <a:t>Responses to Perceptions of Equity and Inequity</a:t>
            </a:r>
          </a:p>
          <a:p>
            <a:endParaRPr lang="en-US" dirty="0"/>
          </a:p>
          <a:p>
            <a:pPr algn="just"/>
            <a:r>
              <a:rPr lang="en-US" i="1" dirty="0">
                <a:latin typeface="Times New Roman" panose="02020603050405020304" pitchFamily="18" charset="0"/>
                <a:cs typeface="Times New Roman" panose="02020603050405020304" pitchFamily="18" charset="0"/>
              </a:rPr>
              <a:t>People form equity perceptions by comparing their situation with that of someone else’s. If they perceive equity, they are motivated to maintain the current situation. If they perceive inequity, they are motivated to use one or more of the strategies shown here to reduce the inequity. ALTER</a:t>
            </a:r>
          </a:p>
        </p:txBody>
      </p:sp>
      <p:sp>
        <p:nvSpPr>
          <p:cNvPr id="15" name="Rectangle 14">
            <a:extLst>
              <a:ext uri="{FF2B5EF4-FFF2-40B4-BE49-F238E27FC236}">
                <a16:creationId xmlns="" xmlns:a16="http://schemas.microsoft.com/office/drawing/2014/main" id="{28370B0F-EFEE-43D3-8FD5-E5C390CDD43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8" name="TextBox 17">
            <a:extLst>
              <a:ext uri="{FF2B5EF4-FFF2-40B4-BE49-F238E27FC236}">
                <a16:creationId xmlns="" xmlns:a16="http://schemas.microsoft.com/office/drawing/2014/main" id="{80CE29ED-BE4D-4D72-ABD8-AC019846999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6614266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effectLst/>
                <a:latin typeface="Times New Roman" panose="02020603050405020304" pitchFamily="18" charset="0"/>
                <a:cs typeface="Times New Roman" panose="02020603050405020304" pitchFamily="18" charset="0"/>
              </a:rPr>
              <a:t>1- The Equity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 xmlns:a16="http://schemas.microsoft.com/office/drawing/2014/main" id="{868EF53F-C390-4131-BF72-0CA013A169DA}"/>
              </a:ext>
            </a:extLst>
          </p:cNvPr>
          <p:cNvPicPr>
            <a:picLocks noChangeAspect="1"/>
          </p:cNvPicPr>
          <p:nvPr/>
        </p:nvPicPr>
        <p:blipFill>
          <a:blip r:embed="rId7"/>
          <a:stretch>
            <a:fillRect/>
          </a:stretch>
        </p:blipFill>
        <p:spPr>
          <a:xfrm>
            <a:off x="7406735" y="2140355"/>
            <a:ext cx="4492187" cy="3695907"/>
          </a:xfrm>
          <a:prstGeom prst="rect">
            <a:avLst/>
          </a:prstGeom>
        </p:spPr>
      </p:pic>
      <p:sp>
        <p:nvSpPr>
          <p:cNvPr id="15" name="TextBox 14">
            <a:extLst>
              <a:ext uri="{FF2B5EF4-FFF2-40B4-BE49-F238E27FC236}">
                <a16:creationId xmlns="" xmlns:a16="http://schemas.microsoft.com/office/drawing/2014/main" id="{D4DA0D5D-E0DE-4BD5-BA41-8EA44292632B}"/>
              </a:ext>
            </a:extLst>
          </p:cNvPr>
          <p:cNvSpPr txBox="1"/>
          <p:nvPr/>
        </p:nvSpPr>
        <p:spPr>
          <a:xfrm>
            <a:off x="2040015" y="2510452"/>
            <a:ext cx="5200870" cy="3139321"/>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 key element of equity theory is that people in organizations compare their situations with that of other people. Take these two people, for instance. Each one has an education and experience, and contributes his time, talent, and effort to the company. In return, each gets pay, benefits, others rewards, and various forms of recognition. But if the man standing feels that the man sitting and reviewing his email is being treated better than he is, then he may decide to reduce his contributions to the organization or look for a new job somewhere else.</a:t>
            </a:r>
          </a:p>
        </p:txBody>
      </p:sp>
      <p:sp>
        <p:nvSpPr>
          <p:cNvPr id="16" name="Rectangle 15">
            <a:extLst>
              <a:ext uri="{FF2B5EF4-FFF2-40B4-BE49-F238E27FC236}">
                <a16:creationId xmlns="" xmlns:a16="http://schemas.microsoft.com/office/drawing/2014/main" id="{FE68A809-79BE-4C3A-85E4-BA098D86A13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 xmlns:a16="http://schemas.microsoft.com/office/drawing/2014/main" id="{77FBD769-01B0-4A1D-838A-9BAA451610A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4213763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076627"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940824398"/>
              </p:ext>
            </p:extLst>
          </p:nvPr>
        </p:nvGraphicFramePr>
        <p:xfrm>
          <a:off x="1784069" y="2200096"/>
          <a:ext cx="10076627" cy="3749040"/>
        </p:xfrm>
        <a:graphic>
          <a:graphicData uri="http://schemas.openxmlformats.org/drawingml/2006/table">
            <a:tbl>
              <a:tblPr firstRow="1" bandRow="1">
                <a:tableStyleId>{5C22544A-7EE6-4342-B048-85BDC9FD1C3A}</a:tableStyleId>
              </a:tblPr>
              <a:tblGrid>
                <a:gridCol w="1866169">
                  <a:extLst>
                    <a:ext uri="{9D8B030D-6E8A-4147-A177-3AD203B41FA5}">
                      <a16:colId xmlns="" xmlns:a16="http://schemas.microsoft.com/office/drawing/2014/main" val="3966072766"/>
                    </a:ext>
                  </a:extLst>
                </a:gridCol>
                <a:gridCol w="8210458">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Basic Expectancy Model </a:t>
                      </a:r>
                    </a:p>
                  </a:txBody>
                  <a:tcPr>
                    <a:noFill/>
                  </a:tcPr>
                </a:tc>
                <a:tc>
                  <a:txBody>
                    <a:body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Expectancy Theory of Motivation: </a:t>
                      </a:r>
                      <a:r>
                        <a:rPr lang="en-US" sz="2000" b="0" i="1" u="none" kern="1200" dirty="0">
                          <a:solidFill>
                            <a:schemeClr val="tx1"/>
                          </a:solidFill>
                          <a:effectLst/>
                          <a:latin typeface="Times New Roman" panose="02020603050405020304" pitchFamily="18" charset="0"/>
                          <a:ea typeface="+mn-ea"/>
                          <a:cs typeface="Times New Roman" panose="02020603050405020304" pitchFamily="18" charset="0"/>
                        </a:rPr>
                        <a:t>Suggests that people are motivated by how much they want something and the likelihood they perceive of getting it</a:t>
                      </a:r>
                    </a:p>
                    <a:p>
                      <a:pPr marL="0" indent="0" algn="just">
                        <a:buFont typeface="Wingdings" panose="05000000000000000000" pitchFamily="2" charset="2"/>
                        <a:buNone/>
                      </a:pPr>
                      <a:endParaRPr lang="en-US" sz="2000" b="0" i="1" u="none" kern="1200" dirty="0">
                        <a:solidFill>
                          <a:schemeClr val="tx1"/>
                        </a:solidFill>
                        <a:effectLst/>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Expectancy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more encompassing model of motivation than equity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expectancy theory is also known as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VIE theory</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for valence–instrumentality–expectancy).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Over the years since its original formulation, the theory’s scope and complexity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have continued to grow</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 xmlns:a16="http://schemas.microsoft.com/office/drawing/2014/main" val="1693150349"/>
                  </a:ext>
                </a:extLst>
              </a:tr>
            </a:tbl>
          </a:graphicData>
        </a:graphic>
      </p:graphicFrame>
      <p:grpSp>
        <p:nvGrpSpPr>
          <p:cNvPr id="13" name="Group 12">
            <a:extLst>
              <a:ext uri="{FF2B5EF4-FFF2-40B4-BE49-F238E27FC236}">
                <a16:creationId xmlns="" xmlns:a16="http://schemas.microsoft.com/office/drawing/2014/main" id="{B713B55B-A6D6-432F-B708-2D7BB1F214B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 xmlns:a16="http://schemas.microsoft.com/office/drawing/2014/main" id="{13AE38E3-0EA1-4987-823F-45D6400D4FDE}"/>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 xmlns:a16="http://schemas.microsoft.com/office/drawing/2014/main" id="{8F9C86D5-47B5-47A4-8927-09D3E8DF955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
        <p:nvSpPr>
          <p:cNvPr id="16" name="TextBox 15">
            <a:extLst>
              <a:ext uri="{FF2B5EF4-FFF2-40B4-BE49-F238E27FC236}">
                <a16:creationId xmlns="" xmlns:a16="http://schemas.microsoft.com/office/drawing/2014/main" id="{3A2DBE8B-D4EF-4F51-A879-29B20B21D95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636611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 xmlns:a16="http://schemas.microsoft.com/office/drawing/2014/main" id="{E7CDF338-9317-4907-8913-F93720C9EA75}"/>
              </a:ext>
            </a:extLst>
          </p:cNvPr>
          <p:cNvPicPr>
            <a:picLocks noChangeAspect="1"/>
          </p:cNvPicPr>
          <p:nvPr/>
        </p:nvPicPr>
        <p:blipFill>
          <a:blip r:embed="rId7"/>
          <a:stretch>
            <a:fillRect/>
          </a:stretch>
        </p:blipFill>
        <p:spPr>
          <a:xfrm>
            <a:off x="2032268" y="2260018"/>
            <a:ext cx="9351349" cy="1940319"/>
          </a:xfrm>
          <a:prstGeom prst="rect">
            <a:avLst/>
          </a:prstGeom>
        </p:spPr>
      </p:pic>
      <p:sp>
        <p:nvSpPr>
          <p:cNvPr id="14" name="TextBox 13">
            <a:extLst>
              <a:ext uri="{FF2B5EF4-FFF2-40B4-BE49-F238E27FC236}">
                <a16:creationId xmlns="" xmlns:a16="http://schemas.microsoft.com/office/drawing/2014/main" id="{C6380266-72BE-45DB-8B63-47052EC1504C}"/>
              </a:ext>
            </a:extLst>
          </p:cNvPr>
          <p:cNvSpPr txBox="1"/>
          <p:nvPr/>
        </p:nvSpPr>
        <p:spPr>
          <a:xfrm>
            <a:off x="2032268" y="4200337"/>
            <a:ext cx="9902228" cy="1754326"/>
          </a:xfrm>
          <a:prstGeom prst="rect">
            <a:avLst/>
          </a:prstGeom>
          <a:noFill/>
        </p:spPr>
        <p:txBody>
          <a:bodyPr wrap="square">
            <a:spAutoFit/>
          </a:bodyPr>
          <a:lstStyle/>
          <a:p>
            <a:pPr algn="just"/>
            <a:r>
              <a:rPr lang="en-US" b="1" dirty="0">
                <a:latin typeface="Times New Roman" panose="02020603050405020304" pitchFamily="18" charset="0"/>
                <a:cs typeface="Times New Roman" panose="02020603050405020304" pitchFamily="18" charset="0"/>
              </a:rPr>
              <a:t>Figure 5.5.</a:t>
            </a:r>
          </a:p>
          <a:p>
            <a:pPr algn="just"/>
            <a:r>
              <a:rPr lang="en-US" b="1" dirty="0">
                <a:latin typeface="Times New Roman" panose="02020603050405020304" pitchFamily="18" charset="0"/>
                <a:cs typeface="Times New Roman" panose="02020603050405020304" pitchFamily="18" charset="0"/>
              </a:rPr>
              <a:t>The Expectancy Theory of Motivation</a:t>
            </a:r>
          </a:p>
          <a:p>
            <a:pPr algn="just"/>
            <a:r>
              <a:rPr lang="en-US" i="1" dirty="0">
                <a:latin typeface="Times New Roman" panose="02020603050405020304" pitchFamily="18" charset="0"/>
                <a:cs typeface="Times New Roman" panose="02020603050405020304" pitchFamily="18" charset="0"/>
              </a:rPr>
              <a:t>The expectancy theory is the most complex model of employee motivation in organizations. As shown here, the key components of expectancy theory are </a:t>
            </a:r>
            <a:r>
              <a:rPr lang="en-US" b="1" i="1" u="sng" dirty="0">
                <a:solidFill>
                  <a:srgbClr val="0A1F61"/>
                </a:solidFill>
                <a:latin typeface="Times New Roman" panose="02020603050405020304" pitchFamily="18" charset="0"/>
                <a:cs typeface="Times New Roman" panose="02020603050405020304" pitchFamily="18" charset="0"/>
              </a:rPr>
              <a:t>effort-to-performance expectancy</a:t>
            </a:r>
            <a:r>
              <a:rPr lang="en-US" i="1" dirty="0">
                <a:latin typeface="Times New Roman" panose="02020603050405020304" pitchFamily="18" charset="0"/>
                <a:cs typeface="Times New Roman" panose="02020603050405020304" pitchFamily="18" charset="0"/>
              </a:rPr>
              <a:t>, </a:t>
            </a:r>
            <a:r>
              <a:rPr lang="en-US" b="1" i="1" dirty="0">
                <a:solidFill>
                  <a:srgbClr val="0A1F61"/>
                </a:solidFill>
                <a:latin typeface="Times New Roman" panose="02020603050405020304" pitchFamily="18" charset="0"/>
                <a:cs typeface="Times New Roman" panose="02020603050405020304" pitchFamily="18" charset="0"/>
              </a:rPr>
              <a:t>performance-to-outcome instrumentality</a:t>
            </a:r>
            <a:r>
              <a:rPr lang="en-US" i="1" dirty="0">
                <a:solidFill>
                  <a:srgbClr val="0A1F61"/>
                </a:solidFill>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and </a:t>
            </a:r>
            <a:r>
              <a:rPr lang="en-US" b="1" i="1" dirty="0">
                <a:solidFill>
                  <a:srgbClr val="0A1F61"/>
                </a:solidFill>
                <a:latin typeface="Times New Roman" panose="02020603050405020304" pitchFamily="18" charset="0"/>
                <a:cs typeface="Times New Roman" panose="02020603050405020304" pitchFamily="18" charset="0"/>
              </a:rPr>
              <a:t>outcomes, </a:t>
            </a:r>
            <a:r>
              <a:rPr lang="en-US" i="1" dirty="0">
                <a:latin typeface="Times New Roman" panose="02020603050405020304" pitchFamily="18" charset="0"/>
                <a:cs typeface="Times New Roman" panose="02020603050405020304" pitchFamily="18" charset="0"/>
              </a:rPr>
              <a:t>each of which has an associated </a:t>
            </a:r>
            <a:r>
              <a:rPr lang="en-US" b="1" i="1" dirty="0">
                <a:latin typeface="Times New Roman" panose="02020603050405020304" pitchFamily="18" charset="0"/>
                <a:cs typeface="Times New Roman" panose="02020603050405020304" pitchFamily="18" charset="0"/>
              </a:rPr>
              <a:t>valence</a:t>
            </a:r>
            <a:r>
              <a:rPr lang="en-US" i="1" dirty="0">
                <a:latin typeface="Times New Roman" panose="02020603050405020304" pitchFamily="18" charset="0"/>
                <a:cs typeface="Times New Roman" panose="02020603050405020304" pitchFamily="18" charset="0"/>
              </a:rPr>
              <a:t>. These components interact with effort, the environment, and the ability to </a:t>
            </a:r>
            <a:r>
              <a:rPr lang="en-US" b="1" i="1" u="sng" dirty="0">
                <a:latin typeface="Times New Roman" panose="02020603050405020304" pitchFamily="18" charset="0"/>
                <a:cs typeface="Times New Roman" panose="02020603050405020304" pitchFamily="18" charset="0"/>
              </a:rPr>
              <a:t>determine an individual’s performance.</a:t>
            </a:r>
          </a:p>
        </p:txBody>
      </p:sp>
      <p:sp>
        <p:nvSpPr>
          <p:cNvPr id="16" name="Rectangle 15">
            <a:extLst>
              <a:ext uri="{FF2B5EF4-FFF2-40B4-BE49-F238E27FC236}">
                <a16:creationId xmlns="" xmlns:a16="http://schemas.microsoft.com/office/drawing/2014/main" id="{573847C8-5C59-4879-9323-898CC62FF02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 xmlns:a16="http://schemas.microsoft.com/office/drawing/2014/main" id="{A43A235B-D760-4B9D-84F0-2D4261C08FB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030410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743030390"/>
              </p:ext>
            </p:extLst>
          </p:nvPr>
        </p:nvGraphicFramePr>
        <p:xfrm>
          <a:off x="1782246" y="2098240"/>
          <a:ext cx="10150023" cy="3688080"/>
        </p:xfrm>
        <a:graphic>
          <a:graphicData uri="http://schemas.openxmlformats.org/drawingml/2006/table">
            <a:tbl>
              <a:tblPr firstRow="1" bandRow="1">
                <a:tableStyleId>{5C22544A-7EE6-4342-B048-85BDC9FD1C3A}</a:tableStyleId>
              </a:tblPr>
              <a:tblGrid>
                <a:gridCol w="1954867">
                  <a:extLst>
                    <a:ext uri="{9D8B030D-6E8A-4147-A177-3AD203B41FA5}">
                      <a16:colId xmlns="" xmlns:a16="http://schemas.microsoft.com/office/drawing/2014/main" val="3966072766"/>
                    </a:ext>
                  </a:extLst>
                </a:gridCol>
                <a:gridCol w="8195156">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Effort-to-Performance Expectancy</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Effort-to-performance expectancy </a:t>
                      </a:r>
                      <a:r>
                        <a:rPr lang="en-US" sz="1800" b="0" i="1" u="sng" kern="1200" dirty="0">
                          <a:solidFill>
                            <a:schemeClr val="tx1"/>
                          </a:solidFill>
                          <a:effectLst/>
                          <a:latin typeface="Times New Roman" panose="02020603050405020304" pitchFamily="18" charset="0"/>
                          <a:ea typeface="+mn-ea"/>
                          <a:cs typeface="Times New Roman" panose="02020603050405020304" pitchFamily="18" charset="0"/>
                        </a:rPr>
                        <a:t>is a person’s perception of the probability that effort will lead to successful performance.</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we believe our effort will lead to higher performance, this expectancy is very strong, perhaps approaching a probability of 1.0, where 1.0 equals absolute certainty that the outcome will occur. </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we believe our performance will be the same no matter how much effort we make, our expectancy is very low—perhaps as low as 0, meaning that there is no probability that the outcome will occur.</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1" u="sng" kern="1200" dirty="0">
                          <a:solidFill>
                            <a:srgbClr val="C00000"/>
                          </a:solidFill>
                          <a:latin typeface="Times New Roman" panose="02020603050405020304" pitchFamily="18" charset="0"/>
                          <a:ea typeface="+mn-ea"/>
                          <a:cs typeface="Times New Roman" panose="02020603050405020304" pitchFamily="18" charset="0"/>
                        </a:rPr>
                        <a:t>Ex. </a:t>
                      </a:r>
                      <a:r>
                        <a:rPr lang="ar-EG" sz="1800" b="1" i="1" u="sng"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Alex Morgan, a star soccer player who believes that when she puts maximum effort, she has a great chance of scoring higher than any opponent,</a:t>
                      </a:r>
                      <a:endParaRPr lang="ar-EG" sz="1800" b="0" i="1"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r>
                        <a:rPr lang="en-US" sz="1800" b="0" i="1" u="none" kern="1200" dirty="0">
                          <a:solidFill>
                            <a:schemeClr val="tx1"/>
                          </a:solidFill>
                          <a:latin typeface="Times New Roman" panose="02020603050405020304" pitchFamily="18" charset="0"/>
                          <a:ea typeface="+mn-ea"/>
                          <a:cs typeface="Times New Roman" panose="02020603050405020304" pitchFamily="18" charset="0"/>
                        </a:rPr>
                        <a:t>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clearly sees a link between her effort and performance. </a:t>
                      </a:r>
                    </a:p>
                  </a:txBody>
                  <a:tcPr>
                    <a:noFill/>
                  </a:tcPr>
                </a:tc>
                <a:extLst>
                  <a:ext uri="{0D108BD9-81ED-4DB2-BD59-A6C34878D82A}">
                    <a16:rowId xmlns="" xmlns:a16="http://schemas.microsoft.com/office/drawing/2014/main" val="1693150349"/>
                  </a:ext>
                </a:extLst>
              </a:tr>
            </a:tbl>
          </a:graphicData>
        </a:graphic>
      </p:graphicFrame>
      <p:sp>
        <p:nvSpPr>
          <p:cNvPr id="15" name="Rectangle 14">
            <a:extLst>
              <a:ext uri="{FF2B5EF4-FFF2-40B4-BE49-F238E27FC236}">
                <a16:creationId xmlns="" xmlns:a16="http://schemas.microsoft.com/office/drawing/2014/main" id="{F96DDD88-9CFE-4D9C-9B11-E939F91EADC0}"/>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 xmlns:a16="http://schemas.microsoft.com/office/drawing/2014/main" id="{C9FE1134-30D1-4EAA-B5B1-5A7CA6C3878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40285016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4171290721"/>
              </p:ext>
            </p:extLst>
          </p:nvPr>
        </p:nvGraphicFramePr>
        <p:xfrm>
          <a:off x="1752684" y="2113061"/>
          <a:ext cx="10209148" cy="3931920"/>
        </p:xfrm>
        <a:graphic>
          <a:graphicData uri="http://schemas.openxmlformats.org/drawingml/2006/table">
            <a:tbl>
              <a:tblPr firstRow="1" bandRow="1">
                <a:tableStyleId>{5C22544A-7EE6-4342-B048-85BDC9FD1C3A}</a:tableStyleId>
              </a:tblPr>
              <a:tblGrid>
                <a:gridCol w="1653125">
                  <a:extLst>
                    <a:ext uri="{9D8B030D-6E8A-4147-A177-3AD203B41FA5}">
                      <a16:colId xmlns="" xmlns:a16="http://schemas.microsoft.com/office/drawing/2014/main" val="3966072766"/>
                    </a:ext>
                  </a:extLst>
                </a:gridCol>
                <a:gridCol w="8556023">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Performance-to-Outcome Expectancy</a:t>
                      </a: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Performance-to-Outcome Expectancy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the individual’s perception of the probability that performance will lead to certain outcomes.</a:t>
                      </a:r>
                      <a:endParaRPr lang="ar-EG" sz="18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a:buFont typeface="Wingdings" panose="05000000000000000000" pitchFamily="2" charset="2"/>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If a person thinks a high performer </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is certain to get a pay raise</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this expectancy is close to 1.0. At the other extreme, a person who believes raises are entirely independent of performance has an expectancy close to 0. Finally, if a person thinks performance has some bearing on the prospects for a pay raise, his or her expectancy is somewhere between 1.0 and 0. </a:t>
                      </a:r>
                      <a:endParaRPr lang="ar-EG"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Ex</a:t>
                      </a:r>
                      <a:r>
                        <a:rPr lang="en-US" sz="18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Green Bay Packers quarterback Aaron Rodgers may believe that if he plays aggressively all the time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performance</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he has a great chance of leading his team to the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playoffs</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Playing aggressively may win him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individual honors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like the Most Valuable Player </a:t>
                      </a:r>
                      <a:r>
                        <a:rPr lang="en-US" sz="1800" b="0" i="1" u="none" kern="1200" dirty="0">
                          <a:solidFill>
                            <a:srgbClr val="0A1F61"/>
                          </a:solidFill>
                          <a:latin typeface="Times New Roman" panose="02020603050405020304" pitchFamily="18" charset="0"/>
                          <a:ea typeface="+mn-ea"/>
                          <a:cs typeface="Times New Roman" panose="02020603050405020304" pitchFamily="18" charset="0"/>
                        </a:rPr>
                        <a:t>award</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 but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he may also experience more physical trauma and throw more interceptions. </a:t>
                      </a:r>
                    </a:p>
                  </a:txBody>
                  <a:tcPr>
                    <a:noFill/>
                  </a:tcPr>
                </a:tc>
                <a:extLst>
                  <a:ext uri="{0D108BD9-81ED-4DB2-BD59-A6C34878D82A}">
                    <a16:rowId xmlns="" xmlns:a16="http://schemas.microsoft.com/office/drawing/2014/main" val="1693150349"/>
                  </a:ext>
                </a:extLst>
              </a:tr>
            </a:tbl>
          </a:graphicData>
        </a:graphic>
      </p:graphicFrame>
      <p:sp>
        <p:nvSpPr>
          <p:cNvPr id="15" name="Rectangle 14">
            <a:extLst>
              <a:ext uri="{FF2B5EF4-FFF2-40B4-BE49-F238E27FC236}">
                <a16:creationId xmlns="" xmlns:a16="http://schemas.microsoft.com/office/drawing/2014/main" id="{749B3D8A-8CFB-43C5-9C08-1316F50C80BD}"/>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 xmlns:a16="http://schemas.microsoft.com/office/drawing/2014/main" id="{54A09B14-392B-4F14-9763-DF4A3556D6C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5088616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969356065"/>
              </p:ext>
            </p:extLst>
          </p:nvPr>
        </p:nvGraphicFramePr>
        <p:xfrm>
          <a:off x="1784069" y="2200096"/>
          <a:ext cx="9898179" cy="3538095"/>
        </p:xfrm>
        <a:graphic>
          <a:graphicData uri="http://schemas.openxmlformats.org/drawingml/2006/table">
            <a:tbl>
              <a:tblPr firstRow="1" bandRow="1">
                <a:tableStyleId>{5C22544A-7EE6-4342-B048-85BDC9FD1C3A}</a:tableStyleId>
              </a:tblPr>
              <a:tblGrid>
                <a:gridCol w="1621265">
                  <a:extLst>
                    <a:ext uri="{9D8B030D-6E8A-4147-A177-3AD203B41FA5}">
                      <a16:colId xmlns="" xmlns:a16="http://schemas.microsoft.com/office/drawing/2014/main" val="3966072766"/>
                    </a:ext>
                  </a:extLst>
                </a:gridCol>
                <a:gridCol w="8276914">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Outcomes and Valences</a:t>
                      </a:r>
                    </a:p>
                  </a:txBody>
                  <a:tcPr>
                    <a:noFill/>
                  </a:tcPr>
                </a:tc>
                <a:tc>
                  <a:txBody>
                    <a:bodyPr/>
                    <a:lstStyle/>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An outcome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anything that might potentially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result from performance.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High-level performance conceivably might produce such outcomes as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a pay raise, a promotion, recognition from the boss, stress, fatigue, or less time to rest, among others..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The valence of an outcome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is the relative attractiveness or unattractiveness—the value—of that outcome to the person. Pay raises, promotions, and recognition might all have positive valences, whereas</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 stress, and less time to rest might all have negative valences.</a:t>
                      </a:r>
                    </a:p>
                  </a:txBody>
                  <a:tcPr>
                    <a:noFill/>
                  </a:tcPr>
                </a:tc>
                <a:extLst>
                  <a:ext uri="{0D108BD9-81ED-4DB2-BD59-A6C34878D82A}">
                    <a16:rowId xmlns="" xmlns:a16="http://schemas.microsoft.com/office/drawing/2014/main" val="1693150349"/>
                  </a:ext>
                </a:extLst>
              </a:tr>
            </a:tbl>
          </a:graphicData>
        </a:graphic>
      </p:graphicFrame>
      <p:sp>
        <p:nvSpPr>
          <p:cNvPr id="15" name="Rectangle 14">
            <a:extLst>
              <a:ext uri="{FF2B5EF4-FFF2-40B4-BE49-F238E27FC236}">
                <a16:creationId xmlns="" xmlns:a16="http://schemas.microsoft.com/office/drawing/2014/main" id="{406725C2-169B-4982-8EFD-ADA72942490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 xmlns:a16="http://schemas.microsoft.com/office/drawing/2014/main" id="{CFF9F5A5-999F-4892-B255-FAEF2936ADA2}"/>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960112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F10DD977-10DC-4E14-95DB-D25CA2320ECC}"/>
              </a:ext>
            </a:extLst>
          </p:cNvPr>
          <p:cNvSpPr txBox="1"/>
          <p:nvPr/>
        </p:nvSpPr>
        <p:spPr>
          <a:xfrm>
            <a:off x="1874165" y="2093862"/>
            <a:ext cx="10018644" cy="3970318"/>
          </a:xfrm>
          <a:prstGeom prst="rect">
            <a:avLst/>
          </a:prstGeom>
          <a:noFill/>
        </p:spPr>
        <p:txBody>
          <a:bodyPr wrap="square">
            <a:spAutoFit/>
          </a:bodyPr>
          <a:lstStyle/>
          <a:p>
            <a:pPr marL="0" indent="0" algn="just">
              <a:buFontTx/>
              <a:buNone/>
            </a:pPr>
            <a:r>
              <a:rPr lang="en-US" sz="1800" b="1" i="0" u="sng" kern="1200" dirty="0">
                <a:latin typeface="Times New Roman" panose="02020603050405020304" pitchFamily="18" charset="0"/>
                <a:ea typeface="+mn-ea"/>
                <a:cs typeface="Times New Roman" panose="02020603050405020304" pitchFamily="18" charset="0"/>
              </a:rPr>
              <a:t>The basic expectancy framework suggests that three conditions must be met before motivated behavior occurs:</a:t>
            </a:r>
          </a:p>
          <a:p>
            <a:pPr marL="0" indent="0" algn="just">
              <a:buFontTx/>
              <a:buNone/>
            </a:pPr>
            <a:endParaRPr lang="en-US" sz="1800" b="1" i="0" u="sng"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latin typeface="Times New Roman" panose="02020603050405020304" pitchFamily="18" charset="0"/>
                <a:ea typeface="+mn-ea"/>
                <a:cs typeface="Times New Roman" panose="02020603050405020304" pitchFamily="18" charset="0"/>
              </a:rPr>
              <a:t> 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effort-to-performance expectancy must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be well above zero</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That is, the worker must reasonably expect that exerting effort will produce high levels of performance.</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performance-to-outcome expectancies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must be well above zero</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In other words, the person must believe that </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performance will realistically result in valued outcomes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sum of all the valences </a:t>
            </a:r>
            <a:r>
              <a:rPr lang="en-US" dirty="0">
                <a:solidFill>
                  <a:srgbClr val="0A1F61"/>
                </a:solidFill>
                <a:latin typeface="Times New Roman" panose="02020603050405020304" pitchFamily="18" charset="0"/>
                <a:cs typeface="Times New Roman" panose="02020603050405020304" pitchFamily="18" charset="0"/>
              </a:rPr>
              <a:t>must</a:t>
            </a:r>
            <a:r>
              <a:rPr lang="en-US" sz="1800" b="0" i="0" u="none" kern="1200" dirty="0">
                <a:solidFill>
                  <a:srgbClr val="0A1F61"/>
                </a:solidFill>
                <a:latin typeface="Times New Roman" panose="02020603050405020304" pitchFamily="18" charset="0"/>
                <a:ea typeface="+mn-ea"/>
                <a:cs typeface="Times New Roman" panose="02020603050405020304" pitchFamily="18" charset="0"/>
              </a:rPr>
              <a:t> be well above zero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as long as the positives outweigh the negatives.</a:t>
            </a:r>
          </a:p>
          <a:p>
            <a:pPr marL="0" indent="0" algn="just">
              <a:buFont typeface="+mj-lt"/>
              <a:buNone/>
            </a:pPr>
            <a:r>
              <a:rPr lang="en-US" sz="1800" b="1"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stress and fatigue may have moderately negative valences, but if pay, promotion, and recognition have very high positive valences, the overall valence of the set of outcomes associated with performance will still be positive</a:t>
            </a:r>
            <a:r>
              <a:rPr lang="en-US" sz="1800" b="1" i="1" u="none" kern="1200" dirty="0">
                <a:solidFill>
                  <a:schemeClr val="tx1"/>
                </a:solidFill>
                <a:latin typeface="Times New Roman" panose="02020603050405020304" pitchFamily="18" charset="0"/>
                <a:ea typeface="+mn-ea"/>
                <a:cs typeface="Times New Roman" panose="02020603050405020304" pitchFamily="18" charset="0"/>
              </a:rPr>
              <a:t>.</a:t>
            </a: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p:txBody>
      </p:sp>
      <p:sp>
        <p:nvSpPr>
          <p:cNvPr id="16" name="Rectangle 15">
            <a:extLst>
              <a:ext uri="{FF2B5EF4-FFF2-40B4-BE49-F238E27FC236}">
                <a16:creationId xmlns="" xmlns:a16="http://schemas.microsoft.com/office/drawing/2014/main" id="{02363830-CE45-4241-9FF1-C4C696F19A13}"/>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 xmlns:a16="http://schemas.microsoft.com/office/drawing/2014/main" id="{4BE14911-AE80-492C-AB7C-2CED694210C1}"/>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872011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380523"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graphicFrame>
        <p:nvGraphicFramePr>
          <p:cNvPr id="12" name="Table 7">
            <a:extLst>
              <a:ext uri="{FF2B5EF4-FFF2-40B4-BE49-F238E27FC236}">
                <a16:creationId xmlns=""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02219870"/>
              </p:ext>
            </p:extLst>
          </p:nvPr>
        </p:nvGraphicFramePr>
        <p:xfrm>
          <a:off x="1874165" y="2200096"/>
          <a:ext cx="10059927" cy="3538095"/>
        </p:xfrm>
        <a:graphic>
          <a:graphicData uri="http://schemas.openxmlformats.org/drawingml/2006/table">
            <a:tbl>
              <a:tblPr firstRow="1" bandRow="1">
                <a:tableStyleId>{5C22544A-7EE6-4342-B048-85BDC9FD1C3A}</a:tableStyleId>
              </a:tblPr>
              <a:tblGrid>
                <a:gridCol w="2135127">
                  <a:extLst>
                    <a:ext uri="{9D8B030D-6E8A-4147-A177-3AD203B41FA5}">
                      <a16:colId xmlns="" xmlns:a16="http://schemas.microsoft.com/office/drawing/2014/main" val="3966072766"/>
                    </a:ext>
                  </a:extLst>
                </a:gridCol>
                <a:gridCol w="7924800">
                  <a:extLst>
                    <a:ext uri="{9D8B030D-6E8A-4147-A177-3AD203B41FA5}">
                      <a16:colId xmlns="" xmlns:a16="http://schemas.microsoft.com/office/drawing/2014/main" val="3536453227"/>
                    </a:ext>
                  </a:extLst>
                </a:gridCol>
              </a:tblGrid>
              <a:tr h="3538095">
                <a:tc>
                  <a:txBody>
                    <a:bodyPr/>
                    <a:lstStyle/>
                    <a:p>
                      <a:pPr marL="0" indent="0" algn="l">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Porter–Lawler Model</a:t>
                      </a:r>
                    </a:p>
                  </a:txBody>
                  <a:tcPr>
                    <a:noFill/>
                  </a:tcPr>
                </a:tc>
                <a:tc>
                  <a:txBody>
                    <a:bodyPr/>
                    <a:lstStyle/>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Porter–Lawler model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appears in Figure 5.6. Some of its features are quite different from the original version of expectancy theory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For example, the extended model includes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abilities, traits, and role perceptions.</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the beginning of the motivational cycle, effort is a function of the value of the potential reward for the employee (its valence) and the perceived effort-reward probability (an expectancy).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Effort then combines with </a:t>
                      </a:r>
                      <a:r>
                        <a:rPr lang="en-US" sz="2000" b="0" i="1" u="sng" kern="1200" dirty="0">
                          <a:solidFill>
                            <a:srgbClr val="0A1F61"/>
                          </a:solidFill>
                          <a:latin typeface="Times New Roman" panose="02020603050405020304" pitchFamily="18" charset="0"/>
                          <a:ea typeface="+mn-ea"/>
                          <a:cs typeface="Times New Roman" panose="02020603050405020304" pitchFamily="18" charset="0"/>
                        </a:rPr>
                        <a:t>abilities, traits, and role perceptions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determine actual performance.</a:t>
                      </a:r>
                    </a:p>
                  </a:txBody>
                  <a:tcPr>
                    <a:noFill/>
                  </a:tcPr>
                </a:tc>
                <a:extLst>
                  <a:ext uri="{0D108BD9-81ED-4DB2-BD59-A6C34878D82A}">
                    <a16:rowId xmlns="" xmlns:a16="http://schemas.microsoft.com/office/drawing/2014/main" val="1693150349"/>
                  </a:ext>
                </a:extLst>
              </a:tr>
            </a:tbl>
          </a:graphicData>
        </a:graphic>
      </p:graphicFrame>
      <p:sp>
        <p:nvSpPr>
          <p:cNvPr id="15" name="Rectangle 14">
            <a:extLst>
              <a:ext uri="{FF2B5EF4-FFF2-40B4-BE49-F238E27FC236}">
                <a16:creationId xmlns="" xmlns:a16="http://schemas.microsoft.com/office/drawing/2014/main" id="{86105FC6-B6C3-4DF5-B25E-06D11DEFDD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 xmlns:a16="http://schemas.microsoft.com/office/drawing/2014/main" id="{537AEC72-E662-41B0-A521-675BB56DA2C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63335048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Process-Based Perspectives on Motivation</a:t>
            </a:r>
          </a:p>
          <a:p>
            <a:r>
              <a:rPr lang="en-US" sz="2000" b="1" dirty="0">
                <a:solidFill>
                  <a:srgbClr val="C1510A"/>
                </a:solidFill>
                <a:latin typeface="Times New Roman" panose="02020603050405020304" pitchFamily="18" charset="0"/>
                <a:cs typeface="Times New Roman" panose="02020603050405020304" pitchFamily="18" charset="0"/>
              </a:rPr>
              <a:t>2</a:t>
            </a:r>
            <a:r>
              <a:rPr lang="en-US" sz="2000" b="1" dirty="0">
                <a:solidFill>
                  <a:srgbClr val="C1510A"/>
                </a:solidFill>
                <a:effectLst/>
                <a:latin typeface="Times New Roman" panose="02020603050405020304" pitchFamily="18" charset="0"/>
                <a:cs typeface="Times New Roman" panose="02020603050405020304" pitchFamily="18" charset="0"/>
              </a:rPr>
              <a:t>- The Expectancy Theory of Motivation</a:t>
            </a:r>
            <a:endParaRPr lang="en-US" sz="2000" b="1" u="sng" dirty="0">
              <a:solidFill>
                <a:srgbClr val="002060"/>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 xmlns:a16="http://schemas.microsoft.com/office/drawing/2014/main" id="{7A7D3ED1-0941-4185-A21A-CF1DDC650F86}"/>
              </a:ext>
            </a:extLst>
          </p:cNvPr>
          <p:cNvPicPr>
            <a:picLocks noChangeAspect="1"/>
          </p:cNvPicPr>
          <p:nvPr/>
        </p:nvPicPr>
        <p:blipFill>
          <a:blip r:embed="rId7"/>
          <a:stretch>
            <a:fillRect/>
          </a:stretch>
        </p:blipFill>
        <p:spPr>
          <a:xfrm>
            <a:off x="2216441" y="2210618"/>
            <a:ext cx="8870222" cy="2084811"/>
          </a:xfrm>
          <a:prstGeom prst="rect">
            <a:avLst/>
          </a:prstGeom>
        </p:spPr>
      </p:pic>
      <p:sp>
        <p:nvSpPr>
          <p:cNvPr id="14" name="TextBox 13">
            <a:extLst>
              <a:ext uri="{FF2B5EF4-FFF2-40B4-BE49-F238E27FC236}">
                <a16:creationId xmlns="" xmlns:a16="http://schemas.microsoft.com/office/drawing/2014/main" id="{F182E301-01C1-4ECA-A5F6-190F00AF4A55}"/>
              </a:ext>
            </a:extLst>
          </p:cNvPr>
          <p:cNvSpPr txBox="1"/>
          <p:nvPr/>
        </p:nvSpPr>
        <p:spPr>
          <a:xfrm>
            <a:off x="1874165" y="4295429"/>
            <a:ext cx="9872756" cy="1754326"/>
          </a:xfrm>
          <a:prstGeom prst="rect">
            <a:avLst/>
          </a:prstGeom>
          <a:noFill/>
        </p:spPr>
        <p:txBody>
          <a:bodyPr wrap="square">
            <a:spAutoFit/>
          </a:bodyPr>
          <a:lstStyle/>
          <a:p>
            <a:pPr algn="just"/>
            <a:r>
              <a:rPr lang="en-US" b="1" dirty="0">
                <a:latin typeface="Times New Roman" panose="02020603050405020304" pitchFamily="18" charset="0"/>
                <a:cs typeface="Times New Roman" panose="02020603050405020304" pitchFamily="18" charset="0"/>
              </a:rPr>
              <a:t>Figure 5.6. The Porter-Lawler Model</a:t>
            </a:r>
          </a:p>
          <a:p>
            <a:pPr algn="just"/>
            <a:r>
              <a:rPr lang="en-US" i="1" dirty="0">
                <a:latin typeface="Times New Roman" panose="02020603050405020304" pitchFamily="18" charset="0"/>
                <a:cs typeface="Times New Roman" panose="02020603050405020304" pitchFamily="18" charset="0"/>
              </a:rPr>
              <a:t>The Porter and Lawler expectancy model provides </a:t>
            </a:r>
            <a:r>
              <a:rPr lang="en-US" b="1" i="1" dirty="0">
                <a:solidFill>
                  <a:srgbClr val="0A1F61"/>
                </a:solidFill>
                <a:latin typeface="Times New Roman" panose="02020603050405020304" pitchFamily="18" charset="0"/>
                <a:cs typeface="Times New Roman" panose="02020603050405020304" pitchFamily="18" charset="0"/>
              </a:rPr>
              <a:t>interesting insights into the relationships between satisfaction and performance.</a:t>
            </a:r>
            <a:r>
              <a:rPr lang="en-US" i="1" dirty="0">
                <a:latin typeface="Times New Roman" panose="02020603050405020304" pitchFamily="18" charset="0"/>
                <a:cs typeface="Times New Roman" panose="02020603050405020304" pitchFamily="18" charset="0"/>
              </a:rPr>
              <a:t> As illustrated here, this model predicts that satisfaction is determined by </a:t>
            </a:r>
            <a:r>
              <a:rPr lang="en-US" i="1" dirty="0">
                <a:solidFill>
                  <a:srgbClr val="0A1F61"/>
                </a:solidFill>
                <a:latin typeface="Times New Roman" panose="02020603050405020304" pitchFamily="18" charset="0"/>
                <a:cs typeface="Times New Roman" panose="02020603050405020304" pitchFamily="18" charset="0"/>
              </a:rPr>
              <a:t>the perceived equity of intrinsic and extrinsic rewards for performance</a:t>
            </a:r>
            <a:r>
              <a:rPr lang="en-US" i="1" dirty="0">
                <a:latin typeface="Times New Roman" panose="02020603050405020304" pitchFamily="18" charset="0"/>
                <a:cs typeface="Times New Roman" panose="02020603050405020304" pitchFamily="18" charset="0"/>
              </a:rPr>
              <a:t>. That is, rather than satisfaction causing performance, which many people might predict, this model argues that it is actually performance that eventually leads to satisfaction.</a:t>
            </a:r>
          </a:p>
        </p:txBody>
      </p:sp>
      <p:sp>
        <p:nvSpPr>
          <p:cNvPr id="16" name="Rectangle 15">
            <a:extLst>
              <a:ext uri="{FF2B5EF4-FFF2-40B4-BE49-F238E27FC236}">
                <a16:creationId xmlns="" xmlns:a16="http://schemas.microsoft.com/office/drawing/2014/main" id="{183CC846-B385-4CA9-A515-1AE3CCD8E71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7" name="TextBox 16">
            <a:extLst>
              <a:ext uri="{FF2B5EF4-FFF2-40B4-BE49-F238E27FC236}">
                <a16:creationId xmlns="" xmlns:a16="http://schemas.microsoft.com/office/drawing/2014/main" id="{A0AE33C6-58CE-4E17-8BD3-73B2DA4A2B4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6814776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4" name="TextBox 13">
            <a:extLst>
              <a:ext uri="{FF2B5EF4-FFF2-40B4-BE49-F238E27FC236}">
                <a16:creationId xmlns="" xmlns:a16="http://schemas.microsoft.com/office/drawing/2014/main" id="{CA0D739A-633C-4BBE-97BA-00887BA77475}"/>
              </a:ext>
            </a:extLst>
          </p:cNvPr>
          <p:cNvSpPr txBox="1"/>
          <p:nvPr/>
        </p:nvSpPr>
        <p:spPr>
          <a:xfrm>
            <a:off x="2079379" y="2326763"/>
            <a:ext cx="9531168" cy="2308324"/>
          </a:xfrm>
          <a:prstGeom prst="rect">
            <a:avLst/>
          </a:prstGeom>
          <a:noFill/>
        </p:spPr>
        <p:txBody>
          <a:bodyPr wrap="square">
            <a:spAutoFit/>
          </a:bodyPr>
          <a:lstStyle/>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Learning is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a relatively permanent change in behavior or behavioral potential that results from direct or indirect experience. </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For example,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we can learn to use a new software application program by practicing and experimenting with its various functions and options.</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How Learning Occurs: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Experts originally thought that learning occurred most often through a process called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classical conditioning</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 However, it is more often based on </a:t>
            </a:r>
            <a:r>
              <a:rPr lang="en-US" sz="1800" b="0" i="1" u="sng" kern="1200" dirty="0">
                <a:solidFill>
                  <a:srgbClr val="0A1F61"/>
                </a:solidFill>
                <a:latin typeface="Times New Roman" panose="02020603050405020304" pitchFamily="18" charset="0"/>
                <a:ea typeface="+mn-ea"/>
                <a:cs typeface="Times New Roman" panose="02020603050405020304" pitchFamily="18" charset="0"/>
              </a:rPr>
              <a:t>cognitive processes</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a:t>
            </a:r>
          </a:p>
        </p:txBody>
      </p:sp>
      <p:sp>
        <p:nvSpPr>
          <p:cNvPr id="19" name="Rectangle 18">
            <a:extLst>
              <a:ext uri="{FF2B5EF4-FFF2-40B4-BE49-F238E27FC236}">
                <a16:creationId xmlns="" xmlns:a16="http://schemas.microsoft.com/office/drawing/2014/main" id="{53392F9F-FDEE-4192-AC9D-F7F18B6496A2}"/>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0" name="TextBox 19">
            <a:extLst>
              <a:ext uri="{FF2B5EF4-FFF2-40B4-BE49-F238E27FC236}">
                <a16:creationId xmlns="" xmlns:a16="http://schemas.microsoft.com/office/drawing/2014/main" id="{B661A394-8304-4979-AFC0-0A2A7B0E0DE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7959146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5883C8F4-ED55-447F-82A7-67EA28F2AA69}"/>
              </a:ext>
            </a:extLst>
          </p:cNvPr>
          <p:cNvSpPr txBox="1"/>
          <p:nvPr/>
        </p:nvSpPr>
        <p:spPr>
          <a:xfrm>
            <a:off x="2078901" y="1851757"/>
            <a:ext cx="6207368" cy="923330"/>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1- The Traditional View: Classical Conditioning</a:t>
            </a:r>
          </a:p>
          <a:p>
            <a:r>
              <a:rPr lang="en-US" dirty="0"/>
              <a:t/>
            </a:r>
            <a:br>
              <a:rPr lang="en-US" dirty="0"/>
            </a:br>
            <a:endParaRPr lang="en-US" dirty="0"/>
          </a:p>
        </p:txBody>
      </p:sp>
      <p:sp>
        <p:nvSpPr>
          <p:cNvPr id="18" name="TextBox 17">
            <a:extLst>
              <a:ext uri="{FF2B5EF4-FFF2-40B4-BE49-F238E27FC236}">
                <a16:creationId xmlns="" xmlns:a16="http://schemas.microsoft.com/office/drawing/2014/main" id="{45C31637-A937-4879-BD67-FEEF8D5C176B}"/>
              </a:ext>
            </a:extLst>
          </p:cNvPr>
          <p:cNvSpPr txBox="1"/>
          <p:nvPr/>
        </p:nvSpPr>
        <p:spPr>
          <a:xfrm>
            <a:off x="2032268" y="2219896"/>
            <a:ext cx="9902230" cy="3693319"/>
          </a:xfrm>
          <a:prstGeom prst="rect">
            <a:avLst/>
          </a:prstGeom>
          <a:noFill/>
        </p:spPr>
        <p:txBody>
          <a:bodyPr wrap="square">
            <a:spAutoFit/>
          </a:bodyPr>
          <a:lstStyle/>
          <a:p>
            <a:pPr marL="342900" indent="-342900" algn="just">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Classical conditioning </a:t>
            </a:r>
            <a:r>
              <a:rPr lang="en-US" sz="1800" b="0" i="1" u="sng" kern="1200" dirty="0">
                <a:solidFill>
                  <a:schemeClr val="tx1"/>
                </a:solidFill>
                <a:latin typeface="Times New Roman" panose="02020603050405020304" pitchFamily="18" charset="0"/>
                <a:ea typeface="+mn-ea"/>
                <a:cs typeface="Times New Roman" panose="02020603050405020304" pitchFamily="18" charset="0"/>
              </a:rPr>
              <a:t>is a simple form of learning in which a conditioned response is linked with an unconditional stimulus.</a:t>
            </a:r>
          </a:p>
          <a:p>
            <a:pPr marL="342900" indent="-342900" algn="just">
              <a:buFont typeface="Wingdings" panose="05000000000000000000" pitchFamily="2" charset="2"/>
              <a:buChar char="§"/>
            </a:pPr>
            <a:endParaRPr lang="en-US" i="1" u="sng"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1800" b="1" u="sng" kern="1200" dirty="0">
                <a:solidFill>
                  <a:schemeClr val="tx1"/>
                </a:solidFill>
                <a:latin typeface="Times New Roman" panose="02020603050405020304" pitchFamily="18" charset="0"/>
                <a:ea typeface="+mn-ea"/>
                <a:cs typeface="Times New Roman" panose="02020603050405020304" pitchFamily="18" charset="0"/>
              </a:rPr>
              <a:t>Classical conditioning </a:t>
            </a:r>
            <a:r>
              <a:rPr lang="en-US" sz="1800" b="0" kern="1200" dirty="0">
                <a:solidFill>
                  <a:schemeClr val="tx1"/>
                </a:solidFill>
                <a:latin typeface="Times New Roman" panose="02020603050405020304" pitchFamily="18" charset="0"/>
                <a:ea typeface="+mn-ea"/>
                <a:cs typeface="Times New Roman" panose="02020603050405020304" pitchFamily="18" charset="0"/>
              </a:rPr>
              <a:t>(also known as Pavlovian or respondent conditioning) is learning through association and was discovered by Pavlov, a Russian physiologist. In simple terms, two stimuli are linked together to produce a new learned response in a person or animal.</a:t>
            </a:r>
          </a:p>
          <a:p>
            <a:pPr algn="just"/>
            <a:r>
              <a:rPr lang="en-US" sz="18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1800" b="0" i="0" u="none" kern="1200" dirty="0">
                <a:solidFill>
                  <a:srgbClr val="C00000"/>
                </a:solidFill>
                <a:latin typeface="Times New Roman" panose="02020603050405020304" pitchFamily="18" charset="0"/>
                <a:ea typeface="+mn-ea"/>
                <a:cs typeface="Times New Roman" panose="02020603050405020304" pitchFamily="18" charset="0"/>
              </a:rPr>
              <a:t>,</a:t>
            </a:r>
          </a:p>
          <a:p>
            <a:pPr algn="just"/>
            <a:r>
              <a:rPr lang="en-US" dirty="0">
                <a:solidFill>
                  <a:srgbClr val="C00000"/>
                </a:solidFill>
                <a:latin typeface="Times New Roman" panose="02020603050405020304" pitchFamily="18" charset="0"/>
                <a:cs typeface="Times New Roman" panose="02020603050405020304" pitchFamily="18" charset="0"/>
              </a:rPr>
              <a:t>Ex.1</a:t>
            </a:r>
            <a:r>
              <a:rPr lang="en-US" sz="18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suppose an employee receives very bad news one day from his boss. It’s possible that the employee could come to associate, say, the color of the boss’s suit that day with bad news. Thus, the next time the boss wears that same suit to the office, the employee may experience dread and foreboding</a:t>
            </a:r>
          </a:p>
          <a:p>
            <a:pPr algn="just"/>
            <a:r>
              <a:rPr lang="en-US" dirty="0">
                <a:solidFill>
                  <a:srgbClr val="C00000"/>
                </a:solidFill>
                <a:latin typeface="Times New Roman" panose="02020603050405020304" pitchFamily="18" charset="0"/>
                <a:cs typeface="Times New Roman" panose="02020603050405020304" pitchFamily="18" charset="0"/>
              </a:rPr>
              <a:t>Ex2. </a:t>
            </a:r>
            <a:r>
              <a:rPr lang="en-US" i="1" dirty="0"/>
              <a:t>The most famous example of classical conditioning was Pavlov's experiment with dogs, who salivated in response to a bell tone. Pavlov showed that when a bell was sounded each time the dog was fed, the dog learned to associate the sound with the presentation of the food.</a:t>
            </a:r>
          </a:p>
        </p:txBody>
      </p:sp>
      <p:sp>
        <p:nvSpPr>
          <p:cNvPr id="21" name="Rectangle 20">
            <a:extLst>
              <a:ext uri="{FF2B5EF4-FFF2-40B4-BE49-F238E27FC236}">
                <a16:creationId xmlns="" xmlns:a16="http://schemas.microsoft.com/office/drawing/2014/main" id="{8E97968F-72D4-4B45-AB06-D8862032A4C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 xmlns:a16="http://schemas.microsoft.com/office/drawing/2014/main" id="{A9C1DB57-56EA-4999-A707-66E4108D50C8}"/>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738392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5883C8F4-ED55-447F-82A7-67EA28F2AA69}"/>
              </a:ext>
            </a:extLst>
          </p:cNvPr>
          <p:cNvSpPr txBox="1"/>
          <p:nvPr/>
        </p:nvSpPr>
        <p:spPr>
          <a:xfrm>
            <a:off x="2078901" y="1851757"/>
            <a:ext cx="7006484" cy="646331"/>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Learning as a Cognitive Process</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 xmlns:a16="http://schemas.microsoft.com/office/drawing/2014/main" id="{CAA51717-4B0B-45B1-86B3-5A409E87C673}"/>
              </a:ext>
            </a:extLst>
          </p:cNvPr>
          <p:cNvSpPr txBox="1"/>
          <p:nvPr/>
        </p:nvSpPr>
        <p:spPr>
          <a:xfrm>
            <a:off x="2032269" y="2295188"/>
            <a:ext cx="9649980" cy="3139321"/>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C</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ontemporary learning theory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generally views learning as a cognitive process; that is, it assumes that people are conscious, active participants in how they learn</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algn="just"/>
            <a:r>
              <a:rPr lang="en-US" sz="1800" b="1" i="0" kern="1200" dirty="0">
                <a:solidFill>
                  <a:schemeClr val="tx1"/>
                </a:solidFill>
                <a:latin typeface="Times New Roman" panose="02020603050405020304" pitchFamily="18" charset="0"/>
                <a:ea typeface="+mn-ea"/>
                <a:cs typeface="Times New Roman" panose="02020603050405020304" pitchFamily="18" charset="0"/>
              </a:rPr>
              <a:t>1.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cognitive view suggests that people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draw on their experiences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and use past learning as a basis for their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present behavior.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These experiences represent knowledge, or cognitions. </a:t>
            </a:r>
          </a:p>
          <a:p>
            <a:pPr marL="457200" indent="-457200" algn="just">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algn="just"/>
            <a:r>
              <a:rPr lang="en-US" sz="1800" b="1"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1800" i="1" u="none" kern="1200" dirty="0">
                <a:solidFill>
                  <a:schemeClr val="tx1"/>
                </a:solidFill>
                <a:latin typeface="Times New Roman" panose="02020603050405020304" pitchFamily="18" charset="0"/>
                <a:ea typeface="+mn-ea"/>
                <a:cs typeface="Times New Roman" panose="02020603050405020304" pitchFamily="18" charset="0"/>
              </a:rPr>
              <a:t>, an employee faced with a choice of job assignments will use previous experiences in deciding which one to accept.</a:t>
            </a:r>
          </a:p>
          <a:p>
            <a:pPr marL="342900" indent="-342900" algn="just">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1800" b="1" i="0" u="none" kern="1200" dirty="0">
                <a:solidFill>
                  <a:schemeClr val="tx1"/>
                </a:solidFill>
                <a:latin typeface="Times New Roman" panose="02020603050405020304" pitchFamily="18" charset="0"/>
                <a:ea typeface="+mn-ea"/>
                <a:cs typeface="Times New Roman" panose="02020603050405020304" pitchFamily="18" charset="0"/>
              </a:rPr>
              <a:t>2.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people make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choices about their behavior</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 employee recognizes that he or she has two alternatives and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chooses one</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p>
        </p:txBody>
      </p:sp>
      <p:sp>
        <p:nvSpPr>
          <p:cNvPr id="21" name="Rectangle 20">
            <a:extLst>
              <a:ext uri="{FF2B5EF4-FFF2-40B4-BE49-F238E27FC236}">
                <a16:creationId xmlns="" xmlns:a16="http://schemas.microsoft.com/office/drawing/2014/main" id="{F1CE444C-C9F4-4A9D-8A36-B530D54596D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 xmlns:a16="http://schemas.microsoft.com/office/drawing/2014/main" id="{FDAA1476-A12D-4A09-825F-5DBD90766094}"/>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9176490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5883C8F4-ED55-447F-82A7-67EA28F2AA69}"/>
              </a:ext>
            </a:extLst>
          </p:cNvPr>
          <p:cNvSpPr txBox="1"/>
          <p:nvPr/>
        </p:nvSpPr>
        <p:spPr>
          <a:xfrm>
            <a:off x="2078901" y="1851757"/>
            <a:ext cx="700648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a:t>
            </a:r>
            <a:r>
              <a:rPr lang="en-US" b="1" dirty="0">
                <a:solidFill>
                  <a:srgbClr val="AF5C23"/>
                </a:solidFill>
                <a:latin typeface="Times New Roman" panose="02020603050405020304" pitchFamily="18" charset="0"/>
                <a:cs typeface="Times New Roman" panose="02020603050405020304" pitchFamily="18" charset="0"/>
              </a:rPr>
              <a:t> </a:t>
            </a:r>
            <a:r>
              <a:rPr lang="en-US" b="1" dirty="0">
                <a:solidFill>
                  <a:srgbClr val="AF5C23"/>
                </a:solidFill>
                <a:effectLst/>
                <a:latin typeface="Times New Roman" panose="02020603050405020304" pitchFamily="18" charset="0"/>
                <a:cs typeface="Times New Roman" panose="02020603050405020304" pitchFamily="18" charset="0"/>
              </a:rPr>
              <a:t>Learning as a Cognitive Process</a:t>
            </a:r>
            <a:endParaRPr lang="en-US"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 xmlns:a16="http://schemas.microsoft.com/office/drawing/2014/main" id="{126C2B94-390F-4824-A570-8329B8EDFC8B}"/>
              </a:ext>
            </a:extLst>
          </p:cNvPr>
          <p:cNvSpPr txBox="1"/>
          <p:nvPr/>
        </p:nvSpPr>
        <p:spPr>
          <a:xfrm>
            <a:off x="2216440" y="2387522"/>
            <a:ext cx="9339455" cy="1754326"/>
          </a:xfrm>
          <a:prstGeom prst="rect">
            <a:avLst/>
          </a:prstGeom>
          <a:noFill/>
        </p:spPr>
        <p:txBody>
          <a:bodyPr wrap="square">
            <a:spAutoFit/>
          </a:bodyPr>
          <a:lstStyle/>
          <a:p>
            <a:pPr marL="0" indent="0" algn="just" defTabSz="914400" rtl="0" eaLnBrk="1" latinLnBrk="0" hangingPunct="1">
              <a:buFont typeface="+mj-lt"/>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Third</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people recognize the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consequences of their choices</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Thus, when the employee finds the job assignment rewarding and fulfilling, he or she will recognize that the choice was a good one and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will understand why.</a:t>
            </a:r>
          </a:p>
          <a:p>
            <a:pPr marL="0" indent="0" algn="just" defTabSz="914400" rtl="0" eaLnBrk="1" latinLnBrk="0" hangingPunct="1">
              <a:buFont typeface="+mj-lt"/>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4. Finally</a:t>
            </a:r>
            <a:r>
              <a:rPr lang="en-US" sz="18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people </a:t>
            </a:r>
            <a:r>
              <a:rPr lang="en-US" sz="1800" b="1" i="0" u="sng" kern="1200" dirty="0">
                <a:solidFill>
                  <a:schemeClr val="tx1"/>
                </a:solidFill>
                <a:latin typeface="Times New Roman" panose="02020603050405020304" pitchFamily="18" charset="0"/>
                <a:ea typeface="+mn-ea"/>
                <a:cs typeface="Times New Roman" panose="02020603050405020304" pitchFamily="18" charset="0"/>
              </a:rPr>
              <a:t>evaluate those consequences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and add them to prior learning, which affects future choices.      </a:t>
            </a:r>
          </a:p>
        </p:txBody>
      </p:sp>
      <p:sp>
        <p:nvSpPr>
          <p:cNvPr id="21" name="Rectangle 20">
            <a:extLst>
              <a:ext uri="{FF2B5EF4-FFF2-40B4-BE49-F238E27FC236}">
                <a16:creationId xmlns="" xmlns:a16="http://schemas.microsoft.com/office/drawing/2014/main" id="{6846D1C5-9377-4E45-8CE5-6D0BF38A0EDE}"/>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 xmlns:a16="http://schemas.microsoft.com/office/drawing/2014/main" id="{28B09F63-AF35-4B44-8D0B-F9D720596167}"/>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8200484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5883C8F4-ED55-447F-82A7-67EA28F2AA69}"/>
              </a:ext>
            </a:extLst>
          </p:cNvPr>
          <p:cNvSpPr txBox="1"/>
          <p:nvPr/>
        </p:nvSpPr>
        <p:spPr>
          <a:xfrm>
            <a:off x="2078901" y="1851757"/>
            <a:ext cx="700648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Social Learning </a:t>
            </a:r>
            <a:endParaRPr lang="en-US"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 xmlns:a16="http://schemas.microsoft.com/office/drawing/2014/main" id="{767CAE40-8456-434C-BDB4-F80E9EC532B0}"/>
              </a:ext>
            </a:extLst>
          </p:cNvPr>
          <p:cNvSpPr txBox="1"/>
          <p:nvPr/>
        </p:nvSpPr>
        <p:spPr>
          <a:xfrm>
            <a:off x="2289770" y="2308275"/>
            <a:ext cx="9392477" cy="2585323"/>
          </a:xfrm>
          <a:prstGeom prst="rect">
            <a:avLst/>
          </a:prstGeom>
          <a:noFill/>
        </p:spPr>
        <p:txBody>
          <a:bodyPr wrap="square">
            <a:spAutoFit/>
          </a:bodyPr>
          <a:lstStyle/>
          <a:p>
            <a:pPr marL="0" indent="0" algn="just" defTabSz="914400" rtl="0" eaLnBrk="1" latinLnBrk="0" hangingPunct="1">
              <a:buFont typeface="+mj-lt"/>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Social Learning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When people observe the behaviors of others, recognize the consequences, and alter their own behavior as a result</a:t>
            </a:r>
          </a:p>
          <a:p>
            <a:pPr marL="0" indent="0" algn="just" defTabSz="914400" rtl="0" eaLnBrk="1" latinLnBrk="0" hangingPunct="1">
              <a:buFont typeface="+mj-lt"/>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A person can learn to do a new job by observing others or by watching videos. </a:t>
            </a:r>
          </a:p>
          <a:p>
            <a:pPr algn="just" defTabSz="914400" rtl="0" eaLnBrk="1" latinLnBrk="0" hangingPunct="1"/>
            <a:r>
              <a:rPr lang="en-US" i="1" dirty="0">
                <a:latin typeface="Times New Roman" panose="02020603050405020304" pitchFamily="18" charset="0"/>
                <a:cs typeface="Times New Roman" panose="02020603050405020304" pitchFamily="18" charset="0"/>
              </a:rPr>
              <a:t>     </a:t>
            </a:r>
            <a:r>
              <a:rPr lang="en-US" sz="1800" b="0" i="1" u="none" kern="1200" dirty="0">
                <a:solidFill>
                  <a:schemeClr val="tx1"/>
                </a:solidFill>
                <a:latin typeface="Times New Roman" panose="02020603050405020304" pitchFamily="18" charset="0"/>
                <a:ea typeface="+mn-ea"/>
                <a:cs typeface="Times New Roman" panose="02020603050405020304" pitchFamily="18" charset="0"/>
              </a:rPr>
              <a:t>Or an employee may learn to avoid being late by seeing the boss chew out fellow workers.</a:t>
            </a:r>
          </a:p>
          <a:p>
            <a:pPr marL="342900" indent="-34290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Social learning theory</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 then, suggests that individual behavior is </a:t>
            </a:r>
            <a:r>
              <a:rPr lang="en-US" sz="1800" b="1" i="1" u="sng" kern="1200" dirty="0">
                <a:solidFill>
                  <a:schemeClr val="tx1"/>
                </a:solidFill>
                <a:latin typeface="Times New Roman" panose="02020603050405020304" pitchFamily="18" charset="0"/>
                <a:ea typeface="+mn-ea"/>
                <a:cs typeface="Times New Roman" panose="02020603050405020304" pitchFamily="18" charset="0"/>
              </a:rPr>
              <a:t>determined by a person’s cognitions and social environment.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More specifically, people are presumed to learn behaviors and attitudes at least partly in response to what others expect of them.</a:t>
            </a:r>
          </a:p>
        </p:txBody>
      </p:sp>
      <p:sp>
        <p:nvSpPr>
          <p:cNvPr id="21" name="Rectangle 20">
            <a:extLst>
              <a:ext uri="{FF2B5EF4-FFF2-40B4-BE49-F238E27FC236}">
                <a16:creationId xmlns="" xmlns:a16="http://schemas.microsoft.com/office/drawing/2014/main" id="{403BA6DC-2C58-4DF8-B93F-9996458EBFFF}"/>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2" name="TextBox 21">
            <a:extLst>
              <a:ext uri="{FF2B5EF4-FFF2-40B4-BE49-F238E27FC236}">
                <a16:creationId xmlns="" xmlns:a16="http://schemas.microsoft.com/office/drawing/2014/main" id="{C34D4D0B-8D4E-4128-90E2-25012026F8EA}"/>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8003026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4" y="0"/>
            <a:ext cx="10177055"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p:txBody>
      </p:sp>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5883C8F4-ED55-447F-82A7-67EA28F2AA69}"/>
              </a:ext>
            </a:extLst>
          </p:cNvPr>
          <p:cNvSpPr txBox="1"/>
          <p:nvPr/>
        </p:nvSpPr>
        <p:spPr>
          <a:xfrm>
            <a:off x="2078901" y="1851757"/>
            <a:ext cx="700648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2- The Contemporary View: Social learning </a:t>
            </a:r>
            <a:endParaRPr lang="en-US"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 xmlns:a16="http://schemas.microsoft.com/office/drawing/2014/main" id="{C0F98FFE-A5E1-4699-A718-39ED748EDE67}"/>
              </a:ext>
            </a:extLst>
          </p:cNvPr>
          <p:cNvGrpSpPr/>
          <p:nvPr/>
        </p:nvGrpSpPr>
        <p:grpSpPr>
          <a:xfrm>
            <a:off x="2078901" y="2441653"/>
            <a:ext cx="9589224" cy="3392682"/>
            <a:chOff x="2078901" y="2441653"/>
            <a:chExt cx="9589224" cy="3392682"/>
          </a:xfrm>
        </p:grpSpPr>
        <p:pic>
          <p:nvPicPr>
            <p:cNvPr id="10" name="Picture 9">
              <a:extLst>
                <a:ext uri="{FF2B5EF4-FFF2-40B4-BE49-F238E27FC236}">
                  <a16:creationId xmlns="" xmlns:a16="http://schemas.microsoft.com/office/drawing/2014/main" id="{934D5FA7-55C1-4CEC-8725-E8F95DCAAE13}"/>
                </a:ext>
              </a:extLst>
            </p:cNvPr>
            <p:cNvPicPr>
              <a:picLocks noChangeAspect="1"/>
            </p:cNvPicPr>
            <p:nvPr/>
          </p:nvPicPr>
          <p:blipFill>
            <a:blip r:embed="rId7"/>
            <a:stretch>
              <a:fillRect/>
            </a:stretch>
          </p:blipFill>
          <p:spPr>
            <a:xfrm>
              <a:off x="6096000" y="2441653"/>
              <a:ext cx="5572125" cy="3392682"/>
            </a:xfrm>
            <a:prstGeom prst="rect">
              <a:avLst/>
            </a:prstGeom>
          </p:spPr>
        </p:pic>
        <p:sp>
          <p:nvSpPr>
            <p:cNvPr id="18" name="TextBox 17">
              <a:extLst>
                <a:ext uri="{FF2B5EF4-FFF2-40B4-BE49-F238E27FC236}">
                  <a16:creationId xmlns="" xmlns:a16="http://schemas.microsoft.com/office/drawing/2014/main" id="{907FF1F9-292F-4A9F-9C32-FC538D988AFD}"/>
                </a:ext>
              </a:extLst>
            </p:cNvPr>
            <p:cNvSpPr txBox="1"/>
            <p:nvPr/>
          </p:nvSpPr>
          <p:spPr>
            <a:xfrm>
              <a:off x="2078901" y="2820925"/>
              <a:ext cx="4017099"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Social learning occurs when people observe the behaviors of others, recognize the consequences, and alter their won behavior as a result. This individual is getting a reward and promotion. His co-workers may now be motivated to perform their jobs in the same way as him.</a:t>
              </a:r>
            </a:p>
          </p:txBody>
        </p:sp>
      </p:grpSp>
      <p:sp>
        <p:nvSpPr>
          <p:cNvPr id="20" name="Rectangle 19">
            <a:extLst>
              <a:ext uri="{FF2B5EF4-FFF2-40B4-BE49-F238E27FC236}">
                <a16:creationId xmlns="" xmlns:a16="http://schemas.microsoft.com/office/drawing/2014/main" id="{08360ABF-E0D1-4576-95CB-90B79C524C75}"/>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 xmlns:a16="http://schemas.microsoft.com/office/drawing/2014/main" id="{7553CC03-B745-47D5-A24F-322DA6F3C4A9}"/>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3415497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918200"/>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14" name="TextBox 13">
            <a:extLst>
              <a:ext uri="{FF2B5EF4-FFF2-40B4-BE49-F238E27FC236}">
                <a16:creationId xmlns="" xmlns:a16="http://schemas.microsoft.com/office/drawing/2014/main" id="{93AD48D5-7E5E-4D63-9DE7-E09984E442F8}"/>
              </a:ext>
            </a:extLst>
          </p:cNvPr>
          <p:cNvSpPr txBox="1"/>
          <p:nvPr/>
        </p:nvSpPr>
        <p:spPr>
          <a:xfrm>
            <a:off x="1975234" y="2488294"/>
            <a:ext cx="9902228" cy="2862322"/>
          </a:xfrm>
          <a:prstGeom prst="rect">
            <a:avLst/>
          </a:prstGeom>
          <a:noFill/>
        </p:spPr>
        <p:txBody>
          <a:bodyPr wrap="square">
            <a:spAutoFit/>
          </a:body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Learning theory alone has important implications for managers, but organizational behavior modification has even more practical applications.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 Behavior modification is the application of </a:t>
            </a:r>
            <a:r>
              <a:rPr lang="en-US" sz="1800" b="1" i="1" u="sng" kern="1200" dirty="0">
                <a:solidFill>
                  <a:schemeClr val="tx1"/>
                </a:solidFill>
                <a:latin typeface="Times New Roman" panose="02020603050405020304" pitchFamily="18" charset="0"/>
                <a:ea typeface="+mn-ea"/>
                <a:cs typeface="Times New Roman" panose="02020603050405020304" pitchFamily="18" charset="0"/>
              </a:rPr>
              <a:t>reinforcement theory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to influence the behaviors of people in organizational settings.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One aspect of behavior modification is the use of various kinds of reinforcement when employees are observed behaving in desired or undesired ways.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Figure 5.7 summarizes these kinds of reinforcement. </a:t>
            </a:r>
          </a:p>
        </p:txBody>
      </p:sp>
      <p:sp>
        <p:nvSpPr>
          <p:cNvPr id="19" name="Rectangle 18">
            <a:extLst>
              <a:ext uri="{FF2B5EF4-FFF2-40B4-BE49-F238E27FC236}">
                <a16:creationId xmlns="" xmlns:a16="http://schemas.microsoft.com/office/drawing/2014/main" id="{4CC5C30F-589A-4BE2-BD31-DA936286CCC9}"/>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0" name="TextBox 19">
            <a:extLst>
              <a:ext uri="{FF2B5EF4-FFF2-40B4-BE49-F238E27FC236}">
                <a16:creationId xmlns="" xmlns:a16="http://schemas.microsoft.com/office/drawing/2014/main" id="{F71F6E41-8440-42D4-BD4C-8ABBE743C0F3}"/>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8617548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graphicFrame>
        <p:nvGraphicFramePr>
          <p:cNvPr id="10" name="Table 9">
            <a:extLst>
              <a:ext uri="{FF2B5EF4-FFF2-40B4-BE49-F238E27FC236}">
                <a16:creationId xmlns="" xmlns:a16="http://schemas.microsoft.com/office/drawing/2014/main" id="{13979062-47B6-4F0D-92D6-1553B2FBB6E4}"/>
              </a:ext>
            </a:extLst>
          </p:cNvPr>
          <p:cNvGraphicFramePr>
            <a:graphicFrameLocks noGrp="1"/>
          </p:cNvGraphicFramePr>
          <p:nvPr>
            <p:extLst>
              <p:ext uri="{D42A27DB-BD31-4B8C-83A1-F6EECF244321}">
                <p14:modId xmlns:p14="http://schemas.microsoft.com/office/powerpoint/2010/main" val="3534992008"/>
              </p:ext>
            </p:extLst>
          </p:nvPr>
        </p:nvGraphicFramePr>
        <p:xfrm>
          <a:off x="2368062" y="3171002"/>
          <a:ext cx="9172198" cy="2633451"/>
        </p:xfrm>
        <a:graphic>
          <a:graphicData uri="http://schemas.openxmlformats.org/drawingml/2006/table">
            <a:tbl>
              <a:tblPr>
                <a:tableStyleId>{93296810-A885-4BE3-A3E7-6D5BEEA58F35}</a:tableStyleId>
              </a:tblPr>
              <a:tblGrid>
                <a:gridCol w="1447146">
                  <a:extLst>
                    <a:ext uri="{9D8B030D-6E8A-4147-A177-3AD203B41FA5}">
                      <a16:colId xmlns="" xmlns:a16="http://schemas.microsoft.com/office/drawing/2014/main" val="446033137"/>
                    </a:ext>
                  </a:extLst>
                </a:gridCol>
                <a:gridCol w="1899272">
                  <a:extLst>
                    <a:ext uri="{9D8B030D-6E8A-4147-A177-3AD203B41FA5}">
                      <a16:colId xmlns="" xmlns:a16="http://schemas.microsoft.com/office/drawing/2014/main" val="2004953458"/>
                    </a:ext>
                  </a:extLst>
                </a:gridCol>
                <a:gridCol w="2912797">
                  <a:extLst>
                    <a:ext uri="{9D8B030D-6E8A-4147-A177-3AD203B41FA5}">
                      <a16:colId xmlns="" xmlns:a16="http://schemas.microsoft.com/office/drawing/2014/main" val="3127922865"/>
                    </a:ext>
                  </a:extLst>
                </a:gridCol>
                <a:gridCol w="2912983">
                  <a:extLst>
                    <a:ext uri="{9D8B030D-6E8A-4147-A177-3AD203B41FA5}">
                      <a16:colId xmlns="" xmlns:a16="http://schemas.microsoft.com/office/drawing/2014/main" val="1407678029"/>
                    </a:ext>
                  </a:extLst>
                </a:gridCol>
              </a:tblGrid>
              <a:tr h="437938">
                <a:tc>
                  <a:txBody>
                    <a:body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gridSpan="3">
                  <a:txBody>
                    <a:bodyPr/>
                    <a:lstStyle/>
                    <a:p>
                      <a:pPr algn="ctr" fontAlgn="t"/>
                      <a:r>
                        <a:rPr lang="en-US" b="1" u="sng" dirty="0">
                          <a:effectLst/>
                          <a:latin typeface="Times New Roman" panose="02020603050405020304" pitchFamily="18" charset="0"/>
                          <a:cs typeface="Times New Roman" panose="02020603050405020304" pitchFamily="18" charset="0"/>
                        </a:rPr>
                        <a:t>Nature of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718338636"/>
                  </a:ext>
                </a:extLst>
              </a:tr>
              <a:tr h="437938">
                <a:tc>
                  <a:txBody>
                    <a:bodyPr/>
                    <a:lstStyle/>
                    <a:p>
                      <a:pPr algn="ctr" fontAlgn="t"/>
                      <a:r>
                        <a:rPr lang="en-US">
                          <a:effectLst/>
                          <a:latin typeface="Times New Roman" panose="02020603050405020304" pitchFamily="18" charset="0"/>
                          <a:cs typeface="Times New Roman" panose="02020603050405020304" pitchFamily="18" charset="0"/>
                        </a:rPr>
                        <a:t> </a:t>
                      </a:r>
                    </a:p>
                  </a:txBody>
                  <a:tcPr marL="47625" marR="47625" marT="47625" marB="47625"/>
                </a:tc>
                <a:tc>
                  <a:txBody>
                    <a:bodyPr/>
                    <a:lstStyle/>
                    <a:p>
                      <a:pPr algn="ctr" fontAlgn="t"/>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a:effectLst/>
                          <a:latin typeface="Times New Roman" panose="02020603050405020304" pitchFamily="18" charset="0"/>
                          <a:cs typeface="Times New Roman" panose="02020603050405020304" pitchFamily="18" charset="0"/>
                        </a:rPr>
                        <a:t>Positive</a:t>
                      </a:r>
                      <a:endParaRPr lang="en-US" u="sng">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dirty="0">
                          <a:effectLst/>
                          <a:latin typeface="Times New Roman" panose="02020603050405020304" pitchFamily="18" charset="0"/>
                          <a:cs typeface="Times New Roman" panose="02020603050405020304" pitchFamily="18" charset="0"/>
                        </a:rPr>
                        <a:t>Negative</a:t>
                      </a:r>
                      <a:endParaRPr lang="en-US" u="sng" dirty="0">
                        <a:effectLst/>
                        <a:latin typeface="Times New Roman" panose="02020603050405020304" pitchFamily="18" charset="0"/>
                        <a:cs typeface="Times New Roman" panose="02020603050405020304" pitchFamily="18" charset="0"/>
                      </a:endParaRPr>
                    </a:p>
                  </a:txBody>
                  <a:tcPr marL="47625" marR="47625" marT="47625" marB="47625"/>
                </a:tc>
                <a:extLst>
                  <a:ext uri="{0D108BD9-81ED-4DB2-BD59-A6C34878D82A}">
                    <a16:rowId xmlns="" xmlns:a16="http://schemas.microsoft.com/office/drawing/2014/main" val="3578529880"/>
                  </a:ext>
                </a:extLst>
              </a:tr>
              <a:tr h="763005">
                <a:tc rowSpan="2">
                  <a:txBody>
                    <a:bodyPr/>
                    <a:lstStyle/>
                    <a:p>
                      <a:pPr algn="ctr" fontAlgn="t"/>
                      <a:endParaRPr lang="en-US" b="1" dirty="0">
                        <a:effectLst/>
                        <a:latin typeface="Times New Roman" panose="02020603050405020304" pitchFamily="18" charset="0"/>
                        <a:cs typeface="Times New Roman" panose="02020603050405020304" pitchFamily="18" charset="0"/>
                      </a:endParaRPr>
                    </a:p>
                    <a:p>
                      <a:pPr algn="ctr" fontAlgn="t"/>
                      <a:endParaRPr lang="en-US" b="1" dirty="0">
                        <a:effectLst/>
                        <a:latin typeface="Times New Roman" panose="02020603050405020304" pitchFamily="18" charset="0"/>
                        <a:cs typeface="Times New Roman" panose="02020603050405020304" pitchFamily="18" charset="0"/>
                      </a:endParaRPr>
                    </a:p>
                    <a:p>
                      <a:pPr algn="ctr" fontAlgn="t"/>
                      <a:r>
                        <a:rPr lang="en-US" b="1" dirty="0">
                          <a:effectLst/>
                          <a:latin typeface="Times New Roman" panose="02020603050405020304" pitchFamily="18" charset="0"/>
                          <a:cs typeface="Times New Roman" panose="02020603050405020304" pitchFamily="18" charset="0"/>
                        </a:rPr>
                        <a:t>Action</a:t>
                      </a:r>
                    </a:p>
                  </a:txBody>
                  <a:tcPr marL="47625" marR="47625" marT="47625" marB="47625"/>
                </a:tc>
                <a:tc>
                  <a:txBody>
                    <a:bodyPr/>
                    <a:lstStyle/>
                    <a:p>
                      <a:pPr algn="ctr" fontAlgn="t"/>
                      <a:r>
                        <a:rPr lang="en-US" b="1" u="sng" dirty="0">
                          <a:effectLst/>
                          <a:latin typeface="Times New Roman" panose="02020603050405020304" pitchFamily="18" charset="0"/>
                          <a:cs typeface="Times New Roman" panose="02020603050405020304" pitchFamily="18" charset="0"/>
                        </a:rPr>
                        <a:t>Present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Positive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Punishment</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tc>
                <a:extLst>
                  <a:ext uri="{0D108BD9-81ED-4DB2-BD59-A6C34878D82A}">
                    <a16:rowId xmlns="" xmlns:a16="http://schemas.microsoft.com/office/drawing/2014/main" val="1071947994"/>
                  </a:ext>
                </a:extLst>
              </a:tr>
              <a:tr h="994570">
                <a:tc vMerge="1">
                  <a:txBody>
                    <a:bodyPr/>
                    <a:lstStyle/>
                    <a:p>
                      <a:pPr algn="l" fontAlgn="t"/>
                      <a:r>
                        <a:rPr lang="en-US" u="sng" dirty="0">
                          <a:effectLst/>
                        </a:rPr>
                        <a:t> </a:t>
                      </a:r>
                    </a:p>
                  </a:txBody>
                  <a:tcPr marL="47625" marR="47625" marT="47625" marB="47625">
                    <a:lnL>
                      <a:noFill/>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696969"/>
                      </a:solidFill>
                      <a:prstDash val="solid"/>
                      <a:round/>
                      <a:headEnd type="none" w="med" len="med"/>
                      <a:tailEnd type="none" w="med" len="med"/>
                    </a:lnB>
                    <a:solidFill>
                      <a:srgbClr val="EEF7FC"/>
                    </a:solidFill>
                  </a:tcPr>
                </a:tc>
                <a:tc>
                  <a:txBody>
                    <a:bodyPr/>
                    <a:lstStyle/>
                    <a:p>
                      <a:pPr algn="ctr" fontAlgn="t"/>
                      <a:r>
                        <a:rPr lang="en-US" b="1" u="sng" dirty="0">
                          <a:effectLst/>
                          <a:latin typeface="Times New Roman" panose="02020603050405020304" pitchFamily="18" charset="0"/>
                          <a:cs typeface="Times New Roman" panose="02020603050405020304" pitchFamily="18" charset="0"/>
                        </a:rPr>
                        <a:t>Remove the Stimulus</a:t>
                      </a:r>
                      <a:endParaRPr lang="en-US" u="sng" dirty="0">
                        <a:effectLst/>
                        <a:latin typeface="Times New Roman" panose="02020603050405020304" pitchFamily="18" charset="0"/>
                        <a:cs typeface="Times New Roman" panose="02020603050405020304" pitchFamily="18" charset="0"/>
                      </a:endParaRP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Extinction</a:t>
                      </a:r>
                      <a:r>
                        <a:rPr lang="en-US" u="sng" dirty="0">
                          <a:effectLst/>
                          <a:latin typeface="Times New Roman" panose="02020603050405020304" pitchFamily="18" charset="0"/>
                          <a:cs typeface="Times New Roman" panose="02020603050405020304" pitchFamily="18" charset="0"/>
                        </a:rPr>
                        <a:t>; </a:t>
                      </a:r>
                    </a:p>
                    <a:p>
                      <a:pPr algn="ctr" fontAlgn="t"/>
                      <a:r>
                        <a:rPr lang="en-US" u="sng" dirty="0">
                          <a:effectLst/>
                          <a:latin typeface="Times New Roman" panose="02020603050405020304" pitchFamily="18" charset="0"/>
                          <a:cs typeface="Times New Roman" panose="02020603050405020304" pitchFamily="18" charset="0"/>
                        </a:rPr>
                        <a:t>decreases the behavior</a:t>
                      </a:r>
                    </a:p>
                  </a:txBody>
                  <a:tcPr marL="47625" marR="47625" marT="47625" marB="47625"/>
                </a:tc>
                <a:tc>
                  <a:txBody>
                    <a:bodyPr/>
                    <a:lstStyle/>
                    <a:p>
                      <a:pPr algn="ctr" fontAlgn="t"/>
                      <a:r>
                        <a:rPr lang="en-US" b="1" u="sng" dirty="0">
                          <a:solidFill>
                            <a:srgbClr val="C00000"/>
                          </a:solidFill>
                          <a:effectLst/>
                          <a:latin typeface="Times New Roman" panose="02020603050405020304" pitchFamily="18" charset="0"/>
                          <a:cs typeface="Times New Roman" panose="02020603050405020304" pitchFamily="18" charset="0"/>
                        </a:rPr>
                        <a:t>Negative reinforcement; </a:t>
                      </a:r>
                      <a:r>
                        <a:rPr lang="en-US" u="sng" dirty="0">
                          <a:effectLst/>
                          <a:latin typeface="Times New Roman" panose="02020603050405020304" pitchFamily="18" charset="0"/>
                          <a:cs typeface="Times New Roman" panose="02020603050405020304" pitchFamily="18" charset="0"/>
                        </a:rPr>
                        <a:t>increases the behavior</a:t>
                      </a:r>
                    </a:p>
                  </a:txBody>
                  <a:tcPr marL="47625" marR="47625" marT="47625" marB="47625"/>
                </a:tc>
                <a:extLst>
                  <a:ext uri="{0D108BD9-81ED-4DB2-BD59-A6C34878D82A}">
                    <a16:rowId xmlns="" xmlns:a16="http://schemas.microsoft.com/office/drawing/2014/main" val="591778725"/>
                  </a:ext>
                </a:extLst>
              </a:tr>
            </a:tbl>
          </a:graphicData>
        </a:graphic>
      </p:graphicFrame>
      <p:sp>
        <p:nvSpPr>
          <p:cNvPr id="17" name="TextBox 16">
            <a:extLst>
              <a:ext uri="{FF2B5EF4-FFF2-40B4-BE49-F238E27FC236}">
                <a16:creationId xmlns="" xmlns:a16="http://schemas.microsoft.com/office/drawing/2014/main" id="{77C01B84-D62A-474B-B2D2-B0DD3C36A542}"/>
              </a:ext>
            </a:extLst>
          </p:cNvPr>
          <p:cNvSpPr txBox="1"/>
          <p:nvPr/>
        </p:nvSpPr>
        <p:spPr>
          <a:xfrm>
            <a:off x="2289771" y="2163186"/>
            <a:ext cx="9345638" cy="923330"/>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Figure5.7. kinds of reinforcement</a:t>
            </a:r>
          </a:p>
          <a:p>
            <a:r>
              <a:rPr lang="en-US" dirty="0">
                <a:latin typeface="Times New Roman" panose="02020603050405020304" pitchFamily="18" charset="0"/>
                <a:cs typeface="Times New Roman" panose="02020603050405020304" pitchFamily="18" charset="0"/>
              </a:rPr>
              <a:t>Individual behavior can be affected when stimulus is either presented or removed after a particular behavior. This is also dependent on whether the stimulus is positive or negative.</a:t>
            </a:r>
          </a:p>
        </p:txBody>
      </p:sp>
      <p:sp>
        <p:nvSpPr>
          <p:cNvPr id="16" name="TextBox 15">
            <a:extLst>
              <a:ext uri="{FF2B5EF4-FFF2-40B4-BE49-F238E27FC236}">
                <a16:creationId xmlns=""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5129781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77C01B84-D62A-474B-B2D2-B0DD3C36A542}"/>
              </a:ext>
            </a:extLst>
          </p:cNvPr>
          <p:cNvSpPr txBox="1"/>
          <p:nvPr/>
        </p:nvSpPr>
        <p:spPr>
          <a:xfrm>
            <a:off x="2289771" y="2163186"/>
            <a:ext cx="9531168" cy="3416320"/>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Positive reinforcement </a:t>
            </a:r>
            <a:r>
              <a:rPr lang="en-US" dirty="0">
                <a:latin typeface="Times New Roman" panose="02020603050405020304" pitchFamily="18" charset="0"/>
                <a:cs typeface="Times New Roman" panose="02020603050405020304" pitchFamily="18" charset="0"/>
              </a:rPr>
              <a:t>involves the use of rewards to increase the likelihood that a desired behavior—high performance, for instance—will be repeated.</a:t>
            </a:r>
          </a:p>
          <a:p>
            <a:pPr marL="285750" indent="-285750" algn="just">
              <a:buFont typeface="Wingdings" panose="05000000000000000000" pitchFamily="2" charset="2"/>
              <a:buChar char="§"/>
            </a:pPr>
            <a:endParaRPr lang="en-US" b="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a:t>
            </a:r>
            <a:r>
              <a:rPr lang="en-US" i="1" dirty="0">
                <a:latin typeface="Times New Roman" panose="02020603050405020304" pitchFamily="18" charset="0"/>
                <a:cs typeface="Times New Roman" panose="02020603050405020304" pitchFamily="18" charset="0"/>
              </a:rPr>
              <a:t>, </a:t>
            </a:r>
            <a:r>
              <a:rPr lang="en-US" i="1" dirty="0">
                <a:solidFill>
                  <a:srgbClr val="C00000"/>
                </a:solidFill>
                <a:latin typeface="Times New Roman" panose="02020603050405020304" pitchFamily="18" charset="0"/>
                <a:cs typeface="Times New Roman" panose="02020603050405020304" pitchFamily="18" charset="0"/>
              </a:rPr>
              <a:t>Positive reinforcement  </a:t>
            </a:r>
            <a:r>
              <a:rPr lang="en-US" i="1" dirty="0">
                <a:latin typeface="Times New Roman" panose="02020603050405020304" pitchFamily="18" charset="0"/>
                <a:cs typeface="Times New Roman" panose="02020603050405020304" pitchFamily="18" charset="0"/>
              </a:rPr>
              <a:t>when a manufacturing employee wears uncomfortable but important safety gear, the manager can give the employee praise to increase the likelihood that the employee will wear the safety equipment in the future.</a:t>
            </a:r>
          </a:p>
          <a:p>
            <a:pPr marL="285750" indent="-285750" algn="just">
              <a:buFont typeface="Wingdings" panose="05000000000000000000" pitchFamily="2" charset="2"/>
              <a:buChar char="§"/>
            </a:pPr>
            <a:r>
              <a:rPr lang="en-US" i="1" dirty="0">
                <a:latin typeface="Times New Roman" panose="02020603050405020304" pitchFamily="18" charset="0"/>
                <a:cs typeface="Times New Roman" panose="02020603050405020304" pitchFamily="18" charset="0"/>
              </a:rPr>
              <a:t> </a:t>
            </a:r>
            <a:r>
              <a:rPr lang="en-US" b="1" i="1" dirty="0">
                <a:solidFill>
                  <a:srgbClr val="C00000"/>
                </a:solidFill>
                <a:latin typeface="Times New Roman" panose="02020603050405020304" pitchFamily="18" charset="0"/>
                <a:cs typeface="Times New Roman" panose="02020603050405020304" pitchFamily="18" charset="0"/>
              </a:rPr>
              <a:t>Positive reinforcement </a:t>
            </a:r>
            <a:r>
              <a:rPr lang="en-US" i="1" dirty="0">
                <a:latin typeface="Times New Roman" panose="02020603050405020304" pitchFamily="18" charset="0"/>
                <a:cs typeface="Times New Roman" panose="02020603050405020304" pitchFamily="18" charset="0"/>
              </a:rPr>
              <a:t>has been used at a Sears Department Store in Pennsylvania. A manager was having a difficult time getting his staff to prompt customers to apply for credit cards. He offered employees a bonus on their paycheck for every credit card application that was processed. In addition, every ninety days, the employee with the most submitted applications would be recognized at work and receive a gift card. As a result, the Sears store became the number one store for credit card </a:t>
            </a:r>
            <a:r>
              <a:rPr lang="en-US" i="1" dirty="0" smtClean="0">
                <a:latin typeface="Times New Roman" panose="02020603050405020304" pitchFamily="18" charset="0"/>
                <a:cs typeface="Times New Roman" panose="02020603050405020304" pitchFamily="18" charset="0"/>
              </a:rPr>
              <a:t>applications.</a:t>
            </a:r>
            <a:endParaRPr lang="en-US" i="1"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1324055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77C01B84-D62A-474B-B2D2-B0DD3C36A542}"/>
              </a:ext>
            </a:extLst>
          </p:cNvPr>
          <p:cNvSpPr txBox="1"/>
          <p:nvPr/>
        </p:nvSpPr>
        <p:spPr>
          <a:xfrm>
            <a:off x="2289771" y="2163186"/>
            <a:ext cx="9531168" cy="3139321"/>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Negative reinforcement </a:t>
            </a:r>
            <a:r>
              <a:rPr lang="en-US" dirty="0">
                <a:latin typeface="Times New Roman" panose="02020603050405020304" pitchFamily="18" charset="0"/>
                <a:cs typeface="Times New Roman" panose="02020603050405020304" pitchFamily="18" charset="0"/>
              </a:rPr>
              <a:t>is based on the removal of current or future unpleasant consequences to increase the likelihood that someone will repeat a behavior. In other words, avoidance or removal of something undesirable can be motivating.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latin typeface="Times New Roman" panose="02020603050405020304" pitchFamily="18" charset="0"/>
                <a:cs typeface="Times New Roman" panose="02020603050405020304" pitchFamily="18" charset="0"/>
              </a:rPr>
              <a:t>suppose a piece of hazardous manufacturing equipment is set so that when it is turned on, the machine operator hears a continuous loud buzzer. After the machine operator runs a series of safety checks, the buzzer stops. Because the machine operator wants the buzzer to stop, he or she is motivated to engage in safe work behaviors (running the safety checks). </a:t>
            </a:r>
          </a:p>
          <a:p>
            <a:pPr marL="285750" indent="-285750" algn="just">
              <a:buFont typeface="Wingdings" panose="05000000000000000000" pitchFamily="2" charset="2"/>
              <a:buChar char="§"/>
            </a:pPr>
            <a:r>
              <a:rPr lang="en-US" i="1" dirty="0">
                <a:latin typeface="Times New Roman" panose="02020603050405020304" pitchFamily="18" charset="0"/>
                <a:cs typeface="Times New Roman" panose="02020603050405020304" pitchFamily="18" charset="0"/>
              </a:rPr>
              <a:t>If an employee has a long or unpleasant commute, allowing him or her to work from home one or two days a week if her performance stays high can also be rewarding and motivate good performance.</a:t>
            </a:r>
          </a:p>
        </p:txBody>
      </p:sp>
      <p:sp>
        <p:nvSpPr>
          <p:cNvPr id="16" name="TextBox 15">
            <a:extLst>
              <a:ext uri="{FF2B5EF4-FFF2-40B4-BE49-F238E27FC236}">
                <a16:creationId xmlns=""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0911583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77C01B84-D62A-474B-B2D2-B0DD3C36A542}"/>
              </a:ext>
            </a:extLst>
          </p:cNvPr>
          <p:cNvSpPr txBox="1"/>
          <p:nvPr/>
        </p:nvSpPr>
        <p:spPr>
          <a:xfrm>
            <a:off x="2289771" y="2163186"/>
            <a:ext cx="9531168" cy="3139321"/>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Extinction refers</a:t>
            </a:r>
            <a:r>
              <a:rPr lang="en-US" dirty="0">
                <a:latin typeface="Times New Roman" panose="02020603050405020304" pitchFamily="18" charset="0"/>
                <a:cs typeface="Times New Roman" panose="02020603050405020304" pitchFamily="18" charset="0"/>
              </a:rPr>
              <a:t> to a procedure used in Applied Behavioral Analysis (ABA) in which reinforcement that is provided for problem behavior (often unintentionally) is discontinued in order to decrease or eliminate occurrences of these types of negative (or problem) behaviors.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latin typeface="Times New Roman" panose="02020603050405020304" pitchFamily="18" charset="0"/>
                <a:cs typeface="Times New Roman" panose="02020603050405020304" pitchFamily="18" charset="0"/>
              </a:rPr>
              <a:t>: Dannie tries to get mom's attention by dropping her toy on the floor. Her mom smiles at Dannie, picks up the toy and hands it back to her. This series of actions reinforces Dannie's negative behavior because she is getting the attention that she is seeking. As a result, she will continue to engage in this type of behavior in order to receive the positive reinforcement that her mom provides. To address this problem, Dannie’s mom should ignore Dannie when she drops the toy; if she consistently ignores this problem behavior, it is highly likely that Dannie will reduce engaging in this behavior as her actions no longer produce the effect that she is seeking.</a:t>
            </a:r>
          </a:p>
        </p:txBody>
      </p:sp>
      <p:sp>
        <p:nvSpPr>
          <p:cNvPr id="16" name="TextBox 15">
            <a:extLst>
              <a:ext uri="{FF2B5EF4-FFF2-40B4-BE49-F238E27FC236}">
                <a16:creationId xmlns=""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4054290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38670" cy="1610200"/>
          </a:xfrm>
          <a:prstGeom prst="rect">
            <a:avLst/>
          </a:prstGeom>
        </p:spPr>
      </p:pic>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7" name="TextBox 16">
            <a:extLst>
              <a:ext uri="{FF2B5EF4-FFF2-40B4-BE49-F238E27FC236}">
                <a16:creationId xmlns="" xmlns:a16="http://schemas.microsoft.com/office/drawing/2014/main" id="{77C01B84-D62A-474B-B2D2-B0DD3C36A542}"/>
              </a:ext>
            </a:extLst>
          </p:cNvPr>
          <p:cNvSpPr txBox="1"/>
          <p:nvPr/>
        </p:nvSpPr>
        <p:spPr>
          <a:xfrm>
            <a:off x="2289771" y="2163186"/>
            <a:ext cx="9531168" cy="1477328"/>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latin typeface="Times New Roman" panose="02020603050405020304" pitchFamily="18" charset="0"/>
                <a:cs typeface="Times New Roman" panose="02020603050405020304" pitchFamily="18" charset="0"/>
              </a:rPr>
              <a:t>P</a:t>
            </a:r>
            <a:r>
              <a:rPr lang="en-US" b="1" u="sng" dirty="0" smtClean="0">
                <a:latin typeface="Times New Roman" panose="02020603050405020304" pitchFamily="18" charset="0"/>
                <a:cs typeface="Times New Roman" panose="02020603050405020304" pitchFamily="18" charset="0"/>
              </a:rPr>
              <a:t>unishment  </a:t>
            </a:r>
            <a:r>
              <a:rPr lang="en-US" dirty="0">
                <a:latin typeface="Times New Roman" panose="02020603050405020304" pitchFamily="18" charset="0"/>
                <a:cs typeface="Times New Roman" panose="02020603050405020304" pitchFamily="18" charset="0"/>
              </a:rPr>
              <a:t>the goal of punishment is removing a factor to make an undesired behavior less likely to happen.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u="sng" dirty="0">
                <a:solidFill>
                  <a:srgbClr val="C00000"/>
                </a:solidFill>
                <a:latin typeface="Times New Roman" panose="02020603050405020304" pitchFamily="18" charset="0"/>
                <a:cs typeface="Times New Roman" panose="02020603050405020304" pitchFamily="18" charset="0"/>
              </a:rPr>
              <a:t>For example, </a:t>
            </a:r>
            <a:r>
              <a:rPr lang="en-US" i="1" dirty="0">
                <a:latin typeface="Times New Roman" panose="02020603050405020304" pitchFamily="18" charset="0"/>
                <a:cs typeface="Times New Roman" panose="02020603050405020304" pitchFamily="18" charset="0"/>
              </a:rPr>
              <a:t>: Mary’s tv time was cut by 20 minutes because she did not listen to her Mom.</a:t>
            </a:r>
          </a:p>
          <a:p>
            <a:pPr marL="285750" indent="-285750" algn="just">
              <a:buFont typeface="Wingdings" panose="05000000000000000000" pitchFamily="2" charset="2"/>
              <a:buChar char="§"/>
            </a:pPr>
            <a:r>
              <a:rPr lang="en-US" i="1" dirty="0">
                <a:latin typeface="Times New Roman" panose="02020603050405020304" pitchFamily="18" charset="0"/>
                <a:cs typeface="Times New Roman" panose="02020603050405020304" pitchFamily="18" charset="0"/>
              </a:rPr>
              <a:t>Jack was grounded for talking back.</a:t>
            </a:r>
          </a:p>
        </p:txBody>
      </p:sp>
      <p:sp>
        <p:nvSpPr>
          <p:cNvPr id="16" name="TextBox 15">
            <a:extLst>
              <a:ext uri="{FF2B5EF4-FFF2-40B4-BE49-F238E27FC236}">
                <a16:creationId xmlns="" xmlns:a16="http://schemas.microsoft.com/office/drawing/2014/main" id="{E2BC349C-36BC-4D1B-A9A1-50ED32462C10}"/>
              </a:ext>
            </a:extLst>
          </p:cNvPr>
          <p:cNvSpPr txBox="1"/>
          <p:nvPr/>
        </p:nvSpPr>
        <p:spPr>
          <a:xfrm>
            <a:off x="2070653" y="1206666"/>
            <a:ext cx="6208642" cy="872034"/>
          </a:xfrm>
          <a:prstGeom prst="rect">
            <a:avLst/>
          </a:prstGeom>
          <a:noFill/>
        </p:spPr>
        <p:txBody>
          <a:bodyPr wrap="square">
            <a:spAutoFit/>
          </a:bodyPr>
          <a:lstStyle/>
          <a:p>
            <a:pPr algn="just">
              <a:lnSpc>
                <a:spcPct val="150000"/>
              </a:lnSpc>
            </a:pPr>
            <a:r>
              <a:rPr lang="en-US" sz="18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a:t>
            </a:r>
          </a:p>
        </p:txBody>
      </p:sp>
      <p:sp>
        <p:nvSpPr>
          <p:cNvPr id="20" name="Rectangle 19">
            <a:extLst>
              <a:ext uri="{FF2B5EF4-FFF2-40B4-BE49-F238E27FC236}">
                <a16:creationId xmlns="" xmlns:a16="http://schemas.microsoft.com/office/drawing/2014/main" id="{6990D4BE-17E1-45E8-9DB5-13237C021CDA}"/>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 xmlns:a16="http://schemas.microsoft.com/office/drawing/2014/main" id="{E457E9DF-68F3-4E7E-AB40-49AADC78EE9E}"/>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27970636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177055" cy="1610200"/>
          </a:xfrm>
          <a:prstGeom prst="rect">
            <a:avLst/>
          </a:prstGeom>
        </p:spPr>
      </p:pic>
      <p:sp>
        <p:nvSpPr>
          <p:cNvPr id="9" name="TextBox 8"/>
          <p:cNvSpPr txBox="1"/>
          <p:nvPr/>
        </p:nvSpPr>
        <p:spPr>
          <a:xfrm>
            <a:off x="2032268" y="1341605"/>
            <a:ext cx="9649980" cy="1883657"/>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Learning-Based Perspectives on Motivation</a:t>
            </a:r>
          </a:p>
          <a:p>
            <a:pPr algn="just">
              <a:lnSpc>
                <a:spcPct val="150000"/>
              </a:lnSpc>
            </a:pPr>
            <a:r>
              <a:rPr lang="en-US" sz="2000" b="1" dirty="0">
                <a:solidFill>
                  <a:srgbClr val="AF5C23"/>
                </a:solidFill>
                <a:latin typeface="Times New Roman" panose="02020603050405020304" pitchFamily="18" charset="0"/>
                <a:cs typeface="Times New Roman" panose="02020603050405020304" pitchFamily="18" charset="0"/>
              </a:rPr>
              <a:t> Behavior Modification reinforcement schedules</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4" name="TextBox 13">
            <a:extLst>
              <a:ext uri="{FF2B5EF4-FFF2-40B4-BE49-F238E27FC236}">
                <a16:creationId xmlns="" xmlns:a16="http://schemas.microsoft.com/office/drawing/2014/main" id="{0C2C3E35-F21A-454C-A0FD-2237448AF972}"/>
              </a:ext>
            </a:extLst>
          </p:cNvPr>
          <p:cNvSpPr txBox="1"/>
          <p:nvPr/>
        </p:nvSpPr>
        <p:spPr>
          <a:xfrm>
            <a:off x="2032268" y="2283433"/>
            <a:ext cx="10159732" cy="3693319"/>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A partial reinforcement schedule is one in which the desired behavior is reinforced only part of the time. </a:t>
            </a:r>
          </a:p>
          <a:p>
            <a:endParaRPr lang="en-US" dirty="0">
              <a:latin typeface="Times New Roman" panose="02020603050405020304" pitchFamily="18" charset="0"/>
              <a:cs typeface="Times New Roman" panose="02020603050405020304" pitchFamily="18" charset="0"/>
            </a:endParaRPr>
          </a:p>
          <a:p>
            <a:r>
              <a:rPr lang="en-US" b="1" u="sng" dirty="0">
                <a:latin typeface="Times New Roman" panose="02020603050405020304" pitchFamily="18" charset="0"/>
                <a:cs typeface="Times New Roman" panose="02020603050405020304" pitchFamily="18" charset="0"/>
              </a:rPr>
              <a:t>There are four types of partial reinforcement schedules</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Fixed-ratio: </a:t>
            </a:r>
            <a:r>
              <a:rPr lang="en-US" dirty="0">
                <a:latin typeface="Times New Roman" panose="02020603050405020304" pitchFamily="18" charset="0"/>
                <a:cs typeface="Times New Roman" panose="02020603050405020304" pitchFamily="18" charset="0"/>
              </a:rPr>
              <a:t>Desired behavior is reinforced after a specified number of correct responses—for example, receiving pay bonuses for every ten error-free pieces made per hour.</a:t>
            </a: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Fixed-interval: </a:t>
            </a:r>
            <a:r>
              <a:rPr lang="en-US" dirty="0">
                <a:latin typeface="Times New Roman" panose="02020603050405020304" pitchFamily="18" charset="0"/>
                <a:cs typeface="Times New Roman" panose="02020603050405020304" pitchFamily="18" charset="0"/>
              </a:rPr>
              <a:t>Desired behavior is reinforced after a certain amount of time has passed—for example, receiving weekly paychecks.</a:t>
            </a: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Variable-ratio</a:t>
            </a:r>
            <a:r>
              <a:rPr lang="en-US" dirty="0">
                <a:latin typeface="Times New Roman" panose="02020603050405020304" pitchFamily="18" charset="0"/>
                <a:cs typeface="Times New Roman" panose="02020603050405020304" pitchFamily="18" charset="0"/>
              </a:rPr>
              <a:t>: Desired behavior is reinforced after an unpredictable number of behaviors—for example, a supervisor praises a call center representative after the third call, then the seventh call after that, and then the fourth call after that.</a:t>
            </a:r>
          </a:p>
          <a:p>
            <a:pPr marL="285750" indent="-285750">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Variable-interval</a:t>
            </a:r>
            <a:r>
              <a:rPr lang="en-US" dirty="0">
                <a:latin typeface="Times New Roman" panose="02020603050405020304" pitchFamily="18" charset="0"/>
                <a:cs typeface="Times New Roman" panose="02020603050405020304" pitchFamily="18" charset="0"/>
              </a:rPr>
              <a:t>: Desired behavior is reinforced after an unpredictable amount of time has elapsed—for example, not knowing when a regional supervisor will visit your location for an inspection.</a:t>
            </a:r>
          </a:p>
        </p:txBody>
      </p:sp>
      <p:sp>
        <p:nvSpPr>
          <p:cNvPr id="19" name="Rectangle 18">
            <a:extLst>
              <a:ext uri="{FF2B5EF4-FFF2-40B4-BE49-F238E27FC236}">
                <a16:creationId xmlns="" xmlns:a16="http://schemas.microsoft.com/office/drawing/2014/main" id="{BAA80B1D-08B8-4B86-8ECA-40582031BFD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0" name="TextBox 19">
            <a:extLst>
              <a:ext uri="{FF2B5EF4-FFF2-40B4-BE49-F238E27FC236}">
                <a16:creationId xmlns="" xmlns:a16="http://schemas.microsoft.com/office/drawing/2014/main" id="{12E7B293-A7D5-4CF1-9931-C22355CE4415}"/>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3959428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993595" cy="1610200"/>
          </a:xfrm>
          <a:prstGeom prst="rect">
            <a:avLst/>
          </a:prstGeom>
        </p:spPr>
      </p:pic>
      <p:sp>
        <p:nvSpPr>
          <p:cNvPr id="15" name="TextBox 14">
            <a:extLst>
              <a:ext uri="{FF2B5EF4-FFF2-40B4-BE49-F238E27FC236}">
                <a16:creationId xmlns="" xmlns:a16="http://schemas.microsoft.com/office/drawing/2014/main" id="{224EBECE-AEE7-4ADA-B16C-508A7D25EC67}"/>
              </a:ext>
            </a:extLst>
          </p:cNvPr>
          <p:cNvSpPr txBox="1"/>
          <p:nvPr/>
        </p:nvSpPr>
        <p:spPr>
          <a:xfrm>
            <a:off x="2611316" y="2213141"/>
            <a:ext cx="6207368" cy="369332"/>
          </a:xfrm>
          <a:prstGeom prst="rect">
            <a:avLst/>
          </a:prstGeom>
          <a:noFill/>
        </p:spPr>
        <p:txBody>
          <a:bodyPr wrap="square">
            <a:spAutoFit/>
          </a:bodyPr>
          <a:lstStyle/>
          <a:p>
            <a:endParaRPr lang="en-US" dirty="0"/>
          </a:p>
        </p:txBody>
      </p:sp>
      <p:sp>
        <p:nvSpPr>
          <p:cNvPr id="13" name="TextBox 12">
            <a:extLst>
              <a:ext uri="{FF2B5EF4-FFF2-40B4-BE49-F238E27FC236}">
                <a16:creationId xmlns="" xmlns:a16="http://schemas.microsoft.com/office/drawing/2014/main" id="{346BCA49-00FB-4149-9EEF-ACA74E38AF88}"/>
              </a:ext>
            </a:extLst>
          </p:cNvPr>
          <p:cNvSpPr txBox="1"/>
          <p:nvPr/>
        </p:nvSpPr>
        <p:spPr>
          <a:xfrm>
            <a:off x="1874165" y="1258267"/>
            <a:ext cx="9649980" cy="919419"/>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7- Learning-Based Perspectives on Motivation</a:t>
            </a:r>
          </a:p>
          <a:p>
            <a:pPr algn="just">
              <a:lnSpc>
                <a:spcPct val="150000"/>
              </a:lnSpc>
            </a:pPr>
            <a:r>
              <a:rPr lang="en-US" b="1" dirty="0">
                <a:solidFill>
                  <a:srgbClr val="AF5C23"/>
                </a:solidFill>
                <a:latin typeface="Times New Roman" panose="02020603050405020304" pitchFamily="18" charset="0"/>
                <a:cs typeface="Times New Roman" panose="02020603050405020304" pitchFamily="18" charset="0"/>
              </a:rPr>
              <a:t> Behavior Modification reinforcement schedules</a:t>
            </a:r>
            <a:endParaRPr lang="en-US" b="1" u="sng" dirty="0">
              <a:solidFill>
                <a:srgbClr val="00206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0F9FC210-7ED7-4E83-8E13-92374E95268B}"/>
              </a:ext>
            </a:extLst>
          </p:cNvPr>
          <p:cNvSpPr txBox="1"/>
          <p:nvPr/>
        </p:nvSpPr>
        <p:spPr>
          <a:xfrm>
            <a:off x="1874165" y="2187028"/>
            <a:ext cx="10106367" cy="3693319"/>
          </a:xfrm>
          <a:prstGeom prst="rect">
            <a:avLst/>
          </a:prstGeom>
          <a:noFill/>
        </p:spPr>
        <p:txBody>
          <a:bodyPr wrap="square">
            <a:spAutoFit/>
          </a:bodyPr>
          <a:lstStyle/>
          <a:p>
            <a:pPr marL="0" indent="0" algn="just" defTabSz="914400" rtl="0" eaLnBrk="1" latinLnBrk="0" hangingPunct="1">
              <a:buFont typeface="+mj-lt"/>
              <a:buNone/>
            </a:pPr>
            <a:r>
              <a:rPr lang="en-US" sz="1800" b="0" i="0" u="none" kern="1200" dirty="0">
                <a:solidFill>
                  <a:schemeClr val="tx1"/>
                </a:solidFill>
                <a:latin typeface="Times New Roman" panose="02020603050405020304" pitchFamily="18" charset="0"/>
                <a:ea typeface="+mn-ea"/>
                <a:cs typeface="Times New Roman" panose="02020603050405020304" pitchFamily="18" charset="0"/>
              </a:rPr>
              <a:t>To motivate the right behavior, an expert in behavior modification would identify the desired behaviors and then carefully reinforce them. This process involves five steps:</a:t>
            </a:r>
          </a:p>
          <a:p>
            <a:pPr marL="0" indent="0" algn="just" defTabSz="914400" rtl="0" eaLnBrk="1" latinLnBrk="0" hangingPunct="1">
              <a:buFont typeface="+mj-lt"/>
              <a:buNone/>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Define the problem</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—what is it that could be improved?</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Identify and define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specific behavior(s) you wish to change.</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Record and track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occurrence of the target behavior.</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Analyze the current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negative consequences of the undesired behavior and arrange for more positive consequences to follow the desired behavior.</a:t>
            </a:r>
          </a:p>
          <a:p>
            <a:pPr marL="457200" indent="-457200" algn="just" defTabSz="914400" rtl="0" eaLnBrk="1" latinLnBrk="0" hangingPunct="1">
              <a:buFont typeface="+mj-lt"/>
              <a:buAutoNum type="arabicPeriod"/>
            </a:pPr>
            <a:endParaRPr lang="en-US" sz="18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Evaluate whether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the behavior has improved, and by how much.</a:t>
            </a:r>
          </a:p>
        </p:txBody>
      </p:sp>
      <p:sp>
        <p:nvSpPr>
          <p:cNvPr id="20" name="Rectangle 19">
            <a:extLst>
              <a:ext uri="{FF2B5EF4-FFF2-40B4-BE49-F238E27FC236}">
                <a16:creationId xmlns="" xmlns:a16="http://schemas.microsoft.com/office/drawing/2014/main" id="{59583B91-9D09-4038-B7B8-60689A4F3516}"/>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21" name="TextBox 20">
            <a:extLst>
              <a:ext uri="{FF2B5EF4-FFF2-40B4-BE49-F238E27FC236}">
                <a16:creationId xmlns="" xmlns:a16="http://schemas.microsoft.com/office/drawing/2014/main" id="{07E3EE5E-AE16-4C1C-885D-7E4AEBB38F60}"/>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Tree>
    <p:extLst>
      <p:ext uri="{BB962C8B-B14F-4D97-AF65-F5344CB8AC3E}">
        <p14:creationId xmlns:p14="http://schemas.microsoft.com/office/powerpoint/2010/main" val="11412354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10087726" cy="1610200"/>
          </a:xfrm>
          <a:prstGeom prst="rect">
            <a:avLst/>
          </a:prstGeom>
        </p:spPr>
      </p:pic>
      <p:graphicFrame>
        <p:nvGraphicFramePr>
          <p:cNvPr id="12" name="Table 11">
            <a:extLst>
              <a:ext uri="{FF2B5EF4-FFF2-40B4-BE49-F238E27FC236}">
                <a16:creationId xmlns="" xmlns:a16="http://schemas.microsoft.com/office/drawing/2014/main" id="{4CDE244F-0CFE-45BF-A93D-8ECC5D5A5ABE}"/>
              </a:ext>
            </a:extLst>
          </p:cNvPr>
          <p:cNvGraphicFramePr>
            <a:graphicFrameLocks noGrp="1"/>
          </p:cNvGraphicFramePr>
          <p:nvPr>
            <p:extLst>
              <p:ext uri="{D42A27DB-BD31-4B8C-83A1-F6EECF244321}">
                <p14:modId xmlns:p14="http://schemas.microsoft.com/office/powerpoint/2010/main" val="4206794450"/>
              </p:ext>
            </p:extLst>
          </p:nvPr>
        </p:nvGraphicFramePr>
        <p:xfrm>
          <a:off x="1874165" y="1788071"/>
          <a:ext cx="10087726" cy="4166592"/>
        </p:xfrm>
        <a:graphic>
          <a:graphicData uri="http://schemas.openxmlformats.org/drawingml/2006/table">
            <a:tbl>
              <a:tblPr/>
              <a:tblGrid>
                <a:gridCol w="2861527">
                  <a:extLst>
                    <a:ext uri="{9D8B030D-6E8A-4147-A177-3AD203B41FA5}">
                      <a16:colId xmlns="" xmlns:a16="http://schemas.microsoft.com/office/drawing/2014/main" val="3344851811"/>
                    </a:ext>
                  </a:extLst>
                </a:gridCol>
                <a:gridCol w="996315">
                  <a:extLst>
                    <a:ext uri="{9D8B030D-6E8A-4147-A177-3AD203B41FA5}">
                      <a16:colId xmlns="" xmlns:a16="http://schemas.microsoft.com/office/drawing/2014/main" val="2652974392"/>
                    </a:ext>
                  </a:extLst>
                </a:gridCol>
                <a:gridCol w="1357906">
                  <a:extLst>
                    <a:ext uri="{9D8B030D-6E8A-4147-A177-3AD203B41FA5}">
                      <a16:colId xmlns="" xmlns:a16="http://schemas.microsoft.com/office/drawing/2014/main" val="830521123"/>
                    </a:ext>
                  </a:extLst>
                </a:gridCol>
                <a:gridCol w="1470991">
                  <a:extLst>
                    <a:ext uri="{9D8B030D-6E8A-4147-A177-3AD203B41FA5}">
                      <a16:colId xmlns="" xmlns:a16="http://schemas.microsoft.com/office/drawing/2014/main" val="591648139"/>
                    </a:ext>
                  </a:extLst>
                </a:gridCol>
                <a:gridCol w="1077111">
                  <a:extLst>
                    <a:ext uri="{9D8B030D-6E8A-4147-A177-3AD203B41FA5}">
                      <a16:colId xmlns="" xmlns:a16="http://schemas.microsoft.com/office/drawing/2014/main" val="2694764092"/>
                    </a:ext>
                  </a:extLst>
                </a:gridCol>
                <a:gridCol w="1179229">
                  <a:extLst>
                    <a:ext uri="{9D8B030D-6E8A-4147-A177-3AD203B41FA5}">
                      <a16:colId xmlns="" xmlns:a16="http://schemas.microsoft.com/office/drawing/2014/main" val="3733937180"/>
                    </a:ext>
                  </a:extLst>
                </a:gridCol>
                <a:gridCol w="1144647">
                  <a:extLst>
                    <a:ext uri="{9D8B030D-6E8A-4147-A177-3AD203B41FA5}">
                      <a16:colId xmlns="" xmlns:a16="http://schemas.microsoft.com/office/drawing/2014/main" val="3867240202"/>
                    </a:ext>
                  </a:extLst>
                </a:gridCol>
              </a:tblGrid>
              <a:tr h="214500">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Managerial Challenges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gridSpan="6">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Motivation Theories</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4171049038"/>
                  </a:ext>
                </a:extLst>
              </a:tr>
              <a:tr h="394592">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 </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Self-Efficacy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McClelland’s Needs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Herzberg’s Two-Factor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Expectancy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Equity Theory</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400" b="1" u="sng" strike="noStrike" dirty="0">
                          <a:solidFill>
                            <a:srgbClr val="575757"/>
                          </a:solidFill>
                          <a:effectLst/>
                          <a:latin typeface="Times New Roman" panose="02020603050405020304" pitchFamily="18" charset="0"/>
                          <a:cs typeface="Times New Roman" panose="02020603050405020304" pitchFamily="18" charset="0"/>
                        </a:rPr>
                        <a:t>Reinforcement</a:t>
                      </a:r>
                    </a:p>
                  </a:txBody>
                  <a:tcPr marL="8735" marR="8735" marT="20382" marB="20382"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 xmlns:a16="http://schemas.microsoft.com/office/drawing/2014/main" val="2247292665"/>
                  </a:ext>
                </a:extLst>
              </a:tr>
              <a:tr h="574684">
                <a:tc>
                  <a:txBody>
                    <a:bodyPr/>
                    <a:lstStyle/>
                    <a:p>
                      <a:pPr algn="l" fontAlgn="t"/>
                      <a:r>
                        <a:rPr lang="en-US" sz="1400" b="1" u="none" strike="noStrike" dirty="0">
                          <a:solidFill>
                            <a:srgbClr val="3F3F3F"/>
                          </a:solidFill>
                          <a:effectLst/>
                          <a:latin typeface="Times New Roman" panose="02020603050405020304" pitchFamily="18" charset="0"/>
                          <a:cs typeface="Times New Roman" panose="02020603050405020304" pitchFamily="18" charset="0"/>
                        </a:rPr>
                        <a:t>Firm has a low-cost business strategy but needs to motivate employees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 xmlns:a16="http://schemas.microsoft.com/office/drawing/2014/main" val="3638460191"/>
                  </a:ext>
                </a:extLst>
              </a:tr>
              <a:tr h="394592">
                <a:tc>
                  <a:txBody>
                    <a:bodyPr/>
                    <a:lstStyle/>
                    <a:p>
                      <a:pPr algn="l" fontAlgn="t"/>
                      <a:r>
                        <a:rPr lang="en-US" sz="1400" b="1" u="none" strike="noStrike">
                          <a:solidFill>
                            <a:srgbClr val="3F3F3F"/>
                          </a:solidFill>
                          <a:effectLst/>
                          <a:latin typeface="Times New Roman" panose="02020603050405020304" pitchFamily="18" charset="0"/>
                          <a:cs typeface="Times New Roman" panose="02020603050405020304" pitchFamily="18" charset="0"/>
                        </a:rPr>
                        <a:t>An employee feels he cannot meet his performance goals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 xmlns:a16="http://schemas.microsoft.com/office/drawing/2014/main" val="3773450031"/>
                  </a:ext>
                </a:extLst>
              </a:tr>
              <a:tr h="394592">
                <a:tc>
                  <a:txBody>
                    <a:bodyPr/>
                    <a:lstStyle/>
                    <a:p>
                      <a:pPr algn="l" fontAlgn="t"/>
                      <a:r>
                        <a:rPr lang="en-US" sz="1400" b="1" u="none" strike="noStrike" dirty="0">
                          <a:solidFill>
                            <a:srgbClr val="3F3F3F"/>
                          </a:solidFill>
                          <a:effectLst/>
                          <a:latin typeface="Times New Roman" panose="02020603050405020304" pitchFamily="18" charset="0"/>
                          <a:cs typeface="Times New Roman" panose="02020603050405020304" pitchFamily="18" charset="0"/>
                        </a:rPr>
                        <a:t>An employee feels underpaid relative to her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 xmlns:a16="http://schemas.microsoft.com/office/drawing/2014/main" val="1526764037"/>
                  </a:ext>
                </a:extLst>
              </a:tr>
              <a:tr h="574684">
                <a:tc>
                  <a:txBody>
                    <a:bodyPr/>
                    <a:lstStyle/>
                    <a:p>
                      <a:pPr algn="l" fontAlgn="t"/>
                      <a:r>
                        <a:rPr lang="en-US" sz="1400" b="1" u="none" strike="noStrike">
                          <a:solidFill>
                            <a:srgbClr val="3F3F3F"/>
                          </a:solidFill>
                          <a:effectLst/>
                          <a:latin typeface="Times New Roman" panose="02020603050405020304" pitchFamily="18" charset="0"/>
                          <a:cs typeface="Times New Roman" panose="02020603050405020304" pitchFamily="18" charset="0"/>
                        </a:rPr>
                        <a:t>An employee engages in inappropriate behavior (bullying, ridiculing coworkers)</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 xmlns:a16="http://schemas.microsoft.com/office/drawing/2014/main" val="1136394437"/>
                  </a:ext>
                </a:extLst>
              </a:tr>
              <a:tr h="394592">
                <a:tc>
                  <a:txBody>
                    <a:bodyPr/>
                    <a:lstStyle/>
                    <a:p>
                      <a:pPr algn="l" fontAlgn="t"/>
                      <a:r>
                        <a:rPr lang="en-US" sz="1400" b="1" u="none" strike="noStrike">
                          <a:solidFill>
                            <a:srgbClr val="3F3F3F"/>
                          </a:solidFill>
                          <a:effectLst/>
                          <a:latin typeface="Times New Roman" panose="02020603050405020304" pitchFamily="18" charset="0"/>
                          <a:cs typeface="Times New Roman" panose="02020603050405020304" pitchFamily="18" charset="0"/>
                        </a:rPr>
                        <a:t>A talented employee is not feeling challenged at work</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 xmlns:a16="http://schemas.microsoft.com/office/drawing/2014/main" val="2773413675"/>
                  </a:ext>
                </a:extLst>
              </a:tr>
              <a:tr h="574684">
                <a:tc>
                  <a:txBody>
                    <a:bodyPr/>
                    <a:lstStyle/>
                    <a:p>
                      <a:pPr algn="l" fontAlgn="t"/>
                      <a:r>
                        <a:rPr lang="en-US" sz="1400" b="1" u="none" strike="noStrike" dirty="0">
                          <a:solidFill>
                            <a:srgbClr val="3F3F3F"/>
                          </a:solidFill>
                          <a:effectLst/>
                          <a:latin typeface="Times New Roman" panose="02020603050405020304" pitchFamily="18" charset="0"/>
                          <a:cs typeface="Times New Roman" panose="02020603050405020304" pitchFamily="18" charset="0"/>
                        </a:rPr>
                        <a:t>Because the work is repetitive, some employees find it boring and hard to stay motivated</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x</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400" u="none" strike="noStrike" dirty="0">
                          <a:solidFill>
                            <a:srgbClr val="3F3F3F"/>
                          </a:solidFill>
                          <a:effectLst/>
                          <a:latin typeface="Times New Roman" panose="02020603050405020304" pitchFamily="18" charset="0"/>
                          <a:cs typeface="Times New Roman" panose="02020603050405020304" pitchFamily="18" charset="0"/>
                        </a:rPr>
                        <a:t> </a:t>
                      </a:r>
                    </a:p>
                  </a:txBody>
                  <a:tcPr marL="29118" marR="29118" marT="20382" marB="20382">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 xmlns:a16="http://schemas.microsoft.com/office/drawing/2014/main" val="1506873048"/>
                  </a:ext>
                </a:extLst>
              </a:tr>
            </a:tbl>
          </a:graphicData>
        </a:graphic>
      </p:graphicFrame>
      <p:sp>
        <p:nvSpPr>
          <p:cNvPr id="15" name="Rectangle 14">
            <a:extLst>
              <a:ext uri="{FF2B5EF4-FFF2-40B4-BE49-F238E27FC236}">
                <a16:creationId xmlns="" xmlns:a16="http://schemas.microsoft.com/office/drawing/2014/main" id="{199ED67D-45A6-4DA6-B75F-D276FAE386F4}"/>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sp>
        <p:nvSpPr>
          <p:cNvPr id="16" name="TextBox 15">
            <a:extLst>
              <a:ext uri="{FF2B5EF4-FFF2-40B4-BE49-F238E27FC236}">
                <a16:creationId xmlns="" xmlns:a16="http://schemas.microsoft.com/office/drawing/2014/main" id="{9B4F2C8F-9ACE-4F09-BF9C-AF91250B79AF}"/>
              </a:ext>
            </a:extLst>
          </p:cNvPr>
          <p:cNvSpPr txBox="1"/>
          <p:nvPr/>
        </p:nvSpPr>
        <p:spPr>
          <a:xfrm>
            <a:off x="2449853" y="576828"/>
            <a:ext cx="75264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(Perspectives on Motivation)</a:t>
            </a:r>
          </a:p>
        </p:txBody>
      </p:sp>
      <p:sp>
        <p:nvSpPr>
          <p:cNvPr id="17" name="TextBox 16">
            <a:extLst>
              <a:ext uri="{FF2B5EF4-FFF2-40B4-BE49-F238E27FC236}">
                <a16:creationId xmlns="" xmlns:a16="http://schemas.microsoft.com/office/drawing/2014/main" id="{F6960EB9-C870-468A-A185-4A44E541FC28}"/>
              </a:ext>
            </a:extLst>
          </p:cNvPr>
          <p:cNvSpPr txBox="1"/>
          <p:nvPr/>
        </p:nvSpPr>
        <p:spPr>
          <a:xfrm>
            <a:off x="1874165" y="1302424"/>
            <a:ext cx="10087726" cy="523220"/>
          </a:xfrm>
          <a:prstGeom prst="rect">
            <a:avLst/>
          </a:prstGeom>
          <a:noFill/>
        </p:spPr>
        <p:txBody>
          <a:bodyPr wrap="square">
            <a:spAutoFit/>
          </a:bodyPr>
          <a:lstStyle/>
          <a:p>
            <a:pPr algn="ctr"/>
            <a:r>
              <a:rPr lang="en-US" sz="1400" b="1" dirty="0">
                <a:solidFill>
                  <a:srgbClr val="C00000"/>
                </a:solidFill>
                <a:latin typeface="Times New Roman" panose="02020603050405020304" pitchFamily="18" charset="0"/>
                <a:cs typeface="Times New Roman" panose="02020603050405020304" pitchFamily="18" charset="0"/>
              </a:rPr>
              <a:t>Table 5.1. Different motivation concepts and theories can be applied to various managerial challenges to enhance employee motivation.</a:t>
            </a:r>
          </a:p>
        </p:txBody>
      </p:sp>
    </p:spTree>
    <p:extLst>
      <p:ext uri="{BB962C8B-B14F-4D97-AF65-F5344CB8AC3E}">
        <p14:creationId xmlns:p14="http://schemas.microsoft.com/office/powerpoint/2010/main" val="3346923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 xmlns:a16="http://schemas.microsoft.com/office/drawing/2014/main" id="{4A149581-631A-44EE-8CDD-A86F30ECF584}"/>
              </a:ext>
            </a:extLst>
          </p:cNvPr>
          <p:cNvSpPr txBox="1"/>
          <p:nvPr/>
        </p:nvSpPr>
        <p:spPr>
          <a:xfrm>
            <a:off x="1722783" y="1249873"/>
            <a:ext cx="10349892" cy="5355312"/>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grpSp>
        <p:nvGrpSpPr>
          <p:cNvPr id="12" name="Group 11">
            <a:extLst>
              <a:ext uri="{FF2B5EF4-FFF2-40B4-BE49-F238E27FC236}">
                <a16:creationId xmlns="" xmlns:a16="http://schemas.microsoft.com/office/drawing/2014/main" id="{3BD8A095-A34C-4B88-95CB-EFBEF1E89B7D}"/>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 xmlns:a16="http://schemas.microsoft.com/office/drawing/2014/main" id="{B43A54AE-F18F-48CF-BBDD-3DB15B2C29C1}"/>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 xmlns:a16="http://schemas.microsoft.com/office/drawing/2014/main" id="{CC1C2262-0FA2-4CBA-A4A6-B65F7D55D368}"/>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42284402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3" name="TextBox 12">
            <a:extLst>
              <a:ext uri="{FF2B5EF4-FFF2-40B4-BE49-F238E27FC236}">
                <a16:creationId xmlns="" xmlns:a16="http://schemas.microsoft.com/office/drawing/2014/main" id="{4A149581-631A-44EE-8CDD-A86F30ECF584}"/>
              </a:ext>
            </a:extLst>
          </p:cNvPr>
          <p:cNvSpPr txBox="1"/>
          <p:nvPr/>
        </p:nvSpPr>
        <p:spPr>
          <a:xfrm>
            <a:off x="1764868" y="1222005"/>
            <a:ext cx="10427132" cy="4247317"/>
          </a:xfrm>
          <a:prstGeom prst="rect">
            <a:avLst/>
          </a:prstGeom>
          <a:noFill/>
        </p:spPr>
        <p:txBody>
          <a:bodyPr wrap="square">
            <a:spAutoFit/>
          </a:bodyPr>
          <a:lstStyle/>
          <a:p>
            <a:pPr algn="ctr"/>
            <a:r>
              <a:rPr lang="en-US" b="1" u="sng" dirty="0">
                <a:solidFill>
                  <a:srgbClr val="002060"/>
                </a:solidFill>
                <a:latin typeface="Times New Roman" panose="02020603050405020304" pitchFamily="18" charset="0"/>
                <a:cs typeface="Times New Roman" panose="02020603050405020304" pitchFamily="18" charset="0"/>
              </a:rPr>
              <a:t>Summary and Application</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equity theory of motivation assumes that people want to be treated fairly.</a:t>
            </a:r>
          </a:p>
          <a:p>
            <a:endParaRPr lang="en-US" b="1" dirty="0">
              <a:solidFill>
                <a:srgbClr val="00206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Expectancy theory, a somewhat more complicated model, follows from the assumption that people are motivated to work toward a goal if they want it and think that they have a reasonable chance of achieving it.</a:t>
            </a:r>
          </a:p>
          <a:p>
            <a:r>
              <a:rPr lang="en-US" dirty="0">
                <a:latin typeface="Times New Roman" panose="02020603050405020304" pitchFamily="18" charset="0"/>
                <a:cs typeface="Times New Roman" panose="02020603050405020304" pitchFamily="18" charset="0"/>
              </a:rPr>
              <a:t> </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Porter–Lawler version of expectancy theory provides useful insights into the relationship between satisfaction and performance.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Learning also plays a role in employee motivation. Various kinds of reinforcement provided according to different schedules can increase or decrease motivated behavior. </a:t>
            </a:r>
          </a:p>
          <a:p>
            <a:pPr marL="285750" indent="-285750">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People are affected by social learning processes. Organizational behavior modification is a strategy for using learning and reinforcement principles to enhance employee motivation and performance. </a:t>
            </a:r>
          </a:p>
        </p:txBody>
      </p:sp>
      <p:grpSp>
        <p:nvGrpSpPr>
          <p:cNvPr id="12" name="Group 11">
            <a:extLst>
              <a:ext uri="{FF2B5EF4-FFF2-40B4-BE49-F238E27FC236}">
                <a16:creationId xmlns="" xmlns:a16="http://schemas.microsoft.com/office/drawing/2014/main" id="{7BFEE654-590E-4247-A220-5296AD59B636}"/>
              </a:ext>
            </a:extLst>
          </p:cNvPr>
          <p:cNvGrpSpPr/>
          <p:nvPr/>
        </p:nvGrpSpPr>
        <p:grpSpPr>
          <a:xfrm>
            <a:off x="130614" y="576828"/>
            <a:ext cx="5591289" cy="536288"/>
            <a:chOff x="130614" y="576828"/>
            <a:chExt cx="5591289" cy="536288"/>
          </a:xfrm>
        </p:grpSpPr>
        <p:sp>
          <p:nvSpPr>
            <p:cNvPr id="14" name="TextBox 13">
              <a:extLst>
                <a:ext uri="{FF2B5EF4-FFF2-40B4-BE49-F238E27FC236}">
                  <a16:creationId xmlns="" xmlns:a16="http://schemas.microsoft.com/office/drawing/2014/main" id="{9AF1746E-2CB1-4E7E-B4CE-CB8A41E63369}"/>
                </a:ext>
              </a:extLst>
            </p:cNvPr>
            <p:cNvSpPr txBox="1"/>
            <p:nvPr/>
          </p:nvSpPr>
          <p:spPr>
            <a:xfrm>
              <a:off x="2449853" y="576828"/>
              <a:ext cx="327205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a:t>
              </a:r>
            </a:p>
          </p:txBody>
        </p:sp>
        <p:sp>
          <p:nvSpPr>
            <p:cNvPr id="15" name="Rectangle 14">
              <a:extLst>
                <a:ext uri="{FF2B5EF4-FFF2-40B4-BE49-F238E27FC236}">
                  <a16:creationId xmlns="" xmlns:a16="http://schemas.microsoft.com/office/drawing/2014/main" id="{697B2229-C94A-49F1-ABB8-7F39FC00BA57}"/>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5</a:t>
              </a:r>
            </a:p>
          </p:txBody>
        </p:sp>
      </p:grpSp>
    </p:spTree>
    <p:extLst>
      <p:ext uri="{BB962C8B-B14F-4D97-AF65-F5344CB8AC3E}">
        <p14:creationId xmlns:p14="http://schemas.microsoft.com/office/powerpoint/2010/main" val="12372571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9849</TotalTime>
  <Words>4000</Words>
  <Application>Microsoft Office PowerPoint</Application>
  <PresentationFormat>مخصص</PresentationFormat>
  <Paragraphs>400</Paragraphs>
  <Slides>35</Slides>
  <Notes>33</Notes>
  <HiddenSlides>0</HiddenSlides>
  <MMClips>0</MMClips>
  <ScaleCrop>false</ScaleCrop>
  <HeadingPairs>
    <vt:vector size="4" baseType="variant">
      <vt:variant>
        <vt:lpstr>نسق</vt:lpstr>
      </vt:variant>
      <vt:variant>
        <vt:i4>1</vt:i4>
      </vt:variant>
      <vt:variant>
        <vt:lpstr>عناوين الشرائح</vt:lpstr>
      </vt:variant>
      <vt:variant>
        <vt:i4>35</vt:i4>
      </vt:variant>
    </vt:vector>
  </HeadingPairs>
  <TitlesOfParts>
    <vt:vector size="36"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797</cp:revision>
  <dcterms:created xsi:type="dcterms:W3CDTF">2021-08-03T13:03:26Z</dcterms:created>
  <dcterms:modified xsi:type="dcterms:W3CDTF">2023-03-10T02:24:29Z</dcterms:modified>
</cp:coreProperties>
</file>