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Default Extension="svg" ContentType="image/svg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5"/>
  </p:notesMasterIdLst>
  <p:sldIdLst>
    <p:sldId id="552" r:id="rId5"/>
    <p:sldId id="553" r:id="rId6"/>
    <p:sldId id="313" r:id="rId7"/>
    <p:sldId id="354" r:id="rId8"/>
    <p:sldId id="548" r:id="rId9"/>
    <p:sldId id="550" r:id="rId10"/>
    <p:sldId id="542" r:id="rId11"/>
    <p:sldId id="546" r:id="rId12"/>
    <p:sldId id="484" r:id="rId13"/>
    <p:sldId id="501" r:id="rId14"/>
    <p:sldId id="256" r:id="rId15"/>
    <p:sldId id="543" r:id="rId16"/>
    <p:sldId id="505" r:id="rId17"/>
    <p:sldId id="507" r:id="rId18"/>
    <p:sldId id="508" r:id="rId19"/>
    <p:sldId id="509" r:id="rId20"/>
    <p:sldId id="510" r:id="rId21"/>
    <p:sldId id="512" r:id="rId22"/>
    <p:sldId id="513" r:id="rId23"/>
    <p:sldId id="514" r:id="rId24"/>
    <p:sldId id="515" r:id="rId25"/>
    <p:sldId id="516" r:id="rId26"/>
    <p:sldId id="518" r:id="rId27"/>
    <p:sldId id="519" r:id="rId28"/>
    <p:sldId id="520" r:id="rId29"/>
    <p:sldId id="521" r:id="rId30"/>
    <p:sldId id="522" r:id="rId31"/>
    <p:sldId id="524" r:id="rId32"/>
    <p:sldId id="525" r:id="rId33"/>
    <p:sldId id="526" r:id="rId34"/>
    <p:sldId id="527" r:id="rId35"/>
    <p:sldId id="529" r:id="rId36"/>
    <p:sldId id="530" r:id="rId37"/>
    <p:sldId id="531" r:id="rId38"/>
    <p:sldId id="533" r:id="rId39"/>
    <p:sldId id="534" r:id="rId40"/>
    <p:sldId id="535" r:id="rId41"/>
    <p:sldId id="499" r:id="rId42"/>
    <p:sldId id="539" r:id="rId43"/>
    <p:sldId id="545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Default Section" id="{73925AE7-E9D8-48BC-A988-41815CE32A48}">
          <p14:sldIdLst>
            <p14:sldId id="552"/>
            <p14:sldId id="553"/>
            <p14:sldId id="313"/>
            <p14:sldId id="354"/>
            <p14:sldId id="548"/>
            <p14:sldId id="550"/>
            <p14:sldId id="542"/>
            <p14:sldId id="546"/>
            <p14:sldId id="484"/>
            <p14:sldId id="501"/>
            <p14:sldId id="256"/>
            <p14:sldId id="543"/>
            <p14:sldId id="505"/>
            <p14:sldId id="507"/>
            <p14:sldId id="508"/>
            <p14:sldId id="509"/>
            <p14:sldId id="510"/>
            <p14:sldId id="512"/>
            <p14:sldId id="513"/>
            <p14:sldId id="514"/>
            <p14:sldId id="515"/>
            <p14:sldId id="516"/>
            <p14:sldId id="518"/>
            <p14:sldId id="519"/>
            <p14:sldId id="520"/>
            <p14:sldId id="521"/>
            <p14:sldId id="522"/>
            <p14:sldId id="524"/>
            <p14:sldId id="525"/>
            <p14:sldId id="526"/>
            <p14:sldId id="527"/>
            <p14:sldId id="529"/>
            <p14:sldId id="530"/>
            <p14:sldId id="531"/>
            <p14:sldId id="533"/>
            <p14:sldId id="534"/>
            <p14:sldId id="535"/>
            <p14:sldId id="499"/>
            <p14:sldId id="539"/>
            <p14:sldId id="545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343" autoAdjust="0"/>
  </p:normalViewPr>
  <p:slideViewPr>
    <p:cSldViewPr snapToGrid="0">
      <p:cViewPr varScale="1">
        <p:scale>
          <a:sx n="73" d="100"/>
          <a:sy n="73" d="100"/>
        </p:scale>
        <p:origin x="-582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pPr/>
              <a:t>5/28/2024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2861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3.png"/><Relationship Id="rId4" Type="http://schemas.openxmlformats.org/officeDocument/2006/relationships/image" Target="../media/image1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xmlns="" id="{3DCC2A7E-4E6F-BB97-13D0-0AA6AB2F93D5}"/>
              </a:ext>
            </a:extLst>
          </p:cNvPr>
          <p:cNvSpPr/>
          <p:nvPr/>
        </p:nvSpPr>
        <p:spPr>
          <a:xfrm>
            <a:off x="6939052" y="-720725"/>
            <a:ext cx="6897734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1BBD67B8-DB49-942C-018D-7F74C671F260}"/>
              </a:ext>
            </a:extLst>
          </p:cNvPr>
          <p:cNvSpPr txBox="1"/>
          <p:nvPr/>
        </p:nvSpPr>
        <p:spPr>
          <a:xfrm>
            <a:off x="160133" y="4039320"/>
            <a:ext cx="5505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16E4CC76-2D0D-6204-3FBC-B0856D8E8836}"/>
              </a:ext>
            </a:extLst>
          </p:cNvPr>
          <p:cNvSpPr txBox="1"/>
          <p:nvPr/>
        </p:nvSpPr>
        <p:spPr>
          <a:xfrm>
            <a:off x="160133" y="2329556"/>
            <a:ext cx="67789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xmlns="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3080137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 smtClean="0">
                <a:solidFill>
                  <a:srgbClr val="000000"/>
                </a:solidFill>
                <a:latin typeface="Times New Roman"/>
                <a:cs typeface="Times New Roman"/>
                <a:sym typeface="Times New Roman"/>
              </a:rPr>
              <a:t>Lecture 01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MGM 431</a:t>
            </a:r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46F3C90B-EB3F-EA91-08C5-03400C278827}"/>
              </a:ext>
            </a:extLst>
          </p:cNvPr>
          <p:cNvSpPr/>
          <p:nvPr/>
        </p:nvSpPr>
        <p:spPr>
          <a:xfrm>
            <a:off x="7305040" y="-320675"/>
            <a:ext cx="6305752" cy="7410450"/>
          </a:xfrm>
          <a:prstGeom prst="ellipse">
            <a:avLst/>
          </a:prstGeom>
          <a:blipFill>
            <a:blip r:embed="rId3" cstate="print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89655" y="222815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3735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103860" y="-58058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5760A6C-566F-B7E3-1EEE-CB29F0CF0113}"/>
              </a:ext>
            </a:extLst>
          </p:cNvPr>
          <p:cNvSpPr txBox="1"/>
          <p:nvPr/>
        </p:nvSpPr>
        <p:spPr>
          <a:xfrm>
            <a:off x="5907728" y="2756821"/>
            <a:ext cx="58315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Supply Chain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844810E4-E8A9-2051-4D02-31024B944D7B}"/>
              </a:ext>
            </a:extLst>
          </p:cNvPr>
          <p:cNvSpPr/>
          <p:nvPr/>
        </p:nvSpPr>
        <p:spPr>
          <a:xfrm>
            <a:off x="5856418" y="3994312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01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81F72BC-06B8-4FB5-F2D5-D8EA1BFF812E}"/>
              </a:ext>
            </a:extLst>
          </p:cNvPr>
          <p:cNvSpPr txBox="1"/>
          <p:nvPr/>
        </p:nvSpPr>
        <p:spPr>
          <a:xfrm>
            <a:off x="5856418" y="4805865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MGM 431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04295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924" r="13924"/>
          <a:stretch/>
        </p:blipFill>
        <p:spPr>
          <a:xfrm>
            <a:off x="2808" y="0"/>
            <a:ext cx="5547685" cy="6022932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1094006" y="3645306"/>
            <a:ext cx="5573486" cy="33854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904B7CA6-23A4-2E24-5FFC-ECEA38831F6A}"/>
              </a:ext>
            </a:extLst>
          </p:cNvPr>
          <p:cNvSpPr txBox="1"/>
          <p:nvPr/>
        </p:nvSpPr>
        <p:spPr>
          <a:xfrm>
            <a:off x="4578167" y="1006451"/>
            <a:ext cx="411389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3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300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437433" y="2280251"/>
            <a:ext cx="8578137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xmlns="" id="{832E9365-28E5-85CC-F6F9-A5CBDDB4A29A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xmlns="" id="{B9C7B1AB-E9A3-08D2-1093-182E0B4E8E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pic>
        <p:nvPicPr>
          <p:cNvPr id="28676" name="Picture 2" descr="http://images.slidesharecdn.com/supplychainriskmanagement-090606232924-phpapp01-slide-5-768.jpg?1244349084">
            <a:extLst>
              <a:ext uri="{FF2B5EF4-FFF2-40B4-BE49-F238E27FC236}">
                <a16:creationId xmlns:a16="http://schemas.microsoft.com/office/drawing/2014/main" xmlns="" id="{B9C39551-BD1C-8F92-6274-2528ADAD8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680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Footer Placeholder 5">
            <a:extLst>
              <a:ext uri="{FF2B5EF4-FFF2-40B4-BE49-F238E27FC236}">
                <a16:creationId xmlns:a16="http://schemas.microsoft.com/office/drawing/2014/main" xmlns="" id="{5FA16449-9FD5-A58D-392A-1DE3D9EF8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rgbClr val="898989"/>
                </a:solidFill>
                <a:cs typeface="Arial" panose="020B0604020202020204" pitchFamily="34" charset="0"/>
              </a:rPr>
              <a:t>Dr.Tarek Mohamed</a:t>
            </a:r>
          </a:p>
        </p:txBody>
      </p:sp>
    </p:spTree>
    <p:extLst>
      <p:ext uri="{BB962C8B-B14F-4D97-AF65-F5344CB8AC3E}">
        <p14:creationId xmlns:p14="http://schemas.microsoft.com/office/powerpoint/2010/main" xmlns="" val="255000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6965B0E-6297-8DBF-CA12-51301BFE9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 map of the world with different colored squares&#10;&#10;Description automatically generated">
            <a:extLst>
              <a:ext uri="{FF2B5EF4-FFF2-40B4-BE49-F238E27FC236}">
                <a16:creationId xmlns:a16="http://schemas.microsoft.com/office/drawing/2014/main" xmlns="" id="{F4B757AE-FD7E-8DB0-46EE-464D452C72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C8704D5E-87EF-A226-FD77-B5D4C64C7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994650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6F41B2E4-B0D0-9198-2DA5-C62C5D6F2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A chart showing the number of companies in the market&#10;&#10;Description automatically generated">
            <a:extLst>
              <a:ext uri="{FF2B5EF4-FFF2-40B4-BE49-F238E27FC236}">
                <a16:creationId xmlns:a16="http://schemas.microsoft.com/office/drawing/2014/main" xmlns="" id="{332BF297-EB75-32E7-1F25-160DC6F637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440" y="0"/>
            <a:ext cx="121005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262111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FEF1803-1249-3E73-EA73-F5C2B593A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A20A32F-8F8F-CA5A-8D20-5F705184FF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B1933AD3-09C9-18BA-A8A0-E38958B862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31D3067-AE46-2CB8-E8BF-6B6F00FEF318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13311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3B48CB80-70C3-5D00-5F71-68F2DD0FF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FCE68ED-5A4F-DDB5-CECB-525843168F63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280" y="1"/>
            <a:ext cx="121107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58198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341698" y="581697"/>
            <a:ext cx="976902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73867" y="1543345"/>
            <a:ext cx="10840613" cy="45427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involved, directly or indirectly, in fulfilling a customer request.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Within each company, the supply chain includes all functions involved in fulfilling a customer request (product development, marketing, operations, distribution, finance, customer service).</a:t>
            </a: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All facilities, functions, and activities, associated with the flow and transformation of goods and services from raw materials to customer, as well as the associated information flows.</a:t>
            </a: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 integrated group of processes to “Plan,” “Source,”  “Make,” and “deliver” products to customers.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70125" y="682135"/>
            <a:ext cx="605967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399288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9" y="500900"/>
            <a:ext cx="95658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508514" y="1228119"/>
            <a:ext cx="4128422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63600" y="1493400"/>
            <a:ext cx="10850880" cy="47025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6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6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is an integral part of the supply chain.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Includes movement of products from suppliers to manufacturers to distributors and information, funds, and products in both directions.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May be more accurate to use the term “supply network” or “supply web”.</a:t>
            </a: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Typical supply chain stages: customers, retailers, wholesalers/distributors, manufacturers, component/raw material suppliers.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may not be present in all supply chains (e.g., no retailer or distributor for Dell).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6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6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844400" y="608198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661749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43083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508514" y="139669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3210061" y="617697"/>
            <a:ext cx="49398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Structure </a:t>
            </a:r>
          </a:p>
        </p:txBody>
      </p:sp>
      <p:pic>
        <p:nvPicPr>
          <p:cNvPr id="9" name="Google Shape;162;p24"/>
          <p:cNvPicPr preferRelativeResize="0"/>
          <p:nvPr/>
        </p:nvPicPr>
        <p:blipFill rotWithShape="1">
          <a:blip r:embed="rId3" cstate="print">
            <a:alphaModFix/>
          </a:blip>
          <a:srcRect/>
          <a:stretch/>
        </p:blipFill>
        <p:spPr>
          <a:xfrm>
            <a:off x="741680" y="1615440"/>
            <a:ext cx="10612119" cy="4485641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343966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485D5FD-5492-0001-657D-25B6537E5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7F6B190-C822-533C-934E-20E43CA1EE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822F9D35-DAF4-A8A0-29BC-69952F19BA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CED744E-B52E-7383-7022-A59146FA7F6D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20880" cy="6939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02262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9" y="500900"/>
            <a:ext cx="95658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508514" y="139669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958737" y="616327"/>
            <a:ext cx="5940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28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1281" y="1761613"/>
            <a:ext cx="5940274" cy="440120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>
              <a:buClrTx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0" algn="just">
              <a:buClrTx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P&amp;G</a:t>
            </a: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manufacturing plant receives raw materials from a variety of suppliers. </a:t>
            </a:r>
          </a:p>
          <a:p>
            <a:pPr lvl="0" algn="just">
              <a:buClrTx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0" algn="just">
              <a:buClrTx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For example</a:t>
            </a: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the packaging material may come from Tenneco packaging, while Tenneco receives raw materials to manufacture the packaging from other suppliers. </a:t>
            </a:r>
          </a:p>
          <a:p>
            <a:pPr lvl="0" algn="just">
              <a:buClrTx/>
            </a:pPr>
            <a:endParaRPr kumimoji="0" lang="en-US" sz="280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70447" y="1670172"/>
            <a:ext cx="5659101" cy="440120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11248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73868" y="1543346"/>
            <a:ext cx="10647572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Maximize overall value generated.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Surplus = Customer Value – Supply Chain Cost.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Example: a customer purchases a router from Amazon for $100 (revenue).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costs include (information, storage, transportation, produce components, assembly, etc.)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difference between $100 and the sum of all of these costs is the supply chain profit.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profitability is the total profit to be shared across all stages of the supply chain.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05501" y="632642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315960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73868" y="1543346"/>
            <a:ext cx="10881252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Dell</a:t>
            </a:r>
            <a:r>
              <a:rPr lang="en-US" sz="2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</a:t>
            </a: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$56 billion in 2006, by adopting new supply chain strategies to         $102.301 billion in 2023.</a:t>
            </a:r>
          </a:p>
          <a:p>
            <a:pPr marL="12700" marR="5080" algn="just">
              <a:buClr>
                <a:schemeClr val="dk1"/>
              </a:buClr>
              <a:buSzPts val="2600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$1 billion sales in 1980 jumped to $611.289 billion in 2023.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Boeing</a:t>
            </a:r>
            <a:r>
              <a:rPr lang="en-US" sz="2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’</a:t>
            </a: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 annual revenue, $101 billion in 2018 to $77.8 billion in 2023.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Apple</a:t>
            </a: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$65 billion in 2010 to $383.29 billion in 2023.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Amazon</a:t>
            </a:r>
            <a:r>
              <a:rPr lang="en-US" sz="2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'</a:t>
            </a: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 annual revenue, $ 34 billion in 2010 to $574.785 billion in 2023.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9332" y="610338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576838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10600" y="1340322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73867" y="1543346"/>
            <a:ext cx="10698373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is a close connection between the design and management of supply chain flows (product, information, and funds) and the success of a supply chain. </a:t>
            </a:r>
          </a:p>
          <a:p>
            <a:pPr marL="12700" marR="5080" lvl="0" algn="just">
              <a:buClr>
                <a:srgbClr val="000000"/>
              </a:buClr>
              <a:buSzPts val="26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Wal-Mart, Dell Computer, and Seven-Eleven Japan are examples of companies that have built their success on superior design, planning, and operation of their supply chain. </a:t>
            </a: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76621" y="610338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839896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73867" y="1543346"/>
            <a:ext cx="10708533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7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has been a leader in using supply chain design, planning, and operation to achieve success.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7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From its beginning, the company invested heavily in transportation and information infrastructure to facilitate the effective flow of goods and information.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7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designed its supply chain with clusters of stores around distribution centers to facilitate frequent replenishment at its retail stores in a cost-effective manner. Frequent replenishment allows stores to match supply and demand more effectively than the competition.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7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9332" y="617697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28034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25464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73867" y="1543346"/>
            <a:ext cx="10566293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lnSpc>
                <a:spcPct val="90000"/>
              </a:lnSpc>
              <a:spcBef>
                <a:spcPts val="1000"/>
              </a:spcBef>
              <a:buClrTx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Successful supply chain management requires many decisions relating to the flow of information, products, and funds.</a:t>
            </a:r>
          </a:p>
          <a:p>
            <a:pPr lvl="0" algn="just">
              <a:lnSpc>
                <a:spcPct val="90000"/>
              </a:lnSpc>
              <a:spcBef>
                <a:spcPts val="1000"/>
              </a:spcBef>
              <a:buClrTx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lvl="0" indent="-228600" algn="just">
              <a:lnSpc>
                <a:spcPct val="90000"/>
              </a:lnSpc>
              <a:spcBef>
                <a:spcPts val="1000"/>
              </a:spcBef>
              <a:buClrTx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Each decision should be made to raise the supply chain surplus. </a:t>
            </a:r>
          </a:p>
          <a:p>
            <a:pPr marL="228600" lvl="0" indent="-228600" algn="just">
              <a:lnSpc>
                <a:spcPct val="90000"/>
              </a:lnSpc>
              <a:spcBef>
                <a:spcPts val="1000"/>
              </a:spcBef>
              <a:buClrTx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These decisions fall into three categories or phases, depending on the frequency of each decision and the time frame during which a decision phase has an impact.</a:t>
            </a:r>
          </a:p>
          <a:p>
            <a:pPr marL="228600" lvl="0" indent="-228600" algn="just">
              <a:lnSpc>
                <a:spcPct val="90000"/>
              </a:lnSpc>
              <a:spcBef>
                <a:spcPts val="1000"/>
              </a:spcBef>
              <a:buClrTx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As a result, each category of decisions must consider uncertainty over the decision horizon.</a:t>
            </a:r>
          </a:p>
          <a:p>
            <a:pPr lvl="0" algn="just"/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25539" y="617697"/>
            <a:ext cx="5464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Phases in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486584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73867" y="1543346"/>
            <a:ext cx="9968303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structure the supply chain over the next several years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over the next quarter or year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Daily or weekly operational decisions</a:t>
            </a:r>
          </a:p>
          <a:p>
            <a:pPr lvl="0" algn="just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55802" y="670708"/>
            <a:ext cx="5464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Phases in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274882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 flipV="1">
            <a:off x="2485573" y="461655"/>
            <a:ext cx="9525996" cy="4961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508514" y="131989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73866" y="1543345"/>
            <a:ext cx="10479934" cy="49939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5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about the configuration of the supply chain, allocation of resources, and what processes each stage will perform.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4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Strategic supply chain decisions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Outsource supply chain functions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Locations and capacities of facilities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Products to be made or stored at various locations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Modes of transportation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Information systems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must support strategic objectives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decisions are long-term and expensive to reverse – must take into account market uncertainty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52464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34343" y="645852"/>
            <a:ext cx="52292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786650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73867" y="1543346"/>
            <a:ext cx="10708533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For decisions made during this phase,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time frame considered is a quarter to a year. Therefore,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supply chain's configuration determined in the strategic phase is fixed.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goal of planning is to maximize the supply chain surplus that can be generated over the planning horizon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87271" y="608209"/>
            <a:ext cx="37625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420270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73867" y="1543346"/>
            <a:ext cx="10769493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Definition of a set of policies that govern short-term operations.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Fixed by the supply configuration from the strategic phase.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maximize supply chain surplus given established constraints.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Starts with a forecast of demand in the coming year.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30245" y="672486"/>
            <a:ext cx="37625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872986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73867" y="1543346"/>
            <a:ext cx="10479933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Planning decisions: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Which markets will be supplied from which locations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Planned buildup of inventories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Subcontracting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policies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Timing and size of market promotions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Must consider demand uncertainty, exchange rates, and competition over the time horizon in planning decisions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76734" y="678086"/>
            <a:ext cx="37625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178951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73867" y="1543346"/>
            <a:ext cx="10479933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time horizon is weekly or daily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regarding individual customer orders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configuration is fixed and planning policies are defined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handle incoming customer orders as effectively as possible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Allocate orders to inventory or production, set order due dates, generate pick lists at a warehouse, allocate an order to a particular shipment, set delivery schedules, place replenishment orders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Much less uncertainty (short time horizon)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43420" y="632649"/>
            <a:ext cx="39597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537582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592520" y="1543345"/>
            <a:ext cx="11081319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supply chain is a sequence of processes and flows that take place within and between different stages and combine to fill a customer's need for a product.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are two different ways to view the processes performed in a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View: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a series of cycles, each performed at the interface between two successive stages of the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31400" y="635235"/>
            <a:ext cx="51773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367099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73867" y="1543346"/>
            <a:ext cx="10606933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Given the five stages of a supply chain, all supply chain processes can be broken down into the following four process cycles,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86538" y="682134"/>
            <a:ext cx="60125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860546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517533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609598" y="1272299"/>
            <a:ext cx="10842171" cy="51753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5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5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directly involved in receiving and filling a customer order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5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involved in replenishing retailer inventory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5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processes involved in generating the product that will fill the customer,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5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retailer and distributor orders. It is driven by the actual orders placed with the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5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manufacturer, forecasts for expected future demand, and the current product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5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availability in the manufacturer’s finished-product warehouse.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5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necessary to ensure that materials are available for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5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manufacturing to occur according to schedule.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493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24411" y="592338"/>
            <a:ext cx="60125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825539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609600" y="1543346"/>
            <a:ext cx="10842171" cy="43697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cycle occurs at the interface between two successive stages of the supply chain.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 every supply chain will have all four cycles clearly separated. For example, a grocery supply chain in which a retailer stocks finished goods inventories and places replenishment orders with a distributor is likely to have all four cycles separated.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Dell, in contrast, bypasses the retailer and distributor when it sells servers directly to customers ( Direct Channel).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23177" y="610338"/>
            <a:ext cx="60125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420505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 flipV="1">
            <a:off x="2343451" y="435344"/>
            <a:ext cx="963518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10572008" y="1520495"/>
            <a:ext cx="2064927" cy="474983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066428" y="6292631"/>
            <a:ext cx="28143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5799" y="79526"/>
            <a:ext cx="2479773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47794" y="597423"/>
            <a:ext cx="65646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Cycle View of Supply Chain Processes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85408AB8-7354-DB93-DF50-35E30099A9B5}"/>
              </a:ext>
            </a:extLst>
          </p:cNvPr>
          <p:cNvGrpSpPr/>
          <p:nvPr/>
        </p:nvGrpSpPr>
        <p:grpSpPr>
          <a:xfrm>
            <a:off x="2225040" y="1625810"/>
            <a:ext cx="8168640" cy="4700741"/>
            <a:chOff x="4042093" y="358534"/>
            <a:chExt cx="5801071" cy="6153363"/>
          </a:xfrm>
        </p:grpSpPr>
        <p:sp>
          <p:nvSpPr>
            <p:cNvPr id="9" name="Google Shape;84;p13">
              <a:extLst>
                <a:ext uri="{FF2B5EF4-FFF2-40B4-BE49-F238E27FC236}">
                  <a16:creationId xmlns:a16="http://schemas.microsoft.com/office/drawing/2014/main" xmlns="" id="{F87EB4C2-AA93-C794-0F26-C17BABD7D413}"/>
                </a:ext>
              </a:extLst>
            </p:cNvPr>
            <p:cNvSpPr/>
            <p:nvPr/>
          </p:nvSpPr>
          <p:spPr>
            <a:xfrm>
              <a:off x="4042093" y="559739"/>
              <a:ext cx="3934648" cy="1288813"/>
            </a:xfrm>
            <a:prstGeom prst="ellipse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defTabSz="914446"/>
              <a:r>
                <a:rPr lang="en-US" sz="2500" b="1" dirty="0">
                  <a:latin typeface="Times New Roman" panose="02020603050405020304" pitchFamily="18" charset="0"/>
                  <a:ea typeface="Times New Roman"/>
                  <a:cs typeface="Times New Roman" panose="02020603050405020304" pitchFamily="18" charset="0"/>
                  <a:sym typeface="Times New Roman"/>
                </a:rPr>
                <a:t>Customer Order Cycle</a:t>
              </a:r>
              <a:endParaRPr sz="25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endParaRPr>
            </a:p>
          </p:txBody>
        </p:sp>
        <p:sp>
          <p:nvSpPr>
            <p:cNvPr id="10" name="Google Shape;85;p13">
              <a:extLst>
                <a:ext uri="{FF2B5EF4-FFF2-40B4-BE49-F238E27FC236}">
                  <a16:creationId xmlns:a16="http://schemas.microsoft.com/office/drawing/2014/main" xmlns="" id="{AA55C5A0-D775-33E4-0DAC-4AC04817CFEE}"/>
                </a:ext>
              </a:extLst>
            </p:cNvPr>
            <p:cNvSpPr/>
            <p:nvPr/>
          </p:nvSpPr>
          <p:spPr>
            <a:xfrm>
              <a:off x="4042093" y="1978003"/>
              <a:ext cx="3934648" cy="1288813"/>
            </a:xfrm>
            <a:prstGeom prst="ellipse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defTabSz="914446"/>
              <a:r>
                <a:rPr lang="en-US" sz="2500" b="1" dirty="0">
                  <a:latin typeface="Times New Roman"/>
                  <a:ea typeface="Times New Roman"/>
                  <a:cs typeface="Times New Roman"/>
                  <a:sym typeface="Times New Roman"/>
                </a:rPr>
                <a:t>Replenishment Cycle</a:t>
              </a:r>
              <a:endParaRPr sz="2500" b="1" dirty="0"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1" name="Google Shape;86;p13">
              <a:extLst>
                <a:ext uri="{FF2B5EF4-FFF2-40B4-BE49-F238E27FC236}">
                  <a16:creationId xmlns:a16="http://schemas.microsoft.com/office/drawing/2014/main" xmlns="" id="{BEF6FDB9-39C5-D73B-7A11-423153AC348F}"/>
                </a:ext>
              </a:extLst>
            </p:cNvPr>
            <p:cNvSpPr/>
            <p:nvPr/>
          </p:nvSpPr>
          <p:spPr>
            <a:xfrm>
              <a:off x="4042093" y="3396266"/>
              <a:ext cx="3934648" cy="1288813"/>
            </a:xfrm>
            <a:prstGeom prst="ellipse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defTabSz="914446"/>
              <a:r>
                <a:rPr lang="en-US" sz="2500" b="1" dirty="0">
                  <a:latin typeface="Times New Roman"/>
                  <a:ea typeface="Times New Roman"/>
                  <a:cs typeface="Times New Roman"/>
                  <a:sym typeface="Times New Roman"/>
                </a:rPr>
                <a:t>Manufacturing Cycle</a:t>
              </a:r>
              <a:endParaRPr sz="2500" b="1" dirty="0"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2" name="Google Shape;87;p13">
              <a:extLst>
                <a:ext uri="{FF2B5EF4-FFF2-40B4-BE49-F238E27FC236}">
                  <a16:creationId xmlns:a16="http://schemas.microsoft.com/office/drawing/2014/main" xmlns="" id="{17865278-7A21-A377-5BBA-1559FD2D0E17}"/>
                </a:ext>
              </a:extLst>
            </p:cNvPr>
            <p:cNvSpPr/>
            <p:nvPr/>
          </p:nvSpPr>
          <p:spPr>
            <a:xfrm>
              <a:off x="4042093" y="4814530"/>
              <a:ext cx="3934648" cy="1288813"/>
            </a:xfrm>
            <a:prstGeom prst="ellipse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defTabSz="914446"/>
              <a:r>
                <a:rPr lang="en-US" sz="2500" b="1">
                  <a:latin typeface="Times New Roman"/>
                  <a:ea typeface="Times New Roman"/>
                  <a:cs typeface="Times New Roman"/>
                  <a:sym typeface="Times New Roman"/>
                </a:rPr>
                <a:t>Procurement Cycle</a:t>
              </a:r>
              <a:endParaRPr sz="2500" b="1"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3" name="Arrow: Curved Left 37">
              <a:extLst>
                <a:ext uri="{FF2B5EF4-FFF2-40B4-BE49-F238E27FC236}">
                  <a16:creationId xmlns:a16="http://schemas.microsoft.com/office/drawing/2014/main" xmlns="" id="{624FC583-BF83-BE44-C57D-BF87548C2FEF}"/>
                </a:ext>
              </a:extLst>
            </p:cNvPr>
            <p:cNvSpPr/>
            <p:nvPr/>
          </p:nvSpPr>
          <p:spPr>
            <a:xfrm flipV="1">
              <a:off x="9074189" y="4685079"/>
              <a:ext cx="696867" cy="1619468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46"/>
              <a:endParaRPr lang="en-US">
                <a:solidFill>
                  <a:schemeClr val="tx1"/>
                </a:solidFill>
                <a:latin typeface="Arial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xmlns="" id="{05079CA7-41F6-8D56-4F08-954CDBFFC652}"/>
                </a:ext>
              </a:extLst>
            </p:cNvPr>
            <p:cNvSpPr txBox="1"/>
            <p:nvPr/>
          </p:nvSpPr>
          <p:spPr>
            <a:xfrm>
              <a:off x="8223336" y="5994329"/>
              <a:ext cx="850854" cy="517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defTabSz="914446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Supplier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xmlns="" id="{537D2CE4-FAEF-6AC5-56A6-B90ADD1CD3F8}"/>
                </a:ext>
              </a:extLst>
            </p:cNvPr>
            <p:cNvSpPr txBox="1"/>
            <p:nvPr/>
          </p:nvSpPr>
          <p:spPr>
            <a:xfrm>
              <a:off x="7763302" y="4534403"/>
              <a:ext cx="1310887" cy="517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defTabSz="914446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Manufacturer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xmlns="" id="{EB1F2D1F-A7D2-F04E-76DA-A94FA1A2D213}"/>
                </a:ext>
              </a:extLst>
            </p:cNvPr>
            <p:cNvSpPr txBox="1"/>
            <p:nvPr/>
          </p:nvSpPr>
          <p:spPr>
            <a:xfrm>
              <a:off x="7997639" y="3165518"/>
              <a:ext cx="1076550" cy="517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defTabSz="914446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Distributor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xmlns="" id="{8E4278D4-AEC4-544D-4B40-8A083043D5EB}"/>
                </a:ext>
              </a:extLst>
            </p:cNvPr>
            <p:cNvSpPr txBox="1"/>
            <p:nvPr/>
          </p:nvSpPr>
          <p:spPr>
            <a:xfrm>
              <a:off x="7913510" y="1795979"/>
              <a:ext cx="958849" cy="5237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914446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Retailer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xmlns="" id="{67F7ED1C-FB77-A28E-19C1-307FEDF71C25}"/>
                </a:ext>
              </a:extLst>
            </p:cNvPr>
            <p:cNvSpPr txBox="1"/>
            <p:nvPr/>
          </p:nvSpPr>
          <p:spPr>
            <a:xfrm>
              <a:off x="7939321" y="505638"/>
              <a:ext cx="958848" cy="517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defTabSz="914446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Customer</a:t>
              </a:r>
            </a:p>
          </p:txBody>
        </p:sp>
        <p:sp>
          <p:nvSpPr>
            <p:cNvPr id="20" name="Arrow: Curved Left 47">
              <a:extLst>
                <a:ext uri="{FF2B5EF4-FFF2-40B4-BE49-F238E27FC236}">
                  <a16:creationId xmlns:a16="http://schemas.microsoft.com/office/drawing/2014/main" xmlns="" id="{6A5958E8-4E9D-95D5-7627-F01327D0590D}"/>
                </a:ext>
              </a:extLst>
            </p:cNvPr>
            <p:cNvSpPr/>
            <p:nvPr/>
          </p:nvSpPr>
          <p:spPr>
            <a:xfrm flipV="1">
              <a:off x="9100767" y="3266816"/>
              <a:ext cx="696867" cy="1619468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46"/>
              <a:endParaRPr lang="en-US">
                <a:solidFill>
                  <a:schemeClr val="tx1"/>
                </a:solidFill>
                <a:latin typeface="Arial"/>
              </a:endParaRPr>
            </a:p>
          </p:txBody>
        </p:sp>
        <p:sp>
          <p:nvSpPr>
            <p:cNvPr id="21" name="Arrow: Curved Left 48">
              <a:extLst>
                <a:ext uri="{FF2B5EF4-FFF2-40B4-BE49-F238E27FC236}">
                  <a16:creationId xmlns:a16="http://schemas.microsoft.com/office/drawing/2014/main" xmlns="" id="{D9FA4C66-5EAD-7040-8F28-569720B6AD64}"/>
                </a:ext>
              </a:extLst>
            </p:cNvPr>
            <p:cNvSpPr/>
            <p:nvPr/>
          </p:nvSpPr>
          <p:spPr>
            <a:xfrm flipV="1">
              <a:off x="9146297" y="1812675"/>
              <a:ext cx="696867" cy="1619468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46"/>
              <a:endParaRPr lang="en-US">
                <a:solidFill>
                  <a:schemeClr val="tx1"/>
                </a:solidFill>
                <a:latin typeface="Arial"/>
              </a:endParaRPr>
            </a:p>
          </p:txBody>
        </p:sp>
        <p:sp>
          <p:nvSpPr>
            <p:cNvPr id="22" name="Arrow: Curved Left 49">
              <a:extLst>
                <a:ext uri="{FF2B5EF4-FFF2-40B4-BE49-F238E27FC236}">
                  <a16:creationId xmlns:a16="http://schemas.microsoft.com/office/drawing/2014/main" xmlns="" id="{C9FF0F7D-1A87-FA5E-4461-CDD8B2013C69}"/>
                </a:ext>
              </a:extLst>
            </p:cNvPr>
            <p:cNvSpPr/>
            <p:nvPr/>
          </p:nvSpPr>
          <p:spPr>
            <a:xfrm flipV="1">
              <a:off x="9146297" y="358534"/>
              <a:ext cx="696867" cy="1619468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46"/>
              <a:endParaRPr lang="en-US">
                <a:solidFill>
                  <a:schemeClr val="tx1"/>
                </a:solidFill>
                <a:latin typeface="Arial"/>
              </a:endParaRP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9621745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85572" y="546619"/>
            <a:ext cx="65365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</a:t>
            </a:r>
            <a:b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Processes</a:t>
            </a:r>
          </a:p>
        </p:txBody>
      </p:sp>
      <p:sp>
        <p:nvSpPr>
          <p:cNvPr id="8" name="Rectangle 7"/>
          <p:cNvSpPr/>
          <p:nvPr/>
        </p:nvSpPr>
        <p:spPr>
          <a:xfrm>
            <a:off x="404949" y="1755438"/>
            <a:ext cx="5368834" cy="452431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cycle consists of six sub processes as shown: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cycle starts with the supplier marketing the product to customers.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buyer then places an order that is received by the supplier.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supplier supplies the order, which is received by the buyer.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buyer may return some of the product or other recycled material to the supplier or a third party. The cycle of activities then begins all over again.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73783" y="1755438"/>
            <a:ext cx="5995851" cy="44961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23539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609600" y="1712686"/>
            <a:ext cx="10842171" cy="40640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View: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two categories, depending on whether they are executed in response to a customer order or in anticipation of customer orders. Pull processes are initiated by a customer order, whereas push processes are initiated and performed in anticipation of customer orders.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31136" y="597464"/>
            <a:ext cx="5177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829971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609600" y="1712686"/>
            <a:ext cx="10842171" cy="40640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processes</a:t>
            </a:r>
            <a: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fall into one of two categories depending on the timing of their execution relative to customer demand.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Pull</a:t>
            </a: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response to a customer order (reactive).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Push</a:t>
            </a: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anticipation of customer orders (speculative).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The Push/pull boundary </a:t>
            </a: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separates push processes from pull processes.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8348" y="628287"/>
            <a:ext cx="67242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685916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 flipV="1">
            <a:off x="2626178" y="447041"/>
            <a:ext cx="9254647" cy="538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609600" y="1712686"/>
            <a:ext cx="10842171" cy="40640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Pull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response to a customer order (reactive).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Dell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assembles its computers to order and therefore, all processes except for those involved in the procurement cycle are “pull ”</a:t>
            </a: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85572" y="695825"/>
            <a:ext cx="67242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9130905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609600" y="1712686"/>
            <a:ext cx="10842171" cy="40640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Push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anticipation of customer orders (speculative).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Compaq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: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All processes except for those involved in the customer order cycle are of “push” type.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68546" y="664816"/>
            <a:ext cx="67242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9456374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 flipV="1">
            <a:off x="2626179" y="455181"/>
            <a:ext cx="9385390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609600" y="1712685"/>
            <a:ext cx="10842171" cy="43542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processes discussed in the two views can be classified into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 Relationship Management (CRM):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customers.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2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Internal Supply Chain Management (ISCM):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that are internal to the firm.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3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Relationship Management (SRM):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suppliers.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03824" y="580215"/>
            <a:ext cx="49278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6355681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609600" y="1712686"/>
            <a:ext cx="10842171" cy="43688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three macro processes manage the flow of information, products, and funds required to generate, receive, and fulfill a customer request. 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generate customer demand and facilitate the placement and tracking of orders.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ISCM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fulfill the demand generated by the CRM process in a timely manner and at the lowest possible cost.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arrange for and manage supply sources for various goods and services.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40877" y="632649"/>
            <a:ext cx="67242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9351922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30060" y="659014"/>
            <a:ext cx="50175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1886" y="1731819"/>
            <a:ext cx="11170193" cy="4422238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01169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9" y="500900"/>
            <a:ext cx="95658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508514" y="139669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084216" y="1569719"/>
            <a:ext cx="10280470" cy="47866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300" b="1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Chopra, S., &amp; Meindl, P. (2016). Global Edition. Pearson Education Limited</a:t>
            </a:r>
          </a:p>
          <a:p>
            <a:pPr>
              <a:buClr>
                <a:srgbClr val="000000"/>
              </a:buClr>
            </a:pPr>
            <a:r>
              <a:rPr lang="en-US" sz="2300" b="1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     Chapter One</a:t>
            </a:r>
            <a:r>
              <a:rPr lang="en-US" sz="23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300" b="1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Lysons, K., &amp; Farrington, B. (2020). </a:t>
            </a:r>
            <a:r>
              <a:rPr lang="en-US" sz="2300" b="1" i="1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supply chain management</a:t>
            </a:r>
            <a:r>
              <a:rPr lang="en-US" sz="2300" b="1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. Pearson UK.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3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3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Schwalbe, K. (2015). Information technology project management. Cengage Learning.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3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  <a:endParaRPr lang="en-US" sz="2300" b="1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300" b="1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3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946000" y="546619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965244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904B7CA6-23A4-2E24-5FFC-ECEA38831F6A}"/>
              </a:ext>
            </a:extLst>
          </p:cNvPr>
          <p:cNvSpPr txBox="1"/>
          <p:nvPr/>
        </p:nvSpPr>
        <p:spPr>
          <a:xfrm>
            <a:off x="3982937" y="1119985"/>
            <a:ext cx="5493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98250" y="2329613"/>
            <a:ext cx="841732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6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6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165133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xmlns="" id="{7A88996D-9C9C-C22D-C278-D12119103366}"/>
              </a:ext>
            </a:extLst>
          </p:cNvPr>
          <p:cNvSpPr/>
          <p:nvPr/>
        </p:nvSpPr>
        <p:spPr>
          <a:xfrm rot="16200000" flipV="1">
            <a:off x="-1063264" y="3524543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22611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7285F03-8967-4A4D-9F47-2DD0726F87E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2B68146-D1A9-4548-85BA-91D85D7E3138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FD3B96EC-D526-48D4-9E9B-3A9665164DA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2787</TotalTime>
  <Words>2064</Words>
  <Application>Microsoft Office PowerPoint</Application>
  <PresentationFormat>Custom</PresentationFormat>
  <Paragraphs>311</Paragraphs>
  <Slides>40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Windows User</cp:lastModifiedBy>
  <cp:revision>87</cp:revision>
  <dcterms:created xsi:type="dcterms:W3CDTF">2023-04-29T09:08:23Z</dcterms:created>
  <dcterms:modified xsi:type="dcterms:W3CDTF">2024-05-28T14:17:23Z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