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03" r:id="rId6"/>
    <p:sldId id="587" r:id="rId7"/>
    <p:sldId id="709" r:id="rId8"/>
    <p:sldId id="684" r:id="rId9"/>
    <p:sldId id="685" r:id="rId10"/>
    <p:sldId id="673" r:id="rId11"/>
    <p:sldId id="674" r:id="rId12"/>
    <p:sldId id="675" r:id="rId13"/>
    <p:sldId id="676" r:id="rId14"/>
    <p:sldId id="677" r:id="rId15"/>
    <p:sldId id="678" r:id="rId16"/>
    <p:sldId id="686" r:id="rId17"/>
    <p:sldId id="679" r:id="rId18"/>
    <p:sldId id="680" r:id="rId19"/>
    <p:sldId id="681" r:id="rId20"/>
    <p:sldId id="682" r:id="rId21"/>
    <p:sldId id="683" r:id="rId22"/>
    <p:sldId id="687" r:id="rId23"/>
    <p:sldId id="688" r:id="rId24"/>
    <p:sldId id="689" r:id="rId25"/>
    <p:sldId id="690" r:id="rId26"/>
    <p:sldId id="691" r:id="rId27"/>
    <p:sldId id="706" r:id="rId28"/>
    <p:sldId id="692" r:id="rId29"/>
    <p:sldId id="693" r:id="rId30"/>
    <p:sldId id="703" r:id="rId31"/>
    <p:sldId id="704" r:id="rId32"/>
    <p:sldId id="694" r:id="rId33"/>
    <p:sldId id="695" r:id="rId34"/>
    <p:sldId id="707" r:id="rId35"/>
    <p:sldId id="696" r:id="rId36"/>
    <p:sldId id="708" r:id="rId37"/>
    <p:sldId id="697" r:id="rId38"/>
    <p:sldId id="698" r:id="rId39"/>
    <p:sldId id="699" r:id="rId40"/>
    <p:sldId id="700" r:id="rId41"/>
    <p:sldId id="701" r:id="rId42"/>
    <p:sldId id="672" r:id="rId43"/>
    <p:sldId id="349" r:id="rId44"/>
    <p:sldId id="58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709"/>
            <p14:sldId id="684"/>
            <p14:sldId id="685"/>
            <p14:sldId id="673"/>
            <p14:sldId id="674"/>
            <p14:sldId id="675"/>
            <p14:sldId id="676"/>
            <p14:sldId id="677"/>
            <p14:sldId id="678"/>
            <p14:sldId id="686"/>
            <p14:sldId id="679"/>
            <p14:sldId id="680"/>
            <p14:sldId id="681"/>
            <p14:sldId id="682"/>
            <p14:sldId id="683"/>
            <p14:sldId id="687"/>
            <p14:sldId id="688"/>
            <p14:sldId id="689"/>
            <p14:sldId id="690"/>
            <p14:sldId id="691"/>
            <p14:sldId id="706"/>
            <p14:sldId id="692"/>
            <p14:sldId id="693"/>
            <p14:sldId id="703"/>
            <p14:sldId id="704"/>
            <p14:sldId id="694"/>
            <p14:sldId id="695"/>
            <p14:sldId id="707"/>
            <p14:sldId id="696"/>
            <p14:sldId id="708"/>
            <p14:sldId id="697"/>
            <p14:sldId id="698"/>
            <p14:sldId id="699"/>
            <p14:sldId id="700"/>
            <p14:sldId id="701"/>
            <p14:sldId id="672"/>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12" autoAdjust="0"/>
    <p:restoredTop sz="94444"/>
  </p:normalViewPr>
  <p:slideViewPr>
    <p:cSldViewPr snapToGrid="0">
      <p:cViewPr varScale="1">
        <p:scale>
          <a:sx n="65" d="100"/>
          <a:sy n="65" d="100"/>
        </p:scale>
        <p:origin x="106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F91FE1-F8B4-8642-9626-01742C766A09}" type="doc">
      <dgm:prSet loTypeId="urn:microsoft.com/office/officeart/2008/layout/VerticalCurvedList" loCatId="" qsTypeId="urn:microsoft.com/office/officeart/2005/8/quickstyle/simple1" qsCatId="simple" csTypeId="urn:microsoft.com/office/officeart/2005/8/colors/accent1_5" csCatId="accent1" phldr="1"/>
      <dgm:spPr/>
      <dgm:t>
        <a:bodyPr/>
        <a:lstStyle/>
        <a:p>
          <a:endParaRPr lang="en-US"/>
        </a:p>
      </dgm:t>
    </dgm:pt>
    <dgm:pt modelId="{99F71352-FAFB-4641-AE8E-3CC023387E3C}">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Corporate strategy</a:t>
          </a:r>
          <a:endParaRPr lang="en-US" sz="2200" dirty="0">
            <a:solidFill>
              <a:schemeClr val="bg2">
                <a:lumMod val="50000"/>
              </a:schemeClr>
            </a:solidFill>
            <a:latin typeface="Chalkboard SE" panose="03050602040202020205" pitchFamily="66" charset="77"/>
          </a:endParaRPr>
        </a:p>
      </dgm:t>
    </dgm:pt>
    <dgm:pt modelId="{E6232103-4BDA-134A-8D93-546186B05E68}" type="parTrans" cxnId="{69F7E6CB-E966-5E4F-AE2E-DCF4CC2B7104}">
      <dgm:prSet/>
      <dgm:spPr/>
      <dgm:t>
        <a:bodyPr/>
        <a:lstStyle/>
        <a:p>
          <a:endParaRPr lang="en-US" sz="2200">
            <a:solidFill>
              <a:schemeClr val="bg2">
                <a:lumMod val="50000"/>
              </a:schemeClr>
            </a:solidFill>
            <a:latin typeface="Chalkboard SE" panose="03050602040202020205" pitchFamily="66" charset="77"/>
          </a:endParaRPr>
        </a:p>
      </dgm:t>
    </dgm:pt>
    <dgm:pt modelId="{7DB747CE-4C6B-C44E-BB15-E876AD419A6E}" type="sibTrans" cxnId="{69F7E6CB-E966-5E4F-AE2E-DCF4CC2B7104}">
      <dgm:prSet/>
      <dgm:spPr/>
      <dgm:t>
        <a:bodyPr/>
        <a:lstStyle/>
        <a:p>
          <a:endParaRPr lang="en-US" sz="2200">
            <a:solidFill>
              <a:schemeClr val="bg2">
                <a:lumMod val="50000"/>
              </a:schemeClr>
            </a:solidFill>
            <a:latin typeface="Chalkboard SE" panose="03050602040202020205" pitchFamily="66" charset="77"/>
          </a:endParaRPr>
        </a:p>
      </dgm:t>
    </dgm:pt>
    <dgm:pt modelId="{624F37DC-5F56-AD44-BC67-EC7B3154AFCD}">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Business unit strategy </a:t>
          </a:r>
          <a:endParaRPr lang="en-US" sz="2200" dirty="0">
            <a:solidFill>
              <a:schemeClr val="bg2">
                <a:lumMod val="50000"/>
              </a:schemeClr>
            </a:solidFill>
            <a:latin typeface="Chalkboard SE" panose="03050602040202020205" pitchFamily="66" charset="77"/>
          </a:endParaRPr>
        </a:p>
      </dgm:t>
    </dgm:pt>
    <dgm:pt modelId="{5029584B-2D08-CB41-8872-41BD5B10F140}" type="parTrans" cxnId="{8EFDF650-CEAE-6A4D-BFE0-5ED39748A273}">
      <dgm:prSet/>
      <dgm:spPr/>
      <dgm:t>
        <a:bodyPr/>
        <a:lstStyle/>
        <a:p>
          <a:endParaRPr lang="en-US" sz="2200">
            <a:solidFill>
              <a:schemeClr val="bg2">
                <a:lumMod val="50000"/>
              </a:schemeClr>
            </a:solidFill>
            <a:latin typeface="Chalkboard SE" panose="03050602040202020205" pitchFamily="66" charset="77"/>
          </a:endParaRPr>
        </a:p>
      </dgm:t>
    </dgm:pt>
    <dgm:pt modelId="{5864F283-18C2-BA4B-B593-921A5DE25F2E}" type="sibTrans" cxnId="{8EFDF650-CEAE-6A4D-BFE0-5ED39748A273}">
      <dgm:prSet/>
      <dgm:spPr/>
      <dgm:t>
        <a:bodyPr/>
        <a:lstStyle/>
        <a:p>
          <a:endParaRPr lang="en-US" sz="2200">
            <a:solidFill>
              <a:schemeClr val="bg2">
                <a:lumMod val="50000"/>
              </a:schemeClr>
            </a:solidFill>
            <a:latin typeface="Chalkboard SE" panose="03050602040202020205" pitchFamily="66" charset="77"/>
          </a:endParaRPr>
        </a:p>
      </dgm:t>
    </dgm:pt>
    <dgm:pt modelId="{A0927EA3-CCE3-B447-AC98-51E7DE916F31}">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Functional area level</a:t>
          </a:r>
          <a:endParaRPr lang="en-US" sz="2200" dirty="0">
            <a:solidFill>
              <a:schemeClr val="bg2">
                <a:lumMod val="50000"/>
              </a:schemeClr>
            </a:solidFill>
            <a:latin typeface="Chalkboard SE" panose="03050602040202020205" pitchFamily="66" charset="77"/>
          </a:endParaRPr>
        </a:p>
      </dgm:t>
    </dgm:pt>
    <dgm:pt modelId="{61830134-1448-C640-8364-121337B32B0D}" type="parTrans" cxnId="{2009EF5B-BEE5-6443-91ED-5F25A3957348}">
      <dgm:prSet/>
      <dgm:spPr/>
      <dgm:t>
        <a:bodyPr/>
        <a:lstStyle/>
        <a:p>
          <a:endParaRPr lang="en-US" sz="2200">
            <a:solidFill>
              <a:schemeClr val="bg2">
                <a:lumMod val="50000"/>
              </a:schemeClr>
            </a:solidFill>
            <a:latin typeface="Chalkboard SE" panose="03050602040202020205" pitchFamily="66" charset="77"/>
          </a:endParaRPr>
        </a:p>
      </dgm:t>
    </dgm:pt>
    <dgm:pt modelId="{C2B3BD71-8677-F64D-B5E9-D9727313CCE4}" type="sibTrans" cxnId="{2009EF5B-BEE5-6443-91ED-5F25A3957348}">
      <dgm:prSet/>
      <dgm:spPr/>
      <dgm:t>
        <a:bodyPr/>
        <a:lstStyle/>
        <a:p>
          <a:endParaRPr lang="en-US" sz="2200">
            <a:solidFill>
              <a:schemeClr val="bg2">
                <a:lumMod val="50000"/>
              </a:schemeClr>
            </a:solidFill>
            <a:latin typeface="Chalkboard SE" panose="03050602040202020205" pitchFamily="66" charset="77"/>
          </a:endParaRPr>
        </a:p>
      </dgm:t>
    </dgm:pt>
    <dgm:pt modelId="{1C7FF47D-44DF-BC48-9D7E-FED74A080C0D}">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Team level</a:t>
          </a:r>
          <a:endParaRPr lang="en-US" sz="2200" dirty="0">
            <a:solidFill>
              <a:schemeClr val="bg2">
                <a:lumMod val="50000"/>
              </a:schemeClr>
            </a:solidFill>
            <a:latin typeface="Chalkboard SE" panose="03050602040202020205" pitchFamily="66" charset="77"/>
          </a:endParaRPr>
        </a:p>
      </dgm:t>
    </dgm:pt>
    <dgm:pt modelId="{D20346B5-E66C-FA4A-A493-B816D0F10620}" type="parTrans" cxnId="{E0D5A900-8DCA-F84A-8EE8-25213F946652}">
      <dgm:prSet/>
      <dgm:spPr/>
      <dgm:t>
        <a:bodyPr/>
        <a:lstStyle/>
        <a:p>
          <a:endParaRPr lang="en-US" sz="2200">
            <a:solidFill>
              <a:schemeClr val="bg2">
                <a:lumMod val="50000"/>
              </a:schemeClr>
            </a:solidFill>
            <a:latin typeface="Chalkboard SE" panose="03050602040202020205" pitchFamily="66" charset="77"/>
          </a:endParaRPr>
        </a:p>
      </dgm:t>
    </dgm:pt>
    <dgm:pt modelId="{C2713A87-D7F5-8B4C-B293-901927CF838D}" type="sibTrans" cxnId="{E0D5A900-8DCA-F84A-8EE8-25213F946652}">
      <dgm:prSet/>
      <dgm:spPr/>
      <dgm:t>
        <a:bodyPr/>
        <a:lstStyle/>
        <a:p>
          <a:endParaRPr lang="en-US" sz="2200">
            <a:solidFill>
              <a:schemeClr val="bg2">
                <a:lumMod val="50000"/>
              </a:schemeClr>
            </a:solidFill>
            <a:latin typeface="Chalkboard SE" panose="03050602040202020205" pitchFamily="66" charset="77"/>
          </a:endParaRPr>
        </a:p>
      </dgm:t>
    </dgm:pt>
    <dgm:pt modelId="{261A6E5B-BD92-8443-B96A-713702096300}">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Employee level</a:t>
          </a:r>
          <a:endParaRPr lang="en-US" sz="2200" dirty="0">
            <a:solidFill>
              <a:schemeClr val="bg2">
                <a:lumMod val="50000"/>
              </a:schemeClr>
            </a:solidFill>
            <a:latin typeface="Chalkboard SE" panose="03050602040202020205" pitchFamily="66" charset="77"/>
          </a:endParaRPr>
        </a:p>
      </dgm:t>
    </dgm:pt>
    <dgm:pt modelId="{B5517783-176E-9644-AC9A-29B23E0D25F5}" type="parTrans" cxnId="{BFE7FC1C-7995-FB46-A873-CD5520059799}">
      <dgm:prSet/>
      <dgm:spPr/>
      <dgm:t>
        <a:bodyPr/>
        <a:lstStyle/>
        <a:p>
          <a:endParaRPr lang="en-US" sz="2200">
            <a:solidFill>
              <a:schemeClr val="bg2">
                <a:lumMod val="50000"/>
              </a:schemeClr>
            </a:solidFill>
            <a:latin typeface="Chalkboard SE" panose="03050602040202020205" pitchFamily="66" charset="77"/>
          </a:endParaRPr>
        </a:p>
      </dgm:t>
    </dgm:pt>
    <dgm:pt modelId="{1558D717-C22C-514A-8F49-27F32697BBA0}" type="sibTrans" cxnId="{BFE7FC1C-7995-FB46-A873-CD5520059799}">
      <dgm:prSet/>
      <dgm:spPr/>
      <dgm:t>
        <a:bodyPr/>
        <a:lstStyle/>
        <a:p>
          <a:endParaRPr lang="en-US" sz="2200">
            <a:solidFill>
              <a:schemeClr val="bg2">
                <a:lumMod val="50000"/>
              </a:schemeClr>
            </a:solidFill>
            <a:latin typeface="Chalkboard SE" panose="03050602040202020205" pitchFamily="66" charset="77"/>
          </a:endParaRPr>
        </a:p>
      </dgm:t>
    </dgm:pt>
    <dgm:pt modelId="{B1B6D650-F902-BD43-B839-5701A5055FE0}">
      <dgm:prSet phldrT="[Text]" custT="1"/>
      <dgm:spPr>
        <a:solidFill>
          <a:schemeClr val="accent1">
            <a:lumMod val="20000"/>
            <a:lumOff val="80000"/>
          </a:schemeClr>
        </a:solidFill>
        <a:ln>
          <a:solidFill>
            <a:schemeClr val="accent1">
              <a:lumMod val="20000"/>
              <a:lumOff val="80000"/>
            </a:schemeClr>
          </a:solidFill>
        </a:ln>
      </dgm:spPr>
      <dgm:t>
        <a:bodyPr/>
        <a:lstStyle/>
        <a:p>
          <a:pPr algn="ctr" rtl="0"/>
          <a:r>
            <a:rPr lang="en-US" sz="2200" dirty="0">
              <a:solidFill>
                <a:schemeClr val="tx1">
                  <a:lumMod val="65000"/>
                  <a:lumOff val="35000"/>
                </a:schemeClr>
              </a:solidFill>
              <a:latin typeface="Chalkboard SE" panose="03050602040202020205" pitchFamily="66" charset="77"/>
            </a:rPr>
            <a:t>Regional strategy </a:t>
          </a:r>
          <a:endParaRPr lang="en-US" sz="2200" dirty="0">
            <a:solidFill>
              <a:schemeClr val="bg2">
                <a:lumMod val="50000"/>
              </a:schemeClr>
            </a:solidFill>
            <a:latin typeface="Chalkboard SE" panose="03050602040202020205" pitchFamily="66" charset="77"/>
          </a:endParaRPr>
        </a:p>
      </dgm:t>
    </dgm:pt>
    <dgm:pt modelId="{874839E5-90A5-464B-8A5B-D62A7D1927CC}" type="parTrans" cxnId="{F5BD53DF-6DB8-EE4D-9205-0A469D16A9B6}">
      <dgm:prSet/>
      <dgm:spPr/>
      <dgm:t>
        <a:bodyPr/>
        <a:lstStyle/>
        <a:p>
          <a:endParaRPr lang="en-US" sz="2200">
            <a:solidFill>
              <a:schemeClr val="bg2">
                <a:lumMod val="50000"/>
              </a:schemeClr>
            </a:solidFill>
            <a:latin typeface="Chalkboard SE" panose="03050602040202020205" pitchFamily="66" charset="77"/>
          </a:endParaRPr>
        </a:p>
      </dgm:t>
    </dgm:pt>
    <dgm:pt modelId="{7AACB6B8-927C-A746-BDB1-4AF960A6213A}" type="sibTrans" cxnId="{F5BD53DF-6DB8-EE4D-9205-0A469D16A9B6}">
      <dgm:prSet/>
      <dgm:spPr/>
      <dgm:t>
        <a:bodyPr/>
        <a:lstStyle/>
        <a:p>
          <a:endParaRPr lang="en-US" sz="2200">
            <a:solidFill>
              <a:schemeClr val="bg2">
                <a:lumMod val="50000"/>
              </a:schemeClr>
            </a:solidFill>
            <a:latin typeface="Chalkboard SE" panose="03050602040202020205" pitchFamily="66" charset="77"/>
          </a:endParaRPr>
        </a:p>
      </dgm:t>
    </dgm:pt>
    <dgm:pt modelId="{C76A429B-C1A5-044D-9317-11450E08DA3F}" type="pres">
      <dgm:prSet presAssocID="{E6F91FE1-F8B4-8642-9626-01742C766A09}" presName="Name0" presStyleCnt="0">
        <dgm:presLayoutVars>
          <dgm:chMax val="7"/>
          <dgm:chPref val="7"/>
          <dgm:dir/>
        </dgm:presLayoutVars>
      </dgm:prSet>
      <dgm:spPr/>
    </dgm:pt>
    <dgm:pt modelId="{2B708D59-EDE0-104B-9E47-61FF98D3151D}" type="pres">
      <dgm:prSet presAssocID="{E6F91FE1-F8B4-8642-9626-01742C766A09}" presName="Name1" presStyleCnt="0"/>
      <dgm:spPr/>
    </dgm:pt>
    <dgm:pt modelId="{AB0B0C28-3398-9B45-BB80-F84BF8F6C409}" type="pres">
      <dgm:prSet presAssocID="{E6F91FE1-F8B4-8642-9626-01742C766A09}" presName="cycle" presStyleCnt="0"/>
      <dgm:spPr/>
    </dgm:pt>
    <dgm:pt modelId="{B84045D6-A7E5-2C45-A3B7-8B4ED93668EB}" type="pres">
      <dgm:prSet presAssocID="{E6F91FE1-F8B4-8642-9626-01742C766A09}" presName="srcNode" presStyleLbl="node1" presStyleIdx="0" presStyleCnt="6"/>
      <dgm:spPr/>
    </dgm:pt>
    <dgm:pt modelId="{4548D88C-30F1-994C-A92C-CEE9A9794FA6}" type="pres">
      <dgm:prSet presAssocID="{E6F91FE1-F8B4-8642-9626-01742C766A09}" presName="conn" presStyleLbl="parChTrans1D2" presStyleIdx="0" presStyleCnt="1"/>
      <dgm:spPr/>
    </dgm:pt>
    <dgm:pt modelId="{1EB17A2C-5755-F543-A66E-56FCBC0BD43C}" type="pres">
      <dgm:prSet presAssocID="{E6F91FE1-F8B4-8642-9626-01742C766A09}" presName="extraNode" presStyleLbl="node1" presStyleIdx="0" presStyleCnt="6"/>
      <dgm:spPr/>
    </dgm:pt>
    <dgm:pt modelId="{43DF27B4-62EE-544C-9EED-7A200E1A8DFC}" type="pres">
      <dgm:prSet presAssocID="{E6F91FE1-F8B4-8642-9626-01742C766A09}" presName="dstNode" presStyleLbl="node1" presStyleIdx="0" presStyleCnt="6"/>
      <dgm:spPr/>
    </dgm:pt>
    <dgm:pt modelId="{6F704639-FBEE-354E-9A4E-789A24918876}" type="pres">
      <dgm:prSet presAssocID="{99F71352-FAFB-4641-AE8E-3CC023387E3C}" presName="text_1" presStyleLbl="node1" presStyleIdx="0" presStyleCnt="6">
        <dgm:presLayoutVars>
          <dgm:bulletEnabled val="1"/>
        </dgm:presLayoutVars>
      </dgm:prSet>
      <dgm:spPr/>
    </dgm:pt>
    <dgm:pt modelId="{F26C7321-62C5-5C4E-888F-3277BC14DC91}" type="pres">
      <dgm:prSet presAssocID="{99F71352-FAFB-4641-AE8E-3CC023387E3C}" presName="accent_1" presStyleCnt="0"/>
      <dgm:spPr/>
    </dgm:pt>
    <dgm:pt modelId="{EBE3B5EF-A091-4944-A517-18A9AF8BF3C8}" type="pres">
      <dgm:prSet presAssocID="{99F71352-FAFB-4641-AE8E-3CC023387E3C}" presName="accentRepeatNode" presStyleLbl="solidFgAcc1" presStyleIdx="0" presStyleCnt="6"/>
      <dgm:spPr>
        <a:ln>
          <a:solidFill>
            <a:schemeClr val="accent1">
              <a:lumMod val="20000"/>
              <a:lumOff val="80000"/>
            </a:schemeClr>
          </a:solidFill>
        </a:ln>
      </dgm:spPr>
    </dgm:pt>
    <dgm:pt modelId="{533BBAF9-6C83-0C44-B0E2-B58361A428C9}" type="pres">
      <dgm:prSet presAssocID="{B1B6D650-F902-BD43-B839-5701A5055FE0}" presName="text_2" presStyleLbl="node1" presStyleIdx="1" presStyleCnt="6">
        <dgm:presLayoutVars>
          <dgm:bulletEnabled val="1"/>
        </dgm:presLayoutVars>
      </dgm:prSet>
      <dgm:spPr/>
    </dgm:pt>
    <dgm:pt modelId="{9200FEB6-E60F-1A4D-AA54-F53D3BB54FF5}" type="pres">
      <dgm:prSet presAssocID="{B1B6D650-F902-BD43-B839-5701A5055FE0}" presName="accent_2" presStyleCnt="0"/>
      <dgm:spPr/>
    </dgm:pt>
    <dgm:pt modelId="{91B66A7A-244F-AF4E-8446-E62751FA883E}" type="pres">
      <dgm:prSet presAssocID="{B1B6D650-F902-BD43-B839-5701A5055FE0}" presName="accentRepeatNode" presStyleLbl="solidFgAcc1" presStyleIdx="1" presStyleCnt="6"/>
      <dgm:spPr>
        <a:ln>
          <a:solidFill>
            <a:schemeClr val="accent1">
              <a:lumMod val="20000"/>
              <a:lumOff val="80000"/>
            </a:schemeClr>
          </a:solidFill>
        </a:ln>
      </dgm:spPr>
    </dgm:pt>
    <dgm:pt modelId="{6E424346-6AA8-AB44-97B3-2DDB46035A3D}" type="pres">
      <dgm:prSet presAssocID="{624F37DC-5F56-AD44-BC67-EC7B3154AFCD}" presName="text_3" presStyleLbl="node1" presStyleIdx="2" presStyleCnt="6">
        <dgm:presLayoutVars>
          <dgm:bulletEnabled val="1"/>
        </dgm:presLayoutVars>
      </dgm:prSet>
      <dgm:spPr/>
    </dgm:pt>
    <dgm:pt modelId="{7C88FDF9-CCB6-EF44-9919-82C237995B1C}" type="pres">
      <dgm:prSet presAssocID="{624F37DC-5F56-AD44-BC67-EC7B3154AFCD}" presName="accent_3" presStyleCnt="0"/>
      <dgm:spPr/>
    </dgm:pt>
    <dgm:pt modelId="{E3142325-E344-254F-9B2E-732A6631BDFB}" type="pres">
      <dgm:prSet presAssocID="{624F37DC-5F56-AD44-BC67-EC7B3154AFCD}" presName="accentRepeatNode" presStyleLbl="solidFgAcc1" presStyleIdx="2" presStyleCnt="6"/>
      <dgm:spPr>
        <a:ln>
          <a:solidFill>
            <a:schemeClr val="accent1">
              <a:lumMod val="20000"/>
              <a:lumOff val="80000"/>
            </a:schemeClr>
          </a:solidFill>
        </a:ln>
      </dgm:spPr>
    </dgm:pt>
    <dgm:pt modelId="{26B21CAC-D659-034E-AE5D-27AFE7188E75}" type="pres">
      <dgm:prSet presAssocID="{A0927EA3-CCE3-B447-AC98-51E7DE916F31}" presName="text_4" presStyleLbl="node1" presStyleIdx="3" presStyleCnt="6">
        <dgm:presLayoutVars>
          <dgm:bulletEnabled val="1"/>
        </dgm:presLayoutVars>
      </dgm:prSet>
      <dgm:spPr/>
    </dgm:pt>
    <dgm:pt modelId="{69E554AB-9F59-F94A-8B5C-6FCFB23137F3}" type="pres">
      <dgm:prSet presAssocID="{A0927EA3-CCE3-B447-AC98-51E7DE916F31}" presName="accent_4" presStyleCnt="0"/>
      <dgm:spPr/>
    </dgm:pt>
    <dgm:pt modelId="{65F85EBD-0A74-BE41-B6E2-7AEC1B5F2BB5}" type="pres">
      <dgm:prSet presAssocID="{A0927EA3-CCE3-B447-AC98-51E7DE916F31}" presName="accentRepeatNode" presStyleLbl="solidFgAcc1" presStyleIdx="3" presStyleCnt="6"/>
      <dgm:spPr>
        <a:ln>
          <a:solidFill>
            <a:schemeClr val="accent1">
              <a:lumMod val="20000"/>
              <a:lumOff val="80000"/>
            </a:schemeClr>
          </a:solidFill>
        </a:ln>
      </dgm:spPr>
    </dgm:pt>
    <dgm:pt modelId="{B096D8EC-F623-8A49-B371-887B6CEE217F}" type="pres">
      <dgm:prSet presAssocID="{1C7FF47D-44DF-BC48-9D7E-FED74A080C0D}" presName="text_5" presStyleLbl="node1" presStyleIdx="4" presStyleCnt="6">
        <dgm:presLayoutVars>
          <dgm:bulletEnabled val="1"/>
        </dgm:presLayoutVars>
      </dgm:prSet>
      <dgm:spPr/>
    </dgm:pt>
    <dgm:pt modelId="{B5AD0FE6-657C-D149-9012-09C78C013435}" type="pres">
      <dgm:prSet presAssocID="{1C7FF47D-44DF-BC48-9D7E-FED74A080C0D}" presName="accent_5" presStyleCnt="0"/>
      <dgm:spPr/>
    </dgm:pt>
    <dgm:pt modelId="{BF07A483-F908-3949-A918-F00FBC09491C}" type="pres">
      <dgm:prSet presAssocID="{1C7FF47D-44DF-BC48-9D7E-FED74A080C0D}" presName="accentRepeatNode" presStyleLbl="solidFgAcc1" presStyleIdx="4" presStyleCnt="6"/>
      <dgm:spPr>
        <a:ln>
          <a:solidFill>
            <a:schemeClr val="accent1">
              <a:lumMod val="20000"/>
              <a:lumOff val="80000"/>
            </a:schemeClr>
          </a:solidFill>
        </a:ln>
      </dgm:spPr>
    </dgm:pt>
    <dgm:pt modelId="{2D8C5C57-9AB1-2D4C-94EB-5101A89D2B8B}" type="pres">
      <dgm:prSet presAssocID="{261A6E5B-BD92-8443-B96A-713702096300}" presName="text_6" presStyleLbl="node1" presStyleIdx="5" presStyleCnt="6">
        <dgm:presLayoutVars>
          <dgm:bulletEnabled val="1"/>
        </dgm:presLayoutVars>
      </dgm:prSet>
      <dgm:spPr/>
    </dgm:pt>
    <dgm:pt modelId="{9B4BF141-AC94-2749-B850-DF0D44A0D46A}" type="pres">
      <dgm:prSet presAssocID="{261A6E5B-BD92-8443-B96A-713702096300}" presName="accent_6" presStyleCnt="0"/>
      <dgm:spPr/>
    </dgm:pt>
    <dgm:pt modelId="{90CE61B5-77FB-CA47-AB03-3A4481B2B06D}" type="pres">
      <dgm:prSet presAssocID="{261A6E5B-BD92-8443-B96A-713702096300}" presName="accentRepeatNode" presStyleLbl="solidFgAcc1" presStyleIdx="5" presStyleCnt="6"/>
      <dgm:spPr>
        <a:ln>
          <a:solidFill>
            <a:schemeClr val="accent1">
              <a:lumMod val="20000"/>
              <a:lumOff val="80000"/>
            </a:schemeClr>
          </a:solidFill>
        </a:ln>
      </dgm:spPr>
    </dgm:pt>
  </dgm:ptLst>
  <dgm:cxnLst>
    <dgm:cxn modelId="{E0D5A900-8DCA-F84A-8EE8-25213F946652}" srcId="{E6F91FE1-F8B4-8642-9626-01742C766A09}" destId="{1C7FF47D-44DF-BC48-9D7E-FED74A080C0D}" srcOrd="4" destOrd="0" parTransId="{D20346B5-E66C-FA4A-A493-B816D0F10620}" sibTransId="{C2713A87-D7F5-8B4C-B293-901927CF838D}"/>
    <dgm:cxn modelId="{BFE7FC1C-7995-FB46-A873-CD5520059799}" srcId="{E6F91FE1-F8B4-8642-9626-01742C766A09}" destId="{261A6E5B-BD92-8443-B96A-713702096300}" srcOrd="5" destOrd="0" parTransId="{B5517783-176E-9644-AC9A-29B23E0D25F5}" sibTransId="{1558D717-C22C-514A-8F49-27F32697BBA0}"/>
    <dgm:cxn modelId="{3C6C722E-CDEB-4248-9E78-52ABF30B28A8}" type="presOf" srcId="{261A6E5B-BD92-8443-B96A-713702096300}" destId="{2D8C5C57-9AB1-2D4C-94EB-5101A89D2B8B}" srcOrd="0" destOrd="0" presId="urn:microsoft.com/office/officeart/2008/layout/VerticalCurvedList"/>
    <dgm:cxn modelId="{2009EF5B-BEE5-6443-91ED-5F25A3957348}" srcId="{E6F91FE1-F8B4-8642-9626-01742C766A09}" destId="{A0927EA3-CCE3-B447-AC98-51E7DE916F31}" srcOrd="3" destOrd="0" parTransId="{61830134-1448-C640-8364-121337B32B0D}" sibTransId="{C2B3BD71-8677-F64D-B5E9-D9727313CCE4}"/>
    <dgm:cxn modelId="{14EC1B64-E4E1-ED45-A29E-714C47AB63CB}" type="presOf" srcId="{E6F91FE1-F8B4-8642-9626-01742C766A09}" destId="{C76A429B-C1A5-044D-9317-11450E08DA3F}" srcOrd="0" destOrd="0" presId="urn:microsoft.com/office/officeart/2008/layout/VerticalCurvedList"/>
    <dgm:cxn modelId="{164D854A-71FA-F542-9F2C-165CE85192E3}" type="presOf" srcId="{B1B6D650-F902-BD43-B839-5701A5055FE0}" destId="{533BBAF9-6C83-0C44-B0E2-B58361A428C9}" srcOrd="0" destOrd="0" presId="urn:microsoft.com/office/officeart/2008/layout/VerticalCurvedList"/>
    <dgm:cxn modelId="{EA88774D-BF03-4142-B70F-C1DCEF70639B}" type="presOf" srcId="{7DB747CE-4C6B-C44E-BB15-E876AD419A6E}" destId="{4548D88C-30F1-994C-A92C-CEE9A9794FA6}" srcOrd="0" destOrd="0" presId="urn:microsoft.com/office/officeart/2008/layout/VerticalCurvedList"/>
    <dgm:cxn modelId="{B1A0C44D-50F1-9845-95FB-A7C46E11FB47}" type="presOf" srcId="{1C7FF47D-44DF-BC48-9D7E-FED74A080C0D}" destId="{B096D8EC-F623-8A49-B371-887B6CEE217F}" srcOrd="0" destOrd="0" presId="urn:microsoft.com/office/officeart/2008/layout/VerticalCurvedList"/>
    <dgm:cxn modelId="{8EFDF650-CEAE-6A4D-BFE0-5ED39748A273}" srcId="{E6F91FE1-F8B4-8642-9626-01742C766A09}" destId="{624F37DC-5F56-AD44-BC67-EC7B3154AFCD}" srcOrd="2" destOrd="0" parTransId="{5029584B-2D08-CB41-8872-41BD5B10F140}" sibTransId="{5864F283-18C2-BA4B-B593-921A5DE25F2E}"/>
    <dgm:cxn modelId="{BE805F7F-B995-DA44-9020-8BC94A034780}" type="presOf" srcId="{624F37DC-5F56-AD44-BC67-EC7B3154AFCD}" destId="{6E424346-6AA8-AB44-97B3-2DDB46035A3D}" srcOrd="0" destOrd="0" presId="urn:microsoft.com/office/officeart/2008/layout/VerticalCurvedList"/>
    <dgm:cxn modelId="{AC70BDA3-21D9-394B-9BB0-7ED9B48CBBA7}" type="presOf" srcId="{99F71352-FAFB-4641-AE8E-3CC023387E3C}" destId="{6F704639-FBEE-354E-9A4E-789A24918876}" srcOrd="0" destOrd="0" presId="urn:microsoft.com/office/officeart/2008/layout/VerticalCurvedList"/>
    <dgm:cxn modelId="{12DF48B7-4AA9-2043-AED4-81FDCB63319F}" type="presOf" srcId="{A0927EA3-CCE3-B447-AC98-51E7DE916F31}" destId="{26B21CAC-D659-034E-AE5D-27AFE7188E75}" srcOrd="0" destOrd="0" presId="urn:microsoft.com/office/officeart/2008/layout/VerticalCurvedList"/>
    <dgm:cxn modelId="{69F7E6CB-E966-5E4F-AE2E-DCF4CC2B7104}" srcId="{E6F91FE1-F8B4-8642-9626-01742C766A09}" destId="{99F71352-FAFB-4641-AE8E-3CC023387E3C}" srcOrd="0" destOrd="0" parTransId="{E6232103-4BDA-134A-8D93-546186B05E68}" sibTransId="{7DB747CE-4C6B-C44E-BB15-E876AD419A6E}"/>
    <dgm:cxn modelId="{F5BD53DF-6DB8-EE4D-9205-0A469D16A9B6}" srcId="{E6F91FE1-F8B4-8642-9626-01742C766A09}" destId="{B1B6D650-F902-BD43-B839-5701A5055FE0}" srcOrd="1" destOrd="0" parTransId="{874839E5-90A5-464B-8A5B-D62A7D1927CC}" sibTransId="{7AACB6B8-927C-A746-BDB1-4AF960A6213A}"/>
    <dgm:cxn modelId="{7B72D209-607D-B140-88A6-B08771FE19EB}" type="presParOf" srcId="{C76A429B-C1A5-044D-9317-11450E08DA3F}" destId="{2B708D59-EDE0-104B-9E47-61FF98D3151D}" srcOrd="0" destOrd="0" presId="urn:microsoft.com/office/officeart/2008/layout/VerticalCurvedList"/>
    <dgm:cxn modelId="{30FEDF2A-C4E9-1A48-AE5F-94C55AB5EF80}" type="presParOf" srcId="{2B708D59-EDE0-104B-9E47-61FF98D3151D}" destId="{AB0B0C28-3398-9B45-BB80-F84BF8F6C409}" srcOrd="0" destOrd="0" presId="urn:microsoft.com/office/officeart/2008/layout/VerticalCurvedList"/>
    <dgm:cxn modelId="{80C3EA84-9CD7-9A42-B6DA-0C07A253065E}" type="presParOf" srcId="{AB0B0C28-3398-9B45-BB80-F84BF8F6C409}" destId="{B84045D6-A7E5-2C45-A3B7-8B4ED93668EB}" srcOrd="0" destOrd="0" presId="urn:microsoft.com/office/officeart/2008/layout/VerticalCurvedList"/>
    <dgm:cxn modelId="{63575E58-CE06-5444-B624-2B1A1EC47674}" type="presParOf" srcId="{AB0B0C28-3398-9B45-BB80-F84BF8F6C409}" destId="{4548D88C-30F1-994C-A92C-CEE9A9794FA6}" srcOrd="1" destOrd="0" presId="urn:microsoft.com/office/officeart/2008/layout/VerticalCurvedList"/>
    <dgm:cxn modelId="{1F05486C-3E3E-E145-9D36-A6A3651D5C18}" type="presParOf" srcId="{AB0B0C28-3398-9B45-BB80-F84BF8F6C409}" destId="{1EB17A2C-5755-F543-A66E-56FCBC0BD43C}" srcOrd="2" destOrd="0" presId="urn:microsoft.com/office/officeart/2008/layout/VerticalCurvedList"/>
    <dgm:cxn modelId="{93D154B0-95C7-4E45-AD30-7779235F2BC7}" type="presParOf" srcId="{AB0B0C28-3398-9B45-BB80-F84BF8F6C409}" destId="{43DF27B4-62EE-544C-9EED-7A200E1A8DFC}" srcOrd="3" destOrd="0" presId="urn:microsoft.com/office/officeart/2008/layout/VerticalCurvedList"/>
    <dgm:cxn modelId="{E22C66F9-BA4C-5E4F-B5CF-1B9AC7D3502A}" type="presParOf" srcId="{2B708D59-EDE0-104B-9E47-61FF98D3151D}" destId="{6F704639-FBEE-354E-9A4E-789A24918876}" srcOrd="1" destOrd="0" presId="urn:microsoft.com/office/officeart/2008/layout/VerticalCurvedList"/>
    <dgm:cxn modelId="{EF33D575-37EE-9645-8157-BFDF79C6F2F5}" type="presParOf" srcId="{2B708D59-EDE0-104B-9E47-61FF98D3151D}" destId="{F26C7321-62C5-5C4E-888F-3277BC14DC91}" srcOrd="2" destOrd="0" presId="urn:microsoft.com/office/officeart/2008/layout/VerticalCurvedList"/>
    <dgm:cxn modelId="{E075EA6D-7EC0-D94E-9100-9EE546C6436A}" type="presParOf" srcId="{F26C7321-62C5-5C4E-888F-3277BC14DC91}" destId="{EBE3B5EF-A091-4944-A517-18A9AF8BF3C8}" srcOrd="0" destOrd="0" presId="urn:microsoft.com/office/officeart/2008/layout/VerticalCurvedList"/>
    <dgm:cxn modelId="{31468B43-24CC-CC44-9B4D-D13703E6CB93}" type="presParOf" srcId="{2B708D59-EDE0-104B-9E47-61FF98D3151D}" destId="{533BBAF9-6C83-0C44-B0E2-B58361A428C9}" srcOrd="3" destOrd="0" presId="urn:microsoft.com/office/officeart/2008/layout/VerticalCurvedList"/>
    <dgm:cxn modelId="{914D64BC-9783-9240-8BE6-8E0F42821108}" type="presParOf" srcId="{2B708D59-EDE0-104B-9E47-61FF98D3151D}" destId="{9200FEB6-E60F-1A4D-AA54-F53D3BB54FF5}" srcOrd="4" destOrd="0" presId="urn:microsoft.com/office/officeart/2008/layout/VerticalCurvedList"/>
    <dgm:cxn modelId="{A9F7C285-AFC9-2D43-8AE1-A9CC540D8FC2}" type="presParOf" srcId="{9200FEB6-E60F-1A4D-AA54-F53D3BB54FF5}" destId="{91B66A7A-244F-AF4E-8446-E62751FA883E}" srcOrd="0" destOrd="0" presId="urn:microsoft.com/office/officeart/2008/layout/VerticalCurvedList"/>
    <dgm:cxn modelId="{B16CC341-9019-BF4B-974D-6AB65DD2CA1E}" type="presParOf" srcId="{2B708D59-EDE0-104B-9E47-61FF98D3151D}" destId="{6E424346-6AA8-AB44-97B3-2DDB46035A3D}" srcOrd="5" destOrd="0" presId="urn:microsoft.com/office/officeart/2008/layout/VerticalCurvedList"/>
    <dgm:cxn modelId="{D9A1263D-82BB-6749-8B46-8A977DC821E4}" type="presParOf" srcId="{2B708D59-EDE0-104B-9E47-61FF98D3151D}" destId="{7C88FDF9-CCB6-EF44-9919-82C237995B1C}" srcOrd="6" destOrd="0" presId="urn:microsoft.com/office/officeart/2008/layout/VerticalCurvedList"/>
    <dgm:cxn modelId="{531D8A83-0408-EB47-8A73-F79D25ADA0E6}" type="presParOf" srcId="{7C88FDF9-CCB6-EF44-9919-82C237995B1C}" destId="{E3142325-E344-254F-9B2E-732A6631BDFB}" srcOrd="0" destOrd="0" presId="urn:microsoft.com/office/officeart/2008/layout/VerticalCurvedList"/>
    <dgm:cxn modelId="{0A44EBB0-BC32-C049-8592-CEA761C2AA4C}" type="presParOf" srcId="{2B708D59-EDE0-104B-9E47-61FF98D3151D}" destId="{26B21CAC-D659-034E-AE5D-27AFE7188E75}" srcOrd="7" destOrd="0" presId="urn:microsoft.com/office/officeart/2008/layout/VerticalCurvedList"/>
    <dgm:cxn modelId="{276F071B-4B5C-C742-9943-F8B50947DD90}" type="presParOf" srcId="{2B708D59-EDE0-104B-9E47-61FF98D3151D}" destId="{69E554AB-9F59-F94A-8B5C-6FCFB23137F3}" srcOrd="8" destOrd="0" presId="urn:microsoft.com/office/officeart/2008/layout/VerticalCurvedList"/>
    <dgm:cxn modelId="{6E161C20-1093-2042-BFB8-D8B9FB65FE4E}" type="presParOf" srcId="{69E554AB-9F59-F94A-8B5C-6FCFB23137F3}" destId="{65F85EBD-0A74-BE41-B6E2-7AEC1B5F2BB5}" srcOrd="0" destOrd="0" presId="urn:microsoft.com/office/officeart/2008/layout/VerticalCurvedList"/>
    <dgm:cxn modelId="{F29249AE-6471-E644-94B1-16594A3D6C07}" type="presParOf" srcId="{2B708D59-EDE0-104B-9E47-61FF98D3151D}" destId="{B096D8EC-F623-8A49-B371-887B6CEE217F}" srcOrd="9" destOrd="0" presId="urn:microsoft.com/office/officeart/2008/layout/VerticalCurvedList"/>
    <dgm:cxn modelId="{DB952CC7-1EC5-794C-8A4E-1A4C00AFD30D}" type="presParOf" srcId="{2B708D59-EDE0-104B-9E47-61FF98D3151D}" destId="{B5AD0FE6-657C-D149-9012-09C78C013435}" srcOrd="10" destOrd="0" presId="urn:microsoft.com/office/officeart/2008/layout/VerticalCurvedList"/>
    <dgm:cxn modelId="{A0A03E71-133B-6440-B95E-E226AE0EEC0F}" type="presParOf" srcId="{B5AD0FE6-657C-D149-9012-09C78C013435}" destId="{BF07A483-F908-3949-A918-F00FBC09491C}" srcOrd="0" destOrd="0" presId="urn:microsoft.com/office/officeart/2008/layout/VerticalCurvedList"/>
    <dgm:cxn modelId="{C6324DA5-B125-AF48-BF0F-5CA51A50FED3}" type="presParOf" srcId="{2B708D59-EDE0-104B-9E47-61FF98D3151D}" destId="{2D8C5C57-9AB1-2D4C-94EB-5101A89D2B8B}" srcOrd="11" destOrd="0" presId="urn:microsoft.com/office/officeart/2008/layout/VerticalCurvedList"/>
    <dgm:cxn modelId="{772A1271-CA9C-C448-9FE4-2365CD2682A4}" type="presParOf" srcId="{2B708D59-EDE0-104B-9E47-61FF98D3151D}" destId="{9B4BF141-AC94-2749-B850-DF0D44A0D46A}" srcOrd="12" destOrd="0" presId="urn:microsoft.com/office/officeart/2008/layout/VerticalCurvedList"/>
    <dgm:cxn modelId="{49585396-2049-2A45-9029-EEC96E628D3C}" type="presParOf" srcId="{9B4BF141-AC94-2749-B850-DF0D44A0D46A}" destId="{90CE61B5-77FB-CA47-AB03-3A4481B2B0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48D88C-30F1-994C-A92C-CEE9A9794FA6}">
      <dsp:nvSpPr>
        <dsp:cNvPr id="0" name=""/>
        <dsp:cNvSpPr/>
      </dsp:nvSpPr>
      <dsp:spPr>
        <a:xfrm>
          <a:off x="-4289736" y="-658100"/>
          <a:ext cx="5110973" cy="5110973"/>
        </a:xfrm>
        <a:prstGeom prst="blockArc">
          <a:avLst>
            <a:gd name="adj1" fmla="val 18900000"/>
            <a:gd name="adj2" fmla="val 2700000"/>
            <a:gd name="adj3" fmla="val 423"/>
          </a:avLst>
        </a:pr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704639-FBEE-354E-9A4E-789A24918876}">
      <dsp:nvSpPr>
        <dsp:cNvPr id="0" name=""/>
        <dsp:cNvSpPr/>
      </dsp:nvSpPr>
      <dsp:spPr>
        <a:xfrm>
          <a:off x="306912" y="199832"/>
          <a:ext cx="7183085"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Corporate strategy</a:t>
          </a:r>
          <a:endParaRPr lang="en-US" sz="2200" kern="1200" dirty="0">
            <a:solidFill>
              <a:schemeClr val="bg2">
                <a:lumMod val="50000"/>
              </a:schemeClr>
            </a:solidFill>
            <a:latin typeface="Chalkboard SE" panose="03050602040202020205" pitchFamily="66" charset="77"/>
          </a:endParaRPr>
        </a:p>
      </dsp:txBody>
      <dsp:txXfrm>
        <a:off x="306912" y="199832"/>
        <a:ext cx="7183085" cy="399513"/>
      </dsp:txXfrm>
    </dsp:sp>
    <dsp:sp modelId="{EBE3B5EF-A091-4944-A517-18A9AF8BF3C8}">
      <dsp:nvSpPr>
        <dsp:cNvPr id="0" name=""/>
        <dsp:cNvSpPr/>
      </dsp:nvSpPr>
      <dsp:spPr>
        <a:xfrm>
          <a:off x="57216" y="149893"/>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 modelId="{533BBAF9-6C83-0C44-B0E2-B58361A428C9}">
      <dsp:nvSpPr>
        <dsp:cNvPr id="0" name=""/>
        <dsp:cNvSpPr/>
      </dsp:nvSpPr>
      <dsp:spPr>
        <a:xfrm>
          <a:off x="635539" y="799027"/>
          <a:ext cx="6854457"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Regional strategy </a:t>
          </a:r>
          <a:endParaRPr lang="en-US" sz="2200" kern="1200" dirty="0">
            <a:solidFill>
              <a:schemeClr val="bg2">
                <a:lumMod val="50000"/>
              </a:schemeClr>
            </a:solidFill>
            <a:latin typeface="Chalkboard SE" panose="03050602040202020205" pitchFamily="66" charset="77"/>
          </a:endParaRPr>
        </a:p>
      </dsp:txBody>
      <dsp:txXfrm>
        <a:off x="635539" y="799027"/>
        <a:ext cx="6854457" cy="399513"/>
      </dsp:txXfrm>
    </dsp:sp>
    <dsp:sp modelId="{91B66A7A-244F-AF4E-8446-E62751FA883E}">
      <dsp:nvSpPr>
        <dsp:cNvPr id="0" name=""/>
        <dsp:cNvSpPr/>
      </dsp:nvSpPr>
      <dsp:spPr>
        <a:xfrm>
          <a:off x="385843" y="749087"/>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 modelId="{6E424346-6AA8-AB44-97B3-2DDB46035A3D}">
      <dsp:nvSpPr>
        <dsp:cNvPr id="0" name=""/>
        <dsp:cNvSpPr/>
      </dsp:nvSpPr>
      <dsp:spPr>
        <a:xfrm>
          <a:off x="785812" y="1398221"/>
          <a:ext cx="6704184"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Business unit strategy </a:t>
          </a:r>
          <a:endParaRPr lang="en-US" sz="2200" kern="1200" dirty="0">
            <a:solidFill>
              <a:schemeClr val="bg2">
                <a:lumMod val="50000"/>
              </a:schemeClr>
            </a:solidFill>
            <a:latin typeface="Chalkboard SE" panose="03050602040202020205" pitchFamily="66" charset="77"/>
          </a:endParaRPr>
        </a:p>
      </dsp:txBody>
      <dsp:txXfrm>
        <a:off x="785812" y="1398221"/>
        <a:ext cx="6704184" cy="399513"/>
      </dsp:txXfrm>
    </dsp:sp>
    <dsp:sp modelId="{E3142325-E344-254F-9B2E-732A6631BDFB}">
      <dsp:nvSpPr>
        <dsp:cNvPr id="0" name=""/>
        <dsp:cNvSpPr/>
      </dsp:nvSpPr>
      <dsp:spPr>
        <a:xfrm>
          <a:off x="536116" y="1348282"/>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 modelId="{26B21CAC-D659-034E-AE5D-27AFE7188E75}">
      <dsp:nvSpPr>
        <dsp:cNvPr id="0" name=""/>
        <dsp:cNvSpPr/>
      </dsp:nvSpPr>
      <dsp:spPr>
        <a:xfrm>
          <a:off x="785812" y="1997036"/>
          <a:ext cx="6704184"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Functional area level</a:t>
          </a:r>
          <a:endParaRPr lang="en-US" sz="2200" kern="1200" dirty="0">
            <a:solidFill>
              <a:schemeClr val="bg2">
                <a:lumMod val="50000"/>
              </a:schemeClr>
            </a:solidFill>
            <a:latin typeface="Chalkboard SE" panose="03050602040202020205" pitchFamily="66" charset="77"/>
          </a:endParaRPr>
        </a:p>
      </dsp:txBody>
      <dsp:txXfrm>
        <a:off x="785812" y="1997036"/>
        <a:ext cx="6704184" cy="399513"/>
      </dsp:txXfrm>
    </dsp:sp>
    <dsp:sp modelId="{65F85EBD-0A74-BE41-B6E2-7AEC1B5F2BB5}">
      <dsp:nvSpPr>
        <dsp:cNvPr id="0" name=""/>
        <dsp:cNvSpPr/>
      </dsp:nvSpPr>
      <dsp:spPr>
        <a:xfrm>
          <a:off x="536116" y="1947097"/>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 modelId="{B096D8EC-F623-8A49-B371-887B6CEE217F}">
      <dsp:nvSpPr>
        <dsp:cNvPr id="0" name=""/>
        <dsp:cNvSpPr/>
      </dsp:nvSpPr>
      <dsp:spPr>
        <a:xfrm>
          <a:off x="635539" y="2596231"/>
          <a:ext cx="6854457"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Team level</a:t>
          </a:r>
          <a:endParaRPr lang="en-US" sz="2200" kern="1200" dirty="0">
            <a:solidFill>
              <a:schemeClr val="bg2">
                <a:lumMod val="50000"/>
              </a:schemeClr>
            </a:solidFill>
            <a:latin typeface="Chalkboard SE" panose="03050602040202020205" pitchFamily="66" charset="77"/>
          </a:endParaRPr>
        </a:p>
      </dsp:txBody>
      <dsp:txXfrm>
        <a:off x="635539" y="2596231"/>
        <a:ext cx="6854457" cy="399513"/>
      </dsp:txXfrm>
    </dsp:sp>
    <dsp:sp modelId="{BF07A483-F908-3949-A918-F00FBC09491C}">
      <dsp:nvSpPr>
        <dsp:cNvPr id="0" name=""/>
        <dsp:cNvSpPr/>
      </dsp:nvSpPr>
      <dsp:spPr>
        <a:xfrm>
          <a:off x="385843" y="2546292"/>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 modelId="{2D8C5C57-9AB1-2D4C-94EB-5101A89D2B8B}">
      <dsp:nvSpPr>
        <dsp:cNvPr id="0" name=""/>
        <dsp:cNvSpPr/>
      </dsp:nvSpPr>
      <dsp:spPr>
        <a:xfrm>
          <a:off x="306912" y="3195425"/>
          <a:ext cx="7183085" cy="399513"/>
        </a:xfrm>
        <a:prstGeom prst="rect">
          <a:avLst/>
        </a:prstGeom>
        <a:solidFill>
          <a:schemeClr val="accent1">
            <a:lumMod val="20000"/>
            <a:lumOff val="8000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114" tIns="55880" rIns="55880" bIns="5588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chemeClr val="tx1">
                  <a:lumMod val="65000"/>
                  <a:lumOff val="35000"/>
                </a:schemeClr>
              </a:solidFill>
              <a:latin typeface="Chalkboard SE" panose="03050602040202020205" pitchFamily="66" charset="77"/>
            </a:rPr>
            <a:t>Employee level</a:t>
          </a:r>
          <a:endParaRPr lang="en-US" sz="2200" kern="1200" dirty="0">
            <a:solidFill>
              <a:schemeClr val="bg2">
                <a:lumMod val="50000"/>
              </a:schemeClr>
            </a:solidFill>
            <a:latin typeface="Chalkboard SE" panose="03050602040202020205" pitchFamily="66" charset="77"/>
          </a:endParaRPr>
        </a:p>
      </dsp:txBody>
      <dsp:txXfrm>
        <a:off x="306912" y="3195425"/>
        <a:ext cx="7183085" cy="399513"/>
      </dsp:txXfrm>
    </dsp:sp>
    <dsp:sp modelId="{90CE61B5-77FB-CA47-AB03-3A4481B2B06D}">
      <dsp:nvSpPr>
        <dsp:cNvPr id="0" name=""/>
        <dsp:cNvSpPr/>
      </dsp:nvSpPr>
      <dsp:spPr>
        <a:xfrm>
          <a:off x="57216" y="3145486"/>
          <a:ext cx="499391" cy="499391"/>
        </a:xfrm>
        <a:prstGeom prst="ellipse">
          <a:avLst/>
        </a:prstGeom>
        <a:solidFill>
          <a:schemeClr val="lt1">
            <a:hueOff val="0"/>
            <a:satOff val="0"/>
            <a:lumOff val="0"/>
            <a:alphaOff val="0"/>
          </a:schemeClr>
        </a:solidFill>
        <a:ln w="12700" cap="flat" cmpd="sng" algn="ctr">
          <a:solidFill>
            <a:schemeClr val="accent1">
              <a:lumMod val="20000"/>
              <a:lumOff val="80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uagc.edu/blog/what-strategic-planning-health-care" TargetMode="Externa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svg"/></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ahaap.org/out-of-pocket-model" TargetMode="External"/><Relationship Id="rId4" Type="http://schemas.openxmlformats.org/officeDocument/2006/relationships/hyperlink" Target="https://www.mdclarity.com/glossary/social-insurance-bismarck-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4390234"/>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194617" y="2467766"/>
            <a:ext cx="5868475" cy="1754326"/>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Strategic Planning for Successful Healthcare Systems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8982582" cy="4420890"/>
          </a:xfrm>
          <a:prstGeom prst="rect">
            <a:avLst/>
          </a:prstGeom>
          <a:noFill/>
        </p:spPr>
        <p:txBody>
          <a:bodyPr wrap="square" lIns="91440" tIns="45720" rIns="91440" bIns="45720" rtlCol="0" anchor="t">
            <a:spAutoFit/>
          </a:bodyPr>
          <a:lstStyle/>
          <a:p>
            <a:pPr marL="342900" indent="-342900" algn="just">
              <a:lnSpc>
                <a:spcPct val="200000"/>
              </a:lnSpc>
              <a:buFontTx/>
              <a:buChar char="-"/>
            </a:pPr>
            <a:r>
              <a:rPr lang="en-US" sz="2400" dirty="0">
                <a:latin typeface="Alexandria"/>
              </a:rPr>
              <a:t>Introduction to strategic planning.</a:t>
            </a:r>
          </a:p>
          <a:p>
            <a:pPr marL="342900" indent="-342900" algn="just">
              <a:lnSpc>
                <a:spcPct val="200000"/>
              </a:lnSpc>
              <a:buFontTx/>
              <a:buChar char="-"/>
            </a:pPr>
            <a:r>
              <a:rPr lang="en-US" sz="2400" dirty="0">
                <a:latin typeface="Alexandria"/>
                <a:cs typeface="Alexandria" charset="0"/>
              </a:rPr>
              <a:t>Why do Healthcare Systems need a strategy? </a:t>
            </a:r>
          </a:p>
          <a:p>
            <a:pPr marL="342900" indent="-342900" algn="just">
              <a:lnSpc>
                <a:spcPct val="200000"/>
              </a:lnSpc>
              <a:buFontTx/>
              <a:buChar char="-"/>
            </a:pPr>
            <a:r>
              <a:rPr lang="en-US" sz="2400" dirty="0">
                <a:latin typeface="Alexandria"/>
                <a:cs typeface="Alexandria" charset="0"/>
              </a:rPr>
              <a:t>Strategic planning in the healthcare field. </a:t>
            </a:r>
          </a:p>
          <a:p>
            <a:pPr marL="342900" indent="-342900" algn="just">
              <a:lnSpc>
                <a:spcPct val="200000"/>
              </a:lnSpc>
              <a:buFontTx/>
              <a:buChar char="-"/>
            </a:pPr>
            <a:r>
              <a:rPr lang="en-US" sz="2400" dirty="0">
                <a:latin typeface="Alexandria"/>
                <a:cs typeface="Alexandria" charset="0"/>
              </a:rPr>
              <a:t>Why do strategies fail? </a:t>
            </a:r>
          </a:p>
          <a:p>
            <a:pPr marL="342900" indent="-342900" algn="just">
              <a:lnSpc>
                <a:spcPct val="200000"/>
              </a:lnSpc>
              <a:buFontTx/>
              <a:buChar char="-"/>
            </a:pPr>
            <a:r>
              <a:rPr lang="en-US" sz="2400" dirty="0">
                <a:latin typeface="Alexandria"/>
                <a:cs typeface="Alexandria" charset="0"/>
              </a:rPr>
              <a:t>Levels of strategic planning. </a:t>
            </a:r>
          </a:p>
          <a:p>
            <a:pPr marL="342900" indent="-342900" algn="just">
              <a:lnSpc>
                <a:spcPct val="200000"/>
              </a:lnSpc>
              <a:buFontTx/>
              <a:buChar char="-"/>
            </a:pPr>
            <a:r>
              <a:rPr lang="en-US" sz="2400" dirty="0">
                <a:latin typeface="Alexandria"/>
                <a:cs typeface="Alexandria" charset="0"/>
              </a:rPr>
              <a:t>Strategic planning process.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3276282"/>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Alexandria"/>
              </a:rPr>
              <a:t>Understanding the importance of strategic planning for healthcare systems. </a:t>
            </a:r>
          </a:p>
          <a:p>
            <a:pPr marL="285750" indent="-285750" algn="just">
              <a:lnSpc>
                <a:spcPct val="150000"/>
              </a:lnSpc>
              <a:buFont typeface="Arial" panose="020B0604020202020204" pitchFamily="34" charset="0"/>
              <a:buChar char="•"/>
            </a:pPr>
            <a:r>
              <a:rPr lang="en-US" sz="2400" dirty="0">
                <a:ea typeface="+mn-lt"/>
                <a:cs typeface="+mn-lt"/>
              </a:rPr>
              <a:t>Understanding the challenges in healthcare planning.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why strategic plans fail.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different levels of strategic planning.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steps of strategic planning. </a:t>
            </a:r>
            <a:endParaRPr lang="en-US" sz="2400" dirty="0">
              <a:latin typeface="Alexandria"/>
            </a:endParaRPr>
          </a:p>
          <a:p>
            <a:pPr marL="285750" indent="-285750" algn="just">
              <a:lnSpc>
                <a:spcPct val="150000"/>
              </a:lnSpc>
              <a:buFont typeface="Arial" panose="020B0604020202020204" pitchFamily="34" charset="0"/>
              <a:buChar char="•"/>
            </a:pP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F13E3-CD1E-BB27-7D16-E60774AE69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6F9248-FC87-86E4-C4B6-A49090DA6A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70DF183-9C39-9859-26E2-1C5BC6AFBDDE}"/>
              </a:ext>
            </a:extLst>
          </p:cNvPr>
          <p:cNvSpPr txBox="1"/>
          <p:nvPr/>
        </p:nvSpPr>
        <p:spPr>
          <a:xfrm>
            <a:off x="942308" y="2084931"/>
            <a:ext cx="9892706" cy="378885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Healthcare systems across the board need a comprehensive strategy to navigate the complex and ever-changing landscape of healthcare delivery.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The healthcare environment is constantly evolving due to new technologies, changing regulations, and shifting patient expectations. Strategic planning helps organizations stay ahead of these changes and be better prepared for the future.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Healthcare organizations often face limited resources. Strategic planning enables them to prioritize and make the best use of their funding, staff, and physical space</a:t>
            </a:r>
            <a:r>
              <a:rPr lang="en-US" dirty="0">
                <a:latin typeface="var(--font-berkeley-mono)"/>
              </a:rPr>
              <a:t>.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All healthcare systems need a well-crafted strategy to thrive in today's complex healthcare environment and better serve their patients, staff, and communities. </a:t>
            </a:r>
            <a:endParaRPr lang="en-US" b="0" i="0" u="none" strike="noStrike" dirty="0">
              <a:effectLst/>
              <a:latin typeface="var(--font-berkeley-mono)"/>
              <a:hlinkClick r:id="rId2"/>
            </a:endParaRPr>
          </a:p>
        </p:txBody>
      </p:sp>
      <p:pic>
        <p:nvPicPr>
          <p:cNvPr id="7" name="Graphic 21">
            <a:extLst>
              <a:ext uri="{FF2B5EF4-FFF2-40B4-BE49-F238E27FC236}">
                <a16:creationId xmlns:a16="http://schemas.microsoft.com/office/drawing/2014/main" id="{1C90160A-8595-6644-8019-83DA1C74EA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18F9CC9-92E1-7121-A377-7E9000AA794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D96A689-CCB7-65A7-02F7-13FE24AB7D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BAE07AC-4DCE-F43A-DA48-568B7918169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73E6C54-048A-AD7D-4E4D-CB9374A0CFD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9EBE3456-E4E2-4806-7F69-BDA80F58B87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Introduction</a:t>
            </a:r>
          </a:p>
        </p:txBody>
      </p:sp>
    </p:spTree>
    <p:extLst>
      <p:ext uri="{BB962C8B-B14F-4D97-AF65-F5344CB8AC3E}">
        <p14:creationId xmlns:p14="http://schemas.microsoft.com/office/powerpoint/2010/main" val="962301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4E25F-DA2E-28F3-0508-F4EA5C996E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A43C70-09F9-42A5-5F1E-2773BC343C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055254F-49D5-6F6F-8105-6F6E8941BBAA}"/>
              </a:ext>
            </a:extLst>
          </p:cNvPr>
          <p:cNvSpPr txBox="1"/>
          <p:nvPr/>
        </p:nvSpPr>
        <p:spPr>
          <a:xfrm>
            <a:off x="938714" y="1997780"/>
            <a:ext cx="9892706" cy="3994299"/>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1900" dirty="0">
                <a:latin typeface="__fkGroteskNeue_598ab8"/>
              </a:rPr>
              <a:t>While the basic principles of strategic planning apply to all fields, there are some unique features of strategic planning in healthcare that set it apart from other industries. </a:t>
            </a:r>
          </a:p>
          <a:p>
            <a:pPr algn="just">
              <a:lnSpc>
                <a:spcPct val="150000"/>
              </a:lnSpc>
            </a:pPr>
            <a:endParaRPr lang="en-US" sz="1900" dirty="0">
              <a:latin typeface="__fkGroteskNeue_598ab8"/>
            </a:endParaRPr>
          </a:p>
          <a:p>
            <a:pPr marL="285750" indent="-285750" algn="just">
              <a:lnSpc>
                <a:spcPct val="150000"/>
              </a:lnSpc>
              <a:buFont typeface="Arial" panose="020B0604020202020204" pitchFamily="34" charset="0"/>
              <a:buChar char="•"/>
            </a:pPr>
            <a:r>
              <a:rPr lang="en-US" sz="1900" dirty="0">
                <a:latin typeface="__fkGroteskNeue_598ab8"/>
              </a:rPr>
              <a:t>One of the primary differences is the complexity of the healthcare environment. </a:t>
            </a:r>
          </a:p>
          <a:p>
            <a:pPr marL="285750" indent="-285750" algn="just">
              <a:lnSpc>
                <a:spcPct val="150000"/>
              </a:lnSpc>
              <a:buFont typeface="Arial" panose="020B0604020202020204" pitchFamily="34" charset="0"/>
              <a:buChar char="•"/>
            </a:pPr>
            <a:r>
              <a:rPr lang="en-US" sz="1900" dirty="0">
                <a:latin typeface="__fkGroteskNeue_598ab8"/>
              </a:rPr>
              <a:t>Healthcare is a highly regulated industry with multiple stakeholders, including patients, providers, insurers, and policymakers. </a:t>
            </a:r>
          </a:p>
          <a:p>
            <a:pPr marL="285750" indent="-285750" algn="just">
              <a:lnSpc>
                <a:spcPct val="150000"/>
              </a:lnSpc>
              <a:buFont typeface="Arial" panose="020B0604020202020204" pitchFamily="34" charset="0"/>
              <a:buChar char="•"/>
            </a:pPr>
            <a:endParaRPr lang="en-US" sz="1900" dirty="0">
              <a:latin typeface="__fkGroteskNeue_598ab8"/>
            </a:endParaRPr>
          </a:p>
          <a:p>
            <a:pPr marL="285750" indent="-285750" algn="just">
              <a:lnSpc>
                <a:spcPct val="150000"/>
              </a:lnSpc>
              <a:buFont typeface="Arial" panose="020B0604020202020204" pitchFamily="34" charset="0"/>
              <a:buChar char="•"/>
            </a:pPr>
            <a:r>
              <a:rPr lang="en-US" sz="1900" dirty="0">
                <a:latin typeface="__fkGroteskNeue_598ab8"/>
              </a:rPr>
              <a:t>The interactions between these stakeholders can be complicated and require careful consideration when developing a strategic plan.</a:t>
            </a:r>
          </a:p>
        </p:txBody>
      </p:sp>
      <p:pic>
        <p:nvPicPr>
          <p:cNvPr id="7" name="Graphic 21">
            <a:extLst>
              <a:ext uri="{FF2B5EF4-FFF2-40B4-BE49-F238E27FC236}">
                <a16:creationId xmlns:a16="http://schemas.microsoft.com/office/drawing/2014/main" id="{81F51F26-3BD2-DB5E-FEF6-8AF722E7A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7E745E3-5DCB-D879-C5AE-3B239329CF5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4CC4F76-BC48-7B79-FB85-D090DE2050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67E5C6B-976A-D21A-4667-0284D9B329D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9BA1A98-08A8-3E75-693D-E9494AE8862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01E2064C-9626-2E92-2F46-9B131303FF9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Strategic Planning in the Healthcare Field</a:t>
            </a:r>
          </a:p>
        </p:txBody>
      </p:sp>
    </p:spTree>
    <p:extLst>
      <p:ext uri="{BB962C8B-B14F-4D97-AF65-F5344CB8AC3E}">
        <p14:creationId xmlns:p14="http://schemas.microsoft.com/office/powerpoint/2010/main" val="2196506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CEC45-7943-D8DF-8205-16AE0B6660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BB20F-4229-C595-49EB-8008BDA142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BEC147A-72F9-0677-F3CA-0230E4DC9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C75C4CE-43AC-BA85-B2EA-89ED6A9A1A8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A606FA3-AA4A-001F-19EB-DF47AEABC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FE64394-BF8F-D226-4D40-3F6997E00FE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A70E8E4-7EDA-B406-5014-EA5971C74C5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3" name="TextBox 2">
            <a:extLst>
              <a:ext uri="{FF2B5EF4-FFF2-40B4-BE49-F238E27FC236}">
                <a16:creationId xmlns:a16="http://schemas.microsoft.com/office/drawing/2014/main" id="{339D650B-A89F-3C05-E29D-73A40782F2C7}"/>
              </a:ext>
            </a:extLst>
          </p:cNvPr>
          <p:cNvSpPr txBox="1"/>
          <p:nvPr/>
        </p:nvSpPr>
        <p:spPr>
          <a:xfrm>
            <a:off x="1644536" y="3429000"/>
            <a:ext cx="9544923" cy="646331"/>
          </a:xfrm>
          <a:prstGeom prst="rect">
            <a:avLst/>
          </a:prstGeom>
          <a:noFill/>
        </p:spPr>
        <p:txBody>
          <a:bodyPr wrap="square" rtlCol="0">
            <a:spAutoFit/>
          </a:bodyPr>
          <a:lstStyle/>
          <a:p>
            <a:r>
              <a:rPr lang="en-US" sz="3600" b="1" dirty="0">
                <a:solidFill>
                  <a:srgbClr val="00AEEF"/>
                </a:solidFill>
                <a:latin typeface="Alexandria" charset="0"/>
                <a:cs typeface="Alexandria" charset="0"/>
              </a:rPr>
              <a:t>Why do Healthcare Systems need a strategy?</a:t>
            </a:r>
          </a:p>
        </p:txBody>
      </p:sp>
    </p:spTree>
    <p:extLst>
      <p:ext uri="{BB962C8B-B14F-4D97-AF65-F5344CB8AC3E}">
        <p14:creationId xmlns:p14="http://schemas.microsoft.com/office/powerpoint/2010/main" val="129464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DDCC5-F9D8-75C7-BE28-DEEF02BEFB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ECBFA5-33C0-FBBE-D784-53086D0BCA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B8C86EA-2149-B5B4-ABEE-01E51E5B0AAE}"/>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1. Adapting to a Changing Environment: </a:t>
            </a:r>
          </a:p>
          <a:p>
            <a:pPr algn="just">
              <a:lnSpc>
                <a:spcPct val="150000"/>
              </a:lnSpc>
            </a:pPr>
            <a:r>
              <a:rPr lang="en-US" sz="2000" b="0" i="0" u="none" strike="noStrike" dirty="0">
                <a:effectLst/>
                <a:latin typeface="__fkGroteskNeue_598ab8"/>
              </a:rPr>
              <a:t>The healthcare landscape is constantly evolving due to:</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New technologies and medical advancements.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Changing regulations and policies.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Shifting patient expectations and demographics.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Emerging public health challenges.</a:t>
            </a:r>
          </a:p>
          <a:p>
            <a:pPr algn="just">
              <a:lnSpc>
                <a:spcPct val="150000"/>
              </a:lnSpc>
            </a:pPr>
            <a:r>
              <a:rPr lang="en-US" sz="2000" b="0" i="0" u="none" strike="noStrike" dirty="0">
                <a:effectLst/>
                <a:latin typeface="__fkGroteskNeue_598ab8"/>
              </a:rPr>
              <a:t>A well-developed strategy allows healthcare organizations to anticipate and respond effectively to these changes, ensuring they remain relevant and competitive.</a:t>
            </a:r>
          </a:p>
        </p:txBody>
      </p:sp>
      <p:pic>
        <p:nvPicPr>
          <p:cNvPr id="7" name="Graphic 21">
            <a:extLst>
              <a:ext uri="{FF2B5EF4-FFF2-40B4-BE49-F238E27FC236}">
                <a16:creationId xmlns:a16="http://schemas.microsoft.com/office/drawing/2014/main" id="{648CA0AC-6D73-F5F5-F1F2-B07AD6AB5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2D60B84-9037-8EA2-4525-85FBC60E1E7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9901DB8-8C22-3488-100D-195C2D9D82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CF54F5-73A9-70D1-A457-3049EFD671E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B8F0A40-57C7-6E18-FCCA-DFBF6173B36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19990FA4-2796-2AF6-DEE8-2A78FA98CE4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381342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BA67B-ABFB-ABF2-1AD5-77BB25562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E0FC72-CD17-BA7B-0357-E719B653C5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AF33BB5-3243-CB12-A84A-C4AF3EDD2DA0}"/>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2. Optimizing Resource Allocation: </a:t>
            </a:r>
          </a:p>
          <a:p>
            <a:pPr algn="just">
              <a:lnSpc>
                <a:spcPct val="150000"/>
              </a:lnSpc>
            </a:pPr>
            <a:r>
              <a:rPr lang="en-US" sz="2000" b="0" i="0" u="none" strike="noStrike" dirty="0">
                <a:effectLst/>
                <a:latin typeface="__fkGroteskNeue_598ab8"/>
              </a:rPr>
              <a:t>Healthcare systems often face resource constraints, including:</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Limited funding.</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Staffing shortages.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Physical space limitations.</a:t>
            </a:r>
          </a:p>
          <a:p>
            <a:pPr algn="just">
              <a:lnSpc>
                <a:spcPct val="150000"/>
              </a:lnSpc>
            </a:pPr>
            <a:endParaRPr lang="en-US" sz="2000" b="0" i="0" u="none" strike="noStrike" dirty="0">
              <a:effectLst/>
              <a:latin typeface="__fkGroteskNeue_598ab8"/>
            </a:endParaRPr>
          </a:p>
          <a:p>
            <a:pPr algn="just">
              <a:lnSpc>
                <a:spcPct val="150000"/>
              </a:lnSpc>
            </a:pPr>
            <a:r>
              <a:rPr lang="en-US" sz="2000" b="0" i="0" u="none" strike="noStrike" dirty="0">
                <a:effectLst/>
                <a:latin typeface="__fkGroteskNeue_598ab8"/>
              </a:rPr>
              <a:t>Strategic planning enables organizations to prioritize their most critical needs and allocate resources efficiently to achieve the greatest impact. </a:t>
            </a:r>
          </a:p>
        </p:txBody>
      </p:sp>
      <p:pic>
        <p:nvPicPr>
          <p:cNvPr id="7" name="Graphic 21">
            <a:extLst>
              <a:ext uri="{FF2B5EF4-FFF2-40B4-BE49-F238E27FC236}">
                <a16:creationId xmlns:a16="http://schemas.microsoft.com/office/drawing/2014/main" id="{BCB8F57F-F32E-5559-47DB-491419E4E5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44E8D23-7DDF-2C24-381A-9CA42F1E123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E154ACC-BCD4-A530-9FA7-A5B234BDFA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422A9F0-F94B-F118-EEF0-DEB27EDC15B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1297E98-06AF-122D-631D-1A153ACEE4B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9DD05F81-6CBA-82A6-C905-D251CEF950D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19209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0C7C9-B04B-F73A-03D7-BD500E238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C23EE8-CAD7-966C-2AE8-B1F53E0924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985F519-941D-EE87-9737-8F0816DB16B2}"/>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3. Improving Patient Outcomes: </a:t>
            </a:r>
          </a:p>
          <a:p>
            <a:pPr algn="just">
              <a:lnSpc>
                <a:spcPct val="150000"/>
              </a:lnSpc>
            </a:pPr>
            <a:r>
              <a:rPr lang="en-US" sz="2000" b="0" i="0" u="none" strike="noStrike" dirty="0">
                <a:effectLst/>
                <a:latin typeface="__fkGroteskNeue_598ab8"/>
              </a:rPr>
              <a:t>A clear strategy helps healthcare systems focus on:</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Enhancing quality of care.</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Implementing new care delivery models.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Investing in technologies that improve patient safety.</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Developing programs to address specific health needs in their communities.</a:t>
            </a:r>
          </a:p>
          <a:p>
            <a:pPr algn="just">
              <a:lnSpc>
                <a:spcPct val="150000"/>
              </a:lnSpc>
            </a:pPr>
            <a:r>
              <a:rPr lang="en-US" sz="2000" b="0" i="0" u="none" strike="noStrike" dirty="0">
                <a:effectLst/>
                <a:latin typeface="__fkGroteskNeue_598ab8"/>
              </a:rPr>
              <a:t>By aligning resources and efforts with strategic goals, organizations can drive meaningful improvements in patient outcomes and experiences. </a:t>
            </a:r>
          </a:p>
        </p:txBody>
      </p:sp>
      <p:pic>
        <p:nvPicPr>
          <p:cNvPr id="7" name="Graphic 21">
            <a:extLst>
              <a:ext uri="{FF2B5EF4-FFF2-40B4-BE49-F238E27FC236}">
                <a16:creationId xmlns:a16="http://schemas.microsoft.com/office/drawing/2014/main" id="{C9AEAC4C-A8CE-D3AA-4EA5-27DA1AFA65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312547A-5B99-B0AF-B167-05DF1CF9D3A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B489FF3-73D7-23EC-F02C-D21FF1CE8C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50C6D85-5B60-E103-F6D8-AB8C1D822F8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89050AF-EBB4-FB8C-E404-1D9D9BCC219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E050621D-6785-9785-F033-E59AB3FE56D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18477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705BF-8EED-BE2E-A6B7-FE33B377FE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E94BA1-1962-F095-8C8B-C72E8CBDEA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7594B04-F159-5357-822C-55E0E3494115}"/>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4. Enhancing Operational Efficiency: </a:t>
            </a:r>
          </a:p>
          <a:p>
            <a:pPr algn="just">
              <a:lnSpc>
                <a:spcPct val="150000"/>
              </a:lnSpc>
            </a:pPr>
            <a:r>
              <a:rPr lang="en-US" sz="2000" b="0" i="0" u="none" strike="noStrike" dirty="0">
                <a:effectLst/>
                <a:latin typeface="__fkGroteskNeue_598ab8"/>
              </a:rPr>
              <a:t>Strategic management in healthcare promotes: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Streamlined processes.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Better coordination between departments.</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Improved communication among staff.</a:t>
            </a:r>
          </a:p>
          <a:p>
            <a:pPr marL="285750" indent="-285750" algn="just">
              <a:lnSpc>
                <a:spcPct val="150000"/>
              </a:lnSpc>
              <a:buFont typeface="Arial" panose="020B0604020202020204" pitchFamily="34" charset="0"/>
              <a:buChar char="•"/>
            </a:pPr>
            <a:r>
              <a:rPr lang="en-US" sz="2000" b="0" i="0" u="none" strike="noStrike" dirty="0">
                <a:effectLst/>
                <a:latin typeface="__fkGroteskNeue_598ab8"/>
              </a:rPr>
              <a:t>Data-driven decision making.</a:t>
            </a:r>
          </a:p>
          <a:p>
            <a:pPr algn="just">
              <a:lnSpc>
                <a:spcPct val="150000"/>
              </a:lnSpc>
            </a:pPr>
            <a:endParaRPr lang="en-US" sz="2000" b="0" i="0" u="none" strike="noStrike" dirty="0">
              <a:effectLst/>
              <a:latin typeface="__fkGroteskNeue_598ab8"/>
            </a:endParaRPr>
          </a:p>
          <a:p>
            <a:pPr algn="just">
              <a:lnSpc>
                <a:spcPct val="150000"/>
              </a:lnSpc>
            </a:pPr>
            <a:r>
              <a:rPr lang="en-US" sz="2000" b="0" i="0" u="none" strike="noStrike" dirty="0">
                <a:effectLst/>
                <a:latin typeface="__fkGroteskNeue_598ab8"/>
              </a:rPr>
              <a:t>These factors contribute to increased operational efficiency and cost-effectiveness. </a:t>
            </a:r>
          </a:p>
        </p:txBody>
      </p:sp>
      <p:pic>
        <p:nvPicPr>
          <p:cNvPr id="7" name="Graphic 21">
            <a:extLst>
              <a:ext uri="{FF2B5EF4-FFF2-40B4-BE49-F238E27FC236}">
                <a16:creationId xmlns:a16="http://schemas.microsoft.com/office/drawing/2014/main" id="{2D1C745B-E8F5-4FA6-6044-DA4DDA4463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05C4689-A93A-ED9F-1578-A0FE192280C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F84CB58-53EF-EE7C-8DE0-FE9249A906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D262292-BDAA-A14E-B752-7B3C9906CDF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6174AA2-F14D-58D2-87CA-A879255D80E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D000489F-B6B7-F84C-54D3-8C3E39B0ABD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1930702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5E0-84AA-F9CB-B56C-CD1B051E04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B32421-A470-2B22-48E7-FA2B863B2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392F50C-B751-A0E9-3F43-6B8711CAAE74}"/>
              </a:ext>
            </a:extLst>
          </p:cNvPr>
          <p:cNvSpPr txBox="1"/>
          <p:nvPr/>
        </p:nvSpPr>
        <p:spPr>
          <a:xfrm>
            <a:off x="942308" y="2084931"/>
            <a:ext cx="9892706" cy="3086871"/>
          </a:xfrm>
          <a:prstGeom prst="rect">
            <a:avLst/>
          </a:prstGeom>
          <a:noFill/>
        </p:spPr>
        <p:txBody>
          <a:bodyPr wrap="square" lIns="91440" tIns="45720" rIns="91440" bIns="45720" rtlCol="0" anchor="t">
            <a:spAutoFit/>
          </a:bodyPr>
          <a:lstStyle/>
          <a:p>
            <a:pPr algn="just">
              <a:lnSpc>
                <a:spcPct val="150000"/>
              </a:lnSpc>
            </a:pPr>
            <a:r>
              <a:rPr lang="en-US" sz="2200" b="1" i="0" u="none" strike="noStrike" dirty="0">
                <a:effectLst/>
                <a:latin typeface="__fkGroteskNeue_598ab8"/>
              </a:rPr>
              <a:t>5. Fostering Innovation: </a:t>
            </a:r>
          </a:p>
          <a:p>
            <a:pPr algn="just">
              <a:lnSpc>
                <a:spcPct val="150000"/>
              </a:lnSpc>
            </a:pPr>
            <a:r>
              <a:rPr lang="en-US" sz="2200" b="0" i="0" u="none" strike="noStrike" dirty="0">
                <a:effectLst/>
                <a:latin typeface="__fkGroteskNeue_598ab8"/>
              </a:rPr>
              <a:t>A well-crafted strategy encourages innovation by:</a:t>
            </a:r>
          </a:p>
          <a:p>
            <a:pPr marL="285750" indent="-285750" algn="just">
              <a:lnSpc>
                <a:spcPct val="150000"/>
              </a:lnSpc>
              <a:buFont typeface="Arial" panose="020B0604020202020204" pitchFamily="34" charset="0"/>
              <a:buChar char="•"/>
            </a:pPr>
            <a:r>
              <a:rPr lang="en-US" sz="2200" b="0" i="0" u="none" strike="noStrike" dirty="0">
                <a:effectLst/>
                <a:latin typeface="__fkGroteskNeue_598ab8"/>
              </a:rPr>
              <a:t>Setting ambitious goals that challenge the status quo. </a:t>
            </a:r>
          </a:p>
          <a:p>
            <a:pPr marL="285750" indent="-285750" algn="just">
              <a:lnSpc>
                <a:spcPct val="150000"/>
              </a:lnSpc>
              <a:buFont typeface="Arial" panose="020B0604020202020204" pitchFamily="34" charset="0"/>
              <a:buChar char="•"/>
            </a:pPr>
            <a:r>
              <a:rPr lang="en-US" sz="2200" b="0" i="0" u="none" strike="noStrike" dirty="0">
                <a:effectLst/>
                <a:latin typeface="__fkGroteskNeue_598ab8"/>
              </a:rPr>
              <a:t>Allocating resources for research and development.</a:t>
            </a:r>
          </a:p>
          <a:p>
            <a:pPr marL="285750" indent="-285750" algn="just">
              <a:lnSpc>
                <a:spcPct val="150000"/>
              </a:lnSpc>
              <a:buFont typeface="Arial" panose="020B0604020202020204" pitchFamily="34" charset="0"/>
              <a:buChar char="•"/>
            </a:pPr>
            <a:r>
              <a:rPr lang="en-US" sz="2200" b="0" i="0" u="none" strike="noStrike" dirty="0">
                <a:effectLst/>
                <a:latin typeface="__fkGroteskNeue_598ab8"/>
              </a:rPr>
              <a:t>Creating a culture that values creative problem-solving.</a:t>
            </a:r>
          </a:p>
          <a:p>
            <a:pPr marL="285750" indent="-285750" algn="just">
              <a:lnSpc>
                <a:spcPct val="150000"/>
              </a:lnSpc>
              <a:buFont typeface="Arial" panose="020B0604020202020204" pitchFamily="34" charset="0"/>
              <a:buChar char="•"/>
            </a:pPr>
            <a:r>
              <a:rPr lang="en-US" sz="2200" b="0" i="0" u="none" strike="noStrike" dirty="0">
                <a:effectLst/>
                <a:latin typeface="__fkGroteskNeue_598ab8"/>
              </a:rPr>
              <a:t>Identifying opportunities to pilot new care delivery models or technologies. </a:t>
            </a:r>
          </a:p>
        </p:txBody>
      </p:sp>
      <p:pic>
        <p:nvPicPr>
          <p:cNvPr id="7" name="Graphic 21">
            <a:extLst>
              <a:ext uri="{FF2B5EF4-FFF2-40B4-BE49-F238E27FC236}">
                <a16:creationId xmlns:a16="http://schemas.microsoft.com/office/drawing/2014/main" id="{69C47CA5-31C0-79B0-A395-FC52BC9A90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3F5E365-03E6-F30A-05C9-4D6E501911C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3096BD4-9404-74E7-8CB2-D46292A6A6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FFE5AC8-B45F-28A8-0351-F831702C43F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2BF9D7B-4FB7-98C0-1401-12553E2896E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57B6784F-971F-A114-86F6-F7AC75A3C8C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1210717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B6EF6-AF47-AE65-E23E-0D551A04F6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49A60A-D61F-82AC-ECDE-A972E1338D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88E617E-A6C2-3A3F-17A4-73A205BDE106}"/>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6. Ensuring Long-term Sustainability: </a:t>
            </a:r>
          </a:p>
          <a:p>
            <a:pPr algn="just">
              <a:lnSpc>
                <a:spcPct val="150000"/>
              </a:lnSpc>
            </a:pPr>
            <a:r>
              <a:rPr lang="en-US" sz="2000" b="0" i="0" u="none" strike="noStrike" dirty="0">
                <a:effectLst/>
                <a:latin typeface="__fkGroteskNeue_598ab8"/>
              </a:rPr>
              <a:t>In an increasingly competitive healthcare market, a robust strategy helps organizations:</a:t>
            </a:r>
          </a:p>
          <a:p>
            <a:pPr marL="285750" indent="-285750" algn="just">
              <a:lnSpc>
                <a:spcPct val="150000"/>
              </a:lnSpc>
              <a:buFont typeface="Arial" panose="020B0604020202020204" pitchFamily="34" charset="0"/>
              <a:buChar char="•"/>
            </a:pPr>
            <a:r>
              <a:rPr lang="en-US" sz="2000" dirty="0">
                <a:latin typeface="__fkGroteskNeue_598ab8"/>
              </a:rPr>
              <a:t>Differentiate themselves from competitors. </a:t>
            </a:r>
          </a:p>
          <a:p>
            <a:pPr marL="285750" indent="-285750" algn="just">
              <a:lnSpc>
                <a:spcPct val="150000"/>
              </a:lnSpc>
              <a:buFont typeface="Arial" panose="020B0604020202020204" pitchFamily="34" charset="0"/>
              <a:buChar char="•"/>
            </a:pPr>
            <a:r>
              <a:rPr lang="en-US" sz="2000" dirty="0">
                <a:latin typeface="__fkGroteskNeue_598ab8"/>
              </a:rPr>
              <a:t>Build strong relationships with patients and communities. </a:t>
            </a:r>
          </a:p>
          <a:p>
            <a:pPr marL="285750" indent="-285750" algn="just">
              <a:lnSpc>
                <a:spcPct val="150000"/>
              </a:lnSpc>
              <a:buFont typeface="Arial" panose="020B0604020202020204" pitchFamily="34" charset="0"/>
              <a:buChar char="•"/>
            </a:pPr>
            <a:r>
              <a:rPr lang="en-US" sz="2000" dirty="0">
                <a:latin typeface="__fkGroteskNeue_598ab8"/>
              </a:rPr>
              <a:t>Adapt to financial pressures and changing reimbursement models. </a:t>
            </a:r>
          </a:p>
          <a:p>
            <a:pPr marL="285750" indent="-285750" algn="just">
              <a:lnSpc>
                <a:spcPct val="150000"/>
              </a:lnSpc>
              <a:buFont typeface="Arial" panose="020B0604020202020204" pitchFamily="34" charset="0"/>
              <a:buChar char="•"/>
            </a:pPr>
            <a:r>
              <a:rPr lang="en-US" sz="2000" dirty="0">
                <a:latin typeface="__fkGroteskNeue_598ab8"/>
              </a:rPr>
              <a:t>Attract and retain top talent. </a:t>
            </a:r>
          </a:p>
          <a:p>
            <a:pPr algn="just">
              <a:lnSpc>
                <a:spcPct val="150000"/>
              </a:lnSpc>
            </a:pPr>
            <a:r>
              <a:rPr lang="en-US" sz="2000" b="0" i="0" u="none" strike="noStrike" dirty="0">
                <a:effectLst/>
                <a:latin typeface="__fkGroteskNeue_598ab8"/>
              </a:rPr>
              <a:t>By focusing on long-term sustainability, healthcare systems can continue to fulfill their mission of providing high-quality care for years to come. </a:t>
            </a:r>
            <a:endParaRPr lang="en-US" sz="2000" dirty="0">
              <a:latin typeface="__fkGroteskNeue_598ab8"/>
            </a:endParaRPr>
          </a:p>
        </p:txBody>
      </p:sp>
      <p:pic>
        <p:nvPicPr>
          <p:cNvPr id="7" name="Graphic 21">
            <a:extLst>
              <a:ext uri="{FF2B5EF4-FFF2-40B4-BE49-F238E27FC236}">
                <a16:creationId xmlns:a16="http://schemas.microsoft.com/office/drawing/2014/main" id="{4C44A082-120B-CA84-EB11-3C8BC7A9D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48C57C9-8F77-8CA3-C609-44263111249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DAEA7CD-B16E-6DA4-2318-F973F4BD18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B3B4CF9-2DDB-A333-A734-DFFDD8BFD93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9F00F36-222A-DC0C-5587-3494CE577A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EF7285D9-160B-BD68-55F9-FE3F3798D0A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Why do Healthcare Systems need a strategy</a:t>
            </a:r>
          </a:p>
        </p:txBody>
      </p:sp>
    </p:spTree>
    <p:extLst>
      <p:ext uri="{BB962C8B-B14F-4D97-AF65-F5344CB8AC3E}">
        <p14:creationId xmlns:p14="http://schemas.microsoft.com/office/powerpoint/2010/main" val="15408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645AF-8A77-2CCB-3450-FDAD043C67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E1627D-0FBA-1371-72A5-BD75E0F913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BBFCEBB-9CF1-BEAF-2463-4939A7C824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655FA02-C4EB-0F0C-8201-10F40C06B2F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3294EA6-3BD1-D572-74F9-96B8FD13B0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6DB047B-E400-269A-4663-CC1EAD8CD7C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58C4225-94F1-6209-1A50-DA3BF728FED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3" name="TextBox 2">
            <a:extLst>
              <a:ext uri="{FF2B5EF4-FFF2-40B4-BE49-F238E27FC236}">
                <a16:creationId xmlns:a16="http://schemas.microsoft.com/office/drawing/2014/main" id="{04DDE42F-632C-A4E2-91F1-605E717ADFA3}"/>
              </a:ext>
            </a:extLst>
          </p:cNvPr>
          <p:cNvSpPr txBox="1"/>
          <p:nvPr/>
        </p:nvSpPr>
        <p:spPr>
          <a:xfrm>
            <a:off x="2158180" y="3429000"/>
            <a:ext cx="7875639" cy="707886"/>
          </a:xfrm>
          <a:prstGeom prst="rect">
            <a:avLst/>
          </a:prstGeom>
          <a:noFill/>
        </p:spPr>
        <p:txBody>
          <a:bodyPr wrap="square" rtlCol="0">
            <a:spAutoFit/>
          </a:bodyPr>
          <a:lstStyle/>
          <a:p>
            <a:pPr algn="ctr"/>
            <a:r>
              <a:rPr lang="en-US" sz="4000" b="1" dirty="0">
                <a:solidFill>
                  <a:srgbClr val="00AEEF"/>
                </a:solidFill>
                <a:latin typeface="Alexandria" charset="0"/>
                <a:cs typeface="Alexandria" charset="0"/>
              </a:rPr>
              <a:t>Strategic Challenges in Healthcare</a:t>
            </a:r>
          </a:p>
        </p:txBody>
      </p:sp>
    </p:spTree>
    <p:extLst>
      <p:ext uri="{BB962C8B-B14F-4D97-AF65-F5344CB8AC3E}">
        <p14:creationId xmlns:p14="http://schemas.microsoft.com/office/powerpoint/2010/main" val="2723313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C2BDC-1B01-1EFA-E914-2977F9A141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3D1796-1C20-F6F4-D67F-5C7A6E329B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D33F333-9F0D-2838-93E0-366BD2138978}"/>
              </a:ext>
            </a:extLst>
          </p:cNvPr>
          <p:cNvSpPr txBox="1"/>
          <p:nvPr/>
        </p:nvSpPr>
        <p:spPr>
          <a:xfrm>
            <a:off x="942308" y="2084931"/>
            <a:ext cx="9892706" cy="3788858"/>
          </a:xfrm>
          <a:prstGeom prst="rect">
            <a:avLst/>
          </a:prstGeom>
          <a:noFill/>
        </p:spPr>
        <p:txBody>
          <a:bodyPr wrap="square" lIns="91440" tIns="45720" rIns="91440" bIns="45720" rtlCol="0" anchor="t">
            <a:spAutoFit/>
          </a:bodyPr>
          <a:lstStyle/>
          <a:p>
            <a:pPr algn="just">
              <a:lnSpc>
                <a:spcPct val="150000"/>
              </a:lnSpc>
            </a:pPr>
            <a:r>
              <a:rPr lang="en-US" b="1" i="0" u="none" strike="noStrike" dirty="0">
                <a:effectLst/>
                <a:latin typeface="__fkGroteskNeue_598ab8"/>
              </a:rPr>
              <a:t>1. New Technologies: </a:t>
            </a:r>
          </a:p>
          <a:p>
            <a:pPr marL="285750" indent="-285750" algn="just">
              <a:lnSpc>
                <a:spcPct val="150000"/>
              </a:lnSpc>
              <a:buFont typeface="Arial" panose="020B0604020202020204" pitchFamily="34" charset="0"/>
              <a:buChar char="•"/>
            </a:pPr>
            <a:r>
              <a:rPr lang="en-US" dirty="0">
                <a:latin typeface="__fkGroteskNeue_598ab8"/>
              </a:rPr>
              <a:t>In the medical field, new technologies seem to appear every day. From remote patient monitoring to robust patient portals, healthcare facilities must consider the evolution of the tools used during day-to-day care. These resources may impact workflows, budgets and the patient experience.</a:t>
            </a:r>
          </a:p>
          <a:p>
            <a:pPr algn="just">
              <a:lnSpc>
                <a:spcPct val="150000"/>
              </a:lnSpc>
            </a:pPr>
            <a:endParaRPr lang="en-US" dirty="0">
              <a:latin typeface="__fkGroteskNeue_598ab8"/>
            </a:endParaRPr>
          </a:p>
          <a:p>
            <a:pPr marL="285750" indent="-285750" algn="just">
              <a:lnSpc>
                <a:spcPct val="150000"/>
              </a:lnSpc>
              <a:buFont typeface="Arial" panose="020B0604020202020204" pitchFamily="34" charset="0"/>
              <a:buChar char="•"/>
            </a:pPr>
            <a:r>
              <a:rPr lang="en-US" dirty="0">
                <a:latin typeface="__fkGroteskNeue_598ab8"/>
              </a:rPr>
              <a:t>Many new technologies offer benefits like improved efficiency and positive experiences, but they can also create healthcare challenges in the form of new requirements for your IT team and staff training. Remaining flexible can help you accommodate these possibilities, stay ahead of the competition and improve care with modern capabilities.</a:t>
            </a:r>
          </a:p>
        </p:txBody>
      </p:sp>
      <p:pic>
        <p:nvPicPr>
          <p:cNvPr id="7" name="Graphic 21">
            <a:extLst>
              <a:ext uri="{FF2B5EF4-FFF2-40B4-BE49-F238E27FC236}">
                <a16:creationId xmlns:a16="http://schemas.microsoft.com/office/drawing/2014/main" id="{23B401A9-D183-1B04-7A48-D15DD90AAB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887E4F1-4063-0B39-AC4D-608ECBE2A0D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EA7EC8A-8593-6777-88EB-D80AF2313D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85008ED-9105-E984-E175-F55E68D49AF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4E2369F-25ED-2E5E-C7EA-53AFCBA1814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BA411E97-EB5B-05DB-2E65-6B72507C18BD}"/>
              </a:ext>
            </a:extLst>
          </p:cNvPr>
          <p:cNvSpPr txBox="1"/>
          <p:nvPr/>
        </p:nvSpPr>
        <p:spPr>
          <a:xfrm>
            <a:off x="2513150" y="1019069"/>
            <a:ext cx="67914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Top 5 Strategic Challenges in Healthcare</a:t>
            </a:r>
          </a:p>
        </p:txBody>
      </p:sp>
    </p:spTree>
    <p:extLst>
      <p:ext uri="{BB962C8B-B14F-4D97-AF65-F5344CB8AC3E}">
        <p14:creationId xmlns:p14="http://schemas.microsoft.com/office/powerpoint/2010/main" val="2970870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BB160-04F0-3C82-6696-9B7B4131F4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2FEFF-F2F4-53E7-05AA-31F740A65A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C0A2E885-2C64-F8A3-966D-5F21A2F42A5F}"/>
              </a:ext>
            </a:extLst>
          </p:cNvPr>
          <p:cNvSpPr txBox="1"/>
          <p:nvPr/>
        </p:nvSpPr>
        <p:spPr>
          <a:xfrm>
            <a:off x="942308" y="2084931"/>
            <a:ext cx="9892706" cy="3994299"/>
          </a:xfrm>
          <a:prstGeom prst="rect">
            <a:avLst/>
          </a:prstGeom>
          <a:noFill/>
        </p:spPr>
        <p:txBody>
          <a:bodyPr wrap="square" lIns="91440" tIns="45720" rIns="91440" bIns="45720" rtlCol="0" anchor="t">
            <a:spAutoFit/>
          </a:bodyPr>
          <a:lstStyle/>
          <a:p>
            <a:pPr algn="just">
              <a:lnSpc>
                <a:spcPct val="150000"/>
              </a:lnSpc>
            </a:pPr>
            <a:r>
              <a:rPr lang="en-US" sz="1900" b="1" i="0" u="none" strike="noStrike" dirty="0">
                <a:effectLst/>
                <a:latin typeface="__fkGroteskNeue_598ab8"/>
              </a:rPr>
              <a:t>2. Mass Adoption of Virtual Care: </a:t>
            </a:r>
            <a:endParaRPr lang="en-US" sz="1900" dirty="0">
              <a:latin typeface="__fkGroteskNeue_598ab8"/>
            </a:endParaRPr>
          </a:p>
          <a:p>
            <a:pPr marL="285750" indent="-285750" algn="just">
              <a:lnSpc>
                <a:spcPct val="150000"/>
              </a:lnSpc>
              <a:buFont typeface="Arial" panose="020B0604020202020204" pitchFamily="34" charset="0"/>
              <a:buChar char="•"/>
            </a:pPr>
            <a:r>
              <a:rPr lang="en-US" sz="1900" dirty="0">
                <a:latin typeface="__fkGroteskNeue_598ab8"/>
              </a:rPr>
              <a:t>From a cost perspective, one shining light for healthcare systems is the rise of virtual care, commonly referred to as telemedicine. Using internet-enabled services, healthcare providers are able to consult with patients virtually and provide diagnoses, thereby saving time and resources associated with an in-person hospital consult.</a:t>
            </a:r>
          </a:p>
          <a:p>
            <a:pPr marL="285750" indent="-285750" algn="just">
              <a:lnSpc>
                <a:spcPct val="150000"/>
              </a:lnSpc>
              <a:buFont typeface="Arial" panose="020B0604020202020204" pitchFamily="34" charset="0"/>
              <a:buChar char="•"/>
            </a:pPr>
            <a:endParaRPr lang="en-US" sz="1900" dirty="0">
              <a:latin typeface="__fkGroteskNeue_598ab8"/>
            </a:endParaRPr>
          </a:p>
          <a:p>
            <a:pPr marL="285750" indent="-285750" algn="just">
              <a:lnSpc>
                <a:spcPct val="150000"/>
              </a:lnSpc>
              <a:buFont typeface="Arial" panose="020B0604020202020204" pitchFamily="34" charset="0"/>
              <a:buChar char="•"/>
            </a:pPr>
            <a:r>
              <a:rPr lang="en-US" sz="1900" dirty="0">
                <a:latin typeface="__fkGroteskNeue_598ab8"/>
              </a:rPr>
              <a:t>As this technology continues to proliferate, and patients become more comfortable with interacting with their doctors over virtual systems, healthcare systems will be able to trim significant expenses across departments, helping to control costs. </a:t>
            </a:r>
          </a:p>
        </p:txBody>
      </p:sp>
      <p:pic>
        <p:nvPicPr>
          <p:cNvPr id="7" name="Graphic 21">
            <a:extLst>
              <a:ext uri="{FF2B5EF4-FFF2-40B4-BE49-F238E27FC236}">
                <a16:creationId xmlns:a16="http://schemas.microsoft.com/office/drawing/2014/main" id="{241C762E-85AF-FFEA-08AA-BDF0EB07C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C5D14C1-7CB8-7025-355A-E12861A6B74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3C218FA-B208-08C6-F38E-A0CB4CF63B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5DA4422-4D45-994F-2070-F8A58D0C971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E6CFF91-4B1B-FFDD-53DC-4A7CC9D7F47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12CF66B0-55CE-23A8-FF00-4B75CDE8744D}"/>
              </a:ext>
            </a:extLst>
          </p:cNvPr>
          <p:cNvSpPr txBox="1"/>
          <p:nvPr/>
        </p:nvSpPr>
        <p:spPr>
          <a:xfrm>
            <a:off x="2513150" y="1019069"/>
            <a:ext cx="67914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Top 5 Strategic Challenges in Healthcare</a:t>
            </a:r>
          </a:p>
        </p:txBody>
      </p:sp>
    </p:spTree>
    <p:extLst>
      <p:ext uri="{BB962C8B-B14F-4D97-AF65-F5344CB8AC3E}">
        <p14:creationId xmlns:p14="http://schemas.microsoft.com/office/powerpoint/2010/main" val="11044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C59B9-2441-5C42-9DBA-4B0D117ED9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141E6D-0CFD-BC4D-16FA-787BC95E1D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C9AC4A4-CCDF-6484-DA31-AA6BE917A538}"/>
              </a:ext>
            </a:extLst>
          </p:cNvPr>
          <p:cNvSpPr txBox="1"/>
          <p:nvPr/>
        </p:nvSpPr>
        <p:spPr>
          <a:xfrm>
            <a:off x="942308" y="2084931"/>
            <a:ext cx="9892706" cy="3788858"/>
          </a:xfrm>
          <a:prstGeom prst="rect">
            <a:avLst/>
          </a:prstGeom>
          <a:noFill/>
        </p:spPr>
        <p:txBody>
          <a:bodyPr wrap="square" lIns="91440" tIns="45720" rIns="91440" bIns="45720" rtlCol="0" anchor="t">
            <a:spAutoFit/>
          </a:bodyPr>
          <a:lstStyle/>
          <a:p>
            <a:pPr algn="just">
              <a:lnSpc>
                <a:spcPct val="150000"/>
              </a:lnSpc>
            </a:pPr>
            <a:r>
              <a:rPr lang="en-US" b="1" i="0" u="none" strike="noStrike" dirty="0">
                <a:effectLst/>
                <a:latin typeface="__fkGroteskNeue_598ab8"/>
              </a:rPr>
              <a:t>3. Continued Management of Cybersecurity Risks</a:t>
            </a:r>
          </a:p>
          <a:p>
            <a:pPr marL="285750" indent="-285750" algn="just">
              <a:lnSpc>
                <a:spcPct val="150000"/>
              </a:lnSpc>
              <a:buFont typeface="Arial" panose="020B0604020202020204" pitchFamily="34" charset="0"/>
              <a:buChar char="•"/>
            </a:pPr>
            <a:r>
              <a:rPr lang="en-US" dirty="0">
                <a:latin typeface="__fkGroteskNeue_598ab8"/>
              </a:rPr>
              <a:t>Data security has become a significant challenge across industries, but none more so than the healthcare industry. Due to the extensive nature of personal information inherent in healthcare records, insurance companies and healthcare systems should be cautious regarding the security of their patient records.</a:t>
            </a:r>
          </a:p>
          <a:p>
            <a:pPr marL="285750" indent="-285750" algn="just">
              <a:lnSpc>
                <a:spcPct val="150000"/>
              </a:lnSpc>
              <a:buFont typeface="Arial" panose="020B0604020202020204" pitchFamily="34" charset="0"/>
              <a:buChar char="•"/>
            </a:pPr>
            <a:r>
              <a:rPr lang="en-US" dirty="0">
                <a:latin typeface="__fkGroteskNeue_598ab8"/>
              </a:rPr>
              <a:t>As regular security breaches always remind us, healthcare entities should pay special attention to the security of their systems to ensure the privacy of subscribers. Healthcare leadership will need to collaborate extensively with IT, in a strategic sense, to ensure the department has the resources and technology necessary to guarantee data security and HIPAA compliance. </a:t>
            </a:r>
          </a:p>
        </p:txBody>
      </p:sp>
      <p:pic>
        <p:nvPicPr>
          <p:cNvPr id="7" name="Graphic 21">
            <a:extLst>
              <a:ext uri="{FF2B5EF4-FFF2-40B4-BE49-F238E27FC236}">
                <a16:creationId xmlns:a16="http://schemas.microsoft.com/office/drawing/2014/main" id="{B856311F-9A2E-EFB8-73E4-D0B5F41F02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F1CA4AF-B96A-1D2E-D5F3-4A38094F451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565C3B3-8C36-FB02-E99A-DEDAE3953B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B4F781D-6896-C833-8DEC-0B941F732DF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56B9567-463F-A94B-971C-AF541255D0C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72A6D479-BFAD-2949-D2AF-7CFCE642636B}"/>
              </a:ext>
            </a:extLst>
          </p:cNvPr>
          <p:cNvSpPr txBox="1"/>
          <p:nvPr/>
        </p:nvSpPr>
        <p:spPr>
          <a:xfrm>
            <a:off x="2513150" y="1019069"/>
            <a:ext cx="67914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Top 5 Strategic Challenges in Healthcare</a:t>
            </a:r>
          </a:p>
        </p:txBody>
      </p:sp>
    </p:spTree>
    <p:extLst>
      <p:ext uri="{BB962C8B-B14F-4D97-AF65-F5344CB8AC3E}">
        <p14:creationId xmlns:p14="http://schemas.microsoft.com/office/powerpoint/2010/main" val="1796415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EB46A-A238-1AC2-1AC2-AF307BAA8D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C6F9D-A5F7-714A-0538-4AD5FE7320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F23438D-A126-CA87-84A0-FDBE56564C6B}"/>
              </a:ext>
            </a:extLst>
          </p:cNvPr>
          <p:cNvSpPr txBox="1"/>
          <p:nvPr/>
        </p:nvSpPr>
        <p:spPr>
          <a:xfrm>
            <a:off x="942308" y="2084931"/>
            <a:ext cx="9892706" cy="3276282"/>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4. Evolving Coding Requirements: </a:t>
            </a:r>
          </a:p>
          <a:p>
            <a:pPr marL="285750" indent="-285750" algn="just">
              <a:lnSpc>
                <a:spcPct val="150000"/>
              </a:lnSpc>
              <a:buFont typeface="Arial" panose="020B0604020202020204" pitchFamily="34" charset="0"/>
              <a:buChar char="•"/>
            </a:pPr>
            <a:r>
              <a:rPr lang="en-US" sz="2000" dirty="0">
                <a:latin typeface="__fkGroteskNeue_598ab8"/>
              </a:rPr>
              <a:t>The next version of the International Classification of Diseases (ICD) is currently under review in the U.S. If you’ve been in the industry for a while, you might remember the transition to ICD-10 back in 2015. Although we may not see ICD-11 for a while, healthcare strategy must consider this eventual implementation and other potential changes to reporting and documentation requirements. To ensure full reimbursement, organizations may need to upgrade existing systems and train employees accordingly. </a:t>
            </a:r>
          </a:p>
        </p:txBody>
      </p:sp>
      <p:pic>
        <p:nvPicPr>
          <p:cNvPr id="7" name="Graphic 21">
            <a:extLst>
              <a:ext uri="{FF2B5EF4-FFF2-40B4-BE49-F238E27FC236}">
                <a16:creationId xmlns:a16="http://schemas.microsoft.com/office/drawing/2014/main" id="{32F46E14-8F1E-F5E4-2636-00B265861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FE86334-993C-4335-076F-8C06FA920F2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ECAE4D9-57AC-6942-6DD9-B552CB8927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D5595EA-F103-92B6-6A89-57DEA8624F6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ADBF1B2-7885-A46B-C535-132792FB306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3EBF75D9-EA31-A35E-D651-88217C6B378D}"/>
              </a:ext>
            </a:extLst>
          </p:cNvPr>
          <p:cNvSpPr txBox="1"/>
          <p:nvPr/>
        </p:nvSpPr>
        <p:spPr>
          <a:xfrm>
            <a:off x="2513150" y="1019069"/>
            <a:ext cx="67914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Top 5 Strategic Challenges in Healthcare</a:t>
            </a:r>
          </a:p>
        </p:txBody>
      </p:sp>
    </p:spTree>
    <p:extLst>
      <p:ext uri="{BB962C8B-B14F-4D97-AF65-F5344CB8AC3E}">
        <p14:creationId xmlns:p14="http://schemas.microsoft.com/office/powerpoint/2010/main" val="769143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82EB7-3839-093D-3F07-B2738CDEB7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CDDD5F-09F4-94CB-657B-F240BCBF59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339424E-7ABE-0874-0962-FCABA9375EDB}"/>
              </a:ext>
            </a:extLst>
          </p:cNvPr>
          <p:cNvSpPr txBox="1"/>
          <p:nvPr/>
        </p:nvSpPr>
        <p:spPr>
          <a:xfrm>
            <a:off x="942308" y="2084931"/>
            <a:ext cx="9892706" cy="3555717"/>
          </a:xfrm>
          <a:prstGeom prst="rect">
            <a:avLst/>
          </a:prstGeom>
          <a:noFill/>
        </p:spPr>
        <p:txBody>
          <a:bodyPr wrap="square" lIns="91440" tIns="45720" rIns="91440" bIns="45720" rtlCol="0" anchor="t">
            <a:spAutoFit/>
          </a:bodyPr>
          <a:lstStyle/>
          <a:p>
            <a:pPr algn="just">
              <a:lnSpc>
                <a:spcPct val="150000"/>
              </a:lnSpc>
            </a:pPr>
            <a:r>
              <a:rPr lang="en-US" sz="1900" b="1" i="0" u="none" strike="noStrike" dirty="0">
                <a:effectLst/>
                <a:latin typeface="__fkGroteskNeue_598ab8"/>
              </a:rPr>
              <a:t>5. Population Health Management: </a:t>
            </a:r>
          </a:p>
          <a:p>
            <a:pPr marL="285750" indent="-285750" algn="just">
              <a:lnSpc>
                <a:spcPct val="150000"/>
              </a:lnSpc>
              <a:buFont typeface="Arial" panose="020B0604020202020204" pitchFamily="34" charset="0"/>
              <a:buChar char="•"/>
            </a:pPr>
            <a:r>
              <a:rPr lang="en-US" sz="1900" dirty="0">
                <a:latin typeface="__fkGroteskNeue_598ab8"/>
              </a:rPr>
              <a:t>Healthcare systems across the country are being confronted with a new paradigm of healthcare delivery: Ensuring the overall health of demographic cohorts within their communities.</a:t>
            </a:r>
          </a:p>
          <a:p>
            <a:pPr marL="285750" indent="-285750" algn="just">
              <a:lnSpc>
                <a:spcPct val="150000"/>
              </a:lnSpc>
              <a:buFont typeface="Arial" panose="020B0604020202020204" pitchFamily="34" charset="0"/>
              <a:buChar char="•"/>
            </a:pPr>
            <a:r>
              <a:rPr lang="en-US" sz="1900" dirty="0">
                <a:latin typeface="__fkGroteskNeue_598ab8"/>
              </a:rPr>
              <a:t>Shifts toward value-based care only increase the focus on population health, requiring healthcare leaders to design strategic plans and allocate resources to educate the populations they serve on preventative care. </a:t>
            </a:r>
          </a:p>
          <a:p>
            <a:pPr marL="285750" indent="-285750" algn="just">
              <a:lnSpc>
                <a:spcPct val="150000"/>
              </a:lnSpc>
              <a:buFont typeface="Arial" panose="020B0604020202020204" pitchFamily="34" charset="0"/>
              <a:buChar char="•"/>
            </a:pPr>
            <a:r>
              <a:rPr lang="en-US" sz="1900" dirty="0">
                <a:latin typeface="__fkGroteskNeue_598ab8"/>
              </a:rPr>
              <a:t>This will require the participation of stakeholders across departments and often will necessitate new programs to be established to help further population health interests.</a:t>
            </a:r>
          </a:p>
        </p:txBody>
      </p:sp>
      <p:pic>
        <p:nvPicPr>
          <p:cNvPr id="7" name="Graphic 21">
            <a:extLst>
              <a:ext uri="{FF2B5EF4-FFF2-40B4-BE49-F238E27FC236}">
                <a16:creationId xmlns:a16="http://schemas.microsoft.com/office/drawing/2014/main" id="{FBEA5A21-9E0B-20FA-5285-C247626B69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B5AB3A5-3A51-6C29-FC58-A1E03CB8F01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95E8E02-AB4B-0AE5-08B9-65B41DD2E3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5762144-B831-FA96-0436-F048FB21BD7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3FECB86-C718-DD20-ED29-F4B283A8C23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2B7B7C79-340D-E1F1-17BE-0056F3D15744}"/>
              </a:ext>
            </a:extLst>
          </p:cNvPr>
          <p:cNvSpPr txBox="1"/>
          <p:nvPr/>
        </p:nvSpPr>
        <p:spPr>
          <a:xfrm>
            <a:off x="2513150" y="1019069"/>
            <a:ext cx="67914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Top 5 Strategic Challenges in Healthcare</a:t>
            </a:r>
          </a:p>
        </p:txBody>
      </p:sp>
    </p:spTree>
    <p:extLst>
      <p:ext uri="{BB962C8B-B14F-4D97-AF65-F5344CB8AC3E}">
        <p14:creationId xmlns:p14="http://schemas.microsoft.com/office/powerpoint/2010/main" val="2499317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B9786-1412-F647-E245-2ED0753AE4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AD0492-74F6-0655-9F98-B83D15A6A5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pic>
        <p:nvPicPr>
          <p:cNvPr id="7" name="Graphic 21">
            <a:extLst>
              <a:ext uri="{FF2B5EF4-FFF2-40B4-BE49-F238E27FC236}">
                <a16:creationId xmlns:a16="http://schemas.microsoft.com/office/drawing/2014/main" id="{EAB92EC7-B342-0088-EBB9-82CF0D7B8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C1A26F9-0CF3-BEDF-2BD4-51E483F5040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EA8A220-A1B5-D5BD-5C8B-34BF5629AA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D7DCD5C-E8BA-8D76-976B-515198778F0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E1FFFDD-9C68-DA3C-A3F4-FE31B88C3AE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3" name="TextBox 2">
            <a:extLst>
              <a:ext uri="{FF2B5EF4-FFF2-40B4-BE49-F238E27FC236}">
                <a16:creationId xmlns:a16="http://schemas.microsoft.com/office/drawing/2014/main" id="{ECE6D3F1-F0E5-4FDD-174E-964EDEF7DC84}"/>
              </a:ext>
            </a:extLst>
          </p:cNvPr>
          <p:cNvSpPr txBox="1"/>
          <p:nvPr/>
        </p:nvSpPr>
        <p:spPr>
          <a:xfrm>
            <a:off x="852204" y="3786264"/>
            <a:ext cx="4103104" cy="584775"/>
          </a:xfrm>
          <a:prstGeom prst="rect">
            <a:avLst/>
          </a:prstGeom>
          <a:noFill/>
        </p:spPr>
        <p:txBody>
          <a:bodyPr wrap="square" rtlCol="0">
            <a:spAutoFit/>
          </a:bodyPr>
          <a:lstStyle/>
          <a:p>
            <a:pPr algn="ctr"/>
            <a:r>
              <a:rPr lang="en-US" sz="3200" b="1" dirty="0">
                <a:solidFill>
                  <a:srgbClr val="00AEEF"/>
                </a:solidFill>
                <a:latin typeface="Alexandria" charset="0"/>
                <a:cs typeface="Alexandria" charset="0"/>
              </a:rPr>
              <a:t>Why do Strategies Fail?</a:t>
            </a:r>
          </a:p>
        </p:txBody>
      </p:sp>
      <p:pic>
        <p:nvPicPr>
          <p:cNvPr id="8" name="Picture 4" descr="ØµÙØ±Ø© Ø°Ø§Øª ØµÙØ©">
            <a:extLst>
              <a:ext uri="{FF2B5EF4-FFF2-40B4-BE49-F238E27FC236}">
                <a16:creationId xmlns:a16="http://schemas.microsoft.com/office/drawing/2014/main" id="{2736D1C8-A288-DA43-13C2-3F5B73525FF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8600" y="2559064"/>
            <a:ext cx="5768108" cy="27863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4926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1A61C-F005-D577-BFBE-1C55B81E4D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0ABF8E-07A0-2831-BC99-EF354E2871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BCFE7AE-FCFB-EAFC-3FC7-263C853D920B}"/>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0" i="0" u="none" strike="noStrike" dirty="0">
                <a:effectLst/>
                <a:latin typeface="__fkGroteskNeue_598ab8"/>
              </a:rPr>
              <a:t>Based on the search results, there are several key reasons why strategies, particularly in healthcare systems, tend to fail:</a:t>
            </a:r>
          </a:p>
          <a:p>
            <a:pPr algn="just">
              <a:lnSpc>
                <a:spcPct val="150000"/>
              </a:lnSpc>
            </a:pPr>
            <a:endParaRPr lang="en-US" sz="2000" b="1" i="0" u="none" strike="noStrike" dirty="0">
              <a:effectLst/>
              <a:latin typeface="__fkGroteskNeue_598ab8"/>
            </a:endParaRPr>
          </a:p>
          <a:p>
            <a:pPr algn="just">
              <a:lnSpc>
                <a:spcPct val="150000"/>
              </a:lnSpc>
            </a:pPr>
            <a:r>
              <a:rPr lang="en-US" sz="2000" b="1" i="0" u="none" strike="noStrike" dirty="0">
                <a:effectLst/>
                <a:latin typeface="__fkGroteskNeue_598ab8"/>
              </a:rPr>
              <a:t>1. Ineffective implementation:		</a:t>
            </a:r>
          </a:p>
          <a:p>
            <a:pPr marL="285750" indent="-285750" algn="just">
              <a:lnSpc>
                <a:spcPct val="150000"/>
              </a:lnSpc>
              <a:buFont typeface="Arial" panose="020B0604020202020204" pitchFamily="34" charset="0"/>
              <a:buChar char="•"/>
            </a:pPr>
            <a:r>
              <a:rPr lang="en-US" sz="2000" dirty="0">
                <a:latin typeface="__fkGroteskNeue_598ab8"/>
              </a:rPr>
              <a:t>Many organizations focus too much on creating an attractive strategic document while neglecting the crucial implementation phase.</a:t>
            </a:r>
          </a:p>
          <a:p>
            <a:pPr marL="285750" indent="-285750" algn="just">
              <a:lnSpc>
                <a:spcPct val="150000"/>
              </a:lnSpc>
              <a:buFont typeface="Arial" panose="020B0604020202020204" pitchFamily="34" charset="0"/>
              <a:buChar char="•"/>
            </a:pPr>
            <a:r>
              <a:rPr lang="en-US" sz="2000" dirty="0">
                <a:latin typeface="__fkGroteskNeue_598ab8"/>
              </a:rPr>
              <a:t>The time required for implementation is often much longer than the time spent preparing the plan, leading to loss of momentum.</a:t>
            </a:r>
          </a:p>
        </p:txBody>
      </p:sp>
      <p:pic>
        <p:nvPicPr>
          <p:cNvPr id="7" name="Graphic 21">
            <a:extLst>
              <a:ext uri="{FF2B5EF4-FFF2-40B4-BE49-F238E27FC236}">
                <a16:creationId xmlns:a16="http://schemas.microsoft.com/office/drawing/2014/main" id="{DB38868F-5604-2A42-2AAF-8FC6CBBFA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A7E462B-9504-3425-435D-377F70B90FE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481D538-2982-4CD3-5F15-A69BE84AC4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F1EA1D0-2E81-8958-5825-06B9EF46DAE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952BAF2-4B01-FD12-AF0A-AE41C975753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4173038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355BA-E343-F6BC-7110-DCF95AD46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730102-61B2-F1ED-DAAB-670934A4B6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0F5340C-4F5E-C7E1-17AA-E36CA1BF7E4F}"/>
              </a:ext>
            </a:extLst>
          </p:cNvPr>
          <p:cNvSpPr txBox="1"/>
          <p:nvPr/>
        </p:nvSpPr>
        <p:spPr>
          <a:xfrm>
            <a:off x="942308" y="2084931"/>
            <a:ext cx="9892706" cy="4199611"/>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2. Lack of clear objectives and communication:</a:t>
            </a:r>
          </a:p>
          <a:p>
            <a:pPr marL="285750" indent="-285750" algn="just">
              <a:lnSpc>
                <a:spcPct val="150000"/>
              </a:lnSpc>
              <a:buFont typeface="Arial" panose="020B0604020202020204" pitchFamily="34" charset="0"/>
              <a:buChar char="•"/>
            </a:pPr>
            <a:r>
              <a:rPr lang="en-US" sz="2000" dirty="0">
                <a:latin typeface="__fkGroteskNeue_598ab8"/>
              </a:rPr>
              <a:t>Vague or unrealistic goals can lead to confusion and lack of focus.</a:t>
            </a:r>
          </a:p>
          <a:p>
            <a:pPr marL="285750" indent="-285750" algn="just">
              <a:lnSpc>
                <a:spcPct val="150000"/>
              </a:lnSpc>
              <a:buFont typeface="Arial" panose="020B0604020202020204" pitchFamily="34" charset="0"/>
              <a:buChar char="•"/>
            </a:pPr>
            <a:r>
              <a:rPr lang="en-US" sz="2000" dirty="0">
                <a:latin typeface="__fkGroteskNeue_598ab8"/>
              </a:rPr>
              <a:t>Poor communication of the plan to all stakeholders results in a lack of alignment and commitment</a:t>
            </a:r>
            <a:r>
              <a:rPr lang="en-US" sz="2000" b="0" i="0" u="none" strike="noStrike" dirty="0">
                <a:effectLst/>
                <a:latin typeface="__fkGroteskNeue_598ab8"/>
              </a:rPr>
              <a:t>.</a:t>
            </a:r>
            <a:endParaRPr lang="en-US" sz="2000" dirty="0">
              <a:latin typeface="__fkGroteskNeue_598ab8"/>
            </a:endParaRPr>
          </a:p>
          <a:p>
            <a:pPr algn="just">
              <a:lnSpc>
                <a:spcPct val="150000"/>
              </a:lnSpc>
            </a:pPr>
            <a:r>
              <a:rPr lang="en-US" sz="2000" b="1" dirty="0">
                <a:latin typeface="__fkGroteskNeue_598ab8"/>
              </a:rPr>
              <a:t>3. Insufficient resources:</a:t>
            </a:r>
          </a:p>
          <a:p>
            <a:pPr marL="285750" indent="-285750">
              <a:lnSpc>
                <a:spcPct val="150000"/>
              </a:lnSpc>
              <a:buFont typeface="Arial" panose="020B0604020202020204" pitchFamily="34" charset="0"/>
              <a:buChar char="•"/>
            </a:pPr>
            <a:r>
              <a:rPr lang="en-US" sz="2000" dirty="0">
                <a:latin typeface="__fkGroteskNeue_598ab8"/>
              </a:rPr>
              <a:t>Inadequate resources, including time, budget, and personnel, can hinder implementation.</a:t>
            </a:r>
          </a:p>
          <a:p>
            <a:pPr marL="285750" indent="-285750">
              <a:lnSpc>
                <a:spcPct val="150000"/>
              </a:lnSpc>
              <a:buFont typeface="Arial" panose="020B0604020202020204" pitchFamily="34" charset="0"/>
              <a:buChar char="•"/>
            </a:pPr>
            <a:r>
              <a:rPr lang="en-US" sz="2000" dirty="0">
                <a:latin typeface="__fkGroteskNeue_598ab8"/>
              </a:rPr>
              <a:t>Limited financial allocations or external policies may affect the ability to achieve strategic goals.</a:t>
            </a:r>
          </a:p>
          <a:p>
            <a:pPr marL="285750" indent="-285750" algn="just">
              <a:lnSpc>
                <a:spcPct val="150000"/>
              </a:lnSpc>
              <a:buFont typeface="Arial" panose="020B0604020202020204" pitchFamily="34" charset="0"/>
              <a:buChar char="•"/>
            </a:pPr>
            <a:endParaRPr lang="en-US" sz="2000" b="0" i="0" u="none" strike="noStrike" dirty="0">
              <a:effectLst/>
              <a:latin typeface="__fkGroteskNeue_598ab8"/>
            </a:endParaRPr>
          </a:p>
        </p:txBody>
      </p:sp>
      <p:pic>
        <p:nvPicPr>
          <p:cNvPr id="7" name="Graphic 21">
            <a:extLst>
              <a:ext uri="{FF2B5EF4-FFF2-40B4-BE49-F238E27FC236}">
                <a16:creationId xmlns:a16="http://schemas.microsoft.com/office/drawing/2014/main" id="{2DFB27A3-AB6D-B727-ABE0-7297B7FAC0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9E12A37-CF8B-9DBF-A0EA-0F8C089483A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DF77743-2088-5174-BA0E-71C595797E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4E3FBD9-649E-4322-2E77-1467B5ECCD6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A0CD1E4-DAAA-E9DF-E499-5B78F0E155F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20857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8D6EF-3C5A-951E-AD7E-5799B1C2B6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C207B1-CB69-F472-9637-9CFD866B3B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A7FB8EB-4C2A-E6D7-B019-A0C816A55BED}"/>
              </a:ext>
            </a:extLst>
          </p:cNvPr>
          <p:cNvSpPr txBox="1"/>
          <p:nvPr/>
        </p:nvSpPr>
        <p:spPr>
          <a:xfrm>
            <a:off x="942308" y="2084931"/>
            <a:ext cx="9892706" cy="3831818"/>
          </a:xfrm>
          <a:prstGeom prst="rect">
            <a:avLst/>
          </a:prstGeom>
          <a:noFill/>
        </p:spPr>
        <p:txBody>
          <a:bodyPr wrap="square" lIns="91440" tIns="45720" rIns="91440" bIns="45720" rtlCol="0" anchor="t">
            <a:spAutoFit/>
          </a:bodyPr>
          <a:lstStyle/>
          <a:p>
            <a:pPr algn="just">
              <a:lnSpc>
                <a:spcPct val="150000"/>
              </a:lnSpc>
            </a:pPr>
            <a:r>
              <a:rPr lang="en-US" b="1" dirty="0">
                <a:latin typeface="__fkGroteskNeue_598ab8"/>
              </a:rPr>
              <a:t>4. Inflexibility:</a:t>
            </a:r>
          </a:p>
          <a:p>
            <a:pPr marL="285750" indent="-285750" algn="l">
              <a:buFont typeface="Arial" panose="020B0604020202020204" pitchFamily="34" charset="0"/>
              <a:buChar char="•"/>
            </a:pPr>
            <a:r>
              <a:rPr lang="en-US" b="0" i="0" u="none" strike="noStrike" dirty="0">
                <a:effectLst/>
                <a:latin typeface="__fkGroteskNeue_598ab8"/>
              </a:rPr>
              <a:t>Inability to adapt the plan to changing circumstances can make it obsolete.</a:t>
            </a:r>
          </a:p>
          <a:p>
            <a:pPr marL="285750" indent="-285750" algn="l">
              <a:buFont typeface="Arial" panose="020B0604020202020204" pitchFamily="34" charset="0"/>
              <a:buChar char="•"/>
            </a:pPr>
            <a:r>
              <a:rPr lang="en-US" b="0" i="0" u="none" strike="noStrike" dirty="0">
                <a:effectLst/>
                <a:latin typeface="__fkGroteskNeue_598ab8"/>
              </a:rPr>
              <a:t>External factors that cannot be controlled, such as economic or natural factors, may derail plans.</a:t>
            </a:r>
          </a:p>
          <a:p>
            <a:pPr algn="l"/>
            <a:endParaRPr lang="en-US" b="0" i="0" u="none" strike="noStrike" dirty="0">
              <a:effectLst/>
              <a:latin typeface="__fkGroteskNeue_598ab8"/>
            </a:endParaRPr>
          </a:p>
          <a:p>
            <a:pPr algn="just">
              <a:lnSpc>
                <a:spcPct val="150000"/>
              </a:lnSpc>
            </a:pPr>
            <a:r>
              <a:rPr lang="en-US" b="1" dirty="0">
                <a:latin typeface="__fkGroteskNeue_598ab8"/>
              </a:rPr>
              <a:t>5. Lack of staff capabilities and training:</a:t>
            </a:r>
          </a:p>
          <a:p>
            <a:pPr marL="285750" indent="-285750">
              <a:buFont typeface="Arial" panose="020B0604020202020204" pitchFamily="34" charset="0"/>
              <a:buChar char="•"/>
            </a:pPr>
            <a:r>
              <a:rPr lang="en-US" dirty="0">
                <a:latin typeface="__fkGroteskNeue_598ab8"/>
              </a:rPr>
              <a:t>Insufficient training for staff, especially at the first level, can impede execution.</a:t>
            </a:r>
          </a:p>
          <a:p>
            <a:pPr marL="285750" indent="-285750">
              <a:buFont typeface="Arial" panose="020B0604020202020204" pitchFamily="34" charset="0"/>
              <a:buChar char="•"/>
            </a:pPr>
            <a:r>
              <a:rPr lang="en-US" dirty="0">
                <a:latin typeface="__fkGroteskNeue_598ab8"/>
              </a:rPr>
              <a:t>Staff members may have inadequate capabilities to fulfill their roles in implementing new strategies.</a:t>
            </a:r>
          </a:p>
          <a:p>
            <a:pPr algn="l"/>
            <a:endParaRPr lang="en-US" dirty="0">
              <a:latin typeface="__fkGroteskNeue_598ab8"/>
            </a:endParaRPr>
          </a:p>
          <a:p>
            <a:pPr algn="just">
              <a:lnSpc>
                <a:spcPct val="150000"/>
              </a:lnSpc>
            </a:pPr>
            <a:r>
              <a:rPr lang="en-US" b="1" dirty="0">
                <a:latin typeface="__fkGroteskNeue_598ab8"/>
              </a:rPr>
              <a:t>6. Poor information systems:</a:t>
            </a:r>
          </a:p>
          <a:p>
            <a:pPr marL="285750" indent="-285750">
              <a:buFont typeface="Arial" panose="020B0604020202020204" pitchFamily="34" charset="0"/>
              <a:buChar char="•"/>
            </a:pPr>
            <a:r>
              <a:rPr lang="en-US" dirty="0">
                <a:latin typeface="__fkGroteskNeue_598ab8"/>
              </a:rPr>
              <a:t>Lack of modern systems to manage and monitor strategic activities can hinder progress.</a:t>
            </a:r>
          </a:p>
          <a:p>
            <a:pPr marL="285750" indent="-285750">
              <a:buFont typeface="Arial" panose="020B0604020202020204" pitchFamily="34" charset="0"/>
              <a:buChar char="•"/>
            </a:pPr>
            <a:r>
              <a:rPr lang="en-US" dirty="0">
                <a:latin typeface="__fkGroteskNeue_598ab8"/>
              </a:rPr>
              <a:t>Absence of robust, consistent, and integrated digital information systems makes it difficult to measure and manage resources, activities, quality, and efficiency.</a:t>
            </a:r>
          </a:p>
        </p:txBody>
      </p:sp>
      <p:pic>
        <p:nvPicPr>
          <p:cNvPr id="7" name="Graphic 21">
            <a:extLst>
              <a:ext uri="{FF2B5EF4-FFF2-40B4-BE49-F238E27FC236}">
                <a16:creationId xmlns:a16="http://schemas.microsoft.com/office/drawing/2014/main" id="{E7A31E7D-AFFB-3408-FDA0-8048EB629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AC9CE33-15DB-301B-F235-D5AC3D1BD75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54DE62-F173-2EE3-857E-AC65BAB605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47422D1-E0DB-2E89-5898-1BF29C506FA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FD33027-FAF1-4726-0933-668A5F22351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0DFB8916-2A78-83E6-D43E-1A3CC9070CC6}"/>
              </a:ext>
            </a:extLst>
          </p:cNvPr>
          <p:cNvSpPr txBox="1"/>
          <p:nvPr/>
        </p:nvSpPr>
        <p:spPr>
          <a:xfrm>
            <a:off x="2513150" y="1019069"/>
            <a:ext cx="679148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endParaRPr lang="en-US" dirty="0"/>
          </a:p>
        </p:txBody>
      </p:sp>
    </p:spTree>
    <p:extLst>
      <p:ext uri="{BB962C8B-B14F-4D97-AF65-F5344CB8AC3E}">
        <p14:creationId xmlns:p14="http://schemas.microsoft.com/office/powerpoint/2010/main" val="2678847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C835D-AF90-BE08-F67C-5449B1AF75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E014D4-AA2E-FD5E-EFD8-75E5BE055D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1A56840B-4501-4F49-CF38-81A0D1FCD070}"/>
              </a:ext>
            </a:extLst>
          </p:cNvPr>
          <p:cNvSpPr txBox="1"/>
          <p:nvPr/>
        </p:nvSpPr>
        <p:spPr>
          <a:xfrm>
            <a:off x="942308" y="2084931"/>
            <a:ext cx="9892706" cy="3970318"/>
          </a:xfrm>
          <a:prstGeom prst="rect">
            <a:avLst/>
          </a:prstGeom>
          <a:noFill/>
        </p:spPr>
        <p:txBody>
          <a:bodyPr wrap="square" lIns="91440" tIns="45720" rIns="91440" bIns="45720" rtlCol="0" anchor="t">
            <a:spAutoFit/>
          </a:bodyPr>
          <a:lstStyle/>
          <a:p>
            <a:pPr algn="l"/>
            <a:r>
              <a:rPr lang="en-US" b="1" dirty="0">
                <a:latin typeface="__fkGroteskNeue_598ab8"/>
              </a:rPr>
              <a:t>7. Lack of organizational support:</a:t>
            </a:r>
          </a:p>
          <a:p>
            <a:pPr algn="l"/>
            <a:r>
              <a:rPr lang="en-US" b="0" i="0" u="none" strike="noStrike" dirty="0">
                <a:effectLst/>
                <a:latin typeface="__fkGroteskNeue_598ab8"/>
              </a:rPr>
              <a:t>Insufficient buy-in from leadership and staff can undermine strategy execution.</a:t>
            </a:r>
          </a:p>
          <a:p>
            <a:pPr algn="l"/>
            <a:r>
              <a:rPr lang="en-US" b="0" i="0" u="none" strike="noStrike" dirty="0">
                <a:effectLst/>
                <a:latin typeface="__fkGroteskNeue_598ab8"/>
              </a:rPr>
              <a:t>Resistance to change from authorities can impede progress.</a:t>
            </a:r>
          </a:p>
          <a:p>
            <a:pPr algn="l"/>
            <a:endParaRPr lang="en-US" dirty="0">
              <a:latin typeface="__fkGroteskNeue_598ab8"/>
            </a:endParaRPr>
          </a:p>
          <a:p>
            <a:pPr algn="l"/>
            <a:r>
              <a:rPr lang="en-US" b="1" dirty="0">
                <a:latin typeface="__fkGroteskNeue_598ab8"/>
              </a:rPr>
              <a:t>8. Overambitious planning:</a:t>
            </a:r>
          </a:p>
          <a:p>
            <a:pPr algn="l"/>
            <a:r>
              <a:rPr lang="en-US" b="0" i="0" u="none" strike="noStrike" dirty="0">
                <a:effectLst/>
                <a:latin typeface="__fkGroteskNeue_598ab8"/>
              </a:rPr>
              <a:t>Attempting to be everything to everyone can result in not excelling in anything.</a:t>
            </a:r>
          </a:p>
          <a:p>
            <a:pPr algn="l"/>
            <a:r>
              <a:rPr lang="en-US" b="0" i="0" u="none" strike="noStrike" dirty="0">
                <a:effectLst/>
                <a:latin typeface="__fkGroteskNeue_598ab8"/>
              </a:rPr>
              <a:t>Having too many goals and metrics makes prioritization and communication difficult.</a:t>
            </a:r>
          </a:p>
          <a:p>
            <a:pPr algn="l"/>
            <a:endParaRPr lang="en-US" b="0" i="0" u="none" strike="noStrike" dirty="0">
              <a:effectLst/>
              <a:latin typeface="__fkGroteskNeue_598ab8"/>
            </a:endParaRPr>
          </a:p>
          <a:p>
            <a:pPr algn="l"/>
            <a:r>
              <a:rPr lang="en-US" b="1" dirty="0">
                <a:latin typeface="__fkGroteskNeue_598ab8"/>
              </a:rPr>
              <a:t>9. Insufficient comprehensiveness:</a:t>
            </a:r>
          </a:p>
          <a:p>
            <a:pPr algn="l"/>
            <a:r>
              <a:rPr lang="en-US" b="0" i="0" u="none" strike="noStrike" dirty="0">
                <a:effectLst/>
                <a:latin typeface="__fkGroteskNeue_598ab8"/>
              </a:rPr>
              <a:t>Failure to address all necessary aspects of the healthcare system in the reform strategy.</a:t>
            </a:r>
          </a:p>
          <a:p>
            <a:pPr algn="l"/>
            <a:endParaRPr lang="en-US" dirty="0">
              <a:latin typeface="__fkGroteskNeue_598ab8"/>
            </a:endParaRPr>
          </a:p>
          <a:p>
            <a:pPr algn="l"/>
            <a:r>
              <a:rPr lang="en-US" b="1" dirty="0">
                <a:latin typeface="__fkGroteskNeue_598ab8"/>
              </a:rPr>
              <a:t>10. Political and leadership issues:</a:t>
            </a:r>
          </a:p>
          <a:p>
            <a:pPr algn="l"/>
            <a:r>
              <a:rPr lang="en-US" b="0" i="0" u="none" strike="noStrike" dirty="0">
                <a:effectLst/>
                <a:latin typeface="__fkGroteskNeue_598ab8"/>
              </a:rPr>
              <a:t>Deficiencies in political leadership and long-term commitment to the reform program can lead to failure.</a:t>
            </a:r>
          </a:p>
          <a:p>
            <a:pPr algn="l"/>
            <a:r>
              <a:rPr lang="en-US" b="0" i="0" u="none" strike="noStrike" dirty="0">
                <a:effectLst/>
                <a:latin typeface="__fkGroteskNeue_598ab8"/>
              </a:rPr>
              <a:t>Hasty initiation and unscientific reform planning can result in poor outcomes</a:t>
            </a:r>
            <a:r>
              <a:rPr lang="en-US" dirty="0">
                <a:latin typeface="__fkGroteskNeue_598ab8"/>
              </a:rPr>
              <a:t>. </a:t>
            </a:r>
            <a:endParaRPr lang="en-US" b="0" i="0" u="none" strike="noStrike" dirty="0">
              <a:effectLst/>
              <a:latin typeface="__fkGroteskNeue_598ab8"/>
            </a:endParaRPr>
          </a:p>
        </p:txBody>
      </p:sp>
      <p:pic>
        <p:nvPicPr>
          <p:cNvPr id="7" name="Graphic 21">
            <a:extLst>
              <a:ext uri="{FF2B5EF4-FFF2-40B4-BE49-F238E27FC236}">
                <a16:creationId xmlns:a16="http://schemas.microsoft.com/office/drawing/2014/main" id="{A7B01377-19A2-1811-1C2A-970C04BB8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05945C9-6411-415D-C1AD-85BF5D7E691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C835C34-8F8D-EC96-146C-18A4B9C564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2C145C6-DD40-A204-561A-3CD878CA31E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E9ACB64-A813-7EE4-6499-1643BF2F302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368148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FCB0B-1A8E-4D9A-C63A-89721B8F49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E61E90-FEB6-4629-08DE-C18C82B505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4069738-6499-41F0-B1A4-BE54AE2232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612FF12-E5FA-4090-D5A2-1C76C5BC3FC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0FE0794-5FCC-FDB2-1269-D0388B4AF9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0576D42-DD35-0D30-B928-5662CD9AFA6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C97477F-378D-1B2D-E021-A8BBDA0B198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457207A9-7D0D-110C-D003-C17B08178BFB}"/>
              </a:ext>
            </a:extLst>
          </p:cNvPr>
          <p:cNvSpPr txBox="1"/>
          <p:nvPr/>
        </p:nvSpPr>
        <p:spPr>
          <a:xfrm>
            <a:off x="2513150" y="1019069"/>
            <a:ext cx="679148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Levels of Strategic Planning </a:t>
            </a:r>
          </a:p>
        </p:txBody>
      </p:sp>
      <p:graphicFrame>
        <p:nvGraphicFramePr>
          <p:cNvPr id="3" name="Diagram 2">
            <a:extLst>
              <a:ext uri="{FF2B5EF4-FFF2-40B4-BE49-F238E27FC236}">
                <a16:creationId xmlns:a16="http://schemas.microsoft.com/office/drawing/2014/main" id="{AC647787-E3CE-2C85-5BC9-327E7D676128}"/>
              </a:ext>
            </a:extLst>
          </p:cNvPr>
          <p:cNvGraphicFramePr/>
          <p:nvPr>
            <p:extLst>
              <p:ext uri="{D42A27DB-BD31-4B8C-83A1-F6EECF244321}">
                <p14:modId xmlns:p14="http://schemas.microsoft.com/office/powerpoint/2010/main" val="2755592287"/>
              </p:ext>
            </p:extLst>
          </p:nvPr>
        </p:nvGraphicFramePr>
        <p:xfrm>
          <a:off x="3594100" y="2011732"/>
          <a:ext cx="7540932" cy="37947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2" descr="Performance Today">
            <a:extLst>
              <a:ext uri="{FF2B5EF4-FFF2-40B4-BE49-F238E27FC236}">
                <a16:creationId xmlns:a16="http://schemas.microsoft.com/office/drawing/2014/main" id="{D21AC956-79BE-9939-A621-3A3DA7B9D7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517" y="3122433"/>
            <a:ext cx="2789808" cy="1496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57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6E1B7-3717-D682-49B0-C549A08BAD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C8A4DD-3741-8852-D13D-8823198C49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447BE02-5827-E557-8FC3-96BDDC3761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5D25CCD-2CE4-5242-F941-40E944E2BAA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027C824-91FC-46A3-E06A-3020502D1A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47325EA-2FC9-011E-C5B0-78B5E199293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A68DD77-E73E-2A51-310F-A977263E5F1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3" name="TextBox 2">
            <a:extLst>
              <a:ext uri="{FF2B5EF4-FFF2-40B4-BE49-F238E27FC236}">
                <a16:creationId xmlns:a16="http://schemas.microsoft.com/office/drawing/2014/main" id="{D7A1BE21-53FE-C55A-3B62-F52041F269CF}"/>
              </a:ext>
            </a:extLst>
          </p:cNvPr>
          <p:cNvSpPr txBox="1"/>
          <p:nvPr/>
        </p:nvSpPr>
        <p:spPr>
          <a:xfrm>
            <a:off x="2627896" y="3347481"/>
            <a:ext cx="6791488" cy="707886"/>
          </a:xfrm>
          <a:prstGeom prst="rect">
            <a:avLst/>
          </a:prstGeom>
          <a:noFill/>
        </p:spPr>
        <p:txBody>
          <a:bodyPr wrap="square" rtlCol="0">
            <a:spAutoFit/>
          </a:bodyPr>
          <a:lstStyle/>
          <a:p>
            <a:pPr algn="ctr"/>
            <a:r>
              <a:rPr lang="en-US" sz="4000" b="1" dirty="0">
                <a:solidFill>
                  <a:srgbClr val="00AEEF"/>
                </a:solidFill>
                <a:latin typeface="Alexandria" charset="0"/>
                <a:cs typeface="Alexandria" charset="0"/>
              </a:rPr>
              <a:t>Strategic Planning Process</a:t>
            </a:r>
          </a:p>
        </p:txBody>
      </p:sp>
    </p:spTree>
    <p:extLst>
      <p:ext uri="{BB962C8B-B14F-4D97-AF65-F5344CB8AC3E}">
        <p14:creationId xmlns:p14="http://schemas.microsoft.com/office/powerpoint/2010/main" val="1657730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E2E87-0FA6-9102-5A91-CE280ED337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F08560-EEAC-C341-A7B5-D8B3E99D53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990928F-A751-1CB6-C83A-6758971C47CD}"/>
              </a:ext>
            </a:extLst>
          </p:cNvPr>
          <p:cNvSpPr txBox="1"/>
          <p:nvPr/>
        </p:nvSpPr>
        <p:spPr>
          <a:xfrm>
            <a:off x="942308" y="2084931"/>
            <a:ext cx="9892706" cy="3276282"/>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Step 1: Assessment</a:t>
            </a:r>
          </a:p>
          <a:p>
            <a:pPr algn="just">
              <a:lnSpc>
                <a:spcPct val="150000"/>
              </a:lnSpc>
            </a:pPr>
            <a:r>
              <a:rPr lang="en-US" sz="2000" i="0" u="none" strike="noStrike" dirty="0">
                <a:effectLst/>
                <a:latin typeface="__fkGroteskNeue_598ab8"/>
              </a:rPr>
              <a:t>It is critical that before an organization maps out its future, there is some consensus around where things currently stand. During the Assessment step, an analysis of the current internal and external environments is completed. As part of this step, the organization develops or re-validates high-level strategic elements (e.g., mission, vision, values, market assessments, enablers &amp; challenges, primary and secondary customer/stakeholder needs analysis and others) needed for context in strategy formulation.</a:t>
            </a:r>
          </a:p>
        </p:txBody>
      </p:sp>
      <p:pic>
        <p:nvPicPr>
          <p:cNvPr id="7" name="Graphic 21">
            <a:extLst>
              <a:ext uri="{FF2B5EF4-FFF2-40B4-BE49-F238E27FC236}">
                <a16:creationId xmlns:a16="http://schemas.microsoft.com/office/drawing/2014/main" id="{CB33376E-E852-AED3-A8C4-ED982BD5C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4D73C51-AB34-475C-2E6D-981286A9FCC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F5E7152-47E5-C1A7-41F5-BB5D0ECBBB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696E69-AAC3-782B-A6F8-51AB953C0BA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6E772C6-E39C-7C85-E359-0B1785EAF94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58743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40E15-E585-14FD-F69E-3DE17CA860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4DB6AA-A9E3-48D7-E5C8-095BFED94E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2D167AD-EB1D-9CE7-BEBF-7092ED6E1A51}"/>
              </a:ext>
            </a:extLst>
          </p:cNvPr>
          <p:cNvSpPr txBox="1"/>
          <p:nvPr/>
        </p:nvSpPr>
        <p:spPr>
          <a:xfrm>
            <a:off x="942308" y="2084931"/>
            <a:ext cx="9892706" cy="464871"/>
          </a:xfrm>
          <a:prstGeom prst="rect">
            <a:avLst/>
          </a:prstGeom>
          <a:noFill/>
        </p:spPr>
        <p:txBody>
          <a:bodyPr wrap="square" lIns="91440" tIns="45720" rIns="91440" bIns="45720" rtlCol="0" anchor="t">
            <a:spAutoFit/>
          </a:bodyPr>
          <a:lstStyle/>
          <a:p>
            <a:pPr algn="just">
              <a:lnSpc>
                <a:spcPct val="150000"/>
              </a:lnSpc>
            </a:pPr>
            <a:r>
              <a:rPr lang="en-US" b="1" dirty="0">
                <a:latin typeface="__fkGroteskNeue_598ab8"/>
              </a:rPr>
              <a:t>SWOT Analysis: </a:t>
            </a:r>
            <a:endParaRPr lang="en-US" b="1" i="0" u="none" strike="noStrike" dirty="0">
              <a:effectLst/>
              <a:latin typeface="__fkGroteskNeue_598ab8"/>
            </a:endParaRPr>
          </a:p>
        </p:txBody>
      </p:sp>
      <p:pic>
        <p:nvPicPr>
          <p:cNvPr id="7" name="Graphic 21">
            <a:extLst>
              <a:ext uri="{FF2B5EF4-FFF2-40B4-BE49-F238E27FC236}">
                <a16:creationId xmlns:a16="http://schemas.microsoft.com/office/drawing/2014/main" id="{4AE40C7A-5837-5026-29B0-C8631ED48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1EE681B-F874-0821-CE1D-D6EB70A4E06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2286F85-9A6F-408F-A6DF-87E00C9862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0CF4544-F80A-6E4F-B389-70C85204969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43074D1-4916-059D-68D7-3B59B772188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8" name="Picture 6" descr="Swot analysis Images - Search Images on Everypixel">
            <a:extLst>
              <a:ext uri="{FF2B5EF4-FFF2-40B4-BE49-F238E27FC236}">
                <a16:creationId xmlns:a16="http://schemas.microsoft.com/office/drawing/2014/main" id="{8DD27822-E73C-A865-B557-F34A6A1687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4000" y="3960765"/>
            <a:ext cx="3284454" cy="183382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AF8A8AC-167D-A317-764F-1C3CB1E77E0E}"/>
              </a:ext>
            </a:extLst>
          </p:cNvPr>
          <p:cNvSpPr txBox="1"/>
          <p:nvPr/>
        </p:nvSpPr>
        <p:spPr>
          <a:xfrm>
            <a:off x="950093" y="2548244"/>
            <a:ext cx="10208361" cy="129586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__fkGroteskNeue_598ab8"/>
              </a:rPr>
              <a:t>A </a:t>
            </a:r>
            <a:r>
              <a:rPr lang="en-US" b="1" dirty="0">
                <a:latin typeface="__fkGroteskNeue_598ab8"/>
              </a:rPr>
              <a:t>SWOT</a:t>
            </a:r>
            <a:r>
              <a:rPr lang="en-US" dirty="0">
                <a:latin typeface="__fkGroteskNeue_598ab8"/>
              </a:rPr>
              <a:t> analysis is a strategic planning tool that helps a business identify the internal strengths, weaknesses, and external opportunities and threats that can impact the organization's growth initiatives and pursuit of its goals. </a:t>
            </a:r>
            <a:endParaRPr lang="en-SA" dirty="0">
              <a:latin typeface="__fkGroteskNeue_598ab8"/>
            </a:endParaRPr>
          </a:p>
        </p:txBody>
      </p:sp>
      <p:sp>
        <p:nvSpPr>
          <p:cNvPr id="14" name="TextBox 13">
            <a:extLst>
              <a:ext uri="{FF2B5EF4-FFF2-40B4-BE49-F238E27FC236}">
                <a16:creationId xmlns:a16="http://schemas.microsoft.com/office/drawing/2014/main" id="{A895DD69-CCE4-7179-E312-EBB4914CA170}"/>
              </a:ext>
            </a:extLst>
          </p:cNvPr>
          <p:cNvSpPr txBox="1"/>
          <p:nvPr/>
        </p:nvSpPr>
        <p:spPr>
          <a:xfrm>
            <a:off x="950093" y="3961544"/>
            <a:ext cx="6652361" cy="171136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__fkGroteskNeue_598ab8"/>
              </a:rPr>
              <a:t>SWOT</a:t>
            </a:r>
            <a:r>
              <a:rPr lang="en-US" dirty="0">
                <a:latin typeface="__fkGroteskNeue_598ab8"/>
              </a:rPr>
              <a:t> analyses work best when you set up a group brainstorming, where everyone makes suggestions for each category. When you engage employees and strategize everyone’s roles from the very beginning, they will become more invested in the outcome.</a:t>
            </a:r>
            <a:endParaRPr lang="en-SA" dirty="0">
              <a:latin typeface="__fkGroteskNeue_598ab8"/>
            </a:endParaRPr>
          </a:p>
        </p:txBody>
      </p:sp>
    </p:spTree>
    <p:extLst>
      <p:ext uri="{BB962C8B-B14F-4D97-AF65-F5344CB8AC3E}">
        <p14:creationId xmlns:p14="http://schemas.microsoft.com/office/powerpoint/2010/main" val="3741546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D9FB8-9E45-0272-B885-B128982487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86F176-DE71-4E08-BDAB-B5B10AED45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sp>
        <p:nvSpPr>
          <p:cNvPr id="48" name="TextBox 47">
            <a:extLst>
              <a:ext uri="{FF2B5EF4-FFF2-40B4-BE49-F238E27FC236}">
                <a16:creationId xmlns:a16="http://schemas.microsoft.com/office/drawing/2014/main" id="{DBEF4D2F-BB7D-1362-0C56-D058A0ED64BB}"/>
              </a:ext>
            </a:extLst>
          </p:cNvPr>
          <p:cNvSpPr txBox="1"/>
          <p:nvPr/>
        </p:nvSpPr>
        <p:spPr>
          <a:xfrm>
            <a:off x="942308" y="2084931"/>
            <a:ext cx="9892706"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PESTEL Analysis: </a:t>
            </a:r>
            <a:endParaRPr lang="en-US" sz="2000" b="1" i="0" u="none" strike="noStrike" dirty="0">
              <a:effectLst/>
              <a:latin typeface="__fkGroteskNeue_598ab8"/>
            </a:endParaRPr>
          </a:p>
        </p:txBody>
      </p:sp>
      <p:pic>
        <p:nvPicPr>
          <p:cNvPr id="7" name="Graphic 21">
            <a:extLst>
              <a:ext uri="{FF2B5EF4-FFF2-40B4-BE49-F238E27FC236}">
                <a16:creationId xmlns:a16="http://schemas.microsoft.com/office/drawing/2014/main" id="{307635A5-785C-282C-459C-DB85F6F57B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EBA2ACB-FF98-C04D-7082-FE327532306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E265821-6724-31E1-EF6A-85231E35A0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A525C30-A4A3-DBDE-B0CC-2935D806347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716DB95-1244-77DA-7997-96DC1EB4C76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3" name="TextBox 2">
            <a:extLst>
              <a:ext uri="{FF2B5EF4-FFF2-40B4-BE49-F238E27FC236}">
                <a16:creationId xmlns:a16="http://schemas.microsoft.com/office/drawing/2014/main" id="{3E676147-A4C2-CF64-4DCC-DF79F314619A}"/>
              </a:ext>
            </a:extLst>
          </p:cNvPr>
          <p:cNvSpPr txBox="1"/>
          <p:nvPr/>
        </p:nvSpPr>
        <p:spPr>
          <a:xfrm>
            <a:off x="942309" y="2644842"/>
            <a:ext cx="6985392" cy="646331"/>
          </a:xfrm>
          <a:prstGeom prst="rect">
            <a:avLst/>
          </a:prstGeom>
          <a:noFill/>
        </p:spPr>
        <p:txBody>
          <a:bodyPr wrap="square">
            <a:spAutoFit/>
          </a:bodyPr>
          <a:lstStyle/>
          <a:p>
            <a:pPr marL="285750" indent="-285750" algn="just">
              <a:buFont typeface="Arial" panose="020B0604020202020204" pitchFamily="34" charset="0"/>
              <a:buChar char="•"/>
            </a:pPr>
            <a:r>
              <a:rPr lang="en-US" dirty="0">
                <a:latin typeface="__fkGroteskNeue_598ab8"/>
              </a:rPr>
              <a:t>A </a:t>
            </a:r>
            <a:r>
              <a:rPr lang="en-US" b="1" dirty="0">
                <a:latin typeface="__fkGroteskNeue_598ab8"/>
              </a:rPr>
              <a:t>PESTEL</a:t>
            </a:r>
            <a:r>
              <a:rPr lang="en-US" dirty="0">
                <a:latin typeface="__fkGroteskNeue_598ab8"/>
              </a:rPr>
              <a:t> analysis is a tried-and-true approach for identifying macro-environmental factors that might impact an organization. </a:t>
            </a:r>
            <a:endParaRPr lang="en-SA" dirty="0">
              <a:latin typeface="__fkGroteskNeue_598ab8"/>
            </a:endParaRPr>
          </a:p>
        </p:txBody>
      </p:sp>
      <p:pic>
        <p:nvPicPr>
          <p:cNvPr id="8" name="Picture 2" descr="PESTLE analysis-4">
            <a:extLst>
              <a:ext uri="{FF2B5EF4-FFF2-40B4-BE49-F238E27FC236}">
                <a16:creationId xmlns:a16="http://schemas.microsoft.com/office/drawing/2014/main" id="{59AD843F-8B16-C9FD-3E9F-739CCF7B584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814" t="23339" r="17763" b="10224"/>
          <a:stretch/>
        </p:blipFill>
        <p:spPr bwMode="auto">
          <a:xfrm>
            <a:off x="7927701" y="2552296"/>
            <a:ext cx="3187028" cy="328659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177DD39-3B92-B142-9A99-7DC66D94A63A}"/>
              </a:ext>
            </a:extLst>
          </p:cNvPr>
          <p:cNvSpPr txBox="1"/>
          <p:nvPr/>
        </p:nvSpPr>
        <p:spPr>
          <a:xfrm>
            <a:off x="942308" y="3401672"/>
            <a:ext cx="6855493" cy="646331"/>
          </a:xfrm>
          <a:prstGeom prst="rect">
            <a:avLst/>
          </a:prstGeom>
          <a:noFill/>
        </p:spPr>
        <p:txBody>
          <a:bodyPr wrap="square">
            <a:spAutoFit/>
          </a:bodyPr>
          <a:lstStyle/>
          <a:p>
            <a:pPr marL="285750" indent="-285750" algn="just">
              <a:buFont typeface="Arial" panose="020B0604020202020204" pitchFamily="34" charset="0"/>
              <a:buChar char="•"/>
            </a:pPr>
            <a:r>
              <a:rPr lang="en-US" dirty="0">
                <a:latin typeface="__fkGroteskNeue_598ab8"/>
              </a:rPr>
              <a:t>It helps teams with strategic decision-making, business analysis, and navigating periods of change.</a:t>
            </a:r>
            <a:r>
              <a:rPr lang="en-US" dirty="0"/>
              <a:t> The term </a:t>
            </a:r>
            <a:r>
              <a:rPr lang="en-US" b="1" dirty="0">
                <a:solidFill>
                  <a:srgbClr val="C00000"/>
                </a:solidFill>
              </a:rPr>
              <a:t>PESTEL</a:t>
            </a:r>
            <a:r>
              <a:rPr lang="en-US" dirty="0"/>
              <a:t> stands for:</a:t>
            </a:r>
            <a:r>
              <a:rPr lang="en-US" dirty="0">
                <a:latin typeface="__fkGroteskNeue_598ab8"/>
              </a:rPr>
              <a:t> </a:t>
            </a:r>
            <a:endParaRPr lang="en-SA" dirty="0">
              <a:latin typeface="__fkGroteskNeue_598ab8"/>
            </a:endParaRPr>
          </a:p>
        </p:txBody>
      </p:sp>
      <p:sp>
        <p:nvSpPr>
          <p:cNvPr id="18" name="TextBox 17">
            <a:extLst>
              <a:ext uri="{FF2B5EF4-FFF2-40B4-BE49-F238E27FC236}">
                <a16:creationId xmlns:a16="http://schemas.microsoft.com/office/drawing/2014/main" id="{A6789483-6968-F7E9-12A9-75EBB5731883}"/>
              </a:ext>
            </a:extLst>
          </p:cNvPr>
          <p:cNvSpPr txBox="1"/>
          <p:nvPr/>
        </p:nvSpPr>
        <p:spPr>
          <a:xfrm>
            <a:off x="1644536" y="4143043"/>
            <a:ext cx="2218542" cy="1754326"/>
          </a:xfrm>
          <a:prstGeom prst="rect">
            <a:avLst/>
          </a:prstGeom>
          <a:noFill/>
        </p:spPr>
        <p:txBody>
          <a:bodyPr wrap="square">
            <a:spAutoFit/>
          </a:bodyPr>
          <a:lstStyle/>
          <a:p>
            <a:pPr marL="285750" indent="-285750">
              <a:buFont typeface="Arial" panose="020B0604020202020204" pitchFamily="34" charset="0"/>
              <a:buChar char="•"/>
            </a:pPr>
            <a:r>
              <a:rPr lang="en-US" b="1" dirty="0">
                <a:solidFill>
                  <a:srgbClr val="C00000"/>
                </a:solidFill>
                <a:latin typeface="__fkGroteskNeue_598ab8"/>
              </a:rPr>
              <a:t>Political </a:t>
            </a:r>
          </a:p>
          <a:p>
            <a:pPr marL="285750" indent="-285750">
              <a:buFont typeface="Arial" panose="020B0604020202020204" pitchFamily="34" charset="0"/>
              <a:buChar char="•"/>
            </a:pPr>
            <a:r>
              <a:rPr lang="en-US" b="1" dirty="0">
                <a:solidFill>
                  <a:srgbClr val="C00000"/>
                </a:solidFill>
                <a:latin typeface="__fkGroteskNeue_598ab8"/>
              </a:rPr>
              <a:t>Economic </a:t>
            </a:r>
          </a:p>
          <a:p>
            <a:pPr marL="285750" indent="-285750">
              <a:buFont typeface="Arial" panose="020B0604020202020204" pitchFamily="34" charset="0"/>
              <a:buChar char="•"/>
            </a:pPr>
            <a:r>
              <a:rPr lang="en-US" b="1" dirty="0">
                <a:solidFill>
                  <a:srgbClr val="C00000"/>
                </a:solidFill>
                <a:latin typeface="__fkGroteskNeue_598ab8"/>
              </a:rPr>
              <a:t>Social </a:t>
            </a:r>
          </a:p>
          <a:p>
            <a:pPr marL="285750" indent="-285750">
              <a:buFont typeface="Arial" panose="020B0604020202020204" pitchFamily="34" charset="0"/>
              <a:buChar char="•"/>
            </a:pPr>
            <a:r>
              <a:rPr lang="en-US" b="1" dirty="0">
                <a:solidFill>
                  <a:srgbClr val="C00000"/>
                </a:solidFill>
                <a:latin typeface="__fkGroteskNeue_598ab8"/>
              </a:rPr>
              <a:t>Technological </a:t>
            </a:r>
          </a:p>
          <a:p>
            <a:pPr marL="285750" indent="-285750">
              <a:buFont typeface="Arial" panose="020B0604020202020204" pitchFamily="34" charset="0"/>
              <a:buChar char="•"/>
            </a:pPr>
            <a:r>
              <a:rPr lang="en-US" b="1" dirty="0">
                <a:solidFill>
                  <a:srgbClr val="C00000"/>
                </a:solidFill>
                <a:latin typeface="__fkGroteskNeue_598ab8"/>
              </a:rPr>
              <a:t>Environmental </a:t>
            </a:r>
          </a:p>
          <a:p>
            <a:pPr marL="285750" indent="-285750">
              <a:buFont typeface="Arial" panose="020B0604020202020204" pitchFamily="34" charset="0"/>
              <a:buChar char="•"/>
            </a:pPr>
            <a:r>
              <a:rPr lang="en-US" b="1" dirty="0">
                <a:solidFill>
                  <a:srgbClr val="C00000"/>
                </a:solidFill>
                <a:latin typeface="__fkGroteskNeue_598ab8"/>
              </a:rPr>
              <a:t>Legal </a:t>
            </a:r>
            <a:endParaRPr lang="en-SA" b="1" dirty="0">
              <a:solidFill>
                <a:srgbClr val="C00000"/>
              </a:solidFill>
              <a:latin typeface="__fkGroteskNeue_598ab8"/>
            </a:endParaRPr>
          </a:p>
        </p:txBody>
      </p:sp>
    </p:spTree>
    <p:extLst>
      <p:ext uri="{BB962C8B-B14F-4D97-AF65-F5344CB8AC3E}">
        <p14:creationId xmlns:p14="http://schemas.microsoft.com/office/powerpoint/2010/main" val="244998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979A0-D1F2-E924-A37B-E38B502848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8C448A-1A0E-F21F-1DB9-941A7638AE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F37895B4-BFA0-E2F0-45BC-2ADC6B5D4F94}"/>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a:lnSpc>
                <a:spcPct val="150000"/>
              </a:lnSpc>
            </a:pPr>
            <a:r>
              <a:rPr lang="en-US" sz="2000" b="1" i="0" u="none" strike="noStrike" dirty="0">
                <a:effectLst/>
                <a:latin typeface="__fkGroteskNeue_598ab8"/>
              </a:rPr>
              <a:t>Step 2: Strategy</a:t>
            </a:r>
          </a:p>
          <a:p>
            <a:pPr algn="just">
              <a:lnSpc>
                <a:spcPct val="150000"/>
              </a:lnSpc>
            </a:pPr>
            <a:r>
              <a:rPr lang="en-US" sz="2000" i="0" u="none" strike="noStrike" dirty="0">
                <a:effectLst/>
                <a:latin typeface="__fkGroteskNeue_598ab8"/>
              </a:rPr>
              <a:t>Building on the assessment, organizations formulate/clarify strategy in the Strategy step. The development of the strategy includes developing or clarifying your customer value proposition, visualizing the strategy using a Strategy Profile and decomposing the high-level strategic direction into three to four Strategic Themes (or goals). Strategic Themes are those focus areas in which the organization must excel in order to fulfill its mission and achieve its vision, given the enablers it can leverage, the challenges it must overcome, and the customer value proposition it must deliver upon.</a:t>
            </a:r>
          </a:p>
        </p:txBody>
      </p:sp>
      <p:pic>
        <p:nvPicPr>
          <p:cNvPr id="7" name="Graphic 21">
            <a:extLst>
              <a:ext uri="{FF2B5EF4-FFF2-40B4-BE49-F238E27FC236}">
                <a16:creationId xmlns:a16="http://schemas.microsoft.com/office/drawing/2014/main" id="{3B33C3FC-9B38-A6B7-DE43-DAF811F7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F66B030-F918-3D9B-FFAB-7592906DB32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52A530F-4CF3-7B61-C789-CDF520C718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72F02D1-2C8A-6EA2-82AC-C33A0C313FF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C502B06-3144-9208-0414-C2553E4E7BD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3129697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12721-E0CF-2BF9-3615-63722A7BF3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95033D-92D5-795C-E94C-F576E72040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09E6488F-0B5A-F245-DDE2-E4A993D1455B}"/>
              </a:ext>
            </a:extLst>
          </p:cNvPr>
          <p:cNvSpPr txBox="1"/>
          <p:nvPr/>
        </p:nvSpPr>
        <p:spPr>
          <a:xfrm>
            <a:off x="942308" y="2084931"/>
            <a:ext cx="9892706" cy="3594702"/>
          </a:xfrm>
          <a:prstGeom prst="rect">
            <a:avLst/>
          </a:prstGeom>
          <a:noFill/>
        </p:spPr>
        <p:txBody>
          <a:bodyPr wrap="square" lIns="91440" tIns="45720" rIns="91440" bIns="45720" rtlCol="0" anchor="t">
            <a:spAutoFit/>
          </a:bodyPr>
          <a:lstStyle/>
          <a:p>
            <a:pPr algn="just" fontAlgn="base">
              <a:lnSpc>
                <a:spcPct val="150000"/>
              </a:lnSpc>
            </a:pPr>
            <a:r>
              <a:rPr lang="en-US" sz="2200" b="1" dirty="0">
                <a:latin typeface="__fkGroteskNeue_598ab8"/>
              </a:rPr>
              <a:t>Step 3: Strategic Objectives</a:t>
            </a:r>
          </a:p>
          <a:p>
            <a:pPr algn="just" fontAlgn="base">
              <a:lnSpc>
                <a:spcPct val="150000"/>
              </a:lnSpc>
            </a:pPr>
            <a:r>
              <a:rPr lang="en-US" sz="2200" dirty="0">
                <a:latin typeface="__fkGroteskNeue_598ab8"/>
              </a:rPr>
              <a:t>In the Strategic Objectives step, the building blocks of strategy are developed. Strategic Objectives are the linchpins of a successful strategic planning and management system and are the key to implementing strategy. Objectives are qualitative, continuous improvement actions (outcomes) critical to strategy success. Objectives are developed on the strategic theme level first and then merged together to form organization-level objectives.</a:t>
            </a:r>
          </a:p>
        </p:txBody>
      </p:sp>
      <p:pic>
        <p:nvPicPr>
          <p:cNvPr id="7" name="Graphic 21">
            <a:extLst>
              <a:ext uri="{FF2B5EF4-FFF2-40B4-BE49-F238E27FC236}">
                <a16:creationId xmlns:a16="http://schemas.microsoft.com/office/drawing/2014/main" id="{B44C6F06-1D2D-8137-1466-2B0EB85BA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51423B1-213B-505A-EC9C-1DC0E8E7FD0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CCF11F7-6D0A-BC8F-9C51-F3B82F930A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360C115-5CB3-A3AA-2E04-33F792109C1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E427924-B277-792A-6D43-B7F43D8BBE1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609238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E186E-2872-8008-85FC-89CB427A8B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A8CA6D-CD13-36DC-D5EE-EEDFAAF43F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36FD596B-37C8-ECA1-D971-F9E2EE8473F2}"/>
              </a:ext>
            </a:extLst>
          </p:cNvPr>
          <p:cNvSpPr txBox="1"/>
          <p:nvPr/>
        </p:nvSpPr>
        <p:spPr>
          <a:xfrm>
            <a:off x="942308" y="2084931"/>
            <a:ext cx="9892706" cy="589072"/>
          </a:xfrm>
          <a:prstGeom prst="rect">
            <a:avLst/>
          </a:prstGeom>
          <a:noFill/>
        </p:spPr>
        <p:txBody>
          <a:bodyPr wrap="square" lIns="91440" tIns="45720" rIns="91440" bIns="45720" rtlCol="0" anchor="t">
            <a:spAutoFit/>
          </a:bodyPr>
          <a:lstStyle/>
          <a:p>
            <a:pPr algn="just" fontAlgn="base">
              <a:lnSpc>
                <a:spcPct val="150000"/>
              </a:lnSpc>
            </a:pPr>
            <a:r>
              <a:rPr lang="en-US" sz="2400" b="1" dirty="0">
                <a:latin typeface="__fkGroteskNeue_598ab8"/>
              </a:rPr>
              <a:t>Main objectives of Healthcare Systems: </a:t>
            </a:r>
          </a:p>
        </p:txBody>
      </p:sp>
      <p:pic>
        <p:nvPicPr>
          <p:cNvPr id="7" name="Graphic 21">
            <a:extLst>
              <a:ext uri="{FF2B5EF4-FFF2-40B4-BE49-F238E27FC236}">
                <a16:creationId xmlns:a16="http://schemas.microsoft.com/office/drawing/2014/main" id="{63047D78-4623-67C2-6515-9F371A0CA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2228FB1-465B-69D8-AB0B-6AEA536923C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853074A-424A-9577-8B07-554B137AC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1CD5E0B-B129-8064-B615-6280499BA8D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DAC2D91-18C7-2E3A-03E1-E25704E2CA3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53331BFB-CE07-09D3-AD82-99B610ACE49C}"/>
              </a:ext>
            </a:extLst>
          </p:cNvPr>
          <p:cNvSpPr txBox="1"/>
          <p:nvPr/>
        </p:nvSpPr>
        <p:spPr>
          <a:xfrm>
            <a:off x="2513150" y="1019069"/>
            <a:ext cx="679148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endParaRPr lang="en-US" dirty="0"/>
          </a:p>
        </p:txBody>
      </p:sp>
      <p:pic>
        <p:nvPicPr>
          <p:cNvPr id="3" name="Picture 2" descr="researchgate.net">
            <a:extLst>
              <a:ext uri="{FF2B5EF4-FFF2-40B4-BE49-F238E27FC236}">
                <a16:creationId xmlns:a16="http://schemas.microsoft.com/office/drawing/2014/main" id="{FEDFD0F5-1BDF-C450-C614-96959CA374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219" y="2846227"/>
            <a:ext cx="8948884" cy="2913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748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5DF0C-840A-FE88-6C9A-67191AFB2A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0C60A3-D551-9D81-111A-3EC2608FB4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0DEDAE6-731E-D898-86A0-4A538D9773DD}"/>
              </a:ext>
            </a:extLst>
          </p:cNvPr>
          <p:cNvSpPr txBox="1"/>
          <p:nvPr/>
        </p:nvSpPr>
        <p:spPr>
          <a:xfrm>
            <a:off x="942308" y="2084931"/>
            <a:ext cx="9892706" cy="3737946"/>
          </a:xfrm>
          <a:prstGeom prst="rect">
            <a:avLst/>
          </a:prstGeom>
          <a:noFill/>
        </p:spPr>
        <p:txBody>
          <a:bodyPr wrap="square" lIns="91440" tIns="45720" rIns="91440" bIns="45720" rtlCol="0" anchor="t">
            <a:spAutoFit/>
          </a:bodyPr>
          <a:lstStyle/>
          <a:p>
            <a:pPr algn="just" fontAlgn="base">
              <a:lnSpc>
                <a:spcPct val="150000"/>
              </a:lnSpc>
            </a:pPr>
            <a:r>
              <a:rPr lang="en-US" sz="2000" b="1" dirty="0">
                <a:latin typeface="__fkGroteskNeue_598ab8"/>
              </a:rPr>
              <a:t>Step 4: Strategy Mapping</a:t>
            </a:r>
          </a:p>
          <a:p>
            <a:pPr algn="just" fontAlgn="base">
              <a:lnSpc>
                <a:spcPct val="150000"/>
              </a:lnSpc>
            </a:pPr>
            <a:r>
              <a:rPr lang="en-US" sz="2000" dirty="0">
                <a:latin typeface="__fkGroteskNeue_598ab8"/>
              </a:rPr>
              <a:t>In the Strategy Mapping step, cause-and-effect links are developed between the Strategic Objectives, creating a “value chain” of how customers and stakeholders are satisfied by the organization’s products and services. </a:t>
            </a:r>
          </a:p>
          <a:p>
            <a:pPr algn="just" fontAlgn="base">
              <a:lnSpc>
                <a:spcPct val="150000"/>
              </a:lnSpc>
            </a:pPr>
            <a:r>
              <a:rPr lang="en-US" sz="2000" dirty="0">
                <a:latin typeface="__fkGroteskNeue_598ab8"/>
              </a:rPr>
              <a:t>Strategy Maps are developed for each theme to ensure a complete strategy to achieve each strategic result and then those are merged into a final organizational Strategy Map. A Strategy Map is a graphic that shows the cause-and-effect relationships of objectives across the four perspectives, telling the story of how the organization will achieve the results desired. </a:t>
            </a:r>
          </a:p>
        </p:txBody>
      </p:sp>
      <p:pic>
        <p:nvPicPr>
          <p:cNvPr id="7" name="Graphic 21">
            <a:extLst>
              <a:ext uri="{FF2B5EF4-FFF2-40B4-BE49-F238E27FC236}">
                <a16:creationId xmlns:a16="http://schemas.microsoft.com/office/drawing/2014/main" id="{77F521F7-ED39-B7AD-0B05-4124D401C5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391566E-7426-8744-A538-020BFAEABF3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39974AC-0793-41F1-797E-8985136F7C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261846C-0D18-45D1-A2E3-1F046282C46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0D9BDE3-870D-F6A2-3B0B-76705DA6DD2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959939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09D20-49F2-AF52-365A-418DADD3A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A17E5C-DC95-20BF-894E-67C4D0065C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sp>
        <p:nvSpPr>
          <p:cNvPr id="48" name="TextBox 47">
            <a:extLst>
              <a:ext uri="{FF2B5EF4-FFF2-40B4-BE49-F238E27FC236}">
                <a16:creationId xmlns:a16="http://schemas.microsoft.com/office/drawing/2014/main" id="{7F4E309B-7297-CCA8-4F9F-F4D919AA685E}"/>
              </a:ext>
            </a:extLst>
          </p:cNvPr>
          <p:cNvSpPr txBox="1"/>
          <p:nvPr/>
        </p:nvSpPr>
        <p:spPr>
          <a:xfrm>
            <a:off x="942308" y="2084931"/>
            <a:ext cx="9892706" cy="506292"/>
          </a:xfrm>
          <a:prstGeom prst="rect">
            <a:avLst/>
          </a:prstGeom>
          <a:noFill/>
        </p:spPr>
        <p:txBody>
          <a:bodyPr wrap="square" lIns="91440" tIns="45720" rIns="91440" bIns="45720" rtlCol="0" anchor="t">
            <a:spAutoFit/>
          </a:bodyPr>
          <a:lstStyle/>
          <a:p>
            <a:pPr algn="just" fontAlgn="base">
              <a:lnSpc>
                <a:spcPct val="150000"/>
              </a:lnSpc>
            </a:pPr>
            <a:r>
              <a:rPr lang="en-US" sz="2000" b="1" dirty="0">
                <a:latin typeface="__fkGroteskNeue_598ab8"/>
              </a:rPr>
              <a:t>Step 4: Strategy Mapping</a:t>
            </a:r>
          </a:p>
        </p:txBody>
      </p:sp>
      <p:pic>
        <p:nvPicPr>
          <p:cNvPr id="7" name="Graphic 21">
            <a:extLst>
              <a:ext uri="{FF2B5EF4-FFF2-40B4-BE49-F238E27FC236}">
                <a16:creationId xmlns:a16="http://schemas.microsoft.com/office/drawing/2014/main" id="{ABF50C4D-AF9B-229B-3330-FF2C65F88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8170222-4FED-6BDB-E68A-A1F6752AFFA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D25E582-22D4-C485-7135-CF8EF8E725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8D53519-AAD7-3F74-7AD7-35C4EEE534D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9C5FDC-D7E3-92B1-2588-3B7E6E8A280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1028" name="Picture 4" descr="What is a Strategy Map? Learn How to Create a Strategy Map in 7 Easy Steps  | Creately">
            <a:extLst>
              <a:ext uri="{FF2B5EF4-FFF2-40B4-BE49-F238E27FC236}">
                <a16:creationId xmlns:a16="http://schemas.microsoft.com/office/drawing/2014/main" id="{4FB17C9A-CE6B-CFC5-7FA9-E139C06F52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8334" y="2313365"/>
            <a:ext cx="3831358" cy="335547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6F6FCE8-EA04-5A1C-D949-15C0B17A8F43}"/>
              </a:ext>
            </a:extLst>
          </p:cNvPr>
          <p:cNvSpPr txBox="1"/>
          <p:nvPr/>
        </p:nvSpPr>
        <p:spPr>
          <a:xfrm>
            <a:off x="942308" y="2877416"/>
            <a:ext cx="6096000" cy="369332"/>
          </a:xfrm>
          <a:prstGeom prst="rect">
            <a:avLst/>
          </a:prstGeom>
          <a:noFill/>
        </p:spPr>
        <p:txBody>
          <a:bodyPr wrap="square">
            <a:spAutoFit/>
          </a:bodyPr>
          <a:lstStyle/>
          <a:p>
            <a:pPr marL="285750" indent="-285750">
              <a:buFont typeface="Arial" panose="020B0604020202020204" pitchFamily="34" charset="0"/>
              <a:buChar char="•"/>
            </a:pPr>
            <a:r>
              <a:rPr lang="en-US" b="0" i="0" u="none" strike="noStrike" dirty="0">
                <a:effectLst/>
                <a:latin typeface="__fkGroteskNeue_598ab8"/>
              </a:rPr>
              <a:t>Objectives should be linked to each other. </a:t>
            </a:r>
            <a:endParaRPr lang="en-SA" dirty="0"/>
          </a:p>
        </p:txBody>
      </p:sp>
      <p:sp>
        <p:nvSpPr>
          <p:cNvPr id="9" name="TextBox 8">
            <a:extLst>
              <a:ext uri="{FF2B5EF4-FFF2-40B4-BE49-F238E27FC236}">
                <a16:creationId xmlns:a16="http://schemas.microsoft.com/office/drawing/2014/main" id="{1C6219C5-7FEC-D1F0-9746-0A40BB20A225}"/>
              </a:ext>
            </a:extLst>
          </p:cNvPr>
          <p:cNvSpPr txBox="1"/>
          <p:nvPr/>
        </p:nvSpPr>
        <p:spPr>
          <a:xfrm>
            <a:off x="942308" y="3356896"/>
            <a:ext cx="6096000" cy="369332"/>
          </a:xfrm>
          <a:prstGeom prst="rect">
            <a:avLst/>
          </a:prstGeom>
          <a:noFill/>
        </p:spPr>
        <p:txBody>
          <a:bodyPr wrap="square">
            <a:spAutoFit/>
          </a:bodyPr>
          <a:lstStyle/>
          <a:p>
            <a:pPr marL="285750" indent="-285750">
              <a:buFont typeface="Arial" panose="020B0604020202020204" pitchFamily="34" charset="0"/>
              <a:buChar char="•"/>
            </a:pPr>
            <a:r>
              <a:rPr lang="en-US" b="0" i="0" u="none" strike="noStrike" dirty="0">
                <a:effectLst/>
                <a:latin typeface="__fkGroteskNeue_598ab8"/>
              </a:rPr>
              <a:t>Objectives should have contributions.</a:t>
            </a:r>
            <a:endParaRPr lang="en-SA" dirty="0"/>
          </a:p>
        </p:txBody>
      </p:sp>
      <p:sp>
        <p:nvSpPr>
          <p:cNvPr id="11" name="TextBox 10">
            <a:extLst>
              <a:ext uri="{FF2B5EF4-FFF2-40B4-BE49-F238E27FC236}">
                <a16:creationId xmlns:a16="http://schemas.microsoft.com/office/drawing/2014/main" id="{701E45C6-D0B3-B446-D14D-0DAE6405B7F0}"/>
              </a:ext>
            </a:extLst>
          </p:cNvPr>
          <p:cNvSpPr txBox="1"/>
          <p:nvPr/>
        </p:nvSpPr>
        <p:spPr>
          <a:xfrm>
            <a:off x="942308" y="3836376"/>
            <a:ext cx="6096000" cy="369332"/>
          </a:xfrm>
          <a:prstGeom prst="rect">
            <a:avLst/>
          </a:prstGeom>
          <a:noFill/>
        </p:spPr>
        <p:txBody>
          <a:bodyPr wrap="square">
            <a:spAutoFit/>
          </a:bodyPr>
          <a:lstStyle/>
          <a:p>
            <a:pPr marL="285750" indent="-285750">
              <a:buFont typeface="Arial" panose="020B0604020202020204" pitchFamily="34" charset="0"/>
              <a:buChar char="•"/>
            </a:pPr>
            <a:r>
              <a:rPr lang="en-US" b="0" i="0" u="none" strike="noStrike" dirty="0">
                <a:effectLst/>
                <a:latin typeface="__fkGroteskNeue_598ab8"/>
              </a:rPr>
              <a:t>An objective might be linked to more than one objective. </a:t>
            </a:r>
            <a:endParaRPr lang="en-SA" dirty="0"/>
          </a:p>
        </p:txBody>
      </p:sp>
      <p:sp>
        <p:nvSpPr>
          <p:cNvPr id="12" name="TextBox 11">
            <a:extLst>
              <a:ext uri="{FF2B5EF4-FFF2-40B4-BE49-F238E27FC236}">
                <a16:creationId xmlns:a16="http://schemas.microsoft.com/office/drawing/2014/main" id="{CDBC665E-A416-087B-43C7-1B933387CC11}"/>
              </a:ext>
            </a:extLst>
          </p:cNvPr>
          <p:cNvSpPr txBox="1"/>
          <p:nvPr/>
        </p:nvSpPr>
        <p:spPr>
          <a:xfrm>
            <a:off x="942308" y="4316303"/>
            <a:ext cx="6096000" cy="369332"/>
          </a:xfrm>
          <a:prstGeom prst="rect">
            <a:avLst/>
          </a:prstGeom>
          <a:noFill/>
        </p:spPr>
        <p:txBody>
          <a:bodyPr wrap="square">
            <a:spAutoFit/>
          </a:bodyPr>
          <a:lstStyle/>
          <a:p>
            <a:pPr marL="285750" indent="-285750">
              <a:buFont typeface="Arial" panose="020B0604020202020204" pitchFamily="34" charset="0"/>
              <a:buChar char="•"/>
            </a:pPr>
            <a:r>
              <a:rPr lang="en-US" b="0" i="0" u="none" strike="noStrike" dirty="0">
                <a:effectLst/>
                <a:latin typeface="__fkGroteskNeue_598ab8"/>
              </a:rPr>
              <a:t>Unlinked objectives should be removed. </a:t>
            </a:r>
            <a:endParaRPr lang="en-SA" dirty="0"/>
          </a:p>
        </p:txBody>
      </p:sp>
      <p:sp>
        <p:nvSpPr>
          <p:cNvPr id="13" name="TextBox 12">
            <a:extLst>
              <a:ext uri="{FF2B5EF4-FFF2-40B4-BE49-F238E27FC236}">
                <a16:creationId xmlns:a16="http://schemas.microsoft.com/office/drawing/2014/main" id="{6593FBFD-10F5-09B7-5C46-1FD293F6BE40}"/>
              </a:ext>
            </a:extLst>
          </p:cNvPr>
          <p:cNvSpPr txBox="1"/>
          <p:nvPr/>
        </p:nvSpPr>
        <p:spPr>
          <a:xfrm>
            <a:off x="950869" y="4793670"/>
            <a:ext cx="6096000" cy="369332"/>
          </a:xfrm>
          <a:prstGeom prst="rect">
            <a:avLst/>
          </a:prstGeom>
          <a:noFill/>
        </p:spPr>
        <p:txBody>
          <a:bodyPr wrap="square">
            <a:spAutoFit/>
          </a:bodyPr>
          <a:lstStyle/>
          <a:p>
            <a:pPr marL="285750" indent="-285750">
              <a:buFont typeface="Arial" panose="020B0604020202020204" pitchFamily="34" charset="0"/>
              <a:buChar char="•"/>
            </a:pPr>
            <a:r>
              <a:rPr lang="en-US" b="0" i="0" u="none" strike="noStrike" dirty="0">
                <a:effectLst/>
                <a:latin typeface="__fkGroteskNeue_598ab8"/>
              </a:rPr>
              <a:t>Objectives draw th</a:t>
            </a:r>
            <a:r>
              <a:rPr lang="en-US" dirty="0">
                <a:latin typeface="__fkGroteskNeue_598ab8"/>
              </a:rPr>
              <a:t>e success story of the healthcare systems.</a:t>
            </a:r>
            <a:endParaRPr lang="en-SA" dirty="0"/>
          </a:p>
        </p:txBody>
      </p:sp>
    </p:spTree>
    <p:extLst>
      <p:ext uri="{BB962C8B-B14F-4D97-AF65-F5344CB8AC3E}">
        <p14:creationId xmlns:p14="http://schemas.microsoft.com/office/powerpoint/2010/main" val="2692774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A43C4-6F6F-7951-D498-6DA941923A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5F22DD-C76B-6A70-57D9-410D065790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1E0D792-CF86-D225-9FAD-0D0A2DD4DE1D}"/>
              </a:ext>
            </a:extLst>
          </p:cNvPr>
          <p:cNvSpPr txBox="1"/>
          <p:nvPr/>
        </p:nvSpPr>
        <p:spPr>
          <a:xfrm>
            <a:off x="938714" y="1904351"/>
            <a:ext cx="9892706" cy="4199611"/>
          </a:xfrm>
          <a:prstGeom prst="rect">
            <a:avLst/>
          </a:prstGeom>
          <a:noFill/>
        </p:spPr>
        <p:txBody>
          <a:bodyPr wrap="square" lIns="91440" tIns="45720" rIns="91440" bIns="45720" rtlCol="0" anchor="t">
            <a:spAutoFit/>
          </a:bodyPr>
          <a:lstStyle/>
          <a:p>
            <a:pPr algn="just" fontAlgn="base">
              <a:lnSpc>
                <a:spcPct val="150000"/>
              </a:lnSpc>
            </a:pPr>
            <a:r>
              <a:rPr lang="en-US" sz="2000" b="1" dirty="0">
                <a:latin typeface="__fkGroteskNeue_598ab8"/>
              </a:rPr>
              <a:t>Step 5: Performance Measures</a:t>
            </a:r>
          </a:p>
          <a:p>
            <a:pPr algn="just" fontAlgn="base">
              <a:lnSpc>
                <a:spcPct val="150000"/>
              </a:lnSpc>
            </a:pPr>
            <a:r>
              <a:rPr lang="en-US" sz="2000" dirty="0">
                <a:latin typeface="__fkGroteskNeue_598ab8"/>
              </a:rPr>
              <a:t>Performance Measures (KPIs) are critical to tracking the progress of an organization’s strategy. The image below shows the interconnectivity relationships among different types of performance measures. Operational measures focus on the use of resources, processes and production (output). </a:t>
            </a:r>
          </a:p>
          <a:p>
            <a:pPr algn="just" fontAlgn="base">
              <a:lnSpc>
                <a:spcPct val="150000"/>
              </a:lnSpc>
            </a:pPr>
            <a:r>
              <a:rPr lang="en-US" sz="2000" dirty="0">
                <a:latin typeface="__fkGroteskNeue_598ab8"/>
              </a:rPr>
              <a:t>These measures “drive” the outcomes a business desires, with some outcomes being more intermediate than other, more final, outcomes. Our process gets at these relationships, so you can identify the most meaningful outcome measures to determine if your actions are leading to the strategic results you desire.</a:t>
            </a:r>
          </a:p>
        </p:txBody>
      </p:sp>
      <p:pic>
        <p:nvPicPr>
          <p:cNvPr id="7" name="Graphic 21">
            <a:extLst>
              <a:ext uri="{FF2B5EF4-FFF2-40B4-BE49-F238E27FC236}">
                <a16:creationId xmlns:a16="http://schemas.microsoft.com/office/drawing/2014/main" id="{120DEFE7-9A72-DCD5-B7EE-DAF6AB0ECF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59CC0B8-684D-601F-A1F4-C1543CFD421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606DA8B-CBBF-EA03-0CCD-A79C667F9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1FE6634-AE18-5E30-6168-542D71592C6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DF0CD78-61BE-3523-7469-4186617101D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434794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F1507-C122-0554-1484-C676E97918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A6F44-E00B-D0C7-C8F7-149958B0EA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75CA109-2ADF-E13F-3602-188B127EA9DF}"/>
              </a:ext>
            </a:extLst>
          </p:cNvPr>
          <p:cNvSpPr txBox="1"/>
          <p:nvPr/>
        </p:nvSpPr>
        <p:spPr>
          <a:xfrm>
            <a:off x="942308" y="2084931"/>
            <a:ext cx="9892706" cy="3594702"/>
          </a:xfrm>
          <a:prstGeom prst="rect">
            <a:avLst/>
          </a:prstGeom>
          <a:noFill/>
        </p:spPr>
        <p:txBody>
          <a:bodyPr wrap="square" lIns="91440" tIns="45720" rIns="91440" bIns="45720" rtlCol="0" anchor="t">
            <a:spAutoFit/>
          </a:bodyPr>
          <a:lstStyle/>
          <a:p>
            <a:pPr algn="just" fontAlgn="base">
              <a:lnSpc>
                <a:spcPct val="150000"/>
              </a:lnSpc>
            </a:pPr>
            <a:r>
              <a:rPr lang="en-US" sz="2200" b="1" dirty="0">
                <a:latin typeface="__fkGroteskNeue_598ab8"/>
              </a:rPr>
              <a:t>Step 6: Strategic Initiatives</a:t>
            </a:r>
          </a:p>
          <a:p>
            <a:pPr algn="just" fontAlgn="base">
              <a:lnSpc>
                <a:spcPct val="150000"/>
              </a:lnSpc>
            </a:pPr>
            <a:r>
              <a:rPr lang="en-US" sz="2200" dirty="0">
                <a:latin typeface="__fkGroteskNeue_598ab8"/>
              </a:rPr>
              <a:t>In the Strategic Initiatives step, the projects that are critical to the success of the strategy, are developed, prioritized, and implemented. Initiatives help close performance gaps in performance to hit targets. </a:t>
            </a:r>
          </a:p>
          <a:p>
            <a:pPr algn="just" fontAlgn="base">
              <a:lnSpc>
                <a:spcPct val="150000"/>
              </a:lnSpc>
            </a:pPr>
            <a:r>
              <a:rPr lang="en-US" sz="2200" dirty="0">
                <a:latin typeface="__fkGroteskNeue_598ab8"/>
              </a:rPr>
              <a:t>It is important to focus the organization on the execution of the most prioritized strategic projects versus creating a long list of potential actions and projects. Without this disciplined focus, organizations struggle to execute their strategy. </a:t>
            </a:r>
          </a:p>
        </p:txBody>
      </p:sp>
      <p:pic>
        <p:nvPicPr>
          <p:cNvPr id="7" name="Graphic 21">
            <a:extLst>
              <a:ext uri="{FF2B5EF4-FFF2-40B4-BE49-F238E27FC236}">
                <a16:creationId xmlns:a16="http://schemas.microsoft.com/office/drawing/2014/main" id="{EF6A28CE-D5AC-C69D-1FFF-51801F5D3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28F60F3-C2F9-5BB1-360D-A1AE45E8CCA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EA695C-A308-0BCB-BA58-D7484E8FD7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010424F-5FEE-2D32-9F42-D2EE7AC6BDF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851CC20-B513-6AD1-C8B3-1DC75203873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2576364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20DF6-A557-8233-C274-EA54BBB83E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0CECDB-D879-A1D1-2855-AA7B9406B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07C52EBA-4454-F515-A644-020EECE85057}"/>
              </a:ext>
            </a:extLst>
          </p:cNvPr>
          <p:cNvSpPr txBox="1"/>
          <p:nvPr/>
        </p:nvSpPr>
        <p:spPr>
          <a:xfrm>
            <a:off x="942308" y="2084931"/>
            <a:ext cx="9892706" cy="3594702"/>
          </a:xfrm>
          <a:prstGeom prst="rect">
            <a:avLst/>
          </a:prstGeom>
          <a:noFill/>
        </p:spPr>
        <p:txBody>
          <a:bodyPr wrap="square" lIns="91440" tIns="45720" rIns="91440" bIns="45720" rtlCol="0" anchor="t">
            <a:spAutoFit/>
          </a:bodyPr>
          <a:lstStyle/>
          <a:p>
            <a:pPr algn="just" fontAlgn="base">
              <a:lnSpc>
                <a:spcPct val="150000"/>
              </a:lnSpc>
            </a:pPr>
            <a:r>
              <a:rPr lang="en-US" sz="2200" b="1" dirty="0">
                <a:latin typeface="__fkGroteskNeue_598ab8"/>
              </a:rPr>
              <a:t>Step 7: Performance Analysis</a:t>
            </a:r>
          </a:p>
          <a:p>
            <a:pPr algn="just" fontAlgn="base">
              <a:lnSpc>
                <a:spcPct val="150000"/>
              </a:lnSpc>
            </a:pPr>
            <a:r>
              <a:rPr lang="en-US" sz="2200" dirty="0">
                <a:latin typeface="__fkGroteskNeue_598ab8"/>
              </a:rPr>
              <a:t>In the Performance Analysis step, data is transformed into evidence-based knowledge and understanding. </a:t>
            </a:r>
          </a:p>
          <a:p>
            <a:pPr algn="just" fontAlgn="base">
              <a:lnSpc>
                <a:spcPct val="150000"/>
              </a:lnSpc>
            </a:pPr>
            <a:r>
              <a:rPr lang="en-US" sz="2200" dirty="0">
                <a:latin typeface="__fkGroteskNeue_598ab8"/>
              </a:rPr>
              <a:t>Effective analysis helps people make better decisions that will drive improved strategic outcomes. This step focuses on measuring and evaluating performance to identify what works well and what doesn’t, taking corrective action and becoming a high-performance organization.</a:t>
            </a:r>
          </a:p>
        </p:txBody>
      </p:sp>
      <p:pic>
        <p:nvPicPr>
          <p:cNvPr id="7" name="Graphic 21">
            <a:extLst>
              <a:ext uri="{FF2B5EF4-FFF2-40B4-BE49-F238E27FC236}">
                <a16:creationId xmlns:a16="http://schemas.microsoft.com/office/drawing/2014/main" id="{1480DE42-B8F1-697D-6851-264080864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9B316F8-149B-219E-1921-F43EC0D6C95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0D3A909-2953-1880-FD40-35B1E5EA59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2EDE93A-6274-81FD-1E9D-5C99F9EED04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5B8A1EA-31E5-3CBD-38CD-303302E2707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2154448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C5E05-3E7C-929A-DC69-C006753C71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647502-1D5F-3EAB-0901-7A4BBD4CB6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1B804DD-FB99-94E5-72CE-C05425AEF0CE}"/>
              </a:ext>
            </a:extLst>
          </p:cNvPr>
          <p:cNvSpPr txBox="1"/>
          <p:nvPr/>
        </p:nvSpPr>
        <p:spPr>
          <a:xfrm>
            <a:off x="942308" y="2084931"/>
            <a:ext cx="9892706" cy="3086871"/>
          </a:xfrm>
          <a:prstGeom prst="rect">
            <a:avLst/>
          </a:prstGeom>
          <a:noFill/>
        </p:spPr>
        <p:txBody>
          <a:bodyPr wrap="square" lIns="91440" tIns="45720" rIns="91440" bIns="45720" rtlCol="0" anchor="t">
            <a:spAutoFit/>
          </a:bodyPr>
          <a:lstStyle/>
          <a:p>
            <a:pPr algn="just" fontAlgn="base">
              <a:lnSpc>
                <a:spcPct val="150000"/>
              </a:lnSpc>
            </a:pPr>
            <a:r>
              <a:rPr lang="en-US" sz="2200" b="1" dirty="0">
                <a:latin typeface="__fkGroteskNeue_598ab8"/>
              </a:rPr>
              <a:t>Step 8: Alignment</a:t>
            </a:r>
          </a:p>
          <a:p>
            <a:pPr algn="just" fontAlgn="base">
              <a:lnSpc>
                <a:spcPct val="150000"/>
              </a:lnSpc>
            </a:pPr>
            <a:r>
              <a:rPr lang="en-US" sz="2200" dirty="0">
                <a:latin typeface="__fkGroteskNeue_598ab8"/>
              </a:rPr>
              <a:t>In the Alignment step, strategy is transformed from something only executives worry about to something everyone supports by cascading high-level enterprise strategy to first business and support units and then to individual employees. </a:t>
            </a:r>
          </a:p>
          <a:p>
            <a:pPr algn="just" fontAlgn="base">
              <a:lnSpc>
                <a:spcPct val="150000"/>
              </a:lnSpc>
            </a:pPr>
            <a:r>
              <a:rPr lang="en-US" sz="2200" dirty="0">
                <a:latin typeface="__fkGroteskNeue_598ab8"/>
              </a:rPr>
              <a:t>The Alignment step produces scorecards for business and support units, and individual scorecards for each employee or team.</a:t>
            </a:r>
          </a:p>
        </p:txBody>
      </p:sp>
      <p:pic>
        <p:nvPicPr>
          <p:cNvPr id="7" name="Graphic 21">
            <a:extLst>
              <a:ext uri="{FF2B5EF4-FFF2-40B4-BE49-F238E27FC236}">
                <a16:creationId xmlns:a16="http://schemas.microsoft.com/office/drawing/2014/main" id="{0C8B87DA-7C5E-281C-338A-AA05B13F75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4C62D64-F581-80C9-0911-57D763557AA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011D25C-657A-7BB9-54D5-602BB911DF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BC9392B-EB25-3C0C-FA06-2CD5EAD6376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7CA308D-864B-AFFB-1096-CE7FAF25544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746832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E68D1-6540-E938-550A-D91F13426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83537-C50A-3F52-5728-605E73D8F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76FA5B2-1D11-CA0D-E9DF-C5D929917A0A}"/>
              </a:ext>
            </a:extLst>
          </p:cNvPr>
          <p:cNvSpPr txBox="1"/>
          <p:nvPr/>
        </p:nvSpPr>
        <p:spPr>
          <a:xfrm>
            <a:off x="942308" y="2084931"/>
            <a:ext cx="9892706" cy="3594702"/>
          </a:xfrm>
          <a:prstGeom prst="rect">
            <a:avLst/>
          </a:prstGeom>
          <a:noFill/>
        </p:spPr>
        <p:txBody>
          <a:bodyPr wrap="square" lIns="91440" tIns="45720" rIns="91440" bIns="45720" rtlCol="0" anchor="t">
            <a:spAutoFit/>
          </a:bodyPr>
          <a:lstStyle/>
          <a:p>
            <a:pPr algn="just" fontAlgn="base">
              <a:lnSpc>
                <a:spcPct val="150000"/>
              </a:lnSpc>
            </a:pPr>
            <a:r>
              <a:rPr lang="en-US" sz="2200" b="1" dirty="0">
                <a:latin typeface="__fkGroteskNeue_598ab8"/>
              </a:rPr>
              <a:t>Step 9: Evaluation</a:t>
            </a:r>
          </a:p>
          <a:p>
            <a:pPr algn="just" fontAlgn="base">
              <a:lnSpc>
                <a:spcPct val="150000"/>
              </a:lnSpc>
            </a:pPr>
            <a:r>
              <a:rPr lang="en-US" sz="2200" dirty="0">
                <a:latin typeface="__fkGroteskNeue_598ab8"/>
              </a:rPr>
              <a:t>Evaluation is an opportunity to review and refresh. During this step, leaders and managers evaluate how well the organization has accomplished desired results and how well the strategic management system improves communications, alignment and performance. </a:t>
            </a:r>
          </a:p>
          <a:p>
            <a:pPr algn="just" fontAlgn="base">
              <a:lnSpc>
                <a:spcPct val="150000"/>
              </a:lnSpc>
            </a:pPr>
            <a:r>
              <a:rPr lang="en-US" sz="2200" dirty="0">
                <a:latin typeface="__fkGroteskNeue_598ab8"/>
              </a:rPr>
              <a:t>It ensures that the strategic planning and management system is dynamic and incorporates continuous improvement into day-to-day operations and management.</a:t>
            </a:r>
          </a:p>
        </p:txBody>
      </p:sp>
      <p:pic>
        <p:nvPicPr>
          <p:cNvPr id="7" name="Graphic 21">
            <a:extLst>
              <a:ext uri="{FF2B5EF4-FFF2-40B4-BE49-F238E27FC236}">
                <a16:creationId xmlns:a16="http://schemas.microsoft.com/office/drawing/2014/main" id="{8E968A3C-4CF2-2711-DFDB-F1211E1CCE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324128C-26E9-3926-CC3D-8A39983F957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0107664-7E20-4495-3D60-0B753B8090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05DFC18-1AD8-9D3F-3AB0-570B56BA7D5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DBF0E39-1F0A-0987-9AAB-3F9AB8A81D8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Tree>
    <p:extLst>
      <p:ext uri="{BB962C8B-B14F-4D97-AF65-F5344CB8AC3E}">
        <p14:creationId xmlns:p14="http://schemas.microsoft.com/office/powerpoint/2010/main" val="1117021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BB0B-C672-5684-D70A-0407F2F265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025E11-4127-D292-D5B0-8BCFE8BE41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46A2F55-98D5-6E80-331B-88B41F90EC81}"/>
              </a:ext>
            </a:extLst>
          </p:cNvPr>
          <p:cNvSpPr txBox="1"/>
          <p:nvPr/>
        </p:nvSpPr>
        <p:spPr>
          <a:xfrm>
            <a:off x="942308" y="2244602"/>
            <a:ext cx="9878091" cy="4102533"/>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200" b="0" i="0" u="none" strike="noStrike" dirty="0">
                <a:effectLst/>
                <a:latin typeface="__fkGroteskNeue_598ab8"/>
              </a:rPr>
              <a:t>Strategy planning is essential to navigate the complex and ever-changing landscape of healthcare delivery. </a:t>
            </a:r>
          </a:p>
          <a:p>
            <a:pPr marL="285750" indent="-285750" algn="just">
              <a:lnSpc>
                <a:spcPct val="150000"/>
              </a:lnSpc>
              <a:buFont typeface="Arial" panose="020B0604020202020204" pitchFamily="34" charset="0"/>
              <a:buChar char="•"/>
            </a:pPr>
            <a:r>
              <a:rPr lang="en-US" sz="2200" b="0" i="0" u="none" strike="noStrike" dirty="0">
                <a:effectLst/>
                <a:latin typeface="__fkGroteskNeue_598ab8"/>
              </a:rPr>
              <a:t>The healthcare landscape is constantly evolving</a:t>
            </a:r>
            <a:r>
              <a:rPr lang="en-US" sz="2200" dirty="0">
                <a:latin typeface="__fkGroteskNeue_598ab8"/>
              </a:rPr>
              <a:t>. </a:t>
            </a:r>
          </a:p>
          <a:p>
            <a:pPr marL="285750" indent="-285750" algn="just">
              <a:lnSpc>
                <a:spcPct val="150000"/>
              </a:lnSpc>
              <a:buFont typeface="Arial" panose="020B0604020202020204" pitchFamily="34" charset="0"/>
              <a:buChar char="•"/>
            </a:pPr>
            <a:r>
              <a:rPr lang="en-US" sz="2200" dirty="0">
                <a:latin typeface="__fkGroteskNeue_598ab8"/>
              </a:rPr>
              <a:t>The advancement in technologies is one of the main challenges in healthcare. </a:t>
            </a:r>
          </a:p>
          <a:p>
            <a:pPr marL="285750" indent="-285750" algn="just">
              <a:lnSpc>
                <a:spcPct val="150000"/>
              </a:lnSpc>
              <a:buFont typeface="Arial" panose="020B0604020202020204" pitchFamily="34" charset="0"/>
              <a:buChar char="•"/>
            </a:pPr>
            <a:r>
              <a:rPr lang="en-US" sz="2200" dirty="0">
                <a:latin typeface="__fkGroteskNeue_598ab8"/>
              </a:rPr>
              <a:t>Good strategic plans might fail because of ineffective implementation. </a:t>
            </a:r>
          </a:p>
          <a:p>
            <a:pPr marL="285750" indent="-285750" algn="just">
              <a:lnSpc>
                <a:spcPct val="150000"/>
              </a:lnSpc>
              <a:buFont typeface="Arial" panose="020B0604020202020204" pitchFamily="34" charset="0"/>
              <a:buChar char="•"/>
            </a:pPr>
            <a:r>
              <a:rPr lang="en-US" sz="2200" dirty="0">
                <a:latin typeface="__fkGroteskNeue_598ab8"/>
              </a:rPr>
              <a:t>Strategic Planning has six (6) levels. </a:t>
            </a:r>
          </a:p>
          <a:p>
            <a:pPr marL="285750" indent="-285750" algn="just">
              <a:lnSpc>
                <a:spcPct val="150000"/>
              </a:lnSpc>
              <a:buFont typeface="Arial" panose="020B0604020202020204" pitchFamily="34" charset="0"/>
              <a:buChar char="•"/>
            </a:pPr>
            <a:r>
              <a:rPr lang="en-US" sz="2200" dirty="0">
                <a:latin typeface="__fkGroteskNeue_598ab8"/>
              </a:rPr>
              <a:t>Strategic Planning has nine (9) steps. </a:t>
            </a:r>
          </a:p>
          <a:p>
            <a:pPr marL="285750" indent="-285750" algn="just">
              <a:lnSpc>
                <a:spcPct val="150000"/>
              </a:lnSpc>
              <a:buFont typeface="Arial" panose="020B0604020202020204" pitchFamily="34" charset="0"/>
              <a:buChar char="•"/>
            </a:pPr>
            <a:endParaRPr lang="en-US" sz="2200" dirty="0">
              <a:latin typeface="__fkGroteskNeue_598ab8"/>
            </a:endParaRPr>
          </a:p>
        </p:txBody>
      </p:sp>
      <p:pic>
        <p:nvPicPr>
          <p:cNvPr id="7" name="Graphic 21">
            <a:extLst>
              <a:ext uri="{FF2B5EF4-FFF2-40B4-BE49-F238E27FC236}">
                <a16:creationId xmlns:a16="http://schemas.microsoft.com/office/drawing/2014/main" id="{F2386EAA-5E3D-3ECD-BBF2-166D31077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75816D-2C2D-7CCA-0050-F0E7387412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6F18209-841D-CC30-2949-659D2BCFF0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7FB009F-296A-8514-DAC8-ABBAB955469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7D13C4A-6984-FE45-DDEE-EEE58206F28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10" name="TextBox 9">
            <a:extLst>
              <a:ext uri="{FF2B5EF4-FFF2-40B4-BE49-F238E27FC236}">
                <a16:creationId xmlns:a16="http://schemas.microsoft.com/office/drawing/2014/main" id="{14B72804-1D3F-9850-4688-4FF45BB55D8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Tree>
    <p:extLst>
      <p:ext uri="{BB962C8B-B14F-4D97-AF65-F5344CB8AC3E}">
        <p14:creationId xmlns:p14="http://schemas.microsoft.com/office/powerpoint/2010/main" val="681574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693319"/>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a:p>
            <a:pPr marL="304800" indent="-304800"/>
            <a:r>
              <a:rPr lang="en-US" dirty="0">
                <a:hlinkClick r:id="rId4"/>
              </a:rPr>
              <a:t>https://www.mdclarity.com/glossary/social-insurance-bismarck-model</a:t>
            </a:r>
            <a:r>
              <a:rPr lang="en-US" dirty="0"/>
              <a:t> </a:t>
            </a:r>
          </a:p>
          <a:p>
            <a:pPr marL="304800" indent="-304800"/>
            <a:endParaRPr lang="en-US" dirty="0"/>
          </a:p>
          <a:p>
            <a:pPr marL="304800" indent="-304800"/>
            <a:r>
              <a:rPr lang="en-US" dirty="0">
                <a:hlinkClick r:id="rId5"/>
              </a:rPr>
              <a:t>https://www.ahaap.org/out-of-pocket-model</a:t>
            </a:r>
            <a:r>
              <a:rPr lang="en-US" dirty="0"/>
              <a:t> </a:t>
            </a:r>
          </a:p>
          <a:p>
            <a:pPr marL="304800" indent="-304800"/>
            <a:endParaRPr lang="en-US" dirty="0">
              <a:effectLst/>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17853</TotalTime>
  <Words>2809</Words>
  <Application>Microsoft Office PowerPoint</Application>
  <PresentationFormat>Widescreen</PresentationFormat>
  <Paragraphs>285</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__fkGroteskNeue_598ab8</vt:lpstr>
      <vt:lpstr>Alexandria</vt:lpstr>
      <vt:lpstr>Arial</vt:lpstr>
      <vt:lpstr>Calibri</vt:lpstr>
      <vt:lpstr>Calibri Light</vt:lpstr>
      <vt:lpstr>Chalkboard SE</vt:lpstr>
      <vt:lpstr>Roboto Light</vt:lpstr>
      <vt:lpstr>var(--font-berkeley-mono)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489</cp:revision>
  <dcterms:created xsi:type="dcterms:W3CDTF">2023-04-29T09:08:00Z</dcterms:created>
  <dcterms:modified xsi:type="dcterms:W3CDTF">2024-11-09T18:05:13Z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