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03" r:id="rId6"/>
    <p:sldId id="587" r:id="rId7"/>
    <p:sldId id="645" r:id="rId8"/>
    <p:sldId id="626" r:id="rId9"/>
    <p:sldId id="627" r:id="rId10"/>
    <p:sldId id="625" r:id="rId11"/>
    <p:sldId id="673" r:id="rId12"/>
    <p:sldId id="651" r:id="rId13"/>
    <p:sldId id="629" r:id="rId14"/>
    <p:sldId id="650" r:id="rId15"/>
    <p:sldId id="630" r:id="rId16"/>
    <p:sldId id="631" r:id="rId17"/>
    <p:sldId id="632" r:id="rId18"/>
    <p:sldId id="633" r:id="rId19"/>
    <p:sldId id="634" r:id="rId20"/>
    <p:sldId id="652" r:id="rId21"/>
    <p:sldId id="653" r:id="rId22"/>
    <p:sldId id="654" r:id="rId23"/>
    <p:sldId id="658" r:id="rId24"/>
    <p:sldId id="659" r:id="rId25"/>
    <p:sldId id="660" r:id="rId26"/>
    <p:sldId id="655" r:id="rId27"/>
    <p:sldId id="661" r:id="rId28"/>
    <p:sldId id="662" r:id="rId29"/>
    <p:sldId id="663" r:id="rId30"/>
    <p:sldId id="656" r:id="rId31"/>
    <p:sldId id="664" r:id="rId32"/>
    <p:sldId id="665" r:id="rId33"/>
    <p:sldId id="657" r:id="rId34"/>
    <p:sldId id="666" r:id="rId35"/>
    <p:sldId id="667" r:id="rId36"/>
    <p:sldId id="580" r:id="rId37"/>
    <p:sldId id="635" r:id="rId38"/>
    <p:sldId id="670" r:id="rId39"/>
    <p:sldId id="672" r:id="rId40"/>
    <p:sldId id="671" r:id="rId41"/>
    <p:sldId id="624" r:id="rId42"/>
    <p:sldId id="349" r:id="rId43"/>
    <p:sldId id="58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7"/>
            <p14:sldId id="645"/>
            <p14:sldId id="626"/>
            <p14:sldId id="627"/>
            <p14:sldId id="625"/>
            <p14:sldId id="673"/>
            <p14:sldId id="651"/>
            <p14:sldId id="629"/>
            <p14:sldId id="650"/>
            <p14:sldId id="630"/>
            <p14:sldId id="631"/>
            <p14:sldId id="632"/>
            <p14:sldId id="633"/>
            <p14:sldId id="634"/>
            <p14:sldId id="652"/>
            <p14:sldId id="653"/>
            <p14:sldId id="654"/>
            <p14:sldId id="658"/>
            <p14:sldId id="659"/>
            <p14:sldId id="660"/>
            <p14:sldId id="655"/>
            <p14:sldId id="661"/>
            <p14:sldId id="662"/>
            <p14:sldId id="663"/>
            <p14:sldId id="656"/>
            <p14:sldId id="664"/>
            <p14:sldId id="665"/>
            <p14:sldId id="657"/>
            <p14:sldId id="666"/>
            <p14:sldId id="667"/>
            <p14:sldId id="580"/>
            <p14:sldId id="635"/>
            <p14:sldId id="670"/>
            <p14:sldId id="672"/>
            <p14:sldId id="671"/>
            <p14:sldId id="624"/>
            <p14:sldId id="349"/>
            <p14:sldId id="5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6" autoAdjust="0"/>
    <p:restoredTop sz="94444"/>
  </p:normalViewPr>
  <p:slideViewPr>
    <p:cSldViewPr snapToGrid="0">
      <p:cViewPr varScale="1">
        <p:scale>
          <a:sx n="56" d="100"/>
          <a:sy n="56" d="100"/>
        </p:scale>
        <p:origin x="22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0.jpe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5.jpeg"/><Relationship Id="rId4" Type="http://schemas.openxmlformats.org/officeDocument/2006/relationships/image" Target="../media/image14.jpeg"/></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9.jpeg"/><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22.jpeg"/><Relationship Id="rId4" Type="http://schemas.openxmlformats.org/officeDocument/2006/relationships/image" Target="../media/image21.jpeg"/></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hyperlink" Target="https://li.com/" TargetMode="External"/><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hyperlink" Target="https://www.prosperity.com/rankings"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li.com/" TargetMode="External"/><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hyperlink" Target="https://www.internationalinsurance.com/health/" TargetMode="External"/><Relationship Id="rId5" Type="http://schemas.openxmlformats.org/officeDocument/2006/relationships/hyperlink" Target="https://www.internationalinsurance.com/travel-insurance/" TargetMode="External"/><Relationship Id="rId4" Type="http://schemas.openxmlformats.org/officeDocument/2006/relationships/hyperlink" Target="https://www.prosperity.com/rankings"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li.com/" TargetMode="External"/><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25.jpeg"/><Relationship Id="rId4" Type="http://schemas.openxmlformats.org/officeDocument/2006/relationships/hyperlink" Target="https://www.prosperity.com/rankings"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28.svg"/></Relationships>
</file>

<file path=ppt/slides/_rels/slide40.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hyperlink" Target="https://www.ahaap.org/out-of-pocket-model" TargetMode="External"/><Relationship Id="rId4" Type="http://schemas.openxmlformats.org/officeDocument/2006/relationships/hyperlink" Target="https://www.mdclarity.com/glossary/social-insurance-bismarck-mod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33076" y="3609616"/>
            <a:ext cx="3964024" cy="398780"/>
          </a:xfrm>
          <a:prstGeom prst="rect">
            <a:avLst/>
          </a:prstGeom>
          <a:noFill/>
        </p:spPr>
        <p:txBody>
          <a:bodyPr wrap="square" rtlCol="0">
            <a:spAutoFit/>
          </a:bodyPr>
          <a:lstStyle/>
          <a:p>
            <a:r>
              <a:rPr lang="en-US" sz="2000" dirty="0">
                <a:latin typeface="Alexandria" charset="0"/>
                <a:cs typeface="Alexandria" charset="0"/>
              </a:rPr>
              <a:t>Prepared by Dr. Abdulaziz Alsaedi</a:t>
            </a:r>
          </a:p>
        </p:txBody>
      </p:sp>
      <p:sp>
        <p:nvSpPr>
          <p:cNvPr id="31" name="TextBox 30"/>
          <p:cNvSpPr txBox="1"/>
          <p:nvPr/>
        </p:nvSpPr>
        <p:spPr>
          <a:xfrm>
            <a:off x="898894" y="2228671"/>
            <a:ext cx="4232389"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Healthcare Systems</a:t>
            </a:r>
          </a:p>
          <a:p>
            <a:pPr algn="ctr"/>
            <a:r>
              <a:rPr lang="en-US" sz="3600" b="1" dirty="0">
                <a:solidFill>
                  <a:srgbClr val="00B0F0"/>
                </a:solidFill>
                <a:latin typeface="Alexandria" charset="0"/>
                <a:cs typeface="Alexandria" charset="0"/>
              </a:rPr>
              <a:t>around the world</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04</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53310" y="1440130"/>
            <a:ext cx="6947501" cy="2805063"/>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latin typeface="Alexandria"/>
              </a:rPr>
              <a:t>Overview of the healthcare system. </a:t>
            </a:r>
          </a:p>
          <a:p>
            <a:pPr marL="342900" indent="-342900">
              <a:lnSpc>
                <a:spcPct val="150000"/>
              </a:lnSpc>
              <a:buFontTx/>
              <a:buChar char="-"/>
            </a:pPr>
            <a:r>
              <a:rPr lang="en-US" sz="2400" dirty="0">
                <a:latin typeface="Alexandria"/>
              </a:rPr>
              <a:t>Key component of the healthcare system.</a:t>
            </a:r>
          </a:p>
          <a:p>
            <a:pPr marL="342900" indent="-342900">
              <a:lnSpc>
                <a:spcPct val="150000"/>
              </a:lnSpc>
              <a:buFontTx/>
              <a:buChar char="-"/>
            </a:pPr>
            <a:r>
              <a:rPr lang="en-US" sz="2400" dirty="0">
                <a:latin typeface="Alexandria"/>
              </a:rPr>
              <a:t>Key functions of the healthcare system. </a:t>
            </a:r>
          </a:p>
          <a:p>
            <a:pPr marL="342900" indent="-342900">
              <a:lnSpc>
                <a:spcPct val="150000"/>
              </a:lnSpc>
              <a:buFontTx/>
              <a:buChar char="-"/>
            </a:pPr>
            <a:r>
              <a:rPr lang="en-US" sz="2400" dirty="0">
                <a:latin typeface="Alexandria"/>
                <a:cs typeface="Alexandria" charset="0"/>
              </a:rPr>
              <a:t>Types of healthcare systems.</a:t>
            </a:r>
          </a:p>
          <a:p>
            <a:pPr marL="342900" indent="-342900">
              <a:lnSpc>
                <a:spcPct val="150000"/>
              </a:lnSpc>
              <a:buFontTx/>
              <a:buChar char="-"/>
            </a:pPr>
            <a:r>
              <a:rPr lang="en-US" sz="2400" dirty="0">
                <a:latin typeface="Alexandria"/>
                <a:cs typeface="Alexandria" charset="0"/>
              </a:rPr>
              <a:t>Country ranking regarding healthcare systems.</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p:cNvSpPr txBox="1"/>
          <p:nvPr/>
        </p:nvSpPr>
        <p:spPr>
          <a:xfrm>
            <a:off x="942308" y="2364331"/>
            <a:ext cx="10256795" cy="3696525"/>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Alexandria"/>
              </a:rPr>
              <a:t>Understanding the healthcare systems and its key components. </a:t>
            </a:r>
            <a:endParaRPr lang="en-US" sz="2000" dirty="0">
              <a:latin typeface="Alexandria" charset="0"/>
            </a:endParaRPr>
          </a:p>
          <a:p>
            <a:pPr marL="285750" indent="-285750" algn="just">
              <a:lnSpc>
                <a:spcPct val="150000"/>
              </a:lnSpc>
              <a:buFont typeface="Arial" panose="020B0604020202020204" pitchFamily="34" charset="0"/>
              <a:buChar char="•"/>
            </a:pPr>
            <a:r>
              <a:rPr lang="en-US" sz="2000" dirty="0">
                <a:ea typeface="+mn-lt"/>
                <a:cs typeface="+mn-lt"/>
              </a:rPr>
              <a:t>Understanding </a:t>
            </a:r>
            <a:r>
              <a:rPr lang="en-US" sz="2000" dirty="0">
                <a:latin typeface="Alexandria"/>
                <a:ea typeface="+mn-lt"/>
                <a:cs typeface="+mn-lt"/>
              </a:rPr>
              <a:t>the key functions of healthcare systems. </a:t>
            </a:r>
            <a:endParaRPr lang="en-US" sz="2000" dirty="0">
              <a:latin typeface="Alexandria"/>
            </a:endParaRPr>
          </a:p>
          <a:p>
            <a:pPr marL="285750" indent="-285750" algn="just">
              <a:lnSpc>
                <a:spcPct val="150000"/>
              </a:lnSpc>
              <a:buFont typeface="Arial" panose="020B0604020202020204" pitchFamily="34" charset="0"/>
              <a:buChar char="•"/>
            </a:pPr>
            <a:r>
              <a:rPr lang="en-US" sz="2000" dirty="0">
                <a:ea typeface="+mn-lt"/>
                <a:cs typeface="+mn-lt"/>
              </a:rPr>
              <a:t>Understanding </a:t>
            </a:r>
            <a:r>
              <a:rPr lang="en-US" sz="2000" dirty="0">
                <a:latin typeface="Alexandria"/>
              </a:rPr>
              <a:t>the Bismarck model of the healthcare system. </a:t>
            </a:r>
          </a:p>
          <a:p>
            <a:pPr marL="285750" indent="-285750" algn="just">
              <a:lnSpc>
                <a:spcPct val="150000"/>
              </a:lnSpc>
              <a:buFont typeface="Arial" panose="020B0604020202020204" pitchFamily="34" charset="0"/>
              <a:buChar char="•"/>
            </a:pPr>
            <a:r>
              <a:rPr lang="en-US" sz="2000" dirty="0">
                <a:ea typeface="+mn-lt"/>
                <a:cs typeface="+mn-lt"/>
              </a:rPr>
              <a:t>Understanding </a:t>
            </a:r>
            <a:r>
              <a:rPr lang="en-US" sz="2000" dirty="0">
                <a:latin typeface="Alexandria"/>
              </a:rPr>
              <a:t>the Beveridge model of the healthcare system. </a:t>
            </a:r>
          </a:p>
          <a:p>
            <a:pPr marL="285750" indent="-285750" algn="just">
              <a:lnSpc>
                <a:spcPct val="150000"/>
              </a:lnSpc>
              <a:buFont typeface="Arial" panose="020B0604020202020204" pitchFamily="34" charset="0"/>
              <a:buChar char="•"/>
            </a:pPr>
            <a:r>
              <a:rPr lang="en-US" sz="2000" dirty="0">
                <a:ea typeface="+mn-lt"/>
                <a:cs typeface="+mn-lt"/>
              </a:rPr>
              <a:t>Understanding </a:t>
            </a:r>
            <a:r>
              <a:rPr lang="en-US" sz="2000" dirty="0">
                <a:latin typeface="Alexandria"/>
              </a:rPr>
              <a:t>the National Health Insurance model of the healthcare system. </a:t>
            </a:r>
          </a:p>
          <a:p>
            <a:pPr marL="285750" indent="-285750" algn="just">
              <a:lnSpc>
                <a:spcPct val="150000"/>
              </a:lnSpc>
              <a:buFont typeface="Arial" panose="020B0604020202020204" pitchFamily="34" charset="0"/>
              <a:buChar char="•"/>
            </a:pPr>
            <a:r>
              <a:rPr lang="en-US" sz="2000" dirty="0">
                <a:ea typeface="+mn-lt"/>
                <a:cs typeface="+mn-lt"/>
              </a:rPr>
              <a:t>Understanding </a:t>
            </a:r>
            <a:r>
              <a:rPr lang="en-US" sz="2000" dirty="0">
                <a:latin typeface="Alexandria"/>
              </a:rPr>
              <a:t>the out-of-pocket model of the healthcare system. </a:t>
            </a:r>
          </a:p>
          <a:p>
            <a:pPr marL="285750" indent="-285750" algn="just">
              <a:lnSpc>
                <a:spcPct val="150000"/>
              </a:lnSpc>
              <a:buFont typeface="Arial" panose="020B0604020202020204" pitchFamily="34" charset="0"/>
              <a:buChar char="•"/>
            </a:pPr>
            <a:r>
              <a:rPr lang="en-US" sz="2000" dirty="0">
                <a:latin typeface="Alexandria"/>
              </a:rPr>
              <a:t>Understanding the best-ranked healthcare systems all over the world. </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Learning Objectives </a:t>
            </a:r>
          </a:p>
        </p:txBody>
      </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7DC8A-A40D-D9FE-7A5D-04028C1E777E}"/>
            </a:ext>
          </a:extLst>
        </p:cNvPr>
        <p:cNvGrpSpPr/>
        <p:nvPr/>
      </p:nvGrpSpPr>
      <p:grpSpPr>
        <a:xfrm>
          <a:off x="0" y="0"/>
          <a:ext cx="0" cy="0"/>
          <a:chOff x="0" y="0"/>
          <a:chExt cx="0" cy="0"/>
        </a:xfrm>
      </p:grpSpPr>
      <p:pic>
        <p:nvPicPr>
          <p:cNvPr id="2" name="Picture 1" descr="Midocean  01-03">
            <a:extLst>
              <a:ext uri="{FF2B5EF4-FFF2-40B4-BE49-F238E27FC236}">
                <a16:creationId xmlns:a16="http://schemas.microsoft.com/office/drawing/2014/main" id="{2D9DDA9A-FE5C-CE13-8D33-948BEDB75A98}"/>
              </a:ext>
            </a:extLst>
          </p:cNvPr>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DAC1534F-9B10-B104-3801-FF03573F5B78}"/>
              </a:ext>
            </a:extLst>
          </p:cNvPr>
          <p:cNvSpPr txBox="1"/>
          <p:nvPr/>
        </p:nvSpPr>
        <p:spPr>
          <a:xfrm>
            <a:off x="1712258" y="2551837"/>
            <a:ext cx="87674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One:</a:t>
            </a:r>
          </a:p>
          <a:p>
            <a:pPr algn="ctr"/>
            <a:r>
              <a:rPr lang="en-US" sz="3600" b="1" dirty="0">
                <a:solidFill>
                  <a:srgbClr val="00B0F0"/>
                </a:solidFill>
                <a:latin typeface="Alexandria" charset="0"/>
                <a:cs typeface="Alexandria" charset="0"/>
              </a:rPr>
              <a:t>Overview of the Healthcare Systems</a:t>
            </a:r>
          </a:p>
        </p:txBody>
      </p:sp>
    </p:spTree>
    <p:extLst>
      <p:ext uri="{BB962C8B-B14F-4D97-AF65-F5344CB8AC3E}">
        <p14:creationId xmlns:p14="http://schemas.microsoft.com/office/powerpoint/2010/main" val="938853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671F7-9BC4-4A65-0C80-3838BFF191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7C2C66-68FF-9647-EF55-0441EA15EA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D6C3228-E8D4-0E00-3DCA-58D39C87EA84}"/>
              </a:ext>
            </a:extLst>
          </p:cNvPr>
          <p:cNvSpPr txBox="1"/>
          <p:nvPr/>
        </p:nvSpPr>
        <p:spPr>
          <a:xfrm>
            <a:off x="942308" y="2084931"/>
            <a:ext cx="9878091" cy="3788858"/>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b="0" i="0" u="none" strike="noStrike" dirty="0">
                <a:effectLst/>
                <a:latin typeface="__fkGroteskNeue_598ab8"/>
              </a:rPr>
              <a:t>A </a:t>
            </a:r>
            <a:r>
              <a:rPr lang="en-US" b="1" i="0" u="none" strike="noStrike" dirty="0">
                <a:effectLst/>
                <a:latin typeface="__fkGroteskNeue_598ab8"/>
              </a:rPr>
              <a:t>healthcare system</a:t>
            </a:r>
            <a:r>
              <a:rPr lang="en-US" b="0" i="0" u="none" strike="noStrike" dirty="0">
                <a:effectLst/>
                <a:latin typeface="__fkGroteskNeue_598ab8"/>
              </a:rPr>
              <a:t>, often referred to as a </a:t>
            </a:r>
            <a:r>
              <a:rPr lang="en-US" i="0" u="none" strike="noStrike" dirty="0">
                <a:effectLst/>
                <a:latin typeface="__fkGroteskNeue_598ab8"/>
              </a:rPr>
              <a:t>health system</a:t>
            </a:r>
            <a:r>
              <a:rPr lang="en-US" b="0" i="0" u="none" strike="noStrike" dirty="0">
                <a:effectLst/>
                <a:latin typeface="__fkGroteskNeue_598ab8"/>
              </a:rPr>
              <a:t>, is a </a:t>
            </a:r>
            <a:r>
              <a:rPr lang="en-US" b="0" i="0" u="none" strike="noStrike" dirty="0">
                <a:solidFill>
                  <a:srgbClr val="00AEEF"/>
                </a:solidFill>
                <a:effectLst/>
                <a:latin typeface="__fkGroteskNeue_598ab8"/>
              </a:rPr>
              <a:t>complex organization of people, institutions, and resources designed to deliver healthcare services to meet the health needs of populations. </a:t>
            </a:r>
          </a:p>
          <a:p>
            <a:pPr marL="285750" indent="-285750" algn="just">
              <a:lnSpc>
                <a:spcPct val="150000"/>
              </a:lnSpc>
              <a:buFont typeface="Arial" panose="020B0604020202020204" pitchFamily="34" charset="0"/>
              <a:buChar char="•"/>
            </a:pPr>
            <a:endParaRPr lang="en-US" b="0" i="0" u="none" strike="noStrike" dirty="0">
              <a:effectLst/>
              <a:latin typeface="__fkGroteskNeue_598ab8"/>
            </a:endParaRPr>
          </a:p>
          <a:p>
            <a:pPr marL="285750" indent="-285750" algn="just">
              <a:lnSpc>
                <a:spcPct val="150000"/>
              </a:lnSpc>
              <a:buFont typeface="Arial" panose="020B0604020202020204" pitchFamily="34" charset="0"/>
              <a:buChar char="•"/>
            </a:pPr>
            <a:r>
              <a:rPr lang="en-US" b="0" i="0" u="none" strike="noStrike" dirty="0">
                <a:solidFill>
                  <a:srgbClr val="1F1F1F"/>
                </a:solidFill>
                <a:effectLst/>
                <a:latin typeface="ElsevierGulliver"/>
              </a:rPr>
              <a:t>A </a:t>
            </a:r>
            <a:r>
              <a:rPr lang="en-US" b="1" i="0" u="none" strike="noStrike" dirty="0">
                <a:solidFill>
                  <a:srgbClr val="1F1F1F"/>
                </a:solidFill>
                <a:effectLst/>
                <a:latin typeface="ElsevierGulliver"/>
              </a:rPr>
              <a:t>health system i</a:t>
            </a:r>
            <a:r>
              <a:rPr lang="en-US" b="0" i="0" u="none" strike="noStrike" dirty="0">
                <a:solidFill>
                  <a:srgbClr val="1F1F1F"/>
                </a:solidFill>
                <a:effectLst/>
                <a:latin typeface="ElsevierGulliver"/>
              </a:rPr>
              <a:t>s </a:t>
            </a:r>
            <a:r>
              <a:rPr lang="en-US" b="0" i="0" u="none" strike="noStrike" dirty="0">
                <a:solidFill>
                  <a:srgbClr val="00AEEF"/>
                </a:solidFill>
                <a:effectLst/>
                <a:latin typeface="ElsevierGulliver"/>
              </a:rPr>
              <a:t>the combination of resources, organization, financing and management that culminate in the delivery of health services to the population. </a:t>
            </a:r>
            <a:endParaRPr lang="en-US" b="0" i="0" u="none" strike="noStrike" dirty="0">
              <a:solidFill>
                <a:srgbClr val="00AEEF"/>
              </a:solidFill>
              <a:effectLst/>
              <a:latin typeface="__fkGroteskNeue_598ab8"/>
            </a:endParaRPr>
          </a:p>
          <a:p>
            <a:pPr marL="285750" indent="-285750" algn="just">
              <a:lnSpc>
                <a:spcPct val="150000"/>
              </a:lnSpc>
              <a:buFont typeface="Arial" panose="020B0604020202020204" pitchFamily="34" charset="0"/>
              <a:buChar char="•"/>
            </a:pPr>
            <a:endParaRPr lang="en-US" dirty="0">
              <a:latin typeface="__fkGroteskNeue_598ab8"/>
            </a:endParaRPr>
          </a:p>
          <a:p>
            <a:pPr marL="285750" indent="-285750" algn="just">
              <a:lnSpc>
                <a:spcPct val="150000"/>
              </a:lnSpc>
              <a:buFont typeface="Arial" panose="020B0604020202020204" pitchFamily="34" charset="0"/>
              <a:buChar char="•"/>
            </a:pPr>
            <a:r>
              <a:rPr lang="en-US" b="0" i="0" u="none" strike="noStrike" dirty="0">
                <a:effectLst/>
                <a:latin typeface="__fkGroteskNeue_598ab8"/>
              </a:rPr>
              <a:t>The World Health Organization (WHO) defines a health system as </a:t>
            </a:r>
            <a:r>
              <a:rPr lang="en-US" b="0" i="0" u="none" strike="noStrike" dirty="0">
                <a:solidFill>
                  <a:srgbClr val="00AEEF"/>
                </a:solidFill>
                <a:effectLst/>
                <a:latin typeface="__fkGroteskNeue_598ab8"/>
              </a:rPr>
              <a:t>comprising all organizations, people, and actions whose primary intent is to promote, restore, or maintain health. </a:t>
            </a:r>
          </a:p>
        </p:txBody>
      </p:sp>
      <p:pic>
        <p:nvPicPr>
          <p:cNvPr id="7" name="Graphic 21">
            <a:extLst>
              <a:ext uri="{FF2B5EF4-FFF2-40B4-BE49-F238E27FC236}">
                <a16:creationId xmlns:a16="http://schemas.microsoft.com/office/drawing/2014/main" id="{B6793C04-FE68-5468-929A-2CFE28417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8113BD-1FCA-A163-99A2-9214574F6ED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B6D7C02-CF5F-BF2B-3BF5-EEC513A3C0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51B0A9-7FD0-F9E9-7257-29B859F141C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59F4AFE-3EE3-2C0D-4DBE-90A4C866959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CBC31C55-F211-4782-7C86-EAA539BCFC0F}"/>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8E3D2A23-7C84-14E5-4057-DB915DB39BB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Overview</a:t>
            </a:r>
          </a:p>
        </p:txBody>
      </p:sp>
    </p:spTree>
    <p:extLst>
      <p:ext uri="{BB962C8B-B14F-4D97-AF65-F5344CB8AC3E}">
        <p14:creationId xmlns:p14="http://schemas.microsoft.com/office/powerpoint/2010/main" val="924835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4FF48-872E-4388-80DB-BCDDB4FF4B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2F8936-D9DA-C18E-4969-BCC54BB39F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96CFDAB-1E71-395C-0EE3-CCC7196E9AC8}"/>
              </a:ext>
            </a:extLst>
          </p:cNvPr>
          <p:cNvSpPr txBox="1"/>
          <p:nvPr/>
        </p:nvSpPr>
        <p:spPr>
          <a:xfrm>
            <a:off x="942308" y="2292388"/>
            <a:ext cx="9878091" cy="3338735"/>
          </a:xfrm>
          <a:prstGeom prst="rect">
            <a:avLst/>
          </a:prstGeom>
          <a:noFill/>
        </p:spPr>
        <p:txBody>
          <a:bodyPr wrap="square" lIns="91440" tIns="45720" rIns="91440" bIns="45720" rtlCol="0" anchor="t">
            <a:spAutoFit/>
          </a:bodyPr>
          <a:lstStyle/>
          <a:p>
            <a:pPr marL="342900" indent="-342900" algn="just">
              <a:lnSpc>
                <a:spcPct val="200000"/>
              </a:lnSpc>
              <a:buFont typeface="+mj-lt"/>
              <a:buAutoNum type="arabicPeriod"/>
            </a:pPr>
            <a:r>
              <a:rPr lang="en-US" b="1" dirty="0">
                <a:latin typeface="__fkGroteskNeue_598ab8"/>
              </a:rPr>
              <a:t>Organizations</a:t>
            </a:r>
            <a:r>
              <a:rPr lang="en-US" dirty="0">
                <a:latin typeface="__fkGroteskNeue_598ab8"/>
              </a:rPr>
              <a:t>: This includes hospitals, clinics, and other health facilities that provide care.</a:t>
            </a:r>
          </a:p>
          <a:p>
            <a:pPr marL="342900" indent="-342900" algn="just">
              <a:lnSpc>
                <a:spcPct val="200000"/>
              </a:lnSpc>
              <a:buFont typeface="+mj-lt"/>
              <a:buAutoNum type="arabicPeriod"/>
            </a:pPr>
            <a:r>
              <a:rPr lang="en-US" b="1" dirty="0">
                <a:latin typeface="__fkGroteskNeue_598ab8"/>
              </a:rPr>
              <a:t>Personnel</a:t>
            </a:r>
            <a:r>
              <a:rPr lang="en-US" dirty="0">
                <a:latin typeface="__fkGroteskNeue_598ab8"/>
              </a:rPr>
              <a:t>: healthcare professionals such as doctors, nurses, and allied health workers who deliver medical services.</a:t>
            </a:r>
          </a:p>
          <a:p>
            <a:pPr marL="342900" indent="-342900" algn="just">
              <a:lnSpc>
                <a:spcPct val="200000"/>
              </a:lnSpc>
              <a:buFont typeface="+mj-lt"/>
              <a:buAutoNum type="arabicPeriod"/>
            </a:pPr>
            <a:r>
              <a:rPr lang="en-US" b="1" dirty="0">
                <a:latin typeface="__fkGroteskNeue_598ab8"/>
              </a:rPr>
              <a:t>Resources</a:t>
            </a:r>
            <a:r>
              <a:rPr lang="en-US" dirty="0">
                <a:latin typeface="__fkGroteskNeue_598ab8"/>
              </a:rPr>
              <a:t>: Financial resources, medical supplies, and technology necessary for providing care.</a:t>
            </a:r>
          </a:p>
          <a:p>
            <a:pPr marL="342900" indent="-342900" algn="just">
              <a:lnSpc>
                <a:spcPct val="200000"/>
              </a:lnSpc>
              <a:buFont typeface="+mj-lt"/>
              <a:buAutoNum type="arabicPeriod"/>
            </a:pPr>
            <a:r>
              <a:rPr lang="en-US" b="1" dirty="0">
                <a:latin typeface="__fkGroteskNeue_598ab8"/>
              </a:rPr>
              <a:t>Policies and Governance</a:t>
            </a:r>
            <a:r>
              <a:rPr lang="en-US" dirty="0">
                <a:latin typeface="__fkGroteskNeue_598ab8"/>
              </a:rPr>
              <a:t>: Frameworks that guide the operation of the health system, ensuring it meets the needs of the population effectively.</a:t>
            </a:r>
          </a:p>
        </p:txBody>
      </p:sp>
      <p:pic>
        <p:nvPicPr>
          <p:cNvPr id="7" name="Graphic 21">
            <a:extLst>
              <a:ext uri="{FF2B5EF4-FFF2-40B4-BE49-F238E27FC236}">
                <a16:creationId xmlns:a16="http://schemas.microsoft.com/office/drawing/2014/main" id="{6AD4AB63-89EF-85BE-8FB1-993640D9DD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BC9A0A5-AAC3-FFC6-040A-9F2C4459A0B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AD8AB40-8112-D685-B84E-24E3C219F7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55EB539-B970-0341-2075-7612E9702F4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D055EC3-EE3B-F11D-9053-A6A4672F358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6CD4237A-17FB-38D5-CE04-8AFBEC6B1FC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4A80A422-F79E-561A-89BF-611EA0AFBA3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Key Components of Healthcare Systems</a:t>
            </a:r>
          </a:p>
        </p:txBody>
      </p:sp>
    </p:spTree>
    <p:extLst>
      <p:ext uri="{BB962C8B-B14F-4D97-AF65-F5344CB8AC3E}">
        <p14:creationId xmlns:p14="http://schemas.microsoft.com/office/powerpoint/2010/main" val="3901902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A9A53-3BDD-AB69-6A46-ADE0F457F1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8BE75D-361B-96A9-A411-0310118C80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8153740E-5F5B-D1C5-108D-A6CFDF2BB0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8F7811E-9365-8D2D-312B-3B72DBB5EF7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556EEBA-1A33-8216-44A3-AE9BAF3BEF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A57D1A3-DA92-463F-3FA0-5AA5D51CF45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FCA08E8-9F88-5A73-4DB6-4DE636F5ED7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39995408-8EFB-B73A-B6FA-7931180EB431}"/>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E61B9801-11EB-7BC5-2860-870B224297E1}"/>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Functions of Healthcare Systems</a:t>
            </a:r>
          </a:p>
        </p:txBody>
      </p:sp>
      <p:pic>
        <p:nvPicPr>
          <p:cNvPr id="14338" name="Picture 2" descr="researchgate.net">
            <a:extLst>
              <a:ext uri="{FF2B5EF4-FFF2-40B4-BE49-F238E27FC236}">
                <a16:creationId xmlns:a16="http://schemas.microsoft.com/office/drawing/2014/main" id="{1F702988-7B22-4E39-0B69-90E9DE6E01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4536" y="2292388"/>
            <a:ext cx="8275019" cy="3560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20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50738-6CBD-89A6-5709-02ED1A998C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FC7500-C76C-BB46-3CC6-625A712ACE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8053F5C-D1A5-B596-B8C7-9947ED2B78B2}"/>
              </a:ext>
            </a:extLst>
          </p:cNvPr>
          <p:cNvSpPr txBox="1"/>
          <p:nvPr/>
        </p:nvSpPr>
        <p:spPr>
          <a:xfrm>
            <a:off x="942308" y="2084931"/>
            <a:ext cx="10256795" cy="3788858"/>
          </a:xfrm>
          <a:prstGeom prst="rect">
            <a:avLst/>
          </a:prstGeom>
          <a:noFill/>
        </p:spPr>
        <p:txBody>
          <a:bodyPr wrap="square" lIns="91440" tIns="45720" rIns="91440" bIns="45720" rtlCol="0" anchor="t">
            <a:spAutoFit/>
          </a:bodyPr>
          <a:lstStyle/>
          <a:p>
            <a:pPr algn="just">
              <a:lnSpc>
                <a:spcPct val="150000"/>
              </a:lnSpc>
            </a:pPr>
            <a:r>
              <a:rPr lang="en-US" b="1" dirty="0">
                <a:latin typeface="__fkGroteskNeue_598ab8"/>
              </a:rPr>
              <a:t>Healthcare systems serve several key functions: </a:t>
            </a:r>
          </a:p>
          <a:p>
            <a:pPr marL="342900" indent="-342900" algn="just">
              <a:lnSpc>
                <a:spcPct val="150000"/>
              </a:lnSpc>
              <a:buFont typeface="+mj-lt"/>
              <a:buAutoNum type="arabicPeriod"/>
            </a:pPr>
            <a:r>
              <a:rPr lang="en-US" b="1" dirty="0">
                <a:latin typeface="__fkGroteskNeue_598ab8"/>
              </a:rPr>
              <a:t>Service Delivery</a:t>
            </a:r>
            <a:r>
              <a:rPr lang="en-US" dirty="0">
                <a:latin typeface="__fkGroteskNeue_598ab8"/>
              </a:rPr>
              <a:t>: Providing medical services to individuals, including preventive, curative, and rehabilitative care.</a:t>
            </a:r>
          </a:p>
          <a:p>
            <a:pPr marL="342900" indent="-342900" algn="just">
              <a:lnSpc>
                <a:spcPct val="150000"/>
              </a:lnSpc>
              <a:buFont typeface="+mj-lt"/>
              <a:buAutoNum type="arabicPeriod"/>
            </a:pPr>
            <a:r>
              <a:rPr lang="en-US" b="1" dirty="0">
                <a:latin typeface="__fkGroteskNeue_598ab8"/>
              </a:rPr>
              <a:t>Health Financing</a:t>
            </a:r>
            <a:r>
              <a:rPr lang="en-US" dirty="0">
                <a:latin typeface="__fkGroteskNeue_598ab8"/>
              </a:rPr>
              <a:t>: Mechanisms for funding health services, which include public funding through taxes or private insurance.</a:t>
            </a:r>
          </a:p>
          <a:p>
            <a:pPr marL="342900" indent="-342900" algn="just">
              <a:lnSpc>
                <a:spcPct val="150000"/>
              </a:lnSpc>
              <a:buFont typeface="+mj-lt"/>
              <a:buAutoNum type="arabicPeriod"/>
            </a:pPr>
            <a:r>
              <a:rPr lang="en-US" b="1" dirty="0">
                <a:latin typeface="__fkGroteskNeue_598ab8"/>
              </a:rPr>
              <a:t>Health Workforce Development</a:t>
            </a:r>
            <a:r>
              <a:rPr lang="en-US" dirty="0">
                <a:latin typeface="__fkGroteskNeue_598ab8"/>
              </a:rPr>
              <a:t>: Training and maintaining a workforce capable of delivering high-quality care.</a:t>
            </a:r>
          </a:p>
          <a:p>
            <a:pPr marL="342900" indent="-342900" algn="just">
              <a:lnSpc>
                <a:spcPct val="150000"/>
              </a:lnSpc>
              <a:buFont typeface="+mj-lt"/>
              <a:buAutoNum type="arabicPeriod"/>
            </a:pPr>
            <a:r>
              <a:rPr lang="en-US" b="1" dirty="0">
                <a:latin typeface="__fkGroteskNeue_598ab8"/>
              </a:rPr>
              <a:t>Health Information Systems</a:t>
            </a:r>
            <a:r>
              <a:rPr lang="en-US" dirty="0">
                <a:latin typeface="__fkGroteskNeue_598ab8"/>
              </a:rPr>
              <a:t>: Collecting and analyzing data to inform decision-making and improve service delivery.</a:t>
            </a:r>
          </a:p>
        </p:txBody>
      </p:sp>
      <p:pic>
        <p:nvPicPr>
          <p:cNvPr id="7" name="Graphic 21">
            <a:extLst>
              <a:ext uri="{FF2B5EF4-FFF2-40B4-BE49-F238E27FC236}">
                <a16:creationId xmlns:a16="http://schemas.microsoft.com/office/drawing/2014/main" id="{1B38BEF1-122C-6A2D-5CFB-6FEBE4EF0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69845A4-01D1-D6D7-9D60-28FF992B49F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79C574C-E4B2-074B-8A75-F00F000FD5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6F61E39-8EFC-B12B-C56A-1E72EA102D3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43CF0B0-8ABA-CF2E-9521-5BEDE42B293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CFB7733A-7B56-BE01-A532-DD7C74EA1E1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47122403-79E0-6487-9842-0F17996F1032}"/>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Functions of Healthcare Systems</a:t>
            </a:r>
          </a:p>
        </p:txBody>
      </p:sp>
    </p:spTree>
    <p:extLst>
      <p:ext uri="{BB962C8B-B14F-4D97-AF65-F5344CB8AC3E}">
        <p14:creationId xmlns:p14="http://schemas.microsoft.com/office/powerpoint/2010/main" val="869839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91D3E-1498-6D8C-F193-AEEEB15AA04A}"/>
            </a:ext>
          </a:extLst>
        </p:cNvPr>
        <p:cNvGrpSpPr/>
        <p:nvPr/>
      </p:nvGrpSpPr>
      <p:grpSpPr>
        <a:xfrm>
          <a:off x="0" y="0"/>
          <a:ext cx="0" cy="0"/>
          <a:chOff x="0" y="0"/>
          <a:chExt cx="0" cy="0"/>
        </a:xfrm>
      </p:grpSpPr>
      <p:pic>
        <p:nvPicPr>
          <p:cNvPr id="2" name="Picture 1" descr="Midocean  01-03">
            <a:extLst>
              <a:ext uri="{FF2B5EF4-FFF2-40B4-BE49-F238E27FC236}">
                <a16:creationId xmlns:a16="http://schemas.microsoft.com/office/drawing/2014/main" id="{7A61C869-0D6F-89DE-5752-23EE801BF735}"/>
              </a:ext>
            </a:extLst>
          </p:cNvPr>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8798B1C2-6712-2BB3-A10C-1B5FA8EC02CA}"/>
              </a:ext>
            </a:extLst>
          </p:cNvPr>
          <p:cNvSpPr txBox="1"/>
          <p:nvPr/>
        </p:nvSpPr>
        <p:spPr>
          <a:xfrm>
            <a:off x="1712258" y="2551837"/>
            <a:ext cx="87674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Two:</a:t>
            </a:r>
          </a:p>
          <a:p>
            <a:pPr algn="ctr"/>
            <a:r>
              <a:rPr lang="en-US" sz="3600" b="1" dirty="0">
                <a:solidFill>
                  <a:srgbClr val="00B0F0"/>
                </a:solidFill>
                <a:latin typeface="Alexandria" charset="0"/>
                <a:cs typeface="Alexandria" charset="0"/>
              </a:rPr>
              <a:t>Types of Healthcare Systems</a:t>
            </a:r>
          </a:p>
        </p:txBody>
      </p:sp>
    </p:spTree>
    <p:extLst>
      <p:ext uri="{BB962C8B-B14F-4D97-AF65-F5344CB8AC3E}">
        <p14:creationId xmlns:p14="http://schemas.microsoft.com/office/powerpoint/2010/main" val="2581395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CB8BE-CB33-6858-27A7-7EE7D223AE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5164E2-750C-8B90-37A6-98404425D3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2DA902D-ED50-E601-E479-933A2B530B87}"/>
              </a:ext>
            </a:extLst>
          </p:cNvPr>
          <p:cNvSpPr txBox="1"/>
          <p:nvPr/>
        </p:nvSpPr>
        <p:spPr>
          <a:xfrm>
            <a:off x="942308" y="2084931"/>
            <a:ext cx="10256795" cy="3788858"/>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b="0" i="0" u="none" strike="noStrike" dirty="0">
                <a:effectLst/>
                <a:latin typeface="__fkGroteskNeue_598ab8"/>
              </a:rPr>
              <a:t>Healthcare systems worldwide are </a:t>
            </a:r>
            <a:r>
              <a:rPr lang="en-US" b="1" i="0" u="none" strike="noStrike" dirty="0">
                <a:effectLst/>
                <a:latin typeface="__fkGroteskNeue_598ab8"/>
              </a:rPr>
              <a:t>diverse</a:t>
            </a:r>
            <a:r>
              <a:rPr lang="en-US" b="0" i="0" u="none" strike="noStrike" dirty="0">
                <a:effectLst/>
                <a:latin typeface="__fkGroteskNeue_598ab8"/>
              </a:rPr>
              <a:t>, reflecting the unique </a:t>
            </a:r>
            <a:r>
              <a:rPr lang="en-US" i="0" u="none" strike="noStrike" dirty="0">
                <a:effectLst/>
                <a:latin typeface="__fkGroteskNeue_598ab8"/>
              </a:rPr>
              <a:t>historical, cultural, and economic </a:t>
            </a:r>
            <a:r>
              <a:rPr lang="en-US" b="0" i="0" u="none" strike="noStrike" dirty="0">
                <a:effectLst/>
                <a:latin typeface="__fkGroteskNeue_598ab8"/>
              </a:rPr>
              <a:t>contexts of each nation.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These systems can be categorized into several primary models, each with distinct characteristics, strengths, and weaknesses.</a:t>
            </a:r>
          </a:p>
          <a:p>
            <a:pPr marL="285750" indent="-285750" algn="just">
              <a:lnSpc>
                <a:spcPct val="150000"/>
              </a:lnSpc>
              <a:buFont typeface="Arial" panose="020B0604020202020204" pitchFamily="34" charset="0"/>
              <a:buChar char="•"/>
            </a:pPr>
            <a:r>
              <a:rPr lang="en-US" b="0" i="0" u="none" strike="noStrike" dirty="0">
                <a:effectLst/>
                <a:latin typeface="__fkGroteskNeue_598ab8"/>
              </a:rPr>
              <a:t>The diversity of healthcare systems around the world arises from </a:t>
            </a:r>
            <a:r>
              <a:rPr lang="en-US" b="1" i="0" u="none" strike="noStrike" dirty="0">
                <a:effectLst/>
                <a:latin typeface="__fkGroteskNeue_598ab8"/>
              </a:rPr>
              <a:t>a combination of historical, cultural, economic, and political factors</a:t>
            </a:r>
            <a:r>
              <a:rPr lang="en-US" b="0" i="0" u="none" strike="noStrike" dirty="0">
                <a:effectLst/>
                <a:latin typeface="__fkGroteskNeue_598ab8"/>
              </a:rPr>
              <a:t>.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Each country's approach to healthcare reflects its </a:t>
            </a:r>
            <a:r>
              <a:rPr lang="en-US" b="1" i="0" u="none" strike="noStrike" dirty="0">
                <a:effectLst/>
                <a:latin typeface="__fkGroteskNeue_598ab8"/>
              </a:rPr>
              <a:t>unique</a:t>
            </a:r>
            <a:r>
              <a:rPr lang="en-US" b="0" i="0" u="none" strike="noStrike" dirty="0">
                <a:effectLst/>
                <a:latin typeface="__fkGroteskNeue_598ab8"/>
              </a:rPr>
              <a:t> context and priorities</a:t>
            </a:r>
            <a:r>
              <a:rPr lang="en-US" dirty="0">
                <a:latin typeface="__fkGroteskNeue_598ab8"/>
              </a:rPr>
              <a:t>.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The differences in global healthcare systems stem from a complex interplay of historical legacies, economic conditions, political frameworks, cultural values, and international influences. </a:t>
            </a:r>
            <a:endParaRPr lang="en-US" dirty="0">
              <a:latin typeface="Alexandria" charset="0"/>
            </a:endParaRPr>
          </a:p>
        </p:txBody>
      </p:sp>
      <p:pic>
        <p:nvPicPr>
          <p:cNvPr id="7" name="Graphic 21">
            <a:extLst>
              <a:ext uri="{FF2B5EF4-FFF2-40B4-BE49-F238E27FC236}">
                <a16:creationId xmlns:a16="http://schemas.microsoft.com/office/drawing/2014/main" id="{C5C9B65D-A685-4655-4EB6-085369D2D7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8B0F2DD-CE03-BC18-B47A-C2E052C31E8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76D8878-F6C4-8C6C-27C6-FA7A1D33B1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730B2A0-BB21-6377-EF96-1A76D537454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F9F50A6-39FF-A7EB-79AD-117EC73E5FD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A6F35645-FA67-B55F-18AF-52AEF8DD24C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B88B4ACC-C067-8F0B-DA3A-8205AEB548B5}"/>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3882927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9CE86-B255-917F-ED1B-1613306980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EB5116-548D-7E72-A5CF-C9077541DB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48618515-E1D3-19E2-44AC-D27B0EEAE84F}"/>
              </a:ext>
            </a:extLst>
          </p:cNvPr>
          <p:cNvSpPr txBox="1"/>
          <p:nvPr/>
        </p:nvSpPr>
        <p:spPr>
          <a:xfrm>
            <a:off x="942308" y="2084931"/>
            <a:ext cx="10256795" cy="2957861"/>
          </a:xfrm>
          <a:prstGeom prst="rect">
            <a:avLst/>
          </a:prstGeom>
          <a:noFill/>
        </p:spPr>
        <p:txBody>
          <a:bodyPr wrap="square" lIns="91440" tIns="45720" rIns="91440" bIns="45720" rtlCol="0" anchor="t">
            <a:spAutoFit/>
          </a:bodyPr>
          <a:lstStyle/>
          <a:p>
            <a:pPr algn="just">
              <a:lnSpc>
                <a:spcPct val="150000"/>
              </a:lnSpc>
            </a:pPr>
            <a:r>
              <a:rPr lang="en-US" dirty="0">
                <a:latin typeface="__fkGroteskNeue_598ab8"/>
              </a:rPr>
              <a:t>The design and structure of healthcare systems vary widely across countries due to several factors:</a:t>
            </a:r>
          </a:p>
          <a:p>
            <a:pPr marL="342900" indent="-342900" algn="just">
              <a:lnSpc>
                <a:spcPct val="150000"/>
              </a:lnSpc>
              <a:buFont typeface="+mj-lt"/>
              <a:buAutoNum type="arabicPeriod"/>
            </a:pPr>
            <a:r>
              <a:rPr lang="en-US" b="1" dirty="0">
                <a:latin typeface="__fkGroteskNeue_598ab8"/>
              </a:rPr>
              <a:t>Economic Conditions</a:t>
            </a:r>
            <a:r>
              <a:rPr lang="en-US" dirty="0">
                <a:latin typeface="__fkGroteskNeue_598ab8"/>
              </a:rPr>
              <a:t>: Wealthier nations often have more resources to invest in comprehensive health systems compared to low-income countries.</a:t>
            </a:r>
          </a:p>
          <a:p>
            <a:pPr marL="342900" indent="-342900" algn="just">
              <a:lnSpc>
                <a:spcPct val="150000"/>
              </a:lnSpc>
              <a:buFont typeface="+mj-lt"/>
              <a:buAutoNum type="arabicPeriod"/>
            </a:pPr>
            <a:r>
              <a:rPr lang="en-US" b="1" dirty="0">
                <a:latin typeface="__fkGroteskNeue_598ab8"/>
              </a:rPr>
              <a:t>Cultural Values</a:t>
            </a:r>
            <a:r>
              <a:rPr lang="en-US" dirty="0">
                <a:latin typeface="__fkGroteskNeue_598ab8"/>
              </a:rPr>
              <a:t>: Societal beliefs about health and wellness influence how healthcare is organized and delivered.</a:t>
            </a:r>
          </a:p>
          <a:p>
            <a:pPr marL="342900" indent="-342900" algn="just">
              <a:lnSpc>
                <a:spcPct val="150000"/>
              </a:lnSpc>
              <a:buFont typeface="+mj-lt"/>
              <a:buAutoNum type="arabicPeriod"/>
            </a:pPr>
            <a:r>
              <a:rPr lang="en-US" b="1" dirty="0">
                <a:latin typeface="__fkGroteskNeue_598ab8"/>
              </a:rPr>
              <a:t>Political Frameworks</a:t>
            </a:r>
            <a:r>
              <a:rPr lang="en-US" dirty="0">
                <a:latin typeface="__fkGroteskNeue_598ab8"/>
              </a:rPr>
              <a:t>: The governance structure can determine how services are funded and managed—whether through centralized government control or decentralized market-driven approaches.</a:t>
            </a:r>
          </a:p>
        </p:txBody>
      </p:sp>
      <p:pic>
        <p:nvPicPr>
          <p:cNvPr id="7" name="Graphic 21">
            <a:extLst>
              <a:ext uri="{FF2B5EF4-FFF2-40B4-BE49-F238E27FC236}">
                <a16:creationId xmlns:a16="http://schemas.microsoft.com/office/drawing/2014/main" id="{367BDC4B-CAA0-FB13-86A9-3727E30CFA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B3FF1D1-9B7C-EB99-EDDD-6E43282C1BA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BA85824-F40F-F81F-BF1C-23BF8351D2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66709D-FDB4-9223-55FA-E57E3CA9BCD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F4B1C2C-7752-04BA-C56A-52B83EC3CF8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C5DF7908-DA1A-3C82-8478-EB7D9BA1E68F}"/>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AB0CBB96-0C31-3BF4-5828-73BAC53563EC}"/>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283373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93111-8880-072C-46FB-205CDC4117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66F4F-16BB-86BD-02D7-0CEB4ADF63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591370BB-DC3B-2805-A760-ECDD06ABD2C3}"/>
              </a:ext>
            </a:extLst>
          </p:cNvPr>
          <p:cNvSpPr txBox="1"/>
          <p:nvPr/>
        </p:nvSpPr>
        <p:spPr>
          <a:xfrm>
            <a:off x="942308" y="2084931"/>
            <a:ext cx="10256795" cy="3788858"/>
          </a:xfrm>
          <a:prstGeom prst="rect">
            <a:avLst/>
          </a:prstGeom>
          <a:noFill/>
        </p:spPr>
        <p:txBody>
          <a:bodyPr wrap="square" lIns="91440" tIns="45720" rIns="91440" bIns="45720" rtlCol="0" anchor="t">
            <a:spAutoFit/>
          </a:bodyPr>
          <a:lstStyle/>
          <a:p>
            <a:pPr algn="just">
              <a:lnSpc>
                <a:spcPct val="150000"/>
              </a:lnSpc>
            </a:pPr>
            <a:r>
              <a:rPr lang="en-US" dirty="0">
                <a:latin typeface="__fkGroteskNeue_598ab8"/>
              </a:rPr>
              <a:t>The design and structure of healthcare systems </a:t>
            </a:r>
            <a:r>
              <a:rPr lang="en-US" b="1" dirty="0">
                <a:solidFill>
                  <a:srgbClr val="C00000"/>
                </a:solidFill>
                <a:latin typeface="__fkGroteskNeue_598ab8"/>
              </a:rPr>
              <a:t>vary</a:t>
            </a:r>
            <a:r>
              <a:rPr lang="en-US" dirty="0">
                <a:latin typeface="__fkGroteskNeue_598ab8"/>
              </a:rPr>
              <a:t> widely across countries due to several factors:</a:t>
            </a:r>
            <a:endParaRPr lang="en-US" b="0" i="0" u="none" strike="noStrike" dirty="0">
              <a:effectLst/>
              <a:latin typeface="__fkGroteskNeue_598ab8"/>
            </a:endParaRPr>
          </a:p>
          <a:p>
            <a:pPr algn="just">
              <a:lnSpc>
                <a:spcPct val="150000"/>
              </a:lnSpc>
            </a:pPr>
            <a:r>
              <a:rPr lang="en-US" b="1" dirty="0"/>
              <a:t>Historical Context: </a:t>
            </a:r>
          </a:p>
          <a:p>
            <a:pPr marL="285750" indent="-285750" algn="just">
              <a:lnSpc>
                <a:spcPct val="150000"/>
              </a:lnSpc>
              <a:buFont typeface="Arial" panose="020B0604020202020204" pitchFamily="34" charset="0"/>
              <a:buChar char="•"/>
            </a:pPr>
            <a:r>
              <a:rPr lang="en-US" b="1" dirty="0"/>
              <a:t>Colonial History</a:t>
            </a:r>
            <a:r>
              <a:rPr lang="en-US" dirty="0"/>
              <a:t>: Many countries' health systems were shaped by their colonial past. For instance, former colonies may have inherited fragmented healthcare structures that reflect the interests of colonial powers rather than the needs of the local population.</a:t>
            </a:r>
          </a:p>
          <a:p>
            <a:pPr algn="just">
              <a:lnSpc>
                <a:spcPct val="150000"/>
              </a:lnSpc>
            </a:pPr>
            <a:endParaRPr lang="en-US" dirty="0"/>
          </a:p>
          <a:p>
            <a:pPr marL="285750" indent="-285750" algn="just">
              <a:lnSpc>
                <a:spcPct val="150000"/>
              </a:lnSpc>
              <a:buFont typeface="Arial" panose="020B0604020202020204" pitchFamily="34" charset="0"/>
              <a:buChar char="•"/>
            </a:pPr>
            <a:r>
              <a:rPr lang="en-US" b="1" dirty="0"/>
              <a:t>Post-War Developments</a:t>
            </a:r>
            <a:r>
              <a:rPr lang="en-US" dirty="0"/>
              <a:t>: After World War II, many countries established universal healthcare systems as part of rebuilding efforts. The Beveridge model in the UK is a prime example, aiming to provide comprehensive care funded through taxation. </a:t>
            </a:r>
          </a:p>
        </p:txBody>
      </p:sp>
      <p:pic>
        <p:nvPicPr>
          <p:cNvPr id="7" name="Graphic 21">
            <a:extLst>
              <a:ext uri="{FF2B5EF4-FFF2-40B4-BE49-F238E27FC236}">
                <a16:creationId xmlns:a16="http://schemas.microsoft.com/office/drawing/2014/main" id="{38630477-46B3-9755-FFEC-FBEB6F47ED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F1F3EA7-CA1A-4889-D7C0-22C4AE4A5FA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BA45ED0-FE90-E514-9222-C02406D289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F988B2F-1129-EA5D-1762-7DA68FBAB80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E7853F9-052A-392A-CA47-467668550A0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62DF8DD0-F54A-A544-D9B1-7977CCC9F90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8C55DDD1-C045-1F2B-4DAB-43B9395872E7}"/>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1755903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2662F-3451-591F-72F3-8A191A4CA6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C6FC72-3C47-9B20-B29D-91A4CD0075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F388DFC-F19B-6C5E-1A80-9AF6CDECBEBD}"/>
              </a:ext>
            </a:extLst>
          </p:cNvPr>
          <p:cNvSpPr txBox="1"/>
          <p:nvPr/>
        </p:nvSpPr>
        <p:spPr>
          <a:xfrm>
            <a:off x="942308" y="2123031"/>
            <a:ext cx="10256795" cy="3234860"/>
          </a:xfrm>
          <a:prstGeom prst="rect">
            <a:avLst/>
          </a:prstGeom>
          <a:noFill/>
        </p:spPr>
        <p:txBody>
          <a:bodyPr wrap="square" lIns="91440" tIns="45720" rIns="91440" bIns="45720" rtlCol="0" anchor="t">
            <a:spAutoFit/>
          </a:bodyPr>
          <a:lstStyle/>
          <a:p>
            <a:pPr algn="just"/>
            <a:r>
              <a:rPr lang="en-US" b="1" dirty="0">
                <a:effectLst/>
                <a:latin typeface="var(--font-fk-grotesk)"/>
              </a:rPr>
              <a:t>Economic Factors: </a:t>
            </a:r>
            <a:endParaRPr lang="en-US" b="1" dirty="0">
              <a:effectLst/>
            </a:endParaRPr>
          </a:p>
          <a:p>
            <a:pPr marL="285750" indent="-285750" algn="just">
              <a:lnSpc>
                <a:spcPct val="150000"/>
              </a:lnSpc>
              <a:buFont typeface="Arial" panose="020B0604020202020204" pitchFamily="34" charset="0"/>
              <a:buChar char="•"/>
            </a:pPr>
            <a:r>
              <a:rPr lang="en-US" b="1" dirty="0"/>
              <a:t>Level of Economic Development: </a:t>
            </a:r>
            <a:r>
              <a:rPr lang="en-US" dirty="0"/>
              <a:t>Wealthier nations often have more resources to invest in healthcare infrastructure, leading to more comprehensive systems. In contrast, low-income countries may rely on out-of-pocket payments or limited public services due to budget constraints.</a:t>
            </a:r>
          </a:p>
          <a:p>
            <a:pPr algn="just">
              <a:lnSpc>
                <a:spcPct val="150000"/>
              </a:lnSpc>
            </a:pPr>
            <a:endParaRPr lang="en-US" dirty="0"/>
          </a:p>
          <a:p>
            <a:pPr marL="285750" indent="-285750" algn="just">
              <a:lnSpc>
                <a:spcPct val="150000"/>
              </a:lnSpc>
              <a:buFont typeface="Arial" panose="020B0604020202020204" pitchFamily="34" charset="0"/>
              <a:buChar char="•"/>
            </a:pPr>
            <a:r>
              <a:rPr lang="en-US" b="1" dirty="0"/>
              <a:t>Healthcare Funding Models: </a:t>
            </a:r>
            <a:r>
              <a:rPr lang="en-US" dirty="0"/>
              <a:t>Different funding mechanisms—such as taxation (Beveridge model), employer contributions (Bismarck model), or private insurance—impact how services are delivered and accessed.</a:t>
            </a:r>
          </a:p>
        </p:txBody>
      </p:sp>
      <p:pic>
        <p:nvPicPr>
          <p:cNvPr id="7" name="Graphic 21">
            <a:extLst>
              <a:ext uri="{FF2B5EF4-FFF2-40B4-BE49-F238E27FC236}">
                <a16:creationId xmlns:a16="http://schemas.microsoft.com/office/drawing/2014/main" id="{C9D116F2-1F5B-3626-3E20-DF463829A1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87F6D10-37F3-401B-FF35-DE278572E75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74E5E9B-2F54-9FFB-59A0-A67296F65E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E5D01E2-1CED-C840-37F6-1CF28EF2DF9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B1A22A2-799F-E2CC-1ED3-98C4509CBA9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86D49A31-6CE9-BCD7-81CA-7DE4205DC33A}"/>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B11A31E3-8776-04EC-46FD-F5EF1E525285}"/>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151174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49947-C21B-4723-500F-F33958B3F6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C2B135-4DD1-6879-7644-9ABAA9C6B5A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2738FD17-FD69-CE58-E62E-E341EA769A48}"/>
              </a:ext>
            </a:extLst>
          </p:cNvPr>
          <p:cNvSpPr txBox="1"/>
          <p:nvPr/>
        </p:nvSpPr>
        <p:spPr>
          <a:xfrm>
            <a:off x="942308" y="2059531"/>
            <a:ext cx="10256795" cy="3373359"/>
          </a:xfrm>
          <a:prstGeom prst="rect">
            <a:avLst/>
          </a:prstGeom>
          <a:noFill/>
        </p:spPr>
        <p:txBody>
          <a:bodyPr wrap="square" lIns="91440" tIns="45720" rIns="91440" bIns="45720" rtlCol="0" anchor="t">
            <a:spAutoFit/>
          </a:bodyPr>
          <a:lstStyle/>
          <a:p>
            <a:pPr algn="just">
              <a:lnSpc>
                <a:spcPct val="150000"/>
              </a:lnSpc>
            </a:pPr>
            <a:r>
              <a:rPr lang="en-US" b="1" dirty="0"/>
              <a:t>Political Systems</a:t>
            </a:r>
          </a:p>
          <a:p>
            <a:pPr marL="285750" indent="-285750" algn="just">
              <a:lnSpc>
                <a:spcPct val="150000"/>
              </a:lnSpc>
              <a:buFont typeface="Arial" panose="020B0604020202020204" pitchFamily="34" charset="0"/>
              <a:buChar char="•"/>
            </a:pPr>
            <a:r>
              <a:rPr lang="en-US" b="1" dirty="0"/>
              <a:t>Government Structure: </a:t>
            </a:r>
            <a:r>
              <a:rPr lang="en-US" dirty="0"/>
              <a:t>Countries with centralized governments may implement national healthcare systems more easily than those with decentralized or fragmented political structures. For example, Canada’s single-payer system contrasts with the multiple insurance options available in the United States.</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b="1" dirty="0"/>
              <a:t>Policy Priorities: </a:t>
            </a:r>
            <a:r>
              <a:rPr lang="en-US" dirty="0"/>
              <a:t>Political ideologies influence healthcare policies. Countries that prioritize social welfare tend to adopt models that ensure universal access, while those favoring market-driven approaches may focus on private sector solutions.</a:t>
            </a:r>
          </a:p>
        </p:txBody>
      </p:sp>
      <p:pic>
        <p:nvPicPr>
          <p:cNvPr id="7" name="Graphic 21">
            <a:extLst>
              <a:ext uri="{FF2B5EF4-FFF2-40B4-BE49-F238E27FC236}">
                <a16:creationId xmlns:a16="http://schemas.microsoft.com/office/drawing/2014/main" id="{D797D713-0A64-54B4-C42A-7BD91486E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B2A1218-C7DD-3C6F-3D1E-A01F7B69C1A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304ED90-7C08-31B2-0AC7-0C7F8BAA71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D391891-B98B-4DB7-BB8A-9E1A451D8D7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B2B6309-11DA-0E58-64DF-08C004F7411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5D51CD17-12BA-5833-ABA7-2AB3E4665FBA}"/>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56392F07-609D-EE31-7979-1EDCD27E771D}"/>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79715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FFCE0-8BB8-39AA-44BF-E4F042BE99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7FB2E1-407E-07E1-87B5-072C25545F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8E94B23-93C1-6640-C783-2513E9533946}"/>
              </a:ext>
            </a:extLst>
          </p:cNvPr>
          <p:cNvSpPr txBox="1"/>
          <p:nvPr/>
        </p:nvSpPr>
        <p:spPr>
          <a:xfrm>
            <a:off x="942308" y="2084931"/>
            <a:ext cx="10256795" cy="3373359"/>
          </a:xfrm>
          <a:prstGeom prst="rect">
            <a:avLst/>
          </a:prstGeom>
          <a:noFill/>
        </p:spPr>
        <p:txBody>
          <a:bodyPr wrap="square" lIns="91440" tIns="45720" rIns="91440" bIns="45720" rtlCol="0" anchor="t">
            <a:spAutoFit/>
          </a:bodyPr>
          <a:lstStyle/>
          <a:p>
            <a:pPr algn="just">
              <a:lnSpc>
                <a:spcPct val="150000"/>
              </a:lnSpc>
            </a:pPr>
            <a:r>
              <a:rPr lang="en-US" b="1" dirty="0"/>
              <a:t>Cultural Influences</a:t>
            </a:r>
            <a:endParaRPr lang="en-US" dirty="0">
              <a:effectLst/>
            </a:endParaRPr>
          </a:p>
          <a:p>
            <a:pPr marL="285750" indent="-285750" algn="just">
              <a:lnSpc>
                <a:spcPct val="150000"/>
              </a:lnSpc>
              <a:buFont typeface="Arial" panose="020B0604020202020204" pitchFamily="34" charset="0"/>
              <a:buChar char="•"/>
            </a:pPr>
            <a:r>
              <a:rPr lang="en-US" b="1" dirty="0"/>
              <a:t>Cultural Attitudes Toward healthcare</a:t>
            </a:r>
            <a:r>
              <a:rPr lang="en-US" dirty="0"/>
              <a:t>: Societal beliefs about health and wellness can shape how healthcare is organized. For instance, cultures that emphasize community and collective well-being may favor universal systems, while those valuing individualism might lean towards privatization.</a:t>
            </a:r>
          </a:p>
          <a:p>
            <a:pPr algn="just">
              <a:lnSpc>
                <a:spcPct val="150000"/>
              </a:lnSpc>
            </a:pPr>
            <a:endParaRPr lang="en-US" dirty="0"/>
          </a:p>
          <a:p>
            <a:pPr marL="285750" indent="-285750" algn="just">
              <a:lnSpc>
                <a:spcPct val="150000"/>
              </a:lnSpc>
              <a:buFont typeface="Arial" panose="020B0604020202020204" pitchFamily="34" charset="0"/>
              <a:buChar char="•"/>
            </a:pPr>
            <a:r>
              <a:rPr lang="en-US" b="1" dirty="0"/>
              <a:t>Diversity of Patient Populations</a:t>
            </a:r>
            <a:r>
              <a:rPr lang="en-US" dirty="0"/>
              <a:t>: Countries with diverse populations often require healthcare systems that can accommodate various cultural practices and languages, leading to tailored approaches in service delivery.</a:t>
            </a:r>
          </a:p>
        </p:txBody>
      </p:sp>
      <p:pic>
        <p:nvPicPr>
          <p:cNvPr id="7" name="Graphic 21">
            <a:extLst>
              <a:ext uri="{FF2B5EF4-FFF2-40B4-BE49-F238E27FC236}">
                <a16:creationId xmlns:a16="http://schemas.microsoft.com/office/drawing/2014/main" id="{E9CF101E-2D83-6829-2137-0A5F6377C7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3D91625-A9AA-7B10-EC95-56B5DEFBC9C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9630663-14EA-13D0-140A-C916E0BEAF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3036F27-8FC8-AE4D-FA26-E1B750942A4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1D21B40-9162-0F63-EAB0-5AF47474095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2304F1A0-E67B-A8CF-31F4-B528697BF23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9251C99B-6C41-DED4-FA3B-07A0F2CD7C0F}"/>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236773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822B-6A6C-1AFE-7290-BA686E6C56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40B784-31BE-A178-12A5-6F71B461F0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8DCD1CE-819C-DF01-FBC1-17754C194EB8}"/>
              </a:ext>
            </a:extLst>
          </p:cNvPr>
          <p:cNvSpPr txBox="1"/>
          <p:nvPr/>
        </p:nvSpPr>
        <p:spPr>
          <a:xfrm>
            <a:off x="942308" y="2084931"/>
            <a:ext cx="10256795" cy="2957861"/>
          </a:xfrm>
          <a:prstGeom prst="rect">
            <a:avLst/>
          </a:prstGeom>
          <a:noFill/>
        </p:spPr>
        <p:txBody>
          <a:bodyPr wrap="square" lIns="91440" tIns="45720" rIns="91440" bIns="45720" rtlCol="0" anchor="t">
            <a:spAutoFit/>
          </a:bodyPr>
          <a:lstStyle/>
          <a:p>
            <a:pPr algn="just">
              <a:lnSpc>
                <a:spcPct val="150000"/>
              </a:lnSpc>
            </a:pPr>
            <a:r>
              <a:rPr lang="en-US" b="1" dirty="0"/>
              <a:t>Global Health Trends</a:t>
            </a:r>
          </a:p>
          <a:p>
            <a:pPr marL="285750" indent="-285750" algn="just">
              <a:lnSpc>
                <a:spcPct val="150000"/>
              </a:lnSpc>
              <a:buFont typeface="Arial" panose="020B0604020202020204" pitchFamily="34" charset="0"/>
              <a:buChar char="•"/>
            </a:pPr>
            <a:r>
              <a:rPr lang="en-US" b="1" dirty="0"/>
              <a:t>International Organizations: </a:t>
            </a:r>
            <a:r>
              <a:rPr lang="en-US" dirty="0"/>
              <a:t>The influence of organizations like the World Health Organization (WHO) encourages countries to adopt certain practices or frameworks for healthcare delivery, promoting concepts like Universal Health Coverage (UHC).</a:t>
            </a:r>
          </a:p>
          <a:p>
            <a:pPr algn="just">
              <a:lnSpc>
                <a:spcPct val="150000"/>
              </a:lnSpc>
            </a:pPr>
            <a:endParaRPr lang="en-US" dirty="0"/>
          </a:p>
          <a:p>
            <a:pPr marL="285750" indent="-285750" algn="just">
              <a:lnSpc>
                <a:spcPct val="150000"/>
              </a:lnSpc>
              <a:buFont typeface="Arial" panose="020B0604020202020204" pitchFamily="34" charset="0"/>
              <a:buChar char="•"/>
            </a:pPr>
            <a:r>
              <a:rPr lang="en-US" b="1" dirty="0"/>
              <a:t>Globalization: </a:t>
            </a:r>
            <a:r>
              <a:rPr lang="en-US" dirty="0"/>
              <a:t>Increased interconnectedness can lead to shared best practices but also expose countries to global market pressures that may influence their healthcare models.</a:t>
            </a:r>
          </a:p>
        </p:txBody>
      </p:sp>
      <p:pic>
        <p:nvPicPr>
          <p:cNvPr id="7" name="Graphic 21">
            <a:extLst>
              <a:ext uri="{FF2B5EF4-FFF2-40B4-BE49-F238E27FC236}">
                <a16:creationId xmlns:a16="http://schemas.microsoft.com/office/drawing/2014/main" id="{96B41782-9211-B0F7-FCF0-E9EC60FFF3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40D0D8E-9D08-A5A5-7158-EF86D70A94B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F65346E-49D1-BDB0-6023-E818E53FC7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9A0812A-B5B3-B336-F1F2-9FF57EAEEF4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2C78FE9-E8E7-4C1D-8FDC-44E135D5191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6BDFEBE1-334A-8D4B-CF76-66FC0ECF82DE}"/>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2374BD55-ECD7-053F-DDD4-69BF2F0459AB}"/>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4102231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8A986-CB25-878C-5447-613B5C7952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3BFBE1-B7D6-CE0A-4495-4835013BF1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4F1F0A8-326F-B80C-CE95-68B01DF85467}"/>
              </a:ext>
            </a:extLst>
          </p:cNvPr>
          <p:cNvSpPr txBox="1"/>
          <p:nvPr/>
        </p:nvSpPr>
        <p:spPr>
          <a:xfrm>
            <a:off x="2423370" y="3270536"/>
            <a:ext cx="7200540" cy="1200329"/>
          </a:xfrm>
          <a:prstGeom prst="rect">
            <a:avLst/>
          </a:prstGeom>
          <a:noFill/>
        </p:spPr>
        <p:txBody>
          <a:bodyPr wrap="square" lIns="91440" tIns="45720" rIns="91440" bIns="45720" rtlCol="0" anchor="t">
            <a:spAutoFit/>
          </a:bodyPr>
          <a:lstStyle/>
          <a:p>
            <a:pPr algn="ctr"/>
            <a:r>
              <a:rPr lang="en-US" sz="3600" b="1" dirty="0"/>
              <a:t>How many models/ types of healthcare systems are there?</a:t>
            </a:r>
          </a:p>
        </p:txBody>
      </p:sp>
      <p:pic>
        <p:nvPicPr>
          <p:cNvPr id="7" name="Graphic 21">
            <a:extLst>
              <a:ext uri="{FF2B5EF4-FFF2-40B4-BE49-F238E27FC236}">
                <a16:creationId xmlns:a16="http://schemas.microsoft.com/office/drawing/2014/main" id="{1207B789-3C40-0830-0C22-061CDA3A44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42D4C2F-9402-8F96-4B8F-2B57734B265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CD47A79-C737-5110-0A64-13FF943EB0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8F4B686-47B7-4AD2-8822-B6CABD60FEE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7BA2906-77EF-8761-6EF8-ACA95648006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C5A220AE-C175-ED81-8398-7A3DC38A3528}"/>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E44082FA-3AEF-8444-E928-A3363B233834}"/>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2680294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3CE2A-526B-BD29-D5D9-AC1F7E32E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BE718-E0AE-915C-8173-D70CABD7E4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27D3D1EB-38EA-709F-12F3-47868E800D31}"/>
              </a:ext>
            </a:extLst>
          </p:cNvPr>
          <p:cNvSpPr txBox="1"/>
          <p:nvPr/>
        </p:nvSpPr>
        <p:spPr>
          <a:xfrm>
            <a:off x="942308" y="2084931"/>
            <a:ext cx="10256795" cy="3518656"/>
          </a:xfrm>
          <a:prstGeom prst="rect">
            <a:avLst/>
          </a:prstGeom>
          <a:noFill/>
        </p:spPr>
        <p:txBody>
          <a:bodyPr wrap="square" lIns="91440" tIns="45720" rIns="91440" bIns="45720" rtlCol="0" anchor="t">
            <a:spAutoFit/>
          </a:bodyPr>
          <a:lstStyle/>
          <a:p>
            <a:pPr algn="just">
              <a:lnSpc>
                <a:spcPct val="150000"/>
              </a:lnSpc>
            </a:pPr>
            <a:r>
              <a:rPr lang="en-US" sz="2000" b="1" dirty="0"/>
              <a:t>There are four main types of healthcare systems around the world. These are:</a:t>
            </a:r>
          </a:p>
          <a:p>
            <a:pPr algn="just">
              <a:lnSpc>
                <a:spcPct val="150000"/>
              </a:lnSpc>
            </a:pPr>
            <a:endParaRPr lang="en-US" sz="1050" b="1" dirty="0"/>
          </a:p>
          <a:p>
            <a:pPr marL="342900" indent="-342900">
              <a:lnSpc>
                <a:spcPct val="150000"/>
              </a:lnSpc>
              <a:buFont typeface="+mj-lt"/>
              <a:buAutoNum type="arabicPeriod"/>
            </a:pPr>
            <a:r>
              <a:rPr lang="en-US" sz="2000" b="1" dirty="0"/>
              <a:t>The Bismarck model</a:t>
            </a:r>
          </a:p>
          <a:p>
            <a:pPr marL="342900" indent="-342900">
              <a:lnSpc>
                <a:spcPct val="150000"/>
              </a:lnSpc>
              <a:buFont typeface="+mj-lt"/>
              <a:buAutoNum type="arabicPeriod"/>
            </a:pPr>
            <a:r>
              <a:rPr lang="en-US" sz="2000" b="1" dirty="0"/>
              <a:t>The Beveridge model</a:t>
            </a:r>
          </a:p>
          <a:p>
            <a:pPr marL="342900" indent="-342900">
              <a:lnSpc>
                <a:spcPct val="150000"/>
              </a:lnSpc>
              <a:buFont typeface="+mj-lt"/>
              <a:buAutoNum type="arabicPeriod"/>
            </a:pPr>
            <a:r>
              <a:rPr lang="en-US" sz="2000" b="1" dirty="0"/>
              <a:t>National health insurance </a:t>
            </a:r>
            <a:r>
              <a:rPr lang="en-US" sz="2000" dirty="0"/>
              <a:t>(single-payer model)</a:t>
            </a:r>
          </a:p>
          <a:p>
            <a:pPr marL="342900" indent="-342900">
              <a:lnSpc>
                <a:spcPct val="150000"/>
              </a:lnSpc>
              <a:buFont typeface="+mj-lt"/>
              <a:buAutoNum type="arabicPeriod"/>
            </a:pPr>
            <a:r>
              <a:rPr lang="en-US" sz="2000" b="1" dirty="0"/>
              <a:t>Fee-for-service</a:t>
            </a:r>
            <a:r>
              <a:rPr lang="en-US" sz="2000" dirty="0"/>
              <a:t> (out-of-pocket model)</a:t>
            </a:r>
            <a:endParaRPr lang="en-US" sz="2000" b="1" dirty="0"/>
          </a:p>
          <a:p>
            <a:pPr>
              <a:lnSpc>
                <a:spcPct val="150000"/>
              </a:lnSpc>
            </a:pPr>
            <a:endParaRPr lang="en-US" sz="2000" b="1" dirty="0"/>
          </a:p>
          <a:p>
            <a:pPr algn="just">
              <a:lnSpc>
                <a:spcPct val="150000"/>
              </a:lnSpc>
            </a:pPr>
            <a:r>
              <a:rPr lang="en-US" sz="2000" b="1" dirty="0"/>
              <a:t>Let’s explore each of these models in more detail.</a:t>
            </a:r>
          </a:p>
        </p:txBody>
      </p:sp>
      <p:pic>
        <p:nvPicPr>
          <p:cNvPr id="7" name="Graphic 21">
            <a:extLst>
              <a:ext uri="{FF2B5EF4-FFF2-40B4-BE49-F238E27FC236}">
                <a16:creationId xmlns:a16="http://schemas.microsoft.com/office/drawing/2014/main" id="{36E86E43-9BCF-167A-6CA5-7D6C7F13D5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9D04491-FBAC-89D0-33CD-473AF35D259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C8DD547-BD5A-FA25-D53D-911812C99F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F5641B8-48B8-EBAB-BE07-CB9425F39CD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0464EAA-FEC0-D25E-E2E4-E31FB15F858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3B36B3E3-6368-6504-E8B1-74B38753AEE5}"/>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381A7035-1FE0-0A19-95A0-23ACA88AB558}"/>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2418845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78D0E-F2C2-8E00-DF42-A362F1D8C8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9C30CD-6143-6D82-AF02-9BFD296F3B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E2AB325-E47F-485F-DC8B-71F660432449}"/>
              </a:ext>
            </a:extLst>
          </p:cNvPr>
          <p:cNvSpPr txBox="1"/>
          <p:nvPr/>
        </p:nvSpPr>
        <p:spPr>
          <a:xfrm>
            <a:off x="942308" y="2084931"/>
            <a:ext cx="10256795" cy="3788858"/>
          </a:xfrm>
          <a:prstGeom prst="rect">
            <a:avLst/>
          </a:prstGeom>
          <a:noFill/>
        </p:spPr>
        <p:txBody>
          <a:bodyPr wrap="square" lIns="91440" tIns="45720" rIns="91440" bIns="45720" rtlCol="0" anchor="t">
            <a:spAutoFit/>
          </a:bodyPr>
          <a:lstStyle/>
          <a:p>
            <a:pPr marL="342900" indent="-342900">
              <a:lnSpc>
                <a:spcPct val="150000"/>
              </a:lnSpc>
              <a:buFont typeface="+mj-lt"/>
              <a:buAutoNum type="arabicPeriod"/>
            </a:pPr>
            <a:r>
              <a:rPr lang="en-US" b="1" dirty="0">
                <a:solidFill>
                  <a:srgbClr val="C00000"/>
                </a:solidFill>
              </a:rPr>
              <a:t>The Bismarck model: </a:t>
            </a:r>
          </a:p>
          <a:p>
            <a:pPr marL="285750" indent="-285750" algn="just">
              <a:lnSpc>
                <a:spcPct val="150000"/>
              </a:lnSpc>
              <a:buFont typeface="Arial" panose="020B0604020202020204" pitchFamily="34" charset="0"/>
              <a:buChar char="•"/>
            </a:pPr>
            <a:r>
              <a:rPr lang="en-US" dirty="0">
                <a:latin typeface="__fkGroteskNeue_598ab8"/>
              </a:rPr>
              <a:t>The Social Insurance (Bismarck) model is a healthcare financing system that is based on the principles of social insurance. </a:t>
            </a:r>
          </a:p>
          <a:p>
            <a:pPr marL="285750" indent="-285750" algn="just">
              <a:lnSpc>
                <a:spcPct val="150000"/>
              </a:lnSpc>
              <a:buFont typeface="Arial" panose="020B0604020202020204" pitchFamily="34" charset="0"/>
              <a:buChar char="•"/>
            </a:pPr>
            <a:r>
              <a:rPr lang="en-US" dirty="0">
                <a:latin typeface="__fkGroteskNeue_598ab8"/>
              </a:rPr>
              <a:t>It is named after Otto von Bismarck, the German statesman who introduced this model in the late 19th century. </a:t>
            </a:r>
          </a:p>
          <a:p>
            <a:pPr marL="285750" indent="-285750" algn="just">
              <a:lnSpc>
                <a:spcPct val="150000"/>
              </a:lnSpc>
              <a:buFont typeface="Arial" panose="020B0604020202020204" pitchFamily="34" charset="0"/>
              <a:buChar char="•"/>
            </a:pPr>
            <a:r>
              <a:rPr lang="en-US" dirty="0">
                <a:latin typeface="__fkGroteskNeue_598ab8"/>
              </a:rPr>
              <a:t>The Bismarck model is characterized by the mandatory participation of individuals in a social insurance program, which is funded through contributions from both employers and employees. </a:t>
            </a:r>
          </a:p>
          <a:p>
            <a:pPr marL="285750" indent="-285750" algn="just">
              <a:lnSpc>
                <a:spcPct val="150000"/>
              </a:lnSpc>
              <a:buFont typeface="Arial" panose="020B0604020202020204" pitchFamily="34" charset="0"/>
              <a:buChar char="•"/>
            </a:pPr>
            <a:r>
              <a:rPr lang="en-US" dirty="0">
                <a:latin typeface="__fkGroteskNeue_598ab8"/>
              </a:rPr>
              <a:t>These contributions are used to provide healthcare coverage to the entire population, ensuring that everyone has access to essential medical services. </a:t>
            </a:r>
          </a:p>
        </p:txBody>
      </p:sp>
      <p:pic>
        <p:nvPicPr>
          <p:cNvPr id="7" name="Graphic 21">
            <a:extLst>
              <a:ext uri="{FF2B5EF4-FFF2-40B4-BE49-F238E27FC236}">
                <a16:creationId xmlns:a16="http://schemas.microsoft.com/office/drawing/2014/main" id="{459C31EE-EC5B-87C5-F1D2-485E8EA4A0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565B0E4-C926-1DFE-EB96-8516FC74C7E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6E22CE7-155C-CC81-7B74-FC27A37058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47DA49A-87D3-552E-A75B-214BCB8E983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0233E03-8DF5-3B33-5AE5-02DD14DEBB1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49C31E54-C456-6834-5975-D7E09990F763}"/>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53AC4D2E-BDEA-061C-9738-6CB303B4DA7B}"/>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266894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D595-FE08-7962-4B3A-730F64381F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F6CA6-DDB2-A6F9-030D-A69FC575DE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2048AE5B-A7AD-3633-FC8B-79F6D1E77F5A}"/>
              </a:ext>
            </a:extLst>
          </p:cNvPr>
          <p:cNvSpPr txBox="1"/>
          <p:nvPr/>
        </p:nvSpPr>
        <p:spPr>
          <a:xfrm>
            <a:off x="942308" y="2084931"/>
            <a:ext cx="10256795" cy="3788858"/>
          </a:xfrm>
          <a:prstGeom prst="rect">
            <a:avLst/>
          </a:prstGeom>
          <a:noFill/>
        </p:spPr>
        <p:txBody>
          <a:bodyPr wrap="square" lIns="91440" tIns="45720" rIns="91440" bIns="45720" rtlCol="0" anchor="t">
            <a:spAutoFit/>
          </a:bodyPr>
          <a:lstStyle/>
          <a:p>
            <a:pPr marL="342900" indent="-342900">
              <a:lnSpc>
                <a:spcPct val="150000"/>
              </a:lnSpc>
              <a:buFont typeface="+mj-lt"/>
              <a:buAutoNum type="arabicPeriod"/>
            </a:pPr>
            <a:r>
              <a:rPr lang="en-US" b="1" dirty="0">
                <a:solidFill>
                  <a:srgbClr val="C00000"/>
                </a:solidFill>
              </a:rPr>
              <a:t>The Bismarck model (cont’d): </a:t>
            </a:r>
          </a:p>
          <a:p>
            <a:pPr marL="285750" indent="-285750" algn="just">
              <a:lnSpc>
                <a:spcPct val="150000"/>
              </a:lnSpc>
              <a:buFont typeface="Arial" panose="020B0604020202020204" pitchFamily="34" charset="0"/>
              <a:buChar char="•"/>
            </a:pPr>
            <a:r>
              <a:rPr lang="en-US" dirty="0">
                <a:latin typeface="__fkGroteskNeue_598ab8"/>
              </a:rPr>
              <a:t>The government often mandates participation in these programs to ensure that the risk pool is large enough to cover the healthcare needs of the entire population. </a:t>
            </a:r>
          </a:p>
          <a:p>
            <a:pPr marL="285750" indent="-285750" algn="just">
              <a:lnSpc>
                <a:spcPct val="150000"/>
              </a:lnSpc>
              <a:buFont typeface="Arial" panose="020B0604020202020204" pitchFamily="34" charset="0"/>
              <a:buChar char="•"/>
            </a:pPr>
            <a:r>
              <a:rPr lang="en-US" dirty="0">
                <a:latin typeface="__fkGroteskNeue_598ab8"/>
              </a:rPr>
              <a:t>The insurance funds are usually administered by nonprofit organizations or government agencies, which are responsible for collecting contributions, managing the funds, and reimbursing healthcare providers. </a:t>
            </a:r>
          </a:p>
          <a:p>
            <a:pPr marL="285750" indent="-285750" algn="just">
              <a:lnSpc>
                <a:spcPct val="150000"/>
              </a:lnSpc>
              <a:buFont typeface="Arial" panose="020B0604020202020204" pitchFamily="34" charset="0"/>
              <a:buChar char="•"/>
            </a:pPr>
            <a:r>
              <a:rPr lang="en-US" dirty="0">
                <a:latin typeface="__fkGroteskNeue_598ab8"/>
              </a:rPr>
              <a:t>In the Bismarck model, healthcare providers are typically private entities, including hospitals, clinics, and physicians. </a:t>
            </a:r>
          </a:p>
          <a:p>
            <a:pPr marL="285750" indent="-285750" algn="just">
              <a:lnSpc>
                <a:spcPct val="150000"/>
              </a:lnSpc>
              <a:buFont typeface="Arial" panose="020B0604020202020204" pitchFamily="34" charset="0"/>
              <a:buChar char="•"/>
            </a:pPr>
            <a:r>
              <a:rPr lang="en-US" b="0" i="0" u="none" strike="noStrike" dirty="0">
                <a:effectLst/>
                <a:latin typeface="Calibre"/>
              </a:rPr>
              <a:t>These providers deliver healthcare services to insured individuals and submit claims to the insurance funds for reimbursement</a:t>
            </a:r>
            <a:r>
              <a:rPr lang="en-US" b="0" i="0" u="none" strike="noStrike" dirty="0">
                <a:effectLst/>
                <a:latin typeface="__fkGroteskNeue_598ab8"/>
              </a:rPr>
              <a:t>. </a:t>
            </a:r>
            <a:endParaRPr lang="en-US" dirty="0">
              <a:latin typeface="__fkGroteskNeue_598ab8"/>
            </a:endParaRPr>
          </a:p>
        </p:txBody>
      </p:sp>
      <p:pic>
        <p:nvPicPr>
          <p:cNvPr id="7" name="Graphic 21">
            <a:extLst>
              <a:ext uri="{FF2B5EF4-FFF2-40B4-BE49-F238E27FC236}">
                <a16:creationId xmlns:a16="http://schemas.microsoft.com/office/drawing/2014/main" id="{DC62E3C4-CB87-7DF3-97CB-6EA9803043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B1F9C11-7F4F-62B1-6011-A6F906E2240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837E851-0AB0-1121-2E0B-C4920691DE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FCE9D06-40FD-9D3B-940A-D41341A1BB0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A27321D-647F-C58D-FD08-3BEB8BE4D0A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67C10219-C73C-4328-1D37-3F96BD4F8F7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26EF6A0D-92A2-BD37-6ABB-72CC6E6C947A}"/>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2007668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D8B33-9746-17FC-CE99-378D76320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23B57A-C4A4-D398-F152-983912BC47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64FA948-3A4B-CBC3-6D21-C704A4EDE7C7}"/>
              </a:ext>
            </a:extLst>
          </p:cNvPr>
          <p:cNvSpPr txBox="1"/>
          <p:nvPr/>
        </p:nvSpPr>
        <p:spPr>
          <a:xfrm>
            <a:off x="942308" y="2084931"/>
            <a:ext cx="6341459" cy="3788858"/>
          </a:xfrm>
          <a:prstGeom prst="rect">
            <a:avLst/>
          </a:prstGeom>
          <a:noFill/>
        </p:spPr>
        <p:txBody>
          <a:bodyPr wrap="square" lIns="91440" tIns="45720" rIns="91440" bIns="45720" rtlCol="0" anchor="t">
            <a:spAutoFit/>
          </a:bodyPr>
          <a:lstStyle/>
          <a:p>
            <a:pPr marL="342900" indent="-342900">
              <a:lnSpc>
                <a:spcPct val="150000"/>
              </a:lnSpc>
              <a:buFont typeface="+mj-lt"/>
              <a:buAutoNum type="arabicPeriod"/>
            </a:pPr>
            <a:r>
              <a:rPr lang="en-US" b="1" dirty="0">
                <a:solidFill>
                  <a:srgbClr val="C00000"/>
                </a:solidFill>
              </a:rPr>
              <a:t>The Bismarck model (Example): </a:t>
            </a:r>
          </a:p>
          <a:p>
            <a:pPr>
              <a:lnSpc>
                <a:spcPct val="150000"/>
              </a:lnSpc>
            </a:pPr>
            <a:r>
              <a:rPr lang="en-US" b="1" dirty="0">
                <a:latin typeface="__fkGroteskNeue_598ab8"/>
              </a:rPr>
              <a:t>Germany: </a:t>
            </a:r>
          </a:p>
          <a:p>
            <a:pPr marL="285750" indent="-285750" algn="just">
              <a:lnSpc>
                <a:spcPct val="150000"/>
              </a:lnSpc>
              <a:buFont typeface="Arial" panose="020B0604020202020204" pitchFamily="34" charset="0"/>
              <a:buChar char="•"/>
            </a:pPr>
            <a:r>
              <a:rPr lang="en-US" dirty="0">
                <a:latin typeface="Calibre"/>
              </a:rPr>
              <a:t>Germany is often considered the birthplace of the Bismarck model. </a:t>
            </a:r>
          </a:p>
          <a:p>
            <a:pPr marL="285750" indent="-285750" algn="just">
              <a:lnSpc>
                <a:spcPct val="150000"/>
              </a:lnSpc>
              <a:buFont typeface="Arial" panose="020B0604020202020204" pitchFamily="34" charset="0"/>
              <a:buChar char="•"/>
            </a:pPr>
            <a:r>
              <a:rPr lang="en-US" dirty="0">
                <a:latin typeface="Calibre"/>
              </a:rPr>
              <a:t>The country has a multi-payer system, with multiple insurance funds covering different occupational groups. </a:t>
            </a:r>
          </a:p>
          <a:p>
            <a:pPr marL="285750" indent="-285750" algn="just">
              <a:lnSpc>
                <a:spcPct val="150000"/>
              </a:lnSpc>
              <a:buFont typeface="Arial" panose="020B0604020202020204" pitchFamily="34" charset="0"/>
              <a:buChar char="•"/>
            </a:pPr>
            <a:r>
              <a:rPr lang="en-US" dirty="0">
                <a:latin typeface="Calibre"/>
              </a:rPr>
              <a:t>The government regulates these funds and ensures that they provide comprehensive healthcare coverage to all insured individuals.</a:t>
            </a:r>
            <a:endParaRPr lang="en-US" dirty="0">
              <a:latin typeface="__fkGroteskNeue_598ab8"/>
            </a:endParaRPr>
          </a:p>
        </p:txBody>
      </p:sp>
      <p:pic>
        <p:nvPicPr>
          <p:cNvPr id="7" name="Graphic 21">
            <a:extLst>
              <a:ext uri="{FF2B5EF4-FFF2-40B4-BE49-F238E27FC236}">
                <a16:creationId xmlns:a16="http://schemas.microsoft.com/office/drawing/2014/main" id="{80D0CB3B-78CC-23FA-53C9-5538C0DB1B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7562175-9E74-DB5E-3C2A-4090AFC0872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6B2A130-EC48-CE2E-7767-07AE7F38DD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0FE6269-DA72-DC22-1587-31B42A42251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EDC9BBB-2436-E2DA-407D-CA38AFF74BF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57351C04-9CEF-1B5D-223C-B1EB42D55CEE}"/>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EF8F982F-BAC5-4A45-0771-788B8F734EF1}"/>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pic>
        <p:nvPicPr>
          <p:cNvPr id="3084" name="Picture 12" descr="Selling Medical Devices in the German Healthcare Market">
            <a:extLst>
              <a:ext uri="{FF2B5EF4-FFF2-40B4-BE49-F238E27FC236}">
                <a16:creationId xmlns:a16="http://schemas.microsoft.com/office/drawing/2014/main" id="{067CE5FE-3E0F-F3F8-BBFC-F7F136E91D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4713" y="2913682"/>
            <a:ext cx="3395136" cy="2258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8945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57D4F-7132-04E3-034D-F37E1BB379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5CD883-5DC3-F212-1003-19FAF1CB15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7166737-3994-41B8-36E0-E9BCFFDC6C82}"/>
              </a:ext>
            </a:extLst>
          </p:cNvPr>
          <p:cNvSpPr txBox="1"/>
          <p:nvPr/>
        </p:nvSpPr>
        <p:spPr>
          <a:xfrm>
            <a:off x="942308" y="2084931"/>
            <a:ext cx="6341459" cy="464871"/>
          </a:xfrm>
          <a:prstGeom prst="rect">
            <a:avLst/>
          </a:prstGeom>
          <a:noFill/>
        </p:spPr>
        <p:txBody>
          <a:bodyPr wrap="square" lIns="91440" tIns="45720" rIns="91440" bIns="45720" rtlCol="0" anchor="t">
            <a:spAutoFit/>
          </a:bodyPr>
          <a:lstStyle/>
          <a:p>
            <a:pPr marL="342900" indent="-342900">
              <a:lnSpc>
                <a:spcPct val="150000"/>
              </a:lnSpc>
              <a:buFont typeface="+mj-lt"/>
              <a:buAutoNum type="arabicPeriod"/>
            </a:pPr>
            <a:r>
              <a:rPr lang="en-US" b="1" dirty="0">
                <a:solidFill>
                  <a:srgbClr val="C00000"/>
                </a:solidFill>
              </a:rPr>
              <a:t>The Bismarck model (Example): </a:t>
            </a:r>
          </a:p>
        </p:txBody>
      </p:sp>
      <p:pic>
        <p:nvPicPr>
          <p:cNvPr id="7" name="Graphic 21">
            <a:extLst>
              <a:ext uri="{FF2B5EF4-FFF2-40B4-BE49-F238E27FC236}">
                <a16:creationId xmlns:a16="http://schemas.microsoft.com/office/drawing/2014/main" id="{B22C3614-9018-0D70-48A2-14A6F0A91A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2292A12-43E5-F18E-AA35-CB14557C82D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26B8080-77FD-9424-8595-E3CEC622CE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1A5F673-4932-997E-57F9-1E3B883AF80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9A3A488-B87E-2FB3-8563-BD2A5E62DE9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6F3AB37F-1933-6D50-7B07-B2EC42BEE8AE}"/>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7DFE4CCA-5958-DAB3-6A7E-3DD147C59465}"/>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pic>
        <p:nvPicPr>
          <p:cNvPr id="5122" name="Picture 2" descr="‪France National Flag – Flags Ireland Prospect Design‬‏">
            <a:extLst>
              <a:ext uri="{FF2B5EF4-FFF2-40B4-BE49-F238E27FC236}">
                <a16:creationId xmlns:a16="http://schemas.microsoft.com/office/drawing/2014/main" id="{25CCE1E6-A8A6-F1E5-C9CD-366C1744B0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909" y="2877416"/>
            <a:ext cx="3135931" cy="208682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Japan Flag Waving Images – Browse 28,392 Stock Photos, Vectors, and Video |  Adobe Stock">
            <a:extLst>
              <a:ext uri="{FF2B5EF4-FFF2-40B4-BE49-F238E27FC236}">
                <a16:creationId xmlns:a16="http://schemas.microsoft.com/office/drawing/2014/main" id="{79B8BFFF-A59A-E2AE-64BD-3F409ED898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8035" y="2877417"/>
            <a:ext cx="3135931" cy="208682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Netherlands flag Royalty Free Vector Image - VectorStock‬‏">
            <a:extLst>
              <a:ext uri="{FF2B5EF4-FFF2-40B4-BE49-F238E27FC236}">
                <a16:creationId xmlns:a16="http://schemas.microsoft.com/office/drawing/2014/main" id="{79905F35-4000-8FC6-D3C1-8E1FD808121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9462" b="20015"/>
          <a:stretch/>
        </p:blipFill>
        <p:spPr bwMode="auto">
          <a:xfrm>
            <a:off x="8176161" y="2877416"/>
            <a:ext cx="2743200" cy="208682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1641E2C-A6F5-E94E-2B78-ED141552BE70}"/>
              </a:ext>
            </a:extLst>
          </p:cNvPr>
          <p:cNvSpPr txBox="1"/>
          <p:nvPr/>
        </p:nvSpPr>
        <p:spPr>
          <a:xfrm>
            <a:off x="1314380" y="5045200"/>
            <a:ext cx="2064769" cy="464871"/>
          </a:xfrm>
          <a:prstGeom prst="rect">
            <a:avLst/>
          </a:prstGeom>
          <a:noFill/>
        </p:spPr>
        <p:txBody>
          <a:bodyPr wrap="square" lIns="91440" tIns="45720" rIns="91440" bIns="45720" rtlCol="0" anchor="t">
            <a:spAutoFit/>
          </a:bodyPr>
          <a:lstStyle/>
          <a:p>
            <a:pPr algn="ctr">
              <a:lnSpc>
                <a:spcPct val="150000"/>
              </a:lnSpc>
            </a:pPr>
            <a:r>
              <a:rPr lang="en-US" b="1" dirty="0"/>
              <a:t>France</a:t>
            </a:r>
          </a:p>
        </p:txBody>
      </p:sp>
      <p:sp>
        <p:nvSpPr>
          <p:cNvPr id="10" name="TextBox 9">
            <a:extLst>
              <a:ext uri="{FF2B5EF4-FFF2-40B4-BE49-F238E27FC236}">
                <a16:creationId xmlns:a16="http://schemas.microsoft.com/office/drawing/2014/main" id="{CA7228F8-73E5-A0F0-90E8-57611153A241}"/>
              </a:ext>
            </a:extLst>
          </p:cNvPr>
          <p:cNvSpPr txBox="1"/>
          <p:nvPr/>
        </p:nvSpPr>
        <p:spPr>
          <a:xfrm>
            <a:off x="5063615" y="5045199"/>
            <a:ext cx="2064769" cy="464871"/>
          </a:xfrm>
          <a:prstGeom prst="rect">
            <a:avLst/>
          </a:prstGeom>
          <a:noFill/>
        </p:spPr>
        <p:txBody>
          <a:bodyPr wrap="square" lIns="91440" tIns="45720" rIns="91440" bIns="45720" rtlCol="0" anchor="t">
            <a:spAutoFit/>
          </a:bodyPr>
          <a:lstStyle/>
          <a:p>
            <a:pPr algn="ctr">
              <a:lnSpc>
                <a:spcPct val="150000"/>
              </a:lnSpc>
            </a:pPr>
            <a:r>
              <a:rPr lang="en-US" b="1" dirty="0"/>
              <a:t>Japan</a:t>
            </a:r>
          </a:p>
        </p:txBody>
      </p:sp>
      <p:sp>
        <p:nvSpPr>
          <p:cNvPr id="11" name="TextBox 10">
            <a:extLst>
              <a:ext uri="{FF2B5EF4-FFF2-40B4-BE49-F238E27FC236}">
                <a16:creationId xmlns:a16="http://schemas.microsoft.com/office/drawing/2014/main" id="{41FD250A-36F9-2384-D523-9EAE5FA5F888}"/>
              </a:ext>
            </a:extLst>
          </p:cNvPr>
          <p:cNvSpPr txBox="1"/>
          <p:nvPr/>
        </p:nvSpPr>
        <p:spPr>
          <a:xfrm>
            <a:off x="8515376" y="5045198"/>
            <a:ext cx="2064769" cy="464871"/>
          </a:xfrm>
          <a:prstGeom prst="rect">
            <a:avLst/>
          </a:prstGeom>
          <a:noFill/>
        </p:spPr>
        <p:txBody>
          <a:bodyPr wrap="square" lIns="91440" tIns="45720" rIns="91440" bIns="45720" rtlCol="0" anchor="t">
            <a:spAutoFit/>
          </a:bodyPr>
          <a:lstStyle/>
          <a:p>
            <a:pPr algn="ctr">
              <a:lnSpc>
                <a:spcPct val="150000"/>
              </a:lnSpc>
            </a:pPr>
            <a:r>
              <a:rPr lang="en-US" b="1" dirty="0"/>
              <a:t>Netherland</a:t>
            </a:r>
          </a:p>
        </p:txBody>
      </p:sp>
    </p:spTree>
    <p:extLst>
      <p:ext uri="{BB962C8B-B14F-4D97-AF65-F5344CB8AC3E}">
        <p14:creationId xmlns:p14="http://schemas.microsoft.com/office/powerpoint/2010/main" val="2575882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A7EEE-569A-19D7-5C0D-F0F4F425FD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79E8A-4B19-9188-A374-D984D7BE66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C9A1898-9BD8-E9B4-4BE5-0E049B0BA0B4}"/>
              </a:ext>
            </a:extLst>
          </p:cNvPr>
          <p:cNvSpPr txBox="1"/>
          <p:nvPr/>
        </p:nvSpPr>
        <p:spPr>
          <a:xfrm>
            <a:off x="942308" y="2084931"/>
            <a:ext cx="10256795" cy="3788858"/>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2. The Beveridge model</a:t>
            </a:r>
          </a:p>
          <a:p>
            <a:pPr marL="285750" indent="-285750" algn="just">
              <a:lnSpc>
                <a:spcPct val="150000"/>
              </a:lnSpc>
              <a:buFont typeface="Arial" panose="020B0604020202020204" pitchFamily="34" charset="0"/>
              <a:buChar char="•"/>
            </a:pPr>
            <a:r>
              <a:rPr lang="en-US" dirty="0"/>
              <a:t>It </a:t>
            </a:r>
            <a:r>
              <a:rPr lang="en-US" b="0" i="0" u="none" strike="noStrike" dirty="0">
                <a:effectLst/>
                <a:latin typeface="Calibre"/>
              </a:rPr>
              <a:t>is a healthcare system that is based on the principles outlined by Sir William Beveridge in his 1942 report titled "Social Insurance and Allied Services. </a:t>
            </a:r>
            <a:r>
              <a:rPr lang="en-US" dirty="0">
                <a:latin typeface="Calibre"/>
              </a:rPr>
              <a:t>It is also known as the National Health Services (NHS). </a:t>
            </a:r>
          </a:p>
          <a:p>
            <a:pPr marL="285750" indent="-285750" algn="just">
              <a:lnSpc>
                <a:spcPct val="150000"/>
              </a:lnSpc>
              <a:buFont typeface="Arial" panose="020B0604020202020204" pitchFamily="34" charset="0"/>
              <a:buChar char="•"/>
            </a:pPr>
            <a:r>
              <a:rPr lang="en-US" b="0" i="0" u="none" strike="noStrike" dirty="0">
                <a:effectLst/>
                <a:latin typeface="Calibre"/>
              </a:rPr>
              <a:t>The NHS model is a publicly funded healthcare system that provides comprehensive medical services to all residents of a country, regardless of their ability to pay. </a:t>
            </a:r>
          </a:p>
          <a:p>
            <a:pPr marL="285750" indent="-285750" algn="just">
              <a:lnSpc>
                <a:spcPct val="150000"/>
              </a:lnSpc>
              <a:buFont typeface="Arial" panose="020B0604020202020204" pitchFamily="34" charset="0"/>
              <a:buChar char="•"/>
            </a:pPr>
            <a:r>
              <a:rPr lang="en-US" b="0" i="0" u="none" strike="noStrike" dirty="0">
                <a:effectLst/>
                <a:latin typeface="Calibre"/>
              </a:rPr>
              <a:t>The main objective of the NHS model is to ensure that healthcare services are accessible to all citizens, regardless of their socioeconomic status</a:t>
            </a:r>
            <a:r>
              <a:rPr lang="en-US" dirty="0">
                <a:latin typeface="Calibre"/>
              </a:rPr>
              <a:t>.</a:t>
            </a:r>
          </a:p>
          <a:p>
            <a:pPr marL="285750" indent="-285750" algn="just">
              <a:lnSpc>
                <a:spcPct val="150000"/>
              </a:lnSpc>
              <a:buFont typeface="Arial" panose="020B0604020202020204" pitchFamily="34" charset="0"/>
              <a:buChar char="•"/>
            </a:pPr>
            <a:r>
              <a:rPr lang="en-US" b="0" i="0" u="none" strike="noStrike" dirty="0">
                <a:effectLst/>
                <a:latin typeface="Calibre"/>
              </a:rPr>
              <a:t>It is based on the principle of social solidarity, where the entire population contributes to the funding of healthcare through taxes or other forms of mandatory contributions.</a:t>
            </a:r>
            <a:endParaRPr lang="en-US" dirty="0"/>
          </a:p>
        </p:txBody>
      </p:sp>
      <p:pic>
        <p:nvPicPr>
          <p:cNvPr id="7" name="Graphic 21">
            <a:extLst>
              <a:ext uri="{FF2B5EF4-FFF2-40B4-BE49-F238E27FC236}">
                <a16:creationId xmlns:a16="http://schemas.microsoft.com/office/drawing/2014/main" id="{0398271B-BEA4-7F04-3151-8C4536A0A0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C8B09BD-AF1F-0F97-1772-CE5EE14C5E6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72403E0-80E9-7CBA-A486-70CDD3B0B9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059E0EF-49AD-056F-963B-6D1B54BAB73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ABA2B32-4910-04D4-FD60-C7806363209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0788C05D-5115-6B5B-0807-3E423130B78B}"/>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C034A29D-2D13-8B16-CE16-27CDEB5F802B}"/>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2694820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E8BD5-F96F-D9A0-9066-3C1643D976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F7E6C9-2E09-2F3C-F7D8-B8E9CD4617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180EF11-D0E0-6B83-7B9F-DB27B17FC74C}"/>
              </a:ext>
            </a:extLst>
          </p:cNvPr>
          <p:cNvSpPr txBox="1"/>
          <p:nvPr/>
        </p:nvSpPr>
        <p:spPr>
          <a:xfrm>
            <a:off x="942308" y="2084931"/>
            <a:ext cx="10256795" cy="3615733"/>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2. The Beveridge model (cont’d): </a:t>
            </a:r>
          </a:p>
          <a:p>
            <a:pPr>
              <a:lnSpc>
                <a:spcPct val="150000"/>
              </a:lnSpc>
            </a:pPr>
            <a:r>
              <a:rPr lang="en-US" b="1" dirty="0"/>
              <a:t>Key features: </a:t>
            </a:r>
          </a:p>
          <a:p>
            <a:pPr marL="800100" lvl="1" indent="-342900">
              <a:lnSpc>
                <a:spcPct val="200000"/>
              </a:lnSpc>
              <a:buAutoNum type="arabicPeriod"/>
            </a:pPr>
            <a:r>
              <a:rPr lang="en-US" b="1" i="0" u="none" strike="noStrike" dirty="0">
                <a:effectLst/>
                <a:latin typeface="Calibre"/>
              </a:rPr>
              <a:t>Universal Coverage</a:t>
            </a:r>
          </a:p>
          <a:p>
            <a:pPr marL="800100" lvl="1" indent="-342900">
              <a:lnSpc>
                <a:spcPct val="200000"/>
              </a:lnSpc>
              <a:buAutoNum type="arabicPeriod"/>
            </a:pPr>
            <a:r>
              <a:rPr lang="en-US" b="1" i="0" u="none" strike="noStrike" dirty="0">
                <a:effectLst/>
                <a:latin typeface="Calibre"/>
              </a:rPr>
              <a:t> Publicly Funded</a:t>
            </a:r>
            <a:endParaRPr lang="en-US" b="1" dirty="0">
              <a:latin typeface="Calibre"/>
            </a:endParaRPr>
          </a:p>
          <a:p>
            <a:pPr marL="800100" lvl="1" indent="-342900">
              <a:lnSpc>
                <a:spcPct val="200000"/>
              </a:lnSpc>
              <a:buAutoNum type="arabicPeriod"/>
            </a:pPr>
            <a:r>
              <a:rPr lang="en-US" b="1" i="0" u="none" strike="noStrike" dirty="0">
                <a:effectLst/>
                <a:latin typeface="Calibre"/>
              </a:rPr>
              <a:t>Comprehensive Services</a:t>
            </a:r>
          </a:p>
          <a:p>
            <a:pPr marL="800100" lvl="1" indent="-342900">
              <a:lnSpc>
                <a:spcPct val="200000"/>
              </a:lnSpc>
              <a:buAutoNum type="arabicPeriod"/>
            </a:pPr>
            <a:r>
              <a:rPr lang="en-US" b="1" i="0" u="none" strike="noStrike" dirty="0">
                <a:effectLst/>
                <a:latin typeface="Calibre"/>
              </a:rPr>
              <a:t>Free at the Point of Service</a:t>
            </a:r>
            <a:endParaRPr lang="en-US" b="1" dirty="0">
              <a:latin typeface="Calibre"/>
            </a:endParaRPr>
          </a:p>
          <a:p>
            <a:pPr marL="800100" lvl="1" indent="-342900">
              <a:lnSpc>
                <a:spcPct val="200000"/>
              </a:lnSpc>
              <a:buAutoNum type="arabicPeriod"/>
            </a:pPr>
            <a:r>
              <a:rPr lang="en-US" b="1" i="0" u="none" strike="noStrike" dirty="0">
                <a:effectLst/>
                <a:latin typeface="Calibre"/>
              </a:rPr>
              <a:t>Government Control</a:t>
            </a:r>
            <a:endParaRPr lang="en-US" b="1" dirty="0">
              <a:latin typeface="Calibre"/>
            </a:endParaRPr>
          </a:p>
        </p:txBody>
      </p:sp>
      <p:pic>
        <p:nvPicPr>
          <p:cNvPr id="7" name="Graphic 21">
            <a:extLst>
              <a:ext uri="{FF2B5EF4-FFF2-40B4-BE49-F238E27FC236}">
                <a16:creationId xmlns:a16="http://schemas.microsoft.com/office/drawing/2014/main" id="{2A0B8F5E-6B67-F895-EF78-3BEC3EC22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9899470-2235-93F0-FA86-D70ADEAF179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BAC45DC-772A-E9BB-7849-AF6EE9927A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052C9FB-C85F-0C5F-5349-FDEF584901C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3EFDC9F-C9D1-3D39-C606-05AF3B8A0A6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92E5B679-9DB4-3350-F8AA-E13698F2F82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C752C90F-C6CE-9EF3-0D0B-3D91B7CF049E}"/>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pic>
        <p:nvPicPr>
          <p:cNvPr id="6146" name="Picture 2" descr="Beveridge model blue gradient concept icon Stock Vector Image &amp; Art - Alamy">
            <a:extLst>
              <a:ext uri="{FF2B5EF4-FFF2-40B4-BE49-F238E27FC236}">
                <a16:creationId xmlns:a16="http://schemas.microsoft.com/office/drawing/2014/main" id="{2B1C5EAA-58F5-540E-CF84-1C91DD2A0D7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6371"/>
          <a:stretch/>
        </p:blipFill>
        <p:spPr bwMode="auto">
          <a:xfrm>
            <a:off x="7377193" y="2714777"/>
            <a:ext cx="2979455" cy="2985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927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CBCF3-AF5F-96DC-D9F3-9DE6109C70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29C676-7D30-B243-452B-A48E300354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DFB04D0-BFFA-0925-18FC-885A7A1639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2AF7D33-D072-513D-89EC-56C9535473A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AA87CB8-D43A-805D-7F0A-80AA75FCF8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1D749C7-D45A-80DD-1BB2-F51B80C3429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9E97CCD-4952-4457-BAFD-43AB2A99C36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DDEF490D-37EC-22E1-F9E9-3FDD42499E7F}"/>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AC837FD1-C758-E33E-212B-A564DE6125C0}"/>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
        <p:nvSpPr>
          <p:cNvPr id="10" name="TextBox 9">
            <a:extLst>
              <a:ext uri="{FF2B5EF4-FFF2-40B4-BE49-F238E27FC236}">
                <a16:creationId xmlns:a16="http://schemas.microsoft.com/office/drawing/2014/main" id="{703F73F4-E1EC-ECDE-BC64-A0E1F57334CF}"/>
              </a:ext>
            </a:extLst>
          </p:cNvPr>
          <p:cNvSpPr txBox="1"/>
          <p:nvPr/>
        </p:nvSpPr>
        <p:spPr>
          <a:xfrm>
            <a:off x="942308" y="2084931"/>
            <a:ext cx="6616694" cy="3788858"/>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2. The Beveridge model (Example): </a:t>
            </a:r>
          </a:p>
          <a:p>
            <a:pPr>
              <a:lnSpc>
                <a:spcPct val="150000"/>
              </a:lnSpc>
            </a:pPr>
            <a:r>
              <a:rPr lang="en-US" b="1" dirty="0">
                <a:latin typeface="__fkGroteskNeue_598ab8"/>
              </a:rPr>
              <a:t>Britain: </a:t>
            </a:r>
          </a:p>
          <a:p>
            <a:pPr marL="285750" indent="-285750" algn="just">
              <a:lnSpc>
                <a:spcPct val="150000"/>
              </a:lnSpc>
              <a:buFont typeface="Arial" panose="020B0604020202020204" pitchFamily="34" charset="0"/>
              <a:buChar char="•"/>
            </a:pPr>
            <a:r>
              <a:rPr lang="en-US" b="0" i="0" u="none" strike="noStrike" dirty="0">
                <a:effectLst/>
                <a:latin typeface="Calibre"/>
              </a:rPr>
              <a:t>The United Kingdom is the birthplace of the NHS model. </a:t>
            </a:r>
          </a:p>
          <a:p>
            <a:pPr marL="285750" indent="-285750" algn="just">
              <a:lnSpc>
                <a:spcPct val="150000"/>
              </a:lnSpc>
              <a:buFont typeface="Arial" panose="020B0604020202020204" pitchFamily="34" charset="0"/>
              <a:buChar char="•"/>
            </a:pPr>
            <a:r>
              <a:rPr lang="en-US" b="0" i="0" u="none" strike="noStrike" dirty="0">
                <a:effectLst/>
                <a:latin typeface="Calibre"/>
              </a:rPr>
              <a:t>The National Health Service was established in 1948 and provides comprehensive healthcare services to all residents of England, Scotland, Wales, and Northern Ireland. </a:t>
            </a:r>
          </a:p>
          <a:p>
            <a:pPr marL="285750" indent="-285750" algn="just">
              <a:lnSpc>
                <a:spcPct val="150000"/>
              </a:lnSpc>
              <a:buFont typeface="Arial" panose="020B0604020202020204" pitchFamily="34" charset="0"/>
              <a:buChar char="•"/>
            </a:pPr>
            <a:r>
              <a:rPr lang="en-US" b="0" i="0" u="none" strike="noStrike" dirty="0">
                <a:effectLst/>
                <a:latin typeface="Calibre"/>
              </a:rPr>
              <a:t>While the </a:t>
            </a:r>
            <a:r>
              <a:rPr lang="en-US" b="1" i="0" u="none" strike="noStrike" dirty="0">
                <a:effectLst/>
                <a:latin typeface="Calibre"/>
              </a:rPr>
              <a:t>Bismarck</a:t>
            </a:r>
            <a:r>
              <a:rPr lang="en-US" b="0" i="0" u="none" strike="noStrike" dirty="0">
                <a:effectLst/>
                <a:latin typeface="Calibre"/>
              </a:rPr>
              <a:t> model and </a:t>
            </a:r>
            <a:r>
              <a:rPr lang="en-US" b="1" i="0" u="none" strike="noStrike" dirty="0">
                <a:effectLst/>
                <a:latin typeface="Calibre"/>
              </a:rPr>
              <a:t>Beveridge</a:t>
            </a:r>
            <a:r>
              <a:rPr lang="en-US" b="0" i="0" u="none" strike="noStrike" dirty="0">
                <a:effectLst/>
                <a:latin typeface="Calibre"/>
              </a:rPr>
              <a:t> model share the goal of providing universal healthcare coverage, they differ in terms of funding, administration, and the role of the government.</a:t>
            </a:r>
            <a:endParaRPr lang="en-US" dirty="0">
              <a:latin typeface="__fkGroteskNeue_598ab8"/>
            </a:endParaRPr>
          </a:p>
        </p:txBody>
      </p:sp>
      <p:pic>
        <p:nvPicPr>
          <p:cNvPr id="8194" name="Picture 2" descr="Uk free health care Stock Photos, Royalty Free Uk free health care Images |  Depositphotos">
            <a:extLst>
              <a:ext uri="{FF2B5EF4-FFF2-40B4-BE49-F238E27FC236}">
                <a16:creationId xmlns:a16="http://schemas.microsoft.com/office/drawing/2014/main" id="{7984BF87-A311-ADAD-879E-27CDE4AF41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9153" y="3299627"/>
            <a:ext cx="3490696" cy="2229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585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496A2-FEDD-F5CF-839E-E5A55A9C2E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F2FB17-EDAF-CD3F-9B11-346F270BD0A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D7417191-352D-11FA-41A3-D41A15C774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C81DA55-BE98-159A-9BF8-99E99866934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EA1E147-1834-5CF7-5DB8-5CE955FEF3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EB19A1D-A16A-9D20-ACBB-1AF842C634F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4D9CE2E-A7DF-DC11-1C46-9D0D63AD65D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9BD20D6B-02B6-6A1C-C51A-C69C3B204D7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DDFA28F6-FBB5-1BE9-3B0E-558444B242BC}"/>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
        <p:nvSpPr>
          <p:cNvPr id="10" name="TextBox 9">
            <a:extLst>
              <a:ext uri="{FF2B5EF4-FFF2-40B4-BE49-F238E27FC236}">
                <a16:creationId xmlns:a16="http://schemas.microsoft.com/office/drawing/2014/main" id="{9F20961B-8F8D-E92C-5CD9-BF8C2B474C2D}"/>
              </a:ext>
            </a:extLst>
          </p:cNvPr>
          <p:cNvSpPr txBox="1"/>
          <p:nvPr/>
        </p:nvSpPr>
        <p:spPr>
          <a:xfrm>
            <a:off x="942308" y="2084931"/>
            <a:ext cx="6616694" cy="464871"/>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2. The Beveridge model (Example): </a:t>
            </a:r>
          </a:p>
        </p:txBody>
      </p:sp>
      <p:sp>
        <p:nvSpPr>
          <p:cNvPr id="13" name="TextBox 12">
            <a:extLst>
              <a:ext uri="{FF2B5EF4-FFF2-40B4-BE49-F238E27FC236}">
                <a16:creationId xmlns:a16="http://schemas.microsoft.com/office/drawing/2014/main" id="{F3A2AC65-F02B-F7E9-8065-786DEA48CE19}"/>
              </a:ext>
            </a:extLst>
          </p:cNvPr>
          <p:cNvSpPr txBox="1"/>
          <p:nvPr/>
        </p:nvSpPr>
        <p:spPr>
          <a:xfrm>
            <a:off x="1314380" y="5045200"/>
            <a:ext cx="2064769" cy="464871"/>
          </a:xfrm>
          <a:prstGeom prst="rect">
            <a:avLst/>
          </a:prstGeom>
          <a:noFill/>
        </p:spPr>
        <p:txBody>
          <a:bodyPr wrap="square" lIns="91440" tIns="45720" rIns="91440" bIns="45720" rtlCol="0" anchor="t">
            <a:spAutoFit/>
          </a:bodyPr>
          <a:lstStyle/>
          <a:p>
            <a:pPr algn="ctr">
              <a:lnSpc>
                <a:spcPct val="150000"/>
              </a:lnSpc>
            </a:pPr>
            <a:r>
              <a:rPr lang="en-US" b="1" dirty="0"/>
              <a:t>Spain</a:t>
            </a:r>
          </a:p>
        </p:txBody>
      </p:sp>
      <p:sp>
        <p:nvSpPr>
          <p:cNvPr id="14" name="TextBox 13">
            <a:extLst>
              <a:ext uri="{FF2B5EF4-FFF2-40B4-BE49-F238E27FC236}">
                <a16:creationId xmlns:a16="http://schemas.microsoft.com/office/drawing/2014/main" id="{63A61D3F-3543-3321-D9D0-589E059C99D9}"/>
              </a:ext>
            </a:extLst>
          </p:cNvPr>
          <p:cNvSpPr txBox="1"/>
          <p:nvPr/>
        </p:nvSpPr>
        <p:spPr>
          <a:xfrm>
            <a:off x="5063615" y="5045199"/>
            <a:ext cx="2064769" cy="464871"/>
          </a:xfrm>
          <a:prstGeom prst="rect">
            <a:avLst/>
          </a:prstGeom>
          <a:noFill/>
        </p:spPr>
        <p:txBody>
          <a:bodyPr wrap="square" lIns="91440" tIns="45720" rIns="91440" bIns="45720" rtlCol="0" anchor="t">
            <a:spAutoFit/>
          </a:bodyPr>
          <a:lstStyle/>
          <a:p>
            <a:pPr algn="ctr">
              <a:lnSpc>
                <a:spcPct val="150000"/>
              </a:lnSpc>
            </a:pPr>
            <a:r>
              <a:rPr lang="en-US" b="1" dirty="0"/>
              <a:t>Australia</a:t>
            </a:r>
          </a:p>
        </p:txBody>
      </p:sp>
      <p:sp>
        <p:nvSpPr>
          <p:cNvPr id="15" name="TextBox 14">
            <a:extLst>
              <a:ext uri="{FF2B5EF4-FFF2-40B4-BE49-F238E27FC236}">
                <a16:creationId xmlns:a16="http://schemas.microsoft.com/office/drawing/2014/main" id="{C8F02F9D-B418-CE4E-F309-BFFBBA252116}"/>
              </a:ext>
            </a:extLst>
          </p:cNvPr>
          <p:cNvSpPr txBox="1"/>
          <p:nvPr/>
        </p:nvSpPr>
        <p:spPr>
          <a:xfrm>
            <a:off x="8515376" y="5045198"/>
            <a:ext cx="2064769" cy="464871"/>
          </a:xfrm>
          <a:prstGeom prst="rect">
            <a:avLst/>
          </a:prstGeom>
          <a:noFill/>
        </p:spPr>
        <p:txBody>
          <a:bodyPr wrap="square" lIns="91440" tIns="45720" rIns="91440" bIns="45720" rtlCol="0" anchor="t">
            <a:spAutoFit/>
          </a:bodyPr>
          <a:lstStyle/>
          <a:p>
            <a:pPr algn="ctr">
              <a:lnSpc>
                <a:spcPct val="150000"/>
              </a:lnSpc>
            </a:pPr>
            <a:r>
              <a:rPr lang="en-US" b="1" dirty="0"/>
              <a:t>New Zealand</a:t>
            </a:r>
          </a:p>
        </p:txBody>
      </p:sp>
      <p:pic>
        <p:nvPicPr>
          <p:cNvPr id="10244" name="Picture 4" descr="Flag of Australia 23435088 PNG">
            <a:extLst>
              <a:ext uri="{FF2B5EF4-FFF2-40B4-BE49-F238E27FC236}">
                <a16:creationId xmlns:a16="http://schemas.microsoft.com/office/drawing/2014/main" id="{13CB5E61-E29B-96FE-9635-255A846B70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7332" y="2974795"/>
            <a:ext cx="2495228" cy="2070403"/>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1,200+ New Zealand Flag Icon Stock Illustrations, Royalty-Free Vector  Graphics &amp; Clip Art - iStock">
            <a:extLst>
              <a:ext uri="{FF2B5EF4-FFF2-40B4-BE49-F238E27FC236}">
                <a16:creationId xmlns:a16="http://schemas.microsoft.com/office/drawing/2014/main" id="{B1B9920D-8B9A-D2E7-0517-C06DCA06479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411" t="3921" r="6233" b="27158"/>
          <a:stretch/>
        </p:blipFill>
        <p:spPr bwMode="auto">
          <a:xfrm>
            <a:off x="8280284" y="2963943"/>
            <a:ext cx="2495228" cy="2092105"/>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Spain 4in x 6in Poly-cotton Flag">
            <a:extLst>
              <a:ext uri="{FF2B5EF4-FFF2-40B4-BE49-F238E27FC236}">
                <a16:creationId xmlns:a16="http://schemas.microsoft.com/office/drawing/2014/main" id="{356CE5E0-AE07-A12E-D9E8-65FFF10ACC03}"/>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214" r="11873" b="41013"/>
          <a:stretch/>
        </p:blipFill>
        <p:spPr bwMode="auto">
          <a:xfrm>
            <a:off x="1041163" y="2985645"/>
            <a:ext cx="2768446" cy="2070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9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911E4-0591-5415-1F55-AFDD3B84FA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C49CFE-7AC3-759F-0015-B9EFA6E2D6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7E5D71F3-2386-171E-36B4-33805C074126}"/>
              </a:ext>
            </a:extLst>
          </p:cNvPr>
          <p:cNvSpPr txBox="1"/>
          <p:nvPr/>
        </p:nvSpPr>
        <p:spPr>
          <a:xfrm>
            <a:off x="942308" y="2084931"/>
            <a:ext cx="10256795" cy="3373359"/>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3. National health insurance </a:t>
            </a:r>
            <a:r>
              <a:rPr lang="en-US" dirty="0">
                <a:solidFill>
                  <a:srgbClr val="C00000"/>
                </a:solidFill>
              </a:rPr>
              <a:t>(single-payer model)</a:t>
            </a:r>
            <a:endParaRPr lang="en-US" b="1" dirty="0">
              <a:solidFill>
                <a:srgbClr val="C00000"/>
              </a:solidFill>
            </a:endParaRPr>
          </a:p>
          <a:p>
            <a:pPr marL="285750" indent="-285750" algn="just">
              <a:lnSpc>
                <a:spcPct val="150000"/>
              </a:lnSpc>
              <a:buFont typeface="Arial" panose="020B0604020202020204" pitchFamily="34" charset="0"/>
              <a:buChar char="•"/>
            </a:pPr>
            <a:r>
              <a:rPr lang="en-US" dirty="0">
                <a:latin typeface="Calibre"/>
              </a:rPr>
              <a:t>This system has elements of both Beveridge and Bismarck.</a:t>
            </a:r>
          </a:p>
          <a:p>
            <a:pPr marL="285750" indent="-285750" algn="just">
              <a:lnSpc>
                <a:spcPct val="150000"/>
              </a:lnSpc>
              <a:buFont typeface="Arial" panose="020B0604020202020204" pitchFamily="34" charset="0"/>
              <a:buChar char="•"/>
            </a:pPr>
            <a:r>
              <a:rPr lang="en-US" dirty="0">
                <a:latin typeface="Calibre"/>
              </a:rPr>
              <a:t>It uses private-sector providers, but payment comes from a government-run insurance program that every citizen pays into.  </a:t>
            </a:r>
          </a:p>
          <a:p>
            <a:pPr marL="285750" indent="-285750" algn="just">
              <a:lnSpc>
                <a:spcPct val="150000"/>
              </a:lnSpc>
              <a:buFont typeface="Arial" panose="020B0604020202020204" pitchFamily="34" charset="0"/>
              <a:buChar char="•"/>
            </a:pPr>
            <a:r>
              <a:rPr lang="en-US" dirty="0">
                <a:latin typeface="Calibre"/>
              </a:rPr>
              <a:t>Since there’s no need for marketing, no financial motive to deny claims, and no profit, these universal insurance programs tend to be cheaper and much simpler administratively than American-style for-profit insurance. </a:t>
            </a:r>
          </a:p>
          <a:p>
            <a:pPr marL="285750" indent="-285750" algn="just">
              <a:lnSpc>
                <a:spcPct val="150000"/>
              </a:lnSpc>
              <a:buFont typeface="Arial" panose="020B0604020202020204" pitchFamily="34" charset="0"/>
              <a:buChar char="•"/>
            </a:pPr>
            <a:r>
              <a:rPr lang="en-US" dirty="0">
                <a:latin typeface="Calibre"/>
              </a:rPr>
              <a:t> The single-payer tends to have considerable market power to negotiate for lower prices. </a:t>
            </a:r>
          </a:p>
        </p:txBody>
      </p:sp>
      <p:pic>
        <p:nvPicPr>
          <p:cNvPr id="7" name="Graphic 21">
            <a:extLst>
              <a:ext uri="{FF2B5EF4-FFF2-40B4-BE49-F238E27FC236}">
                <a16:creationId xmlns:a16="http://schemas.microsoft.com/office/drawing/2014/main" id="{A28DD125-B939-CA1D-7929-64FD039B53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97873EC-78BD-3001-0962-026266FAC16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09B1140-6D5D-DAF3-9A3E-D7DC0E9781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1AA8911-2AE5-4DF6-FA88-246CC6DDB96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F0C6F23-C78D-0D02-A495-1969724FC48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B0FF3A0A-FB92-9A14-A577-C779D0F351F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9460CBB8-42A6-2DD4-8941-0977EBF9D5E7}"/>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1674633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FA4C6-E3D4-9198-AC26-0D10D94B3A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5F289E-B763-994F-F780-B53E0D001E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B9F44653-30C6-D3B4-65D6-A5F932203CEE}"/>
              </a:ext>
            </a:extLst>
          </p:cNvPr>
          <p:cNvSpPr txBox="1"/>
          <p:nvPr/>
        </p:nvSpPr>
        <p:spPr>
          <a:xfrm>
            <a:off x="942308" y="2084931"/>
            <a:ext cx="10256795" cy="464871"/>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3. National health insurance </a:t>
            </a:r>
            <a:r>
              <a:rPr lang="en-US" dirty="0">
                <a:solidFill>
                  <a:srgbClr val="C00000"/>
                </a:solidFill>
              </a:rPr>
              <a:t>(single-payer model)</a:t>
            </a:r>
            <a:endParaRPr lang="en-US" b="1" dirty="0">
              <a:solidFill>
                <a:srgbClr val="C00000"/>
              </a:solidFill>
            </a:endParaRPr>
          </a:p>
        </p:txBody>
      </p:sp>
      <p:pic>
        <p:nvPicPr>
          <p:cNvPr id="7" name="Graphic 21">
            <a:extLst>
              <a:ext uri="{FF2B5EF4-FFF2-40B4-BE49-F238E27FC236}">
                <a16:creationId xmlns:a16="http://schemas.microsoft.com/office/drawing/2014/main" id="{AE6FDFE9-44EC-B85C-4C23-86734FF6F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26562B5-A402-7C2C-439F-A7A862C17B7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2FEB7EA-36EB-30C2-2FE9-0FE8801F9E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5D6DF22-1045-E1BC-1BBE-4B5D167D491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1F6F127-9F2C-F4CB-4A88-589F6070EAD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9D9619AE-32DE-F9A9-63F1-AFCAAE986A51}"/>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614E7AE7-54DE-C5AC-E535-20CCB7187A24}"/>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pic>
        <p:nvPicPr>
          <p:cNvPr id="12" name="Picture 11" descr="A screenshot of a computer screen&#10;&#10;Description automatically generated">
            <a:extLst>
              <a:ext uri="{FF2B5EF4-FFF2-40B4-BE49-F238E27FC236}">
                <a16:creationId xmlns:a16="http://schemas.microsoft.com/office/drawing/2014/main" id="{1DD75C8B-6862-F2BE-0757-E07F13C013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6147" y="2889991"/>
            <a:ext cx="9692408" cy="2676984"/>
          </a:xfrm>
          <a:prstGeom prst="rect">
            <a:avLst/>
          </a:prstGeom>
        </p:spPr>
      </p:pic>
    </p:spTree>
    <p:extLst>
      <p:ext uri="{BB962C8B-B14F-4D97-AF65-F5344CB8AC3E}">
        <p14:creationId xmlns:p14="http://schemas.microsoft.com/office/powerpoint/2010/main" val="2387127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85107-884D-DC93-8A59-CE40DC4210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A72B26-B517-4610-B94E-3FE6324310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3B626A1-B37E-4289-C230-13F5A687C747}"/>
              </a:ext>
            </a:extLst>
          </p:cNvPr>
          <p:cNvSpPr txBox="1"/>
          <p:nvPr/>
        </p:nvSpPr>
        <p:spPr>
          <a:xfrm>
            <a:off x="942308" y="2084931"/>
            <a:ext cx="10256795" cy="464871"/>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3. National health insurance </a:t>
            </a:r>
            <a:r>
              <a:rPr lang="en-US" dirty="0">
                <a:solidFill>
                  <a:srgbClr val="C00000"/>
                </a:solidFill>
              </a:rPr>
              <a:t>(Example): </a:t>
            </a:r>
            <a:endParaRPr lang="en-US" b="1" dirty="0">
              <a:solidFill>
                <a:srgbClr val="C00000"/>
              </a:solidFill>
            </a:endParaRPr>
          </a:p>
        </p:txBody>
      </p:sp>
      <p:pic>
        <p:nvPicPr>
          <p:cNvPr id="7" name="Graphic 21">
            <a:extLst>
              <a:ext uri="{FF2B5EF4-FFF2-40B4-BE49-F238E27FC236}">
                <a16:creationId xmlns:a16="http://schemas.microsoft.com/office/drawing/2014/main" id="{925B88AC-5354-4B4C-8E31-0F88F81104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3D5037E-B588-53BE-EEE9-7BAD26AF227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DBD5479-E9E8-76CC-E761-099354D106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7390BEA-0608-3EA1-81A9-FF427952DA3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81BA262-DAAC-4E40-9CDC-9065F683453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1DD94092-08CB-8D03-6176-277D5C69ED48}"/>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3" name="TextBox 2">
            <a:extLst>
              <a:ext uri="{FF2B5EF4-FFF2-40B4-BE49-F238E27FC236}">
                <a16:creationId xmlns:a16="http://schemas.microsoft.com/office/drawing/2014/main" id="{436B208B-BCDE-E7D5-647F-853B815745C1}"/>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
        <p:nvSpPr>
          <p:cNvPr id="8" name="TextBox 7">
            <a:extLst>
              <a:ext uri="{FF2B5EF4-FFF2-40B4-BE49-F238E27FC236}">
                <a16:creationId xmlns:a16="http://schemas.microsoft.com/office/drawing/2014/main" id="{46A1E2A0-6CBF-7D6D-5A21-5B34668584BF}"/>
              </a:ext>
            </a:extLst>
          </p:cNvPr>
          <p:cNvSpPr txBox="1"/>
          <p:nvPr/>
        </p:nvSpPr>
        <p:spPr>
          <a:xfrm>
            <a:off x="1314380" y="5045200"/>
            <a:ext cx="2064769" cy="464871"/>
          </a:xfrm>
          <a:prstGeom prst="rect">
            <a:avLst/>
          </a:prstGeom>
          <a:noFill/>
        </p:spPr>
        <p:txBody>
          <a:bodyPr wrap="square" lIns="91440" tIns="45720" rIns="91440" bIns="45720" rtlCol="0" anchor="t">
            <a:spAutoFit/>
          </a:bodyPr>
          <a:lstStyle/>
          <a:p>
            <a:pPr algn="ctr">
              <a:lnSpc>
                <a:spcPct val="150000"/>
              </a:lnSpc>
            </a:pPr>
            <a:r>
              <a:rPr lang="en-US" b="1" dirty="0"/>
              <a:t>Canada</a:t>
            </a:r>
          </a:p>
        </p:txBody>
      </p:sp>
      <p:pic>
        <p:nvPicPr>
          <p:cNvPr id="10" name="Picture 2" descr="Vector Illustration Canada Table Flag Canada Stock Vector (Royalty Free)  501893926 | Shutterstock">
            <a:extLst>
              <a:ext uri="{FF2B5EF4-FFF2-40B4-BE49-F238E27FC236}">
                <a16:creationId xmlns:a16="http://schemas.microsoft.com/office/drawing/2014/main" id="{6DEA551F-B199-E7BF-2160-9D4634E0D48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826" r="12607" b="42747"/>
          <a:stretch/>
        </p:blipFill>
        <p:spPr bwMode="auto">
          <a:xfrm>
            <a:off x="1314380" y="2974795"/>
            <a:ext cx="2495228" cy="2035910"/>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Download Flag, Taiwan, Country. Royalty-Free Vector Graphic - Pixabay">
            <a:extLst>
              <a:ext uri="{FF2B5EF4-FFF2-40B4-BE49-F238E27FC236}">
                <a16:creationId xmlns:a16="http://schemas.microsoft.com/office/drawing/2014/main" id="{0AE7B750-A7B0-6A8B-EF0E-B74A20CD641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8097"/>
          <a:stretch/>
        </p:blipFill>
        <p:spPr bwMode="auto">
          <a:xfrm>
            <a:off x="5063615" y="3299902"/>
            <a:ext cx="2161306" cy="174137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DEAA4DF-2BB1-5580-3725-9C59ADDA4DF0}"/>
              </a:ext>
            </a:extLst>
          </p:cNvPr>
          <p:cNvSpPr txBox="1"/>
          <p:nvPr/>
        </p:nvSpPr>
        <p:spPr>
          <a:xfrm>
            <a:off x="5063615" y="5041271"/>
            <a:ext cx="2064769" cy="464871"/>
          </a:xfrm>
          <a:prstGeom prst="rect">
            <a:avLst/>
          </a:prstGeom>
          <a:noFill/>
        </p:spPr>
        <p:txBody>
          <a:bodyPr wrap="square" lIns="91440" tIns="45720" rIns="91440" bIns="45720" rtlCol="0" anchor="t">
            <a:spAutoFit/>
          </a:bodyPr>
          <a:lstStyle/>
          <a:p>
            <a:pPr algn="ctr">
              <a:lnSpc>
                <a:spcPct val="150000"/>
              </a:lnSpc>
            </a:pPr>
            <a:r>
              <a:rPr lang="en-US" b="1" dirty="0"/>
              <a:t>Taiwan</a:t>
            </a:r>
          </a:p>
        </p:txBody>
      </p:sp>
      <p:sp>
        <p:nvSpPr>
          <p:cNvPr id="13" name="TextBox 12">
            <a:extLst>
              <a:ext uri="{FF2B5EF4-FFF2-40B4-BE49-F238E27FC236}">
                <a16:creationId xmlns:a16="http://schemas.microsoft.com/office/drawing/2014/main" id="{042F2B57-DDDD-94ED-FA12-20DB69666C8E}"/>
              </a:ext>
            </a:extLst>
          </p:cNvPr>
          <p:cNvSpPr txBox="1"/>
          <p:nvPr/>
        </p:nvSpPr>
        <p:spPr>
          <a:xfrm>
            <a:off x="8812851" y="5042484"/>
            <a:ext cx="2064769" cy="464871"/>
          </a:xfrm>
          <a:prstGeom prst="rect">
            <a:avLst/>
          </a:prstGeom>
          <a:noFill/>
        </p:spPr>
        <p:txBody>
          <a:bodyPr wrap="square" lIns="91440" tIns="45720" rIns="91440" bIns="45720" rtlCol="0" anchor="t">
            <a:spAutoFit/>
          </a:bodyPr>
          <a:lstStyle/>
          <a:p>
            <a:pPr algn="ctr">
              <a:lnSpc>
                <a:spcPct val="150000"/>
              </a:lnSpc>
            </a:pPr>
            <a:r>
              <a:rPr lang="en-US" b="1" dirty="0"/>
              <a:t>South Korea</a:t>
            </a:r>
          </a:p>
        </p:txBody>
      </p:sp>
      <p:pic>
        <p:nvPicPr>
          <p:cNvPr id="11270" name="Picture 6" descr="South Korea Flag - Montessori Services">
            <a:extLst>
              <a:ext uri="{FF2B5EF4-FFF2-40B4-BE49-F238E27FC236}">
                <a16:creationId xmlns:a16="http://schemas.microsoft.com/office/drawing/2014/main" id="{E3C22CAA-08F5-1622-DB45-0C5B1F190109}"/>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384" b="24577"/>
          <a:stretch/>
        </p:blipFill>
        <p:spPr bwMode="auto">
          <a:xfrm>
            <a:off x="8577408" y="2974794"/>
            <a:ext cx="2495228" cy="2113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6494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70F6E-CDD3-2FCE-886F-2A040F33F5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120F07-EEF5-C913-159F-70515E93FD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147B5A2-015F-3540-E206-6D966B990D06}"/>
              </a:ext>
            </a:extLst>
          </p:cNvPr>
          <p:cNvSpPr txBox="1"/>
          <p:nvPr/>
        </p:nvSpPr>
        <p:spPr>
          <a:xfrm>
            <a:off x="942308" y="2084931"/>
            <a:ext cx="10256795" cy="3788858"/>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4. Fee-for-service</a:t>
            </a:r>
            <a:r>
              <a:rPr lang="en-US" dirty="0">
                <a:solidFill>
                  <a:srgbClr val="C00000"/>
                </a:solidFill>
              </a:rPr>
              <a:t> (out-of-pocket model):</a:t>
            </a:r>
            <a:endParaRPr lang="en-US" b="1" dirty="0">
              <a:solidFill>
                <a:srgbClr val="C00000"/>
              </a:solidFill>
            </a:endParaRPr>
          </a:p>
          <a:p>
            <a:pPr marL="285750" indent="-285750" algn="just">
              <a:lnSpc>
                <a:spcPct val="150000"/>
              </a:lnSpc>
              <a:buFont typeface="Arial" panose="020B0604020202020204" pitchFamily="34" charset="0"/>
              <a:buChar char="•"/>
            </a:pPr>
            <a:r>
              <a:rPr lang="en-US" b="0" i="0" u="none" strike="noStrike" dirty="0">
                <a:solidFill>
                  <a:srgbClr val="1D252D"/>
                </a:solidFill>
                <a:effectLst/>
              </a:rPr>
              <a:t>The out-of-pocket healthcare system, sometimes known as the fee-for-service model, is </a:t>
            </a:r>
            <a:r>
              <a:rPr lang="en-US" b="1" i="0" u="none" strike="noStrike" dirty="0">
                <a:solidFill>
                  <a:srgbClr val="1D252D"/>
                </a:solidFill>
                <a:effectLst/>
              </a:rPr>
              <a:t>entirely decentralized, </a:t>
            </a:r>
            <a:r>
              <a:rPr lang="en-US" b="0" i="0" u="none" strike="noStrike" dirty="0">
                <a:solidFill>
                  <a:srgbClr val="1D252D"/>
                </a:solidFill>
                <a:effectLst/>
              </a:rPr>
              <a:t>with zero or next-to-zero government intervention both in terms of funding and delivery. </a:t>
            </a:r>
          </a:p>
          <a:p>
            <a:pPr marL="285750" indent="-285750" algn="just">
              <a:lnSpc>
                <a:spcPct val="150000"/>
              </a:lnSpc>
              <a:buFont typeface="Arial" panose="020B0604020202020204" pitchFamily="34" charset="0"/>
              <a:buChar char="•"/>
            </a:pPr>
            <a:r>
              <a:rPr lang="en-US" b="0" i="0" u="none" strike="noStrike" dirty="0">
                <a:solidFill>
                  <a:srgbClr val="1D252D"/>
                </a:solidFill>
                <a:effectLst/>
              </a:rPr>
              <a:t>In countries that use the out-of-pocket model, citizens are expected to pay for their own healthcare costs ‘out of pocket’ at the point-of-care, i.e. with their own money</a:t>
            </a:r>
            <a:r>
              <a:rPr lang="en-US" dirty="0">
                <a:solidFill>
                  <a:srgbClr val="1D252D"/>
                </a:solidFill>
              </a:rPr>
              <a:t>. </a:t>
            </a:r>
          </a:p>
          <a:p>
            <a:pPr marL="285750" indent="-285750" algn="just">
              <a:lnSpc>
                <a:spcPct val="150000"/>
              </a:lnSpc>
              <a:buFont typeface="Arial" panose="020B0604020202020204" pitchFamily="34" charset="0"/>
              <a:buChar char="•"/>
            </a:pPr>
            <a:r>
              <a:rPr lang="en-US" b="0" i="0" u="none" strike="noStrike" dirty="0">
                <a:solidFill>
                  <a:srgbClr val="1D252D"/>
                </a:solidFill>
                <a:effectLst/>
              </a:rPr>
              <a:t>The chief advantage of the out-of-pocket model is that it </a:t>
            </a:r>
            <a:r>
              <a:rPr lang="en-US" b="1" i="0" u="none" strike="noStrike" dirty="0">
                <a:solidFill>
                  <a:srgbClr val="1D252D"/>
                </a:solidFill>
                <a:effectLst/>
              </a:rPr>
              <a:t>facilitates rapid developments in the healthcare sector.</a:t>
            </a:r>
            <a:r>
              <a:rPr lang="en-US" b="0" i="0" u="none" strike="noStrike" dirty="0">
                <a:solidFill>
                  <a:srgbClr val="1D252D"/>
                </a:solidFill>
                <a:effectLst/>
              </a:rPr>
              <a:t> Since medical and pharmaceutical providers compete with each other to provide faster, more effective and cheaper products and services, their patients benefit from more flexibility and access to the latest-and-greatest healthcare.</a:t>
            </a:r>
            <a:endParaRPr lang="en-US" dirty="0"/>
          </a:p>
        </p:txBody>
      </p:sp>
      <p:pic>
        <p:nvPicPr>
          <p:cNvPr id="7" name="Graphic 21">
            <a:extLst>
              <a:ext uri="{FF2B5EF4-FFF2-40B4-BE49-F238E27FC236}">
                <a16:creationId xmlns:a16="http://schemas.microsoft.com/office/drawing/2014/main" id="{BAD6C8B0-D23A-941D-5C66-CD02C549B1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ED0B30-D35D-B8CC-3397-00B788CDEFC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FFBEBA4-4A34-2030-76D9-6535EB3B6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90A8AC5-BCDA-3EF1-AC82-03207DCB3F9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EE95986-F44E-334D-AF25-7C80649C143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3" name="TextBox 2">
            <a:extLst>
              <a:ext uri="{FF2B5EF4-FFF2-40B4-BE49-F238E27FC236}">
                <a16:creationId xmlns:a16="http://schemas.microsoft.com/office/drawing/2014/main" id="{03C82E60-9A7D-642A-36A4-D2EA451E4075}"/>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Tree>
    <p:extLst>
      <p:ext uri="{BB962C8B-B14F-4D97-AF65-F5344CB8AC3E}">
        <p14:creationId xmlns:p14="http://schemas.microsoft.com/office/powerpoint/2010/main" val="3149137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501B3-832B-6186-8BAE-A5082E67F4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12DA3F-7A01-F260-328E-2E3451120C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9EDF9F7-58A4-D5A6-3980-6273A08409EC}"/>
              </a:ext>
            </a:extLst>
          </p:cNvPr>
          <p:cNvSpPr txBox="1"/>
          <p:nvPr/>
        </p:nvSpPr>
        <p:spPr>
          <a:xfrm>
            <a:off x="942308" y="2084931"/>
            <a:ext cx="10256795" cy="464871"/>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4. Fee-for-service</a:t>
            </a:r>
            <a:r>
              <a:rPr lang="en-US" dirty="0">
                <a:solidFill>
                  <a:srgbClr val="C00000"/>
                </a:solidFill>
              </a:rPr>
              <a:t> (out-of-pocket model):</a:t>
            </a:r>
            <a:endParaRPr lang="en-US" b="1" dirty="0">
              <a:solidFill>
                <a:srgbClr val="C00000"/>
              </a:solidFill>
            </a:endParaRPr>
          </a:p>
        </p:txBody>
      </p:sp>
      <p:pic>
        <p:nvPicPr>
          <p:cNvPr id="7" name="Graphic 21">
            <a:extLst>
              <a:ext uri="{FF2B5EF4-FFF2-40B4-BE49-F238E27FC236}">
                <a16:creationId xmlns:a16="http://schemas.microsoft.com/office/drawing/2014/main" id="{02207850-52D2-4786-8D5F-4D5E21E917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7EA4D0C-F9B3-79F6-610A-F36932C3602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4EFC245-00D3-8DDE-12E6-5D1DE2D28E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F7BEE11-6C4B-6BFA-0381-9B924885430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55A58AA-57D1-6735-4A94-C660502C16E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3" name="TextBox 2">
            <a:extLst>
              <a:ext uri="{FF2B5EF4-FFF2-40B4-BE49-F238E27FC236}">
                <a16:creationId xmlns:a16="http://schemas.microsoft.com/office/drawing/2014/main" id="{0B53A15F-D70F-5A38-443D-F8972462868E}"/>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graphicFrame>
        <p:nvGraphicFramePr>
          <p:cNvPr id="14" name="Table 13">
            <a:extLst>
              <a:ext uri="{FF2B5EF4-FFF2-40B4-BE49-F238E27FC236}">
                <a16:creationId xmlns:a16="http://schemas.microsoft.com/office/drawing/2014/main" id="{2A273C18-DB3C-6C11-E23E-59487D9F56DA}"/>
              </a:ext>
            </a:extLst>
          </p:cNvPr>
          <p:cNvGraphicFramePr>
            <a:graphicFrameLocks noGrp="1"/>
          </p:cNvGraphicFramePr>
          <p:nvPr>
            <p:extLst>
              <p:ext uri="{D42A27DB-BD31-4B8C-83A1-F6EECF244321}">
                <p14:modId xmlns:p14="http://schemas.microsoft.com/office/powerpoint/2010/main" val="3806426372"/>
              </p:ext>
            </p:extLst>
          </p:nvPr>
        </p:nvGraphicFramePr>
        <p:xfrm>
          <a:off x="992897" y="2825594"/>
          <a:ext cx="10206205" cy="2954520"/>
        </p:xfrm>
        <a:graphic>
          <a:graphicData uri="http://schemas.openxmlformats.org/drawingml/2006/table">
            <a:tbl>
              <a:tblPr firstRow="1" bandRow="1">
                <a:tableStyleId>{5A111915-BE36-4E01-A7E5-04B1672EAD32}</a:tableStyleId>
              </a:tblPr>
              <a:tblGrid>
                <a:gridCol w="4985801">
                  <a:extLst>
                    <a:ext uri="{9D8B030D-6E8A-4147-A177-3AD203B41FA5}">
                      <a16:colId xmlns:a16="http://schemas.microsoft.com/office/drawing/2014/main" val="1072935673"/>
                    </a:ext>
                  </a:extLst>
                </a:gridCol>
                <a:gridCol w="5220404">
                  <a:extLst>
                    <a:ext uri="{9D8B030D-6E8A-4147-A177-3AD203B41FA5}">
                      <a16:colId xmlns:a16="http://schemas.microsoft.com/office/drawing/2014/main" val="1873875896"/>
                    </a:ext>
                  </a:extLst>
                </a:gridCol>
              </a:tblGrid>
              <a:tr h="54425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u="none" strike="noStrike" dirty="0">
                          <a:effectLst/>
                        </a:rPr>
                        <a:t>Benefits</a:t>
                      </a:r>
                      <a:endParaRPr lang="en-US" b="1" i="0" u="none" strike="noStrike" dirty="0">
                        <a:effectLst/>
                      </a:endParaRPr>
                    </a:p>
                  </a:txBody>
                  <a:tcPr anchor="ctr"/>
                </a:tc>
                <a:tc>
                  <a:txBody>
                    <a:bodyPr/>
                    <a:lstStyle/>
                    <a:p>
                      <a:pPr algn="ctr"/>
                      <a:r>
                        <a:rPr lang="en-US" b="1" u="none" strike="noStrike" dirty="0">
                          <a:effectLst/>
                        </a:rPr>
                        <a:t>Faults</a:t>
                      </a:r>
                      <a:endParaRPr lang="en-SA" dirty="0"/>
                    </a:p>
                  </a:txBody>
                  <a:tcPr anchor="ctr"/>
                </a:tc>
                <a:extLst>
                  <a:ext uri="{0D108BD9-81ED-4DB2-BD59-A6C34878D82A}">
                    <a16:rowId xmlns:a16="http://schemas.microsoft.com/office/drawing/2014/main" val="2935950396"/>
                  </a:ext>
                </a:extLst>
              </a:tr>
              <a:tr h="2410267">
                <a:tc>
                  <a:txBody>
                    <a:bodyPr/>
                    <a:lstStyle/>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People don’t need to pay for others’ healthcare, besides their own and their dependents. </a:t>
                      </a:r>
                    </a:p>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Doesn’t require public management. </a:t>
                      </a:r>
                    </a:p>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Businesses and practitioners have the freedom to charge any amount. </a:t>
                      </a:r>
                    </a:p>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Service is often immediate if you can pay. </a:t>
                      </a:r>
                    </a:p>
                    <a:p>
                      <a:endParaRPr lang="en-SA" dirty="0">
                        <a:latin typeface="+mn-lt"/>
                      </a:endParaRPr>
                    </a:p>
                  </a:txBody>
                  <a:tcPr anchor="ctr"/>
                </a:tc>
                <a:tc>
                  <a:txBody>
                    <a:bodyPr/>
                    <a:lstStyle/>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Decreased longevity of life compared to mass medical care systems. </a:t>
                      </a:r>
                    </a:p>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Higher healthcare costs for all.</a:t>
                      </a:r>
                    </a:p>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Varying prices across the board.</a:t>
                      </a:r>
                    </a:p>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Unequal healthcare access and coverage.</a:t>
                      </a:r>
                    </a:p>
                    <a:p>
                      <a:pPr marL="285750" indent="-285750" algn="l" fontAlgn="base">
                        <a:buFont typeface="Arial" panose="020B0604020202020204" pitchFamily="34" charset="0"/>
                        <a:buChar char="•"/>
                      </a:pPr>
                      <a:r>
                        <a:rPr lang="en-US" sz="1800" b="0" i="0" u="none" strike="noStrike" kern="1200" dirty="0">
                          <a:solidFill>
                            <a:srgbClr val="1D252D"/>
                          </a:solidFill>
                          <a:effectLst/>
                          <a:latin typeface="+mn-lt"/>
                          <a:ea typeface="+mn-ea"/>
                          <a:cs typeface="+mn-cs"/>
                        </a:rPr>
                        <a:t>Resources, facilities, and doctors are of limited supply and often unclean or less educated than in mass systems. </a:t>
                      </a:r>
                    </a:p>
                  </a:txBody>
                  <a:tcPr anchor="ctr"/>
                </a:tc>
                <a:extLst>
                  <a:ext uri="{0D108BD9-81ED-4DB2-BD59-A6C34878D82A}">
                    <a16:rowId xmlns:a16="http://schemas.microsoft.com/office/drawing/2014/main" val="3474244887"/>
                  </a:ext>
                </a:extLst>
              </a:tr>
            </a:tbl>
          </a:graphicData>
        </a:graphic>
      </p:graphicFrame>
    </p:spTree>
    <p:extLst>
      <p:ext uri="{BB962C8B-B14F-4D97-AF65-F5344CB8AC3E}">
        <p14:creationId xmlns:p14="http://schemas.microsoft.com/office/powerpoint/2010/main" val="2813466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84330-5CAF-1F14-BEE4-12FFD1F440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D5ED19-A349-6BD1-49C0-8A6AFF09C9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4CAF9991-91B9-C9B5-E25C-94FB95F51511}"/>
              </a:ext>
            </a:extLst>
          </p:cNvPr>
          <p:cNvSpPr txBox="1"/>
          <p:nvPr/>
        </p:nvSpPr>
        <p:spPr>
          <a:xfrm>
            <a:off x="942308" y="2084931"/>
            <a:ext cx="10256795" cy="464871"/>
          </a:xfrm>
          <a:prstGeom prst="rect">
            <a:avLst/>
          </a:prstGeom>
          <a:noFill/>
        </p:spPr>
        <p:txBody>
          <a:bodyPr wrap="square" lIns="91440" tIns="45720" rIns="91440" bIns="45720" rtlCol="0" anchor="t">
            <a:spAutoFit/>
          </a:bodyPr>
          <a:lstStyle/>
          <a:p>
            <a:pPr>
              <a:lnSpc>
                <a:spcPct val="150000"/>
              </a:lnSpc>
            </a:pPr>
            <a:r>
              <a:rPr lang="en-US" b="1" dirty="0">
                <a:solidFill>
                  <a:srgbClr val="C00000"/>
                </a:solidFill>
              </a:rPr>
              <a:t>4. Fee-for-service</a:t>
            </a:r>
            <a:r>
              <a:rPr lang="en-US" dirty="0">
                <a:solidFill>
                  <a:srgbClr val="C00000"/>
                </a:solidFill>
              </a:rPr>
              <a:t> (Example):</a:t>
            </a:r>
            <a:endParaRPr lang="en-US" b="1" dirty="0">
              <a:solidFill>
                <a:srgbClr val="C00000"/>
              </a:solidFill>
            </a:endParaRPr>
          </a:p>
        </p:txBody>
      </p:sp>
      <p:pic>
        <p:nvPicPr>
          <p:cNvPr id="7" name="Graphic 21">
            <a:extLst>
              <a:ext uri="{FF2B5EF4-FFF2-40B4-BE49-F238E27FC236}">
                <a16:creationId xmlns:a16="http://schemas.microsoft.com/office/drawing/2014/main" id="{F6A2D94B-B4F2-D34E-F4D6-80A454749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BB225D5-066E-8DD9-8B5D-38DF669F7EA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4988CF2-AAAA-CD38-F956-DA4712C2EB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D17AD34-925B-5781-12A0-B83E1F8554D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E04A471-7268-A026-B45A-53A48AC4F76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3" name="TextBox 2">
            <a:extLst>
              <a:ext uri="{FF2B5EF4-FFF2-40B4-BE49-F238E27FC236}">
                <a16:creationId xmlns:a16="http://schemas.microsoft.com/office/drawing/2014/main" id="{4D31484A-6C77-BFB4-24FB-D021C7BE13EC}"/>
              </a:ext>
            </a:extLst>
          </p:cNvPr>
          <p:cNvSpPr txBox="1"/>
          <p:nvPr/>
        </p:nvSpPr>
        <p:spPr>
          <a:xfrm>
            <a:off x="2513150" y="1019069"/>
            <a:ext cx="6791488" cy="523220"/>
          </a:xfrm>
          <a:prstGeom prst="rect">
            <a:avLst/>
          </a:prstGeom>
          <a:noFill/>
        </p:spPr>
        <p:txBody>
          <a:bodyPr wrap="square" rtlCol="0">
            <a:spAutoFit/>
          </a:bodyPr>
          <a:lstStyle/>
          <a:p>
            <a:pPr algn="l"/>
            <a:r>
              <a:rPr lang="en-US" sz="2800" b="1" dirty="0">
                <a:latin typeface="Alexandria" charset="0"/>
              </a:rPr>
              <a:t>Types of Healthcare Systems</a:t>
            </a:r>
          </a:p>
        </p:txBody>
      </p:sp>
      <p:sp>
        <p:nvSpPr>
          <p:cNvPr id="8" name="TextBox 7">
            <a:extLst>
              <a:ext uri="{FF2B5EF4-FFF2-40B4-BE49-F238E27FC236}">
                <a16:creationId xmlns:a16="http://schemas.microsoft.com/office/drawing/2014/main" id="{4783E753-9871-4DEE-6C3E-2D9DF0BE83D6}"/>
              </a:ext>
            </a:extLst>
          </p:cNvPr>
          <p:cNvSpPr txBox="1"/>
          <p:nvPr/>
        </p:nvSpPr>
        <p:spPr>
          <a:xfrm>
            <a:off x="1314380" y="5045200"/>
            <a:ext cx="2064769" cy="464871"/>
          </a:xfrm>
          <a:prstGeom prst="rect">
            <a:avLst/>
          </a:prstGeom>
          <a:noFill/>
        </p:spPr>
        <p:txBody>
          <a:bodyPr wrap="square" lIns="91440" tIns="45720" rIns="91440" bIns="45720" rtlCol="0" anchor="t">
            <a:spAutoFit/>
          </a:bodyPr>
          <a:lstStyle/>
          <a:p>
            <a:pPr algn="ctr">
              <a:lnSpc>
                <a:spcPct val="150000"/>
              </a:lnSpc>
            </a:pPr>
            <a:r>
              <a:rPr lang="en-US" b="1" dirty="0"/>
              <a:t>USA</a:t>
            </a:r>
          </a:p>
        </p:txBody>
      </p:sp>
      <p:sp>
        <p:nvSpPr>
          <p:cNvPr id="13" name="TextBox 12">
            <a:extLst>
              <a:ext uri="{FF2B5EF4-FFF2-40B4-BE49-F238E27FC236}">
                <a16:creationId xmlns:a16="http://schemas.microsoft.com/office/drawing/2014/main" id="{F87C0958-ABBD-2A2C-3DA1-9AFB10B9D553}"/>
              </a:ext>
            </a:extLst>
          </p:cNvPr>
          <p:cNvSpPr txBox="1"/>
          <p:nvPr/>
        </p:nvSpPr>
        <p:spPr>
          <a:xfrm>
            <a:off x="5063615" y="5041271"/>
            <a:ext cx="2064769" cy="464871"/>
          </a:xfrm>
          <a:prstGeom prst="rect">
            <a:avLst/>
          </a:prstGeom>
          <a:noFill/>
        </p:spPr>
        <p:txBody>
          <a:bodyPr wrap="square" lIns="91440" tIns="45720" rIns="91440" bIns="45720" rtlCol="0" anchor="t">
            <a:spAutoFit/>
          </a:bodyPr>
          <a:lstStyle/>
          <a:p>
            <a:pPr algn="ctr">
              <a:lnSpc>
                <a:spcPct val="150000"/>
              </a:lnSpc>
            </a:pPr>
            <a:r>
              <a:rPr lang="en-US" b="1" dirty="0"/>
              <a:t>Pakistan</a:t>
            </a:r>
          </a:p>
        </p:txBody>
      </p:sp>
      <p:sp>
        <p:nvSpPr>
          <p:cNvPr id="14" name="TextBox 13">
            <a:extLst>
              <a:ext uri="{FF2B5EF4-FFF2-40B4-BE49-F238E27FC236}">
                <a16:creationId xmlns:a16="http://schemas.microsoft.com/office/drawing/2014/main" id="{A3AF46DE-CDFF-E7CA-CB5C-F5299F3A5613}"/>
              </a:ext>
            </a:extLst>
          </p:cNvPr>
          <p:cNvSpPr txBox="1"/>
          <p:nvPr/>
        </p:nvSpPr>
        <p:spPr>
          <a:xfrm>
            <a:off x="8812851" y="5042484"/>
            <a:ext cx="2064769" cy="464871"/>
          </a:xfrm>
          <a:prstGeom prst="rect">
            <a:avLst/>
          </a:prstGeom>
          <a:noFill/>
        </p:spPr>
        <p:txBody>
          <a:bodyPr wrap="square" lIns="91440" tIns="45720" rIns="91440" bIns="45720" rtlCol="0" anchor="t">
            <a:spAutoFit/>
          </a:bodyPr>
          <a:lstStyle/>
          <a:p>
            <a:pPr algn="ctr">
              <a:lnSpc>
                <a:spcPct val="150000"/>
              </a:lnSpc>
            </a:pPr>
            <a:r>
              <a:rPr lang="en-US" b="1" dirty="0"/>
              <a:t>India</a:t>
            </a:r>
          </a:p>
        </p:txBody>
      </p:sp>
      <p:pic>
        <p:nvPicPr>
          <p:cNvPr id="12290" name="Picture 2" descr="Amazon.com : 5 Pack American Flag 2x3 Outdoor - US Durable USA Flags Indoor  - Vivid Color Double-Stitched Edges Brass Grommet with Brass Grommets :  Patio, Lawn &amp; Garden">
            <a:extLst>
              <a:ext uri="{FF2B5EF4-FFF2-40B4-BE49-F238E27FC236}">
                <a16:creationId xmlns:a16="http://schemas.microsoft.com/office/drawing/2014/main" id="{BCACB48C-2AB2-1E07-0ECB-BEE93A297A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6097"/>
          <a:stretch/>
        </p:blipFill>
        <p:spPr bwMode="auto">
          <a:xfrm>
            <a:off x="1549821" y="3264756"/>
            <a:ext cx="2161307" cy="1678822"/>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1 Dozen Pakistan Flags 4x6in Stick Flag of Pakistan Pakistani Flag | eBay">
            <a:extLst>
              <a:ext uri="{FF2B5EF4-FFF2-40B4-BE49-F238E27FC236}">
                <a16:creationId xmlns:a16="http://schemas.microsoft.com/office/drawing/2014/main" id="{1228EB76-1EFA-20A7-6BD2-F95C8475954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484" t="14859" r="18439" b="36273"/>
          <a:stretch/>
        </p:blipFill>
        <p:spPr bwMode="auto">
          <a:xfrm>
            <a:off x="4673507" y="3264756"/>
            <a:ext cx="2700265" cy="1776515"/>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علم الهند مقاس 3 × 5 قدم من دانف فلاج، نسيج بوليستر مزود بحلقات نحاسية  صفراء للتثبيت.: اشتري اون لاين بأفضل الاسعار في السعودية - سوق.كوم الان  اصبحت امازون السعودية">
            <a:extLst>
              <a:ext uri="{FF2B5EF4-FFF2-40B4-BE49-F238E27FC236}">
                <a16:creationId xmlns:a16="http://schemas.microsoft.com/office/drawing/2014/main" id="{343D61EF-4049-B7B1-464B-A3299BD9215E}"/>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33269"/>
          <a:stretch/>
        </p:blipFill>
        <p:spPr bwMode="auto">
          <a:xfrm>
            <a:off x="8336151" y="3306533"/>
            <a:ext cx="2599605" cy="1734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713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1712258" y="2551837"/>
            <a:ext cx="87674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Four:</a:t>
            </a:r>
          </a:p>
          <a:p>
            <a:pPr algn="ctr"/>
            <a:r>
              <a:rPr lang="en-US" sz="3600" b="1" dirty="0">
                <a:solidFill>
                  <a:srgbClr val="00B0F0"/>
                </a:solidFill>
                <a:latin typeface="Alexandria" charset="0"/>
                <a:cs typeface="Alexandria" charset="0"/>
              </a:rPr>
              <a:t>Which is the best Healthcare System?</a:t>
            </a:r>
          </a:p>
        </p:txBody>
      </p:sp>
    </p:spTree>
    <p:extLst>
      <p:ext uri="{BB962C8B-B14F-4D97-AF65-F5344CB8AC3E}">
        <p14:creationId xmlns:p14="http://schemas.microsoft.com/office/powerpoint/2010/main" val="15342813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4AC86-552C-0233-3572-94942505B7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AB3DD0-1593-2C5C-6424-BADB70D057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AAD7455F-42B0-0DD1-77F4-69BFE8763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FF9A604-A716-E4ED-F014-DF374269717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pic>
        <p:nvPicPr>
          <p:cNvPr id="11" name="Picture 10">
            <a:extLst>
              <a:ext uri="{FF2B5EF4-FFF2-40B4-BE49-F238E27FC236}">
                <a16:creationId xmlns:a16="http://schemas.microsoft.com/office/drawing/2014/main" id="{0D49C6C9-581B-35B1-5445-4C2CC5D83583}"/>
              </a:ext>
            </a:extLst>
          </p:cNvPr>
          <p:cNvPicPr>
            <a:picLocks noChangeAspect="1"/>
          </p:cNvPicPr>
          <p:nvPr/>
        </p:nvPicPr>
        <p:blipFill>
          <a:blip r:embed="rId3"/>
          <a:srcRect t="9547" b="7064"/>
          <a:stretch/>
        </p:blipFill>
        <p:spPr>
          <a:xfrm>
            <a:off x="1713809" y="1869903"/>
            <a:ext cx="8764381" cy="4147420"/>
          </a:xfrm>
          <a:prstGeom prst="rect">
            <a:avLst/>
          </a:prstGeom>
        </p:spPr>
      </p:pic>
      <p:grpSp>
        <p:nvGrpSpPr>
          <p:cNvPr id="6" name="Group 5">
            <a:extLst>
              <a:ext uri="{FF2B5EF4-FFF2-40B4-BE49-F238E27FC236}">
                <a16:creationId xmlns:a16="http://schemas.microsoft.com/office/drawing/2014/main" id="{9DC9D5D2-4EC6-1F24-7395-8F6B99A717B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31879E9-6DDE-3A2B-894D-5F4AAD68FC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9E29FF3-2DB7-295A-FC1E-5F9A9922E24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9C8D24B-0E18-9F3B-2829-735C0659049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13" name="TextBox 12">
            <a:extLst>
              <a:ext uri="{FF2B5EF4-FFF2-40B4-BE49-F238E27FC236}">
                <a16:creationId xmlns:a16="http://schemas.microsoft.com/office/drawing/2014/main" id="{FD64DE4C-AAC1-3547-B460-699525980193}"/>
              </a:ext>
            </a:extLst>
          </p:cNvPr>
          <p:cNvSpPr txBox="1"/>
          <p:nvPr/>
        </p:nvSpPr>
        <p:spPr>
          <a:xfrm>
            <a:off x="2513150" y="1019069"/>
            <a:ext cx="6791488" cy="523220"/>
          </a:xfrm>
          <a:prstGeom prst="rect">
            <a:avLst/>
          </a:prstGeom>
          <a:noFill/>
        </p:spPr>
        <p:txBody>
          <a:bodyPr wrap="square" rtlCol="0">
            <a:spAutoFit/>
          </a:bodyPr>
          <a:lstStyle/>
          <a:p>
            <a:pPr algn="l"/>
            <a:r>
              <a:rPr lang="en-US" sz="2800" b="1" i="0" u="none" strike="noStrike" dirty="0">
                <a:solidFill>
                  <a:srgbClr val="1D2B30"/>
                </a:solidFill>
                <a:effectLst/>
                <a:latin typeface="open sans" panose="020B0606030504020204" pitchFamily="34" charset="0"/>
              </a:rPr>
              <a:t>Best Healthcare in the World</a:t>
            </a:r>
          </a:p>
        </p:txBody>
      </p:sp>
    </p:spTree>
    <p:extLst>
      <p:ext uri="{BB962C8B-B14F-4D97-AF65-F5344CB8AC3E}">
        <p14:creationId xmlns:p14="http://schemas.microsoft.com/office/powerpoint/2010/main" val="3294514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ED916-4282-9CD9-CE55-F33AF9B295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B910E0-1004-160B-D5DC-106D693A95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spcAft>
                <a:spcPts val="2100"/>
              </a:spcAft>
            </a:pPr>
            <a:endParaRPr lang="en-US" b="0" i="0" u="none" strike="noStrike" dirty="0">
              <a:solidFill>
                <a:srgbClr val="1D2B30"/>
              </a:solidFill>
              <a:effectLst/>
              <a:latin typeface="open sans" panose="020B0606030504020204" pitchFamily="34" charset="0"/>
            </a:endParaRPr>
          </a:p>
        </p:txBody>
      </p:sp>
      <p:pic>
        <p:nvPicPr>
          <p:cNvPr id="7" name="Graphic 21">
            <a:extLst>
              <a:ext uri="{FF2B5EF4-FFF2-40B4-BE49-F238E27FC236}">
                <a16:creationId xmlns:a16="http://schemas.microsoft.com/office/drawing/2014/main" id="{48C6D045-B4B5-D5A7-5321-BC7DF6E4C2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D884EDAA-E38B-A6BD-F2E7-F96A53FD9598}"/>
              </a:ext>
            </a:extLst>
          </p:cNvPr>
          <p:cNvSpPr txBox="1"/>
          <p:nvPr/>
        </p:nvSpPr>
        <p:spPr>
          <a:xfrm>
            <a:off x="2513150" y="1019069"/>
            <a:ext cx="6791488" cy="523220"/>
          </a:xfrm>
          <a:prstGeom prst="rect">
            <a:avLst/>
          </a:prstGeom>
          <a:noFill/>
        </p:spPr>
        <p:txBody>
          <a:bodyPr wrap="square" rtlCol="0">
            <a:spAutoFit/>
          </a:bodyPr>
          <a:lstStyle/>
          <a:p>
            <a:pPr algn="l"/>
            <a:r>
              <a:rPr lang="en-US" sz="2800" b="1" i="0" u="none" strike="noStrike" dirty="0">
                <a:solidFill>
                  <a:srgbClr val="1D2B30"/>
                </a:solidFill>
                <a:effectLst/>
                <a:latin typeface="open sans" panose="020B0606030504020204" pitchFamily="34" charset="0"/>
              </a:rPr>
              <a:t>Best Healthcare in the World</a:t>
            </a:r>
          </a:p>
        </p:txBody>
      </p:sp>
      <p:grpSp>
        <p:nvGrpSpPr>
          <p:cNvPr id="6" name="Group 5">
            <a:extLst>
              <a:ext uri="{FF2B5EF4-FFF2-40B4-BE49-F238E27FC236}">
                <a16:creationId xmlns:a16="http://schemas.microsoft.com/office/drawing/2014/main" id="{99CD8275-4A7D-9910-8C5C-0FFEC419C04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57CED28-E616-4C47-4219-8FD216E578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4908B06-94C3-1BD2-C633-C53CAC9AEAA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BE1B8AC-163B-80DE-B6F8-0984F0C003E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12" name="TextBox 11">
            <a:extLst>
              <a:ext uri="{FF2B5EF4-FFF2-40B4-BE49-F238E27FC236}">
                <a16:creationId xmlns:a16="http://schemas.microsoft.com/office/drawing/2014/main" id="{5DE726DF-7596-5910-5C35-02132E094841}"/>
              </a:ext>
            </a:extLst>
          </p:cNvPr>
          <p:cNvSpPr txBox="1"/>
          <p:nvPr/>
        </p:nvSpPr>
        <p:spPr>
          <a:xfrm>
            <a:off x="7799523" y="6139377"/>
            <a:ext cx="3630477" cy="276999"/>
          </a:xfrm>
          <a:prstGeom prst="rect">
            <a:avLst/>
          </a:prstGeom>
          <a:noFill/>
        </p:spPr>
        <p:txBody>
          <a:bodyPr wrap="square">
            <a:spAutoFit/>
          </a:bodyPr>
          <a:lstStyle/>
          <a:p>
            <a:r>
              <a:rPr lang="en-US" sz="1200" b="0" i="0" u="none" strike="noStrike" dirty="0">
                <a:solidFill>
                  <a:srgbClr val="1D2B30"/>
                </a:solidFill>
                <a:effectLst/>
                <a:latin typeface="open sans" panose="020F0502020204030204" pitchFamily="34" charset="0"/>
              </a:rPr>
              <a:t>Source: </a:t>
            </a:r>
            <a:r>
              <a:rPr lang="en-US" sz="1200" b="0" i="0" u="none" strike="noStrike" dirty="0">
                <a:solidFill>
                  <a:srgbClr val="51994A"/>
                </a:solidFill>
                <a:effectLst/>
                <a:latin typeface="open sans" panose="020B0606030504020204" pitchFamily="34" charset="0"/>
                <a:hlinkClick r:id="rId3"/>
              </a:rPr>
              <a:t>Legatum Institute</a:t>
            </a:r>
            <a:r>
              <a:rPr lang="en-US" sz="1200" b="0" i="0" u="none" strike="noStrike" dirty="0">
                <a:solidFill>
                  <a:srgbClr val="1D2B30"/>
                </a:solidFill>
                <a:effectLst/>
                <a:latin typeface="open sans" panose="020B0606030504020204" pitchFamily="34" charset="0"/>
              </a:rPr>
              <a:t> and </a:t>
            </a:r>
            <a:r>
              <a:rPr lang="en-US" sz="1200" b="0" i="0" u="none" strike="noStrike" dirty="0">
                <a:solidFill>
                  <a:srgbClr val="51994A"/>
                </a:solidFill>
                <a:effectLst/>
                <a:latin typeface="open sans" panose="020B0606030504020204" pitchFamily="34" charset="0"/>
                <a:hlinkClick r:id="rId4"/>
              </a:rPr>
              <a:t>Prosperity.com</a:t>
            </a:r>
            <a:endParaRPr lang="en-SA" sz="1200" dirty="0"/>
          </a:p>
        </p:txBody>
      </p:sp>
      <p:pic>
        <p:nvPicPr>
          <p:cNvPr id="20" name="Picture 19">
            <a:extLst>
              <a:ext uri="{FF2B5EF4-FFF2-40B4-BE49-F238E27FC236}">
                <a16:creationId xmlns:a16="http://schemas.microsoft.com/office/drawing/2014/main" id="{080EBD14-9400-DA3B-C8F3-0E067A3094EB}"/>
              </a:ext>
            </a:extLst>
          </p:cNvPr>
          <p:cNvPicPr>
            <a:picLocks noChangeAspect="1"/>
          </p:cNvPicPr>
          <p:nvPr/>
        </p:nvPicPr>
        <p:blipFill>
          <a:blip r:embed="rId5"/>
          <a:stretch>
            <a:fillRect/>
          </a:stretch>
        </p:blipFill>
        <p:spPr>
          <a:xfrm>
            <a:off x="6199661" y="1882478"/>
            <a:ext cx="4756192" cy="3999130"/>
          </a:xfrm>
          <a:prstGeom prst="rect">
            <a:avLst/>
          </a:prstGeom>
        </p:spPr>
      </p:pic>
      <p:sp>
        <p:nvSpPr>
          <p:cNvPr id="21" name="TextBox 20">
            <a:extLst>
              <a:ext uri="{FF2B5EF4-FFF2-40B4-BE49-F238E27FC236}">
                <a16:creationId xmlns:a16="http://schemas.microsoft.com/office/drawing/2014/main" id="{194001BC-FCC7-F008-3428-642D52FA52F0}"/>
              </a:ext>
            </a:extLst>
          </p:cNvPr>
          <p:cNvSpPr txBox="1"/>
          <p:nvPr/>
        </p:nvSpPr>
        <p:spPr>
          <a:xfrm>
            <a:off x="1236147" y="2371725"/>
            <a:ext cx="4000258" cy="3108543"/>
          </a:xfrm>
          <a:prstGeom prst="rect">
            <a:avLst/>
          </a:prstGeom>
          <a:noFill/>
        </p:spPr>
        <p:txBody>
          <a:bodyPr wrap="square" rtlCol="0">
            <a:spAutoFit/>
          </a:bodyPr>
          <a:lstStyle/>
          <a:p>
            <a:pPr algn="ctr"/>
            <a:r>
              <a:rPr lang="en-US" sz="2800" b="1" i="0" u="none" strike="noStrike" dirty="0">
                <a:solidFill>
                  <a:schemeClr val="accent6">
                    <a:lumMod val="75000"/>
                  </a:schemeClr>
                </a:solidFill>
                <a:effectLst/>
                <a:latin typeface="open sans" panose="020B0606030504020204" pitchFamily="34" charset="0"/>
              </a:rPr>
              <a:t>First</a:t>
            </a:r>
            <a:r>
              <a:rPr lang="en-US" sz="2800" b="1" i="0" u="none" strike="noStrike" dirty="0">
                <a:solidFill>
                  <a:srgbClr val="1D2B30"/>
                </a:solidFill>
                <a:effectLst/>
                <a:latin typeface="open sans" panose="020B0606030504020204" pitchFamily="34" charset="0"/>
              </a:rPr>
              <a:t> : </a:t>
            </a:r>
            <a:r>
              <a:rPr lang="en-US" sz="2800" i="0" u="none" strike="noStrike" dirty="0">
                <a:solidFill>
                  <a:srgbClr val="1D2B30"/>
                </a:solidFill>
                <a:effectLst/>
                <a:latin typeface="open sans" panose="020B0606030504020204" pitchFamily="34" charset="0"/>
              </a:rPr>
              <a:t>Singapore</a:t>
            </a:r>
            <a:r>
              <a:rPr lang="en-US" sz="2800" b="1" i="0" u="none" strike="noStrike" dirty="0">
                <a:solidFill>
                  <a:srgbClr val="1D2B30"/>
                </a:solidFill>
                <a:effectLst/>
                <a:latin typeface="open sans" panose="020B0606030504020204" pitchFamily="34" charset="0"/>
              </a:rPr>
              <a:t> </a:t>
            </a:r>
          </a:p>
          <a:p>
            <a:pPr algn="ctr"/>
            <a:endParaRPr lang="en-US" sz="2800" b="1" dirty="0">
              <a:solidFill>
                <a:srgbClr val="1D2B30"/>
              </a:solidFill>
              <a:latin typeface="open sans" panose="020B0606030504020204" pitchFamily="34" charset="0"/>
            </a:endParaRPr>
          </a:p>
          <a:p>
            <a:pPr algn="ctr"/>
            <a:endParaRPr lang="en-US" sz="2800" b="1" dirty="0">
              <a:solidFill>
                <a:srgbClr val="1D2B30"/>
              </a:solidFill>
              <a:latin typeface="open sans" panose="020B0606030504020204" pitchFamily="34" charset="0"/>
            </a:endParaRPr>
          </a:p>
          <a:p>
            <a:pPr algn="ctr"/>
            <a:endParaRPr lang="en-US" sz="2800" b="1" dirty="0">
              <a:solidFill>
                <a:srgbClr val="1D2B30"/>
              </a:solidFill>
              <a:latin typeface="open sans" panose="020B0606030504020204" pitchFamily="34" charset="0"/>
            </a:endParaRPr>
          </a:p>
          <a:p>
            <a:pPr algn="ctr"/>
            <a:endParaRPr lang="en-US" sz="2800" b="1" dirty="0">
              <a:solidFill>
                <a:srgbClr val="1D2B30"/>
              </a:solidFill>
              <a:latin typeface="open sans" panose="020B0606030504020204" pitchFamily="34" charset="0"/>
            </a:endParaRPr>
          </a:p>
          <a:p>
            <a:pPr algn="ctr"/>
            <a:endParaRPr lang="en-US" sz="2800" b="1" i="0" u="none" strike="noStrike" dirty="0">
              <a:solidFill>
                <a:srgbClr val="1D2B30"/>
              </a:solidFill>
              <a:effectLst/>
              <a:latin typeface="open sans" panose="020B0606030504020204" pitchFamily="34" charset="0"/>
            </a:endParaRPr>
          </a:p>
          <a:p>
            <a:pPr algn="ctr"/>
            <a:r>
              <a:rPr lang="en-US" sz="2800" b="1" dirty="0">
                <a:solidFill>
                  <a:srgbClr val="FF0000"/>
                </a:solidFill>
                <a:latin typeface="open sans" panose="020B0606030504020204" pitchFamily="34" charset="0"/>
              </a:rPr>
              <a:t>Last</a:t>
            </a:r>
            <a:r>
              <a:rPr lang="en-US" sz="2800" b="1" dirty="0">
                <a:solidFill>
                  <a:srgbClr val="1D2B30"/>
                </a:solidFill>
                <a:latin typeface="open sans" panose="020B0606030504020204" pitchFamily="34" charset="0"/>
              </a:rPr>
              <a:t>: </a:t>
            </a:r>
            <a:r>
              <a:rPr lang="en-US" sz="2800" dirty="0">
                <a:solidFill>
                  <a:srgbClr val="1D2B30"/>
                </a:solidFill>
                <a:latin typeface="open sans" panose="020B0606030504020204" pitchFamily="34" charset="0"/>
              </a:rPr>
              <a:t>Guatemala</a:t>
            </a:r>
            <a:endParaRPr lang="en-US" sz="2800" i="0" u="none" strike="noStrike" dirty="0">
              <a:solidFill>
                <a:srgbClr val="1D2B30"/>
              </a:solidFill>
              <a:effectLst/>
              <a:latin typeface="open sans" panose="020B0606030504020204" pitchFamily="34" charset="0"/>
            </a:endParaRPr>
          </a:p>
        </p:txBody>
      </p:sp>
      <p:sp>
        <p:nvSpPr>
          <p:cNvPr id="22" name="Down Arrow 21">
            <a:extLst>
              <a:ext uri="{FF2B5EF4-FFF2-40B4-BE49-F238E27FC236}">
                <a16:creationId xmlns:a16="http://schemas.microsoft.com/office/drawing/2014/main" id="{C51A048D-197A-F725-EFE4-60A0F2E01CBF}"/>
              </a:ext>
            </a:extLst>
          </p:cNvPr>
          <p:cNvSpPr/>
          <p:nvPr/>
        </p:nvSpPr>
        <p:spPr>
          <a:xfrm>
            <a:off x="2923727" y="3300654"/>
            <a:ext cx="625098" cy="1250684"/>
          </a:xfrm>
          <a:prstGeom prst="downArrow">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SA">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360399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23765-378F-48D7-4954-15F16E9A67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97CD4B-4D2D-088E-42CF-B0BEDBEABD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spcAft>
                <a:spcPts val="2100"/>
              </a:spcAft>
            </a:pPr>
            <a:endParaRPr lang="en-US" b="0" i="0" u="none" strike="noStrike" dirty="0">
              <a:solidFill>
                <a:srgbClr val="1D2B30"/>
              </a:solidFill>
              <a:effectLst/>
              <a:latin typeface="open sans" panose="020B0606030504020204" pitchFamily="34" charset="0"/>
            </a:endParaRPr>
          </a:p>
        </p:txBody>
      </p:sp>
      <p:pic>
        <p:nvPicPr>
          <p:cNvPr id="7" name="Graphic 21">
            <a:extLst>
              <a:ext uri="{FF2B5EF4-FFF2-40B4-BE49-F238E27FC236}">
                <a16:creationId xmlns:a16="http://schemas.microsoft.com/office/drawing/2014/main" id="{3EF18F01-9338-673D-554D-FDAC819DE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4F3A51B-15AA-CA0A-4494-9367352862B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EAD6782-CDD5-2237-1BE8-64937B3AE5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C7C4215-D765-B9C3-8A7C-37391B098ED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880428A-D94F-6ED5-606B-C4E3A1A89E8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12" name="TextBox 11">
            <a:extLst>
              <a:ext uri="{FF2B5EF4-FFF2-40B4-BE49-F238E27FC236}">
                <a16:creationId xmlns:a16="http://schemas.microsoft.com/office/drawing/2014/main" id="{C9B26B10-F275-388A-7B7B-5C3A41445C4A}"/>
              </a:ext>
            </a:extLst>
          </p:cNvPr>
          <p:cNvSpPr txBox="1"/>
          <p:nvPr/>
        </p:nvSpPr>
        <p:spPr>
          <a:xfrm>
            <a:off x="7799523" y="6139377"/>
            <a:ext cx="3630477" cy="276999"/>
          </a:xfrm>
          <a:prstGeom prst="rect">
            <a:avLst/>
          </a:prstGeom>
          <a:noFill/>
        </p:spPr>
        <p:txBody>
          <a:bodyPr wrap="square">
            <a:spAutoFit/>
          </a:bodyPr>
          <a:lstStyle/>
          <a:p>
            <a:r>
              <a:rPr lang="en-US" sz="1200" b="0" i="0" u="none" strike="noStrike" dirty="0">
                <a:solidFill>
                  <a:srgbClr val="1D2B30"/>
                </a:solidFill>
                <a:effectLst/>
                <a:latin typeface="open sans" panose="020F0502020204030204" pitchFamily="34" charset="0"/>
              </a:rPr>
              <a:t>Source: </a:t>
            </a:r>
            <a:r>
              <a:rPr lang="en-US" sz="1200" b="0" i="0" u="none" strike="noStrike" dirty="0">
                <a:solidFill>
                  <a:srgbClr val="51994A"/>
                </a:solidFill>
                <a:effectLst/>
                <a:latin typeface="open sans" panose="020B0606030504020204" pitchFamily="34" charset="0"/>
                <a:hlinkClick r:id="rId3"/>
              </a:rPr>
              <a:t>Legatum Institute</a:t>
            </a:r>
            <a:r>
              <a:rPr lang="en-US" sz="1200" b="0" i="0" u="none" strike="noStrike" dirty="0">
                <a:solidFill>
                  <a:srgbClr val="1D2B30"/>
                </a:solidFill>
                <a:effectLst/>
                <a:latin typeface="open sans" panose="020B0606030504020204" pitchFamily="34" charset="0"/>
              </a:rPr>
              <a:t> and </a:t>
            </a:r>
            <a:r>
              <a:rPr lang="en-US" sz="1200" b="0" i="0" u="none" strike="noStrike" dirty="0">
                <a:solidFill>
                  <a:srgbClr val="51994A"/>
                </a:solidFill>
                <a:effectLst/>
                <a:latin typeface="open sans" panose="020B0606030504020204" pitchFamily="34" charset="0"/>
                <a:hlinkClick r:id="rId4"/>
              </a:rPr>
              <a:t>Prosperity.com</a:t>
            </a:r>
            <a:endParaRPr lang="en-SA" sz="1200" dirty="0"/>
          </a:p>
        </p:txBody>
      </p:sp>
      <p:sp>
        <p:nvSpPr>
          <p:cNvPr id="8" name="TextBox 7">
            <a:extLst>
              <a:ext uri="{FF2B5EF4-FFF2-40B4-BE49-F238E27FC236}">
                <a16:creationId xmlns:a16="http://schemas.microsoft.com/office/drawing/2014/main" id="{BB39B1D9-B7F0-8221-FFF7-357633EFE337}"/>
              </a:ext>
            </a:extLst>
          </p:cNvPr>
          <p:cNvSpPr txBox="1"/>
          <p:nvPr/>
        </p:nvSpPr>
        <p:spPr>
          <a:xfrm>
            <a:off x="1022154" y="2162742"/>
            <a:ext cx="10147692" cy="3431709"/>
          </a:xfrm>
          <a:prstGeom prst="rect">
            <a:avLst/>
          </a:prstGeom>
          <a:noFill/>
        </p:spPr>
        <p:txBody>
          <a:bodyPr wrap="square">
            <a:spAutoFit/>
          </a:bodyPr>
          <a:lstStyle/>
          <a:p>
            <a:pPr algn="just">
              <a:spcBef>
                <a:spcPts val="750"/>
              </a:spcBef>
            </a:pPr>
            <a:r>
              <a:rPr lang="en-US" b="1" i="0" u="none" strike="noStrike" dirty="0">
                <a:solidFill>
                  <a:srgbClr val="1D2B30"/>
                </a:solidFill>
                <a:effectLst/>
              </a:rPr>
              <a:t>The Best Healthcare Systems in the World in 2024</a:t>
            </a:r>
          </a:p>
          <a:p>
            <a:pPr algn="just">
              <a:spcBef>
                <a:spcPts val="750"/>
              </a:spcBef>
            </a:pPr>
            <a:endParaRPr lang="en-US" sz="1000" b="1" i="0" u="none" strike="noStrike" dirty="0">
              <a:solidFill>
                <a:srgbClr val="1D2B30"/>
              </a:solidFill>
              <a:effectLst/>
            </a:endParaRPr>
          </a:p>
          <a:p>
            <a:pPr algn="just">
              <a:spcBef>
                <a:spcPts val="750"/>
              </a:spcBef>
              <a:spcAft>
                <a:spcPts val="1125"/>
              </a:spcAft>
            </a:pPr>
            <a:r>
              <a:rPr lang="en-US" b="0" i="0" u="none" strike="noStrike" dirty="0">
                <a:solidFill>
                  <a:srgbClr val="1D2B30"/>
                </a:solidFill>
                <a:effectLst/>
              </a:rPr>
              <a:t>The </a:t>
            </a:r>
            <a:r>
              <a:rPr lang="en-US" b="1" i="0" u="none" strike="noStrike" dirty="0">
                <a:solidFill>
                  <a:srgbClr val="1D2B30"/>
                </a:solidFill>
                <a:effectLst/>
              </a:rPr>
              <a:t>Legatum Institute</a:t>
            </a:r>
            <a:r>
              <a:rPr lang="en-US" b="0" i="0" u="none" strike="noStrike" dirty="0">
                <a:solidFill>
                  <a:srgbClr val="1D2B30"/>
                </a:solidFill>
                <a:effectLst/>
              </a:rPr>
              <a:t>, a London-based think tank, has also evaluated where to find the best healthcare in the world. Its 2023 report includes a "Health pillar" based on how healthy a society is and whether people can access tools to maintain their health, including healthcare services. Of course, in most countries, you'll need a </a:t>
            </a:r>
            <a:r>
              <a:rPr lang="en-US" b="0" i="0" u="none" strike="noStrike" dirty="0">
                <a:solidFill>
                  <a:srgbClr val="51994A"/>
                </a:solidFill>
                <a:effectLst/>
                <a:hlinkClick r:id="rId5"/>
              </a:rPr>
              <a:t>travel insurance</a:t>
            </a:r>
            <a:r>
              <a:rPr lang="en-US" b="0" i="0" u="none" strike="noStrike" dirty="0">
                <a:solidFill>
                  <a:srgbClr val="1D2B30"/>
                </a:solidFill>
                <a:effectLst/>
              </a:rPr>
              <a:t> plan for short visits for up to one year or an </a:t>
            </a:r>
            <a:r>
              <a:rPr lang="en-US" b="0" i="0" u="none" strike="noStrike" dirty="0">
                <a:solidFill>
                  <a:srgbClr val="51994A"/>
                </a:solidFill>
                <a:effectLst/>
                <a:hlinkClick r:id="rId6"/>
              </a:rPr>
              <a:t>international medical insurance</a:t>
            </a:r>
            <a:r>
              <a:rPr lang="en-US" b="0" i="0" u="none" strike="noStrike" dirty="0">
                <a:solidFill>
                  <a:srgbClr val="1D2B30"/>
                </a:solidFill>
                <a:effectLst/>
              </a:rPr>
              <a:t> plan if you want long-term medical coverage for a year or more to access these services.</a:t>
            </a:r>
          </a:p>
          <a:p>
            <a:pPr algn="just">
              <a:spcBef>
                <a:spcPts val="750"/>
              </a:spcBef>
              <a:spcAft>
                <a:spcPts val="1125"/>
              </a:spcAft>
            </a:pPr>
            <a:r>
              <a:rPr lang="en-US" b="0" i="0" u="none" strike="noStrike" dirty="0">
                <a:solidFill>
                  <a:srgbClr val="1D2B30"/>
                </a:solidFill>
                <a:effectLst/>
              </a:rPr>
              <a:t>According to this assessment, what country has the best healthcare? </a:t>
            </a:r>
            <a:r>
              <a:rPr lang="en-US" b="1" i="0" u="none" strike="noStrike" dirty="0">
                <a:solidFill>
                  <a:srgbClr val="1D2B30"/>
                </a:solidFill>
                <a:effectLst/>
              </a:rPr>
              <a:t>Singapore</a:t>
            </a:r>
            <a:r>
              <a:rPr lang="en-US" b="0" i="0" u="none" strike="noStrike" dirty="0">
                <a:solidFill>
                  <a:srgbClr val="1D2B30"/>
                </a:solidFill>
                <a:effectLst/>
              </a:rPr>
              <a:t> comes in at No. 1! </a:t>
            </a:r>
            <a:r>
              <a:rPr lang="en-US" b="1" i="0" u="none" strike="noStrike" dirty="0">
                <a:solidFill>
                  <a:srgbClr val="1D2B30"/>
                </a:solidFill>
                <a:effectLst/>
              </a:rPr>
              <a:t>Japan </a:t>
            </a:r>
            <a:r>
              <a:rPr lang="en-US" b="0" i="0" u="none" strike="noStrike" dirty="0">
                <a:solidFill>
                  <a:srgbClr val="1D2B30"/>
                </a:solidFill>
                <a:effectLst/>
              </a:rPr>
              <a:t>and </a:t>
            </a:r>
            <a:r>
              <a:rPr lang="en-US" b="1" i="0" u="none" strike="noStrike" dirty="0">
                <a:solidFill>
                  <a:srgbClr val="1D2B30"/>
                </a:solidFill>
                <a:effectLst/>
              </a:rPr>
              <a:t>South Korea</a:t>
            </a:r>
            <a:r>
              <a:rPr lang="en-US" b="0" i="0" u="none" strike="noStrike" dirty="0">
                <a:solidFill>
                  <a:srgbClr val="1D2B30"/>
                </a:solidFill>
                <a:effectLst/>
              </a:rPr>
              <a:t> came in 2nd and 3rd.</a:t>
            </a:r>
          </a:p>
          <a:p>
            <a:pPr algn="just">
              <a:spcBef>
                <a:spcPts val="750"/>
              </a:spcBef>
              <a:spcAft>
                <a:spcPts val="1125"/>
              </a:spcAft>
            </a:pPr>
            <a:r>
              <a:rPr lang="en-US" b="0" i="0" u="none" strike="noStrike" dirty="0">
                <a:solidFill>
                  <a:srgbClr val="1D2B30"/>
                </a:solidFill>
                <a:effectLst/>
              </a:rPr>
              <a:t>In this assessment, The </a:t>
            </a:r>
            <a:r>
              <a:rPr lang="en-US" b="1" i="0" u="none" strike="noStrike" dirty="0">
                <a:solidFill>
                  <a:srgbClr val="1D2B30"/>
                </a:solidFill>
                <a:effectLst/>
              </a:rPr>
              <a:t>USA</a:t>
            </a:r>
            <a:r>
              <a:rPr lang="en-US" b="0" i="0" u="none" strike="noStrike" dirty="0">
                <a:solidFill>
                  <a:srgbClr val="1D2B30"/>
                </a:solidFill>
                <a:effectLst/>
              </a:rPr>
              <a:t> came in </a:t>
            </a:r>
            <a:r>
              <a:rPr lang="en-US" b="1" i="0" u="none" strike="noStrike" dirty="0">
                <a:solidFill>
                  <a:srgbClr val="1D2B30"/>
                </a:solidFill>
                <a:effectLst/>
              </a:rPr>
              <a:t>69th</a:t>
            </a:r>
            <a:r>
              <a:rPr lang="en-US" b="0" i="0" u="none" strike="noStrike" dirty="0">
                <a:solidFill>
                  <a:srgbClr val="1D2B30"/>
                </a:solidFill>
                <a:effectLst/>
              </a:rPr>
              <a:t>!</a:t>
            </a:r>
          </a:p>
        </p:txBody>
      </p:sp>
      <p:sp>
        <p:nvSpPr>
          <p:cNvPr id="9" name="TextBox 8">
            <a:extLst>
              <a:ext uri="{FF2B5EF4-FFF2-40B4-BE49-F238E27FC236}">
                <a16:creationId xmlns:a16="http://schemas.microsoft.com/office/drawing/2014/main" id="{1DFA75CB-3823-7DC4-1CC9-7493B648105C}"/>
              </a:ext>
            </a:extLst>
          </p:cNvPr>
          <p:cNvSpPr txBox="1"/>
          <p:nvPr/>
        </p:nvSpPr>
        <p:spPr>
          <a:xfrm>
            <a:off x="2513150" y="1019069"/>
            <a:ext cx="6791488" cy="523220"/>
          </a:xfrm>
          <a:prstGeom prst="rect">
            <a:avLst/>
          </a:prstGeom>
          <a:noFill/>
        </p:spPr>
        <p:txBody>
          <a:bodyPr wrap="square" rtlCol="0">
            <a:spAutoFit/>
          </a:bodyPr>
          <a:lstStyle/>
          <a:p>
            <a:pPr algn="l"/>
            <a:r>
              <a:rPr lang="en-US" sz="2800" b="1" i="0" u="none" strike="noStrike" dirty="0">
                <a:solidFill>
                  <a:srgbClr val="1D2B30"/>
                </a:solidFill>
                <a:effectLst/>
                <a:latin typeface="open sans" panose="020B0606030504020204" pitchFamily="34" charset="0"/>
              </a:rPr>
              <a:t>Best Healthcare in the World</a:t>
            </a:r>
          </a:p>
        </p:txBody>
      </p:sp>
    </p:spTree>
    <p:extLst>
      <p:ext uri="{BB962C8B-B14F-4D97-AF65-F5344CB8AC3E}">
        <p14:creationId xmlns:p14="http://schemas.microsoft.com/office/powerpoint/2010/main" val="1098987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E1568-B0E8-314D-7834-05C69472B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3DEF1-57FA-CF6B-31C3-CA244C872E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spcAft>
                <a:spcPts val="2100"/>
              </a:spcAft>
            </a:pPr>
            <a:endParaRPr lang="en-US" b="0" i="0" u="none" strike="noStrike" dirty="0">
              <a:solidFill>
                <a:srgbClr val="1D2B30"/>
              </a:solidFill>
              <a:effectLst/>
              <a:latin typeface="open sans" panose="020B0606030504020204" pitchFamily="34" charset="0"/>
            </a:endParaRPr>
          </a:p>
        </p:txBody>
      </p:sp>
      <p:pic>
        <p:nvPicPr>
          <p:cNvPr id="7" name="Graphic 21">
            <a:extLst>
              <a:ext uri="{FF2B5EF4-FFF2-40B4-BE49-F238E27FC236}">
                <a16:creationId xmlns:a16="http://schemas.microsoft.com/office/drawing/2014/main" id="{EC3AAB43-B984-2030-ED8F-F944A0B28C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2FA0DF24-B6B3-BD51-F100-F735AB24C60B}"/>
              </a:ext>
            </a:extLst>
          </p:cNvPr>
          <p:cNvSpPr txBox="1"/>
          <p:nvPr/>
        </p:nvSpPr>
        <p:spPr>
          <a:xfrm>
            <a:off x="2513150" y="1019069"/>
            <a:ext cx="6791488" cy="523220"/>
          </a:xfrm>
          <a:prstGeom prst="rect">
            <a:avLst/>
          </a:prstGeom>
          <a:noFill/>
        </p:spPr>
        <p:txBody>
          <a:bodyPr wrap="square" rtlCol="0">
            <a:spAutoFit/>
          </a:bodyPr>
          <a:lstStyle/>
          <a:p>
            <a:pPr algn="l"/>
            <a:r>
              <a:rPr lang="en-US" sz="2800" b="1" i="0" u="none" strike="noStrike" dirty="0">
                <a:solidFill>
                  <a:srgbClr val="1D2B30"/>
                </a:solidFill>
                <a:effectLst/>
                <a:latin typeface="open sans" panose="020B0606030504020204" pitchFamily="34" charset="0"/>
              </a:rPr>
              <a:t>Best Healthcare in the World</a:t>
            </a:r>
          </a:p>
        </p:txBody>
      </p:sp>
      <p:grpSp>
        <p:nvGrpSpPr>
          <p:cNvPr id="6" name="Group 5">
            <a:extLst>
              <a:ext uri="{FF2B5EF4-FFF2-40B4-BE49-F238E27FC236}">
                <a16:creationId xmlns:a16="http://schemas.microsoft.com/office/drawing/2014/main" id="{C92C85F3-08D1-AD0F-AF2A-5E0E33ACECF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5AF3798-942E-EA11-08B1-8B385B4D8C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C760535-7656-997F-5A7F-385FD105198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0B0B3A9-350F-7B3E-B400-1CDF1E0BC84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12" name="TextBox 11">
            <a:extLst>
              <a:ext uri="{FF2B5EF4-FFF2-40B4-BE49-F238E27FC236}">
                <a16:creationId xmlns:a16="http://schemas.microsoft.com/office/drawing/2014/main" id="{ED2B7761-98C0-3DD3-77DC-BF9E1D6B2AD7}"/>
              </a:ext>
            </a:extLst>
          </p:cNvPr>
          <p:cNvSpPr txBox="1"/>
          <p:nvPr/>
        </p:nvSpPr>
        <p:spPr>
          <a:xfrm>
            <a:off x="7799523" y="6139377"/>
            <a:ext cx="3630477" cy="276999"/>
          </a:xfrm>
          <a:prstGeom prst="rect">
            <a:avLst/>
          </a:prstGeom>
          <a:noFill/>
        </p:spPr>
        <p:txBody>
          <a:bodyPr wrap="square">
            <a:spAutoFit/>
          </a:bodyPr>
          <a:lstStyle/>
          <a:p>
            <a:r>
              <a:rPr lang="en-US" sz="1200" b="0" i="0" u="none" strike="noStrike" dirty="0">
                <a:solidFill>
                  <a:srgbClr val="1D2B30"/>
                </a:solidFill>
                <a:effectLst/>
                <a:latin typeface="open sans" panose="020F0502020204030204" pitchFamily="34" charset="0"/>
              </a:rPr>
              <a:t>Source: </a:t>
            </a:r>
            <a:r>
              <a:rPr lang="en-US" sz="1200" b="0" i="0" u="none" strike="noStrike" dirty="0">
                <a:solidFill>
                  <a:srgbClr val="51994A"/>
                </a:solidFill>
                <a:effectLst/>
                <a:latin typeface="open sans" panose="020B0606030504020204" pitchFamily="34" charset="0"/>
                <a:hlinkClick r:id="rId3"/>
              </a:rPr>
              <a:t>Legatum Institute</a:t>
            </a:r>
            <a:r>
              <a:rPr lang="en-US" sz="1200" b="0" i="0" u="none" strike="noStrike" dirty="0">
                <a:solidFill>
                  <a:srgbClr val="1D2B30"/>
                </a:solidFill>
                <a:effectLst/>
                <a:latin typeface="open sans" panose="020B0606030504020204" pitchFamily="34" charset="0"/>
              </a:rPr>
              <a:t> and </a:t>
            </a:r>
            <a:r>
              <a:rPr lang="en-US" sz="1200" b="0" i="0" u="none" strike="noStrike" dirty="0">
                <a:solidFill>
                  <a:srgbClr val="51994A"/>
                </a:solidFill>
                <a:effectLst/>
                <a:latin typeface="open sans" panose="020B0606030504020204" pitchFamily="34" charset="0"/>
                <a:hlinkClick r:id="rId4"/>
              </a:rPr>
              <a:t>Prosperity.com</a:t>
            </a:r>
            <a:endParaRPr lang="en-SA" sz="1200" dirty="0"/>
          </a:p>
        </p:txBody>
      </p:sp>
      <p:sp>
        <p:nvSpPr>
          <p:cNvPr id="21" name="TextBox 20">
            <a:extLst>
              <a:ext uri="{FF2B5EF4-FFF2-40B4-BE49-F238E27FC236}">
                <a16:creationId xmlns:a16="http://schemas.microsoft.com/office/drawing/2014/main" id="{EE1892E5-83A9-C71F-1885-73FA72C6D27B}"/>
              </a:ext>
            </a:extLst>
          </p:cNvPr>
          <p:cNvSpPr txBox="1"/>
          <p:nvPr/>
        </p:nvSpPr>
        <p:spPr>
          <a:xfrm>
            <a:off x="1008341" y="2995227"/>
            <a:ext cx="4000258" cy="2125582"/>
          </a:xfrm>
          <a:prstGeom prst="rect">
            <a:avLst/>
          </a:prstGeom>
          <a:noFill/>
        </p:spPr>
        <p:txBody>
          <a:bodyPr wrap="square" rtlCol="0">
            <a:spAutoFit/>
          </a:bodyPr>
          <a:lstStyle/>
          <a:p>
            <a:pPr>
              <a:lnSpc>
                <a:spcPct val="150000"/>
              </a:lnSpc>
            </a:pPr>
            <a:r>
              <a:rPr lang="en-US" b="1" dirty="0">
                <a:latin typeface="open sans" panose="020B0606030504020204" pitchFamily="34" charset="0"/>
              </a:rPr>
              <a:t>United Arab Emirates 	(33)</a:t>
            </a:r>
          </a:p>
          <a:p>
            <a:pPr>
              <a:lnSpc>
                <a:spcPct val="150000"/>
              </a:lnSpc>
            </a:pPr>
            <a:r>
              <a:rPr lang="en-US" b="1" i="0" u="none" strike="noStrike" dirty="0">
                <a:effectLst/>
                <a:latin typeface="open sans" panose="020B0606030504020204" pitchFamily="34" charset="0"/>
              </a:rPr>
              <a:t>Qatar 			(38) </a:t>
            </a:r>
          </a:p>
          <a:p>
            <a:pPr>
              <a:lnSpc>
                <a:spcPct val="150000"/>
              </a:lnSpc>
            </a:pPr>
            <a:r>
              <a:rPr lang="en-US" b="1" dirty="0">
                <a:latin typeface="open sans" panose="020B0606030504020204" pitchFamily="34" charset="0"/>
              </a:rPr>
              <a:t>Kuwait 			(43)</a:t>
            </a:r>
          </a:p>
          <a:p>
            <a:pPr>
              <a:lnSpc>
                <a:spcPct val="150000"/>
              </a:lnSpc>
            </a:pPr>
            <a:r>
              <a:rPr lang="en-US" b="1" dirty="0">
                <a:latin typeface="open sans" panose="020B0606030504020204" pitchFamily="34" charset="0"/>
              </a:rPr>
              <a:t>Bahrain 		(50)</a:t>
            </a:r>
          </a:p>
          <a:p>
            <a:pPr>
              <a:lnSpc>
                <a:spcPct val="150000"/>
              </a:lnSpc>
            </a:pPr>
            <a:r>
              <a:rPr lang="en-US" b="1" i="0" u="none" strike="noStrike" dirty="0">
                <a:effectLst/>
                <a:latin typeface="open sans" panose="020B0606030504020204" pitchFamily="34" charset="0"/>
              </a:rPr>
              <a:t>Oman			(55)</a:t>
            </a:r>
          </a:p>
        </p:txBody>
      </p:sp>
      <p:pic>
        <p:nvPicPr>
          <p:cNvPr id="13314" name="Picture 2" descr="Map of Middle East with borders of countries Stock Vector Image &amp; Art -  Alamy">
            <a:extLst>
              <a:ext uri="{FF2B5EF4-FFF2-40B4-BE49-F238E27FC236}">
                <a16:creationId xmlns:a16="http://schemas.microsoft.com/office/drawing/2014/main" id="{FFD10F04-2ED1-FC03-62B0-12953C12D002}"/>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6439" r="2757" b="14860"/>
          <a:stretch/>
        </p:blipFill>
        <p:spPr bwMode="auto">
          <a:xfrm>
            <a:off x="7851830" y="2508067"/>
            <a:ext cx="3504120" cy="30325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CE4BA06-C2A0-8F28-44CC-564290855F11}"/>
              </a:ext>
            </a:extLst>
          </p:cNvPr>
          <p:cNvSpPr txBox="1"/>
          <p:nvPr/>
        </p:nvSpPr>
        <p:spPr>
          <a:xfrm>
            <a:off x="5008599" y="2995227"/>
            <a:ext cx="4000258" cy="2125582"/>
          </a:xfrm>
          <a:prstGeom prst="rect">
            <a:avLst/>
          </a:prstGeom>
          <a:noFill/>
        </p:spPr>
        <p:txBody>
          <a:bodyPr wrap="square" rtlCol="0">
            <a:spAutoFit/>
          </a:bodyPr>
          <a:lstStyle/>
          <a:p>
            <a:pPr>
              <a:lnSpc>
                <a:spcPct val="150000"/>
              </a:lnSpc>
            </a:pPr>
            <a:r>
              <a:rPr lang="en-US" b="1" i="0" u="none" strike="noStrike" dirty="0">
                <a:effectLst/>
                <a:latin typeface="open sans" panose="020B0606030504020204" pitchFamily="34" charset="0"/>
              </a:rPr>
              <a:t>Saudi Arabia 	(56)</a:t>
            </a:r>
          </a:p>
          <a:p>
            <a:pPr>
              <a:lnSpc>
                <a:spcPct val="150000"/>
              </a:lnSpc>
            </a:pPr>
            <a:r>
              <a:rPr lang="en-US" b="1" dirty="0">
                <a:latin typeface="open sans" panose="020B0606030504020204" pitchFamily="34" charset="0"/>
              </a:rPr>
              <a:t>Iran 		(58)</a:t>
            </a:r>
          </a:p>
          <a:p>
            <a:pPr>
              <a:lnSpc>
                <a:spcPct val="150000"/>
              </a:lnSpc>
            </a:pPr>
            <a:r>
              <a:rPr lang="en-US" b="1" i="0" u="none" strike="noStrike" dirty="0">
                <a:effectLst/>
                <a:latin typeface="open sans" panose="020B0606030504020204" pitchFamily="34" charset="0"/>
              </a:rPr>
              <a:t>Turkey		(63)</a:t>
            </a:r>
          </a:p>
          <a:p>
            <a:pPr>
              <a:lnSpc>
                <a:spcPct val="150000"/>
              </a:lnSpc>
            </a:pPr>
            <a:r>
              <a:rPr lang="en-US" b="1" dirty="0">
                <a:latin typeface="open sans" panose="020B0606030504020204" pitchFamily="34" charset="0"/>
              </a:rPr>
              <a:t>Jordan 		(100)</a:t>
            </a:r>
          </a:p>
          <a:p>
            <a:pPr>
              <a:lnSpc>
                <a:spcPct val="150000"/>
              </a:lnSpc>
            </a:pPr>
            <a:r>
              <a:rPr lang="en-US" b="1" i="0" u="none" strike="noStrike" dirty="0">
                <a:effectLst/>
                <a:latin typeface="open sans" panose="020B0606030504020204" pitchFamily="34" charset="0"/>
              </a:rPr>
              <a:t>Lebanon 	(102)</a:t>
            </a:r>
          </a:p>
        </p:txBody>
      </p:sp>
      <p:sp>
        <p:nvSpPr>
          <p:cNvPr id="8" name="TextBox 7">
            <a:extLst>
              <a:ext uri="{FF2B5EF4-FFF2-40B4-BE49-F238E27FC236}">
                <a16:creationId xmlns:a16="http://schemas.microsoft.com/office/drawing/2014/main" id="{7B593C2D-E6B8-E874-2F29-F949A6D41AD4}"/>
              </a:ext>
            </a:extLst>
          </p:cNvPr>
          <p:cNvSpPr txBox="1"/>
          <p:nvPr/>
        </p:nvSpPr>
        <p:spPr>
          <a:xfrm>
            <a:off x="2665550" y="2070372"/>
            <a:ext cx="6791488" cy="461665"/>
          </a:xfrm>
          <a:prstGeom prst="rect">
            <a:avLst/>
          </a:prstGeom>
          <a:noFill/>
        </p:spPr>
        <p:txBody>
          <a:bodyPr wrap="square" rtlCol="0">
            <a:spAutoFit/>
          </a:bodyPr>
          <a:lstStyle/>
          <a:p>
            <a:pPr algn="ctr"/>
            <a:r>
              <a:rPr lang="en-US" sz="2400" b="1" i="0" u="none" strike="noStrike" dirty="0">
                <a:solidFill>
                  <a:srgbClr val="00AEEF"/>
                </a:solidFill>
                <a:effectLst/>
                <a:latin typeface="open sans" panose="020B0606030504020204" pitchFamily="34" charset="0"/>
              </a:rPr>
              <a:t>Middle East countries </a:t>
            </a:r>
          </a:p>
        </p:txBody>
      </p:sp>
    </p:spTree>
    <p:extLst>
      <p:ext uri="{BB962C8B-B14F-4D97-AF65-F5344CB8AC3E}">
        <p14:creationId xmlns:p14="http://schemas.microsoft.com/office/powerpoint/2010/main" val="1057070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62F5B-FF23-0CB7-C6F4-632AB4A44A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DDE5ED-6AD9-8A02-2577-84A79188EF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C167622-E07C-2F55-C830-64621560D60E}"/>
              </a:ext>
            </a:extLst>
          </p:cNvPr>
          <p:cNvSpPr txBox="1"/>
          <p:nvPr/>
        </p:nvSpPr>
        <p:spPr>
          <a:xfrm>
            <a:off x="942308" y="2244602"/>
            <a:ext cx="7989819" cy="333873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dirty="0"/>
              <a:t>Healthcare systems are considered as an integration of multiple resources to provide and ensure health. </a:t>
            </a:r>
          </a:p>
          <a:p>
            <a:pPr marL="285750" indent="-285750" algn="just">
              <a:lnSpc>
                <a:spcPct val="200000"/>
              </a:lnSpc>
              <a:buFont typeface="Arial" panose="020B0604020202020204" pitchFamily="34" charset="0"/>
              <a:buChar char="•"/>
            </a:pPr>
            <a:r>
              <a:rPr lang="en-US" dirty="0"/>
              <a:t>Healthcare systems have four key components. </a:t>
            </a:r>
          </a:p>
          <a:p>
            <a:pPr marL="285750" indent="-285750" algn="just">
              <a:lnSpc>
                <a:spcPct val="200000"/>
              </a:lnSpc>
              <a:buFont typeface="Arial" panose="020B0604020202020204" pitchFamily="34" charset="0"/>
              <a:buChar char="•"/>
            </a:pPr>
            <a:r>
              <a:rPr lang="en-US" dirty="0"/>
              <a:t>Healthcare systems have four key functions.</a:t>
            </a:r>
          </a:p>
          <a:p>
            <a:pPr marL="285750" indent="-285750" algn="just">
              <a:lnSpc>
                <a:spcPct val="200000"/>
              </a:lnSpc>
              <a:buFont typeface="Arial" panose="020B0604020202020204" pitchFamily="34" charset="0"/>
              <a:buChar char="•"/>
            </a:pPr>
            <a:r>
              <a:rPr lang="en-US" dirty="0"/>
              <a:t>Healthcare systems are categorized into four main models. </a:t>
            </a:r>
          </a:p>
          <a:p>
            <a:pPr marL="285750" indent="-285750" algn="just">
              <a:lnSpc>
                <a:spcPct val="200000"/>
              </a:lnSpc>
              <a:buFont typeface="Arial" panose="020B0604020202020204" pitchFamily="34" charset="0"/>
              <a:buChar char="•"/>
            </a:pPr>
            <a:r>
              <a:rPr lang="en-US" dirty="0"/>
              <a:t>Singapore is the 1</a:t>
            </a:r>
            <a:r>
              <a:rPr lang="en-US" baseline="30000" dirty="0"/>
              <a:t>st</a:t>
            </a:r>
            <a:r>
              <a:rPr lang="en-US" dirty="0"/>
              <a:t> ranked healthcare in the world.  </a:t>
            </a:r>
          </a:p>
        </p:txBody>
      </p:sp>
      <p:pic>
        <p:nvPicPr>
          <p:cNvPr id="7" name="Graphic 21">
            <a:extLst>
              <a:ext uri="{FF2B5EF4-FFF2-40B4-BE49-F238E27FC236}">
                <a16:creationId xmlns:a16="http://schemas.microsoft.com/office/drawing/2014/main" id="{E1A940EA-5CE6-4CBB-976A-05A460A7F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8576E50-64BC-4991-EAA7-FFF58920CA7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57A104E-E164-D34F-5F43-EEE4A8BB9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A59D892-8D1C-2DFB-882B-0F50D6D5AA8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672C28B-828E-3055-A55F-A3EF40F7257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grpSp>
      <p:sp>
        <p:nvSpPr>
          <p:cNvPr id="9" name="TextBox 8">
            <a:extLst>
              <a:ext uri="{FF2B5EF4-FFF2-40B4-BE49-F238E27FC236}">
                <a16:creationId xmlns:a16="http://schemas.microsoft.com/office/drawing/2014/main" id="{43991785-3D91-FC41-3A3F-F50871C4DB6A}"/>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Science</a:t>
            </a:r>
          </a:p>
        </p:txBody>
      </p:sp>
      <p:sp>
        <p:nvSpPr>
          <p:cNvPr id="10" name="TextBox 9">
            <a:extLst>
              <a:ext uri="{FF2B5EF4-FFF2-40B4-BE49-F238E27FC236}">
                <a16:creationId xmlns:a16="http://schemas.microsoft.com/office/drawing/2014/main" id="{B180F165-ED75-962D-68DB-AB48066ADA7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endParaRPr lang="en-US" sz="2800" dirty="0">
              <a:latin typeface="Alexandria" charset="0"/>
              <a:cs typeface="Alexandria" charset="0"/>
            </a:endParaRPr>
          </a:p>
        </p:txBody>
      </p:sp>
    </p:spTree>
    <p:extLst>
      <p:ext uri="{BB962C8B-B14F-4D97-AF65-F5344CB8AC3E}">
        <p14:creationId xmlns:p14="http://schemas.microsoft.com/office/powerpoint/2010/main" val="2427623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3693319"/>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a:p>
            <a:pPr marL="304800" indent="-304800"/>
            <a:r>
              <a:rPr lang="en-US" dirty="0">
                <a:hlinkClick r:id="rId4"/>
              </a:rPr>
              <a:t>https://www.mdclarity.com/glossary/social-insurance-bismarck-model</a:t>
            </a:r>
            <a:r>
              <a:rPr lang="en-US" dirty="0"/>
              <a:t> </a:t>
            </a:r>
          </a:p>
          <a:p>
            <a:pPr marL="304800" indent="-304800"/>
            <a:endParaRPr lang="en-US" dirty="0"/>
          </a:p>
          <a:p>
            <a:pPr marL="304800" indent="-304800"/>
            <a:r>
              <a:rPr lang="en-US" dirty="0">
                <a:hlinkClick r:id="rId5"/>
              </a:rPr>
              <a:t>https://www.ahaap.org/out-of-pocket-model</a:t>
            </a:r>
            <a:r>
              <a:rPr lang="en-US" dirty="0"/>
              <a:t> </a:t>
            </a:r>
          </a:p>
          <a:p>
            <a:pPr marL="304800" indent="-304800"/>
            <a:endParaRPr lang="en-US" dirty="0">
              <a:effectLst/>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15394</TotalTime>
  <Words>2676</Words>
  <Application>Microsoft Office PowerPoint</Application>
  <PresentationFormat>Widescreen</PresentationFormat>
  <Paragraphs>319</Paragraphs>
  <Slides>40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__fkGroteskNeue_598ab8</vt:lpstr>
      <vt:lpstr>Alexandria</vt:lpstr>
      <vt:lpstr>Arial</vt:lpstr>
      <vt:lpstr>Calibre</vt:lpstr>
      <vt:lpstr>Calibri</vt:lpstr>
      <vt:lpstr>Calibri Light</vt:lpstr>
      <vt:lpstr>ElsevierGulliver</vt:lpstr>
      <vt:lpstr>open sans</vt:lpstr>
      <vt:lpstr>Roboto Light</vt:lpstr>
      <vt:lpstr>var(--font-fk-grotesk)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376</cp:revision>
  <dcterms:created xsi:type="dcterms:W3CDTF">2023-04-29T09:08:00Z</dcterms:created>
  <dcterms:modified xsi:type="dcterms:W3CDTF">2024-10-19T18:43:19Z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