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044E5-D43C-D764-FBF1-9AD262F53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97F483-15FE-EB7E-8B9E-04F395355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E2046-4FC3-49C4-A412-CDCABA90FE4C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97CFA9-0FD6-CBAE-D570-7D2D67021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313DA4-31CF-5906-D5C5-8300FF504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75846-14B3-4880-8FFE-5711C7520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671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C0787E-5FF7-C90B-8E64-1E2407F27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B1318E-A16E-1B25-5B42-EDB0608CE6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DEA521-3A1B-98D7-32B1-927521E548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AE2046-4FC3-49C4-A412-CDCABA90FE4C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8908E0-4FAA-48B8-3CE9-E514A536DF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7833F4-9038-73E7-3525-B9AADA4544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075846-14B3-4880-8FFE-5711C75207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4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763CCC-C08D-8922-3157-E1697C45C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FB0C89-E205-BD84-EB33-8B28BE3DA2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3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88763E-5DF1-EFBE-E3AA-247D73BC6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E49F5-C7EB-B1E6-C6F8-F49B41201C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541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4D2E0C-2F0C-6FD8-FD1E-BFF88F756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07F7A2-174D-AF91-FCA1-FAD34F2DCC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701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542C15-1098-2539-F4B5-A16EFFDCD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Sparse versus dense vectors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4171A3-CE80-5F32-6820-F446FEA84F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215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99F2A2-88EA-72C4-A993-08334C9B2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Sparse versus dense vectors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4A1B2C-CCE5-E7D4-8F9D-921468B91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745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F1EF0F-3531-FAFC-5788-0FE527079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46"/>
              <a:t>Common methods for getting short dense vectors</a:t>
            </a:r>
            <a:endParaRPr lang="en-US" sz="344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77A2C8-7440-1A39-DFC4-5CC332CBA8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542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6220CB-2B6A-C3B0-BCE7-7FBB091EE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Simple static embeddings you can download!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E66388-69C2-04E1-9D74-627B67767C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155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8FE077-03F1-1D56-0085-7E9708835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Word2vec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2009FC-78F3-3BCC-8599-9D165031F8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114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AAC85C-CF4F-4A89-FF20-50886D324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Word2vec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6B3228-B9B5-23BF-32E7-CC418C2019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954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54BE42-2E9F-FC7D-A230-2AECAA57C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Approach: predict if candidate word </a:t>
            </a:r>
            <a:r>
              <a:rPr lang="en-US" sz="3264" i="1"/>
              <a:t>c</a:t>
            </a:r>
            <a:r>
              <a:rPr lang="en-US" sz="3264"/>
              <a:t> is a "neighbor"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5DE4D7-CF76-2846-5852-46B8722D72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65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530537-FB34-5348-6688-A40A23817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Training Data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4F84FF-A102-7A00-4F16-C75076E6C2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259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53B0AB-B6E8-0E56-08CC-C328938DF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Classifier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55BF9C-20B2-ED36-387A-434A983EF0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7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78A3CF-C28F-F609-A4DB-6F26C9425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Similarity is computed from dot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F160-1860-5EB6-8823-EBF2493C5A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3496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C2FFAD-1F94-DC4E-B078-705D7EDF0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Turning dot products into probabilities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076249-2F78-0E8D-A753-147FFCD1B4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463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C8A068-EDD8-8C21-ADB9-F28024390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90"/>
              <a:t>How Skip-Gram Classifier computes </a:t>
            </a:r>
            <a:r>
              <a:rPr lang="en-US" sz="3990" i="1"/>
              <a:t>P</a:t>
            </a:r>
            <a:r>
              <a:rPr lang="en-US" sz="3990"/>
              <a:t>(+|</a:t>
            </a:r>
            <a:r>
              <a:rPr lang="en-US" sz="3990" i="1"/>
              <a:t>w</a:t>
            </a:r>
            <a:r>
              <a:rPr lang="en-US" sz="3990"/>
              <a:t>, </a:t>
            </a:r>
            <a:r>
              <a:rPr lang="en-US" sz="3990" i="1"/>
              <a:t>c</a:t>
            </a:r>
            <a:r>
              <a:rPr lang="en-US" sz="3990"/>
              <a:t>) </a:t>
            </a:r>
            <a:endParaRPr lang="en-US" sz="399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4106AA-0DC5-C6C2-1B73-84B03D57F3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207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5AE26A-AAB3-FA54-EA32-2E905E79A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Skip-gram classifier: 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387910-1892-31E4-75F0-16E28629C9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510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31A70B-0DDA-AB88-9498-BBE0C60F3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These embeddings we'll need: a set for w, a set for c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F8BAD-1155-F278-4558-AC94FC2DC6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109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D1E75E-3048-9D34-EA58-22C2D6204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180">
                <a:solidFill>
                  <a:schemeClr val="bg1"/>
                </a:solidFill>
                <a:ea typeface="Franklin Gothic Book" charset="0"/>
                <a:cs typeface="Franklin Gothic Book" charset="0"/>
              </a:rPr>
              <a:t>Vector Semantics &amp; Embeddings</a:t>
            </a:r>
            <a:endParaRPr lang="en-US" sz="318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6DD351-DF4D-8964-7222-2AC2B28EEA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180869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FEDC73-082F-1A16-778A-53C23D929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Training data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321FD-6DB9-9B9E-235C-8424BBF5F8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8614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F9BCDA-394F-6189-1AD3-0B218126E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Training data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590EEE-1486-2760-1FEF-C72D0E5CE4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2911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FA2D18-AD6A-B30B-2CDC-832EE343D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Training data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8C3180-AB6A-61D0-B2A0-0EA0822577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4787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0BC2ED-874F-8105-063B-2E8104BCA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Skip-Gram Training data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210100-7DF7-13C2-6126-B4ADAFE93C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634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2B0E69-27C3-1305-9370-9816492C6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Word2vec: how to learn vectors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7EB1CD-EDA9-89A5-B488-DE26A0BCEF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5464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951CC1-8616-1312-E1DA-9DD613779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27"/>
              <a:t>Loss function for one </a:t>
            </a:r>
            <a:r>
              <a:rPr lang="en-US" sz="3627" i="1"/>
              <a:t>w with c</a:t>
            </a:r>
            <a:r>
              <a:rPr lang="en-US" sz="3627" i="1" baseline="-25000"/>
              <a:t>pos</a:t>
            </a:r>
            <a:r>
              <a:rPr lang="en-US" sz="3627" i="1"/>
              <a:t> , c</a:t>
            </a:r>
            <a:r>
              <a:rPr lang="en-US" sz="3627" i="1" baseline="-25000"/>
              <a:t>neg</a:t>
            </a:r>
            <a:r>
              <a:rPr lang="en-US" sz="3627" baseline="-25000"/>
              <a:t>1</a:t>
            </a:r>
            <a:r>
              <a:rPr lang="en-US" sz="3627"/>
              <a:t> ... </a:t>
            </a:r>
            <a:r>
              <a:rPr lang="en-US" sz="3627" i="1"/>
              <a:t>c</a:t>
            </a:r>
            <a:r>
              <a:rPr lang="en-US" sz="3627" i="1" baseline="-25000"/>
              <a:t>negk</a:t>
            </a:r>
            <a:r>
              <a:rPr lang="en-US" sz="3627" i="1"/>
              <a:t> </a:t>
            </a:r>
            <a:endParaRPr lang="en-US" sz="362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7E94A8-A29A-723B-056D-118A948D1C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8993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DBCC0A-5DB2-96E6-FF8E-B0467EC02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3C7559-DF85-278C-7134-6323859A89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4013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4CD95F-F9AE-9A48-492B-0007203B0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Intuition of one step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404D2C-1394-4CDF-0F83-D2C7120B77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7922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B80A27-2C22-DE73-480F-AF423191B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Reminder: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AFD799-805A-5929-FFD5-6C86B5CF45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6209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0D48CC-45DC-244E-38DC-39145ECC4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derivatives of the loss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CA2D98-211E-E9A1-129D-438F85ADFF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8680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EAAE41-2A1B-D645-87E6-895C45129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Update equation in SGD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739ACC-C283-E089-4E3F-A135C72B66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041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E4E4BB-9B79-07B8-FED2-A839ECF4A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Two sets of embeddings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694604-5CE7-E31A-696D-6E64162458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6225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04D027-DBD9-B523-83F6-41585077A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64"/>
              <a:t>Summary: How to learn word2vec (skip-gram) embeddings</a:t>
            </a:r>
            <a:endParaRPr lang="en-US" sz="32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BE6AB-B235-F339-161D-BEB98625AA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002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3D00CD-0C30-29AA-78A4-AB7B50223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kinds of neighbors depend on window size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115DB-C42F-366C-9207-5929E19C93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13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E0061A-E887-D7FE-FD02-7382EF323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Analogical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6DBDB7-2260-10FE-7207-7D0B487481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1445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2E7F97-4EE6-B4D6-A094-C1B27C37B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Analogical relations via parallelogram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7D4B7F-C78C-8A85-9606-F2DB10870B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3095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C9966B-100B-032F-F60D-F1443A64A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Embeddings reflect cultural bias!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0ECC95-27D1-CB8B-04FB-A53398C0D1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8765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F45A32-BD6B-679D-0E4C-97E18C6CD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898835-0C83-526A-A00A-4E31ABC2EE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608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6289C7-0FB0-2B9F-6C70-99DF26981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09D4E7-3A92-AE1C-8D70-E1932F364A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0151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6985BD-7914-8B9A-271F-FE5020B52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B8F4D-E219-BF99-C637-1322DF0208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888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79C30C-C897-5E56-A68B-7FAAD49FD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0C6742-B672-70F2-EA56-FD44E6C4DC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293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AAE6AB-E890-0FC7-1BEA-6C9CCD7CC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890F5B-108E-6123-FF35-E1D46BEB60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3619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B3A19C-E865-FA0A-9BC8-9745B984B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0877B2-5AF9-3066-84EE-BF4923E48D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7198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92588D-8A5C-26A2-AE4A-0DF491843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8D51D1-23A1-970A-BAA3-7970AF4592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2554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AC3CA2-F858-F987-E0E6-C6CFBD8C4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3D9406-66D7-499C-0B52-28C5708F7C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5123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77FACF-212A-08B0-B104-CD9D0B7F1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9718E2-8A4A-3755-A3BD-A947FF122F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63032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853C5D-0FF0-56CA-9086-C192927C1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9EC40-A97E-195D-81F0-D118E21B98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9266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251BCA-6862-6B5B-A8AD-CFA953E44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78263-B00D-2175-87DF-ABFF01B1F3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6622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18783F-9999-619F-15EB-D47CF09B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F3017-7397-F661-FA10-AA9B41E4F3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8537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5087BC-DBE1-A1F5-D126-9E688368F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7A0DB9-81E3-6C8D-5103-CB65DE66D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9958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0DF5C4-BC2D-54DE-16C8-326BAC4B9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65305-A1E7-0266-4DA5-539478F74C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77125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FE3785-AFAB-343E-0116-4B4BBD8AB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BD5B83-56B2-8720-6FD4-7C5C69EF49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34243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0270B2-728A-B290-2C17-E87D4FD17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8ADEF4-C2E6-2F7C-CC72-CAB763FF94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994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9AECCB-63B0-0B1F-EE2E-053DD2E5F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36ADF4-5D1B-F490-EC08-78385428EA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07301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831A69-5A80-73D0-6BDB-4D91438EC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96F12-6E93-3862-A73B-5F69570EB5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20366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C6D1C4-98E9-0FB1-6FDE-E8111CD27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10CB19-DDFF-5AA1-D683-4145C9234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48601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682C94-FD70-D28E-DA2F-15CE728B3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2DD8FB-C163-1ABB-93A9-B9E56A1745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96127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00E222-33CD-EFF8-2D5D-3F3B60EC6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94355F-ED8C-A484-4B71-56E7E0B737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1299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094910-FDD0-6727-FB50-017105819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1B9431-6038-4209-0219-C635210CA2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95107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72D815-18D6-914D-6E9F-DC45670F2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D2F30C-9EE6-BD84-AB66-2C2C0FB79F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27519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5E2945-8A63-92DE-E25C-B9C83E37D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F8E604-1CB5-8931-2348-600FC1C0F3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42636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99DFAB-AE77-F9D7-6A6C-B56F4754A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BA3193-6696-9DD3-418A-76520233ED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41679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AB5DB3-15E4-4342-AC89-BB38C727E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F3AC07-307F-C939-6E6E-911BD948D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90761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FB09AA-8118-467F-AE96-C2F750F9B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B992CF-2520-09AF-F0BD-12C78C8667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445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CAEF35-0FC0-F981-03BB-F6C741D57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CD0126-4618-E58C-C12C-BCE1957B58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706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</Words>
  <Application>Microsoft Office PowerPoint</Application>
  <PresentationFormat>Widescreen</PresentationFormat>
  <Paragraphs>34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9" baseType="lpstr">
      <vt:lpstr>Andalus</vt:lpstr>
      <vt:lpstr>Aptos</vt:lpstr>
      <vt:lpstr>Aptos Display</vt:lpstr>
      <vt:lpstr>Arial</vt:lpstr>
      <vt:lpstr>Franklin Gothic Book</vt:lpstr>
      <vt:lpstr>Office Theme</vt:lpstr>
      <vt:lpstr>PowerPoint Presentation</vt:lpstr>
      <vt:lpstr>PowerPoint Presentation</vt:lpstr>
      <vt:lpstr>The objectives of this lecture is to:</vt:lpstr>
      <vt:lpstr>Sparse versus dense vectors</vt:lpstr>
      <vt:lpstr>Sparse versus dense vectors</vt:lpstr>
      <vt:lpstr>Common methods for getting short dense vectors</vt:lpstr>
      <vt:lpstr>Simple static embeddings you can download!</vt:lpstr>
      <vt:lpstr>Word2vec</vt:lpstr>
      <vt:lpstr>Word2vec</vt:lpstr>
      <vt:lpstr>Approach: predict if candidate word c is a "neighbor"</vt:lpstr>
      <vt:lpstr>Skip-Gram Training Data</vt:lpstr>
      <vt:lpstr>Skip-Gram Classifier</vt:lpstr>
      <vt:lpstr>Similarity is computed from dot product</vt:lpstr>
      <vt:lpstr>Turning dot products into probabilities</vt:lpstr>
      <vt:lpstr>How Skip-Gram Classifier computes P(+|w, c) </vt:lpstr>
      <vt:lpstr>Skip-gram classifier: summary</vt:lpstr>
      <vt:lpstr>These embeddings we'll need: a set for w, a set for c</vt:lpstr>
      <vt:lpstr>Vector Semantics &amp; Embeddings</vt:lpstr>
      <vt:lpstr>Skip-Gram Training data</vt:lpstr>
      <vt:lpstr>Skip-Gram Training data</vt:lpstr>
      <vt:lpstr>Skip-Gram Training data</vt:lpstr>
      <vt:lpstr>Skip-Gram Training data</vt:lpstr>
      <vt:lpstr>Word2vec: how to learn vectors</vt:lpstr>
      <vt:lpstr>Loss function for one w with cpos , cneg1 ... cnegk </vt:lpstr>
      <vt:lpstr>Learning the classifier</vt:lpstr>
      <vt:lpstr>Intuition of one step of gradient descent</vt:lpstr>
      <vt:lpstr>Reminder: gradient descent</vt:lpstr>
      <vt:lpstr>The derivatives of the loss function</vt:lpstr>
      <vt:lpstr>Update equation in SGD</vt:lpstr>
      <vt:lpstr>Two sets of embeddings</vt:lpstr>
      <vt:lpstr>Summary: How to learn word2vec (skip-gram) embeddings</vt:lpstr>
      <vt:lpstr>The kinds of neighbors depend on window size</vt:lpstr>
      <vt:lpstr>Analogical relations</vt:lpstr>
      <vt:lpstr>Analogical relations via parallelogram</vt:lpstr>
      <vt:lpstr>Embeddings reflect cultural bias!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2024-08-09T17:30:18Z</dcterms:created>
  <dcterms:modified xsi:type="dcterms:W3CDTF">2024-08-09T17:30:18Z</dcterms:modified>
</cp:coreProperties>
</file>