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303" r:id="rId6"/>
    <p:sldId id="510" r:id="rId7"/>
    <p:sldId id="599" r:id="rId8"/>
    <p:sldId id="276" r:id="rId9"/>
    <p:sldId id="511" r:id="rId10"/>
    <p:sldId id="668" r:id="rId11"/>
    <p:sldId id="669" r:id="rId12"/>
    <p:sldId id="670" r:id="rId13"/>
    <p:sldId id="671" r:id="rId14"/>
    <p:sldId id="545" r:id="rId15"/>
    <p:sldId id="665" r:id="rId16"/>
    <p:sldId id="672" r:id="rId17"/>
    <p:sldId id="673" r:id="rId18"/>
    <p:sldId id="674" r:id="rId19"/>
    <p:sldId id="675" r:id="rId20"/>
    <p:sldId id="561" r:id="rId21"/>
    <p:sldId id="676" r:id="rId22"/>
    <p:sldId id="677" r:id="rId23"/>
    <p:sldId id="678" r:id="rId24"/>
    <p:sldId id="679" r:id="rId25"/>
    <p:sldId id="680" r:id="rId26"/>
    <p:sldId id="681" r:id="rId27"/>
    <p:sldId id="568" r:id="rId28"/>
    <p:sldId id="607" r:id="rId29"/>
    <p:sldId id="682" r:id="rId30"/>
    <p:sldId id="683" r:id="rId31"/>
    <p:sldId id="686" r:id="rId32"/>
    <p:sldId id="687" r:id="rId33"/>
    <p:sldId id="688" r:id="rId34"/>
    <p:sldId id="684" r:id="rId35"/>
    <p:sldId id="685" r:id="rId36"/>
    <p:sldId id="666" r:id="rId37"/>
    <p:sldId id="689" r:id="rId38"/>
    <p:sldId id="690" r:id="rId39"/>
    <p:sldId id="691" r:id="rId40"/>
    <p:sldId id="692" r:id="rId41"/>
    <p:sldId id="693" r:id="rId42"/>
    <p:sldId id="694" r:id="rId43"/>
    <p:sldId id="695" r:id="rId44"/>
    <p:sldId id="667" r:id="rId45"/>
    <p:sldId id="696" r:id="rId46"/>
    <p:sldId id="697" r:id="rId47"/>
    <p:sldId id="698" r:id="rId48"/>
    <p:sldId id="699" r:id="rId49"/>
    <p:sldId id="700" r:id="rId50"/>
    <p:sldId id="598"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668"/>
            <p14:sldId id="669"/>
            <p14:sldId id="670"/>
            <p14:sldId id="671"/>
            <p14:sldId id="545"/>
            <p14:sldId id="665"/>
            <p14:sldId id="672"/>
            <p14:sldId id="673"/>
            <p14:sldId id="674"/>
            <p14:sldId id="675"/>
            <p14:sldId id="561"/>
            <p14:sldId id="676"/>
            <p14:sldId id="677"/>
            <p14:sldId id="678"/>
            <p14:sldId id="679"/>
            <p14:sldId id="680"/>
            <p14:sldId id="681"/>
            <p14:sldId id="568"/>
            <p14:sldId id="607"/>
            <p14:sldId id="682"/>
            <p14:sldId id="683"/>
            <p14:sldId id="686"/>
            <p14:sldId id="687"/>
            <p14:sldId id="688"/>
            <p14:sldId id="684"/>
            <p14:sldId id="685"/>
            <p14:sldId id="666"/>
            <p14:sldId id="689"/>
            <p14:sldId id="690"/>
            <p14:sldId id="691"/>
            <p14:sldId id="692"/>
            <p14:sldId id="693"/>
            <p14:sldId id="694"/>
            <p14:sldId id="695"/>
            <p14:sldId id="667"/>
            <p14:sldId id="696"/>
            <p14:sldId id="697"/>
            <p14:sldId id="698"/>
            <p14:sldId id="699"/>
            <p14:sldId id="700"/>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538" autoAdjust="0"/>
    <p:restoredTop sz="93778" autoAdjust="0"/>
  </p:normalViewPr>
  <p:slideViewPr>
    <p:cSldViewPr snapToGrid="0">
      <p:cViewPr varScale="1">
        <p:scale>
          <a:sx n="63" d="100"/>
          <a:sy n="63" d="100"/>
        </p:scale>
        <p:origin x="176" y="11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226266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6051075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991403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337182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522063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36229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17200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484335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328552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8875768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2703865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5766262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0835161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94336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669749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80210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096047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435991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081870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9659744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0780544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128592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850261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390342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3284624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7644820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8693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444620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2216674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840049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3959564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9589761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33557255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86682382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3/12/26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3/12/26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3/12/26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السابعة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السابعة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الأزمات الدولية والثقافية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31900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السابعة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السادسة موضوع القيادة واتخاذ القرارات في الأزمات، بدءًا بتعريف ودور القيادة في إدارة الأزمات، وإطارات وخطوات اتخاذ القرارات في حالات الأزمات، وصفات القائد الفعّال والاعتبارات الأخلاقية في الأزمات، </a:t>
            </a:r>
            <a:r>
              <a:rPr lang="ar-EG" sz="1600" dirty="0" err="1">
                <a:latin typeface="Alexandria" charset="0"/>
                <a:cs typeface="Alexandria" charset="0"/>
              </a:rPr>
              <a:t>وانتهاءًا</a:t>
            </a:r>
            <a:r>
              <a:rPr lang="ar-EG" sz="1600" dirty="0">
                <a:latin typeface="Alexandria" charset="0"/>
                <a:cs typeface="Alexandria" charset="0"/>
              </a:rPr>
              <a:t> بالأمثلة التطبيقية على القيادة الفعّالة في الأزمات.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السابعة موضوع إدارة الأزمات الدولية والثقافية بدءًا من فهم الثقافة المحلية، والتخطيط المسبق، مرورًا بالتواصل الدولي، والاستجابة للأزمات الثقافية، وبناء علاقات دولية مستدامة، وصولًا إلى الأمثلة التطبيقية على إدارة الأزمات الدولية والثقافية.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860" y="4622899"/>
            <a:ext cx="11301705" cy="217531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3760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إدارة الأزمات الدولية والثقافية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60469" y="2239512"/>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فهم الثقافة المحلية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13127" y="2792532"/>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التخطيط المسبق</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333001" y="3323020"/>
            <a:ext cx="7671690"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التواصل الدولي</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204645" y="3860438"/>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الاستجابة للأزمات الثقافية</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80"/>
            <a:ext cx="3564515" cy="6312120"/>
          </a:xfrm>
          <a:prstGeom prst="rect">
            <a:avLst/>
          </a:prstGeom>
        </p:spPr>
      </p:pic>
      <p:sp>
        <p:nvSpPr>
          <p:cNvPr id="4" name="TextBox 3">
            <a:extLst>
              <a:ext uri="{FF2B5EF4-FFF2-40B4-BE49-F238E27FC236}">
                <a16:creationId xmlns:a16="http://schemas.microsoft.com/office/drawing/2014/main" id="{F85DAFC4-A4E5-86D2-C3FA-89C2A4A54A03}"/>
              </a:ext>
            </a:extLst>
          </p:cNvPr>
          <p:cNvSpPr txBox="1"/>
          <p:nvPr/>
        </p:nvSpPr>
        <p:spPr>
          <a:xfrm>
            <a:off x="1238091" y="4406528"/>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بناء علاقات دولية مستدامة</a:t>
            </a:r>
          </a:p>
        </p:txBody>
      </p:sp>
      <p:sp>
        <p:nvSpPr>
          <p:cNvPr id="6" name="TextBox 5">
            <a:extLst>
              <a:ext uri="{FF2B5EF4-FFF2-40B4-BE49-F238E27FC236}">
                <a16:creationId xmlns:a16="http://schemas.microsoft.com/office/drawing/2014/main" id="{60EAF4FE-7AA2-7827-0416-D51593D34A33}"/>
              </a:ext>
            </a:extLst>
          </p:cNvPr>
          <p:cNvSpPr txBox="1"/>
          <p:nvPr/>
        </p:nvSpPr>
        <p:spPr>
          <a:xfrm>
            <a:off x="1194654" y="4959683"/>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سادسًا: </a:t>
            </a:r>
            <a:r>
              <a:rPr lang="ar-EG" sz="2000" b="1" dirty="0">
                <a:latin typeface="Alexandria" charset="0"/>
                <a:cs typeface="Alexandria" charset="0"/>
              </a:rPr>
              <a:t>أمثلة تطبيقية على إدارة الأزمات الدولية والثقافية</a:t>
            </a:r>
          </a:p>
        </p:txBody>
      </p:sp>
    </p:spTree>
    <p:extLst>
      <p:ext uri="{BB962C8B-B14F-4D97-AF65-F5344CB8AC3E}">
        <p14:creationId xmlns:p14="http://schemas.microsoft.com/office/powerpoint/2010/main" val="14317531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latin typeface="Alexandria" charset="0"/>
                <a:cs typeface="Alexandria" charset="0"/>
              </a:rPr>
              <a:t>أولًا: </a:t>
            </a:r>
            <a:r>
              <a:rPr lang="ar-EG" sz="2800" b="1" dirty="0">
                <a:solidFill>
                  <a:srgbClr val="00AEEF"/>
                </a:solidFill>
                <a:latin typeface="Alexandria" charset="0"/>
                <a:cs typeface="Alexandria" charset="0"/>
              </a:rPr>
              <a:t>فهم الثقافة المحلية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6334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فهم الثقافة المحلية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3522" y="1666234"/>
            <a:ext cx="10077934" cy="4316118"/>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1.التعرف على الثقافة</a:t>
            </a:r>
            <a:endPar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دراسة العادات والتقاليد والقيم</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البحوث الثقافية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إجراء بحوث مكثفة حول العادات والتقاليد التي تميز الثقافات المحلية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الموارد المحلية مثل الكتب، الأبحاث الأكاديمية، والمقالات لفهم الجوانب الثقافية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مع الخبراء المحليين</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التعاون مع علماء الأنثروبولوجيا، الاجتماعيين، والمحللين الثقافيين للحصول على رؤى متعمقة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تنظيم لقاءات وورش عمل مع القادة المحليين وأعضاء المجتمع للحصول على معلومات مباشرة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4963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فهم الثقافة المحلية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7032" y="1718214"/>
            <a:ext cx="10077934" cy="4462760"/>
          </a:xfrm>
          <a:prstGeom prst="rect">
            <a:avLst/>
          </a:prstGeom>
          <a:noFill/>
        </p:spPr>
        <p:txBody>
          <a:bodyPr wrap="square" rtlCol="0">
            <a:spAutoFit/>
          </a:bodyPr>
          <a:lstStyle/>
          <a:p>
            <a:pPr marL="342900" indent="-342900" algn="just" rtl="1">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1.التعرف على الثقافة</a:t>
            </a:r>
            <a:endPar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فهم الممارسات الاجتماعية والدينية والسياسية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التحليل </a:t>
            </a:r>
            <a:r>
              <a:rPr lang="ar-SA" sz="1600" b="1" kern="0" dirty="0" err="1">
                <a:effectLst/>
                <a:latin typeface="Calibri" panose="020F0502020204030204" pitchFamily="34" charset="0"/>
                <a:ea typeface="Times New Roman" panose="02020603050405020304" pitchFamily="18" charset="0"/>
                <a:cs typeface="Alexandria" pitchFamily="2" charset="-78"/>
              </a:rPr>
              <a:t>السياقي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تحليل السياقات الاجتماعية والدينية والسياسية التي قد تؤثر على استجابة الأفراد للأزمات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فهم الأدوار الاجتماعية والعلاقات الأسرية والعشائرية التي تؤثر على التصرفات والاستجابات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التنوع الديني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التعرف على الممارسات الدينية المختلفة وطرق تأثيرها على حياة الأفراد</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احترام المناسبات الدينية والعطلات والتقاليد المرتبطة بها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العوامل السياسية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فهم البيئة السياسية والمناخ السياسي في البلد أو المنطقة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تقييم تأثير السياسات والقوانين المحلية على إدارة 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90048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4963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فهم الثقافة المحلية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7032" y="1718214"/>
            <a:ext cx="10077934" cy="4493538"/>
          </a:xfrm>
          <a:prstGeom prst="rect">
            <a:avLst/>
          </a:prstGeom>
          <a:noFill/>
        </p:spPr>
        <p:txBody>
          <a:bodyPr wrap="square" rtlCol="0">
            <a:spAutoFit/>
          </a:bodyPr>
          <a:lstStyle/>
          <a:p>
            <a:pPr marL="342900" indent="-342900" algn="just" rtl="1">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2.التواصل الثقافي</a:t>
            </a:r>
            <a:endPar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استخدام اللغة المناسبة والطرق الفعّالة للتواصل مع الجمهور المحلي</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اللغة واللهجة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اللغة المحلية واللهجات عند التواصل مع الجمهور المحلي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الاستعانة بمترجمين محترفين عند الحاجة لضمان دقة الرسائل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الإعلام المحلية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وسائل الإعلام المحلية مثل الصحف، الإذاعات، والقنوات التلفزيونية للوصول إلى الجمهور المستهدف</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الاستفادة من منصات التواصل الاجتماعي المحلية والتطبيقات الشائعة للتفاعل مع الجمهور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443861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4963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فهم الثقافة المحلية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61599" y="1757860"/>
            <a:ext cx="10668801" cy="4462760"/>
          </a:xfrm>
          <a:prstGeom prst="rect">
            <a:avLst/>
          </a:prstGeom>
          <a:noFill/>
        </p:spPr>
        <p:txBody>
          <a:bodyPr wrap="square" rtlCol="0">
            <a:spAutoFit/>
          </a:bodyPr>
          <a:lstStyle/>
          <a:p>
            <a:pPr marL="342900" indent="-342900" algn="just" rtl="1">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2.التواصل الثقافي</a:t>
            </a:r>
            <a:endPar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احترام الحساسيات الثقافية وتجنب التصرفات التي قد تُعتبر مهينة أو غير لائقة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التدريب الثقافي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تدريب الموظفين على الحساسيات الثقافية والسلوكيات المناسبة عند التعامل مع المجتمعات المحلية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تنظيم ورش عمل وبرامج تدريبية تركز على الاحترام والتفاهم الثقافي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الأخلاقي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تجنب التصرفات أو الكلمات التي قد تُعتبر مهينة أو غير محترمة وفقًا للثقافة المحلية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الحرص على الظهور بمظهر لائق واحترام القيم والعادات المحلية في جميع الأوقات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التواصل الشخصي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بناء علاقات شخصية مع القادة المحليين وأعضاء المجتمع</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إظهار الاحترام والتقدير للثقافة المحلية من خلال التفاعل اليومي والمشاركة في المناسبات الاجتماعية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882938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4963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فهم الثقافة المحلية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28432" y="2340563"/>
            <a:ext cx="8561694" cy="2834687"/>
          </a:xfrm>
          <a:prstGeom prst="rect">
            <a:avLst/>
          </a:prstGeom>
          <a:noFill/>
        </p:spPr>
        <p:txBody>
          <a:bodyPr wrap="square" rtlCol="0">
            <a:spAutoFit/>
          </a:bodyPr>
          <a:lstStyle/>
          <a:p>
            <a:pPr marL="342900" indent="-342900" algn="just" rtl="1">
              <a:spcBef>
                <a:spcPts val="600"/>
              </a:spcBef>
              <a:spcAft>
                <a:spcPts val="600"/>
              </a:spcAft>
              <a:buFont typeface="Wingdings" panose="05000000000000000000" pitchFamily="2" charset="2"/>
              <a:buChar char="q"/>
            </a:pPr>
            <a:r>
              <a:rPr lang="ar-EG" sz="2800" b="1" kern="0" dirty="0">
                <a:solidFill>
                  <a:srgbClr val="00B0F0"/>
                </a:solidFill>
                <a:effectLst/>
                <a:latin typeface="Calibri" panose="020F0502020204030204" pitchFamily="34" charset="0"/>
                <a:ea typeface="Times New Roman" panose="02020603050405020304" pitchFamily="18" charset="0"/>
                <a:cs typeface="Alexandria" pitchFamily="2" charset="-78"/>
              </a:rPr>
              <a:t>الخلاصة</a:t>
            </a:r>
          </a:p>
          <a:p>
            <a:pPr marL="685800" algn="just" rtl="1">
              <a:lnSpc>
                <a:spcPct val="150000"/>
              </a:lnSpc>
              <a:spcBef>
                <a:spcPts val="600"/>
              </a:spcBef>
              <a:spcAft>
                <a:spcPts val="600"/>
              </a:spcAft>
            </a:pPr>
            <a:r>
              <a:rPr lang="ar-SA" sz="2400" kern="0" dirty="0">
                <a:effectLst/>
                <a:latin typeface="Calibri" panose="020F0502020204030204" pitchFamily="34" charset="0"/>
                <a:ea typeface="Times New Roman" panose="02020603050405020304" pitchFamily="18" charset="0"/>
                <a:cs typeface="Alexandria" pitchFamily="2" charset="-78"/>
              </a:rPr>
              <a:t>فهم الثقافة المحلية والتواصل بفعالية مع الجمهور المحلي يساهم في بناء الثقة والتفاعل الإيجابي، مما يعزز فعالية إدارة الأزمات والاستجابة السريعة والملائمة للمواقف المختلفة</a:t>
            </a:r>
            <a:r>
              <a:rPr lang="en-GB" sz="2400" kern="0" dirty="0">
                <a:effectLst/>
                <a:latin typeface="Alexandria" pitchFamily="2" charset="-78"/>
                <a:ea typeface="Times New Roman" panose="02020603050405020304" pitchFamily="18" charset="0"/>
                <a:cs typeface="Arial" panose="020B0604020202020204" pitchFamily="34" charset="0"/>
              </a:rPr>
              <a:t>.</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894892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rtl="1"/>
            <a:r>
              <a:rPr lang="ar-EG" sz="2800" b="1" dirty="0">
                <a:latin typeface="Alexandria" charset="0"/>
                <a:cs typeface="Alexandria" charset="0"/>
              </a:rPr>
              <a:t>ثانيًا: </a:t>
            </a:r>
            <a:r>
              <a:rPr lang="ar-EG" sz="2800" b="1" dirty="0">
                <a:solidFill>
                  <a:srgbClr val="00AEEF"/>
                </a:solidFill>
                <a:latin typeface="Alexandria" charset="0"/>
                <a:cs typeface="Alexandria" charset="0"/>
              </a:rPr>
              <a:t>التخطيط المسبق</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95335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المسبق</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0051" y="1779146"/>
            <a:ext cx="10583582" cy="4462760"/>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1.التحليل الثقافي</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إجراء تحليل شامل للثقافات المستهدفة ضمن خطة إدارة الأزمات</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تقييم البيئة الثقافية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جمع وتحليل المعلومات حول العادات والتقاليد والقيم التي تميز الثقافات المستهدفة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دراسة التاريخ الثقافي والاجتماعي والديني للمنطقة أو البلد</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البيانات الثقافية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الأدوات التحليلية مثل الاستبيانات والمقابلات والمجموعات البؤرية لفهم الفروق الثقافية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تقييم التأثيرات المحتملة للعوامل الثقافية على استجابة الأفراد والمؤسسات للأزمات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تحديد النقاط الحساسة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تحديد الحساسيات الثقافية والدينية والسياسية التي قد تؤثر على إدارة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العمل على وضع استراتيجيات لتجنب التسبب في أي إساءة أو توتر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691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04209" y="88420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المسبق</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04209" y="1489015"/>
            <a:ext cx="10583582" cy="4708981"/>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1.التحليل الثقافي</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تطوير استراتيجيات تواصل تتناسب مع الفروق الثقافية واللغوية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تكييف الرسائل</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تكييف الرسائل الإعلامية لتناسب السياقات الثقافية واللغوية المختلفة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ضمان أن تكون الرسائل واضحة ومفهومة للجمهور المستهدف مع تجنب الترجمة الحرفية التي قد تفقد المعنى</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اختيار القنوات المناسبة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اختيار القنوات الإعلامية التي تحظى بشعبية وثقة الجمهور المحلي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المنصات الرقمية والاجتماعية التي تفضلها الفئات المستهدفة من الجمهور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إشراك المجتمعات المحلية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التعاون مع القادة المحليين والمنظمات المجتمعية لضمان فعالية الرسائل الإعلامية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الشخصيات المؤثرة المحلية لنقل الرسائل بطريقة فعالة ومقبولة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43921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المسبق</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9548" y="1827343"/>
            <a:ext cx="11205883" cy="4308872"/>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2.تدريب الموظفين</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تدريب الفرق على التعامل مع الثقافات المختلفة وفهم الديناميكيات الثقافية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برامج التدريب المتخصصة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تطوير وتنفيذ برامج تدريبية تركز على الفهم الثقافي وتحديد الفروق الثقافية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تضمين وحدات تدريبية حول التعامل مع الأزمات في بيئات ثقافية متنوعة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التدريب المستمر</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تدريبات منتظمة للحفاظ على وعي الموظفين بالتغيرات الثقافية والسياسية في البيئات التي يعملون بها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تقنيات التعليم المستمر مثل الدورات الإلكترونية وورش العمل العملية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تجارب الواقع الافتراضي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تقنيات الواقع الافتراضي لتدريب الموظفين على التعامل مع السيناريوهات الثقافية المختلفة في بيئات محاكية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9765855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المسبق</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3058" y="1715659"/>
            <a:ext cx="11205883" cy="4493538"/>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2.تدريب الموظفين</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تقديم ورش عمل وبرامج تدريبية تركز على الفهم الثقافي والتواصل الفعّال</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ورش العمل التفاعلية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تنظيم ورش عمل تفاعلية تتيح للموظفين التفاعل مع ثقافات مختلفة عبر تمثيل الأدوار والنقاشات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دعوة خبراء الثقافة المحلية لإدارة جلسات تدريبية تقدم رؤى متعمقة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برامج التبادل الثقافي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تنظيم برامج تبادل ثقافي تسمح للموظفين بالتفاعل المباشر مع الثقافات المختلفة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تشجيع الزيارات المتبادلة والاقامات القصيرة في المناطق ذات الثقافات المستهدفة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موارد تعليمية متنوعة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توفير موارد تعليمية مثل الكتب، الفيديوهات التعليمية، والمقالات التي تغطي موضوعات الفهم الثقافي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إنشاء مكتبة رقمية تتضمن مواد تعليمية يمكن الوصول إليها في أي وقت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248529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1162573"/>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المسبق</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2181764"/>
            <a:ext cx="8964493" cy="2690545"/>
          </a:xfrm>
          <a:prstGeom prst="rect">
            <a:avLst/>
          </a:prstGeom>
          <a:noFill/>
        </p:spPr>
        <p:txBody>
          <a:bodyPr wrap="square" rtlCol="0">
            <a:spAutoFit/>
          </a:bodyPr>
          <a:lstStyle/>
          <a:p>
            <a:pPr marL="342900" lvl="0" indent="-342900" algn="just" rtl="1">
              <a:lnSpc>
                <a:spcPct val="150000"/>
              </a:lnSpc>
              <a:spcAft>
                <a:spcPts val="600"/>
              </a:spcAft>
              <a:buFont typeface="AGA Arabesque Desktop" panose="05010101010101010101" pitchFamily="2" charset="2"/>
              <a:buChar char=""/>
              <a:tabLst>
                <a:tab pos="457200" algn="l"/>
              </a:tabLst>
            </a:pPr>
            <a:r>
              <a:rPr lang="ar-EG" sz="2800" b="1" kern="0" dirty="0">
                <a:solidFill>
                  <a:srgbClr val="009EDE"/>
                </a:solidFill>
                <a:effectLst/>
                <a:latin typeface="Alexandria" pitchFamily="2" charset="-78"/>
                <a:ea typeface="Times New Roman" panose="02020603050405020304" pitchFamily="18" charset="0"/>
                <a:cs typeface="Alexandria" pitchFamily="2" charset="-78"/>
              </a:rPr>
              <a:t>الخلاصة</a:t>
            </a: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التخطيط المسبق والتدريب المناسب للموظفين يسهمان في بناء قدرة المؤسسة على التعامل بفعالية مع الأزمات الدولية والثقافية. يساعد هذا النهج على تقديم استجابات مدروسة ومتوافقة مع الحساسيات الثقافية، مما يعزز ثقة الجمهور المستهدف في المؤسسة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428928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425286" cy="523220"/>
          </a:xfrm>
          <a:prstGeom prst="rect">
            <a:avLst/>
          </a:prstGeom>
          <a:noFill/>
        </p:spPr>
        <p:txBody>
          <a:bodyPr wrap="square" rtlCol="0">
            <a:spAutoFit/>
          </a:bodyPr>
          <a:lstStyle/>
          <a:p>
            <a:pPr algn="ctr" rtl="1"/>
            <a:r>
              <a:rPr lang="ar-EG" sz="2800" b="1" dirty="0">
                <a:latin typeface="Alexandria" charset="0"/>
                <a:cs typeface="Alexandria" charset="0"/>
              </a:rPr>
              <a:t>ثالثًا: </a:t>
            </a:r>
            <a:r>
              <a:rPr lang="ar-EG" sz="2800" b="1" dirty="0">
                <a:solidFill>
                  <a:srgbClr val="00AEEF"/>
                </a:solidFill>
                <a:latin typeface="Alexandria" charset="0"/>
                <a:cs typeface="Alexandria" charset="0"/>
              </a:rPr>
              <a:t>التواصل الدولي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التواصل الدولي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3058" y="1715659"/>
            <a:ext cx="11205883" cy="4085286"/>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1.الرسائل الموحدة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ضمان أن تكون الرسائل الرئيسية واضحة ومتسقة عبر جميع البلدان والثقافات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إعداد الرسائل الرئيسية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تطوير رسائل رئيسية واضحة ومتسقة تعبر عن المواقف والسياسات والإجراءات المتخذة خلال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مراجعة الرسائل الرئيسية من قبل فريق متعدد الجنسيات لضمان التناسق الثقافي واللغوي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توحيد الصياغة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لغة بسيطة وواضحة لتجنب أي لبس أو سوء تفسير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التأكد من أن جميع الرسائل تتماشى مع قيم وأهداف المؤسسة وتعكس التزامها بالشفافية والمصداقية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79497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التواصل الدولي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3058" y="1715659"/>
            <a:ext cx="11205883" cy="4131452"/>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1.الرسائل الموحدة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تكييف الرسائل لتتناسب مع السياقات الثقافية المحلية دون فقدان المعنى الأساسي</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تكييف المحتوى</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تعديل الرسائل لتتناسب مع الفروق الثقافية واللغوية مع الحفاظ على المعنى الأساسي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أمثلة ومراجع محلية تجعل الرسائل أكثر تواصلية وقابلة للفهم للجمهور المحلي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التحقق من الملاءمة الثقافية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التحقق من أن الرسائل لا تحتوي على أي محتوى يمكن أن يكون غير ملائم أو مسيء لأي ثقافة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إشراك خبراء الثقافة المحلية في عملية مراجعة الرسائل للتأكد من ملاءمتها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509346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التواصل الدولي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3058" y="1715659"/>
            <a:ext cx="11205883" cy="4131452"/>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2.التنسيق مع الجهات المحلية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التعاون مع المنظمات المحلية والقيادات المجتمعية لتعزيز فعالية الاستجابة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الشراكات المحلية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بناء شراكات مع المنظمات غير الحكومية المحلية، والجمعيات الخيرية، والمؤسسات المجتمعية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العمل مع القادة المحليين الذين يتمتعون بالثقة والتأثير في مجتمعاتهم لتعزيز الوصول والفعالية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التواصل مع القيادات المجتمعية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 اجتماعات منتظمة مع القادة المحليين لمناقشة التحديات وتبادل المعلومات والخبرات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القنوات الرسمية وغير الرسمية للتواصل مع القيادات المجتمعية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826429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التواصل الدولي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3058" y="1715659"/>
            <a:ext cx="11205883" cy="4500784"/>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2.التنسيق مع الجهات المحلية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الاستفادة من المعرفة المحلية لتوجيه الاستراتيجيات وتجنب الأخطاء الثقافية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البيئة المحلية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الاستفادة من المعرفة المحلية لتحليل البيئة الثقافية والاجتماعية والسياسية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البيانات المحلية لتوجيه استراتيجيات التواصل وضمان تكييفها مع الواقع المحلي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الاستشارات الثقافية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الاعتماد على المستشارين الثقافيين المحليين للحصول على نصائح وتوجيهات حول كيفية التواصل بفعالية مع الجمهور المحلي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تدريبات ثقافية منتظمة للفرق المحلية والعالمية لتعزيز فهمهم للسياقات المحلية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424776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التواصل الدولي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62709" y="2152585"/>
            <a:ext cx="9872860" cy="3346622"/>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أمثلة للتواصل الدولي الفعّال</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الصليب الأحمر</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الصليب الأحمر يعتمد على شبكات محلية قوية وشراكات مع المنظمات المحلية لضمان استجابة فعالة للأزمات في مختلف البلدان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منظمة الصحة العالمية</a:t>
            </a:r>
            <a:r>
              <a:rPr lang="en-GB" b="1" kern="0" dirty="0">
                <a:effectLst/>
                <a:latin typeface="Alexandria" pitchFamily="2" charset="-78"/>
                <a:ea typeface="Times New Roman" panose="02020603050405020304" pitchFamily="18" charset="0"/>
                <a:cs typeface="Arial" panose="020B0604020202020204" pitchFamily="34" charset="0"/>
              </a:rPr>
              <a:t> (WHO):</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تستخدم منظمة الصحة العالمية فرقًا محلية وإقليمية لنقل المعلومات والتوجيهات الصحية بطريقة تتناسب مع الثقافات المختلفة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368217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التواصل الدولي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1" y="2152585"/>
            <a:ext cx="9144617" cy="3152210"/>
          </a:xfrm>
          <a:prstGeom prst="rect">
            <a:avLst/>
          </a:prstGeom>
          <a:noFill/>
        </p:spPr>
        <p:txBody>
          <a:bodyPr wrap="square" rtlCol="0">
            <a:spAutoFit/>
          </a:bodyPr>
          <a:lstStyle/>
          <a:p>
            <a:pPr marL="342900" lvl="0" indent="-342900" algn="just" rtl="1">
              <a:lnSpc>
                <a:spcPct val="150000"/>
              </a:lnSpc>
              <a:spcAft>
                <a:spcPts val="600"/>
              </a:spcAft>
              <a:buFont typeface="AGA Arabesque Desktop" panose="05010101010101010101" pitchFamily="2" charset="2"/>
              <a:buChar char=""/>
              <a:tabLst>
                <a:tab pos="457200" algn="l"/>
              </a:tabLst>
            </a:pPr>
            <a:r>
              <a:rPr lang="ar-EG" sz="2800" b="1" kern="0" dirty="0">
                <a:solidFill>
                  <a:srgbClr val="009EDE"/>
                </a:solidFill>
                <a:effectLst/>
                <a:latin typeface="Alexandria" pitchFamily="2" charset="-78"/>
                <a:ea typeface="Times New Roman" panose="02020603050405020304" pitchFamily="18" charset="0"/>
                <a:cs typeface="Alexandria" pitchFamily="2" charset="-78"/>
              </a:rPr>
              <a:t>الخلاصة</a:t>
            </a: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التواصل الدولي الفعّال يتطلب توحيد الرسائل الرئيسية مع تكييفها لتناسب السياقات الثقافية المحلية، بالإضافة إلى التنسيق الوثيق مع الجهات المحلية. من خلال التعاون مع المنظمات والقيادات المحلية والاستفادة من المعرفة الثقافية، يمكن للمؤسسات تحسين استجابتها للأزمات وبناء علاقات قوية ومستدامة مع المجتمعات الدولية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5369740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latin typeface="Alexandria" charset="0"/>
                <a:cs typeface="Alexandria" charset="0"/>
              </a:rPr>
              <a:t>رابعًا: </a:t>
            </a:r>
            <a:r>
              <a:rPr lang="ar-EG" sz="2800" b="1" dirty="0">
                <a:solidFill>
                  <a:srgbClr val="00AEEF"/>
                </a:solidFill>
                <a:latin typeface="Alexandria" charset="0"/>
                <a:cs typeface="Alexandria" charset="0"/>
              </a:rPr>
              <a:t>أطر</a:t>
            </a:r>
            <a:r>
              <a:rPr lang="ar-EG" sz="2800" b="1" dirty="0">
                <a:latin typeface="Alexandria" charset="0"/>
                <a:cs typeface="Alexandria" charset="0"/>
              </a:rPr>
              <a:t> </a:t>
            </a:r>
            <a:r>
              <a:rPr lang="ar-EG" sz="2800" b="1" dirty="0">
                <a:solidFill>
                  <a:srgbClr val="00AEEF"/>
                </a:solidFill>
                <a:latin typeface="Alexandria" charset="0"/>
                <a:cs typeface="Alexandria" charset="0"/>
              </a:rPr>
              <a:t>الاستجابة للأزمات الثقافية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9978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00085"/>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648159"/>
            <a:ext cx="9856816" cy="4316118"/>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1.الاحترام والتفهم</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إظهار الاحترام والتفهم للمتأثرين بالأزمة من مختلف الثقافات</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التعاطف والاحترام</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التعبير عن التعاطف مع جميع المتأثرين بالأزمة بغض النظر عن خلفياتهم الثقافية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الالتزام بالاحترام في جميع التفاعلات والتواصل مع الجمهور المحلي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الوعي الثقافي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فهم الحساسيات الثقافية والقيم والتقاليد التي قد تؤثر على استجابة الأفراد للأزمة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تجنب السلوكيات أو التصريحات التي قد تُعتبر مهينة أو غير محترمة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693709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00085"/>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84081" y="1630494"/>
            <a:ext cx="9856816" cy="4685450"/>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2.المشاركة المجتمعية</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إشراك المجتمعات المحلية في عملية الاستجابة واتخاذ القرارات</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التعاون مع المجتمعات المحلية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تنظيم لقاءات مع أعضاء المجتمع المحلي لمناقشة الاستجابة للأزمة وتبادل الأفكار والمقترحات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تضمين ممثلين عن المجتمعات المحلية في لجان اتخاذ القرارات لضمان أن تكون الاستجابات ملائمة للواقع المحلي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الاستماع إلى المجتمع</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إنشاء قنوات تواصل تتيح للجمهور المحلي تقديم ملاحظاتهم وشكاويهم ومقترحاتهم</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تشجيع الحوار المفتوح والمستمر مع المجتمع المحلي لفهم احتياجاتهم وتوقعاتهم</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18294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00085"/>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84081" y="1718634"/>
            <a:ext cx="9856816" cy="4316118"/>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2.المشاركة المجتمعية</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بناء الثقة من خلال الشفافية والتواصل المفتوح مع المجتمع المحلي</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التواصل الشفاف</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معلومات دقيقة وشفافة حول الأزمة والاستجابات المتخذة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تجنب إخفاء المعلومات أو تقديم معلومات غير واضحة أو مضللة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التحديثات المنتظمة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تحديثات منتظمة للجمهور المحلي حول التطورات والإجراءات المتخذة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وسائل التواصل المناسبة للوصول إلى الجمهور المستهدف بشكل فعال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45709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00085"/>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84081" y="1718634"/>
            <a:ext cx="9856816" cy="374673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3.أطر العمل المتكاملة</a:t>
            </a:r>
            <a:endParaRPr lang="en-GB" dirty="0">
              <a:effectLst/>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نموذج التنسيق الدولي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إنشاء هيئات تنسيق دولية لضمان استجابة متكاملة وشاملة للأزمات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تطوير خطط استجابة دولية تستند إلى أفضل الممارسات والتجارب السابقة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إطار إدارة الأزمات</a:t>
            </a:r>
            <a:r>
              <a:rPr lang="en-GB" sz="1600" b="1" kern="0" dirty="0">
                <a:effectLst/>
                <a:latin typeface="Alexandria" pitchFamily="2" charset="-78"/>
                <a:ea typeface="Times New Roman" panose="02020603050405020304" pitchFamily="18" charset="0"/>
                <a:cs typeface="Times New Roman" panose="02020603050405020304" pitchFamily="18" charset="0"/>
              </a:rPr>
              <a:t> (Crisis Management Framework):</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وضع أطر عمل لإدارة الأزمات تشمل التوقع، التحضير، الاستجابة، والتعافي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تحديد الأدوار والمسؤوليات بوضوح لجميع الجهات المعنية لضمان تنسيق فعال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3333925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00085"/>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84081" y="1718634"/>
            <a:ext cx="9856816" cy="374673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4.إجراءات الاستجابة المشتركة</a:t>
            </a:r>
            <a:endParaRPr lang="en-GB" dirty="0">
              <a:effectLst/>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البروتوكولات الموحدة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تطوير بروتوكولات وإجراءات موحدة للاستجابة للأزمات على المستوى الدولي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تدريب الفرق على هذه البروتوكولات لضمان تنفيذها بشكل فعّال ومنسق</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التنسيق بين الفرق الدولية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تشكيل فرق استجابة دولية متعددة التخصصات تعمل بشكل منسق ومتزامن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تقنيات الاتصال الحديثة لضمان تواصل فعّال بين الفرق المنتشرة في الميدان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552708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2466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8901" y="1819689"/>
            <a:ext cx="10574732" cy="4023730"/>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5.التقييم والتحسين</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endParaRPr lang="en-GB" dirty="0">
              <a:effectLst/>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التقييم المستمر</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إجراء تقييمات منتظمة للأداء واستجابة الأزمة لتحديد النجاحات والتحديات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أدوات التقييم النوعية والكمية لجمع وتحليل البيانات من مختلف السياقات الثقافية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التعلم من التجارب السابقة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مراجعة الأزمات السابقة وتحليل الدروس المستفادة لتطوير استراتيجيات أكثر فعالية في المستقبل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 جلسات مراجعة داخلية مع الفرق المعنية لمناقشة النقاط القوية والمجالات التي تحتاج إلى تحسين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196809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00085"/>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84081" y="1718634"/>
            <a:ext cx="9856816" cy="3531288"/>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أمثلة على الاستجابة الفعّالة للأزمات الثقافية</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استجابة اليونيسف للأزمات الإنسانية</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تعتمد اليونيسف على فرق محلية متعددة الثقافات للتفاعل مع المجتمعات المتأثرة، مما يعزز الثقة والاحترام المتبادل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منظمة أطباء بلا حدود</a:t>
            </a:r>
            <a:r>
              <a:rPr lang="en-GB" b="1" kern="0" dirty="0">
                <a:effectLst/>
                <a:latin typeface="Alexandria" pitchFamily="2" charset="-78"/>
                <a:ea typeface="Times New Roman" panose="02020603050405020304" pitchFamily="18" charset="0"/>
                <a:cs typeface="Arial" panose="020B0604020202020204" pitchFamily="34" charset="0"/>
              </a:rPr>
              <a:t> (MSF):</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تستعين منظمة أطباء بلا حدود بخبراء محليين لفهم الحساسيات الثقافية وتقديم رعاية صحية تتناسب مع الاحتياجات الثقافية للسكان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3368182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51505"/>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27462" y="1850239"/>
            <a:ext cx="9537075" cy="423430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EG" sz="2400" b="1" kern="0" dirty="0">
                <a:solidFill>
                  <a:srgbClr val="00AEEF"/>
                </a:solidFill>
                <a:effectLst/>
                <a:latin typeface="Alexandria" pitchFamily="2" charset="-78"/>
                <a:ea typeface="Times New Roman" panose="02020603050405020304" pitchFamily="18" charset="0"/>
                <a:cs typeface="Alexandria" pitchFamily="2" charset="-78"/>
              </a:rPr>
              <a:t>الخلاصة</a:t>
            </a: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الاستجابة الفعّالة للأزمات الثقافية تتطلب احترام وتفهم المتأثرين بالأزمة من مختلف الثقافات، والتعامل بحساسية مع القضايا الثقافية التي قد تنشأ. إشراك المجتمعات المحلية في عملية الاستجابة واتخاذ القرارات يعزز الثقة والتعاون، ويضمن تقديم استجابات فعّالة وملائمة. التواصل المفتوح والشفاف هو أساس بناء الثقة والحفاظ على علاقات إيجابية مع المجتمع المحلي خلال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ar-EG" sz="1800" kern="0" dirty="0">
              <a:effectLst/>
              <a:latin typeface="Alexandria" pitchFamily="2" charset="-78"/>
              <a:ea typeface="Times New Roman" panose="02020603050405020304" pitchFamily="18" charset="0"/>
              <a:cs typeface="Arial" panose="020B0604020202020204" pitchFamily="34" charset="0"/>
            </a:endParaRPr>
          </a:p>
          <a:p>
            <a:pPr algn="just" rtl="1">
              <a:lnSpc>
                <a:spcPct val="150000"/>
              </a:lnSpc>
              <a:spcBef>
                <a:spcPts val="600"/>
              </a:spcBef>
              <a:spcAft>
                <a:spcPts val="600"/>
              </a:spcAft>
            </a:pPr>
            <a:r>
              <a:rPr lang="ar-EG" kern="0" dirty="0">
                <a:latin typeface="Calibri" panose="020F0502020204030204" pitchFamily="34" charset="0"/>
                <a:cs typeface="Alexandria" pitchFamily="2" charset="-78"/>
              </a:rPr>
              <a:t>الأطر المتكاملة والإجراءات الموحدة تضمن تنسيق الجهود واستجابة فعّالة وشاملة للأزمات. التقييم المستمر والتعلم من التجارب السابقة يسهم في تحسين الاستراتيجيات المستقبلية وتعزيز قدرة المجتمعات على مواجهة الأزمات.</a:t>
            </a:r>
            <a:endParaRPr lang="en-GB" kern="0" dirty="0">
              <a:latin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044915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latin typeface="Alexandria" charset="0"/>
                <a:cs typeface="Alexandria" charset="0"/>
              </a:rPr>
              <a:t>خامسًا: </a:t>
            </a:r>
            <a:r>
              <a:rPr lang="ar-EG" sz="2800" b="1" dirty="0">
                <a:solidFill>
                  <a:srgbClr val="00AEEF"/>
                </a:solidFill>
                <a:latin typeface="Alexandria" charset="0"/>
                <a:cs typeface="Alexandria" charset="0"/>
              </a:rPr>
              <a:t>بناء علاقات دولية مستدامة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22146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98363"/>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بناء علاقات دولية مستدامة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680" y="2225859"/>
            <a:ext cx="9663953" cy="3438955"/>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1.التعاون الدولي</a:t>
            </a:r>
            <a:endParaRPr lang="en-GB" dirty="0">
              <a:effectLst/>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تعزيز الشراكات مع المنظمات الدولية والجهات الحكومية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الشراكات مع المنظمات الدولية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بناء علاقات شراكة مع منظمات دولية مثل الأمم المتحدة، منظمة الصحة العالمية </a:t>
            </a:r>
            <a:r>
              <a:rPr lang="en-GB" sz="1600" kern="0" dirty="0">
                <a:effectLst/>
                <a:latin typeface="Alexandria" pitchFamily="2" charset="-78"/>
                <a:ea typeface="Times New Roman" panose="02020603050405020304" pitchFamily="18" charset="0"/>
                <a:cs typeface="Arial" panose="020B0604020202020204" pitchFamily="34" charset="0"/>
              </a:rPr>
              <a:t>(WHO)</a:t>
            </a:r>
            <a:r>
              <a:rPr lang="ar-SA" sz="1600" kern="0" dirty="0">
                <a:effectLst/>
                <a:latin typeface="Calibri" panose="020F0502020204030204" pitchFamily="34" charset="0"/>
                <a:ea typeface="Times New Roman" panose="02020603050405020304" pitchFamily="18" charset="0"/>
                <a:cs typeface="Alexandria" pitchFamily="2" charset="-78"/>
              </a:rPr>
              <a:t>، الصليب الأحمر، ومنظمات الإغاثة الأخرى</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التنسيق مع الجهات الحكومية والمنظمات غير الحكومية في البلدان المتضررة لتعزيز الجهود المشتركة في إدارة الأزمات وضمان استجابة متكاملة وشاملة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318054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2466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بناء علاقات دولية مستدامة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8901" y="1819689"/>
            <a:ext cx="10891428" cy="426995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1.التعاون الدولي</a:t>
            </a:r>
            <a:endParaRPr lang="en-GB" dirty="0">
              <a:effectLst/>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تعزيز الشراكات مع المنظمات الدولية والجهات الحكومية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التعاون مع الجهات الحكومية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العمل مع الحكومات المحلية لتعزيز الجهود المشتركة في إدارة 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توفير الدعم والتدريب للفرق المحلية لزيادة قدراتها على الاستجابة للأزمات.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التعاون مع المنظمات غير الحكومية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الشراكة مع المنظمات غير الحكومية المحلية والدولية لتعزيز فعالية الاستجابة للأزمات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تبادل المعلومات والموارد مع المنظمات غير الحكومية لتحسين تنسيق الجهود والإجراءات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480952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21133"/>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بناء علاقات دولية مستدامة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2526" y="1632580"/>
            <a:ext cx="10891428" cy="4639283"/>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1.التعاون الدولي</a:t>
            </a:r>
            <a:endParaRPr lang="en-GB" dirty="0">
              <a:effectLst/>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تبادل المعرفة والخبرات لتحسين استجابة الأزمات على المستوى الدولي</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منتديات تبادل المعرفة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تنظيم مؤتمرات وورش عمل دولية لتبادل المعرفة والخبرات بين المؤسسات والجهات الفاعلة في إدارة 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إنشاء شبكات تواصل بين الخبراء والممارسين في مجال إدارة الأزمات لتبادل المعلومات والابتكارات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المشاريع المشتركة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مشاريع مشتركة مع منظمات دولية لتحسين القدرات على الاستجابة للأزمات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تطوير برامج تدريبية مشتركة لتعزيز مهارات الفرق العاملة في إدارة 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574297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0605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بناء علاقات دولية مستدامة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92205" y="1736113"/>
            <a:ext cx="10891428" cy="426995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2.التقييم والتحسين</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تقييم الأداء واستجابة الأزمة في السياقات الثقافية المختلفة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التقييم المستمر</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إجراء تقييمات منتظمة للأداء واستجابة الأزمة لتحديد النجاحات والتحديات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أدوات التقييم النوعية والكمية لجمع وتحليل البيانات من مختلف السياقات الثقافية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التقارير التفصيلية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إعداد تقارير شاملة توثق الأداء والنتائج المستخلصة من استجابة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مشاركة التقارير مع الشركاء الدوليين والجهات المعنية لتحسين الشفافية والمساءلة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4886530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0605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بناء علاقات دولية مستدامة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2525" y="1736113"/>
            <a:ext cx="10601107" cy="426995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2.التقييم والتحسين</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التعلم من التجارب وتطبيق الدروس المستفادة لتحسين الاستراتيجيات المستقبلية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مراجعة التجارب السابقة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مراجعة الأزمات السابقة وتحليل الدروس المستفادة لتطوير استراتيجيات أكثر فعالية في المستقبل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 جلسات مراجعة داخلية مع الفرق المعنية لمناقشة النقاط القوية والمجالات التي تحتاج إلى تحسين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التطوير المستمر</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الدروس المستفادة لتحديث الخطط والسياسات والإجراءات المعمول بها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توفير تدريبات وورش عمل لتحسين مهارات الفرق في التعامل مع الأزمات المستقبلية بشكل أفضل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1700218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0605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بناء علاقات دولية مستدامة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2526" y="1930350"/>
            <a:ext cx="10601107" cy="4093428"/>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أمثلة على بناء علاقات دولية مستدامة</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التعاون بين الأمم المتحدة ومنظمة الصحة العالمية</a:t>
            </a:r>
            <a:r>
              <a:rPr lang="en-GB" b="1" kern="0" dirty="0">
                <a:effectLst/>
                <a:latin typeface="Alexandria" pitchFamily="2" charset="-78"/>
                <a:ea typeface="Times New Roman" panose="02020603050405020304" pitchFamily="18" charset="0"/>
                <a:cs typeface="Arial" panose="020B0604020202020204" pitchFamily="34" charset="0"/>
              </a:rPr>
              <a:t> (WHO):</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التعاون الوثيق بين الأمم المتحدة ومنظمة الصحة العالمية في إدارة الأزمات الصحية، مثل تفشي الأوبئة والكوارث الطبيعية، مما يعزز الاستجابة العالمية والتنسيق الفعّال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الشراكات بين الصليب الأحمر والهلال الأحمر</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التعاون المستمر بين الصليب الأحمر والهلال الأحمر في تقديم المساعدة الإنسانية في الأزمات، بما في ذلك تبادل المعرفة والخبرات والتدريبات المشتركة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إطار العمل الدولي للحد من مخاطر الكوارث</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spcBef>
                <a:spcPts val="600"/>
              </a:spcBef>
              <a:spcAft>
                <a:spcPts val="600"/>
              </a:spcAft>
            </a:pPr>
            <a:r>
              <a:rPr lang="en-GB" sz="1600" b="1" kern="0" dirty="0">
                <a:effectLst/>
                <a:latin typeface="Alexandria" pitchFamily="2" charset="-78"/>
                <a:ea typeface="Times New Roman" panose="02020603050405020304" pitchFamily="18" charset="0"/>
                <a:cs typeface="Arial" panose="020B0604020202020204" pitchFamily="34" charset="0"/>
              </a:rPr>
              <a:t> (Sendai Framework for Disaster Risk Reduction):</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إطار عمل دولي يهدف إلى تقليل المخاطر وتعزيز القدرة على مواجهة الكوارث من خلال تعزيز التعاون الدولي والتنسيق بين الدول والمنظمات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461389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0605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بناء علاقات دولية مستدامة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17571" y="2089026"/>
            <a:ext cx="9956857" cy="3706207"/>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800" b="1" kern="0" dirty="0">
                <a:solidFill>
                  <a:srgbClr val="00AEEF"/>
                </a:solidFill>
                <a:effectLst/>
                <a:latin typeface="Alexandria" pitchFamily="2" charset="-78"/>
                <a:ea typeface="Times New Roman" panose="02020603050405020304" pitchFamily="18" charset="0"/>
                <a:cs typeface="Alexandria" pitchFamily="2" charset="-78"/>
              </a:rPr>
              <a:t>الخلاصة</a:t>
            </a:r>
            <a:endParaRPr lang="ar-EG" sz="2800" b="1" kern="0" dirty="0">
              <a:solidFill>
                <a:srgbClr val="00AEEF"/>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بناء علاقات دولية مستدامة يتطلب تعزيز التعاون مع المنظمات الدولية والجهات الحكومية، وتبادل المعرفة والخبرات لتحسين استجابة الأزمات على المستوى الدولي.</a:t>
            </a:r>
            <a:endParaRPr lang="ar-EG" sz="2000"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التقييم المستمر للأداء واستجابة الأزمات في السياقات الثقافية المختلفة يساعد على التعلم من التجارب وتطبيق الدروس المستفادة لتحسين الاستراتيجيات المستقبلية. </a:t>
            </a:r>
            <a:endParaRPr lang="ar-EG" sz="2000"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من خلال الشراكات الفعّالة والتطوير المستمر، يمكن تحقيق استجابة أكثر تنسيقًا وكفاءة للأزمات الدولية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568160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latin typeface="Alexandria" charset="0"/>
                <a:cs typeface="Alexandria" charset="0"/>
              </a:rPr>
              <a:t>سادسًا: </a:t>
            </a:r>
            <a:r>
              <a:rPr lang="ar-EG" sz="2800" b="1" dirty="0">
                <a:solidFill>
                  <a:srgbClr val="00AEEF"/>
                </a:solidFill>
                <a:latin typeface="Alexandria" charset="0"/>
                <a:cs typeface="Alexandria" charset="0"/>
              </a:rPr>
              <a:t>أمثلة تطبيقية على إدارة الأزمات الدولية والثقافية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3324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7973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أمثلة تطبيقية على إدارة الأزمات الدولية والثقافية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0988" y="1593361"/>
            <a:ext cx="11170023" cy="4819076"/>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شركة بيبسي</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تكييف الحملات التسويقية للسياقات الثقافية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التكيف مع الثقافة المحلية: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قامت شركة بيبسي بتكييف حملاتها التسويقية لتتناسب مع الثقافة المحلية في مختلف البلدان، مما ساعد على تجنب الإساءة أو سوء الفهم.</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استخدام رموز ومراجع ثقافية محلية في الحملات الإعلانية لتعزيز التواصل مع الجمهور المحلي.</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البحوث والتحليلات الثقافية: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إجراء بحوث وتحليلات ثقافية شاملة لفهم تفضيلات الجمهور المحلي وعاداته الاستهلاكية.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تطوير استراتيجيات تسويقية تعتمد على النتائج المستخلصة من هذه البحوث لضمان تحقيق الفعالية القصوى.</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880734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7973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أمثلة تطبيقية على إدارة الأزمات الدولية والثقافية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8652" y="1966208"/>
            <a:ext cx="10352795" cy="3526415"/>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شركة بيبسي</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بناء العلاقات مع المجتمعات المحلية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الاستثمار في المجتمعات: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دعم المبادرات المحلية والمشاريع الاجتماعية في البلدان التي تعمل فيها، مما يعزز العلاقات الإيجابية مع المجتمعات المحلية.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الشراكة مع المنظمات المحلية لتقديم برامج تعليمية وتدريبية، والمساهمة في التنمية المستدامة للمجتمعات..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171573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7973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أمثلة تطبيقية على إدارة الأزمات الدولية والثقافية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8652" y="1966208"/>
            <a:ext cx="10352795" cy="3526415"/>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شركة بيبسي</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المرونة والتكيف مع المتغيرات الثقافية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الاستجابة السريعة للتغذية الراجعة: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الاستماع إلى التغذية الراجعة من الجمهور المحلي وإجراء التعديلات اللازمة في الحملات التسويقية لضمان تلبيتها لتوقعات الجمهور.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إظهار المرونة في تعديل الرسائل الإعلانية بناءً على ردود الفعل الثقافية لضمان عدم الإساءة أو التسبب في سوء الفهم.</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9454419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7973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أمثلة تطبيقية على إدارة الأزمات الدولية والثقافية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8652" y="1966208"/>
            <a:ext cx="10290313" cy="3372526"/>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شركة بيبسي</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الخلاصة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شركة بيبسي تعتبر مثالاً جيدًا على كيفية تكييف الحملات التسويقية للسياقات الثقافية المحلية وبناء علاقات مستدامة مع المجتمعات الدولية.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من خلال الاستفادة من البحوث الثقافية، ودعم المبادرات المحلية، والاستجابة السريعة للتغذية الراجعة، تمكنت بيبسي من تحقيق نجاح عالمي وتعزيز سمعتها كشركة تحترم التنوع الثقافي وتدعم المجتمعات المحلية.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349671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192520"/>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أمثلة تطبيقية على إدارة الأزمات الدولية والثقافية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99830" y="2337250"/>
            <a:ext cx="9825318" cy="2628989"/>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800" b="1" kern="0" dirty="0">
                <a:solidFill>
                  <a:srgbClr val="00AEEF"/>
                </a:solidFill>
                <a:effectLst/>
                <a:latin typeface="Alexandria" pitchFamily="2" charset="-78"/>
                <a:ea typeface="Times New Roman" panose="02020603050405020304" pitchFamily="18" charset="0"/>
                <a:cs typeface="Alexandria" pitchFamily="2" charset="-78"/>
              </a:rPr>
              <a:t>الخلاصة</a:t>
            </a:r>
            <a:endParaRPr lang="ar-EG" sz="2800" b="1" kern="0" dirty="0">
              <a:solidFill>
                <a:srgbClr val="00AEEF"/>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إدارة الأزمات الدولية والثقافية تتطلب تخطيطاً دقيقاً وفهماً عميقاً للفروق الثقافية واللغوية.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من خلال التواصل الفعّال، التدريب المستمر، والتعاون الدولي، يمكن للمنظمات تحسين استجابتها للأزمات وبناء علاقات قوية ومستدامة مع مختلف الثقافات والمجتمعات</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810491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99652"/>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إدارة الأزمات الدولية والثقافية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667737" y="1972034"/>
            <a:ext cx="2206943" cy="707886"/>
          </a:xfrm>
          <a:prstGeom prst="rect">
            <a:avLst/>
          </a:prstGeom>
          <a:noFill/>
        </p:spPr>
        <p:txBody>
          <a:bodyPr wrap="square" rtlCol="0">
            <a:spAutoFit/>
          </a:bodyPr>
          <a:lstStyle/>
          <a:p>
            <a:pPr algn="ctr" rtl="1"/>
            <a:r>
              <a:rPr lang="ar-EG" sz="2000" b="1" dirty="0">
                <a:latin typeface="Alexandria" charset="0"/>
                <a:cs typeface="Alexandria" charset="0"/>
              </a:rPr>
              <a:t>فهم الثقافة المحلية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499396" y="3408478"/>
            <a:ext cx="2543623" cy="400110"/>
          </a:xfrm>
          <a:prstGeom prst="rect">
            <a:avLst/>
          </a:prstGeom>
          <a:noFill/>
        </p:spPr>
        <p:txBody>
          <a:bodyPr wrap="square" rtlCol="0">
            <a:spAutoFit/>
          </a:bodyPr>
          <a:lstStyle/>
          <a:p>
            <a:pPr algn="ctr" rtl="1"/>
            <a:r>
              <a:rPr lang="ar-EG" sz="2000" b="1" dirty="0">
                <a:latin typeface="Alexandria" charset="0"/>
                <a:cs typeface="Alexandria" charset="0"/>
              </a:rPr>
              <a:t>التواصل الدولي</a:t>
            </a:r>
          </a:p>
        </p:txBody>
      </p:sp>
      <p:sp>
        <p:nvSpPr>
          <p:cNvPr id="9" name="TextBox 8">
            <a:extLst>
              <a:ext uri="{FF2B5EF4-FFF2-40B4-BE49-F238E27FC236}">
                <a16:creationId xmlns:a16="http://schemas.microsoft.com/office/drawing/2014/main" id="{FB5A5CD0-6028-692E-720E-6C3DD9ECDDA0}"/>
              </a:ext>
            </a:extLst>
          </p:cNvPr>
          <p:cNvSpPr txBox="1"/>
          <p:nvPr/>
        </p:nvSpPr>
        <p:spPr>
          <a:xfrm>
            <a:off x="137888" y="1972034"/>
            <a:ext cx="2477107" cy="400110"/>
          </a:xfrm>
          <a:prstGeom prst="rect">
            <a:avLst/>
          </a:prstGeom>
          <a:noFill/>
        </p:spPr>
        <p:txBody>
          <a:bodyPr wrap="square" rtlCol="0">
            <a:spAutoFit/>
          </a:bodyPr>
          <a:lstStyle/>
          <a:p>
            <a:pPr algn="ctr" rtl="1"/>
            <a:r>
              <a:rPr lang="ar-EG" sz="2000" b="1" dirty="0">
                <a:latin typeface="Alexandria" charset="0"/>
                <a:cs typeface="Alexandria" charset="0"/>
              </a:rPr>
              <a:t>التخطيط المسبق</a:t>
            </a:r>
          </a:p>
        </p:txBody>
      </p:sp>
      <p:sp>
        <p:nvSpPr>
          <p:cNvPr id="11" name="TextBox 10">
            <a:extLst>
              <a:ext uri="{FF2B5EF4-FFF2-40B4-BE49-F238E27FC236}">
                <a16:creationId xmlns:a16="http://schemas.microsoft.com/office/drawing/2014/main" id="{91D5719E-12A7-7E7F-9AD2-3C59ED1F5A33}"/>
              </a:ext>
            </a:extLst>
          </p:cNvPr>
          <p:cNvSpPr txBox="1"/>
          <p:nvPr/>
        </p:nvSpPr>
        <p:spPr>
          <a:xfrm>
            <a:off x="200780" y="3454645"/>
            <a:ext cx="2477107" cy="707886"/>
          </a:xfrm>
          <a:prstGeom prst="rect">
            <a:avLst/>
          </a:prstGeom>
          <a:noFill/>
        </p:spPr>
        <p:txBody>
          <a:bodyPr wrap="square" rtlCol="0">
            <a:spAutoFit/>
          </a:bodyPr>
          <a:lstStyle/>
          <a:p>
            <a:pPr algn="ctr" rtl="1"/>
            <a:r>
              <a:rPr lang="ar-EG" sz="2000" b="1" dirty="0">
                <a:latin typeface="Alexandria" charset="0"/>
                <a:cs typeface="Alexandria" charset="0"/>
              </a:rPr>
              <a:t>أطر الاستجابة للأزمات الثقافية</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C2D04D5-0075-1B7A-A88B-47A2F3A879EB}"/>
              </a:ext>
            </a:extLst>
          </p:cNvPr>
          <p:cNvSpPr txBox="1"/>
          <p:nvPr/>
        </p:nvSpPr>
        <p:spPr>
          <a:xfrm>
            <a:off x="9457077" y="4650499"/>
            <a:ext cx="2543623" cy="707886"/>
          </a:xfrm>
          <a:prstGeom prst="rect">
            <a:avLst/>
          </a:prstGeom>
          <a:noFill/>
        </p:spPr>
        <p:txBody>
          <a:bodyPr wrap="square" rtlCol="0">
            <a:spAutoFit/>
          </a:bodyPr>
          <a:lstStyle/>
          <a:p>
            <a:pPr algn="ctr" rtl="1"/>
            <a:r>
              <a:rPr lang="ar-EG" sz="2000" b="1" dirty="0">
                <a:latin typeface="Alexandria" charset="0"/>
                <a:cs typeface="Alexandria" charset="0"/>
              </a:rPr>
              <a:t>بناء علاقات دولية مستدامة</a:t>
            </a:r>
          </a:p>
        </p:txBody>
      </p:sp>
      <p:sp>
        <p:nvSpPr>
          <p:cNvPr id="12" name="TextBox 11">
            <a:extLst>
              <a:ext uri="{FF2B5EF4-FFF2-40B4-BE49-F238E27FC236}">
                <a16:creationId xmlns:a16="http://schemas.microsoft.com/office/drawing/2014/main" id="{9B2FD2CC-8834-5360-6372-1A72C865B039}"/>
              </a:ext>
            </a:extLst>
          </p:cNvPr>
          <p:cNvSpPr txBox="1"/>
          <p:nvPr/>
        </p:nvSpPr>
        <p:spPr>
          <a:xfrm>
            <a:off x="292718" y="4652156"/>
            <a:ext cx="2543623" cy="1015663"/>
          </a:xfrm>
          <a:prstGeom prst="rect">
            <a:avLst/>
          </a:prstGeom>
          <a:noFill/>
        </p:spPr>
        <p:txBody>
          <a:bodyPr wrap="square" rtlCol="0">
            <a:spAutoFit/>
          </a:bodyPr>
          <a:lstStyle/>
          <a:p>
            <a:pPr algn="ctr" rtl="1"/>
            <a:r>
              <a:rPr lang="ar-EG" sz="2000" b="1" dirty="0">
                <a:latin typeface="Alexandria" charset="0"/>
                <a:cs typeface="Alexandria" charset="0"/>
              </a:rPr>
              <a:t>أمثلة تطبيقية على إدارة الأزمات الدولية والثقافية</a:t>
            </a:r>
          </a:p>
        </p:txBody>
      </p:sp>
    </p:spTree>
    <p:extLst>
      <p:ext uri="{BB962C8B-B14F-4D97-AF65-F5344CB8AC3E}">
        <p14:creationId xmlns:p14="http://schemas.microsoft.com/office/powerpoint/2010/main" val="15052776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www.w3.org/XML/1998/namespace"/>
    <ds:schemaRef ds:uri="http://schemas.microsoft.com/office/2006/documentManagement/types"/>
    <ds:schemaRef ds:uri="http://purl.org/dc/dcmitype/"/>
    <ds:schemaRef ds:uri="688354b5-287c-4cda-825e-1d7935aea40e"/>
    <ds:schemaRef ds:uri="http://schemas.openxmlformats.org/package/2006/metadata/core-properties"/>
    <ds:schemaRef ds:uri="http://schemas.microsoft.com/office/infopath/2007/PartnerControls"/>
    <ds:schemaRef ds:uri="aca13214-df29-4e3c-a050-857c0bf7bd8e"/>
    <ds:schemaRef ds:uri="http://purl.org/dc/elements/1.1/"/>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75E0243-B1E5-4B50-BF77-B3968FBB59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6676</TotalTime>
  <Words>2881</Words>
  <Application>Microsoft Macintosh PowerPoint</Application>
  <PresentationFormat>Widescreen</PresentationFormat>
  <Paragraphs>370</Paragraphs>
  <Slides>48</Slides>
  <Notes>40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AGA Arabesque Desktop</vt:lpstr>
      <vt:lpstr>Alexandria</vt:lpstr>
      <vt:lpstr>Arial</vt:lpstr>
      <vt:lpstr>Calibri</vt:lpstr>
      <vt:lpstr>Calibri Light</vt:lpstr>
      <vt:lpstr>Courier New</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760</cp:revision>
  <dcterms:created xsi:type="dcterms:W3CDTF">2023-04-29T09:08:00Z</dcterms:created>
  <dcterms:modified xsi:type="dcterms:W3CDTF">2026-03-12T07:38:11Z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