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30" r:id="rId3"/>
    <p:sldId id="293" r:id="rId4"/>
    <p:sldId id="292" r:id="rId5"/>
    <p:sldId id="294" r:id="rId6"/>
    <p:sldId id="295" r:id="rId7"/>
    <p:sldId id="296" r:id="rId8"/>
    <p:sldId id="297" r:id="rId9"/>
    <p:sldId id="298" r:id="rId10"/>
    <p:sldId id="299" r:id="rId11"/>
    <p:sldId id="300" r:id="rId12"/>
    <p:sldId id="301" r:id="rId13"/>
    <p:sldId id="302" r:id="rId14"/>
    <p:sldId id="303" r:id="rId15"/>
    <p:sldId id="304" r:id="rId16"/>
    <p:sldId id="305" r:id="rId17"/>
    <p:sldId id="306" r:id="rId18"/>
    <p:sldId id="307" r:id="rId19"/>
    <p:sldId id="308" r:id="rId20"/>
    <p:sldId id="309" r:id="rId21"/>
    <p:sldId id="310" r:id="rId22"/>
    <p:sldId id="311" r:id="rId23"/>
    <p:sldId id="312" r:id="rId24"/>
    <p:sldId id="313" r:id="rId25"/>
    <p:sldId id="314" r:id="rId26"/>
    <p:sldId id="315" r:id="rId27"/>
    <p:sldId id="316" r:id="rId28"/>
    <p:sldId id="317" r:id="rId29"/>
    <p:sldId id="318" r:id="rId30"/>
    <p:sldId id="319" r:id="rId31"/>
    <p:sldId id="320" r:id="rId32"/>
    <p:sldId id="321" r:id="rId33"/>
    <p:sldId id="322" r:id="rId34"/>
    <p:sldId id="323" r:id="rId35"/>
    <p:sldId id="324" r:id="rId36"/>
    <p:sldId id="325" r:id="rId37"/>
    <p:sldId id="327" r:id="rId38"/>
    <p:sldId id="328" r:id="rId39"/>
    <p:sldId id="329" r:id="rId40"/>
    <p:sldId id="291"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971" autoAdjust="0"/>
    <p:restoredTop sz="94660"/>
  </p:normalViewPr>
  <p:slideViewPr>
    <p:cSldViewPr snapToGrid="0">
      <p:cViewPr varScale="1">
        <p:scale>
          <a:sx n="72" d="100"/>
          <a:sy n="72" d="100"/>
        </p:scale>
        <p:origin x="6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10/31/2022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10/31/2022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10/31/2022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10/31/2022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10/31/2022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1.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4.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6.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7.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8.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39.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0.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2.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4.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5.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6.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47.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114671"/>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9940"/>
            <a:ext cx="8552985" cy="1947075"/>
          </a:xfrm>
          <a:prstGeom prst="rect">
            <a:avLst/>
          </a:prstGeom>
        </p:spPr>
      </p:pic>
      <p:pic>
        <p:nvPicPr>
          <p:cNvPr id="13" name="Picture 12"/>
          <p:cNvPicPr>
            <a:picLocks noChangeAspect="1"/>
          </p:cNvPicPr>
          <p:nvPr/>
        </p:nvPicPr>
        <p:blipFill>
          <a:blip r:embed="rId6"/>
          <a:stretch>
            <a:fillRect/>
          </a:stretch>
        </p:blipFill>
        <p:spPr>
          <a:xfrm>
            <a:off x="2822713" y="3338986"/>
            <a:ext cx="9634331" cy="971937"/>
          </a:xfrm>
          <a:prstGeom prst="rect">
            <a:avLst/>
          </a:prstGeom>
        </p:spPr>
      </p:pic>
      <p:sp>
        <p:nvSpPr>
          <p:cNvPr id="11" name="Rectangle 10"/>
          <p:cNvSpPr/>
          <p:nvPr/>
        </p:nvSpPr>
        <p:spPr>
          <a:xfrm>
            <a:off x="5971607" y="3244334"/>
            <a:ext cx="248786" cy="369332"/>
          </a:xfrm>
          <a:prstGeom prst="rect">
            <a:avLst/>
          </a:prstGeom>
        </p:spPr>
        <p:txBody>
          <a:bodyPr wrap="none">
            <a:spAutoFit/>
          </a:bodyPr>
          <a:lstStyle/>
          <a:p>
            <a:r>
              <a:rPr lang="ar-EG" dirty="0"/>
              <a:t> </a:t>
            </a:r>
          </a:p>
        </p:txBody>
      </p:sp>
      <p:sp>
        <p:nvSpPr>
          <p:cNvPr id="14" name="Rectangle 13"/>
          <p:cNvSpPr/>
          <p:nvPr/>
        </p:nvSpPr>
        <p:spPr>
          <a:xfrm>
            <a:off x="5971607" y="3244334"/>
            <a:ext cx="248786" cy="369332"/>
          </a:xfrm>
          <a:prstGeom prst="rect">
            <a:avLst/>
          </a:prstGeom>
        </p:spPr>
        <p:txBody>
          <a:bodyPr wrap="none">
            <a:spAutoFit/>
          </a:bodyPr>
          <a:lstStyle/>
          <a:p>
            <a:r>
              <a:rPr lang="ar-EG" dirty="0"/>
              <a:t> </a:t>
            </a:r>
          </a:p>
        </p:txBody>
      </p:sp>
      <p:sp>
        <p:nvSpPr>
          <p:cNvPr id="17" name="Rectangle 16"/>
          <p:cNvSpPr/>
          <p:nvPr/>
        </p:nvSpPr>
        <p:spPr>
          <a:xfrm>
            <a:off x="0" y="61478"/>
            <a:ext cx="9646276" cy="2369880"/>
          </a:xfrm>
          <a:prstGeom prst="rect">
            <a:avLst/>
          </a:prstGeom>
        </p:spPr>
        <p:txBody>
          <a:bodyPr wrap="square">
            <a:spAutoFit/>
          </a:bodyPr>
          <a:lstStyle/>
          <a:p>
            <a:r>
              <a:rPr lang="en-US" sz="2800" b="1" dirty="0" smtClean="0">
                <a:solidFill>
                  <a:srgbClr val="FF9518"/>
                </a:solidFill>
                <a:latin typeface="Calibri" panose="020F0502020204030204" pitchFamily="34" charset="0"/>
              </a:rPr>
              <a:t>RHSA (Admin 1) </a:t>
            </a:r>
            <a:r>
              <a:rPr lang="de-DE" sz="2800" b="1" dirty="0">
                <a:solidFill>
                  <a:srgbClr val="FF9518"/>
                </a:solidFill>
                <a:latin typeface="Calibri" panose="020F0502020204030204" pitchFamily="34" charset="0"/>
              </a:rPr>
              <a:t>Red Hat Enterprise Linux 8 Essentials</a:t>
            </a:r>
            <a:r>
              <a:rPr lang="en-US" sz="2800" b="1" dirty="0">
                <a:solidFill>
                  <a:srgbClr val="FF9518"/>
                </a:solidFill>
                <a:latin typeface="Calibri" panose="020F0502020204030204" pitchFamily="34" charset="0"/>
              </a:rPr>
              <a:t> </a:t>
            </a:r>
            <a:endParaRPr lang="en-US" sz="2800" b="1" dirty="0" smtClean="0">
              <a:solidFill>
                <a:srgbClr val="FF9518"/>
              </a:solidFill>
              <a:latin typeface="Calibri" panose="020F0502020204030204" pitchFamily="34" charset="0"/>
            </a:endParaRPr>
          </a:p>
          <a:p>
            <a:r>
              <a:rPr lang="en-US" sz="2800" b="1" dirty="0">
                <a:solidFill>
                  <a:srgbClr val="FF9518"/>
                </a:solidFill>
                <a:latin typeface="Calibri" panose="020F0502020204030204" pitchFamily="34" charset="0"/>
              </a:rPr>
              <a:t>       </a:t>
            </a:r>
            <a:r>
              <a:rPr lang="en-US" sz="2800" b="1" dirty="0">
                <a:solidFill>
                  <a:srgbClr val="FFC000"/>
                </a:solidFill>
                <a:latin typeface="Tajawal"/>
              </a:rPr>
              <a:t>  </a:t>
            </a:r>
            <a:endParaRPr lang="en-US" sz="2800" b="1" dirty="0" smtClean="0">
              <a:solidFill>
                <a:srgbClr val="FFC000"/>
              </a:solidFill>
              <a:latin typeface="Tajawal"/>
            </a:endParaRPr>
          </a:p>
          <a:p>
            <a:r>
              <a:rPr lang="en-US" sz="2800" b="1" dirty="0" smtClean="0">
                <a:solidFill>
                  <a:srgbClr val="FFC000"/>
                </a:solidFill>
                <a:latin typeface="Tajawal"/>
              </a:rPr>
              <a:t>Prepared </a:t>
            </a:r>
            <a:r>
              <a:rPr lang="en-US" sz="2800" b="1" dirty="0">
                <a:solidFill>
                  <a:srgbClr val="FFC000"/>
                </a:solidFill>
                <a:latin typeface="Tajawal"/>
              </a:rPr>
              <a:t>by</a:t>
            </a:r>
            <a:r>
              <a:rPr lang="en-US" sz="2800" b="1" dirty="0">
                <a:solidFill>
                  <a:srgbClr val="24A9E1"/>
                </a:solidFill>
                <a:latin typeface="Tajawal"/>
              </a:rPr>
              <a:t> Eng. Taghreed </a:t>
            </a:r>
            <a:r>
              <a:rPr lang="en-US" sz="2800" b="1" dirty="0" smtClean="0">
                <a:solidFill>
                  <a:srgbClr val="24A9E1"/>
                </a:solidFill>
                <a:latin typeface="Tajawal"/>
              </a:rPr>
              <a:t>Elsayed</a:t>
            </a:r>
          </a:p>
          <a:p>
            <a:pPr algn="ctr"/>
            <a:r>
              <a:rPr lang="en-US" sz="2800" b="1" dirty="0">
                <a:solidFill>
                  <a:srgbClr val="24A9E1"/>
                </a:solidFill>
                <a:latin typeface="Tajawal"/>
              </a:rPr>
              <a:t> </a:t>
            </a:r>
            <a:r>
              <a:rPr lang="en-US" sz="2800" b="1" dirty="0" smtClean="0">
                <a:solidFill>
                  <a:srgbClr val="24A9E1"/>
                </a:solidFill>
                <a:latin typeface="Tajawal"/>
              </a:rPr>
              <a:t>                                           </a:t>
            </a:r>
            <a:r>
              <a:rPr lang="en-US" sz="2800" b="1" dirty="0" smtClean="0">
                <a:solidFill>
                  <a:srgbClr val="FF9518"/>
                </a:solidFill>
                <a:latin typeface="Tajawal"/>
              </a:rPr>
              <a:t>Lecture 5</a:t>
            </a:r>
            <a:endParaRPr lang="en-US" sz="2800" dirty="0"/>
          </a:p>
          <a:p>
            <a:r>
              <a:rPr lang="en-US" dirty="0"/>
              <a:t/>
            </a:r>
            <a:br>
              <a:rPr lang="en-US" dirty="0"/>
            </a:br>
            <a:endParaRPr lang="ar-EG" dirty="0"/>
          </a:p>
        </p:txBody>
      </p:sp>
      <p:sp>
        <p:nvSpPr>
          <p:cNvPr id="3" name="Rectangle 2"/>
          <p:cNvSpPr/>
          <p:nvPr/>
        </p:nvSpPr>
        <p:spPr>
          <a:xfrm>
            <a:off x="3135641" y="3613666"/>
            <a:ext cx="9433288" cy="523220"/>
          </a:xfrm>
          <a:prstGeom prst="rect">
            <a:avLst/>
          </a:prstGeom>
        </p:spPr>
        <p:txBody>
          <a:bodyPr wrap="none">
            <a:spAutoFit/>
          </a:bodyPr>
          <a:lstStyle/>
          <a:p>
            <a:r>
              <a:rPr lang="en-US" sz="2800" b="1" dirty="0"/>
              <a:t>Controlling Access to Files with Linux File System Permissions  </a:t>
            </a:r>
            <a:endParaRPr lang="en-US" sz="2800" b="1" dirty="0" smtClean="0"/>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755" y="5761794"/>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sp>
        <p:nvSpPr>
          <p:cNvPr id="7" name="Rectangle 6"/>
          <p:cNvSpPr/>
          <p:nvPr/>
        </p:nvSpPr>
        <p:spPr>
          <a:xfrm>
            <a:off x="777228" y="1460812"/>
            <a:ext cx="11139478" cy="5262979"/>
          </a:xfrm>
          <a:prstGeom prst="rect">
            <a:avLst/>
          </a:prstGeom>
        </p:spPr>
        <p:txBody>
          <a:bodyPr wrap="square">
            <a:spAutoFit/>
          </a:bodyPr>
          <a:lstStyle/>
          <a:p>
            <a:pPr algn="ctr"/>
            <a:r>
              <a:rPr lang="en-US" sz="2400" b="1" dirty="0">
                <a:solidFill>
                  <a:srgbClr val="FF0000"/>
                </a:solidFill>
              </a:rPr>
              <a:t>LINUX FILE SYSTEM PERMISSIONS </a:t>
            </a:r>
            <a:endParaRPr lang="en-US" sz="2400" b="1" dirty="0" smtClean="0">
              <a:solidFill>
                <a:srgbClr val="FF0000"/>
              </a:solidFill>
            </a:endParaRPr>
          </a:p>
          <a:p>
            <a:pPr algn="ctr"/>
            <a:endParaRPr lang="en-US" sz="2400" b="1" dirty="0" smtClean="0">
              <a:solidFill>
                <a:srgbClr val="FF0000"/>
              </a:solidFill>
            </a:endParaRPr>
          </a:p>
          <a:p>
            <a:pPr marL="285750" indent="-285750">
              <a:buFont typeface="Wingdings" panose="05000000000000000000" pitchFamily="2" charset="2"/>
              <a:buChar char="q"/>
            </a:pPr>
            <a:r>
              <a:rPr lang="en-US" sz="2400" dirty="0" smtClean="0"/>
              <a:t>Access </a:t>
            </a:r>
            <a:r>
              <a:rPr lang="en-US" sz="2400" dirty="0"/>
              <a:t>to files by users are controlled by file permissions. The Linux file permissions system is simple but flexible, which makes it easy to understand and apply, yet able to handle most normal permission cases easily. </a:t>
            </a:r>
            <a:endParaRPr lang="en-US" sz="2400" dirty="0" smtClean="0"/>
          </a:p>
          <a:p>
            <a:pPr marL="285750" indent="-285750">
              <a:buFont typeface="Wingdings" panose="05000000000000000000" pitchFamily="2" charset="2"/>
              <a:buChar char="q"/>
            </a:pPr>
            <a:r>
              <a:rPr lang="en-US" sz="2400" dirty="0" smtClean="0">
                <a:solidFill>
                  <a:schemeClr val="accent1"/>
                </a:solidFill>
              </a:rPr>
              <a:t>Files </a:t>
            </a:r>
            <a:r>
              <a:rPr lang="en-US" sz="2400" dirty="0">
                <a:solidFill>
                  <a:schemeClr val="accent1"/>
                </a:solidFill>
              </a:rPr>
              <a:t>have just three categories of user to which permissions apply. The file is owned by a user, normally the one who created the file. </a:t>
            </a:r>
            <a:endParaRPr lang="en-US" sz="2400" dirty="0" smtClean="0">
              <a:solidFill>
                <a:schemeClr val="accent1"/>
              </a:solidFill>
            </a:endParaRPr>
          </a:p>
          <a:p>
            <a:pPr marL="285750" indent="-285750">
              <a:buFont typeface="Wingdings" panose="05000000000000000000" pitchFamily="2" charset="2"/>
              <a:buChar char="q"/>
            </a:pPr>
            <a:r>
              <a:rPr lang="en-US" sz="2400" dirty="0" smtClean="0"/>
              <a:t>The </a:t>
            </a:r>
            <a:r>
              <a:rPr lang="en-US" sz="2400" dirty="0"/>
              <a:t>file is also owned by a single group, usually the primary group of the user who created the file, but this can be changed</a:t>
            </a:r>
            <a:r>
              <a:rPr lang="en-US" sz="2400" dirty="0">
                <a:solidFill>
                  <a:schemeClr val="accent6"/>
                </a:solidFill>
              </a:rPr>
              <a:t>. Different permissions can be set for the owning user, the owning group, and for all other users on the system that are not the user or a member of the owning group. </a:t>
            </a:r>
            <a:endParaRPr lang="en-US" sz="2400" dirty="0" smtClean="0">
              <a:solidFill>
                <a:schemeClr val="accent6"/>
              </a:solidFill>
            </a:endParaRPr>
          </a:p>
          <a:p>
            <a:pPr marL="285750" indent="-285750">
              <a:buFont typeface="Wingdings" panose="05000000000000000000" pitchFamily="2" charset="2"/>
              <a:buChar char="q"/>
            </a:pPr>
            <a:r>
              <a:rPr lang="en-US" sz="2400" dirty="0" smtClean="0"/>
              <a:t>  The </a:t>
            </a:r>
            <a:r>
              <a:rPr lang="en-US" sz="2400" dirty="0"/>
              <a:t>most specific permissions apply. So, user permissions override group permissions, which override other permissions</a:t>
            </a:r>
            <a:r>
              <a:rPr lang="en-US" sz="2400" dirty="0" smtClean="0"/>
              <a:t>.</a:t>
            </a:r>
          </a:p>
          <a:p>
            <a:pPr marL="285750" indent="-285750">
              <a:buFont typeface="Wingdings" panose="05000000000000000000" pitchFamily="2" charset="2"/>
              <a:buChar char="q"/>
            </a:pPr>
            <a:endParaRPr lang="ar-EG" sz="2400" dirty="0"/>
          </a:p>
        </p:txBody>
      </p:sp>
    </p:spTree>
    <p:extLst>
      <p:ext uri="{BB962C8B-B14F-4D97-AF65-F5344CB8AC3E}">
        <p14:creationId xmlns:p14="http://schemas.microsoft.com/office/powerpoint/2010/main" val="32200970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458632"/>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sp>
        <p:nvSpPr>
          <p:cNvPr id="7" name="Rectangle 6"/>
          <p:cNvSpPr/>
          <p:nvPr/>
        </p:nvSpPr>
        <p:spPr>
          <a:xfrm>
            <a:off x="933196" y="1738090"/>
            <a:ext cx="10827539" cy="4524315"/>
          </a:xfrm>
          <a:prstGeom prst="rect">
            <a:avLst/>
          </a:prstGeom>
        </p:spPr>
        <p:txBody>
          <a:bodyPr wrap="square">
            <a:spAutoFit/>
          </a:bodyPr>
          <a:lstStyle/>
          <a:p>
            <a:pPr marL="285750" indent="-285750">
              <a:buFont typeface="Wingdings" panose="05000000000000000000" pitchFamily="2" charset="2"/>
              <a:buChar char="q"/>
            </a:pPr>
            <a:r>
              <a:rPr lang="en-US" sz="2400" dirty="0">
                <a:solidFill>
                  <a:srgbClr val="FFC000"/>
                </a:solidFill>
              </a:rPr>
              <a:t>In the graphic that follows, </a:t>
            </a:r>
            <a:r>
              <a:rPr lang="en-US" sz="2400" dirty="0" err="1">
                <a:solidFill>
                  <a:srgbClr val="FFC000"/>
                </a:solidFill>
              </a:rPr>
              <a:t>joshua</a:t>
            </a:r>
            <a:r>
              <a:rPr lang="en-US" sz="2400" dirty="0">
                <a:solidFill>
                  <a:srgbClr val="FFC000"/>
                </a:solidFill>
              </a:rPr>
              <a:t> is a member of the groups </a:t>
            </a:r>
            <a:r>
              <a:rPr lang="en-US" sz="2400" dirty="0" err="1">
                <a:solidFill>
                  <a:srgbClr val="FFC000"/>
                </a:solidFill>
              </a:rPr>
              <a:t>joshua</a:t>
            </a:r>
            <a:r>
              <a:rPr lang="en-US" sz="2400" dirty="0">
                <a:solidFill>
                  <a:srgbClr val="FFC000"/>
                </a:solidFill>
              </a:rPr>
              <a:t> and web, while </a:t>
            </a:r>
            <a:r>
              <a:rPr lang="en-US" sz="2400" dirty="0" err="1">
                <a:solidFill>
                  <a:srgbClr val="FFC000"/>
                </a:solidFill>
              </a:rPr>
              <a:t>allison</a:t>
            </a:r>
            <a:r>
              <a:rPr lang="en-US" sz="2400" dirty="0">
                <a:solidFill>
                  <a:srgbClr val="FFC000"/>
                </a:solidFill>
              </a:rPr>
              <a:t> is a member of </a:t>
            </a:r>
            <a:r>
              <a:rPr lang="en-US" sz="2400" dirty="0" err="1">
                <a:solidFill>
                  <a:srgbClr val="FFC000"/>
                </a:solidFill>
              </a:rPr>
              <a:t>allison</a:t>
            </a:r>
            <a:r>
              <a:rPr lang="en-US" sz="2400" dirty="0">
                <a:solidFill>
                  <a:srgbClr val="FFC000"/>
                </a:solidFill>
              </a:rPr>
              <a:t>, wheel, and web. </a:t>
            </a:r>
            <a:endParaRPr lang="en-US" sz="2400" dirty="0" smtClean="0">
              <a:solidFill>
                <a:srgbClr val="FFC000"/>
              </a:solidFill>
            </a:endParaRPr>
          </a:p>
          <a:p>
            <a:pPr marL="285750" indent="-285750">
              <a:buFont typeface="Wingdings" panose="05000000000000000000" pitchFamily="2" charset="2"/>
              <a:buChar char="q"/>
            </a:pPr>
            <a:r>
              <a:rPr lang="en-US" sz="2400" dirty="0" smtClean="0"/>
              <a:t>When </a:t>
            </a:r>
            <a:r>
              <a:rPr lang="en-US" sz="2400" dirty="0" err="1"/>
              <a:t>joshua</a:t>
            </a:r>
            <a:r>
              <a:rPr lang="en-US" sz="2400" dirty="0"/>
              <a:t> and </a:t>
            </a:r>
            <a:r>
              <a:rPr lang="en-US" sz="2400" dirty="0" err="1"/>
              <a:t>allison</a:t>
            </a:r>
            <a:r>
              <a:rPr lang="en-US" sz="2400" dirty="0"/>
              <a:t> have the need to collaborate, the files should be associated with the group web and the group permissions should allow the desired access</a:t>
            </a:r>
            <a:r>
              <a:rPr lang="en-US" sz="2400" dirty="0" smtClean="0"/>
              <a:t>.</a:t>
            </a:r>
          </a:p>
          <a:p>
            <a:pPr marL="285750" indent="-285750">
              <a:buFont typeface="Wingdings" panose="05000000000000000000" pitchFamily="2" charset="2"/>
              <a:buChar char="q"/>
            </a:pPr>
            <a:endParaRPr lang="en-US" sz="2400" dirty="0"/>
          </a:p>
          <a:p>
            <a:pPr marL="285750" indent="-285750">
              <a:buFont typeface="Wingdings" panose="05000000000000000000" pitchFamily="2" charset="2"/>
              <a:buChar char="q"/>
            </a:pPr>
            <a:endParaRPr lang="en-US" sz="2400" dirty="0" smtClean="0"/>
          </a:p>
          <a:p>
            <a:pPr marL="285750" indent="-285750">
              <a:buFont typeface="Wingdings" panose="05000000000000000000" pitchFamily="2" charset="2"/>
              <a:buChar char="q"/>
            </a:pPr>
            <a:endParaRPr lang="en-US" sz="2400" dirty="0"/>
          </a:p>
          <a:p>
            <a:pPr marL="285750" indent="-285750">
              <a:buFont typeface="Wingdings" panose="05000000000000000000" pitchFamily="2" charset="2"/>
              <a:buChar char="q"/>
            </a:pPr>
            <a:endParaRPr lang="en-US" sz="2400" dirty="0" smtClean="0"/>
          </a:p>
          <a:p>
            <a:endParaRPr lang="en-US" sz="2400" dirty="0"/>
          </a:p>
          <a:p>
            <a:pPr marL="285750" indent="-285750">
              <a:buFont typeface="Wingdings" panose="05000000000000000000" pitchFamily="2" charset="2"/>
              <a:buChar char="q"/>
            </a:pPr>
            <a:r>
              <a:rPr lang="en-US" sz="2400" dirty="0" smtClean="0"/>
              <a:t> </a:t>
            </a:r>
            <a:r>
              <a:rPr lang="en-US" sz="2400" dirty="0" smtClean="0">
                <a:solidFill>
                  <a:srgbClr val="FF0000"/>
                </a:solidFill>
              </a:rPr>
              <a:t>There </a:t>
            </a:r>
            <a:r>
              <a:rPr lang="en-US" sz="2400" dirty="0">
                <a:solidFill>
                  <a:srgbClr val="FF0000"/>
                </a:solidFill>
              </a:rPr>
              <a:t>are also just three categories of permissions which apply: read, write, and execute. These permissions affect access to files and directories as follows: </a:t>
            </a:r>
            <a:endParaRPr lang="ar-EG" sz="2400" dirty="0">
              <a:solidFill>
                <a:srgbClr val="FF0000"/>
              </a:solidFill>
            </a:endParaRPr>
          </a:p>
        </p:txBody>
      </p:sp>
      <p:pic>
        <p:nvPicPr>
          <p:cNvPr id="9" name="Picture 8"/>
          <p:cNvPicPr>
            <a:picLocks noChangeAspect="1"/>
          </p:cNvPicPr>
          <p:nvPr/>
        </p:nvPicPr>
        <p:blipFill>
          <a:blip r:embed="rId6"/>
          <a:stretch>
            <a:fillRect/>
          </a:stretch>
        </p:blipFill>
        <p:spPr>
          <a:xfrm>
            <a:off x="6162906" y="3238485"/>
            <a:ext cx="2646501" cy="2054362"/>
          </a:xfrm>
          <a:prstGeom prst="rect">
            <a:avLst/>
          </a:prstGeom>
        </p:spPr>
      </p:pic>
    </p:spTree>
    <p:extLst>
      <p:ext uri="{BB962C8B-B14F-4D97-AF65-F5344CB8AC3E}">
        <p14:creationId xmlns:p14="http://schemas.microsoft.com/office/powerpoint/2010/main" val="28336023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1804550" y="1829456"/>
            <a:ext cx="7804427" cy="2305222"/>
          </a:xfrm>
          <a:prstGeom prst="rect">
            <a:avLst/>
          </a:prstGeom>
        </p:spPr>
      </p:pic>
      <p:pic>
        <p:nvPicPr>
          <p:cNvPr id="14" name="Picture 13"/>
          <p:cNvPicPr>
            <a:picLocks noChangeAspect="1"/>
          </p:cNvPicPr>
          <p:nvPr/>
        </p:nvPicPr>
        <p:blipFill>
          <a:blip r:embed="rId7"/>
          <a:stretch>
            <a:fillRect/>
          </a:stretch>
        </p:blipFill>
        <p:spPr>
          <a:xfrm>
            <a:off x="1804550" y="4134678"/>
            <a:ext cx="7955632" cy="1511994"/>
          </a:xfrm>
          <a:prstGeom prst="rect">
            <a:avLst/>
          </a:prstGeom>
        </p:spPr>
      </p:pic>
    </p:spTree>
    <p:extLst>
      <p:ext uri="{BB962C8B-B14F-4D97-AF65-F5344CB8AC3E}">
        <p14:creationId xmlns:p14="http://schemas.microsoft.com/office/powerpoint/2010/main" val="10454141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sp>
        <p:nvSpPr>
          <p:cNvPr id="7" name="Rectangle 6"/>
          <p:cNvSpPr/>
          <p:nvPr/>
        </p:nvSpPr>
        <p:spPr>
          <a:xfrm>
            <a:off x="1014365" y="1724683"/>
            <a:ext cx="11058310" cy="4893647"/>
          </a:xfrm>
          <a:prstGeom prst="rect">
            <a:avLst/>
          </a:prstGeom>
        </p:spPr>
        <p:txBody>
          <a:bodyPr wrap="square">
            <a:spAutoFit/>
          </a:bodyPr>
          <a:lstStyle/>
          <a:p>
            <a:pPr marL="285750" indent="-285750">
              <a:buFont typeface="Wingdings" panose="05000000000000000000" pitchFamily="2" charset="2"/>
              <a:buChar char="v"/>
            </a:pPr>
            <a:r>
              <a:rPr lang="en-US" dirty="0" smtClean="0"/>
              <a:t> </a:t>
            </a:r>
            <a:r>
              <a:rPr lang="en-US" sz="2400" dirty="0" smtClean="0">
                <a:solidFill>
                  <a:schemeClr val="accent1"/>
                </a:solidFill>
              </a:rPr>
              <a:t>Read </a:t>
            </a:r>
            <a:r>
              <a:rPr lang="en-US" sz="2400" dirty="0">
                <a:solidFill>
                  <a:schemeClr val="accent1"/>
                </a:solidFill>
              </a:rPr>
              <a:t>and exec on read-only directories, so that they can list the directory and access its contents. </a:t>
            </a:r>
            <a:endParaRPr lang="en-US" sz="2400" dirty="0" smtClean="0">
              <a:solidFill>
                <a:schemeClr val="accent1"/>
              </a:solidFill>
            </a:endParaRPr>
          </a:p>
          <a:p>
            <a:pPr marL="285750" indent="-285750">
              <a:buFont typeface="Wingdings" panose="05000000000000000000" pitchFamily="2" charset="2"/>
              <a:buChar char="v"/>
            </a:pPr>
            <a:r>
              <a:rPr lang="en-US" sz="2400" dirty="0" smtClean="0"/>
              <a:t>If </a:t>
            </a:r>
            <a:r>
              <a:rPr lang="en-US" sz="2400" dirty="0"/>
              <a:t>a user only has read access on a directory, the names of the files in it can be listed, but no other information, including permissions or time stamps, are available, nor can they be accessed. </a:t>
            </a:r>
            <a:endParaRPr lang="en-US" sz="2400" dirty="0" smtClean="0"/>
          </a:p>
          <a:p>
            <a:pPr marL="285750" indent="-285750">
              <a:buFont typeface="Wingdings" panose="05000000000000000000" pitchFamily="2" charset="2"/>
              <a:buChar char="v"/>
            </a:pPr>
            <a:r>
              <a:rPr lang="en-US" sz="2400" dirty="0" smtClean="0">
                <a:solidFill>
                  <a:srgbClr val="0A1F61"/>
                </a:solidFill>
              </a:rPr>
              <a:t>If </a:t>
            </a:r>
            <a:r>
              <a:rPr lang="en-US" sz="2400" dirty="0">
                <a:solidFill>
                  <a:srgbClr val="0A1F61"/>
                </a:solidFill>
              </a:rPr>
              <a:t>a user only has exec access on a directory, they cannot list the names of the files in the directory, but if they already know the name of a file which they have permission to read, then they can access the contents of that file by explicitly specifying the file name. </a:t>
            </a:r>
            <a:endParaRPr lang="en-US" sz="2400" dirty="0" smtClean="0">
              <a:solidFill>
                <a:srgbClr val="0A1F61"/>
              </a:solidFill>
            </a:endParaRPr>
          </a:p>
          <a:p>
            <a:pPr marL="285750" indent="-285750">
              <a:buFont typeface="Wingdings" panose="05000000000000000000" pitchFamily="2" charset="2"/>
              <a:buChar char="v"/>
            </a:pPr>
            <a:r>
              <a:rPr lang="en-US" sz="2400" dirty="0" smtClean="0">
                <a:solidFill>
                  <a:srgbClr val="FF0000"/>
                </a:solidFill>
              </a:rPr>
              <a:t>A </a:t>
            </a:r>
            <a:r>
              <a:rPr lang="en-US" sz="2400" dirty="0">
                <a:solidFill>
                  <a:srgbClr val="FF0000"/>
                </a:solidFill>
              </a:rPr>
              <a:t>file may be removed by anyone who has write permission to the directory in which the file resides, regardless of the ownership or permissions on the file itself. (This can be overridden with a special permission, the sticky bit, which will be discussed at the end of the unit.)</a:t>
            </a:r>
            <a:endParaRPr lang="ar-EG" sz="2400" dirty="0">
              <a:solidFill>
                <a:srgbClr val="FF0000"/>
              </a:solidFill>
            </a:endParaRPr>
          </a:p>
        </p:txBody>
      </p:sp>
    </p:spTree>
    <p:extLst>
      <p:ext uri="{BB962C8B-B14F-4D97-AF65-F5344CB8AC3E}">
        <p14:creationId xmlns:p14="http://schemas.microsoft.com/office/powerpoint/2010/main" val="19804024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sp>
        <p:nvSpPr>
          <p:cNvPr id="7" name="Rectangle 6"/>
          <p:cNvSpPr/>
          <p:nvPr/>
        </p:nvSpPr>
        <p:spPr>
          <a:xfrm>
            <a:off x="2955278" y="1745508"/>
            <a:ext cx="7720640" cy="461665"/>
          </a:xfrm>
          <a:prstGeom prst="rect">
            <a:avLst/>
          </a:prstGeom>
        </p:spPr>
        <p:txBody>
          <a:bodyPr wrap="none">
            <a:spAutoFit/>
          </a:bodyPr>
          <a:lstStyle/>
          <a:p>
            <a:r>
              <a:rPr lang="en-US" sz="2400" b="1" dirty="0">
                <a:solidFill>
                  <a:srgbClr val="00B050"/>
                </a:solidFill>
              </a:rPr>
              <a:t>VIEWING FILE/DIRECTORY PERMISSIONS AND OWNERSHIP </a:t>
            </a:r>
            <a:endParaRPr lang="ar-EG" sz="2400" b="1" dirty="0">
              <a:solidFill>
                <a:srgbClr val="00B050"/>
              </a:solidFill>
            </a:endParaRPr>
          </a:p>
        </p:txBody>
      </p:sp>
      <p:sp>
        <p:nvSpPr>
          <p:cNvPr id="11" name="Rectangle 10"/>
          <p:cNvSpPr/>
          <p:nvPr/>
        </p:nvSpPr>
        <p:spPr>
          <a:xfrm>
            <a:off x="435195" y="2319612"/>
            <a:ext cx="10939101" cy="830997"/>
          </a:xfrm>
          <a:prstGeom prst="rect">
            <a:avLst/>
          </a:prstGeom>
        </p:spPr>
        <p:txBody>
          <a:bodyPr wrap="square">
            <a:spAutoFit/>
          </a:bodyPr>
          <a:lstStyle/>
          <a:p>
            <a:pPr marL="342900" indent="-342900">
              <a:buFont typeface="Wingdings" panose="05000000000000000000" pitchFamily="2" charset="2"/>
              <a:buChar char="q"/>
            </a:pPr>
            <a:r>
              <a:rPr lang="en-US" sz="2400" dirty="0" smtClean="0"/>
              <a:t>The -l option of the ls command will expand the file listing to include both the permissions of a file and the ownership:</a:t>
            </a:r>
            <a:endParaRPr lang="ar-EG" sz="2400" dirty="0"/>
          </a:p>
        </p:txBody>
      </p:sp>
      <p:sp>
        <p:nvSpPr>
          <p:cNvPr id="13" name="Rectangle 12"/>
          <p:cNvSpPr/>
          <p:nvPr/>
        </p:nvSpPr>
        <p:spPr>
          <a:xfrm>
            <a:off x="1014365" y="4684149"/>
            <a:ext cx="10968631" cy="1569660"/>
          </a:xfrm>
          <a:prstGeom prst="rect">
            <a:avLst/>
          </a:prstGeom>
        </p:spPr>
        <p:txBody>
          <a:bodyPr wrap="square">
            <a:spAutoFit/>
          </a:bodyPr>
          <a:lstStyle/>
          <a:p>
            <a:pPr marL="342900" indent="-342900">
              <a:buFont typeface="Wingdings" panose="05000000000000000000" pitchFamily="2" charset="2"/>
              <a:buChar char="q"/>
            </a:pPr>
            <a:r>
              <a:rPr lang="en-US" sz="2400" dirty="0"/>
              <a:t>The command </a:t>
            </a:r>
            <a:r>
              <a:rPr lang="en-US" sz="2400" b="1" dirty="0">
                <a:solidFill>
                  <a:srgbClr val="FF0000"/>
                </a:solidFill>
              </a:rPr>
              <a:t>ls -l</a:t>
            </a:r>
            <a:r>
              <a:rPr lang="en-US" sz="2400" dirty="0"/>
              <a:t> </a:t>
            </a:r>
            <a:r>
              <a:rPr lang="en-US" sz="2400" dirty="0" smtClean="0"/>
              <a:t>directory name </a:t>
            </a:r>
            <a:r>
              <a:rPr lang="en-US" sz="2400" dirty="0"/>
              <a:t>will show the expanded listing of all of the files that reside inside the directory. </a:t>
            </a:r>
            <a:endParaRPr lang="en-US" sz="2400" dirty="0" smtClean="0"/>
          </a:p>
          <a:p>
            <a:pPr marL="342900" indent="-342900">
              <a:buFont typeface="Wingdings" panose="05000000000000000000" pitchFamily="2" charset="2"/>
              <a:buChar char="q"/>
            </a:pPr>
            <a:r>
              <a:rPr lang="en-US" sz="2400" dirty="0" smtClean="0"/>
              <a:t>To </a:t>
            </a:r>
            <a:r>
              <a:rPr lang="en-US" sz="2400" dirty="0"/>
              <a:t>prevent the descent into the directory and see the expanded listing of the directory itself, add the -d option to ls: </a:t>
            </a:r>
            <a:endParaRPr lang="ar-EG" sz="2400" dirty="0"/>
          </a:p>
        </p:txBody>
      </p:sp>
      <p:pic>
        <p:nvPicPr>
          <p:cNvPr id="14" name="Picture 13"/>
          <p:cNvPicPr>
            <a:picLocks noChangeAspect="1"/>
          </p:cNvPicPr>
          <p:nvPr/>
        </p:nvPicPr>
        <p:blipFill>
          <a:blip r:embed="rId6"/>
          <a:stretch>
            <a:fillRect/>
          </a:stretch>
        </p:blipFill>
        <p:spPr>
          <a:xfrm>
            <a:off x="1104044" y="3316617"/>
            <a:ext cx="7451644" cy="857114"/>
          </a:xfrm>
          <a:prstGeom prst="rect">
            <a:avLst/>
          </a:prstGeom>
        </p:spPr>
      </p:pic>
    </p:spTree>
    <p:extLst>
      <p:ext uri="{BB962C8B-B14F-4D97-AF65-F5344CB8AC3E}">
        <p14:creationId xmlns:p14="http://schemas.microsoft.com/office/powerpoint/2010/main" val="13150249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621372"/>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1432062" y="1698458"/>
            <a:ext cx="7812329" cy="823200"/>
          </a:xfrm>
          <a:prstGeom prst="rect">
            <a:avLst/>
          </a:prstGeom>
        </p:spPr>
      </p:pic>
      <p:pic>
        <p:nvPicPr>
          <p:cNvPr id="9" name="Picture 8"/>
          <p:cNvPicPr>
            <a:picLocks noChangeAspect="1"/>
          </p:cNvPicPr>
          <p:nvPr/>
        </p:nvPicPr>
        <p:blipFill>
          <a:blip r:embed="rId7"/>
          <a:stretch>
            <a:fillRect/>
          </a:stretch>
        </p:blipFill>
        <p:spPr>
          <a:xfrm>
            <a:off x="2143159" y="3302984"/>
            <a:ext cx="7477237" cy="3318387"/>
          </a:xfrm>
          <a:prstGeom prst="rect">
            <a:avLst/>
          </a:prstGeom>
        </p:spPr>
      </p:pic>
      <p:sp>
        <p:nvSpPr>
          <p:cNvPr id="11" name="Rectangle 10"/>
          <p:cNvSpPr/>
          <p:nvPr/>
        </p:nvSpPr>
        <p:spPr>
          <a:xfrm>
            <a:off x="590200" y="2825666"/>
            <a:ext cx="6712222" cy="461665"/>
          </a:xfrm>
          <a:prstGeom prst="rect">
            <a:avLst/>
          </a:prstGeom>
        </p:spPr>
        <p:txBody>
          <a:bodyPr wrap="none">
            <a:spAutoFit/>
          </a:bodyPr>
          <a:lstStyle/>
          <a:p>
            <a:r>
              <a:rPr lang="en-US" sz="2400" b="1" dirty="0">
                <a:solidFill>
                  <a:srgbClr val="FF0000"/>
                </a:solidFill>
              </a:rPr>
              <a:t>EXAMPLES: LINUX USER, GROUP, OTHER CONCEPTS</a:t>
            </a:r>
            <a:endParaRPr lang="ar-EG" sz="2400" b="1" dirty="0">
              <a:solidFill>
                <a:srgbClr val="FF0000"/>
              </a:solidFill>
            </a:endParaRPr>
          </a:p>
        </p:txBody>
      </p:sp>
    </p:spTree>
    <p:extLst>
      <p:ext uri="{BB962C8B-B14F-4D97-AF65-F5344CB8AC3E}">
        <p14:creationId xmlns:p14="http://schemas.microsoft.com/office/powerpoint/2010/main" val="42257341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658764"/>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2809461" y="1236814"/>
            <a:ext cx="7222435" cy="5418107"/>
          </a:xfrm>
          <a:prstGeom prst="rect">
            <a:avLst/>
          </a:prstGeom>
        </p:spPr>
      </p:pic>
    </p:spTree>
    <p:extLst>
      <p:ext uri="{BB962C8B-B14F-4D97-AF65-F5344CB8AC3E}">
        <p14:creationId xmlns:p14="http://schemas.microsoft.com/office/powerpoint/2010/main" val="30620101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sp>
        <p:nvSpPr>
          <p:cNvPr id="7" name="Rectangle 6"/>
          <p:cNvSpPr/>
          <p:nvPr/>
        </p:nvSpPr>
        <p:spPr>
          <a:xfrm>
            <a:off x="2014331" y="1659220"/>
            <a:ext cx="9064486" cy="461665"/>
          </a:xfrm>
          <a:prstGeom prst="rect">
            <a:avLst/>
          </a:prstGeom>
        </p:spPr>
        <p:txBody>
          <a:bodyPr wrap="square">
            <a:spAutoFit/>
          </a:bodyPr>
          <a:lstStyle/>
          <a:p>
            <a:r>
              <a:rPr lang="en-US" sz="2400" b="1" dirty="0">
                <a:solidFill>
                  <a:srgbClr val="00B0F0"/>
                </a:solidFill>
              </a:rPr>
              <a:t>MANAGING FILE SYSTEM PERMISSIONS FROM THE COMMAND LINE</a:t>
            </a:r>
            <a:endParaRPr lang="ar-EG" sz="2400" b="1" dirty="0">
              <a:solidFill>
                <a:srgbClr val="00B0F0"/>
              </a:solidFill>
            </a:endParaRPr>
          </a:p>
        </p:txBody>
      </p:sp>
      <p:sp>
        <p:nvSpPr>
          <p:cNvPr id="9" name="Rectangle 8"/>
          <p:cNvSpPr/>
          <p:nvPr/>
        </p:nvSpPr>
        <p:spPr>
          <a:xfrm>
            <a:off x="450573" y="2263082"/>
            <a:ext cx="11078817" cy="3416320"/>
          </a:xfrm>
          <a:prstGeom prst="rect">
            <a:avLst/>
          </a:prstGeom>
        </p:spPr>
        <p:txBody>
          <a:bodyPr wrap="square">
            <a:spAutoFit/>
          </a:bodyPr>
          <a:lstStyle/>
          <a:p>
            <a:pPr marL="285750" indent="-285750">
              <a:buFont typeface="Wingdings" panose="05000000000000000000" pitchFamily="2" charset="2"/>
              <a:buChar char="q"/>
            </a:pPr>
            <a:r>
              <a:rPr lang="en-US" sz="2400" dirty="0">
                <a:solidFill>
                  <a:srgbClr val="FF0000"/>
                </a:solidFill>
              </a:rPr>
              <a:t>CHANGING FILE/DIRECTORY PERMISSIONS </a:t>
            </a:r>
            <a:r>
              <a:rPr lang="en-US" sz="2400" dirty="0"/>
              <a:t>The command used to change permissions from the command line is </a:t>
            </a:r>
            <a:r>
              <a:rPr lang="en-US" sz="2400" dirty="0" err="1"/>
              <a:t>chmod</a:t>
            </a:r>
            <a:r>
              <a:rPr lang="en-US" sz="2400" dirty="0"/>
              <a:t>, short for "change mode" (permissions are also called the mode of a file). </a:t>
            </a:r>
            <a:endParaRPr lang="en-US" sz="2400" dirty="0" smtClean="0"/>
          </a:p>
          <a:p>
            <a:pPr marL="285750" indent="-285750">
              <a:buFont typeface="Wingdings" panose="05000000000000000000" pitchFamily="2" charset="2"/>
              <a:buChar char="q"/>
            </a:pPr>
            <a:r>
              <a:rPr lang="en-US" sz="2400" dirty="0" smtClean="0">
                <a:solidFill>
                  <a:srgbClr val="FFC000"/>
                </a:solidFill>
              </a:rPr>
              <a:t>The </a:t>
            </a:r>
            <a:r>
              <a:rPr lang="en-US" sz="2400" dirty="0" err="1">
                <a:solidFill>
                  <a:srgbClr val="FFC000"/>
                </a:solidFill>
              </a:rPr>
              <a:t>chmod</a:t>
            </a:r>
            <a:r>
              <a:rPr lang="en-US" sz="2400" dirty="0">
                <a:solidFill>
                  <a:srgbClr val="FFC000"/>
                </a:solidFill>
              </a:rPr>
              <a:t> command takes a permission instruction followed by a list of files or directories to change. </a:t>
            </a:r>
            <a:r>
              <a:rPr lang="en-US" sz="2400" dirty="0"/>
              <a:t>The permission instruction can be issued either symbolically (the symbolic method) or numerically (the numeric method). </a:t>
            </a:r>
            <a:endParaRPr lang="en-US" sz="2400" dirty="0" smtClean="0"/>
          </a:p>
          <a:p>
            <a:endParaRPr lang="en-US" sz="2400" dirty="0"/>
          </a:p>
          <a:p>
            <a:r>
              <a:rPr lang="en-US" sz="2400" dirty="0" smtClean="0"/>
              <a:t>Symbolic </a:t>
            </a:r>
            <a:r>
              <a:rPr lang="en-US" sz="2400" dirty="0"/>
              <a:t>method keywords</a:t>
            </a:r>
            <a:r>
              <a:rPr lang="en-US" sz="2400" dirty="0" smtClean="0"/>
              <a:t>:</a:t>
            </a:r>
          </a:p>
          <a:p>
            <a:endParaRPr lang="ar-EG" sz="2400" dirty="0"/>
          </a:p>
        </p:txBody>
      </p:sp>
      <p:pic>
        <p:nvPicPr>
          <p:cNvPr id="11" name="Picture 10"/>
          <p:cNvPicPr>
            <a:picLocks noChangeAspect="1"/>
          </p:cNvPicPr>
          <p:nvPr/>
        </p:nvPicPr>
        <p:blipFill>
          <a:blip r:embed="rId6"/>
          <a:stretch>
            <a:fillRect/>
          </a:stretch>
        </p:blipFill>
        <p:spPr>
          <a:xfrm>
            <a:off x="3407464" y="5343316"/>
            <a:ext cx="6261441" cy="1006303"/>
          </a:xfrm>
          <a:prstGeom prst="rect">
            <a:avLst/>
          </a:prstGeom>
        </p:spPr>
      </p:pic>
    </p:spTree>
    <p:extLst>
      <p:ext uri="{BB962C8B-B14F-4D97-AF65-F5344CB8AC3E}">
        <p14:creationId xmlns:p14="http://schemas.microsoft.com/office/powerpoint/2010/main" val="33517882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621372"/>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sp>
        <p:nvSpPr>
          <p:cNvPr id="7" name="Rectangle 6"/>
          <p:cNvSpPr/>
          <p:nvPr/>
        </p:nvSpPr>
        <p:spPr>
          <a:xfrm>
            <a:off x="1014365" y="1460812"/>
            <a:ext cx="11200083" cy="5262979"/>
          </a:xfrm>
          <a:prstGeom prst="rect">
            <a:avLst/>
          </a:prstGeom>
        </p:spPr>
        <p:txBody>
          <a:bodyPr wrap="square">
            <a:spAutoFit/>
          </a:bodyPr>
          <a:lstStyle/>
          <a:p>
            <a:r>
              <a:rPr lang="en-US" sz="2400" dirty="0"/>
              <a:t>• Who is u, g, o, a (for user, group, other, all) </a:t>
            </a:r>
            <a:endParaRPr lang="en-US" sz="2400" dirty="0" smtClean="0"/>
          </a:p>
          <a:p>
            <a:r>
              <a:rPr lang="en-US" sz="2400" dirty="0" smtClean="0"/>
              <a:t>• </a:t>
            </a:r>
            <a:r>
              <a:rPr lang="en-US" sz="2400" dirty="0"/>
              <a:t>What is +, -, = (for add, remove, set exactly) </a:t>
            </a:r>
            <a:endParaRPr lang="en-US" sz="2400" dirty="0" smtClean="0"/>
          </a:p>
          <a:p>
            <a:r>
              <a:rPr lang="en-US" sz="2400" dirty="0" smtClean="0"/>
              <a:t>• </a:t>
            </a:r>
            <a:r>
              <a:rPr lang="en-US" sz="2400" dirty="0"/>
              <a:t>Which is r, w, x (for read, write, execute) </a:t>
            </a:r>
            <a:endParaRPr lang="en-US" sz="2400" dirty="0" smtClean="0"/>
          </a:p>
          <a:p>
            <a:endParaRPr lang="en-US" sz="2400" dirty="0"/>
          </a:p>
          <a:p>
            <a:pPr marL="342900" indent="-342900">
              <a:buFont typeface="Wingdings" panose="05000000000000000000" pitchFamily="2" charset="2"/>
              <a:buChar char="Ø"/>
            </a:pPr>
            <a:r>
              <a:rPr lang="en-US" sz="2400" dirty="0" smtClean="0">
                <a:solidFill>
                  <a:schemeClr val="accent2"/>
                </a:solidFill>
              </a:rPr>
              <a:t>The </a:t>
            </a:r>
            <a:r>
              <a:rPr lang="en-US" sz="2400" dirty="0">
                <a:solidFill>
                  <a:schemeClr val="accent2"/>
                </a:solidFill>
              </a:rPr>
              <a:t>symbolic method of changing file permissions uses letters to represent the different groups of permissions: u for user, g for group, o for other, and a for all</a:t>
            </a:r>
            <a:r>
              <a:rPr lang="en-US" sz="2400" dirty="0" smtClean="0">
                <a:solidFill>
                  <a:schemeClr val="accent2"/>
                </a:solidFill>
              </a:rPr>
              <a:t>.</a:t>
            </a:r>
          </a:p>
          <a:p>
            <a:endParaRPr lang="en-US" sz="2400" dirty="0"/>
          </a:p>
          <a:p>
            <a:pPr marL="342900" indent="-342900">
              <a:buFont typeface="Wingdings" panose="05000000000000000000" pitchFamily="2" charset="2"/>
              <a:buChar char="q"/>
            </a:pPr>
            <a:r>
              <a:rPr lang="en-US" sz="2400" dirty="0" smtClean="0"/>
              <a:t> </a:t>
            </a:r>
            <a:r>
              <a:rPr lang="en-US" sz="2400" dirty="0"/>
              <a:t>With the symbolic method, it is not necessary to set a complete new group of permissions</a:t>
            </a:r>
            <a:r>
              <a:rPr lang="en-US" sz="2400" dirty="0" smtClean="0"/>
              <a:t>.</a:t>
            </a:r>
          </a:p>
          <a:p>
            <a:pPr marL="342900" indent="-342900">
              <a:buFont typeface="Wingdings" panose="05000000000000000000" pitchFamily="2" charset="2"/>
              <a:buChar char="q"/>
            </a:pPr>
            <a:r>
              <a:rPr lang="en-US" sz="2400" dirty="0" smtClean="0"/>
              <a:t> </a:t>
            </a:r>
            <a:r>
              <a:rPr lang="en-US" sz="2400" dirty="0"/>
              <a:t>Instead, it is possible to change one or more of the existing permissions. In order to accomplish this, use three symbols: </a:t>
            </a:r>
            <a:endParaRPr lang="en-US" sz="2400" dirty="0" smtClean="0"/>
          </a:p>
          <a:p>
            <a:pPr marL="342900" indent="-342900">
              <a:buFont typeface="Wingdings" panose="05000000000000000000" pitchFamily="2" charset="2"/>
              <a:buChar char="q"/>
            </a:pPr>
            <a:r>
              <a:rPr lang="en-US" sz="2400" b="1" dirty="0" smtClean="0">
                <a:solidFill>
                  <a:srgbClr val="FFC000"/>
                </a:solidFill>
              </a:rPr>
              <a:t>+ </a:t>
            </a:r>
            <a:r>
              <a:rPr lang="en-US" sz="2400" dirty="0"/>
              <a:t>to add permissions to a </a:t>
            </a:r>
            <a:r>
              <a:rPr lang="en-US" sz="2400" dirty="0" smtClean="0"/>
              <a:t>set</a:t>
            </a:r>
            <a:endParaRPr lang="en-US" sz="2400" dirty="0"/>
          </a:p>
          <a:p>
            <a:pPr marL="342900" indent="-342900">
              <a:buFont typeface="Wingdings" panose="05000000000000000000" pitchFamily="2" charset="2"/>
              <a:buChar char="q"/>
            </a:pPr>
            <a:r>
              <a:rPr lang="en-US" sz="2400" dirty="0" smtClean="0">
                <a:solidFill>
                  <a:srgbClr val="FF0000"/>
                </a:solidFill>
              </a:rPr>
              <a:t>- </a:t>
            </a:r>
            <a:r>
              <a:rPr lang="en-US" sz="2400" dirty="0"/>
              <a:t>to remove permissions from a </a:t>
            </a:r>
            <a:r>
              <a:rPr lang="en-US" sz="2400" dirty="0" smtClean="0"/>
              <a:t>set</a:t>
            </a:r>
          </a:p>
          <a:p>
            <a:pPr marL="342900" indent="-342900">
              <a:buFont typeface="Wingdings" panose="05000000000000000000" pitchFamily="2" charset="2"/>
              <a:buChar char="q"/>
            </a:pPr>
            <a:r>
              <a:rPr lang="en-US" sz="2400" dirty="0" smtClean="0">
                <a:solidFill>
                  <a:srgbClr val="24A9E1"/>
                </a:solidFill>
              </a:rPr>
              <a:t> = </a:t>
            </a:r>
            <a:r>
              <a:rPr lang="en-US" sz="2400" dirty="0"/>
              <a:t>to replace the entire set for a group of </a:t>
            </a:r>
            <a:r>
              <a:rPr lang="en-US" sz="2400" dirty="0" smtClean="0"/>
              <a:t>permissions.</a:t>
            </a:r>
            <a:endParaRPr lang="ar-EG" sz="2400" dirty="0"/>
          </a:p>
        </p:txBody>
      </p:sp>
    </p:spTree>
    <p:extLst>
      <p:ext uri="{BB962C8B-B14F-4D97-AF65-F5344CB8AC3E}">
        <p14:creationId xmlns:p14="http://schemas.microsoft.com/office/powerpoint/2010/main" val="21343113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sp>
        <p:nvSpPr>
          <p:cNvPr id="7" name="Rectangle 6"/>
          <p:cNvSpPr/>
          <p:nvPr/>
        </p:nvSpPr>
        <p:spPr>
          <a:xfrm>
            <a:off x="713620" y="1812893"/>
            <a:ext cx="11047115" cy="3046988"/>
          </a:xfrm>
          <a:prstGeom prst="rect">
            <a:avLst/>
          </a:prstGeom>
        </p:spPr>
        <p:txBody>
          <a:bodyPr wrap="square">
            <a:spAutoFit/>
          </a:bodyPr>
          <a:lstStyle/>
          <a:p>
            <a:pPr marL="342900" indent="-342900">
              <a:buFont typeface="Wingdings" panose="05000000000000000000" pitchFamily="2" charset="2"/>
              <a:buChar char="q"/>
            </a:pPr>
            <a:r>
              <a:rPr lang="en-US" sz="2400" dirty="0"/>
              <a:t>The permissions themselves are represented by a single letter: r for read, w for write, and x for </a:t>
            </a:r>
            <a:r>
              <a:rPr lang="en-US" sz="2400" dirty="0" smtClean="0"/>
              <a:t>execute</a:t>
            </a:r>
          </a:p>
          <a:p>
            <a:pPr marL="342900" indent="-342900">
              <a:buFont typeface="Wingdings" panose="05000000000000000000" pitchFamily="2" charset="2"/>
              <a:buChar char="q"/>
            </a:pPr>
            <a:r>
              <a:rPr lang="en-US" sz="2400" dirty="0" smtClean="0"/>
              <a:t>When </a:t>
            </a:r>
            <a:r>
              <a:rPr lang="en-US" sz="2400" b="1" dirty="0">
                <a:solidFill>
                  <a:srgbClr val="FF0000"/>
                </a:solidFill>
              </a:rPr>
              <a:t>using </a:t>
            </a:r>
            <a:r>
              <a:rPr lang="en-US" sz="2400" b="1" dirty="0" err="1">
                <a:solidFill>
                  <a:srgbClr val="FF0000"/>
                </a:solidFill>
              </a:rPr>
              <a:t>chmod</a:t>
            </a:r>
            <a:r>
              <a:rPr lang="en-US" sz="2400" b="1" dirty="0">
                <a:solidFill>
                  <a:srgbClr val="FF0000"/>
                </a:solidFill>
              </a:rPr>
              <a:t> </a:t>
            </a:r>
            <a:r>
              <a:rPr lang="en-US" sz="2400" dirty="0"/>
              <a:t>to change permissions with the symbolic method, using a </a:t>
            </a:r>
            <a:r>
              <a:rPr lang="en-US" sz="2400" b="1" dirty="0">
                <a:solidFill>
                  <a:srgbClr val="FF0000"/>
                </a:solidFill>
              </a:rPr>
              <a:t>capital X a</a:t>
            </a:r>
            <a:r>
              <a:rPr lang="en-US" sz="2400" dirty="0"/>
              <a:t>s the permission flag will add execute permission only if the file is a directory or already has execute set for user, group, or other</a:t>
            </a:r>
            <a:r>
              <a:rPr lang="en-US" sz="2400" dirty="0" smtClean="0"/>
              <a:t>.</a:t>
            </a:r>
          </a:p>
          <a:p>
            <a:pPr marL="342900" indent="-342900">
              <a:buFont typeface="Wingdings" panose="05000000000000000000" pitchFamily="2" charset="2"/>
              <a:buChar char="q"/>
            </a:pPr>
            <a:endParaRPr lang="en-US" sz="2400" dirty="0"/>
          </a:p>
          <a:p>
            <a:endParaRPr lang="en-US" sz="2400" dirty="0" smtClean="0"/>
          </a:p>
          <a:p>
            <a:pPr marL="342900" indent="-342900">
              <a:buFont typeface="Wingdings" panose="05000000000000000000" pitchFamily="2" charset="2"/>
              <a:buChar char="q"/>
            </a:pPr>
            <a:r>
              <a:rPr lang="en-US" sz="2400" b="1" dirty="0">
                <a:solidFill>
                  <a:schemeClr val="accent6"/>
                </a:solidFill>
              </a:rPr>
              <a:t>Numeric method:</a:t>
            </a:r>
            <a:endParaRPr lang="ar-EG" sz="2400" b="1" dirty="0">
              <a:solidFill>
                <a:schemeClr val="accent6"/>
              </a:solidFill>
            </a:endParaRPr>
          </a:p>
        </p:txBody>
      </p:sp>
      <p:pic>
        <p:nvPicPr>
          <p:cNvPr id="9" name="Picture 8"/>
          <p:cNvPicPr>
            <a:picLocks noChangeAspect="1"/>
          </p:cNvPicPr>
          <p:nvPr/>
        </p:nvPicPr>
        <p:blipFill>
          <a:blip r:embed="rId6"/>
          <a:stretch>
            <a:fillRect/>
          </a:stretch>
        </p:blipFill>
        <p:spPr>
          <a:xfrm>
            <a:off x="2128630" y="5015085"/>
            <a:ext cx="5887374" cy="716032"/>
          </a:xfrm>
          <a:prstGeom prst="rect">
            <a:avLst/>
          </a:prstGeom>
        </p:spPr>
      </p:pic>
    </p:spTree>
    <p:extLst>
      <p:ext uri="{BB962C8B-B14F-4D97-AF65-F5344CB8AC3E}">
        <p14:creationId xmlns:p14="http://schemas.microsoft.com/office/powerpoint/2010/main" val="9964272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sp>
        <p:nvSpPr>
          <p:cNvPr id="7" name="Rectangle 6"/>
          <p:cNvSpPr/>
          <p:nvPr/>
        </p:nvSpPr>
        <p:spPr>
          <a:xfrm>
            <a:off x="713620" y="1738090"/>
            <a:ext cx="11359055" cy="4524315"/>
          </a:xfrm>
          <a:prstGeom prst="rect">
            <a:avLst/>
          </a:prstGeom>
        </p:spPr>
        <p:txBody>
          <a:bodyPr wrap="square">
            <a:spAutoFit/>
          </a:bodyPr>
          <a:lstStyle/>
          <a:p>
            <a:r>
              <a:rPr lang="en-US" sz="2400" dirty="0"/>
              <a:t>• Each digit represents an access level: </a:t>
            </a:r>
            <a:endParaRPr lang="en-US" sz="2400" dirty="0" smtClean="0"/>
          </a:p>
          <a:p>
            <a:r>
              <a:rPr lang="en-US" sz="2400" dirty="0" smtClean="0"/>
              <a:t>user</a:t>
            </a:r>
            <a:r>
              <a:rPr lang="en-US" sz="2400" dirty="0"/>
              <a:t>, group, other. • # is sum of r=4, w=2, and x=1. Using the numeric method, permissions are represented by a three-digit (or four, when setting advanced permissions) octal number. A single octal digit can represent the numbers 0-7, exactly the number of possibilities for a three-bit number</a:t>
            </a:r>
            <a:r>
              <a:rPr lang="en-US" sz="2400" dirty="0" smtClean="0"/>
              <a:t>.</a:t>
            </a:r>
          </a:p>
          <a:p>
            <a:endParaRPr lang="en-US" sz="2400" dirty="0"/>
          </a:p>
          <a:p>
            <a:pPr marL="342900" indent="-342900">
              <a:buFont typeface="Wingdings" panose="05000000000000000000" pitchFamily="2" charset="2"/>
              <a:buChar char="q"/>
            </a:pPr>
            <a:r>
              <a:rPr lang="en-US" sz="2400" dirty="0"/>
              <a:t>To convert between </a:t>
            </a:r>
            <a:r>
              <a:rPr lang="en-US" sz="2400" b="1" dirty="0">
                <a:solidFill>
                  <a:srgbClr val="FF0000"/>
                </a:solidFill>
              </a:rPr>
              <a:t>symbolic and numeric</a:t>
            </a:r>
            <a:r>
              <a:rPr lang="en-US" sz="2400" dirty="0"/>
              <a:t> representation of permissions, we need to know how the mapping is done. </a:t>
            </a:r>
            <a:endParaRPr lang="en-US" sz="2400" dirty="0" smtClean="0"/>
          </a:p>
          <a:p>
            <a:pPr marL="342900" indent="-342900">
              <a:buFont typeface="Wingdings" panose="05000000000000000000" pitchFamily="2" charset="2"/>
              <a:buChar char="q"/>
            </a:pPr>
            <a:r>
              <a:rPr lang="en-US" sz="2400" dirty="0" smtClean="0"/>
              <a:t>In </a:t>
            </a:r>
            <a:r>
              <a:rPr lang="en-US" sz="2400" dirty="0"/>
              <a:t>the </a:t>
            </a:r>
            <a:r>
              <a:rPr lang="en-US" sz="2400" u="sng" dirty="0">
                <a:solidFill>
                  <a:srgbClr val="00B0F0"/>
                </a:solidFill>
              </a:rPr>
              <a:t>three-digit octal (numeric) representation</a:t>
            </a:r>
            <a:r>
              <a:rPr lang="en-US" sz="2400" dirty="0"/>
              <a:t>, each digit stands for one group of permissions, from left to right: user, group, and other. In each of these groups, start with 0. If the read permission is present, add 4. Add 2 if write is present, and 1 for execute.</a:t>
            </a:r>
            <a:endParaRPr lang="ar-EG" sz="2400" dirty="0"/>
          </a:p>
        </p:txBody>
      </p:sp>
    </p:spTree>
    <p:extLst>
      <p:ext uri="{BB962C8B-B14F-4D97-AF65-F5344CB8AC3E}">
        <p14:creationId xmlns:p14="http://schemas.microsoft.com/office/powerpoint/2010/main" val="25519164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sp>
        <p:nvSpPr>
          <p:cNvPr id="7" name="Rectangle 6"/>
          <p:cNvSpPr/>
          <p:nvPr/>
        </p:nvSpPr>
        <p:spPr>
          <a:xfrm>
            <a:off x="713621" y="1487251"/>
            <a:ext cx="11359054" cy="4524315"/>
          </a:xfrm>
          <a:prstGeom prst="rect">
            <a:avLst/>
          </a:prstGeom>
        </p:spPr>
        <p:txBody>
          <a:bodyPr wrap="square">
            <a:spAutoFit/>
          </a:bodyPr>
          <a:lstStyle/>
          <a:p>
            <a:pPr marL="285750" indent="-285750">
              <a:buFont typeface="Wingdings" panose="05000000000000000000" pitchFamily="2" charset="2"/>
              <a:buChar char="q"/>
            </a:pPr>
            <a:r>
              <a:rPr lang="en-US" sz="2400" dirty="0"/>
              <a:t>Numeric permissions are often used by advanced administrators since they are shorter to type and pronounce, while still giving full control over all permissions</a:t>
            </a:r>
            <a:r>
              <a:rPr lang="en-US" sz="2400" dirty="0" smtClean="0"/>
              <a:t>.</a:t>
            </a:r>
          </a:p>
          <a:p>
            <a:r>
              <a:rPr lang="en-US" sz="2400" dirty="0" smtClean="0"/>
              <a:t> </a:t>
            </a:r>
          </a:p>
          <a:p>
            <a:pPr marL="285750" indent="-285750">
              <a:buFont typeface="Wingdings" panose="05000000000000000000" pitchFamily="2" charset="2"/>
              <a:buChar char="q"/>
            </a:pPr>
            <a:r>
              <a:rPr lang="en-US" sz="2400" dirty="0" smtClean="0"/>
              <a:t>Examine </a:t>
            </a:r>
            <a:r>
              <a:rPr lang="en-US" sz="2400" dirty="0"/>
              <a:t>the permissions -</a:t>
            </a:r>
            <a:r>
              <a:rPr lang="en-US" sz="2400" dirty="0" err="1"/>
              <a:t>rwxr</a:t>
            </a:r>
            <a:r>
              <a:rPr lang="en-US" sz="2400" dirty="0"/>
              <a:t>-x---. For the user, </a:t>
            </a:r>
            <a:r>
              <a:rPr lang="en-US" sz="2400" dirty="0" err="1"/>
              <a:t>rwx</a:t>
            </a:r>
            <a:r>
              <a:rPr lang="en-US" sz="2400" dirty="0"/>
              <a:t> is calculated as 4+2+1=7. For the group, r-x is calculated as 4+0+1=5, and for other users, --- is represented with 0</a:t>
            </a:r>
            <a:r>
              <a:rPr lang="en-US" sz="2400" dirty="0" smtClean="0"/>
              <a:t>.</a:t>
            </a:r>
          </a:p>
          <a:p>
            <a:pPr marL="285750" indent="-285750">
              <a:buFont typeface="Wingdings" panose="05000000000000000000" pitchFamily="2" charset="2"/>
              <a:buChar char="q"/>
            </a:pPr>
            <a:r>
              <a:rPr lang="en-US" sz="2400" dirty="0" smtClean="0"/>
              <a:t> </a:t>
            </a:r>
            <a:r>
              <a:rPr lang="en-US" sz="2400" dirty="0"/>
              <a:t>Putting these three together, the numeric representation of those permissions is 750. </a:t>
            </a:r>
            <a:endParaRPr lang="en-US" sz="2400" dirty="0" smtClean="0"/>
          </a:p>
          <a:p>
            <a:endParaRPr lang="en-US" sz="2400" dirty="0" smtClean="0"/>
          </a:p>
          <a:p>
            <a:pPr marL="285750" indent="-285750">
              <a:buFont typeface="Wingdings" panose="05000000000000000000" pitchFamily="2" charset="2"/>
              <a:buChar char="q"/>
            </a:pPr>
            <a:r>
              <a:rPr lang="en-US" sz="2400" dirty="0" smtClean="0"/>
              <a:t>This </a:t>
            </a:r>
            <a:r>
              <a:rPr lang="en-US" sz="2400" dirty="0"/>
              <a:t>calculation can also be performed in the opposite direction. Look at the permissions 640. </a:t>
            </a:r>
            <a:endParaRPr lang="en-US" sz="2400" dirty="0" smtClean="0"/>
          </a:p>
          <a:p>
            <a:pPr marL="285750" indent="-285750">
              <a:buFont typeface="Wingdings" panose="05000000000000000000" pitchFamily="2" charset="2"/>
              <a:buChar char="q"/>
            </a:pPr>
            <a:r>
              <a:rPr lang="en-US" sz="2400" dirty="0" smtClean="0"/>
              <a:t>For the user permissions, </a:t>
            </a:r>
            <a:r>
              <a:rPr lang="en-US" sz="2400" b="1" dirty="0" smtClean="0">
                <a:solidFill>
                  <a:srgbClr val="00B0F0"/>
                </a:solidFill>
              </a:rPr>
              <a:t>6 represents read </a:t>
            </a:r>
            <a:r>
              <a:rPr lang="en-US" sz="2400" b="1" dirty="0" smtClean="0">
                <a:solidFill>
                  <a:srgbClr val="FF0000"/>
                </a:solidFill>
              </a:rPr>
              <a:t>(4) and write </a:t>
            </a:r>
            <a:r>
              <a:rPr lang="en-US" sz="2400" b="1" dirty="0" smtClean="0">
                <a:solidFill>
                  <a:srgbClr val="FF9518"/>
                </a:solidFill>
              </a:rPr>
              <a:t>(2), which displays as </a:t>
            </a:r>
            <a:r>
              <a:rPr lang="en-US" sz="2400" b="1" dirty="0" err="1" smtClean="0">
                <a:solidFill>
                  <a:srgbClr val="FF9518"/>
                </a:solidFill>
              </a:rPr>
              <a:t>rw</a:t>
            </a:r>
            <a:r>
              <a:rPr lang="en-US" sz="2400" b="1" dirty="0" smtClean="0">
                <a:solidFill>
                  <a:srgbClr val="FF9518"/>
                </a:solidFill>
              </a:rPr>
              <a:t>-</a:t>
            </a:r>
            <a:r>
              <a:rPr lang="en-US" sz="2400" dirty="0"/>
              <a:t>. For the group part, 4 only includes read (4) and displays as r--. The 0 for other provides no permissions (---) and the final set of symbolic permissions for this file is -</a:t>
            </a:r>
            <a:r>
              <a:rPr lang="en-US" sz="2400" dirty="0" err="1"/>
              <a:t>rw</a:t>
            </a:r>
            <a:r>
              <a:rPr lang="en-US" sz="2400" dirty="0"/>
              <a:t>-r-----.</a:t>
            </a:r>
            <a:endParaRPr lang="ar-EG" sz="2400" dirty="0"/>
          </a:p>
        </p:txBody>
      </p:sp>
    </p:spTree>
    <p:extLst>
      <p:ext uri="{BB962C8B-B14F-4D97-AF65-F5344CB8AC3E}">
        <p14:creationId xmlns:p14="http://schemas.microsoft.com/office/powerpoint/2010/main" val="33493410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sp>
        <p:nvSpPr>
          <p:cNvPr id="7" name="Rectangle 6"/>
          <p:cNvSpPr/>
          <p:nvPr/>
        </p:nvSpPr>
        <p:spPr>
          <a:xfrm>
            <a:off x="611211" y="1659220"/>
            <a:ext cx="10613379" cy="830997"/>
          </a:xfrm>
          <a:prstGeom prst="rect">
            <a:avLst/>
          </a:prstGeom>
        </p:spPr>
        <p:txBody>
          <a:bodyPr wrap="square">
            <a:spAutoFit/>
          </a:bodyPr>
          <a:lstStyle/>
          <a:p>
            <a:r>
              <a:rPr lang="en-US" sz="2400" dirty="0"/>
              <a:t>Examples </a:t>
            </a:r>
            <a:r>
              <a:rPr lang="en-US" sz="2400" dirty="0" smtClean="0"/>
              <a:t>:</a:t>
            </a:r>
          </a:p>
          <a:p>
            <a:r>
              <a:rPr lang="en-US" sz="2400" dirty="0" smtClean="0"/>
              <a:t>• </a:t>
            </a:r>
            <a:r>
              <a:rPr lang="en-US" sz="2400" dirty="0"/>
              <a:t>Remove read and write permission for group and other on file1:</a:t>
            </a:r>
            <a:endParaRPr lang="ar-EG" sz="2400" dirty="0"/>
          </a:p>
        </p:txBody>
      </p:sp>
      <p:pic>
        <p:nvPicPr>
          <p:cNvPr id="9" name="Picture 8"/>
          <p:cNvPicPr>
            <a:picLocks noChangeAspect="1"/>
          </p:cNvPicPr>
          <p:nvPr/>
        </p:nvPicPr>
        <p:blipFill>
          <a:blip r:embed="rId6"/>
          <a:stretch>
            <a:fillRect/>
          </a:stretch>
        </p:blipFill>
        <p:spPr>
          <a:xfrm>
            <a:off x="2626541" y="2532898"/>
            <a:ext cx="6352496" cy="1005431"/>
          </a:xfrm>
          <a:prstGeom prst="rect">
            <a:avLst/>
          </a:prstGeom>
        </p:spPr>
      </p:pic>
      <p:sp>
        <p:nvSpPr>
          <p:cNvPr id="11" name="Rectangle 10"/>
          <p:cNvSpPr/>
          <p:nvPr/>
        </p:nvSpPr>
        <p:spPr>
          <a:xfrm>
            <a:off x="611211" y="4080649"/>
            <a:ext cx="6208366" cy="461665"/>
          </a:xfrm>
          <a:prstGeom prst="rect">
            <a:avLst/>
          </a:prstGeom>
        </p:spPr>
        <p:txBody>
          <a:bodyPr wrap="none">
            <a:spAutoFit/>
          </a:bodyPr>
          <a:lstStyle/>
          <a:p>
            <a:pPr marL="285750" indent="-285750">
              <a:buFont typeface="Wingdings" panose="05000000000000000000" pitchFamily="2" charset="2"/>
              <a:buChar char="§"/>
            </a:pPr>
            <a:r>
              <a:rPr lang="en-US" sz="2400" dirty="0"/>
              <a:t>Add execute permission for everyone on file2:</a:t>
            </a:r>
            <a:endParaRPr lang="ar-EG" sz="2400" dirty="0"/>
          </a:p>
        </p:txBody>
      </p:sp>
      <p:pic>
        <p:nvPicPr>
          <p:cNvPr id="13" name="Picture 12"/>
          <p:cNvPicPr>
            <a:picLocks noChangeAspect="1"/>
          </p:cNvPicPr>
          <p:nvPr/>
        </p:nvPicPr>
        <p:blipFill>
          <a:blip r:embed="rId7"/>
          <a:stretch>
            <a:fillRect/>
          </a:stretch>
        </p:blipFill>
        <p:spPr>
          <a:xfrm>
            <a:off x="2504721" y="4701930"/>
            <a:ext cx="6616157" cy="925655"/>
          </a:xfrm>
          <a:prstGeom prst="rect">
            <a:avLst/>
          </a:prstGeom>
        </p:spPr>
      </p:pic>
    </p:spTree>
    <p:extLst>
      <p:ext uri="{BB962C8B-B14F-4D97-AF65-F5344CB8AC3E}">
        <p14:creationId xmlns:p14="http://schemas.microsoft.com/office/powerpoint/2010/main" val="423199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sp>
        <p:nvSpPr>
          <p:cNvPr id="7" name="Rectangle 6"/>
          <p:cNvSpPr/>
          <p:nvPr/>
        </p:nvSpPr>
        <p:spPr>
          <a:xfrm>
            <a:off x="281539" y="1790348"/>
            <a:ext cx="11047115" cy="1200329"/>
          </a:xfrm>
          <a:prstGeom prst="rect">
            <a:avLst/>
          </a:prstGeom>
        </p:spPr>
        <p:txBody>
          <a:bodyPr wrap="square">
            <a:spAutoFit/>
          </a:bodyPr>
          <a:lstStyle/>
          <a:p>
            <a:pPr marL="285750" indent="-285750">
              <a:buFont typeface="Wingdings" panose="05000000000000000000" pitchFamily="2" charset="2"/>
              <a:buChar char="§"/>
            </a:pPr>
            <a:r>
              <a:rPr lang="en-US" sz="2400" dirty="0"/>
              <a:t>Set read, write, and execute permission for user, read, and execute for group, and no permission for other on </a:t>
            </a:r>
            <a:r>
              <a:rPr lang="en-US" sz="2400" b="1" dirty="0" err="1" smtClean="0">
                <a:solidFill>
                  <a:srgbClr val="FF9518"/>
                </a:solidFill>
              </a:rPr>
              <a:t>sampledir</a:t>
            </a:r>
            <a:r>
              <a:rPr lang="en-US" sz="2400" dirty="0" smtClean="0"/>
              <a:t>:</a:t>
            </a:r>
          </a:p>
          <a:p>
            <a:pPr marL="285750" indent="-285750">
              <a:buFont typeface="Wingdings" panose="05000000000000000000" pitchFamily="2" charset="2"/>
              <a:buChar char="§"/>
            </a:pPr>
            <a:endParaRPr lang="ar-EG" sz="2400" dirty="0"/>
          </a:p>
        </p:txBody>
      </p:sp>
      <p:pic>
        <p:nvPicPr>
          <p:cNvPr id="9" name="Picture 8"/>
          <p:cNvPicPr>
            <a:picLocks noChangeAspect="1"/>
          </p:cNvPicPr>
          <p:nvPr/>
        </p:nvPicPr>
        <p:blipFill>
          <a:blip r:embed="rId6"/>
          <a:stretch>
            <a:fillRect/>
          </a:stretch>
        </p:blipFill>
        <p:spPr>
          <a:xfrm>
            <a:off x="2156683" y="2850177"/>
            <a:ext cx="5788202" cy="962233"/>
          </a:xfrm>
          <a:prstGeom prst="rect">
            <a:avLst/>
          </a:prstGeom>
        </p:spPr>
      </p:pic>
      <p:sp>
        <p:nvSpPr>
          <p:cNvPr id="11" name="Rectangle 10"/>
          <p:cNvSpPr/>
          <p:nvPr/>
        </p:nvSpPr>
        <p:spPr>
          <a:xfrm>
            <a:off x="691424" y="4440721"/>
            <a:ext cx="11500576" cy="1569660"/>
          </a:xfrm>
          <a:prstGeom prst="rect">
            <a:avLst/>
          </a:prstGeom>
        </p:spPr>
        <p:txBody>
          <a:bodyPr wrap="square">
            <a:spAutoFit/>
          </a:bodyPr>
          <a:lstStyle/>
          <a:p>
            <a:pPr marL="285750" indent="-285750">
              <a:buFont typeface="Wingdings" panose="05000000000000000000" pitchFamily="2" charset="2"/>
              <a:buChar char="v"/>
            </a:pPr>
            <a:r>
              <a:rPr lang="en-US" sz="2400" dirty="0"/>
              <a:t> </a:t>
            </a:r>
            <a:r>
              <a:rPr lang="en-US" sz="2400" b="1" dirty="0" smtClean="0">
                <a:solidFill>
                  <a:srgbClr val="FF0000"/>
                </a:solidFill>
              </a:rPr>
              <a:t>The </a:t>
            </a:r>
            <a:r>
              <a:rPr lang="en-US" sz="2400" b="1" dirty="0" err="1">
                <a:solidFill>
                  <a:srgbClr val="FF0000"/>
                </a:solidFill>
              </a:rPr>
              <a:t>chmod</a:t>
            </a:r>
            <a:r>
              <a:rPr lang="en-US" sz="2400" b="1" dirty="0">
                <a:solidFill>
                  <a:srgbClr val="FF0000"/>
                </a:solidFill>
              </a:rPr>
              <a:t> command</a:t>
            </a:r>
            <a:r>
              <a:rPr lang="en-US" sz="2400" dirty="0"/>
              <a:t> supports the </a:t>
            </a:r>
            <a:r>
              <a:rPr lang="en-US" sz="2400" b="1" dirty="0">
                <a:solidFill>
                  <a:schemeClr val="accent1"/>
                </a:solidFill>
              </a:rPr>
              <a:t>-R option </a:t>
            </a:r>
            <a:r>
              <a:rPr lang="en-US" sz="2400" dirty="0"/>
              <a:t>to </a:t>
            </a:r>
            <a:r>
              <a:rPr lang="en-US" sz="2400" b="1" dirty="0">
                <a:solidFill>
                  <a:srgbClr val="002060"/>
                </a:solidFill>
              </a:rPr>
              <a:t>recursively set permissions on the files in an entire directory tree. </a:t>
            </a:r>
            <a:endParaRPr lang="en-US" sz="2400" b="1" dirty="0" smtClean="0">
              <a:solidFill>
                <a:srgbClr val="002060"/>
              </a:solidFill>
            </a:endParaRPr>
          </a:p>
          <a:p>
            <a:pPr marL="285750" indent="-285750">
              <a:buFont typeface="Wingdings" panose="05000000000000000000" pitchFamily="2" charset="2"/>
              <a:buChar char="v"/>
            </a:pPr>
            <a:r>
              <a:rPr lang="en-US" sz="2400" dirty="0" smtClean="0"/>
              <a:t>When </a:t>
            </a:r>
            <a:r>
              <a:rPr lang="en-US" sz="2400" dirty="0"/>
              <a:t>using the -R option, it can be useful to set permissions symbolically using the X flag. </a:t>
            </a:r>
            <a:endParaRPr lang="ar-EG" sz="2400" dirty="0"/>
          </a:p>
        </p:txBody>
      </p:sp>
    </p:spTree>
    <p:extLst>
      <p:ext uri="{BB962C8B-B14F-4D97-AF65-F5344CB8AC3E}">
        <p14:creationId xmlns:p14="http://schemas.microsoft.com/office/powerpoint/2010/main" val="19333533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sp>
        <p:nvSpPr>
          <p:cNvPr id="7" name="Rectangle 6"/>
          <p:cNvSpPr/>
          <p:nvPr/>
        </p:nvSpPr>
        <p:spPr>
          <a:xfrm>
            <a:off x="596349" y="1771946"/>
            <a:ext cx="10601738" cy="3785652"/>
          </a:xfrm>
          <a:prstGeom prst="rect">
            <a:avLst/>
          </a:prstGeom>
        </p:spPr>
        <p:txBody>
          <a:bodyPr wrap="square">
            <a:spAutoFit/>
          </a:bodyPr>
          <a:lstStyle/>
          <a:p>
            <a:pPr marL="285750" indent="-285750">
              <a:buFont typeface="Wingdings" panose="05000000000000000000" pitchFamily="2" charset="2"/>
              <a:buChar char="v"/>
            </a:pPr>
            <a:r>
              <a:rPr lang="en-US" sz="2400" dirty="0"/>
              <a:t>This will allow the execute (search) permission to be set on directories so that their contents can be accessed, without changing permissions on most files</a:t>
            </a:r>
            <a:r>
              <a:rPr lang="en-US" sz="2400" dirty="0" smtClean="0"/>
              <a:t>.</a:t>
            </a:r>
          </a:p>
          <a:p>
            <a:r>
              <a:rPr lang="en-US" sz="2400" dirty="0" smtClean="0"/>
              <a:t> </a:t>
            </a:r>
          </a:p>
          <a:p>
            <a:pPr marL="285750" indent="-285750">
              <a:buFont typeface="Wingdings" panose="05000000000000000000" pitchFamily="2" charset="2"/>
              <a:buChar char="v"/>
            </a:pPr>
            <a:r>
              <a:rPr lang="en-US" sz="2400" dirty="0" smtClean="0"/>
              <a:t>But </a:t>
            </a:r>
            <a:r>
              <a:rPr lang="en-US" sz="2400" dirty="0"/>
              <a:t>be cautious. If a file has any execute permission set, X will set the specified execute permission on that file as well</a:t>
            </a:r>
            <a:r>
              <a:rPr lang="en-US" sz="2400" dirty="0" smtClean="0"/>
              <a:t>.</a:t>
            </a:r>
          </a:p>
          <a:p>
            <a:r>
              <a:rPr lang="en-US" sz="2400" dirty="0" smtClean="0"/>
              <a:t> </a:t>
            </a:r>
          </a:p>
          <a:p>
            <a:pPr marL="285750" indent="-285750">
              <a:buFont typeface="Wingdings" panose="05000000000000000000" pitchFamily="2" charset="2"/>
              <a:buChar char="v"/>
            </a:pPr>
            <a:r>
              <a:rPr lang="en-US" sz="2400" b="1" dirty="0" smtClean="0">
                <a:solidFill>
                  <a:srgbClr val="FF0000"/>
                </a:solidFill>
              </a:rPr>
              <a:t>For </a:t>
            </a:r>
            <a:r>
              <a:rPr lang="en-US" sz="2400" b="1" dirty="0">
                <a:solidFill>
                  <a:srgbClr val="FF0000"/>
                </a:solidFill>
              </a:rPr>
              <a:t>example, </a:t>
            </a:r>
            <a:r>
              <a:rPr lang="en-US" sz="2400" dirty="0"/>
              <a:t>the following command will recursively set read and write access on </a:t>
            </a:r>
            <a:r>
              <a:rPr lang="en-US" sz="2400" dirty="0" err="1">
                <a:solidFill>
                  <a:srgbClr val="24A9E1"/>
                </a:solidFill>
              </a:rPr>
              <a:t>demodir</a:t>
            </a:r>
            <a:r>
              <a:rPr lang="en-US" sz="2400" dirty="0"/>
              <a:t> and all its children for their group owner, but will only apply group execute permissions to directories and files which already have execute set for user, group, and/or other.</a:t>
            </a:r>
            <a:endParaRPr lang="ar-EG" sz="2400" dirty="0"/>
          </a:p>
        </p:txBody>
      </p:sp>
      <p:pic>
        <p:nvPicPr>
          <p:cNvPr id="9" name="Picture 8"/>
          <p:cNvPicPr>
            <a:picLocks noChangeAspect="1"/>
          </p:cNvPicPr>
          <p:nvPr/>
        </p:nvPicPr>
        <p:blipFill>
          <a:blip r:embed="rId6"/>
          <a:stretch>
            <a:fillRect/>
          </a:stretch>
        </p:blipFill>
        <p:spPr>
          <a:xfrm>
            <a:off x="4482547" y="5183577"/>
            <a:ext cx="6132443" cy="1095079"/>
          </a:xfrm>
          <a:prstGeom prst="rect">
            <a:avLst/>
          </a:prstGeom>
        </p:spPr>
      </p:pic>
    </p:spTree>
    <p:extLst>
      <p:ext uri="{BB962C8B-B14F-4D97-AF65-F5344CB8AC3E}">
        <p14:creationId xmlns:p14="http://schemas.microsoft.com/office/powerpoint/2010/main" val="35986937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sp>
        <p:nvSpPr>
          <p:cNvPr id="7" name="Rectangle 6"/>
          <p:cNvSpPr/>
          <p:nvPr/>
        </p:nvSpPr>
        <p:spPr>
          <a:xfrm>
            <a:off x="2626541" y="1714930"/>
            <a:ext cx="7607019" cy="461665"/>
          </a:xfrm>
          <a:prstGeom prst="rect">
            <a:avLst/>
          </a:prstGeom>
        </p:spPr>
        <p:txBody>
          <a:bodyPr wrap="none">
            <a:spAutoFit/>
          </a:bodyPr>
          <a:lstStyle/>
          <a:p>
            <a:r>
              <a:rPr lang="en-US" sz="2400" b="1" dirty="0" smtClean="0"/>
              <a:t>CHANGING FILE/DIRECTORY USER OR GROUP OWNERSHIP</a:t>
            </a:r>
            <a:endParaRPr lang="ar-EG" sz="2400" b="1" dirty="0"/>
          </a:p>
        </p:txBody>
      </p:sp>
      <p:sp>
        <p:nvSpPr>
          <p:cNvPr id="9" name="Rectangle 8"/>
          <p:cNvSpPr/>
          <p:nvPr/>
        </p:nvSpPr>
        <p:spPr>
          <a:xfrm>
            <a:off x="713620" y="2455209"/>
            <a:ext cx="11047115" cy="1200329"/>
          </a:xfrm>
          <a:prstGeom prst="rect">
            <a:avLst/>
          </a:prstGeom>
        </p:spPr>
        <p:txBody>
          <a:bodyPr wrap="square">
            <a:spAutoFit/>
          </a:bodyPr>
          <a:lstStyle/>
          <a:p>
            <a:pPr marL="285750" indent="-285750">
              <a:buFont typeface="Wingdings" panose="05000000000000000000" pitchFamily="2" charset="2"/>
              <a:buChar char="q"/>
            </a:pPr>
            <a:r>
              <a:rPr lang="en-US" sz="2400" dirty="0" smtClean="0"/>
              <a:t>File ownership can be changed with the </a:t>
            </a:r>
            <a:r>
              <a:rPr lang="en-US" sz="2400" dirty="0" err="1" smtClean="0"/>
              <a:t>chown</a:t>
            </a:r>
            <a:r>
              <a:rPr lang="en-US" sz="2400" dirty="0" smtClean="0"/>
              <a:t> command (change owner). For example, to grant ownership of the file </a:t>
            </a:r>
            <a:r>
              <a:rPr lang="en-US" sz="2400" dirty="0" err="1" smtClean="0"/>
              <a:t>foofile</a:t>
            </a:r>
            <a:r>
              <a:rPr lang="en-US" sz="2400" dirty="0" smtClean="0"/>
              <a:t> to student, the following command could be used: </a:t>
            </a:r>
            <a:endParaRPr lang="ar-EG" sz="2400" dirty="0"/>
          </a:p>
        </p:txBody>
      </p:sp>
      <p:sp>
        <p:nvSpPr>
          <p:cNvPr id="11" name="Rectangle 10"/>
          <p:cNvSpPr/>
          <p:nvPr/>
        </p:nvSpPr>
        <p:spPr>
          <a:xfrm>
            <a:off x="761281" y="4530788"/>
            <a:ext cx="11311394" cy="1200329"/>
          </a:xfrm>
          <a:prstGeom prst="rect">
            <a:avLst/>
          </a:prstGeom>
        </p:spPr>
        <p:txBody>
          <a:bodyPr wrap="square">
            <a:spAutoFit/>
          </a:bodyPr>
          <a:lstStyle/>
          <a:p>
            <a:pPr marL="342900" indent="-342900">
              <a:buFont typeface="Wingdings" panose="05000000000000000000" pitchFamily="2" charset="2"/>
              <a:buChar char="q"/>
            </a:pPr>
            <a:r>
              <a:rPr lang="en-US" sz="2400" b="1" dirty="0" err="1">
                <a:solidFill>
                  <a:srgbClr val="FF0000"/>
                </a:solidFill>
              </a:rPr>
              <a:t>chown</a:t>
            </a:r>
            <a:r>
              <a:rPr lang="en-US" sz="2400" dirty="0"/>
              <a:t> can be used with </a:t>
            </a:r>
            <a:r>
              <a:rPr lang="en-US" sz="2400" b="1" dirty="0">
                <a:solidFill>
                  <a:srgbClr val="FF0000"/>
                </a:solidFill>
              </a:rPr>
              <a:t>the -R </a:t>
            </a:r>
            <a:r>
              <a:rPr lang="en-US" sz="2400" dirty="0"/>
              <a:t>option to recursively change the ownership of an entire directory tree. The following command would grant ownership of </a:t>
            </a:r>
            <a:r>
              <a:rPr lang="en-US" sz="2400" b="1" dirty="0" err="1">
                <a:solidFill>
                  <a:srgbClr val="FF0000"/>
                </a:solidFill>
              </a:rPr>
              <a:t>foodir</a:t>
            </a:r>
            <a:r>
              <a:rPr lang="en-US" sz="2400" dirty="0"/>
              <a:t> and all files and subdirectories within it to student:</a:t>
            </a:r>
            <a:endParaRPr lang="ar-EG" sz="2400" dirty="0"/>
          </a:p>
        </p:txBody>
      </p:sp>
      <p:pic>
        <p:nvPicPr>
          <p:cNvPr id="13" name="Picture 12"/>
          <p:cNvPicPr>
            <a:picLocks noChangeAspect="1"/>
          </p:cNvPicPr>
          <p:nvPr/>
        </p:nvPicPr>
        <p:blipFill>
          <a:blip r:embed="rId6"/>
          <a:stretch>
            <a:fillRect/>
          </a:stretch>
        </p:blipFill>
        <p:spPr>
          <a:xfrm>
            <a:off x="3334712" y="3353387"/>
            <a:ext cx="5464731" cy="1082125"/>
          </a:xfrm>
          <a:prstGeom prst="rect">
            <a:avLst/>
          </a:prstGeom>
        </p:spPr>
      </p:pic>
    </p:spTree>
    <p:extLst>
      <p:ext uri="{BB962C8B-B14F-4D97-AF65-F5344CB8AC3E}">
        <p14:creationId xmlns:p14="http://schemas.microsoft.com/office/powerpoint/2010/main" val="60014872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2404672" y="1894397"/>
            <a:ext cx="5687218" cy="685015"/>
          </a:xfrm>
          <a:prstGeom prst="rect">
            <a:avLst/>
          </a:prstGeom>
        </p:spPr>
      </p:pic>
      <p:pic>
        <p:nvPicPr>
          <p:cNvPr id="9" name="Picture 8"/>
          <p:cNvPicPr>
            <a:picLocks noChangeAspect="1"/>
          </p:cNvPicPr>
          <p:nvPr/>
        </p:nvPicPr>
        <p:blipFill>
          <a:blip r:embed="rId7"/>
          <a:stretch>
            <a:fillRect/>
          </a:stretch>
        </p:blipFill>
        <p:spPr>
          <a:xfrm>
            <a:off x="1553124" y="2916176"/>
            <a:ext cx="8092291" cy="1629320"/>
          </a:xfrm>
          <a:prstGeom prst="rect">
            <a:avLst/>
          </a:prstGeom>
        </p:spPr>
      </p:pic>
    </p:spTree>
    <p:extLst>
      <p:ext uri="{BB962C8B-B14F-4D97-AF65-F5344CB8AC3E}">
        <p14:creationId xmlns:p14="http://schemas.microsoft.com/office/powerpoint/2010/main" val="229645071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sp>
        <p:nvSpPr>
          <p:cNvPr id="7" name="Rectangle 6"/>
          <p:cNvSpPr/>
          <p:nvPr/>
        </p:nvSpPr>
        <p:spPr>
          <a:xfrm>
            <a:off x="2626541" y="1745507"/>
            <a:ext cx="7696902" cy="461665"/>
          </a:xfrm>
          <a:prstGeom prst="rect">
            <a:avLst/>
          </a:prstGeom>
        </p:spPr>
        <p:txBody>
          <a:bodyPr wrap="square">
            <a:spAutoFit/>
          </a:bodyPr>
          <a:lstStyle/>
          <a:p>
            <a:r>
              <a:rPr lang="en-US" sz="2400" dirty="0">
                <a:solidFill>
                  <a:srgbClr val="24A9E1"/>
                </a:solidFill>
                <a:effectLst>
                  <a:outerShdw blurRad="38100" dist="38100" dir="2700000" algn="tl">
                    <a:srgbClr val="000000">
                      <a:alpha val="43137"/>
                    </a:srgbClr>
                  </a:outerShdw>
                </a:effectLst>
              </a:rPr>
              <a:t>MANAGING DEFAULT PERMISSIONS AND FILE ACCESS </a:t>
            </a:r>
            <a:endParaRPr lang="ar-EG" sz="2400" dirty="0">
              <a:solidFill>
                <a:srgbClr val="24A9E1"/>
              </a:solidFill>
              <a:effectLst>
                <a:outerShdw blurRad="38100" dist="38100" dir="2700000" algn="tl">
                  <a:srgbClr val="000000">
                    <a:alpha val="43137"/>
                  </a:srgbClr>
                </a:outerShdw>
              </a:effectLst>
            </a:endParaRPr>
          </a:p>
        </p:txBody>
      </p:sp>
      <p:sp>
        <p:nvSpPr>
          <p:cNvPr id="9" name="Rectangle 8"/>
          <p:cNvSpPr/>
          <p:nvPr/>
        </p:nvSpPr>
        <p:spPr>
          <a:xfrm>
            <a:off x="431739" y="2284757"/>
            <a:ext cx="11328997" cy="1938992"/>
          </a:xfrm>
          <a:prstGeom prst="rect">
            <a:avLst/>
          </a:prstGeom>
        </p:spPr>
        <p:txBody>
          <a:bodyPr wrap="square">
            <a:spAutoFit/>
          </a:bodyPr>
          <a:lstStyle/>
          <a:p>
            <a:pPr marL="285750" indent="-285750">
              <a:buFont typeface="Wingdings" panose="05000000000000000000" pitchFamily="2" charset="2"/>
              <a:buChar char="q"/>
            </a:pPr>
            <a:r>
              <a:rPr lang="en-US" sz="2400" dirty="0"/>
              <a:t>SPECIAL PERMISSIONS The </a:t>
            </a:r>
            <a:r>
              <a:rPr lang="en-US" sz="2400" dirty="0" err="1"/>
              <a:t>setuid</a:t>
            </a:r>
            <a:r>
              <a:rPr lang="en-US" sz="2400" dirty="0"/>
              <a:t> (or </a:t>
            </a:r>
            <a:r>
              <a:rPr lang="en-US" sz="2400" dirty="0" err="1"/>
              <a:t>setgid</a:t>
            </a:r>
            <a:r>
              <a:rPr lang="en-US" sz="2400" dirty="0"/>
              <a:t>) permission on an executable file means that the command will run as the user (or group) of the file, not as the user that ran the command. </a:t>
            </a:r>
            <a:endParaRPr lang="en-US" sz="2400" dirty="0" smtClean="0"/>
          </a:p>
          <a:p>
            <a:pPr marL="285750" indent="-285750">
              <a:buFont typeface="Wingdings" panose="05000000000000000000" pitchFamily="2" charset="2"/>
              <a:buChar char="q"/>
            </a:pPr>
            <a:r>
              <a:rPr lang="en-US" sz="2400" dirty="0" smtClean="0"/>
              <a:t>One </a:t>
            </a:r>
            <a:r>
              <a:rPr lang="en-US" sz="2400" dirty="0"/>
              <a:t>example is the </a:t>
            </a:r>
            <a:r>
              <a:rPr lang="en-US" sz="2400" dirty="0" err="1"/>
              <a:t>passwd</a:t>
            </a:r>
            <a:r>
              <a:rPr lang="en-US" sz="2400" dirty="0"/>
              <a:t> command</a:t>
            </a:r>
            <a:r>
              <a:rPr lang="en-US" sz="2400" dirty="0" smtClean="0"/>
              <a:t>:</a:t>
            </a:r>
          </a:p>
          <a:p>
            <a:pPr marL="285750" indent="-285750">
              <a:buFont typeface="Wingdings" panose="05000000000000000000" pitchFamily="2" charset="2"/>
              <a:buChar char="q"/>
            </a:pPr>
            <a:endParaRPr lang="ar-EG" sz="2400" dirty="0"/>
          </a:p>
        </p:txBody>
      </p:sp>
      <p:pic>
        <p:nvPicPr>
          <p:cNvPr id="11" name="Picture 10"/>
          <p:cNvPicPr>
            <a:picLocks noChangeAspect="1"/>
          </p:cNvPicPr>
          <p:nvPr/>
        </p:nvPicPr>
        <p:blipFill>
          <a:blip r:embed="rId6"/>
          <a:stretch>
            <a:fillRect/>
          </a:stretch>
        </p:blipFill>
        <p:spPr>
          <a:xfrm>
            <a:off x="1499151" y="3864655"/>
            <a:ext cx="8270449" cy="707341"/>
          </a:xfrm>
          <a:prstGeom prst="rect">
            <a:avLst/>
          </a:prstGeom>
        </p:spPr>
      </p:pic>
      <p:sp>
        <p:nvSpPr>
          <p:cNvPr id="13" name="Rectangle 12"/>
          <p:cNvSpPr/>
          <p:nvPr/>
        </p:nvSpPr>
        <p:spPr>
          <a:xfrm>
            <a:off x="1222424" y="4692466"/>
            <a:ext cx="10538311" cy="1569660"/>
          </a:xfrm>
          <a:prstGeom prst="rect">
            <a:avLst/>
          </a:prstGeom>
        </p:spPr>
        <p:txBody>
          <a:bodyPr wrap="square">
            <a:spAutoFit/>
          </a:bodyPr>
          <a:lstStyle/>
          <a:p>
            <a:pPr marL="342900" indent="-342900">
              <a:buFont typeface="Wingdings" panose="05000000000000000000" pitchFamily="2" charset="2"/>
              <a:buChar char="q"/>
            </a:pPr>
            <a:r>
              <a:rPr lang="en-US" sz="2400" dirty="0"/>
              <a:t>In a long listing, you can spot the </a:t>
            </a:r>
            <a:r>
              <a:rPr lang="en-US" sz="2400" dirty="0" err="1"/>
              <a:t>setuid</a:t>
            </a:r>
            <a:r>
              <a:rPr lang="en-US" sz="2400" dirty="0"/>
              <a:t> permissions by a lowercase s where you would normally expect the x (owner execute permissions) to be</a:t>
            </a:r>
            <a:r>
              <a:rPr lang="en-US" sz="2400" dirty="0" smtClean="0"/>
              <a:t>.</a:t>
            </a:r>
          </a:p>
          <a:p>
            <a:pPr marL="342900" indent="-342900">
              <a:buFont typeface="Wingdings" panose="05000000000000000000" pitchFamily="2" charset="2"/>
              <a:buChar char="q"/>
            </a:pPr>
            <a:r>
              <a:rPr lang="en-US" sz="2400" dirty="0" smtClean="0"/>
              <a:t> </a:t>
            </a:r>
            <a:r>
              <a:rPr lang="en-US" sz="2400" dirty="0"/>
              <a:t>If the owner does not have execute permissions, this will be replaced by an uppercase </a:t>
            </a:r>
            <a:r>
              <a:rPr lang="en-US" sz="2400" dirty="0" smtClean="0"/>
              <a:t>S. </a:t>
            </a:r>
            <a:endParaRPr lang="ar-EG" sz="2400" dirty="0"/>
          </a:p>
        </p:txBody>
      </p:sp>
    </p:spTree>
    <p:extLst>
      <p:ext uri="{BB962C8B-B14F-4D97-AF65-F5344CB8AC3E}">
        <p14:creationId xmlns:p14="http://schemas.microsoft.com/office/powerpoint/2010/main" val="10031270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sp>
        <p:nvSpPr>
          <p:cNvPr id="7" name="Rectangle 6"/>
          <p:cNvSpPr/>
          <p:nvPr/>
        </p:nvSpPr>
        <p:spPr>
          <a:xfrm>
            <a:off x="408873" y="1920727"/>
            <a:ext cx="10946864" cy="1200329"/>
          </a:xfrm>
          <a:prstGeom prst="rect">
            <a:avLst/>
          </a:prstGeom>
        </p:spPr>
        <p:txBody>
          <a:bodyPr wrap="square">
            <a:spAutoFit/>
          </a:bodyPr>
          <a:lstStyle/>
          <a:p>
            <a:pPr marL="285750" indent="-285750">
              <a:buFont typeface="Wingdings" panose="05000000000000000000" pitchFamily="2" charset="2"/>
              <a:buChar char="q"/>
            </a:pPr>
            <a:r>
              <a:rPr lang="en-US" sz="2400" dirty="0"/>
              <a:t>The sticky bit for a directory sets a special restriction on deletion of files: Only the owner of the file (and root) can delete files within the directory. An example is /</a:t>
            </a:r>
            <a:r>
              <a:rPr lang="en-US" sz="2400" dirty="0" err="1"/>
              <a:t>tmp</a:t>
            </a:r>
            <a:r>
              <a:rPr lang="en-US" sz="2400" dirty="0"/>
              <a:t>: </a:t>
            </a:r>
            <a:endParaRPr lang="en-US" sz="2400" dirty="0" smtClean="0"/>
          </a:p>
          <a:p>
            <a:endParaRPr lang="ar-EG" sz="2400" dirty="0"/>
          </a:p>
        </p:txBody>
      </p:sp>
      <p:pic>
        <p:nvPicPr>
          <p:cNvPr id="9" name="Picture 8"/>
          <p:cNvPicPr>
            <a:picLocks noChangeAspect="1"/>
          </p:cNvPicPr>
          <p:nvPr/>
        </p:nvPicPr>
        <p:blipFill>
          <a:blip r:embed="rId6"/>
          <a:stretch>
            <a:fillRect/>
          </a:stretch>
        </p:blipFill>
        <p:spPr>
          <a:xfrm>
            <a:off x="1433310" y="2811085"/>
            <a:ext cx="7132150" cy="722243"/>
          </a:xfrm>
          <a:prstGeom prst="rect">
            <a:avLst/>
          </a:prstGeom>
        </p:spPr>
      </p:pic>
      <p:pic>
        <p:nvPicPr>
          <p:cNvPr id="11" name="Picture 10"/>
          <p:cNvPicPr>
            <a:picLocks noChangeAspect="1"/>
          </p:cNvPicPr>
          <p:nvPr/>
        </p:nvPicPr>
        <p:blipFill>
          <a:blip r:embed="rId7"/>
          <a:stretch>
            <a:fillRect/>
          </a:stretch>
        </p:blipFill>
        <p:spPr>
          <a:xfrm>
            <a:off x="1527219" y="3952331"/>
            <a:ext cx="8054103" cy="2281808"/>
          </a:xfrm>
          <a:prstGeom prst="rect">
            <a:avLst/>
          </a:prstGeom>
        </p:spPr>
      </p:pic>
    </p:spTree>
    <p:extLst>
      <p:ext uri="{BB962C8B-B14F-4D97-AF65-F5344CB8AC3E}">
        <p14:creationId xmlns:p14="http://schemas.microsoft.com/office/powerpoint/2010/main" val="102612828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2006556" y="1590679"/>
            <a:ext cx="7382496" cy="2610501"/>
          </a:xfrm>
          <a:prstGeom prst="rect">
            <a:avLst/>
          </a:prstGeom>
        </p:spPr>
      </p:pic>
      <p:sp>
        <p:nvSpPr>
          <p:cNvPr id="9" name="Rectangle 8"/>
          <p:cNvSpPr/>
          <p:nvPr/>
        </p:nvSpPr>
        <p:spPr>
          <a:xfrm>
            <a:off x="1364974" y="4664676"/>
            <a:ext cx="10495722" cy="1200329"/>
          </a:xfrm>
          <a:prstGeom prst="rect">
            <a:avLst/>
          </a:prstGeom>
        </p:spPr>
        <p:txBody>
          <a:bodyPr wrap="square">
            <a:spAutoFit/>
          </a:bodyPr>
          <a:lstStyle/>
          <a:p>
            <a:r>
              <a:rPr lang="en-US" sz="2400" b="1" dirty="0">
                <a:solidFill>
                  <a:srgbClr val="24A9E1"/>
                </a:solidFill>
              </a:rPr>
              <a:t>Setting special permissions </a:t>
            </a:r>
            <a:endParaRPr lang="en-US" sz="2400" b="1" dirty="0" smtClean="0">
              <a:solidFill>
                <a:srgbClr val="24A9E1"/>
              </a:solidFill>
            </a:endParaRPr>
          </a:p>
          <a:p>
            <a:r>
              <a:rPr lang="en-US" sz="2400" dirty="0" smtClean="0"/>
              <a:t>• </a:t>
            </a:r>
            <a:r>
              <a:rPr lang="en-US" sz="2400" dirty="0"/>
              <a:t>Symbolically: </a:t>
            </a:r>
            <a:r>
              <a:rPr lang="en-US" sz="2400" dirty="0" err="1"/>
              <a:t>setuid</a:t>
            </a:r>
            <a:r>
              <a:rPr lang="en-US" sz="2400" dirty="0"/>
              <a:t> = </a:t>
            </a:r>
            <a:r>
              <a:rPr lang="en-US" sz="2400" dirty="0" err="1"/>
              <a:t>u+s</a:t>
            </a:r>
            <a:r>
              <a:rPr lang="en-US" sz="2400" dirty="0"/>
              <a:t>; </a:t>
            </a:r>
            <a:r>
              <a:rPr lang="en-US" sz="2400" dirty="0" err="1"/>
              <a:t>setgid</a:t>
            </a:r>
            <a:r>
              <a:rPr lang="en-US" sz="2400" dirty="0"/>
              <a:t> = </a:t>
            </a:r>
            <a:r>
              <a:rPr lang="en-US" sz="2400" dirty="0" err="1"/>
              <a:t>g+s</a:t>
            </a:r>
            <a:r>
              <a:rPr lang="en-US" sz="2400" dirty="0"/>
              <a:t>; sticky = </a:t>
            </a:r>
            <a:r>
              <a:rPr lang="en-US" sz="2400" dirty="0" err="1"/>
              <a:t>o+t</a:t>
            </a:r>
            <a:r>
              <a:rPr lang="en-US" sz="2400" dirty="0"/>
              <a:t> </a:t>
            </a:r>
            <a:endParaRPr lang="en-US" sz="2400" dirty="0" smtClean="0"/>
          </a:p>
          <a:p>
            <a:r>
              <a:rPr lang="en-US" sz="2400" dirty="0" smtClean="0"/>
              <a:t>• </a:t>
            </a:r>
            <a:r>
              <a:rPr lang="en-US" sz="2400" dirty="0"/>
              <a:t>Numerically (fourth preceding digit): </a:t>
            </a:r>
            <a:r>
              <a:rPr lang="en-US" sz="2400" dirty="0" err="1"/>
              <a:t>setuid</a:t>
            </a:r>
            <a:r>
              <a:rPr lang="en-US" sz="2400" dirty="0"/>
              <a:t> = 4; </a:t>
            </a:r>
            <a:r>
              <a:rPr lang="en-US" sz="2400" dirty="0" err="1"/>
              <a:t>setgid</a:t>
            </a:r>
            <a:r>
              <a:rPr lang="en-US" sz="2400" dirty="0"/>
              <a:t> = 2; sticky = 1</a:t>
            </a:r>
            <a:endParaRPr lang="ar-EG" sz="2400" dirty="0"/>
          </a:p>
        </p:txBody>
      </p:sp>
    </p:spTree>
    <p:extLst>
      <p:ext uri="{BB962C8B-B14F-4D97-AF65-F5344CB8AC3E}">
        <p14:creationId xmlns:p14="http://schemas.microsoft.com/office/powerpoint/2010/main" val="139084086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2407960" y="1579285"/>
            <a:ext cx="7234055" cy="4437202"/>
          </a:xfrm>
          <a:prstGeom prst="rect">
            <a:avLst/>
          </a:prstGeom>
        </p:spPr>
      </p:pic>
    </p:spTree>
    <p:extLst>
      <p:ext uri="{BB962C8B-B14F-4D97-AF65-F5344CB8AC3E}">
        <p14:creationId xmlns:p14="http://schemas.microsoft.com/office/powerpoint/2010/main" val="54798711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628" y="5761794"/>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sp>
        <p:nvSpPr>
          <p:cNvPr id="7" name="Rectangle 6"/>
          <p:cNvSpPr/>
          <p:nvPr/>
        </p:nvSpPr>
        <p:spPr>
          <a:xfrm>
            <a:off x="1464823" y="1528140"/>
            <a:ext cx="4557273" cy="461665"/>
          </a:xfrm>
          <a:prstGeom prst="rect">
            <a:avLst/>
          </a:prstGeom>
        </p:spPr>
        <p:txBody>
          <a:bodyPr wrap="none">
            <a:spAutoFit/>
          </a:bodyPr>
          <a:lstStyle/>
          <a:p>
            <a:pPr marL="342900" indent="-342900">
              <a:buFont typeface="Wingdings" panose="05000000000000000000" pitchFamily="2" charset="2"/>
              <a:buChar char="q"/>
            </a:pPr>
            <a:r>
              <a:rPr lang="en-US" sz="2400" b="1" smtClean="0">
                <a:effectLst>
                  <a:outerShdw blurRad="38100" dist="38100" dir="2700000" algn="tl">
                    <a:srgbClr val="000000">
                      <a:alpha val="43137"/>
                    </a:srgbClr>
                  </a:outerShdw>
                </a:effectLst>
              </a:rPr>
              <a:t> </a:t>
            </a:r>
            <a:r>
              <a:rPr lang="en-US" sz="2400" b="1" smtClean="0">
                <a:effectLst>
                  <a:outerShdw blurRad="38100" dist="38100" dir="2700000" algn="tl">
                    <a:srgbClr val="000000">
                      <a:alpha val="43137"/>
                    </a:srgbClr>
                  </a:outerShdw>
                </a:effectLst>
                <a:sym typeface="Wingdings" panose="05000000000000000000" pitchFamily="2" charset="2"/>
              </a:rPr>
              <a:t> </a:t>
            </a:r>
            <a:r>
              <a:rPr lang="en-US" sz="2400" b="1" smtClean="0">
                <a:effectLst>
                  <a:outerShdw blurRad="38100" dist="38100" dir="2700000" algn="tl">
                    <a:srgbClr val="000000">
                      <a:alpha val="43137"/>
                    </a:srgbClr>
                  </a:outerShdw>
                </a:effectLst>
              </a:rPr>
              <a:t>DEFAULT FILE PERMISSIONS </a:t>
            </a:r>
            <a:endParaRPr lang="ar-EG" sz="2400" b="1" dirty="0">
              <a:effectLst>
                <a:outerShdw blurRad="38100" dist="38100" dir="2700000" algn="tl">
                  <a:srgbClr val="000000">
                    <a:alpha val="43137"/>
                  </a:srgbClr>
                </a:outerShdw>
              </a:effectLst>
            </a:endParaRPr>
          </a:p>
        </p:txBody>
      </p:sp>
      <p:sp>
        <p:nvSpPr>
          <p:cNvPr id="9" name="Rectangle 8"/>
          <p:cNvSpPr/>
          <p:nvPr/>
        </p:nvSpPr>
        <p:spPr>
          <a:xfrm>
            <a:off x="776296" y="2082054"/>
            <a:ext cx="10984440" cy="4524315"/>
          </a:xfrm>
          <a:prstGeom prst="rect">
            <a:avLst/>
          </a:prstGeom>
        </p:spPr>
        <p:txBody>
          <a:bodyPr wrap="square">
            <a:spAutoFit/>
          </a:bodyPr>
          <a:lstStyle/>
          <a:p>
            <a:pPr marL="285750" indent="-285750">
              <a:buFont typeface="Wingdings" panose="05000000000000000000" pitchFamily="2" charset="2"/>
              <a:buChar char="Ø"/>
            </a:pPr>
            <a:r>
              <a:rPr lang="en-US" sz="2400" dirty="0"/>
              <a:t>The default permissions for files are set by the processes that create them. </a:t>
            </a:r>
            <a:endParaRPr lang="en-US" sz="2400" dirty="0" smtClean="0"/>
          </a:p>
          <a:p>
            <a:pPr marL="285750" indent="-285750">
              <a:buFont typeface="Wingdings" panose="05000000000000000000" pitchFamily="2" charset="2"/>
              <a:buChar char="Ø"/>
            </a:pPr>
            <a:r>
              <a:rPr lang="en-US" sz="2400" dirty="0" smtClean="0"/>
              <a:t>For </a:t>
            </a:r>
            <a:r>
              <a:rPr lang="en-US" sz="2400" dirty="0"/>
              <a:t>example, text editors create files so they are readable and writeable, but not executable, by everyone. The same goes for shell redirection. </a:t>
            </a:r>
            <a:endParaRPr lang="en-US" sz="2400" dirty="0" smtClean="0"/>
          </a:p>
          <a:p>
            <a:pPr marL="285750" indent="-285750">
              <a:buFont typeface="Wingdings" panose="05000000000000000000" pitchFamily="2" charset="2"/>
              <a:buChar char="Ø"/>
            </a:pPr>
            <a:r>
              <a:rPr lang="en-US" sz="2400" dirty="0" smtClean="0"/>
              <a:t>Additionally</a:t>
            </a:r>
            <a:r>
              <a:rPr lang="en-US" sz="2400" dirty="0"/>
              <a:t>, binary executables are created executable by the compilers that create them. </a:t>
            </a:r>
            <a:endParaRPr lang="en-US" sz="2400" dirty="0" smtClean="0"/>
          </a:p>
          <a:p>
            <a:pPr marL="285750" indent="-285750">
              <a:buFont typeface="Wingdings" panose="05000000000000000000" pitchFamily="2" charset="2"/>
              <a:buChar char="Ø"/>
            </a:pPr>
            <a:r>
              <a:rPr lang="en-US" sz="2400" dirty="0" smtClean="0"/>
              <a:t>The </a:t>
            </a:r>
            <a:r>
              <a:rPr lang="en-US" sz="2400" b="1" dirty="0" err="1">
                <a:solidFill>
                  <a:srgbClr val="24A9E1"/>
                </a:solidFill>
              </a:rPr>
              <a:t>mkdir</a:t>
            </a:r>
            <a:r>
              <a:rPr lang="en-US" sz="2400" dirty="0"/>
              <a:t> command creates new directories with all permissions </a:t>
            </a:r>
            <a:r>
              <a:rPr lang="en-US" sz="2400" b="1" dirty="0">
                <a:solidFill>
                  <a:srgbClr val="FF0000"/>
                </a:solidFill>
              </a:rPr>
              <a:t>set—read, write, and execute</a:t>
            </a:r>
            <a:r>
              <a:rPr lang="en-US" sz="2400" b="1" dirty="0" smtClean="0">
                <a:solidFill>
                  <a:srgbClr val="FF0000"/>
                </a:solidFill>
              </a:rPr>
              <a:t>.</a:t>
            </a:r>
          </a:p>
          <a:p>
            <a:pPr marL="285750" indent="-285750">
              <a:buFont typeface="Wingdings" panose="05000000000000000000" pitchFamily="2" charset="2"/>
              <a:buChar char="Ø"/>
            </a:pPr>
            <a:r>
              <a:rPr lang="en-US" sz="2400" dirty="0" smtClean="0"/>
              <a:t> These </a:t>
            </a:r>
            <a:r>
              <a:rPr lang="en-US" sz="2400" dirty="0"/>
              <a:t>permissions are not typically set when new files and directories are created. This is because some of the permissions are cleared by the </a:t>
            </a:r>
            <a:r>
              <a:rPr lang="en-US" sz="2400" b="1" dirty="0" err="1">
                <a:solidFill>
                  <a:srgbClr val="FF0000"/>
                </a:solidFill>
              </a:rPr>
              <a:t>umask</a:t>
            </a:r>
            <a:r>
              <a:rPr lang="en-US" sz="2400" b="1" dirty="0">
                <a:solidFill>
                  <a:srgbClr val="FF0000"/>
                </a:solidFill>
              </a:rPr>
              <a:t> </a:t>
            </a:r>
            <a:r>
              <a:rPr lang="en-US" sz="2400" dirty="0"/>
              <a:t>of the shell process. </a:t>
            </a:r>
            <a:endParaRPr lang="en-US" sz="2400" dirty="0" smtClean="0"/>
          </a:p>
          <a:p>
            <a:pPr marL="342900" indent="-342900">
              <a:buFont typeface="Wingdings" panose="05000000000000000000" pitchFamily="2" charset="2"/>
              <a:buChar char="q"/>
            </a:pPr>
            <a:r>
              <a:rPr lang="en-US" sz="2400" dirty="0" smtClean="0"/>
              <a:t>The </a:t>
            </a:r>
            <a:r>
              <a:rPr lang="en-US" sz="2400" b="1" dirty="0" err="1">
                <a:solidFill>
                  <a:srgbClr val="FF0000"/>
                </a:solidFill>
              </a:rPr>
              <a:t>umask</a:t>
            </a:r>
            <a:r>
              <a:rPr lang="en-US" sz="2400" b="1" dirty="0">
                <a:solidFill>
                  <a:srgbClr val="FF0000"/>
                </a:solidFill>
              </a:rPr>
              <a:t> command </a:t>
            </a:r>
            <a:r>
              <a:rPr lang="en-US" sz="2400" dirty="0"/>
              <a:t>without arguments will display the current value of the shell's </a:t>
            </a:r>
            <a:r>
              <a:rPr lang="en-US" sz="2400" b="1" dirty="0" err="1">
                <a:solidFill>
                  <a:srgbClr val="FF0000"/>
                </a:solidFill>
              </a:rPr>
              <a:t>umask</a:t>
            </a:r>
            <a:r>
              <a:rPr lang="en-US" sz="2400" b="1" dirty="0">
                <a:solidFill>
                  <a:srgbClr val="FF0000"/>
                </a:solidFill>
              </a:rPr>
              <a:t>:</a:t>
            </a:r>
            <a:endParaRPr lang="ar-EG" sz="2400" b="1" dirty="0">
              <a:solidFill>
                <a:srgbClr val="FF0000"/>
              </a:solidFill>
            </a:endParaRPr>
          </a:p>
        </p:txBody>
      </p:sp>
    </p:spTree>
    <p:extLst>
      <p:ext uri="{BB962C8B-B14F-4D97-AF65-F5344CB8AC3E}">
        <p14:creationId xmlns:p14="http://schemas.microsoft.com/office/powerpoint/2010/main" val="15896766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2569111" y="1717508"/>
            <a:ext cx="6097811" cy="723469"/>
          </a:xfrm>
          <a:prstGeom prst="rect">
            <a:avLst/>
          </a:prstGeom>
        </p:spPr>
      </p:pic>
      <p:sp>
        <p:nvSpPr>
          <p:cNvPr id="9" name="Rectangle 8"/>
          <p:cNvSpPr/>
          <p:nvPr/>
        </p:nvSpPr>
        <p:spPr>
          <a:xfrm>
            <a:off x="995580" y="2417050"/>
            <a:ext cx="11315745" cy="4154984"/>
          </a:xfrm>
          <a:prstGeom prst="rect">
            <a:avLst/>
          </a:prstGeom>
        </p:spPr>
        <p:txBody>
          <a:bodyPr wrap="square">
            <a:spAutoFit/>
          </a:bodyPr>
          <a:lstStyle/>
          <a:p>
            <a:pPr marL="285750" indent="-285750">
              <a:buFont typeface="Wingdings" panose="05000000000000000000" pitchFamily="2" charset="2"/>
              <a:buChar char="ü"/>
            </a:pPr>
            <a:r>
              <a:rPr lang="en-US" sz="2400" dirty="0"/>
              <a:t>The leading zeros indicate the special, user, and group permissions are not cleared. A </a:t>
            </a:r>
            <a:r>
              <a:rPr lang="en-US" sz="2400" dirty="0" err="1">
                <a:solidFill>
                  <a:srgbClr val="FF0000"/>
                </a:solidFill>
              </a:rPr>
              <a:t>umask</a:t>
            </a:r>
            <a:r>
              <a:rPr lang="en-US" sz="2400" dirty="0">
                <a:solidFill>
                  <a:srgbClr val="FF0000"/>
                </a:solidFill>
              </a:rPr>
              <a:t> </a:t>
            </a:r>
            <a:r>
              <a:rPr lang="en-US" sz="2400" dirty="0"/>
              <a:t>of </a:t>
            </a:r>
            <a:r>
              <a:rPr lang="en-US" sz="2400" b="1" dirty="0">
                <a:solidFill>
                  <a:schemeClr val="accent6"/>
                </a:solidFill>
              </a:rPr>
              <a:t>077 </a:t>
            </a:r>
            <a:r>
              <a:rPr lang="en-US" sz="2400" dirty="0"/>
              <a:t>clears all the group and other permissions of newly created files</a:t>
            </a:r>
            <a:r>
              <a:rPr lang="en-US" sz="2400" dirty="0" smtClean="0"/>
              <a:t>.</a:t>
            </a:r>
          </a:p>
          <a:p>
            <a:pPr marL="342900" indent="-342900">
              <a:buFont typeface="Wingdings" panose="05000000000000000000" pitchFamily="2" charset="2"/>
              <a:buChar char="ü"/>
            </a:pPr>
            <a:r>
              <a:rPr lang="en-US" sz="2400" dirty="0" smtClean="0"/>
              <a:t> </a:t>
            </a:r>
            <a:r>
              <a:rPr lang="en-US" sz="2400" dirty="0" smtClean="0"/>
              <a:t>u</a:t>
            </a:r>
            <a:r>
              <a:rPr lang="en-US" sz="2400" dirty="0" smtClean="0"/>
              <a:t>nmask </a:t>
            </a:r>
            <a:r>
              <a:rPr lang="en-US" sz="2400" dirty="0" smtClean="0">
                <a:sym typeface="Wingdings" panose="05000000000000000000" pitchFamily="2" charset="2"/>
              </a:rPr>
              <a:t> </a:t>
            </a:r>
            <a:r>
              <a:rPr lang="en-US" sz="2400" dirty="0" smtClean="0"/>
              <a:t>Octal </a:t>
            </a:r>
            <a:r>
              <a:rPr lang="en-US" sz="2400" dirty="0"/>
              <a:t>bitmask that is used to clear the perms of new files and directories created by that process.</a:t>
            </a:r>
            <a:endParaRPr lang="en-US" sz="2400" dirty="0" smtClean="0"/>
          </a:p>
          <a:p>
            <a:pPr marL="285750" indent="-285750">
              <a:buFont typeface="Wingdings" panose="05000000000000000000" pitchFamily="2" charset="2"/>
              <a:buChar char="ü"/>
            </a:pPr>
            <a:r>
              <a:rPr lang="en-US" sz="2400" dirty="0"/>
              <a:t>Use the </a:t>
            </a:r>
            <a:r>
              <a:rPr lang="en-US" sz="2400" b="1" dirty="0" err="1">
                <a:solidFill>
                  <a:schemeClr val="accent6"/>
                </a:solidFill>
              </a:rPr>
              <a:t>umask</a:t>
            </a:r>
            <a:r>
              <a:rPr lang="en-US" sz="2400" b="1" dirty="0">
                <a:solidFill>
                  <a:schemeClr val="accent6"/>
                </a:solidFill>
              </a:rPr>
              <a:t> </a:t>
            </a:r>
            <a:r>
              <a:rPr lang="en-US" sz="2400" dirty="0"/>
              <a:t>command with a single numeric argument to change the </a:t>
            </a:r>
            <a:r>
              <a:rPr lang="en-US" sz="2400" b="1" dirty="0" err="1">
                <a:solidFill>
                  <a:srgbClr val="FF0000"/>
                </a:solidFill>
              </a:rPr>
              <a:t>umask</a:t>
            </a:r>
            <a:r>
              <a:rPr lang="en-US" sz="2400" b="1" dirty="0">
                <a:solidFill>
                  <a:srgbClr val="FF0000"/>
                </a:solidFill>
              </a:rPr>
              <a:t> </a:t>
            </a:r>
            <a:r>
              <a:rPr lang="en-US" sz="2400" dirty="0"/>
              <a:t>of the current shell. </a:t>
            </a:r>
            <a:endParaRPr lang="en-US" sz="2400" dirty="0" smtClean="0"/>
          </a:p>
          <a:p>
            <a:pPr marL="285750" indent="-285750">
              <a:buFont typeface="Wingdings" panose="05000000000000000000" pitchFamily="2" charset="2"/>
              <a:buChar char="ü"/>
            </a:pPr>
            <a:r>
              <a:rPr lang="en-US" sz="2400" dirty="0" smtClean="0"/>
              <a:t>The </a:t>
            </a:r>
            <a:r>
              <a:rPr lang="en-US" sz="2400" dirty="0"/>
              <a:t>numeric argument should be an octal value corresponding to the new </a:t>
            </a:r>
            <a:r>
              <a:rPr lang="en-US" sz="2400" b="1" dirty="0" err="1">
                <a:solidFill>
                  <a:srgbClr val="FF0000"/>
                </a:solidFill>
              </a:rPr>
              <a:t>umask</a:t>
            </a:r>
            <a:r>
              <a:rPr lang="en-US" sz="2400" b="1" dirty="0">
                <a:solidFill>
                  <a:srgbClr val="FF0000"/>
                </a:solidFill>
              </a:rPr>
              <a:t> value</a:t>
            </a:r>
            <a:r>
              <a:rPr lang="en-US" sz="2400" dirty="0"/>
              <a:t>. If it is less than 3 digits, leading zeros are assumed</a:t>
            </a:r>
            <a:r>
              <a:rPr lang="en-US" sz="2400" dirty="0" smtClean="0"/>
              <a:t>.</a:t>
            </a:r>
          </a:p>
          <a:p>
            <a:endParaRPr lang="en-US" sz="2400" dirty="0" smtClean="0"/>
          </a:p>
          <a:p>
            <a:pPr marL="285750" indent="-285750">
              <a:buFont typeface="Wingdings" panose="05000000000000000000" pitchFamily="2" charset="2"/>
              <a:buChar char="ü"/>
            </a:pPr>
            <a:r>
              <a:rPr lang="en-US" sz="2400" b="1" dirty="0">
                <a:solidFill>
                  <a:srgbClr val="24A9E1"/>
                </a:solidFill>
                <a:effectLst>
                  <a:outerShdw blurRad="38100" dist="38100" dir="2700000" algn="tl">
                    <a:srgbClr val="000000">
                      <a:alpha val="43137"/>
                    </a:srgbClr>
                  </a:outerShdw>
                </a:effectLst>
              </a:rPr>
              <a:t>In this example, please follow along with the next steps while your instructor demonstrates the effects of </a:t>
            </a:r>
            <a:r>
              <a:rPr lang="en-US" sz="2400" b="1" dirty="0" err="1">
                <a:solidFill>
                  <a:srgbClr val="24A9E1"/>
                </a:solidFill>
                <a:effectLst>
                  <a:outerShdw blurRad="38100" dist="38100" dir="2700000" algn="tl">
                    <a:srgbClr val="000000">
                      <a:alpha val="43137"/>
                    </a:srgbClr>
                  </a:outerShdw>
                </a:effectLst>
              </a:rPr>
              <a:t>umask</a:t>
            </a:r>
            <a:r>
              <a:rPr lang="en-US" sz="2400" b="1" dirty="0">
                <a:solidFill>
                  <a:srgbClr val="24A9E1"/>
                </a:solidFill>
                <a:effectLst>
                  <a:outerShdw blurRad="38100" dist="38100" dir="2700000" algn="tl">
                    <a:srgbClr val="000000">
                      <a:alpha val="43137"/>
                    </a:srgbClr>
                  </a:outerShdw>
                </a:effectLst>
              </a:rPr>
              <a:t> on new files and directories.</a:t>
            </a:r>
            <a:endParaRPr lang="ar-EG" sz="2400" b="1" dirty="0">
              <a:solidFill>
                <a:srgbClr val="24A9E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1854431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sp>
        <p:nvSpPr>
          <p:cNvPr id="7" name="Rectangle 6"/>
          <p:cNvSpPr/>
          <p:nvPr/>
        </p:nvSpPr>
        <p:spPr>
          <a:xfrm>
            <a:off x="713621" y="1640187"/>
            <a:ext cx="11226588" cy="461665"/>
          </a:xfrm>
          <a:prstGeom prst="rect">
            <a:avLst/>
          </a:prstGeom>
        </p:spPr>
        <p:txBody>
          <a:bodyPr wrap="square">
            <a:spAutoFit/>
          </a:bodyPr>
          <a:lstStyle/>
          <a:p>
            <a:r>
              <a:rPr lang="en-US" sz="2400" b="1" dirty="0">
                <a:solidFill>
                  <a:srgbClr val="FF0000"/>
                </a:solidFill>
              </a:rPr>
              <a:t>1. Create a new file and directory to see how the default </a:t>
            </a:r>
            <a:r>
              <a:rPr lang="en-US" sz="2400" b="1" dirty="0" err="1">
                <a:solidFill>
                  <a:srgbClr val="FF0000"/>
                </a:solidFill>
              </a:rPr>
              <a:t>umask</a:t>
            </a:r>
            <a:r>
              <a:rPr lang="en-US" sz="2400" b="1" dirty="0">
                <a:solidFill>
                  <a:srgbClr val="FF0000"/>
                </a:solidFill>
              </a:rPr>
              <a:t> affects permissions.</a:t>
            </a:r>
            <a:endParaRPr lang="ar-EG" sz="2400" b="1" dirty="0">
              <a:solidFill>
                <a:srgbClr val="FF0000"/>
              </a:solidFill>
            </a:endParaRPr>
          </a:p>
        </p:txBody>
      </p:sp>
      <p:pic>
        <p:nvPicPr>
          <p:cNvPr id="9" name="Picture 8"/>
          <p:cNvPicPr>
            <a:picLocks noChangeAspect="1"/>
          </p:cNvPicPr>
          <p:nvPr/>
        </p:nvPicPr>
        <p:blipFill>
          <a:blip r:embed="rId6"/>
          <a:stretch>
            <a:fillRect/>
          </a:stretch>
        </p:blipFill>
        <p:spPr>
          <a:xfrm>
            <a:off x="1858507" y="2184233"/>
            <a:ext cx="7177577" cy="1355630"/>
          </a:xfrm>
          <a:prstGeom prst="rect">
            <a:avLst/>
          </a:prstGeom>
        </p:spPr>
      </p:pic>
      <p:sp>
        <p:nvSpPr>
          <p:cNvPr id="11" name="Rectangle 10"/>
          <p:cNvSpPr/>
          <p:nvPr/>
        </p:nvSpPr>
        <p:spPr>
          <a:xfrm>
            <a:off x="576275" y="3660318"/>
            <a:ext cx="11328997" cy="830997"/>
          </a:xfrm>
          <a:prstGeom prst="rect">
            <a:avLst/>
          </a:prstGeom>
        </p:spPr>
        <p:txBody>
          <a:bodyPr wrap="square">
            <a:spAutoFit/>
          </a:bodyPr>
          <a:lstStyle/>
          <a:p>
            <a:r>
              <a:rPr lang="en-US" sz="2400" dirty="0">
                <a:solidFill>
                  <a:srgbClr val="FF0000"/>
                </a:solidFill>
              </a:rPr>
              <a:t>2</a:t>
            </a:r>
            <a:r>
              <a:rPr lang="en-US" sz="2400" b="1" dirty="0">
                <a:solidFill>
                  <a:srgbClr val="FF0000"/>
                </a:solidFill>
              </a:rPr>
              <a:t>. Set the </a:t>
            </a:r>
            <a:r>
              <a:rPr lang="en-US" sz="2400" b="1" dirty="0" err="1" smtClean="0"/>
              <a:t>umask</a:t>
            </a:r>
            <a:r>
              <a:rPr lang="en-US" sz="2400" b="1" dirty="0" smtClean="0">
                <a:solidFill>
                  <a:srgbClr val="FF0000"/>
                </a:solidFill>
              </a:rPr>
              <a:t> </a:t>
            </a:r>
            <a:r>
              <a:rPr lang="en-US" sz="2400" b="1" dirty="0">
                <a:solidFill>
                  <a:srgbClr val="FF0000"/>
                </a:solidFill>
              </a:rPr>
              <a:t>value to </a:t>
            </a:r>
            <a:r>
              <a:rPr lang="en-US" sz="2400" b="1" dirty="0"/>
              <a:t>0</a:t>
            </a:r>
            <a:r>
              <a:rPr lang="en-US" sz="2400" b="1" dirty="0">
                <a:solidFill>
                  <a:srgbClr val="FF0000"/>
                </a:solidFill>
              </a:rPr>
              <a:t>. This setting will not mask any of the permissions of new files. Create a new file and directory to see how this new </a:t>
            </a:r>
            <a:r>
              <a:rPr lang="en-US" sz="2400" b="1" dirty="0" err="1">
                <a:solidFill>
                  <a:srgbClr val="FF0000"/>
                </a:solidFill>
              </a:rPr>
              <a:t>umask</a:t>
            </a:r>
            <a:r>
              <a:rPr lang="en-US" sz="2400" b="1" dirty="0">
                <a:solidFill>
                  <a:srgbClr val="FF0000"/>
                </a:solidFill>
              </a:rPr>
              <a:t> affects permissions. </a:t>
            </a:r>
            <a:endParaRPr lang="ar-EG" sz="2400" b="1" dirty="0">
              <a:solidFill>
                <a:srgbClr val="FF0000"/>
              </a:solidFill>
            </a:endParaRPr>
          </a:p>
        </p:txBody>
      </p:sp>
      <p:pic>
        <p:nvPicPr>
          <p:cNvPr id="13" name="Picture 12"/>
          <p:cNvPicPr>
            <a:picLocks noChangeAspect="1"/>
          </p:cNvPicPr>
          <p:nvPr/>
        </p:nvPicPr>
        <p:blipFill>
          <a:blip r:embed="rId7"/>
          <a:stretch>
            <a:fillRect/>
          </a:stretch>
        </p:blipFill>
        <p:spPr>
          <a:xfrm>
            <a:off x="1744347" y="4593929"/>
            <a:ext cx="8534827" cy="1709517"/>
          </a:xfrm>
          <a:prstGeom prst="rect">
            <a:avLst/>
          </a:prstGeom>
        </p:spPr>
      </p:pic>
    </p:spTree>
    <p:extLst>
      <p:ext uri="{BB962C8B-B14F-4D97-AF65-F5344CB8AC3E}">
        <p14:creationId xmlns:p14="http://schemas.microsoft.com/office/powerpoint/2010/main" val="305004708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sp>
        <p:nvSpPr>
          <p:cNvPr id="7" name="Rectangle 6"/>
          <p:cNvSpPr/>
          <p:nvPr/>
        </p:nvSpPr>
        <p:spPr>
          <a:xfrm>
            <a:off x="408873" y="1699847"/>
            <a:ext cx="11663801" cy="830997"/>
          </a:xfrm>
          <a:prstGeom prst="rect">
            <a:avLst/>
          </a:prstGeom>
        </p:spPr>
        <p:txBody>
          <a:bodyPr wrap="square">
            <a:spAutoFit/>
          </a:bodyPr>
          <a:lstStyle/>
          <a:p>
            <a:r>
              <a:rPr lang="en-US" sz="2400" b="1" dirty="0"/>
              <a:t>3. Set the </a:t>
            </a:r>
            <a:r>
              <a:rPr lang="en-US" sz="2400" b="1" dirty="0" err="1"/>
              <a:t>umask</a:t>
            </a:r>
            <a:r>
              <a:rPr lang="en-US" sz="2400" b="1" dirty="0"/>
              <a:t> value to 007. This setting will mask all of the “other” permissions of new files.</a:t>
            </a:r>
            <a:endParaRPr lang="ar-EG" sz="2400" b="1" dirty="0"/>
          </a:p>
        </p:txBody>
      </p:sp>
      <p:pic>
        <p:nvPicPr>
          <p:cNvPr id="9" name="Picture 8"/>
          <p:cNvPicPr>
            <a:picLocks noChangeAspect="1"/>
          </p:cNvPicPr>
          <p:nvPr/>
        </p:nvPicPr>
        <p:blipFill>
          <a:blip r:embed="rId6"/>
          <a:stretch>
            <a:fillRect/>
          </a:stretch>
        </p:blipFill>
        <p:spPr>
          <a:xfrm>
            <a:off x="2054447" y="2326512"/>
            <a:ext cx="7501299" cy="1574792"/>
          </a:xfrm>
          <a:prstGeom prst="rect">
            <a:avLst/>
          </a:prstGeom>
        </p:spPr>
      </p:pic>
      <p:sp>
        <p:nvSpPr>
          <p:cNvPr id="11" name="Rectangle 10"/>
          <p:cNvSpPr/>
          <p:nvPr/>
        </p:nvSpPr>
        <p:spPr>
          <a:xfrm>
            <a:off x="611211" y="4278705"/>
            <a:ext cx="11355501" cy="830997"/>
          </a:xfrm>
          <a:prstGeom prst="rect">
            <a:avLst/>
          </a:prstGeom>
        </p:spPr>
        <p:txBody>
          <a:bodyPr wrap="square">
            <a:spAutoFit/>
          </a:bodyPr>
          <a:lstStyle/>
          <a:p>
            <a:r>
              <a:rPr lang="en-US" sz="2400" b="1" dirty="0"/>
              <a:t>4. Set the </a:t>
            </a:r>
            <a:r>
              <a:rPr lang="en-US" sz="2400" b="1" dirty="0" err="1"/>
              <a:t>umask</a:t>
            </a:r>
            <a:r>
              <a:rPr lang="en-US" sz="2400" b="1" dirty="0"/>
              <a:t> value to 027. This setting will mask write access for group members and all of the “other” permissions of new files.</a:t>
            </a:r>
            <a:endParaRPr lang="ar-EG" sz="2400" b="1" dirty="0"/>
          </a:p>
        </p:txBody>
      </p:sp>
    </p:spTree>
    <p:extLst>
      <p:ext uri="{BB962C8B-B14F-4D97-AF65-F5344CB8AC3E}">
        <p14:creationId xmlns:p14="http://schemas.microsoft.com/office/powerpoint/2010/main" val="408192533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2464076" y="1592865"/>
            <a:ext cx="7309580" cy="1561152"/>
          </a:xfrm>
          <a:prstGeom prst="rect">
            <a:avLst/>
          </a:prstGeom>
        </p:spPr>
      </p:pic>
      <p:sp>
        <p:nvSpPr>
          <p:cNvPr id="9" name="Rectangle 8"/>
          <p:cNvSpPr/>
          <p:nvPr/>
        </p:nvSpPr>
        <p:spPr>
          <a:xfrm>
            <a:off x="611212" y="3443351"/>
            <a:ext cx="11149524" cy="1938992"/>
          </a:xfrm>
          <a:prstGeom prst="rect">
            <a:avLst/>
          </a:prstGeom>
        </p:spPr>
        <p:txBody>
          <a:bodyPr wrap="square">
            <a:spAutoFit/>
          </a:bodyPr>
          <a:lstStyle/>
          <a:p>
            <a:r>
              <a:rPr lang="en-US" sz="2400" b="1" dirty="0" smtClean="0"/>
              <a:t>5. Log in as root to change the default </a:t>
            </a:r>
            <a:r>
              <a:rPr lang="en-US" sz="2400" b="1" dirty="0" err="1" smtClean="0"/>
              <a:t>umask</a:t>
            </a:r>
            <a:r>
              <a:rPr lang="en-US" sz="2400" b="1" dirty="0" smtClean="0"/>
              <a:t> for unprivileged users to prohibit all access for users not in their group. </a:t>
            </a:r>
          </a:p>
          <a:p>
            <a:pPr marL="342900" indent="-342900">
              <a:buFont typeface="Wingdings" panose="05000000000000000000" pitchFamily="2" charset="2"/>
              <a:buChar char="v"/>
            </a:pPr>
            <a:r>
              <a:rPr lang="en-US" sz="2400" dirty="0"/>
              <a:t>Modify /etc/</a:t>
            </a:r>
            <a:r>
              <a:rPr lang="en-US" sz="2400" dirty="0" err="1"/>
              <a:t>bashrc</a:t>
            </a:r>
            <a:r>
              <a:rPr lang="en-US" sz="2400" dirty="0"/>
              <a:t> and /etc/profile to change the default </a:t>
            </a:r>
            <a:r>
              <a:rPr lang="en-US" sz="2400" dirty="0" err="1"/>
              <a:t>umask</a:t>
            </a:r>
            <a:r>
              <a:rPr lang="en-US" sz="2400" dirty="0"/>
              <a:t> for Bash shell users. Since the default </a:t>
            </a:r>
            <a:r>
              <a:rPr lang="en-US" sz="2400" dirty="0" err="1"/>
              <a:t>umask</a:t>
            </a:r>
            <a:r>
              <a:rPr lang="en-US" sz="2400" dirty="0"/>
              <a:t> for unprivileged users is 0002, look for the </a:t>
            </a:r>
            <a:r>
              <a:rPr lang="en-US" sz="2400" dirty="0" err="1"/>
              <a:t>umask</a:t>
            </a:r>
            <a:r>
              <a:rPr lang="en-US" sz="2400" dirty="0"/>
              <a:t> command in these files that sets the </a:t>
            </a:r>
            <a:r>
              <a:rPr lang="en-US" sz="2400" dirty="0" err="1"/>
              <a:t>umask</a:t>
            </a:r>
            <a:r>
              <a:rPr lang="en-US" sz="2400" dirty="0"/>
              <a:t> to that value. Change them to set the </a:t>
            </a:r>
            <a:r>
              <a:rPr lang="en-US" sz="2400" dirty="0" err="1"/>
              <a:t>umask</a:t>
            </a:r>
            <a:r>
              <a:rPr lang="en-US" sz="2400" dirty="0"/>
              <a:t> to 007.</a:t>
            </a:r>
            <a:endParaRPr lang="ar-EG" sz="2400" b="1" dirty="0"/>
          </a:p>
        </p:txBody>
      </p:sp>
    </p:spTree>
    <p:extLst>
      <p:ext uri="{BB962C8B-B14F-4D97-AF65-F5344CB8AC3E}">
        <p14:creationId xmlns:p14="http://schemas.microsoft.com/office/powerpoint/2010/main" val="79897496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2297338" y="1465159"/>
            <a:ext cx="7350488" cy="4577832"/>
          </a:xfrm>
          <a:prstGeom prst="rect">
            <a:avLst/>
          </a:prstGeom>
        </p:spPr>
      </p:pic>
    </p:spTree>
    <p:extLst>
      <p:ext uri="{BB962C8B-B14F-4D97-AF65-F5344CB8AC3E}">
        <p14:creationId xmlns:p14="http://schemas.microsoft.com/office/powerpoint/2010/main" val="376900127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2754588" y="1409950"/>
            <a:ext cx="6680960" cy="5085014"/>
          </a:xfrm>
          <a:prstGeom prst="rect">
            <a:avLst/>
          </a:prstGeom>
        </p:spPr>
      </p:pic>
    </p:spTree>
    <p:extLst>
      <p:ext uri="{BB962C8B-B14F-4D97-AF65-F5344CB8AC3E}">
        <p14:creationId xmlns:p14="http://schemas.microsoft.com/office/powerpoint/2010/main" val="356681515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1483786" y="1750009"/>
            <a:ext cx="9674544" cy="1704940"/>
          </a:xfrm>
          <a:prstGeom prst="rect">
            <a:avLst/>
          </a:prstGeom>
        </p:spPr>
      </p:pic>
    </p:spTree>
    <p:extLst>
      <p:ext uri="{BB962C8B-B14F-4D97-AF65-F5344CB8AC3E}">
        <p14:creationId xmlns:p14="http://schemas.microsoft.com/office/powerpoint/2010/main" val="228272814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r>
              <a:rPr lang="en-US" sz="3200" b="1" dirty="0" smtClean="0"/>
              <a:t>EXAMPLE</a:t>
            </a:r>
            <a:endParaRPr lang="ar-EG" sz="3200" b="1"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sp>
        <p:nvSpPr>
          <p:cNvPr id="7" name="Rectangle 6"/>
          <p:cNvSpPr/>
          <p:nvPr/>
        </p:nvSpPr>
        <p:spPr>
          <a:xfrm>
            <a:off x="713620" y="2077747"/>
            <a:ext cx="11047115" cy="1569660"/>
          </a:xfrm>
          <a:prstGeom prst="rect">
            <a:avLst/>
          </a:prstGeom>
        </p:spPr>
        <p:txBody>
          <a:bodyPr wrap="square">
            <a:spAutoFit/>
          </a:bodyPr>
          <a:lstStyle/>
          <a:p>
            <a:r>
              <a:rPr lang="en-US" sz="2400" dirty="0"/>
              <a:t>Your </a:t>
            </a:r>
            <a:r>
              <a:rPr lang="en-US" sz="2400" dirty="0" err="1"/>
              <a:t>serverX</a:t>
            </a:r>
            <a:r>
              <a:rPr lang="en-US" sz="2400" dirty="0"/>
              <a:t> machine has three accounts, curly, </a:t>
            </a:r>
            <a:r>
              <a:rPr lang="en-US" sz="2400" dirty="0" err="1"/>
              <a:t>larry</a:t>
            </a:r>
            <a:r>
              <a:rPr lang="en-US" sz="2400" dirty="0"/>
              <a:t>, and </a:t>
            </a:r>
            <a:r>
              <a:rPr lang="en-US" sz="2400" dirty="0" err="1"/>
              <a:t>moe</a:t>
            </a:r>
            <a:r>
              <a:rPr lang="en-US" sz="2400" dirty="0"/>
              <a:t>, who are members of a group called stooges. The password for each account is password. </a:t>
            </a:r>
            <a:endParaRPr lang="en-US" sz="2400" dirty="0" smtClean="0"/>
          </a:p>
          <a:p>
            <a:endParaRPr lang="en-US" sz="2400" dirty="0"/>
          </a:p>
          <a:p>
            <a:r>
              <a:rPr lang="en-US" sz="2400" dirty="0" smtClean="0"/>
              <a:t>1</a:t>
            </a:r>
            <a:r>
              <a:rPr lang="en-US" sz="2400" dirty="0"/>
              <a:t>. Open a terminal window and become root on </a:t>
            </a:r>
            <a:r>
              <a:rPr lang="en-US" sz="2400" dirty="0" err="1"/>
              <a:t>serverX</a:t>
            </a:r>
            <a:r>
              <a:rPr lang="en-US" sz="2400" dirty="0"/>
              <a:t>.</a:t>
            </a:r>
            <a:endParaRPr lang="ar-EG" sz="2400" dirty="0"/>
          </a:p>
        </p:txBody>
      </p:sp>
      <p:pic>
        <p:nvPicPr>
          <p:cNvPr id="9" name="Picture 8"/>
          <p:cNvPicPr>
            <a:picLocks noChangeAspect="1"/>
          </p:cNvPicPr>
          <p:nvPr/>
        </p:nvPicPr>
        <p:blipFill>
          <a:blip r:embed="rId6"/>
          <a:stretch>
            <a:fillRect/>
          </a:stretch>
        </p:blipFill>
        <p:spPr>
          <a:xfrm>
            <a:off x="1556947" y="4032099"/>
            <a:ext cx="6699116" cy="1096492"/>
          </a:xfrm>
          <a:prstGeom prst="rect">
            <a:avLst/>
          </a:prstGeom>
        </p:spPr>
      </p:pic>
    </p:spTree>
    <p:extLst>
      <p:ext uri="{BB962C8B-B14F-4D97-AF65-F5344CB8AC3E}">
        <p14:creationId xmlns:p14="http://schemas.microsoft.com/office/powerpoint/2010/main" val="142103469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1114425" y="1803331"/>
            <a:ext cx="9036740" cy="2327645"/>
          </a:xfrm>
          <a:prstGeom prst="rect">
            <a:avLst/>
          </a:prstGeom>
        </p:spPr>
      </p:pic>
      <p:pic>
        <p:nvPicPr>
          <p:cNvPr id="9" name="Picture 8"/>
          <p:cNvPicPr>
            <a:picLocks noChangeAspect="1"/>
          </p:cNvPicPr>
          <p:nvPr/>
        </p:nvPicPr>
        <p:blipFill>
          <a:blip r:embed="rId7"/>
          <a:stretch>
            <a:fillRect/>
          </a:stretch>
        </p:blipFill>
        <p:spPr>
          <a:xfrm>
            <a:off x="1222425" y="4729622"/>
            <a:ext cx="9580079" cy="1773144"/>
          </a:xfrm>
          <a:prstGeom prst="rect">
            <a:avLst/>
          </a:prstGeom>
        </p:spPr>
      </p:pic>
    </p:spTree>
    <p:extLst>
      <p:ext uri="{BB962C8B-B14F-4D97-AF65-F5344CB8AC3E}">
        <p14:creationId xmlns:p14="http://schemas.microsoft.com/office/powerpoint/2010/main" val="268438693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626779"/>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2326662" y="1417495"/>
            <a:ext cx="8352548" cy="1243754"/>
          </a:xfrm>
          <a:prstGeom prst="rect">
            <a:avLst/>
          </a:prstGeom>
        </p:spPr>
      </p:pic>
      <p:pic>
        <p:nvPicPr>
          <p:cNvPr id="9" name="Picture 8"/>
          <p:cNvPicPr>
            <a:picLocks noChangeAspect="1"/>
          </p:cNvPicPr>
          <p:nvPr/>
        </p:nvPicPr>
        <p:blipFill>
          <a:blip r:embed="rId7"/>
          <a:stretch>
            <a:fillRect/>
          </a:stretch>
        </p:blipFill>
        <p:spPr>
          <a:xfrm>
            <a:off x="2326662" y="2785632"/>
            <a:ext cx="8195564" cy="3773824"/>
          </a:xfrm>
          <a:prstGeom prst="rect">
            <a:avLst/>
          </a:prstGeom>
        </p:spPr>
      </p:pic>
    </p:spTree>
    <p:extLst>
      <p:ext uri="{BB962C8B-B14F-4D97-AF65-F5344CB8AC3E}">
        <p14:creationId xmlns:p14="http://schemas.microsoft.com/office/powerpoint/2010/main" val="371717482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933197" y="1899596"/>
            <a:ext cx="9021505" cy="1581853"/>
          </a:xfrm>
          <a:prstGeom prst="rect">
            <a:avLst/>
          </a:prstGeom>
        </p:spPr>
      </p:pic>
    </p:spTree>
    <p:extLst>
      <p:ext uri="{BB962C8B-B14F-4D97-AF65-F5344CB8AC3E}">
        <p14:creationId xmlns:p14="http://schemas.microsoft.com/office/powerpoint/2010/main" val="203976990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pic>
        <p:nvPicPr>
          <p:cNvPr id="11" name="Picture 10"/>
          <p:cNvPicPr>
            <a:picLocks noChangeAspect="1"/>
          </p:cNvPicPr>
          <p:nvPr/>
        </p:nvPicPr>
        <p:blipFill>
          <a:blip r:embed="rId6"/>
          <a:stretch>
            <a:fillRect/>
          </a:stretch>
        </p:blipFill>
        <p:spPr>
          <a:xfrm>
            <a:off x="2626541" y="1450755"/>
            <a:ext cx="5925757" cy="4217667"/>
          </a:xfrm>
          <a:prstGeom prst="rect">
            <a:avLst/>
          </a:prstGeom>
        </p:spPr>
      </p:pic>
    </p:spTree>
    <p:extLst>
      <p:ext uri="{BB962C8B-B14F-4D97-AF65-F5344CB8AC3E}">
        <p14:creationId xmlns:p14="http://schemas.microsoft.com/office/powerpoint/2010/main" val="285580570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2292231" y="1249739"/>
            <a:ext cx="9034780" cy="5201135"/>
          </a:xfrm>
          <a:prstGeom prst="rect">
            <a:avLst/>
          </a:prstGeom>
        </p:spPr>
      </p:pic>
    </p:spTree>
    <p:extLst>
      <p:ext uri="{BB962C8B-B14F-4D97-AF65-F5344CB8AC3E}">
        <p14:creationId xmlns:p14="http://schemas.microsoft.com/office/powerpoint/2010/main" val="182466505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sp>
        <p:nvSpPr>
          <p:cNvPr id="9" name="Rectangle 8"/>
          <p:cNvSpPr/>
          <p:nvPr/>
        </p:nvSpPr>
        <p:spPr>
          <a:xfrm>
            <a:off x="1222425" y="1873101"/>
            <a:ext cx="5181600" cy="2976328"/>
          </a:xfrm>
          <a:prstGeom prst="rect">
            <a:avLst/>
          </a:prstGeom>
        </p:spPr>
        <p:txBody>
          <a:bodyPr wrap="square">
            <a:spAutoFit/>
          </a:bodyPr>
          <a:lstStyle/>
          <a:p>
            <a:pPr marL="342900" indent="-342900">
              <a:lnSpc>
                <a:spcPct val="107000"/>
              </a:lnSpc>
              <a:spcAft>
                <a:spcPts val="800"/>
              </a:spcAft>
              <a:buFont typeface="Wingdings" panose="05000000000000000000" pitchFamily="2" charset="2"/>
              <a:buChar char="q"/>
            </a:pPr>
            <a:r>
              <a:rPr lang="en-US" sz="2400" b="1" dirty="0" err="1">
                <a:solidFill>
                  <a:srgbClr val="FF0000"/>
                </a:solidFill>
                <a:latin typeface="Calibri" panose="020F0502020204030204" pitchFamily="34" charset="0"/>
                <a:ea typeface="Calibri" panose="020F0502020204030204" pitchFamily="34" charset="0"/>
                <a:cs typeface="Arial" panose="020B0604020202020204" pitchFamily="34" charset="0"/>
              </a:rPr>
              <a:t>Chmod</a:t>
            </a:r>
            <a:r>
              <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rPr>
              <a:t> symbolic mode </a:t>
            </a:r>
            <a:endParaRPr lang="en-US" sz="2400" b="1" dirty="0" smtClean="0">
              <a:solidFill>
                <a:srgbClr val="FF0000"/>
              </a:solidFill>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400" dirty="0" err="1" smtClean="0">
                <a:latin typeface="Calibri" panose="020F0502020204030204" pitchFamily="34" charset="0"/>
                <a:ea typeface="Calibri" panose="020F0502020204030204" pitchFamily="34" charset="0"/>
                <a:cs typeface="Arial" panose="020B0604020202020204" pitchFamily="34" charset="0"/>
              </a:rPr>
              <a:t>Chmod</a:t>
            </a:r>
            <a:r>
              <a:rPr lang="en-US" sz="2400" dirty="0">
                <a:latin typeface="Calibri" panose="020F0502020204030204" pitchFamily="34" charset="0"/>
                <a:ea typeface="Calibri" panose="020F0502020204030204" pitchFamily="34" charset="0"/>
                <a:cs typeface="Arial" panose="020B0604020202020204" pitchFamily="34" charset="0"/>
              </a:rPr>
              <a:t>: </a:t>
            </a:r>
            <a:r>
              <a:rPr lang="en-US" sz="2400" dirty="0" err="1">
                <a:latin typeface="Calibri" panose="020F0502020204030204" pitchFamily="34" charset="0"/>
                <a:ea typeface="Calibri" panose="020F0502020204030204" pitchFamily="34" charset="0"/>
                <a:cs typeface="Arial" panose="020B0604020202020204" pitchFamily="34" charset="0"/>
              </a:rPr>
              <a:t>user</a:t>
            </a:r>
            <a:r>
              <a:rPr lang="en-US" sz="2400" dirty="0" err="1">
                <a:latin typeface="Calibri" panose="020F0502020204030204" pitchFamily="34" charset="0"/>
                <a:ea typeface="Calibri" panose="020F0502020204030204" pitchFamily="34" charset="0"/>
                <a:cs typeface="Arial" panose="020B0604020202020204" pitchFamily="34" charset="0"/>
                <a:sym typeface="Wingdings" panose="05000000000000000000" pitchFamily="2" charset="2"/>
              </a:rPr>
              <a:t></a:t>
            </a:r>
            <a:r>
              <a:rPr lang="en-US" sz="2400" dirty="0" err="1">
                <a:latin typeface="Calibri" panose="020F0502020204030204" pitchFamily="34" charset="0"/>
                <a:ea typeface="Calibri" panose="020F0502020204030204" pitchFamily="34" charset="0"/>
                <a:cs typeface="Arial" panose="020B0604020202020204" pitchFamily="34" charset="0"/>
              </a:rPr>
              <a:t>u</a:t>
            </a:r>
            <a:r>
              <a:rPr lang="en-US" sz="2400" dirty="0">
                <a:latin typeface="Calibri" panose="020F0502020204030204" pitchFamily="34" charset="0"/>
                <a:ea typeface="Calibri" panose="020F0502020204030204" pitchFamily="34" charset="0"/>
                <a:cs typeface="Arial" panose="020B0604020202020204" pitchFamily="34" charset="0"/>
              </a:rPr>
              <a:t>+ or – or =</a:t>
            </a:r>
          </a:p>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               </a:t>
            </a:r>
            <a:r>
              <a:rPr lang="en-US" sz="2400" dirty="0" err="1">
                <a:latin typeface="Calibri" panose="020F0502020204030204" pitchFamily="34" charset="0"/>
                <a:ea typeface="Calibri" panose="020F0502020204030204" pitchFamily="34" charset="0"/>
                <a:cs typeface="Arial" panose="020B0604020202020204" pitchFamily="34" charset="0"/>
              </a:rPr>
              <a:t>Group</a:t>
            </a:r>
            <a:r>
              <a:rPr lang="en-US" sz="2400" dirty="0" err="1">
                <a:latin typeface="Calibri" panose="020F0502020204030204" pitchFamily="34" charset="0"/>
                <a:ea typeface="Calibri" panose="020F0502020204030204" pitchFamily="34" charset="0"/>
                <a:cs typeface="Arial" panose="020B0604020202020204" pitchFamily="34" charset="0"/>
                <a:sym typeface="Wingdings" panose="05000000000000000000" pitchFamily="2" charset="2"/>
              </a:rPr>
              <a:t></a:t>
            </a:r>
            <a:r>
              <a:rPr lang="en-US" sz="2400" dirty="0" err="1">
                <a:latin typeface="Calibri" panose="020F0502020204030204" pitchFamily="34" charset="0"/>
                <a:ea typeface="Calibri" panose="020F0502020204030204" pitchFamily="34" charset="0"/>
                <a:cs typeface="Arial" panose="020B0604020202020204" pitchFamily="34" charset="0"/>
              </a:rPr>
              <a:t>g</a:t>
            </a:r>
            <a:r>
              <a:rPr lang="en-US" sz="2400" dirty="0">
                <a:latin typeface="Calibri" panose="020F0502020204030204" pitchFamily="34" charset="0"/>
                <a:ea typeface="Calibri" panose="020F0502020204030204" pitchFamily="34" charset="0"/>
                <a:cs typeface="Arial" panose="020B0604020202020204" pitchFamily="34" charset="0"/>
              </a:rPr>
              <a:t>+ or – or =</a:t>
            </a:r>
          </a:p>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                Others </a:t>
            </a:r>
            <a:r>
              <a:rPr lang="en-US" sz="2400" dirty="0">
                <a:latin typeface="Calibri" panose="020F0502020204030204" pitchFamily="34" charset="0"/>
                <a:ea typeface="Calibri" panose="020F0502020204030204" pitchFamily="34" charset="0"/>
                <a:cs typeface="Arial" panose="020B0604020202020204" pitchFamily="34" charset="0"/>
                <a:sym typeface="Wingdings" panose="05000000000000000000" pitchFamily="2" charset="2"/>
              </a:rPr>
              <a:t></a:t>
            </a:r>
            <a:r>
              <a:rPr lang="en-US" sz="2400" dirty="0">
                <a:latin typeface="Calibri" panose="020F0502020204030204" pitchFamily="34" charset="0"/>
                <a:ea typeface="Calibri" panose="020F0502020204030204" pitchFamily="34" charset="0"/>
                <a:cs typeface="Arial" panose="020B0604020202020204" pitchFamily="34" charset="0"/>
              </a:rPr>
              <a:t>O+ or </a:t>
            </a:r>
            <a:r>
              <a:rPr lang="en-US" sz="2400" dirty="0" smtClean="0">
                <a:latin typeface="Calibri" panose="020F0502020204030204" pitchFamily="34" charset="0"/>
                <a:ea typeface="Calibri" panose="020F0502020204030204" pitchFamily="34" charset="0"/>
                <a:cs typeface="Arial" panose="020B0604020202020204" pitchFamily="34" charset="0"/>
              </a:rPr>
              <a:t>– or =</a:t>
            </a:r>
          </a:p>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                       all </a:t>
            </a:r>
            <a:r>
              <a:rPr lang="en-US" sz="2400" dirty="0" smtClean="0">
                <a:latin typeface="Calibri" panose="020F0502020204030204" pitchFamily="34" charset="0"/>
                <a:ea typeface="Calibri" panose="020F0502020204030204" pitchFamily="34" charset="0"/>
                <a:cs typeface="Arial" panose="020B0604020202020204" pitchFamily="34" charset="0"/>
                <a:sym typeface="Wingdings" panose="05000000000000000000" pitchFamily="2" charset="2"/>
              </a:rPr>
              <a:t></a:t>
            </a:r>
            <a:r>
              <a:rPr lang="en-US" sz="2400" dirty="0" smtClean="0">
                <a:latin typeface="Calibri" panose="020F0502020204030204" pitchFamily="34" charset="0"/>
                <a:ea typeface="Calibri" panose="020F0502020204030204" pitchFamily="34" charset="0"/>
                <a:cs typeface="Arial" panose="020B0604020202020204" pitchFamily="34" charset="0"/>
              </a:rPr>
              <a:t>a+ or – or =</a:t>
            </a:r>
          </a:p>
          <a:p>
            <a:pPr>
              <a:lnSpc>
                <a:spcPct val="107000"/>
              </a:lnSpc>
              <a:spcAft>
                <a:spcPts val="800"/>
              </a:spcAft>
            </a:pP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1253608" y="4785871"/>
            <a:ext cx="6096000" cy="985270"/>
          </a:xfrm>
          <a:prstGeom prst="rect">
            <a:avLst/>
          </a:prstGeom>
        </p:spPr>
        <p:txBody>
          <a:bodyPr>
            <a:spAutoFit/>
          </a:bodyPr>
          <a:lstStyle/>
          <a:p>
            <a:pPr marL="342900" indent="-342900">
              <a:lnSpc>
                <a:spcPct val="107000"/>
              </a:lnSpc>
              <a:spcAft>
                <a:spcPts val="800"/>
              </a:spcAft>
              <a:buFont typeface="Wingdings" panose="05000000000000000000" pitchFamily="2" charset="2"/>
              <a:buChar char="q"/>
            </a:pPr>
            <a:r>
              <a:rPr lang="en-US" sz="2400" b="1" dirty="0" err="1">
                <a:solidFill>
                  <a:srgbClr val="FF0000"/>
                </a:solidFill>
                <a:latin typeface="Calibri" panose="020F0502020204030204" pitchFamily="34" charset="0"/>
                <a:ea typeface="Calibri" panose="020F0502020204030204" pitchFamily="34" charset="0"/>
                <a:cs typeface="Arial" panose="020B0604020202020204" pitchFamily="34" charset="0"/>
              </a:rPr>
              <a:t>Chmod</a:t>
            </a:r>
            <a:r>
              <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2400" b="1" dirty="0">
                <a:solidFill>
                  <a:srgbClr val="000000"/>
                </a:solidFill>
                <a:latin typeface="Calibri" panose="020F0502020204030204" pitchFamily="34" charset="0"/>
                <a:ea typeface="Calibri" panose="020F0502020204030204" pitchFamily="34" charset="0"/>
                <a:cs typeface="Arial" panose="020B0604020202020204" pitchFamily="34" charset="0"/>
              </a:rPr>
              <a:t>Octal </a:t>
            </a:r>
            <a:r>
              <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rPr>
              <a:t>mode</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indent="-342900" algn="ctr">
              <a:lnSpc>
                <a:spcPct val="107000"/>
              </a:lnSpc>
              <a:spcAft>
                <a:spcPts val="8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Arial" panose="020B0604020202020204" pitchFamily="34" charset="0"/>
              </a:rPr>
              <a:t>R    w     x </a:t>
            </a:r>
            <a:r>
              <a:rPr lang="en-US" sz="2400" dirty="0">
                <a:latin typeface="Calibri" panose="020F0502020204030204" pitchFamily="34" charset="0"/>
                <a:ea typeface="Calibri" panose="020F0502020204030204" pitchFamily="34" charset="0"/>
                <a:cs typeface="Arial" panose="020B0604020202020204" pitchFamily="34" charset="0"/>
                <a:sym typeface="Wingdings" panose="05000000000000000000" pitchFamily="2" charset="2"/>
              </a:rPr>
              <a:t></a:t>
            </a:r>
            <a:r>
              <a:rPr lang="en-US" sz="2400" dirty="0">
                <a:latin typeface="Calibri" panose="020F0502020204030204" pitchFamily="34" charset="0"/>
                <a:ea typeface="Calibri" panose="020F0502020204030204" pitchFamily="34" charset="0"/>
                <a:cs typeface="Arial" panose="020B0604020202020204" pitchFamily="34" charset="0"/>
              </a:rPr>
              <a:t> 2*2*2=8 </a:t>
            </a:r>
            <a:r>
              <a:rPr lang="en-US" sz="2400" dirty="0">
                <a:latin typeface="Calibri" panose="020F0502020204030204" pitchFamily="34" charset="0"/>
                <a:ea typeface="Calibri" panose="020F0502020204030204" pitchFamily="34" charset="0"/>
                <a:cs typeface="Arial" panose="020B0604020202020204" pitchFamily="34" charset="0"/>
                <a:sym typeface="Wingdings" panose="05000000000000000000" pitchFamily="2" charset="2"/>
              </a:rPr>
              <a:t></a:t>
            </a:r>
            <a:r>
              <a:rPr lang="en-US" sz="2400" dirty="0">
                <a:latin typeface="Calibri" panose="020F0502020204030204" pitchFamily="34" charset="0"/>
                <a:ea typeface="Calibri" panose="020F0502020204030204" pitchFamily="34" charset="0"/>
                <a:cs typeface="Arial" panose="020B0604020202020204" pitchFamily="34" charset="0"/>
              </a:rPr>
              <a:t>0 /1 </a:t>
            </a:r>
            <a:r>
              <a:rPr lang="en-US" sz="2400" dirty="0">
                <a:latin typeface="Calibri" panose="020F0502020204030204" pitchFamily="34" charset="0"/>
                <a:ea typeface="Calibri" panose="020F0502020204030204" pitchFamily="34" charset="0"/>
                <a:cs typeface="Arial" panose="020B0604020202020204" pitchFamily="34" charset="0"/>
                <a:sym typeface="Wingdings" panose="05000000000000000000" pitchFamily="2" charset="2"/>
              </a:rPr>
              <a:t></a:t>
            </a:r>
            <a:r>
              <a:rPr lang="en-US" sz="2400" dirty="0">
                <a:latin typeface="Calibri" panose="020F0502020204030204" pitchFamily="34" charset="0"/>
                <a:ea typeface="Calibri" panose="020F0502020204030204" pitchFamily="34" charset="0"/>
                <a:cs typeface="Arial" panose="020B0604020202020204" pitchFamily="34" charset="0"/>
              </a:rPr>
              <a:t>binary </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446959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pic>
        <p:nvPicPr>
          <p:cNvPr id="7" name="Picture 6"/>
          <p:cNvPicPr>
            <a:picLocks noChangeAspect="1"/>
          </p:cNvPicPr>
          <p:nvPr/>
        </p:nvPicPr>
        <p:blipFill>
          <a:blip r:embed="rId6"/>
          <a:stretch>
            <a:fillRect/>
          </a:stretch>
        </p:blipFill>
        <p:spPr>
          <a:xfrm>
            <a:off x="2415001" y="1444487"/>
            <a:ext cx="3252359" cy="4183098"/>
          </a:xfrm>
          <a:prstGeom prst="rect">
            <a:avLst/>
          </a:prstGeom>
        </p:spPr>
      </p:pic>
    </p:spTree>
    <p:extLst>
      <p:ext uri="{BB962C8B-B14F-4D97-AF65-F5344CB8AC3E}">
        <p14:creationId xmlns:p14="http://schemas.microsoft.com/office/powerpoint/2010/main" val="17897899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627585"/>
            <a:ext cx="1222425" cy="1096206"/>
          </a:xfrm>
          <a:prstGeom prst="rect">
            <a:avLst/>
          </a:prstGeom>
        </p:spPr>
      </p:pic>
      <p:pic>
        <p:nvPicPr>
          <p:cNvPr id="3" name="Picture 2"/>
          <p:cNvPicPr>
            <a:picLocks noChangeAspect="1"/>
          </p:cNvPicPr>
          <p:nvPr/>
        </p:nvPicPr>
        <p:blipFill>
          <a:blip r:embed="rId3"/>
          <a:stretch>
            <a:fillRect/>
          </a:stretch>
        </p:blipFill>
        <p:spPr>
          <a:xfrm>
            <a:off x="1858507" y="6502766"/>
            <a:ext cx="9902229" cy="204838"/>
          </a:xfrm>
          <a:prstGeom prst="rect">
            <a:avLst/>
          </a:prstGeom>
        </p:spPr>
      </p:pic>
      <p:pic>
        <p:nvPicPr>
          <p:cNvPr id="4" name="Picture 3"/>
          <p:cNvPicPr>
            <a:picLocks noChangeAspect="1"/>
          </p:cNvPicPr>
          <p:nvPr/>
        </p:nvPicPr>
        <p:blipFill>
          <a:blip r:embed="rId4"/>
          <a:stretch>
            <a:fillRect/>
          </a:stretch>
        </p:blipFill>
        <p:spPr>
          <a:xfrm>
            <a:off x="170223" y="2305551"/>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0542" y="-17335"/>
            <a:ext cx="11911278" cy="1610200"/>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06</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itle 9"/>
          <p:cNvSpPr>
            <a:spLocks noGrp="1"/>
          </p:cNvSpPr>
          <p:nvPr>
            <p:ph type="title"/>
          </p:nvPr>
        </p:nvSpPr>
        <p:spPr>
          <a:xfrm>
            <a:off x="1245136" y="574033"/>
            <a:ext cx="10515600" cy="1325563"/>
          </a:xfrm>
        </p:spPr>
        <p:txBody>
          <a:bodyPr>
            <a:normAutofit fontScale="90000"/>
          </a:bodyPr>
          <a:lstStyle/>
          <a:p>
            <a:pPr algn="ctr"/>
            <a:r>
              <a:rPr lang="en-US" sz="3200" dirty="0" smtClean="0"/>
              <a:t/>
            </a:r>
            <a:br>
              <a:rPr lang="en-US" sz="3200" dirty="0" smtClean="0"/>
            </a:br>
            <a:r>
              <a:rPr lang="en-US" sz="3200" dirty="0">
                <a:solidFill>
                  <a:schemeClr val="bg1"/>
                </a:solidFill>
              </a:rPr>
              <a:t/>
            </a:r>
            <a:br>
              <a:rPr lang="en-US" sz="3200" dirty="0">
                <a:solidFill>
                  <a:schemeClr val="bg1"/>
                </a:solidFill>
              </a:rPr>
            </a:br>
            <a:r>
              <a:rPr lang="en-US" sz="3200" dirty="0"/>
              <a:t/>
            </a:r>
            <a:br>
              <a:rPr lang="en-US" sz="3200" dirty="0"/>
            </a:br>
            <a:endParaRPr lang="ar-EG" sz="3200" dirty="0"/>
          </a:p>
        </p:txBody>
      </p:sp>
      <p:sp>
        <p:nvSpPr>
          <p:cNvPr id="12" name="Rectangle 11"/>
          <p:cNvSpPr/>
          <p:nvPr/>
        </p:nvSpPr>
        <p:spPr>
          <a:xfrm>
            <a:off x="2626541" y="604727"/>
            <a:ext cx="9446134" cy="523220"/>
          </a:xfrm>
          <a:prstGeom prst="rect">
            <a:avLst/>
          </a:prstGeom>
        </p:spPr>
        <p:txBody>
          <a:bodyPr wrap="square">
            <a:spAutoFit/>
          </a:bodyPr>
          <a:lstStyle/>
          <a:p>
            <a:r>
              <a:rPr lang="en-US" sz="2800" b="1" dirty="0">
                <a:solidFill>
                  <a:srgbClr val="FF0000"/>
                </a:solidFill>
              </a:rPr>
              <a:t>Controlling Access to Files </a:t>
            </a:r>
            <a:r>
              <a:rPr lang="en-US" sz="2800" b="1" dirty="0" smtClean="0">
                <a:solidFill>
                  <a:srgbClr val="FF0000"/>
                </a:solidFill>
              </a:rPr>
              <a:t>with Linux </a:t>
            </a:r>
            <a:r>
              <a:rPr lang="en-US" sz="2800" b="1" dirty="0">
                <a:solidFill>
                  <a:srgbClr val="FF0000"/>
                </a:solidFill>
              </a:rPr>
              <a:t>File System Permissions  </a:t>
            </a:r>
            <a:endParaRPr lang="ar-EG" sz="2800" b="1" dirty="0">
              <a:solidFill>
                <a:srgbClr val="FF0000"/>
              </a:solidFill>
            </a:endParaRPr>
          </a:p>
        </p:txBody>
      </p:sp>
      <p:sp>
        <p:nvSpPr>
          <p:cNvPr id="7" name="Rectangle 6"/>
          <p:cNvSpPr/>
          <p:nvPr/>
        </p:nvSpPr>
        <p:spPr>
          <a:xfrm>
            <a:off x="2297338" y="1623559"/>
            <a:ext cx="8370662" cy="5962914"/>
          </a:xfrm>
          <a:prstGeom prst="rect">
            <a:avLst/>
          </a:prstGeom>
        </p:spPr>
        <p:txBody>
          <a:bodyPr wrap="square">
            <a:spAutoFit/>
          </a:bodyPr>
          <a:lstStyle/>
          <a:p>
            <a:pPr marL="342900" indent="-342900">
              <a:lnSpc>
                <a:spcPct val="107000"/>
              </a:lnSpc>
              <a:spcAft>
                <a:spcPts val="800"/>
              </a:spcAft>
              <a:buFont typeface="Wingdings" panose="05000000000000000000" pitchFamily="2" charset="2"/>
              <a:buChar char="q"/>
            </a:pPr>
            <a:r>
              <a:rPr lang="en-US" sz="2400" dirty="0">
                <a:latin typeface="Calibri" panose="020F0502020204030204" pitchFamily="34" charset="0"/>
                <a:ea typeface="Calibri" panose="020F0502020204030204" pitchFamily="34" charset="0"/>
                <a:cs typeface="Arial" panose="020B0604020202020204" pitchFamily="34" charset="0"/>
              </a:rPr>
              <a:t>7 </a:t>
            </a:r>
            <a:r>
              <a:rPr lang="en-US" sz="2400" dirty="0">
                <a:latin typeface="Calibri" panose="020F0502020204030204" pitchFamily="34" charset="0"/>
                <a:ea typeface="Calibri" panose="020F0502020204030204" pitchFamily="34" charset="0"/>
                <a:cs typeface="Arial" panose="020B0604020202020204" pitchFamily="34" charset="0"/>
                <a:sym typeface="Wingdings" panose="05000000000000000000" pitchFamily="2" charset="2"/>
              </a:rPr>
              <a:t></a:t>
            </a:r>
            <a:r>
              <a:rPr lang="en-US" sz="2400" dirty="0">
                <a:latin typeface="Calibri" panose="020F0502020204030204" pitchFamily="34" charset="0"/>
                <a:ea typeface="Calibri" panose="020F0502020204030204" pitchFamily="34" charset="0"/>
                <a:cs typeface="Arial" panose="020B0604020202020204" pitchFamily="34" charset="0"/>
              </a:rPr>
              <a:t> 0        </a:t>
            </a:r>
            <a:r>
              <a:rPr lang="en-US" sz="2400" dirty="0" smtClean="0">
                <a:latin typeface="Calibri" panose="020F0502020204030204" pitchFamily="34" charset="0"/>
                <a:ea typeface="Calibri" panose="020F0502020204030204" pitchFamily="34" charset="0"/>
                <a:cs typeface="Arial" panose="020B0604020202020204" pitchFamily="34" charset="0"/>
              </a:rPr>
              <a:t>     </a:t>
            </a:r>
            <a:r>
              <a:rPr lang="en-US" sz="2400" dirty="0">
                <a:latin typeface="Calibri" panose="020F0502020204030204" pitchFamily="34" charset="0"/>
                <a:ea typeface="Calibri" panose="020F0502020204030204" pitchFamily="34" charset="0"/>
                <a:cs typeface="Arial" panose="020B0604020202020204" pitchFamily="34" charset="0"/>
              </a:rPr>
              <a:t>0         7</a:t>
            </a:r>
          </a:p>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       </a:t>
            </a:r>
            <a:r>
              <a:rPr lang="en-US" sz="2400" dirty="0" smtClean="0">
                <a:latin typeface="Calibri" panose="020F0502020204030204" pitchFamily="34" charset="0"/>
                <a:ea typeface="Calibri" panose="020F0502020204030204" pitchFamily="34" charset="0"/>
                <a:cs typeface="Arial" panose="020B0604020202020204" pitchFamily="34" charset="0"/>
              </a:rPr>
              <a:t>    User     </a:t>
            </a:r>
            <a:r>
              <a:rPr lang="en-US" sz="2400" dirty="0">
                <a:latin typeface="Calibri" panose="020F0502020204030204" pitchFamily="34" charset="0"/>
                <a:ea typeface="Calibri" panose="020F0502020204030204" pitchFamily="34" charset="0"/>
                <a:cs typeface="Arial" panose="020B0604020202020204" pitchFamily="34" charset="0"/>
              </a:rPr>
              <a:t>group   </a:t>
            </a:r>
            <a:r>
              <a:rPr lang="en-US" sz="2400" dirty="0" smtClean="0">
                <a:latin typeface="Calibri" panose="020F0502020204030204" pitchFamily="34" charset="0"/>
                <a:ea typeface="Calibri" panose="020F0502020204030204" pitchFamily="34" charset="0"/>
                <a:cs typeface="Arial" panose="020B0604020202020204" pitchFamily="34" charset="0"/>
              </a:rPr>
              <a:t>  others</a:t>
            </a:r>
            <a:endParaRPr lang="en-US" sz="2400"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endParaRPr lang="en-US" sz="2400" dirty="0" smtClean="0">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spcAft>
                <a:spcPts val="800"/>
              </a:spcAft>
              <a:buFont typeface="Wingdings" panose="05000000000000000000" pitchFamily="2" charset="2"/>
              <a:buChar char="q"/>
            </a:pPr>
            <a:r>
              <a:rPr lang="en-US" sz="2400" dirty="0" smtClean="0">
                <a:latin typeface="Calibri" panose="020F0502020204030204" pitchFamily="34" charset="0"/>
                <a:ea typeface="Calibri" panose="020F0502020204030204" pitchFamily="34" charset="0"/>
                <a:cs typeface="Arial" panose="020B0604020202020204" pitchFamily="34" charset="0"/>
              </a:rPr>
              <a:t>7             </a:t>
            </a:r>
            <a:r>
              <a:rPr lang="en-US" sz="2400" dirty="0">
                <a:latin typeface="Calibri" panose="020F0502020204030204" pitchFamily="34" charset="0"/>
                <a:ea typeface="Calibri" panose="020F0502020204030204" pitchFamily="34" charset="0"/>
                <a:cs typeface="Arial" panose="020B0604020202020204" pitchFamily="34" charset="0"/>
              </a:rPr>
              <a:t>0        </a:t>
            </a:r>
            <a:r>
              <a:rPr lang="en-US" sz="2400" dirty="0" smtClean="0">
                <a:latin typeface="Calibri" panose="020F0502020204030204" pitchFamily="34" charset="0"/>
                <a:ea typeface="Calibri" panose="020F0502020204030204" pitchFamily="34" charset="0"/>
                <a:cs typeface="Arial" panose="020B0604020202020204" pitchFamily="34" charset="0"/>
              </a:rPr>
              <a:t>    </a:t>
            </a:r>
            <a:r>
              <a:rPr lang="en-US" sz="2400" dirty="0">
                <a:latin typeface="Calibri" panose="020F0502020204030204" pitchFamily="34" charset="0"/>
                <a:ea typeface="Calibri" panose="020F0502020204030204" pitchFamily="34" charset="0"/>
                <a:cs typeface="Arial" panose="020B0604020202020204" pitchFamily="34" charset="0"/>
              </a:rPr>
              <a:t>0</a:t>
            </a:r>
          </a:p>
          <a:p>
            <a:pPr>
              <a:lnSpc>
                <a:spcPct val="107000"/>
              </a:lnSpc>
              <a:spcAft>
                <a:spcPts val="800"/>
              </a:spcAft>
            </a:pPr>
            <a:r>
              <a:rPr lang="en-US" sz="2400" dirty="0" smtClean="0">
                <a:latin typeface="Calibri" panose="020F0502020204030204" pitchFamily="34" charset="0"/>
                <a:ea typeface="Calibri" panose="020F0502020204030204" pitchFamily="34" charset="0"/>
                <a:cs typeface="Arial" panose="020B0604020202020204" pitchFamily="34" charset="0"/>
              </a:rPr>
              <a:t>    User     group      others </a:t>
            </a:r>
            <a:endParaRPr lang="en-US" sz="2400"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 </a:t>
            </a:r>
          </a:p>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 </a:t>
            </a:r>
          </a:p>
          <a:p>
            <a:pPr>
              <a:lnSpc>
                <a:spcPct val="107000"/>
              </a:lnSpc>
              <a:spcAft>
                <a:spcPts val="800"/>
              </a:spcAft>
            </a:pPr>
            <a:r>
              <a:rPr lang="en-US" sz="2400" dirty="0" err="1" smtClean="0">
                <a:latin typeface="Calibri" panose="020F0502020204030204" pitchFamily="34" charset="0"/>
                <a:ea typeface="Calibri" panose="020F0502020204030204" pitchFamily="34" charset="0"/>
                <a:cs typeface="Arial" panose="020B0604020202020204" pitchFamily="34" charset="0"/>
              </a:rPr>
              <a:t>Chmod</a:t>
            </a:r>
            <a:r>
              <a:rPr lang="en-US" sz="2400" dirty="0" smtClean="0">
                <a:latin typeface="Calibri" panose="020F0502020204030204" pitchFamily="34" charset="0"/>
                <a:ea typeface="Calibri" panose="020F0502020204030204" pitchFamily="34" charset="0"/>
                <a:cs typeface="Arial" panose="020B0604020202020204" pitchFamily="34" charset="0"/>
              </a:rPr>
              <a:t>     </a:t>
            </a:r>
            <a:r>
              <a:rPr lang="en-US" sz="2400" dirty="0">
                <a:latin typeface="Calibri" panose="020F0502020204030204" pitchFamily="34" charset="0"/>
                <a:ea typeface="Calibri" panose="020F0502020204030204" pitchFamily="34" charset="0"/>
                <a:cs typeface="Arial" panose="020B0604020202020204" pitchFamily="34" charset="0"/>
              </a:rPr>
              <a:t>7                       5                          </a:t>
            </a:r>
            <a:r>
              <a:rPr lang="en-US" sz="2400" dirty="0" smtClean="0">
                <a:latin typeface="Calibri" panose="020F0502020204030204" pitchFamily="34" charset="0"/>
                <a:ea typeface="Calibri" panose="020F0502020204030204" pitchFamily="34" charset="0"/>
                <a:cs typeface="Arial" panose="020B0604020202020204" pitchFamily="34" charset="0"/>
              </a:rPr>
              <a:t>      4                 file40</a:t>
            </a:r>
            <a:endParaRPr lang="en-US" sz="2400"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           Owner user      owner group          others</a:t>
            </a:r>
          </a:p>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            </a:t>
            </a:r>
            <a:r>
              <a:rPr lang="en-US" sz="2400" dirty="0" err="1">
                <a:latin typeface="Calibri" panose="020F0502020204030204" pitchFamily="34" charset="0"/>
                <a:ea typeface="Calibri" panose="020F0502020204030204" pitchFamily="34" charset="0"/>
                <a:cs typeface="Arial" panose="020B0604020202020204" pitchFamily="34" charset="0"/>
              </a:rPr>
              <a:t>Rwx</a:t>
            </a:r>
            <a:r>
              <a:rPr lang="en-US" sz="2400" dirty="0">
                <a:latin typeface="Calibri" panose="020F0502020204030204" pitchFamily="34" charset="0"/>
                <a:ea typeface="Calibri" panose="020F0502020204030204" pitchFamily="34" charset="0"/>
                <a:cs typeface="Arial" panose="020B0604020202020204" pitchFamily="34" charset="0"/>
              </a:rPr>
              <a:t>                  r-x                                r--</a:t>
            </a:r>
          </a:p>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 </a:t>
            </a:r>
          </a:p>
          <a:p>
            <a:pPr>
              <a:lnSpc>
                <a:spcPct val="107000"/>
              </a:lnSpc>
              <a:spcAft>
                <a:spcPts val="800"/>
              </a:spcAft>
            </a:pPr>
            <a:r>
              <a:rPr lang="en-US" sz="2400" dirty="0">
                <a:latin typeface="Calibri" panose="020F0502020204030204" pitchFamily="34" charset="0"/>
                <a:ea typeface="Calibri" panose="020F0502020204030204" pitchFamily="34" charset="0"/>
                <a:cs typeface="Arial" panose="020B0604020202020204" pitchFamily="34" charset="0"/>
              </a:rPr>
              <a:t> </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4526013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spTree>
    <p:extLst>
      <p:ext uri="{BB962C8B-B14F-4D97-AF65-F5344CB8AC3E}">
        <p14:creationId xmlns:p14="http://schemas.microsoft.com/office/powerpoint/2010/main" val="38972633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6445</TotalTime>
  <Words>2551</Words>
  <Application>Microsoft Office PowerPoint</Application>
  <PresentationFormat>Widescreen</PresentationFormat>
  <Paragraphs>280</Paragraphs>
  <Slides>40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Tajawal</vt:lpstr>
      <vt:lpstr>Tajawal Medium</vt:lpstr>
      <vt:lpstr>Times New Roman</vt:lpstr>
      <vt:lpstr>Wingdings</vt:lpstr>
      <vt:lpstr>Office Theme</vt:lpstr>
      <vt:lpstr>PowerPoint Presentation</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EXAMPLE</vt:lpstr>
      <vt:lpstr>   </vt:lpstr>
      <vt:lpstr>   </vt:lpstr>
      <vt:lpstr>   </vt:lpstr>
      <vt:lpstr>   </vt:lpstr>
      <vt:lpstr>   </vt:lpstr>
      <vt:lpstr>   </vt:lpstr>
      <vt:lpstr>   </vt:lpstr>
      <vt:lpstr>   </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BLUE</cp:lastModifiedBy>
  <cp:revision>386</cp:revision>
  <dcterms:created xsi:type="dcterms:W3CDTF">2021-08-03T13:03:26Z</dcterms:created>
  <dcterms:modified xsi:type="dcterms:W3CDTF">2022-10-31T13:09:53Z</dcterms:modified>
</cp:coreProperties>
</file>