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8" r:id="rId1"/>
  </p:sldMasterIdLst>
  <p:notesMasterIdLst>
    <p:notesMasterId r:id="rId39"/>
  </p:notesMasterIdLst>
  <p:sldIdLst>
    <p:sldId id="480" r:id="rId2"/>
    <p:sldId id="615" r:id="rId3"/>
    <p:sldId id="616" r:id="rId4"/>
    <p:sldId id="617" r:id="rId5"/>
    <p:sldId id="618" r:id="rId6"/>
    <p:sldId id="619" r:id="rId7"/>
    <p:sldId id="620" r:id="rId8"/>
    <p:sldId id="621" r:id="rId9"/>
    <p:sldId id="622" r:id="rId10"/>
    <p:sldId id="623" r:id="rId11"/>
    <p:sldId id="624" r:id="rId12"/>
    <p:sldId id="625" r:id="rId13"/>
    <p:sldId id="626" r:id="rId14"/>
    <p:sldId id="627" r:id="rId15"/>
    <p:sldId id="628" r:id="rId16"/>
    <p:sldId id="629" r:id="rId17"/>
    <p:sldId id="630" r:id="rId18"/>
    <p:sldId id="631" r:id="rId19"/>
    <p:sldId id="632" r:id="rId20"/>
    <p:sldId id="633" r:id="rId21"/>
    <p:sldId id="634" r:id="rId22"/>
    <p:sldId id="635" r:id="rId23"/>
    <p:sldId id="636" r:id="rId24"/>
    <p:sldId id="637" r:id="rId25"/>
    <p:sldId id="638" r:id="rId26"/>
    <p:sldId id="639" r:id="rId27"/>
    <p:sldId id="640" r:id="rId28"/>
    <p:sldId id="641" r:id="rId29"/>
    <p:sldId id="642" r:id="rId30"/>
    <p:sldId id="643" r:id="rId31"/>
    <p:sldId id="644" r:id="rId32"/>
    <p:sldId id="645" r:id="rId33"/>
    <p:sldId id="646" r:id="rId34"/>
    <p:sldId id="647" r:id="rId35"/>
    <p:sldId id="648" r:id="rId36"/>
    <p:sldId id="649" r:id="rId37"/>
    <p:sldId id="650" r:id="rId3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615"/>
            <p14:sldId id="616"/>
            <p14:sldId id="617"/>
            <p14:sldId id="618"/>
            <p14:sldId id="619"/>
            <p14:sldId id="620"/>
            <p14:sldId id="621"/>
            <p14:sldId id="622"/>
            <p14:sldId id="623"/>
            <p14:sldId id="624"/>
            <p14:sldId id="625"/>
            <p14:sldId id="626"/>
            <p14:sldId id="627"/>
            <p14:sldId id="628"/>
            <p14:sldId id="629"/>
            <p14:sldId id="630"/>
            <p14:sldId id="631"/>
            <p14:sldId id="632"/>
            <p14:sldId id="633"/>
            <p14:sldId id="634"/>
            <p14:sldId id="635"/>
            <p14:sldId id="636"/>
            <p14:sldId id="637"/>
            <p14:sldId id="638"/>
            <p14:sldId id="639"/>
            <p14:sldId id="640"/>
            <p14:sldId id="641"/>
            <p14:sldId id="642"/>
            <p14:sldId id="643"/>
            <p14:sldId id="644"/>
            <p14:sldId id="645"/>
            <p14:sldId id="646"/>
            <p14:sldId id="647"/>
            <p14:sldId id="648"/>
            <p14:sldId id="649"/>
            <p14:sldId id="650"/>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0"/>
    <p:restoredTop sz="93883" autoAdjust="0"/>
  </p:normalViewPr>
  <p:slideViewPr>
    <p:cSldViewPr snapToGrid="0">
      <p:cViewPr varScale="1">
        <p:scale>
          <a:sx n="68" d="100"/>
          <a:sy n="68" d="100"/>
        </p:scale>
        <p:origin x="592" y="6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22-Jun-24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7AD86B2E-B702-4422-B277-3A08C7449694}" type="datetimeFigureOut">
              <a:rPr lang="en-US" smtClean="0"/>
              <a:t>22-Jun-24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295552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AD86B2E-B702-4422-B277-3A08C7449694}" type="datetimeFigureOut">
              <a:rPr lang="en-US" smtClean="0"/>
              <a:t>22-Jun-24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54691374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22-Jun-24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233516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7AD86B2E-B702-4422-B277-3A08C7449694}" type="datetimeFigureOut">
              <a:rPr lang="en-US" smtClean="0"/>
              <a:t>22-Jun-24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908825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7AD86B2E-B702-4422-B277-3A08C7449694}" type="datetimeFigureOut">
              <a:rPr lang="en-US" smtClean="0"/>
              <a:t>22-Jun-24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11178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7AD86B2E-B702-4422-B277-3A08C7449694}" type="datetimeFigureOut">
              <a:rPr lang="en-US" smtClean="0"/>
              <a:t>22-Jun-24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2523808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22-Jun-24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8681330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22-Jun-24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1894085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22-Jun-24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4867666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AD86B2E-B702-4422-B277-3A08C7449694}" type="datetimeFigureOut">
              <a:rPr lang="en-US" smtClean="0"/>
              <a:t>22-Jun-24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6492410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AD86B2E-B702-4422-B277-3A08C7449694}" type="datetimeFigureOut">
              <a:rPr lang="en-US" smtClean="0"/>
              <a:t>22-Jun-24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3005323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60581055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22-Jun-24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140856724"/>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emf"/><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2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Rounded Corners 22">
            <a:extLst>
              <a:ext uri="{FF2B5EF4-FFF2-40B4-BE49-F238E27FC236}">
                <a16:creationId xmlns:a16="http://schemas.microsoft.com/office/drawing/2014/main" id="{52297C4B-84D7-EDC8-F6F6-53F29890AA2A}"/>
              </a:ext>
            </a:extLst>
          </p:cNvPr>
          <p:cNvSpPr/>
          <p:nvPr/>
        </p:nvSpPr>
        <p:spPr>
          <a:xfrm>
            <a:off x="152400" y="13246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Rounded Corners 22">
            <a:extLst>
              <a:ext uri="{FF2B5EF4-FFF2-40B4-BE49-F238E27FC236}">
                <a16:creationId xmlns:a16="http://schemas.microsoft.com/office/drawing/2014/main" id="{52297C4B-84D7-EDC8-F6F6-53F29890AA2A}"/>
              </a:ext>
            </a:extLst>
          </p:cNvPr>
          <p:cNvSpPr/>
          <p:nvPr/>
        </p:nvSpPr>
        <p:spPr>
          <a:xfrm>
            <a:off x="0" y="11722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44450"/>
            <a:ext cx="12311979" cy="6858000"/>
          </a:xfrm>
          <a:prstGeom prst="rect">
            <a:avLst/>
          </a:prstGeom>
        </p:spPr>
      </p:pic>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Prepared by Dr. </a:t>
            </a:r>
            <a:r>
              <a:rPr lang="en-US" sz="2400" dirty="0" smtClean="0">
                <a:solidFill>
                  <a:schemeClr val="bg1"/>
                </a:solidFill>
                <a:latin typeface="Times New Roman" panose="02020603050405020304" pitchFamily="18" charset="0"/>
                <a:cs typeface="Times New Roman" panose="02020603050405020304" pitchFamily="18" charset="0"/>
              </a:rPr>
              <a:t>Merna Emad</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196494" y="2216145"/>
            <a:ext cx="5215534" cy="1446550"/>
          </a:xfrm>
          <a:prstGeom prst="rect">
            <a:avLst/>
          </a:prstGeom>
          <a:noFill/>
        </p:spPr>
        <p:txBody>
          <a:bodyPr wrap="square" rtlCol="0">
            <a:spAutoFit/>
          </a:bodyPr>
          <a:lstStyle/>
          <a:p>
            <a:pPr algn="ctr"/>
            <a:r>
              <a:rPr lang="en-US" sz="4400" b="1" dirty="0" smtClean="0">
                <a:solidFill>
                  <a:schemeClr val="bg1"/>
                </a:solidFill>
              </a:rPr>
              <a:t>Project communication</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8588" y="5825019"/>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solidFill>
                  <a:srgbClr val="000000"/>
                </a:solidFill>
                <a:latin typeface="Times New Roman" panose="02020603050405020304" pitchFamily="18" charset="0"/>
                <a:cs typeface="Times New Roman" panose="02020603050405020304" pitchFamily="18" charset="0"/>
              </a:rPr>
              <a:t>Lecture 2</a:t>
            </a:r>
            <a:endParaRPr lang="en-US" sz="2800" b="1" dirty="0">
              <a:solidFill>
                <a:srgbClr val="000000"/>
              </a:solidFill>
              <a:latin typeface="Times New Roman" panose="02020603050405020304" pitchFamily="18" charset="0"/>
              <a:cs typeface="Times New Roman" panose="02020603050405020304" pitchFamily="18" charset="0"/>
            </a:endParaRP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pic>
        <p:nvPicPr>
          <p:cNvPr id="5" name="Picture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666518" y="0"/>
            <a:ext cx="7434042" cy="353758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 name="Rectangle 1"/>
          <p:cNvSpPr/>
          <p:nvPr/>
        </p:nvSpPr>
        <p:spPr>
          <a:xfrm>
            <a:off x="4119899" y="6325403"/>
            <a:ext cx="1978940" cy="369332"/>
          </a:xfrm>
          <a:prstGeom prst="rect">
            <a:avLst/>
          </a:prstGeom>
        </p:spPr>
        <p:txBody>
          <a:bodyPr wrap="none">
            <a:spAutoFit/>
          </a:bodyPr>
          <a:lstStyle/>
          <a:p>
            <a:pPr algn="ctr"/>
            <a:r>
              <a:rPr lang="en-US" b="1" dirty="0">
                <a:solidFill>
                  <a:schemeClr val="bg1"/>
                </a:solidFill>
              </a:rPr>
              <a:t>www.midocean.ae</a:t>
            </a:r>
          </a:p>
        </p:txBody>
      </p:sp>
    </p:spTree>
    <p:extLst>
      <p:ext uri="{BB962C8B-B14F-4D97-AF65-F5344CB8AC3E}">
        <p14:creationId xmlns:p14="http://schemas.microsoft.com/office/powerpoint/2010/main" val="377498479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326137" y="0"/>
            <a:ext cx="3265638" cy="523220"/>
          </a:xfrm>
          <a:prstGeom prst="rect">
            <a:avLst/>
          </a:prstGeom>
          <a:solidFill>
            <a:schemeClr val="bg1">
              <a:lumMod val="95000"/>
              <a:lumOff val="5000"/>
            </a:schemeClr>
          </a:solidFill>
          <a:ln>
            <a:solidFill>
              <a:schemeClr val="tx1"/>
            </a:solidFill>
          </a:ln>
          <a:effectLst>
            <a:reflection blurRad="6350" stA="50000" endA="300" endPos="55000" dir="5400000" sy="-100000" algn="bl" rotWithShape="0"/>
          </a:effectLst>
        </p:spPr>
        <p:txBody>
          <a:bodyPr wrap="none">
            <a:spAutoFit/>
          </a:bodyPr>
          <a:lstStyle/>
          <a:p>
            <a:r>
              <a:rPr lang="en-US" sz="2800" b="1" dirty="0" smtClean="0">
                <a:latin typeface="Times New Roman" panose="02020603050405020304" pitchFamily="18" charset="0"/>
                <a:cs typeface="Times New Roman" panose="02020603050405020304" pitchFamily="18" charset="0"/>
              </a:rPr>
              <a:t>What will we learn?</a:t>
            </a:r>
            <a:endParaRPr lang="en-US" sz="2800" b="1" dirty="0">
              <a:latin typeface="Times New Roman" panose="02020603050405020304" pitchFamily="18" charset="0"/>
              <a:cs typeface="Times New Roman" panose="02020603050405020304" pitchFamily="18" charset="0"/>
            </a:endParaRPr>
          </a:p>
        </p:txBody>
      </p:sp>
      <p:sp>
        <p:nvSpPr>
          <p:cNvPr id="4" name="Rectangle 3"/>
          <p:cNvSpPr/>
          <p:nvPr/>
        </p:nvSpPr>
        <p:spPr>
          <a:xfrm>
            <a:off x="736862" y="933253"/>
            <a:ext cx="7956223" cy="923330"/>
          </a:xfrm>
          <a:prstGeom prst="rect">
            <a:avLst/>
          </a:prstGeom>
          <a:solidFill>
            <a:schemeClr val="accent1">
              <a:lumMod val="20000"/>
              <a:lumOff val="80000"/>
            </a:schemeClr>
          </a:solidFill>
          <a:ln>
            <a:solidFill>
              <a:schemeClr val="tx1"/>
            </a:solidFill>
          </a:ln>
        </p:spPr>
        <p:txBody>
          <a:bodyPr wrap="square">
            <a:spAutoFit/>
          </a:bodyPr>
          <a:lstStyle/>
          <a:p>
            <a:pPr lvl="0"/>
            <a:r>
              <a:rPr lang="en-US" dirty="0"/>
              <a:t>Explore various recommendations for identifying the audience in your project, including their role, their level of power and influence over the project, and their level of support for the project.</a:t>
            </a:r>
          </a:p>
        </p:txBody>
      </p:sp>
      <p:sp>
        <p:nvSpPr>
          <p:cNvPr id="13" name="Rectangle 12"/>
          <p:cNvSpPr/>
          <p:nvPr/>
        </p:nvSpPr>
        <p:spPr>
          <a:xfrm>
            <a:off x="695226" y="2551058"/>
            <a:ext cx="8039493" cy="646331"/>
          </a:xfrm>
          <a:prstGeom prst="rect">
            <a:avLst/>
          </a:prstGeom>
          <a:solidFill>
            <a:schemeClr val="accent1">
              <a:lumMod val="20000"/>
              <a:lumOff val="80000"/>
            </a:schemeClr>
          </a:solidFill>
          <a:ln>
            <a:solidFill>
              <a:schemeClr val="tx1"/>
            </a:solidFill>
          </a:ln>
        </p:spPr>
        <p:txBody>
          <a:bodyPr wrap="square">
            <a:spAutoFit/>
          </a:bodyPr>
          <a:lstStyle/>
          <a:p>
            <a:pPr lvl="0"/>
            <a:r>
              <a:rPr lang="en-US" dirty="0"/>
              <a:t>See the value of understanding what is important to the members of your audience—the WIIFM (what’s in it for me)</a:t>
            </a:r>
          </a:p>
        </p:txBody>
      </p:sp>
      <p:sp>
        <p:nvSpPr>
          <p:cNvPr id="6" name="Rectangle 5"/>
          <p:cNvSpPr/>
          <p:nvPr/>
        </p:nvSpPr>
        <p:spPr>
          <a:xfrm>
            <a:off x="695226" y="4217988"/>
            <a:ext cx="7549299" cy="369332"/>
          </a:xfrm>
          <a:prstGeom prst="rect">
            <a:avLst/>
          </a:prstGeom>
          <a:solidFill>
            <a:schemeClr val="accent1">
              <a:lumMod val="20000"/>
              <a:lumOff val="80000"/>
            </a:schemeClr>
          </a:solidFill>
          <a:ln>
            <a:solidFill>
              <a:schemeClr val="tx1"/>
            </a:solidFill>
          </a:ln>
        </p:spPr>
        <p:txBody>
          <a:bodyPr wrap="square">
            <a:spAutoFit/>
          </a:bodyPr>
          <a:lstStyle/>
          <a:p>
            <a:pPr lvl="0"/>
            <a:r>
              <a:rPr lang="en-US" dirty="0"/>
              <a:t>Become familiar with stakeholder personas as a communication approach</a:t>
            </a:r>
          </a:p>
        </p:txBody>
      </p:sp>
      <p:sp>
        <p:nvSpPr>
          <p:cNvPr id="3" name="Striped Right Arrow 2"/>
          <p:cNvSpPr/>
          <p:nvPr/>
        </p:nvSpPr>
        <p:spPr>
          <a:xfrm>
            <a:off x="0" y="1074656"/>
            <a:ext cx="584462" cy="405352"/>
          </a:xfrm>
          <a:prstGeom prst="stripedRightArrow">
            <a:avLst/>
          </a:prstGeom>
          <a:effectLst>
            <a:outerShdw blurRad="50800" dist="38100" dir="2700000" algn="tl"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a:p>
        </p:txBody>
      </p:sp>
      <p:sp>
        <p:nvSpPr>
          <p:cNvPr id="8" name="Striped Right Arrow 7"/>
          <p:cNvSpPr/>
          <p:nvPr/>
        </p:nvSpPr>
        <p:spPr>
          <a:xfrm>
            <a:off x="0" y="2635899"/>
            <a:ext cx="584462" cy="405352"/>
          </a:xfrm>
          <a:prstGeom prst="stripedRightArrow">
            <a:avLst/>
          </a:prstGeom>
          <a:effectLst>
            <a:outerShdw blurRad="50800" dist="38100" dir="2700000" algn="tl"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a:p>
        </p:txBody>
      </p:sp>
      <p:sp>
        <p:nvSpPr>
          <p:cNvPr id="9" name="Striped Right Arrow 8"/>
          <p:cNvSpPr/>
          <p:nvPr/>
        </p:nvSpPr>
        <p:spPr>
          <a:xfrm>
            <a:off x="0" y="4199978"/>
            <a:ext cx="584462" cy="405352"/>
          </a:xfrm>
          <a:prstGeom prst="stripedRightArrow">
            <a:avLst/>
          </a:prstGeom>
          <a:effectLst>
            <a:outerShdw blurRad="50800" dist="38100" dir="2700000" algn="tl"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a:p>
        </p:txBody>
      </p:sp>
      <p:sp>
        <p:nvSpPr>
          <p:cNvPr id="10" name="Rectangle 9"/>
          <p:cNvSpPr/>
          <p:nvPr/>
        </p:nvSpPr>
        <p:spPr>
          <a:xfrm>
            <a:off x="695226" y="5390658"/>
            <a:ext cx="7549299" cy="369332"/>
          </a:xfrm>
          <a:prstGeom prst="rect">
            <a:avLst/>
          </a:prstGeom>
          <a:solidFill>
            <a:schemeClr val="accent1">
              <a:lumMod val="20000"/>
              <a:lumOff val="80000"/>
            </a:schemeClr>
          </a:solidFill>
          <a:ln>
            <a:solidFill>
              <a:schemeClr val="tx1"/>
            </a:solidFill>
          </a:ln>
        </p:spPr>
        <p:txBody>
          <a:bodyPr wrap="square">
            <a:spAutoFit/>
          </a:bodyPr>
          <a:lstStyle/>
          <a:p>
            <a:pPr lvl="0"/>
            <a:r>
              <a:rPr lang="en-US" dirty="0"/>
              <a:t>Put it into practice: Know your audience in traditional and virtual project teams.</a:t>
            </a:r>
          </a:p>
        </p:txBody>
      </p:sp>
      <p:sp>
        <p:nvSpPr>
          <p:cNvPr id="11" name="Striped Right Arrow 10"/>
          <p:cNvSpPr/>
          <p:nvPr/>
        </p:nvSpPr>
        <p:spPr>
          <a:xfrm>
            <a:off x="0" y="5372648"/>
            <a:ext cx="584462" cy="405352"/>
          </a:xfrm>
          <a:prstGeom prst="stripedRightArrow">
            <a:avLst/>
          </a:prstGeom>
          <a:effectLst>
            <a:outerShdw blurRad="50800" dist="38100" dir="2700000" algn="tl"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a:p>
        </p:txBody>
      </p:sp>
      <p:pic>
        <p:nvPicPr>
          <p:cNvPr id="14" name="Picture 13">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20433046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additive="base">
                                        <p:cTn id="17" dur="500" fill="hold"/>
                                        <p:tgtEl>
                                          <p:spTgt spid="3"/>
                                        </p:tgtEl>
                                        <p:attrNameLst>
                                          <p:attrName>ppt_x</p:attrName>
                                        </p:attrNameLst>
                                      </p:cBhvr>
                                      <p:tavLst>
                                        <p:tav tm="0">
                                          <p:val>
                                            <p:strVal val="#ppt_x"/>
                                          </p:val>
                                        </p:tav>
                                        <p:tav tm="100000">
                                          <p:val>
                                            <p:strVal val="#ppt_x"/>
                                          </p:val>
                                        </p:tav>
                                      </p:tavLst>
                                    </p:anim>
                                    <p:anim calcmode="lin" valueType="num">
                                      <p:cBhvr additive="base">
                                        <p:cTn id="1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additive="base">
                                        <p:cTn id="23" dur="500" fill="hold"/>
                                        <p:tgtEl>
                                          <p:spTgt spid="8"/>
                                        </p:tgtEl>
                                        <p:attrNameLst>
                                          <p:attrName>ppt_x</p:attrName>
                                        </p:attrNameLst>
                                      </p:cBhvr>
                                      <p:tavLst>
                                        <p:tav tm="0">
                                          <p:val>
                                            <p:strVal val="#ppt_x"/>
                                          </p:val>
                                        </p:tav>
                                        <p:tav tm="100000">
                                          <p:val>
                                            <p:strVal val="#ppt_x"/>
                                          </p:val>
                                        </p:tav>
                                      </p:tavLst>
                                    </p:anim>
                                    <p:anim calcmode="lin" valueType="num">
                                      <p:cBhvr additive="base">
                                        <p:cTn id="24" dur="500" fill="hold"/>
                                        <p:tgtEl>
                                          <p:spTgt spid="8"/>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13"/>
                                        </p:tgtEl>
                                        <p:attrNameLst>
                                          <p:attrName>style.visibility</p:attrName>
                                        </p:attrNameLst>
                                      </p:cBhvr>
                                      <p:to>
                                        <p:strVal val="visible"/>
                                      </p:to>
                                    </p:set>
                                    <p:anim calcmode="lin" valueType="num">
                                      <p:cBhvr additive="base">
                                        <p:cTn id="27" dur="500" fill="hold"/>
                                        <p:tgtEl>
                                          <p:spTgt spid="13"/>
                                        </p:tgtEl>
                                        <p:attrNameLst>
                                          <p:attrName>ppt_x</p:attrName>
                                        </p:attrNameLst>
                                      </p:cBhvr>
                                      <p:tavLst>
                                        <p:tav tm="0">
                                          <p:val>
                                            <p:strVal val="#ppt_x"/>
                                          </p:val>
                                        </p:tav>
                                        <p:tav tm="100000">
                                          <p:val>
                                            <p:strVal val="#ppt_x"/>
                                          </p:val>
                                        </p:tav>
                                      </p:tavLst>
                                    </p:anim>
                                    <p:anim calcmode="lin" valueType="num">
                                      <p:cBhvr additive="base">
                                        <p:cTn id="2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500" fill="hold"/>
                                        <p:tgtEl>
                                          <p:spTgt spid="9"/>
                                        </p:tgtEl>
                                        <p:attrNameLst>
                                          <p:attrName>ppt_x</p:attrName>
                                        </p:attrNameLst>
                                      </p:cBhvr>
                                      <p:tavLst>
                                        <p:tav tm="0">
                                          <p:val>
                                            <p:strVal val="#ppt_x"/>
                                          </p:val>
                                        </p:tav>
                                        <p:tav tm="100000">
                                          <p:val>
                                            <p:strVal val="#ppt_x"/>
                                          </p:val>
                                        </p:tav>
                                      </p:tavLst>
                                    </p:anim>
                                    <p:anim calcmode="lin" valueType="num">
                                      <p:cBhvr additive="base">
                                        <p:cTn id="34" dur="500" fill="hold"/>
                                        <p:tgtEl>
                                          <p:spTgt spid="9"/>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6"/>
                                        </p:tgtEl>
                                        <p:attrNameLst>
                                          <p:attrName>style.visibility</p:attrName>
                                        </p:attrNameLst>
                                      </p:cBhvr>
                                      <p:to>
                                        <p:strVal val="visible"/>
                                      </p:to>
                                    </p:set>
                                    <p:anim calcmode="lin" valueType="num">
                                      <p:cBhvr additive="base">
                                        <p:cTn id="37" dur="500" fill="hold"/>
                                        <p:tgtEl>
                                          <p:spTgt spid="6"/>
                                        </p:tgtEl>
                                        <p:attrNameLst>
                                          <p:attrName>ppt_x</p:attrName>
                                        </p:attrNameLst>
                                      </p:cBhvr>
                                      <p:tavLst>
                                        <p:tav tm="0">
                                          <p:val>
                                            <p:strVal val="#ppt_x"/>
                                          </p:val>
                                        </p:tav>
                                        <p:tav tm="100000">
                                          <p:val>
                                            <p:strVal val="#ppt_x"/>
                                          </p:val>
                                        </p:tav>
                                      </p:tavLst>
                                    </p:anim>
                                    <p:anim calcmode="lin" valueType="num">
                                      <p:cBhvr additive="base">
                                        <p:cTn id="3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11"/>
                                        </p:tgtEl>
                                        <p:attrNameLst>
                                          <p:attrName>style.visibility</p:attrName>
                                        </p:attrNameLst>
                                      </p:cBhvr>
                                      <p:to>
                                        <p:strVal val="visible"/>
                                      </p:to>
                                    </p:set>
                                    <p:anim calcmode="lin" valueType="num">
                                      <p:cBhvr additive="base">
                                        <p:cTn id="43" dur="500" fill="hold"/>
                                        <p:tgtEl>
                                          <p:spTgt spid="11"/>
                                        </p:tgtEl>
                                        <p:attrNameLst>
                                          <p:attrName>ppt_x</p:attrName>
                                        </p:attrNameLst>
                                      </p:cBhvr>
                                      <p:tavLst>
                                        <p:tav tm="0">
                                          <p:val>
                                            <p:strVal val="#ppt_x"/>
                                          </p:val>
                                        </p:tav>
                                        <p:tav tm="100000">
                                          <p:val>
                                            <p:strVal val="#ppt_x"/>
                                          </p:val>
                                        </p:tav>
                                      </p:tavLst>
                                    </p:anim>
                                    <p:anim calcmode="lin" valueType="num">
                                      <p:cBhvr additive="base">
                                        <p:cTn id="44" dur="500" fill="hold"/>
                                        <p:tgtEl>
                                          <p:spTgt spid="11"/>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10"/>
                                        </p:tgtEl>
                                        <p:attrNameLst>
                                          <p:attrName>style.visibility</p:attrName>
                                        </p:attrNameLst>
                                      </p:cBhvr>
                                      <p:to>
                                        <p:strVal val="visible"/>
                                      </p:to>
                                    </p:set>
                                    <p:anim calcmode="lin" valueType="num">
                                      <p:cBhvr additive="base">
                                        <p:cTn id="47" dur="500" fill="hold"/>
                                        <p:tgtEl>
                                          <p:spTgt spid="10"/>
                                        </p:tgtEl>
                                        <p:attrNameLst>
                                          <p:attrName>ppt_x</p:attrName>
                                        </p:attrNameLst>
                                      </p:cBhvr>
                                      <p:tavLst>
                                        <p:tav tm="0">
                                          <p:val>
                                            <p:strVal val="#ppt_x"/>
                                          </p:val>
                                        </p:tav>
                                        <p:tav tm="100000">
                                          <p:val>
                                            <p:strVal val="#ppt_x"/>
                                          </p:val>
                                        </p:tav>
                                      </p:tavLst>
                                    </p:anim>
                                    <p:anim calcmode="lin" valueType="num">
                                      <p:cBhvr additive="base">
                                        <p:cTn id="4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animBg="1"/>
      <p:bldP spid="13" grpId="0" animBg="1"/>
      <p:bldP spid="6" grpId="0" animBg="1"/>
      <p:bldP spid="3" grpId="0" animBg="1"/>
      <p:bldP spid="8" grpId="0" animBg="1"/>
      <p:bldP spid="9" grpId="0" animBg="1"/>
      <p:bldP spid="10" grpId="0" animBg="1"/>
      <p:bldP spid="11"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1093509" y="933254"/>
            <a:ext cx="2479250" cy="1451727"/>
          </a:xfrm>
          <a:prstGeom prst="roundRect">
            <a:avLst/>
          </a:prstGeom>
          <a:solidFill>
            <a:schemeClr val="tx1">
              <a:lumMod val="95000"/>
              <a:lumOff val="5000"/>
            </a:schemeClr>
          </a:solidFill>
          <a:ln w="9525" cap="flat" cmpd="sng" algn="ctr">
            <a:solidFill>
              <a:schemeClr val="dk1"/>
            </a:solidFill>
            <a:prstDash val="solid"/>
            <a:round/>
            <a:headEnd type="none" w="med" len="med"/>
            <a:tailEnd type="none" w="med" len="med"/>
          </a:ln>
          <a:effectLst>
            <a:reflection blurRad="6350" stA="52000" endA="300" endPos="35000" dir="5400000" sy="-100000" algn="bl" rotWithShape="0"/>
          </a:effectLst>
        </p:spPr>
        <p:style>
          <a:lnRef idx="0">
            <a:scrgbClr r="0" g="0" b="0"/>
          </a:lnRef>
          <a:fillRef idx="0">
            <a:scrgbClr r="0" g="0" b="0"/>
          </a:fillRef>
          <a:effectRef idx="0">
            <a:scrgbClr r="0" g="0" b="0"/>
          </a:effectRef>
          <a:fontRef idx="minor">
            <a:schemeClr val="dk1"/>
          </a:fontRef>
        </p:style>
        <p:txBody>
          <a:bodyPr rtlCol="0" anchor="ctr"/>
          <a:lstStyle/>
          <a:p>
            <a:pPr algn="ctr"/>
            <a:endParaRPr lang="en-US"/>
          </a:p>
        </p:txBody>
      </p:sp>
      <p:sp>
        <p:nvSpPr>
          <p:cNvPr id="3" name="Rectangle 2"/>
          <p:cNvSpPr/>
          <p:nvPr/>
        </p:nvSpPr>
        <p:spPr>
          <a:xfrm>
            <a:off x="1602036" y="1255023"/>
            <a:ext cx="1462195" cy="522259"/>
          </a:xfrm>
          <a:prstGeom prst="rect">
            <a:avLst/>
          </a:prstGeom>
        </p:spPr>
        <p:txBody>
          <a:bodyPr wrap="none">
            <a:spAutoFit/>
          </a:bodyPr>
          <a:lstStyle/>
          <a:p>
            <a:pPr>
              <a:lnSpc>
                <a:spcPct val="107000"/>
              </a:lnSpc>
              <a:spcAft>
                <a:spcPts val="800"/>
              </a:spcAft>
            </a:pPr>
            <a:r>
              <a:rPr lang="en-US" sz="2800" b="1" dirty="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Lecture</a:t>
            </a:r>
            <a:r>
              <a:rPr lang="en-US" sz="2800" b="1"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t>
            </a:r>
          </a:p>
        </p:txBody>
      </p:sp>
      <p:cxnSp>
        <p:nvCxnSpPr>
          <p:cNvPr id="5" name="Elbow Connector 4"/>
          <p:cNvCxnSpPr/>
          <p:nvPr/>
        </p:nvCxnSpPr>
        <p:spPr>
          <a:xfrm>
            <a:off x="3244464" y="1472021"/>
            <a:ext cx="1583270" cy="1025085"/>
          </a:xfrm>
          <a:prstGeom prst="bentConnector3">
            <a:avLst/>
          </a:prstGeom>
          <a:ln>
            <a:tailEnd type="triangle"/>
          </a:ln>
          <a:effectLst>
            <a:outerShdw blurRad="50800" dist="38100" dir="2700000" algn="tl" rotWithShape="0">
              <a:prstClr val="black">
                <a:alpha val="40000"/>
              </a:prstClr>
            </a:outerShdw>
            <a:reflection blurRad="6350" stA="52000" endA="300" endPos="35000" dir="5400000" sy="-100000" algn="bl" rotWithShape="0"/>
          </a:effectLst>
        </p:spPr>
        <p:style>
          <a:lnRef idx="1">
            <a:schemeClr val="dk1"/>
          </a:lnRef>
          <a:fillRef idx="0">
            <a:schemeClr val="dk1"/>
          </a:fillRef>
          <a:effectRef idx="0">
            <a:schemeClr val="dk1"/>
          </a:effectRef>
          <a:fontRef idx="minor">
            <a:schemeClr val="tx1"/>
          </a:fontRef>
        </p:style>
      </p:cxnSp>
      <p:sp>
        <p:nvSpPr>
          <p:cNvPr id="6" name="Oval 5"/>
          <p:cNvSpPr/>
          <p:nvPr/>
        </p:nvSpPr>
        <p:spPr>
          <a:xfrm>
            <a:off x="4068225" y="2646374"/>
            <a:ext cx="1998482" cy="1649691"/>
          </a:xfrm>
          <a:prstGeom prst="ellipse">
            <a:avLst/>
          </a:prstGeom>
          <a:solidFill>
            <a:srgbClr val="E3D9F5"/>
          </a:solidFill>
          <a:ln w="9525" cap="flat" cmpd="sng" algn="ctr">
            <a:solidFill>
              <a:schemeClr val="dk1"/>
            </a:solidFill>
            <a:prstDash val="solid"/>
            <a:round/>
            <a:headEnd type="none" w="med" len="med"/>
            <a:tailEnd type="none" w="med" len="med"/>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Section 1 </a:t>
            </a:r>
          </a:p>
        </p:txBody>
      </p:sp>
      <p:cxnSp>
        <p:nvCxnSpPr>
          <p:cNvPr id="8" name="Elbow Connector 7"/>
          <p:cNvCxnSpPr/>
          <p:nvPr/>
        </p:nvCxnSpPr>
        <p:spPr>
          <a:xfrm flipV="1">
            <a:off x="3572757" y="712435"/>
            <a:ext cx="1398743" cy="1022891"/>
          </a:xfrm>
          <a:prstGeom prst="bentConnector3">
            <a:avLst/>
          </a:prstGeom>
          <a:ln>
            <a:tailEnd type="triangle"/>
          </a:ln>
        </p:spPr>
        <p:style>
          <a:lnRef idx="1">
            <a:schemeClr val="dk1"/>
          </a:lnRef>
          <a:fillRef idx="0">
            <a:schemeClr val="dk1"/>
          </a:fillRef>
          <a:effectRef idx="0">
            <a:schemeClr val="dk1"/>
          </a:effectRef>
          <a:fontRef idx="minor">
            <a:schemeClr val="tx1"/>
          </a:fontRef>
        </p:style>
      </p:cxnSp>
      <p:sp>
        <p:nvSpPr>
          <p:cNvPr id="11" name="Oval 10"/>
          <p:cNvSpPr/>
          <p:nvPr/>
        </p:nvSpPr>
        <p:spPr>
          <a:xfrm>
            <a:off x="5067466" y="149646"/>
            <a:ext cx="1998482" cy="1649691"/>
          </a:xfrm>
          <a:prstGeom prst="ellipse">
            <a:avLst/>
          </a:prstGeom>
          <a:solidFill>
            <a:srgbClr val="E3D9F5"/>
          </a:solidFill>
          <a:ln w="9525" cap="flat" cmpd="sng" algn="ctr">
            <a:solidFill>
              <a:schemeClr val="dk1"/>
            </a:solidFill>
            <a:prstDash val="solid"/>
            <a:round/>
            <a:headEnd type="none" w="med" len="med"/>
            <a:tailEnd type="none" w="med" len="med"/>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Section </a:t>
            </a:r>
            <a:r>
              <a:rPr lang="en-US" sz="2400" b="1" dirty="0" smtClean="0">
                <a:latin typeface="Times New Roman" panose="02020603050405020304" pitchFamily="18" charset="0"/>
                <a:cs typeface="Times New Roman" panose="02020603050405020304" pitchFamily="18" charset="0"/>
              </a:rPr>
              <a:t>2 </a:t>
            </a:r>
            <a:endParaRPr lang="en-US" sz="2400" b="1" dirty="0">
              <a:latin typeface="Times New Roman" panose="02020603050405020304" pitchFamily="18" charset="0"/>
              <a:cs typeface="Times New Roman" panose="02020603050405020304" pitchFamily="18" charset="0"/>
            </a:endParaRPr>
          </a:p>
        </p:txBody>
      </p:sp>
      <p:sp>
        <p:nvSpPr>
          <p:cNvPr id="12" name="Right Bracket 11"/>
          <p:cNvSpPr/>
          <p:nvPr/>
        </p:nvSpPr>
        <p:spPr>
          <a:xfrm>
            <a:off x="6698022" y="4100440"/>
            <a:ext cx="329418" cy="1626127"/>
          </a:xfrm>
          <a:prstGeom prst="righ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3" name="Left Bracket 12"/>
          <p:cNvSpPr/>
          <p:nvPr/>
        </p:nvSpPr>
        <p:spPr>
          <a:xfrm>
            <a:off x="2831964" y="4112454"/>
            <a:ext cx="406545" cy="1614342"/>
          </a:xfrm>
          <a:prstGeom prst="lef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4" name="Rectangle 13"/>
          <p:cNvSpPr/>
          <p:nvPr/>
        </p:nvSpPr>
        <p:spPr>
          <a:xfrm>
            <a:off x="3085201" y="4390284"/>
            <a:ext cx="3570145" cy="523220"/>
          </a:xfrm>
          <a:prstGeom prst="rect">
            <a:avLst/>
          </a:prstGeom>
          <a:solidFill>
            <a:schemeClr val="bg1"/>
          </a:solidFill>
          <a:ln>
            <a:solidFill>
              <a:schemeClr val="tx1"/>
            </a:solidFill>
          </a:ln>
        </p:spPr>
        <p:txBody>
          <a:bodyPr wrap="none">
            <a:spAutoFit/>
          </a:bodyPr>
          <a:lstStyle/>
          <a:p>
            <a:r>
              <a:rPr lang="en-US" sz="2800" b="1" i="1" dirty="0" smtClean="0">
                <a:latin typeface="Times New Roman" panose="02020603050405020304" pitchFamily="18" charset="0"/>
                <a:cs typeface="Times New Roman" panose="02020603050405020304" pitchFamily="18" charset="0"/>
              </a:rPr>
              <a:t>Defining our audience</a:t>
            </a:r>
            <a:endParaRPr lang="en-US" sz="2800" b="1" i="1" dirty="0">
              <a:latin typeface="Times New Roman" panose="02020603050405020304" pitchFamily="18" charset="0"/>
              <a:cs typeface="Times New Roman" panose="02020603050405020304" pitchFamily="18" charset="0"/>
            </a:endParaRPr>
          </a:p>
        </p:txBody>
      </p:sp>
      <p:sp>
        <p:nvSpPr>
          <p:cNvPr id="19" name="Right Bracket 18"/>
          <p:cNvSpPr/>
          <p:nvPr/>
        </p:nvSpPr>
        <p:spPr>
          <a:xfrm>
            <a:off x="11413310" y="140413"/>
            <a:ext cx="329418" cy="1585680"/>
          </a:xfrm>
          <a:prstGeom prst="righ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20" name="Left Bracket 19"/>
          <p:cNvSpPr/>
          <p:nvPr/>
        </p:nvSpPr>
        <p:spPr>
          <a:xfrm>
            <a:off x="7382652" y="181651"/>
            <a:ext cx="328128" cy="1585680"/>
          </a:xfrm>
          <a:prstGeom prst="lef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21" name="Rectangle 20"/>
          <p:cNvSpPr/>
          <p:nvPr/>
        </p:nvSpPr>
        <p:spPr>
          <a:xfrm>
            <a:off x="7422161" y="974491"/>
            <a:ext cx="4279769" cy="461665"/>
          </a:xfrm>
          <a:prstGeom prst="rect">
            <a:avLst/>
          </a:prstGeom>
          <a:solidFill>
            <a:schemeClr val="bg1"/>
          </a:solidFill>
          <a:ln>
            <a:solidFill>
              <a:schemeClr val="tx1"/>
            </a:solidFill>
          </a:ln>
        </p:spPr>
        <p:txBody>
          <a:bodyPr wrap="square">
            <a:spAutoFit/>
          </a:bodyPr>
          <a:lstStyle/>
          <a:p>
            <a:pPr algn="ctr"/>
            <a:r>
              <a:rPr lang="en-US" sz="2400" b="1" i="1" dirty="0" smtClean="0">
                <a:latin typeface="Times New Roman" panose="02020603050405020304" pitchFamily="18" charset="0"/>
                <a:cs typeface="Times New Roman" panose="02020603050405020304" pitchFamily="18" charset="0"/>
              </a:rPr>
              <a:t>Stakeholder engagement</a:t>
            </a:r>
            <a:endParaRPr lang="en-US" sz="2400" b="1" i="1" dirty="0">
              <a:latin typeface="Times New Roman" panose="02020603050405020304" pitchFamily="18" charset="0"/>
              <a:cs typeface="Times New Roman" panose="02020603050405020304" pitchFamily="18" charset="0"/>
            </a:endParaRPr>
          </a:p>
        </p:txBody>
      </p:sp>
      <p:sp>
        <p:nvSpPr>
          <p:cNvPr id="18" name="Rectangle 17"/>
          <p:cNvSpPr/>
          <p:nvPr/>
        </p:nvSpPr>
        <p:spPr>
          <a:xfrm>
            <a:off x="7422160" y="347239"/>
            <a:ext cx="4279769" cy="461665"/>
          </a:xfrm>
          <a:prstGeom prst="rect">
            <a:avLst/>
          </a:prstGeom>
          <a:solidFill>
            <a:schemeClr val="bg1"/>
          </a:solidFill>
          <a:ln>
            <a:solidFill>
              <a:schemeClr val="tx1"/>
            </a:solidFill>
          </a:ln>
        </p:spPr>
        <p:txBody>
          <a:bodyPr wrap="square">
            <a:spAutoFit/>
          </a:bodyPr>
          <a:lstStyle/>
          <a:p>
            <a:pPr algn="ctr"/>
            <a:r>
              <a:rPr lang="en-US" sz="2400" b="1" i="1" dirty="0">
                <a:latin typeface="Times New Roman" panose="02020603050405020304" pitchFamily="18" charset="0"/>
                <a:cs typeface="Times New Roman" panose="02020603050405020304" pitchFamily="18" charset="0"/>
              </a:rPr>
              <a:t>Prioritizing Stakeholders</a:t>
            </a:r>
          </a:p>
        </p:txBody>
      </p:sp>
      <p:pic>
        <p:nvPicPr>
          <p:cNvPr id="16" name="Picture 15">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87811" y="-18813"/>
            <a:ext cx="1264585" cy="596884"/>
          </a:xfrm>
          <a:prstGeom prst="rect">
            <a:avLst/>
          </a:prstGeom>
        </p:spPr>
      </p:pic>
    </p:spTree>
    <p:extLst>
      <p:ext uri="{BB962C8B-B14F-4D97-AF65-F5344CB8AC3E}">
        <p14:creationId xmlns:p14="http://schemas.microsoft.com/office/powerpoint/2010/main" val="33153019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barn(inVertical)">
                                      <p:cBhvr>
                                        <p:cTn id="10" dur="5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nodeType="click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500" fill="hold"/>
                                        <p:tgtEl>
                                          <p:spTgt spid="8"/>
                                        </p:tgtEl>
                                        <p:attrNameLst>
                                          <p:attrName>ppt_x</p:attrName>
                                        </p:attrNameLst>
                                      </p:cBhvr>
                                      <p:tavLst>
                                        <p:tav tm="0">
                                          <p:val>
                                            <p:strVal val="#ppt_x"/>
                                          </p:val>
                                        </p:tav>
                                        <p:tav tm="100000">
                                          <p:val>
                                            <p:strVal val="#ppt_x"/>
                                          </p:val>
                                        </p:tav>
                                      </p:tavLst>
                                    </p:anim>
                                    <p:anim calcmode="lin" valueType="num">
                                      <p:cBhvr additive="base">
                                        <p:cTn id="16" dur="500" fill="hold"/>
                                        <p:tgtEl>
                                          <p:spTgt spid="8"/>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fade">
                                      <p:cBhvr>
                                        <p:cTn id="25" dur="1000"/>
                                        <p:tgtEl>
                                          <p:spTgt spid="6"/>
                                        </p:tgtEl>
                                      </p:cBhvr>
                                    </p:animEffect>
                                    <p:anim calcmode="lin" valueType="num">
                                      <p:cBhvr>
                                        <p:cTn id="26" dur="1000" fill="hold"/>
                                        <p:tgtEl>
                                          <p:spTgt spid="6"/>
                                        </p:tgtEl>
                                        <p:attrNameLst>
                                          <p:attrName>ppt_x</p:attrName>
                                        </p:attrNameLst>
                                      </p:cBhvr>
                                      <p:tavLst>
                                        <p:tav tm="0">
                                          <p:val>
                                            <p:strVal val="#ppt_x"/>
                                          </p:val>
                                        </p:tav>
                                        <p:tav tm="100000">
                                          <p:val>
                                            <p:strVal val="#ppt_x"/>
                                          </p:val>
                                        </p:tav>
                                      </p:tavLst>
                                    </p:anim>
                                    <p:anim calcmode="lin" valueType="num">
                                      <p:cBhvr>
                                        <p:cTn id="27"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42" presetClass="entr" presetSubtype="0"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fade">
                                      <p:cBhvr>
                                        <p:cTn id="32" dur="1000"/>
                                        <p:tgtEl>
                                          <p:spTgt spid="11"/>
                                        </p:tgtEl>
                                      </p:cBhvr>
                                    </p:animEffect>
                                    <p:anim calcmode="lin" valueType="num">
                                      <p:cBhvr>
                                        <p:cTn id="33" dur="1000" fill="hold"/>
                                        <p:tgtEl>
                                          <p:spTgt spid="11"/>
                                        </p:tgtEl>
                                        <p:attrNameLst>
                                          <p:attrName>ppt_x</p:attrName>
                                        </p:attrNameLst>
                                      </p:cBhvr>
                                      <p:tavLst>
                                        <p:tav tm="0">
                                          <p:val>
                                            <p:strVal val="#ppt_x"/>
                                          </p:val>
                                        </p:tav>
                                        <p:tav tm="100000">
                                          <p:val>
                                            <p:strVal val="#ppt_x"/>
                                          </p:val>
                                        </p:tav>
                                      </p:tavLst>
                                    </p:anim>
                                    <p:anim calcmode="lin" valueType="num">
                                      <p:cBhvr>
                                        <p:cTn id="34"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53" presetClass="entr" presetSubtype="16" fill="hold" grpId="0" nodeType="click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p:cTn id="39" dur="500" fill="hold"/>
                                        <p:tgtEl>
                                          <p:spTgt spid="13"/>
                                        </p:tgtEl>
                                        <p:attrNameLst>
                                          <p:attrName>ppt_w</p:attrName>
                                        </p:attrNameLst>
                                      </p:cBhvr>
                                      <p:tavLst>
                                        <p:tav tm="0">
                                          <p:val>
                                            <p:fltVal val="0"/>
                                          </p:val>
                                        </p:tav>
                                        <p:tav tm="100000">
                                          <p:val>
                                            <p:strVal val="#ppt_w"/>
                                          </p:val>
                                        </p:tav>
                                      </p:tavLst>
                                    </p:anim>
                                    <p:anim calcmode="lin" valueType="num">
                                      <p:cBhvr>
                                        <p:cTn id="40" dur="500" fill="hold"/>
                                        <p:tgtEl>
                                          <p:spTgt spid="13"/>
                                        </p:tgtEl>
                                        <p:attrNameLst>
                                          <p:attrName>ppt_h</p:attrName>
                                        </p:attrNameLst>
                                      </p:cBhvr>
                                      <p:tavLst>
                                        <p:tav tm="0">
                                          <p:val>
                                            <p:fltVal val="0"/>
                                          </p:val>
                                        </p:tav>
                                        <p:tav tm="100000">
                                          <p:val>
                                            <p:strVal val="#ppt_h"/>
                                          </p:val>
                                        </p:tav>
                                      </p:tavLst>
                                    </p:anim>
                                    <p:animEffect transition="in" filter="fade">
                                      <p:cBhvr>
                                        <p:cTn id="41" dur="500"/>
                                        <p:tgtEl>
                                          <p:spTgt spid="13"/>
                                        </p:tgtEl>
                                      </p:cBhvr>
                                    </p:animEffect>
                                  </p:childTnLst>
                                </p:cTn>
                              </p:par>
                              <p:par>
                                <p:cTn id="42" presetID="53" presetClass="entr" presetSubtype="16" fill="hold" grpId="0" nodeType="withEffect">
                                  <p:stCondLst>
                                    <p:cond delay="0"/>
                                  </p:stCondLst>
                                  <p:childTnLst>
                                    <p:set>
                                      <p:cBhvr>
                                        <p:cTn id="43" dur="1" fill="hold">
                                          <p:stCondLst>
                                            <p:cond delay="0"/>
                                          </p:stCondLst>
                                        </p:cTn>
                                        <p:tgtEl>
                                          <p:spTgt spid="12"/>
                                        </p:tgtEl>
                                        <p:attrNameLst>
                                          <p:attrName>style.visibility</p:attrName>
                                        </p:attrNameLst>
                                      </p:cBhvr>
                                      <p:to>
                                        <p:strVal val="visible"/>
                                      </p:to>
                                    </p:set>
                                    <p:anim calcmode="lin" valueType="num">
                                      <p:cBhvr>
                                        <p:cTn id="44" dur="500" fill="hold"/>
                                        <p:tgtEl>
                                          <p:spTgt spid="12"/>
                                        </p:tgtEl>
                                        <p:attrNameLst>
                                          <p:attrName>ppt_w</p:attrName>
                                        </p:attrNameLst>
                                      </p:cBhvr>
                                      <p:tavLst>
                                        <p:tav tm="0">
                                          <p:val>
                                            <p:fltVal val="0"/>
                                          </p:val>
                                        </p:tav>
                                        <p:tav tm="100000">
                                          <p:val>
                                            <p:strVal val="#ppt_w"/>
                                          </p:val>
                                        </p:tav>
                                      </p:tavLst>
                                    </p:anim>
                                    <p:anim calcmode="lin" valueType="num">
                                      <p:cBhvr>
                                        <p:cTn id="45" dur="500" fill="hold"/>
                                        <p:tgtEl>
                                          <p:spTgt spid="12"/>
                                        </p:tgtEl>
                                        <p:attrNameLst>
                                          <p:attrName>ppt_h</p:attrName>
                                        </p:attrNameLst>
                                      </p:cBhvr>
                                      <p:tavLst>
                                        <p:tav tm="0">
                                          <p:val>
                                            <p:fltVal val="0"/>
                                          </p:val>
                                        </p:tav>
                                        <p:tav tm="100000">
                                          <p:val>
                                            <p:strVal val="#ppt_h"/>
                                          </p:val>
                                        </p:tav>
                                      </p:tavLst>
                                    </p:anim>
                                    <p:animEffect transition="in" filter="fade">
                                      <p:cBhvr>
                                        <p:cTn id="46" dur="500"/>
                                        <p:tgtEl>
                                          <p:spTgt spid="12"/>
                                        </p:tgtEl>
                                      </p:cBhvr>
                                    </p:animEffect>
                                  </p:childTnLst>
                                </p:cTn>
                              </p:par>
                              <p:par>
                                <p:cTn id="47" presetID="53" presetClass="entr" presetSubtype="16"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p:cTn id="49" dur="500" fill="hold"/>
                                        <p:tgtEl>
                                          <p:spTgt spid="14"/>
                                        </p:tgtEl>
                                        <p:attrNameLst>
                                          <p:attrName>ppt_w</p:attrName>
                                        </p:attrNameLst>
                                      </p:cBhvr>
                                      <p:tavLst>
                                        <p:tav tm="0">
                                          <p:val>
                                            <p:fltVal val="0"/>
                                          </p:val>
                                        </p:tav>
                                        <p:tav tm="100000">
                                          <p:val>
                                            <p:strVal val="#ppt_w"/>
                                          </p:val>
                                        </p:tav>
                                      </p:tavLst>
                                    </p:anim>
                                    <p:anim calcmode="lin" valueType="num">
                                      <p:cBhvr>
                                        <p:cTn id="50" dur="500" fill="hold"/>
                                        <p:tgtEl>
                                          <p:spTgt spid="14"/>
                                        </p:tgtEl>
                                        <p:attrNameLst>
                                          <p:attrName>ppt_h</p:attrName>
                                        </p:attrNameLst>
                                      </p:cBhvr>
                                      <p:tavLst>
                                        <p:tav tm="0">
                                          <p:val>
                                            <p:fltVal val="0"/>
                                          </p:val>
                                        </p:tav>
                                        <p:tav tm="100000">
                                          <p:val>
                                            <p:strVal val="#ppt_h"/>
                                          </p:val>
                                        </p:tav>
                                      </p:tavLst>
                                    </p:anim>
                                    <p:animEffect transition="in" filter="fade">
                                      <p:cBhvr>
                                        <p:cTn id="51" dur="500"/>
                                        <p:tgtEl>
                                          <p:spTgt spid="14"/>
                                        </p:tgtEl>
                                      </p:cBhvr>
                                    </p:animEffect>
                                  </p:childTnLst>
                                </p:cTn>
                              </p:par>
                            </p:childTnLst>
                          </p:cTn>
                        </p:par>
                      </p:childTnLst>
                    </p:cTn>
                  </p:par>
                  <p:par>
                    <p:cTn id="52" fill="hold">
                      <p:stCondLst>
                        <p:cond delay="indefinite"/>
                      </p:stCondLst>
                      <p:childTnLst>
                        <p:par>
                          <p:cTn id="53" fill="hold">
                            <p:stCondLst>
                              <p:cond delay="0"/>
                            </p:stCondLst>
                            <p:childTnLst>
                              <p:par>
                                <p:cTn id="54" presetID="53" presetClass="entr" presetSubtype="16" fill="hold" grpId="0" nodeType="clickEffect">
                                  <p:stCondLst>
                                    <p:cond delay="0"/>
                                  </p:stCondLst>
                                  <p:childTnLst>
                                    <p:set>
                                      <p:cBhvr>
                                        <p:cTn id="55" dur="1" fill="hold">
                                          <p:stCondLst>
                                            <p:cond delay="0"/>
                                          </p:stCondLst>
                                        </p:cTn>
                                        <p:tgtEl>
                                          <p:spTgt spid="19"/>
                                        </p:tgtEl>
                                        <p:attrNameLst>
                                          <p:attrName>style.visibility</p:attrName>
                                        </p:attrNameLst>
                                      </p:cBhvr>
                                      <p:to>
                                        <p:strVal val="visible"/>
                                      </p:to>
                                    </p:set>
                                    <p:anim calcmode="lin" valueType="num">
                                      <p:cBhvr>
                                        <p:cTn id="56" dur="500" fill="hold"/>
                                        <p:tgtEl>
                                          <p:spTgt spid="19"/>
                                        </p:tgtEl>
                                        <p:attrNameLst>
                                          <p:attrName>ppt_w</p:attrName>
                                        </p:attrNameLst>
                                      </p:cBhvr>
                                      <p:tavLst>
                                        <p:tav tm="0">
                                          <p:val>
                                            <p:fltVal val="0"/>
                                          </p:val>
                                        </p:tav>
                                        <p:tav tm="100000">
                                          <p:val>
                                            <p:strVal val="#ppt_w"/>
                                          </p:val>
                                        </p:tav>
                                      </p:tavLst>
                                    </p:anim>
                                    <p:anim calcmode="lin" valueType="num">
                                      <p:cBhvr>
                                        <p:cTn id="57" dur="500" fill="hold"/>
                                        <p:tgtEl>
                                          <p:spTgt spid="19"/>
                                        </p:tgtEl>
                                        <p:attrNameLst>
                                          <p:attrName>ppt_h</p:attrName>
                                        </p:attrNameLst>
                                      </p:cBhvr>
                                      <p:tavLst>
                                        <p:tav tm="0">
                                          <p:val>
                                            <p:fltVal val="0"/>
                                          </p:val>
                                        </p:tav>
                                        <p:tav tm="100000">
                                          <p:val>
                                            <p:strVal val="#ppt_h"/>
                                          </p:val>
                                        </p:tav>
                                      </p:tavLst>
                                    </p:anim>
                                    <p:animEffect transition="in" filter="fade">
                                      <p:cBhvr>
                                        <p:cTn id="58" dur="500"/>
                                        <p:tgtEl>
                                          <p:spTgt spid="19"/>
                                        </p:tgtEl>
                                      </p:cBhvr>
                                    </p:animEffect>
                                  </p:childTnLst>
                                </p:cTn>
                              </p:par>
                              <p:par>
                                <p:cTn id="59" presetID="53" presetClass="entr" presetSubtype="16" fill="hold" grpId="0" nodeType="withEffect">
                                  <p:stCondLst>
                                    <p:cond delay="0"/>
                                  </p:stCondLst>
                                  <p:childTnLst>
                                    <p:set>
                                      <p:cBhvr>
                                        <p:cTn id="60" dur="1" fill="hold">
                                          <p:stCondLst>
                                            <p:cond delay="0"/>
                                          </p:stCondLst>
                                        </p:cTn>
                                        <p:tgtEl>
                                          <p:spTgt spid="20"/>
                                        </p:tgtEl>
                                        <p:attrNameLst>
                                          <p:attrName>style.visibility</p:attrName>
                                        </p:attrNameLst>
                                      </p:cBhvr>
                                      <p:to>
                                        <p:strVal val="visible"/>
                                      </p:to>
                                    </p:set>
                                    <p:anim calcmode="lin" valueType="num">
                                      <p:cBhvr>
                                        <p:cTn id="61" dur="500" fill="hold"/>
                                        <p:tgtEl>
                                          <p:spTgt spid="20"/>
                                        </p:tgtEl>
                                        <p:attrNameLst>
                                          <p:attrName>ppt_w</p:attrName>
                                        </p:attrNameLst>
                                      </p:cBhvr>
                                      <p:tavLst>
                                        <p:tav tm="0">
                                          <p:val>
                                            <p:fltVal val="0"/>
                                          </p:val>
                                        </p:tav>
                                        <p:tav tm="100000">
                                          <p:val>
                                            <p:strVal val="#ppt_w"/>
                                          </p:val>
                                        </p:tav>
                                      </p:tavLst>
                                    </p:anim>
                                    <p:anim calcmode="lin" valueType="num">
                                      <p:cBhvr>
                                        <p:cTn id="62" dur="500" fill="hold"/>
                                        <p:tgtEl>
                                          <p:spTgt spid="20"/>
                                        </p:tgtEl>
                                        <p:attrNameLst>
                                          <p:attrName>ppt_h</p:attrName>
                                        </p:attrNameLst>
                                      </p:cBhvr>
                                      <p:tavLst>
                                        <p:tav tm="0">
                                          <p:val>
                                            <p:fltVal val="0"/>
                                          </p:val>
                                        </p:tav>
                                        <p:tav tm="100000">
                                          <p:val>
                                            <p:strVal val="#ppt_h"/>
                                          </p:val>
                                        </p:tav>
                                      </p:tavLst>
                                    </p:anim>
                                    <p:animEffect transition="in" filter="fade">
                                      <p:cBhvr>
                                        <p:cTn id="63" dur="500"/>
                                        <p:tgtEl>
                                          <p:spTgt spid="20"/>
                                        </p:tgtEl>
                                      </p:cBhvr>
                                    </p:animEffect>
                                  </p:childTnLst>
                                </p:cTn>
                              </p:par>
                              <p:par>
                                <p:cTn id="64" presetID="53" presetClass="entr" presetSubtype="16" fill="hold" grpId="0" nodeType="withEffect">
                                  <p:stCondLst>
                                    <p:cond delay="0"/>
                                  </p:stCondLst>
                                  <p:childTnLst>
                                    <p:set>
                                      <p:cBhvr>
                                        <p:cTn id="65" dur="1" fill="hold">
                                          <p:stCondLst>
                                            <p:cond delay="0"/>
                                          </p:stCondLst>
                                        </p:cTn>
                                        <p:tgtEl>
                                          <p:spTgt spid="21"/>
                                        </p:tgtEl>
                                        <p:attrNameLst>
                                          <p:attrName>style.visibility</p:attrName>
                                        </p:attrNameLst>
                                      </p:cBhvr>
                                      <p:to>
                                        <p:strVal val="visible"/>
                                      </p:to>
                                    </p:set>
                                    <p:anim calcmode="lin" valueType="num">
                                      <p:cBhvr>
                                        <p:cTn id="66" dur="500" fill="hold"/>
                                        <p:tgtEl>
                                          <p:spTgt spid="21"/>
                                        </p:tgtEl>
                                        <p:attrNameLst>
                                          <p:attrName>ppt_w</p:attrName>
                                        </p:attrNameLst>
                                      </p:cBhvr>
                                      <p:tavLst>
                                        <p:tav tm="0">
                                          <p:val>
                                            <p:fltVal val="0"/>
                                          </p:val>
                                        </p:tav>
                                        <p:tav tm="100000">
                                          <p:val>
                                            <p:strVal val="#ppt_w"/>
                                          </p:val>
                                        </p:tav>
                                      </p:tavLst>
                                    </p:anim>
                                    <p:anim calcmode="lin" valueType="num">
                                      <p:cBhvr>
                                        <p:cTn id="67" dur="500" fill="hold"/>
                                        <p:tgtEl>
                                          <p:spTgt spid="21"/>
                                        </p:tgtEl>
                                        <p:attrNameLst>
                                          <p:attrName>ppt_h</p:attrName>
                                        </p:attrNameLst>
                                      </p:cBhvr>
                                      <p:tavLst>
                                        <p:tav tm="0">
                                          <p:val>
                                            <p:fltVal val="0"/>
                                          </p:val>
                                        </p:tav>
                                        <p:tav tm="100000">
                                          <p:val>
                                            <p:strVal val="#ppt_h"/>
                                          </p:val>
                                        </p:tav>
                                      </p:tavLst>
                                    </p:anim>
                                    <p:animEffect transition="in" filter="fade">
                                      <p:cBhvr>
                                        <p:cTn id="68" dur="500"/>
                                        <p:tgtEl>
                                          <p:spTgt spid="21"/>
                                        </p:tgtEl>
                                      </p:cBhvr>
                                    </p:animEffect>
                                  </p:childTnLst>
                                </p:cTn>
                              </p:par>
                              <p:par>
                                <p:cTn id="69" presetID="53" presetClass="entr" presetSubtype="16" fill="hold" grpId="0" nodeType="withEffect">
                                  <p:stCondLst>
                                    <p:cond delay="0"/>
                                  </p:stCondLst>
                                  <p:childTnLst>
                                    <p:set>
                                      <p:cBhvr>
                                        <p:cTn id="70" dur="1" fill="hold">
                                          <p:stCondLst>
                                            <p:cond delay="0"/>
                                          </p:stCondLst>
                                        </p:cTn>
                                        <p:tgtEl>
                                          <p:spTgt spid="18"/>
                                        </p:tgtEl>
                                        <p:attrNameLst>
                                          <p:attrName>style.visibility</p:attrName>
                                        </p:attrNameLst>
                                      </p:cBhvr>
                                      <p:to>
                                        <p:strVal val="visible"/>
                                      </p:to>
                                    </p:set>
                                    <p:anim calcmode="lin" valueType="num">
                                      <p:cBhvr>
                                        <p:cTn id="71" dur="500" fill="hold"/>
                                        <p:tgtEl>
                                          <p:spTgt spid="18"/>
                                        </p:tgtEl>
                                        <p:attrNameLst>
                                          <p:attrName>ppt_w</p:attrName>
                                        </p:attrNameLst>
                                      </p:cBhvr>
                                      <p:tavLst>
                                        <p:tav tm="0">
                                          <p:val>
                                            <p:fltVal val="0"/>
                                          </p:val>
                                        </p:tav>
                                        <p:tav tm="100000">
                                          <p:val>
                                            <p:strVal val="#ppt_w"/>
                                          </p:val>
                                        </p:tav>
                                      </p:tavLst>
                                    </p:anim>
                                    <p:anim calcmode="lin" valueType="num">
                                      <p:cBhvr>
                                        <p:cTn id="72" dur="500" fill="hold"/>
                                        <p:tgtEl>
                                          <p:spTgt spid="18"/>
                                        </p:tgtEl>
                                        <p:attrNameLst>
                                          <p:attrName>ppt_h</p:attrName>
                                        </p:attrNameLst>
                                      </p:cBhvr>
                                      <p:tavLst>
                                        <p:tav tm="0">
                                          <p:val>
                                            <p:fltVal val="0"/>
                                          </p:val>
                                        </p:tav>
                                        <p:tav tm="100000">
                                          <p:val>
                                            <p:strVal val="#ppt_h"/>
                                          </p:val>
                                        </p:tav>
                                      </p:tavLst>
                                    </p:anim>
                                    <p:animEffect transition="in" filter="fade">
                                      <p:cBhvr>
                                        <p:cTn id="73"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P spid="6" grpId="0" animBg="1"/>
      <p:bldP spid="11" grpId="0" animBg="1"/>
      <p:bldP spid="12" grpId="0" animBg="1"/>
      <p:bldP spid="13" grpId="0" animBg="1"/>
      <p:bldP spid="14" grpId="0" animBg="1"/>
      <p:bldP spid="19" grpId="0" animBg="1"/>
      <p:bldP spid="20" grpId="0" animBg="1"/>
      <p:bldP spid="21" grpId="0" animBg="1"/>
      <p:bldP spid="18"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383627" y="188536"/>
            <a:ext cx="4344459" cy="1125501"/>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6600" dirty="0" smtClean="0">
                <a:latin typeface="Times New Roman" panose="02020603050405020304" pitchFamily="18" charset="0"/>
                <a:ea typeface="Calibri" panose="020F0502020204030204" pitchFamily="34" charset="0"/>
                <a:cs typeface="Arial" panose="020B0604020202020204" pitchFamily="34" charset="0"/>
              </a:rPr>
              <a:t>Section One</a:t>
            </a:r>
            <a:endParaRPr lang="en-US" sz="40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5"/>
          <p:cNvSpPr/>
          <p:nvPr/>
        </p:nvSpPr>
        <p:spPr>
          <a:xfrm>
            <a:off x="3219671" y="2471837"/>
            <a:ext cx="4974439" cy="707886"/>
          </a:xfrm>
          <a:prstGeom prst="rect">
            <a:avLst/>
          </a:prstGeom>
          <a:solidFill>
            <a:schemeClr val="bg1"/>
          </a:solidFill>
          <a:ln>
            <a:solidFill>
              <a:schemeClr val="tx1"/>
            </a:solidFill>
          </a:ln>
        </p:spPr>
        <p:txBody>
          <a:bodyPr wrap="none">
            <a:spAutoFit/>
          </a:bodyPr>
          <a:lstStyle/>
          <a:p>
            <a:r>
              <a:rPr lang="en-US" sz="4000" b="1" i="1" dirty="0" smtClean="0">
                <a:latin typeface="Times New Roman" panose="02020603050405020304" pitchFamily="18" charset="0"/>
                <a:cs typeface="Times New Roman" panose="02020603050405020304" pitchFamily="18" charset="0"/>
              </a:rPr>
              <a:t>Defining our audience</a:t>
            </a:r>
            <a:endParaRPr lang="en-US" sz="4000" b="1" i="1" dirty="0">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40104987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500" fill="hold"/>
                                        <p:tgtEl>
                                          <p:spTgt spid="6"/>
                                        </p:tgtEl>
                                        <p:attrNameLst>
                                          <p:attrName>ppt_w</p:attrName>
                                        </p:attrNameLst>
                                      </p:cBhvr>
                                      <p:tavLst>
                                        <p:tav tm="0">
                                          <p:val>
                                            <p:fltVal val="0"/>
                                          </p:val>
                                        </p:tav>
                                        <p:tav tm="100000">
                                          <p:val>
                                            <p:strVal val="#ppt_w"/>
                                          </p:val>
                                        </p:tav>
                                      </p:tavLst>
                                    </p:anim>
                                    <p:anim calcmode="lin" valueType="num">
                                      <p:cBhvr>
                                        <p:cTn id="12" dur="500" fill="hold"/>
                                        <p:tgtEl>
                                          <p:spTgt spid="6"/>
                                        </p:tgtEl>
                                        <p:attrNameLst>
                                          <p:attrName>ppt_h</p:attrName>
                                        </p:attrNameLst>
                                      </p:cBhvr>
                                      <p:tavLst>
                                        <p:tav tm="0">
                                          <p:val>
                                            <p:fltVal val="0"/>
                                          </p:val>
                                        </p:tav>
                                        <p:tav tm="100000">
                                          <p:val>
                                            <p:strVal val="#ppt_h"/>
                                          </p:val>
                                        </p:tav>
                                      </p:tavLst>
                                    </p:anim>
                                    <p:animEffect transition="in" filter="fade">
                                      <p:cBhvr>
                                        <p:cTn id="13"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1049457"/>
            <a:ext cx="12192000" cy="584775"/>
          </a:xfrm>
          <a:prstGeom prst="rect">
            <a:avLst/>
          </a:prstGeom>
          <a:solidFill>
            <a:schemeClr val="tx1">
              <a:lumMod val="65000"/>
              <a:lumOff val="35000"/>
            </a:schemeClr>
          </a:solidFill>
          <a:ln>
            <a:solidFill>
              <a:schemeClr val="tx1"/>
            </a:solidFill>
          </a:ln>
        </p:spPr>
        <p:txBody>
          <a:bodyPr wrap="square">
            <a:spAutoFit/>
          </a:bodyPr>
          <a:lstStyle/>
          <a:p>
            <a:pPr algn="ctr"/>
            <a:r>
              <a:rPr lang="en-US" sz="3200" b="1" dirty="0">
                <a:solidFill>
                  <a:schemeClr val="bg1"/>
                </a:solidFill>
              </a:rPr>
              <a:t>Audience = Stakeholders</a:t>
            </a:r>
            <a:endParaRPr lang="en-US" sz="3200" dirty="0">
              <a:solidFill>
                <a:schemeClr val="bg1"/>
              </a:solidFill>
            </a:endParaRPr>
          </a:p>
        </p:txBody>
      </p:sp>
      <p:sp>
        <p:nvSpPr>
          <p:cNvPr id="13" name="Rectangle 12"/>
          <p:cNvSpPr/>
          <p:nvPr/>
        </p:nvSpPr>
        <p:spPr>
          <a:xfrm>
            <a:off x="-1" y="1856359"/>
            <a:ext cx="8624048" cy="1569660"/>
          </a:xfrm>
          <a:prstGeom prst="rect">
            <a:avLst/>
          </a:prstGeom>
          <a:solidFill>
            <a:schemeClr val="accent6">
              <a:lumMod val="20000"/>
              <a:lumOff val="80000"/>
            </a:schemeClr>
          </a:solidFill>
          <a:ln>
            <a:solidFill>
              <a:schemeClr val="bg1"/>
            </a:solidFill>
          </a:ln>
        </p:spPr>
        <p:txBody>
          <a:bodyPr wrap="square">
            <a:spAutoFit/>
          </a:bodyPr>
          <a:lstStyle/>
          <a:p>
            <a:r>
              <a:rPr lang="en-US" sz="2400" dirty="0"/>
              <a:t>In a project, the audience is the stakeholders. </a:t>
            </a:r>
          </a:p>
          <a:p>
            <a:r>
              <a:rPr lang="en-US" sz="2400" dirty="0"/>
              <a:t>Which we can define as “an individual, group, or organization that may affect, be affected by, or perceive itself to be affected by a decision, activity, or outcome of a project, program, or portfolio.</a:t>
            </a:r>
          </a:p>
        </p:txBody>
      </p:sp>
      <p:sp>
        <p:nvSpPr>
          <p:cNvPr id="9" name="Rectangle 8"/>
          <p:cNvSpPr/>
          <p:nvPr/>
        </p:nvSpPr>
        <p:spPr>
          <a:xfrm>
            <a:off x="-2" y="3648146"/>
            <a:ext cx="7748833" cy="830997"/>
          </a:xfrm>
          <a:prstGeom prst="rect">
            <a:avLst/>
          </a:prstGeom>
          <a:solidFill>
            <a:schemeClr val="accent4">
              <a:lumMod val="20000"/>
              <a:lumOff val="80000"/>
            </a:schemeClr>
          </a:solidFill>
          <a:ln>
            <a:solidFill>
              <a:schemeClr val="bg1"/>
            </a:solidFill>
          </a:ln>
        </p:spPr>
        <p:txBody>
          <a:bodyPr wrap="square">
            <a:spAutoFit/>
          </a:bodyPr>
          <a:lstStyle/>
          <a:p>
            <a:r>
              <a:rPr lang="en-US" sz="2400" dirty="0"/>
              <a:t>In fifth stage, we witness a change in the </a:t>
            </a:r>
            <a:r>
              <a:rPr lang="en-US" sz="2400" dirty="0" smtClean="0"/>
              <a:t>concept </a:t>
            </a:r>
            <a:r>
              <a:rPr lang="en-US" sz="2400" dirty="0"/>
              <a:t>which we spot the light on Stakeholder Management. </a:t>
            </a:r>
          </a:p>
        </p:txBody>
      </p:sp>
      <p:sp>
        <p:nvSpPr>
          <p:cNvPr id="10" name="Rectangle 9"/>
          <p:cNvSpPr/>
          <p:nvPr/>
        </p:nvSpPr>
        <p:spPr>
          <a:xfrm>
            <a:off x="3874415" y="69611"/>
            <a:ext cx="3570145" cy="523220"/>
          </a:xfrm>
          <a:prstGeom prst="rect">
            <a:avLst/>
          </a:prstGeom>
          <a:solidFill>
            <a:schemeClr val="bg1"/>
          </a:solidFill>
          <a:ln>
            <a:solidFill>
              <a:schemeClr val="tx1"/>
            </a:solidFill>
          </a:ln>
        </p:spPr>
        <p:txBody>
          <a:bodyPr wrap="none">
            <a:spAutoFit/>
          </a:bodyPr>
          <a:lstStyle/>
          <a:p>
            <a:r>
              <a:rPr lang="en-US" sz="2800" b="1" i="1" dirty="0" smtClean="0">
                <a:latin typeface="Times New Roman" panose="02020603050405020304" pitchFamily="18" charset="0"/>
                <a:cs typeface="Times New Roman" panose="02020603050405020304" pitchFamily="18" charset="0"/>
              </a:rPr>
              <a:t>Defining our audience</a:t>
            </a:r>
            <a:endParaRPr lang="en-US" sz="2800" b="1" i="1" dirty="0">
              <a:latin typeface="Times New Roman" panose="02020603050405020304" pitchFamily="18" charset="0"/>
              <a:cs typeface="Times New Roman" panose="02020603050405020304" pitchFamily="18" charset="0"/>
            </a:endParaRPr>
          </a:p>
        </p:txBody>
      </p:sp>
      <p:sp>
        <p:nvSpPr>
          <p:cNvPr id="11" name="Rectangle 10"/>
          <p:cNvSpPr/>
          <p:nvPr/>
        </p:nvSpPr>
        <p:spPr>
          <a:xfrm>
            <a:off x="0" y="5024434"/>
            <a:ext cx="7748833" cy="1569660"/>
          </a:xfrm>
          <a:prstGeom prst="rect">
            <a:avLst/>
          </a:prstGeom>
          <a:solidFill>
            <a:schemeClr val="accent2">
              <a:lumMod val="40000"/>
              <a:lumOff val="60000"/>
            </a:schemeClr>
          </a:solidFill>
          <a:ln>
            <a:solidFill>
              <a:schemeClr val="bg1"/>
            </a:solidFill>
          </a:ln>
        </p:spPr>
        <p:txBody>
          <a:bodyPr wrap="square">
            <a:spAutoFit/>
          </a:bodyPr>
          <a:lstStyle/>
          <a:p>
            <a:r>
              <a:rPr lang="en-US" sz="2400" dirty="0"/>
              <a:t>This change was in response to feedback around the need to expand stakeholder management concepts and recognize communications management and stakeholder management as two distinct areas.</a:t>
            </a:r>
          </a:p>
        </p:txBody>
      </p:sp>
      <p:pic>
        <p:nvPicPr>
          <p:cNvPr id="8" name="Picture 7">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1579471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barn(inVertical)">
                                      <p:cBhvr>
                                        <p:cTn id="12" dur="500"/>
                                        <p:tgtEl>
                                          <p:spTgt spid="13"/>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barn(inVertical)">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barn(inVertical)">
                                      <p:cBhvr>
                                        <p:cTn id="2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3" grpId="0" animBg="1"/>
      <p:bldP spid="9" grpId="0" animBg="1"/>
      <p:bldP spid="11"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1049457"/>
            <a:ext cx="12192000" cy="584775"/>
          </a:xfrm>
          <a:prstGeom prst="rect">
            <a:avLst/>
          </a:prstGeom>
          <a:solidFill>
            <a:schemeClr val="tx1">
              <a:lumMod val="65000"/>
              <a:lumOff val="35000"/>
            </a:schemeClr>
          </a:solidFill>
          <a:ln>
            <a:solidFill>
              <a:schemeClr val="tx1"/>
            </a:solidFill>
          </a:ln>
        </p:spPr>
        <p:txBody>
          <a:bodyPr wrap="square">
            <a:spAutoFit/>
          </a:bodyPr>
          <a:lstStyle/>
          <a:p>
            <a:r>
              <a:rPr lang="en-US" sz="3200" b="1" dirty="0">
                <a:solidFill>
                  <a:schemeClr val="bg1"/>
                </a:solidFill>
              </a:rPr>
              <a:t>The importance of looking at your project’s </a:t>
            </a:r>
            <a:r>
              <a:rPr lang="en-US" sz="3200" b="1" dirty="0" smtClean="0">
                <a:solidFill>
                  <a:schemeClr val="bg1"/>
                </a:solidFill>
              </a:rPr>
              <a:t>stakeholders?</a:t>
            </a:r>
            <a:endParaRPr lang="en-US" sz="3200" b="1" dirty="0">
              <a:solidFill>
                <a:schemeClr val="bg1"/>
              </a:solidFill>
            </a:endParaRPr>
          </a:p>
        </p:txBody>
      </p:sp>
      <p:sp>
        <p:nvSpPr>
          <p:cNvPr id="13" name="Rectangle 12"/>
          <p:cNvSpPr/>
          <p:nvPr/>
        </p:nvSpPr>
        <p:spPr>
          <a:xfrm>
            <a:off x="-1" y="1856359"/>
            <a:ext cx="8624048" cy="830997"/>
          </a:xfrm>
          <a:prstGeom prst="rect">
            <a:avLst/>
          </a:prstGeom>
          <a:solidFill>
            <a:schemeClr val="accent6">
              <a:lumMod val="20000"/>
              <a:lumOff val="80000"/>
            </a:schemeClr>
          </a:solidFill>
          <a:ln>
            <a:solidFill>
              <a:schemeClr val="bg1"/>
            </a:solidFill>
          </a:ln>
        </p:spPr>
        <p:txBody>
          <a:bodyPr wrap="square">
            <a:spAutoFit/>
          </a:bodyPr>
          <a:lstStyle/>
          <a:p>
            <a:r>
              <a:rPr lang="en-US" sz="2400" dirty="0"/>
              <a:t>The project cannot be completed without those who initiate it, execute it, and live with the results once the project is complete.</a:t>
            </a:r>
          </a:p>
        </p:txBody>
      </p:sp>
      <p:sp>
        <p:nvSpPr>
          <p:cNvPr id="9" name="Rectangle 8"/>
          <p:cNvSpPr/>
          <p:nvPr/>
        </p:nvSpPr>
        <p:spPr>
          <a:xfrm>
            <a:off x="-2" y="2909483"/>
            <a:ext cx="7748833" cy="1200329"/>
          </a:xfrm>
          <a:prstGeom prst="rect">
            <a:avLst/>
          </a:prstGeom>
          <a:solidFill>
            <a:schemeClr val="accent4">
              <a:lumMod val="20000"/>
              <a:lumOff val="80000"/>
            </a:schemeClr>
          </a:solidFill>
          <a:ln>
            <a:solidFill>
              <a:schemeClr val="bg1"/>
            </a:solidFill>
          </a:ln>
        </p:spPr>
        <p:txBody>
          <a:bodyPr wrap="square">
            <a:spAutoFit/>
          </a:bodyPr>
          <a:lstStyle/>
          <a:p>
            <a:r>
              <a:rPr lang="en-US" sz="2400" dirty="0"/>
              <a:t>Stakeholders can also be the barometer by which project success is measured stakeholder satisfaction is one of the criteria outlined.</a:t>
            </a:r>
          </a:p>
        </p:txBody>
      </p:sp>
      <p:sp>
        <p:nvSpPr>
          <p:cNvPr id="10" name="Rectangle 9"/>
          <p:cNvSpPr/>
          <p:nvPr/>
        </p:nvSpPr>
        <p:spPr>
          <a:xfrm>
            <a:off x="3874415" y="69611"/>
            <a:ext cx="3570145" cy="523220"/>
          </a:xfrm>
          <a:prstGeom prst="rect">
            <a:avLst/>
          </a:prstGeom>
          <a:solidFill>
            <a:schemeClr val="bg1"/>
          </a:solidFill>
          <a:ln>
            <a:solidFill>
              <a:schemeClr val="tx1"/>
            </a:solidFill>
          </a:ln>
        </p:spPr>
        <p:txBody>
          <a:bodyPr wrap="none">
            <a:spAutoFit/>
          </a:bodyPr>
          <a:lstStyle/>
          <a:p>
            <a:r>
              <a:rPr lang="en-US" sz="2800" b="1" i="1" dirty="0" smtClean="0">
                <a:latin typeface="Times New Roman" panose="02020603050405020304" pitchFamily="18" charset="0"/>
                <a:cs typeface="Times New Roman" panose="02020603050405020304" pitchFamily="18" charset="0"/>
              </a:rPr>
              <a:t>Defining our audience</a:t>
            </a:r>
            <a:endParaRPr lang="en-US" sz="2800" b="1" i="1" dirty="0">
              <a:latin typeface="Times New Roman" panose="02020603050405020304" pitchFamily="18" charset="0"/>
              <a:cs typeface="Times New Roman" panose="02020603050405020304" pitchFamily="18" charset="0"/>
            </a:endParaRPr>
          </a:p>
        </p:txBody>
      </p:sp>
      <p:sp>
        <p:nvSpPr>
          <p:cNvPr id="11" name="Rectangle 10"/>
          <p:cNvSpPr/>
          <p:nvPr/>
        </p:nvSpPr>
        <p:spPr>
          <a:xfrm>
            <a:off x="-3" y="4629987"/>
            <a:ext cx="7748833" cy="1200329"/>
          </a:xfrm>
          <a:prstGeom prst="rect">
            <a:avLst/>
          </a:prstGeom>
          <a:solidFill>
            <a:schemeClr val="accent2">
              <a:lumMod val="40000"/>
              <a:lumOff val="60000"/>
            </a:schemeClr>
          </a:solidFill>
          <a:ln>
            <a:solidFill>
              <a:schemeClr val="bg1"/>
            </a:solidFill>
          </a:ln>
        </p:spPr>
        <p:txBody>
          <a:bodyPr wrap="square">
            <a:spAutoFit/>
          </a:bodyPr>
          <a:lstStyle/>
          <a:p>
            <a:r>
              <a:rPr lang="en-US" sz="2400" dirty="0" smtClean="0"/>
              <a:t>They are assessing project success. If stakeholders are not satisfied with the project outcomes, it may not matter whether you have fully achieved the project’s objectives.</a:t>
            </a:r>
            <a:endParaRPr lang="en-US" sz="2400" dirty="0"/>
          </a:p>
        </p:txBody>
      </p:sp>
      <p:pic>
        <p:nvPicPr>
          <p:cNvPr id="12" name="Picture 11">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28879770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barn(inVertical)">
                                      <p:cBhvr>
                                        <p:cTn id="12" dur="500"/>
                                        <p:tgtEl>
                                          <p:spTgt spid="13"/>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barn(inVertical)">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barn(inVertical)">
                                      <p:cBhvr>
                                        <p:cTn id="2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3" grpId="0" animBg="1"/>
      <p:bldP spid="9" grpId="0" animBg="1"/>
      <p:bldP spid="11"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p:cNvSpPr/>
          <p:nvPr/>
        </p:nvSpPr>
        <p:spPr>
          <a:xfrm>
            <a:off x="0" y="1301854"/>
            <a:ext cx="12191999" cy="830997"/>
          </a:xfrm>
          <a:prstGeom prst="rect">
            <a:avLst/>
          </a:prstGeom>
          <a:solidFill>
            <a:schemeClr val="accent6">
              <a:lumMod val="20000"/>
              <a:lumOff val="80000"/>
            </a:schemeClr>
          </a:solidFill>
          <a:ln>
            <a:solidFill>
              <a:schemeClr val="bg1"/>
            </a:solidFill>
          </a:ln>
        </p:spPr>
        <p:txBody>
          <a:bodyPr wrap="square">
            <a:spAutoFit/>
          </a:bodyPr>
          <a:lstStyle/>
          <a:p>
            <a:r>
              <a:rPr lang="en-US" sz="2400" dirty="0"/>
              <a:t>Many of a project’s stakeholders can be discerned by reviewing project documents, including the charter, business case, and agreements.</a:t>
            </a:r>
          </a:p>
        </p:txBody>
      </p:sp>
      <p:sp>
        <p:nvSpPr>
          <p:cNvPr id="9" name="Rectangle 8"/>
          <p:cNvSpPr/>
          <p:nvPr/>
        </p:nvSpPr>
        <p:spPr>
          <a:xfrm>
            <a:off x="0" y="2922417"/>
            <a:ext cx="7748833" cy="830997"/>
          </a:xfrm>
          <a:prstGeom prst="rect">
            <a:avLst/>
          </a:prstGeom>
          <a:solidFill>
            <a:schemeClr val="bg2">
              <a:lumMod val="20000"/>
              <a:lumOff val="80000"/>
            </a:schemeClr>
          </a:solidFill>
          <a:ln>
            <a:solidFill>
              <a:schemeClr val="tx1"/>
            </a:solidFill>
          </a:ln>
        </p:spPr>
        <p:txBody>
          <a:bodyPr wrap="square">
            <a:spAutoFit/>
          </a:bodyPr>
          <a:lstStyle/>
          <a:p>
            <a:r>
              <a:rPr lang="en-US" sz="2400" dirty="0"/>
              <a:t>Another tool for identifying stakeholders in a project is expert judgment, which includes seeking input from:</a:t>
            </a:r>
          </a:p>
        </p:txBody>
      </p:sp>
      <p:sp>
        <p:nvSpPr>
          <p:cNvPr id="10" name="Rectangle 9"/>
          <p:cNvSpPr/>
          <p:nvPr/>
        </p:nvSpPr>
        <p:spPr>
          <a:xfrm>
            <a:off x="905436" y="3884936"/>
            <a:ext cx="4805081" cy="2677656"/>
          </a:xfrm>
          <a:prstGeom prst="rect">
            <a:avLst/>
          </a:prstGeom>
          <a:solidFill>
            <a:schemeClr val="accent4">
              <a:lumMod val="20000"/>
              <a:lumOff val="80000"/>
            </a:schemeClr>
          </a:solidFill>
          <a:ln>
            <a:solidFill>
              <a:schemeClr val="bg1"/>
            </a:solidFill>
          </a:ln>
        </p:spPr>
        <p:txBody>
          <a:bodyPr wrap="square">
            <a:spAutoFit/>
          </a:bodyPr>
          <a:lstStyle/>
          <a:p>
            <a:pPr lvl="0"/>
            <a:r>
              <a:rPr lang="en-US" sz="2400" dirty="0"/>
              <a:t>Those who have a thorough understanding of the organization’s functions, culture, and power structures. These people can help identify stakeholders who may have interest in or influence over the project.</a:t>
            </a:r>
          </a:p>
        </p:txBody>
      </p:sp>
      <p:sp>
        <p:nvSpPr>
          <p:cNvPr id="12" name="Rectangle 11"/>
          <p:cNvSpPr/>
          <p:nvPr/>
        </p:nvSpPr>
        <p:spPr>
          <a:xfrm>
            <a:off x="3723453" y="0"/>
            <a:ext cx="3823483" cy="523220"/>
          </a:xfrm>
          <a:prstGeom prst="rect">
            <a:avLst/>
          </a:prstGeom>
          <a:solidFill>
            <a:schemeClr val="bg1"/>
          </a:solidFill>
          <a:ln>
            <a:solidFill>
              <a:schemeClr val="tx1"/>
            </a:solidFill>
          </a:ln>
        </p:spPr>
        <p:txBody>
          <a:bodyPr wrap="none">
            <a:spAutoFit/>
          </a:bodyPr>
          <a:lstStyle/>
          <a:p>
            <a:r>
              <a:rPr lang="en-US" sz="2800" b="1" i="1" dirty="0">
                <a:latin typeface="Times New Roman" panose="02020603050405020304" pitchFamily="18" charset="0"/>
                <a:cs typeface="Times New Roman" panose="02020603050405020304" pitchFamily="18" charset="0"/>
              </a:rPr>
              <a:t>Identifying Stakeholders</a:t>
            </a:r>
          </a:p>
        </p:txBody>
      </p:sp>
      <p:pic>
        <p:nvPicPr>
          <p:cNvPr id="7" name="Picture 6">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30488544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barn(inVertical)">
                                      <p:cBhvr>
                                        <p:cTn id="7" dur="50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barn(inVertical)">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barn(inVertical)">
                                      <p:cBhvr>
                                        <p:cTn id="1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9" grpId="0" animBg="1"/>
      <p:bldP spid="10"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p:cNvSpPr/>
          <p:nvPr/>
        </p:nvSpPr>
        <p:spPr>
          <a:xfrm>
            <a:off x="1" y="1086847"/>
            <a:ext cx="12191999" cy="830997"/>
          </a:xfrm>
          <a:prstGeom prst="rect">
            <a:avLst/>
          </a:prstGeom>
          <a:solidFill>
            <a:schemeClr val="accent6">
              <a:lumMod val="20000"/>
              <a:lumOff val="80000"/>
            </a:schemeClr>
          </a:solidFill>
          <a:ln>
            <a:solidFill>
              <a:schemeClr val="bg1"/>
            </a:solidFill>
          </a:ln>
        </p:spPr>
        <p:txBody>
          <a:bodyPr wrap="square">
            <a:spAutoFit/>
          </a:bodyPr>
          <a:lstStyle/>
          <a:p>
            <a:r>
              <a:rPr lang="en-US" sz="2400" dirty="0"/>
              <a:t>Many of a project’s stakeholders can be discerned by reviewing project documents, including the charter, business case, and agreements.</a:t>
            </a:r>
          </a:p>
        </p:txBody>
      </p:sp>
      <p:sp>
        <p:nvSpPr>
          <p:cNvPr id="9" name="Rectangle 8"/>
          <p:cNvSpPr/>
          <p:nvPr/>
        </p:nvSpPr>
        <p:spPr>
          <a:xfrm>
            <a:off x="0" y="2922417"/>
            <a:ext cx="7748833" cy="830997"/>
          </a:xfrm>
          <a:prstGeom prst="rect">
            <a:avLst/>
          </a:prstGeom>
          <a:solidFill>
            <a:schemeClr val="bg2">
              <a:lumMod val="20000"/>
              <a:lumOff val="80000"/>
            </a:schemeClr>
          </a:solidFill>
          <a:ln>
            <a:solidFill>
              <a:schemeClr val="tx1"/>
            </a:solidFill>
          </a:ln>
        </p:spPr>
        <p:txBody>
          <a:bodyPr wrap="square">
            <a:spAutoFit/>
          </a:bodyPr>
          <a:lstStyle/>
          <a:p>
            <a:r>
              <a:rPr lang="en-US" sz="2400" dirty="0"/>
              <a:t>Another tool for identifying stakeholders in a project is expert judgment, which includes seeking input from:</a:t>
            </a:r>
          </a:p>
        </p:txBody>
      </p:sp>
      <p:sp>
        <p:nvSpPr>
          <p:cNvPr id="10" name="Rectangle 9"/>
          <p:cNvSpPr/>
          <p:nvPr/>
        </p:nvSpPr>
        <p:spPr>
          <a:xfrm>
            <a:off x="905436" y="3884936"/>
            <a:ext cx="4805081" cy="2677656"/>
          </a:xfrm>
          <a:prstGeom prst="rect">
            <a:avLst/>
          </a:prstGeom>
          <a:solidFill>
            <a:schemeClr val="accent4">
              <a:lumMod val="20000"/>
              <a:lumOff val="80000"/>
            </a:schemeClr>
          </a:solidFill>
          <a:ln>
            <a:solidFill>
              <a:schemeClr val="bg1"/>
            </a:solidFill>
          </a:ln>
        </p:spPr>
        <p:txBody>
          <a:bodyPr wrap="square">
            <a:spAutoFit/>
          </a:bodyPr>
          <a:lstStyle/>
          <a:p>
            <a:pPr lvl="0"/>
            <a:r>
              <a:rPr lang="en-US" sz="2400" dirty="0"/>
              <a:t>Those with thorough knowledge of the industry, customers, or wider environment. They can help identify stakeholders and stakeholder concerns that derive from the external environment in which the project will exist.</a:t>
            </a:r>
          </a:p>
        </p:txBody>
      </p:sp>
      <p:sp>
        <p:nvSpPr>
          <p:cNvPr id="12" name="Rectangle 11"/>
          <p:cNvSpPr/>
          <p:nvPr/>
        </p:nvSpPr>
        <p:spPr>
          <a:xfrm>
            <a:off x="3723453" y="0"/>
            <a:ext cx="3823483" cy="523220"/>
          </a:xfrm>
          <a:prstGeom prst="rect">
            <a:avLst/>
          </a:prstGeom>
          <a:solidFill>
            <a:schemeClr val="bg1"/>
          </a:solidFill>
          <a:ln>
            <a:solidFill>
              <a:schemeClr val="tx1"/>
            </a:solidFill>
          </a:ln>
        </p:spPr>
        <p:txBody>
          <a:bodyPr wrap="none">
            <a:spAutoFit/>
          </a:bodyPr>
          <a:lstStyle/>
          <a:p>
            <a:r>
              <a:rPr lang="en-US" sz="2800" b="1" i="1" dirty="0">
                <a:latin typeface="Times New Roman" panose="02020603050405020304" pitchFamily="18" charset="0"/>
                <a:cs typeface="Times New Roman" panose="02020603050405020304" pitchFamily="18" charset="0"/>
              </a:rPr>
              <a:t>Identifying Stakeholders</a:t>
            </a:r>
          </a:p>
        </p:txBody>
      </p:sp>
      <p:pic>
        <p:nvPicPr>
          <p:cNvPr id="7" name="Picture 6">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28034007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barn(inVertical)">
                                      <p:cBhvr>
                                        <p:cTn id="7" dur="50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barn(inVertical)">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barn(inVertical)">
                                      <p:cBhvr>
                                        <p:cTn id="1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9" grpId="0" animBg="1"/>
      <p:bldP spid="10"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p:cNvSpPr/>
          <p:nvPr/>
        </p:nvSpPr>
        <p:spPr>
          <a:xfrm>
            <a:off x="1" y="1086847"/>
            <a:ext cx="12191999" cy="523220"/>
          </a:xfrm>
          <a:prstGeom prst="rect">
            <a:avLst/>
          </a:prstGeom>
          <a:solidFill>
            <a:schemeClr val="tx2">
              <a:lumMod val="40000"/>
              <a:lumOff val="60000"/>
            </a:schemeClr>
          </a:solidFill>
          <a:ln>
            <a:solidFill>
              <a:schemeClr val="tx1"/>
            </a:solidFill>
          </a:ln>
        </p:spPr>
        <p:txBody>
          <a:bodyPr wrap="square">
            <a:spAutoFit/>
          </a:bodyPr>
          <a:lstStyle/>
          <a:p>
            <a:pPr algn="ctr"/>
            <a:r>
              <a:rPr lang="en-US" sz="2800" b="1" i="1" dirty="0">
                <a:effectLst>
                  <a:outerShdw blurRad="38100" dist="38100" dir="2700000" algn="tl">
                    <a:srgbClr val="000000">
                      <a:alpha val="43137"/>
                    </a:srgbClr>
                  </a:outerShdw>
                </a:effectLst>
              </a:rPr>
              <a:t>Are all the stakeholders easy to identify?</a:t>
            </a:r>
          </a:p>
        </p:txBody>
      </p:sp>
      <p:sp>
        <p:nvSpPr>
          <p:cNvPr id="9" name="Rectangle 8"/>
          <p:cNvSpPr/>
          <p:nvPr/>
        </p:nvSpPr>
        <p:spPr>
          <a:xfrm>
            <a:off x="4949394" y="1763661"/>
            <a:ext cx="1371600" cy="769441"/>
          </a:xfrm>
          <a:prstGeom prst="rect">
            <a:avLst/>
          </a:prstGeom>
          <a:solidFill>
            <a:schemeClr val="bg2">
              <a:lumMod val="20000"/>
              <a:lumOff val="80000"/>
            </a:schemeClr>
          </a:solidFill>
          <a:ln>
            <a:solidFill>
              <a:schemeClr val="tx1"/>
            </a:solidFill>
          </a:ln>
        </p:spPr>
        <p:txBody>
          <a:bodyPr wrap="square">
            <a:spAutoFit/>
          </a:bodyPr>
          <a:lstStyle/>
          <a:p>
            <a:pPr algn="ctr"/>
            <a:r>
              <a:rPr lang="en-US" sz="4400" b="1" dirty="0">
                <a:solidFill>
                  <a:srgbClr val="C00000"/>
                </a:solidFill>
              </a:rPr>
              <a:t>No. </a:t>
            </a:r>
          </a:p>
        </p:txBody>
      </p:sp>
      <p:sp>
        <p:nvSpPr>
          <p:cNvPr id="10" name="Rectangle 9"/>
          <p:cNvSpPr/>
          <p:nvPr/>
        </p:nvSpPr>
        <p:spPr>
          <a:xfrm>
            <a:off x="322730" y="2943642"/>
            <a:ext cx="4805081" cy="2677656"/>
          </a:xfrm>
          <a:prstGeom prst="rect">
            <a:avLst/>
          </a:prstGeom>
          <a:solidFill>
            <a:schemeClr val="accent4">
              <a:lumMod val="20000"/>
              <a:lumOff val="80000"/>
            </a:schemeClr>
          </a:solidFill>
          <a:ln>
            <a:solidFill>
              <a:schemeClr val="bg1"/>
            </a:solidFill>
          </a:ln>
        </p:spPr>
        <p:txBody>
          <a:bodyPr wrap="square">
            <a:spAutoFit/>
          </a:bodyPr>
          <a:lstStyle/>
          <a:p>
            <a:r>
              <a:rPr lang="en-US" sz="2800" dirty="0"/>
              <a:t>Some stakeholders will be easy to identify, such as the sponsor and the team. It may be more difficult, however, to identify </a:t>
            </a:r>
            <a:r>
              <a:rPr lang="en-US" sz="2800" i="1" dirty="0"/>
              <a:t>everyone </a:t>
            </a:r>
            <a:r>
              <a:rPr lang="en-US" sz="2800" dirty="0"/>
              <a:t>who will be impacted by the project.</a:t>
            </a:r>
          </a:p>
        </p:txBody>
      </p:sp>
      <p:sp>
        <p:nvSpPr>
          <p:cNvPr id="12" name="Rectangle 11"/>
          <p:cNvSpPr/>
          <p:nvPr/>
        </p:nvSpPr>
        <p:spPr>
          <a:xfrm>
            <a:off x="3723453" y="0"/>
            <a:ext cx="3823483" cy="523220"/>
          </a:xfrm>
          <a:prstGeom prst="rect">
            <a:avLst/>
          </a:prstGeom>
          <a:solidFill>
            <a:schemeClr val="bg1"/>
          </a:solidFill>
          <a:ln>
            <a:solidFill>
              <a:schemeClr val="tx1"/>
            </a:solidFill>
          </a:ln>
        </p:spPr>
        <p:txBody>
          <a:bodyPr wrap="none">
            <a:spAutoFit/>
          </a:bodyPr>
          <a:lstStyle/>
          <a:p>
            <a:r>
              <a:rPr lang="en-US" sz="2800" b="1" i="1" dirty="0">
                <a:latin typeface="Times New Roman" panose="02020603050405020304" pitchFamily="18" charset="0"/>
                <a:cs typeface="Times New Roman" panose="02020603050405020304" pitchFamily="18" charset="0"/>
              </a:rPr>
              <a:t>Identifying Stakeholders</a:t>
            </a:r>
          </a:p>
        </p:txBody>
      </p:sp>
      <p:pic>
        <p:nvPicPr>
          <p:cNvPr id="7" name="Picture 6">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14885987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barn(inVertical)">
                                      <p:cBhvr>
                                        <p:cTn id="7" dur="50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barn(inVertical)">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barn(inVertical)">
                                      <p:cBhvr>
                                        <p:cTn id="1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9" grpId="0" animBg="1"/>
      <p:bldP spid="10"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p:cNvSpPr/>
          <p:nvPr/>
        </p:nvSpPr>
        <p:spPr>
          <a:xfrm>
            <a:off x="1" y="1086847"/>
            <a:ext cx="12191999" cy="523220"/>
          </a:xfrm>
          <a:prstGeom prst="rect">
            <a:avLst/>
          </a:prstGeom>
          <a:solidFill>
            <a:schemeClr val="tx2">
              <a:lumMod val="40000"/>
              <a:lumOff val="60000"/>
            </a:schemeClr>
          </a:solidFill>
          <a:ln>
            <a:solidFill>
              <a:schemeClr val="tx1"/>
            </a:solidFill>
          </a:ln>
        </p:spPr>
        <p:txBody>
          <a:bodyPr wrap="square">
            <a:spAutoFit/>
          </a:bodyPr>
          <a:lstStyle/>
          <a:p>
            <a:pPr algn="ctr"/>
            <a:r>
              <a:rPr lang="en-US" sz="2800" b="1" i="1" dirty="0">
                <a:effectLst>
                  <a:outerShdw blurRad="38100" dist="38100" dir="2700000" algn="tl">
                    <a:srgbClr val="000000">
                      <a:alpha val="43137"/>
                    </a:srgbClr>
                  </a:outerShdw>
                </a:effectLst>
              </a:rPr>
              <a:t>Are all the stakeholders easy to identify?</a:t>
            </a:r>
          </a:p>
        </p:txBody>
      </p:sp>
      <p:sp>
        <p:nvSpPr>
          <p:cNvPr id="12" name="Rectangle 11"/>
          <p:cNvSpPr/>
          <p:nvPr/>
        </p:nvSpPr>
        <p:spPr>
          <a:xfrm>
            <a:off x="3723453" y="0"/>
            <a:ext cx="3823483" cy="523220"/>
          </a:xfrm>
          <a:prstGeom prst="rect">
            <a:avLst/>
          </a:prstGeom>
          <a:solidFill>
            <a:schemeClr val="bg1"/>
          </a:solidFill>
          <a:ln>
            <a:solidFill>
              <a:schemeClr val="tx1"/>
            </a:solidFill>
          </a:ln>
        </p:spPr>
        <p:txBody>
          <a:bodyPr wrap="none">
            <a:spAutoFit/>
          </a:bodyPr>
          <a:lstStyle/>
          <a:p>
            <a:r>
              <a:rPr lang="en-US" sz="2800" b="1" i="1" dirty="0">
                <a:latin typeface="Times New Roman" panose="02020603050405020304" pitchFamily="18" charset="0"/>
                <a:cs typeface="Times New Roman" panose="02020603050405020304" pitchFamily="18" charset="0"/>
              </a:rPr>
              <a:t>Identifying Stakeholders</a:t>
            </a:r>
          </a:p>
        </p:txBody>
      </p:sp>
      <p:pic>
        <p:nvPicPr>
          <p:cNvPr id="2" name="Picture 1"/>
          <p:cNvPicPr>
            <a:picLocks noChangeAspect="1"/>
          </p:cNvPicPr>
          <p:nvPr/>
        </p:nvPicPr>
        <p:blipFill>
          <a:blip r:embed="rId2"/>
          <a:stretch>
            <a:fillRect/>
          </a:stretch>
        </p:blipFill>
        <p:spPr>
          <a:xfrm>
            <a:off x="1" y="2007250"/>
            <a:ext cx="7243481" cy="4698350"/>
          </a:xfrm>
          <a:prstGeom prst="rect">
            <a:avLst/>
          </a:prstGeom>
        </p:spPr>
      </p:pic>
      <p:pic>
        <p:nvPicPr>
          <p:cNvPr id="7" name="Picture 6">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39495550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barn(inVertical)">
                                      <p:cBhvr>
                                        <p:cTn id="7" dur="50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barn(inVertical)">
                                      <p:cBhvr>
                                        <p:cTn id="1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p:cNvSpPr/>
          <p:nvPr/>
        </p:nvSpPr>
        <p:spPr>
          <a:xfrm>
            <a:off x="1" y="1086847"/>
            <a:ext cx="12191999" cy="523220"/>
          </a:xfrm>
          <a:prstGeom prst="rect">
            <a:avLst/>
          </a:prstGeom>
          <a:solidFill>
            <a:schemeClr val="tx2">
              <a:lumMod val="40000"/>
              <a:lumOff val="60000"/>
            </a:schemeClr>
          </a:solidFill>
          <a:ln>
            <a:solidFill>
              <a:schemeClr val="tx1"/>
            </a:solidFill>
          </a:ln>
        </p:spPr>
        <p:txBody>
          <a:bodyPr wrap="square">
            <a:spAutoFit/>
          </a:bodyPr>
          <a:lstStyle/>
          <a:p>
            <a:pPr algn="ctr"/>
            <a:r>
              <a:rPr lang="en-US" sz="2800" b="1" i="1" dirty="0">
                <a:effectLst>
                  <a:outerShdw blurRad="38100" dist="38100" dir="2700000" algn="tl">
                    <a:srgbClr val="000000">
                      <a:alpha val="43137"/>
                    </a:srgbClr>
                  </a:outerShdw>
                </a:effectLst>
              </a:rPr>
              <a:t>Are all the stakeholders easy to identify?</a:t>
            </a:r>
          </a:p>
        </p:txBody>
      </p:sp>
      <p:sp>
        <p:nvSpPr>
          <p:cNvPr id="10" name="Rectangle 9"/>
          <p:cNvSpPr/>
          <p:nvPr/>
        </p:nvSpPr>
        <p:spPr>
          <a:xfrm>
            <a:off x="1" y="1876842"/>
            <a:ext cx="7117976" cy="1200329"/>
          </a:xfrm>
          <a:prstGeom prst="rect">
            <a:avLst/>
          </a:prstGeom>
          <a:solidFill>
            <a:schemeClr val="accent4">
              <a:lumMod val="20000"/>
              <a:lumOff val="80000"/>
            </a:schemeClr>
          </a:solidFill>
          <a:ln>
            <a:solidFill>
              <a:schemeClr val="bg1"/>
            </a:solidFill>
          </a:ln>
        </p:spPr>
        <p:txBody>
          <a:bodyPr wrap="square">
            <a:spAutoFit/>
          </a:bodyPr>
          <a:lstStyle/>
          <a:p>
            <a:r>
              <a:rPr lang="en-US" sz="2400" dirty="0"/>
              <a:t>Some stakeholders will be easy to identify, such as the sponsor and the team. It may be more difficult, however, to identify </a:t>
            </a:r>
            <a:r>
              <a:rPr lang="en-US" sz="2400" i="1" dirty="0"/>
              <a:t>everyone </a:t>
            </a:r>
            <a:r>
              <a:rPr lang="en-US" sz="2400" dirty="0"/>
              <a:t>who will be impacted by the project.</a:t>
            </a:r>
          </a:p>
        </p:txBody>
      </p:sp>
      <p:sp>
        <p:nvSpPr>
          <p:cNvPr id="12" name="Rectangle 11"/>
          <p:cNvSpPr/>
          <p:nvPr/>
        </p:nvSpPr>
        <p:spPr>
          <a:xfrm>
            <a:off x="3723453" y="0"/>
            <a:ext cx="3823483" cy="523220"/>
          </a:xfrm>
          <a:prstGeom prst="rect">
            <a:avLst/>
          </a:prstGeom>
          <a:solidFill>
            <a:schemeClr val="bg1"/>
          </a:solidFill>
          <a:ln>
            <a:solidFill>
              <a:schemeClr val="tx1"/>
            </a:solidFill>
          </a:ln>
        </p:spPr>
        <p:txBody>
          <a:bodyPr wrap="none">
            <a:spAutoFit/>
          </a:bodyPr>
          <a:lstStyle/>
          <a:p>
            <a:r>
              <a:rPr lang="en-US" sz="2800" b="1" i="1" dirty="0">
                <a:latin typeface="Times New Roman" panose="02020603050405020304" pitchFamily="18" charset="0"/>
                <a:cs typeface="Times New Roman" panose="02020603050405020304" pitchFamily="18" charset="0"/>
              </a:rPr>
              <a:t>Identifying Stakeholders</a:t>
            </a:r>
          </a:p>
        </p:txBody>
      </p:sp>
      <p:sp>
        <p:nvSpPr>
          <p:cNvPr id="7" name="Rectangle 6"/>
          <p:cNvSpPr/>
          <p:nvPr/>
        </p:nvSpPr>
        <p:spPr>
          <a:xfrm>
            <a:off x="1" y="3607030"/>
            <a:ext cx="7117976" cy="1569660"/>
          </a:xfrm>
          <a:prstGeom prst="rect">
            <a:avLst/>
          </a:prstGeom>
          <a:solidFill>
            <a:schemeClr val="accent4">
              <a:lumMod val="20000"/>
              <a:lumOff val="80000"/>
            </a:schemeClr>
          </a:solidFill>
          <a:ln>
            <a:solidFill>
              <a:schemeClr val="bg1"/>
            </a:solidFill>
          </a:ln>
        </p:spPr>
        <p:txBody>
          <a:bodyPr wrap="square">
            <a:spAutoFit/>
          </a:bodyPr>
          <a:lstStyle/>
          <a:p>
            <a:r>
              <a:rPr lang="en-US" sz="2400" dirty="0"/>
              <a:t>Some of the information you will want to track includes the role(s) the stakeholder plays in the project and the organization; the stakeholder’s power and influence; and the stakeholder’s level of support for the project.</a:t>
            </a:r>
          </a:p>
        </p:txBody>
      </p:sp>
      <p:pic>
        <p:nvPicPr>
          <p:cNvPr id="8" name="Picture 7">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19534035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barn(inVertical)">
                                      <p:cBhvr>
                                        <p:cTn id="7" dur="50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barn(inVertical)">
                                      <p:cBhvr>
                                        <p:cTn id="12" dur="5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barn(inVertical)">
                                      <p:cBhvr>
                                        <p:cTn id="1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0" grpId="0" animBg="1"/>
      <p:bldP spid="7"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p:cNvSpPr/>
          <p:nvPr/>
        </p:nvSpPr>
        <p:spPr>
          <a:xfrm>
            <a:off x="1" y="1086847"/>
            <a:ext cx="12191999" cy="523220"/>
          </a:xfrm>
          <a:prstGeom prst="rect">
            <a:avLst/>
          </a:prstGeom>
          <a:solidFill>
            <a:schemeClr val="tx2">
              <a:lumMod val="40000"/>
              <a:lumOff val="60000"/>
            </a:schemeClr>
          </a:solidFill>
          <a:ln>
            <a:solidFill>
              <a:schemeClr val="tx1"/>
            </a:solidFill>
          </a:ln>
        </p:spPr>
        <p:txBody>
          <a:bodyPr wrap="square">
            <a:spAutoFit/>
          </a:bodyPr>
          <a:lstStyle/>
          <a:p>
            <a:pPr algn="ctr"/>
            <a:r>
              <a:rPr lang="en-US" sz="2800" b="1" i="1" dirty="0" smtClean="0">
                <a:effectLst>
                  <a:outerShdw blurRad="38100" dist="38100" dir="2700000" algn="tl">
                    <a:srgbClr val="000000">
                      <a:alpha val="43137"/>
                    </a:srgbClr>
                  </a:outerShdw>
                </a:effectLst>
              </a:rPr>
              <a:t>Examples of Stakeholders in projects </a:t>
            </a:r>
            <a:endParaRPr lang="en-US" sz="2800" b="1" i="1" dirty="0">
              <a:effectLst>
                <a:outerShdw blurRad="38100" dist="38100" dir="2700000" algn="tl">
                  <a:srgbClr val="000000">
                    <a:alpha val="43137"/>
                  </a:srgbClr>
                </a:outerShdw>
              </a:effectLst>
            </a:endParaRPr>
          </a:p>
        </p:txBody>
      </p:sp>
      <p:sp>
        <p:nvSpPr>
          <p:cNvPr id="10" name="Rectangle 9"/>
          <p:cNvSpPr/>
          <p:nvPr/>
        </p:nvSpPr>
        <p:spPr>
          <a:xfrm>
            <a:off x="3541060" y="2173694"/>
            <a:ext cx="3370728" cy="3539430"/>
          </a:xfrm>
          <a:prstGeom prst="rect">
            <a:avLst/>
          </a:prstGeom>
          <a:solidFill>
            <a:schemeClr val="accent5">
              <a:lumMod val="20000"/>
              <a:lumOff val="80000"/>
            </a:schemeClr>
          </a:solidFill>
          <a:ln>
            <a:solidFill>
              <a:schemeClr val="bg1"/>
            </a:solidFill>
          </a:ln>
        </p:spPr>
        <p:txBody>
          <a:bodyPr wrap="square">
            <a:spAutoFit/>
          </a:bodyPr>
          <a:lstStyle/>
          <a:p>
            <a:r>
              <a:rPr lang="en-US" sz="2800" dirty="0" smtClean="0"/>
              <a:t>•</a:t>
            </a:r>
            <a:r>
              <a:rPr lang="en-US" sz="2800" dirty="0"/>
              <a:t>Project manager</a:t>
            </a:r>
          </a:p>
          <a:p>
            <a:r>
              <a:rPr lang="en-US" sz="2800" dirty="0"/>
              <a:t>•Team members</a:t>
            </a:r>
          </a:p>
          <a:p>
            <a:r>
              <a:rPr lang="en-US" sz="2800" dirty="0"/>
              <a:t>•Managers</a:t>
            </a:r>
          </a:p>
          <a:p>
            <a:r>
              <a:rPr lang="en-US" sz="2800" dirty="0"/>
              <a:t>•Resource managers</a:t>
            </a:r>
          </a:p>
          <a:p>
            <a:r>
              <a:rPr lang="en-US" sz="2800" dirty="0"/>
              <a:t>•Executives</a:t>
            </a:r>
          </a:p>
          <a:p>
            <a:r>
              <a:rPr lang="en-US" sz="2800" dirty="0"/>
              <a:t>•Senior management</a:t>
            </a:r>
          </a:p>
          <a:p>
            <a:r>
              <a:rPr lang="en-US" sz="2800" dirty="0"/>
              <a:t>•Company owners</a:t>
            </a:r>
          </a:p>
          <a:p>
            <a:endParaRPr lang="en-US" sz="2800" dirty="0"/>
          </a:p>
        </p:txBody>
      </p:sp>
      <p:sp>
        <p:nvSpPr>
          <p:cNvPr id="12" name="Rectangle 11"/>
          <p:cNvSpPr/>
          <p:nvPr/>
        </p:nvSpPr>
        <p:spPr>
          <a:xfrm>
            <a:off x="3723453" y="0"/>
            <a:ext cx="3823483" cy="523220"/>
          </a:xfrm>
          <a:prstGeom prst="rect">
            <a:avLst/>
          </a:prstGeom>
          <a:solidFill>
            <a:schemeClr val="bg1"/>
          </a:solidFill>
          <a:ln>
            <a:solidFill>
              <a:schemeClr val="tx1"/>
            </a:solidFill>
          </a:ln>
        </p:spPr>
        <p:txBody>
          <a:bodyPr wrap="none">
            <a:spAutoFit/>
          </a:bodyPr>
          <a:lstStyle/>
          <a:p>
            <a:r>
              <a:rPr lang="en-US" sz="2800" b="1" i="1" dirty="0">
                <a:latin typeface="Times New Roman" panose="02020603050405020304" pitchFamily="18" charset="0"/>
                <a:cs typeface="Times New Roman" panose="02020603050405020304" pitchFamily="18" charset="0"/>
              </a:rPr>
              <a:t>Identifying Stakeholders</a:t>
            </a:r>
          </a:p>
        </p:txBody>
      </p:sp>
      <p:sp>
        <p:nvSpPr>
          <p:cNvPr id="7" name="Rectangle 6"/>
          <p:cNvSpPr/>
          <p:nvPr/>
        </p:nvSpPr>
        <p:spPr>
          <a:xfrm>
            <a:off x="116541" y="1966489"/>
            <a:ext cx="2770093" cy="3970318"/>
          </a:xfrm>
          <a:prstGeom prst="rect">
            <a:avLst/>
          </a:prstGeom>
          <a:solidFill>
            <a:schemeClr val="accent6">
              <a:lumMod val="20000"/>
              <a:lumOff val="80000"/>
            </a:schemeClr>
          </a:solidFill>
          <a:ln>
            <a:solidFill>
              <a:schemeClr val="bg1"/>
            </a:solidFill>
          </a:ln>
        </p:spPr>
        <p:txBody>
          <a:bodyPr wrap="square">
            <a:spAutoFit/>
          </a:bodyPr>
          <a:lstStyle/>
          <a:p>
            <a:r>
              <a:rPr lang="en-US" sz="2800" dirty="0" smtClean="0"/>
              <a:t>•</a:t>
            </a:r>
            <a:r>
              <a:rPr lang="en-US" sz="2800" dirty="0"/>
              <a:t>Investors</a:t>
            </a:r>
          </a:p>
          <a:p>
            <a:r>
              <a:rPr lang="en-US" sz="2800" dirty="0"/>
              <a:t>•Sponsors</a:t>
            </a:r>
          </a:p>
          <a:p>
            <a:r>
              <a:rPr lang="en-US" sz="2800" dirty="0"/>
              <a:t>•Financiers (the people)</a:t>
            </a:r>
          </a:p>
          <a:p>
            <a:r>
              <a:rPr lang="en-US" sz="2800" dirty="0"/>
              <a:t>•Suppliers</a:t>
            </a:r>
          </a:p>
          <a:p>
            <a:r>
              <a:rPr lang="en-US" sz="2800" dirty="0"/>
              <a:t>•Vendors</a:t>
            </a:r>
          </a:p>
          <a:p>
            <a:r>
              <a:rPr lang="en-US" sz="2800" dirty="0"/>
              <a:t>•Consultants</a:t>
            </a:r>
          </a:p>
          <a:p>
            <a:r>
              <a:rPr lang="en-US" sz="2800" dirty="0"/>
              <a:t>•Customers</a:t>
            </a:r>
          </a:p>
          <a:p>
            <a:r>
              <a:rPr lang="en-US" sz="2800" dirty="0"/>
              <a:t>•End </a:t>
            </a:r>
            <a:r>
              <a:rPr lang="en-US" sz="2800" dirty="0" smtClean="0"/>
              <a:t>users</a:t>
            </a:r>
            <a:endParaRPr lang="en-US" sz="2800" dirty="0"/>
          </a:p>
        </p:txBody>
      </p:sp>
      <p:pic>
        <p:nvPicPr>
          <p:cNvPr id="8" name="Picture 7">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28643484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barn(inVertical)">
                                      <p:cBhvr>
                                        <p:cTn id="7" dur="50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barn(inVertical)">
                                      <p:cBhvr>
                                        <p:cTn id="12" dur="5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barn(inVertical)">
                                      <p:cBhvr>
                                        <p:cTn id="1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0" grpId="0" animBg="1"/>
      <p:bldP spid="7"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383627" y="188536"/>
            <a:ext cx="4412746" cy="1125501"/>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6600" smtClean="0">
                <a:latin typeface="Times New Roman" panose="02020603050405020304" pitchFamily="18" charset="0"/>
                <a:ea typeface="Calibri" panose="020F0502020204030204" pitchFamily="34" charset="0"/>
                <a:cs typeface="Arial" panose="020B0604020202020204" pitchFamily="34" charset="0"/>
              </a:rPr>
              <a:t>Section Two</a:t>
            </a:r>
            <a:endParaRPr lang="en-US" sz="40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5"/>
          <p:cNvSpPr/>
          <p:nvPr/>
        </p:nvSpPr>
        <p:spPr>
          <a:xfrm>
            <a:off x="2968801" y="2471837"/>
            <a:ext cx="5476179" cy="707886"/>
          </a:xfrm>
          <a:prstGeom prst="rect">
            <a:avLst/>
          </a:prstGeom>
          <a:solidFill>
            <a:schemeClr val="bg1"/>
          </a:solidFill>
          <a:ln>
            <a:solidFill>
              <a:schemeClr val="tx1"/>
            </a:solidFill>
          </a:ln>
        </p:spPr>
        <p:txBody>
          <a:bodyPr wrap="none">
            <a:spAutoFit/>
          </a:bodyPr>
          <a:lstStyle/>
          <a:p>
            <a:pPr algn="ctr"/>
            <a:r>
              <a:rPr lang="en-US" sz="4000" b="1" i="1" dirty="0">
                <a:latin typeface="Times New Roman" panose="02020603050405020304" pitchFamily="18" charset="0"/>
                <a:cs typeface="Times New Roman" panose="02020603050405020304" pitchFamily="18" charset="0"/>
              </a:rPr>
              <a:t>Prioritizing Stakeholders</a:t>
            </a:r>
          </a:p>
        </p:txBody>
      </p:sp>
      <p:pic>
        <p:nvPicPr>
          <p:cNvPr id="5" name="Picture 4">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26906018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500" fill="hold"/>
                                        <p:tgtEl>
                                          <p:spTgt spid="6"/>
                                        </p:tgtEl>
                                        <p:attrNameLst>
                                          <p:attrName>ppt_w</p:attrName>
                                        </p:attrNameLst>
                                      </p:cBhvr>
                                      <p:tavLst>
                                        <p:tav tm="0">
                                          <p:val>
                                            <p:fltVal val="0"/>
                                          </p:val>
                                        </p:tav>
                                        <p:tav tm="100000">
                                          <p:val>
                                            <p:strVal val="#ppt_w"/>
                                          </p:val>
                                        </p:tav>
                                      </p:tavLst>
                                    </p:anim>
                                    <p:anim calcmode="lin" valueType="num">
                                      <p:cBhvr>
                                        <p:cTn id="12" dur="500" fill="hold"/>
                                        <p:tgtEl>
                                          <p:spTgt spid="6"/>
                                        </p:tgtEl>
                                        <p:attrNameLst>
                                          <p:attrName>ppt_h</p:attrName>
                                        </p:attrNameLst>
                                      </p:cBhvr>
                                      <p:tavLst>
                                        <p:tav tm="0">
                                          <p:val>
                                            <p:fltVal val="0"/>
                                          </p:val>
                                        </p:tav>
                                        <p:tav tm="100000">
                                          <p:val>
                                            <p:strVal val="#ppt_h"/>
                                          </p:val>
                                        </p:tav>
                                      </p:tavLst>
                                    </p:anim>
                                    <p:animEffect transition="in" filter="fade">
                                      <p:cBhvr>
                                        <p:cTn id="13"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Rectangle 20"/>
          <p:cNvSpPr/>
          <p:nvPr/>
        </p:nvSpPr>
        <p:spPr>
          <a:xfrm>
            <a:off x="0" y="957425"/>
            <a:ext cx="8776354" cy="584775"/>
          </a:xfrm>
          <a:prstGeom prst="rect">
            <a:avLst/>
          </a:prstGeom>
          <a:solidFill>
            <a:srgbClr val="C00000"/>
          </a:solidFill>
          <a:ln>
            <a:solidFill>
              <a:schemeClr val="bg1"/>
            </a:solidFill>
          </a:ln>
        </p:spPr>
        <p:txBody>
          <a:bodyPr wrap="square">
            <a:spAutoFit/>
          </a:bodyPr>
          <a:lstStyle/>
          <a:p>
            <a:r>
              <a:rPr lang="en-US" sz="3200" b="1" dirty="0" smtClean="0">
                <a:solidFill>
                  <a:schemeClr val="bg1"/>
                </a:solidFill>
              </a:rPr>
              <a:t>The importance of Prioritizing stakeholders</a:t>
            </a:r>
            <a:endParaRPr lang="en-US" sz="3200" b="1" dirty="0">
              <a:solidFill>
                <a:schemeClr val="bg1"/>
              </a:solidFill>
            </a:endParaRPr>
          </a:p>
        </p:txBody>
      </p:sp>
      <p:sp>
        <p:nvSpPr>
          <p:cNvPr id="23" name="Rectangle 22"/>
          <p:cNvSpPr/>
          <p:nvPr/>
        </p:nvSpPr>
        <p:spPr>
          <a:xfrm>
            <a:off x="0" y="1818318"/>
            <a:ext cx="8776354" cy="830997"/>
          </a:xfrm>
          <a:prstGeom prst="rect">
            <a:avLst/>
          </a:prstGeom>
          <a:solidFill>
            <a:schemeClr val="accent1">
              <a:lumMod val="20000"/>
              <a:lumOff val="80000"/>
            </a:schemeClr>
          </a:solidFill>
          <a:ln>
            <a:solidFill>
              <a:schemeClr val="bg1"/>
            </a:solidFill>
          </a:ln>
        </p:spPr>
        <p:txBody>
          <a:bodyPr wrap="square">
            <a:spAutoFit/>
          </a:bodyPr>
          <a:lstStyle/>
          <a:p>
            <a:pPr lvl="0"/>
            <a:r>
              <a:rPr lang="en-US" sz="2400" dirty="0"/>
              <a:t>Ensures that the project plans are a reflection of the real needs and priorities</a:t>
            </a:r>
          </a:p>
        </p:txBody>
      </p:sp>
      <p:sp>
        <p:nvSpPr>
          <p:cNvPr id="8" name="Rectangle 7"/>
          <p:cNvSpPr/>
          <p:nvPr/>
        </p:nvSpPr>
        <p:spPr>
          <a:xfrm>
            <a:off x="3091201" y="4961"/>
            <a:ext cx="3815403" cy="523220"/>
          </a:xfrm>
          <a:prstGeom prst="rect">
            <a:avLst/>
          </a:prstGeom>
          <a:solidFill>
            <a:schemeClr val="bg1"/>
          </a:solidFill>
          <a:ln>
            <a:solidFill>
              <a:schemeClr val="accent1"/>
            </a:solidFill>
          </a:ln>
        </p:spPr>
        <p:txBody>
          <a:bodyPr wrap="none">
            <a:spAutoFit/>
          </a:bodyPr>
          <a:lstStyle/>
          <a:p>
            <a:r>
              <a:rPr lang="en-US" sz="2800" b="1" dirty="0"/>
              <a:t>Prioritizing Stakeholders</a:t>
            </a:r>
          </a:p>
        </p:txBody>
      </p:sp>
      <p:sp>
        <p:nvSpPr>
          <p:cNvPr id="9" name="Rectangle 8"/>
          <p:cNvSpPr/>
          <p:nvPr/>
        </p:nvSpPr>
        <p:spPr>
          <a:xfrm>
            <a:off x="-19644" y="2852219"/>
            <a:ext cx="7603785" cy="830997"/>
          </a:xfrm>
          <a:prstGeom prst="rect">
            <a:avLst/>
          </a:prstGeom>
          <a:solidFill>
            <a:schemeClr val="accent1">
              <a:lumMod val="20000"/>
              <a:lumOff val="80000"/>
            </a:schemeClr>
          </a:solidFill>
          <a:ln>
            <a:solidFill>
              <a:schemeClr val="bg1"/>
            </a:solidFill>
          </a:ln>
        </p:spPr>
        <p:txBody>
          <a:bodyPr wrap="square">
            <a:spAutoFit/>
          </a:bodyPr>
          <a:lstStyle/>
          <a:p>
            <a:pPr lvl="0"/>
            <a:r>
              <a:rPr lang="en-US" sz="2400" dirty="0"/>
              <a:t>Develops an environment of trusts by allowing the voices of the stakeholders be heard and their issues be known</a:t>
            </a:r>
          </a:p>
        </p:txBody>
      </p:sp>
      <p:sp>
        <p:nvSpPr>
          <p:cNvPr id="10" name="Rectangle 9"/>
          <p:cNvSpPr/>
          <p:nvPr/>
        </p:nvSpPr>
        <p:spPr>
          <a:xfrm>
            <a:off x="-38498" y="4012831"/>
            <a:ext cx="6860639" cy="461665"/>
          </a:xfrm>
          <a:prstGeom prst="rect">
            <a:avLst/>
          </a:prstGeom>
          <a:solidFill>
            <a:schemeClr val="accent1">
              <a:lumMod val="20000"/>
              <a:lumOff val="80000"/>
            </a:schemeClr>
          </a:solidFill>
          <a:ln>
            <a:solidFill>
              <a:schemeClr val="bg1"/>
            </a:solidFill>
          </a:ln>
        </p:spPr>
        <p:txBody>
          <a:bodyPr wrap="square">
            <a:spAutoFit/>
          </a:bodyPr>
          <a:lstStyle/>
          <a:p>
            <a:pPr lvl="0"/>
            <a:r>
              <a:rPr lang="en-US" sz="2400" dirty="0"/>
              <a:t>Makes the project accountable to the stakeholders</a:t>
            </a:r>
          </a:p>
        </p:txBody>
      </p:sp>
      <p:sp>
        <p:nvSpPr>
          <p:cNvPr id="11" name="Rectangle 10"/>
          <p:cNvSpPr/>
          <p:nvPr/>
        </p:nvSpPr>
        <p:spPr>
          <a:xfrm>
            <a:off x="-19644" y="5006250"/>
            <a:ext cx="5900491" cy="1200329"/>
          </a:xfrm>
          <a:prstGeom prst="rect">
            <a:avLst/>
          </a:prstGeom>
          <a:solidFill>
            <a:schemeClr val="accent1">
              <a:lumMod val="20000"/>
              <a:lumOff val="80000"/>
            </a:schemeClr>
          </a:solidFill>
          <a:ln>
            <a:solidFill>
              <a:schemeClr val="bg1"/>
            </a:solidFill>
          </a:ln>
        </p:spPr>
        <p:txBody>
          <a:bodyPr wrap="square">
            <a:spAutoFit/>
          </a:bodyPr>
          <a:lstStyle/>
          <a:p>
            <a:pPr lvl="0"/>
            <a:r>
              <a:rPr lang="en-US" sz="2400" dirty="0"/>
              <a:t>Enables the voices of the stakeholders to be heard and by doing that the level of trust in the relationships increases.</a:t>
            </a:r>
          </a:p>
        </p:txBody>
      </p:sp>
      <p:pic>
        <p:nvPicPr>
          <p:cNvPr id="12" name="Picture 11">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7371839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21"/>
                                        </p:tgtEl>
                                        <p:attrNameLst>
                                          <p:attrName>style.visibility</p:attrName>
                                        </p:attrNameLst>
                                      </p:cBhvr>
                                      <p:to>
                                        <p:strVal val="visible"/>
                                      </p:to>
                                    </p:set>
                                    <p:animEffect transition="in" filter="barn(inVertical)">
                                      <p:cBhvr>
                                        <p:cTn id="13" dur="500"/>
                                        <p:tgtEl>
                                          <p:spTgt spid="21"/>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23"/>
                                        </p:tgtEl>
                                        <p:attrNameLst>
                                          <p:attrName>style.visibility</p:attrName>
                                        </p:attrNameLst>
                                      </p:cBhvr>
                                      <p:to>
                                        <p:strVal val="visible"/>
                                      </p:to>
                                    </p:set>
                                    <p:animEffect transition="in" filter="barn(inVertical)">
                                      <p:cBhvr>
                                        <p:cTn id="18" dur="500"/>
                                        <p:tgtEl>
                                          <p:spTgt spid="23"/>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grpId="0" nodeType="click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barn(inVertical)">
                                      <p:cBhvr>
                                        <p:cTn id="23" dur="500"/>
                                        <p:tgtEl>
                                          <p:spTgt spid="9"/>
                                        </p:tgtEl>
                                      </p:cBhvr>
                                    </p:animEffect>
                                  </p:childTnLst>
                                </p:cTn>
                              </p:par>
                            </p:childTnLst>
                          </p:cTn>
                        </p:par>
                      </p:childTnLst>
                    </p:cTn>
                  </p:par>
                  <p:par>
                    <p:cTn id="24" fill="hold">
                      <p:stCondLst>
                        <p:cond delay="indefinite"/>
                      </p:stCondLst>
                      <p:childTnLst>
                        <p:par>
                          <p:cTn id="25" fill="hold">
                            <p:stCondLst>
                              <p:cond delay="0"/>
                            </p:stCondLst>
                            <p:childTnLst>
                              <p:par>
                                <p:cTn id="26" presetID="16" presetClass="entr" presetSubtype="21" fill="hold" grpId="0" nodeType="click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barn(inVertical)">
                                      <p:cBhvr>
                                        <p:cTn id="28" dur="500"/>
                                        <p:tgtEl>
                                          <p:spTgt spid="10"/>
                                        </p:tgtEl>
                                      </p:cBhvr>
                                    </p:animEffect>
                                  </p:childTnLst>
                                </p:cTn>
                              </p:par>
                            </p:childTnLst>
                          </p:cTn>
                        </p:par>
                      </p:childTnLst>
                    </p:cTn>
                  </p:par>
                  <p:par>
                    <p:cTn id="29" fill="hold">
                      <p:stCondLst>
                        <p:cond delay="indefinite"/>
                      </p:stCondLst>
                      <p:childTnLst>
                        <p:par>
                          <p:cTn id="30" fill="hold">
                            <p:stCondLst>
                              <p:cond delay="0"/>
                            </p:stCondLst>
                            <p:childTnLst>
                              <p:par>
                                <p:cTn id="31" presetID="16" presetClass="entr" presetSubtype="21" fill="hold" grpId="0" nodeType="clickEffect">
                                  <p:stCondLst>
                                    <p:cond delay="0"/>
                                  </p:stCondLst>
                                  <p:childTnLst>
                                    <p:set>
                                      <p:cBhvr>
                                        <p:cTn id="32" dur="1" fill="hold">
                                          <p:stCondLst>
                                            <p:cond delay="0"/>
                                          </p:stCondLst>
                                        </p:cTn>
                                        <p:tgtEl>
                                          <p:spTgt spid="11"/>
                                        </p:tgtEl>
                                        <p:attrNameLst>
                                          <p:attrName>style.visibility</p:attrName>
                                        </p:attrNameLst>
                                      </p:cBhvr>
                                      <p:to>
                                        <p:strVal val="visible"/>
                                      </p:to>
                                    </p:set>
                                    <p:animEffect transition="in" filter="barn(inVertical)">
                                      <p:cBhvr>
                                        <p:cTn id="33"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3" grpId="0" animBg="1"/>
      <p:bldP spid="8" grpId="0" animBg="1"/>
      <p:bldP spid="9" grpId="0" animBg="1"/>
      <p:bldP spid="10" grpId="0" animBg="1"/>
      <p:bldP spid="11"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Rectangle 20"/>
          <p:cNvSpPr/>
          <p:nvPr/>
        </p:nvSpPr>
        <p:spPr>
          <a:xfrm>
            <a:off x="0" y="957425"/>
            <a:ext cx="8776354" cy="584775"/>
          </a:xfrm>
          <a:prstGeom prst="rect">
            <a:avLst/>
          </a:prstGeom>
          <a:solidFill>
            <a:srgbClr val="C00000"/>
          </a:solidFill>
          <a:ln>
            <a:solidFill>
              <a:schemeClr val="bg1"/>
            </a:solidFill>
          </a:ln>
        </p:spPr>
        <p:txBody>
          <a:bodyPr wrap="square">
            <a:spAutoFit/>
          </a:bodyPr>
          <a:lstStyle/>
          <a:p>
            <a:r>
              <a:rPr lang="en-US" sz="3200" b="1" dirty="0" smtClean="0">
                <a:solidFill>
                  <a:schemeClr val="bg1"/>
                </a:solidFill>
              </a:rPr>
              <a:t>The importance of Prioritizing stakeholders</a:t>
            </a:r>
            <a:endParaRPr lang="en-US" sz="3200" b="1" dirty="0">
              <a:solidFill>
                <a:schemeClr val="bg1"/>
              </a:solidFill>
            </a:endParaRPr>
          </a:p>
        </p:txBody>
      </p:sp>
      <p:sp>
        <p:nvSpPr>
          <p:cNvPr id="23" name="Rectangle 22"/>
          <p:cNvSpPr/>
          <p:nvPr/>
        </p:nvSpPr>
        <p:spPr>
          <a:xfrm>
            <a:off x="0" y="1818318"/>
            <a:ext cx="8776354" cy="830997"/>
          </a:xfrm>
          <a:prstGeom prst="rect">
            <a:avLst/>
          </a:prstGeom>
          <a:solidFill>
            <a:schemeClr val="accent1">
              <a:lumMod val="20000"/>
              <a:lumOff val="80000"/>
            </a:schemeClr>
          </a:solidFill>
          <a:ln>
            <a:solidFill>
              <a:schemeClr val="bg1"/>
            </a:solidFill>
          </a:ln>
        </p:spPr>
        <p:txBody>
          <a:bodyPr wrap="square">
            <a:spAutoFit/>
          </a:bodyPr>
          <a:lstStyle/>
          <a:p>
            <a:pPr lvl="0"/>
            <a:r>
              <a:rPr lang="en-US" sz="2400" dirty="0"/>
              <a:t>Promotes transparency in the actions of the project and ensures that the project is held accountable for its actions.</a:t>
            </a:r>
          </a:p>
        </p:txBody>
      </p:sp>
      <p:sp>
        <p:nvSpPr>
          <p:cNvPr id="8" name="Rectangle 7"/>
          <p:cNvSpPr/>
          <p:nvPr/>
        </p:nvSpPr>
        <p:spPr>
          <a:xfrm>
            <a:off x="3091201" y="4961"/>
            <a:ext cx="3815403" cy="523220"/>
          </a:xfrm>
          <a:prstGeom prst="rect">
            <a:avLst/>
          </a:prstGeom>
          <a:solidFill>
            <a:schemeClr val="bg1"/>
          </a:solidFill>
          <a:ln>
            <a:solidFill>
              <a:schemeClr val="accent1"/>
            </a:solidFill>
          </a:ln>
        </p:spPr>
        <p:txBody>
          <a:bodyPr wrap="none">
            <a:spAutoFit/>
          </a:bodyPr>
          <a:lstStyle/>
          <a:p>
            <a:r>
              <a:rPr lang="en-US" sz="2800" b="1" dirty="0"/>
              <a:t>Prioritizing Stakeholders</a:t>
            </a:r>
          </a:p>
        </p:txBody>
      </p:sp>
      <p:sp>
        <p:nvSpPr>
          <p:cNvPr id="9" name="Rectangle 8"/>
          <p:cNvSpPr/>
          <p:nvPr/>
        </p:nvSpPr>
        <p:spPr>
          <a:xfrm>
            <a:off x="0" y="3245287"/>
            <a:ext cx="7475456" cy="1569660"/>
          </a:xfrm>
          <a:prstGeom prst="rect">
            <a:avLst/>
          </a:prstGeom>
          <a:solidFill>
            <a:schemeClr val="accent1">
              <a:lumMod val="20000"/>
              <a:lumOff val="80000"/>
            </a:schemeClr>
          </a:solidFill>
          <a:ln>
            <a:solidFill>
              <a:schemeClr val="bg1"/>
            </a:solidFill>
          </a:ln>
        </p:spPr>
        <p:txBody>
          <a:bodyPr wrap="square">
            <a:spAutoFit/>
          </a:bodyPr>
          <a:lstStyle/>
          <a:p>
            <a:pPr lvl="0"/>
            <a:r>
              <a:rPr lang="en-US" sz="2400" dirty="0"/>
              <a:t>Increases ownership by stakeholders who feel the project is taking in account their views and motivates them to sponsor the project, which ultimately leads to sustainability.</a:t>
            </a:r>
          </a:p>
        </p:txBody>
      </p:sp>
      <p:sp>
        <p:nvSpPr>
          <p:cNvPr id="10" name="Rectangle 9"/>
          <p:cNvSpPr/>
          <p:nvPr/>
        </p:nvSpPr>
        <p:spPr>
          <a:xfrm>
            <a:off x="0" y="5181755"/>
            <a:ext cx="7211505" cy="1569660"/>
          </a:xfrm>
          <a:prstGeom prst="rect">
            <a:avLst/>
          </a:prstGeom>
          <a:solidFill>
            <a:schemeClr val="accent1">
              <a:lumMod val="20000"/>
              <a:lumOff val="80000"/>
            </a:schemeClr>
          </a:solidFill>
          <a:ln>
            <a:solidFill>
              <a:schemeClr val="bg1"/>
            </a:solidFill>
          </a:ln>
        </p:spPr>
        <p:txBody>
          <a:bodyPr wrap="square">
            <a:spAutoFit/>
          </a:bodyPr>
          <a:lstStyle/>
          <a:p>
            <a:pPr lvl="0"/>
            <a:r>
              <a:rPr lang="en-US" sz="2400" dirty="0"/>
              <a:t>Is a key strategy to win support to the project, to gain commitment to the project, and ultimately to increase the chances for sustainability after the project has been completed.</a:t>
            </a:r>
          </a:p>
        </p:txBody>
      </p:sp>
      <p:pic>
        <p:nvPicPr>
          <p:cNvPr id="11" name="Picture 10">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30948005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barn(inVertical)">
                                      <p:cBhvr>
                                        <p:cTn id="7" dur="500"/>
                                        <p:tgtEl>
                                          <p:spTgt spid="23"/>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barn(inVertical)">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barn(inVertical)">
                                      <p:cBhvr>
                                        <p:cTn id="1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9" grpId="0" animBg="1"/>
      <p:bldP spid="10"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Rectangle 20"/>
          <p:cNvSpPr/>
          <p:nvPr/>
        </p:nvSpPr>
        <p:spPr>
          <a:xfrm>
            <a:off x="0" y="957425"/>
            <a:ext cx="8776354" cy="1569660"/>
          </a:xfrm>
          <a:prstGeom prst="rect">
            <a:avLst/>
          </a:prstGeom>
          <a:solidFill>
            <a:schemeClr val="accent1">
              <a:lumMod val="20000"/>
              <a:lumOff val="80000"/>
            </a:schemeClr>
          </a:solidFill>
          <a:ln>
            <a:solidFill>
              <a:schemeClr val="bg1"/>
            </a:solidFill>
          </a:ln>
        </p:spPr>
        <p:txBody>
          <a:bodyPr wrap="square">
            <a:spAutoFit/>
          </a:bodyPr>
          <a:lstStyle/>
          <a:p>
            <a:r>
              <a:rPr lang="en-US" sz="2400" dirty="0"/>
              <a:t>Now that we’ve gained a solid understanding of the prioritization of tasks and risks, we can now address stakeholders: how to find them, what effects they can have on the project, and how they’re affected by the project.</a:t>
            </a:r>
          </a:p>
        </p:txBody>
      </p:sp>
      <p:sp>
        <p:nvSpPr>
          <p:cNvPr id="22" name="Rectangle 21"/>
          <p:cNvSpPr/>
          <p:nvPr/>
        </p:nvSpPr>
        <p:spPr>
          <a:xfrm>
            <a:off x="136688" y="2707507"/>
            <a:ext cx="6769916" cy="707886"/>
          </a:xfrm>
          <a:prstGeom prst="rect">
            <a:avLst/>
          </a:prstGeom>
          <a:solidFill>
            <a:schemeClr val="accent5">
              <a:lumMod val="75000"/>
            </a:schemeClr>
          </a:solidFill>
          <a:ln>
            <a:solidFill>
              <a:schemeClr val="bg1">
                <a:lumMod val="95000"/>
              </a:schemeClr>
            </a:solidFill>
          </a:ln>
        </p:spPr>
        <p:txBody>
          <a:bodyPr wrap="square">
            <a:spAutoFit/>
          </a:bodyPr>
          <a:lstStyle/>
          <a:p>
            <a:pPr algn="ctr"/>
            <a:r>
              <a:rPr lang="en-US" sz="2000" b="1" dirty="0">
                <a:solidFill>
                  <a:schemeClr val="bg1"/>
                </a:solidFill>
              </a:rPr>
              <a:t>When it comes to finding stakeholders, the following guidelines are important to remember:</a:t>
            </a:r>
          </a:p>
        </p:txBody>
      </p:sp>
      <p:sp>
        <p:nvSpPr>
          <p:cNvPr id="23" name="Rectangle 22"/>
          <p:cNvSpPr/>
          <p:nvPr/>
        </p:nvSpPr>
        <p:spPr>
          <a:xfrm>
            <a:off x="0" y="3728350"/>
            <a:ext cx="7579151" cy="1015663"/>
          </a:xfrm>
          <a:prstGeom prst="rect">
            <a:avLst/>
          </a:prstGeom>
          <a:solidFill>
            <a:schemeClr val="accent1">
              <a:lumMod val="20000"/>
              <a:lumOff val="80000"/>
            </a:schemeClr>
          </a:solidFill>
          <a:ln>
            <a:solidFill>
              <a:schemeClr val="bg1"/>
            </a:solidFill>
          </a:ln>
        </p:spPr>
        <p:txBody>
          <a:bodyPr wrap="square">
            <a:spAutoFit/>
          </a:bodyPr>
          <a:lstStyle/>
          <a:p>
            <a:r>
              <a:rPr lang="en-US" sz="2000" dirty="0"/>
              <a:t>• Finding stakeholders is a team effort: Like risk identification, a more complete list requires everyone’s participation. Brainstorming can be an effective tool here.</a:t>
            </a:r>
          </a:p>
        </p:txBody>
      </p:sp>
      <p:sp>
        <p:nvSpPr>
          <p:cNvPr id="8" name="Rectangle 7"/>
          <p:cNvSpPr/>
          <p:nvPr/>
        </p:nvSpPr>
        <p:spPr>
          <a:xfrm>
            <a:off x="3091201" y="4961"/>
            <a:ext cx="3815403" cy="523220"/>
          </a:xfrm>
          <a:prstGeom prst="rect">
            <a:avLst/>
          </a:prstGeom>
          <a:solidFill>
            <a:schemeClr val="bg1"/>
          </a:solidFill>
          <a:ln>
            <a:solidFill>
              <a:schemeClr val="accent1"/>
            </a:solidFill>
          </a:ln>
        </p:spPr>
        <p:txBody>
          <a:bodyPr wrap="none">
            <a:spAutoFit/>
          </a:bodyPr>
          <a:lstStyle/>
          <a:p>
            <a:r>
              <a:rPr lang="en-US" sz="2800" b="1" dirty="0"/>
              <a:t>Prioritizing Stakeholders</a:t>
            </a:r>
          </a:p>
        </p:txBody>
      </p:sp>
      <p:sp>
        <p:nvSpPr>
          <p:cNvPr id="9" name="Rectangle 8"/>
          <p:cNvSpPr/>
          <p:nvPr/>
        </p:nvSpPr>
        <p:spPr>
          <a:xfrm>
            <a:off x="0" y="5056970"/>
            <a:ext cx="6906604" cy="1323439"/>
          </a:xfrm>
          <a:prstGeom prst="rect">
            <a:avLst/>
          </a:prstGeom>
          <a:solidFill>
            <a:schemeClr val="accent1">
              <a:lumMod val="20000"/>
              <a:lumOff val="80000"/>
            </a:schemeClr>
          </a:solidFill>
          <a:ln>
            <a:solidFill>
              <a:schemeClr val="bg1"/>
            </a:solidFill>
          </a:ln>
        </p:spPr>
        <p:txBody>
          <a:bodyPr wrap="square">
            <a:spAutoFit/>
          </a:bodyPr>
          <a:lstStyle/>
          <a:p>
            <a:r>
              <a:rPr lang="en-US" sz="2000" dirty="0"/>
              <a:t>• Start early and revisit often: The team should use early project activities such as feasibility studies and requirements gathering to search for stakeholders. As the project progresses, stakeholder identification should be revisited often.</a:t>
            </a:r>
          </a:p>
        </p:txBody>
      </p:sp>
      <p:pic>
        <p:nvPicPr>
          <p:cNvPr id="10" name="Picture 9">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35405528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barn(inVertical)">
                                      <p:cBhvr>
                                        <p:cTn id="7" dur="500"/>
                                        <p:tgtEl>
                                          <p:spTgt spid="21"/>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2"/>
                                        </p:tgtEl>
                                        <p:attrNameLst>
                                          <p:attrName>style.visibility</p:attrName>
                                        </p:attrNameLst>
                                      </p:cBhvr>
                                      <p:to>
                                        <p:strVal val="visible"/>
                                      </p:to>
                                    </p:set>
                                    <p:animEffect transition="in" filter="barn(inVertical)">
                                      <p:cBhvr>
                                        <p:cTn id="12" dur="500"/>
                                        <p:tgtEl>
                                          <p:spTgt spid="22"/>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23"/>
                                        </p:tgtEl>
                                        <p:attrNameLst>
                                          <p:attrName>style.visibility</p:attrName>
                                        </p:attrNameLst>
                                      </p:cBhvr>
                                      <p:to>
                                        <p:strVal val="visible"/>
                                      </p:to>
                                    </p:set>
                                    <p:animEffect transition="in" filter="barn(inVertical)">
                                      <p:cBhvr>
                                        <p:cTn id="17" dur="500"/>
                                        <p:tgtEl>
                                          <p:spTgt spid="23"/>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arn(inVertical)">
                                      <p:cBhvr>
                                        <p:cTn id="2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23" grpId="0" animBg="1"/>
      <p:bldP spid="9"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Rectangle 20"/>
          <p:cNvSpPr/>
          <p:nvPr/>
        </p:nvSpPr>
        <p:spPr>
          <a:xfrm>
            <a:off x="0" y="957425"/>
            <a:ext cx="8776354" cy="1569660"/>
          </a:xfrm>
          <a:prstGeom prst="rect">
            <a:avLst/>
          </a:prstGeom>
          <a:solidFill>
            <a:schemeClr val="accent1">
              <a:lumMod val="20000"/>
              <a:lumOff val="80000"/>
            </a:schemeClr>
          </a:solidFill>
          <a:ln>
            <a:solidFill>
              <a:schemeClr val="bg1"/>
            </a:solidFill>
          </a:ln>
        </p:spPr>
        <p:txBody>
          <a:bodyPr wrap="square">
            <a:spAutoFit/>
          </a:bodyPr>
          <a:lstStyle/>
          <a:p>
            <a:r>
              <a:rPr lang="en-US" sz="2400" dirty="0"/>
              <a:t>Now that we’ve gained a solid understanding of the prioritization of tasks and risks, we can now address stakeholders: how to find them, what effects they can have on the project, and how they’re affected by the project.</a:t>
            </a:r>
          </a:p>
        </p:txBody>
      </p:sp>
      <p:sp>
        <p:nvSpPr>
          <p:cNvPr id="22" name="Rectangle 21"/>
          <p:cNvSpPr/>
          <p:nvPr/>
        </p:nvSpPr>
        <p:spPr>
          <a:xfrm>
            <a:off x="136688" y="2707507"/>
            <a:ext cx="6769916" cy="707886"/>
          </a:xfrm>
          <a:prstGeom prst="rect">
            <a:avLst/>
          </a:prstGeom>
          <a:solidFill>
            <a:schemeClr val="accent5">
              <a:lumMod val="75000"/>
            </a:schemeClr>
          </a:solidFill>
          <a:ln>
            <a:solidFill>
              <a:schemeClr val="bg1">
                <a:lumMod val="95000"/>
              </a:schemeClr>
            </a:solidFill>
          </a:ln>
        </p:spPr>
        <p:txBody>
          <a:bodyPr wrap="square">
            <a:spAutoFit/>
          </a:bodyPr>
          <a:lstStyle/>
          <a:p>
            <a:pPr algn="ctr"/>
            <a:r>
              <a:rPr lang="en-US" sz="2000" b="1" dirty="0">
                <a:solidFill>
                  <a:schemeClr val="bg1"/>
                </a:solidFill>
              </a:rPr>
              <a:t>When it comes to finding stakeholders, the following guidelines are important to remember:</a:t>
            </a:r>
          </a:p>
        </p:txBody>
      </p:sp>
      <p:sp>
        <p:nvSpPr>
          <p:cNvPr id="23" name="Rectangle 22"/>
          <p:cNvSpPr/>
          <p:nvPr/>
        </p:nvSpPr>
        <p:spPr>
          <a:xfrm>
            <a:off x="0" y="3728350"/>
            <a:ext cx="7467600" cy="1323439"/>
          </a:xfrm>
          <a:prstGeom prst="rect">
            <a:avLst/>
          </a:prstGeom>
          <a:solidFill>
            <a:schemeClr val="accent1">
              <a:lumMod val="20000"/>
              <a:lumOff val="80000"/>
            </a:schemeClr>
          </a:solidFill>
          <a:ln>
            <a:solidFill>
              <a:schemeClr val="bg1"/>
            </a:solidFill>
          </a:ln>
        </p:spPr>
        <p:txBody>
          <a:bodyPr wrap="square">
            <a:spAutoFit/>
          </a:bodyPr>
          <a:lstStyle/>
          <a:p>
            <a:r>
              <a:rPr lang="en-US" sz="2000" dirty="0"/>
              <a:t>• Stakeholders can be groups: One common mistake is to try and identify every individual stakeholder by name. If groups of people have a similar relationship to the project, identify and manage them as a group until circumstances require a change.</a:t>
            </a:r>
          </a:p>
        </p:txBody>
      </p:sp>
      <p:sp>
        <p:nvSpPr>
          <p:cNvPr id="8" name="Rectangle 7"/>
          <p:cNvSpPr/>
          <p:nvPr/>
        </p:nvSpPr>
        <p:spPr>
          <a:xfrm>
            <a:off x="3091201" y="4961"/>
            <a:ext cx="3815403" cy="523220"/>
          </a:xfrm>
          <a:prstGeom prst="rect">
            <a:avLst/>
          </a:prstGeom>
          <a:solidFill>
            <a:schemeClr val="bg1"/>
          </a:solidFill>
          <a:ln>
            <a:solidFill>
              <a:schemeClr val="accent1"/>
            </a:solidFill>
          </a:ln>
        </p:spPr>
        <p:txBody>
          <a:bodyPr wrap="none">
            <a:spAutoFit/>
          </a:bodyPr>
          <a:lstStyle/>
          <a:p>
            <a:r>
              <a:rPr lang="en-US" sz="2800" b="1" dirty="0"/>
              <a:t>Prioritizing Stakeholders</a:t>
            </a:r>
          </a:p>
        </p:txBody>
      </p:sp>
      <p:sp>
        <p:nvSpPr>
          <p:cNvPr id="9" name="Rectangle 8"/>
          <p:cNvSpPr/>
          <p:nvPr/>
        </p:nvSpPr>
        <p:spPr>
          <a:xfrm>
            <a:off x="0" y="5558721"/>
            <a:ext cx="7225553" cy="707886"/>
          </a:xfrm>
          <a:prstGeom prst="rect">
            <a:avLst/>
          </a:prstGeom>
          <a:solidFill>
            <a:schemeClr val="accent1">
              <a:lumMod val="20000"/>
              <a:lumOff val="80000"/>
            </a:schemeClr>
          </a:solidFill>
          <a:ln>
            <a:solidFill>
              <a:schemeClr val="bg1"/>
            </a:solidFill>
          </a:ln>
        </p:spPr>
        <p:txBody>
          <a:bodyPr wrap="square">
            <a:spAutoFit/>
          </a:bodyPr>
          <a:lstStyle/>
          <a:p>
            <a:r>
              <a:rPr lang="en-US" sz="2000" dirty="0"/>
              <a:t>• Keep a record of stakeholders: A typical format for this is the stakeholder register.</a:t>
            </a:r>
          </a:p>
        </p:txBody>
      </p:sp>
      <p:pic>
        <p:nvPicPr>
          <p:cNvPr id="10" name="Picture 9">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42550081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barn(inVertical)">
                                      <p:cBhvr>
                                        <p:cTn id="7" dur="500"/>
                                        <p:tgtEl>
                                          <p:spTgt spid="21"/>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2"/>
                                        </p:tgtEl>
                                        <p:attrNameLst>
                                          <p:attrName>style.visibility</p:attrName>
                                        </p:attrNameLst>
                                      </p:cBhvr>
                                      <p:to>
                                        <p:strVal val="visible"/>
                                      </p:to>
                                    </p:set>
                                    <p:animEffect transition="in" filter="barn(inVertical)">
                                      <p:cBhvr>
                                        <p:cTn id="12" dur="500"/>
                                        <p:tgtEl>
                                          <p:spTgt spid="22"/>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23"/>
                                        </p:tgtEl>
                                        <p:attrNameLst>
                                          <p:attrName>style.visibility</p:attrName>
                                        </p:attrNameLst>
                                      </p:cBhvr>
                                      <p:to>
                                        <p:strVal val="visible"/>
                                      </p:to>
                                    </p:set>
                                    <p:animEffect transition="in" filter="barn(inVertical)">
                                      <p:cBhvr>
                                        <p:cTn id="17" dur="500"/>
                                        <p:tgtEl>
                                          <p:spTgt spid="23"/>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arn(inVertical)">
                                      <p:cBhvr>
                                        <p:cTn id="2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23" grpId="0" animBg="1"/>
      <p:bldP spid="9"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383627" y="188536"/>
            <a:ext cx="4412746" cy="1125501"/>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6600" dirty="0" smtClean="0">
                <a:latin typeface="Times New Roman" panose="02020603050405020304" pitchFamily="18" charset="0"/>
                <a:ea typeface="Calibri" panose="020F0502020204030204" pitchFamily="34" charset="0"/>
                <a:cs typeface="Arial" panose="020B0604020202020204" pitchFamily="34" charset="0"/>
              </a:rPr>
              <a:t>Section Two</a:t>
            </a:r>
            <a:endParaRPr lang="en-US" sz="40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5"/>
          <p:cNvSpPr/>
          <p:nvPr/>
        </p:nvSpPr>
        <p:spPr>
          <a:xfrm>
            <a:off x="2999258" y="2471837"/>
            <a:ext cx="5415265" cy="707886"/>
          </a:xfrm>
          <a:prstGeom prst="rect">
            <a:avLst/>
          </a:prstGeom>
          <a:solidFill>
            <a:schemeClr val="bg1"/>
          </a:solidFill>
          <a:ln>
            <a:solidFill>
              <a:schemeClr val="tx1"/>
            </a:solidFill>
          </a:ln>
        </p:spPr>
        <p:txBody>
          <a:bodyPr wrap="none">
            <a:spAutoFit/>
          </a:bodyPr>
          <a:lstStyle/>
          <a:p>
            <a:pPr algn="ctr"/>
            <a:r>
              <a:rPr lang="en-US" sz="4000" b="1" i="1" dirty="0">
                <a:latin typeface="Times New Roman" panose="02020603050405020304" pitchFamily="18" charset="0"/>
                <a:cs typeface="Times New Roman" panose="02020603050405020304" pitchFamily="18" charset="0"/>
              </a:rPr>
              <a:t>Stakeholder engagement</a:t>
            </a:r>
          </a:p>
        </p:txBody>
      </p:sp>
      <p:pic>
        <p:nvPicPr>
          <p:cNvPr id="5" name="Picture 4">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20140777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500" fill="hold"/>
                                        <p:tgtEl>
                                          <p:spTgt spid="6"/>
                                        </p:tgtEl>
                                        <p:attrNameLst>
                                          <p:attrName>ppt_w</p:attrName>
                                        </p:attrNameLst>
                                      </p:cBhvr>
                                      <p:tavLst>
                                        <p:tav tm="0">
                                          <p:val>
                                            <p:fltVal val="0"/>
                                          </p:val>
                                        </p:tav>
                                        <p:tav tm="100000">
                                          <p:val>
                                            <p:strVal val="#ppt_w"/>
                                          </p:val>
                                        </p:tav>
                                      </p:tavLst>
                                    </p:anim>
                                    <p:anim calcmode="lin" valueType="num">
                                      <p:cBhvr>
                                        <p:cTn id="12" dur="500" fill="hold"/>
                                        <p:tgtEl>
                                          <p:spTgt spid="6"/>
                                        </p:tgtEl>
                                        <p:attrNameLst>
                                          <p:attrName>ppt_h</p:attrName>
                                        </p:attrNameLst>
                                      </p:cBhvr>
                                      <p:tavLst>
                                        <p:tav tm="0">
                                          <p:val>
                                            <p:fltVal val="0"/>
                                          </p:val>
                                        </p:tav>
                                        <p:tav tm="100000">
                                          <p:val>
                                            <p:strVal val="#ppt_h"/>
                                          </p:val>
                                        </p:tav>
                                      </p:tavLst>
                                    </p:anim>
                                    <p:animEffect transition="in" filter="fade">
                                      <p:cBhvr>
                                        <p:cTn id="13"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Rectangle 20"/>
          <p:cNvSpPr/>
          <p:nvPr/>
        </p:nvSpPr>
        <p:spPr>
          <a:xfrm>
            <a:off x="0" y="957425"/>
            <a:ext cx="12192000" cy="1323439"/>
          </a:xfrm>
          <a:prstGeom prst="rect">
            <a:avLst/>
          </a:prstGeom>
          <a:solidFill>
            <a:schemeClr val="accent1">
              <a:lumMod val="20000"/>
              <a:lumOff val="80000"/>
            </a:schemeClr>
          </a:solidFill>
          <a:ln>
            <a:solidFill>
              <a:schemeClr val="bg1"/>
            </a:solidFill>
          </a:ln>
        </p:spPr>
        <p:txBody>
          <a:bodyPr wrap="square">
            <a:spAutoFit/>
          </a:bodyPr>
          <a:lstStyle/>
          <a:p>
            <a:r>
              <a:rPr lang="en-US" sz="3200" b="1" i="1" dirty="0" smtClean="0">
                <a:solidFill>
                  <a:srgbClr val="C00000"/>
                </a:solidFill>
                <a:effectLst>
                  <a:outerShdw blurRad="38100" dist="38100" dir="2700000" algn="tl">
                    <a:srgbClr val="000000">
                      <a:alpha val="43137"/>
                    </a:srgbClr>
                  </a:outerShdw>
                </a:effectLst>
              </a:rPr>
              <a:t>Term definition</a:t>
            </a:r>
          </a:p>
          <a:p>
            <a:r>
              <a:rPr lang="en-US" sz="2400" dirty="0" smtClean="0"/>
              <a:t>The </a:t>
            </a:r>
            <a:r>
              <a:rPr lang="en-US" sz="2400" dirty="0"/>
              <a:t>stakeholder register is simply a table containing information about a project’s stakeholders. The following is an example of what a basic wedding stakeholder register may look like:</a:t>
            </a:r>
          </a:p>
        </p:txBody>
      </p:sp>
      <p:sp>
        <p:nvSpPr>
          <p:cNvPr id="8" name="Rectangle 7"/>
          <p:cNvSpPr/>
          <p:nvPr/>
        </p:nvSpPr>
        <p:spPr>
          <a:xfrm>
            <a:off x="3091201" y="4961"/>
            <a:ext cx="4376454" cy="523220"/>
          </a:xfrm>
          <a:prstGeom prst="rect">
            <a:avLst/>
          </a:prstGeom>
          <a:solidFill>
            <a:schemeClr val="bg1"/>
          </a:solidFill>
          <a:ln>
            <a:solidFill>
              <a:schemeClr val="accent1"/>
            </a:solidFill>
          </a:ln>
        </p:spPr>
        <p:txBody>
          <a:bodyPr wrap="none">
            <a:spAutoFit/>
          </a:bodyPr>
          <a:lstStyle/>
          <a:p>
            <a:r>
              <a:rPr lang="en-US" sz="2800" b="1" dirty="0" smtClean="0"/>
              <a:t>Tips to register </a:t>
            </a:r>
            <a:r>
              <a:rPr lang="en-US" sz="2800" b="1" dirty="0"/>
              <a:t>Stakeholders</a:t>
            </a:r>
          </a:p>
        </p:txBody>
      </p:sp>
      <p:pic>
        <p:nvPicPr>
          <p:cNvPr id="10" name="Picture 9"/>
          <p:cNvPicPr/>
          <p:nvPr/>
        </p:nvPicPr>
        <p:blipFill rotWithShape="1">
          <a:blip r:embed="rId2"/>
          <a:srcRect l="25513" t="35328" r="39487" b="48946"/>
          <a:stretch/>
        </p:blipFill>
        <p:spPr bwMode="auto">
          <a:xfrm>
            <a:off x="0" y="2305036"/>
            <a:ext cx="7790329" cy="4013420"/>
          </a:xfrm>
          <a:prstGeom prst="rect">
            <a:avLst/>
          </a:prstGeom>
          <a:ln>
            <a:noFill/>
          </a:ln>
          <a:extLst>
            <a:ext uri="{53640926-AAD7-44D8-BBD7-CCE9431645EC}">
              <a14:shadowObscured xmlns:a14="http://schemas.microsoft.com/office/drawing/2010/main"/>
            </a:ext>
          </a:extLst>
        </p:spPr>
      </p:pic>
      <p:pic>
        <p:nvPicPr>
          <p:cNvPr id="7" name="Picture 6">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20761916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21"/>
                                        </p:tgtEl>
                                        <p:attrNameLst>
                                          <p:attrName>style.visibility</p:attrName>
                                        </p:attrNameLst>
                                      </p:cBhvr>
                                      <p:to>
                                        <p:strVal val="visible"/>
                                      </p:to>
                                    </p:set>
                                    <p:animEffect transition="in" filter="barn(inVertical)">
                                      <p:cBhvr>
                                        <p:cTn id="13" dur="500"/>
                                        <p:tgtEl>
                                          <p:spTgt spid="21"/>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nodeType="click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barn(inVertical)">
                                      <p:cBhvr>
                                        <p:cTn id="18"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8"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Rectangle 20"/>
          <p:cNvSpPr/>
          <p:nvPr/>
        </p:nvSpPr>
        <p:spPr>
          <a:xfrm>
            <a:off x="0" y="957425"/>
            <a:ext cx="12192000" cy="584775"/>
          </a:xfrm>
          <a:prstGeom prst="rect">
            <a:avLst/>
          </a:prstGeom>
          <a:solidFill>
            <a:schemeClr val="tx1">
              <a:lumMod val="75000"/>
              <a:lumOff val="25000"/>
            </a:schemeClr>
          </a:solidFill>
          <a:ln>
            <a:solidFill>
              <a:schemeClr val="bg1"/>
            </a:solidFill>
          </a:ln>
        </p:spPr>
        <p:txBody>
          <a:bodyPr wrap="square">
            <a:spAutoFit/>
          </a:bodyPr>
          <a:lstStyle/>
          <a:p>
            <a:pPr algn="ctr"/>
            <a:r>
              <a:rPr lang="en-US" sz="3200" b="1" i="1" dirty="0">
                <a:solidFill>
                  <a:schemeClr val="bg1"/>
                </a:solidFill>
              </a:rPr>
              <a:t>Roles</a:t>
            </a:r>
          </a:p>
        </p:txBody>
      </p:sp>
      <p:sp>
        <p:nvSpPr>
          <p:cNvPr id="23" name="Rectangle 22"/>
          <p:cNvSpPr/>
          <p:nvPr/>
        </p:nvSpPr>
        <p:spPr>
          <a:xfrm>
            <a:off x="-1" y="1747326"/>
            <a:ext cx="8677835" cy="1569660"/>
          </a:xfrm>
          <a:prstGeom prst="rect">
            <a:avLst/>
          </a:prstGeom>
          <a:solidFill>
            <a:schemeClr val="accent1">
              <a:lumMod val="20000"/>
              <a:lumOff val="80000"/>
            </a:schemeClr>
          </a:solidFill>
          <a:ln>
            <a:solidFill>
              <a:schemeClr val="bg1"/>
            </a:solidFill>
          </a:ln>
        </p:spPr>
        <p:txBody>
          <a:bodyPr wrap="square">
            <a:spAutoFit/>
          </a:bodyPr>
          <a:lstStyle/>
          <a:p>
            <a:r>
              <a:rPr lang="en-US" sz="2400" dirty="0"/>
              <a:t>Roles include the person or group’s position within the organization as well as their relationship to the project. Roles include titles or descriptors like project manager, business partner, sponsor, subject matter expert, business analyst, etc. </a:t>
            </a:r>
          </a:p>
        </p:txBody>
      </p:sp>
      <p:sp>
        <p:nvSpPr>
          <p:cNvPr id="9" name="Rectangle 8"/>
          <p:cNvSpPr/>
          <p:nvPr/>
        </p:nvSpPr>
        <p:spPr>
          <a:xfrm>
            <a:off x="0" y="3622344"/>
            <a:ext cx="7225553" cy="2677656"/>
          </a:xfrm>
          <a:prstGeom prst="rect">
            <a:avLst/>
          </a:prstGeom>
          <a:solidFill>
            <a:schemeClr val="accent3">
              <a:lumMod val="40000"/>
              <a:lumOff val="60000"/>
            </a:schemeClr>
          </a:solidFill>
          <a:ln>
            <a:solidFill>
              <a:schemeClr val="bg1"/>
            </a:solidFill>
          </a:ln>
        </p:spPr>
        <p:txBody>
          <a:bodyPr wrap="square">
            <a:spAutoFit/>
          </a:bodyPr>
          <a:lstStyle/>
          <a:p>
            <a:r>
              <a:rPr lang="en-US" sz="2400" dirty="0"/>
              <a:t>For example, in a software implementation project, the head </a:t>
            </a:r>
            <a:r>
              <a:rPr lang="en-US" sz="2400" dirty="0" smtClean="0"/>
              <a:t>of IT </a:t>
            </a:r>
            <a:r>
              <a:rPr lang="en-US" sz="2400" dirty="0"/>
              <a:t>in the organization will certainly be a stakeholder, as will any employees expected to use the new software. Roles are an excellent starting point for building your stakeholder register, and for understanding how you can best communicate with each individual or group.</a:t>
            </a:r>
          </a:p>
        </p:txBody>
      </p:sp>
      <p:sp>
        <p:nvSpPr>
          <p:cNvPr id="10" name="Rectangle 9"/>
          <p:cNvSpPr/>
          <p:nvPr/>
        </p:nvSpPr>
        <p:spPr>
          <a:xfrm>
            <a:off x="3091201" y="4961"/>
            <a:ext cx="4376454" cy="523220"/>
          </a:xfrm>
          <a:prstGeom prst="rect">
            <a:avLst/>
          </a:prstGeom>
          <a:solidFill>
            <a:schemeClr val="bg1"/>
          </a:solidFill>
          <a:ln>
            <a:solidFill>
              <a:schemeClr val="accent1"/>
            </a:solidFill>
          </a:ln>
        </p:spPr>
        <p:txBody>
          <a:bodyPr wrap="none">
            <a:spAutoFit/>
          </a:bodyPr>
          <a:lstStyle/>
          <a:p>
            <a:r>
              <a:rPr lang="en-US" sz="2800" b="1" dirty="0" smtClean="0"/>
              <a:t>Tips to register </a:t>
            </a:r>
            <a:r>
              <a:rPr lang="en-US" sz="2800" b="1" dirty="0"/>
              <a:t>Stakeholders</a:t>
            </a:r>
          </a:p>
        </p:txBody>
      </p:sp>
      <p:pic>
        <p:nvPicPr>
          <p:cNvPr id="7" name="Picture 6">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21137005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barn(inVertical)">
                                      <p:cBhvr>
                                        <p:cTn id="7" dur="500"/>
                                        <p:tgtEl>
                                          <p:spTgt spid="21"/>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3"/>
                                        </p:tgtEl>
                                        <p:attrNameLst>
                                          <p:attrName>style.visibility</p:attrName>
                                        </p:attrNameLst>
                                      </p:cBhvr>
                                      <p:to>
                                        <p:strVal val="visible"/>
                                      </p:to>
                                    </p:set>
                                    <p:animEffect transition="in" filter="barn(inVertical)">
                                      <p:cBhvr>
                                        <p:cTn id="12" dur="500"/>
                                        <p:tgtEl>
                                          <p:spTgt spid="23"/>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barn(inVertical)">
                                      <p:cBhvr>
                                        <p:cTn id="1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3" grpId="0" animBg="1"/>
      <p:bldP spid="9"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Rectangle 20"/>
          <p:cNvSpPr/>
          <p:nvPr/>
        </p:nvSpPr>
        <p:spPr>
          <a:xfrm>
            <a:off x="0" y="957425"/>
            <a:ext cx="12192000" cy="584775"/>
          </a:xfrm>
          <a:prstGeom prst="rect">
            <a:avLst/>
          </a:prstGeom>
          <a:solidFill>
            <a:schemeClr val="tx1">
              <a:lumMod val="75000"/>
              <a:lumOff val="25000"/>
            </a:schemeClr>
          </a:solidFill>
          <a:ln>
            <a:solidFill>
              <a:schemeClr val="bg1"/>
            </a:solidFill>
          </a:ln>
        </p:spPr>
        <p:txBody>
          <a:bodyPr wrap="square">
            <a:spAutoFit/>
          </a:bodyPr>
          <a:lstStyle/>
          <a:p>
            <a:pPr algn="ctr"/>
            <a:r>
              <a:rPr lang="en-US" sz="3200" b="1" i="1" dirty="0" smtClean="0">
                <a:solidFill>
                  <a:schemeClr val="bg1"/>
                </a:solidFill>
              </a:rPr>
              <a:t>POWER</a:t>
            </a:r>
            <a:endParaRPr lang="en-US" sz="3200" b="1" i="1" dirty="0">
              <a:solidFill>
                <a:schemeClr val="bg1"/>
              </a:solidFill>
            </a:endParaRPr>
          </a:p>
        </p:txBody>
      </p:sp>
      <p:sp>
        <p:nvSpPr>
          <p:cNvPr id="23" name="Rectangle 22"/>
          <p:cNvSpPr/>
          <p:nvPr/>
        </p:nvSpPr>
        <p:spPr>
          <a:xfrm>
            <a:off x="-1" y="1747326"/>
            <a:ext cx="8677835" cy="954107"/>
          </a:xfrm>
          <a:prstGeom prst="rect">
            <a:avLst/>
          </a:prstGeom>
          <a:solidFill>
            <a:schemeClr val="accent1">
              <a:lumMod val="20000"/>
              <a:lumOff val="80000"/>
            </a:schemeClr>
          </a:solidFill>
          <a:ln>
            <a:solidFill>
              <a:schemeClr val="bg1"/>
            </a:solidFill>
          </a:ln>
        </p:spPr>
        <p:txBody>
          <a:bodyPr wrap="square">
            <a:spAutoFit/>
          </a:bodyPr>
          <a:lstStyle/>
          <a:p>
            <a:r>
              <a:rPr lang="en-US" sz="2800" dirty="0" smtClean="0"/>
              <a:t>Power </a:t>
            </a:r>
            <a:r>
              <a:rPr lang="en-US" sz="2800" dirty="0"/>
              <a:t>is a representation of the stakeholder’s level of authority as it relates to the project.</a:t>
            </a:r>
          </a:p>
        </p:txBody>
      </p:sp>
      <p:sp>
        <p:nvSpPr>
          <p:cNvPr id="9" name="Rectangle 8"/>
          <p:cNvSpPr/>
          <p:nvPr/>
        </p:nvSpPr>
        <p:spPr>
          <a:xfrm>
            <a:off x="0" y="3622344"/>
            <a:ext cx="7225553" cy="2308324"/>
          </a:xfrm>
          <a:prstGeom prst="rect">
            <a:avLst/>
          </a:prstGeom>
          <a:solidFill>
            <a:schemeClr val="accent3">
              <a:lumMod val="40000"/>
              <a:lumOff val="60000"/>
            </a:schemeClr>
          </a:solidFill>
          <a:ln>
            <a:solidFill>
              <a:schemeClr val="bg1"/>
            </a:solidFill>
          </a:ln>
        </p:spPr>
        <p:txBody>
          <a:bodyPr wrap="square">
            <a:spAutoFit/>
          </a:bodyPr>
          <a:lstStyle/>
          <a:p>
            <a:r>
              <a:rPr lang="en-US" sz="2400" dirty="0"/>
              <a:t>For example, a project sponsor has the ability to stop or completely shut down the project, so they have a very high level of power with regard to the project. An end user who will be using the new product or software generated by the project, for example, may have a relatively low level of power.</a:t>
            </a:r>
            <a:endParaRPr lang="en-US" sz="3200" dirty="0"/>
          </a:p>
        </p:txBody>
      </p:sp>
      <p:sp>
        <p:nvSpPr>
          <p:cNvPr id="10" name="Rectangle 9"/>
          <p:cNvSpPr/>
          <p:nvPr/>
        </p:nvSpPr>
        <p:spPr>
          <a:xfrm>
            <a:off x="3091201" y="4961"/>
            <a:ext cx="4376454" cy="523220"/>
          </a:xfrm>
          <a:prstGeom prst="rect">
            <a:avLst/>
          </a:prstGeom>
          <a:solidFill>
            <a:schemeClr val="bg1"/>
          </a:solidFill>
          <a:ln>
            <a:solidFill>
              <a:schemeClr val="accent1"/>
            </a:solidFill>
          </a:ln>
        </p:spPr>
        <p:txBody>
          <a:bodyPr wrap="none">
            <a:spAutoFit/>
          </a:bodyPr>
          <a:lstStyle/>
          <a:p>
            <a:r>
              <a:rPr lang="en-US" sz="2800" b="1" dirty="0" smtClean="0"/>
              <a:t>Tips to register </a:t>
            </a:r>
            <a:r>
              <a:rPr lang="en-US" sz="2800" b="1" dirty="0"/>
              <a:t>Stakeholders</a:t>
            </a:r>
          </a:p>
        </p:txBody>
      </p:sp>
      <p:pic>
        <p:nvPicPr>
          <p:cNvPr id="7" name="Picture 6">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7752847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barn(inVertical)">
                                      <p:cBhvr>
                                        <p:cTn id="7" dur="500"/>
                                        <p:tgtEl>
                                          <p:spTgt spid="21"/>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3"/>
                                        </p:tgtEl>
                                        <p:attrNameLst>
                                          <p:attrName>style.visibility</p:attrName>
                                        </p:attrNameLst>
                                      </p:cBhvr>
                                      <p:to>
                                        <p:strVal val="visible"/>
                                      </p:to>
                                    </p:set>
                                    <p:animEffect transition="in" filter="barn(inVertical)">
                                      <p:cBhvr>
                                        <p:cTn id="12" dur="500"/>
                                        <p:tgtEl>
                                          <p:spTgt spid="23"/>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barn(inVertical)">
                                      <p:cBhvr>
                                        <p:cTn id="1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3" grpId="0" animBg="1"/>
      <p:bldP spid="9"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Rectangle 20"/>
          <p:cNvSpPr/>
          <p:nvPr/>
        </p:nvSpPr>
        <p:spPr>
          <a:xfrm>
            <a:off x="0" y="957425"/>
            <a:ext cx="12192000" cy="584775"/>
          </a:xfrm>
          <a:prstGeom prst="rect">
            <a:avLst/>
          </a:prstGeom>
          <a:solidFill>
            <a:schemeClr val="tx1">
              <a:lumMod val="75000"/>
              <a:lumOff val="25000"/>
            </a:schemeClr>
          </a:solidFill>
          <a:ln>
            <a:solidFill>
              <a:schemeClr val="bg1"/>
            </a:solidFill>
          </a:ln>
        </p:spPr>
        <p:txBody>
          <a:bodyPr wrap="square">
            <a:spAutoFit/>
          </a:bodyPr>
          <a:lstStyle/>
          <a:p>
            <a:pPr algn="ctr"/>
            <a:r>
              <a:rPr lang="en-US" sz="3200" b="1" i="1" dirty="0" smtClean="0">
                <a:solidFill>
                  <a:schemeClr val="bg1"/>
                </a:solidFill>
              </a:rPr>
              <a:t>Influence</a:t>
            </a:r>
            <a:endParaRPr lang="en-US" sz="3200" b="1" i="1" dirty="0">
              <a:solidFill>
                <a:schemeClr val="bg1"/>
              </a:solidFill>
            </a:endParaRPr>
          </a:p>
        </p:txBody>
      </p:sp>
      <p:sp>
        <p:nvSpPr>
          <p:cNvPr id="23" name="Rectangle 22"/>
          <p:cNvSpPr/>
          <p:nvPr/>
        </p:nvSpPr>
        <p:spPr>
          <a:xfrm>
            <a:off x="0" y="1747326"/>
            <a:ext cx="7888942" cy="3785652"/>
          </a:xfrm>
          <a:prstGeom prst="rect">
            <a:avLst/>
          </a:prstGeom>
          <a:solidFill>
            <a:schemeClr val="accent1">
              <a:lumMod val="20000"/>
              <a:lumOff val="80000"/>
            </a:schemeClr>
          </a:solidFill>
          <a:ln>
            <a:solidFill>
              <a:schemeClr val="bg1"/>
            </a:solidFill>
          </a:ln>
        </p:spPr>
        <p:txBody>
          <a:bodyPr wrap="square">
            <a:spAutoFit/>
          </a:bodyPr>
          <a:lstStyle/>
          <a:p>
            <a:r>
              <a:rPr lang="en-US" sz="2400" dirty="0"/>
              <a:t>Influence, which is often related to power, is an indicator of how much the stakeholder can affect others involved with the project. Who can they influence, and how strongly? </a:t>
            </a:r>
            <a:endParaRPr lang="en-US" sz="2400" dirty="0" smtClean="0"/>
          </a:p>
          <a:p>
            <a:endParaRPr lang="en-US" sz="2400" dirty="0"/>
          </a:p>
          <a:p>
            <a:r>
              <a:rPr lang="en-US" sz="2400" dirty="0" smtClean="0"/>
              <a:t>The </a:t>
            </a:r>
            <a:r>
              <a:rPr lang="en-US" sz="2400" dirty="0"/>
              <a:t>software’s end users may not have a high level of power, but they still have the ability to spread negative views about the project, which can influence others’ support for the project, as well as the long-term adoption and integration of the project outcomes into the organization.</a:t>
            </a:r>
          </a:p>
          <a:p>
            <a:r>
              <a:rPr lang="en-US" sz="2400" dirty="0"/>
              <a:t> </a:t>
            </a:r>
          </a:p>
        </p:txBody>
      </p:sp>
      <p:sp>
        <p:nvSpPr>
          <p:cNvPr id="10" name="Rectangle 9"/>
          <p:cNvSpPr/>
          <p:nvPr/>
        </p:nvSpPr>
        <p:spPr>
          <a:xfrm>
            <a:off x="3091201" y="4961"/>
            <a:ext cx="4376454" cy="523220"/>
          </a:xfrm>
          <a:prstGeom prst="rect">
            <a:avLst/>
          </a:prstGeom>
          <a:solidFill>
            <a:schemeClr val="bg1"/>
          </a:solidFill>
          <a:ln>
            <a:solidFill>
              <a:schemeClr val="accent1"/>
            </a:solidFill>
          </a:ln>
        </p:spPr>
        <p:txBody>
          <a:bodyPr wrap="none">
            <a:spAutoFit/>
          </a:bodyPr>
          <a:lstStyle/>
          <a:p>
            <a:r>
              <a:rPr lang="en-US" sz="2800" b="1" dirty="0" smtClean="0"/>
              <a:t>Tips to register </a:t>
            </a:r>
            <a:r>
              <a:rPr lang="en-US" sz="2800" b="1" dirty="0"/>
              <a:t>Stakeholders</a:t>
            </a:r>
          </a:p>
        </p:txBody>
      </p:sp>
      <p:pic>
        <p:nvPicPr>
          <p:cNvPr id="7" name="Picture 6">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31136948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barn(inVertical)">
                                      <p:cBhvr>
                                        <p:cTn id="7" dur="500"/>
                                        <p:tgtEl>
                                          <p:spTgt spid="21"/>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3"/>
                                        </p:tgtEl>
                                        <p:attrNameLst>
                                          <p:attrName>style.visibility</p:attrName>
                                        </p:attrNameLst>
                                      </p:cBhvr>
                                      <p:to>
                                        <p:strVal val="visible"/>
                                      </p:to>
                                    </p:set>
                                    <p:animEffect transition="in" filter="barn(inVertical)">
                                      <p:cBhvr>
                                        <p:cTn id="12"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3"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Rectangle 20"/>
          <p:cNvSpPr/>
          <p:nvPr/>
        </p:nvSpPr>
        <p:spPr>
          <a:xfrm>
            <a:off x="0" y="957425"/>
            <a:ext cx="12192000" cy="584775"/>
          </a:xfrm>
          <a:prstGeom prst="rect">
            <a:avLst/>
          </a:prstGeom>
          <a:solidFill>
            <a:schemeClr val="tx1">
              <a:lumMod val="75000"/>
              <a:lumOff val="25000"/>
            </a:schemeClr>
          </a:solidFill>
          <a:ln>
            <a:solidFill>
              <a:schemeClr val="bg1"/>
            </a:solidFill>
          </a:ln>
        </p:spPr>
        <p:txBody>
          <a:bodyPr wrap="square">
            <a:spAutoFit/>
          </a:bodyPr>
          <a:lstStyle/>
          <a:p>
            <a:pPr algn="ctr"/>
            <a:r>
              <a:rPr lang="en-US" sz="3200" b="1" i="1" dirty="0" smtClean="0">
                <a:solidFill>
                  <a:schemeClr val="bg1"/>
                </a:solidFill>
              </a:rPr>
              <a:t>Direction of influence</a:t>
            </a:r>
            <a:endParaRPr lang="en-US" sz="3200" b="1" i="1" dirty="0">
              <a:solidFill>
                <a:schemeClr val="bg1"/>
              </a:solidFill>
            </a:endParaRPr>
          </a:p>
        </p:txBody>
      </p:sp>
      <p:sp>
        <p:nvSpPr>
          <p:cNvPr id="10" name="Rectangle 9"/>
          <p:cNvSpPr/>
          <p:nvPr/>
        </p:nvSpPr>
        <p:spPr>
          <a:xfrm>
            <a:off x="3091201" y="4961"/>
            <a:ext cx="4376454" cy="523220"/>
          </a:xfrm>
          <a:prstGeom prst="rect">
            <a:avLst/>
          </a:prstGeom>
          <a:solidFill>
            <a:schemeClr val="bg1"/>
          </a:solidFill>
          <a:ln>
            <a:solidFill>
              <a:schemeClr val="accent1"/>
            </a:solidFill>
          </a:ln>
        </p:spPr>
        <p:txBody>
          <a:bodyPr wrap="none">
            <a:spAutoFit/>
          </a:bodyPr>
          <a:lstStyle/>
          <a:p>
            <a:r>
              <a:rPr lang="en-US" sz="2800" b="1" dirty="0" smtClean="0"/>
              <a:t>Tips to register </a:t>
            </a:r>
            <a:r>
              <a:rPr lang="en-US" sz="2800" b="1" dirty="0"/>
              <a:t>Stakeholders</a:t>
            </a:r>
          </a:p>
        </p:txBody>
      </p:sp>
      <p:pic>
        <p:nvPicPr>
          <p:cNvPr id="7" name="Picture 6"/>
          <p:cNvPicPr/>
          <p:nvPr/>
        </p:nvPicPr>
        <p:blipFill rotWithShape="1">
          <a:blip r:embed="rId2"/>
          <a:srcRect l="24744" t="18690" r="38205" b="49401"/>
          <a:stretch/>
        </p:blipFill>
        <p:spPr bwMode="auto">
          <a:xfrm>
            <a:off x="1" y="1766047"/>
            <a:ext cx="7377952" cy="4814047"/>
          </a:xfrm>
          <a:prstGeom prst="rect">
            <a:avLst/>
          </a:prstGeom>
          <a:ln>
            <a:noFill/>
          </a:ln>
          <a:extLst>
            <a:ext uri="{53640926-AAD7-44D8-BBD7-CCE9431645EC}">
              <a14:shadowObscured xmlns:a14="http://schemas.microsoft.com/office/drawing/2010/main"/>
            </a:ext>
          </a:extLst>
        </p:spPr>
      </p:pic>
      <p:pic>
        <p:nvPicPr>
          <p:cNvPr id="8" name="Picture 7">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20858822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barn(inVertical)">
                                      <p:cBhvr>
                                        <p:cTn id="7" dur="500"/>
                                        <p:tgtEl>
                                          <p:spTgt spid="21"/>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arn(inVertical)">
                                      <p:cBhvr>
                                        <p:cTn id="1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Rectangle 20"/>
          <p:cNvSpPr/>
          <p:nvPr/>
        </p:nvSpPr>
        <p:spPr>
          <a:xfrm>
            <a:off x="0" y="957425"/>
            <a:ext cx="12192000" cy="584775"/>
          </a:xfrm>
          <a:prstGeom prst="rect">
            <a:avLst/>
          </a:prstGeom>
          <a:solidFill>
            <a:schemeClr val="tx1">
              <a:lumMod val="75000"/>
              <a:lumOff val="25000"/>
            </a:schemeClr>
          </a:solidFill>
          <a:ln>
            <a:solidFill>
              <a:schemeClr val="bg1"/>
            </a:solidFill>
          </a:ln>
        </p:spPr>
        <p:txBody>
          <a:bodyPr wrap="square">
            <a:spAutoFit/>
          </a:bodyPr>
          <a:lstStyle/>
          <a:p>
            <a:pPr algn="ctr"/>
            <a:r>
              <a:rPr lang="en-US" sz="3200" b="1" i="1" dirty="0" smtClean="0">
                <a:solidFill>
                  <a:schemeClr val="bg1"/>
                </a:solidFill>
              </a:rPr>
              <a:t>Support</a:t>
            </a:r>
            <a:endParaRPr lang="en-US" sz="3200" b="1" i="1" dirty="0">
              <a:solidFill>
                <a:schemeClr val="bg1"/>
              </a:solidFill>
            </a:endParaRPr>
          </a:p>
        </p:txBody>
      </p:sp>
      <p:sp>
        <p:nvSpPr>
          <p:cNvPr id="23" name="Rectangle 22"/>
          <p:cNvSpPr/>
          <p:nvPr/>
        </p:nvSpPr>
        <p:spPr>
          <a:xfrm>
            <a:off x="0" y="1747326"/>
            <a:ext cx="7888942" cy="1200329"/>
          </a:xfrm>
          <a:prstGeom prst="rect">
            <a:avLst/>
          </a:prstGeom>
          <a:solidFill>
            <a:schemeClr val="accent1">
              <a:lumMod val="20000"/>
              <a:lumOff val="80000"/>
            </a:schemeClr>
          </a:solidFill>
          <a:ln>
            <a:solidFill>
              <a:schemeClr val="bg1"/>
            </a:solidFill>
          </a:ln>
        </p:spPr>
        <p:txBody>
          <a:bodyPr wrap="square">
            <a:spAutoFit/>
          </a:bodyPr>
          <a:lstStyle/>
          <a:p>
            <a:r>
              <a:rPr lang="en-US" sz="2400" dirty="0"/>
              <a:t>Stakeholder support can make or break a project. In the section on planning stakeholder engagement. We offer five classifications of stakeholder engagement:</a:t>
            </a:r>
          </a:p>
        </p:txBody>
      </p:sp>
      <p:sp>
        <p:nvSpPr>
          <p:cNvPr id="10" name="Rectangle 9"/>
          <p:cNvSpPr/>
          <p:nvPr/>
        </p:nvSpPr>
        <p:spPr>
          <a:xfrm>
            <a:off x="3091201" y="4961"/>
            <a:ext cx="4376454" cy="523220"/>
          </a:xfrm>
          <a:prstGeom prst="rect">
            <a:avLst/>
          </a:prstGeom>
          <a:solidFill>
            <a:schemeClr val="bg1"/>
          </a:solidFill>
          <a:ln>
            <a:solidFill>
              <a:schemeClr val="accent1"/>
            </a:solidFill>
          </a:ln>
        </p:spPr>
        <p:txBody>
          <a:bodyPr wrap="none">
            <a:spAutoFit/>
          </a:bodyPr>
          <a:lstStyle/>
          <a:p>
            <a:r>
              <a:rPr lang="en-US" sz="2800" b="1" dirty="0" smtClean="0"/>
              <a:t>Tips to register </a:t>
            </a:r>
            <a:r>
              <a:rPr lang="en-US" sz="2800" b="1" dirty="0"/>
              <a:t>Stakeholders</a:t>
            </a:r>
          </a:p>
        </p:txBody>
      </p:sp>
      <p:pic>
        <p:nvPicPr>
          <p:cNvPr id="7" name="Picture 6"/>
          <p:cNvPicPr/>
          <p:nvPr/>
        </p:nvPicPr>
        <p:blipFill>
          <a:blip r:embed="rId2">
            <a:extLst>
              <a:ext uri="{28A0092B-C50C-407E-A947-70E740481C1C}">
                <a14:useLocalDpi xmlns:a14="http://schemas.microsoft.com/office/drawing/2010/main" val="0"/>
              </a:ext>
            </a:extLst>
          </a:blip>
          <a:stretch>
            <a:fillRect/>
          </a:stretch>
        </p:blipFill>
        <p:spPr>
          <a:xfrm>
            <a:off x="0" y="3401708"/>
            <a:ext cx="7579151" cy="3206482"/>
          </a:xfrm>
          <a:prstGeom prst="rect">
            <a:avLst/>
          </a:prstGeom>
        </p:spPr>
      </p:pic>
      <p:pic>
        <p:nvPicPr>
          <p:cNvPr id="8" name="Picture 7">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13666736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barn(inVertical)">
                                      <p:cBhvr>
                                        <p:cTn id="7" dur="500"/>
                                        <p:tgtEl>
                                          <p:spTgt spid="21"/>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3"/>
                                        </p:tgtEl>
                                        <p:attrNameLst>
                                          <p:attrName>style.visibility</p:attrName>
                                        </p:attrNameLst>
                                      </p:cBhvr>
                                      <p:to>
                                        <p:strVal val="visible"/>
                                      </p:to>
                                    </p:set>
                                    <p:animEffect transition="in" filter="barn(inVertical)">
                                      <p:cBhvr>
                                        <p:cTn id="12" dur="500"/>
                                        <p:tgtEl>
                                          <p:spTgt spid="23"/>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randombar(horizontal)">
                                      <p:cBhvr>
                                        <p:cTn id="1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3"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Rectangle 20"/>
          <p:cNvSpPr/>
          <p:nvPr/>
        </p:nvSpPr>
        <p:spPr>
          <a:xfrm>
            <a:off x="0" y="957425"/>
            <a:ext cx="12192000" cy="584775"/>
          </a:xfrm>
          <a:prstGeom prst="rect">
            <a:avLst/>
          </a:prstGeom>
          <a:solidFill>
            <a:schemeClr val="tx1">
              <a:lumMod val="75000"/>
              <a:lumOff val="25000"/>
            </a:schemeClr>
          </a:solidFill>
          <a:ln>
            <a:solidFill>
              <a:schemeClr val="bg1"/>
            </a:solidFill>
          </a:ln>
        </p:spPr>
        <p:txBody>
          <a:bodyPr wrap="square">
            <a:spAutoFit/>
          </a:bodyPr>
          <a:lstStyle/>
          <a:p>
            <a:pPr algn="ctr"/>
            <a:r>
              <a:rPr lang="en-US" sz="3200" b="1" i="1" dirty="0" smtClean="0">
                <a:solidFill>
                  <a:schemeClr val="bg1"/>
                </a:solidFill>
              </a:rPr>
              <a:t>Support</a:t>
            </a:r>
            <a:endParaRPr lang="en-US" sz="3200" b="1" i="1" dirty="0">
              <a:solidFill>
                <a:schemeClr val="bg1"/>
              </a:solidFill>
            </a:endParaRPr>
          </a:p>
        </p:txBody>
      </p:sp>
      <p:sp>
        <p:nvSpPr>
          <p:cNvPr id="23" name="Rectangle 22"/>
          <p:cNvSpPr/>
          <p:nvPr/>
        </p:nvSpPr>
        <p:spPr>
          <a:xfrm>
            <a:off x="0" y="1747326"/>
            <a:ext cx="7888942" cy="1200329"/>
          </a:xfrm>
          <a:prstGeom prst="rect">
            <a:avLst/>
          </a:prstGeom>
          <a:solidFill>
            <a:schemeClr val="accent1">
              <a:lumMod val="20000"/>
              <a:lumOff val="80000"/>
            </a:schemeClr>
          </a:solidFill>
          <a:ln>
            <a:solidFill>
              <a:schemeClr val="bg1"/>
            </a:solidFill>
          </a:ln>
        </p:spPr>
        <p:txBody>
          <a:bodyPr wrap="square">
            <a:spAutoFit/>
          </a:bodyPr>
          <a:lstStyle/>
          <a:p>
            <a:r>
              <a:rPr lang="en-US" sz="2400" smtClean="0"/>
              <a:t>Stakeholder support can make or break a project. In the section on planning stakeholder engagement. We offer five classifications of stakeholder engagement:</a:t>
            </a:r>
            <a:endParaRPr lang="en-US" sz="2400" dirty="0"/>
          </a:p>
        </p:txBody>
      </p:sp>
      <p:sp>
        <p:nvSpPr>
          <p:cNvPr id="10" name="Rectangle 9"/>
          <p:cNvSpPr/>
          <p:nvPr/>
        </p:nvSpPr>
        <p:spPr>
          <a:xfrm>
            <a:off x="3091201" y="4961"/>
            <a:ext cx="4376454" cy="523220"/>
          </a:xfrm>
          <a:prstGeom prst="rect">
            <a:avLst/>
          </a:prstGeom>
          <a:solidFill>
            <a:schemeClr val="bg1"/>
          </a:solidFill>
          <a:ln>
            <a:solidFill>
              <a:schemeClr val="accent1"/>
            </a:solidFill>
          </a:ln>
        </p:spPr>
        <p:txBody>
          <a:bodyPr wrap="none">
            <a:spAutoFit/>
          </a:bodyPr>
          <a:lstStyle/>
          <a:p>
            <a:r>
              <a:rPr lang="en-US" sz="2800" b="1" dirty="0" smtClean="0"/>
              <a:t>Tips to register </a:t>
            </a:r>
            <a:r>
              <a:rPr lang="en-US" sz="2800" b="1" dirty="0"/>
              <a:t>Stakeholders</a:t>
            </a:r>
          </a:p>
        </p:txBody>
      </p:sp>
      <p:sp>
        <p:nvSpPr>
          <p:cNvPr id="8" name="Rectangle 7"/>
          <p:cNvSpPr/>
          <p:nvPr/>
        </p:nvSpPr>
        <p:spPr>
          <a:xfrm>
            <a:off x="0" y="3235467"/>
            <a:ext cx="7467655" cy="3046988"/>
          </a:xfrm>
          <a:prstGeom prst="rect">
            <a:avLst/>
          </a:prstGeom>
          <a:solidFill>
            <a:schemeClr val="accent5">
              <a:lumMod val="40000"/>
              <a:lumOff val="60000"/>
            </a:schemeClr>
          </a:solidFill>
          <a:ln>
            <a:solidFill>
              <a:schemeClr val="bg1"/>
            </a:solidFill>
          </a:ln>
        </p:spPr>
        <p:txBody>
          <a:bodyPr wrap="square">
            <a:spAutoFit/>
          </a:bodyPr>
          <a:lstStyle/>
          <a:p>
            <a:r>
              <a:rPr lang="en-US" sz="2400" b="1" i="1" u="sng" dirty="0">
                <a:effectLst>
                  <a:outerShdw blurRad="38100" dist="38100" dir="2700000" algn="tl">
                    <a:srgbClr val="000000">
                      <a:alpha val="43137"/>
                    </a:srgbClr>
                  </a:outerShdw>
                </a:effectLst>
              </a:rPr>
              <a:t>Unaware</a:t>
            </a:r>
            <a:r>
              <a:rPr lang="en-US" sz="2400" dirty="0"/>
              <a:t>: Stakeholders who are unaware do not know of </a:t>
            </a:r>
            <a:r>
              <a:rPr lang="en-US" sz="2400" dirty="0" smtClean="0"/>
              <a:t>the project’s </a:t>
            </a:r>
            <a:r>
              <a:rPr lang="en-US" sz="2400" dirty="0"/>
              <a:t>existence. They do not have the basic knowledge required to move to a different classification of engagement</a:t>
            </a:r>
            <a:r>
              <a:rPr lang="en-US" sz="2400" dirty="0" smtClean="0"/>
              <a:t>.</a:t>
            </a:r>
          </a:p>
          <a:p>
            <a:endParaRPr lang="en-US" sz="2400" dirty="0"/>
          </a:p>
          <a:p>
            <a:r>
              <a:rPr lang="en-US" sz="2400" b="1" i="1" u="sng" dirty="0">
                <a:effectLst>
                  <a:outerShdw blurRad="38100" dist="38100" dir="2700000" algn="tl">
                    <a:srgbClr val="000000">
                      <a:alpha val="43137"/>
                    </a:srgbClr>
                  </a:outerShdw>
                </a:effectLst>
              </a:rPr>
              <a:t>Resistant</a:t>
            </a:r>
            <a:r>
              <a:rPr lang="en-US" sz="2400" dirty="0"/>
              <a:t>: Resistant stakeholders know about the project but do not support it. They may actively work to stop the project in whole or in part.</a:t>
            </a:r>
          </a:p>
        </p:txBody>
      </p:sp>
      <p:pic>
        <p:nvPicPr>
          <p:cNvPr id="7" name="Picture 6">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28012759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barn(inVertical)">
                                      <p:cBhvr>
                                        <p:cTn id="7" dur="500"/>
                                        <p:tgtEl>
                                          <p:spTgt spid="21"/>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3"/>
                                        </p:tgtEl>
                                        <p:attrNameLst>
                                          <p:attrName>style.visibility</p:attrName>
                                        </p:attrNameLst>
                                      </p:cBhvr>
                                      <p:to>
                                        <p:strVal val="visible"/>
                                      </p:to>
                                    </p:set>
                                    <p:animEffect transition="in" filter="barn(inVertical)">
                                      <p:cBhvr>
                                        <p:cTn id="12" dur="500"/>
                                        <p:tgtEl>
                                          <p:spTgt spid="23"/>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arn(inVertical)">
                                      <p:cBhvr>
                                        <p:cTn id="1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3" grpId="0" animBg="1"/>
      <p:bldP spid="8"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Rectangle 20"/>
          <p:cNvSpPr/>
          <p:nvPr/>
        </p:nvSpPr>
        <p:spPr>
          <a:xfrm>
            <a:off x="0" y="957425"/>
            <a:ext cx="12192000" cy="584775"/>
          </a:xfrm>
          <a:prstGeom prst="rect">
            <a:avLst/>
          </a:prstGeom>
          <a:solidFill>
            <a:schemeClr val="tx1">
              <a:lumMod val="75000"/>
              <a:lumOff val="25000"/>
            </a:schemeClr>
          </a:solidFill>
          <a:ln>
            <a:solidFill>
              <a:schemeClr val="bg1"/>
            </a:solidFill>
          </a:ln>
        </p:spPr>
        <p:txBody>
          <a:bodyPr wrap="square">
            <a:spAutoFit/>
          </a:bodyPr>
          <a:lstStyle/>
          <a:p>
            <a:pPr algn="ctr"/>
            <a:r>
              <a:rPr lang="en-US" sz="3200" b="1" i="1" dirty="0" smtClean="0">
                <a:solidFill>
                  <a:schemeClr val="bg1"/>
                </a:solidFill>
              </a:rPr>
              <a:t>Support</a:t>
            </a:r>
            <a:endParaRPr lang="en-US" sz="3200" b="1" i="1" dirty="0">
              <a:solidFill>
                <a:schemeClr val="bg1"/>
              </a:solidFill>
            </a:endParaRPr>
          </a:p>
        </p:txBody>
      </p:sp>
      <p:sp>
        <p:nvSpPr>
          <p:cNvPr id="23" name="Rectangle 22"/>
          <p:cNvSpPr/>
          <p:nvPr/>
        </p:nvSpPr>
        <p:spPr>
          <a:xfrm>
            <a:off x="0" y="1747326"/>
            <a:ext cx="7888942" cy="1200329"/>
          </a:xfrm>
          <a:prstGeom prst="rect">
            <a:avLst/>
          </a:prstGeom>
          <a:solidFill>
            <a:schemeClr val="accent1">
              <a:lumMod val="20000"/>
              <a:lumOff val="80000"/>
            </a:schemeClr>
          </a:solidFill>
          <a:ln>
            <a:solidFill>
              <a:schemeClr val="bg1"/>
            </a:solidFill>
          </a:ln>
        </p:spPr>
        <p:txBody>
          <a:bodyPr wrap="square">
            <a:spAutoFit/>
          </a:bodyPr>
          <a:lstStyle/>
          <a:p>
            <a:r>
              <a:rPr lang="en-US" sz="2400" smtClean="0"/>
              <a:t>Stakeholder support can make or break a project. In the section on planning stakeholder engagement. We offer five classifications of stakeholder engagement:</a:t>
            </a:r>
            <a:endParaRPr lang="en-US" sz="2400" dirty="0"/>
          </a:p>
        </p:txBody>
      </p:sp>
      <p:sp>
        <p:nvSpPr>
          <p:cNvPr id="10" name="Rectangle 9"/>
          <p:cNvSpPr/>
          <p:nvPr/>
        </p:nvSpPr>
        <p:spPr>
          <a:xfrm>
            <a:off x="3091201" y="4961"/>
            <a:ext cx="4376454" cy="523220"/>
          </a:xfrm>
          <a:prstGeom prst="rect">
            <a:avLst/>
          </a:prstGeom>
          <a:solidFill>
            <a:schemeClr val="bg1"/>
          </a:solidFill>
          <a:ln>
            <a:solidFill>
              <a:schemeClr val="accent1"/>
            </a:solidFill>
          </a:ln>
        </p:spPr>
        <p:txBody>
          <a:bodyPr wrap="none">
            <a:spAutoFit/>
          </a:bodyPr>
          <a:lstStyle/>
          <a:p>
            <a:r>
              <a:rPr lang="en-US" sz="2800" b="1" dirty="0" smtClean="0"/>
              <a:t>Tips to register </a:t>
            </a:r>
            <a:r>
              <a:rPr lang="en-US" sz="2800" b="1" dirty="0"/>
              <a:t>Stakeholders</a:t>
            </a:r>
          </a:p>
        </p:txBody>
      </p:sp>
      <p:sp>
        <p:nvSpPr>
          <p:cNvPr id="8" name="Rectangle 7"/>
          <p:cNvSpPr/>
          <p:nvPr/>
        </p:nvSpPr>
        <p:spPr>
          <a:xfrm>
            <a:off x="0" y="3235467"/>
            <a:ext cx="7888942" cy="3416320"/>
          </a:xfrm>
          <a:prstGeom prst="rect">
            <a:avLst/>
          </a:prstGeom>
          <a:solidFill>
            <a:schemeClr val="accent5">
              <a:lumMod val="40000"/>
              <a:lumOff val="60000"/>
            </a:schemeClr>
          </a:solidFill>
          <a:ln>
            <a:solidFill>
              <a:schemeClr val="bg1"/>
            </a:solidFill>
          </a:ln>
        </p:spPr>
        <p:txBody>
          <a:bodyPr wrap="square">
            <a:spAutoFit/>
          </a:bodyPr>
          <a:lstStyle/>
          <a:p>
            <a:r>
              <a:rPr lang="en-US" sz="2400" b="1" i="1" u="sng" dirty="0">
                <a:effectLst>
                  <a:outerShdw blurRad="38100" dist="38100" dir="2700000" algn="tl">
                    <a:srgbClr val="000000">
                      <a:alpha val="43137"/>
                    </a:srgbClr>
                  </a:outerShdw>
                </a:effectLst>
              </a:rPr>
              <a:t>Neutral</a:t>
            </a:r>
            <a:r>
              <a:rPr lang="en-US" sz="2400" dirty="0"/>
              <a:t>: Stakeholders who are neutral do not act in ways that either promote or detract from the project. Often these stakeholders are not highly impacted by the project</a:t>
            </a:r>
            <a:r>
              <a:rPr lang="en-US" sz="2400" dirty="0" smtClean="0"/>
              <a:t>.</a:t>
            </a:r>
          </a:p>
          <a:p>
            <a:endParaRPr lang="en-US" sz="2400" dirty="0"/>
          </a:p>
          <a:p>
            <a:r>
              <a:rPr lang="en-US" sz="2400" b="1" i="1" u="sng" dirty="0">
                <a:effectLst>
                  <a:outerShdw blurRad="38100" dist="38100" dir="2700000" algn="tl">
                    <a:srgbClr val="000000">
                      <a:alpha val="43137"/>
                    </a:srgbClr>
                  </a:outerShdw>
                </a:effectLst>
              </a:rPr>
              <a:t>Supportive</a:t>
            </a:r>
            <a:r>
              <a:rPr lang="en-US" sz="2400" dirty="0"/>
              <a:t>: Supportive stakeholders take steps to support the project in words and/or actions</a:t>
            </a:r>
            <a:r>
              <a:rPr lang="en-US" sz="2400" dirty="0" smtClean="0"/>
              <a:t>.</a:t>
            </a:r>
          </a:p>
          <a:p>
            <a:endParaRPr lang="en-US" sz="2400" dirty="0"/>
          </a:p>
          <a:p>
            <a:r>
              <a:rPr lang="en-US" sz="2400" b="1" i="1" u="sng" dirty="0">
                <a:effectLst>
                  <a:outerShdw blurRad="38100" dist="38100" dir="2700000" algn="tl">
                    <a:srgbClr val="000000">
                      <a:alpha val="43137"/>
                    </a:srgbClr>
                  </a:outerShdw>
                </a:effectLst>
              </a:rPr>
              <a:t>Leading</a:t>
            </a:r>
            <a:r>
              <a:rPr lang="en-US" sz="2400" dirty="0"/>
              <a:t>: These stakeholders take a leadership role in ensuring the project succeeds.</a:t>
            </a:r>
          </a:p>
        </p:txBody>
      </p:sp>
      <p:pic>
        <p:nvPicPr>
          <p:cNvPr id="7" name="Picture 6">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40154558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barn(inVertical)">
                                      <p:cBhvr>
                                        <p:cTn id="7" dur="500"/>
                                        <p:tgtEl>
                                          <p:spTgt spid="21"/>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3"/>
                                        </p:tgtEl>
                                        <p:attrNameLst>
                                          <p:attrName>style.visibility</p:attrName>
                                        </p:attrNameLst>
                                      </p:cBhvr>
                                      <p:to>
                                        <p:strVal val="visible"/>
                                      </p:to>
                                    </p:set>
                                    <p:animEffect transition="in" filter="barn(inVertical)">
                                      <p:cBhvr>
                                        <p:cTn id="12" dur="500"/>
                                        <p:tgtEl>
                                          <p:spTgt spid="23"/>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arn(inVertical)">
                                      <p:cBhvr>
                                        <p:cTn id="1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3" grpId="0" animBg="1"/>
      <p:bldP spid="8"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Rectangle 20"/>
          <p:cNvSpPr/>
          <p:nvPr/>
        </p:nvSpPr>
        <p:spPr>
          <a:xfrm>
            <a:off x="0" y="957425"/>
            <a:ext cx="12192000" cy="584775"/>
          </a:xfrm>
          <a:prstGeom prst="rect">
            <a:avLst/>
          </a:prstGeom>
          <a:solidFill>
            <a:schemeClr val="tx1">
              <a:lumMod val="75000"/>
              <a:lumOff val="25000"/>
            </a:schemeClr>
          </a:solidFill>
          <a:ln>
            <a:solidFill>
              <a:schemeClr val="bg1"/>
            </a:solidFill>
          </a:ln>
        </p:spPr>
        <p:txBody>
          <a:bodyPr wrap="square">
            <a:spAutoFit/>
          </a:bodyPr>
          <a:lstStyle/>
          <a:p>
            <a:pPr algn="ctr"/>
            <a:r>
              <a:rPr lang="en-US" sz="3200" b="1" i="1" dirty="0" smtClean="0">
                <a:solidFill>
                  <a:schemeClr val="bg1"/>
                </a:solidFill>
              </a:rPr>
              <a:t>Support</a:t>
            </a:r>
            <a:endParaRPr lang="en-US" sz="3200" b="1" i="1" dirty="0">
              <a:solidFill>
                <a:schemeClr val="bg1"/>
              </a:solidFill>
            </a:endParaRPr>
          </a:p>
        </p:txBody>
      </p:sp>
      <p:sp>
        <p:nvSpPr>
          <p:cNvPr id="10" name="Rectangle 9"/>
          <p:cNvSpPr/>
          <p:nvPr/>
        </p:nvSpPr>
        <p:spPr>
          <a:xfrm>
            <a:off x="3091201" y="4961"/>
            <a:ext cx="4376454" cy="523220"/>
          </a:xfrm>
          <a:prstGeom prst="rect">
            <a:avLst/>
          </a:prstGeom>
          <a:solidFill>
            <a:schemeClr val="bg1"/>
          </a:solidFill>
          <a:ln>
            <a:solidFill>
              <a:schemeClr val="accent1"/>
            </a:solidFill>
          </a:ln>
        </p:spPr>
        <p:txBody>
          <a:bodyPr wrap="none">
            <a:spAutoFit/>
          </a:bodyPr>
          <a:lstStyle/>
          <a:p>
            <a:r>
              <a:rPr lang="en-US" sz="2800" b="1" dirty="0" smtClean="0"/>
              <a:t>Tips to register </a:t>
            </a:r>
            <a:r>
              <a:rPr lang="en-US" sz="2800" b="1" dirty="0"/>
              <a:t>Stakeholders</a:t>
            </a:r>
          </a:p>
        </p:txBody>
      </p:sp>
      <p:pic>
        <p:nvPicPr>
          <p:cNvPr id="7" name="Picture 6"/>
          <p:cNvPicPr/>
          <p:nvPr/>
        </p:nvPicPr>
        <p:blipFill>
          <a:blip r:embed="rId2">
            <a:extLst>
              <a:ext uri="{28A0092B-C50C-407E-A947-70E740481C1C}">
                <a14:useLocalDpi xmlns:a14="http://schemas.microsoft.com/office/drawing/2010/main" val="0"/>
              </a:ext>
            </a:extLst>
          </a:blip>
          <a:stretch>
            <a:fillRect/>
          </a:stretch>
        </p:blipFill>
        <p:spPr>
          <a:xfrm>
            <a:off x="0" y="1566372"/>
            <a:ext cx="7579151" cy="2467746"/>
          </a:xfrm>
          <a:prstGeom prst="rect">
            <a:avLst/>
          </a:prstGeom>
        </p:spPr>
      </p:pic>
      <p:pic>
        <p:nvPicPr>
          <p:cNvPr id="8" name="Picture 7"/>
          <p:cNvPicPr/>
          <p:nvPr/>
        </p:nvPicPr>
        <p:blipFill rotWithShape="1">
          <a:blip r:embed="rId3"/>
          <a:srcRect l="30513" t="36468" r="43461" b="49174"/>
          <a:stretch/>
        </p:blipFill>
        <p:spPr bwMode="auto">
          <a:xfrm>
            <a:off x="-1" y="4536141"/>
            <a:ext cx="7579151" cy="1976494"/>
          </a:xfrm>
          <a:prstGeom prst="rect">
            <a:avLst/>
          </a:prstGeom>
          <a:ln>
            <a:noFill/>
          </a:ln>
          <a:extLst>
            <a:ext uri="{53640926-AAD7-44D8-BBD7-CCE9431645EC}">
              <a14:shadowObscured xmlns:a14="http://schemas.microsoft.com/office/drawing/2010/main"/>
            </a:ext>
          </a:extLst>
        </p:spPr>
      </p:pic>
      <p:pic>
        <p:nvPicPr>
          <p:cNvPr id="9" name="Picture 8">
            <a:extLst>
              <a:ext uri="{FF2B5EF4-FFF2-40B4-BE49-F238E27FC236}">
                <a16:creationId xmlns:a16="http://schemas.microsoft.com/office/drawing/2014/main" id="{7B1083B8-7F24-C9AF-FA88-CAB8BE99D406}"/>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27006980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barn(inVertical)">
                                      <p:cBhvr>
                                        <p:cTn id="7" dur="500"/>
                                        <p:tgtEl>
                                          <p:spTgt spid="21"/>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randombar(horizontal)">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arn(inVertical)">
                                      <p:cBhvr>
                                        <p:cTn id="1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Rectangle 20"/>
          <p:cNvSpPr/>
          <p:nvPr/>
        </p:nvSpPr>
        <p:spPr>
          <a:xfrm>
            <a:off x="0" y="933253"/>
            <a:ext cx="12192000" cy="523220"/>
          </a:xfrm>
          <a:prstGeom prst="rect">
            <a:avLst/>
          </a:prstGeom>
          <a:solidFill>
            <a:schemeClr val="tx1">
              <a:lumMod val="75000"/>
              <a:lumOff val="25000"/>
            </a:schemeClr>
          </a:solidFill>
          <a:ln>
            <a:solidFill>
              <a:schemeClr val="bg1"/>
            </a:solidFill>
          </a:ln>
        </p:spPr>
        <p:txBody>
          <a:bodyPr wrap="square">
            <a:spAutoFit/>
          </a:bodyPr>
          <a:lstStyle/>
          <a:p>
            <a:pPr algn="ctr"/>
            <a:r>
              <a:rPr lang="en-US" sz="2800" b="1" i="1" dirty="0">
                <a:solidFill>
                  <a:schemeClr val="bg1"/>
                </a:solidFill>
              </a:rPr>
              <a:t>The spectrum of stakeholder engagement</a:t>
            </a:r>
            <a:endParaRPr lang="en-US" sz="2800" dirty="0">
              <a:solidFill>
                <a:schemeClr val="bg1"/>
              </a:solidFill>
            </a:endParaRPr>
          </a:p>
        </p:txBody>
      </p:sp>
      <p:sp>
        <p:nvSpPr>
          <p:cNvPr id="23" name="Rectangle 22"/>
          <p:cNvSpPr/>
          <p:nvPr/>
        </p:nvSpPr>
        <p:spPr>
          <a:xfrm>
            <a:off x="71718" y="1668066"/>
            <a:ext cx="6589059" cy="1938992"/>
          </a:xfrm>
          <a:prstGeom prst="rect">
            <a:avLst/>
          </a:prstGeom>
          <a:solidFill>
            <a:schemeClr val="accent1">
              <a:lumMod val="20000"/>
              <a:lumOff val="80000"/>
            </a:schemeClr>
          </a:solidFill>
          <a:ln>
            <a:solidFill>
              <a:schemeClr val="bg1"/>
            </a:solidFill>
          </a:ln>
        </p:spPr>
        <p:txBody>
          <a:bodyPr wrap="square">
            <a:spAutoFit/>
          </a:bodyPr>
          <a:lstStyle/>
          <a:p>
            <a:r>
              <a:rPr lang="en-US" sz="2400" dirty="0"/>
              <a:t>In your stakeholder engagement planning, you should attempt </a:t>
            </a:r>
            <a:r>
              <a:rPr lang="en-US" sz="2400" dirty="0" smtClean="0"/>
              <a:t>to identify </a:t>
            </a:r>
            <a:r>
              <a:rPr lang="en-US" sz="2400" dirty="0"/>
              <a:t>where each of your stakeholders are on this spectrum, and where they need to be in order for the project to progress smoothly and achieve its goals. </a:t>
            </a:r>
            <a:endParaRPr lang="en-US" sz="3200" dirty="0"/>
          </a:p>
        </p:txBody>
      </p:sp>
      <p:sp>
        <p:nvSpPr>
          <p:cNvPr id="10" name="Rectangle 9"/>
          <p:cNvSpPr/>
          <p:nvPr/>
        </p:nvSpPr>
        <p:spPr>
          <a:xfrm>
            <a:off x="3091201" y="4961"/>
            <a:ext cx="4376454" cy="523220"/>
          </a:xfrm>
          <a:prstGeom prst="rect">
            <a:avLst/>
          </a:prstGeom>
          <a:solidFill>
            <a:schemeClr val="bg1"/>
          </a:solidFill>
          <a:ln>
            <a:solidFill>
              <a:schemeClr val="accent1"/>
            </a:solidFill>
          </a:ln>
        </p:spPr>
        <p:txBody>
          <a:bodyPr wrap="none">
            <a:spAutoFit/>
          </a:bodyPr>
          <a:lstStyle/>
          <a:p>
            <a:r>
              <a:rPr lang="en-US" sz="2800" b="1" dirty="0" smtClean="0"/>
              <a:t>Tips to register </a:t>
            </a:r>
            <a:r>
              <a:rPr lang="en-US" sz="2800" b="1" dirty="0"/>
              <a:t>Stakeholders</a:t>
            </a:r>
          </a:p>
        </p:txBody>
      </p:sp>
      <p:sp>
        <p:nvSpPr>
          <p:cNvPr id="8" name="Rectangle 7"/>
          <p:cNvSpPr/>
          <p:nvPr/>
        </p:nvSpPr>
        <p:spPr>
          <a:xfrm>
            <a:off x="0" y="4535350"/>
            <a:ext cx="7216588" cy="1938992"/>
          </a:xfrm>
          <a:prstGeom prst="rect">
            <a:avLst/>
          </a:prstGeom>
          <a:solidFill>
            <a:schemeClr val="accent5">
              <a:lumMod val="40000"/>
              <a:lumOff val="60000"/>
            </a:schemeClr>
          </a:solidFill>
          <a:ln>
            <a:solidFill>
              <a:schemeClr val="bg1"/>
            </a:solidFill>
          </a:ln>
        </p:spPr>
        <p:txBody>
          <a:bodyPr wrap="square">
            <a:spAutoFit/>
          </a:bodyPr>
          <a:lstStyle/>
          <a:p>
            <a:r>
              <a:rPr lang="en-US" sz="2400" dirty="0"/>
              <a:t>Why is this important? Because knowing where your stakeholders sit on this spectrum can help you and the project team develop and implement communication strategies that align with stakeholders’ expectations and interests.</a:t>
            </a:r>
            <a:endParaRPr lang="en-US" sz="3200" dirty="0"/>
          </a:p>
        </p:txBody>
      </p:sp>
      <p:pic>
        <p:nvPicPr>
          <p:cNvPr id="7" name="Picture 6"/>
          <p:cNvPicPr/>
          <p:nvPr/>
        </p:nvPicPr>
        <p:blipFill rotWithShape="1">
          <a:blip r:embed="rId2"/>
          <a:srcRect l="30513" t="36468" r="43461" b="49174"/>
          <a:stretch/>
        </p:blipFill>
        <p:spPr bwMode="auto">
          <a:xfrm>
            <a:off x="6526306" y="1547152"/>
            <a:ext cx="6005009" cy="1272540"/>
          </a:xfrm>
          <a:prstGeom prst="rect">
            <a:avLst/>
          </a:prstGeom>
          <a:ln>
            <a:noFill/>
          </a:ln>
          <a:extLst>
            <a:ext uri="{53640926-AAD7-44D8-BBD7-CCE9431645EC}">
              <a14:shadowObscured xmlns:a14="http://schemas.microsoft.com/office/drawing/2010/main"/>
            </a:ext>
          </a:extLst>
        </p:spPr>
      </p:pic>
      <p:pic>
        <p:nvPicPr>
          <p:cNvPr id="9" name="Picture 8">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27079839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barn(inVertical)">
                                      <p:cBhvr>
                                        <p:cTn id="7" dur="500"/>
                                        <p:tgtEl>
                                          <p:spTgt spid="21"/>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3"/>
                                        </p:tgtEl>
                                        <p:attrNameLst>
                                          <p:attrName>style.visibility</p:attrName>
                                        </p:attrNameLst>
                                      </p:cBhvr>
                                      <p:to>
                                        <p:strVal val="visible"/>
                                      </p:to>
                                    </p:set>
                                    <p:animEffect transition="in" filter="barn(inVertical)">
                                      <p:cBhvr>
                                        <p:cTn id="12" dur="500"/>
                                        <p:tgtEl>
                                          <p:spTgt spid="23"/>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arn(inVertical)">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barn(inVertical)">
                                      <p:cBhvr>
                                        <p:cTn id="2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3" grpId="0" animBg="1"/>
      <p:bldP spid="8"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Rectangle 20"/>
          <p:cNvSpPr/>
          <p:nvPr/>
        </p:nvSpPr>
        <p:spPr>
          <a:xfrm>
            <a:off x="0" y="933253"/>
            <a:ext cx="12192000" cy="523220"/>
          </a:xfrm>
          <a:prstGeom prst="rect">
            <a:avLst/>
          </a:prstGeom>
          <a:solidFill>
            <a:schemeClr val="tx1">
              <a:lumMod val="75000"/>
              <a:lumOff val="25000"/>
            </a:schemeClr>
          </a:solidFill>
          <a:ln>
            <a:solidFill>
              <a:schemeClr val="bg1"/>
            </a:solidFill>
          </a:ln>
        </p:spPr>
        <p:txBody>
          <a:bodyPr wrap="square">
            <a:spAutoFit/>
          </a:bodyPr>
          <a:lstStyle/>
          <a:p>
            <a:pPr algn="ctr"/>
            <a:r>
              <a:rPr lang="en-US" sz="2800" b="1" i="1" dirty="0" smtClean="0">
                <a:solidFill>
                  <a:schemeClr val="bg1"/>
                </a:solidFill>
              </a:rPr>
              <a:t>WIFM</a:t>
            </a:r>
            <a:endParaRPr lang="en-US" sz="2800" dirty="0">
              <a:solidFill>
                <a:schemeClr val="bg1"/>
              </a:solidFill>
            </a:endParaRPr>
          </a:p>
        </p:txBody>
      </p:sp>
      <p:sp>
        <p:nvSpPr>
          <p:cNvPr id="23" name="Rectangle 22"/>
          <p:cNvSpPr/>
          <p:nvPr/>
        </p:nvSpPr>
        <p:spPr>
          <a:xfrm>
            <a:off x="0" y="1698046"/>
            <a:ext cx="11116235" cy="1200329"/>
          </a:xfrm>
          <a:prstGeom prst="rect">
            <a:avLst/>
          </a:prstGeom>
          <a:solidFill>
            <a:schemeClr val="accent1">
              <a:lumMod val="20000"/>
              <a:lumOff val="80000"/>
            </a:schemeClr>
          </a:solidFill>
          <a:ln>
            <a:solidFill>
              <a:schemeClr val="bg1"/>
            </a:solidFill>
          </a:ln>
        </p:spPr>
        <p:txBody>
          <a:bodyPr wrap="square">
            <a:spAutoFit/>
          </a:bodyPr>
          <a:lstStyle/>
          <a:p>
            <a:r>
              <a:rPr lang="en-US" sz="2400" dirty="0"/>
              <a:t>Frequently referred to as “what’s in it for me” or WIIFM, this concept is basic but powerful. Simply put, people respond better and engage more when you talk about what matters to them. </a:t>
            </a:r>
          </a:p>
        </p:txBody>
      </p:sp>
      <p:sp>
        <p:nvSpPr>
          <p:cNvPr id="10" name="Rectangle 9"/>
          <p:cNvSpPr/>
          <p:nvPr/>
        </p:nvSpPr>
        <p:spPr>
          <a:xfrm>
            <a:off x="3091201" y="4961"/>
            <a:ext cx="4376454" cy="523220"/>
          </a:xfrm>
          <a:prstGeom prst="rect">
            <a:avLst/>
          </a:prstGeom>
          <a:solidFill>
            <a:schemeClr val="bg1"/>
          </a:solidFill>
          <a:ln>
            <a:solidFill>
              <a:schemeClr val="accent1"/>
            </a:solidFill>
          </a:ln>
        </p:spPr>
        <p:txBody>
          <a:bodyPr wrap="none">
            <a:spAutoFit/>
          </a:bodyPr>
          <a:lstStyle/>
          <a:p>
            <a:r>
              <a:rPr lang="en-US" sz="2800" b="1" dirty="0" smtClean="0"/>
              <a:t>Tips to register </a:t>
            </a:r>
            <a:r>
              <a:rPr lang="en-US" sz="2800" b="1" dirty="0"/>
              <a:t>Stakeholders</a:t>
            </a:r>
          </a:p>
        </p:txBody>
      </p:sp>
      <p:sp>
        <p:nvSpPr>
          <p:cNvPr id="8" name="Rectangle 7"/>
          <p:cNvSpPr/>
          <p:nvPr/>
        </p:nvSpPr>
        <p:spPr>
          <a:xfrm>
            <a:off x="0" y="3226503"/>
            <a:ext cx="6113929" cy="2677656"/>
          </a:xfrm>
          <a:prstGeom prst="rect">
            <a:avLst/>
          </a:prstGeom>
          <a:solidFill>
            <a:schemeClr val="accent5">
              <a:lumMod val="40000"/>
              <a:lumOff val="60000"/>
            </a:schemeClr>
          </a:solidFill>
          <a:ln>
            <a:solidFill>
              <a:schemeClr val="bg1"/>
            </a:solidFill>
          </a:ln>
        </p:spPr>
        <p:txBody>
          <a:bodyPr wrap="square">
            <a:spAutoFit/>
          </a:bodyPr>
          <a:lstStyle/>
          <a:p>
            <a:r>
              <a:rPr lang="en-US" sz="2800" dirty="0"/>
              <a:t>Why is this important? Because knowing where your stakeholders sit on this spectrum can help you and the project team develop and implement communication strategies that align with stakeholders’ expectations and interests.</a:t>
            </a:r>
            <a:endParaRPr lang="en-US" sz="3600" dirty="0"/>
          </a:p>
        </p:txBody>
      </p:sp>
      <p:pic>
        <p:nvPicPr>
          <p:cNvPr id="7" name="Picture 6">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41714373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barn(inVertical)">
                                      <p:cBhvr>
                                        <p:cTn id="7" dur="500"/>
                                        <p:tgtEl>
                                          <p:spTgt spid="21"/>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3"/>
                                        </p:tgtEl>
                                        <p:attrNameLst>
                                          <p:attrName>style.visibility</p:attrName>
                                        </p:attrNameLst>
                                      </p:cBhvr>
                                      <p:to>
                                        <p:strVal val="visible"/>
                                      </p:to>
                                    </p:set>
                                    <p:animEffect transition="in" filter="barn(inVertical)">
                                      <p:cBhvr>
                                        <p:cTn id="12" dur="500"/>
                                        <p:tgtEl>
                                          <p:spTgt spid="23"/>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arn(inVertical)">
                                      <p:cBhvr>
                                        <p:cTn id="1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3" grpId="0" animBg="1"/>
      <p:bldP spid="8"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Rectangle 20"/>
          <p:cNvSpPr/>
          <p:nvPr/>
        </p:nvSpPr>
        <p:spPr>
          <a:xfrm>
            <a:off x="0" y="933253"/>
            <a:ext cx="12192000" cy="523220"/>
          </a:xfrm>
          <a:prstGeom prst="rect">
            <a:avLst/>
          </a:prstGeom>
          <a:solidFill>
            <a:schemeClr val="tx1">
              <a:lumMod val="75000"/>
              <a:lumOff val="25000"/>
            </a:schemeClr>
          </a:solidFill>
          <a:ln>
            <a:solidFill>
              <a:schemeClr val="bg1"/>
            </a:solidFill>
          </a:ln>
        </p:spPr>
        <p:txBody>
          <a:bodyPr wrap="square">
            <a:spAutoFit/>
          </a:bodyPr>
          <a:lstStyle/>
          <a:p>
            <a:pPr algn="ctr"/>
            <a:r>
              <a:rPr lang="en-US" sz="2800" b="1" i="1" dirty="0" smtClean="0">
                <a:solidFill>
                  <a:schemeClr val="bg1"/>
                </a:solidFill>
              </a:rPr>
              <a:t>WIFM</a:t>
            </a:r>
            <a:endParaRPr lang="en-US" sz="2800" dirty="0">
              <a:solidFill>
                <a:schemeClr val="bg1"/>
              </a:solidFill>
            </a:endParaRPr>
          </a:p>
        </p:txBody>
      </p:sp>
      <p:sp>
        <p:nvSpPr>
          <p:cNvPr id="23" name="Rectangle 22"/>
          <p:cNvSpPr/>
          <p:nvPr/>
        </p:nvSpPr>
        <p:spPr>
          <a:xfrm>
            <a:off x="0" y="1698046"/>
            <a:ext cx="12192000" cy="461665"/>
          </a:xfrm>
          <a:prstGeom prst="rect">
            <a:avLst/>
          </a:prstGeom>
          <a:solidFill>
            <a:schemeClr val="accent1">
              <a:lumMod val="20000"/>
              <a:lumOff val="80000"/>
            </a:schemeClr>
          </a:solidFill>
          <a:ln>
            <a:solidFill>
              <a:schemeClr val="bg1"/>
            </a:solidFill>
          </a:ln>
        </p:spPr>
        <p:txBody>
          <a:bodyPr wrap="square">
            <a:spAutoFit/>
          </a:bodyPr>
          <a:lstStyle/>
          <a:p>
            <a:pPr algn="ctr"/>
            <a:r>
              <a:rPr lang="en-US" sz="2400" b="1" dirty="0">
                <a:effectLst>
                  <a:outerShdw blurRad="38100" dist="38100" dir="2700000" algn="tl">
                    <a:srgbClr val="000000">
                      <a:alpha val="43137"/>
                    </a:srgbClr>
                  </a:outerShdw>
                </a:effectLst>
              </a:rPr>
              <a:t>“Just as the stakeholders may affect the project, the project affects stakeholders”</a:t>
            </a:r>
          </a:p>
        </p:txBody>
      </p:sp>
      <p:sp>
        <p:nvSpPr>
          <p:cNvPr id="10" name="Rectangle 9"/>
          <p:cNvSpPr/>
          <p:nvPr/>
        </p:nvSpPr>
        <p:spPr>
          <a:xfrm>
            <a:off x="3091201" y="4961"/>
            <a:ext cx="4376454" cy="523220"/>
          </a:xfrm>
          <a:prstGeom prst="rect">
            <a:avLst/>
          </a:prstGeom>
          <a:solidFill>
            <a:schemeClr val="bg1"/>
          </a:solidFill>
          <a:ln>
            <a:solidFill>
              <a:schemeClr val="accent1"/>
            </a:solidFill>
          </a:ln>
        </p:spPr>
        <p:txBody>
          <a:bodyPr wrap="none">
            <a:spAutoFit/>
          </a:bodyPr>
          <a:lstStyle/>
          <a:p>
            <a:r>
              <a:rPr lang="en-US" sz="2800" b="1" dirty="0" smtClean="0"/>
              <a:t>Tips to register </a:t>
            </a:r>
            <a:r>
              <a:rPr lang="en-US" sz="2800" b="1" dirty="0"/>
              <a:t>Stakeholders</a:t>
            </a:r>
          </a:p>
        </p:txBody>
      </p:sp>
      <p:sp>
        <p:nvSpPr>
          <p:cNvPr id="8" name="Rectangle 7"/>
          <p:cNvSpPr/>
          <p:nvPr/>
        </p:nvSpPr>
        <p:spPr>
          <a:xfrm>
            <a:off x="0" y="2527256"/>
            <a:ext cx="6965576" cy="1569660"/>
          </a:xfrm>
          <a:prstGeom prst="rect">
            <a:avLst/>
          </a:prstGeom>
          <a:solidFill>
            <a:schemeClr val="accent5">
              <a:lumMod val="40000"/>
              <a:lumOff val="60000"/>
            </a:schemeClr>
          </a:solidFill>
          <a:ln>
            <a:solidFill>
              <a:schemeClr val="bg1"/>
            </a:solidFill>
          </a:ln>
        </p:spPr>
        <p:txBody>
          <a:bodyPr wrap="square">
            <a:spAutoFit/>
          </a:bodyPr>
          <a:lstStyle/>
          <a:p>
            <a:r>
              <a:rPr lang="en-US" sz="2400" dirty="0"/>
              <a:t>Stakeholders want to know how the project will impact them, when it will happen, and what kind of support they will receive in adjusting to the changes the project brings.</a:t>
            </a:r>
          </a:p>
        </p:txBody>
      </p:sp>
      <p:sp>
        <p:nvSpPr>
          <p:cNvPr id="7" name="Rectangle 6"/>
          <p:cNvSpPr/>
          <p:nvPr/>
        </p:nvSpPr>
        <p:spPr>
          <a:xfrm>
            <a:off x="0" y="4361060"/>
            <a:ext cx="6965576" cy="2308324"/>
          </a:xfrm>
          <a:prstGeom prst="rect">
            <a:avLst/>
          </a:prstGeom>
          <a:solidFill>
            <a:schemeClr val="accent5">
              <a:lumMod val="40000"/>
              <a:lumOff val="60000"/>
            </a:schemeClr>
          </a:solidFill>
          <a:ln>
            <a:solidFill>
              <a:schemeClr val="bg1"/>
            </a:solidFill>
          </a:ln>
        </p:spPr>
        <p:txBody>
          <a:bodyPr wrap="square">
            <a:spAutoFit/>
          </a:bodyPr>
          <a:lstStyle/>
          <a:p>
            <a:r>
              <a:rPr lang="en-US" sz="2400" dirty="0"/>
              <a:t>A project team member might care most about what will be expected of them and who they will be working with. The project sponsor might want to know about factors that impact whether the project will deliver its intended results, and the project’s priority within the organization.</a:t>
            </a:r>
          </a:p>
        </p:txBody>
      </p:sp>
      <p:pic>
        <p:nvPicPr>
          <p:cNvPr id="9" name="Picture 8">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8361481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barn(inVertical)">
                                      <p:cBhvr>
                                        <p:cTn id="7" dur="500"/>
                                        <p:tgtEl>
                                          <p:spTgt spid="21"/>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3"/>
                                        </p:tgtEl>
                                        <p:attrNameLst>
                                          <p:attrName>style.visibility</p:attrName>
                                        </p:attrNameLst>
                                      </p:cBhvr>
                                      <p:to>
                                        <p:strVal val="visible"/>
                                      </p:to>
                                    </p:set>
                                    <p:animEffect transition="in" filter="barn(inVertical)">
                                      <p:cBhvr>
                                        <p:cTn id="12" dur="500"/>
                                        <p:tgtEl>
                                          <p:spTgt spid="23"/>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arn(inVertical)">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barn(inVertical)">
                                      <p:cBhvr>
                                        <p:cTn id="2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3" grpId="0" animBg="1"/>
      <p:bldP spid="8" grpId="0" animBg="1"/>
      <p:bldP spid="7"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Rectangle 20"/>
          <p:cNvSpPr/>
          <p:nvPr/>
        </p:nvSpPr>
        <p:spPr>
          <a:xfrm>
            <a:off x="0" y="933253"/>
            <a:ext cx="12192000" cy="523220"/>
          </a:xfrm>
          <a:prstGeom prst="rect">
            <a:avLst/>
          </a:prstGeom>
          <a:solidFill>
            <a:schemeClr val="tx1">
              <a:lumMod val="75000"/>
              <a:lumOff val="25000"/>
            </a:schemeClr>
          </a:solidFill>
          <a:ln>
            <a:solidFill>
              <a:schemeClr val="bg1"/>
            </a:solidFill>
          </a:ln>
        </p:spPr>
        <p:txBody>
          <a:bodyPr wrap="square">
            <a:spAutoFit/>
          </a:bodyPr>
          <a:lstStyle/>
          <a:p>
            <a:pPr algn="ctr"/>
            <a:r>
              <a:rPr lang="en-US" sz="2800" b="1" i="1" dirty="0" smtClean="0">
                <a:solidFill>
                  <a:schemeClr val="bg1"/>
                </a:solidFill>
              </a:rPr>
              <a:t>WIFM</a:t>
            </a:r>
            <a:endParaRPr lang="en-US" sz="2800" dirty="0">
              <a:solidFill>
                <a:schemeClr val="bg1"/>
              </a:solidFill>
            </a:endParaRPr>
          </a:p>
        </p:txBody>
      </p:sp>
      <p:sp>
        <p:nvSpPr>
          <p:cNvPr id="23" name="Rectangle 22"/>
          <p:cNvSpPr/>
          <p:nvPr/>
        </p:nvSpPr>
        <p:spPr>
          <a:xfrm>
            <a:off x="0" y="1698046"/>
            <a:ext cx="12192000" cy="461665"/>
          </a:xfrm>
          <a:prstGeom prst="rect">
            <a:avLst/>
          </a:prstGeom>
          <a:solidFill>
            <a:schemeClr val="accent1">
              <a:lumMod val="20000"/>
              <a:lumOff val="80000"/>
            </a:schemeClr>
          </a:solidFill>
          <a:ln>
            <a:solidFill>
              <a:schemeClr val="bg1"/>
            </a:solidFill>
          </a:ln>
        </p:spPr>
        <p:txBody>
          <a:bodyPr wrap="square">
            <a:spAutoFit/>
          </a:bodyPr>
          <a:lstStyle/>
          <a:p>
            <a:pPr algn="ctr"/>
            <a:r>
              <a:rPr lang="en-US" sz="2400" b="1" dirty="0" smtClean="0">
                <a:effectLst>
                  <a:outerShdw blurRad="38100" dist="38100" dir="2700000" algn="tl">
                    <a:srgbClr val="000000">
                      <a:alpha val="43137"/>
                    </a:srgbClr>
                  </a:outerShdw>
                </a:effectLst>
              </a:rPr>
              <a:t>Finding the WIFM</a:t>
            </a:r>
            <a:endParaRPr lang="en-US" sz="2400" b="1" dirty="0">
              <a:effectLst>
                <a:outerShdw blurRad="38100" dist="38100" dir="2700000" algn="tl">
                  <a:srgbClr val="000000">
                    <a:alpha val="43137"/>
                  </a:srgbClr>
                </a:outerShdw>
              </a:effectLst>
            </a:endParaRPr>
          </a:p>
        </p:txBody>
      </p:sp>
      <p:sp>
        <p:nvSpPr>
          <p:cNvPr id="10" name="Rectangle 9"/>
          <p:cNvSpPr/>
          <p:nvPr/>
        </p:nvSpPr>
        <p:spPr>
          <a:xfrm>
            <a:off x="3091201" y="4961"/>
            <a:ext cx="4376454" cy="523220"/>
          </a:xfrm>
          <a:prstGeom prst="rect">
            <a:avLst/>
          </a:prstGeom>
          <a:solidFill>
            <a:schemeClr val="bg1"/>
          </a:solidFill>
          <a:ln>
            <a:solidFill>
              <a:schemeClr val="accent1"/>
            </a:solidFill>
          </a:ln>
        </p:spPr>
        <p:txBody>
          <a:bodyPr wrap="none">
            <a:spAutoFit/>
          </a:bodyPr>
          <a:lstStyle/>
          <a:p>
            <a:r>
              <a:rPr lang="en-US" sz="2800" b="1" dirty="0" smtClean="0"/>
              <a:t>Tips to register </a:t>
            </a:r>
            <a:r>
              <a:rPr lang="en-US" sz="2800" b="1" dirty="0"/>
              <a:t>Stakeholders</a:t>
            </a:r>
          </a:p>
        </p:txBody>
      </p:sp>
      <p:sp>
        <p:nvSpPr>
          <p:cNvPr id="8" name="Rectangle 7"/>
          <p:cNvSpPr/>
          <p:nvPr/>
        </p:nvSpPr>
        <p:spPr>
          <a:xfrm>
            <a:off x="-1" y="2527256"/>
            <a:ext cx="7637929" cy="461665"/>
          </a:xfrm>
          <a:prstGeom prst="rect">
            <a:avLst/>
          </a:prstGeom>
          <a:solidFill>
            <a:schemeClr val="accent5">
              <a:lumMod val="40000"/>
              <a:lumOff val="60000"/>
            </a:schemeClr>
          </a:solidFill>
          <a:ln>
            <a:solidFill>
              <a:schemeClr val="bg1"/>
            </a:solidFill>
          </a:ln>
        </p:spPr>
        <p:txBody>
          <a:bodyPr wrap="square">
            <a:spAutoFit/>
          </a:bodyPr>
          <a:lstStyle/>
          <a:p>
            <a:pPr lvl="0"/>
            <a:r>
              <a:rPr lang="en-US" sz="2400" dirty="0"/>
              <a:t>A good place to start is to simply put yourself in their shoes.</a:t>
            </a:r>
          </a:p>
        </p:txBody>
      </p:sp>
      <p:sp>
        <p:nvSpPr>
          <p:cNvPr id="7" name="Rectangle 6"/>
          <p:cNvSpPr/>
          <p:nvPr/>
        </p:nvSpPr>
        <p:spPr>
          <a:xfrm>
            <a:off x="0" y="3379626"/>
            <a:ext cx="6965576" cy="1200329"/>
          </a:xfrm>
          <a:prstGeom prst="rect">
            <a:avLst/>
          </a:prstGeom>
          <a:solidFill>
            <a:schemeClr val="accent5">
              <a:lumMod val="40000"/>
              <a:lumOff val="60000"/>
            </a:schemeClr>
          </a:solidFill>
          <a:ln>
            <a:solidFill>
              <a:schemeClr val="bg1"/>
            </a:solidFill>
          </a:ln>
        </p:spPr>
        <p:txBody>
          <a:bodyPr wrap="square">
            <a:spAutoFit/>
          </a:bodyPr>
          <a:lstStyle/>
          <a:p>
            <a:pPr lvl="0"/>
            <a:r>
              <a:rPr lang="en-US" sz="2400" dirty="0"/>
              <a:t>Take your list of stakeholders and imagine how you would feel as a team member, a sponsor, a subject matter expert, a functional manager, end user, etc.</a:t>
            </a:r>
          </a:p>
        </p:txBody>
      </p:sp>
      <p:sp>
        <p:nvSpPr>
          <p:cNvPr id="9" name="Rectangle 8"/>
          <p:cNvSpPr/>
          <p:nvPr/>
        </p:nvSpPr>
        <p:spPr>
          <a:xfrm>
            <a:off x="0" y="4970660"/>
            <a:ext cx="6965576" cy="1569660"/>
          </a:xfrm>
          <a:prstGeom prst="rect">
            <a:avLst/>
          </a:prstGeom>
          <a:solidFill>
            <a:schemeClr val="accent5">
              <a:lumMod val="40000"/>
              <a:lumOff val="60000"/>
            </a:schemeClr>
          </a:solidFill>
          <a:ln>
            <a:solidFill>
              <a:schemeClr val="bg1"/>
            </a:solidFill>
          </a:ln>
        </p:spPr>
        <p:txBody>
          <a:bodyPr wrap="square">
            <a:spAutoFit/>
          </a:bodyPr>
          <a:lstStyle/>
          <a:p>
            <a:pPr lvl="0"/>
            <a:r>
              <a:rPr lang="en-US" sz="2400" dirty="0"/>
              <a:t>Try to write down What would be most important to you? Would you be concerned that the project could affect your status in the organization, either positively or negatively, or the way you do your work?</a:t>
            </a:r>
          </a:p>
        </p:txBody>
      </p:sp>
      <p:pic>
        <p:nvPicPr>
          <p:cNvPr id="11" name="Picture 10">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8229087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barn(inVertical)">
                                      <p:cBhvr>
                                        <p:cTn id="7" dur="500"/>
                                        <p:tgtEl>
                                          <p:spTgt spid="21"/>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3"/>
                                        </p:tgtEl>
                                        <p:attrNameLst>
                                          <p:attrName>style.visibility</p:attrName>
                                        </p:attrNameLst>
                                      </p:cBhvr>
                                      <p:to>
                                        <p:strVal val="visible"/>
                                      </p:to>
                                    </p:set>
                                    <p:animEffect transition="in" filter="barn(inVertical)">
                                      <p:cBhvr>
                                        <p:cTn id="12" dur="500"/>
                                        <p:tgtEl>
                                          <p:spTgt spid="23"/>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arn(inVertical)">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barn(inVertical)">
                                      <p:cBhvr>
                                        <p:cTn id="22" dur="500"/>
                                        <p:tgtEl>
                                          <p:spTgt spid="7"/>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barn(inVertical)">
                                      <p:cBhvr>
                                        <p:cTn id="2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3" grpId="0" animBg="1"/>
      <p:bldP spid="8" grpId="0" animBg="1"/>
      <p:bldP spid="7" grpId="0" animBg="1"/>
      <p:bldP spid="9"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Rectangle 20"/>
          <p:cNvSpPr/>
          <p:nvPr/>
        </p:nvSpPr>
        <p:spPr>
          <a:xfrm>
            <a:off x="0" y="933253"/>
            <a:ext cx="12192000" cy="523220"/>
          </a:xfrm>
          <a:prstGeom prst="rect">
            <a:avLst/>
          </a:prstGeom>
          <a:solidFill>
            <a:schemeClr val="tx1">
              <a:lumMod val="75000"/>
              <a:lumOff val="25000"/>
            </a:schemeClr>
          </a:solidFill>
          <a:ln>
            <a:solidFill>
              <a:schemeClr val="bg1"/>
            </a:solidFill>
          </a:ln>
        </p:spPr>
        <p:txBody>
          <a:bodyPr wrap="square">
            <a:spAutoFit/>
          </a:bodyPr>
          <a:lstStyle/>
          <a:p>
            <a:pPr algn="ctr"/>
            <a:r>
              <a:rPr lang="en-US" sz="2800" b="1" i="1" dirty="0" smtClean="0">
                <a:solidFill>
                  <a:schemeClr val="bg1"/>
                </a:solidFill>
              </a:rPr>
              <a:t>WIFM</a:t>
            </a:r>
            <a:endParaRPr lang="en-US" sz="2800" dirty="0">
              <a:solidFill>
                <a:schemeClr val="bg1"/>
              </a:solidFill>
            </a:endParaRPr>
          </a:p>
        </p:txBody>
      </p:sp>
      <p:sp>
        <p:nvSpPr>
          <p:cNvPr id="23" name="Rectangle 22"/>
          <p:cNvSpPr/>
          <p:nvPr/>
        </p:nvSpPr>
        <p:spPr>
          <a:xfrm>
            <a:off x="0" y="1698046"/>
            <a:ext cx="12192000" cy="461665"/>
          </a:xfrm>
          <a:prstGeom prst="rect">
            <a:avLst/>
          </a:prstGeom>
          <a:solidFill>
            <a:schemeClr val="accent1">
              <a:lumMod val="20000"/>
              <a:lumOff val="80000"/>
            </a:schemeClr>
          </a:solidFill>
          <a:ln>
            <a:solidFill>
              <a:schemeClr val="bg1"/>
            </a:solidFill>
          </a:ln>
        </p:spPr>
        <p:txBody>
          <a:bodyPr wrap="square">
            <a:spAutoFit/>
          </a:bodyPr>
          <a:lstStyle/>
          <a:p>
            <a:pPr algn="ctr"/>
            <a:r>
              <a:rPr lang="en-US" sz="2400" b="1" dirty="0" smtClean="0">
                <a:effectLst>
                  <a:outerShdw blurRad="38100" dist="38100" dir="2700000" algn="tl">
                    <a:srgbClr val="000000">
                      <a:alpha val="43137"/>
                    </a:srgbClr>
                  </a:outerShdw>
                </a:effectLst>
              </a:rPr>
              <a:t>Finding the WIFM</a:t>
            </a:r>
            <a:endParaRPr lang="en-US" sz="2400" b="1" dirty="0">
              <a:effectLst>
                <a:outerShdw blurRad="38100" dist="38100" dir="2700000" algn="tl">
                  <a:srgbClr val="000000">
                    <a:alpha val="43137"/>
                  </a:srgbClr>
                </a:outerShdw>
              </a:effectLst>
            </a:endParaRPr>
          </a:p>
        </p:txBody>
      </p:sp>
      <p:sp>
        <p:nvSpPr>
          <p:cNvPr id="10" name="Rectangle 9"/>
          <p:cNvSpPr/>
          <p:nvPr/>
        </p:nvSpPr>
        <p:spPr>
          <a:xfrm>
            <a:off x="3091201" y="4961"/>
            <a:ext cx="4376454" cy="523220"/>
          </a:xfrm>
          <a:prstGeom prst="rect">
            <a:avLst/>
          </a:prstGeom>
          <a:solidFill>
            <a:schemeClr val="bg1"/>
          </a:solidFill>
          <a:ln>
            <a:solidFill>
              <a:schemeClr val="accent1"/>
            </a:solidFill>
          </a:ln>
        </p:spPr>
        <p:txBody>
          <a:bodyPr wrap="none">
            <a:spAutoFit/>
          </a:bodyPr>
          <a:lstStyle/>
          <a:p>
            <a:r>
              <a:rPr lang="en-US" sz="2800" b="1" dirty="0" smtClean="0"/>
              <a:t>Tips to register </a:t>
            </a:r>
            <a:r>
              <a:rPr lang="en-US" sz="2800" b="1" dirty="0"/>
              <a:t>Stakeholders</a:t>
            </a:r>
          </a:p>
        </p:txBody>
      </p:sp>
      <p:sp>
        <p:nvSpPr>
          <p:cNvPr id="8" name="Rectangle 7"/>
          <p:cNvSpPr/>
          <p:nvPr/>
        </p:nvSpPr>
        <p:spPr>
          <a:xfrm>
            <a:off x="-1" y="2527256"/>
            <a:ext cx="7637929" cy="2308324"/>
          </a:xfrm>
          <a:prstGeom prst="rect">
            <a:avLst/>
          </a:prstGeom>
          <a:solidFill>
            <a:schemeClr val="accent5">
              <a:lumMod val="40000"/>
              <a:lumOff val="60000"/>
            </a:schemeClr>
          </a:solidFill>
          <a:ln>
            <a:solidFill>
              <a:schemeClr val="bg1"/>
            </a:solidFill>
          </a:ln>
        </p:spPr>
        <p:txBody>
          <a:bodyPr wrap="square">
            <a:spAutoFit/>
          </a:bodyPr>
          <a:lstStyle/>
          <a:p>
            <a:r>
              <a:rPr lang="en-US" sz="2400" dirty="0"/>
              <a:t>Another way is to collect additional data about stakeholders and their interests, such as surveys and brainstorming meetings with the project team. If you’re using expert judgment, as previously noted, this can also be a valuable tool for identifying not only who your stakeholders are, but what their concerns are about the project.</a:t>
            </a:r>
          </a:p>
        </p:txBody>
      </p:sp>
      <p:pic>
        <p:nvPicPr>
          <p:cNvPr id="7" name="Picture 6">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29347794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barn(inVertical)">
                                      <p:cBhvr>
                                        <p:cTn id="7" dur="500"/>
                                        <p:tgtEl>
                                          <p:spTgt spid="21"/>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3"/>
                                        </p:tgtEl>
                                        <p:attrNameLst>
                                          <p:attrName>style.visibility</p:attrName>
                                        </p:attrNameLst>
                                      </p:cBhvr>
                                      <p:to>
                                        <p:strVal val="visible"/>
                                      </p:to>
                                    </p:set>
                                    <p:animEffect transition="in" filter="barn(inVertical)">
                                      <p:cBhvr>
                                        <p:cTn id="12" dur="500"/>
                                        <p:tgtEl>
                                          <p:spTgt spid="23"/>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arn(inVertical)">
                                      <p:cBhvr>
                                        <p:cTn id="1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3" grpId="0" animBg="1"/>
      <p:bldP spid="8"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Rectangle 20"/>
          <p:cNvSpPr/>
          <p:nvPr/>
        </p:nvSpPr>
        <p:spPr>
          <a:xfrm>
            <a:off x="0" y="933253"/>
            <a:ext cx="12192000" cy="523220"/>
          </a:xfrm>
          <a:prstGeom prst="rect">
            <a:avLst/>
          </a:prstGeom>
          <a:solidFill>
            <a:schemeClr val="tx1">
              <a:lumMod val="75000"/>
              <a:lumOff val="25000"/>
            </a:schemeClr>
          </a:solidFill>
          <a:ln>
            <a:solidFill>
              <a:schemeClr val="bg1"/>
            </a:solidFill>
          </a:ln>
        </p:spPr>
        <p:txBody>
          <a:bodyPr wrap="square">
            <a:spAutoFit/>
          </a:bodyPr>
          <a:lstStyle/>
          <a:p>
            <a:pPr algn="ctr"/>
            <a:r>
              <a:rPr lang="en-US" sz="2800" b="1" i="1" dirty="0" smtClean="0">
                <a:solidFill>
                  <a:schemeClr val="bg1"/>
                </a:solidFill>
              </a:rPr>
              <a:t>WIFM</a:t>
            </a:r>
            <a:endParaRPr lang="en-US" sz="2800" dirty="0">
              <a:solidFill>
                <a:schemeClr val="bg1"/>
              </a:solidFill>
            </a:endParaRPr>
          </a:p>
        </p:txBody>
      </p:sp>
      <p:sp>
        <p:nvSpPr>
          <p:cNvPr id="23" name="Rectangle 22"/>
          <p:cNvSpPr/>
          <p:nvPr/>
        </p:nvSpPr>
        <p:spPr>
          <a:xfrm>
            <a:off x="0" y="1698046"/>
            <a:ext cx="12192000" cy="461665"/>
          </a:xfrm>
          <a:prstGeom prst="rect">
            <a:avLst/>
          </a:prstGeom>
          <a:solidFill>
            <a:schemeClr val="accent1">
              <a:lumMod val="20000"/>
              <a:lumOff val="80000"/>
            </a:schemeClr>
          </a:solidFill>
          <a:ln>
            <a:solidFill>
              <a:schemeClr val="bg1"/>
            </a:solidFill>
          </a:ln>
        </p:spPr>
        <p:txBody>
          <a:bodyPr wrap="square">
            <a:spAutoFit/>
          </a:bodyPr>
          <a:lstStyle/>
          <a:p>
            <a:pPr algn="ctr"/>
            <a:r>
              <a:rPr lang="en-US" sz="2400" b="1" dirty="0" smtClean="0">
                <a:effectLst>
                  <a:outerShdw blurRad="38100" dist="38100" dir="2700000" algn="tl">
                    <a:srgbClr val="000000">
                      <a:alpha val="43137"/>
                    </a:srgbClr>
                  </a:outerShdw>
                </a:effectLst>
              </a:rPr>
              <a:t>Finding the WIFM</a:t>
            </a:r>
            <a:endParaRPr lang="en-US" sz="2400" b="1" dirty="0">
              <a:effectLst>
                <a:outerShdw blurRad="38100" dist="38100" dir="2700000" algn="tl">
                  <a:srgbClr val="000000">
                    <a:alpha val="43137"/>
                  </a:srgbClr>
                </a:outerShdw>
              </a:effectLst>
            </a:endParaRPr>
          </a:p>
        </p:txBody>
      </p:sp>
      <p:sp>
        <p:nvSpPr>
          <p:cNvPr id="10" name="Rectangle 9"/>
          <p:cNvSpPr/>
          <p:nvPr/>
        </p:nvSpPr>
        <p:spPr>
          <a:xfrm>
            <a:off x="3091201" y="4961"/>
            <a:ext cx="4376454" cy="523220"/>
          </a:xfrm>
          <a:prstGeom prst="rect">
            <a:avLst/>
          </a:prstGeom>
          <a:solidFill>
            <a:schemeClr val="bg1"/>
          </a:solidFill>
          <a:ln>
            <a:solidFill>
              <a:schemeClr val="accent1"/>
            </a:solidFill>
          </a:ln>
        </p:spPr>
        <p:txBody>
          <a:bodyPr wrap="none">
            <a:spAutoFit/>
          </a:bodyPr>
          <a:lstStyle/>
          <a:p>
            <a:r>
              <a:rPr lang="en-US" sz="2800" b="1" dirty="0" smtClean="0"/>
              <a:t>Tips to register </a:t>
            </a:r>
            <a:r>
              <a:rPr lang="en-US" sz="2800" b="1" dirty="0"/>
              <a:t>Stakeholders</a:t>
            </a:r>
          </a:p>
        </p:txBody>
      </p:sp>
      <p:sp>
        <p:nvSpPr>
          <p:cNvPr id="8" name="Rectangle 7"/>
          <p:cNvSpPr/>
          <p:nvPr/>
        </p:nvSpPr>
        <p:spPr>
          <a:xfrm>
            <a:off x="-1" y="2527256"/>
            <a:ext cx="7637929" cy="1200329"/>
          </a:xfrm>
          <a:prstGeom prst="rect">
            <a:avLst/>
          </a:prstGeom>
          <a:solidFill>
            <a:schemeClr val="accent5">
              <a:lumMod val="40000"/>
              <a:lumOff val="60000"/>
            </a:schemeClr>
          </a:solidFill>
          <a:ln>
            <a:solidFill>
              <a:schemeClr val="bg1"/>
            </a:solidFill>
          </a:ln>
        </p:spPr>
        <p:txBody>
          <a:bodyPr wrap="square">
            <a:spAutoFit/>
          </a:bodyPr>
          <a:lstStyle/>
          <a:p>
            <a:r>
              <a:rPr lang="en-US" sz="2400" dirty="0"/>
              <a:t>Meetings are another technique that can be useful with a wide range of stakeholder types and groups, especially when done early on in the project.</a:t>
            </a:r>
          </a:p>
        </p:txBody>
      </p:sp>
      <p:sp>
        <p:nvSpPr>
          <p:cNvPr id="7" name="Rectangle 6"/>
          <p:cNvSpPr/>
          <p:nvPr/>
        </p:nvSpPr>
        <p:spPr>
          <a:xfrm>
            <a:off x="0" y="4409844"/>
            <a:ext cx="7637929" cy="1200329"/>
          </a:xfrm>
          <a:prstGeom prst="rect">
            <a:avLst/>
          </a:prstGeom>
          <a:solidFill>
            <a:schemeClr val="accent5">
              <a:lumMod val="40000"/>
              <a:lumOff val="60000"/>
            </a:schemeClr>
          </a:solidFill>
          <a:ln>
            <a:solidFill>
              <a:schemeClr val="bg1"/>
            </a:solidFill>
          </a:ln>
        </p:spPr>
        <p:txBody>
          <a:bodyPr wrap="square">
            <a:spAutoFit/>
          </a:bodyPr>
          <a:lstStyle/>
          <a:p>
            <a:r>
              <a:rPr lang="en-US" sz="2400" dirty="0"/>
              <a:t>In fact, face-to-face or virtual meetings can be invaluable in understanding stakeholder concerns because you will be able to learn from nonverbal communication as well</a:t>
            </a:r>
          </a:p>
        </p:txBody>
      </p:sp>
      <p:pic>
        <p:nvPicPr>
          <p:cNvPr id="9" name="Picture 8">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24902595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barn(inVertical)">
                                      <p:cBhvr>
                                        <p:cTn id="7" dur="500"/>
                                        <p:tgtEl>
                                          <p:spTgt spid="21"/>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3"/>
                                        </p:tgtEl>
                                        <p:attrNameLst>
                                          <p:attrName>style.visibility</p:attrName>
                                        </p:attrNameLst>
                                      </p:cBhvr>
                                      <p:to>
                                        <p:strVal val="visible"/>
                                      </p:to>
                                    </p:set>
                                    <p:animEffect transition="in" filter="barn(inVertical)">
                                      <p:cBhvr>
                                        <p:cTn id="12" dur="500"/>
                                        <p:tgtEl>
                                          <p:spTgt spid="23"/>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arn(inVertical)">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barn(inVertical)">
                                      <p:cBhvr>
                                        <p:cTn id="2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3" grpId="0" animBg="1"/>
      <p:bldP spid="8" grpId="0" animBg="1"/>
      <p:bldP spid="7"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Rectangle 20"/>
          <p:cNvSpPr/>
          <p:nvPr/>
        </p:nvSpPr>
        <p:spPr>
          <a:xfrm>
            <a:off x="0" y="933253"/>
            <a:ext cx="12192000" cy="523220"/>
          </a:xfrm>
          <a:prstGeom prst="rect">
            <a:avLst/>
          </a:prstGeom>
          <a:solidFill>
            <a:schemeClr val="tx1">
              <a:lumMod val="75000"/>
              <a:lumOff val="25000"/>
            </a:schemeClr>
          </a:solidFill>
          <a:ln>
            <a:solidFill>
              <a:schemeClr val="bg1"/>
            </a:solidFill>
          </a:ln>
        </p:spPr>
        <p:txBody>
          <a:bodyPr wrap="square">
            <a:spAutoFit/>
          </a:bodyPr>
          <a:lstStyle/>
          <a:p>
            <a:pPr algn="ctr"/>
            <a:r>
              <a:rPr lang="en-US" sz="2800" b="1" i="1" dirty="0" smtClean="0">
                <a:solidFill>
                  <a:schemeClr val="bg1"/>
                </a:solidFill>
              </a:rPr>
              <a:t>WIFM</a:t>
            </a:r>
            <a:endParaRPr lang="en-US" sz="2800" dirty="0">
              <a:solidFill>
                <a:schemeClr val="bg1"/>
              </a:solidFill>
            </a:endParaRPr>
          </a:p>
        </p:txBody>
      </p:sp>
      <p:sp>
        <p:nvSpPr>
          <p:cNvPr id="23" name="Rectangle 22"/>
          <p:cNvSpPr/>
          <p:nvPr/>
        </p:nvSpPr>
        <p:spPr>
          <a:xfrm>
            <a:off x="0" y="1698046"/>
            <a:ext cx="12192000" cy="461665"/>
          </a:xfrm>
          <a:prstGeom prst="rect">
            <a:avLst/>
          </a:prstGeom>
          <a:solidFill>
            <a:schemeClr val="accent1">
              <a:lumMod val="20000"/>
              <a:lumOff val="80000"/>
            </a:schemeClr>
          </a:solidFill>
          <a:ln>
            <a:solidFill>
              <a:schemeClr val="bg1"/>
            </a:solidFill>
          </a:ln>
        </p:spPr>
        <p:txBody>
          <a:bodyPr wrap="square">
            <a:spAutoFit/>
          </a:bodyPr>
          <a:lstStyle/>
          <a:p>
            <a:pPr algn="ctr"/>
            <a:r>
              <a:rPr lang="en-US" sz="2400" b="1" dirty="0" smtClean="0">
                <a:effectLst>
                  <a:outerShdw blurRad="38100" dist="38100" dir="2700000" algn="tl">
                    <a:srgbClr val="000000">
                      <a:alpha val="43137"/>
                    </a:srgbClr>
                  </a:outerShdw>
                </a:effectLst>
              </a:rPr>
              <a:t>Finding the WIFM</a:t>
            </a:r>
            <a:endParaRPr lang="en-US" sz="2400" b="1" dirty="0">
              <a:effectLst>
                <a:outerShdw blurRad="38100" dist="38100" dir="2700000" algn="tl">
                  <a:srgbClr val="000000">
                    <a:alpha val="43137"/>
                  </a:srgbClr>
                </a:outerShdw>
              </a:effectLst>
            </a:endParaRPr>
          </a:p>
        </p:txBody>
      </p:sp>
      <p:sp>
        <p:nvSpPr>
          <p:cNvPr id="10" name="Rectangle 9"/>
          <p:cNvSpPr/>
          <p:nvPr/>
        </p:nvSpPr>
        <p:spPr>
          <a:xfrm>
            <a:off x="3091201" y="4961"/>
            <a:ext cx="4376454" cy="523220"/>
          </a:xfrm>
          <a:prstGeom prst="rect">
            <a:avLst/>
          </a:prstGeom>
          <a:solidFill>
            <a:schemeClr val="bg1"/>
          </a:solidFill>
          <a:ln>
            <a:solidFill>
              <a:schemeClr val="accent1"/>
            </a:solidFill>
          </a:ln>
        </p:spPr>
        <p:txBody>
          <a:bodyPr wrap="none">
            <a:spAutoFit/>
          </a:bodyPr>
          <a:lstStyle/>
          <a:p>
            <a:r>
              <a:rPr lang="en-US" sz="2800" b="1" dirty="0" smtClean="0"/>
              <a:t>Tips to register </a:t>
            </a:r>
            <a:r>
              <a:rPr lang="en-US" sz="2800" b="1" dirty="0"/>
              <a:t>Stakeholders</a:t>
            </a:r>
          </a:p>
        </p:txBody>
      </p:sp>
      <p:sp>
        <p:nvSpPr>
          <p:cNvPr id="8" name="Rectangle 7"/>
          <p:cNvSpPr/>
          <p:nvPr/>
        </p:nvSpPr>
        <p:spPr>
          <a:xfrm>
            <a:off x="-1" y="2527256"/>
            <a:ext cx="7637929" cy="830997"/>
          </a:xfrm>
          <a:prstGeom prst="rect">
            <a:avLst/>
          </a:prstGeom>
          <a:solidFill>
            <a:schemeClr val="tx2">
              <a:lumMod val="40000"/>
              <a:lumOff val="60000"/>
            </a:schemeClr>
          </a:solidFill>
          <a:ln>
            <a:solidFill>
              <a:schemeClr val="bg1"/>
            </a:solidFill>
          </a:ln>
        </p:spPr>
        <p:txBody>
          <a:bodyPr wrap="square">
            <a:spAutoFit/>
          </a:bodyPr>
          <a:lstStyle/>
          <a:p>
            <a:r>
              <a:rPr lang="en-US" sz="2400" b="1" dirty="0"/>
              <a:t>When talking with stakeholders to understand their interests in the project, ask basic questions like:</a:t>
            </a:r>
          </a:p>
        </p:txBody>
      </p:sp>
      <p:sp>
        <p:nvSpPr>
          <p:cNvPr id="7" name="Rectangle 6"/>
          <p:cNvSpPr/>
          <p:nvPr/>
        </p:nvSpPr>
        <p:spPr>
          <a:xfrm>
            <a:off x="0" y="3725798"/>
            <a:ext cx="7637929" cy="1015663"/>
          </a:xfrm>
          <a:prstGeom prst="rect">
            <a:avLst/>
          </a:prstGeom>
          <a:solidFill>
            <a:schemeClr val="accent5">
              <a:lumMod val="40000"/>
              <a:lumOff val="60000"/>
            </a:schemeClr>
          </a:solidFill>
          <a:ln>
            <a:solidFill>
              <a:schemeClr val="bg1"/>
            </a:solidFill>
          </a:ln>
        </p:spPr>
        <p:txBody>
          <a:bodyPr wrap="square">
            <a:spAutoFit/>
          </a:bodyPr>
          <a:lstStyle/>
          <a:p>
            <a:r>
              <a:rPr lang="en-US" sz="2000" dirty="0"/>
              <a:t>On a scale of 1 to 10 (where 1 is extremely low and 10 is extremely high), how impactful is this project on your day-to-day work?</a:t>
            </a:r>
          </a:p>
          <a:p>
            <a:r>
              <a:rPr lang="en-US" sz="2000" dirty="0"/>
              <a:t>What do you see as the biggest benefit of this project?</a:t>
            </a:r>
          </a:p>
        </p:txBody>
      </p:sp>
      <p:sp>
        <p:nvSpPr>
          <p:cNvPr id="9" name="Rectangle 8"/>
          <p:cNvSpPr/>
          <p:nvPr/>
        </p:nvSpPr>
        <p:spPr>
          <a:xfrm>
            <a:off x="-2" y="5196010"/>
            <a:ext cx="7637929" cy="400110"/>
          </a:xfrm>
          <a:prstGeom prst="rect">
            <a:avLst/>
          </a:prstGeom>
          <a:solidFill>
            <a:schemeClr val="accent5">
              <a:lumMod val="40000"/>
              <a:lumOff val="60000"/>
            </a:schemeClr>
          </a:solidFill>
          <a:ln>
            <a:solidFill>
              <a:schemeClr val="bg1"/>
            </a:solidFill>
          </a:ln>
        </p:spPr>
        <p:txBody>
          <a:bodyPr wrap="square">
            <a:spAutoFit/>
          </a:bodyPr>
          <a:lstStyle/>
          <a:p>
            <a:r>
              <a:rPr lang="en-US" sz="2000" dirty="0"/>
              <a:t>Is there anything about this project that worries you?</a:t>
            </a:r>
          </a:p>
        </p:txBody>
      </p:sp>
      <p:sp>
        <p:nvSpPr>
          <p:cNvPr id="11" name="Rectangle 10"/>
          <p:cNvSpPr/>
          <p:nvPr/>
        </p:nvSpPr>
        <p:spPr>
          <a:xfrm>
            <a:off x="0" y="6025220"/>
            <a:ext cx="7637929" cy="400110"/>
          </a:xfrm>
          <a:prstGeom prst="rect">
            <a:avLst/>
          </a:prstGeom>
          <a:solidFill>
            <a:schemeClr val="accent5">
              <a:lumMod val="40000"/>
              <a:lumOff val="60000"/>
            </a:schemeClr>
          </a:solidFill>
          <a:ln>
            <a:solidFill>
              <a:schemeClr val="bg1"/>
            </a:solidFill>
          </a:ln>
        </p:spPr>
        <p:txBody>
          <a:bodyPr wrap="square">
            <a:spAutoFit/>
          </a:bodyPr>
          <a:lstStyle/>
          <a:p>
            <a:r>
              <a:rPr lang="en-US" sz="2000" dirty="0"/>
              <a:t>Are there aspects of this project that conflict with your other priorities?</a:t>
            </a:r>
          </a:p>
        </p:txBody>
      </p:sp>
      <p:pic>
        <p:nvPicPr>
          <p:cNvPr id="12" name="Picture 11">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21111608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barn(inVertical)">
                                      <p:cBhvr>
                                        <p:cTn id="7" dur="500"/>
                                        <p:tgtEl>
                                          <p:spTgt spid="21"/>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3"/>
                                        </p:tgtEl>
                                        <p:attrNameLst>
                                          <p:attrName>style.visibility</p:attrName>
                                        </p:attrNameLst>
                                      </p:cBhvr>
                                      <p:to>
                                        <p:strVal val="visible"/>
                                      </p:to>
                                    </p:set>
                                    <p:animEffect transition="in" filter="barn(inVertical)">
                                      <p:cBhvr>
                                        <p:cTn id="12" dur="500"/>
                                        <p:tgtEl>
                                          <p:spTgt spid="23"/>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arn(inVertical)">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barn(inVertical)">
                                      <p:cBhvr>
                                        <p:cTn id="22" dur="500"/>
                                        <p:tgtEl>
                                          <p:spTgt spid="7"/>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barn(inVertical)">
                                      <p:cBhvr>
                                        <p:cTn id="27" dur="500"/>
                                        <p:tgtEl>
                                          <p:spTgt spid="9"/>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barn(inVertical)">
                                      <p:cBhvr>
                                        <p:cTn id="3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3" grpId="0" animBg="1"/>
      <p:bldP spid="8" grpId="0" animBg="1"/>
      <p:bldP spid="7" grpId="0" animBg="1"/>
      <p:bldP spid="9" grpId="0" animBg="1"/>
      <p:bldP spid="11"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Rectangle 20"/>
          <p:cNvSpPr/>
          <p:nvPr/>
        </p:nvSpPr>
        <p:spPr>
          <a:xfrm>
            <a:off x="0" y="933253"/>
            <a:ext cx="12192000" cy="523220"/>
          </a:xfrm>
          <a:prstGeom prst="rect">
            <a:avLst/>
          </a:prstGeom>
          <a:solidFill>
            <a:schemeClr val="tx1">
              <a:lumMod val="75000"/>
              <a:lumOff val="25000"/>
            </a:schemeClr>
          </a:solidFill>
          <a:ln>
            <a:solidFill>
              <a:schemeClr val="bg1"/>
            </a:solidFill>
          </a:ln>
        </p:spPr>
        <p:txBody>
          <a:bodyPr wrap="square">
            <a:spAutoFit/>
          </a:bodyPr>
          <a:lstStyle/>
          <a:p>
            <a:pPr algn="ctr"/>
            <a:r>
              <a:rPr lang="en-US" sz="2800" b="1" i="1" dirty="0" smtClean="0">
                <a:solidFill>
                  <a:schemeClr val="bg1"/>
                </a:solidFill>
              </a:rPr>
              <a:t>WIFM</a:t>
            </a:r>
            <a:endParaRPr lang="en-US" sz="2800" dirty="0">
              <a:solidFill>
                <a:schemeClr val="bg1"/>
              </a:solidFill>
            </a:endParaRPr>
          </a:p>
        </p:txBody>
      </p:sp>
      <p:sp>
        <p:nvSpPr>
          <p:cNvPr id="23" name="Rectangle 22"/>
          <p:cNvSpPr/>
          <p:nvPr/>
        </p:nvSpPr>
        <p:spPr>
          <a:xfrm>
            <a:off x="0" y="1698046"/>
            <a:ext cx="12192000" cy="461665"/>
          </a:xfrm>
          <a:prstGeom prst="rect">
            <a:avLst/>
          </a:prstGeom>
          <a:solidFill>
            <a:schemeClr val="accent1">
              <a:lumMod val="20000"/>
              <a:lumOff val="80000"/>
            </a:schemeClr>
          </a:solidFill>
          <a:ln>
            <a:solidFill>
              <a:schemeClr val="bg1"/>
            </a:solidFill>
          </a:ln>
        </p:spPr>
        <p:txBody>
          <a:bodyPr wrap="square">
            <a:spAutoFit/>
          </a:bodyPr>
          <a:lstStyle/>
          <a:p>
            <a:pPr algn="ctr"/>
            <a:r>
              <a:rPr lang="en-US" sz="2400" b="1" dirty="0" smtClean="0">
                <a:effectLst>
                  <a:outerShdw blurRad="38100" dist="38100" dir="2700000" algn="tl">
                    <a:srgbClr val="000000">
                      <a:alpha val="43137"/>
                    </a:srgbClr>
                  </a:outerShdw>
                </a:effectLst>
              </a:rPr>
              <a:t>Finding the WIFM</a:t>
            </a:r>
            <a:endParaRPr lang="en-US" sz="2400" b="1" dirty="0">
              <a:effectLst>
                <a:outerShdw blurRad="38100" dist="38100" dir="2700000" algn="tl">
                  <a:srgbClr val="000000">
                    <a:alpha val="43137"/>
                  </a:srgbClr>
                </a:outerShdw>
              </a:effectLst>
            </a:endParaRPr>
          </a:p>
        </p:txBody>
      </p:sp>
      <p:sp>
        <p:nvSpPr>
          <p:cNvPr id="10" name="Rectangle 9"/>
          <p:cNvSpPr/>
          <p:nvPr/>
        </p:nvSpPr>
        <p:spPr>
          <a:xfrm>
            <a:off x="3091201" y="4961"/>
            <a:ext cx="4376454" cy="523220"/>
          </a:xfrm>
          <a:prstGeom prst="rect">
            <a:avLst/>
          </a:prstGeom>
          <a:solidFill>
            <a:schemeClr val="bg1"/>
          </a:solidFill>
          <a:ln>
            <a:solidFill>
              <a:schemeClr val="accent1"/>
            </a:solidFill>
          </a:ln>
        </p:spPr>
        <p:txBody>
          <a:bodyPr wrap="none">
            <a:spAutoFit/>
          </a:bodyPr>
          <a:lstStyle/>
          <a:p>
            <a:r>
              <a:rPr lang="en-US" sz="2800" b="1" dirty="0" smtClean="0"/>
              <a:t>Tips to register </a:t>
            </a:r>
            <a:r>
              <a:rPr lang="en-US" sz="2800" b="1" dirty="0"/>
              <a:t>Stakeholders</a:t>
            </a:r>
          </a:p>
        </p:txBody>
      </p:sp>
      <p:sp>
        <p:nvSpPr>
          <p:cNvPr id="8" name="Rectangle 7"/>
          <p:cNvSpPr/>
          <p:nvPr/>
        </p:nvSpPr>
        <p:spPr>
          <a:xfrm>
            <a:off x="-1" y="2527256"/>
            <a:ext cx="9206754" cy="1200329"/>
          </a:xfrm>
          <a:prstGeom prst="rect">
            <a:avLst/>
          </a:prstGeom>
          <a:solidFill>
            <a:schemeClr val="tx2">
              <a:lumMod val="40000"/>
              <a:lumOff val="60000"/>
            </a:schemeClr>
          </a:solidFill>
          <a:ln>
            <a:solidFill>
              <a:schemeClr val="bg1"/>
            </a:solidFill>
          </a:ln>
        </p:spPr>
        <p:txBody>
          <a:bodyPr wrap="square">
            <a:spAutoFit/>
          </a:bodyPr>
          <a:lstStyle/>
          <a:p>
            <a:r>
              <a:rPr lang="en-US" sz="2400" dirty="0"/>
              <a:t>Add all of the data you collect to your stakeholder register. It should have a robust and nuanced “WIIFM” field for every stakeholder group that covers everything you have learned in your identification of stakeholders.</a:t>
            </a:r>
          </a:p>
        </p:txBody>
      </p:sp>
      <p:pic>
        <p:nvPicPr>
          <p:cNvPr id="12" name="Picture 11"/>
          <p:cNvPicPr/>
          <p:nvPr/>
        </p:nvPicPr>
        <p:blipFill rotWithShape="1">
          <a:blip r:embed="rId2"/>
          <a:srcRect l="25513" t="35328" r="39487" b="48946"/>
          <a:stretch/>
        </p:blipFill>
        <p:spPr bwMode="auto">
          <a:xfrm>
            <a:off x="0" y="3908611"/>
            <a:ext cx="7100047" cy="2705680"/>
          </a:xfrm>
          <a:prstGeom prst="rect">
            <a:avLst/>
          </a:prstGeom>
          <a:ln>
            <a:noFill/>
          </a:ln>
          <a:extLst>
            <a:ext uri="{53640926-AAD7-44D8-BBD7-CCE9431645EC}">
              <a14:shadowObscured xmlns:a14="http://schemas.microsoft.com/office/drawing/2010/main"/>
            </a:ext>
          </a:extLst>
        </p:spPr>
      </p:pic>
      <p:pic>
        <p:nvPicPr>
          <p:cNvPr id="9" name="Picture 8">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11797701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barn(inVertical)">
                                      <p:cBhvr>
                                        <p:cTn id="7" dur="500"/>
                                        <p:tgtEl>
                                          <p:spTgt spid="21"/>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3"/>
                                        </p:tgtEl>
                                        <p:attrNameLst>
                                          <p:attrName>style.visibility</p:attrName>
                                        </p:attrNameLst>
                                      </p:cBhvr>
                                      <p:to>
                                        <p:strVal val="visible"/>
                                      </p:to>
                                    </p:set>
                                    <p:animEffect transition="in" filter="barn(inVertical)">
                                      <p:cBhvr>
                                        <p:cTn id="12" dur="500"/>
                                        <p:tgtEl>
                                          <p:spTgt spid="23"/>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arn(inVertical)">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barn(inVertical)">
                                      <p:cBhvr>
                                        <p:cTn id="2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3" grpId="0" animBg="1"/>
      <p:bldP spid="8"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4425855" y="0"/>
            <a:ext cx="2838854" cy="523220"/>
          </a:xfrm>
          <a:prstGeom prst="rect">
            <a:avLst/>
          </a:prstGeom>
          <a:solidFill>
            <a:schemeClr val="bg1"/>
          </a:solidFill>
          <a:ln>
            <a:solidFill>
              <a:schemeClr val="accent1"/>
            </a:solidFill>
          </a:ln>
        </p:spPr>
        <p:txBody>
          <a:bodyPr wrap="none">
            <a:spAutoFit/>
          </a:bodyPr>
          <a:lstStyle/>
          <a:p>
            <a:r>
              <a:rPr lang="en-US" sz="2800" b="1" dirty="0" smtClean="0"/>
              <a:t>Traditional Teams</a:t>
            </a:r>
            <a:endParaRPr lang="en-US" sz="2800" b="1" dirty="0"/>
          </a:p>
        </p:txBody>
      </p:sp>
      <p:pic>
        <p:nvPicPr>
          <p:cNvPr id="9" name="Picture 8"/>
          <p:cNvPicPr/>
          <p:nvPr/>
        </p:nvPicPr>
        <p:blipFill rotWithShape="1">
          <a:blip r:embed="rId2"/>
          <a:srcRect l="26282" t="17550" r="39359" b="49173"/>
          <a:stretch/>
        </p:blipFill>
        <p:spPr bwMode="auto">
          <a:xfrm>
            <a:off x="-1" y="695148"/>
            <a:ext cx="7965649" cy="6162852"/>
          </a:xfrm>
          <a:prstGeom prst="rect">
            <a:avLst/>
          </a:prstGeom>
          <a:ln>
            <a:noFill/>
          </a:ln>
          <a:extLst>
            <a:ext uri="{53640926-AAD7-44D8-BBD7-CCE9431645EC}">
              <a14:shadowObscured xmlns:a14="http://schemas.microsoft.com/office/drawing/2010/main"/>
            </a:ext>
          </a:extLst>
        </p:spPr>
      </p:pic>
      <p:pic>
        <p:nvPicPr>
          <p:cNvPr id="5" name="Picture 4">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2482072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nodeType="click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barn(inVertical)">
                                      <p:cBhvr>
                                        <p:cTn id="13"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4425855" y="0"/>
            <a:ext cx="2249334" cy="523220"/>
          </a:xfrm>
          <a:prstGeom prst="rect">
            <a:avLst/>
          </a:prstGeom>
          <a:solidFill>
            <a:schemeClr val="bg1"/>
          </a:solidFill>
          <a:ln>
            <a:solidFill>
              <a:schemeClr val="accent1"/>
            </a:solidFill>
          </a:ln>
        </p:spPr>
        <p:txBody>
          <a:bodyPr wrap="none">
            <a:spAutoFit/>
          </a:bodyPr>
          <a:lstStyle/>
          <a:p>
            <a:r>
              <a:rPr lang="en-US" sz="2800" b="1" dirty="0" smtClean="0"/>
              <a:t>Virtual Teams</a:t>
            </a:r>
            <a:endParaRPr lang="en-US" sz="2800" b="1" dirty="0"/>
          </a:p>
        </p:txBody>
      </p:sp>
      <p:pic>
        <p:nvPicPr>
          <p:cNvPr id="5" name="Picture 4"/>
          <p:cNvPicPr/>
          <p:nvPr/>
        </p:nvPicPr>
        <p:blipFill rotWithShape="1">
          <a:blip r:embed="rId2"/>
          <a:srcRect l="26154" t="25071" r="39487" b="40513"/>
          <a:stretch/>
        </p:blipFill>
        <p:spPr bwMode="auto">
          <a:xfrm>
            <a:off x="0" y="779794"/>
            <a:ext cx="7079530" cy="6078206"/>
          </a:xfrm>
          <a:prstGeom prst="rect">
            <a:avLst/>
          </a:prstGeom>
          <a:ln>
            <a:noFill/>
          </a:ln>
          <a:extLst>
            <a:ext uri="{53640926-AAD7-44D8-BBD7-CCE9431645EC}">
              <a14:shadowObscured xmlns:a14="http://schemas.microsoft.com/office/drawing/2010/main"/>
            </a:ext>
          </a:extLst>
        </p:spPr>
      </p:pic>
      <p:pic>
        <p:nvPicPr>
          <p:cNvPr id="7" name="Picture 6">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30322282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barn(inVertical)">
                                      <p:cBhvr>
                                        <p:cTn id="13"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1D9A78"/>
      </a:accent1>
      <a:accent2>
        <a:srgbClr val="8BC145"/>
      </a:accent2>
      <a:accent3>
        <a:srgbClr val="36AFCE"/>
      </a:accent3>
      <a:accent4>
        <a:srgbClr val="1D6FA9"/>
      </a:accent4>
      <a:accent5>
        <a:srgbClr val="B74919"/>
      </a:accent5>
      <a:accent6>
        <a:srgbClr val="F19D19"/>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AE6F2518-B084-4896-AF52-66CC2144AA2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966</TotalTime>
  <Words>2232</Words>
  <Application>Microsoft Office PowerPoint</Application>
  <PresentationFormat>Widescreen</PresentationFormat>
  <Paragraphs>169</Paragraphs>
  <Slides>37</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37</vt:i4>
      </vt:variant>
    </vt:vector>
  </HeadingPairs>
  <TitlesOfParts>
    <vt:vector size="42" baseType="lpstr">
      <vt:lpstr>Arial</vt:lpstr>
      <vt:lpstr>Calibri</vt:lpstr>
      <vt:lpstr>Calibri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Merna Emad</cp:lastModifiedBy>
  <cp:revision>32</cp:revision>
  <dcterms:created xsi:type="dcterms:W3CDTF">2023-04-29T09:08:23Z</dcterms:created>
  <dcterms:modified xsi:type="dcterms:W3CDTF">2024-06-21T21:02:33Z</dcterms:modified>
</cp:coreProperties>
</file>