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8"/>
  </p:notesMasterIdLst>
  <p:sldIdLst>
    <p:sldId id="273"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4" r:id="rId17"/>
    <p:sldId id="294" r:id="rId18"/>
    <p:sldId id="275" r:id="rId19"/>
    <p:sldId id="276" r:id="rId20"/>
    <p:sldId id="277" r:id="rId21"/>
    <p:sldId id="278" r:id="rId22"/>
    <p:sldId id="279" r:id="rId23"/>
    <p:sldId id="280" r:id="rId24"/>
    <p:sldId id="292" r:id="rId25"/>
    <p:sldId id="293" r:id="rId26"/>
    <p:sldId id="281" r:id="rId27"/>
    <p:sldId id="282" r:id="rId28"/>
    <p:sldId id="283" r:id="rId29"/>
    <p:sldId id="284" r:id="rId30"/>
    <p:sldId id="285" r:id="rId31"/>
    <p:sldId id="289" r:id="rId32"/>
    <p:sldId id="286" r:id="rId33"/>
    <p:sldId id="290" r:id="rId34"/>
    <p:sldId id="291" r:id="rId35"/>
    <p:sldId id="288" r:id="rId36"/>
    <p:sldId id="272" r:id="rId37"/>
  </p:sldIdLst>
  <p:sldSz cx="12192000" cy="6858000"/>
  <p:notesSz cx="6858000" cy="9144000"/>
  <p:embeddedFontLst>
    <p:embeddedFont>
      <p:font typeface="Tajawal Medium" charset="-78"/>
      <p:regular r:id="rId39"/>
      <p:bold r:id="rId40"/>
    </p:embeddedFont>
    <p:embeddedFont>
      <p:font typeface="Inter" charset="0"/>
      <p:regular r:id="rId41"/>
      <p:bold r:id="rId42"/>
    </p:embeddedFont>
    <p:embeddedFont>
      <p:font typeface="Calibri" pitchFamily="34" charset="0"/>
      <p:regular r:id="rId43"/>
      <p:bold r:id="rId44"/>
      <p:italic r:id="rId45"/>
      <p:boldItalic r:id="rId46"/>
    </p:embeddedFont>
    <p:embeddedFont>
      <p:font typeface="helvetica" pitchFamily="34" charset="0"/>
      <p:regular r:id="rId47"/>
      <p:bold r:id="rId48"/>
      <p:italic r:id="rId49"/>
      <p:boldItalic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1" roundtripDataSignature="AMtx7mgiK79oBmSt3jIV80H+M7cdNF0Ii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3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font" Target="fonts/font12.fntdata"/><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3.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6.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font" Target="fonts/font10.fntdata"/><Relationship Id="rId8" Type="http://schemas.openxmlformats.org/officeDocument/2006/relationships/slide" Target="slides/slide7.xml"/><Relationship Id="rId51" Type="http://customschemas.google.com/relationships/presentationmetadata" Target="meta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49830791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68591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 name="Google Shape;11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79633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1" name="Google Shape;14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0332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09574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 name="Google Shape;17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50413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63097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4" name="Google Shape;204;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2298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5323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1" name="Google Shape;25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5329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 name="Google Shape;26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19666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2" name="Google Shape;28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1893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8" name="Google Shape;29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8336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3" name="Google Shape;31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957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3" name="Google Shape;333;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08814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79182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7918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 name="Google Shape;9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68400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 name="Google Shape;9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0006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3486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 name="Google Shape;12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98065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6" name="Google Shape;13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27533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84328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16891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58951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3" name="Google Shape;16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17747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6" name="Google Shape;17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40771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4783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4" name="Google Shape;204;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60406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4274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55958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46177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25875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80122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 name="Google Shape;24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61366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2447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7"/>
        <p:cNvGrpSpPr/>
        <p:nvPr/>
      </p:nvGrpSpPr>
      <p:grpSpPr>
        <a:xfrm>
          <a:off x="0" y="0"/>
          <a:ext cx="0" cy="0"/>
          <a:chOff x="0" y="0"/>
          <a:chExt cx="0" cy="0"/>
        </a:xfrm>
      </p:grpSpPr>
      <p:sp>
        <p:nvSpPr>
          <p:cNvPr id="18" name="Google Shape;1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8"/>
        <p:cNvGrpSpPr/>
        <p:nvPr/>
      </p:nvGrpSpPr>
      <p:grpSpPr>
        <a:xfrm>
          <a:off x="0" y="0"/>
          <a:ext cx="0" cy="0"/>
          <a:chOff x="0" y="0"/>
          <a:chExt cx="0" cy="0"/>
        </a:xfrm>
      </p:grpSpPr>
      <p:sp>
        <p:nvSpPr>
          <p:cNvPr id="29" name="Google Shape;29;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2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2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1"/>
        <p:cNvGrpSpPr/>
        <p:nvPr/>
      </p:nvGrpSpPr>
      <p:grpSpPr>
        <a:xfrm>
          <a:off x="0" y="0"/>
          <a:ext cx="0" cy="0"/>
          <a:chOff x="0" y="0"/>
          <a:chExt cx="0" cy="0"/>
        </a:xfrm>
      </p:grpSpPr>
      <p:sp>
        <p:nvSpPr>
          <p:cNvPr id="42" name="Google Shape;42;p2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4" name="Google Shape;44;p2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2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6" name="Google Shape;46;p2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8"/>
          <p:cNvSpPr>
            <a:spLocks noGrp="1"/>
          </p:cNvSpPr>
          <p:nvPr>
            <p:ph type="pic" idx="2"/>
          </p:nvPr>
        </p:nvSpPr>
        <p:spPr>
          <a:xfrm>
            <a:off x="5183188" y="987425"/>
            <a:ext cx="6172200" cy="4873625"/>
          </a:xfrm>
          <a:prstGeom prst="rect">
            <a:avLst/>
          </a:prstGeom>
          <a:noFill/>
          <a:ln>
            <a:noFill/>
          </a:ln>
        </p:spPr>
      </p:sp>
      <p:sp>
        <p:nvSpPr>
          <p:cNvPr id="64" name="Google Shape;64;p2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2"/>
        <p:cNvGrpSpPr/>
        <p:nvPr/>
      </p:nvGrpSpPr>
      <p:grpSpPr>
        <a:xfrm>
          <a:off x="0" y="0"/>
          <a:ext cx="0" cy="0"/>
          <a:chOff x="0" y="0"/>
          <a:chExt cx="0" cy="0"/>
        </a:xfrm>
      </p:grpSpPr>
      <p:sp>
        <p:nvSpPr>
          <p:cNvPr id="23" name="Google Shape;23;p2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2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5" name="Google Shape;25;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17273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hyperlink" Target="https://pediaa.com/difference-between-client-and-server/#Client" TargetMode="External"/><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hyperlink" Target="https://pediaa.com/difference-between-client-and-server/#Server"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hyperlink" Target="https://www.computerhope.com/jargon/l/lan.htm" TargetMode="External"/><Relationship Id="rId3" Type="http://schemas.openxmlformats.org/officeDocument/2006/relationships/image" Target="../media/image6.png"/><Relationship Id="rId7" Type="http://schemas.openxmlformats.org/officeDocument/2006/relationships/image" Target="../media/image18.png"/><Relationship Id="rId12" Type="http://schemas.openxmlformats.org/officeDocument/2006/relationships/hyperlink" Target="https://www.computerhope.com/jargon/r/rj45.htm"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hyperlink" Target="https://www.computerhope.com/jargon/c/coaxialc.htm" TargetMode="External"/><Relationship Id="rId5" Type="http://schemas.openxmlformats.org/officeDocument/2006/relationships/image" Target="../media/image8.png"/><Relationship Id="rId10" Type="http://schemas.openxmlformats.org/officeDocument/2006/relationships/hyperlink" Target="https://www.computerhope.com/jargon/n/nic.htm" TargetMode="External"/><Relationship Id="rId4" Type="http://schemas.openxmlformats.org/officeDocument/2006/relationships/image" Target="../media/image7.png"/><Relationship Id="rId9" Type="http://schemas.openxmlformats.org/officeDocument/2006/relationships/hyperlink" Target="https://www.computerhope.com/jargon/w/wan.htm" TargetMode="Externa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hyperlink" Target="https://www.imperva.com/learn/performance/http2/" TargetMode="External"/><Relationship Id="rId3" Type="http://schemas.openxmlformats.org/officeDocument/2006/relationships/image" Target="../media/image6.png"/><Relationship Id="rId7" Type="http://schemas.openxmlformats.org/officeDocument/2006/relationships/hyperlink" Target="https://www.imperva.com/learn/data-security/information-security-infosec/"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hyperlink" Target="https://www.imperva.com/learn/performance/http2/" TargetMode="External"/><Relationship Id="rId3" Type="http://schemas.openxmlformats.org/officeDocument/2006/relationships/image" Target="../media/image6.png"/><Relationship Id="rId7" Type="http://schemas.openxmlformats.org/officeDocument/2006/relationships/hyperlink" Target="https://www.imperva.com/learn/data-security/information-security-infosec/"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1.jp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hyperlink" Target="https://www.imperva.com/learn/performance/http2/" TargetMode="External"/><Relationship Id="rId3" Type="http://schemas.openxmlformats.org/officeDocument/2006/relationships/image" Target="../media/image6.png"/><Relationship Id="rId7" Type="http://schemas.openxmlformats.org/officeDocument/2006/relationships/hyperlink" Target="https://www.imperva.com/learn/data-security/information-security-infosec/"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5.jp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7.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8.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9.png"/><Relationship Id="rId7" Type="http://schemas.openxmlformats.org/officeDocument/2006/relationships/image" Target="../media/image40.png"/><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43.emf"/><Relationship Id="rId4" Type="http://schemas.openxmlformats.org/officeDocument/2006/relationships/image" Target="../media/image6.png"/><Relationship Id="rId9" Type="http://schemas.openxmlformats.org/officeDocument/2006/relationships/image" Target="../media/image42.png"/></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6194739" y="3601644"/>
            <a:ext cx="6005970" cy="646331"/>
          </a:xfrm>
          <a:prstGeom prst="rect">
            <a:avLst/>
          </a:prstGeom>
          <a:noFill/>
        </p:spPr>
        <p:txBody>
          <a:bodyPr wrap="square" rtlCol="0">
            <a:spAutoFit/>
          </a:bodyPr>
          <a:lstStyle/>
          <a:p>
            <a:r>
              <a:rPr lang="en-US" sz="2800" b="1" i="1" dirty="0" smtClean="0">
                <a:solidFill>
                  <a:srgbClr val="FF9518"/>
                </a:solidFill>
                <a:latin typeface="Tajawal Medium"/>
                <a:ea typeface="Tajawal Medium"/>
                <a:cs typeface="Tajawal Medium"/>
                <a:sym typeface="Tajawal Medium"/>
              </a:rPr>
              <a:t>        </a:t>
            </a:r>
            <a:r>
              <a:rPr lang="en-US" sz="3600" b="1" dirty="0" smtClean="0">
                <a:solidFill>
                  <a:srgbClr val="FF9518"/>
                </a:solidFill>
                <a:latin typeface="Tajawal Medium"/>
                <a:ea typeface="Tajawal Medium"/>
                <a:cs typeface="Tajawal Medium"/>
                <a:sym typeface="Tajawal Medium"/>
              </a:rPr>
              <a:t>Network </a:t>
            </a:r>
            <a:r>
              <a:rPr lang="en-US" sz="3600" b="1" dirty="0">
                <a:solidFill>
                  <a:srgbClr val="FF9518"/>
                </a:solidFill>
                <a:latin typeface="Tajawal Medium"/>
                <a:ea typeface="Tajawal Medium"/>
                <a:cs typeface="Tajawal Medium"/>
                <a:sym typeface="Tajawal Medium"/>
              </a:rPr>
              <a:t>Fundamentals</a:t>
            </a:r>
            <a:endParaRPr lang="en-US" sz="3600" b="1" dirty="0">
              <a:solidFill>
                <a:srgbClr val="FF9518"/>
              </a:solidFill>
              <a:latin typeface="Tajawal Medium" panose="00000600000000000000" pitchFamily="2" charset="-78"/>
              <a:cs typeface="Tajawal Medium" panose="00000600000000000000" pitchFamily="2" charset="-78"/>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81588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1</a:t>
            </a:r>
            <a:endParaRPr lang="en-US" sz="2800" dirty="0"/>
          </a:p>
          <a:p>
            <a:r>
              <a:rPr lang="en-US" dirty="0"/>
              <a:t/>
            </a:r>
            <a:br>
              <a:rPr lang="en-US" dirty="0"/>
            </a:br>
            <a:endParaRPr lang="ar-EG" dirty="0"/>
          </a:p>
        </p:txBody>
      </p:sp>
    </p:spTree>
    <p:extLst>
      <p:ext uri="{BB962C8B-B14F-4D97-AF65-F5344CB8AC3E}">
        <p14:creationId xmlns:p14="http://schemas.microsoft.com/office/powerpoint/2010/main" val="34164556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pic>
        <p:nvPicPr>
          <p:cNvPr id="95" name="Google Shape;95;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6" name="Google Shape;96;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7" name="Google Shape;97;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98" name="Google Shape;98;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99" name="Google Shape;99;p3"/>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00" name="Google Shape;100;p3"/>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01" name="Google Shape;101;p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2" name="Google Shape;102;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grpSp>
        <p:nvGrpSpPr>
          <p:cNvPr id="103" name="Google Shape;103;p3"/>
          <p:cNvGrpSpPr/>
          <p:nvPr/>
        </p:nvGrpSpPr>
        <p:grpSpPr>
          <a:xfrm>
            <a:off x="1014365" y="1690688"/>
            <a:ext cx="6314475" cy="3586722"/>
            <a:chOff x="1262952" y="1588484"/>
            <a:chExt cx="7027972" cy="3875993"/>
          </a:xfrm>
        </p:grpSpPr>
        <p:grpSp>
          <p:nvGrpSpPr>
            <p:cNvPr id="104" name="Google Shape;104;p3"/>
            <p:cNvGrpSpPr/>
            <p:nvPr/>
          </p:nvGrpSpPr>
          <p:grpSpPr>
            <a:xfrm>
              <a:off x="1262952" y="1588484"/>
              <a:ext cx="7027972" cy="3875993"/>
              <a:chOff x="1874165" y="1508865"/>
              <a:chExt cx="7027972" cy="3875993"/>
            </a:xfrm>
          </p:grpSpPr>
          <p:pic>
            <p:nvPicPr>
              <p:cNvPr id="105" name="Google Shape;105;p3"/>
              <p:cNvPicPr preferRelativeResize="0"/>
              <p:nvPr/>
            </p:nvPicPr>
            <p:blipFill rotWithShape="1">
              <a:blip r:embed="rId7">
                <a:alphaModFix/>
              </a:blip>
              <a:srcRect/>
              <a:stretch/>
            </p:blipFill>
            <p:spPr>
              <a:xfrm>
                <a:off x="1874165" y="1508865"/>
                <a:ext cx="7027972" cy="3875993"/>
              </a:xfrm>
              <a:prstGeom prst="rect">
                <a:avLst/>
              </a:prstGeom>
              <a:noFill/>
              <a:ln>
                <a:noFill/>
              </a:ln>
            </p:spPr>
          </p:pic>
          <p:sp>
            <p:nvSpPr>
              <p:cNvPr id="106" name="Google Shape;106;p3"/>
              <p:cNvSpPr/>
              <p:nvPr/>
            </p:nvSpPr>
            <p:spPr>
              <a:xfrm>
                <a:off x="7858948" y="1734321"/>
                <a:ext cx="1043189" cy="54349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server</a:t>
                </a:r>
                <a:endParaRPr sz="1800">
                  <a:solidFill>
                    <a:schemeClr val="dk1"/>
                  </a:solidFill>
                  <a:latin typeface="Calibri"/>
                  <a:ea typeface="Calibri"/>
                  <a:cs typeface="Calibri"/>
                  <a:sym typeface="Calibri"/>
                </a:endParaRPr>
              </a:p>
            </p:txBody>
          </p:sp>
        </p:grpSp>
        <p:sp>
          <p:nvSpPr>
            <p:cNvPr id="107" name="Google Shape;107;p3"/>
            <p:cNvSpPr/>
            <p:nvPr/>
          </p:nvSpPr>
          <p:spPr>
            <a:xfrm>
              <a:off x="6955944" y="3864939"/>
              <a:ext cx="1043189" cy="54349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printer</a:t>
              </a:r>
              <a:endParaRPr sz="1800">
                <a:solidFill>
                  <a:schemeClr val="dk1"/>
                </a:solidFill>
                <a:latin typeface="Calibri"/>
                <a:ea typeface="Calibri"/>
                <a:cs typeface="Calibri"/>
                <a:sym typeface="Calibri"/>
              </a:endParaRPr>
            </a:p>
          </p:txBody>
        </p:sp>
      </p:grpSp>
      <p:sp>
        <p:nvSpPr>
          <p:cNvPr id="108" name="Google Shape;108;p3"/>
          <p:cNvSpPr txBox="1"/>
          <p:nvPr/>
        </p:nvSpPr>
        <p:spPr>
          <a:xfrm>
            <a:off x="7210492" y="2025338"/>
            <a:ext cx="4862183" cy="1872894"/>
          </a:xfrm>
          <a:prstGeom prst="rect">
            <a:avLst/>
          </a:prstGeom>
          <a:noFill/>
          <a:ln>
            <a:noFill/>
          </a:ln>
        </p:spPr>
        <p:txBody>
          <a:bodyPr spcFirstLastPara="1" wrap="square" lIns="91425" tIns="45700" rIns="91425" bIns="45700" anchor="t" anchorCtr="0">
            <a:normAutofit fontScale="77500" lnSpcReduction="20000"/>
          </a:bodyPr>
          <a:lstStyle/>
          <a:p>
            <a:pPr marL="0" marR="0" lvl="0" indent="0" algn="l" rtl="0">
              <a:lnSpc>
                <a:spcPct val="90000"/>
              </a:lnSpc>
              <a:spcBef>
                <a:spcPts val="0"/>
              </a:spcBef>
              <a:spcAft>
                <a:spcPts val="0"/>
              </a:spcAft>
              <a:buClr>
                <a:schemeClr val="dk1"/>
              </a:buClr>
              <a:buSzPct val="100000"/>
              <a:buFont typeface="Arial"/>
              <a:buNone/>
            </a:pPr>
            <a:r>
              <a:rPr lang="en-US" sz="2800">
                <a:solidFill>
                  <a:schemeClr val="dk1"/>
                </a:solidFill>
                <a:latin typeface="Calibri"/>
                <a:ea typeface="Calibri"/>
                <a:cs typeface="Calibri"/>
                <a:sym typeface="Calibri"/>
              </a:rPr>
              <a:t>                                                    </a:t>
            </a:r>
            <a:endParaRPr/>
          </a:p>
          <a:p>
            <a:pPr marL="228600" marR="0" lvl="0" indent="-90804" algn="l" rtl="0">
              <a:lnSpc>
                <a:spcPct val="90000"/>
              </a:lnSpc>
              <a:spcBef>
                <a:spcPts val="1000"/>
              </a:spcBef>
              <a:spcAft>
                <a:spcPts val="0"/>
              </a:spcAft>
              <a:buClr>
                <a:schemeClr val="dk1"/>
              </a:buClr>
              <a:buSzPct val="100000"/>
              <a:buFont typeface="Arial"/>
              <a:buNone/>
            </a:pPr>
            <a:endParaRPr sz="2800">
              <a:solidFill>
                <a:schemeClr val="dk1"/>
              </a:solidFill>
              <a:latin typeface="Calibri"/>
              <a:ea typeface="Calibri"/>
              <a:cs typeface="Calibri"/>
              <a:sym typeface="Calibri"/>
            </a:endParaRPr>
          </a:p>
          <a:p>
            <a:pPr marL="228600" marR="0" lvl="0" indent="-228600" algn="l" rtl="0">
              <a:lnSpc>
                <a:spcPct val="90000"/>
              </a:lnSpc>
              <a:spcBef>
                <a:spcPts val="1000"/>
              </a:spcBef>
              <a:spcAft>
                <a:spcPts val="0"/>
              </a:spcAft>
              <a:buClr>
                <a:srgbClr val="FF0000"/>
              </a:buClr>
              <a:buSzPct val="100000"/>
              <a:buFont typeface="Arial"/>
              <a:buChar char="•"/>
            </a:pPr>
            <a:r>
              <a:rPr lang="en-US" sz="2800" b="1">
                <a:solidFill>
                  <a:srgbClr val="FF0000"/>
                </a:solidFill>
                <a:latin typeface="Calibri"/>
                <a:ea typeface="Calibri"/>
                <a:cs typeface="Calibri"/>
                <a:sym typeface="Calibri"/>
              </a:rPr>
              <a:t>Network</a:t>
            </a:r>
            <a:r>
              <a:rPr lang="en-US" sz="2800">
                <a:solidFill>
                  <a:schemeClr val="dk1"/>
                </a:solidFill>
                <a:latin typeface="Calibri"/>
                <a:ea typeface="Calibri"/>
                <a:cs typeface="Calibri"/>
                <a:sym typeface="Calibri"/>
              </a:rPr>
              <a:t>: A set of devices connected together via shared channel plus s/w to provide service of communication </a:t>
            </a:r>
            <a:endParaRPr sz="28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pic>
        <p:nvPicPr>
          <p:cNvPr id="113" name="Google Shape;113;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14" name="Google Shape;114;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5" name="Google Shape;115;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16" name="Google Shape;116;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17" name="Google Shape;117;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18" name="Google Shape;118;p4"/>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19" name="Google Shape;119;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20" name="Google Shape;120;p4"/>
          <p:cNvSpPr txBox="1">
            <a:spLocks noGrp="1"/>
          </p:cNvSpPr>
          <p:nvPr>
            <p:ph type="ctrTitle"/>
          </p:nvPr>
        </p:nvSpPr>
        <p:spPr>
          <a:xfrm>
            <a:off x="918693" y="1716794"/>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21" name="Google Shape;121;p4"/>
          <p:cNvSpPr txBox="1">
            <a:spLocks noGrp="1"/>
          </p:cNvSpPr>
          <p:nvPr>
            <p:ph type="subTitle" idx="1"/>
          </p:nvPr>
        </p:nvSpPr>
        <p:spPr>
          <a:xfrm>
            <a:off x="147199" y="1716794"/>
            <a:ext cx="10710569" cy="4521689"/>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FF0000"/>
              </a:buClr>
              <a:buSzPts val="2400"/>
              <a:buNone/>
            </a:pPr>
            <a:r>
              <a:rPr lang="en-US">
                <a:solidFill>
                  <a:srgbClr val="FF0000"/>
                </a:solidFill>
              </a:rPr>
              <a:t>what are the benefits of network ?</a:t>
            </a:r>
            <a:endParaRPr/>
          </a:p>
          <a:p>
            <a:pPr marL="342900" lvl="0" indent="-342900" algn="l" rtl="0">
              <a:lnSpc>
                <a:spcPct val="90000"/>
              </a:lnSpc>
              <a:spcBef>
                <a:spcPts val="1000"/>
              </a:spcBef>
              <a:spcAft>
                <a:spcPts val="0"/>
              </a:spcAft>
              <a:buClr>
                <a:schemeClr val="dk1"/>
              </a:buClr>
              <a:buSzPts val="2400"/>
              <a:buFont typeface="Noto Sans Symbols"/>
              <a:buChar char="❑"/>
            </a:pPr>
            <a:r>
              <a:rPr lang="en-US"/>
              <a:t>Communication</a:t>
            </a:r>
            <a:r>
              <a:rPr lang="en-US">
                <a:solidFill>
                  <a:srgbClr val="FF0000"/>
                </a:solidFill>
              </a:rPr>
              <a:t> </a:t>
            </a:r>
            <a:endParaRPr/>
          </a:p>
          <a:p>
            <a:pPr marL="342900" lvl="0" indent="-342900" algn="l" rtl="0">
              <a:lnSpc>
                <a:spcPct val="90000"/>
              </a:lnSpc>
              <a:spcBef>
                <a:spcPts val="1000"/>
              </a:spcBef>
              <a:spcAft>
                <a:spcPts val="0"/>
              </a:spcAft>
              <a:buClr>
                <a:schemeClr val="dk1"/>
              </a:buClr>
              <a:buSzPts val="2400"/>
              <a:buFont typeface="Noto Sans Symbols"/>
              <a:buChar char="❑"/>
            </a:pPr>
            <a:r>
              <a:rPr lang="en-US"/>
              <a:t> Sharing resources</a:t>
            </a:r>
            <a:endParaRPr/>
          </a:p>
          <a:p>
            <a:pPr marL="342900" lvl="0" indent="-342900" algn="l" rtl="0">
              <a:lnSpc>
                <a:spcPct val="90000"/>
              </a:lnSpc>
              <a:spcBef>
                <a:spcPts val="1000"/>
              </a:spcBef>
              <a:spcAft>
                <a:spcPts val="0"/>
              </a:spcAft>
              <a:buClr>
                <a:schemeClr val="dk1"/>
              </a:buClr>
              <a:buSzPts val="2400"/>
              <a:buFont typeface="Noto Sans Symbols"/>
              <a:buChar char="❑"/>
            </a:pPr>
            <a:r>
              <a:rPr lang="en-US"/>
              <a:t>Cost </a:t>
            </a:r>
            <a:endParaRPr/>
          </a:p>
          <a:p>
            <a:pPr marL="342900" lvl="0" indent="-342900" algn="l" rtl="0">
              <a:lnSpc>
                <a:spcPct val="90000"/>
              </a:lnSpc>
              <a:spcBef>
                <a:spcPts val="1000"/>
              </a:spcBef>
              <a:spcAft>
                <a:spcPts val="0"/>
              </a:spcAft>
              <a:buClr>
                <a:schemeClr val="dk1"/>
              </a:buClr>
              <a:buSzPts val="2400"/>
              <a:buFont typeface="Noto Sans Symbols"/>
              <a:buChar char="❑"/>
            </a:pPr>
            <a:r>
              <a:rPr lang="en-US"/>
              <a:t>Modern technologies</a:t>
            </a:r>
            <a:endParaRPr/>
          </a:p>
          <a:p>
            <a:pPr marL="0" lvl="0" indent="0" algn="ctr" rtl="0">
              <a:lnSpc>
                <a:spcPct val="90000"/>
              </a:lnSpc>
              <a:spcBef>
                <a:spcPts val="1000"/>
              </a:spcBef>
              <a:spcAft>
                <a:spcPts val="0"/>
              </a:spcAft>
              <a:buClr>
                <a:schemeClr val="dk1"/>
              </a:buClr>
              <a:buSzPts val="2400"/>
              <a:buNone/>
            </a:pPr>
            <a:r>
              <a:rPr lang="en-US"/>
              <a:t>                                                    </a:t>
            </a:r>
            <a:endParaRPr/>
          </a:p>
          <a:p>
            <a:pPr marL="0" lvl="0" indent="0" algn="l" rtl="0">
              <a:lnSpc>
                <a:spcPct val="90000"/>
              </a:lnSpc>
              <a:spcBef>
                <a:spcPts val="1000"/>
              </a:spcBef>
              <a:spcAft>
                <a:spcPts val="0"/>
              </a:spcAft>
              <a:buClr>
                <a:schemeClr val="dk1"/>
              </a:buClr>
              <a:buSzPts val="2400"/>
              <a:buNone/>
            </a:pPr>
            <a:endParaRPr/>
          </a:p>
          <a:p>
            <a:pPr marL="0" lvl="0" indent="0" algn="ctr" rtl="0">
              <a:lnSpc>
                <a:spcPct val="90000"/>
              </a:lnSpc>
              <a:spcBef>
                <a:spcPts val="1000"/>
              </a:spcBef>
              <a:spcAft>
                <a:spcPts val="0"/>
              </a:spcAft>
              <a:buClr>
                <a:schemeClr val="dk1"/>
              </a:buClr>
              <a:buSzPts val="2400"/>
              <a:buNone/>
            </a:pPr>
            <a:endParaRPr/>
          </a:p>
        </p:txBody>
      </p:sp>
      <p:grpSp>
        <p:nvGrpSpPr>
          <p:cNvPr id="122" name="Google Shape;122;p4"/>
          <p:cNvGrpSpPr/>
          <p:nvPr/>
        </p:nvGrpSpPr>
        <p:grpSpPr>
          <a:xfrm>
            <a:off x="3235913" y="2910594"/>
            <a:ext cx="8836745" cy="2798480"/>
            <a:chOff x="6731" y="0"/>
            <a:chExt cx="8836745" cy="2798480"/>
          </a:xfrm>
        </p:grpSpPr>
        <p:sp>
          <p:nvSpPr>
            <p:cNvPr id="123" name="Google Shape;123;p4"/>
            <p:cNvSpPr/>
            <p:nvPr/>
          </p:nvSpPr>
          <p:spPr>
            <a:xfrm>
              <a:off x="6731" y="0"/>
              <a:ext cx="8836745"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4"/>
            <p:cNvSpPr txBox="1"/>
            <p:nvPr/>
          </p:nvSpPr>
          <p:spPr>
            <a:xfrm>
              <a:off x="31149" y="24418"/>
              <a:ext cx="8787909" cy="784861"/>
            </a:xfrm>
            <a:prstGeom prst="rect">
              <a:avLst/>
            </a:prstGeom>
            <a:noFill/>
            <a:ln>
              <a:noFill/>
            </a:ln>
          </p:spPr>
          <p:txBody>
            <a:bodyPr spcFirstLastPara="1" wrap="square" lIns="121900" tIns="121900" rIns="121900" bIns="121900" anchor="t" anchorCtr="0">
              <a:noAutofit/>
            </a:bodyPr>
            <a:lstStyle/>
            <a:p>
              <a:pPr marL="0" marR="0" lvl="0" indent="0" algn="ctr" rtl="1">
                <a:lnSpc>
                  <a:spcPct val="90000"/>
                </a:lnSpc>
                <a:spcBef>
                  <a:spcPts val="0"/>
                </a:spcBef>
                <a:spcAft>
                  <a:spcPts val="0"/>
                </a:spcAft>
                <a:buNone/>
              </a:pPr>
              <a:r>
                <a:rPr lang="en-US" sz="3200">
                  <a:solidFill>
                    <a:schemeClr val="lt1"/>
                  </a:solidFill>
                  <a:latin typeface="Calibri"/>
                  <a:ea typeface="Calibri"/>
                  <a:cs typeface="Calibri"/>
                  <a:sym typeface="Calibri"/>
                </a:rPr>
                <a:t>Network components</a:t>
              </a:r>
              <a:endParaRPr/>
            </a:p>
            <a:p>
              <a:pPr marL="0" marR="0" lvl="0" indent="0" algn="ctr" rtl="1">
                <a:lnSpc>
                  <a:spcPct val="90000"/>
                </a:lnSpc>
                <a:spcBef>
                  <a:spcPts val="1120"/>
                </a:spcBef>
                <a:spcAft>
                  <a:spcPts val="0"/>
                </a:spcAft>
                <a:buNone/>
              </a:pPr>
              <a:endParaRPr sz="3200">
                <a:solidFill>
                  <a:schemeClr val="lt1"/>
                </a:solidFill>
                <a:latin typeface="Calibri"/>
                <a:ea typeface="Calibri"/>
                <a:cs typeface="Calibri"/>
                <a:sym typeface="Calibri"/>
              </a:endParaRPr>
            </a:p>
          </p:txBody>
        </p:sp>
        <p:sp>
          <p:nvSpPr>
            <p:cNvPr id="125" name="Google Shape;125;p4"/>
            <p:cNvSpPr/>
            <p:nvPr/>
          </p:nvSpPr>
          <p:spPr>
            <a:xfrm>
              <a:off x="11999" y="982670"/>
              <a:ext cx="4916454"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4"/>
            <p:cNvSpPr txBox="1"/>
            <p:nvPr/>
          </p:nvSpPr>
          <p:spPr>
            <a:xfrm>
              <a:off x="36417" y="1007088"/>
              <a:ext cx="4867618" cy="784861"/>
            </a:xfrm>
            <a:prstGeom prst="rect">
              <a:avLst/>
            </a:prstGeom>
            <a:noFill/>
            <a:ln>
              <a:noFill/>
            </a:ln>
          </p:spPr>
          <p:txBody>
            <a:bodyPr spcFirstLastPara="1" wrap="square" lIns="137150" tIns="137150" rIns="137150" bIns="137150" anchor="ctr" anchorCtr="0">
              <a:noAutofit/>
            </a:bodyPr>
            <a:lstStyle/>
            <a:p>
              <a:pPr marL="0" marR="0" lvl="0" indent="0" algn="ctr" rtl="1">
                <a:lnSpc>
                  <a:spcPct val="90000"/>
                </a:lnSpc>
                <a:spcBef>
                  <a:spcPts val="0"/>
                </a:spcBef>
                <a:spcAft>
                  <a:spcPts val="0"/>
                </a:spcAft>
                <a:buNone/>
              </a:pPr>
              <a:r>
                <a:rPr lang="en-US" sz="3600">
                  <a:solidFill>
                    <a:schemeClr val="lt1"/>
                  </a:solidFill>
                  <a:latin typeface="Calibri"/>
                  <a:ea typeface="Calibri"/>
                  <a:cs typeface="Calibri"/>
                  <a:sym typeface="Calibri"/>
                </a:rPr>
                <a:t>H/W</a:t>
              </a:r>
              <a:endParaRPr sz="3600">
                <a:solidFill>
                  <a:schemeClr val="lt1"/>
                </a:solidFill>
                <a:latin typeface="Calibri"/>
                <a:ea typeface="Calibri"/>
                <a:cs typeface="Calibri"/>
                <a:sym typeface="Calibri"/>
              </a:endParaRPr>
            </a:p>
          </p:txBody>
        </p:sp>
        <p:sp>
          <p:nvSpPr>
            <p:cNvPr id="127" name="Google Shape;127;p4"/>
            <p:cNvSpPr/>
            <p:nvPr/>
          </p:nvSpPr>
          <p:spPr>
            <a:xfrm>
              <a:off x="11999" y="1963874"/>
              <a:ext cx="1154994"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4"/>
            <p:cNvSpPr txBox="1"/>
            <p:nvPr/>
          </p:nvSpPr>
          <p:spPr>
            <a:xfrm>
              <a:off x="36417" y="1988292"/>
              <a:ext cx="1106158"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NIC</a:t>
              </a:r>
              <a:endParaRPr sz="2400">
                <a:solidFill>
                  <a:schemeClr val="lt1"/>
                </a:solidFill>
                <a:latin typeface="Calibri"/>
                <a:ea typeface="Calibri"/>
                <a:cs typeface="Calibri"/>
                <a:sym typeface="Calibri"/>
              </a:endParaRPr>
            </a:p>
          </p:txBody>
        </p:sp>
        <p:sp>
          <p:nvSpPr>
            <p:cNvPr id="129" name="Google Shape;129;p4"/>
            <p:cNvSpPr/>
            <p:nvPr/>
          </p:nvSpPr>
          <p:spPr>
            <a:xfrm>
              <a:off x="1215504" y="1963874"/>
              <a:ext cx="2509445"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4"/>
            <p:cNvSpPr txBox="1"/>
            <p:nvPr/>
          </p:nvSpPr>
          <p:spPr>
            <a:xfrm>
              <a:off x="1239922" y="1988292"/>
              <a:ext cx="2460609"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Shared channels </a:t>
              </a:r>
              <a:endParaRPr sz="2400">
                <a:solidFill>
                  <a:schemeClr val="lt1"/>
                </a:solidFill>
                <a:latin typeface="Calibri"/>
                <a:ea typeface="Calibri"/>
                <a:cs typeface="Calibri"/>
                <a:sym typeface="Calibri"/>
              </a:endParaRPr>
            </a:p>
          </p:txBody>
        </p:sp>
        <p:sp>
          <p:nvSpPr>
            <p:cNvPr id="131" name="Google Shape;131;p4"/>
            <p:cNvSpPr/>
            <p:nvPr/>
          </p:nvSpPr>
          <p:spPr>
            <a:xfrm>
              <a:off x="3773459" y="1963874"/>
              <a:ext cx="1154994"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4"/>
            <p:cNvSpPr txBox="1"/>
            <p:nvPr/>
          </p:nvSpPr>
          <p:spPr>
            <a:xfrm>
              <a:off x="3797877" y="1988292"/>
              <a:ext cx="1106158"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devices</a:t>
              </a:r>
              <a:endParaRPr sz="2400">
                <a:solidFill>
                  <a:schemeClr val="lt1"/>
                </a:solidFill>
                <a:latin typeface="Calibri"/>
                <a:ea typeface="Calibri"/>
                <a:cs typeface="Calibri"/>
                <a:sym typeface="Calibri"/>
              </a:endParaRPr>
            </a:p>
          </p:txBody>
        </p:sp>
        <p:sp>
          <p:nvSpPr>
            <p:cNvPr id="133" name="Google Shape;133;p4"/>
            <p:cNvSpPr/>
            <p:nvPr/>
          </p:nvSpPr>
          <p:spPr>
            <a:xfrm>
              <a:off x="5025473" y="982670"/>
              <a:ext cx="3806019"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4"/>
            <p:cNvSpPr txBox="1"/>
            <p:nvPr/>
          </p:nvSpPr>
          <p:spPr>
            <a:xfrm>
              <a:off x="5049891" y="1007088"/>
              <a:ext cx="3757183" cy="784861"/>
            </a:xfrm>
            <a:prstGeom prst="rect">
              <a:avLst/>
            </a:prstGeom>
            <a:noFill/>
            <a:ln>
              <a:noFill/>
            </a:ln>
          </p:spPr>
          <p:txBody>
            <a:bodyPr spcFirstLastPara="1" wrap="square" lIns="137150" tIns="137150" rIns="137150" bIns="137150" anchor="ctr" anchorCtr="0">
              <a:noAutofit/>
            </a:bodyPr>
            <a:lstStyle/>
            <a:p>
              <a:pPr marL="0" marR="0" lvl="0" indent="0" algn="ctr" rtl="1">
                <a:lnSpc>
                  <a:spcPct val="90000"/>
                </a:lnSpc>
                <a:spcBef>
                  <a:spcPts val="0"/>
                </a:spcBef>
                <a:spcAft>
                  <a:spcPts val="0"/>
                </a:spcAft>
                <a:buNone/>
              </a:pPr>
              <a:r>
                <a:rPr lang="en-US" sz="3600">
                  <a:solidFill>
                    <a:schemeClr val="lt1"/>
                  </a:solidFill>
                  <a:latin typeface="Calibri"/>
                  <a:ea typeface="Calibri"/>
                  <a:cs typeface="Calibri"/>
                  <a:sym typeface="Calibri"/>
                </a:rPr>
                <a:t>S/W</a:t>
              </a:r>
              <a:endParaRPr sz="3600">
                <a:solidFill>
                  <a:schemeClr val="lt1"/>
                </a:solidFill>
                <a:latin typeface="Calibri"/>
                <a:ea typeface="Calibri"/>
                <a:cs typeface="Calibri"/>
                <a:sym typeface="Calibri"/>
              </a:endParaRPr>
            </a:p>
          </p:txBody>
        </p:sp>
        <p:sp>
          <p:nvSpPr>
            <p:cNvPr id="135" name="Google Shape;135;p4"/>
            <p:cNvSpPr/>
            <p:nvPr/>
          </p:nvSpPr>
          <p:spPr>
            <a:xfrm>
              <a:off x="5070564" y="1964783"/>
              <a:ext cx="1983703"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4"/>
            <p:cNvSpPr txBox="1"/>
            <p:nvPr/>
          </p:nvSpPr>
          <p:spPr>
            <a:xfrm>
              <a:off x="5094982" y="1989201"/>
              <a:ext cx="1934867"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protocols</a:t>
              </a:r>
              <a:endParaRPr sz="2400">
                <a:solidFill>
                  <a:schemeClr val="lt1"/>
                </a:solidFill>
                <a:latin typeface="Calibri"/>
                <a:ea typeface="Calibri"/>
                <a:cs typeface="Calibri"/>
                <a:sym typeface="Calibri"/>
              </a:endParaRPr>
            </a:p>
          </p:txBody>
        </p:sp>
        <p:sp>
          <p:nvSpPr>
            <p:cNvPr id="137" name="Google Shape;137;p4"/>
            <p:cNvSpPr/>
            <p:nvPr/>
          </p:nvSpPr>
          <p:spPr>
            <a:xfrm>
              <a:off x="7057687" y="1963874"/>
              <a:ext cx="1773806" cy="833697"/>
            </a:xfrm>
            <a:prstGeom prst="roundRect">
              <a:avLst>
                <a:gd name="adj" fmla="val 10000"/>
              </a:avLst>
            </a:prstGeom>
            <a:solidFill>
              <a:srgbClr val="599BD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4"/>
            <p:cNvSpPr txBox="1"/>
            <p:nvPr/>
          </p:nvSpPr>
          <p:spPr>
            <a:xfrm>
              <a:off x="7082105" y="1988292"/>
              <a:ext cx="1724970" cy="784861"/>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None/>
              </a:pPr>
              <a:r>
                <a:rPr lang="en-US" sz="2400">
                  <a:solidFill>
                    <a:schemeClr val="lt1"/>
                  </a:solidFill>
                  <a:latin typeface="Calibri"/>
                  <a:ea typeface="Calibri"/>
                  <a:cs typeface="Calibri"/>
                  <a:sym typeface="Calibri"/>
                </a:rPr>
                <a:t>o.s</a:t>
              </a:r>
              <a:endParaRPr sz="2400">
                <a:solidFill>
                  <a:schemeClr val="lt1"/>
                </a:solidFill>
                <a:latin typeface="Calibri"/>
                <a:ea typeface="Calibri"/>
                <a:cs typeface="Calibri"/>
                <a:sym typeface="Calibri"/>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pic>
        <p:nvPicPr>
          <p:cNvPr id="143" name="Google Shape;143;p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44" name="Google Shape;144;p5"/>
          <p:cNvPicPr preferRelativeResize="0"/>
          <p:nvPr/>
        </p:nvPicPr>
        <p:blipFill rotWithShape="1">
          <a:blip r:embed="rId4">
            <a:alphaModFix/>
          </a:blip>
          <a:srcRect/>
          <a:stretch/>
        </p:blipFill>
        <p:spPr>
          <a:xfrm>
            <a:off x="2170446" y="6080314"/>
            <a:ext cx="9902229" cy="204838"/>
          </a:xfrm>
          <a:prstGeom prst="rect">
            <a:avLst/>
          </a:prstGeom>
          <a:noFill/>
          <a:ln>
            <a:noFill/>
          </a:ln>
        </p:spPr>
      </p:pic>
      <p:pic>
        <p:nvPicPr>
          <p:cNvPr id="145" name="Google Shape;145;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46" name="Google Shape;146;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47" name="Google Shape;147;p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48" name="Google Shape;148;p5"/>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49" name="Google Shape;149;p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50" name="Google Shape;150;p5"/>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FF0000"/>
              </a:buClr>
              <a:buSzPts val="2800"/>
              <a:buFont typeface="Tajawal Medium"/>
              <a:buNone/>
            </a:pPr>
            <a:r>
              <a:rPr lang="en-US" sz="2800" b="1" i="1">
                <a:solidFill>
                  <a:srgbClr val="FF0000"/>
                </a:solidFill>
                <a:latin typeface="Tajawal Medium"/>
                <a:ea typeface="Tajawal Medium"/>
                <a:cs typeface="Tajawal Medium"/>
                <a:sym typeface="Tajawal Medium"/>
              </a:rPr>
              <a:t>Network types</a:t>
            </a:r>
            <a:br>
              <a:rPr lang="en-US" sz="2800" b="1" i="1">
                <a:solidFill>
                  <a:srgbClr val="FF0000"/>
                </a:solidFill>
                <a:latin typeface="Tajawal Medium"/>
                <a:ea typeface="Tajawal Medium"/>
                <a:cs typeface="Tajawal Medium"/>
                <a:sym typeface="Tajawal Medium"/>
              </a:rPr>
            </a:br>
            <a:r>
              <a:rPr lang="en-US" sz="2800" b="1" i="1">
                <a:solidFill>
                  <a:srgbClr val="FF0000"/>
                </a:solidFill>
                <a:latin typeface="Tajawal Medium"/>
                <a:ea typeface="Tajawal Medium"/>
                <a:cs typeface="Tajawal Medium"/>
                <a:sym typeface="Tajawal Medium"/>
              </a:rPr>
              <a:t/>
            </a:r>
            <a:br>
              <a:rPr lang="en-US" sz="2800" b="1" i="1">
                <a:solidFill>
                  <a:srgbClr val="FF0000"/>
                </a:solidFill>
                <a:latin typeface="Tajawal Medium"/>
                <a:ea typeface="Tajawal Medium"/>
                <a:cs typeface="Tajawal Medium"/>
                <a:sym typeface="Tajawal Medium"/>
              </a:rPr>
            </a:br>
            <a:r>
              <a:rPr lang="en-US" sz="2800" b="1" i="1">
                <a:solidFill>
                  <a:srgbClr val="FF9518"/>
                </a:solidFill>
                <a:latin typeface="Tajawal Medium"/>
                <a:ea typeface="Tajawal Medium"/>
                <a:cs typeface="Tajawal Medium"/>
                <a:sym typeface="Tajawal Medium"/>
              </a:rPr>
              <a:t/>
            </a:r>
            <a:br>
              <a:rPr lang="en-US" sz="2800" b="1" i="1">
                <a:solidFill>
                  <a:srgbClr val="FF9518"/>
                </a:solidFill>
                <a:latin typeface="Tajawal Medium"/>
                <a:ea typeface="Tajawal Medium"/>
                <a:cs typeface="Tajawal Medium"/>
                <a:sym typeface="Tajawal Medium"/>
              </a:rPr>
            </a:br>
            <a:r>
              <a:rPr lang="en-US" sz="2800" b="1" i="1">
                <a:solidFill>
                  <a:srgbClr val="FF9518"/>
                </a:solidFill>
                <a:latin typeface="Tajawal Medium"/>
                <a:ea typeface="Tajawal Medium"/>
                <a:cs typeface="Tajawal Medium"/>
                <a:sym typeface="Tajawal Medium"/>
              </a:rPr>
              <a:t/>
            </a:r>
            <a:br>
              <a:rPr lang="en-US" sz="2800" b="1" i="1">
                <a:solidFill>
                  <a:srgbClr val="FF9518"/>
                </a:solidFill>
                <a:latin typeface="Tajawal Medium"/>
                <a:ea typeface="Tajawal Medium"/>
                <a:cs typeface="Tajawal Medium"/>
                <a:sym typeface="Tajawal Medium"/>
              </a:rPr>
            </a:br>
            <a:r>
              <a:rPr lang="en-US" sz="2400"/>
              <a:t> </a:t>
            </a:r>
            <a:br>
              <a:rPr lang="en-US" sz="2400"/>
            </a:br>
            <a:r>
              <a:rPr lang="en-US" sz="3200"/>
              <a:t/>
            </a:r>
            <a:br>
              <a:rPr lang="en-US" sz="3200"/>
            </a:br>
            <a:r>
              <a:rPr lang="en-US" sz="3200"/>
              <a:t/>
            </a:r>
            <a:br>
              <a:rPr lang="en-US" sz="3200"/>
            </a:br>
            <a:r>
              <a:rPr lang="en-US" sz="3200"/>
              <a:t/>
            </a:r>
            <a:br>
              <a:rPr lang="en-US" sz="3200"/>
            </a:br>
            <a:endParaRPr sz="3200"/>
          </a:p>
        </p:txBody>
      </p:sp>
      <p:sp>
        <p:nvSpPr>
          <p:cNvPr id="151" name="Google Shape;151;p5"/>
          <p:cNvSpPr/>
          <p:nvPr/>
        </p:nvSpPr>
        <p:spPr>
          <a:xfrm>
            <a:off x="818097" y="3075887"/>
            <a:ext cx="2112135" cy="695459"/>
          </a:xfrm>
          <a:prstGeom prst="rect">
            <a:avLst/>
          </a:prstGeom>
          <a:noFill/>
          <a:ln w="12700"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Coverage Area</a:t>
            </a:r>
            <a:endParaRPr sz="1800">
              <a:solidFill>
                <a:schemeClr val="dk1"/>
              </a:solidFill>
              <a:latin typeface="Calibri"/>
              <a:ea typeface="Calibri"/>
              <a:cs typeface="Calibri"/>
              <a:sym typeface="Calibri"/>
            </a:endParaRPr>
          </a:p>
        </p:txBody>
      </p:sp>
      <p:sp>
        <p:nvSpPr>
          <p:cNvPr id="152" name="Google Shape;152;p5"/>
          <p:cNvSpPr/>
          <p:nvPr/>
        </p:nvSpPr>
        <p:spPr>
          <a:xfrm>
            <a:off x="6559639" y="3586748"/>
            <a:ext cx="2112135" cy="695459"/>
          </a:xfrm>
          <a:prstGeom prst="rect">
            <a:avLst/>
          </a:prstGeom>
          <a:noFill/>
          <a:ln w="12700"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Topology</a:t>
            </a:r>
            <a:endParaRPr sz="1800">
              <a:solidFill>
                <a:schemeClr val="dk1"/>
              </a:solidFill>
              <a:latin typeface="Calibri"/>
              <a:ea typeface="Calibri"/>
              <a:cs typeface="Calibri"/>
              <a:sym typeface="Calibri"/>
            </a:endParaRPr>
          </a:p>
        </p:txBody>
      </p:sp>
      <p:sp>
        <p:nvSpPr>
          <p:cNvPr id="153" name="Google Shape;153;p5"/>
          <p:cNvSpPr/>
          <p:nvPr/>
        </p:nvSpPr>
        <p:spPr>
          <a:xfrm>
            <a:off x="3710482" y="3559588"/>
            <a:ext cx="2112135" cy="695459"/>
          </a:xfrm>
          <a:prstGeom prst="rect">
            <a:avLst/>
          </a:prstGeom>
          <a:noFill/>
          <a:ln w="12700"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Sharing Resources</a:t>
            </a:r>
            <a:endParaRPr sz="1800">
              <a:solidFill>
                <a:schemeClr val="dk1"/>
              </a:solidFill>
              <a:latin typeface="Calibri"/>
              <a:ea typeface="Calibri"/>
              <a:cs typeface="Calibri"/>
              <a:sym typeface="Calibri"/>
            </a:endParaRPr>
          </a:p>
        </p:txBody>
      </p:sp>
      <p:sp>
        <p:nvSpPr>
          <p:cNvPr id="154" name="Google Shape;154;p5"/>
          <p:cNvSpPr/>
          <p:nvPr/>
        </p:nvSpPr>
        <p:spPr>
          <a:xfrm>
            <a:off x="2026565" y="2357222"/>
            <a:ext cx="250849" cy="731561"/>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5" name="Google Shape;155;p5"/>
          <p:cNvSpPr/>
          <p:nvPr/>
        </p:nvSpPr>
        <p:spPr>
          <a:xfrm>
            <a:off x="7122305" y="2793126"/>
            <a:ext cx="250849" cy="731561"/>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6" name="Google Shape;156;p5"/>
          <p:cNvSpPr/>
          <p:nvPr/>
        </p:nvSpPr>
        <p:spPr>
          <a:xfrm>
            <a:off x="4299686" y="2818561"/>
            <a:ext cx="250849" cy="731561"/>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pic>
        <p:nvPicPr>
          <p:cNvPr id="161" name="Google Shape;161;p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62" name="Google Shape;162;p6"/>
          <p:cNvPicPr preferRelativeResize="0"/>
          <p:nvPr/>
        </p:nvPicPr>
        <p:blipFill rotWithShape="1">
          <a:blip r:embed="rId4">
            <a:alphaModFix/>
          </a:blip>
          <a:srcRect/>
          <a:stretch/>
        </p:blipFill>
        <p:spPr>
          <a:xfrm>
            <a:off x="2179976" y="6142664"/>
            <a:ext cx="9902229" cy="204838"/>
          </a:xfrm>
          <a:prstGeom prst="rect">
            <a:avLst/>
          </a:prstGeom>
          <a:noFill/>
          <a:ln>
            <a:noFill/>
          </a:ln>
        </p:spPr>
      </p:pic>
      <p:pic>
        <p:nvPicPr>
          <p:cNvPr id="163" name="Google Shape;163;p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64" name="Google Shape;164;p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65" name="Google Shape;165;p6"/>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66" name="Google Shape;166;p6"/>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67" name="Google Shape;167;p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68" name="Google Shape;168;p6"/>
          <p:cNvSpPr txBox="1">
            <a:spLocks noGrp="1"/>
          </p:cNvSpPr>
          <p:nvPr>
            <p:ph type="title"/>
          </p:nvPr>
        </p:nvSpPr>
        <p:spPr>
          <a:xfrm>
            <a:off x="651740" y="1427555"/>
            <a:ext cx="10829127" cy="4406575"/>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b="1"/>
              <a:t>  </a:t>
            </a:r>
            <a:r>
              <a:rPr lang="en-US" sz="4000" b="1"/>
              <a:t>Coverage Area</a:t>
            </a:r>
            <a:r>
              <a:rPr lang="en-US" sz="3200" b="1"/>
              <a:t/>
            </a:r>
            <a:br>
              <a:rPr lang="en-US" sz="3200" b="1"/>
            </a:br>
            <a:r>
              <a:rPr lang="en-US" sz="3200" b="1"/>
              <a:t/>
            </a:r>
            <a:br>
              <a:rPr lang="en-US" sz="3200" b="1"/>
            </a:br>
            <a:r>
              <a:rPr lang="en-US" sz="3200" b="1"/>
              <a:t/>
            </a:r>
            <a:br>
              <a:rPr lang="en-US" sz="3200" b="1"/>
            </a:br>
            <a:r>
              <a:rPr lang="en-US" sz="3200" b="1"/>
              <a:t/>
            </a:r>
            <a:br>
              <a:rPr lang="en-US" sz="3200" b="1"/>
            </a:br>
            <a:r>
              <a:rPr lang="en-US" sz="3200" b="1"/>
              <a:t/>
            </a:r>
            <a:br>
              <a:rPr lang="en-US" sz="3200" b="1"/>
            </a:br>
            <a:endParaRPr sz="3200" b="1"/>
          </a:p>
        </p:txBody>
      </p:sp>
      <p:pic>
        <p:nvPicPr>
          <p:cNvPr id="169" name="Google Shape;169;p6"/>
          <p:cNvPicPr preferRelativeResize="0"/>
          <p:nvPr/>
        </p:nvPicPr>
        <p:blipFill rotWithShape="1">
          <a:blip r:embed="rId7">
            <a:alphaModFix/>
          </a:blip>
          <a:srcRect/>
          <a:stretch/>
        </p:blipFill>
        <p:spPr>
          <a:xfrm>
            <a:off x="7043052" y="2284613"/>
            <a:ext cx="4437815" cy="3495675"/>
          </a:xfrm>
          <a:prstGeom prst="rect">
            <a:avLst/>
          </a:prstGeom>
          <a:noFill/>
          <a:ln>
            <a:noFill/>
          </a:ln>
        </p:spPr>
      </p:pic>
      <p:sp>
        <p:nvSpPr>
          <p:cNvPr id="170" name="Google Shape;170;p6" descr="Different Types of Computer Networks: LAN, MAN, WAN - TutorialsMate"/>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71" name="Google Shape;171;p6" descr="Basics of Computer Networks"/>
          <p:cNvPicPr preferRelativeResize="0"/>
          <p:nvPr/>
        </p:nvPicPr>
        <p:blipFill rotWithShape="1">
          <a:blip r:embed="rId8">
            <a:alphaModFix/>
          </a:blip>
          <a:srcRect/>
          <a:stretch/>
        </p:blipFill>
        <p:spPr>
          <a:xfrm>
            <a:off x="651740" y="2225719"/>
            <a:ext cx="4371226" cy="2872071"/>
          </a:xfrm>
          <a:prstGeom prst="rect">
            <a:avLst/>
          </a:prstGeom>
          <a:noFill/>
          <a:ln>
            <a:noFill/>
          </a:ln>
        </p:spPr>
      </p:pic>
      <p:sp>
        <p:nvSpPr>
          <p:cNvPr id="172" name="Google Shape;172;p6"/>
          <p:cNvSpPr/>
          <p:nvPr/>
        </p:nvSpPr>
        <p:spPr>
          <a:xfrm rot="10800000">
            <a:off x="4890734" y="3210993"/>
            <a:ext cx="1736005" cy="901522"/>
          </a:xfrm>
          <a:prstGeom prst="rightArrow">
            <a:avLst>
              <a:gd name="adj1" fmla="val 50000"/>
              <a:gd name="adj2" fmla="val 50000"/>
            </a:avLst>
          </a:prstGeom>
          <a:solidFill>
            <a:srgbClr val="92D05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78" name="Google Shape;178;p7"/>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79" name="Google Shape;179;p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80" name="Google Shape;180;p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81" name="Google Shape;181;p7"/>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82" name="Google Shape;182;p7"/>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83" name="Google Shape;183;p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84" name="Google Shape;184;p7"/>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85" name="Google Shape;185;p7"/>
          <p:cNvPicPr preferRelativeResize="0"/>
          <p:nvPr/>
        </p:nvPicPr>
        <p:blipFill rotWithShape="1">
          <a:blip r:embed="rId7">
            <a:alphaModFix/>
          </a:blip>
          <a:srcRect/>
          <a:stretch/>
        </p:blipFill>
        <p:spPr>
          <a:xfrm>
            <a:off x="6108484" y="1650504"/>
            <a:ext cx="4496417" cy="3814584"/>
          </a:xfrm>
          <a:prstGeom prst="rect">
            <a:avLst/>
          </a:prstGeom>
          <a:noFill/>
          <a:ln>
            <a:noFill/>
          </a:ln>
        </p:spPr>
      </p:pic>
      <p:pic>
        <p:nvPicPr>
          <p:cNvPr id="186" name="Google Shape;186;p7"/>
          <p:cNvPicPr preferRelativeResize="0"/>
          <p:nvPr/>
        </p:nvPicPr>
        <p:blipFill rotWithShape="1">
          <a:blip r:embed="rId8">
            <a:alphaModFix/>
          </a:blip>
          <a:srcRect/>
          <a:stretch/>
        </p:blipFill>
        <p:spPr>
          <a:xfrm>
            <a:off x="791445" y="1846924"/>
            <a:ext cx="4356712" cy="3280150"/>
          </a:xfrm>
          <a:prstGeom prst="rect">
            <a:avLst/>
          </a:prstGeom>
          <a:noFill/>
          <a:ln>
            <a:noFill/>
          </a:ln>
        </p:spPr>
      </p:pic>
      <p:sp>
        <p:nvSpPr>
          <p:cNvPr id="187" name="Google Shape;187;p7"/>
          <p:cNvSpPr/>
          <p:nvPr/>
        </p:nvSpPr>
        <p:spPr>
          <a:xfrm rot="10800000" flipH="1">
            <a:off x="4263014" y="2399624"/>
            <a:ext cx="1770286" cy="901522"/>
          </a:xfrm>
          <a:prstGeom prst="rightArrow">
            <a:avLst>
              <a:gd name="adj1" fmla="val 50000"/>
              <a:gd name="adj2" fmla="val 50000"/>
            </a:avLst>
          </a:prstGeom>
          <a:solidFill>
            <a:srgbClr val="92D05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p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93" name="Google Shape;193;p8"/>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194" name="Google Shape;194;p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95" name="Google Shape;195;p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96" name="Google Shape;196;p8"/>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97" name="Google Shape;197;p8"/>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198" name="Google Shape;198;p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99" name="Google Shape;199;p8"/>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00" name="Google Shape;200;p8"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1" name="Google Shape;201;p8"/>
          <p:cNvPicPr preferRelativeResize="0"/>
          <p:nvPr/>
        </p:nvPicPr>
        <p:blipFill rotWithShape="1">
          <a:blip r:embed="rId7">
            <a:alphaModFix/>
          </a:blip>
          <a:srcRect/>
          <a:stretch/>
        </p:blipFill>
        <p:spPr>
          <a:xfrm>
            <a:off x="3714750" y="1476374"/>
            <a:ext cx="4926974" cy="404011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pic>
        <p:nvPicPr>
          <p:cNvPr id="206" name="Google Shape;206;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07" name="Google Shape;207;p9"/>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08" name="Google Shape;208;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09" name="Google Shape;209;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10" name="Google Shape;210;p9"/>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11" name="Google Shape;211;p9"/>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12" name="Google Shape;212;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13" name="Google Shape;213;p9"/>
          <p:cNvSpPr txBox="1">
            <a:spLocks noGrp="1"/>
          </p:cNvSpPr>
          <p:nvPr>
            <p:ph type="title"/>
          </p:nvPr>
        </p:nvSpPr>
        <p:spPr>
          <a:xfrm>
            <a:off x="651740" y="1610201"/>
            <a:ext cx="10913488" cy="422393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dirty="0"/>
              <a:t/>
            </a:r>
            <a:br>
              <a:rPr lang="en-US" sz="3200" dirty="0"/>
            </a:br>
            <a:r>
              <a:rPr lang="en-US" sz="3200" dirty="0"/>
              <a:t/>
            </a:r>
            <a:br>
              <a:rPr lang="en-US" sz="3200" dirty="0"/>
            </a:br>
            <a:endParaRPr sz="3200" dirty="0"/>
          </a:p>
        </p:txBody>
      </p:sp>
      <p:pic>
        <p:nvPicPr>
          <p:cNvPr id="214" name="Google Shape;214;p9"/>
          <p:cNvPicPr preferRelativeResize="0"/>
          <p:nvPr/>
        </p:nvPicPr>
        <p:blipFill rotWithShape="1">
          <a:blip r:embed="rId7">
            <a:alphaModFix/>
          </a:blip>
          <a:srcRect/>
          <a:stretch/>
        </p:blipFill>
        <p:spPr>
          <a:xfrm>
            <a:off x="6404283" y="2269592"/>
            <a:ext cx="5450774" cy="2742676"/>
          </a:xfrm>
          <a:prstGeom prst="rect">
            <a:avLst/>
          </a:prstGeom>
          <a:noFill/>
          <a:ln>
            <a:noFill/>
          </a:ln>
        </p:spPr>
      </p:pic>
      <p:sp>
        <p:nvSpPr>
          <p:cNvPr id="2" name="Rectangle 1"/>
          <p:cNvSpPr/>
          <p:nvPr/>
        </p:nvSpPr>
        <p:spPr>
          <a:xfrm>
            <a:off x="300868" y="2021306"/>
            <a:ext cx="6052947" cy="3539430"/>
          </a:xfrm>
          <a:prstGeom prst="rect">
            <a:avLst/>
          </a:prstGeom>
        </p:spPr>
        <p:txBody>
          <a:bodyPr wrap="square">
            <a:spAutoFit/>
          </a:bodyPr>
          <a:lstStyle/>
          <a:p>
            <a:pPr algn="just" fontAlgn="base"/>
            <a:r>
              <a:rPr lang="en-US" sz="1600" dirty="0">
                <a:solidFill>
                  <a:srgbClr val="444444"/>
                </a:solidFill>
                <a:latin typeface="Open Sans"/>
              </a:rPr>
              <a:t>The </a:t>
            </a:r>
            <a:r>
              <a:rPr lang="en-US" sz="1600" b="1" dirty="0">
                <a:solidFill>
                  <a:srgbClr val="444444"/>
                </a:solidFill>
                <a:latin typeface="Open Sans"/>
              </a:rPr>
              <a:t>main difference</a:t>
            </a:r>
            <a:r>
              <a:rPr lang="en-US" sz="1600" dirty="0">
                <a:solidFill>
                  <a:srgbClr val="444444"/>
                </a:solidFill>
                <a:latin typeface="Open Sans"/>
              </a:rPr>
              <a:t> between peer to peer and client server network is that </a:t>
            </a:r>
            <a:r>
              <a:rPr lang="en-US" sz="1600" b="1" dirty="0">
                <a:solidFill>
                  <a:srgbClr val="444444"/>
                </a:solidFill>
                <a:latin typeface="Open Sans"/>
              </a:rPr>
              <a:t>in peer to peer network, each node can request for services and provide services while in client server network, the client nodes requests for services and server node responds with services</a:t>
            </a:r>
            <a:r>
              <a:rPr lang="en-US" sz="1600" b="1" dirty="0" smtClean="0">
                <a:solidFill>
                  <a:srgbClr val="444444"/>
                </a:solidFill>
                <a:latin typeface="Open Sans"/>
              </a:rPr>
              <a:t>.</a:t>
            </a:r>
          </a:p>
          <a:p>
            <a:pPr algn="just" fontAlgn="base"/>
            <a:endParaRPr lang="en-US" sz="1600" dirty="0">
              <a:solidFill>
                <a:srgbClr val="444444"/>
              </a:solidFill>
              <a:latin typeface="Open Sans"/>
            </a:endParaRPr>
          </a:p>
          <a:p>
            <a:pPr algn="just" fontAlgn="base"/>
            <a:r>
              <a:rPr lang="en-US" sz="1600" dirty="0">
                <a:solidFill>
                  <a:srgbClr val="444444"/>
                </a:solidFill>
                <a:latin typeface="Open Sans"/>
              </a:rPr>
              <a:t>The devices in a network communicate with each other. Peer to peer and client server are two network types. In a client server network, multiple </a:t>
            </a:r>
            <a:r>
              <a:rPr lang="en-US" sz="1600" dirty="0">
                <a:solidFill>
                  <a:srgbClr val="6DB3BF"/>
                </a:solidFill>
                <a:latin typeface="Open Sans"/>
                <a:hlinkClick r:id="rId8"/>
              </a:rPr>
              <a:t>clients </a:t>
            </a:r>
            <a:r>
              <a:rPr lang="en-US" sz="1600" dirty="0">
                <a:solidFill>
                  <a:srgbClr val="444444"/>
                </a:solidFill>
                <a:latin typeface="Open Sans"/>
              </a:rPr>
              <a:t>connect to a </a:t>
            </a:r>
            <a:r>
              <a:rPr lang="en-US" sz="1600" dirty="0">
                <a:solidFill>
                  <a:srgbClr val="6DB3BF"/>
                </a:solidFill>
                <a:latin typeface="Open Sans"/>
                <a:hlinkClick r:id="rId9"/>
              </a:rPr>
              <a:t>server</a:t>
            </a:r>
            <a:r>
              <a:rPr lang="en-US" sz="1600" dirty="0">
                <a:solidFill>
                  <a:srgbClr val="444444"/>
                </a:solidFill>
                <a:latin typeface="Open Sans"/>
              </a:rPr>
              <a:t>. The clients require services, and the server provides required services. </a:t>
            </a:r>
            <a:r>
              <a:rPr lang="en-US" sz="1600" dirty="0">
                <a:solidFill>
                  <a:srgbClr val="FF0000"/>
                </a:solidFill>
                <a:latin typeface="Open Sans"/>
              </a:rPr>
              <a:t>On the </a:t>
            </a:r>
            <a:r>
              <a:rPr lang="en-US" sz="1600" dirty="0" smtClean="0">
                <a:solidFill>
                  <a:srgbClr val="FF0000"/>
                </a:solidFill>
                <a:latin typeface="Open Sans"/>
              </a:rPr>
              <a:t>other </a:t>
            </a:r>
            <a:r>
              <a:rPr lang="en-US" sz="1600" dirty="0">
                <a:solidFill>
                  <a:srgbClr val="FF0000"/>
                </a:solidFill>
                <a:latin typeface="Open Sans"/>
              </a:rPr>
              <a:t>hand, in a peer to peer network, there are no specific clients or servers. Instead, all the nodes can act as clients or servers. In other words, each node can request for services and provides services.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pic>
        <p:nvPicPr>
          <p:cNvPr id="239" name="Google Shape;239;p1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40" name="Google Shape;240;p11"/>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41" name="Google Shape;241;p1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42" name="Google Shape;242;p1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3" name="Google Shape;243;p11"/>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44" name="Google Shape;244;p11"/>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45" name="Google Shape;245;p11"/>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6" name="Google Shape;246;p11"/>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247" name="Google Shape;247;p11"/>
          <p:cNvPicPr preferRelativeResize="0"/>
          <p:nvPr/>
        </p:nvPicPr>
        <p:blipFill rotWithShape="1">
          <a:blip r:embed="rId7">
            <a:alphaModFix/>
          </a:blip>
          <a:srcRect/>
          <a:stretch/>
        </p:blipFill>
        <p:spPr>
          <a:xfrm>
            <a:off x="1262952" y="1734321"/>
            <a:ext cx="5738394" cy="3284602"/>
          </a:xfrm>
          <a:prstGeom prst="rect">
            <a:avLst/>
          </a:prstGeom>
          <a:noFill/>
          <a:ln>
            <a:noFill/>
          </a:ln>
        </p:spPr>
      </p:pic>
      <p:sp>
        <p:nvSpPr>
          <p:cNvPr id="248" name="Google Shape;248;p11"/>
          <p:cNvSpPr/>
          <p:nvPr/>
        </p:nvSpPr>
        <p:spPr>
          <a:xfrm>
            <a:off x="6909495" y="2876304"/>
            <a:ext cx="4747585" cy="1815841"/>
          </a:xfrm>
          <a:prstGeom prst="rect">
            <a:avLst/>
          </a:prstGeom>
          <a:noFill/>
          <a:ln>
            <a:noFill/>
          </a:ln>
        </p:spPr>
        <p:txBody>
          <a:bodyPr spcFirstLastPara="1" wrap="square" lIns="91425" tIns="45700" rIns="91425" bIns="45700" anchor="t" anchorCtr="0">
            <a:spAutoFit/>
          </a:bodyPr>
          <a:lstStyle/>
          <a:p>
            <a:pPr lvl="0"/>
            <a:r>
              <a:rPr lang="en-US" sz="1600" dirty="0"/>
              <a:t>A bus topology consists of a main central cable or ‘backbone’ as it is called, with a terminator at each end. All devices like workstations, printers, routers, servers, etc., are connected to the main cable through nodes in a linear configuration. The terminator is used at the end of the cable to absorb the signal thus preventing signal bounce. </a:t>
            </a:r>
            <a:endParaRPr sz="1600" dirty="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pic>
        <p:nvPicPr>
          <p:cNvPr id="253" name="Google Shape;253;p1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54" name="Google Shape;254;p12"/>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55" name="Google Shape;255;p1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56" name="Google Shape;256;p1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57" name="Google Shape;257;p12"/>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58" name="Google Shape;258;p12"/>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59" name="Google Shape;259;p12"/>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60" name="Google Shape;260;p12"/>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261" name="Google Shape;261;p12" descr="What is Bus Topology, Ring, Mesh, Star and Wireless in Network Topology -  UTechnoWorld"/>
          <p:cNvPicPr preferRelativeResize="0"/>
          <p:nvPr/>
        </p:nvPicPr>
        <p:blipFill rotWithShape="1">
          <a:blip r:embed="rId7">
            <a:alphaModFix/>
          </a:blip>
          <a:srcRect/>
          <a:stretch/>
        </p:blipFill>
        <p:spPr>
          <a:xfrm>
            <a:off x="1014365" y="1893307"/>
            <a:ext cx="5562036" cy="3183659"/>
          </a:xfrm>
          <a:prstGeom prst="rect">
            <a:avLst/>
          </a:prstGeom>
          <a:noFill/>
          <a:ln>
            <a:noFill/>
          </a:ln>
        </p:spPr>
      </p:pic>
      <p:sp>
        <p:nvSpPr>
          <p:cNvPr id="2" name="Rectangle 1"/>
          <p:cNvSpPr/>
          <p:nvPr/>
        </p:nvSpPr>
        <p:spPr>
          <a:xfrm>
            <a:off x="6576400" y="2531029"/>
            <a:ext cx="5242551" cy="2985433"/>
          </a:xfrm>
          <a:prstGeom prst="rect">
            <a:avLst/>
          </a:prstGeom>
        </p:spPr>
        <p:txBody>
          <a:bodyPr wrap="square">
            <a:spAutoFit/>
          </a:bodyPr>
          <a:lstStyle/>
          <a:p>
            <a:r>
              <a:rPr lang="en-US" sz="1600" b="1" dirty="0">
                <a:solidFill>
                  <a:srgbClr val="FF0000"/>
                </a:solidFill>
                <a:latin typeface="arial" panose="020B0604020202020204" pitchFamily="34" charset="0"/>
              </a:rPr>
              <a:t>A ring topology </a:t>
            </a:r>
            <a:r>
              <a:rPr lang="en-US" sz="1600" dirty="0">
                <a:solidFill>
                  <a:schemeClr val="tx1"/>
                </a:solidFill>
                <a:latin typeface="arial" panose="020B0604020202020204" pitchFamily="34" charset="0"/>
              </a:rPr>
              <a:t>is a network configuration where device connections create a circular data path. Each networked device is connected to two others, like points on a circle. Together, devices in a ring topology are referred to as a ring network</a:t>
            </a:r>
            <a:r>
              <a:rPr lang="en-US" sz="1600" dirty="0" smtClean="0">
                <a:solidFill>
                  <a:schemeClr val="tx1"/>
                </a:solidFill>
                <a:latin typeface="arial" panose="020B0604020202020204" pitchFamily="34" charset="0"/>
              </a:rPr>
              <a:t>.</a:t>
            </a:r>
          </a:p>
          <a:p>
            <a:r>
              <a:rPr lang="en-US" sz="1600" dirty="0">
                <a:solidFill>
                  <a:schemeClr val="tx1"/>
                </a:solidFill>
              </a:rPr>
              <a:t>Ring topologies may be used in either </a:t>
            </a:r>
            <a:r>
              <a:rPr lang="en-US" sz="1600" dirty="0">
                <a:solidFill>
                  <a:schemeClr val="tx1"/>
                </a:solidFill>
                <a:hlinkClick r:id="rId8"/>
              </a:rPr>
              <a:t>LANs</a:t>
            </a:r>
            <a:r>
              <a:rPr lang="en-US" sz="1600" dirty="0">
                <a:solidFill>
                  <a:schemeClr val="tx1"/>
                </a:solidFill>
              </a:rPr>
              <a:t> (local area networks) or </a:t>
            </a:r>
            <a:r>
              <a:rPr lang="en-US" sz="1600" dirty="0">
                <a:solidFill>
                  <a:schemeClr val="tx1"/>
                </a:solidFill>
                <a:hlinkClick r:id="rId9"/>
              </a:rPr>
              <a:t>WANs</a:t>
            </a:r>
            <a:r>
              <a:rPr lang="en-US" sz="1600" dirty="0">
                <a:solidFill>
                  <a:schemeClr val="tx1"/>
                </a:solidFill>
              </a:rPr>
              <a:t> (wide area networks). Depending on the </a:t>
            </a:r>
            <a:r>
              <a:rPr lang="en-US" sz="1600" dirty="0">
                <a:solidFill>
                  <a:schemeClr val="tx1"/>
                </a:solidFill>
                <a:hlinkClick r:id="rId10"/>
              </a:rPr>
              <a:t>network card</a:t>
            </a:r>
            <a:r>
              <a:rPr lang="en-US" sz="1600" dirty="0">
                <a:solidFill>
                  <a:schemeClr val="tx1"/>
                </a:solidFill>
              </a:rPr>
              <a:t> used in each computer of the ring topology, a </a:t>
            </a:r>
            <a:r>
              <a:rPr lang="en-US" sz="1600" dirty="0">
                <a:solidFill>
                  <a:schemeClr val="tx1"/>
                </a:solidFill>
                <a:hlinkClick r:id="rId11"/>
              </a:rPr>
              <a:t>coaxial cable</a:t>
            </a:r>
            <a:r>
              <a:rPr lang="en-US" sz="1600" dirty="0">
                <a:solidFill>
                  <a:schemeClr val="tx1"/>
                </a:solidFill>
              </a:rPr>
              <a:t> or an </a:t>
            </a:r>
            <a:r>
              <a:rPr lang="en-US" sz="1600" dirty="0">
                <a:solidFill>
                  <a:schemeClr val="tx1"/>
                </a:solidFill>
                <a:hlinkClick r:id="rId12"/>
              </a:rPr>
              <a:t>RJ-45</a:t>
            </a:r>
            <a:r>
              <a:rPr lang="en-US" sz="1600" dirty="0">
                <a:solidFill>
                  <a:schemeClr val="tx1"/>
                </a:solidFill>
              </a:rPr>
              <a:t> network cable is used to connect computers together.</a:t>
            </a:r>
          </a:p>
          <a:p>
            <a:r>
              <a:rPr lang="en-US" dirty="0"/>
              <a:t/>
            </a:r>
            <a:br>
              <a:rPr lang="en-US" dirty="0"/>
            </a:br>
            <a:endParaRPr lang="ar-EG"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pic>
        <p:nvPicPr>
          <p:cNvPr id="267" name="Google Shape;267;p1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68" name="Google Shape;268;p13"/>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69" name="Google Shape;269;p1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70" name="Google Shape;270;p1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71" name="Google Shape;271;p13"/>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72" name="Google Shape;272;p13"/>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73" name="Google Shape;273;p1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74" name="Google Shape;274;p13"/>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endParaRPr sz="3200" dirty="0"/>
          </a:p>
        </p:txBody>
      </p:sp>
      <p:pic>
        <p:nvPicPr>
          <p:cNvPr id="275" name="Google Shape;275;p13"/>
          <p:cNvPicPr preferRelativeResize="0"/>
          <p:nvPr/>
        </p:nvPicPr>
        <p:blipFill rotWithShape="1">
          <a:blip r:embed="rId7">
            <a:alphaModFix/>
          </a:blip>
          <a:srcRect/>
          <a:stretch/>
        </p:blipFill>
        <p:spPr>
          <a:xfrm>
            <a:off x="638061" y="1537462"/>
            <a:ext cx="3124361" cy="2322143"/>
          </a:xfrm>
          <a:prstGeom prst="rect">
            <a:avLst/>
          </a:prstGeom>
          <a:noFill/>
          <a:ln>
            <a:noFill/>
          </a:ln>
        </p:spPr>
      </p:pic>
      <p:pic>
        <p:nvPicPr>
          <p:cNvPr id="276" name="Google Shape;276;p13"/>
          <p:cNvPicPr preferRelativeResize="0"/>
          <p:nvPr/>
        </p:nvPicPr>
        <p:blipFill rotWithShape="1">
          <a:blip r:embed="rId8">
            <a:alphaModFix/>
          </a:blip>
          <a:srcRect/>
          <a:stretch/>
        </p:blipFill>
        <p:spPr>
          <a:xfrm>
            <a:off x="8399471" y="1345988"/>
            <a:ext cx="3543382" cy="3128258"/>
          </a:xfrm>
          <a:prstGeom prst="rect">
            <a:avLst/>
          </a:prstGeom>
          <a:noFill/>
          <a:ln>
            <a:noFill/>
          </a:ln>
        </p:spPr>
      </p:pic>
      <p:sp>
        <p:nvSpPr>
          <p:cNvPr id="277" name="Google Shape;277;p13"/>
          <p:cNvSpPr/>
          <p:nvPr/>
        </p:nvSpPr>
        <p:spPr>
          <a:xfrm>
            <a:off x="9133916" y="801145"/>
            <a:ext cx="2210937" cy="753609"/>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a:solidFill>
                  <a:schemeClr val="dk1"/>
                </a:solidFill>
                <a:latin typeface="Calibri"/>
                <a:ea typeface="Calibri"/>
                <a:cs typeface="Calibri"/>
                <a:sym typeface="Calibri"/>
              </a:rPr>
              <a:t>Star topology</a:t>
            </a:r>
            <a:endParaRPr sz="2000" b="1">
              <a:solidFill>
                <a:schemeClr val="dk1"/>
              </a:solidFill>
              <a:latin typeface="Calibri"/>
              <a:ea typeface="Calibri"/>
              <a:cs typeface="Calibri"/>
              <a:sym typeface="Calibri"/>
            </a:endParaRPr>
          </a:p>
        </p:txBody>
      </p:sp>
      <p:sp>
        <p:nvSpPr>
          <p:cNvPr id="2" name="Rectangle 1"/>
          <p:cNvSpPr/>
          <p:nvPr/>
        </p:nvSpPr>
        <p:spPr>
          <a:xfrm>
            <a:off x="3177314" y="4212183"/>
            <a:ext cx="8452825" cy="1815882"/>
          </a:xfrm>
          <a:prstGeom prst="rect">
            <a:avLst/>
          </a:prstGeom>
        </p:spPr>
        <p:txBody>
          <a:bodyPr wrap="square">
            <a:spAutoFit/>
          </a:bodyPr>
          <a:lstStyle/>
          <a:p>
            <a:r>
              <a:rPr lang="en-US" sz="1600" b="1" dirty="0">
                <a:solidFill>
                  <a:srgbClr val="FF0000"/>
                </a:solidFill>
                <a:latin typeface="ReithSans"/>
              </a:rPr>
              <a:t>Star topologies </a:t>
            </a:r>
            <a:r>
              <a:rPr lang="en-US" sz="1600" dirty="0">
                <a:solidFill>
                  <a:srgbClr val="231F20"/>
                </a:solidFill>
                <a:latin typeface="ReithSans"/>
              </a:rPr>
              <a:t>are used in many networks, large and small.</a:t>
            </a:r>
          </a:p>
          <a:p>
            <a:r>
              <a:rPr lang="en-US" sz="1600" dirty="0">
                <a:solidFill>
                  <a:srgbClr val="231F20"/>
                </a:solidFill>
                <a:latin typeface="ReithSans"/>
              </a:rPr>
              <a:t>In a star topology all nodes indirectly connect to each other through one or more </a:t>
            </a:r>
            <a:r>
              <a:rPr lang="en-US" sz="1600" b="1" dirty="0">
                <a:solidFill>
                  <a:srgbClr val="231F20"/>
                </a:solidFill>
                <a:latin typeface="ReithSans"/>
              </a:rPr>
              <a:t>switches</a:t>
            </a:r>
            <a:r>
              <a:rPr lang="en-US" sz="1600" dirty="0">
                <a:solidFill>
                  <a:srgbClr val="231F20"/>
                </a:solidFill>
                <a:latin typeface="ReithSans"/>
              </a:rPr>
              <a:t>. The switch acts as a central point through which all communications are passed</a:t>
            </a:r>
            <a:r>
              <a:rPr lang="en-US" sz="1600" dirty="0" smtClean="0">
                <a:solidFill>
                  <a:srgbClr val="231F20"/>
                </a:solidFill>
                <a:latin typeface="ReithSans"/>
              </a:rPr>
              <a:t>.</a:t>
            </a:r>
          </a:p>
          <a:p>
            <a:r>
              <a:rPr lang="en-US" sz="1600" dirty="0"/>
              <a:t>Large networks using a star topology are usually controlled by one or more </a:t>
            </a:r>
            <a:r>
              <a:rPr lang="en-US" sz="1600" b="1" dirty="0"/>
              <a:t>servers</a:t>
            </a:r>
            <a:r>
              <a:rPr lang="en-US" sz="1600" dirty="0"/>
              <a:t>. Hence, the </a:t>
            </a:r>
            <a:r>
              <a:rPr lang="en-US" sz="1600" b="1" dirty="0"/>
              <a:t>client-server</a:t>
            </a:r>
            <a:r>
              <a:rPr lang="en-US" sz="1600" dirty="0"/>
              <a:t> model usually uses a star topology. However, </a:t>
            </a:r>
            <a:r>
              <a:rPr lang="en-US" sz="1600" b="1" dirty="0"/>
              <a:t>peer-to-peer</a:t>
            </a:r>
            <a:r>
              <a:rPr lang="en-US" sz="1600" dirty="0"/>
              <a:t> networks can also have a star topology. Even though no single computer controls the network, all communications still pass through the central switch</a:t>
            </a:r>
            <a:endParaRPr lang="en-US" sz="1600" dirty="0">
              <a:solidFill>
                <a:srgbClr val="231F20"/>
              </a:solidFill>
              <a:latin typeface="ReithSans"/>
            </a:endParaRPr>
          </a:p>
        </p:txBody>
      </p:sp>
      <p:sp>
        <p:nvSpPr>
          <p:cNvPr id="3" name="Rectangle 2"/>
          <p:cNvSpPr/>
          <p:nvPr/>
        </p:nvSpPr>
        <p:spPr>
          <a:xfrm>
            <a:off x="3239996" y="1379510"/>
            <a:ext cx="5290089" cy="2800767"/>
          </a:xfrm>
          <a:prstGeom prst="rect">
            <a:avLst/>
          </a:prstGeom>
        </p:spPr>
        <p:txBody>
          <a:bodyPr wrap="square">
            <a:spAutoFit/>
          </a:bodyPr>
          <a:lstStyle/>
          <a:p>
            <a:r>
              <a:rPr lang="en-US" sz="1600" dirty="0">
                <a:solidFill>
                  <a:srgbClr val="231F20"/>
                </a:solidFill>
                <a:latin typeface="ReithSans"/>
              </a:rPr>
              <a:t> </a:t>
            </a:r>
            <a:r>
              <a:rPr lang="en-US" sz="1600" b="1" dirty="0" smtClean="0">
                <a:solidFill>
                  <a:srgbClr val="FF0000"/>
                </a:solidFill>
                <a:latin typeface="ReithSans"/>
              </a:rPr>
              <a:t>Mesh </a:t>
            </a:r>
            <a:r>
              <a:rPr lang="en-US" sz="1600" b="1" dirty="0">
                <a:solidFill>
                  <a:srgbClr val="FF0000"/>
                </a:solidFill>
                <a:latin typeface="ReithSans"/>
              </a:rPr>
              <a:t>topology</a:t>
            </a:r>
            <a:r>
              <a:rPr lang="en-US" sz="1600" dirty="0">
                <a:solidFill>
                  <a:srgbClr val="231F20"/>
                </a:solidFill>
                <a:latin typeface="ReithSans"/>
              </a:rPr>
              <a:t> there is no central connection point. Instead, each </a:t>
            </a:r>
            <a:r>
              <a:rPr lang="en-US" sz="1600" b="1" dirty="0">
                <a:solidFill>
                  <a:srgbClr val="231F20"/>
                </a:solidFill>
                <a:latin typeface="ReithSans"/>
              </a:rPr>
              <a:t>node</a:t>
            </a:r>
            <a:r>
              <a:rPr lang="en-US" sz="1600" dirty="0">
                <a:solidFill>
                  <a:srgbClr val="231F20"/>
                </a:solidFill>
                <a:latin typeface="ReithSans"/>
              </a:rPr>
              <a:t> is connected to at least one other node and usually to more than one. Each node is capable of sending messages to and receiving messages from other nodes. The nodes act as relays, passing on a message towards its final destination.</a:t>
            </a:r>
          </a:p>
          <a:p>
            <a:r>
              <a:rPr lang="en-US" sz="1600" dirty="0">
                <a:solidFill>
                  <a:srgbClr val="231F20"/>
                </a:solidFill>
                <a:latin typeface="ReithSans"/>
              </a:rPr>
              <a:t>There are two types of mesh topology:</a:t>
            </a:r>
          </a:p>
          <a:p>
            <a:pPr>
              <a:buFont typeface="Arial" panose="020B0604020202020204" pitchFamily="34" charset="0"/>
              <a:buChar char="•"/>
            </a:pPr>
            <a:r>
              <a:rPr lang="en-US" sz="1600" dirty="0">
                <a:solidFill>
                  <a:srgbClr val="231F20"/>
                </a:solidFill>
                <a:latin typeface="ReithSans"/>
              </a:rPr>
              <a:t>full mesh topology</a:t>
            </a:r>
          </a:p>
          <a:p>
            <a:pPr>
              <a:buFont typeface="Arial" panose="020B0604020202020204" pitchFamily="34" charset="0"/>
              <a:buChar char="•"/>
            </a:pPr>
            <a:r>
              <a:rPr lang="en-US" sz="1600" dirty="0">
                <a:solidFill>
                  <a:srgbClr val="231F20"/>
                </a:solidFill>
                <a:latin typeface="ReithSans"/>
              </a:rPr>
              <a:t>partial mesh topology</a:t>
            </a:r>
          </a:p>
          <a:p>
            <a:r>
              <a:rPr lang="en-US" sz="1600" dirty="0">
                <a:solidFill>
                  <a:srgbClr val="231F20"/>
                </a:solidFill>
                <a:latin typeface="ReithSans"/>
              </a:rPr>
              <a:t>Mesh networks are becoming increasingly popular due to their efficiency</a:t>
            </a:r>
            <a:r>
              <a:rPr lang="en-US" sz="1600" dirty="0" smtClean="0">
                <a:solidFill>
                  <a:srgbClr val="231F20"/>
                </a:solidFill>
                <a:latin typeface="ReithSans"/>
              </a:rPr>
              <a:t>.</a:t>
            </a:r>
            <a:endParaRPr lang="en-US" sz="1600" dirty="0">
              <a:solidFill>
                <a:srgbClr val="231F20"/>
              </a:solidFill>
              <a:latin typeface="ReithSan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pic>
        <p:nvPicPr>
          <p:cNvPr id="284" name="Google Shape;284;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85" name="Google Shape;285;p14"/>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86" name="Google Shape;286;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87" name="Google Shape;287;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88" name="Google Shape;288;p1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89" name="Google Shape;289;p14"/>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290" name="Google Shape;290;p1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91" name="Google Shape;291;p14"/>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292" name="Google Shape;292;p14" descr="Network Devices- repeaters, hubs, switches bridges - YouTube"/>
          <p:cNvPicPr preferRelativeResize="0"/>
          <p:nvPr/>
        </p:nvPicPr>
        <p:blipFill rotWithShape="1">
          <a:blip r:embed="rId7">
            <a:alphaModFix/>
          </a:blip>
          <a:srcRect/>
          <a:stretch/>
        </p:blipFill>
        <p:spPr>
          <a:xfrm>
            <a:off x="4688103" y="1349818"/>
            <a:ext cx="6455458" cy="4416893"/>
          </a:xfrm>
          <a:prstGeom prst="rect">
            <a:avLst/>
          </a:prstGeom>
          <a:noFill/>
          <a:ln>
            <a:noFill/>
          </a:ln>
        </p:spPr>
      </p:pic>
      <p:sp>
        <p:nvSpPr>
          <p:cNvPr id="293" name="Google Shape;293;p14"/>
          <p:cNvSpPr/>
          <p:nvPr/>
        </p:nvSpPr>
        <p:spPr>
          <a:xfrm>
            <a:off x="354737" y="2204822"/>
            <a:ext cx="4268091"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FF0000"/>
                </a:solidFill>
                <a:latin typeface="Calibri"/>
                <a:ea typeface="Calibri"/>
                <a:cs typeface="Calibri"/>
                <a:sym typeface="Calibri"/>
              </a:rPr>
              <a:t>Hubs , Repeater</a:t>
            </a:r>
            <a:r>
              <a:rPr lang="en-US" sz="1800">
                <a:solidFill>
                  <a:schemeClr val="dk1"/>
                </a:solidFill>
                <a:latin typeface="Calibri"/>
                <a:ea typeface="Calibri"/>
                <a:cs typeface="Calibri"/>
                <a:sym typeface="Calibri"/>
              </a:rPr>
              <a:t>: dump devices are sending signal to all hosts in network  (broadcasting  logical topology)</a:t>
            </a:r>
            <a:endParaRPr sz="1800">
              <a:solidFill>
                <a:schemeClr val="dk1"/>
              </a:solidFill>
              <a:latin typeface="Calibri"/>
              <a:ea typeface="Calibri"/>
              <a:cs typeface="Calibri"/>
              <a:sym typeface="Calibri"/>
            </a:endParaRPr>
          </a:p>
        </p:txBody>
      </p:sp>
      <p:sp>
        <p:nvSpPr>
          <p:cNvPr id="294" name="Google Shape;294;p14"/>
          <p:cNvSpPr/>
          <p:nvPr/>
        </p:nvSpPr>
        <p:spPr>
          <a:xfrm>
            <a:off x="300868" y="3298666"/>
            <a:ext cx="4268091"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FF0000"/>
                </a:solidFill>
                <a:latin typeface="Calibri"/>
                <a:ea typeface="Calibri"/>
                <a:cs typeface="Calibri"/>
                <a:sym typeface="Calibri"/>
              </a:rPr>
              <a:t>switches, bridges</a:t>
            </a:r>
            <a:r>
              <a:rPr lang="en-US" sz="1800">
                <a:solidFill>
                  <a:schemeClr val="dk1"/>
                </a:solidFill>
                <a:latin typeface="Calibri"/>
                <a:ea typeface="Calibri"/>
                <a:cs typeface="Calibri"/>
                <a:sym typeface="Calibri"/>
              </a:rPr>
              <a:t>: straight forwarding devices are sending signal from source to destination in network  (unicast logical topology)</a:t>
            </a:r>
            <a:endParaRPr sz="1800">
              <a:solidFill>
                <a:schemeClr val="dk1"/>
              </a:solidFill>
              <a:latin typeface="Calibri"/>
              <a:ea typeface="Calibri"/>
              <a:cs typeface="Calibri"/>
              <a:sym typeface="Calibri"/>
            </a:endParaRPr>
          </a:p>
        </p:txBody>
      </p:sp>
      <p:sp>
        <p:nvSpPr>
          <p:cNvPr id="295" name="Google Shape;295;p14"/>
          <p:cNvSpPr/>
          <p:nvPr/>
        </p:nvSpPr>
        <p:spPr>
          <a:xfrm>
            <a:off x="300867" y="4576640"/>
            <a:ext cx="426809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FF0000"/>
                </a:solidFill>
                <a:latin typeface="Calibri"/>
                <a:ea typeface="Calibri"/>
                <a:cs typeface="Calibri"/>
                <a:sym typeface="Calibri"/>
              </a:rPr>
              <a:t>source</a:t>
            </a:r>
            <a:r>
              <a:rPr lang="en-US" sz="1800">
                <a:solidFill>
                  <a:schemeClr val="dk1"/>
                </a:solidFill>
                <a:latin typeface="Calibri"/>
                <a:ea typeface="Calibri"/>
                <a:cs typeface="Calibri"/>
                <a:sym typeface="Calibri"/>
              </a:rPr>
              <a:t>: sender</a:t>
            </a:r>
            <a:endParaRPr/>
          </a:p>
          <a:p>
            <a:pPr marL="0" marR="0" lvl="0" indent="0" algn="l" rtl="0">
              <a:spcBef>
                <a:spcPts val="0"/>
              </a:spcBef>
              <a:spcAft>
                <a:spcPts val="0"/>
              </a:spcAft>
              <a:buNone/>
            </a:pPr>
            <a:r>
              <a:rPr lang="en-US" sz="1800" b="1">
                <a:solidFill>
                  <a:srgbClr val="FF0000"/>
                </a:solidFill>
                <a:latin typeface="Calibri"/>
                <a:ea typeface="Calibri"/>
                <a:cs typeface="Calibri"/>
                <a:sym typeface="Calibri"/>
              </a:rPr>
              <a:t>Destination</a:t>
            </a:r>
            <a:r>
              <a:rPr lang="en-US" sz="1800">
                <a:solidFill>
                  <a:schemeClr val="dk1"/>
                </a:solidFill>
                <a:latin typeface="Calibri"/>
                <a:ea typeface="Calibri"/>
                <a:cs typeface="Calibri"/>
                <a:sym typeface="Calibri"/>
              </a:rPr>
              <a:t>: receiver</a:t>
            </a:r>
            <a:endParaRPr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pic>
        <p:nvPicPr>
          <p:cNvPr id="300" name="Google Shape;300;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01" name="Google Shape;301;p15"/>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302" name="Google Shape;302;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03" name="Google Shape;303;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04" name="Google Shape;304;p1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305" name="Google Shape;305;p15"/>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306" name="Google Shape;306;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07" name="Google Shape;307;p15"/>
          <p:cNvSpPr txBox="1">
            <a:spLocks noGrp="1"/>
          </p:cNvSpPr>
          <p:nvPr>
            <p:ph type="ctrTitle"/>
          </p:nvPr>
        </p:nvSpPr>
        <p:spPr>
          <a:xfrm>
            <a:off x="11289" y="1734321"/>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308" name="Google Shape;308;p15"/>
          <p:cNvSpPr txBox="1">
            <a:spLocks noGrp="1"/>
          </p:cNvSpPr>
          <p:nvPr>
            <p:ph type="subTitle" idx="1"/>
          </p:nvPr>
        </p:nvSpPr>
        <p:spPr>
          <a:xfrm>
            <a:off x="249939" y="1427556"/>
            <a:ext cx="9254501" cy="432376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dk1"/>
              </a:buClr>
              <a:buSzPts val="2400"/>
              <a:buNone/>
            </a:pPr>
            <a:r>
              <a:rPr lang="en-US"/>
              <a:t>Physical media</a:t>
            </a:r>
            <a:endParaRPr/>
          </a:p>
          <a:p>
            <a:pPr marL="0" lvl="0" indent="0" algn="ctr" rtl="0">
              <a:lnSpc>
                <a:spcPct val="90000"/>
              </a:lnSpc>
              <a:spcBef>
                <a:spcPts val="1000"/>
              </a:spcBef>
              <a:spcAft>
                <a:spcPts val="0"/>
              </a:spcAft>
              <a:buClr>
                <a:schemeClr val="dk1"/>
              </a:buClr>
              <a:buSzPts val="2400"/>
              <a:buNone/>
            </a:pPr>
            <a:r>
              <a:rPr lang="en-US"/>
              <a:t>Cables types</a:t>
            </a:r>
            <a:endParaRPr/>
          </a:p>
          <a:p>
            <a:pPr marL="0" lvl="0" indent="0" algn="l" rtl="0">
              <a:lnSpc>
                <a:spcPct val="90000"/>
              </a:lnSpc>
              <a:spcBef>
                <a:spcPts val="1000"/>
              </a:spcBef>
              <a:spcAft>
                <a:spcPts val="0"/>
              </a:spcAft>
              <a:buClr>
                <a:srgbClr val="FF0000"/>
              </a:buClr>
              <a:buSzPts val="2400"/>
              <a:buNone/>
            </a:pPr>
            <a:r>
              <a:rPr lang="en-US" b="1">
                <a:solidFill>
                  <a:srgbClr val="FF0000"/>
                </a:solidFill>
              </a:rPr>
              <a:t>1.Coaxial cables</a:t>
            </a:r>
            <a:endParaRPr/>
          </a:p>
          <a:p>
            <a:pPr marL="0" lvl="0" indent="0" algn="l" rtl="0">
              <a:lnSpc>
                <a:spcPct val="90000"/>
              </a:lnSpc>
              <a:spcBef>
                <a:spcPts val="1000"/>
              </a:spcBef>
              <a:spcAft>
                <a:spcPts val="0"/>
              </a:spcAft>
              <a:buClr>
                <a:schemeClr val="dk1"/>
              </a:buClr>
              <a:buSzPts val="2400"/>
              <a:buNone/>
            </a:pPr>
            <a:endParaRPr/>
          </a:p>
          <a:p>
            <a:pPr marL="0" lvl="0" indent="0" algn="l" rtl="0">
              <a:lnSpc>
                <a:spcPct val="90000"/>
              </a:lnSpc>
              <a:spcBef>
                <a:spcPts val="1000"/>
              </a:spcBef>
              <a:spcAft>
                <a:spcPts val="0"/>
              </a:spcAft>
              <a:buClr>
                <a:schemeClr val="dk1"/>
              </a:buClr>
              <a:buSzPts val="2400"/>
              <a:buNone/>
            </a:pPr>
            <a:endParaRPr/>
          </a:p>
          <a:p>
            <a:pPr marL="0" lvl="0" indent="0" algn="l" rtl="0">
              <a:lnSpc>
                <a:spcPct val="90000"/>
              </a:lnSpc>
              <a:spcBef>
                <a:spcPts val="1000"/>
              </a:spcBef>
              <a:spcAft>
                <a:spcPts val="0"/>
              </a:spcAft>
              <a:buClr>
                <a:schemeClr val="dk1"/>
              </a:buClr>
              <a:buSzPts val="2400"/>
              <a:buNone/>
            </a:pPr>
            <a:endParaRPr/>
          </a:p>
          <a:p>
            <a:pPr marL="0" lvl="0" indent="0" algn="l" rtl="0">
              <a:lnSpc>
                <a:spcPct val="90000"/>
              </a:lnSpc>
              <a:spcBef>
                <a:spcPts val="1000"/>
              </a:spcBef>
              <a:spcAft>
                <a:spcPts val="0"/>
              </a:spcAft>
              <a:buClr>
                <a:srgbClr val="FFC000"/>
              </a:buClr>
              <a:buSzPts val="2400"/>
              <a:buNone/>
            </a:pPr>
            <a:r>
              <a:rPr lang="en-US" b="1">
                <a:solidFill>
                  <a:srgbClr val="FFC000"/>
                </a:solidFill>
              </a:rPr>
              <a:t>2.Twisted pair: STP /UTP</a:t>
            </a:r>
            <a:endParaRPr/>
          </a:p>
          <a:p>
            <a:pPr marL="0" lvl="0" indent="0" algn="l" rtl="0">
              <a:lnSpc>
                <a:spcPct val="90000"/>
              </a:lnSpc>
              <a:spcBef>
                <a:spcPts val="1000"/>
              </a:spcBef>
              <a:spcAft>
                <a:spcPts val="0"/>
              </a:spcAft>
              <a:buClr>
                <a:srgbClr val="7030A0"/>
              </a:buClr>
              <a:buSzPts val="2400"/>
              <a:buNone/>
            </a:pPr>
            <a:r>
              <a:rPr lang="en-US" b="1">
                <a:solidFill>
                  <a:srgbClr val="7030A0"/>
                </a:solidFill>
              </a:rPr>
              <a:t>3.Fiber optics</a:t>
            </a:r>
            <a:endParaRPr/>
          </a:p>
          <a:p>
            <a:pPr marL="0" lvl="0" indent="0" algn="l" rtl="0">
              <a:lnSpc>
                <a:spcPct val="90000"/>
              </a:lnSpc>
              <a:spcBef>
                <a:spcPts val="1000"/>
              </a:spcBef>
              <a:spcAft>
                <a:spcPts val="0"/>
              </a:spcAft>
              <a:buClr>
                <a:schemeClr val="dk1"/>
              </a:buClr>
              <a:buSzPts val="2400"/>
              <a:buNone/>
            </a:pPr>
            <a:endParaRPr/>
          </a:p>
          <a:p>
            <a:pPr marL="0" lvl="0" indent="0" algn="l" rtl="0">
              <a:lnSpc>
                <a:spcPct val="90000"/>
              </a:lnSpc>
              <a:spcBef>
                <a:spcPts val="1000"/>
              </a:spcBef>
              <a:spcAft>
                <a:spcPts val="0"/>
              </a:spcAft>
              <a:buClr>
                <a:schemeClr val="dk1"/>
              </a:buClr>
              <a:buSzPts val="2400"/>
              <a:buNone/>
            </a:pPr>
            <a:endParaRPr/>
          </a:p>
        </p:txBody>
      </p:sp>
      <p:pic>
        <p:nvPicPr>
          <p:cNvPr id="309" name="Google Shape;309;p15"/>
          <p:cNvPicPr preferRelativeResize="0"/>
          <p:nvPr/>
        </p:nvPicPr>
        <p:blipFill rotWithShape="1">
          <a:blip r:embed="rId7">
            <a:alphaModFix/>
          </a:blip>
          <a:srcRect/>
          <a:stretch/>
        </p:blipFill>
        <p:spPr>
          <a:xfrm>
            <a:off x="4940312" y="2759526"/>
            <a:ext cx="6925296" cy="2340141"/>
          </a:xfrm>
          <a:prstGeom prst="rect">
            <a:avLst/>
          </a:prstGeom>
          <a:noFill/>
          <a:ln>
            <a:noFill/>
          </a:ln>
        </p:spPr>
      </p:pic>
      <p:sp>
        <p:nvSpPr>
          <p:cNvPr id="310" name="Google Shape;310;p15"/>
          <p:cNvSpPr/>
          <p:nvPr/>
        </p:nvSpPr>
        <p:spPr>
          <a:xfrm>
            <a:off x="130614" y="2784202"/>
            <a:ext cx="6699334" cy="147732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 </a:t>
            </a:r>
            <a:r>
              <a:rPr lang="en-US" sz="1800" b="1">
                <a:solidFill>
                  <a:srgbClr val="FF0000"/>
                </a:solidFill>
                <a:latin typeface="Calibri"/>
                <a:ea typeface="Calibri"/>
                <a:cs typeface="Calibri"/>
                <a:sym typeface="Calibri"/>
              </a:rPr>
              <a:t>Types of Coaxial </a:t>
            </a:r>
            <a:r>
              <a:rPr lang="en-US" sz="1800">
                <a:solidFill>
                  <a:schemeClr val="dk1"/>
                </a:solidFill>
                <a:latin typeface="Calibri"/>
                <a:ea typeface="Calibri"/>
                <a:cs typeface="Calibri"/>
                <a:sym typeface="Calibri"/>
              </a:rPr>
              <a:t>:core of coaxial</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1</a:t>
            </a:r>
            <a:r>
              <a:rPr lang="en-US" sz="1800" b="1">
                <a:solidFill>
                  <a:schemeClr val="accent1"/>
                </a:solidFill>
                <a:latin typeface="Calibri"/>
                <a:ea typeface="Calibri"/>
                <a:cs typeface="Calibri"/>
                <a:sym typeface="Calibri"/>
              </a:rPr>
              <a:t>.Thin</a:t>
            </a:r>
            <a:r>
              <a:rPr lang="en-US" sz="1800">
                <a:solidFill>
                  <a:schemeClr val="dk1"/>
                </a:solidFill>
                <a:latin typeface="Calibri"/>
                <a:ea typeface="Calibri"/>
                <a:cs typeface="Calibri"/>
                <a:sym typeface="Calibri"/>
              </a:rPr>
              <a:t> :  maximum distance of signal 185 m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2</a:t>
            </a:r>
            <a:r>
              <a:rPr lang="en-US" sz="1800" b="1">
                <a:solidFill>
                  <a:schemeClr val="accent1"/>
                </a:solidFill>
                <a:latin typeface="Calibri"/>
                <a:ea typeface="Calibri"/>
                <a:cs typeface="Calibri"/>
                <a:sym typeface="Calibri"/>
              </a:rPr>
              <a:t>.Thick</a:t>
            </a:r>
            <a:r>
              <a:rPr lang="en-US" sz="1800">
                <a:solidFill>
                  <a:schemeClr val="dk1"/>
                </a:solidFill>
                <a:latin typeface="Calibri"/>
                <a:ea typeface="Calibri"/>
                <a:cs typeface="Calibri"/>
                <a:sym typeface="Calibri"/>
              </a:rPr>
              <a:t>::  maximum distance of signal 500 m </a:t>
            </a:r>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both of them  are used in bus topology with 10MBPS</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pic>
        <p:nvPicPr>
          <p:cNvPr id="315" name="Google Shape;315;p1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16" name="Google Shape;316;p16"/>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317" name="Google Shape;317;p1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18" name="Google Shape;318;p1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19" name="Google Shape;319;p16"/>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320" name="Google Shape;320;p16"/>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321" name="Google Shape;321;p1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22" name="Google Shape;322;p16"/>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endParaRPr sz="3200">
              <a:solidFill>
                <a:srgbClr val="0A1F61"/>
              </a:solidFill>
            </a:endParaRPr>
          </a:p>
        </p:txBody>
      </p:sp>
      <p:pic>
        <p:nvPicPr>
          <p:cNvPr id="323" name="Google Shape;323;p16"/>
          <p:cNvPicPr preferRelativeResize="0"/>
          <p:nvPr/>
        </p:nvPicPr>
        <p:blipFill rotWithShape="1">
          <a:blip r:embed="rId7">
            <a:alphaModFix/>
          </a:blip>
          <a:srcRect/>
          <a:stretch/>
        </p:blipFill>
        <p:spPr>
          <a:xfrm>
            <a:off x="144293" y="1531787"/>
            <a:ext cx="3532575" cy="2365575"/>
          </a:xfrm>
          <a:prstGeom prst="rect">
            <a:avLst/>
          </a:prstGeom>
          <a:noFill/>
          <a:ln>
            <a:noFill/>
          </a:ln>
        </p:spPr>
      </p:pic>
      <p:pic>
        <p:nvPicPr>
          <p:cNvPr id="324" name="Google Shape;324;p16"/>
          <p:cNvPicPr preferRelativeResize="0"/>
          <p:nvPr/>
        </p:nvPicPr>
        <p:blipFill rotWithShape="1">
          <a:blip r:embed="rId8">
            <a:alphaModFix/>
          </a:blip>
          <a:srcRect/>
          <a:stretch/>
        </p:blipFill>
        <p:spPr>
          <a:xfrm>
            <a:off x="8771021" y="1415261"/>
            <a:ext cx="3057890" cy="2414815"/>
          </a:xfrm>
          <a:prstGeom prst="rect">
            <a:avLst/>
          </a:prstGeom>
          <a:noFill/>
          <a:ln>
            <a:noFill/>
          </a:ln>
        </p:spPr>
      </p:pic>
      <p:sp>
        <p:nvSpPr>
          <p:cNvPr id="325" name="Google Shape;325;p16"/>
          <p:cNvSpPr/>
          <p:nvPr/>
        </p:nvSpPr>
        <p:spPr>
          <a:xfrm>
            <a:off x="3343701" y="4914356"/>
            <a:ext cx="1323833" cy="594623"/>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6" name="Google Shape;326;p16"/>
          <p:cNvSpPr/>
          <p:nvPr/>
        </p:nvSpPr>
        <p:spPr>
          <a:xfrm>
            <a:off x="1863450" y="2862171"/>
            <a:ext cx="1290200" cy="7314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800" dirty="0">
                <a:solidFill>
                  <a:schemeClr val="lt1"/>
                </a:solidFill>
                <a:latin typeface="Calibri"/>
                <a:ea typeface="Calibri"/>
                <a:cs typeface="Calibri"/>
                <a:sym typeface="Calibri"/>
              </a:rPr>
              <a:t>STP</a:t>
            </a:r>
            <a:endParaRPr sz="4800" dirty="0">
              <a:solidFill>
                <a:schemeClr val="lt1"/>
              </a:solidFill>
              <a:latin typeface="Calibri"/>
              <a:ea typeface="Calibri"/>
              <a:cs typeface="Calibri"/>
              <a:sym typeface="Calibri"/>
            </a:endParaRPr>
          </a:p>
        </p:txBody>
      </p:sp>
      <p:sp>
        <p:nvSpPr>
          <p:cNvPr id="327" name="Google Shape;327;p16"/>
          <p:cNvSpPr/>
          <p:nvPr/>
        </p:nvSpPr>
        <p:spPr>
          <a:xfrm>
            <a:off x="8592492" y="1414245"/>
            <a:ext cx="1640385" cy="705687"/>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800">
                <a:solidFill>
                  <a:schemeClr val="lt1"/>
                </a:solidFill>
                <a:latin typeface="Calibri"/>
                <a:ea typeface="Calibri"/>
                <a:cs typeface="Calibri"/>
                <a:sym typeface="Calibri"/>
              </a:rPr>
              <a:t>UTP</a:t>
            </a:r>
            <a:endParaRPr sz="4800">
              <a:solidFill>
                <a:schemeClr val="lt1"/>
              </a:solidFill>
              <a:latin typeface="Calibri"/>
              <a:ea typeface="Calibri"/>
              <a:cs typeface="Calibri"/>
              <a:sym typeface="Calibri"/>
            </a:endParaRPr>
          </a:p>
        </p:txBody>
      </p:sp>
      <p:pic>
        <p:nvPicPr>
          <p:cNvPr id="328" name="Google Shape;328;p16"/>
          <p:cNvPicPr preferRelativeResize="0"/>
          <p:nvPr/>
        </p:nvPicPr>
        <p:blipFill rotWithShape="1">
          <a:blip r:embed="rId9">
            <a:alphaModFix/>
          </a:blip>
          <a:srcRect/>
          <a:stretch/>
        </p:blipFill>
        <p:spPr>
          <a:xfrm>
            <a:off x="4376644" y="1623025"/>
            <a:ext cx="3648338" cy="2076994"/>
          </a:xfrm>
          <a:prstGeom prst="rect">
            <a:avLst/>
          </a:prstGeom>
          <a:noFill/>
          <a:ln>
            <a:noFill/>
          </a:ln>
        </p:spPr>
      </p:pic>
      <p:sp>
        <p:nvSpPr>
          <p:cNvPr id="2" name="Rectangle 1"/>
          <p:cNvSpPr/>
          <p:nvPr/>
        </p:nvSpPr>
        <p:spPr>
          <a:xfrm>
            <a:off x="3511043" y="3672554"/>
            <a:ext cx="8317868" cy="2800767"/>
          </a:xfrm>
          <a:prstGeom prst="rect">
            <a:avLst/>
          </a:prstGeom>
        </p:spPr>
        <p:txBody>
          <a:bodyPr wrap="square">
            <a:spAutoFit/>
          </a:bodyPr>
          <a:lstStyle/>
          <a:p>
            <a:r>
              <a:rPr lang="en-US" sz="1600" dirty="0">
                <a:solidFill>
                  <a:schemeClr val="tx1"/>
                </a:solidFill>
                <a:latin typeface="arial" panose="020B0604020202020204" pitchFamily="34" charset="0"/>
              </a:rPr>
              <a:t>The basic difference between UTP and STP is UTP (Unshielded twisted pair) is a cable with wires that are twisted together to reduce noise and crosstalk. On the contrary, STP (Shielded twisted pair) is a twisted pair cable confined in foil or mesh shield that guards the cable against electromagnetic interference</a:t>
            </a:r>
            <a:r>
              <a:rPr lang="en-US" sz="1600" dirty="0" smtClean="0">
                <a:solidFill>
                  <a:schemeClr val="tx1"/>
                </a:solidFill>
                <a:latin typeface="arial" panose="020B0604020202020204" pitchFamily="34" charset="0"/>
              </a:rPr>
              <a:t>.</a:t>
            </a:r>
            <a:r>
              <a:rPr lang="en-US" sz="1600" b="1" dirty="0"/>
              <a:t> </a:t>
            </a:r>
            <a:endParaRPr lang="en-US" sz="1600" b="1" dirty="0" smtClean="0"/>
          </a:p>
          <a:p>
            <a:r>
              <a:rPr lang="en-US" sz="1600" b="1" dirty="0" smtClean="0"/>
              <a:t>Types </a:t>
            </a:r>
            <a:r>
              <a:rPr lang="en-US" sz="1600" b="1" dirty="0"/>
              <a:t>of UTP cables</a:t>
            </a:r>
            <a:endParaRPr lang="en-US" sz="1600" dirty="0"/>
          </a:p>
          <a:p>
            <a:r>
              <a:rPr lang="en-US" sz="1600" dirty="0"/>
              <a:t>CAT3: Rarely used today, CAT3 is usually deployed in phone lines. ...</a:t>
            </a:r>
          </a:p>
          <a:p>
            <a:r>
              <a:rPr lang="en-US" sz="1600" dirty="0"/>
              <a:t>CAT4: Typically used in token ring networks, CAT4 supports 16 Mbps for up to 100 meters.</a:t>
            </a:r>
          </a:p>
          <a:p>
            <a:r>
              <a:rPr lang="en-US" sz="1600" dirty="0"/>
              <a:t>CAT5: Used in Ethernet-based LANs, CAT5 contains two twisted pairs. ...</a:t>
            </a:r>
          </a:p>
          <a:p>
            <a:r>
              <a:rPr lang="en-US" sz="1600" dirty="0"/>
              <a:t>CAT5e: Used in Ethernet-based LANs, CAT5e contains four twisted pairs.</a:t>
            </a:r>
          </a:p>
          <a:p>
            <a:endParaRPr lang="ar-EG" sz="1600" dirty="0">
              <a:solidFill>
                <a:schemeClr val="tx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pic>
        <p:nvPicPr>
          <p:cNvPr id="335" name="Google Shape;335;p1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36" name="Google Shape;336;p17"/>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337" name="Google Shape;337;p1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38" name="Google Shape;338;p1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39" name="Google Shape;339;p17"/>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340" name="Google Shape;340;p17"/>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341" name="Google Shape;341;p1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342" name="Google Shape;342;p17"/>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343" name="Google Shape;343;p17"/>
          <p:cNvPicPr preferRelativeResize="0"/>
          <p:nvPr/>
        </p:nvPicPr>
        <p:blipFill rotWithShape="1">
          <a:blip r:embed="rId7">
            <a:alphaModFix/>
          </a:blip>
          <a:srcRect/>
          <a:stretch/>
        </p:blipFill>
        <p:spPr>
          <a:xfrm>
            <a:off x="1014365" y="1738671"/>
            <a:ext cx="4362306" cy="2937880"/>
          </a:xfrm>
          <a:prstGeom prst="rect">
            <a:avLst/>
          </a:prstGeom>
          <a:noFill/>
          <a:ln>
            <a:noFill/>
          </a:ln>
        </p:spPr>
      </p:pic>
      <p:sp>
        <p:nvSpPr>
          <p:cNvPr id="344" name="Google Shape;344;p17"/>
          <p:cNvSpPr/>
          <p:nvPr/>
        </p:nvSpPr>
        <p:spPr>
          <a:xfrm>
            <a:off x="638062" y="4398434"/>
            <a:ext cx="4738610" cy="968991"/>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800">
                <a:solidFill>
                  <a:schemeClr val="lt1"/>
                </a:solidFill>
                <a:latin typeface="Calibri"/>
                <a:ea typeface="Calibri"/>
                <a:cs typeface="Calibri"/>
                <a:sym typeface="Calibri"/>
              </a:rPr>
              <a:t>Fiber optics</a:t>
            </a:r>
            <a:endParaRPr sz="4800">
              <a:solidFill>
                <a:schemeClr val="lt1"/>
              </a:solidFill>
              <a:latin typeface="Calibri"/>
              <a:ea typeface="Calibri"/>
              <a:cs typeface="Calibri"/>
              <a:sym typeface="Calibri"/>
            </a:endParaRPr>
          </a:p>
        </p:txBody>
      </p:sp>
      <p:sp>
        <p:nvSpPr>
          <p:cNvPr id="2" name="Rectangle 1"/>
          <p:cNvSpPr/>
          <p:nvPr/>
        </p:nvSpPr>
        <p:spPr>
          <a:xfrm>
            <a:off x="5722952" y="1833842"/>
            <a:ext cx="6096000" cy="2923877"/>
          </a:xfrm>
          <a:prstGeom prst="rect">
            <a:avLst/>
          </a:prstGeom>
        </p:spPr>
        <p:txBody>
          <a:bodyPr>
            <a:spAutoFit/>
          </a:bodyPr>
          <a:lstStyle/>
          <a:p>
            <a:r>
              <a:rPr lang="en-US" b="1" dirty="0">
                <a:latin typeface="BrandFont"/>
              </a:rPr>
              <a:t>Fiber optics is the technology used to transmit information as pulses of light through strands of fiber made of glass or plastic over long distances</a:t>
            </a:r>
            <a:r>
              <a:rPr lang="en-US" b="1" dirty="0" smtClean="0">
                <a:latin typeface="BrandFont"/>
              </a:rPr>
              <a:t>.</a:t>
            </a:r>
          </a:p>
          <a:p>
            <a:endParaRPr lang="en-US" b="1" dirty="0">
              <a:latin typeface="BrandFont"/>
            </a:endParaRPr>
          </a:p>
          <a:p>
            <a:r>
              <a:rPr lang="en-US" sz="1600" dirty="0"/>
              <a:t>There are several different types of fiber-optic networks but they all begin with optic cables running from the network hub to the curb near your home or straight to your home to provide a fiber-optic internet connection. The fastest type of fiber network is called Fiber to the Home (FTTH) or Fiber to the Premises (FTTP) because it’s a 100% fiber-optic connection with optical fiber cables installed to terminals directly connected to houses, apartment buildings and businesses.</a:t>
            </a:r>
            <a:endParaRPr lang="ar-EG" sz="1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5" name="Google Shape;85;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86" name="Google Shape;86;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7" name="Google Shape;87;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8" name="Google Shape;88;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89" name="Google Shape;89;p4"/>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90" name="Google Shape;90;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91" name="Google Shape;91;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solidFill>
                  <a:srgbClr val="FF9900"/>
                </a:solidFill>
              </a:rPr>
              <a:t>                             (OSI Model)</a:t>
            </a:r>
            <a:endParaRPr sz="3200">
              <a:solidFill>
                <a:srgbClr val="FF9900"/>
              </a:solidFill>
            </a:endParaRPr>
          </a:p>
        </p:txBody>
      </p:sp>
      <p:pic>
        <p:nvPicPr>
          <p:cNvPr id="92" name="Google Shape;92;p4"/>
          <p:cNvPicPr preferRelativeResize="0"/>
          <p:nvPr/>
        </p:nvPicPr>
        <p:blipFill rotWithShape="1">
          <a:blip r:embed="rId7">
            <a:alphaModFix/>
          </a:blip>
          <a:srcRect/>
          <a:stretch/>
        </p:blipFill>
        <p:spPr>
          <a:xfrm>
            <a:off x="5143433" y="1299486"/>
            <a:ext cx="5870739" cy="4439720"/>
          </a:xfrm>
          <a:prstGeom prst="rect">
            <a:avLst/>
          </a:prstGeom>
          <a:noFill/>
          <a:ln>
            <a:noFill/>
          </a:ln>
        </p:spPr>
      </p:pic>
      <p:pic>
        <p:nvPicPr>
          <p:cNvPr id="93" name="Google Shape;93;p4"/>
          <p:cNvPicPr preferRelativeResize="0"/>
          <p:nvPr/>
        </p:nvPicPr>
        <p:blipFill rotWithShape="1">
          <a:blip r:embed="rId8">
            <a:alphaModFix/>
          </a:blip>
          <a:srcRect/>
          <a:stretch/>
        </p:blipFill>
        <p:spPr>
          <a:xfrm>
            <a:off x="651750" y="1596450"/>
            <a:ext cx="4270850" cy="3947176"/>
          </a:xfrm>
          <a:prstGeom prst="rect">
            <a:avLst/>
          </a:prstGeom>
          <a:noFill/>
          <a:ln>
            <a:noFill/>
          </a:ln>
        </p:spPr>
      </p:pic>
    </p:spTree>
    <p:extLst>
      <p:ext uri="{BB962C8B-B14F-4D97-AF65-F5344CB8AC3E}">
        <p14:creationId xmlns:p14="http://schemas.microsoft.com/office/powerpoint/2010/main" val="34344482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5" name="Google Shape;85;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86" name="Google Shape;86;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7" name="Google Shape;87;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8" name="Google Shape;88;p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89" name="Google Shape;89;p4"/>
          <p:cNvSpPr txBox="1"/>
          <p:nvPr/>
        </p:nvSpPr>
        <p:spPr>
          <a:xfrm>
            <a:off x="2650377" y="543490"/>
            <a:ext cx="448071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a:t>
            </a:r>
            <a:endParaRPr sz="2800">
              <a:solidFill>
                <a:srgbClr val="FF9518"/>
              </a:solidFill>
              <a:latin typeface="Tajawal Medium"/>
              <a:ea typeface="Tajawal Medium"/>
              <a:cs typeface="Tajawal Medium"/>
              <a:sym typeface="Tajawal Medium"/>
            </a:endParaRPr>
          </a:p>
        </p:txBody>
      </p:sp>
      <p:sp>
        <p:nvSpPr>
          <p:cNvPr id="90" name="Google Shape;90;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91" name="Google Shape;91;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solidFill>
                  <a:srgbClr val="FF9900"/>
                </a:solidFill>
              </a:rPr>
              <a:t>                             (OSI Model)</a:t>
            </a:r>
            <a:endParaRPr sz="3200">
              <a:solidFill>
                <a:srgbClr val="FF9900"/>
              </a:solidFill>
            </a:endParaRPr>
          </a:p>
        </p:txBody>
      </p:sp>
      <p:pic>
        <p:nvPicPr>
          <p:cNvPr id="1028" name="Picture 4" descr="TCP/IP Five-Layer Software Model Overview - Developer Help"/>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67501" y="1361165"/>
            <a:ext cx="7465599" cy="4401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1930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pic>
        <p:nvPicPr>
          <p:cNvPr id="98" name="Google Shape;98;p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9" name="Google Shape;99;p5"/>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00" name="Google Shape;100;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01" name="Google Shape;101;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02" name="Google Shape;102;p5"/>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03" name="Google Shape;103;p5"/>
          <p:cNvSpPr txBox="1"/>
          <p:nvPr/>
        </p:nvSpPr>
        <p:spPr>
          <a:xfrm>
            <a:off x="2650374" y="543500"/>
            <a:ext cx="68826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104" name="Google Shape;104;p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5" name="Google Shape;105;p5"/>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06" name="Google Shape;106;p5"/>
          <p:cNvSpPr/>
          <p:nvPr/>
        </p:nvSpPr>
        <p:spPr>
          <a:xfrm>
            <a:off x="1928144" y="1517327"/>
            <a:ext cx="8284801" cy="48013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0000"/>
                </a:solidFill>
                <a:latin typeface="Inter"/>
                <a:ea typeface="Inter"/>
                <a:cs typeface="Inter"/>
                <a:sym typeface="Inter"/>
              </a:rPr>
              <a:t>7. Application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application layer is used by end-user software such as web browsers and email clients. It provides protocols that allow software to send and receive </a:t>
            </a:r>
            <a:r>
              <a:rPr lang="en-US" sz="2000" u="sng">
                <a:solidFill>
                  <a:schemeClr val="dk1"/>
                </a:solidFill>
                <a:latin typeface="Arial"/>
                <a:ea typeface="Arial"/>
                <a:cs typeface="Arial"/>
                <a:sym typeface="Arial"/>
                <a:hlinkClick r:id="rId7">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information and present meaningful data to users</a:t>
            </a:r>
            <a:r>
              <a:rPr lang="en-US" sz="2000">
                <a:solidFill>
                  <a:schemeClr val="dk1"/>
                </a:solidFill>
                <a:latin typeface="Arial"/>
                <a:ea typeface="Arial"/>
                <a:cs typeface="Arial"/>
                <a:sym typeface="Arial"/>
              </a:rPr>
              <a:t>. A few examples of application layer protocols are the </a:t>
            </a:r>
            <a:r>
              <a:rPr lang="en-US" sz="2000" u="sng">
                <a:solidFill>
                  <a:schemeClr val="dk1"/>
                </a:solidFill>
                <a:latin typeface="Arial"/>
                <a:ea typeface="Arial"/>
                <a:cs typeface="Arial"/>
                <a:sym typeface="Arial"/>
                <a:hlinkClick r:id="rId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Hypertext Transfer Protocol</a:t>
            </a:r>
            <a:r>
              <a:rPr lang="en-US" sz="2000">
                <a:solidFill>
                  <a:schemeClr val="dk1"/>
                </a:solidFill>
                <a:latin typeface="Arial"/>
                <a:ea typeface="Arial"/>
                <a:cs typeface="Arial"/>
                <a:sym typeface="Arial"/>
              </a:rPr>
              <a:t> (HTTP), File Transfer Protocol (FTP), Post Office Protocol (POP), Simple Mail Transfer Protocol (SMTP), and Domain Name System (DNS).</a:t>
            </a:r>
            <a:endParaRPr/>
          </a:p>
          <a:p>
            <a:pPr marL="0" marR="0" lvl="0" indent="0" algn="l" rtl="0">
              <a:spcBef>
                <a:spcPts val="0"/>
              </a:spcBef>
              <a:spcAft>
                <a:spcPts val="0"/>
              </a:spcAft>
              <a:buNone/>
            </a:pPr>
            <a:endParaRPr sz="1800" b="1">
              <a:solidFill>
                <a:srgbClr val="000000"/>
              </a:solidFill>
              <a:latin typeface="Inter"/>
              <a:ea typeface="Inter"/>
              <a:cs typeface="Inter"/>
              <a:sym typeface="Inter"/>
            </a:endParaRPr>
          </a:p>
          <a:p>
            <a:pPr marL="0" marR="0" lvl="0" indent="0" algn="l" rtl="0">
              <a:spcBef>
                <a:spcPts val="0"/>
              </a:spcBef>
              <a:spcAft>
                <a:spcPts val="0"/>
              </a:spcAft>
              <a:buNone/>
            </a:pPr>
            <a:r>
              <a:rPr lang="en-US" sz="2400" b="1">
                <a:solidFill>
                  <a:srgbClr val="FF0000"/>
                </a:solidFill>
                <a:latin typeface="Inter"/>
                <a:ea typeface="Inter"/>
                <a:cs typeface="Inter"/>
                <a:sym typeface="Inter"/>
              </a:rPr>
              <a:t>6. Presentation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presentation layer prepares data for the application layer. It defines how two devices should encode, encrypt, and compress data so it is received correctly on the other end. The presentation layer takes any data transmitted by the application layer and prepares it for transmission over the session layer.</a:t>
            </a:r>
            <a:endParaRPr/>
          </a:p>
        </p:txBody>
      </p:sp>
    </p:spTree>
    <p:extLst>
      <p:ext uri="{BB962C8B-B14F-4D97-AF65-F5344CB8AC3E}">
        <p14:creationId xmlns:p14="http://schemas.microsoft.com/office/powerpoint/2010/main" val="11305632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pic>
        <p:nvPicPr>
          <p:cNvPr id="98" name="Google Shape;98;p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9" name="Google Shape;99;p5"/>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00" name="Google Shape;100;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01" name="Google Shape;101;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02" name="Google Shape;102;p5"/>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03" name="Google Shape;103;p5"/>
          <p:cNvSpPr txBox="1"/>
          <p:nvPr/>
        </p:nvSpPr>
        <p:spPr>
          <a:xfrm>
            <a:off x="2650374" y="543500"/>
            <a:ext cx="68826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104" name="Google Shape;104;p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05" name="Google Shape;105;p5"/>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06" name="Google Shape;106;p5"/>
          <p:cNvSpPr/>
          <p:nvPr/>
        </p:nvSpPr>
        <p:spPr>
          <a:xfrm>
            <a:off x="1928144" y="1517327"/>
            <a:ext cx="8284801" cy="48013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0000"/>
                </a:solidFill>
                <a:latin typeface="Inter"/>
                <a:ea typeface="Inter"/>
                <a:cs typeface="Inter"/>
                <a:sym typeface="Inter"/>
              </a:rPr>
              <a:t>7. Application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application layer is used by end-user software such as web browsers and email clients. It provides protocols that allow software to send and receive </a:t>
            </a:r>
            <a:r>
              <a:rPr lang="en-US" sz="2000" u="sng">
                <a:solidFill>
                  <a:schemeClr val="dk1"/>
                </a:solidFill>
                <a:latin typeface="Arial"/>
                <a:ea typeface="Arial"/>
                <a:cs typeface="Arial"/>
                <a:sym typeface="Arial"/>
                <a:hlinkClick r:id="rId7">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information and present meaningful data to users</a:t>
            </a:r>
            <a:r>
              <a:rPr lang="en-US" sz="2000">
                <a:solidFill>
                  <a:schemeClr val="dk1"/>
                </a:solidFill>
                <a:latin typeface="Arial"/>
                <a:ea typeface="Arial"/>
                <a:cs typeface="Arial"/>
                <a:sym typeface="Arial"/>
              </a:rPr>
              <a:t>. A few examples of application layer protocols are the </a:t>
            </a:r>
            <a:r>
              <a:rPr lang="en-US" sz="2000" u="sng">
                <a:solidFill>
                  <a:schemeClr val="dk1"/>
                </a:solidFill>
                <a:latin typeface="Arial"/>
                <a:ea typeface="Arial"/>
                <a:cs typeface="Arial"/>
                <a:sym typeface="Arial"/>
                <a:hlinkClick r:id="rId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Hypertext Transfer Protocol</a:t>
            </a:r>
            <a:r>
              <a:rPr lang="en-US" sz="2000">
                <a:solidFill>
                  <a:schemeClr val="dk1"/>
                </a:solidFill>
                <a:latin typeface="Arial"/>
                <a:ea typeface="Arial"/>
                <a:cs typeface="Arial"/>
                <a:sym typeface="Arial"/>
              </a:rPr>
              <a:t> (HTTP), File Transfer Protocol (FTP), Post Office Protocol (POP), Simple Mail Transfer Protocol (SMTP), and Domain Name System (DNS).</a:t>
            </a:r>
            <a:endParaRPr/>
          </a:p>
          <a:p>
            <a:pPr marL="0" marR="0" lvl="0" indent="0" algn="l" rtl="0">
              <a:spcBef>
                <a:spcPts val="0"/>
              </a:spcBef>
              <a:spcAft>
                <a:spcPts val="0"/>
              </a:spcAft>
              <a:buNone/>
            </a:pPr>
            <a:endParaRPr sz="1800" b="1">
              <a:solidFill>
                <a:srgbClr val="000000"/>
              </a:solidFill>
              <a:latin typeface="Inter"/>
              <a:ea typeface="Inter"/>
              <a:cs typeface="Inter"/>
              <a:sym typeface="Inter"/>
            </a:endParaRPr>
          </a:p>
          <a:p>
            <a:pPr marL="0" marR="0" lvl="0" indent="0" algn="l" rtl="0">
              <a:spcBef>
                <a:spcPts val="0"/>
              </a:spcBef>
              <a:spcAft>
                <a:spcPts val="0"/>
              </a:spcAft>
              <a:buNone/>
            </a:pPr>
            <a:r>
              <a:rPr lang="en-US" sz="2400" b="1">
                <a:solidFill>
                  <a:srgbClr val="FF0000"/>
                </a:solidFill>
                <a:latin typeface="Inter"/>
                <a:ea typeface="Inter"/>
                <a:cs typeface="Inter"/>
                <a:sym typeface="Inter"/>
              </a:rPr>
              <a:t>6. Presentation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presentation layer prepares data for the application layer. It defines how two devices should encode, encrypt, and compress data so it is received correctly on the other end. The presentation layer takes any data transmitted by the application layer and prepares it for transmission over the session layer.</a:t>
            </a:r>
            <a:endParaRPr/>
          </a:p>
        </p:txBody>
      </p:sp>
    </p:spTree>
    <p:extLst>
      <p:ext uri="{BB962C8B-B14F-4D97-AF65-F5344CB8AC3E}">
        <p14:creationId xmlns:p14="http://schemas.microsoft.com/office/powerpoint/2010/main" val="22835857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pic>
        <p:nvPicPr>
          <p:cNvPr id="112" name="Google Shape;112;p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13" name="Google Shape;113;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14" name="Google Shape;114;p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15" name="Google Shape;115;p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16" name="Google Shape;116;p6"/>
          <p:cNvPicPr preferRelativeResize="0"/>
          <p:nvPr/>
        </p:nvPicPr>
        <p:blipFill rotWithShape="1">
          <a:blip r:embed="rId6">
            <a:alphaModFix/>
          </a:blip>
          <a:srcRect/>
          <a:stretch/>
        </p:blipFill>
        <p:spPr>
          <a:xfrm>
            <a:off x="-1" y="0"/>
            <a:ext cx="11707665" cy="1610200"/>
          </a:xfrm>
          <a:prstGeom prst="rect">
            <a:avLst/>
          </a:prstGeom>
          <a:noFill/>
          <a:ln>
            <a:noFill/>
          </a:ln>
        </p:spPr>
      </p:pic>
      <p:sp>
        <p:nvSpPr>
          <p:cNvPr id="117" name="Google Shape;117;p6"/>
          <p:cNvSpPr txBox="1"/>
          <p:nvPr/>
        </p:nvSpPr>
        <p:spPr>
          <a:xfrm>
            <a:off x="2650377" y="543490"/>
            <a:ext cx="905728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 OSI Model(Encapsulation data)</a:t>
            </a:r>
            <a:endParaRPr sz="2800">
              <a:solidFill>
                <a:srgbClr val="FF9518"/>
              </a:solidFill>
              <a:latin typeface="Tajawal Medium"/>
              <a:ea typeface="Tajawal Medium"/>
              <a:cs typeface="Tajawal Medium"/>
              <a:sym typeface="Tajawal Medium"/>
            </a:endParaRPr>
          </a:p>
        </p:txBody>
      </p:sp>
      <p:sp>
        <p:nvSpPr>
          <p:cNvPr id="118" name="Google Shape;118;p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19" name="Google Shape;119;p6"/>
          <p:cNvSpPr txBox="1">
            <a:spLocks noGrp="1"/>
          </p:cNvSpPr>
          <p:nvPr>
            <p:ph type="ctrTitle"/>
          </p:nvPr>
        </p:nvSpPr>
        <p:spPr>
          <a:xfrm>
            <a:off x="918693" y="1716794"/>
            <a:ext cx="9144000"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20" name="Google Shape;120;p6" descr="Data Encapsulation - learncisco.net"/>
          <p:cNvPicPr preferRelativeResize="0"/>
          <p:nvPr/>
        </p:nvPicPr>
        <p:blipFill rotWithShape="1">
          <a:blip r:embed="rId7">
            <a:alphaModFix/>
          </a:blip>
          <a:srcRect/>
          <a:stretch/>
        </p:blipFill>
        <p:spPr>
          <a:xfrm>
            <a:off x="2440788" y="1305907"/>
            <a:ext cx="7244125" cy="4333305"/>
          </a:xfrm>
          <a:prstGeom prst="rect">
            <a:avLst/>
          </a:prstGeom>
          <a:noFill/>
          <a:ln>
            <a:noFill/>
          </a:ln>
        </p:spPr>
      </p:pic>
    </p:spTree>
    <p:extLst>
      <p:ext uri="{BB962C8B-B14F-4D97-AF65-F5344CB8AC3E}">
        <p14:creationId xmlns:p14="http://schemas.microsoft.com/office/powerpoint/2010/main" val="348993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pic>
        <p:nvPicPr>
          <p:cNvPr id="125" name="Google Shape;125;p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6" name="Google Shape;126;p7"/>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27" name="Google Shape;127;p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8" name="Google Shape;128;p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9" name="Google Shape;129;p7"/>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30" name="Google Shape;130;p7"/>
          <p:cNvSpPr txBox="1"/>
          <p:nvPr/>
        </p:nvSpPr>
        <p:spPr>
          <a:xfrm>
            <a:off x="2650374" y="543500"/>
            <a:ext cx="68826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b="1" i="1">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b="1" i="1">
              <a:solidFill>
                <a:srgbClr val="FF9518"/>
              </a:solidFill>
              <a:latin typeface="Tajawal Medium"/>
              <a:ea typeface="Tajawal Medium"/>
              <a:cs typeface="Tajawal Medium"/>
              <a:sym typeface="Tajawal Medium"/>
            </a:endParaRPr>
          </a:p>
        </p:txBody>
      </p:sp>
      <p:sp>
        <p:nvSpPr>
          <p:cNvPr id="131" name="Google Shape;131;p7"/>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32" name="Google Shape;132;p7"/>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33" name="Google Shape;133;p7" descr="Data encapsulation | Hands-On Network Programming with C"/>
          <p:cNvPicPr preferRelativeResize="0"/>
          <p:nvPr/>
        </p:nvPicPr>
        <p:blipFill rotWithShape="1">
          <a:blip r:embed="rId7">
            <a:alphaModFix/>
          </a:blip>
          <a:srcRect/>
          <a:stretch/>
        </p:blipFill>
        <p:spPr>
          <a:xfrm>
            <a:off x="3002823" y="1481517"/>
            <a:ext cx="5324129" cy="4623069"/>
          </a:xfrm>
          <a:prstGeom prst="rect">
            <a:avLst/>
          </a:prstGeom>
          <a:noFill/>
          <a:ln>
            <a:noFill/>
          </a:ln>
        </p:spPr>
      </p:pic>
    </p:spTree>
    <p:extLst>
      <p:ext uri="{BB962C8B-B14F-4D97-AF65-F5344CB8AC3E}">
        <p14:creationId xmlns:p14="http://schemas.microsoft.com/office/powerpoint/2010/main" val="14688163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pic>
        <p:nvPicPr>
          <p:cNvPr id="138" name="Google Shape;138;p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9" name="Google Shape;139;p8"/>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40" name="Google Shape;140;p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41" name="Google Shape;141;p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42" name="Google Shape;142;p8"/>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43" name="Google Shape;143;p8"/>
          <p:cNvSpPr txBox="1"/>
          <p:nvPr/>
        </p:nvSpPr>
        <p:spPr>
          <a:xfrm>
            <a:off x="2650374" y="543500"/>
            <a:ext cx="69846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144" name="Google Shape;144;p8"/>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45" name="Google Shape;145;p8"/>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46" name="Google Shape;146;p8" descr="Datacom basics -Data transfer encapsulation and decapsulation process"/>
          <p:cNvPicPr preferRelativeResize="0"/>
          <p:nvPr/>
        </p:nvPicPr>
        <p:blipFill rotWithShape="1">
          <a:blip r:embed="rId7">
            <a:alphaModFix/>
          </a:blip>
          <a:srcRect/>
          <a:stretch/>
        </p:blipFill>
        <p:spPr>
          <a:xfrm>
            <a:off x="2010132" y="1371862"/>
            <a:ext cx="9124622" cy="4974392"/>
          </a:xfrm>
          <a:prstGeom prst="rect">
            <a:avLst/>
          </a:prstGeom>
          <a:noFill/>
          <a:ln>
            <a:noFill/>
          </a:ln>
        </p:spPr>
      </p:pic>
      <p:sp>
        <p:nvSpPr>
          <p:cNvPr id="147" name="Google Shape;147;p8"/>
          <p:cNvSpPr txBox="1"/>
          <p:nvPr/>
        </p:nvSpPr>
        <p:spPr>
          <a:xfrm>
            <a:off x="1874178" y="1279175"/>
            <a:ext cx="53625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FF0000"/>
                </a:solidFill>
                <a:latin typeface="Inter"/>
                <a:ea typeface="Inter"/>
                <a:cs typeface="Inter"/>
                <a:sym typeface="Inter"/>
              </a:rPr>
              <a:t>De capsulation data</a:t>
            </a:r>
            <a:endParaRPr/>
          </a:p>
        </p:txBody>
      </p:sp>
    </p:spTree>
    <p:extLst>
      <p:ext uri="{BB962C8B-B14F-4D97-AF65-F5344CB8AC3E}">
        <p14:creationId xmlns:p14="http://schemas.microsoft.com/office/powerpoint/2010/main" val="41467294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53" name="Google Shape;153;p9"/>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54" name="Google Shape;154;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55" name="Google Shape;155;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56" name="Google Shape;156;p9"/>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57" name="Google Shape;157;p9"/>
          <p:cNvSpPr txBox="1"/>
          <p:nvPr/>
        </p:nvSpPr>
        <p:spPr>
          <a:xfrm>
            <a:off x="2650374" y="543500"/>
            <a:ext cx="71949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58" name="Google Shape;158;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59" name="Google Shape;159;p9"/>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60" name="Google Shape;160;p9"/>
          <p:cNvSpPr/>
          <p:nvPr/>
        </p:nvSpPr>
        <p:spPr>
          <a:xfrm>
            <a:off x="1928144" y="1517327"/>
            <a:ext cx="8284801" cy="48013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rgbClr val="FF0000"/>
                </a:solidFill>
                <a:latin typeface="Inter"/>
                <a:ea typeface="Inter"/>
                <a:cs typeface="Inter"/>
                <a:sym typeface="Inter"/>
              </a:rPr>
              <a:t>7. Application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application layer is used by end-user software such as web browsers and email clients. It provides protocols that allow software to send and receive </a:t>
            </a:r>
            <a:r>
              <a:rPr lang="en-US" sz="2000" u="sng">
                <a:solidFill>
                  <a:schemeClr val="dk1"/>
                </a:solidFill>
                <a:latin typeface="Arial"/>
                <a:ea typeface="Arial"/>
                <a:cs typeface="Arial"/>
                <a:sym typeface="Arial"/>
                <a:hlinkClick r:id="rId7">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information and present meaningful data to users</a:t>
            </a:r>
            <a:r>
              <a:rPr lang="en-US" sz="2000">
                <a:solidFill>
                  <a:schemeClr val="dk1"/>
                </a:solidFill>
                <a:latin typeface="Arial"/>
                <a:ea typeface="Arial"/>
                <a:cs typeface="Arial"/>
                <a:sym typeface="Arial"/>
              </a:rPr>
              <a:t>. A few examples of application layer protocols are the </a:t>
            </a:r>
            <a:r>
              <a:rPr lang="en-US" sz="2000" u="sng">
                <a:solidFill>
                  <a:schemeClr val="dk1"/>
                </a:solidFill>
                <a:latin typeface="Arial"/>
                <a:ea typeface="Arial"/>
                <a:cs typeface="Arial"/>
                <a:sym typeface="Arial"/>
                <a:hlinkClick r:id="rId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Hypertext Transfer Protocol</a:t>
            </a:r>
            <a:r>
              <a:rPr lang="en-US" sz="2000">
                <a:solidFill>
                  <a:schemeClr val="dk1"/>
                </a:solidFill>
                <a:latin typeface="Arial"/>
                <a:ea typeface="Arial"/>
                <a:cs typeface="Arial"/>
                <a:sym typeface="Arial"/>
              </a:rPr>
              <a:t> (HTTP), File Transfer Protocol (FTP), Post Office Protocol (POP), Simple Mail Transfer Protocol (SMTP), and Domain Name System (DNS).</a:t>
            </a:r>
            <a:endParaRPr/>
          </a:p>
          <a:p>
            <a:pPr marL="0" marR="0" lvl="0" indent="0" algn="l" rtl="0">
              <a:spcBef>
                <a:spcPts val="0"/>
              </a:spcBef>
              <a:spcAft>
                <a:spcPts val="0"/>
              </a:spcAft>
              <a:buNone/>
            </a:pPr>
            <a:endParaRPr sz="1800" b="1">
              <a:solidFill>
                <a:srgbClr val="000000"/>
              </a:solidFill>
              <a:latin typeface="Inter"/>
              <a:ea typeface="Inter"/>
              <a:cs typeface="Inter"/>
              <a:sym typeface="Inter"/>
            </a:endParaRPr>
          </a:p>
          <a:p>
            <a:pPr marL="0" marR="0" lvl="0" indent="0" algn="l" rtl="0">
              <a:spcBef>
                <a:spcPts val="0"/>
              </a:spcBef>
              <a:spcAft>
                <a:spcPts val="0"/>
              </a:spcAft>
              <a:buNone/>
            </a:pPr>
            <a:r>
              <a:rPr lang="en-US" sz="2400" b="1">
                <a:solidFill>
                  <a:srgbClr val="FF0000"/>
                </a:solidFill>
                <a:latin typeface="Inter"/>
                <a:ea typeface="Inter"/>
                <a:cs typeface="Inter"/>
                <a:sym typeface="Inter"/>
              </a:rPr>
              <a:t>6. Presentation Layer</a:t>
            </a:r>
            <a:endParaRPr/>
          </a:p>
          <a:p>
            <a:pPr marL="342900" marR="0" lvl="0" indent="-342900" algn="l" rtl="0">
              <a:spcBef>
                <a:spcPts val="0"/>
              </a:spcBef>
              <a:spcAft>
                <a:spcPts val="0"/>
              </a:spcAft>
              <a:buClr>
                <a:schemeClr val="dk1"/>
              </a:buClr>
              <a:buSzPts val="2000"/>
              <a:buFont typeface="Noto Sans Symbols"/>
              <a:buChar char="❖"/>
            </a:pPr>
            <a:r>
              <a:rPr lang="en-US" sz="2000">
                <a:solidFill>
                  <a:schemeClr val="dk1"/>
                </a:solidFill>
                <a:latin typeface="Arial"/>
                <a:ea typeface="Arial"/>
                <a:cs typeface="Arial"/>
                <a:sym typeface="Arial"/>
              </a:rPr>
              <a:t>The presentation layer prepares data for the application layer. It defines how two devices should encode, encrypt, and compress data so it is received correctly on the other end. The presentation layer takes any data transmitted by the application layer and prepares it for transmission over the session layer.</a:t>
            </a:r>
            <a:endParaRPr/>
          </a:p>
        </p:txBody>
      </p:sp>
    </p:spTree>
    <p:extLst>
      <p:ext uri="{BB962C8B-B14F-4D97-AF65-F5344CB8AC3E}">
        <p14:creationId xmlns:p14="http://schemas.microsoft.com/office/powerpoint/2010/main" val="19418719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53" name="Google Shape;153;p9"/>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54" name="Google Shape;154;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55" name="Google Shape;155;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56" name="Google Shape;156;p9"/>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57" name="Google Shape;157;p9"/>
          <p:cNvSpPr txBox="1"/>
          <p:nvPr/>
        </p:nvSpPr>
        <p:spPr>
          <a:xfrm>
            <a:off x="2650374" y="543500"/>
            <a:ext cx="71949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58" name="Google Shape;158;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59" name="Google Shape;159;p9"/>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 name="Rectangle 1"/>
          <p:cNvSpPr/>
          <p:nvPr/>
        </p:nvSpPr>
        <p:spPr>
          <a:xfrm>
            <a:off x="426895" y="1709096"/>
            <a:ext cx="11434614" cy="4708981"/>
          </a:xfrm>
          <a:prstGeom prst="rect">
            <a:avLst/>
          </a:prstGeom>
        </p:spPr>
        <p:txBody>
          <a:bodyPr wrap="square">
            <a:spAutoFit/>
          </a:bodyPr>
          <a:lstStyle/>
          <a:p>
            <a:r>
              <a:rPr lang="en-US" sz="2000" b="1" dirty="0">
                <a:solidFill>
                  <a:srgbClr val="FF0000"/>
                </a:solidFill>
                <a:latin typeface="Arial" panose="020B0604020202020204" pitchFamily="34" charset="0"/>
              </a:rPr>
              <a:t>Domain Name System</a:t>
            </a:r>
          </a:p>
          <a:p>
            <a:pPr algn="just"/>
            <a:r>
              <a:rPr lang="en-US" sz="2000" dirty="0">
                <a:latin typeface="Arial" panose="020B0604020202020204" pitchFamily="34" charset="0"/>
              </a:rPr>
              <a:t>The Domain Name System (DNS) works on Client Server model. It uses UDP protocol for transport layer communication. DNS uses hierarchical domain based naming scheme. The DNS server is configured with Fully Qualified Domain Names (FQDN) and email addresses mapped with their respective Internet Protocol addresses.</a:t>
            </a:r>
          </a:p>
          <a:p>
            <a:pPr algn="just"/>
            <a:r>
              <a:rPr lang="en-US" sz="2000" dirty="0">
                <a:latin typeface="Arial" panose="020B0604020202020204" pitchFamily="34" charset="0"/>
              </a:rPr>
              <a:t>A DNS server is requested with FQDN and it responds back with the IP address mapped with it. DNS uses UDP port 53</a:t>
            </a:r>
            <a:r>
              <a:rPr lang="en-US" sz="2000" dirty="0" smtClean="0">
                <a:latin typeface="Arial" panose="020B0604020202020204" pitchFamily="34" charset="0"/>
              </a:rPr>
              <a:t>.</a:t>
            </a:r>
          </a:p>
          <a:p>
            <a:pPr algn="just"/>
            <a:endParaRPr lang="en-US" sz="2000" dirty="0">
              <a:latin typeface="Arial" panose="020B0604020202020204" pitchFamily="34" charset="0"/>
            </a:endParaRPr>
          </a:p>
          <a:p>
            <a:r>
              <a:rPr lang="en-US" sz="2000" b="1" dirty="0">
                <a:solidFill>
                  <a:srgbClr val="FF0000"/>
                </a:solidFill>
                <a:latin typeface="Arial" panose="020B0604020202020204" pitchFamily="34" charset="0"/>
              </a:rPr>
              <a:t>Simple Mail Transfer Protocol</a:t>
            </a:r>
          </a:p>
          <a:p>
            <a:pPr algn="just"/>
            <a:r>
              <a:rPr lang="en-US" sz="2000" dirty="0">
                <a:latin typeface="Arial" panose="020B0604020202020204" pitchFamily="34" charset="0"/>
              </a:rPr>
              <a:t>The Simple Mail Transfer Protocol (SMTP) is used to transfer electronic mail from one user to another. This task is done by means of email client software (User Agents) the user is using. User Agents help the user to type and format the email and store it until internet is available. When an email is submitted to send, the sending process is handled by Message Transfer Agent which is normally comes inbuilt in email client software.</a:t>
            </a:r>
          </a:p>
          <a:p>
            <a:pPr algn="just"/>
            <a:endParaRPr lang="en-US" sz="2000" dirty="0">
              <a:latin typeface="Arial" panose="020B0604020202020204" pitchFamily="34" charset="0"/>
            </a:endParaRPr>
          </a:p>
        </p:txBody>
      </p:sp>
    </p:spTree>
    <p:extLst>
      <p:ext uri="{BB962C8B-B14F-4D97-AF65-F5344CB8AC3E}">
        <p14:creationId xmlns:p14="http://schemas.microsoft.com/office/powerpoint/2010/main" val="29018766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53" name="Google Shape;153;p9"/>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54" name="Google Shape;154;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55" name="Google Shape;155;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56" name="Google Shape;156;p9"/>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57" name="Google Shape;157;p9"/>
          <p:cNvSpPr txBox="1"/>
          <p:nvPr/>
        </p:nvSpPr>
        <p:spPr>
          <a:xfrm>
            <a:off x="2650374" y="543500"/>
            <a:ext cx="71949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58" name="Google Shape;158;p9"/>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59" name="Google Shape;159;p9"/>
          <p:cNvSpPr txBox="1">
            <a:spLocks noGrp="1"/>
          </p:cNvSpPr>
          <p:nvPr>
            <p:ph type="title"/>
          </p:nvPr>
        </p:nvSpPr>
        <p:spPr>
          <a:xfrm>
            <a:off x="651740" y="1466193"/>
            <a:ext cx="10913488" cy="4367938"/>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dirty="0"/>
              <a:t/>
            </a:r>
            <a:br>
              <a:rPr lang="en-US" sz="3200" dirty="0"/>
            </a:br>
            <a:r>
              <a:rPr lang="en-US" sz="3200" dirty="0"/>
              <a:t/>
            </a:r>
            <a:br>
              <a:rPr lang="en-US" sz="3200" dirty="0"/>
            </a:br>
            <a:r>
              <a:rPr lang="en-US" sz="3200" dirty="0"/>
              <a:t/>
            </a:r>
            <a:br>
              <a:rPr lang="en-US" sz="3200" dirty="0"/>
            </a:br>
            <a:r>
              <a:rPr lang="en-US" sz="3200" dirty="0" smtClean="0"/>
              <a:t/>
            </a:r>
            <a:br>
              <a:rPr lang="en-US" sz="3200" dirty="0" smtClean="0"/>
            </a:br>
            <a:endParaRPr sz="3200" dirty="0"/>
          </a:p>
        </p:txBody>
      </p:sp>
      <p:sp>
        <p:nvSpPr>
          <p:cNvPr id="3" name="Rectangle 2"/>
          <p:cNvSpPr/>
          <p:nvPr/>
        </p:nvSpPr>
        <p:spPr>
          <a:xfrm>
            <a:off x="483914" y="1585292"/>
            <a:ext cx="11249139" cy="4308872"/>
          </a:xfrm>
          <a:prstGeom prst="rect">
            <a:avLst/>
          </a:prstGeom>
        </p:spPr>
        <p:txBody>
          <a:bodyPr wrap="square">
            <a:spAutoFit/>
          </a:bodyPr>
          <a:lstStyle/>
          <a:p>
            <a:r>
              <a:rPr lang="en-US" sz="2000" b="1" dirty="0">
                <a:solidFill>
                  <a:srgbClr val="FF0000"/>
                </a:solidFill>
                <a:latin typeface="Arial" panose="020B0604020202020204" pitchFamily="34" charset="0"/>
              </a:rPr>
              <a:t>Hyper Text Transfer Protocol (HTTP</a:t>
            </a:r>
            <a:r>
              <a:rPr lang="en-US" sz="2000" b="1" dirty="0" smtClean="0">
                <a:solidFill>
                  <a:srgbClr val="FF0000"/>
                </a:solidFill>
                <a:latin typeface="Arial" panose="020B0604020202020204" pitchFamily="34" charset="0"/>
              </a:rPr>
              <a:t>)</a:t>
            </a:r>
            <a:endParaRPr lang="en-US" sz="2000" b="1" dirty="0">
              <a:solidFill>
                <a:srgbClr val="FF0000"/>
              </a:solidFill>
              <a:latin typeface="Arial" panose="020B0604020202020204" pitchFamily="34" charset="0"/>
            </a:endParaRPr>
          </a:p>
          <a:p>
            <a:pPr algn="just"/>
            <a:r>
              <a:rPr lang="en-US" sz="2000" dirty="0">
                <a:latin typeface="Arial" panose="020B0604020202020204" pitchFamily="34" charset="0"/>
              </a:rPr>
              <a:t>The Hyper Text Transfer Protocol (HTTP) is the foundation of World Wide Web. Hypertext is well organized documentation system which uses hyperlinks to link the pages in the text documents. HTTP works on client server model. When a user wants to access any HTTP page on the internet, the client machine at user end initiates a TCP connection to server on port 80. When the server accepts the client request, the client is authorized to access web pages</a:t>
            </a:r>
            <a:r>
              <a:rPr lang="en-US" dirty="0" smtClean="0">
                <a:latin typeface="Arial" panose="020B0604020202020204" pitchFamily="34" charset="0"/>
              </a:rPr>
              <a:t>.</a:t>
            </a:r>
          </a:p>
          <a:p>
            <a:r>
              <a:rPr lang="en-US" sz="2000" dirty="0">
                <a:latin typeface="Arial" panose="020B0604020202020204" pitchFamily="34" charset="0"/>
              </a:rPr>
              <a:t>To access the web pages, a client normally uses web browsers, who are responsible for initiating, maintaining, and closing TCP connections. HTTP is a stateless protocol, which means the Server maintains no information about earlier requests by clients.</a:t>
            </a:r>
          </a:p>
          <a:p>
            <a:r>
              <a:rPr lang="en-US" sz="2000" dirty="0">
                <a:solidFill>
                  <a:srgbClr val="FF0000"/>
                </a:solidFill>
                <a:latin typeface="Arial" panose="020B0604020202020204" pitchFamily="34" charset="0"/>
              </a:rPr>
              <a:t>HTTP versions</a:t>
            </a:r>
          </a:p>
          <a:p>
            <a:r>
              <a:rPr lang="en-US" sz="2000" dirty="0">
                <a:latin typeface="Arial" panose="020B0604020202020204" pitchFamily="34" charset="0"/>
              </a:rPr>
              <a:t>HTTP 1.0 uses non persistent </a:t>
            </a:r>
            <a:r>
              <a:rPr lang="en-US" sz="2000" dirty="0" smtClean="0">
                <a:latin typeface="Arial" panose="020B0604020202020204" pitchFamily="34" charset="0"/>
              </a:rPr>
              <a:t>HTTP</a:t>
            </a:r>
            <a:endParaRPr lang="en-US" sz="2000" dirty="0">
              <a:latin typeface="Arial" panose="020B0604020202020204" pitchFamily="34" charset="0"/>
            </a:endParaRPr>
          </a:p>
          <a:p>
            <a:r>
              <a:rPr lang="en-US" sz="2000" dirty="0">
                <a:latin typeface="Arial" panose="020B0604020202020204" pitchFamily="34" charset="0"/>
              </a:rPr>
              <a:t>HTTP 1.1 uses persistent HTTP. In this version, multiple objects can be sent over a single TCP connection.</a:t>
            </a:r>
          </a:p>
          <a:p>
            <a:pPr algn="just"/>
            <a:endParaRPr lang="en-US" dirty="0">
              <a:latin typeface="Arial" panose="020B0604020202020204" pitchFamily="34" charset="0"/>
            </a:endParaRPr>
          </a:p>
        </p:txBody>
      </p:sp>
    </p:spTree>
    <p:extLst>
      <p:ext uri="{BB962C8B-B14F-4D97-AF65-F5344CB8AC3E}">
        <p14:creationId xmlns:p14="http://schemas.microsoft.com/office/powerpoint/2010/main" val="38661938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pic>
        <p:nvPicPr>
          <p:cNvPr id="165" name="Google Shape;165;p1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66" name="Google Shape;166;p10"/>
          <p:cNvPicPr preferRelativeResize="0"/>
          <p:nvPr/>
        </p:nvPicPr>
        <p:blipFill rotWithShape="1">
          <a:blip r:embed="rId4">
            <a:alphaModFix/>
          </a:blip>
          <a:srcRect/>
          <a:stretch/>
        </p:blipFill>
        <p:spPr>
          <a:xfrm>
            <a:off x="2170446" y="6346254"/>
            <a:ext cx="9902229" cy="204838"/>
          </a:xfrm>
          <a:prstGeom prst="rect">
            <a:avLst/>
          </a:prstGeom>
          <a:noFill/>
          <a:ln>
            <a:noFill/>
          </a:ln>
        </p:spPr>
      </p:pic>
      <p:pic>
        <p:nvPicPr>
          <p:cNvPr id="167" name="Google Shape;167;p1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68" name="Google Shape;168;p1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69" name="Google Shape;169;p10"/>
          <p:cNvPicPr preferRelativeResize="0"/>
          <p:nvPr/>
        </p:nvPicPr>
        <p:blipFill rotWithShape="1">
          <a:blip r:embed="rId6">
            <a:alphaModFix/>
          </a:blip>
          <a:srcRect/>
          <a:stretch/>
        </p:blipFill>
        <p:spPr>
          <a:xfrm>
            <a:off x="0" y="-38637"/>
            <a:ext cx="9533101" cy="1610200"/>
          </a:xfrm>
          <a:prstGeom prst="rect">
            <a:avLst/>
          </a:prstGeom>
          <a:noFill/>
          <a:ln>
            <a:noFill/>
          </a:ln>
        </p:spPr>
      </p:pic>
      <p:sp>
        <p:nvSpPr>
          <p:cNvPr id="170" name="Google Shape;170;p10"/>
          <p:cNvSpPr txBox="1"/>
          <p:nvPr/>
        </p:nvSpPr>
        <p:spPr>
          <a:xfrm>
            <a:off x="2650374" y="543500"/>
            <a:ext cx="7263000" cy="5232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171" name="Google Shape;171;p10"/>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72" name="Google Shape;172;p10"/>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pic>
        <p:nvPicPr>
          <p:cNvPr id="173" name="Google Shape;173;p10" descr="SMTP Protocol | Three Phases Used In Simple Mail Transfer Protocol"/>
          <p:cNvPicPr preferRelativeResize="0"/>
          <p:nvPr/>
        </p:nvPicPr>
        <p:blipFill rotWithShape="1">
          <a:blip r:embed="rId7">
            <a:alphaModFix/>
          </a:blip>
          <a:srcRect/>
          <a:stretch/>
        </p:blipFill>
        <p:spPr>
          <a:xfrm>
            <a:off x="1978955" y="1466168"/>
            <a:ext cx="7934461" cy="4367962"/>
          </a:xfrm>
          <a:prstGeom prst="rect">
            <a:avLst/>
          </a:prstGeom>
          <a:noFill/>
          <a:ln>
            <a:noFill/>
          </a:ln>
        </p:spPr>
      </p:pic>
    </p:spTree>
    <p:extLst>
      <p:ext uri="{BB962C8B-B14F-4D97-AF65-F5344CB8AC3E}">
        <p14:creationId xmlns:p14="http://schemas.microsoft.com/office/powerpoint/2010/main" val="1794800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178" name="Google Shape;178;p1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79" name="Google Shape;179;p11"/>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180" name="Google Shape;180;p1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81" name="Google Shape;181;p1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82" name="Google Shape;182;p11"/>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83" name="Google Shape;183;p11"/>
          <p:cNvSpPr txBox="1"/>
          <p:nvPr/>
        </p:nvSpPr>
        <p:spPr>
          <a:xfrm>
            <a:off x="2650374" y="543500"/>
            <a:ext cx="7257900" cy="954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184" name="Google Shape;184;p11"/>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85" name="Google Shape;185;p11"/>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186" name="Google Shape;186;p11"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7" name="Google Shape;187;p11"/>
          <p:cNvSpPr/>
          <p:nvPr/>
        </p:nvSpPr>
        <p:spPr>
          <a:xfrm>
            <a:off x="1874165" y="1243844"/>
            <a:ext cx="9440394" cy="48320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FF0000"/>
                </a:solidFill>
                <a:latin typeface="Inter"/>
                <a:ea typeface="Inter"/>
                <a:cs typeface="Inter"/>
                <a:sym typeface="Inter"/>
              </a:rPr>
              <a:t>5. Session Layer</a:t>
            </a:r>
            <a:endParaRPr sz="2400" dirty="0">
              <a:solidFill>
                <a:srgbClr val="FF0000"/>
              </a:solidFill>
              <a:latin typeface="Inter"/>
              <a:ea typeface="Inter"/>
              <a:cs typeface="Inter"/>
              <a:sym typeface="Inter"/>
            </a:endParaRPr>
          </a:p>
          <a:p>
            <a:pPr marL="342900" marR="0" lvl="0" indent="-342900" algn="l" rtl="0">
              <a:spcBef>
                <a:spcPts val="0"/>
              </a:spcBef>
              <a:spcAft>
                <a:spcPts val="0"/>
              </a:spcAft>
              <a:buClr>
                <a:srgbClr val="000000"/>
              </a:buClr>
              <a:buSzPts val="2000"/>
              <a:buFont typeface="Noto Sans Symbols"/>
              <a:buChar char="❖"/>
            </a:pPr>
            <a:r>
              <a:rPr lang="en-US" sz="2000" dirty="0">
                <a:solidFill>
                  <a:srgbClr val="000000"/>
                </a:solidFill>
                <a:latin typeface="Inter"/>
                <a:ea typeface="Inter"/>
                <a:cs typeface="Inter"/>
                <a:sym typeface="Inter"/>
              </a:rPr>
              <a:t>The session layer creates communication channels, called sessions, between devices. It is responsible for opening sessions, ensuring they remain open and functional while data is being transferred, and closing them when communication ends. The session layer can also set checkpoints during a data transfer—if the session is interrupted, devices can resume data transfer from the last checkpoint.</a:t>
            </a:r>
            <a:endParaRPr dirty="0"/>
          </a:p>
          <a:p>
            <a:pPr marL="0" marR="0" lvl="0" indent="0" algn="l" rtl="0">
              <a:spcBef>
                <a:spcPts val="0"/>
              </a:spcBef>
              <a:spcAft>
                <a:spcPts val="0"/>
              </a:spcAft>
              <a:buNone/>
            </a:pPr>
            <a:r>
              <a:rPr lang="en-US" sz="2400" b="1" dirty="0">
                <a:solidFill>
                  <a:srgbClr val="FF0000"/>
                </a:solidFill>
                <a:latin typeface="Inter"/>
                <a:ea typeface="Inter"/>
                <a:cs typeface="Inter"/>
                <a:sym typeface="Inter"/>
              </a:rPr>
              <a:t>4. Transport Layer</a:t>
            </a:r>
            <a:endParaRPr dirty="0"/>
          </a:p>
          <a:p>
            <a:pPr marL="342900" marR="0" lvl="0" indent="-342900" algn="l" rtl="0">
              <a:spcBef>
                <a:spcPts val="0"/>
              </a:spcBef>
              <a:spcAft>
                <a:spcPts val="0"/>
              </a:spcAft>
              <a:buClr>
                <a:srgbClr val="000000"/>
              </a:buClr>
              <a:buSzPts val="2000"/>
              <a:buFont typeface="Noto Sans Symbols"/>
              <a:buChar char="❖"/>
            </a:pPr>
            <a:r>
              <a:rPr lang="en-US" sz="2000" dirty="0">
                <a:solidFill>
                  <a:srgbClr val="000000"/>
                </a:solidFill>
                <a:latin typeface="Inter"/>
                <a:ea typeface="Inter"/>
                <a:cs typeface="Inter"/>
                <a:sym typeface="Inter"/>
              </a:rPr>
              <a:t>The transport layer takes data transferred in the session layer and breaks it into “segments” on the transmitting end. It is responsible for reassembling the segments on the receiving end, turning it back into data that can be used by the session layer. The transport layer carries out flow control, sending data at a rate that matches the connection speed of the receiving device, and error control, checking if data was received incorrectly and if not, requesting it again.</a:t>
            </a:r>
            <a:endParaRPr dirty="0"/>
          </a:p>
          <a:p>
            <a:pPr marL="342900" marR="0" lvl="0" indent="-215900" algn="l" rtl="0">
              <a:spcBef>
                <a:spcPts val="0"/>
              </a:spcBef>
              <a:spcAft>
                <a:spcPts val="0"/>
              </a:spcAft>
              <a:buClr>
                <a:schemeClr val="dk1"/>
              </a:buClr>
              <a:buSzPts val="2000"/>
              <a:buFont typeface="Noto Sans Symbols"/>
              <a:buNone/>
            </a:pPr>
            <a:endParaRPr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948735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p1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93" name="Google Shape;193;p12"/>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194" name="Google Shape;194;p1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95" name="Google Shape;195;p1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96" name="Google Shape;196;p12"/>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197" name="Google Shape;197;p12"/>
          <p:cNvSpPr txBox="1"/>
          <p:nvPr/>
        </p:nvSpPr>
        <p:spPr>
          <a:xfrm>
            <a:off x="2650374" y="543500"/>
            <a:ext cx="7804800" cy="9543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b="1" i="1">
              <a:solidFill>
                <a:srgbClr val="FF9518"/>
              </a:solidFill>
              <a:latin typeface="Tajawal Medium"/>
              <a:ea typeface="Tajawal Medium"/>
              <a:cs typeface="Tajawal Medium"/>
              <a:sym typeface="Tajawal Medium"/>
            </a:endParaRPr>
          </a:p>
        </p:txBody>
      </p:sp>
      <p:sp>
        <p:nvSpPr>
          <p:cNvPr id="198" name="Google Shape;198;p12"/>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199" name="Google Shape;199;p12"/>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00" name="Google Shape;200;p12"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1" name="Google Shape;201;p12" descr="How the Transmission Control Protocol (TCP) Works - YouTube"/>
          <p:cNvPicPr preferRelativeResize="0"/>
          <p:nvPr/>
        </p:nvPicPr>
        <p:blipFill rotWithShape="1">
          <a:blip r:embed="rId7">
            <a:alphaModFix/>
          </a:blip>
          <a:srcRect/>
          <a:stretch/>
        </p:blipFill>
        <p:spPr>
          <a:xfrm>
            <a:off x="2960113" y="1349434"/>
            <a:ext cx="6415707" cy="4811782"/>
          </a:xfrm>
          <a:prstGeom prst="rect">
            <a:avLst/>
          </a:prstGeom>
          <a:noFill/>
          <a:ln>
            <a:noFill/>
          </a:ln>
        </p:spPr>
      </p:pic>
    </p:spTree>
    <p:extLst>
      <p:ext uri="{BB962C8B-B14F-4D97-AF65-F5344CB8AC3E}">
        <p14:creationId xmlns:p14="http://schemas.microsoft.com/office/powerpoint/2010/main" val="3806837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pic>
        <p:nvPicPr>
          <p:cNvPr id="206" name="Google Shape;206;p1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07" name="Google Shape;207;p13"/>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208" name="Google Shape;208;p1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09" name="Google Shape;209;p1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10" name="Google Shape;210;p13"/>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11" name="Google Shape;211;p13"/>
          <p:cNvSpPr txBox="1"/>
          <p:nvPr/>
        </p:nvSpPr>
        <p:spPr>
          <a:xfrm>
            <a:off x="2650374" y="543500"/>
            <a:ext cx="6626700" cy="9543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b="1" i="1">
              <a:solidFill>
                <a:srgbClr val="FF9518"/>
              </a:solidFill>
              <a:latin typeface="Tajawal Medium"/>
              <a:ea typeface="Tajawal Medium"/>
              <a:cs typeface="Tajawal Medium"/>
              <a:sym typeface="Tajawal Medium"/>
            </a:endParaRPr>
          </a:p>
        </p:txBody>
      </p:sp>
      <p:sp>
        <p:nvSpPr>
          <p:cNvPr id="212" name="Google Shape;212;p13"/>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13" name="Google Shape;213;p13"/>
          <p:cNvSpPr txBox="1">
            <a:spLocks noGrp="1"/>
          </p:cNvSpPr>
          <p:nvPr>
            <p:ph type="title"/>
          </p:nvPr>
        </p:nvSpPr>
        <p:spPr>
          <a:xfrm>
            <a:off x="651740" y="1734321"/>
            <a:ext cx="10913488" cy="4099809"/>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14" name="Google Shape;214;p13"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5" name="Google Shape;215;p13" descr="TCP Header"/>
          <p:cNvPicPr preferRelativeResize="0"/>
          <p:nvPr/>
        </p:nvPicPr>
        <p:blipFill rotWithShape="1">
          <a:blip r:embed="rId7">
            <a:alphaModFix/>
          </a:blip>
          <a:srcRect/>
          <a:stretch/>
        </p:blipFill>
        <p:spPr>
          <a:xfrm>
            <a:off x="2021984" y="1933792"/>
            <a:ext cx="7984900" cy="3966861"/>
          </a:xfrm>
          <a:prstGeom prst="rect">
            <a:avLst/>
          </a:prstGeom>
          <a:noFill/>
          <a:ln>
            <a:noFill/>
          </a:ln>
        </p:spPr>
      </p:pic>
      <p:sp>
        <p:nvSpPr>
          <p:cNvPr id="216" name="Google Shape;216;p13"/>
          <p:cNvSpPr txBox="1"/>
          <p:nvPr/>
        </p:nvSpPr>
        <p:spPr>
          <a:xfrm>
            <a:off x="4167938" y="1358725"/>
            <a:ext cx="233269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accent2"/>
                </a:solidFill>
                <a:latin typeface="Tajawal Medium"/>
                <a:ea typeface="Tajawal Medium"/>
                <a:cs typeface="Tajawal Medium"/>
                <a:sym typeface="Tajawal Medium"/>
              </a:rPr>
              <a:t>TCP header</a:t>
            </a:r>
            <a:endParaRPr sz="2800" b="1">
              <a:solidFill>
                <a:schemeClr val="accent2"/>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42347242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pic>
        <p:nvPicPr>
          <p:cNvPr id="221" name="Google Shape;221;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22" name="Google Shape;222;p14"/>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223" name="Google Shape;223;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24" name="Google Shape;224;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25" name="Google Shape;225;p1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26" name="Google Shape;226;p14"/>
          <p:cNvSpPr txBox="1"/>
          <p:nvPr/>
        </p:nvSpPr>
        <p:spPr>
          <a:xfrm>
            <a:off x="2650374" y="543500"/>
            <a:ext cx="7472400" cy="9543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227" name="Google Shape;227;p1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28" name="Google Shape;228;p14"/>
          <p:cNvSpPr txBox="1">
            <a:spLocks noGrp="1"/>
          </p:cNvSpPr>
          <p:nvPr>
            <p:ph type="title"/>
          </p:nvPr>
        </p:nvSpPr>
        <p:spPr>
          <a:xfrm>
            <a:off x="1397840" y="1797446"/>
            <a:ext cx="10913400" cy="40998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29" name="Google Shape;229;p14"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0" name="Google Shape;230;p14" descr="user datagram protocol"/>
          <p:cNvPicPr preferRelativeResize="0"/>
          <p:nvPr/>
        </p:nvPicPr>
        <p:blipFill rotWithShape="1">
          <a:blip r:embed="rId7">
            <a:alphaModFix/>
          </a:blip>
          <a:srcRect/>
          <a:stretch/>
        </p:blipFill>
        <p:spPr>
          <a:xfrm>
            <a:off x="2650377" y="2086702"/>
            <a:ext cx="7472416" cy="3985289"/>
          </a:xfrm>
          <a:prstGeom prst="rect">
            <a:avLst/>
          </a:prstGeom>
          <a:noFill/>
          <a:ln>
            <a:noFill/>
          </a:ln>
        </p:spPr>
      </p:pic>
      <p:sp>
        <p:nvSpPr>
          <p:cNvPr id="231" name="Google Shape;231;p14"/>
          <p:cNvSpPr txBox="1"/>
          <p:nvPr/>
        </p:nvSpPr>
        <p:spPr>
          <a:xfrm>
            <a:off x="4167938" y="1610200"/>
            <a:ext cx="234872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accent2"/>
                </a:solidFill>
                <a:latin typeface="Tajawal Medium"/>
                <a:ea typeface="Tajawal Medium"/>
                <a:cs typeface="Tajawal Medium"/>
                <a:sym typeface="Tajawal Medium"/>
              </a:rPr>
              <a:t>UDP header</a:t>
            </a:r>
            <a:endParaRPr sz="2800" b="1">
              <a:solidFill>
                <a:schemeClr val="accent2"/>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0969943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pic>
        <p:nvPicPr>
          <p:cNvPr id="221" name="Google Shape;221;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22" name="Google Shape;222;p14"/>
          <p:cNvPicPr preferRelativeResize="0"/>
          <p:nvPr/>
        </p:nvPicPr>
        <p:blipFill rotWithShape="1">
          <a:blip r:embed="rId4">
            <a:alphaModFix/>
          </a:blip>
          <a:srcRect/>
          <a:stretch/>
        </p:blipFill>
        <p:spPr>
          <a:xfrm>
            <a:off x="2289771" y="6309852"/>
            <a:ext cx="9902229" cy="204838"/>
          </a:xfrm>
          <a:prstGeom prst="rect">
            <a:avLst/>
          </a:prstGeom>
          <a:noFill/>
          <a:ln>
            <a:noFill/>
          </a:ln>
        </p:spPr>
      </p:pic>
      <p:pic>
        <p:nvPicPr>
          <p:cNvPr id="223" name="Google Shape;223;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24" name="Google Shape;224;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25" name="Google Shape;225;p14"/>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26" name="Google Shape;226;p14"/>
          <p:cNvSpPr txBox="1"/>
          <p:nvPr/>
        </p:nvSpPr>
        <p:spPr>
          <a:xfrm>
            <a:off x="2650374" y="543500"/>
            <a:ext cx="7472400" cy="9543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Font typeface="Arial"/>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FF9518"/>
              </a:solidFill>
              <a:latin typeface="Tajawal Medium"/>
              <a:ea typeface="Tajawal Medium"/>
              <a:cs typeface="Tajawal Medium"/>
              <a:sym typeface="Tajawal Medium"/>
            </a:endParaRPr>
          </a:p>
        </p:txBody>
      </p:sp>
      <p:sp>
        <p:nvSpPr>
          <p:cNvPr id="227" name="Google Shape;227;p1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28" name="Google Shape;228;p14"/>
          <p:cNvSpPr txBox="1">
            <a:spLocks noGrp="1"/>
          </p:cNvSpPr>
          <p:nvPr>
            <p:ph type="title"/>
          </p:nvPr>
        </p:nvSpPr>
        <p:spPr>
          <a:xfrm>
            <a:off x="1397840" y="1797446"/>
            <a:ext cx="10913400" cy="40998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3200"/>
              <a:buFont typeface="Calibri"/>
              <a:buNone/>
            </a:pPr>
            <a:r>
              <a:rPr lang="en-US" sz="3200"/>
              <a:t/>
            </a:r>
            <a:br>
              <a:rPr lang="en-US" sz="3200"/>
            </a:br>
            <a:r>
              <a:rPr lang="en-US" sz="3200"/>
              <a:t/>
            </a:r>
            <a:br>
              <a:rPr lang="en-US" sz="3200"/>
            </a:br>
            <a:r>
              <a:rPr lang="en-US" sz="3200"/>
              <a:t/>
            </a:r>
            <a:br>
              <a:rPr lang="en-US" sz="3200"/>
            </a:br>
            <a:r>
              <a:rPr lang="en-US" sz="3200"/>
              <a:t/>
            </a:r>
            <a:br>
              <a:rPr lang="en-US" sz="3200"/>
            </a:br>
            <a:endParaRPr sz="3200"/>
          </a:p>
        </p:txBody>
      </p:sp>
      <p:sp>
        <p:nvSpPr>
          <p:cNvPr id="229" name="Google Shape;229;p14" descr="WAN (Wide Area Network) - Types, Uses, and Disadvantages"/>
          <p:cNvSpPr/>
          <p:nvPr/>
        </p:nvSpPr>
        <p:spPr>
          <a:xfrm>
            <a:off x="3246505" y="3479424"/>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1" name="Google Shape;231;p14"/>
          <p:cNvSpPr txBox="1"/>
          <p:nvPr/>
        </p:nvSpPr>
        <p:spPr>
          <a:xfrm>
            <a:off x="4167938" y="1610200"/>
            <a:ext cx="234872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accent2"/>
                </a:solidFill>
                <a:latin typeface="Tajawal Medium"/>
                <a:ea typeface="Tajawal Medium"/>
                <a:cs typeface="Tajawal Medium"/>
                <a:sym typeface="Tajawal Medium"/>
              </a:rPr>
              <a:t>UDP header</a:t>
            </a:r>
            <a:endParaRPr sz="2800" b="1">
              <a:solidFill>
                <a:schemeClr val="accent2"/>
              </a:solidFill>
              <a:latin typeface="Tajawal Medium"/>
              <a:ea typeface="Tajawal Medium"/>
              <a:cs typeface="Tajawal Medium"/>
              <a:sym typeface="Tajawal Medium"/>
            </a:endParaRPr>
          </a:p>
        </p:txBody>
      </p:sp>
      <p:sp>
        <p:nvSpPr>
          <p:cNvPr id="2" name="Rectangle 1"/>
          <p:cNvSpPr/>
          <p:nvPr/>
        </p:nvSpPr>
        <p:spPr>
          <a:xfrm>
            <a:off x="1255273" y="2386007"/>
            <a:ext cx="9550176" cy="3170099"/>
          </a:xfrm>
          <a:prstGeom prst="rect">
            <a:avLst/>
          </a:prstGeom>
        </p:spPr>
        <p:txBody>
          <a:bodyPr wrap="square">
            <a:spAutoFit/>
          </a:bodyPr>
          <a:lstStyle/>
          <a:p>
            <a:r>
              <a:rPr lang="en-US" sz="2000" dirty="0">
                <a:latin typeface="Inter" panose="020B0502030000000004" pitchFamily="34" charset="0"/>
              </a:rPr>
              <a:t>UDP has a number of benefits for different types of applications, including:</a:t>
            </a:r>
          </a:p>
          <a:p>
            <a:pPr>
              <a:buFont typeface="Arial" panose="020B0604020202020204" pitchFamily="34" charset="0"/>
              <a:buChar char="•"/>
            </a:pPr>
            <a:r>
              <a:rPr lang="en-US" sz="2000" b="1" dirty="0">
                <a:latin typeface="Inter" panose="020B0502030000000004" pitchFamily="34" charset="0"/>
              </a:rPr>
              <a:t>No retransmission delays</a:t>
            </a:r>
            <a:r>
              <a:rPr lang="en-US" sz="2000" dirty="0">
                <a:latin typeface="Inter" panose="020B0502030000000004" pitchFamily="34" charset="0"/>
              </a:rPr>
              <a:t> – UDP is suitable for time-sensitive applications that can’t afford retransmission delays for dropped packets. Examples include Voice over IP (VoIP), online games, and media streaming.</a:t>
            </a:r>
          </a:p>
          <a:p>
            <a:pPr>
              <a:buFont typeface="Arial" panose="020B0604020202020204" pitchFamily="34" charset="0"/>
              <a:buChar char="•"/>
            </a:pPr>
            <a:r>
              <a:rPr lang="en-US" sz="2000" b="1" dirty="0">
                <a:latin typeface="Inter" panose="020B0502030000000004" pitchFamily="34" charset="0"/>
              </a:rPr>
              <a:t>Speed</a:t>
            </a:r>
            <a:r>
              <a:rPr lang="en-US" sz="2000" dirty="0">
                <a:latin typeface="Inter" panose="020B0502030000000004" pitchFamily="34" charset="0"/>
              </a:rPr>
              <a:t> – UDP’s speed makes it useful for query-response protocols such as DNS, in which data packets are small and transactional.</a:t>
            </a:r>
          </a:p>
          <a:p>
            <a:pPr>
              <a:buFont typeface="Arial" panose="020B0604020202020204" pitchFamily="34" charset="0"/>
              <a:buChar char="•"/>
            </a:pPr>
            <a:r>
              <a:rPr lang="en-US" sz="2000" b="1" dirty="0">
                <a:latin typeface="Inter" panose="020B0502030000000004" pitchFamily="34" charset="0"/>
              </a:rPr>
              <a:t>Suitable for broadcasts</a:t>
            </a:r>
            <a:r>
              <a:rPr lang="en-US" sz="2000" dirty="0">
                <a:latin typeface="Inter" panose="020B0502030000000004" pitchFamily="34" charset="0"/>
              </a:rPr>
              <a:t> – UDP’s lack of end-to-end communication makes it suitable for broadcasts, in which transmitted data packets are addressed as receivable by all devices on the internet. UDP broadcasts can be received by large numbers of clients without server-side overhead.</a:t>
            </a:r>
          </a:p>
        </p:txBody>
      </p:sp>
    </p:spTree>
    <p:extLst>
      <p:ext uri="{BB962C8B-B14F-4D97-AF65-F5344CB8AC3E}">
        <p14:creationId xmlns:p14="http://schemas.microsoft.com/office/powerpoint/2010/main" val="18955468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Google Shape;236;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37" name="Google Shape;237;p15"/>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38" name="Google Shape;238;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39" name="Google Shape;239;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0" name="Google Shape;240;p1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41" name="Google Shape;241;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2" name="Google Shape;242;p15"/>
          <p:cNvSpPr txBox="1">
            <a:spLocks noGrp="1"/>
          </p:cNvSpPr>
          <p:nvPr>
            <p:ph type="title"/>
          </p:nvPr>
        </p:nvSpPr>
        <p:spPr>
          <a:xfrm>
            <a:off x="1116281" y="1518877"/>
            <a:ext cx="10956394" cy="4081424"/>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US" sz="3200" dirty="0"/>
              <a:t/>
            </a:r>
            <a:br>
              <a:rPr lang="en-US" sz="3200" dirty="0"/>
            </a:br>
            <a:r>
              <a:rPr lang="en-US" sz="2700" b="1" dirty="0">
                <a:solidFill>
                  <a:srgbClr val="FF0000"/>
                </a:solidFill>
                <a:latin typeface="Inter"/>
                <a:ea typeface="Inter"/>
                <a:cs typeface="Inter"/>
                <a:sym typeface="Inter"/>
              </a:rPr>
              <a:t>3. Network Layer</a:t>
            </a:r>
            <a:br>
              <a:rPr lang="en-US" sz="2700" b="1" dirty="0">
                <a:solidFill>
                  <a:srgbClr val="FF0000"/>
                </a:solidFill>
                <a:latin typeface="Inter"/>
                <a:ea typeface="Inter"/>
                <a:cs typeface="Inter"/>
                <a:sym typeface="Inter"/>
              </a:rPr>
            </a:br>
            <a:r>
              <a:rPr lang="en-US" sz="2200" dirty="0">
                <a:solidFill>
                  <a:srgbClr val="000000"/>
                </a:solidFill>
                <a:latin typeface="Inter"/>
                <a:ea typeface="Inter"/>
                <a:cs typeface="Inter"/>
                <a:sym typeface="Inter"/>
              </a:rPr>
              <a:t>The network layer has two main functions. One is breaking up segments into network packets, and reassembling the packets on the receiving end. The other is routing packets by discovering the best path across a physical network. The network layer uses network addresses (typically Internet Protocol addresses) to route packets to a destination node.</a:t>
            </a:r>
            <a:br>
              <a:rPr lang="en-US" sz="2200" dirty="0">
                <a:solidFill>
                  <a:srgbClr val="000000"/>
                </a:solidFill>
                <a:latin typeface="Inter"/>
                <a:ea typeface="Inter"/>
                <a:cs typeface="Inter"/>
                <a:sym typeface="Inter"/>
              </a:rPr>
            </a:br>
            <a:r>
              <a:rPr lang="en-US" sz="2200" dirty="0">
                <a:solidFill>
                  <a:srgbClr val="000000"/>
                </a:solidFill>
                <a:latin typeface="Inter"/>
                <a:ea typeface="Inter"/>
                <a:cs typeface="Inter"/>
                <a:sym typeface="Inter"/>
              </a:rPr>
              <a:t>Protocols (IP,ARP and ICMP).</a:t>
            </a:r>
            <a:br>
              <a:rPr lang="en-US" sz="2200" dirty="0">
                <a:solidFill>
                  <a:srgbClr val="000000"/>
                </a:solidFill>
                <a:latin typeface="Inter"/>
                <a:ea typeface="Inter"/>
                <a:cs typeface="Inter"/>
                <a:sym typeface="Inter"/>
              </a:rPr>
            </a:br>
            <a:r>
              <a:rPr lang="en-US" sz="2200" dirty="0">
                <a:solidFill>
                  <a:srgbClr val="000000"/>
                </a:solidFill>
                <a:latin typeface="Inter"/>
                <a:ea typeface="Inter"/>
                <a:cs typeface="Inter"/>
                <a:sym typeface="Inter"/>
              </a:rPr>
              <a:t/>
            </a:r>
            <a:br>
              <a:rPr lang="en-US" sz="2200" dirty="0">
                <a:solidFill>
                  <a:srgbClr val="000000"/>
                </a:solidFill>
                <a:latin typeface="Inter"/>
                <a:ea typeface="Inter"/>
                <a:cs typeface="Inter"/>
                <a:sym typeface="Inter"/>
              </a:rPr>
            </a:br>
            <a:r>
              <a:rPr lang="en-US" sz="2700" b="1" dirty="0">
                <a:solidFill>
                  <a:srgbClr val="FF0000"/>
                </a:solidFill>
                <a:latin typeface="Inter"/>
                <a:ea typeface="Inter"/>
                <a:cs typeface="Inter"/>
                <a:sym typeface="Inter"/>
              </a:rPr>
              <a:t>2. Data Link Layer</a:t>
            </a:r>
            <a:br>
              <a:rPr lang="en-US" sz="2700" b="1" dirty="0">
                <a:solidFill>
                  <a:srgbClr val="FF0000"/>
                </a:solidFill>
                <a:latin typeface="Inter"/>
                <a:ea typeface="Inter"/>
                <a:cs typeface="Inter"/>
                <a:sym typeface="Inter"/>
              </a:rPr>
            </a:br>
            <a:r>
              <a:rPr lang="en-US" sz="2200" dirty="0">
                <a:solidFill>
                  <a:srgbClr val="000000"/>
                </a:solidFill>
                <a:latin typeface="Inter"/>
                <a:ea typeface="Inter"/>
                <a:cs typeface="Inter"/>
                <a:sym typeface="Inter"/>
              </a:rPr>
              <a:t>The data link layer establishes and terminates a connection between two physically-connected nodes on a network. It breaks up packets into frames and sends them from source to destination. This layer is composed of two parts—Logical Link Control (LLC), which identifies network protocols, performs error checking and synchronizes frames, and Media Access Control (MAC) which uses MAC addresses to connect devices and define permissions to transmit and receive data.</a:t>
            </a:r>
            <a:br>
              <a:rPr lang="en-US" sz="2200" dirty="0">
                <a:solidFill>
                  <a:srgbClr val="000000"/>
                </a:solidFill>
                <a:latin typeface="Inter"/>
                <a:ea typeface="Inter"/>
                <a:cs typeface="Inter"/>
                <a:sym typeface="Inter"/>
              </a:rPr>
            </a:br>
            <a:endParaRPr sz="2200" dirty="0">
              <a:solidFill>
                <a:srgbClr val="000000"/>
              </a:solidFill>
              <a:latin typeface="Inter"/>
              <a:ea typeface="Inter"/>
              <a:cs typeface="Inter"/>
              <a:sym typeface="Inter"/>
            </a:endParaRPr>
          </a:p>
        </p:txBody>
      </p:sp>
      <p:sp>
        <p:nvSpPr>
          <p:cNvPr id="243" name="Google Shape;243;p15"/>
          <p:cNvSpPr txBox="1"/>
          <p:nvPr/>
        </p:nvSpPr>
        <p:spPr>
          <a:xfrm>
            <a:off x="2990700" y="497300"/>
            <a:ext cx="65424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Tree>
    <p:extLst>
      <p:ext uri="{BB962C8B-B14F-4D97-AF65-F5344CB8AC3E}">
        <p14:creationId xmlns:p14="http://schemas.microsoft.com/office/powerpoint/2010/main" val="10777413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Google Shape;236;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37" name="Google Shape;237;p15"/>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38" name="Google Shape;238;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39" name="Google Shape;239;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0" name="Google Shape;240;p1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41" name="Google Shape;241;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3" name="Google Shape;243;p15"/>
          <p:cNvSpPr txBox="1"/>
          <p:nvPr/>
        </p:nvSpPr>
        <p:spPr>
          <a:xfrm>
            <a:off x="2990700" y="497300"/>
            <a:ext cx="65424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2" name="Title 1"/>
          <p:cNvSpPr>
            <a:spLocks noGrp="1"/>
          </p:cNvSpPr>
          <p:nvPr>
            <p:ph type="title"/>
          </p:nvPr>
        </p:nvSpPr>
        <p:spPr>
          <a:xfrm>
            <a:off x="947966" y="2107500"/>
            <a:ext cx="9983890" cy="3488472"/>
          </a:xfrm>
        </p:spPr>
        <p:txBody>
          <a:bodyPr>
            <a:normAutofit fontScale="90000"/>
          </a:bodyPr>
          <a:lstStyle/>
          <a:p>
            <a:r>
              <a:rPr lang="en-US" sz="2200" b="1" dirty="0" smtClean="0"/>
              <a:t/>
            </a:r>
            <a:br>
              <a:rPr lang="en-US" sz="2200" b="1" dirty="0" smtClean="0"/>
            </a:br>
            <a:r>
              <a:rPr lang="en-US" sz="2200" b="1" dirty="0" smtClean="0"/>
              <a:t>Data </a:t>
            </a:r>
            <a:r>
              <a:rPr lang="en-US" sz="2200" b="1" dirty="0"/>
              <a:t>link layer and error detection</a:t>
            </a:r>
            <a:br>
              <a:rPr lang="en-US" sz="2200" b="1" dirty="0"/>
            </a:br>
            <a:r>
              <a:rPr lang="en-US" sz="2200" dirty="0"/>
              <a:t>The data link layer ensures an initial connection has been set up, divides output data into data frames and handles the acknowledgements from a receiver that the data arrived successfully. It also ensures incoming data has been received successfully by analyzing bit patterns at special places in the frames.</a:t>
            </a:r>
            <a:br>
              <a:rPr lang="en-US" sz="2200" dirty="0"/>
            </a:br>
            <a:r>
              <a:rPr lang="en-US" sz="2200" dirty="0"/>
              <a:t>If an error occurs, the data link layer notifies higher-level protocols that something has happened to the physical link. Frame sequencing capabilities within the data link layer permit the receiving device to reorder frames that might have been transmitted out of sequence. The data link layer verifies the packet is unimpaired.</a:t>
            </a:r>
            <a:br>
              <a:rPr lang="en-US" sz="2200" dirty="0"/>
            </a:br>
            <a:r>
              <a:rPr lang="en-US" sz="2200" dirty="0"/>
              <a:t>The data link layer also manages flows by enabling devices on a link to detect congestion. Nearby devices then transmit congestion information, so traffic can be rerouted accordingly</a:t>
            </a:r>
            <a:r>
              <a:rPr lang="en-US" dirty="0"/>
              <a:t/>
            </a:r>
            <a:br>
              <a:rPr lang="en-US" dirty="0"/>
            </a:br>
            <a:endParaRPr lang="ar-EG" dirty="0"/>
          </a:p>
        </p:txBody>
      </p:sp>
    </p:spTree>
    <p:extLst>
      <p:ext uri="{BB962C8B-B14F-4D97-AF65-F5344CB8AC3E}">
        <p14:creationId xmlns:p14="http://schemas.microsoft.com/office/powerpoint/2010/main" val="2353581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pic>
        <p:nvPicPr>
          <p:cNvPr id="236" name="Google Shape;236;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37" name="Google Shape;237;p15"/>
          <p:cNvPicPr preferRelativeResize="0"/>
          <p:nvPr/>
        </p:nvPicPr>
        <p:blipFill rotWithShape="1">
          <a:blip r:embed="rId4">
            <a:alphaModFix/>
          </a:blip>
          <a:srcRect/>
          <a:stretch/>
        </p:blipFill>
        <p:spPr>
          <a:xfrm>
            <a:off x="2289771" y="6117238"/>
            <a:ext cx="9902229" cy="204838"/>
          </a:xfrm>
          <a:prstGeom prst="rect">
            <a:avLst/>
          </a:prstGeom>
          <a:noFill/>
          <a:ln>
            <a:noFill/>
          </a:ln>
        </p:spPr>
      </p:pic>
      <p:pic>
        <p:nvPicPr>
          <p:cNvPr id="238" name="Google Shape;238;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39" name="Google Shape;239;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0" name="Google Shape;240;p15"/>
          <p:cNvPicPr preferRelativeResize="0"/>
          <p:nvPr/>
        </p:nvPicPr>
        <p:blipFill rotWithShape="1">
          <a:blip r:embed="rId6">
            <a:alphaModFix/>
          </a:blip>
          <a:srcRect/>
          <a:stretch/>
        </p:blipFill>
        <p:spPr>
          <a:xfrm>
            <a:off x="0" y="0"/>
            <a:ext cx="9533101" cy="1610200"/>
          </a:xfrm>
          <a:prstGeom prst="rect">
            <a:avLst/>
          </a:prstGeom>
          <a:noFill/>
          <a:ln>
            <a:noFill/>
          </a:ln>
        </p:spPr>
      </p:pic>
      <p:sp>
        <p:nvSpPr>
          <p:cNvPr id="241" name="Google Shape;241;p15"/>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sp>
        <p:nvSpPr>
          <p:cNvPr id="243" name="Google Shape;243;p15"/>
          <p:cNvSpPr txBox="1"/>
          <p:nvPr/>
        </p:nvSpPr>
        <p:spPr>
          <a:xfrm>
            <a:off x="2990700" y="497300"/>
            <a:ext cx="65424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Network Fundamentals (OSI Model)</a:t>
            </a:r>
            <a:endParaRPr sz="2800">
              <a:solidFill>
                <a:srgbClr val="FF9518"/>
              </a:solidFill>
              <a:latin typeface="Tajawal Medium"/>
              <a:ea typeface="Tajawal Medium"/>
              <a:cs typeface="Tajawal Medium"/>
              <a:sym typeface="Tajawal Medium"/>
            </a:endParaRPr>
          </a:p>
        </p:txBody>
      </p:sp>
      <p:sp>
        <p:nvSpPr>
          <p:cNvPr id="4" name="Rectangle 1"/>
          <p:cNvSpPr>
            <a:spLocks noChangeArrowheads="1"/>
          </p:cNvSpPr>
          <p:nvPr/>
        </p:nvSpPr>
        <p:spPr bwMode="auto">
          <a:xfrm>
            <a:off x="626468" y="1943980"/>
            <a:ext cx="11270863" cy="3342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1" i="0" u="none" strike="noStrike" cap="none" normalizeH="0" baseline="0" dirty="0" smtClean="0">
                <a:ln>
                  <a:noFill/>
                </a:ln>
                <a:solidFill>
                  <a:srgbClr val="1F4872"/>
                </a:solidFill>
                <a:effectLst/>
                <a:latin typeface="Open Sans"/>
              </a:rPr>
              <a:t>What is a MAC Address</a:t>
            </a:r>
            <a:endParaRPr kumimoji="0" lang="ar-EG" altLang="ar-EG" sz="2000" b="1" i="0" u="none" strike="noStrike" cap="none" normalizeH="0" baseline="0" dirty="0" smtClean="0">
              <a:ln>
                <a:noFill/>
              </a:ln>
              <a:solidFill>
                <a:srgbClr val="1F4872"/>
              </a:solidFill>
              <a:effectLst/>
              <a:latin typeface="helvetica"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1000" b="0" i="0" u="none" strike="noStrike" cap="none" normalizeH="0" baseline="0" dirty="0" smtClean="0">
                <a:ln>
                  <a:noFill/>
                </a:ln>
                <a:solidFill>
                  <a:srgbClr val="808080"/>
                </a:solidFill>
                <a:effectLst/>
                <a:latin typeface="Open Sans"/>
              </a:rPr>
              <a:t>  </a:t>
            </a:r>
            <a:endParaRPr kumimoji="0" lang="ar-EG" altLang="ar-EG" sz="11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Whether you work in a wired network office or a wireless one, one thing is common for both </a:t>
            </a: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environments: It takes both network software and hardware (cables, routers, etc.) to transfer data </a:t>
            </a: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from your computer to another—or from a computer thousands of miles away to yours.</a:t>
            </a:r>
            <a:endParaRPr kumimoji="0" lang="ar-EG" altLang="ar-EG" sz="2000" b="0" i="0" u="none" strike="noStrike" cap="none" normalizeH="0" baseline="0" dirty="0" smtClean="0">
              <a:ln>
                <a:noFill/>
              </a:ln>
              <a:solidFill>
                <a:srgbClr val="808080"/>
              </a:solidFill>
              <a:effectLst/>
              <a:latin typeface="Open 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And in the end, to get the data you want right to YOU, it comes down to addresses.</a:t>
            </a:r>
            <a:endParaRPr kumimoji="0" lang="ar-EG" altLang="ar-EG" sz="2000" b="0" i="0" u="none" strike="noStrike" cap="none" normalizeH="0" baseline="0" dirty="0" smtClean="0">
              <a:ln>
                <a:noFill/>
              </a:ln>
              <a:solidFill>
                <a:srgbClr val="808080"/>
              </a:solidFill>
              <a:effectLst/>
              <a:latin typeface="Open 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So not surprisingly, along with an IP address (which is networks software), there’s also a </a:t>
            </a: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hardware address. Typically it is tied to a key connection device in your computer called the </a:t>
            </a: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network interface card, or NIC. The NIC is essentially a computer circuit card that makes it possible for your computer to connect to a network.</a:t>
            </a:r>
            <a:endParaRPr kumimoji="0" lang="ar-EG" altLang="ar-EG" sz="2000" b="0" i="0" u="none" strike="noStrike" cap="none" normalizeH="0" baseline="0" dirty="0" smtClean="0">
              <a:ln>
                <a:noFill/>
              </a:ln>
              <a:solidFill>
                <a:srgbClr val="808080"/>
              </a:solidFill>
              <a:effectLst/>
              <a:latin typeface="Open Sans"/>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ar-EG" altLang="ar-EG" sz="2000" b="0" i="0" u="none" strike="noStrike" cap="none" normalizeH="0" baseline="0" dirty="0" smtClean="0">
                <a:ln>
                  <a:noFill/>
                </a:ln>
                <a:solidFill>
                  <a:srgbClr val="333333"/>
                </a:solidFill>
                <a:effectLst/>
                <a:latin typeface="Open Sans"/>
              </a:rPr>
              <a:t>A NIC turns data into an electrical signal that can be transmitted over the network.</a:t>
            </a:r>
            <a:endParaRPr kumimoji="0" lang="ar-EG" altLang="ar-EG" sz="2000" b="0" i="0" u="none" strike="noStrike" cap="none" normalizeH="0" baseline="0" dirty="0" smtClean="0">
              <a:ln>
                <a:noFill/>
              </a:ln>
              <a:solidFill>
                <a:srgbClr val="808080"/>
              </a:solidFill>
              <a:effectLst/>
              <a:latin typeface="Open Sans"/>
            </a:endParaRPr>
          </a:p>
        </p:txBody>
      </p:sp>
      <p:pic>
        <p:nvPicPr>
          <p:cNvPr id="1026" name="Picture 2" descr="https://whatismyipaddress.com/wp-content/plugins/bb-plugin/img/pixel.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163" y="53975"/>
            <a:ext cx="9525" cy="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75729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pic>
        <p:nvPicPr>
          <p:cNvPr id="248" name="Google Shape;248;p16"/>
          <p:cNvPicPr preferRelativeResize="0"/>
          <p:nvPr/>
        </p:nvPicPr>
        <p:blipFill rotWithShape="1">
          <a:blip r:embed="rId3">
            <a:alphaModFix/>
          </a:blip>
          <a:srcRect/>
          <a:stretch/>
        </p:blipFill>
        <p:spPr>
          <a:xfrm>
            <a:off x="523664" y="397229"/>
            <a:ext cx="7520754" cy="840667"/>
          </a:xfrm>
          <a:prstGeom prst="rect">
            <a:avLst/>
          </a:prstGeom>
          <a:noFill/>
          <a:ln>
            <a:noFill/>
          </a:ln>
        </p:spPr>
      </p:pic>
      <p:sp>
        <p:nvSpPr>
          <p:cNvPr id="249" name="Google Shape;249;p1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0" name="Google Shape;250;p1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1" name="Google Shape;251;p1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52" name="Google Shape;252;p1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53" name="Google Shape;253;p1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54" name="Google Shape;254;p16"/>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55" name="Google Shape;255;p16"/>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Chapter</a:t>
            </a:r>
            <a:endParaRPr/>
          </a:p>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01</a:t>
            </a:r>
            <a:endParaRPr sz="2800">
              <a:solidFill>
                <a:srgbClr val="FF9518"/>
              </a:solidFill>
              <a:latin typeface="Tajawal Medium"/>
              <a:ea typeface="Tajawal Medium"/>
              <a:cs typeface="Tajawal Medium"/>
              <a:sym typeface="Tajawal Medium"/>
            </a:endParaRPr>
          </a:p>
        </p:txBody>
      </p:sp>
      <p:pic>
        <p:nvPicPr>
          <p:cNvPr id="256" name="Google Shape;256;p16"/>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257" name="Google Shape;257;p16"/>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258" name="Google Shape;258;p16"/>
          <p:cNvPicPr preferRelativeResize="0"/>
          <p:nvPr/>
        </p:nvPicPr>
        <p:blipFill rotWithShape="1">
          <a:blip r:embed="rId9">
            <a:alphaModFix/>
          </a:blip>
          <a:srcRect/>
          <a:stretch/>
        </p:blipFill>
        <p:spPr>
          <a:xfrm>
            <a:off x="8654943" y="533330"/>
            <a:ext cx="3267424" cy="5907194"/>
          </a:xfrm>
          <a:prstGeom prst="rect">
            <a:avLst/>
          </a:prstGeom>
          <a:noFill/>
          <a:ln>
            <a:noFill/>
          </a:ln>
        </p:spPr>
      </p:pic>
      <p:sp>
        <p:nvSpPr>
          <p:cNvPr id="259" name="Google Shape;259;p16"/>
          <p:cNvSpPr/>
          <p:nvPr/>
        </p:nvSpPr>
        <p:spPr>
          <a:xfrm>
            <a:off x="2191097" y="555963"/>
            <a:ext cx="6859500" cy="523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1">
                <a:solidFill>
                  <a:srgbClr val="FF9518"/>
                </a:solidFill>
                <a:latin typeface="Tajawal Medium"/>
                <a:ea typeface="Tajawal Medium"/>
                <a:cs typeface="Tajawal Medium"/>
                <a:sym typeface="Tajawal Medium"/>
              </a:rPr>
              <a:t> Network Fundamentals (OSI Model)</a:t>
            </a:r>
            <a:endParaRPr sz="280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sz="2800" b="1" i="1">
              <a:solidFill>
                <a:srgbClr val="FF9518"/>
              </a:solidFill>
              <a:latin typeface="Tajawal Medium"/>
              <a:ea typeface="Tajawal Medium"/>
              <a:cs typeface="Tajawal Medium"/>
              <a:sym typeface="Tajawal Medium"/>
            </a:endParaRPr>
          </a:p>
        </p:txBody>
      </p:sp>
      <p:sp>
        <p:nvSpPr>
          <p:cNvPr id="260" name="Google Shape;260;p16"/>
          <p:cNvSpPr/>
          <p:nvPr/>
        </p:nvSpPr>
        <p:spPr>
          <a:xfrm>
            <a:off x="1014365" y="1980197"/>
            <a:ext cx="7076053" cy="206210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FF0000"/>
                </a:solidFill>
                <a:latin typeface="Inter"/>
                <a:ea typeface="Inter"/>
                <a:cs typeface="Inter"/>
                <a:sym typeface="Inter"/>
              </a:rPr>
              <a:t>1. Physical Layer</a:t>
            </a:r>
            <a:r>
              <a:rPr lang="en-US" sz="1800" dirty="0">
                <a:solidFill>
                  <a:srgbClr val="000000"/>
                </a:solidFill>
                <a:latin typeface="Inter"/>
                <a:ea typeface="Inter"/>
                <a:cs typeface="Inter"/>
                <a:sym typeface="Inter"/>
              </a:rPr>
              <a:t/>
            </a:r>
            <a:br>
              <a:rPr lang="en-US" sz="1800" dirty="0">
                <a:solidFill>
                  <a:srgbClr val="000000"/>
                </a:solidFill>
                <a:latin typeface="Inter"/>
                <a:ea typeface="Inter"/>
                <a:cs typeface="Inter"/>
                <a:sym typeface="Inter"/>
              </a:rPr>
            </a:br>
            <a:r>
              <a:rPr lang="en-US" sz="1800" dirty="0">
                <a:solidFill>
                  <a:srgbClr val="000000"/>
                </a:solidFill>
                <a:latin typeface="Inter"/>
                <a:ea typeface="Inter"/>
                <a:cs typeface="Inter"/>
                <a:sym typeface="Inter"/>
              </a:rPr>
              <a:t>The physical layer is responsible for the physical cable or wireless connection between network nodes. It defines the connector, the electrical cable or wireless technology connecting the devices, and is responsible for transmission of the raw data, which is simply a series of 0s and 1s, while taking care of bit rate control.</a:t>
            </a:r>
            <a:br>
              <a:rPr lang="en-US" sz="1800" dirty="0">
                <a:solidFill>
                  <a:srgbClr val="000000"/>
                </a:solidFill>
                <a:latin typeface="Inter"/>
                <a:ea typeface="Inter"/>
                <a:cs typeface="Inter"/>
                <a:sym typeface="Inter"/>
              </a:rPr>
            </a:br>
            <a:endParaRPr sz="1800" dirty="0">
              <a:solidFill>
                <a:schemeClr val="dk1"/>
              </a:solidFill>
              <a:latin typeface="Calibri"/>
              <a:ea typeface="Calibri"/>
              <a:cs typeface="Calibri"/>
              <a:sym typeface="Calibri"/>
            </a:endParaRPr>
          </a:p>
        </p:txBody>
      </p:sp>
      <p:pic>
        <p:nvPicPr>
          <p:cNvPr id="15" name="Picture 14"/>
          <p:cNvPicPr>
            <a:picLocks noChangeAspect="1"/>
          </p:cNvPicPr>
          <p:nvPr/>
        </p:nvPicPr>
        <p:blipFill>
          <a:blip r:embed="rId10"/>
          <a:stretch>
            <a:fillRect/>
          </a:stretch>
        </p:blipFill>
        <p:spPr>
          <a:xfrm>
            <a:off x="8638268" y="533330"/>
            <a:ext cx="3267424" cy="5907194"/>
          </a:xfrm>
          <a:prstGeom prst="rect">
            <a:avLst/>
          </a:prstGeom>
        </p:spPr>
      </p:pic>
    </p:spTree>
    <p:extLst>
      <p:ext uri="{BB962C8B-B14F-4D97-AF65-F5344CB8AC3E}">
        <p14:creationId xmlns:p14="http://schemas.microsoft.com/office/powerpoint/2010/main" val="29180056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pic>
        <p:nvPicPr>
          <p:cNvPr id="350" name="Google Shape;350;p18"/>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351" name="Google Shape;351;p18"/>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52" name="Google Shape;352;p18"/>
          <p:cNvPicPr preferRelativeResize="0"/>
          <p:nvPr/>
        </p:nvPicPr>
        <p:blipFill rotWithShape="1">
          <a:blip r:embed="rId4">
            <a:alphaModFix/>
          </a:blip>
          <a:srcRect/>
          <a:stretch/>
        </p:blipFill>
        <p:spPr>
          <a:xfrm>
            <a:off x="-139261" y="-101602"/>
            <a:ext cx="4169394" cy="7137043"/>
          </a:xfrm>
          <a:prstGeom prst="rect">
            <a:avLst/>
          </a:prstGeom>
          <a:noFill/>
          <a:ln>
            <a:noFill/>
          </a:ln>
        </p:spPr>
      </p:pic>
      <p:pic>
        <p:nvPicPr>
          <p:cNvPr id="353" name="Google Shape;353;p18"/>
          <p:cNvPicPr preferRelativeResize="0"/>
          <p:nvPr/>
        </p:nvPicPr>
        <p:blipFill rotWithShape="1">
          <a:blip r:embed="rId5">
            <a:alphaModFix/>
          </a:blip>
          <a:srcRect/>
          <a:stretch/>
        </p:blipFill>
        <p:spPr>
          <a:xfrm>
            <a:off x="651740" y="4934428"/>
            <a:ext cx="1699476" cy="1524000"/>
          </a:xfrm>
          <a:prstGeom prst="rect">
            <a:avLst/>
          </a:prstGeom>
          <a:noFill/>
          <a:ln>
            <a:noFill/>
          </a:ln>
        </p:spPr>
      </p:pic>
      <p:sp>
        <p:nvSpPr>
          <p:cNvPr id="354" name="Google Shape;354;p18"/>
          <p:cNvSpPr txBox="1"/>
          <p:nvPr/>
        </p:nvSpPr>
        <p:spPr>
          <a:xfrm>
            <a:off x="4864675" y="2529575"/>
            <a:ext cx="5801100" cy="1092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US" sz="4000" b="1" i="1">
                <a:solidFill>
                  <a:srgbClr val="FF9518"/>
                </a:solidFill>
              </a:rPr>
              <a:t>      </a:t>
            </a:r>
            <a:r>
              <a:rPr lang="en-US" sz="5900" b="1" i="1">
                <a:solidFill>
                  <a:srgbClr val="FF9518"/>
                </a:solidFill>
              </a:rPr>
              <a:t>Thanks</a:t>
            </a:r>
            <a:endParaRPr sz="5900" b="1" i="1">
              <a:solidFill>
                <a:srgbClr val="FF9518"/>
              </a:solidFil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TotalTime>
  <Words>1506</Words>
  <Application>Microsoft Office PowerPoint</Application>
  <PresentationFormat>Custom</PresentationFormat>
  <Paragraphs>258</Paragraphs>
  <Slides>36</Slides>
  <Notes>35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36</vt:i4>
      </vt:variant>
    </vt:vector>
  </HeadingPairs>
  <TitlesOfParts>
    <vt:vector size="47" baseType="lpstr">
      <vt:lpstr>Arial</vt:lpstr>
      <vt:lpstr>Tajawal Medium</vt:lpstr>
      <vt:lpstr>Inter</vt:lpstr>
      <vt:lpstr>Tajawal</vt:lpstr>
      <vt:lpstr>Calibri</vt:lpstr>
      <vt:lpstr>ReithSans</vt:lpstr>
      <vt:lpstr>Open Sans</vt:lpstr>
      <vt:lpstr>helvetica</vt:lpstr>
      <vt:lpstr>BrandFont</vt:lpstr>
      <vt:lpstr>Noto Sans Symbols</vt:lpstr>
      <vt:lpstr>Office Theme</vt:lpstr>
      <vt:lpstr>PowerPoint Presentation</vt:lpstr>
      <vt:lpstr>    </vt:lpstr>
      <vt:lpstr>    </vt:lpstr>
      <vt:lpstr>Network types         </vt:lpstr>
      <vt:lpstr>  Coverage Area     </vt:lpstr>
      <vt:lpstr>    </vt:lpstr>
      <vt:lpstr>    </vt:lpstr>
      <vt:lpstr>  </vt:lpstr>
      <vt:lpstr>    </vt:lpstr>
      <vt:lpstr>    </vt:lpstr>
      <vt:lpstr>    </vt:lpstr>
      <vt:lpstr>    </vt:lpstr>
      <vt:lpstr>    </vt:lpstr>
      <vt:lpstr> </vt:lpstr>
      <vt:lpstr>    </vt:lpstr>
      <vt:lpstr>                             (OSI Model)</vt:lpstr>
      <vt:lpstr>                             (OSI Model)</vt:lpstr>
      <vt:lpstr>    </vt:lpstr>
      <vt:lpstr>    </vt:lpstr>
      <vt:lpstr>    </vt:lpstr>
      <vt:lpstr>    </vt:lpstr>
      <vt:lpstr>    </vt:lpstr>
      <vt:lpstr>    </vt:lpstr>
      <vt:lpstr>    </vt:lpstr>
      <vt:lpstr>    </vt:lpstr>
      <vt:lpstr>    </vt:lpstr>
      <vt:lpstr>    </vt:lpstr>
      <vt:lpstr>    </vt:lpstr>
      <vt:lpstr>    </vt:lpstr>
      <vt:lpstr>    </vt:lpstr>
      <vt:lpstr>    </vt:lpstr>
      <vt:lpstr> 3. Network Layer The network layer has two main functions. One is breaking up segments into network packets, and reassembling the packets on the receiving end. The other is routing packets by discovering the best path across a physical network. The network layer uses network addresses (typically Internet Protocol addresses) to route packets to a destination node. Protocols (IP,ARP and ICMP).  2. Data Link Layer The data link layer establishes and terminates a connection between two physically-connected nodes on a network. It breaks up packets into frames and sends them from source to destination. This layer is composed of two parts—Logical Link Control (LLC), which identifies network protocols, performs error checking and synchronizes frames, and Media Access Control (MAC) which uses MAC addresses to connect devices and define permissions to transmit and receive data. </vt:lpstr>
      <vt:lpstr> Data link layer and error detection The data link layer ensures an initial connection has been set up, divides output data into data frames and handles the acknowledgements from a receiver that the data arrived successfully. It also ensures incoming data has been received successfully by analyzing bit patterns at special places in the frames. If an error occurs, the data link layer notifies higher-level protocols that something has happened to the physical link. Frame sequencing capabilities within the data link layer permit the receiving device to reorder frames that might have been transmitted out of sequence. The data link layer verifies the packet is unimpaired. The data link layer also manages flows by enabling devices on a link to detect congestion. Nearby devices then transmit congestion information, so traffic can be rerouted accordingly </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Solo</cp:lastModifiedBy>
  <cp:revision>16</cp:revision>
  <dcterms:created xsi:type="dcterms:W3CDTF">2021-08-03T13:03:26Z</dcterms:created>
  <dcterms:modified xsi:type="dcterms:W3CDTF">2023-02-06T12:30:50Z</dcterms:modified>
</cp:coreProperties>
</file>