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313" r:id="rId6"/>
    <p:sldId id="760" r:id="rId7"/>
    <p:sldId id="898" r:id="rId8"/>
    <p:sldId id="933" r:id="rId9"/>
    <p:sldId id="899" r:id="rId10"/>
    <p:sldId id="930" r:id="rId11"/>
    <p:sldId id="931" r:id="rId12"/>
    <p:sldId id="932" r:id="rId13"/>
    <p:sldId id="934" r:id="rId14"/>
    <p:sldId id="936" r:id="rId15"/>
    <p:sldId id="935" r:id="rId16"/>
    <p:sldId id="901" r:id="rId17"/>
    <p:sldId id="960" r:id="rId18"/>
    <p:sldId id="938" r:id="rId19"/>
    <p:sldId id="957" r:id="rId20"/>
    <p:sldId id="939" r:id="rId21"/>
    <p:sldId id="958" r:id="rId22"/>
    <p:sldId id="959" r:id="rId23"/>
    <p:sldId id="940" r:id="rId24"/>
    <p:sldId id="952" r:id="rId25"/>
    <p:sldId id="955" r:id="rId26"/>
    <p:sldId id="956" r:id="rId27"/>
    <p:sldId id="953" r:id="rId28"/>
    <p:sldId id="961" r:id="rId29"/>
    <p:sldId id="963" r:id="rId30"/>
    <p:sldId id="954" r:id="rId31"/>
    <p:sldId id="941" r:id="rId32"/>
    <p:sldId id="947" r:id="rId33"/>
    <p:sldId id="948" r:id="rId34"/>
    <p:sldId id="942" r:id="rId35"/>
    <p:sldId id="949" r:id="rId36"/>
    <p:sldId id="943" r:id="rId37"/>
    <p:sldId id="944" r:id="rId38"/>
    <p:sldId id="945" r:id="rId39"/>
    <p:sldId id="946" r:id="rId40"/>
    <p:sldId id="962" r:id="rId41"/>
    <p:sldId id="951" r:id="rId42"/>
    <p:sldId id="584" r:id="rId43"/>
    <p:sldId id="55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760"/>
            <p14:sldId id="898"/>
            <p14:sldId id="933"/>
            <p14:sldId id="899"/>
            <p14:sldId id="930"/>
            <p14:sldId id="931"/>
            <p14:sldId id="932"/>
            <p14:sldId id="934"/>
            <p14:sldId id="936"/>
            <p14:sldId id="935"/>
            <p14:sldId id="901"/>
            <p14:sldId id="960"/>
            <p14:sldId id="938"/>
            <p14:sldId id="957"/>
            <p14:sldId id="939"/>
            <p14:sldId id="958"/>
            <p14:sldId id="959"/>
            <p14:sldId id="940"/>
            <p14:sldId id="952"/>
            <p14:sldId id="955"/>
            <p14:sldId id="956"/>
            <p14:sldId id="953"/>
            <p14:sldId id="961"/>
            <p14:sldId id="963"/>
            <p14:sldId id="954"/>
            <p14:sldId id="941"/>
            <p14:sldId id="947"/>
            <p14:sldId id="948"/>
            <p14:sldId id="942"/>
            <p14:sldId id="949"/>
            <p14:sldId id="943"/>
            <p14:sldId id="944"/>
            <p14:sldId id="945"/>
            <p14:sldId id="946"/>
            <p14:sldId id="962"/>
            <p14:sldId id="951"/>
            <p14:sldId id="584"/>
            <p14:sldId id="552"/>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2D3956"/>
    <a:srgbClr val="FFD200"/>
    <a:srgbClr val="FAC748"/>
    <a:srgbClr val="00AEEF"/>
    <a:srgbClr val="F58221"/>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132" autoAdjust="0"/>
    <p:restoredTop sz="93738" autoAdjust="0"/>
  </p:normalViewPr>
  <p:slideViewPr>
    <p:cSldViewPr snapToGrid="0">
      <p:cViewPr varScale="1">
        <p:scale>
          <a:sx n="65" d="100"/>
          <a:sy n="65" d="100"/>
        </p:scale>
        <p:origin x="85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7343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023627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hyperlink" Target="https://www.energent.ai/en/" TargetMode="External"/><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hyperlink" Target="https://analytics.formulabot.com/dashboard?loggedIn=yes" TargetMode="External"/><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hyperlink" Target="https://chatgpt.com/" TargetMode="External"/><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hyperlink" Target="https://www.canva.com/ai/" TargetMode="External"/><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s://www.microsoft.com/download/details.aspx?id=58494" TargetMode="Externa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43.svg"/><Relationship Id="rId2" Type="http://schemas.openxmlformats.org/officeDocument/2006/relationships/image" Target="../media/image42.jpeg"/><Relationship Id="rId1" Type="http://schemas.openxmlformats.org/officeDocument/2006/relationships/slideLayout" Target="../slideLayouts/slideLayout14.xml"/><Relationship Id="rId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40353" y="1592093"/>
            <a:ext cx="4464935" cy="830997"/>
          </a:xfrm>
          <a:prstGeom prst="rect">
            <a:avLst/>
          </a:prstGeom>
          <a:noFill/>
        </p:spPr>
        <p:txBody>
          <a:bodyPr wrap="square" rtlCol="0">
            <a:spAutoFit/>
          </a:bodyPr>
          <a:lstStyle/>
          <a:p>
            <a:pPr algn="ctr"/>
            <a:r>
              <a:rPr lang="ar-EG" sz="4800" b="1" dirty="0">
                <a:solidFill>
                  <a:srgbClr val="00B0F0"/>
                </a:solidFill>
                <a:latin typeface="Simplified Arabic" panose="02020603050405020304" pitchFamily="18" charset="-78"/>
                <a:cs typeface="Simplified Arabic" panose="02020603050405020304" pitchFamily="18" charset="-78"/>
              </a:rPr>
              <a:t>صحافة البيانات</a:t>
            </a:r>
            <a:endParaRPr lang="en-US" sz="4800" b="1" dirty="0">
              <a:solidFill>
                <a:srgbClr val="00B0F0"/>
              </a:solidFill>
              <a:latin typeface="Simplified Arabic" panose="02020603050405020304" pitchFamily="18" charset="-78"/>
              <a:cs typeface="Simplified Arabic" panose="02020603050405020304" pitchFamily="18" charset="-78"/>
            </a:endParaRPr>
          </a:p>
        </p:txBody>
      </p:sp>
      <p:sp>
        <p:nvSpPr>
          <p:cNvPr id="12" name="TextBox 11"/>
          <p:cNvSpPr txBox="1"/>
          <p:nvPr/>
        </p:nvSpPr>
        <p:spPr>
          <a:xfrm>
            <a:off x="-616949" y="5780782"/>
            <a:ext cx="3916040" cy="1077218"/>
          </a:xfrm>
          <a:prstGeom prst="rect">
            <a:avLst/>
          </a:prstGeom>
          <a:noFill/>
        </p:spPr>
        <p:txBody>
          <a:bodyPr wrap="square" rtlCol="0">
            <a:spAutoFit/>
          </a:bodyPr>
          <a:lstStyle/>
          <a:p>
            <a:pPr algn="ctr"/>
            <a:r>
              <a:rPr lang="ar-EG" sz="3200" b="1" dirty="0">
                <a:solidFill>
                  <a:srgbClr val="00B0F0"/>
                </a:solidFill>
                <a:latin typeface="Simplified Arabic" panose="02020603050405020304" pitchFamily="18" charset="-78"/>
                <a:cs typeface="Simplified Arabic" panose="02020603050405020304" pitchFamily="18" charset="-78"/>
              </a:rPr>
              <a:t>إعداد</a:t>
            </a:r>
          </a:p>
          <a:p>
            <a:pPr algn="ctr"/>
            <a:r>
              <a:rPr lang="ar-EG" sz="3200" b="1" dirty="0">
                <a:solidFill>
                  <a:srgbClr val="00B0F0"/>
                </a:solidFill>
                <a:latin typeface="Simplified Arabic" panose="02020603050405020304" pitchFamily="18" charset="-78"/>
                <a:cs typeface="Simplified Arabic" panose="02020603050405020304" pitchFamily="18" charset="-78"/>
              </a:rPr>
              <a:t>د/ نهلة صلاح</a:t>
            </a:r>
            <a:endParaRPr lang="en-US" sz="3200" b="1" dirty="0">
              <a:solidFill>
                <a:srgbClr val="00B0F0"/>
              </a:solidFill>
              <a:latin typeface="Simplified Arabic" panose="02020603050405020304" pitchFamily="18" charset="-78"/>
              <a:cs typeface="Simplified Arabic" panose="02020603050405020304" pitchFamily="18" charset="-78"/>
            </a:endParaRPr>
          </a:p>
        </p:txBody>
      </p:sp>
      <p:sp>
        <p:nvSpPr>
          <p:cNvPr id="11" name="TextBox 45"/>
          <p:cNvSpPr txBox="1"/>
          <p:nvPr/>
        </p:nvSpPr>
        <p:spPr>
          <a:xfrm>
            <a:off x="1013107" y="3299043"/>
            <a:ext cx="1893025" cy="523220"/>
          </a:xfrm>
          <a:prstGeom prst="rect">
            <a:avLst/>
          </a:prstGeom>
          <a:noFill/>
        </p:spPr>
        <p:txBody>
          <a:bodyPr wrap="square" rtlCol="0">
            <a:spAutoFit/>
          </a:bodyPr>
          <a:lstStyle/>
          <a:p>
            <a:pPr algn="ctr"/>
            <a:r>
              <a:rPr lang="en-US" sz="2800" b="1" dirty="0">
                <a:latin typeface="Simplified Arabic" panose="02020603050405020304" pitchFamily="18" charset="-78"/>
                <a:cs typeface="Simplified Arabic" panose="02020603050405020304" pitchFamily="18" charset="-78"/>
              </a:rPr>
              <a:t>DGM 231</a:t>
            </a:r>
          </a:p>
        </p:txBody>
      </p:sp>
      <p:pic>
        <p:nvPicPr>
          <p:cNvPr id="16" name="Graphic 21">
            <a:extLst>
              <a:ext uri="{FF2B5EF4-FFF2-40B4-BE49-F238E27FC236}">
                <a16:creationId xmlns:a16="http://schemas.microsoft.com/office/drawing/2014/main" id="{749C6E8E-D57D-1724-54BC-49687D50DE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1959" y="2865"/>
            <a:ext cx="2954655" cy="1379622"/>
          </a:xfrm>
          <a:prstGeom prst="rect">
            <a:avLst/>
          </a:prstGeom>
        </p:spPr>
      </p:pic>
      <p:sp>
        <p:nvSpPr>
          <p:cNvPr id="2" name="Oval 17">
            <a:extLst>
              <a:ext uri="{FF2B5EF4-FFF2-40B4-BE49-F238E27FC236}">
                <a16:creationId xmlns:a16="http://schemas.microsoft.com/office/drawing/2014/main" id="{F1A3982C-B8BE-6344-C51F-DBF148E18B86}"/>
              </a:ext>
            </a:extLst>
          </p:cNvPr>
          <p:cNvSpPr/>
          <p:nvPr/>
        </p:nvSpPr>
        <p:spPr>
          <a:xfrm>
            <a:off x="4618674" y="-28934"/>
            <a:ext cx="7234806" cy="668215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Oval 13">
            <a:extLst>
              <a:ext uri="{FF2B5EF4-FFF2-40B4-BE49-F238E27FC236}">
                <a16:creationId xmlns:a16="http://schemas.microsoft.com/office/drawing/2014/main" id="{A76BF89C-D5B2-9C93-AF7E-FECE41543A1C}"/>
              </a:ext>
            </a:extLst>
          </p:cNvPr>
          <p:cNvSpPr/>
          <p:nvPr/>
        </p:nvSpPr>
        <p:spPr>
          <a:xfrm>
            <a:off x="5006796" y="8603"/>
            <a:ext cx="6458562" cy="6711088"/>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9CAF0F6-F803-BAD2-CE51-07AC66454239}"/>
              </a:ext>
            </a:extLst>
          </p:cNvPr>
          <p:cNvSpPr txBox="1"/>
          <p:nvPr/>
        </p:nvSpPr>
        <p:spPr>
          <a:xfrm>
            <a:off x="9866671" y="6386051"/>
            <a:ext cx="2374931" cy="400110"/>
          </a:xfrm>
          <a:prstGeom prst="rect">
            <a:avLst/>
          </a:prstGeom>
          <a:noFill/>
        </p:spPr>
        <p:txBody>
          <a:bodyPr wrap="square" rtlCol="0">
            <a:spAutoFit/>
          </a:bodyPr>
          <a:lstStyle/>
          <a:p>
            <a:pPr algn="ctr"/>
            <a:r>
              <a:rPr lang="en-US" sz="2000" b="1" dirty="0"/>
              <a:t>www.midocean.ae</a:t>
            </a:r>
          </a:p>
        </p:txBody>
      </p:sp>
      <p:sp>
        <p:nvSpPr>
          <p:cNvPr id="6" name="Rectangle: Rounded Corners 5"/>
          <p:cNvSpPr/>
          <p:nvPr/>
        </p:nvSpPr>
        <p:spPr>
          <a:xfrm>
            <a:off x="325822" y="2573370"/>
            <a:ext cx="3516608" cy="529167"/>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tx1"/>
                </a:solidFill>
                <a:latin typeface="Simplified Arabic" panose="02020603050405020304" pitchFamily="18" charset="-78"/>
                <a:cs typeface="Simplified Arabic" panose="02020603050405020304" pitchFamily="18" charset="-78"/>
              </a:rPr>
              <a:t>المحاضرة العاشرة</a:t>
            </a:r>
            <a:endParaRPr lang="ar-EG" sz="2800" b="1" dirty="0">
              <a:solidFill>
                <a:schemeClr val="tx1"/>
              </a:solidFill>
              <a:latin typeface="Simplified Arabic" panose="02020603050405020304" pitchFamily="18" charset="-78"/>
              <a:cs typeface="Simplified Arabic" panose="02020603050405020304" pitchFamily="18" charset="-78"/>
            </a:endParaRPr>
          </a:p>
        </p:txBody>
      </p:sp>
      <p:sp>
        <p:nvSpPr>
          <p:cNvPr id="5" name="Rectangle: Rounded Corners 9">
            <a:extLst>
              <a:ext uri="{FF2B5EF4-FFF2-40B4-BE49-F238E27FC236}">
                <a16:creationId xmlns:a16="http://schemas.microsoft.com/office/drawing/2014/main" id="{0762924A-70C5-8157-211C-CAB34D790B6E}"/>
              </a:ext>
            </a:extLst>
          </p:cNvPr>
          <p:cNvSpPr/>
          <p:nvPr/>
        </p:nvSpPr>
        <p:spPr>
          <a:xfrm>
            <a:off x="131959" y="3822263"/>
            <a:ext cx="4164262" cy="176708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200" b="1">
                <a:solidFill>
                  <a:schemeClr val="tx1"/>
                </a:solidFill>
                <a:latin typeface="Simplified Arabic" panose="02020603050405020304" pitchFamily="18" charset="-78"/>
                <a:cs typeface="Simplified Arabic" panose="02020603050405020304" pitchFamily="18" charset="-78"/>
              </a:rPr>
              <a:t>تطبيقات الذكاء الاصطناعي في صحافة البيانات الضخمة</a:t>
            </a:r>
            <a:endParaRPr lang="en-US" sz="3200" b="1" dirty="0">
              <a:solidFill>
                <a:schemeClr val="tx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49843"/>
    </mc:Choice>
    <mc:Fallback xmlns="">
      <p:transition spd="slow" advTm="4984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Rounded Corners 33"/>
          <p:cNvSpPr/>
          <p:nvPr/>
        </p:nvSpPr>
        <p:spPr>
          <a:xfrm>
            <a:off x="4841883" y="1018415"/>
            <a:ext cx="4681181" cy="72480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4400" b="1">
                <a:solidFill>
                  <a:schemeClr val="bg1"/>
                </a:solidFill>
                <a:latin typeface="Simplified Arabic" panose="02020603050405020304" pitchFamily="18" charset="-78"/>
                <a:cs typeface="Simplified Arabic" panose="02020603050405020304" pitchFamily="18" charset="-78"/>
              </a:rPr>
              <a:t>محاور المحاضرة</a:t>
            </a:r>
            <a:endParaRPr lang="en-US" sz="4400" b="1" dirty="0">
              <a:solidFill>
                <a:schemeClr val="bg1"/>
              </a:solidFill>
              <a:latin typeface="Simplified Arabic" panose="02020603050405020304" pitchFamily="18" charset="-78"/>
              <a:cs typeface="Simplified Arabic" panose="02020603050405020304" pitchFamily="18" charset="-78"/>
            </a:endParaRPr>
          </a:p>
        </p:txBody>
      </p:sp>
      <p:sp>
        <p:nvSpPr>
          <p:cNvPr id="3" name="TextBox 3">
            <a:extLst>
              <a:ext uri="{FF2B5EF4-FFF2-40B4-BE49-F238E27FC236}">
                <a16:creationId xmlns:a16="http://schemas.microsoft.com/office/drawing/2014/main" id="{AB2023A5-6C47-FE6C-B1C9-3EA549E95C12}"/>
              </a:ext>
            </a:extLst>
          </p:cNvPr>
          <p:cNvSpPr txBox="1"/>
          <p:nvPr/>
        </p:nvSpPr>
        <p:spPr>
          <a:xfrm>
            <a:off x="9105314" y="6401751"/>
            <a:ext cx="2582769" cy="400110"/>
          </a:xfrm>
          <a:prstGeom prst="rect">
            <a:avLst/>
          </a:prstGeom>
          <a:noFill/>
        </p:spPr>
        <p:txBody>
          <a:bodyPr wrap="square" rtlCol="0">
            <a:spAutoFit/>
          </a:bodyPr>
          <a:lstStyle/>
          <a:p>
            <a:pPr algn="ctr"/>
            <a:r>
              <a:rPr lang="en-US" sz="2000" b="1" dirty="0"/>
              <a:t>www.midocean.ae</a:t>
            </a:r>
          </a:p>
        </p:txBody>
      </p:sp>
      <p:sp>
        <p:nvSpPr>
          <p:cNvPr id="4" name="TextBox 3">
            <a:extLst>
              <a:ext uri="{FF2B5EF4-FFF2-40B4-BE49-F238E27FC236}">
                <a16:creationId xmlns:a16="http://schemas.microsoft.com/office/drawing/2014/main" id="{1B65C9AE-AD91-E4A5-4A74-BA596714BF52}"/>
              </a:ext>
            </a:extLst>
          </p:cNvPr>
          <p:cNvSpPr txBox="1"/>
          <p:nvPr/>
        </p:nvSpPr>
        <p:spPr>
          <a:xfrm>
            <a:off x="3561712" y="1688758"/>
            <a:ext cx="7898159" cy="4767459"/>
          </a:xfrm>
          <a:prstGeom prst="rect">
            <a:avLst/>
          </a:prstGeom>
          <a:noFill/>
        </p:spPr>
        <p:txBody>
          <a:bodyPr wrap="square" rtlCol="0">
            <a:spAutoFit/>
          </a:bodyPr>
          <a:lstStyle/>
          <a:p>
            <a:pPr algn="r" rtl="1">
              <a:lnSpc>
                <a:spcPct val="140000"/>
              </a:lnSpc>
              <a:spcBef>
                <a:spcPts val="110"/>
              </a:spcBef>
              <a:spcAft>
                <a:spcPts val="110"/>
              </a:spcAft>
            </a:pPr>
            <a:r>
              <a:rPr lang="ar-EG" sz="3600" b="1">
                <a:latin typeface="Simplified Arabic" panose="02020603050405020304" pitchFamily="18" charset="-78"/>
                <a:cs typeface="Simplified Arabic" panose="02020603050405020304" pitchFamily="18" charset="-78"/>
              </a:rPr>
              <a:t>أولًا: مفهوم الذكاء الاصطناعي.</a:t>
            </a:r>
          </a:p>
          <a:p>
            <a:pPr algn="just" rtl="1">
              <a:lnSpc>
                <a:spcPct val="140000"/>
              </a:lnSpc>
              <a:spcBef>
                <a:spcPts val="110"/>
              </a:spcBef>
              <a:spcAft>
                <a:spcPts val="110"/>
              </a:spcAft>
            </a:pPr>
            <a:r>
              <a:rPr lang="ar-EG" sz="3600" b="1">
                <a:latin typeface="Simplified Arabic" panose="02020603050405020304" pitchFamily="18" charset="-78"/>
                <a:cs typeface="Simplified Arabic" panose="02020603050405020304" pitchFamily="18" charset="-78"/>
              </a:rPr>
              <a:t>ثانيًا:أهمية الذكاء الاصطناعي لصحافة البيانات. </a:t>
            </a:r>
          </a:p>
          <a:p>
            <a:pPr algn="just" rtl="1">
              <a:lnSpc>
                <a:spcPct val="140000"/>
              </a:lnSpc>
              <a:spcBef>
                <a:spcPts val="110"/>
              </a:spcBef>
              <a:spcAft>
                <a:spcPts val="110"/>
              </a:spcAft>
            </a:pPr>
            <a:r>
              <a:rPr lang="ar-EG" sz="3600" b="1">
                <a:latin typeface="Simplified Arabic" panose="02020603050405020304" pitchFamily="18" charset="-78"/>
                <a:cs typeface="Simplified Arabic" panose="02020603050405020304" pitchFamily="18" charset="-78"/>
              </a:rPr>
              <a:t>ثالثًا:تطبيقات الذكاء الاصطناعي في إنتاج المحتوى المدفوع بالبيانات</a:t>
            </a:r>
            <a:r>
              <a:rPr lang="ar-EG" sz="3600" b="1">
                <a:effectLst/>
                <a:latin typeface="Calibri" panose="020F0502020204030204" pitchFamily="34" charset="0"/>
                <a:ea typeface="Calibri" panose="020F0502020204030204" pitchFamily="34" charset="0"/>
                <a:cs typeface="Simplified Arabic" panose="02020603050405020304" pitchFamily="18" charset="-78"/>
              </a:rPr>
              <a:t>.</a:t>
            </a:r>
          </a:p>
          <a:p>
            <a:pPr algn="just" rtl="1">
              <a:lnSpc>
                <a:spcPct val="140000"/>
              </a:lnSpc>
              <a:spcBef>
                <a:spcPts val="110"/>
              </a:spcBef>
              <a:spcAft>
                <a:spcPts val="110"/>
              </a:spcAft>
            </a:pPr>
            <a:r>
              <a:rPr lang="ar-EG" sz="3600" b="1">
                <a:latin typeface="Calibri" panose="020F0502020204030204" pitchFamily="34" charset="0"/>
                <a:ea typeface="Calibri" panose="020F0502020204030204" pitchFamily="34" charset="0"/>
                <a:cs typeface="Simplified Arabic" panose="02020603050405020304" pitchFamily="18" charset="-78"/>
              </a:rPr>
              <a:t>رابعًا:تحديات استخدام الذكاء الاصطناعي في صحافة البيانات.</a:t>
            </a:r>
          </a:p>
        </p:txBody>
      </p:sp>
    </p:spTree>
  </p:cSld>
  <p:clrMapOvr>
    <a:masterClrMapping/>
  </p:clrMapOvr>
  <mc:AlternateContent xmlns:mc="http://schemas.openxmlformats.org/markup-compatibility/2006" xmlns:p14="http://schemas.microsoft.com/office/powerpoint/2010/main">
    <mc:Choice Requires="p14">
      <p:transition spd="slow" p14:dur="2000" advTm="110304"/>
    </mc:Choice>
    <mc:Fallback xmlns="">
      <p:transition spd="slow" advTm="11030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220929" y="1520865"/>
            <a:ext cx="6134007" cy="4708981"/>
          </a:xfrm>
          <a:prstGeom prst="rect">
            <a:avLst/>
          </a:prstGeom>
        </p:spPr>
        <p:txBody>
          <a:bodyPr wrap="square">
            <a:spAutoFit/>
          </a:bodyPr>
          <a:lstStyle/>
          <a:p>
            <a:pPr algn="just" rtl="1">
              <a:lnSpc>
                <a:spcPct val="140000"/>
              </a:lnSpc>
              <a:spcBef>
                <a:spcPts val="110"/>
              </a:spcBef>
              <a:spcAft>
                <a:spcPts val="110"/>
              </a:spcAft>
            </a:pPr>
            <a:r>
              <a:rPr lang="en-US" sz="2400" b="1">
                <a:latin typeface="Simplified Arabic" panose="02020603050405020304" pitchFamily="18" charset="-78"/>
                <a:cs typeface="Simplified Arabic" panose="02020603050405020304" pitchFamily="18" charset="-78"/>
              </a:rPr>
              <a:t>أصبحت صحافة البيانات في السنوات الأخيرة أحد أبرز الاتجاهات الحديثة في المجال الإعلامي</a:t>
            </a:r>
            <a:r>
              <a:rPr lang="ar-EG" sz="2400" b="1">
                <a:latin typeface="Simplified Arabic" panose="02020603050405020304" pitchFamily="18" charset="-78"/>
                <a:cs typeface="Simplified Arabic" panose="02020603050405020304" pitchFamily="18" charset="-78"/>
              </a:rPr>
              <a:t>؛</a:t>
            </a:r>
            <a:r>
              <a:rPr lang="en-US" sz="2400" b="1">
                <a:latin typeface="Simplified Arabic" panose="02020603050405020304" pitchFamily="18" charset="-78"/>
                <a:cs typeface="Simplified Arabic" panose="02020603050405020304" pitchFamily="18" charset="-78"/>
              </a:rPr>
              <a:t> حيث تعتمد على جمع وتحليل كميات كبيرة من البيانات وتحويلها إلى قصص صحفية تفاعلية تساعد الجمهور على فهم القضايا المعقدة بشكل مبسط</a:t>
            </a:r>
            <a:r>
              <a:rPr lang="ar-EG" sz="2400" b="1">
                <a:latin typeface="Simplified Arabic" panose="02020603050405020304" pitchFamily="18" charset="-78"/>
                <a:cs typeface="Simplified Arabic" panose="02020603050405020304" pitchFamily="18" charset="-78"/>
              </a:rPr>
              <a:t>، </a:t>
            </a:r>
            <a:r>
              <a:rPr lang="en-US" sz="2400" b="1">
                <a:latin typeface="Simplified Arabic" panose="02020603050405020304" pitchFamily="18" charset="-78"/>
                <a:cs typeface="Simplified Arabic" panose="02020603050405020304" pitchFamily="18" charset="-78"/>
              </a:rPr>
              <a:t>ومع التطور المتسارع في تقنيات الذكاء الاصطناعي، </a:t>
            </a:r>
            <a:r>
              <a:rPr lang="en-US" sz="2400" b="1" u="sng">
                <a:latin typeface="Simplified Arabic" panose="02020603050405020304" pitchFamily="18" charset="-78"/>
                <a:cs typeface="Simplified Arabic" panose="02020603050405020304" pitchFamily="18" charset="-78"/>
              </a:rPr>
              <a:t>شهدت صحافة البيانات نقلة نوعية على مستوى جمع البيانات، وتحليلها، وتصورها بصريًا، وسردها القصصي، والتحقق من دقتها، وهو ما أسهم في تعزيز كفاءة الأداء الصحفي وجودة المحتوى الإعلامي</a:t>
            </a:r>
            <a:r>
              <a:rPr lang="ar-EG" sz="2400" b="1">
                <a:latin typeface="Simplified Arabic" panose="02020603050405020304" pitchFamily="18" charset="-78"/>
                <a:cs typeface="Simplified Arabic" panose="02020603050405020304" pitchFamily="18" charset="-78"/>
              </a:rPr>
              <a:t>.</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603361" y="401451"/>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مقدمة</a:t>
            </a:r>
            <a:endParaRPr lang="en-US" sz="6000"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a:extLst>
              <a:ext uri="{FF2B5EF4-FFF2-40B4-BE49-F238E27FC236}">
                <a16:creationId xmlns:a16="http://schemas.microsoft.com/office/drawing/2014/main" id="{4B7F4A15-EA6A-2625-573C-A0DB0C90085D}"/>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42567" y="1701800"/>
            <a:ext cx="4945626" cy="5017042"/>
          </a:xfrm>
          <a:prstGeom prst="rect">
            <a:avLst/>
          </a:prstGeom>
        </p:spPr>
      </p:pic>
    </p:spTree>
    <p:extLst>
      <p:ext uri="{BB962C8B-B14F-4D97-AF65-F5344CB8AC3E}">
        <p14:creationId xmlns:p14="http://schemas.microsoft.com/office/powerpoint/2010/main" val="5637757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A50FF8-28F9-C175-B1BD-5C40A977763C}"/>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9E66FFF5-91BA-89A1-F6F7-2E23B3807CFA}"/>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AFA31A8E-905F-BC4F-FF4A-4F6A4FB2EBE7}"/>
              </a:ext>
            </a:extLst>
          </p:cNvPr>
          <p:cNvSpPr/>
          <p:nvPr/>
        </p:nvSpPr>
        <p:spPr>
          <a:xfrm>
            <a:off x="5781368" y="1520865"/>
            <a:ext cx="5573568" cy="1065933"/>
          </a:xfrm>
          <a:prstGeom prst="rect">
            <a:avLst/>
          </a:prstGeom>
        </p:spPr>
        <p:txBody>
          <a:bodyPr wrap="square">
            <a:spAutoFit/>
          </a:bodyPr>
          <a:lstStyle/>
          <a:p>
            <a:pPr algn="just" rtl="1">
              <a:lnSpc>
                <a:spcPct val="140000"/>
              </a:lnSpc>
              <a:spcBef>
                <a:spcPts val="110"/>
              </a:spcBef>
              <a:spcAft>
                <a:spcPts val="11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40000"/>
              </a:lnSpc>
              <a:spcBef>
                <a:spcPts val="110"/>
              </a:spcBef>
              <a:spcAft>
                <a:spcPts val="11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Rectangle: Rounded Corners 33">
            <a:extLst>
              <a:ext uri="{FF2B5EF4-FFF2-40B4-BE49-F238E27FC236}">
                <a16:creationId xmlns:a16="http://schemas.microsoft.com/office/drawing/2014/main" id="{ADA6AB31-1995-EB07-B7CB-8A8B76F5DF21}"/>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مفهوم الذكاء الاصطناعي</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1E4F157C-6F2F-B74F-EFB5-96F687632C92}"/>
              </a:ext>
            </a:extLst>
          </p:cNvPr>
          <p:cNvSpPr txBox="1"/>
          <p:nvPr/>
        </p:nvSpPr>
        <p:spPr>
          <a:xfrm>
            <a:off x="5710136" y="1395653"/>
            <a:ext cx="5573568" cy="4562788"/>
          </a:xfrm>
          <a:prstGeom prst="rect">
            <a:avLst/>
          </a:prstGeom>
          <a:noFill/>
        </p:spPr>
        <p:txBody>
          <a:bodyPr wrap="square">
            <a:spAutoFit/>
          </a:bodyPr>
          <a:lstStyle/>
          <a:p>
            <a:pPr marL="457200" indent="-457200" algn="just" rtl="1">
              <a:lnSpc>
                <a:spcPct val="150000"/>
              </a:lnSpc>
              <a:buFont typeface="Wingdings" panose="05000000000000000000" pitchFamily="2" charset="2"/>
              <a:buChar char="q"/>
            </a:pPr>
            <a:r>
              <a:rPr lang="en-US" sz="2800" b="1">
                <a:effectLst/>
                <a:latin typeface="Simplified Arabic" panose="02020603050405020304" pitchFamily="18" charset="-78"/>
                <a:ea typeface="MS Mincho" panose="02020609040205080304" pitchFamily="49" charset="-128"/>
                <a:cs typeface="Simplified Arabic" panose="02020603050405020304" pitchFamily="18" charset="-78"/>
              </a:rPr>
              <a:t>يشير الذكاء الاصطناعي إلى مجموعة من التقنيات والخوارزميات القادرة على محاكاة القدرات الذهنية البشرية مثل</a:t>
            </a:r>
            <a:r>
              <a:rPr lang="ar-EG" sz="2800" b="1">
                <a:effectLst/>
                <a:latin typeface="Simplified Arabic" panose="02020603050405020304" pitchFamily="18" charset="-78"/>
                <a:ea typeface="MS Mincho" panose="02020609040205080304" pitchFamily="49" charset="-128"/>
                <a:cs typeface="Simplified Arabic" panose="02020603050405020304" pitchFamily="18" charset="-78"/>
              </a:rPr>
              <a:t>:</a:t>
            </a:r>
            <a:r>
              <a:rPr lang="en-US" sz="2800" b="1">
                <a:effectLst/>
                <a:latin typeface="Simplified Arabic" panose="02020603050405020304" pitchFamily="18" charset="-78"/>
                <a:ea typeface="MS Mincho" panose="02020609040205080304" pitchFamily="49" charset="-128"/>
                <a:cs typeface="Simplified Arabic" panose="02020603050405020304" pitchFamily="18" charset="-78"/>
              </a:rPr>
              <a:t> التعلم، والاستنتاج، واتخاذ القرار</a:t>
            </a:r>
            <a:r>
              <a:rPr lang="ar-EG" sz="2800" b="1">
                <a:effectLst/>
                <a:latin typeface="Simplified Arabic" panose="02020603050405020304" pitchFamily="18" charset="-78"/>
                <a:ea typeface="MS Mincho" panose="02020609040205080304" pitchFamily="49" charset="-128"/>
                <a:cs typeface="Simplified Arabic" panose="02020603050405020304" pitchFamily="18" charset="-78"/>
              </a:rPr>
              <a:t>.</a:t>
            </a:r>
            <a:r>
              <a:rPr lang="en-US" sz="2800" b="1">
                <a:effectLst/>
                <a:latin typeface="Simplified Arabic" panose="02020603050405020304" pitchFamily="18" charset="-78"/>
                <a:ea typeface="MS Mincho" panose="02020609040205080304" pitchFamily="49" charset="-128"/>
                <a:cs typeface="Simplified Arabic" panose="02020603050405020304" pitchFamily="18" charset="-78"/>
              </a:rPr>
              <a:t> </a:t>
            </a:r>
            <a:endParaRPr lang="ar-EG" sz="2800" b="1">
              <a:effectLst/>
              <a:latin typeface="Simplified Arabic" panose="02020603050405020304" pitchFamily="18" charset="-78"/>
              <a:ea typeface="MS Mincho" panose="02020609040205080304" pitchFamily="49" charset="-128"/>
              <a:cs typeface="Simplified Arabic" panose="02020603050405020304" pitchFamily="18" charset="-78"/>
            </a:endParaRPr>
          </a:p>
          <a:p>
            <a:pPr marL="457200" indent="-457200" algn="just" rtl="1">
              <a:lnSpc>
                <a:spcPct val="150000"/>
              </a:lnSpc>
              <a:buFont typeface="Wingdings" panose="05000000000000000000" pitchFamily="2" charset="2"/>
              <a:buChar char="q"/>
            </a:pPr>
            <a:r>
              <a:rPr lang="en-US" sz="2800" b="1">
                <a:effectLst/>
                <a:latin typeface="Simplified Arabic" panose="02020603050405020304" pitchFamily="18" charset="-78"/>
                <a:ea typeface="MS Mincho" panose="02020609040205080304" pitchFamily="49" charset="-128"/>
                <a:cs typeface="Simplified Arabic" panose="02020603050405020304" pitchFamily="18" charset="-78"/>
              </a:rPr>
              <a:t>وقد ساعد هذا التطور في تمكين الصحفيين من التعامل مع البيانات الضخمة والمعقدة بسرعة ودقة غير مسبوقتين</a:t>
            </a:r>
            <a:r>
              <a:rPr lang="ar-EG" sz="2800" b="1">
                <a:effectLst/>
                <a:latin typeface="Simplified Arabic" panose="02020603050405020304" pitchFamily="18" charset="-78"/>
                <a:ea typeface="MS Mincho" panose="02020609040205080304" pitchFamily="49" charset="-128"/>
                <a:cs typeface="Simplified Arabic" panose="02020603050405020304" pitchFamily="18" charset="-78"/>
              </a:rPr>
              <a:t>.</a:t>
            </a:r>
            <a:endParaRPr lang="en-US" sz="2800" b="1">
              <a:latin typeface="Simplified Arabic" panose="02020603050405020304" pitchFamily="18" charset="-78"/>
              <a:cs typeface="Simplified Arabic" panose="02020603050405020304" pitchFamily="18" charset="-78"/>
            </a:endParaRPr>
          </a:p>
        </p:txBody>
      </p:sp>
      <p:pic>
        <p:nvPicPr>
          <p:cNvPr id="6" name="Content Placeholder 5">
            <a:extLst>
              <a:ext uri="{FF2B5EF4-FFF2-40B4-BE49-F238E27FC236}">
                <a16:creationId xmlns:a16="http://schemas.microsoft.com/office/drawing/2014/main" id="{4C8344E2-8657-A861-56AF-6B3D6DA9A285}"/>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74523" y="1634870"/>
            <a:ext cx="5181600" cy="5083972"/>
          </a:xfrm>
          <a:prstGeom prst="rect">
            <a:avLst/>
          </a:prstGeom>
        </p:spPr>
      </p:pic>
    </p:spTree>
    <p:extLst>
      <p:ext uri="{BB962C8B-B14F-4D97-AF65-F5344CB8AC3E}">
        <p14:creationId xmlns:p14="http://schemas.microsoft.com/office/powerpoint/2010/main" val="4234097106"/>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B2430E-3C4A-7E00-47D3-B0D3CA5551CF}"/>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53A0AC42-DFBF-6289-232D-FA36943BDDF2}"/>
              </a:ext>
            </a:extLst>
          </p:cNvPr>
          <p:cNvSpPr txBox="1"/>
          <p:nvPr/>
        </p:nvSpPr>
        <p:spPr>
          <a:xfrm>
            <a:off x="9568288" y="6395080"/>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9A1BC3BC-2351-FC74-B313-5D4DDD58F6A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أهمية الذكاء الاصطناعي لصحافة البيانات</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0E196426-0CA9-8FD0-7A38-DDDDBFA0C59F}"/>
              </a:ext>
            </a:extLst>
          </p:cNvPr>
          <p:cNvSpPr txBox="1"/>
          <p:nvPr/>
        </p:nvSpPr>
        <p:spPr>
          <a:xfrm>
            <a:off x="5073446" y="1513640"/>
            <a:ext cx="6636257" cy="6208110"/>
          </a:xfrm>
          <a:prstGeom prst="rect">
            <a:avLst/>
          </a:prstGeom>
          <a:noFill/>
        </p:spPr>
        <p:txBody>
          <a:bodyPr wrap="square">
            <a:spAutoFit/>
          </a:bodyPr>
          <a:lstStyle/>
          <a:p>
            <a:pPr marL="342900" indent="-342900" algn="just" rtl="1">
              <a:lnSpc>
                <a:spcPct val="150000"/>
              </a:lnSpc>
              <a:spcBef>
                <a:spcPts val="130"/>
              </a:spcBef>
              <a:spcAft>
                <a:spcPts val="130"/>
              </a:spcAft>
              <a:buFont typeface="Wingdings" panose="05000000000000000000" pitchFamily="2" charset="2"/>
              <a:buChar char="q"/>
            </a:pPr>
            <a:r>
              <a:rPr lang="ar-EG" sz="2600" b="1">
                <a:latin typeface="Simplified Arabic" panose="02020603050405020304" pitchFamily="18" charset="-78"/>
                <a:cs typeface="Simplified Arabic" panose="02020603050405020304" pitchFamily="18" charset="-78"/>
              </a:rPr>
              <a:t> </a:t>
            </a:r>
            <a:r>
              <a:rPr lang="en-US" sz="2600" b="1">
                <a:latin typeface="Simplified Arabic" panose="02020603050405020304" pitchFamily="18" charset="-78"/>
                <a:cs typeface="Simplified Arabic" panose="02020603050405020304" pitchFamily="18" charset="-78"/>
              </a:rPr>
              <a:t>يمثل الذكاء الاصطناعي ركيزة أساسية في تطوير صحافة البيانات، حيث أسهم في تعزيز كفاءة العمل الصحفي، ورفع جودة المحتوى، وتوسيع آفاق السرد الإعلامي، ودعم الدور الرقابي للصحافة</a:t>
            </a:r>
            <a:r>
              <a:rPr lang="ar-EG" sz="2600" b="1">
                <a:latin typeface="Simplified Arabic" panose="02020603050405020304" pitchFamily="18" charset="-78"/>
                <a:cs typeface="Simplified Arabic" panose="02020603050405020304" pitchFamily="18" charset="-78"/>
              </a:rPr>
              <a:t>،</a:t>
            </a:r>
            <a:r>
              <a:rPr lang="en-US" sz="2600" b="1">
                <a:latin typeface="Simplified Arabic" panose="02020603050405020304" pitchFamily="18" charset="-78"/>
                <a:cs typeface="Simplified Arabic" panose="02020603050405020304" pitchFamily="18" charset="-78"/>
              </a:rPr>
              <a:t> ومن المتوقع أن يزداد هذا الدور مستقبلًا، مما يتطلب إعداد كوادر إعلامية تمتلك المهارات الرقمية والوعي النقدي اللازمين للتعامل مع هذه التقنيات بفاعلية ومسؤولية</a:t>
            </a:r>
            <a:r>
              <a:rPr lang="ar-EG" sz="2600" b="1">
                <a:latin typeface="Simplified Arabic" panose="02020603050405020304" pitchFamily="18" charset="-78"/>
                <a:cs typeface="Simplified Arabic" panose="02020603050405020304" pitchFamily="18" charset="-78"/>
              </a:rPr>
              <a:t>، </a:t>
            </a:r>
            <a:r>
              <a:rPr lang="ar-EG" sz="2800" b="1" u="sng">
                <a:solidFill>
                  <a:schemeClr val="tx2"/>
                </a:solidFill>
                <a:latin typeface="Simplified Arabic" panose="02020603050405020304" pitchFamily="18" charset="-78"/>
                <a:cs typeface="Simplified Arabic" panose="02020603050405020304" pitchFamily="18" charset="-78"/>
              </a:rPr>
              <a:t>ونستعرض فيما يأتي أهمية الذكاء الاصطناعي لصحافة البيانات.</a:t>
            </a:r>
            <a:br>
              <a:rPr lang="en-US" sz="2800" u="sng">
                <a:solidFill>
                  <a:schemeClr val="tx2"/>
                </a:solidFill>
                <a:latin typeface="Simplified Arabic" panose="02020603050405020304" pitchFamily="18" charset="-78"/>
                <a:cs typeface="Simplified Arabic" panose="02020603050405020304" pitchFamily="18" charset="-78"/>
              </a:rPr>
            </a:br>
            <a:endParaRPr lang="en-US" sz="2800" u="sng">
              <a:solidFill>
                <a:schemeClr val="tx2"/>
              </a:solidFill>
              <a:latin typeface="Simplified Arabic" panose="02020603050405020304" pitchFamily="18" charset="-78"/>
              <a:cs typeface="Simplified Arabic" panose="02020603050405020304" pitchFamily="18" charset="-78"/>
            </a:endParaRPr>
          </a:p>
          <a:p>
            <a:pPr algn="just" rtl="1">
              <a:lnSpc>
                <a:spcPct val="150000"/>
              </a:lnSpc>
              <a:spcBef>
                <a:spcPts val="130"/>
              </a:spcBef>
              <a:spcAft>
                <a:spcPts val="130"/>
              </a:spcAft>
            </a:pPr>
            <a:endParaRPr lang="en-US" sz="2600" b="1" u="sng">
              <a:solidFill>
                <a:schemeClr val="tx2"/>
              </a:solidFill>
              <a:latin typeface="Simplified Arabic" panose="02020603050405020304" pitchFamily="18" charset="-78"/>
              <a:cs typeface="Simplified Arabic" panose="02020603050405020304" pitchFamily="18" charset="-78"/>
            </a:endParaRPr>
          </a:p>
        </p:txBody>
      </p:sp>
      <p:pic>
        <p:nvPicPr>
          <p:cNvPr id="9" name="Content Placeholder 8">
            <a:extLst>
              <a:ext uri="{FF2B5EF4-FFF2-40B4-BE49-F238E27FC236}">
                <a16:creationId xmlns:a16="http://schemas.microsoft.com/office/drawing/2014/main" id="{B0E067FC-B845-20CE-2EDE-40A4BF9F31A3}"/>
              </a:ext>
            </a:extLst>
          </p:cNvPr>
          <p:cNvPicPr>
            <a:picLocks noGrp="1" noChangeAspect="1"/>
          </p:cNvPicPr>
          <p:nvPr>
            <p:ph sz="half" idx="1"/>
          </p:nvPr>
        </p:nvPicPr>
        <p:blipFill>
          <a:blip r:embed="rId2"/>
          <a:stretch>
            <a:fillRect/>
          </a:stretch>
        </p:blipFill>
        <p:spPr>
          <a:xfrm>
            <a:off x="146552" y="1577470"/>
            <a:ext cx="4782877" cy="4915405"/>
          </a:xfrm>
          <a:prstGeom prst="rect">
            <a:avLst/>
          </a:prstGeom>
        </p:spPr>
      </p:pic>
    </p:spTree>
    <p:extLst>
      <p:ext uri="{BB962C8B-B14F-4D97-AF65-F5344CB8AC3E}">
        <p14:creationId xmlns:p14="http://schemas.microsoft.com/office/powerpoint/2010/main" val="3142083995"/>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67DC8F-55A9-7ABB-11EE-158E005B99D0}"/>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95B18A83-D27C-1A20-8332-0804F42E6C19}"/>
              </a:ext>
            </a:extLst>
          </p:cNvPr>
          <p:cNvSpPr txBox="1"/>
          <p:nvPr/>
        </p:nvSpPr>
        <p:spPr>
          <a:xfrm>
            <a:off x="9218725" y="6357895"/>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F69BA82F-7198-3AC8-E584-8C7828A93529}"/>
              </a:ext>
            </a:extLst>
          </p:cNvPr>
          <p:cNvSpPr txBox="1">
            <a:spLocks noGrp="1"/>
          </p:cNvSpPr>
          <p:nvPr>
            <p:ph type="title"/>
          </p:nvPr>
        </p:nvSpPr>
        <p:spPr>
          <a:xfrm>
            <a:off x="678979" y="232560"/>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أهمية الذكاء الاصطناعي لصحافة البيانات</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85F59C01-2F20-5222-662E-F4339D8206C5}"/>
              </a:ext>
            </a:extLst>
          </p:cNvPr>
          <p:cNvSpPr txBox="1"/>
          <p:nvPr/>
        </p:nvSpPr>
        <p:spPr>
          <a:xfrm>
            <a:off x="5936779" y="1460728"/>
            <a:ext cx="5905658" cy="5032147"/>
          </a:xfrm>
          <a:prstGeom prst="rect">
            <a:avLst/>
          </a:prstGeom>
          <a:noFill/>
        </p:spPr>
        <p:txBody>
          <a:bodyPr wrap="square">
            <a:spAutoFit/>
          </a:bodyPr>
          <a:lstStyle/>
          <a:p>
            <a:pPr algn="just" rtl="1">
              <a:lnSpc>
                <a:spcPct val="150000"/>
              </a:lnSpc>
              <a:spcBef>
                <a:spcPts val="130"/>
              </a:spcBef>
              <a:spcAft>
                <a:spcPts val="130"/>
              </a:spcAft>
            </a:pPr>
            <a:r>
              <a:rPr lang="en-US" sz="2400" b="1">
                <a:latin typeface="Simplified Arabic" panose="02020603050405020304" pitchFamily="18" charset="-78"/>
                <a:ea typeface="MS Mincho" panose="02020609040205080304" pitchFamily="49" charset="-128"/>
                <a:cs typeface="Simplified Arabic" panose="02020603050405020304" pitchFamily="18" charset="-78"/>
              </a:rPr>
              <a:t>.1</a:t>
            </a:r>
            <a:r>
              <a:rPr lang="ar-EG" sz="2400" b="1">
                <a:latin typeface="Simplified Arabic" panose="02020603050405020304" pitchFamily="18" charset="-78"/>
                <a:ea typeface="MS Mincho" panose="02020609040205080304" pitchFamily="49" charset="-128"/>
                <a:cs typeface="Simplified Arabic" panose="02020603050405020304" pitchFamily="18" charset="-78"/>
              </a:rPr>
              <a:t> </a:t>
            </a:r>
            <a:r>
              <a:rPr lang="en-US" sz="2400" b="1">
                <a:effectLst/>
                <a:latin typeface="Simplified Arabic" panose="02020603050405020304" pitchFamily="18" charset="-78"/>
                <a:ea typeface="MS Mincho" panose="02020609040205080304" pitchFamily="49" charset="-128"/>
                <a:cs typeface="Simplified Arabic" panose="02020603050405020304" pitchFamily="18" charset="-78"/>
              </a:rPr>
              <a:t>تكمن أهمية الذكاء الاصطناعي في صحافة البيانات في قدرته على التعامل مع البيانات الضخمة والمعقدة بسرعة ودقة تفوق القدرات البشرية التقليدية</a:t>
            </a:r>
            <a:r>
              <a:rPr lang="ar-EG" sz="2400" b="1">
                <a:effectLst/>
                <a:latin typeface="Simplified Arabic" panose="02020603050405020304" pitchFamily="18" charset="-78"/>
                <a:ea typeface="MS Mincho" panose="02020609040205080304" pitchFamily="49" charset="-128"/>
                <a:cs typeface="Simplified Arabic" panose="02020603050405020304" pitchFamily="18" charset="-78"/>
              </a:rPr>
              <a:t>، </a:t>
            </a:r>
            <a:r>
              <a:rPr lang="en-US" sz="2400" b="1">
                <a:effectLst/>
                <a:latin typeface="Simplified Arabic" panose="02020603050405020304" pitchFamily="18" charset="-78"/>
                <a:ea typeface="MS Mincho" panose="02020609040205080304" pitchFamily="49" charset="-128"/>
                <a:cs typeface="Simplified Arabic" panose="02020603050405020304" pitchFamily="18" charset="-78"/>
              </a:rPr>
              <a:t>فالصحفي اليوم لا يتعامل فقط مع جداول رقمية محدودة، بل مع قواعد بيانات هائلة ومتنوعة المصادر، تشمل البيانات الحكومية المفتوحة، ومنصات التواصل الاجتماعي، والتقارير الدولية، والسجلات الرقمية</a:t>
            </a:r>
            <a:r>
              <a:rPr lang="ar-EG" sz="2400" b="1">
                <a:effectLst/>
                <a:latin typeface="Simplified Arabic" panose="02020603050405020304" pitchFamily="18" charset="-78"/>
                <a:ea typeface="MS Mincho" panose="02020609040205080304" pitchFamily="49" charset="-128"/>
                <a:cs typeface="Simplified Arabic" panose="02020603050405020304" pitchFamily="18" charset="-78"/>
              </a:rPr>
              <a:t>،</a:t>
            </a:r>
            <a:r>
              <a:rPr lang="en-US" sz="2400" b="1">
                <a:effectLst/>
                <a:latin typeface="Simplified Arabic" panose="02020603050405020304" pitchFamily="18" charset="-78"/>
                <a:ea typeface="MS Mincho" panose="02020609040205080304" pitchFamily="49" charset="-128"/>
                <a:cs typeface="Simplified Arabic" panose="02020603050405020304" pitchFamily="18" charset="-78"/>
              </a:rPr>
              <a:t> </a:t>
            </a:r>
            <a:r>
              <a:rPr lang="en-US" sz="2400" b="1" u="sng">
                <a:solidFill>
                  <a:schemeClr val="tx2"/>
                </a:solidFill>
                <a:effectLst/>
                <a:latin typeface="Simplified Arabic" panose="02020603050405020304" pitchFamily="18" charset="-78"/>
                <a:ea typeface="MS Mincho" panose="02020609040205080304" pitchFamily="49" charset="-128"/>
                <a:cs typeface="Simplified Arabic" panose="02020603050405020304" pitchFamily="18" charset="-78"/>
              </a:rPr>
              <a:t>وهنا يبرز دور الذكاء الاصطناعي في جمع هذه البيانات آليًا، وتنظيمها، وتحليلها، واستخلاص الأنماط والعلاقات الخفية بينها</a:t>
            </a:r>
            <a:r>
              <a:rPr lang="ar-EG" sz="2400" b="1" u="sng">
                <a:solidFill>
                  <a:schemeClr val="tx2"/>
                </a:solidFill>
                <a:latin typeface="Simplified Arabic" panose="02020603050405020304" pitchFamily="18" charset="-78"/>
                <a:ea typeface="MS Mincho" panose="02020609040205080304" pitchFamily="49" charset="-128"/>
                <a:cs typeface="Simplified Arabic" panose="02020603050405020304" pitchFamily="18" charset="-78"/>
              </a:rPr>
              <a:t>.</a:t>
            </a:r>
            <a:endParaRPr lang="en-US" sz="2400" b="1" u="sng">
              <a:solidFill>
                <a:schemeClr val="tx2"/>
              </a:solidFill>
              <a:latin typeface="Simplified Arabic" panose="02020603050405020304" pitchFamily="18" charset="-78"/>
              <a:cs typeface="Simplified Arabic" panose="02020603050405020304" pitchFamily="18" charset="-78"/>
            </a:endParaRPr>
          </a:p>
        </p:txBody>
      </p:sp>
      <p:pic>
        <p:nvPicPr>
          <p:cNvPr id="3" name="Content Placeholder 2">
            <a:extLst>
              <a:ext uri="{FF2B5EF4-FFF2-40B4-BE49-F238E27FC236}">
                <a16:creationId xmlns:a16="http://schemas.microsoft.com/office/drawing/2014/main" id="{6CDF20FB-688C-8B06-C4A3-260276FD2780}"/>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11166" y="1482478"/>
            <a:ext cx="5722374" cy="5142962"/>
          </a:xfrm>
          <a:prstGeom prst="rect">
            <a:avLst/>
          </a:prstGeom>
        </p:spPr>
      </p:pic>
    </p:spTree>
    <p:extLst>
      <p:ext uri="{BB962C8B-B14F-4D97-AF65-F5344CB8AC3E}">
        <p14:creationId xmlns:p14="http://schemas.microsoft.com/office/powerpoint/2010/main" val="310139073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E63D0-4D61-B4BD-84DA-FA3F91E3151C}"/>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374D7BF1-B584-B9E0-9281-BA5C11BE1EA7}"/>
              </a:ext>
            </a:extLst>
          </p:cNvPr>
          <p:cNvSpPr txBox="1"/>
          <p:nvPr/>
        </p:nvSpPr>
        <p:spPr>
          <a:xfrm>
            <a:off x="9218725" y="6357895"/>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F481FDE5-43A6-94C5-1BB2-B645733E93E2}"/>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أهمية الذكاء الاصطناعي لصحافة البيانات</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6FA57E3D-2B47-7F93-F389-87B0080EE2C1}"/>
              </a:ext>
            </a:extLst>
          </p:cNvPr>
          <p:cNvSpPr txBox="1"/>
          <p:nvPr/>
        </p:nvSpPr>
        <p:spPr>
          <a:xfrm>
            <a:off x="5906764" y="1637699"/>
            <a:ext cx="5905658" cy="4478149"/>
          </a:xfrm>
          <a:prstGeom prst="rect">
            <a:avLst/>
          </a:prstGeom>
          <a:noFill/>
        </p:spPr>
        <p:txBody>
          <a:bodyPr wrap="square">
            <a:spAutoFit/>
          </a:bodyPr>
          <a:lstStyle/>
          <a:p>
            <a:pPr algn="just" rtl="1">
              <a:lnSpc>
                <a:spcPct val="150000"/>
              </a:lnSpc>
              <a:spcBef>
                <a:spcPts val="130"/>
              </a:spcBef>
              <a:spcAft>
                <a:spcPts val="130"/>
              </a:spcAft>
            </a:pPr>
            <a:r>
              <a:rPr lang="en-US" sz="2400" b="1">
                <a:latin typeface="Simplified Arabic" panose="02020603050405020304" pitchFamily="18" charset="-78"/>
                <a:cs typeface="Simplified Arabic" panose="02020603050405020304" pitchFamily="18" charset="-78"/>
              </a:rPr>
              <a:t>.2</a:t>
            </a:r>
            <a:r>
              <a:rPr lang="ar-EG" sz="2400" b="1">
                <a:latin typeface="Simplified Arabic" panose="02020603050405020304" pitchFamily="18" charset="-78"/>
                <a:cs typeface="Simplified Arabic" panose="02020603050405020304" pitchFamily="18" charset="-78"/>
              </a:rPr>
              <a:t> </a:t>
            </a:r>
            <a:r>
              <a:rPr lang="en-US" sz="2400" b="1">
                <a:latin typeface="Simplified Arabic" panose="02020603050405020304" pitchFamily="18" charset="-78"/>
                <a:cs typeface="Simplified Arabic" panose="02020603050405020304" pitchFamily="18" charset="-78"/>
              </a:rPr>
              <a:t>ومن أبرز أوجه أهمية الذكاء الاصطناعي في صحافة البيانات </a:t>
            </a:r>
            <a:r>
              <a:rPr lang="en-US" sz="2400" b="1" u="sng">
                <a:latin typeface="Simplified Arabic" panose="02020603050405020304" pitchFamily="18" charset="-78"/>
                <a:cs typeface="Simplified Arabic" panose="02020603050405020304" pitchFamily="18" charset="-78"/>
              </a:rPr>
              <a:t>دوره في تسريع عملية التحليل</a:t>
            </a:r>
            <a:r>
              <a:rPr lang="ar-EG" sz="2400" b="1" u="sng">
                <a:latin typeface="Simplified Arabic" panose="02020603050405020304" pitchFamily="18" charset="-78"/>
                <a:cs typeface="Simplified Arabic" panose="02020603050405020304" pitchFamily="18" charset="-78"/>
              </a:rPr>
              <a:t>،</a:t>
            </a:r>
            <a:r>
              <a:rPr lang="en-US" sz="2400" b="1" u="sng">
                <a:latin typeface="Simplified Arabic" panose="02020603050405020304" pitchFamily="18" charset="-78"/>
                <a:cs typeface="Simplified Arabic" panose="02020603050405020304" pitchFamily="18" charset="-78"/>
              </a:rPr>
              <a:t> فبدلًا من قضاء أيام أو أسابيع في تحليل مجموعات كبيرة من البيانات، يمكن للخوارزميات الذكية إنجاز هذه المهمة في وقت قياسي</a:t>
            </a:r>
            <a:r>
              <a:rPr lang="en-US" sz="2400" b="1">
                <a:latin typeface="Simplified Arabic" panose="02020603050405020304" pitchFamily="18" charset="-78"/>
                <a:cs typeface="Simplified Arabic" panose="02020603050405020304" pitchFamily="18" charset="-78"/>
              </a:rPr>
              <a:t>، مع تقديم نتائج دقيقة تدعم اتخاذ القرار الصحفي</a:t>
            </a:r>
            <a:r>
              <a:rPr lang="ar-EG" sz="2400" b="1">
                <a:latin typeface="Simplified Arabic" panose="02020603050405020304" pitchFamily="18" charset="-78"/>
                <a:cs typeface="Simplified Arabic" panose="02020603050405020304" pitchFamily="18" charset="-78"/>
              </a:rPr>
              <a:t>،</a:t>
            </a:r>
            <a:r>
              <a:rPr lang="en-US" sz="2400" b="1">
                <a:latin typeface="Simplified Arabic" panose="02020603050405020304" pitchFamily="18" charset="-78"/>
                <a:cs typeface="Simplified Arabic" panose="02020603050405020304" pitchFamily="18" charset="-78"/>
              </a:rPr>
              <a:t> ويساعد ذلك الصحفيين على التركيز على الجوانب التفسيرية والتحليلية العميقة بدلًا من الانشغال بالعمليات التقنية المعقدة</a:t>
            </a:r>
            <a:r>
              <a:rPr lang="ar-EG" sz="2400" b="1">
                <a:latin typeface="Simplified Arabic" panose="02020603050405020304" pitchFamily="18" charset="-78"/>
                <a:cs typeface="Simplified Arabic" panose="02020603050405020304" pitchFamily="18" charset="-78"/>
              </a:rPr>
              <a:t>.</a:t>
            </a:r>
            <a:endParaRPr lang="en-US" sz="2400" b="1" u="sng">
              <a:solidFill>
                <a:schemeClr val="tx2"/>
              </a:solidFill>
              <a:latin typeface="Simplified Arabic" panose="02020603050405020304" pitchFamily="18" charset="-78"/>
              <a:cs typeface="Simplified Arabic" panose="02020603050405020304" pitchFamily="18" charset="-78"/>
            </a:endParaRPr>
          </a:p>
        </p:txBody>
      </p:sp>
      <p:pic>
        <p:nvPicPr>
          <p:cNvPr id="3" name="Content Placeholder 2">
            <a:extLst>
              <a:ext uri="{FF2B5EF4-FFF2-40B4-BE49-F238E27FC236}">
                <a16:creationId xmlns:a16="http://schemas.microsoft.com/office/drawing/2014/main" id="{BD52F18C-EE5A-D122-D855-1C8680C72181}"/>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89270" y="1613055"/>
            <a:ext cx="5444613" cy="5038468"/>
          </a:xfrm>
          <a:prstGeom prst="rect">
            <a:avLst/>
          </a:prstGeom>
        </p:spPr>
      </p:pic>
    </p:spTree>
    <p:extLst>
      <p:ext uri="{BB962C8B-B14F-4D97-AF65-F5344CB8AC3E}">
        <p14:creationId xmlns:p14="http://schemas.microsoft.com/office/powerpoint/2010/main" val="195227638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B70DA9-A1BC-CE00-1573-47ADB7B9C19B}"/>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15FE78ED-02B6-989F-7976-A67AA5938299}"/>
              </a:ext>
            </a:extLst>
          </p:cNvPr>
          <p:cNvSpPr txBox="1"/>
          <p:nvPr/>
        </p:nvSpPr>
        <p:spPr>
          <a:xfrm>
            <a:off x="9218725" y="6357895"/>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3AFE95BE-86D7-8BF2-44E0-282AEADF0086}"/>
              </a:ext>
            </a:extLst>
          </p:cNvPr>
          <p:cNvSpPr txBox="1">
            <a:spLocks noGrp="1"/>
          </p:cNvSpPr>
          <p:nvPr>
            <p:ph type="title"/>
          </p:nvPr>
        </p:nvSpPr>
        <p:spPr>
          <a:xfrm>
            <a:off x="838200" y="220690"/>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أهمية الذكاء الاصطناعي لصحافة البيانات</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198BDD97-37C7-92EE-8EC6-E5D11997B854}"/>
              </a:ext>
            </a:extLst>
          </p:cNvPr>
          <p:cNvSpPr txBox="1"/>
          <p:nvPr/>
        </p:nvSpPr>
        <p:spPr>
          <a:xfrm>
            <a:off x="5936779" y="1460728"/>
            <a:ext cx="5905658" cy="4843634"/>
          </a:xfrm>
          <a:prstGeom prst="rect">
            <a:avLst/>
          </a:prstGeom>
          <a:noFill/>
        </p:spPr>
        <p:txBody>
          <a:bodyPr wrap="square">
            <a:spAutoFit/>
          </a:bodyPr>
          <a:lstStyle/>
          <a:p>
            <a:pPr algn="just" rtl="1">
              <a:lnSpc>
                <a:spcPct val="150000"/>
              </a:lnSpc>
              <a:spcBef>
                <a:spcPts val="130"/>
              </a:spcBef>
              <a:spcAft>
                <a:spcPts val="130"/>
              </a:spcAft>
            </a:pPr>
            <a:r>
              <a:rPr lang="en-US" sz="2400" b="1">
                <a:latin typeface="Simplified Arabic" panose="02020603050405020304" pitchFamily="18" charset="-78"/>
                <a:cs typeface="Simplified Arabic" panose="02020603050405020304" pitchFamily="18" charset="-78"/>
              </a:rPr>
              <a:t>3</a:t>
            </a:r>
            <a:r>
              <a:rPr lang="ar-EG" sz="2400" b="1">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يساهم </a:t>
            </a:r>
            <a:r>
              <a:rPr lang="en-US" sz="2600" b="1">
                <a:latin typeface="Simplified Arabic" panose="02020603050405020304" pitchFamily="18" charset="-78"/>
                <a:cs typeface="Simplified Arabic" panose="02020603050405020304" pitchFamily="18" charset="-78"/>
              </a:rPr>
              <a:t> الذكاء الاصطناعي في تحسين جودة المحتوى الصحفي من خلال تعزيز دقة البيانات وتقليل الأخطاء البشرية</a:t>
            </a:r>
            <a:r>
              <a:rPr lang="ar-EG" sz="2600" b="1">
                <a:latin typeface="Simplified Arabic" panose="02020603050405020304" pitchFamily="18" charset="-78"/>
                <a:cs typeface="Simplified Arabic" panose="02020603050405020304" pitchFamily="18" charset="-78"/>
              </a:rPr>
              <a:t>،</a:t>
            </a:r>
            <a:r>
              <a:rPr lang="en-US" sz="2600" b="1">
                <a:latin typeface="Simplified Arabic" panose="02020603050405020304" pitchFamily="18" charset="-78"/>
                <a:cs typeface="Simplified Arabic" panose="02020603050405020304" pitchFamily="18" charset="-78"/>
              </a:rPr>
              <a:t> </a:t>
            </a:r>
            <a:r>
              <a:rPr lang="en-US" sz="2600" b="1" u="sng">
                <a:latin typeface="Simplified Arabic" panose="02020603050405020304" pitchFamily="18" charset="-78"/>
                <a:cs typeface="Simplified Arabic" panose="02020603050405020304" pitchFamily="18" charset="-78"/>
              </a:rPr>
              <a:t>إذ تتيح أنظمة الذكاء الاصطناعي اكتشاف القيم الشاذة والتناقضات، وتصحيح الأخطاء، والتحقق من مصداقية المصادر، مما يؤدي إلى إنتاج قصص صحفية أكثر موثوقية ومصداقية</a:t>
            </a:r>
            <a:r>
              <a:rPr lang="ar-EG" sz="2600" b="1">
                <a:latin typeface="Simplified Arabic" panose="02020603050405020304" pitchFamily="18" charset="-78"/>
                <a:cs typeface="Simplified Arabic" panose="02020603050405020304" pitchFamily="18" charset="-78"/>
              </a:rPr>
              <a:t>،</a:t>
            </a:r>
            <a:r>
              <a:rPr lang="en-US" sz="2600" b="1">
                <a:latin typeface="Simplified Arabic" panose="02020603050405020304" pitchFamily="18" charset="-78"/>
                <a:cs typeface="Simplified Arabic" panose="02020603050405020304" pitchFamily="18" charset="-78"/>
              </a:rPr>
              <a:t> وتزداد أهمية هذا الدور في ظل الانتشار الواسع للمعلومات المضللة والأخبار الزائفة في البيئة الرقمية</a:t>
            </a:r>
            <a:r>
              <a:rPr lang="ar-EG" sz="2600" b="1">
                <a:latin typeface="Simplified Arabic" panose="02020603050405020304" pitchFamily="18" charset="-78"/>
                <a:cs typeface="Simplified Arabic" panose="02020603050405020304" pitchFamily="18" charset="-78"/>
              </a:rPr>
              <a:t>.</a:t>
            </a:r>
            <a:endParaRPr lang="en-US" sz="2600" b="1" u="sng">
              <a:solidFill>
                <a:schemeClr val="tx2"/>
              </a:solidFill>
              <a:latin typeface="Simplified Arabic" panose="02020603050405020304" pitchFamily="18" charset="-78"/>
              <a:cs typeface="Simplified Arabic" panose="02020603050405020304" pitchFamily="18" charset="-78"/>
            </a:endParaRPr>
          </a:p>
        </p:txBody>
      </p:sp>
      <p:pic>
        <p:nvPicPr>
          <p:cNvPr id="3" name="Content Placeholder 2">
            <a:extLst>
              <a:ext uri="{FF2B5EF4-FFF2-40B4-BE49-F238E27FC236}">
                <a16:creationId xmlns:a16="http://schemas.microsoft.com/office/drawing/2014/main" id="{937E9E9E-12F6-4818-EFE6-52036729C5CA}"/>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31576" y="1460728"/>
            <a:ext cx="5402308" cy="5297278"/>
          </a:xfrm>
          <a:prstGeom prst="rect">
            <a:avLst/>
          </a:prstGeom>
        </p:spPr>
      </p:pic>
    </p:spTree>
    <p:extLst>
      <p:ext uri="{BB962C8B-B14F-4D97-AF65-F5344CB8AC3E}">
        <p14:creationId xmlns:p14="http://schemas.microsoft.com/office/powerpoint/2010/main" val="2713369526"/>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04B125-AC68-CBCA-BA6C-DB6C8893790E}"/>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A2D6A716-85D3-DCCE-2E6C-160F239EB651}"/>
              </a:ext>
            </a:extLst>
          </p:cNvPr>
          <p:cNvSpPr txBox="1"/>
          <p:nvPr/>
        </p:nvSpPr>
        <p:spPr>
          <a:xfrm>
            <a:off x="9568288" y="6395080"/>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F858611C-01EA-6600-F8A6-8432361133A3}"/>
              </a:ext>
            </a:extLst>
          </p:cNvPr>
          <p:cNvSpPr txBox="1">
            <a:spLocks noGrp="1"/>
          </p:cNvSpPr>
          <p:nvPr>
            <p:ph type="title"/>
          </p:nvPr>
        </p:nvSpPr>
        <p:spPr>
          <a:xfrm>
            <a:off x="838200" y="238483"/>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أهمية الذكاء الاصطناعي لصحافة البيانات</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6390259F-4D28-5211-2FF0-E5FD0972E809}"/>
              </a:ext>
            </a:extLst>
          </p:cNvPr>
          <p:cNvSpPr txBox="1"/>
          <p:nvPr/>
        </p:nvSpPr>
        <p:spPr>
          <a:xfrm>
            <a:off x="5604388" y="1227486"/>
            <a:ext cx="6193804" cy="5209118"/>
          </a:xfrm>
          <a:prstGeom prst="rect">
            <a:avLst/>
          </a:prstGeom>
          <a:noFill/>
        </p:spPr>
        <p:txBody>
          <a:bodyPr wrap="square">
            <a:spAutoFit/>
          </a:bodyPr>
          <a:lstStyle/>
          <a:p>
            <a:pPr algn="just" rtl="1">
              <a:lnSpc>
                <a:spcPct val="150000"/>
              </a:lnSpc>
              <a:spcBef>
                <a:spcPts val="130"/>
              </a:spcBef>
              <a:spcAft>
                <a:spcPts val="130"/>
              </a:spcAft>
            </a:pPr>
            <a:r>
              <a:rPr lang="en-US" sz="2800" b="1">
                <a:latin typeface="Simplified Arabic" panose="02020603050405020304" pitchFamily="18" charset="-78"/>
                <a:cs typeface="Simplified Arabic" panose="02020603050405020304" pitchFamily="18" charset="-78"/>
              </a:rPr>
              <a:t>4</a:t>
            </a:r>
            <a:r>
              <a:rPr lang="ar-EG" sz="2800" b="1">
                <a:latin typeface="Simplified Arabic" panose="02020603050405020304" pitchFamily="18" charset="-78"/>
                <a:cs typeface="Simplified Arabic" panose="02020603050405020304" pitchFamily="18" charset="-78"/>
              </a:rPr>
              <a:t>. أ</a:t>
            </a:r>
            <a:r>
              <a:rPr lang="en-US" sz="2800" b="1">
                <a:latin typeface="Simplified Arabic" panose="02020603050405020304" pitchFamily="18" charset="-78"/>
                <a:cs typeface="Simplified Arabic" panose="02020603050405020304" pitchFamily="18" charset="-78"/>
              </a:rPr>
              <a:t>حدث الذكاء الاصطناعي نقلة نوعية من خلال تحويل الأرقام المعقدة إلى رسوم بيانية وإنفوجرافات تفاعلية تسهل على الجمهور استيعاب المعلومات</a:t>
            </a:r>
            <a:r>
              <a:rPr lang="ar-EG" sz="2800" b="1">
                <a:latin typeface="Simplified Arabic" panose="02020603050405020304" pitchFamily="18" charset="-78"/>
                <a:cs typeface="Simplified Arabic" panose="02020603050405020304" pitchFamily="18" charset="-78"/>
              </a:rPr>
              <a:t>،</a:t>
            </a:r>
            <a:r>
              <a:rPr lang="en-US" sz="2800" b="1">
                <a:latin typeface="Simplified Arabic" panose="02020603050405020304" pitchFamily="18" charset="-78"/>
                <a:cs typeface="Simplified Arabic" panose="02020603050405020304" pitchFamily="18" charset="-78"/>
              </a:rPr>
              <a:t> وتُسهم هذه الأدوات في تبسيط القضايا المعقدة، وتعزيز جاذبية المحتوى، وزيادة معدلات التفاعل مع القصص الصحفية</a:t>
            </a:r>
            <a:r>
              <a:rPr lang="ar-EG" sz="2800" b="1">
                <a:latin typeface="Simplified Arabic" panose="02020603050405020304" pitchFamily="18" charset="-78"/>
                <a:cs typeface="Simplified Arabic" panose="02020603050405020304" pitchFamily="18" charset="-78"/>
              </a:rPr>
              <a:t>،</a:t>
            </a:r>
            <a:r>
              <a:rPr lang="en-US" sz="2800" b="1">
                <a:latin typeface="Simplified Arabic" panose="02020603050405020304" pitchFamily="18" charset="-78"/>
                <a:cs typeface="Simplified Arabic" panose="02020603050405020304" pitchFamily="18" charset="-78"/>
              </a:rPr>
              <a:t> كما تتيح بعض الأنظمة اقتراح أنسب أشكال العرض البصري وفق طبيعة البيانات والجمهور المستهدف</a:t>
            </a:r>
            <a:r>
              <a:rPr lang="ar-EG" sz="2800" b="1">
                <a:latin typeface="Simplified Arabic" panose="02020603050405020304" pitchFamily="18" charset="-78"/>
                <a:cs typeface="Simplified Arabic" panose="02020603050405020304" pitchFamily="18" charset="-78"/>
              </a:rPr>
              <a:t>.</a:t>
            </a:r>
            <a:endParaRPr lang="en-US" sz="2800" b="1" u="sng">
              <a:solidFill>
                <a:schemeClr val="tx2"/>
              </a:solidFill>
              <a:latin typeface="Simplified Arabic" panose="02020603050405020304" pitchFamily="18" charset="-78"/>
              <a:cs typeface="Simplified Arabic" panose="02020603050405020304" pitchFamily="18" charset="-78"/>
            </a:endParaRPr>
          </a:p>
        </p:txBody>
      </p:sp>
      <p:pic>
        <p:nvPicPr>
          <p:cNvPr id="11" name="Content Placeholder 10">
            <a:extLst>
              <a:ext uri="{FF2B5EF4-FFF2-40B4-BE49-F238E27FC236}">
                <a16:creationId xmlns:a16="http://schemas.microsoft.com/office/drawing/2014/main" id="{E6AE3ACE-6CBD-A0F9-8359-9093E20D3526}"/>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65470" y="1386016"/>
            <a:ext cx="5161935" cy="5233501"/>
          </a:xfrm>
          <a:prstGeom prst="rect">
            <a:avLst/>
          </a:prstGeom>
        </p:spPr>
      </p:pic>
    </p:spTree>
    <p:extLst>
      <p:ext uri="{BB962C8B-B14F-4D97-AF65-F5344CB8AC3E}">
        <p14:creationId xmlns:p14="http://schemas.microsoft.com/office/powerpoint/2010/main" val="3100703114"/>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64815D-757D-331D-F51D-49EE92600607}"/>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00B5508A-7815-0514-9668-5ECAED521533}"/>
              </a:ext>
            </a:extLst>
          </p:cNvPr>
          <p:cNvSpPr txBox="1"/>
          <p:nvPr/>
        </p:nvSpPr>
        <p:spPr>
          <a:xfrm>
            <a:off x="9568288" y="6395080"/>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BF8B87CC-9094-03A9-FD5E-919FAECCB341}"/>
              </a:ext>
            </a:extLst>
          </p:cNvPr>
          <p:cNvSpPr txBox="1">
            <a:spLocks noGrp="1"/>
          </p:cNvSpPr>
          <p:nvPr>
            <p:ph type="title"/>
          </p:nvPr>
        </p:nvSpPr>
        <p:spPr>
          <a:xfrm>
            <a:off x="721349" y="263140"/>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أهمية الذكاء الاصطناعي لصحافة البيانات</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4D6E46D5-0099-965C-01FF-36B3BBDB6565}"/>
              </a:ext>
            </a:extLst>
          </p:cNvPr>
          <p:cNvSpPr txBox="1"/>
          <p:nvPr/>
        </p:nvSpPr>
        <p:spPr>
          <a:xfrm>
            <a:off x="5589640" y="1312931"/>
            <a:ext cx="6193804" cy="5209118"/>
          </a:xfrm>
          <a:prstGeom prst="rect">
            <a:avLst/>
          </a:prstGeom>
          <a:noFill/>
        </p:spPr>
        <p:txBody>
          <a:bodyPr wrap="square">
            <a:spAutoFit/>
          </a:bodyPr>
          <a:lstStyle/>
          <a:p>
            <a:pPr algn="just" rtl="1">
              <a:lnSpc>
                <a:spcPct val="150000"/>
              </a:lnSpc>
              <a:spcBef>
                <a:spcPts val="130"/>
              </a:spcBef>
              <a:spcAft>
                <a:spcPts val="130"/>
              </a:spcAft>
            </a:pPr>
            <a:r>
              <a:rPr lang="en-US" sz="2800" b="1">
                <a:latin typeface="Simplified Arabic" panose="02020603050405020304" pitchFamily="18" charset="-78"/>
                <a:cs typeface="Simplified Arabic" panose="02020603050405020304" pitchFamily="18" charset="-78"/>
              </a:rPr>
              <a:t>5</a:t>
            </a:r>
            <a:r>
              <a:rPr lang="ar-EG" sz="2800" b="1">
                <a:latin typeface="Simplified Arabic" panose="02020603050405020304" pitchFamily="18" charset="-78"/>
                <a:cs typeface="Simplified Arabic" panose="02020603050405020304" pitchFamily="18" charset="-78"/>
              </a:rPr>
              <a:t>. و</a:t>
            </a:r>
            <a:r>
              <a:rPr lang="en-US" sz="2800" b="1">
                <a:latin typeface="Simplified Arabic" panose="02020603050405020304" pitchFamily="18" charset="-78"/>
                <a:cs typeface="Simplified Arabic" panose="02020603050405020304" pitchFamily="18" charset="-78"/>
              </a:rPr>
              <a:t>لا يقتصر دور الذكاء الاصطناعي على التحليل والتصور فقط، بل يمتد إلى السرد القصصي الآلي، </a:t>
            </a:r>
            <a:r>
              <a:rPr lang="en-US" sz="2800" b="1" u="sng">
                <a:latin typeface="Simplified Arabic" panose="02020603050405020304" pitchFamily="18" charset="-78"/>
                <a:cs typeface="Simplified Arabic" panose="02020603050405020304" pitchFamily="18" charset="-78"/>
              </a:rPr>
              <a:t>حيث يمكن إنتاج تقارير إخبارية أولية اعتمادًا على البيانات المدخلة، وهو ما يُعرف بالصحافة الآلية</a:t>
            </a:r>
            <a:r>
              <a:rPr lang="ar-EG" sz="2800" b="1" u="sng">
                <a:latin typeface="Simplified Arabic" panose="02020603050405020304" pitchFamily="18" charset="-78"/>
                <a:cs typeface="Simplified Arabic" panose="02020603050405020304" pitchFamily="18" charset="-78"/>
              </a:rPr>
              <a:t>،</a:t>
            </a:r>
            <a:r>
              <a:rPr lang="en-US" sz="2800" b="1" u="sng">
                <a:latin typeface="Simplified Arabic" panose="02020603050405020304" pitchFamily="18" charset="-78"/>
                <a:cs typeface="Simplified Arabic" panose="02020603050405020304" pitchFamily="18" charset="-78"/>
              </a:rPr>
              <a:t> وتبرز أهمية هذا الجانب في المجالات التي تعتمد على البيانات المتكررة مثل</a:t>
            </a:r>
            <a:r>
              <a:rPr lang="ar-EG" sz="2800" b="1" u="sng">
                <a:latin typeface="Simplified Arabic" panose="02020603050405020304" pitchFamily="18" charset="-78"/>
                <a:cs typeface="Simplified Arabic" panose="02020603050405020304" pitchFamily="18" charset="-78"/>
              </a:rPr>
              <a:t>:</a:t>
            </a:r>
            <a:r>
              <a:rPr lang="en-US" sz="2800" b="1" u="sng">
                <a:latin typeface="Simplified Arabic" panose="02020603050405020304" pitchFamily="18" charset="-78"/>
                <a:cs typeface="Simplified Arabic" panose="02020603050405020304" pitchFamily="18" charset="-78"/>
              </a:rPr>
              <a:t> الاقتصاد والرياضة والطقس</a:t>
            </a:r>
            <a:r>
              <a:rPr lang="en-US" sz="2800" b="1">
                <a:latin typeface="Simplified Arabic" panose="02020603050405020304" pitchFamily="18" charset="-78"/>
                <a:cs typeface="Simplified Arabic" panose="02020603050405020304" pitchFamily="18" charset="-78"/>
              </a:rPr>
              <a:t>، مما يوفر وقت الصحفيين للتركيز على التحقيقات المعمقة والقصص الإنسانية</a:t>
            </a:r>
            <a:r>
              <a:rPr lang="ar-EG" sz="2800" b="1">
                <a:latin typeface="Simplified Arabic" panose="02020603050405020304" pitchFamily="18" charset="-78"/>
                <a:cs typeface="Simplified Arabic" panose="02020603050405020304" pitchFamily="18" charset="-78"/>
              </a:rPr>
              <a:t>.</a:t>
            </a:r>
            <a:endParaRPr lang="en-US" sz="2800" b="1" u="sng">
              <a:solidFill>
                <a:schemeClr val="tx2"/>
              </a:solidFill>
              <a:latin typeface="Simplified Arabic" panose="02020603050405020304" pitchFamily="18" charset="-78"/>
              <a:cs typeface="Simplified Arabic" panose="02020603050405020304" pitchFamily="18" charset="-78"/>
            </a:endParaRPr>
          </a:p>
        </p:txBody>
      </p:sp>
      <p:pic>
        <p:nvPicPr>
          <p:cNvPr id="3" name="Content Placeholder 2">
            <a:extLst>
              <a:ext uri="{FF2B5EF4-FFF2-40B4-BE49-F238E27FC236}">
                <a16:creationId xmlns:a16="http://schemas.microsoft.com/office/drawing/2014/main" id="{0DC74F66-0CCE-4EDC-0FFE-18E56E1A090C}"/>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80219" y="1535414"/>
            <a:ext cx="5134898" cy="4907312"/>
          </a:xfrm>
          <a:prstGeom prst="rect">
            <a:avLst/>
          </a:prstGeom>
        </p:spPr>
      </p:pic>
    </p:spTree>
    <p:extLst>
      <p:ext uri="{BB962C8B-B14F-4D97-AF65-F5344CB8AC3E}">
        <p14:creationId xmlns:p14="http://schemas.microsoft.com/office/powerpoint/2010/main" val="3509825814"/>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CD2E61-01BC-846F-0F42-5F11B688E1F7}"/>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126B7FD0-1BEB-A524-7345-F7A454CF679B}"/>
              </a:ext>
            </a:extLst>
          </p:cNvPr>
          <p:cNvSpPr txBox="1"/>
          <p:nvPr/>
        </p:nvSpPr>
        <p:spPr>
          <a:xfrm>
            <a:off x="9568288" y="6395080"/>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5C101635-3651-9BC7-A47A-1F866E344D33}"/>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أهمية الذكاء الاصطناعي لصحافة البيانات</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237C47BF-D4CB-1382-5514-AC5DCDFD4F81}"/>
              </a:ext>
            </a:extLst>
          </p:cNvPr>
          <p:cNvSpPr txBox="1"/>
          <p:nvPr/>
        </p:nvSpPr>
        <p:spPr>
          <a:xfrm>
            <a:off x="5589640" y="1553777"/>
            <a:ext cx="6193804" cy="4562788"/>
          </a:xfrm>
          <a:prstGeom prst="rect">
            <a:avLst/>
          </a:prstGeom>
          <a:noFill/>
        </p:spPr>
        <p:txBody>
          <a:bodyPr wrap="square">
            <a:spAutoFit/>
          </a:bodyPr>
          <a:lstStyle/>
          <a:p>
            <a:pPr algn="just" rtl="1">
              <a:lnSpc>
                <a:spcPct val="150000"/>
              </a:lnSpc>
              <a:spcBef>
                <a:spcPts val="130"/>
              </a:spcBef>
              <a:spcAft>
                <a:spcPts val="130"/>
              </a:spcAft>
            </a:pPr>
            <a:r>
              <a:rPr lang="en-US" sz="2800" b="1">
                <a:latin typeface="Simplified Arabic" panose="02020603050405020304" pitchFamily="18" charset="-78"/>
                <a:cs typeface="Simplified Arabic" panose="02020603050405020304" pitchFamily="18" charset="-78"/>
              </a:rPr>
              <a:t>6</a:t>
            </a:r>
            <a:r>
              <a:rPr lang="ar-EG" sz="2800" b="1">
                <a:latin typeface="Simplified Arabic" panose="02020603050405020304" pitchFamily="18" charset="-78"/>
                <a:cs typeface="Simplified Arabic" panose="02020603050405020304" pitchFamily="18" charset="-78"/>
              </a:rPr>
              <a:t>. و</a:t>
            </a:r>
            <a:r>
              <a:rPr lang="en-US" sz="2800" b="1">
                <a:latin typeface="Simplified Arabic" panose="02020603050405020304" pitchFamily="18" charset="-78"/>
                <a:cs typeface="Simplified Arabic" panose="02020603050405020304" pitchFamily="18" charset="-78"/>
              </a:rPr>
              <a:t>على مستوى التحقق من المعلومات، فقد أصبح الذكاء الاصطناعي أداة فعالة في كشف الأخبار الزائفة والمحتوى المضلل، من خلال تحليل النصوص والصور والفيديوهات، ومقارنتها بقواعد بيانات موثوقة</a:t>
            </a:r>
            <a:r>
              <a:rPr lang="ar-EG" sz="2800" b="1">
                <a:latin typeface="Simplified Arabic" panose="02020603050405020304" pitchFamily="18" charset="-78"/>
                <a:cs typeface="Simplified Arabic" panose="02020603050405020304" pitchFamily="18" charset="-78"/>
              </a:rPr>
              <a:t>،</a:t>
            </a:r>
            <a:r>
              <a:rPr lang="en-US" sz="2800" b="1">
                <a:latin typeface="Simplified Arabic" panose="02020603050405020304" pitchFamily="18" charset="-78"/>
                <a:cs typeface="Simplified Arabic" panose="02020603050405020304" pitchFamily="18" charset="-78"/>
              </a:rPr>
              <a:t> وتسهم هذه التطبيقات في تعزيز مصداقية صحافة البيانات والحد من انتشار التضليل الإعلامي، خاصة في ظل البيئة الرقمية المتسارعة</a:t>
            </a:r>
            <a:r>
              <a:rPr lang="ar-EG" sz="2800" b="1">
                <a:latin typeface="Simplified Arabic" panose="02020603050405020304" pitchFamily="18" charset="-78"/>
                <a:cs typeface="Simplified Arabic" panose="02020603050405020304" pitchFamily="18" charset="-78"/>
              </a:rPr>
              <a:t>.</a:t>
            </a:r>
            <a:endParaRPr lang="en-US" sz="2800" b="1" u="sng">
              <a:solidFill>
                <a:schemeClr val="tx2"/>
              </a:solidFill>
              <a:latin typeface="Simplified Arabic" panose="02020603050405020304" pitchFamily="18" charset="-78"/>
              <a:cs typeface="Simplified Arabic" panose="02020603050405020304" pitchFamily="18" charset="-78"/>
            </a:endParaRPr>
          </a:p>
        </p:txBody>
      </p:sp>
      <p:pic>
        <p:nvPicPr>
          <p:cNvPr id="3" name="Content Placeholder 2">
            <a:extLst>
              <a:ext uri="{FF2B5EF4-FFF2-40B4-BE49-F238E27FC236}">
                <a16:creationId xmlns:a16="http://schemas.microsoft.com/office/drawing/2014/main" id="{8422B3BB-0C0F-4352-C14D-9639B6E0A1C6}"/>
              </a:ext>
            </a:extLst>
          </p:cNvPr>
          <p:cNvPicPr>
            <a:picLocks noGrp="1" noChangeAspect="1"/>
          </p:cNvPicPr>
          <p:nvPr>
            <p:ph sz="half" idx="1"/>
          </p:nvPr>
        </p:nvPicPr>
        <p:blipFill>
          <a:blip r:embed="rId2"/>
          <a:stretch>
            <a:fillRect/>
          </a:stretch>
        </p:blipFill>
        <p:spPr>
          <a:xfrm>
            <a:off x="159774" y="1553777"/>
            <a:ext cx="5181600" cy="5097746"/>
          </a:xfrm>
          <a:prstGeom prst="rect">
            <a:avLst/>
          </a:prstGeom>
        </p:spPr>
      </p:pic>
    </p:spTree>
    <p:extLst>
      <p:ext uri="{BB962C8B-B14F-4D97-AF65-F5344CB8AC3E}">
        <p14:creationId xmlns:p14="http://schemas.microsoft.com/office/powerpoint/2010/main" val="316488931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B8ED58-A673-571A-B4F1-1C251F0C0A15}"/>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152AC42E-5CBF-8278-D76D-0FA1D4AF9755}"/>
              </a:ext>
            </a:extLst>
          </p:cNvPr>
          <p:cNvSpPr txBox="1"/>
          <p:nvPr/>
        </p:nvSpPr>
        <p:spPr>
          <a:xfrm>
            <a:off x="9568288" y="6395080"/>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A8535101-CAB9-0F09-0A56-11AF0346AC5E}"/>
              </a:ext>
            </a:extLst>
          </p:cNvPr>
          <p:cNvSpPr txBox="1">
            <a:spLocks noGrp="1"/>
          </p:cNvSpPr>
          <p:nvPr>
            <p:ph type="title"/>
          </p:nvPr>
        </p:nvSpPr>
        <p:spPr>
          <a:xfrm>
            <a:off x="838200" y="267762"/>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أهمية الذكاء الاصطناعي لصحافة البيانات</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9ECA40FC-7F78-8989-B269-AF6C8E301463}"/>
              </a:ext>
            </a:extLst>
          </p:cNvPr>
          <p:cNvSpPr txBox="1"/>
          <p:nvPr/>
        </p:nvSpPr>
        <p:spPr>
          <a:xfrm>
            <a:off x="5442155" y="1395653"/>
            <a:ext cx="6370786" cy="6527428"/>
          </a:xfrm>
          <a:prstGeom prst="rect">
            <a:avLst/>
          </a:prstGeom>
          <a:noFill/>
        </p:spPr>
        <p:txBody>
          <a:bodyPr wrap="square">
            <a:spAutoFit/>
          </a:bodyPr>
          <a:lstStyle/>
          <a:p>
            <a:pPr marL="342900" indent="-342900" algn="just" rtl="1">
              <a:lnSpc>
                <a:spcPct val="150000"/>
              </a:lnSpc>
              <a:spcBef>
                <a:spcPts val="130"/>
              </a:spcBef>
              <a:spcAft>
                <a:spcPts val="130"/>
              </a:spcAft>
              <a:buFont typeface="Wingdings" panose="05000000000000000000" pitchFamily="2" charset="2"/>
              <a:buChar char="q"/>
            </a:pPr>
            <a:r>
              <a:rPr lang="ar-EG" sz="2800" b="1">
                <a:latin typeface="Simplified Arabic" panose="02020603050405020304" pitchFamily="18" charset="-78"/>
                <a:cs typeface="Simplified Arabic" panose="02020603050405020304" pitchFamily="18" charset="-78"/>
              </a:rPr>
              <a:t> </a:t>
            </a:r>
            <a:r>
              <a:rPr lang="en-US" sz="2700" b="1">
                <a:latin typeface="Simplified Arabic" panose="02020603050405020304" pitchFamily="18" charset="-78"/>
                <a:cs typeface="Simplified Arabic" panose="02020603050405020304" pitchFamily="18" charset="-78"/>
              </a:rPr>
              <a:t>ورغم هذه المزايا، فإن توظيف الذكاء الاصطناعي في صحافة البيانات </a:t>
            </a:r>
            <a:r>
              <a:rPr lang="en-US" sz="2700" b="1" u="sng">
                <a:latin typeface="Simplified Arabic" panose="02020603050405020304" pitchFamily="18" charset="-78"/>
                <a:cs typeface="Simplified Arabic" panose="02020603050405020304" pitchFamily="18" charset="-78"/>
              </a:rPr>
              <a:t>يثير عددًا من التحديات الأخلاقية والمهنية، مثل</a:t>
            </a:r>
            <a:r>
              <a:rPr lang="ar-EG" sz="2700" b="1" u="sng">
                <a:latin typeface="Simplified Arabic" panose="02020603050405020304" pitchFamily="18" charset="-78"/>
                <a:cs typeface="Simplified Arabic" panose="02020603050405020304" pitchFamily="18" charset="-78"/>
              </a:rPr>
              <a:t>:</a:t>
            </a:r>
            <a:r>
              <a:rPr lang="en-US" sz="2700" b="1" u="sng">
                <a:latin typeface="Simplified Arabic" panose="02020603050405020304" pitchFamily="18" charset="-78"/>
                <a:cs typeface="Simplified Arabic" panose="02020603050405020304" pitchFamily="18" charset="-78"/>
              </a:rPr>
              <a:t> قضايا الخصوصية، والتحيز الخوارزمي، والاعتماد المفرط على الأنظمة الآلية</a:t>
            </a:r>
            <a:r>
              <a:rPr lang="ar-EG" sz="2700" b="1">
                <a:latin typeface="Simplified Arabic" panose="02020603050405020304" pitchFamily="18" charset="-78"/>
                <a:cs typeface="Simplified Arabic" panose="02020603050405020304" pitchFamily="18" charset="-78"/>
              </a:rPr>
              <a:t>،</a:t>
            </a:r>
            <a:r>
              <a:rPr lang="en-US" sz="2700" b="1">
                <a:latin typeface="Simplified Arabic" panose="02020603050405020304" pitchFamily="18" charset="-78"/>
                <a:cs typeface="Simplified Arabic" panose="02020603050405020304" pitchFamily="18" charset="-78"/>
              </a:rPr>
              <a:t> ولذلك تبرز أهمية وضع أطر تنظيمية وأخلاقية واضحة تضمن الاستخدام المسؤول لهذه التقنيات، وتحافظ على الدور الإنساني للصحفي في تفسير البيانات وصياغة الرسائل الإعلامية</a:t>
            </a:r>
            <a:r>
              <a:rPr lang="ar-EG" sz="2700" b="1">
                <a:latin typeface="Simplified Arabic" panose="02020603050405020304" pitchFamily="18" charset="-78"/>
                <a:cs typeface="Simplified Arabic" panose="02020603050405020304" pitchFamily="18" charset="-78"/>
              </a:rPr>
              <a:t>.</a:t>
            </a:r>
            <a:br>
              <a:rPr lang="en-US" sz="2700" b="1">
                <a:latin typeface="Simplified Arabic" panose="02020603050405020304" pitchFamily="18" charset="-78"/>
                <a:cs typeface="Simplified Arabic" panose="02020603050405020304" pitchFamily="18" charset="-78"/>
              </a:rPr>
            </a:br>
            <a:endParaRPr lang="en-US" sz="2700" b="1">
              <a:latin typeface="Simplified Arabic" panose="02020603050405020304" pitchFamily="18" charset="-78"/>
              <a:cs typeface="Simplified Arabic" panose="02020603050405020304" pitchFamily="18" charset="-78"/>
            </a:endParaRPr>
          </a:p>
          <a:p>
            <a:pPr algn="just" rtl="1">
              <a:lnSpc>
                <a:spcPct val="150000"/>
              </a:lnSpc>
              <a:spcBef>
                <a:spcPts val="130"/>
              </a:spcBef>
              <a:spcAft>
                <a:spcPts val="130"/>
              </a:spcAft>
            </a:pPr>
            <a:endParaRPr lang="en-US" sz="2800" b="1" u="sng">
              <a:solidFill>
                <a:schemeClr val="tx2"/>
              </a:solidFill>
              <a:latin typeface="Simplified Arabic" panose="02020603050405020304" pitchFamily="18" charset="-78"/>
              <a:cs typeface="Simplified Arabic" panose="02020603050405020304" pitchFamily="18" charset="-78"/>
            </a:endParaRPr>
          </a:p>
        </p:txBody>
      </p:sp>
      <p:pic>
        <p:nvPicPr>
          <p:cNvPr id="3" name="Content Placeholder 2">
            <a:extLst>
              <a:ext uri="{FF2B5EF4-FFF2-40B4-BE49-F238E27FC236}">
                <a16:creationId xmlns:a16="http://schemas.microsoft.com/office/drawing/2014/main" id="{752F7E16-B186-F4A7-F21F-86CAA38318AC}"/>
              </a:ext>
            </a:extLst>
          </p:cNvPr>
          <p:cNvPicPr>
            <a:picLocks noGrp="1" noChangeAspect="1"/>
          </p:cNvPicPr>
          <p:nvPr>
            <p:ph sz="half" idx="1"/>
          </p:nvPr>
        </p:nvPicPr>
        <p:blipFill>
          <a:blip r:embed="rId2"/>
          <a:stretch>
            <a:fillRect/>
          </a:stretch>
        </p:blipFill>
        <p:spPr>
          <a:xfrm>
            <a:off x="206476" y="1624254"/>
            <a:ext cx="4975123" cy="5012520"/>
          </a:xfrm>
          <a:prstGeom prst="rect">
            <a:avLst/>
          </a:prstGeom>
        </p:spPr>
      </p:pic>
    </p:spTree>
    <p:extLst>
      <p:ext uri="{BB962C8B-B14F-4D97-AF65-F5344CB8AC3E}">
        <p14:creationId xmlns:p14="http://schemas.microsoft.com/office/powerpoint/2010/main" val="2847355780"/>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8DBD62-B512-EA74-DB27-1FDF363D2D85}"/>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B05BDB35-F7A6-AB46-40AA-E4BC328F326A}"/>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1765A858-88C8-385D-0CF8-E9872AE04471}"/>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3600" b="1">
                <a:solidFill>
                  <a:schemeClr val="bg1"/>
                </a:solidFill>
                <a:latin typeface="Simplified Arabic" panose="02020603050405020304" pitchFamily="18" charset="-78"/>
                <a:cs typeface="Simplified Arabic" panose="02020603050405020304" pitchFamily="18" charset="-78"/>
              </a:rPr>
              <a:t>ثالثًا: تطبيقات الذكاء الاصطناعي</a:t>
            </a:r>
            <a:r>
              <a:rPr lang="en-US" sz="3600" b="1">
                <a:solidFill>
                  <a:schemeClr val="bg1"/>
                </a:solidFill>
                <a:latin typeface="Simplified Arabic" panose="02020603050405020304" pitchFamily="18" charset="-78"/>
                <a:cs typeface="Simplified Arabic" panose="02020603050405020304" pitchFamily="18" charset="-78"/>
              </a:rPr>
              <a:t> </a:t>
            </a:r>
            <a:r>
              <a:rPr lang="ar-EG" sz="3600" b="1">
                <a:solidFill>
                  <a:schemeClr val="bg1"/>
                </a:solidFill>
                <a:latin typeface="Simplified Arabic" panose="02020603050405020304" pitchFamily="18" charset="-78"/>
                <a:cs typeface="Simplified Arabic" panose="02020603050405020304" pitchFamily="18" charset="-78"/>
              </a:rPr>
              <a:t>في إنتاج المحتوى المدفوع بالبيانات</a:t>
            </a:r>
            <a:endParaRPr lang="en-US" sz="36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20196F2D-2BD9-DE4D-143F-D1AF9AF414DF}"/>
              </a:ext>
            </a:extLst>
          </p:cNvPr>
          <p:cNvSpPr txBox="1"/>
          <p:nvPr/>
        </p:nvSpPr>
        <p:spPr>
          <a:xfrm>
            <a:off x="5678128" y="1395653"/>
            <a:ext cx="5921476" cy="4942507"/>
          </a:xfrm>
          <a:prstGeom prst="rect">
            <a:avLst/>
          </a:prstGeom>
          <a:noFill/>
        </p:spPr>
        <p:txBody>
          <a:bodyPr wrap="square">
            <a:spAutoFit/>
          </a:bodyPr>
          <a:lstStyle/>
          <a:p>
            <a:pPr algn="r" rtl="1">
              <a:lnSpc>
                <a:spcPct val="130000"/>
              </a:lnSpc>
            </a:pPr>
            <a:r>
              <a:rPr lang="en-US" sz="2800" b="1" u="sng">
                <a:solidFill>
                  <a:schemeClr val="tx2"/>
                </a:solidFill>
                <a:effectLst/>
                <a:latin typeface="Simplified Arabic" panose="02020603050405020304" pitchFamily="18" charset="-78"/>
                <a:ea typeface="MS Mincho" panose="02020609040205080304" pitchFamily="49" charset="-128"/>
                <a:cs typeface="Simplified Arabic" panose="02020603050405020304" pitchFamily="18" charset="-78"/>
              </a:rPr>
              <a:t>1</a:t>
            </a:r>
            <a:r>
              <a:rPr lang="ar-EG" sz="2800" b="1" u="sng">
                <a:solidFill>
                  <a:schemeClr val="tx2"/>
                </a:solidFill>
                <a:effectLst/>
                <a:latin typeface="Simplified Arabic" panose="02020603050405020304" pitchFamily="18" charset="-78"/>
                <a:ea typeface="MS Mincho" panose="02020609040205080304" pitchFamily="49" charset="-128"/>
                <a:cs typeface="Simplified Arabic" panose="02020603050405020304" pitchFamily="18" charset="-78"/>
              </a:rPr>
              <a:t>.</a:t>
            </a:r>
            <a:r>
              <a:rPr lang="en-US" sz="2800" b="1" u="sng">
                <a:solidFill>
                  <a:schemeClr val="tx2"/>
                </a:solidFill>
                <a:effectLst/>
                <a:latin typeface="Simplified Arabic" panose="02020603050405020304" pitchFamily="18" charset="-78"/>
                <a:ea typeface="MS Mincho" panose="02020609040205080304" pitchFamily="49" charset="-128"/>
                <a:cs typeface="Simplified Arabic" panose="02020603050405020304" pitchFamily="18" charset="-78"/>
              </a:rPr>
              <a:t>مرحلة جمع البيانات</a:t>
            </a:r>
            <a:r>
              <a:rPr lang="ar-EG" sz="2800" b="1" u="sng">
                <a:solidFill>
                  <a:schemeClr val="tx2"/>
                </a:solidFill>
                <a:latin typeface="Simplified Arabic" panose="02020603050405020304" pitchFamily="18" charset="-78"/>
                <a:ea typeface="MS Mincho" panose="02020609040205080304" pitchFamily="49" charset="-128"/>
                <a:cs typeface="Simplified Arabic" panose="02020603050405020304" pitchFamily="18" charset="-78"/>
              </a:rPr>
              <a:t>:</a:t>
            </a:r>
            <a:endParaRPr lang="ar-EG" sz="2800" b="1" u="sng">
              <a:solidFill>
                <a:schemeClr val="tx2"/>
              </a:solidFill>
              <a:effectLst/>
              <a:latin typeface="Simplified Arabic" panose="02020603050405020304" pitchFamily="18" charset="-78"/>
              <a:ea typeface="MS Mincho" panose="02020609040205080304" pitchFamily="49" charset="-128"/>
              <a:cs typeface="Simplified Arabic" panose="02020603050405020304" pitchFamily="18" charset="-78"/>
            </a:endParaRPr>
          </a:p>
          <a:p>
            <a:pPr algn="just" rtl="1">
              <a:lnSpc>
                <a:spcPct val="130000"/>
              </a:lnSpc>
            </a:pPr>
            <a:r>
              <a:rPr lang="en-US" sz="2700" b="1">
                <a:effectLst/>
                <a:latin typeface="Simplified Arabic" panose="02020603050405020304" pitchFamily="18" charset="-78"/>
                <a:ea typeface="MS Mincho" panose="02020609040205080304" pitchFamily="49" charset="-128"/>
                <a:cs typeface="Simplified Arabic" panose="02020603050405020304" pitchFamily="18" charset="-78"/>
              </a:rPr>
              <a:t>تُستخدم تقنيات الذكاء الاصطناعي في الزحف الآلي على المواقع الإلكترونية (Web Scraping)، وتحليل البيانات القادمة من منصات التواصل الاجتماعي، واستخلاص المعلومات من الوثائق الممسوحة ضوئيًا باستخدام تقنيات التعرف الضوئي على الحروف</a:t>
            </a:r>
            <a:r>
              <a:rPr lang="en-US" sz="2700" b="1">
                <a:latin typeface="Simplified Arabic" panose="02020603050405020304" pitchFamily="18" charset="-78"/>
                <a:cs typeface="Simplified Arabic" panose="02020603050405020304" pitchFamily="18" charset="-78"/>
              </a:rPr>
              <a:t>OCR)</a:t>
            </a:r>
            <a:r>
              <a:rPr lang="ar-EG" sz="2700" b="1">
                <a:latin typeface="Simplified Arabic" panose="02020603050405020304" pitchFamily="18" charset="-78"/>
                <a:cs typeface="Simplified Arabic" panose="02020603050405020304" pitchFamily="18" charset="-78"/>
              </a:rPr>
              <a:t>)، </a:t>
            </a:r>
            <a:r>
              <a:rPr lang="en-US" sz="2700" b="1">
                <a:latin typeface="Simplified Arabic" panose="02020603050405020304" pitchFamily="18" charset="-78"/>
                <a:cs typeface="Simplified Arabic" panose="02020603050405020304" pitchFamily="18" charset="-78"/>
              </a:rPr>
              <a:t>مما يسهم في توسيع نطاق المصادر الصحفية وتعزيز تنوعه</a:t>
            </a:r>
            <a:r>
              <a:rPr lang="ar-EG" sz="2700" b="1">
                <a:latin typeface="Simplified Arabic" panose="02020603050405020304" pitchFamily="18" charset="-78"/>
                <a:cs typeface="Simplified Arabic" panose="02020603050405020304" pitchFamily="18" charset="-78"/>
              </a:rPr>
              <a:t>، </a:t>
            </a:r>
            <a:r>
              <a:rPr lang="ar-EG" sz="2700" b="1" u="sng">
                <a:solidFill>
                  <a:schemeClr val="tx2"/>
                </a:solidFill>
                <a:latin typeface="Simplified Arabic" panose="02020603050405020304" pitchFamily="18" charset="-78"/>
                <a:cs typeface="Simplified Arabic" panose="02020603050405020304" pitchFamily="18" charset="-78"/>
              </a:rPr>
              <a:t>ومن أبرز تلك التقنيات:</a:t>
            </a:r>
            <a:endParaRPr lang="en-US" sz="2700" b="1" u="sng">
              <a:solidFill>
                <a:schemeClr val="tx2"/>
              </a:solidFill>
              <a:latin typeface="Simplified Arabic" panose="02020603050405020304" pitchFamily="18" charset="-78"/>
              <a:cs typeface="Simplified Arabic" panose="02020603050405020304" pitchFamily="18" charset="-78"/>
            </a:endParaRPr>
          </a:p>
        </p:txBody>
      </p:sp>
      <p:pic>
        <p:nvPicPr>
          <p:cNvPr id="13" name="Content Placeholder 12">
            <a:extLst>
              <a:ext uri="{FF2B5EF4-FFF2-40B4-BE49-F238E27FC236}">
                <a16:creationId xmlns:a16="http://schemas.microsoft.com/office/drawing/2014/main" id="{0E96D10D-CB9A-4778-DE57-7FF933DE06A3}"/>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50723" y="1701800"/>
            <a:ext cx="5292875" cy="4942506"/>
          </a:xfrm>
          <a:prstGeom prst="rect">
            <a:avLst/>
          </a:prstGeom>
        </p:spPr>
      </p:pic>
    </p:spTree>
    <p:extLst>
      <p:ext uri="{BB962C8B-B14F-4D97-AF65-F5344CB8AC3E}">
        <p14:creationId xmlns:p14="http://schemas.microsoft.com/office/powerpoint/2010/main" val="249945124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957638-2814-ED26-02BE-A6B69DF022E6}"/>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52211C87-0A37-B040-13F1-C642BC1DE035}"/>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F06B9566-EF46-48C0-D69C-D8DCBD5CC97E}"/>
              </a:ext>
            </a:extLst>
          </p:cNvPr>
          <p:cNvSpPr txBox="1">
            <a:spLocks noGrp="1"/>
          </p:cNvSpPr>
          <p:nvPr>
            <p:ph type="title"/>
          </p:nvPr>
        </p:nvSpPr>
        <p:spPr>
          <a:xfrm>
            <a:off x="838200" y="314317"/>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3600" b="1">
                <a:solidFill>
                  <a:schemeClr val="bg1"/>
                </a:solidFill>
                <a:latin typeface="Simplified Arabic" panose="02020603050405020304" pitchFamily="18" charset="-78"/>
                <a:cs typeface="Simplified Arabic" panose="02020603050405020304" pitchFamily="18" charset="-78"/>
              </a:rPr>
              <a:t>ثالثًا: تطبيقات الذكاء الاصطناعي</a:t>
            </a:r>
            <a:r>
              <a:rPr lang="en-US" sz="3600" b="1">
                <a:solidFill>
                  <a:schemeClr val="bg1"/>
                </a:solidFill>
                <a:latin typeface="Simplified Arabic" panose="02020603050405020304" pitchFamily="18" charset="-78"/>
                <a:cs typeface="Simplified Arabic" panose="02020603050405020304" pitchFamily="18" charset="-78"/>
              </a:rPr>
              <a:t> </a:t>
            </a:r>
            <a:r>
              <a:rPr lang="ar-EG" sz="3600" b="1">
                <a:solidFill>
                  <a:schemeClr val="bg1"/>
                </a:solidFill>
                <a:latin typeface="Simplified Arabic" panose="02020603050405020304" pitchFamily="18" charset="-78"/>
                <a:cs typeface="Simplified Arabic" panose="02020603050405020304" pitchFamily="18" charset="-78"/>
              </a:rPr>
              <a:t>في إنتاج المحتوى المدفوع بالبيانات</a:t>
            </a:r>
            <a:endParaRPr lang="en-US" sz="36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379DBB33-5729-99AB-D38F-C0EAE7055287}"/>
              </a:ext>
            </a:extLst>
          </p:cNvPr>
          <p:cNvSpPr txBox="1"/>
          <p:nvPr/>
        </p:nvSpPr>
        <p:spPr>
          <a:xfrm>
            <a:off x="5678128" y="1395653"/>
            <a:ext cx="5921476" cy="5101397"/>
          </a:xfrm>
          <a:prstGeom prst="rect">
            <a:avLst/>
          </a:prstGeom>
          <a:noFill/>
        </p:spPr>
        <p:txBody>
          <a:bodyPr wrap="square">
            <a:spAutoFit/>
          </a:bodyPr>
          <a:lstStyle/>
          <a:p>
            <a:pPr algn="r" rtl="1">
              <a:lnSpc>
                <a:spcPct val="130000"/>
              </a:lnSpc>
            </a:pPr>
            <a:r>
              <a:rPr lang="ar-EG" sz="2800" b="1" u="sng">
                <a:solidFill>
                  <a:schemeClr val="tx2"/>
                </a:solidFill>
                <a:effectLst/>
                <a:latin typeface="Simplified Arabic" panose="02020603050405020304" pitchFamily="18" charset="-78"/>
                <a:ea typeface="MS Mincho" panose="02020609040205080304" pitchFamily="49" charset="-128"/>
                <a:cs typeface="Simplified Arabic" panose="02020603050405020304" pitchFamily="18" charset="-78"/>
              </a:rPr>
              <a:t>أداة </a:t>
            </a:r>
            <a:r>
              <a:rPr lang="en-US" sz="2800" b="1" u="sng">
                <a:solidFill>
                  <a:schemeClr val="tx2"/>
                </a:solidFill>
                <a:effectLst/>
                <a:latin typeface="Simplified Arabic" panose="02020603050405020304" pitchFamily="18" charset="-78"/>
                <a:ea typeface="MS Mincho" panose="02020609040205080304" pitchFamily="49" charset="-128"/>
                <a:cs typeface="Simplified Arabic" panose="02020603050405020304" pitchFamily="18" charset="-78"/>
              </a:rPr>
              <a:t>Energent.ai</a:t>
            </a:r>
            <a:r>
              <a:rPr lang="ar-EG" sz="2800" b="1" u="sng">
                <a:solidFill>
                  <a:schemeClr val="tx2"/>
                </a:solidFill>
                <a:latin typeface="Simplified Arabic" panose="02020603050405020304" pitchFamily="18" charset="-78"/>
                <a:ea typeface="MS Mincho" panose="02020609040205080304" pitchFamily="49" charset="-128"/>
                <a:cs typeface="Simplified Arabic" panose="02020603050405020304" pitchFamily="18" charset="-78"/>
              </a:rPr>
              <a:t>:</a:t>
            </a:r>
            <a:endParaRPr lang="en-US" sz="2800" b="1" u="sng">
              <a:solidFill>
                <a:schemeClr val="tx2"/>
              </a:solidFill>
              <a:latin typeface="Simplified Arabic" panose="02020603050405020304" pitchFamily="18" charset="-78"/>
              <a:ea typeface="MS Mincho" panose="02020609040205080304" pitchFamily="49" charset="-128"/>
              <a:cs typeface="Simplified Arabic" panose="02020603050405020304" pitchFamily="18" charset="-78"/>
            </a:endParaRPr>
          </a:p>
          <a:p>
            <a:pPr algn="just" rtl="1">
              <a:lnSpc>
                <a:spcPct val="130000"/>
              </a:lnSpc>
            </a:pPr>
            <a:r>
              <a:rPr lang="ar-EG" sz="2800" b="1">
                <a:latin typeface="Simplified Arabic" panose="02020603050405020304" pitchFamily="18" charset="-78"/>
                <a:cs typeface="Simplified Arabic" panose="02020603050405020304" pitchFamily="18" charset="-78"/>
              </a:rPr>
              <a:t>هى أداة تعتمد على الذكاء الاصطناعي لاستخلاص البيانات من مصادر مختلفة مثل: مواقع الويب وملفات </a:t>
            </a:r>
            <a:r>
              <a:rPr lang="en-US" sz="2800" b="1">
                <a:latin typeface="Simplified Arabic" panose="02020603050405020304" pitchFamily="18" charset="-78"/>
                <a:cs typeface="Simplified Arabic" panose="02020603050405020304" pitchFamily="18" charset="-78"/>
              </a:rPr>
              <a:t>PDF</a:t>
            </a:r>
            <a:r>
              <a:rPr lang="ar-EG" sz="2800" b="1">
                <a:latin typeface="Simplified Arabic" panose="02020603050405020304" pitchFamily="18" charset="-78"/>
                <a:cs typeface="Simplified Arabic" panose="02020603050405020304" pitchFamily="18" charset="-78"/>
              </a:rPr>
              <a:t>، حيث تقوم بجمع المعلومات تلقائيًا وتحليلها لاستخراج الأنماط والرؤى المهمة، وتساعد الأداة المستخدمين على تحويل البيانات غير المنظمة إلى معلومات منظمة وتقارير قابلة للاستخدام دون الحاجة إلى مهارات برمجية متقدمة.</a:t>
            </a:r>
            <a:endParaRPr lang="ar-EG" sz="2800" b="1" u="sng">
              <a:solidFill>
                <a:schemeClr val="tx2"/>
              </a:solidFill>
              <a:effectLst/>
              <a:latin typeface="Simplified Arabic" panose="02020603050405020304" pitchFamily="18" charset="-78"/>
              <a:ea typeface="MS Mincho" panose="02020609040205080304" pitchFamily="49" charset="-128"/>
              <a:cs typeface="Simplified Arabic" panose="02020603050405020304" pitchFamily="18" charset="-78"/>
            </a:endParaRPr>
          </a:p>
        </p:txBody>
      </p:sp>
      <p:pic>
        <p:nvPicPr>
          <p:cNvPr id="3" name="Content Placeholder 2">
            <a:extLst>
              <a:ext uri="{FF2B5EF4-FFF2-40B4-BE49-F238E27FC236}">
                <a16:creationId xmlns:a16="http://schemas.microsoft.com/office/drawing/2014/main" id="{1A7A1AE6-D152-AC1E-31CC-2F3F5A283236}"/>
              </a:ext>
            </a:extLst>
          </p:cNvPr>
          <p:cNvPicPr>
            <a:picLocks noGrp="1" noChangeAspect="1"/>
          </p:cNvPicPr>
          <p:nvPr>
            <p:ph sz="half" idx="1"/>
          </p:nvPr>
        </p:nvPicPr>
        <p:blipFill>
          <a:blip r:embed="rId2"/>
          <a:stretch>
            <a:fillRect/>
          </a:stretch>
        </p:blipFill>
        <p:spPr>
          <a:xfrm>
            <a:off x="130277" y="2275993"/>
            <a:ext cx="5413322" cy="4442849"/>
          </a:xfrm>
          <a:prstGeom prst="rect">
            <a:avLst/>
          </a:prstGeom>
        </p:spPr>
      </p:pic>
      <p:sp>
        <p:nvSpPr>
          <p:cNvPr id="9" name="TextBox 8">
            <a:extLst>
              <a:ext uri="{FF2B5EF4-FFF2-40B4-BE49-F238E27FC236}">
                <a16:creationId xmlns:a16="http://schemas.microsoft.com/office/drawing/2014/main" id="{80DDA6FD-6ED0-A65B-64EA-D18A6419BCAB}"/>
              </a:ext>
            </a:extLst>
          </p:cNvPr>
          <p:cNvSpPr txBox="1"/>
          <p:nvPr/>
        </p:nvSpPr>
        <p:spPr>
          <a:xfrm>
            <a:off x="209503" y="1651157"/>
            <a:ext cx="6098458" cy="523220"/>
          </a:xfrm>
          <a:prstGeom prst="rect">
            <a:avLst/>
          </a:prstGeom>
          <a:noFill/>
        </p:spPr>
        <p:txBody>
          <a:bodyPr wrap="square">
            <a:spAutoFit/>
          </a:bodyPr>
          <a:lstStyle/>
          <a:p>
            <a:r>
              <a:rPr lang="en-US" sz="2800" b="1">
                <a:latin typeface="Simplified Arabic" panose="02020603050405020304" pitchFamily="18" charset="-78"/>
                <a:cs typeface="Simplified Arabic" panose="02020603050405020304" pitchFamily="18" charset="-78"/>
                <a:hlinkClick r:id="rId3"/>
              </a:rPr>
              <a:t>https://www.energent.ai/en/</a:t>
            </a:r>
            <a:endParaRPr lang="en-US" sz="2800" b="1">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21442159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37E01F-A1DA-0AD9-732A-482AFBC10C76}"/>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690ED67F-BD0D-B099-C9A9-F44BF9F02AFA}"/>
              </a:ext>
            </a:extLst>
          </p:cNvPr>
          <p:cNvSpPr txBox="1"/>
          <p:nvPr/>
        </p:nvSpPr>
        <p:spPr>
          <a:xfrm>
            <a:off x="9352440" y="6407071"/>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8DE6C77D-C17A-0820-CA34-77832FBD9078}"/>
              </a:ext>
            </a:extLst>
          </p:cNvPr>
          <p:cNvSpPr txBox="1">
            <a:spLocks noGrp="1"/>
          </p:cNvSpPr>
          <p:nvPr>
            <p:ph type="title"/>
          </p:nvPr>
        </p:nvSpPr>
        <p:spPr>
          <a:xfrm>
            <a:off x="838200" y="27283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3600" b="1">
                <a:solidFill>
                  <a:schemeClr val="bg1"/>
                </a:solidFill>
                <a:latin typeface="Simplified Arabic" panose="02020603050405020304" pitchFamily="18" charset="-78"/>
                <a:cs typeface="Simplified Arabic" panose="02020603050405020304" pitchFamily="18" charset="-78"/>
              </a:rPr>
              <a:t>ثالثًا: تطبيقات الذكاء الاصطناعي</a:t>
            </a:r>
            <a:r>
              <a:rPr lang="en-US" sz="3600" b="1">
                <a:solidFill>
                  <a:schemeClr val="bg1"/>
                </a:solidFill>
                <a:latin typeface="Simplified Arabic" panose="02020603050405020304" pitchFamily="18" charset="-78"/>
                <a:cs typeface="Simplified Arabic" panose="02020603050405020304" pitchFamily="18" charset="-78"/>
              </a:rPr>
              <a:t> </a:t>
            </a:r>
            <a:r>
              <a:rPr lang="ar-EG" sz="3600" b="1">
                <a:solidFill>
                  <a:schemeClr val="bg1"/>
                </a:solidFill>
                <a:latin typeface="Simplified Arabic" panose="02020603050405020304" pitchFamily="18" charset="-78"/>
                <a:cs typeface="Simplified Arabic" panose="02020603050405020304" pitchFamily="18" charset="-78"/>
              </a:rPr>
              <a:t>في إنتاج المحتوى المدفوع بالبيانات</a:t>
            </a:r>
            <a:endParaRPr lang="en-US" sz="36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56BD5376-5382-CF72-69D9-373747ECE145}"/>
              </a:ext>
            </a:extLst>
          </p:cNvPr>
          <p:cNvSpPr txBox="1"/>
          <p:nvPr/>
        </p:nvSpPr>
        <p:spPr>
          <a:xfrm>
            <a:off x="5324167" y="1303366"/>
            <a:ext cx="6231191" cy="5303760"/>
          </a:xfrm>
          <a:prstGeom prst="rect">
            <a:avLst/>
          </a:prstGeom>
          <a:noFill/>
        </p:spPr>
        <p:txBody>
          <a:bodyPr wrap="square">
            <a:spAutoFit/>
          </a:bodyPr>
          <a:lstStyle/>
          <a:p>
            <a:pPr algn="r" rtl="1">
              <a:lnSpc>
                <a:spcPct val="130000"/>
              </a:lnSpc>
            </a:pPr>
            <a:r>
              <a:rPr lang="en-US" sz="2800" b="1" u="sng">
                <a:solidFill>
                  <a:schemeClr val="tx2"/>
                </a:solidFill>
                <a:latin typeface="Simplified Arabic" panose="02020603050405020304" pitchFamily="18" charset="-78"/>
                <a:cs typeface="Simplified Arabic" panose="02020603050405020304" pitchFamily="18" charset="-78"/>
              </a:rPr>
              <a:t>2</a:t>
            </a:r>
            <a:r>
              <a:rPr lang="ar-EG" sz="2800" b="1" u="sng">
                <a:solidFill>
                  <a:schemeClr val="tx2"/>
                </a:solidFill>
                <a:latin typeface="Simplified Arabic" panose="02020603050405020304" pitchFamily="18" charset="-78"/>
                <a:cs typeface="Simplified Arabic" panose="02020603050405020304" pitchFamily="18" charset="-78"/>
              </a:rPr>
              <a:t>. </a:t>
            </a:r>
            <a:r>
              <a:rPr lang="en-US" sz="2800" b="1" u="sng">
                <a:solidFill>
                  <a:schemeClr val="tx2"/>
                </a:solidFill>
                <a:latin typeface="Simplified Arabic" panose="02020603050405020304" pitchFamily="18" charset="-78"/>
                <a:cs typeface="Simplified Arabic" panose="02020603050405020304" pitchFamily="18" charset="-78"/>
              </a:rPr>
              <a:t>مرحلة تنظيف البيانات ومعالجتها</a:t>
            </a:r>
            <a:r>
              <a:rPr lang="ar-EG" sz="2800" b="1" u="sng">
                <a:solidFill>
                  <a:schemeClr val="tx2"/>
                </a:solidFill>
                <a:latin typeface="Simplified Arabic" panose="02020603050405020304" pitchFamily="18" charset="-78"/>
                <a:cs typeface="Simplified Arabic" panose="02020603050405020304" pitchFamily="18" charset="-78"/>
              </a:rPr>
              <a:t>:</a:t>
            </a:r>
          </a:p>
          <a:p>
            <a:pPr algn="just" rtl="1">
              <a:lnSpc>
                <a:spcPct val="130000"/>
              </a:lnSpc>
            </a:pPr>
            <a:r>
              <a:rPr lang="en-US" sz="2600" b="1">
                <a:latin typeface="Simplified Arabic" panose="02020603050405020304" pitchFamily="18" charset="-78"/>
                <a:cs typeface="Simplified Arabic" panose="02020603050405020304" pitchFamily="18" charset="-78"/>
              </a:rPr>
              <a:t>يسهم الذكاء الاصطناعي في اكتشاف الأخطاء وتصحيحها، وإزالة القيم الشاذة، والتعامل مع البيانات الناقصة، وهو ما ينعكس إيجابًا على جودة التحليل النهائي</a:t>
            </a:r>
            <a:r>
              <a:rPr lang="ar-EG" sz="2600" b="1">
                <a:latin typeface="Simplified Arabic" panose="02020603050405020304" pitchFamily="18" charset="-78"/>
                <a:cs typeface="Simplified Arabic" panose="02020603050405020304" pitchFamily="18" charset="-78"/>
              </a:rPr>
              <a:t>،</a:t>
            </a:r>
            <a:r>
              <a:rPr lang="en-US" sz="2600" b="1">
                <a:latin typeface="Simplified Arabic" panose="02020603050405020304" pitchFamily="18" charset="-78"/>
                <a:cs typeface="Simplified Arabic" panose="02020603050405020304" pitchFamily="18" charset="-78"/>
              </a:rPr>
              <a:t> كما تُستخدم تقنيات التعلم الآلي في تصنيف البيانات وتجميعها واكتشاف الأنماط الخفية داخلها، الأمر الذي يمكّن الصحفي من الوصول إلى رؤى أعمق حول الظواهر الاجتماعية والاقتصادية والسياسية</a:t>
            </a:r>
            <a:r>
              <a:rPr lang="ar-EG" sz="2600" b="1">
                <a:latin typeface="Simplified Arabic" panose="02020603050405020304" pitchFamily="18" charset="-78"/>
                <a:cs typeface="Simplified Arabic" panose="02020603050405020304" pitchFamily="18" charset="-78"/>
              </a:rPr>
              <a:t>، </a:t>
            </a:r>
            <a:r>
              <a:rPr lang="ar-EG" sz="2600" b="1" u="sng">
                <a:latin typeface="Simplified Arabic" panose="02020603050405020304" pitchFamily="18" charset="-78"/>
                <a:cs typeface="Simplified Arabic" panose="02020603050405020304" pitchFamily="18" charset="-78"/>
              </a:rPr>
              <a:t>ومن أبرز أدوات تنظيف البيانات المعتمدة على الذكاء الاصطناعي أداة </a:t>
            </a:r>
            <a:r>
              <a:rPr lang="en-US" sz="2600" b="1" u="sng">
                <a:solidFill>
                  <a:schemeClr val="tx2"/>
                </a:solidFill>
                <a:latin typeface="Simplified Arabic" panose="02020603050405020304" pitchFamily="18" charset="-78"/>
                <a:cs typeface="Simplified Arabic" panose="02020603050405020304" pitchFamily="18" charset="-78"/>
              </a:rPr>
              <a:t> formulabot</a:t>
            </a:r>
            <a:r>
              <a:rPr lang="ar-EG" sz="2600" b="1" u="sng">
                <a:solidFill>
                  <a:schemeClr val="tx2"/>
                </a:solidFill>
                <a:latin typeface="Simplified Arabic" panose="02020603050405020304" pitchFamily="18" charset="-78"/>
                <a:cs typeface="Simplified Arabic" panose="02020603050405020304" pitchFamily="18" charset="-78"/>
              </a:rPr>
              <a:t>.</a:t>
            </a:r>
            <a:endParaRPr lang="en-US" sz="2600" b="1" u="sng">
              <a:latin typeface="Simplified Arabic" panose="02020603050405020304" pitchFamily="18" charset="-78"/>
              <a:cs typeface="Simplified Arabic" panose="02020603050405020304" pitchFamily="18" charset="-78"/>
            </a:endParaRPr>
          </a:p>
        </p:txBody>
      </p:sp>
      <p:pic>
        <p:nvPicPr>
          <p:cNvPr id="3" name="Content Placeholder 2">
            <a:extLst>
              <a:ext uri="{FF2B5EF4-FFF2-40B4-BE49-F238E27FC236}">
                <a16:creationId xmlns:a16="http://schemas.microsoft.com/office/drawing/2014/main" id="{6B629EA6-4B40-6C56-F2F8-131D222666B8}"/>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18252" y="1554938"/>
            <a:ext cx="4958431" cy="5052187"/>
          </a:xfrm>
          <a:prstGeom prst="rect">
            <a:avLst/>
          </a:prstGeom>
        </p:spPr>
      </p:pic>
    </p:spTree>
    <p:extLst>
      <p:ext uri="{BB962C8B-B14F-4D97-AF65-F5344CB8AC3E}">
        <p14:creationId xmlns:p14="http://schemas.microsoft.com/office/powerpoint/2010/main" val="318362067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EC7085-4F60-1C91-C5B2-5E21F563E02F}"/>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3D18529D-ECB6-71E1-BAC4-B04E729D1A27}"/>
              </a:ext>
            </a:extLst>
          </p:cNvPr>
          <p:cNvSpPr txBox="1"/>
          <p:nvPr/>
        </p:nvSpPr>
        <p:spPr>
          <a:xfrm>
            <a:off x="9352440" y="6407071"/>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A7B96A6A-EDB6-6B86-C2E8-A366C4D0704D}"/>
              </a:ext>
            </a:extLst>
          </p:cNvPr>
          <p:cNvSpPr txBox="1">
            <a:spLocks noGrp="1"/>
          </p:cNvSpPr>
          <p:nvPr>
            <p:ph type="title"/>
          </p:nvPr>
        </p:nvSpPr>
        <p:spPr>
          <a:xfrm>
            <a:off x="838200" y="250874"/>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3600" b="1">
                <a:solidFill>
                  <a:schemeClr val="bg1"/>
                </a:solidFill>
                <a:latin typeface="Simplified Arabic" panose="02020603050405020304" pitchFamily="18" charset="-78"/>
                <a:cs typeface="Simplified Arabic" panose="02020603050405020304" pitchFamily="18" charset="-78"/>
              </a:rPr>
              <a:t>ثالثًا: تطبيقات الذكاء الاصطناعي</a:t>
            </a:r>
            <a:r>
              <a:rPr lang="en-US" sz="3600" b="1">
                <a:solidFill>
                  <a:schemeClr val="bg1"/>
                </a:solidFill>
                <a:latin typeface="Simplified Arabic" panose="02020603050405020304" pitchFamily="18" charset="-78"/>
                <a:cs typeface="Simplified Arabic" panose="02020603050405020304" pitchFamily="18" charset="-78"/>
              </a:rPr>
              <a:t> </a:t>
            </a:r>
            <a:r>
              <a:rPr lang="ar-EG" sz="3600" b="1">
                <a:solidFill>
                  <a:schemeClr val="bg1"/>
                </a:solidFill>
                <a:latin typeface="Simplified Arabic" panose="02020603050405020304" pitchFamily="18" charset="-78"/>
                <a:cs typeface="Simplified Arabic" panose="02020603050405020304" pitchFamily="18" charset="-78"/>
              </a:rPr>
              <a:t>في إنتاج المحتوى المدفوع بالبيانات</a:t>
            </a:r>
            <a:endParaRPr lang="en-US" sz="36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2D3D33D6-5F7D-E9E6-5B72-D3DA63540CA0}"/>
              </a:ext>
            </a:extLst>
          </p:cNvPr>
          <p:cNvSpPr txBox="1"/>
          <p:nvPr/>
        </p:nvSpPr>
        <p:spPr>
          <a:xfrm>
            <a:off x="5633883" y="1391477"/>
            <a:ext cx="6118124" cy="4783617"/>
          </a:xfrm>
          <a:prstGeom prst="rect">
            <a:avLst/>
          </a:prstGeom>
          <a:noFill/>
        </p:spPr>
        <p:txBody>
          <a:bodyPr wrap="square">
            <a:spAutoFit/>
          </a:bodyPr>
          <a:lstStyle/>
          <a:p>
            <a:pPr algn="r" rtl="1">
              <a:lnSpc>
                <a:spcPct val="130000"/>
              </a:lnSpc>
            </a:pPr>
            <a:r>
              <a:rPr lang="ar-EG" sz="2800" b="1" u="sng">
                <a:solidFill>
                  <a:schemeClr val="tx2"/>
                </a:solidFill>
                <a:latin typeface="Simplified Arabic" panose="02020603050405020304" pitchFamily="18" charset="-78"/>
                <a:cs typeface="Simplified Arabic" panose="02020603050405020304" pitchFamily="18" charset="-78"/>
              </a:rPr>
              <a:t>أداة </a:t>
            </a:r>
            <a:r>
              <a:rPr lang="en-US" sz="2800" b="1" u="sng">
                <a:solidFill>
                  <a:schemeClr val="tx2"/>
                </a:solidFill>
                <a:latin typeface="Simplified Arabic" panose="02020603050405020304" pitchFamily="18" charset="-78"/>
                <a:cs typeface="Simplified Arabic" panose="02020603050405020304" pitchFamily="18" charset="-78"/>
              </a:rPr>
              <a:t> :formulabot</a:t>
            </a:r>
          </a:p>
          <a:p>
            <a:pPr algn="just" rtl="1">
              <a:lnSpc>
                <a:spcPct val="130000"/>
              </a:lnSpc>
            </a:pPr>
            <a:r>
              <a:rPr lang="ar-EG" sz="2600" b="1" u="sng">
                <a:latin typeface="Simplified Arabic" panose="02020603050405020304" pitchFamily="18" charset="-78"/>
                <a:cs typeface="Simplified Arabic" panose="02020603050405020304" pitchFamily="18" charset="-78"/>
              </a:rPr>
              <a:t>هى أداة مدعومة بالذكاء الاصطناعي تساعد المستخدمين على تحليل وتنظيف البيانات داخل جداول </a:t>
            </a:r>
            <a:r>
              <a:rPr lang="en-US" sz="2600" b="1" u="sng">
                <a:latin typeface="Simplified Arabic" panose="02020603050405020304" pitchFamily="18" charset="-78"/>
                <a:cs typeface="Simplified Arabic" panose="02020603050405020304" pitchFamily="18" charset="-78"/>
              </a:rPr>
              <a:t>Excel</a:t>
            </a:r>
            <a:r>
              <a:rPr lang="ar-EG" sz="2600" b="1" u="sng">
                <a:latin typeface="Simplified Arabic" panose="02020603050405020304" pitchFamily="18" charset="-78"/>
                <a:cs typeface="Simplified Arabic" panose="02020603050405020304" pitchFamily="18" charset="-78"/>
              </a:rPr>
              <a:t> و</a:t>
            </a:r>
            <a:r>
              <a:rPr lang="en-US" sz="2600" b="1" u="sng">
                <a:latin typeface="Simplified Arabic" panose="02020603050405020304" pitchFamily="18" charset="-78"/>
                <a:cs typeface="Simplified Arabic" panose="02020603050405020304" pitchFamily="18" charset="-78"/>
              </a:rPr>
              <a:t>Google Sheets</a:t>
            </a:r>
            <a:r>
              <a:rPr lang="ar-EG" sz="2600" b="1">
                <a:latin typeface="Simplified Arabic" panose="02020603050405020304" pitchFamily="18" charset="-78"/>
                <a:cs typeface="Simplified Arabic" panose="02020603050405020304" pitchFamily="18" charset="-78"/>
              </a:rPr>
              <a:t>، تقوم الأداة بتحويل الأوامر المكتوبة بلغة طبيعية إلى صيغ ومعالجات بيانات، كما تقترح طرقًا لتنظيف البيانات غير المنظمة مثل إزالة التكرار وتصحيح التنسيقات، كما تمكّن المستخدم من تحليل البيانات واستخراج رؤى ورسوم بيانية بسرعة دون الحاجة إلى خبرة برمجية.</a:t>
            </a:r>
            <a:endParaRPr lang="en-US" sz="2600" b="1">
              <a:solidFill>
                <a:schemeClr val="tx2"/>
              </a:solidFill>
              <a:latin typeface="Simplified Arabic" panose="02020603050405020304" pitchFamily="18" charset="-78"/>
              <a:cs typeface="Simplified Arabic" panose="02020603050405020304" pitchFamily="18" charset="-78"/>
            </a:endParaRPr>
          </a:p>
        </p:txBody>
      </p:sp>
      <p:pic>
        <p:nvPicPr>
          <p:cNvPr id="3" name="Content Placeholder 2">
            <a:extLst>
              <a:ext uri="{FF2B5EF4-FFF2-40B4-BE49-F238E27FC236}">
                <a16:creationId xmlns:a16="http://schemas.microsoft.com/office/drawing/2014/main" id="{80C47F57-2044-CDAB-C802-84AB46357C4E}"/>
              </a:ext>
            </a:extLst>
          </p:cNvPr>
          <p:cNvPicPr>
            <a:picLocks noGrp="1" noChangeAspect="1"/>
          </p:cNvPicPr>
          <p:nvPr>
            <p:ph sz="half" idx="1"/>
          </p:nvPr>
        </p:nvPicPr>
        <p:blipFill>
          <a:blip r:embed="rId2"/>
          <a:stretch>
            <a:fillRect/>
          </a:stretch>
        </p:blipFill>
        <p:spPr>
          <a:xfrm>
            <a:off x="115272" y="2325141"/>
            <a:ext cx="5341631" cy="4281985"/>
          </a:xfrm>
          <a:prstGeom prst="rect">
            <a:avLst/>
          </a:prstGeom>
        </p:spPr>
      </p:pic>
      <p:sp>
        <p:nvSpPr>
          <p:cNvPr id="9" name="TextBox 8">
            <a:extLst>
              <a:ext uri="{FF2B5EF4-FFF2-40B4-BE49-F238E27FC236}">
                <a16:creationId xmlns:a16="http://schemas.microsoft.com/office/drawing/2014/main" id="{0BD019B6-6E15-6FA9-D22F-FFEA03AFF7B5}"/>
              </a:ext>
            </a:extLst>
          </p:cNvPr>
          <p:cNvSpPr txBox="1"/>
          <p:nvPr/>
        </p:nvSpPr>
        <p:spPr>
          <a:xfrm>
            <a:off x="115273" y="1516896"/>
            <a:ext cx="5518610" cy="830997"/>
          </a:xfrm>
          <a:prstGeom prst="rect">
            <a:avLst/>
          </a:prstGeom>
          <a:noFill/>
        </p:spPr>
        <p:txBody>
          <a:bodyPr wrap="square">
            <a:spAutoFit/>
          </a:bodyPr>
          <a:lstStyle/>
          <a:p>
            <a:r>
              <a:rPr lang="en-US" sz="2400" b="1" u="sng">
                <a:solidFill>
                  <a:schemeClr val="tx2"/>
                </a:solidFill>
                <a:latin typeface="Simplified Arabic" panose="02020603050405020304" pitchFamily="18" charset="-78"/>
                <a:cs typeface="Simplified Arabic" panose="02020603050405020304" pitchFamily="18" charset="-78"/>
                <a:hlinkClick r:id="rId3"/>
              </a:rPr>
              <a:t>https://analytics.formulabot.com/dashboard?loggedIn=yes</a:t>
            </a:r>
            <a:endParaRPr lang="en-US" sz="2400" b="1" u="sng">
              <a:solidFill>
                <a:schemeClr val="tx2"/>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420102490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78BF45-5062-337C-6627-00EA0BD7AC62}"/>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B12BC5E5-77E9-EAF5-4C27-D91F9ECD26BB}"/>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8ABD3842-CAA2-604B-5FEB-0089A541BE50}"/>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3600" b="1">
                <a:solidFill>
                  <a:schemeClr val="bg1"/>
                </a:solidFill>
                <a:latin typeface="Simplified Arabic" panose="02020603050405020304" pitchFamily="18" charset="-78"/>
                <a:cs typeface="Simplified Arabic" panose="02020603050405020304" pitchFamily="18" charset="-78"/>
              </a:rPr>
              <a:t>ثالثًا: تطبيقات الذكاء الاصطناعي</a:t>
            </a:r>
            <a:r>
              <a:rPr lang="en-US" sz="3600" b="1">
                <a:solidFill>
                  <a:schemeClr val="bg1"/>
                </a:solidFill>
                <a:latin typeface="Simplified Arabic" panose="02020603050405020304" pitchFamily="18" charset="-78"/>
                <a:cs typeface="Simplified Arabic" panose="02020603050405020304" pitchFamily="18" charset="-78"/>
              </a:rPr>
              <a:t> </a:t>
            </a:r>
            <a:r>
              <a:rPr lang="ar-EG" sz="3600" b="1">
                <a:solidFill>
                  <a:schemeClr val="bg1"/>
                </a:solidFill>
                <a:latin typeface="Simplified Arabic" panose="02020603050405020304" pitchFamily="18" charset="-78"/>
                <a:cs typeface="Simplified Arabic" panose="02020603050405020304" pitchFamily="18" charset="-78"/>
              </a:rPr>
              <a:t>في إنتاج المحتوى المدفوع بالبيانات</a:t>
            </a:r>
            <a:endParaRPr lang="en-US" sz="36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40D3F8D3-D31C-409A-51FE-5CD376F6CCB0}"/>
              </a:ext>
            </a:extLst>
          </p:cNvPr>
          <p:cNvSpPr txBox="1"/>
          <p:nvPr/>
        </p:nvSpPr>
        <p:spPr>
          <a:xfrm>
            <a:off x="5609306" y="1535115"/>
            <a:ext cx="6054210" cy="4783617"/>
          </a:xfrm>
          <a:prstGeom prst="rect">
            <a:avLst/>
          </a:prstGeom>
          <a:noFill/>
        </p:spPr>
        <p:txBody>
          <a:bodyPr wrap="square">
            <a:spAutoFit/>
          </a:bodyPr>
          <a:lstStyle/>
          <a:p>
            <a:pPr algn="r" rtl="1">
              <a:lnSpc>
                <a:spcPct val="130000"/>
              </a:lnSpc>
            </a:pPr>
            <a:r>
              <a:rPr lang="en-US" sz="2800" b="1" u="sng">
                <a:solidFill>
                  <a:schemeClr val="tx2"/>
                </a:solidFill>
                <a:latin typeface="Simplified Arabic" panose="02020603050405020304" pitchFamily="18" charset="-78"/>
                <a:cs typeface="Simplified Arabic" panose="02020603050405020304" pitchFamily="18" charset="-78"/>
              </a:rPr>
              <a:t>3</a:t>
            </a:r>
            <a:r>
              <a:rPr lang="ar-EG" sz="2800" b="1" u="sng">
                <a:solidFill>
                  <a:schemeClr val="tx2"/>
                </a:solidFill>
                <a:latin typeface="Simplified Arabic" panose="02020603050405020304" pitchFamily="18" charset="-78"/>
                <a:cs typeface="Simplified Arabic" panose="02020603050405020304" pitchFamily="18" charset="-78"/>
              </a:rPr>
              <a:t>. مرحلة ت</a:t>
            </a:r>
            <a:r>
              <a:rPr lang="en-US" sz="2800" b="1" u="sng">
                <a:solidFill>
                  <a:schemeClr val="tx2"/>
                </a:solidFill>
                <a:latin typeface="Simplified Arabic" panose="02020603050405020304" pitchFamily="18" charset="-78"/>
                <a:cs typeface="Simplified Arabic" panose="02020603050405020304" pitchFamily="18" charset="-78"/>
              </a:rPr>
              <a:t>حليل البيانات</a:t>
            </a:r>
            <a:r>
              <a:rPr lang="ar-EG" sz="2800" b="1" u="sng">
                <a:solidFill>
                  <a:schemeClr val="tx2"/>
                </a:solidFill>
                <a:latin typeface="Simplified Arabic" panose="02020603050405020304" pitchFamily="18" charset="-78"/>
                <a:cs typeface="Simplified Arabic" panose="02020603050405020304" pitchFamily="18" charset="-78"/>
              </a:rPr>
              <a:t>:</a:t>
            </a:r>
          </a:p>
          <a:p>
            <a:pPr algn="just" rtl="1">
              <a:lnSpc>
                <a:spcPct val="130000"/>
              </a:lnSpc>
            </a:pPr>
            <a:r>
              <a:rPr lang="en-US"/>
              <a:t> </a:t>
            </a:r>
            <a:r>
              <a:rPr lang="en-US" sz="2600" b="1">
                <a:latin typeface="Simplified Arabic" panose="02020603050405020304" pitchFamily="18" charset="-78"/>
                <a:cs typeface="Simplified Arabic" panose="02020603050405020304" pitchFamily="18" charset="-78"/>
              </a:rPr>
              <a:t>ت</a:t>
            </a:r>
            <a:r>
              <a:rPr lang="ar-EG" sz="2600" b="1">
                <a:latin typeface="Simplified Arabic" panose="02020603050405020304" pitchFamily="18" charset="-78"/>
                <a:cs typeface="Simplified Arabic" panose="02020603050405020304" pitchFamily="18" charset="-78"/>
              </a:rPr>
              <a:t>قوم</a:t>
            </a:r>
            <a:r>
              <a:rPr lang="en-US" sz="2600" b="1">
                <a:latin typeface="Simplified Arabic" panose="02020603050405020304" pitchFamily="18" charset="-78"/>
                <a:cs typeface="Simplified Arabic" panose="02020603050405020304" pitchFamily="18" charset="-78"/>
              </a:rPr>
              <a:t> الخوارزميات الذكية </a:t>
            </a:r>
            <a:r>
              <a:rPr lang="ar-EG" sz="2600" b="1">
                <a:latin typeface="Simplified Arabic" panose="02020603050405020304" pitchFamily="18" charset="-78"/>
                <a:cs typeface="Simplified Arabic" panose="02020603050405020304" pitchFamily="18" charset="-78"/>
              </a:rPr>
              <a:t>ب</a:t>
            </a:r>
            <a:r>
              <a:rPr lang="en-US" sz="2600" b="1">
                <a:latin typeface="Simplified Arabic" panose="02020603050405020304" pitchFamily="18" charset="-78"/>
                <a:cs typeface="Simplified Arabic" panose="02020603050405020304" pitchFamily="18" charset="-78"/>
              </a:rPr>
              <a:t>دورًا محوريًا في تحليل الاتجاهات، والتنبؤ بالتغيرات المستقبلية، واكتشاف العلاقات السببية بين المتغيرات المختلفة</a:t>
            </a:r>
            <a:r>
              <a:rPr lang="ar-EG" sz="2600" b="1">
                <a:latin typeface="Simplified Arabic" panose="02020603050405020304" pitchFamily="18" charset="-78"/>
                <a:cs typeface="Simplified Arabic" panose="02020603050405020304" pitchFamily="18" charset="-78"/>
              </a:rPr>
              <a:t>،</a:t>
            </a:r>
            <a:r>
              <a:rPr lang="en-US" sz="2600" b="1">
                <a:latin typeface="Simplified Arabic" panose="02020603050405020304" pitchFamily="18" charset="-78"/>
                <a:cs typeface="Simplified Arabic" panose="02020603050405020304" pitchFamily="18" charset="-78"/>
              </a:rPr>
              <a:t> ويتيح ذلك إنتاج قصص صحفية تفسيرية واستشرافية تسهم في رفع مستوى وعي الجمهور بالقضايا العامة، وتدعم دور الصحافة في الرقابة والمساءلة المجتمعية</a:t>
            </a:r>
            <a:r>
              <a:rPr lang="ar-EG" sz="2600" b="1">
                <a:latin typeface="Simplified Arabic" panose="02020603050405020304" pitchFamily="18" charset="-78"/>
                <a:cs typeface="Simplified Arabic" panose="02020603050405020304" pitchFamily="18" charset="-78"/>
              </a:rPr>
              <a:t>، </a:t>
            </a:r>
            <a:r>
              <a:rPr lang="ar-EG" sz="2600" b="1" u="sng">
                <a:solidFill>
                  <a:schemeClr val="tx2"/>
                </a:solidFill>
                <a:latin typeface="Simplified Arabic" panose="02020603050405020304" pitchFamily="18" charset="-78"/>
                <a:cs typeface="Simplified Arabic" panose="02020603050405020304" pitchFamily="18" charset="-78"/>
              </a:rPr>
              <a:t>ومن أبرز أدوات تحليل البيانات المعتمدة على الذكاء الاصطناعي أدوات معالجة اللغة الطبيعية.</a:t>
            </a:r>
            <a:endParaRPr lang="en-US" sz="2600" b="1" u="sng">
              <a:solidFill>
                <a:schemeClr val="tx2"/>
              </a:solidFill>
              <a:latin typeface="Simplified Arabic" panose="02020603050405020304" pitchFamily="18" charset="-78"/>
              <a:cs typeface="Simplified Arabic" panose="02020603050405020304" pitchFamily="18" charset="-78"/>
            </a:endParaRPr>
          </a:p>
        </p:txBody>
      </p:sp>
      <p:pic>
        <p:nvPicPr>
          <p:cNvPr id="3" name="Content Placeholder 2">
            <a:extLst>
              <a:ext uri="{FF2B5EF4-FFF2-40B4-BE49-F238E27FC236}">
                <a16:creationId xmlns:a16="http://schemas.microsoft.com/office/drawing/2014/main" id="{09604519-55A1-599D-DDD3-D41C2EFB73B0}"/>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18922" y="1535115"/>
            <a:ext cx="5119994" cy="5029676"/>
          </a:xfrm>
          <a:prstGeom prst="rect">
            <a:avLst/>
          </a:prstGeom>
        </p:spPr>
      </p:pic>
    </p:spTree>
    <p:extLst>
      <p:ext uri="{BB962C8B-B14F-4D97-AF65-F5344CB8AC3E}">
        <p14:creationId xmlns:p14="http://schemas.microsoft.com/office/powerpoint/2010/main" val="72112630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75FB42-289B-814A-D450-D067DAE74276}"/>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A8D25B15-4FFD-DDF2-EC9F-13AE92438457}"/>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7FEEF415-823E-2B71-E76F-1EC07B8E748C}"/>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3600" b="1">
                <a:solidFill>
                  <a:schemeClr val="bg1"/>
                </a:solidFill>
                <a:latin typeface="Simplified Arabic" panose="02020603050405020304" pitchFamily="18" charset="-78"/>
                <a:cs typeface="Simplified Arabic" panose="02020603050405020304" pitchFamily="18" charset="-78"/>
              </a:rPr>
              <a:t>ثالثًا: تطبيقات الذكاء الاصطناعي</a:t>
            </a:r>
            <a:r>
              <a:rPr lang="en-US" sz="3600" b="1">
                <a:solidFill>
                  <a:schemeClr val="bg1"/>
                </a:solidFill>
                <a:latin typeface="Simplified Arabic" panose="02020603050405020304" pitchFamily="18" charset="-78"/>
                <a:cs typeface="Simplified Arabic" panose="02020603050405020304" pitchFamily="18" charset="-78"/>
              </a:rPr>
              <a:t> </a:t>
            </a:r>
            <a:r>
              <a:rPr lang="ar-EG" sz="3600" b="1">
                <a:solidFill>
                  <a:schemeClr val="bg1"/>
                </a:solidFill>
                <a:latin typeface="Simplified Arabic" panose="02020603050405020304" pitchFamily="18" charset="-78"/>
                <a:cs typeface="Simplified Arabic" panose="02020603050405020304" pitchFamily="18" charset="-78"/>
              </a:rPr>
              <a:t>في إنتاج المحتوى المدفوع بالبيانات</a:t>
            </a:r>
            <a:endParaRPr lang="en-US" sz="36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CB538E35-90A9-6658-3C5E-3C13AD09A3CB}"/>
              </a:ext>
            </a:extLst>
          </p:cNvPr>
          <p:cNvSpPr txBox="1"/>
          <p:nvPr/>
        </p:nvSpPr>
        <p:spPr>
          <a:xfrm>
            <a:off x="5604387" y="1593879"/>
            <a:ext cx="5899355" cy="4482381"/>
          </a:xfrm>
          <a:prstGeom prst="rect">
            <a:avLst/>
          </a:prstGeom>
          <a:noFill/>
        </p:spPr>
        <p:txBody>
          <a:bodyPr wrap="square">
            <a:spAutoFit/>
          </a:bodyPr>
          <a:lstStyle/>
          <a:p>
            <a:pPr algn="r" rtl="1">
              <a:lnSpc>
                <a:spcPct val="130000"/>
              </a:lnSpc>
            </a:pPr>
            <a:r>
              <a:rPr lang="en-US" sz="3200" b="1" u="sng">
                <a:solidFill>
                  <a:schemeClr val="tx2"/>
                </a:solidFill>
                <a:latin typeface="Simplified Arabic" panose="02020603050405020304" pitchFamily="18" charset="-78"/>
                <a:cs typeface="Simplified Arabic" panose="02020603050405020304" pitchFamily="18" charset="-78"/>
              </a:rPr>
              <a:t>Chat Gpt</a:t>
            </a:r>
            <a:r>
              <a:rPr lang="ar-EG" sz="3200" b="1" u="sng">
                <a:solidFill>
                  <a:schemeClr val="tx2"/>
                </a:solidFill>
                <a:latin typeface="Simplified Arabic" panose="02020603050405020304" pitchFamily="18" charset="-78"/>
                <a:cs typeface="Simplified Arabic" panose="02020603050405020304" pitchFamily="18" charset="-78"/>
              </a:rPr>
              <a:t>:</a:t>
            </a:r>
          </a:p>
          <a:p>
            <a:pPr algn="just" rtl="1">
              <a:lnSpc>
                <a:spcPct val="130000"/>
              </a:lnSpc>
            </a:pPr>
            <a:r>
              <a:rPr lang="ar-EG" sz="2700" b="1">
                <a:latin typeface="Simplified Arabic" panose="02020603050405020304" pitchFamily="18" charset="-78"/>
                <a:cs typeface="Simplified Arabic" panose="02020603050405020304" pitchFamily="18" charset="-78"/>
              </a:rPr>
              <a:t>هو نموذج ذكاء اصطناعي متقدم لمعالجة اللغة الطبيعية(</a:t>
            </a:r>
            <a:r>
              <a:rPr lang="en-US" sz="2700" b="1">
                <a:latin typeface="Simplified Arabic" panose="02020603050405020304" pitchFamily="18" charset="-78"/>
                <a:cs typeface="Simplified Arabic" panose="02020603050405020304" pitchFamily="18" charset="-78"/>
              </a:rPr>
              <a:t>Natural Language Processing </a:t>
            </a:r>
            <a:r>
              <a:rPr lang="ar-EG" sz="2700" b="1">
                <a:latin typeface="Simplified Arabic" panose="02020603050405020304" pitchFamily="18" charset="-78"/>
                <a:cs typeface="Simplified Arabic" panose="02020603050405020304" pitchFamily="18" charset="-78"/>
              </a:rPr>
              <a:t>     </a:t>
            </a:r>
            <a:r>
              <a:rPr lang="en-US" sz="2700" b="1">
                <a:latin typeface="Simplified Arabic" panose="02020603050405020304" pitchFamily="18" charset="-78"/>
                <a:cs typeface="Simplified Arabic" panose="02020603050405020304" pitchFamily="18" charset="-78"/>
              </a:rPr>
              <a:t>(NLP </a:t>
            </a:r>
            <a:r>
              <a:rPr lang="ar-EG" sz="2700" b="1">
                <a:latin typeface="Simplified Arabic" panose="02020603050405020304" pitchFamily="18" charset="-78"/>
                <a:cs typeface="Simplified Arabic" panose="02020603050405020304" pitchFamily="18" charset="-78"/>
              </a:rPr>
              <a:t>يُستخدم لفهم النصوص وتوليدها والتفاعل مع المستخدمين بطريقة شبيهة بالبشر، يساعد </a:t>
            </a:r>
            <a:r>
              <a:rPr lang="en-US" sz="2700" b="1">
                <a:latin typeface="Simplified Arabic" panose="02020603050405020304" pitchFamily="18" charset="-78"/>
                <a:cs typeface="Simplified Arabic" panose="02020603050405020304" pitchFamily="18" charset="-78"/>
              </a:rPr>
              <a:t>ChatGPT </a:t>
            </a:r>
            <a:r>
              <a:rPr lang="ar-EG" sz="2700" b="1">
                <a:latin typeface="Simplified Arabic" panose="02020603050405020304" pitchFamily="18" charset="-78"/>
                <a:cs typeface="Simplified Arabic" panose="02020603050405020304" pitchFamily="18" charset="-78"/>
              </a:rPr>
              <a:t>في تحليل البيانات في صحافة البيانات، مما يسهّل على الصحفيين فهم كميات كبيرة من البيانات بسرعة ودقة.</a:t>
            </a:r>
            <a:endParaRPr lang="en-US" sz="2700" b="1" u="sng">
              <a:solidFill>
                <a:schemeClr val="tx2"/>
              </a:solidFill>
              <a:latin typeface="Simplified Arabic" panose="02020603050405020304" pitchFamily="18" charset="-78"/>
              <a:cs typeface="Simplified Arabic" panose="02020603050405020304" pitchFamily="18" charset="-78"/>
            </a:endParaRPr>
          </a:p>
        </p:txBody>
      </p:sp>
      <p:pic>
        <p:nvPicPr>
          <p:cNvPr id="3" name="Content Placeholder 2">
            <a:extLst>
              <a:ext uri="{FF2B5EF4-FFF2-40B4-BE49-F238E27FC236}">
                <a16:creationId xmlns:a16="http://schemas.microsoft.com/office/drawing/2014/main" id="{AF31C983-1119-4C57-A8BA-8E84C82A8BCB}"/>
              </a:ext>
            </a:extLst>
          </p:cNvPr>
          <p:cNvPicPr>
            <a:picLocks noGrp="1" noChangeAspect="1"/>
          </p:cNvPicPr>
          <p:nvPr>
            <p:ph sz="half" idx="1"/>
          </p:nvPr>
        </p:nvPicPr>
        <p:blipFill>
          <a:blip r:embed="rId2"/>
          <a:stretch>
            <a:fillRect/>
          </a:stretch>
        </p:blipFill>
        <p:spPr>
          <a:xfrm>
            <a:off x="280885" y="2253676"/>
            <a:ext cx="4940043" cy="4239199"/>
          </a:xfrm>
          <a:prstGeom prst="rect">
            <a:avLst/>
          </a:prstGeom>
        </p:spPr>
      </p:pic>
      <p:sp>
        <p:nvSpPr>
          <p:cNvPr id="9" name="TextBox 8">
            <a:extLst>
              <a:ext uri="{FF2B5EF4-FFF2-40B4-BE49-F238E27FC236}">
                <a16:creationId xmlns:a16="http://schemas.microsoft.com/office/drawing/2014/main" id="{367C50BA-DBEE-9A0B-950F-8DE0365ADC05}"/>
              </a:ext>
            </a:extLst>
          </p:cNvPr>
          <p:cNvSpPr txBox="1"/>
          <p:nvPr/>
        </p:nvSpPr>
        <p:spPr>
          <a:xfrm>
            <a:off x="130278" y="1631390"/>
            <a:ext cx="5474109" cy="584775"/>
          </a:xfrm>
          <a:prstGeom prst="rect">
            <a:avLst/>
          </a:prstGeom>
          <a:noFill/>
        </p:spPr>
        <p:txBody>
          <a:bodyPr wrap="square">
            <a:spAutoFit/>
          </a:bodyPr>
          <a:lstStyle/>
          <a:p>
            <a:pPr algn="ctr"/>
            <a:r>
              <a:rPr lang="en-US" sz="3200">
                <a:solidFill>
                  <a:schemeClr val="tx2"/>
                </a:solidFill>
                <a:latin typeface="Simplified Arabic" panose="02020603050405020304" pitchFamily="18" charset="-78"/>
                <a:cs typeface="Simplified Arabic" panose="02020603050405020304" pitchFamily="18" charset="-78"/>
                <a:hlinkClick r:id="rId3"/>
              </a:rPr>
              <a:t>https://chatgpt.com/</a:t>
            </a:r>
            <a:endParaRPr lang="en-US" sz="3200">
              <a:solidFill>
                <a:schemeClr val="tx2"/>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74369642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589530-7157-FAA1-5098-B98BF2E6C57B}"/>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17A25E8B-E60A-0D33-A01E-2A30F0C27036}"/>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6BA3B9D7-A16D-4DCB-ED0A-84950E3FE671}"/>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3600" b="1">
                <a:solidFill>
                  <a:schemeClr val="bg1"/>
                </a:solidFill>
                <a:latin typeface="Simplified Arabic" panose="02020603050405020304" pitchFamily="18" charset="-78"/>
                <a:cs typeface="Simplified Arabic" panose="02020603050405020304" pitchFamily="18" charset="-78"/>
              </a:rPr>
              <a:t>ثالثًا: تطبيقات الذكاء الاصطناعي</a:t>
            </a:r>
            <a:r>
              <a:rPr lang="en-US" sz="3600" b="1">
                <a:solidFill>
                  <a:schemeClr val="bg1"/>
                </a:solidFill>
                <a:latin typeface="Simplified Arabic" panose="02020603050405020304" pitchFamily="18" charset="-78"/>
                <a:cs typeface="Simplified Arabic" panose="02020603050405020304" pitchFamily="18" charset="-78"/>
              </a:rPr>
              <a:t> </a:t>
            </a:r>
            <a:r>
              <a:rPr lang="ar-EG" sz="3600" b="1">
                <a:solidFill>
                  <a:schemeClr val="bg1"/>
                </a:solidFill>
                <a:latin typeface="Simplified Arabic" panose="02020603050405020304" pitchFamily="18" charset="-78"/>
                <a:cs typeface="Simplified Arabic" panose="02020603050405020304" pitchFamily="18" charset="-78"/>
              </a:rPr>
              <a:t>في إنتاج المحتوى المدفوع بالبيانات</a:t>
            </a:r>
            <a:endParaRPr lang="en-US" sz="36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76D1B227-67E2-13C0-C582-EDB3668187F0}"/>
              </a:ext>
            </a:extLst>
          </p:cNvPr>
          <p:cNvSpPr txBox="1"/>
          <p:nvPr/>
        </p:nvSpPr>
        <p:spPr>
          <a:xfrm>
            <a:off x="4778477" y="1526210"/>
            <a:ext cx="6955656" cy="4832092"/>
          </a:xfrm>
          <a:prstGeom prst="rect">
            <a:avLst/>
          </a:prstGeom>
          <a:noFill/>
        </p:spPr>
        <p:txBody>
          <a:bodyPr wrap="square">
            <a:spAutoFit/>
          </a:bodyPr>
          <a:lstStyle/>
          <a:p>
            <a:pPr algn="just" rtl="1"/>
            <a:r>
              <a:rPr lang="ar-EG" sz="2800" b="1" u="sng">
                <a:solidFill>
                  <a:schemeClr val="tx2"/>
                </a:solidFill>
                <a:latin typeface="Simplified Arabic" panose="02020603050405020304" pitchFamily="18" charset="-78"/>
                <a:cs typeface="Simplified Arabic" panose="02020603050405020304" pitchFamily="18" charset="-78"/>
              </a:rPr>
              <a:t>من خلال </a:t>
            </a:r>
            <a:r>
              <a:rPr lang="en-US" sz="2800" b="1" u="sng">
                <a:solidFill>
                  <a:schemeClr val="tx2"/>
                </a:solidFill>
                <a:latin typeface="Simplified Arabic" panose="02020603050405020304" pitchFamily="18" charset="-78"/>
                <a:cs typeface="Simplified Arabic" panose="02020603050405020304" pitchFamily="18" charset="-78"/>
              </a:rPr>
              <a:t> chat gpt </a:t>
            </a:r>
            <a:r>
              <a:rPr lang="ar-EG" sz="2800" b="1" u="sng">
                <a:solidFill>
                  <a:schemeClr val="tx2"/>
                </a:solidFill>
                <a:latin typeface="Simplified Arabic" panose="02020603050405020304" pitchFamily="18" charset="-78"/>
                <a:cs typeface="Simplified Arabic" panose="02020603050405020304" pitchFamily="18" charset="-78"/>
              </a:rPr>
              <a:t>يمكن القيام بعدة تطبيقات في </a:t>
            </a:r>
            <a:r>
              <a:rPr lang="en-US" sz="2800" b="1" u="sng">
                <a:solidFill>
                  <a:schemeClr val="tx2"/>
                </a:solidFill>
                <a:latin typeface="Simplified Arabic" panose="02020603050405020304" pitchFamily="18" charset="-78"/>
                <a:cs typeface="Simplified Arabic" panose="02020603050405020304" pitchFamily="18" charset="-78"/>
              </a:rPr>
              <a:t>NLP </a:t>
            </a:r>
            <a:r>
              <a:rPr lang="ar-EG" sz="2800" b="1" u="sng">
                <a:solidFill>
                  <a:schemeClr val="tx2"/>
                </a:solidFill>
                <a:latin typeface="Simplified Arabic" panose="02020603050405020304" pitchFamily="18" charset="-78"/>
                <a:cs typeface="Simplified Arabic" panose="02020603050405020304" pitchFamily="18" charset="-78"/>
              </a:rPr>
              <a:t> مثل:</a:t>
            </a:r>
          </a:p>
          <a:p>
            <a:pPr algn="just" rtl="1"/>
            <a:r>
              <a:rPr lang="en-US" sz="2800" b="1"/>
              <a:t>1</a:t>
            </a:r>
            <a:r>
              <a:rPr lang="ar-EG" sz="2800" b="1">
                <a:latin typeface="Simplified Arabic" panose="02020603050405020304" pitchFamily="18" charset="-78"/>
                <a:cs typeface="Simplified Arabic" panose="02020603050405020304" pitchFamily="18" charset="-78"/>
              </a:rPr>
              <a:t>. تحليل المشاعر </a:t>
            </a:r>
            <a:r>
              <a:rPr lang="en-US" sz="2800" b="1">
                <a:latin typeface="Simplified Arabic" panose="02020603050405020304" pitchFamily="18" charset="-78"/>
                <a:cs typeface="Simplified Arabic" panose="02020603050405020304" pitchFamily="18" charset="-78"/>
              </a:rPr>
              <a:t>Sentiment Analysis)</a:t>
            </a:r>
            <a:r>
              <a:rPr lang="ar-EG" sz="2800" b="1">
                <a:latin typeface="Simplified Arabic" panose="02020603050405020304" pitchFamily="18" charset="-78"/>
                <a:cs typeface="Simplified Arabic" panose="02020603050405020304" pitchFamily="18" charset="-78"/>
              </a:rPr>
              <a:t>):</a:t>
            </a:r>
          </a:p>
          <a:p>
            <a:pPr algn="just" rtl="1"/>
            <a:r>
              <a:rPr lang="ar-EG" sz="2800" b="1">
                <a:latin typeface="Simplified Arabic" panose="02020603050405020304" pitchFamily="18" charset="-78"/>
                <a:cs typeface="Simplified Arabic" panose="02020603050405020304" pitchFamily="18" charset="-78"/>
              </a:rPr>
              <a:t>معرفة هل النص إيجابي أم سلبي أم محايد.</a:t>
            </a:r>
          </a:p>
          <a:p>
            <a:pPr algn="r" rtl="1"/>
            <a:r>
              <a:rPr lang="en-US" sz="2800" b="1">
                <a:latin typeface="Simplified Arabic" panose="02020603050405020304" pitchFamily="18" charset="-78"/>
                <a:cs typeface="Simplified Arabic" panose="02020603050405020304" pitchFamily="18" charset="-78"/>
              </a:rPr>
              <a:t>2</a:t>
            </a:r>
            <a:r>
              <a:rPr lang="ar-EG" sz="2800" b="1">
                <a:latin typeface="Simplified Arabic" panose="02020603050405020304" pitchFamily="18" charset="-78"/>
                <a:cs typeface="Simplified Arabic" panose="02020603050405020304" pitchFamily="18" charset="-78"/>
              </a:rPr>
              <a:t>. تصنيف النصوص </a:t>
            </a:r>
            <a:r>
              <a:rPr lang="en-US" sz="2800" b="1">
                <a:latin typeface="Simplified Arabic" panose="02020603050405020304" pitchFamily="18" charset="-78"/>
                <a:cs typeface="Simplified Arabic" panose="02020603050405020304" pitchFamily="18" charset="-78"/>
              </a:rPr>
              <a:t>(Text Classification)</a:t>
            </a:r>
            <a:r>
              <a:rPr lang="ar-EG" sz="2800" b="1">
                <a:latin typeface="Simplified Arabic" panose="02020603050405020304" pitchFamily="18" charset="-78"/>
                <a:cs typeface="Simplified Arabic" panose="02020603050405020304" pitchFamily="18" charset="-78"/>
              </a:rPr>
              <a:t>:</a:t>
            </a:r>
            <a:br>
              <a:rPr lang="en-US" sz="2800">
                <a:latin typeface="Simplified Arabic" panose="02020603050405020304" pitchFamily="18" charset="-78"/>
                <a:cs typeface="Simplified Arabic" panose="02020603050405020304" pitchFamily="18" charset="-78"/>
              </a:rPr>
            </a:br>
            <a:r>
              <a:rPr lang="ar-EG" sz="2800" b="1">
                <a:latin typeface="Simplified Arabic" panose="02020603050405020304" pitchFamily="18" charset="-78"/>
                <a:cs typeface="Simplified Arabic" panose="02020603050405020304" pitchFamily="18" charset="-78"/>
              </a:rPr>
              <a:t>مثل</a:t>
            </a:r>
            <a:r>
              <a:rPr lang="en-US" sz="2800" b="1">
                <a:latin typeface="Simplified Arabic" panose="02020603050405020304" pitchFamily="18" charset="-78"/>
                <a:cs typeface="Simplified Arabic" panose="02020603050405020304" pitchFamily="18" charset="-78"/>
              </a:rPr>
              <a:t>:</a:t>
            </a:r>
            <a:r>
              <a:rPr lang="ar-EG" sz="2800" b="1">
                <a:latin typeface="Simplified Arabic" panose="02020603050405020304" pitchFamily="18" charset="-78"/>
                <a:cs typeface="Simplified Arabic" panose="02020603050405020304" pitchFamily="18" charset="-78"/>
              </a:rPr>
              <a:t> تصنيف الأخبار إلى: سياسية – اقتصادية – رياضية</a:t>
            </a:r>
            <a:r>
              <a:rPr lang="ar-EG" sz="2800">
                <a:latin typeface="Simplified Arabic" panose="02020603050405020304" pitchFamily="18" charset="-78"/>
                <a:cs typeface="Simplified Arabic" panose="02020603050405020304" pitchFamily="18" charset="-78"/>
              </a:rPr>
              <a:t>.</a:t>
            </a:r>
            <a:endParaRPr lang="en-US" sz="2800">
              <a:latin typeface="Simplified Arabic" panose="02020603050405020304" pitchFamily="18" charset="-78"/>
              <a:cs typeface="Simplified Arabic" panose="02020603050405020304" pitchFamily="18" charset="-78"/>
            </a:endParaRPr>
          </a:p>
          <a:p>
            <a:pPr algn="r" rtl="1"/>
            <a:r>
              <a:rPr lang="en-US" sz="2800" b="1">
                <a:latin typeface="Simplified Arabic" panose="02020603050405020304" pitchFamily="18" charset="-78"/>
                <a:cs typeface="Simplified Arabic" panose="02020603050405020304" pitchFamily="18" charset="-78"/>
              </a:rPr>
              <a:t>3</a:t>
            </a:r>
            <a:r>
              <a:rPr lang="ar-EG" sz="2800" b="1">
                <a:latin typeface="Simplified Arabic" panose="02020603050405020304" pitchFamily="18" charset="-78"/>
                <a:cs typeface="Simplified Arabic" panose="02020603050405020304" pitchFamily="18" charset="-78"/>
              </a:rPr>
              <a:t>. تلخيص النصوص </a:t>
            </a:r>
            <a:r>
              <a:rPr lang="en-US" sz="2800" b="1">
                <a:latin typeface="Simplified Arabic" panose="02020603050405020304" pitchFamily="18" charset="-78"/>
                <a:cs typeface="Simplified Arabic" panose="02020603050405020304" pitchFamily="18" charset="-78"/>
              </a:rPr>
              <a:t>Text Summarization)</a:t>
            </a:r>
            <a:r>
              <a:rPr lang="ar-EG" sz="2800" b="1">
                <a:latin typeface="Simplified Arabic" panose="02020603050405020304" pitchFamily="18" charset="-78"/>
                <a:cs typeface="Simplified Arabic" panose="02020603050405020304" pitchFamily="18" charset="-78"/>
              </a:rPr>
              <a:t>):</a:t>
            </a:r>
            <a:br>
              <a:rPr lang="en-US" sz="2800">
                <a:latin typeface="Simplified Arabic" panose="02020603050405020304" pitchFamily="18" charset="-78"/>
                <a:cs typeface="Simplified Arabic" panose="02020603050405020304" pitchFamily="18" charset="-78"/>
              </a:rPr>
            </a:br>
            <a:r>
              <a:rPr lang="ar-EG" sz="2800" b="1">
                <a:latin typeface="Simplified Arabic" panose="02020603050405020304" pitchFamily="18" charset="-78"/>
                <a:cs typeface="Simplified Arabic" panose="02020603050405020304" pitchFamily="18" charset="-78"/>
              </a:rPr>
              <a:t>تحويل مقال طويل إلى ملخص قصير.</a:t>
            </a:r>
          </a:p>
          <a:p>
            <a:pPr algn="r" rtl="1"/>
            <a:r>
              <a:rPr lang="en-US" sz="2800" b="1">
                <a:latin typeface="Simplified Arabic" panose="02020603050405020304" pitchFamily="18" charset="-78"/>
                <a:cs typeface="Simplified Arabic" panose="02020603050405020304" pitchFamily="18" charset="-78"/>
              </a:rPr>
              <a:t>4</a:t>
            </a:r>
            <a:r>
              <a:rPr lang="ar-EG" sz="2800" b="1">
                <a:latin typeface="Simplified Arabic" panose="02020603050405020304" pitchFamily="18" charset="-78"/>
                <a:cs typeface="Simplified Arabic" panose="02020603050405020304" pitchFamily="18" charset="-78"/>
              </a:rPr>
              <a:t>. استخراج الكيانات (</a:t>
            </a:r>
            <a:r>
              <a:rPr lang="en-US" sz="2800" b="1">
                <a:latin typeface="Simplified Arabic" panose="02020603050405020304" pitchFamily="18" charset="-78"/>
                <a:cs typeface="Simplified Arabic" panose="02020603050405020304" pitchFamily="18" charset="-78"/>
              </a:rPr>
              <a:t>Named Entity</a:t>
            </a:r>
            <a:r>
              <a:rPr lang="ar-EG" sz="2800" b="1">
                <a:latin typeface="Simplified Arabic" panose="02020603050405020304" pitchFamily="18" charset="-78"/>
                <a:cs typeface="Simplified Arabic" panose="02020603050405020304" pitchFamily="18" charset="-78"/>
              </a:rPr>
              <a:t> </a:t>
            </a:r>
            <a:r>
              <a:rPr lang="en-US" sz="2800" b="1">
                <a:latin typeface="Simplified Arabic" panose="02020603050405020304" pitchFamily="18" charset="-78"/>
                <a:cs typeface="Simplified Arabic" panose="02020603050405020304" pitchFamily="18" charset="-78"/>
              </a:rPr>
              <a:t> Recognition</a:t>
            </a:r>
            <a:r>
              <a:rPr lang="ar-EG" sz="2800" b="1">
                <a:latin typeface="Simplified Arabic" panose="02020603050405020304" pitchFamily="18" charset="-78"/>
                <a:cs typeface="Simplified Arabic" panose="02020603050405020304" pitchFamily="18" charset="-78"/>
              </a:rPr>
              <a:t>)</a:t>
            </a:r>
            <a:r>
              <a:rPr lang="en-US" sz="2800" b="1">
                <a:latin typeface="Simplified Arabic" panose="02020603050405020304" pitchFamily="18" charset="-78"/>
                <a:cs typeface="Simplified Arabic" panose="02020603050405020304" pitchFamily="18" charset="-78"/>
              </a:rPr>
              <a:t>: </a:t>
            </a:r>
            <a:r>
              <a:rPr lang="ar-EG" sz="2800" b="1">
                <a:latin typeface="Simplified Arabic" panose="02020603050405020304" pitchFamily="18" charset="-78"/>
                <a:cs typeface="Simplified Arabic" panose="02020603050405020304" pitchFamily="18" charset="-78"/>
              </a:rPr>
              <a:t>استخراج أسماء الأشخاص أو الأماكن أو المؤسسات من النص.</a:t>
            </a:r>
            <a:endParaRPr lang="en-US" sz="2800" b="1" u="sng">
              <a:solidFill>
                <a:schemeClr val="tx2"/>
              </a:solidFill>
              <a:latin typeface="Simplified Arabic" panose="02020603050405020304" pitchFamily="18" charset="-78"/>
              <a:cs typeface="Simplified Arabic" panose="02020603050405020304" pitchFamily="18" charset="-78"/>
            </a:endParaRPr>
          </a:p>
        </p:txBody>
      </p:sp>
      <p:pic>
        <p:nvPicPr>
          <p:cNvPr id="3" name="Content Placeholder 2">
            <a:extLst>
              <a:ext uri="{FF2B5EF4-FFF2-40B4-BE49-F238E27FC236}">
                <a16:creationId xmlns:a16="http://schemas.microsoft.com/office/drawing/2014/main" id="{646D9F23-494A-6B4D-9A9D-F19B7DB0B611}"/>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45922" y="1637077"/>
            <a:ext cx="4485072" cy="5081765"/>
          </a:xfrm>
          <a:prstGeom prst="rect">
            <a:avLst/>
          </a:prstGeom>
        </p:spPr>
      </p:pic>
    </p:spTree>
    <p:extLst>
      <p:ext uri="{BB962C8B-B14F-4D97-AF65-F5344CB8AC3E}">
        <p14:creationId xmlns:p14="http://schemas.microsoft.com/office/powerpoint/2010/main" val="192632665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C6AF41-6788-29DC-66AB-C4B50B538E31}"/>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0FD74F63-4AE7-58D0-1B98-0714D114DA4F}"/>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467EB845-2447-348C-3F54-8CAA7414C234}"/>
              </a:ext>
            </a:extLst>
          </p:cNvPr>
          <p:cNvSpPr txBox="1">
            <a:spLocks noGrp="1"/>
          </p:cNvSpPr>
          <p:nvPr>
            <p:ph type="title"/>
          </p:nvPr>
        </p:nvSpPr>
        <p:spPr>
          <a:xfrm>
            <a:off x="838200" y="324320"/>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3600" b="1">
                <a:solidFill>
                  <a:schemeClr val="bg1"/>
                </a:solidFill>
                <a:latin typeface="Simplified Arabic" panose="02020603050405020304" pitchFamily="18" charset="-78"/>
                <a:cs typeface="Simplified Arabic" panose="02020603050405020304" pitchFamily="18" charset="-78"/>
              </a:rPr>
              <a:t>ثالثًا: تطبيقات الذكاء الاصطناعي</a:t>
            </a:r>
            <a:r>
              <a:rPr lang="en-US" sz="3600" b="1">
                <a:solidFill>
                  <a:schemeClr val="bg1"/>
                </a:solidFill>
                <a:latin typeface="Simplified Arabic" panose="02020603050405020304" pitchFamily="18" charset="-78"/>
                <a:cs typeface="Simplified Arabic" panose="02020603050405020304" pitchFamily="18" charset="-78"/>
              </a:rPr>
              <a:t> </a:t>
            </a:r>
            <a:r>
              <a:rPr lang="ar-EG" sz="3600" b="1">
                <a:solidFill>
                  <a:schemeClr val="bg1"/>
                </a:solidFill>
                <a:latin typeface="Simplified Arabic" panose="02020603050405020304" pitchFamily="18" charset="-78"/>
                <a:cs typeface="Simplified Arabic" panose="02020603050405020304" pitchFamily="18" charset="-78"/>
              </a:rPr>
              <a:t>في إنتاج المحتوى المدفوع بالبيانات</a:t>
            </a:r>
            <a:endParaRPr lang="en-US" sz="36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82D39E80-E286-925C-3D81-D15EC4D98EA9}"/>
              </a:ext>
            </a:extLst>
          </p:cNvPr>
          <p:cNvSpPr txBox="1"/>
          <p:nvPr/>
        </p:nvSpPr>
        <p:spPr>
          <a:xfrm>
            <a:off x="5353665" y="1520863"/>
            <a:ext cx="6157450" cy="4783617"/>
          </a:xfrm>
          <a:prstGeom prst="rect">
            <a:avLst/>
          </a:prstGeom>
          <a:noFill/>
        </p:spPr>
        <p:txBody>
          <a:bodyPr wrap="square">
            <a:spAutoFit/>
          </a:bodyPr>
          <a:lstStyle/>
          <a:p>
            <a:pPr algn="r" rtl="1">
              <a:lnSpc>
                <a:spcPct val="130000"/>
              </a:lnSpc>
            </a:pPr>
            <a:r>
              <a:rPr lang="en-US" sz="2800" b="1" u="sng">
                <a:solidFill>
                  <a:schemeClr val="tx2"/>
                </a:solidFill>
                <a:latin typeface="Simplified Arabic" panose="02020603050405020304" pitchFamily="18" charset="-78"/>
                <a:cs typeface="Simplified Arabic" panose="02020603050405020304" pitchFamily="18" charset="-78"/>
              </a:rPr>
              <a:t>4</a:t>
            </a:r>
            <a:r>
              <a:rPr lang="ar-EG" sz="2800" b="1" u="sng">
                <a:solidFill>
                  <a:schemeClr val="tx2"/>
                </a:solidFill>
                <a:latin typeface="Simplified Arabic" panose="02020603050405020304" pitchFamily="18" charset="-78"/>
                <a:cs typeface="Simplified Arabic" panose="02020603050405020304" pitchFamily="18" charset="-78"/>
              </a:rPr>
              <a:t>. مرحلة تصور البيانات:</a:t>
            </a:r>
          </a:p>
          <a:p>
            <a:pPr algn="just" rtl="1">
              <a:lnSpc>
                <a:spcPct val="130000"/>
              </a:lnSpc>
            </a:pPr>
            <a:r>
              <a:rPr lang="en-US" sz="2600" b="1" u="sng">
                <a:latin typeface="Simplified Arabic" panose="02020603050405020304" pitchFamily="18" charset="-78"/>
                <a:cs typeface="Simplified Arabic" panose="02020603050405020304" pitchFamily="18" charset="-78"/>
              </a:rPr>
              <a:t>أسهم الذكاء الاصطناعي في تطوير تقنيات تصور البيانات (Data Visualization)</a:t>
            </a:r>
            <a:r>
              <a:rPr lang="ar-EG" sz="2600" b="1" u="sng">
                <a:latin typeface="Simplified Arabic" panose="02020603050405020304" pitchFamily="18" charset="-78"/>
                <a:cs typeface="Simplified Arabic" panose="02020603050405020304" pitchFamily="18" charset="-78"/>
              </a:rPr>
              <a:t>؛</a:t>
            </a:r>
            <a:r>
              <a:rPr lang="en-US" sz="2600" b="1" u="sng">
                <a:latin typeface="Simplified Arabic" panose="02020603050405020304" pitchFamily="18" charset="-78"/>
                <a:cs typeface="Simplified Arabic" panose="02020603050405020304" pitchFamily="18" charset="-78"/>
              </a:rPr>
              <a:t> حيث بات بالإمكان تحويل الجداول الرقمية المعقدة إلى رسوم بيانية تفاعلية وإنفوجرافات ذكية تسهل على الجمهور استيعاب المعلومات بسرعة</a:t>
            </a:r>
            <a:r>
              <a:rPr lang="ar-EG" sz="2600" b="1">
                <a:latin typeface="Simplified Arabic" panose="02020603050405020304" pitchFamily="18" charset="-78"/>
                <a:cs typeface="Simplified Arabic" panose="02020603050405020304" pitchFamily="18" charset="-78"/>
              </a:rPr>
              <a:t>، </a:t>
            </a:r>
            <a:r>
              <a:rPr lang="en-US" sz="2600" b="1">
                <a:latin typeface="Simplified Arabic" panose="02020603050405020304" pitchFamily="18" charset="-78"/>
                <a:cs typeface="Simplified Arabic" panose="02020603050405020304" pitchFamily="18" charset="-78"/>
              </a:rPr>
              <a:t>وتُستخدم في هذا السياق أدوات تعتمد على الذكاء الاصطناعي لتوليد التصورات البصرية تلقائيًا واقتراح أنسب أشكال العرض وفق طبيعة البيانات، مما يعزز من جاذبية المحتوى الإعلامي وتأثيره</a:t>
            </a:r>
            <a:r>
              <a:rPr lang="ar-EG" sz="2600" b="1">
                <a:latin typeface="Simplified Arabic" panose="02020603050405020304" pitchFamily="18" charset="-78"/>
                <a:cs typeface="Simplified Arabic" panose="02020603050405020304" pitchFamily="18" charset="-78"/>
              </a:rPr>
              <a:t>.</a:t>
            </a:r>
            <a:endParaRPr lang="en-US" sz="2600" b="1">
              <a:latin typeface="Simplified Arabic" panose="02020603050405020304" pitchFamily="18" charset="-78"/>
              <a:cs typeface="Simplified Arabic" panose="02020603050405020304" pitchFamily="18" charset="-78"/>
            </a:endParaRPr>
          </a:p>
        </p:txBody>
      </p:sp>
      <p:pic>
        <p:nvPicPr>
          <p:cNvPr id="11" name="Content Placeholder 10">
            <a:extLst>
              <a:ext uri="{FF2B5EF4-FFF2-40B4-BE49-F238E27FC236}">
                <a16:creationId xmlns:a16="http://schemas.microsoft.com/office/drawing/2014/main" id="{EEBC09D7-CDC9-1A88-05D7-DC54E637378C}"/>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4019" y="1520863"/>
            <a:ext cx="4972665" cy="5017042"/>
          </a:xfrm>
          <a:prstGeom prst="rect">
            <a:avLst/>
          </a:prstGeom>
        </p:spPr>
      </p:pic>
    </p:spTree>
    <p:extLst>
      <p:ext uri="{BB962C8B-B14F-4D97-AF65-F5344CB8AC3E}">
        <p14:creationId xmlns:p14="http://schemas.microsoft.com/office/powerpoint/2010/main" val="350052634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9A1E31-8F09-D245-C72F-2620B2114DAC}"/>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CBDD3092-34EF-94C4-B582-ED7D67602AB1}"/>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7E70489F-A48F-7AF0-7C54-FBB0F175B44D}"/>
              </a:ext>
            </a:extLst>
          </p:cNvPr>
          <p:cNvSpPr txBox="1">
            <a:spLocks noGrp="1"/>
          </p:cNvSpPr>
          <p:nvPr>
            <p:ph type="title"/>
          </p:nvPr>
        </p:nvSpPr>
        <p:spPr>
          <a:xfrm>
            <a:off x="838200" y="324320"/>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3600" b="1">
                <a:solidFill>
                  <a:schemeClr val="bg1"/>
                </a:solidFill>
                <a:latin typeface="Simplified Arabic" panose="02020603050405020304" pitchFamily="18" charset="-78"/>
                <a:cs typeface="Simplified Arabic" panose="02020603050405020304" pitchFamily="18" charset="-78"/>
              </a:rPr>
              <a:t>ثالثًا: تطبيقات الذكاء الاصطناعي</a:t>
            </a:r>
            <a:r>
              <a:rPr lang="en-US" sz="3600" b="1">
                <a:solidFill>
                  <a:schemeClr val="bg1"/>
                </a:solidFill>
                <a:latin typeface="Simplified Arabic" panose="02020603050405020304" pitchFamily="18" charset="-78"/>
                <a:cs typeface="Simplified Arabic" panose="02020603050405020304" pitchFamily="18" charset="-78"/>
              </a:rPr>
              <a:t> </a:t>
            </a:r>
            <a:r>
              <a:rPr lang="ar-EG" sz="3600" b="1">
                <a:solidFill>
                  <a:schemeClr val="bg1"/>
                </a:solidFill>
                <a:latin typeface="Simplified Arabic" panose="02020603050405020304" pitchFamily="18" charset="-78"/>
                <a:cs typeface="Simplified Arabic" panose="02020603050405020304" pitchFamily="18" charset="-78"/>
              </a:rPr>
              <a:t>في إنتاج المحتوى المدفوع بالبيانات</a:t>
            </a:r>
            <a:endParaRPr lang="en-US" sz="36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BAFC99F6-8332-3F8F-D7B0-C1E5DB828F0D}"/>
              </a:ext>
            </a:extLst>
          </p:cNvPr>
          <p:cNvSpPr txBox="1"/>
          <p:nvPr/>
        </p:nvSpPr>
        <p:spPr>
          <a:xfrm>
            <a:off x="5589639" y="1520863"/>
            <a:ext cx="5921476" cy="3580980"/>
          </a:xfrm>
          <a:prstGeom prst="rect">
            <a:avLst/>
          </a:prstGeom>
          <a:noFill/>
        </p:spPr>
        <p:txBody>
          <a:bodyPr wrap="square">
            <a:spAutoFit/>
          </a:bodyPr>
          <a:lstStyle/>
          <a:p>
            <a:pPr algn="just" rtl="1">
              <a:lnSpc>
                <a:spcPct val="130000"/>
              </a:lnSpc>
            </a:pPr>
            <a:r>
              <a:rPr lang="ar-EG" sz="3200" b="1" u="sng">
                <a:solidFill>
                  <a:schemeClr val="tx2"/>
                </a:solidFill>
                <a:latin typeface="Simplified Arabic" panose="02020603050405020304" pitchFamily="18" charset="-78"/>
                <a:cs typeface="Simplified Arabic" panose="02020603050405020304" pitchFamily="18" charset="-78"/>
              </a:rPr>
              <a:t>من أبرز الأدوات التي يتم استخدامها لتصميم التصورات البصرية:</a:t>
            </a:r>
            <a:endParaRPr lang="en-US" sz="3200" b="1" u="sng">
              <a:solidFill>
                <a:schemeClr val="tx2"/>
              </a:solidFill>
              <a:latin typeface="Simplified Arabic" panose="02020603050405020304" pitchFamily="18" charset="-78"/>
              <a:cs typeface="Simplified Arabic" panose="02020603050405020304" pitchFamily="18" charset="-78"/>
            </a:endParaRPr>
          </a:p>
          <a:p>
            <a:pPr marL="457200" indent="-457200" algn="r" rtl="1">
              <a:lnSpc>
                <a:spcPct val="130000"/>
              </a:lnSpc>
              <a:buFont typeface="Wingdings" panose="05000000000000000000" pitchFamily="2" charset="2"/>
              <a:buChar char="q"/>
            </a:pPr>
            <a:r>
              <a:rPr lang="en-US" sz="2800" b="1" u="sng">
                <a:latin typeface="Simplified Arabic" panose="02020603050405020304" pitchFamily="18" charset="-78"/>
                <a:cs typeface="Simplified Arabic" panose="02020603050405020304" pitchFamily="18" charset="-78"/>
              </a:rPr>
              <a:t>Canva ai </a:t>
            </a:r>
            <a:endParaRPr lang="en-US" sz="3200" b="1" u="sng">
              <a:latin typeface="Simplified Arabic" panose="02020603050405020304" pitchFamily="18" charset="-78"/>
              <a:cs typeface="Simplified Arabic" panose="02020603050405020304" pitchFamily="18" charset="-78"/>
            </a:endParaRPr>
          </a:p>
          <a:p>
            <a:pPr marL="342900" indent="-342900" algn="r" rtl="1">
              <a:lnSpc>
                <a:spcPct val="130000"/>
              </a:lnSpc>
              <a:buFont typeface="Wingdings" panose="05000000000000000000" pitchFamily="2" charset="2"/>
              <a:buChar char="q"/>
            </a:pPr>
            <a:r>
              <a:rPr lang="en-US" sz="2800" b="1" u="sng">
                <a:latin typeface="Simplified Arabic" panose="02020603050405020304" pitchFamily="18" charset="-78"/>
                <a:cs typeface="Simplified Arabic" panose="02020603050405020304" pitchFamily="18" charset="-78"/>
              </a:rPr>
              <a:t>Power bi</a:t>
            </a:r>
            <a:r>
              <a:rPr lang="ar-EG" sz="2800" b="1" u="sng">
                <a:latin typeface="Simplified Arabic" panose="02020603050405020304" pitchFamily="18" charset="-78"/>
                <a:cs typeface="Simplified Arabic" panose="02020603050405020304" pitchFamily="18" charset="-78"/>
              </a:rPr>
              <a:t> </a:t>
            </a:r>
            <a:endParaRPr lang="en-US" sz="2800" b="1" u="sng">
              <a:latin typeface="Simplified Arabic" panose="02020603050405020304" pitchFamily="18" charset="-78"/>
              <a:cs typeface="Simplified Arabic" panose="02020603050405020304" pitchFamily="18" charset="-78"/>
            </a:endParaRPr>
          </a:p>
          <a:p>
            <a:pPr marL="342900" indent="-342900" algn="r" rtl="1">
              <a:lnSpc>
                <a:spcPct val="130000"/>
              </a:lnSpc>
              <a:buFont typeface="Wingdings" panose="05000000000000000000" pitchFamily="2" charset="2"/>
              <a:buChar char="q"/>
            </a:pPr>
            <a:r>
              <a:rPr lang="en-US" sz="2800" b="1" u="sng">
                <a:latin typeface="Simplified Arabic" panose="02020603050405020304" pitchFamily="18" charset="-78"/>
                <a:cs typeface="Simplified Arabic" panose="02020603050405020304" pitchFamily="18" charset="-78"/>
              </a:rPr>
              <a:t>Flourish</a:t>
            </a:r>
          </a:p>
          <a:p>
            <a:pPr marL="342900" indent="-342900" algn="r" rtl="1">
              <a:lnSpc>
                <a:spcPct val="130000"/>
              </a:lnSpc>
              <a:buFont typeface="Wingdings" panose="05000000000000000000" pitchFamily="2" charset="2"/>
              <a:buChar char="q"/>
            </a:pPr>
            <a:r>
              <a:rPr lang="en-US" sz="2800" b="1" u="sng">
                <a:latin typeface="Simplified Arabic" panose="02020603050405020304" pitchFamily="18" charset="-78"/>
                <a:cs typeface="Simplified Arabic" panose="02020603050405020304" pitchFamily="18" charset="-78"/>
              </a:rPr>
              <a:t>Datawrapper</a:t>
            </a:r>
          </a:p>
        </p:txBody>
      </p:sp>
      <p:pic>
        <p:nvPicPr>
          <p:cNvPr id="2" name="Content Placeholder 2">
            <a:extLst>
              <a:ext uri="{FF2B5EF4-FFF2-40B4-BE49-F238E27FC236}">
                <a16:creationId xmlns:a16="http://schemas.microsoft.com/office/drawing/2014/main" id="{B88AEB8D-524F-9AAD-8F69-50245CF82BAD}"/>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77761" y="1520863"/>
            <a:ext cx="5164394" cy="5197979"/>
          </a:xfrm>
          <a:prstGeom prst="rect">
            <a:avLst/>
          </a:prstGeom>
        </p:spPr>
      </p:pic>
    </p:spTree>
    <p:extLst>
      <p:ext uri="{BB962C8B-B14F-4D97-AF65-F5344CB8AC3E}">
        <p14:creationId xmlns:p14="http://schemas.microsoft.com/office/powerpoint/2010/main" val="338218318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150327-E968-252A-C8E3-24DB197EBD3B}"/>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35B49F1F-67FD-E5CD-9878-64520BB3E95D}"/>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9F9AC7BF-E153-FBF8-8687-F3966601C5EC}"/>
              </a:ext>
            </a:extLst>
          </p:cNvPr>
          <p:cNvSpPr txBox="1">
            <a:spLocks noGrp="1"/>
          </p:cNvSpPr>
          <p:nvPr>
            <p:ph type="title"/>
          </p:nvPr>
        </p:nvSpPr>
        <p:spPr>
          <a:xfrm>
            <a:off x="838200" y="324320"/>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3600" b="1">
                <a:solidFill>
                  <a:schemeClr val="bg1"/>
                </a:solidFill>
                <a:latin typeface="Simplified Arabic" panose="02020603050405020304" pitchFamily="18" charset="-78"/>
                <a:cs typeface="Simplified Arabic" panose="02020603050405020304" pitchFamily="18" charset="-78"/>
              </a:rPr>
              <a:t>ثالثًا: تطبيقات الذكاء الاصطناعي</a:t>
            </a:r>
            <a:r>
              <a:rPr lang="en-US" sz="3600" b="1">
                <a:solidFill>
                  <a:schemeClr val="bg1"/>
                </a:solidFill>
                <a:latin typeface="Simplified Arabic" panose="02020603050405020304" pitchFamily="18" charset="-78"/>
                <a:cs typeface="Simplified Arabic" panose="02020603050405020304" pitchFamily="18" charset="-78"/>
              </a:rPr>
              <a:t> </a:t>
            </a:r>
            <a:r>
              <a:rPr lang="ar-EG" sz="3600" b="1">
                <a:solidFill>
                  <a:schemeClr val="bg1"/>
                </a:solidFill>
                <a:latin typeface="Simplified Arabic" panose="02020603050405020304" pitchFamily="18" charset="-78"/>
                <a:cs typeface="Simplified Arabic" panose="02020603050405020304" pitchFamily="18" charset="-78"/>
              </a:rPr>
              <a:t>في إنتاج المحتوى المدفوع بالبيانات</a:t>
            </a:r>
            <a:endParaRPr lang="en-US" sz="36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3F4F9411-2ACA-76BA-EAC8-4ACAD606825C}"/>
              </a:ext>
            </a:extLst>
          </p:cNvPr>
          <p:cNvSpPr txBox="1"/>
          <p:nvPr/>
        </p:nvSpPr>
        <p:spPr>
          <a:xfrm>
            <a:off x="5324169" y="1354848"/>
            <a:ext cx="6157450" cy="5586145"/>
          </a:xfrm>
          <a:prstGeom prst="rect">
            <a:avLst/>
          </a:prstGeom>
          <a:noFill/>
        </p:spPr>
        <p:txBody>
          <a:bodyPr wrap="square">
            <a:spAutoFit/>
          </a:bodyPr>
          <a:lstStyle/>
          <a:p>
            <a:pPr algn="r" rtl="1">
              <a:lnSpc>
                <a:spcPct val="130000"/>
              </a:lnSpc>
            </a:pPr>
            <a:r>
              <a:rPr lang="en-US" sz="2800" b="1" u="sng">
                <a:solidFill>
                  <a:schemeClr val="tx2"/>
                </a:solidFill>
                <a:latin typeface="Simplified Arabic" panose="02020603050405020304" pitchFamily="18" charset="-78"/>
                <a:cs typeface="Simplified Arabic" panose="02020603050405020304" pitchFamily="18" charset="-78"/>
              </a:rPr>
              <a:t>Canva ai</a:t>
            </a:r>
            <a:r>
              <a:rPr lang="ar-EG" sz="2800" b="1" u="sng">
                <a:solidFill>
                  <a:schemeClr val="tx2"/>
                </a:solidFill>
                <a:latin typeface="Simplified Arabic" panose="02020603050405020304" pitchFamily="18" charset="-78"/>
                <a:cs typeface="Simplified Arabic" panose="02020603050405020304" pitchFamily="18" charset="-78"/>
              </a:rPr>
              <a:t>:</a:t>
            </a:r>
          </a:p>
          <a:p>
            <a:pPr algn="just" rtl="1">
              <a:lnSpc>
                <a:spcPct val="130000"/>
              </a:lnSpc>
            </a:pPr>
            <a:r>
              <a:rPr lang="ar-EG" sz="2800" b="1">
                <a:latin typeface="Simplified Arabic" panose="02020603050405020304" pitchFamily="18" charset="-78"/>
                <a:cs typeface="Simplified Arabic" panose="02020603050405020304" pitchFamily="18" charset="-78"/>
              </a:rPr>
              <a:t>هو مجموعة من أدوات الذكاء الاصطناعي المدمجة داخل منصة التصميم </a:t>
            </a:r>
            <a:r>
              <a:rPr lang="en-US" sz="2800" b="1">
                <a:latin typeface="Simplified Arabic" panose="02020603050405020304" pitchFamily="18" charset="-78"/>
                <a:cs typeface="Simplified Arabic" panose="02020603050405020304" pitchFamily="18" charset="-78"/>
              </a:rPr>
              <a:t>canva</a:t>
            </a:r>
            <a:r>
              <a:rPr lang="ar-EG" sz="2800" b="1">
                <a:latin typeface="Simplified Arabic" panose="02020603050405020304" pitchFamily="18" charset="-78"/>
                <a:cs typeface="Simplified Arabic" panose="02020603050405020304" pitchFamily="18" charset="-78"/>
              </a:rPr>
              <a:t>، و</a:t>
            </a:r>
            <a:r>
              <a:rPr lang="en-US" sz="2800" b="1">
                <a:latin typeface="Simplified Arabic" panose="02020603050405020304" pitchFamily="18" charset="-78"/>
                <a:cs typeface="Simplified Arabic" panose="02020603050405020304" pitchFamily="18" charset="-78"/>
              </a:rPr>
              <a:t>canva ai </a:t>
            </a:r>
            <a:r>
              <a:rPr lang="ar-EG" sz="2800" b="1">
                <a:latin typeface="Simplified Arabic" panose="02020603050405020304" pitchFamily="18" charset="-78"/>
                <a:cs typeface="Simplified Arabic" panose="02020603050405020304" pitchFamily="18" charset="-78"/>
              </a:rPr>
              <a:t> تساعد المستخدمين على إنشاء المحتوى النصي والبصري بسرعة وسهولة دون الحاجة دون الحاجة إلى مهارات تصميم متقدمة، تعتمد هذه الأدوات على تقنيات الذكاء الاصطناعي لتوليد الصور والتصميمات وكتابة النصوص وتحريرها تلقائيًا بناءً على أوامر المستخدم. </a:t>
            </a:r>
            <a:endParaRPr lang="en-US" sz="2800" b="1" u="sng">
              <a:solidFill>
                <a:schemeClr val="tx2"/>
              </a:solidFill>
              <a:latin typeface="Simplified Arabic" panose="02020603050405020304" pitchFamily="18" charset="-78"/>
              <a:cs typeface="Simplified Arabic" panose="02020603050405020304" pitchFamily="18" charset="-78"/>
            </a:endParaRPr>
          </a:p>
          <a:p>
            <a:pPr algn="r" rtl="1">
              <a:lnSpc>
                <a:spcPct val="130000"/>
              </a:lnSpc>
            </a:pPr>
            <a:endParaRPr lang="en-US" sz="2400" b="1" u="sng">
              <a:latin typeface="Simplified Arabic" panose="02020603050405020304" pitchFamily="18" charset="-78"/>
              <a:cs typeface="Simplified Arabic" panose="02020603050405020304" pitchFamily="18" charset="-78"/>
            </a:endParaRPr>
          </a:p>
        </p:txBody>
      </p:sp>
      <p:pic>
        <p:nvPicPr>
          <p:cNvPr id="3" name="Content Placeholder 2">
            <a:extLst>
              <a:ext uri="{FF2B5EF4-FFF2-40B4-BE49-F238E27FC236}">
                <a16:creationId xmlns:a16="http://schemas.microsoft.com/office/drawing/2014/main" id="{4DB3DA1D-6044-1DB8-0F72-3EA92824DF68}"/>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4020" y="1671654"/>
            <a:ext cx="4898922" cy="4862025"/>
          </a:xfrm>
          <a:prstGeom prst="rect">
            <a:avLst/>
          </a:prstGeom>
        </p:spPr>
      </p:pic>
    </p:spTree>
    <p:extLst>
      <p:ext uri="{BB962C8B-B14F-4D97-AF65-F5344CB8AC3E}">
        <p14:creationId xmlns:p14="http://schemas.microsoft.com/office/powerpoint/2010/main" val="2601194595"/>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49424B-76E3-B659-731E-425364F92213}"/>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E3C040D5-85C0-EE1B-2D4F-60AB7F29F053}"/>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CD2F525B-6E8D-3CB8-E6B8-564F92197393}"/>
              </a:ext>
            </a:extLst>
          </p:cNvPr>
          <p:cNvSpPr txBox="1">
            <a:spLocks noGrp="1"/>
          </p:cNvSpPr>
          <p:nvPr>
            <p:ph type="title"/>
          </p:nvPr>
        </p:nvSpPr>
        <p:spPr>
          <a:xfrm>
            <a:off x="838200" y="324320"/>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3600" b="1">
                <a:solidFill>
                  <a:schemeClr val="bg1"/>
                </a:solidFill>
                <a:latin typeface="Simplified Arabic" panose="02020603050405020304" pitchFamily="18" charset="-78"/>
                <a:cs typeface="Simplified Arabic" panose="02020603050405020304" pitchFamily="18" charset="-78"/>
              </a:rPr>
              <a:t>ثالثًا: تطبيقات الذكاء الاصطناعي</a:t>
            </a:r>
            <a:r>
              <a:rPr lang="en-US" sz="3600" b="1">
                <a:solidFill>
                  <a:schemeClr val="bg1"/>
                </a:solidFill>
                <a:latin typeface="Simplified Arabic" panose="02020603050405020304" pitchFamily="18" charset="-78"/>
                <a:cs typeface="Simplified Arabic" panose="02020603050405020304" pitchFamily="18" charset="-78"/>
              </a:rPr>
              <a:t> </a:t>
            </a:r>
            <a:r>
              <a:rPr lang="ar-EG" sz="3600" b="1">
                <a:solidFill>
                  <a:schemeClr val="bg1"/>
                </a:solidFill>
                <a:latin typeface="Simplified Arabic" panose="02020603050405020304" pitchFamily="18" charset="-78"/>
                <a:cs typeface="Simplified Arabic" panose="02020603050405020304" pitchFamily="18" charset="-78"/>
              </a:rPr>
              <a:t>في إنتاج المحتوى المدفوع بالبيانات</a:t>
            </a:r>
            <a:endParaRPr lang="en-US" sz="36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0FDBDF82-E388-6605-0B84-B0C7F3060202}"/>
              </a:ext>
            </a:extLst>
          </p:cNvPr>
          <p:cNvSpPr txBox="1"/>
          <p:nvPr/>
        </p:nvSpPr>
        <p:spPr>
          <a:xfrm>
            <a:off x="5604387" y="1579856"/>
            <a:ext cx="5921476" cy="3981090"/>
          </a:xfrm>
          <a:prstGeom prst="rect">
            <a:avLst/>
          </a:prstGeom>
          <a:noFill/>
        </p:spPr>
        <p:txBody>
          <a:bodyPr wrap="square">
            <a:spAutoFit/>
          </a:bodyPr>
          <a:lstStyle/>
          <a:p>
            <a:pPr marL="457200" indent="-457200" algn="just" rtl="1">
              <a:lnSpc>
                <a:spcPct val="130000"/>
              </a:lnSpc>
              <a:buFont typeface="Wingdings" panose="05000000000000000000" pitchFamily="2" charset="2"/>
              <a:buChar char="q"/>
            </a:pPr>
            <a:r>
              <a:rPr lang="ar-EG" sz="2800" b="1">
                <a:latin typeface="Simplified Arabic" panose="02020603050405020304" pitchFamily="18" charset="-78"/>
                <a:cs typeface="Simplified Arabic" panose="02020603050405020304" pitchFamily="18" charset="-78"/>
              </a:rPr>
              <a:t>ويُعد </a:t>
            </a:r>
            <a:r>
              <a:rPr lang="en-US" sz="2800" b="1">
                <a:latin typeface="Simplified Arabic" panose="02020603050405020304" pitchFamily="18" charset="-78"/>
                <a:cs typeface="Simplified Arabic" panose="02020603050405020304" pitchFamily="18" charset="-78"/>
              </a:rPr>
              <a:t>Canva AI</a:t>
            </a:r>
            <a:r>
              <a:rPr lang="ar-EG" sz="2800" b="1">
                <a:latin typeface="Simplified Arabic" panose="02020603050405020304" pitchFamily="18" charset="-78"/>
                <a:cs typeface="Simplified Arabic" panose="02020603050405020304" pitchFamily="18" charset="-78"/>
              </a:rPr>
              <a:t> جزءًا من حزمة أدوات الذكاء الاصطناعي داخل </a:t>
            </a:r>
            <a:r>
              <a:rPr lang="en-US" sz="2800" b="1">
                <a:latin typeface="Simplified Arabic" panose="02020603050405020304" pitchFamily="18" charset="-78"/>
                <a:cs typeface="Simplified Arabic" panose="02020603050405020304" pitchFamily="18" charset="-78"/>
              </a:rPr>
              <a:t>Canva</a:t>
            </a:r>
            <a:r>
              <a:rPr lang="ar-EG" sz="2800" b="1">
                <a:latin typeface="Simplified Arabic" panose="02020603050405020304" pitchFamily="18" charset="-78"/>
                <a:cs typeface="Simplified Arabic" panose="02020603050405020304" pitchFamily="18" charset="-78"/>
              </a:rPr>
              <a:t> مثل أداة : </a:t>
            </a:r>
            <a:r>
              <a:rPr lang="en-US" sz="2800" b="1">
                <a:latin typeface="Simplified Arabic" panose="02020603050405020304" pitchFamily="18" charset="-78"/>
                <a:cs typeface="Simplified Arabic" panose="02020603050405020304" pitchFamily="18" charset="-78"/>
              </a:rPr>
              <a:t>Magic Studio</a:t>
            </a:r>
            <a:r>
              <a:rPr lang="ar-EG" sz="2800" b="1">
                <a:latin typeface="Simplified Arabic" panose="02020603050405020304" pitchFamily="18" charset="-78"/>
                <a:cs typeface="Simplified Arabic" panose="02020603050405020304" pitchFamily="18" charset="-78"/>
              </a:rPr>
              <a:t> التي تتيح إنشاء تصميمات احترافية من خلال أوامر نصية بسيطة؛ حيث يمكن للمستخدم وصف التصميم أو المحتوى الذي يريده، فيقوم النظام بإنشائه أو اقتراح نماذج جاهزة قابلة للتعديل خلال ثوانٍ.</a:t>
            </a:r>
            <a:endParaRPr lang="en-US" sz="2800" b="1" u="sng">
              <a:latin typeface="Simplified Arabic" panose="02020603050405020304" pitchFamily="18" charset="-78"/>
              <a:cs typeface="Simplified Arabic" panose="02020603050405020304" pitchFamily="18" charset="-78"/>
            </a:endParaRPr>
          </a:p>
        </p:txBody>
      </p:sp>
      <p:pic>
        <p:nvPicPr>
          <p:cNvPr id="3" name="Content Placeholder 2">
            <a:extLst>
              <a:ext uri="{FF2B5EF4-FFF2-40B4-BE49-F238E27FC236}">
                <a16:creationId xmlns:a16="http://schemas.microsoft.com/office/drawing/2014/main" id="{BFE39AEA-7C61-F228-C662-6AF768FB1A72}"/>
              </a:ext>
            </a:extLst>
          </p:cNvPr>
          <p:cNvPicPr>
            <a:picLocks noGrp="1" noChangeAspect="1"/>
          </p:cNvPicPr>
          <p:nvPr>
            <p:ph sz="half" idx="1"/>
          </p:nvPr>
        </p:nvPicPr>
        <p:blipFill>
          <a:blip r:embed="rId2"/>
          <a:stretch>
            <a:fillRect/>
          </a:stretch>
        </p:blipFill>
        <p:spPr>
          <a:xfrm>
            <a:off x="115376" y="2013962"/>
            <a:ext cx="5356276" cy="4704880"/>
          </a:xfrm>
          <a:prstGeom prst="rect">
            <a:avLst/>
          </a:prstGeom>
        </p:spPr>
      </p:pic>
      <p:sp>
        <p:nvSpPr>
          <p:cNvPr id="5" name="TextBox 4">
            <a:extLst>
              <a:ext uri="{FF2B5EF4-FFF2-40B4-BE49-F238E27FC236}">
                <a16:creationId xmlns:a16="http://schemas.microsoft.com/office/drawing/2014/main" id="{E85C1210-40B9-3B4A-1B22-21DBBA4B89EF}"/>
              </a:ext>
            </a:extLst>
          </p:cNvPr>
          <p:cNvSpPr txBox="1"/>
          <p:nvPr/>
        </p:nvSpPr>
        <p:spPr>
          <a:xfrm>
            <a:off x="232287" y="1532126"/>
            <a:ext cx="6098458" cy="523220"/>
          </a:xfrm>
          <a:prstGeom prst="rect">
            <a:avLst/>
          </a:prstGeom>
          <a:noFill/>
        </p:spPr>
        <p:txBody>
          <a:bodyPr wrap="square">
            <a:spAutoFit/>
          </a:bodyPr>
          <a:lstStyle/>
          <a:p>
            <a:r>
              <a:rPr lang="en-US" sz="2800">
                <a:solidFill>
                  <a:schemeClr val="tx2"/>
                </a:solidFill>
                <a:latin typeface="Simplified Arabic" panose="02020603050405020304" pitchFamily="18" charset="-78"/>
                <a:cs typeface="Simplified Arabic" panose="02020603050405020304" pitchFamily="18" charset="-78"/>
                <a:hlinkClick r:id="rId3"/>
              </a:rPr>
              <a:t>https://www.canva.com/ai/</a:t>
            </a:r>
            <a:endParaRPr lang="en-US" sz="2800">
              <a:solidFill>
                <a:schemeClr val="tx2"/>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851276"/>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146E89-F6FF-F82D-A50E-716ACB19A1E7}"/>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9B7C8996-794D-C533-2216-89128F889067}"/>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5CBA9AE4-3D5F-80DF-6C3D-5FD36AD65824}"/>
              </a:ext>
            </a:extLst>
          </p:cNvPr>
          <p:cNvSpPr txBox="1">
            <a:spLocks noGrp="1"/>
          </p:cNvSpPr>
          <p:nvPr>
            <p:ph type="title"/>
          </p:nvPr>
        </p:nvSpPr>
        <p:spPr>
          <a:xfrm>
            <a:off x="838200" y="324320"/>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3600" b="1">
                <a:solidFill>
                  <a:schemeClr val="bg1"/>
                </a:solidFill>
                <a:latin typeface="Simplified Arabic" panose="02020603050405020304" pitchFamily="18" charset="-78"/>
                <a:cs typeface="Simplified Arabic" panose="02020603050405020304" pitchFamily="18" charset="-78"/>
              </a:rPr>
              <a:t>ثالثًا: تطبيقات الذكاء الاصطناعي</a:t>
            </a:r>
            <a:r>
              <a:rPr lang="en-US" sz="3600" b="1">
                <a:solidFill>
                  <a:schemeClr val="bg1"/>
                </a:solidFill>
                <a:latin typeface="Simplified Arabic" panose="02020603050405020304" pitchFamily="18" charset="-78"/>
                <a:cs typeface="Simplified Arabic" panose="02020603050405020304" pitchFamily="18" charset="-78"/>
              </a:rPr>
              <a:t> </a:t>
            </a:r>
            <a:r>
              <a:rPr lang="ar-EG" sz="3600" b="1">
                <a:solidFill>
                  <a:schemeClr val="bg1"/>
                </a:solidFill>
                <a:latin typeface="Simplified Arabic" panose="02020603050405020304" pitchFamily="18" charset="-78"/>
                <a:cs typeface="Simplified Arabic" panose="02020603050405020304" pitchFamily="18" charset="-78"/>
              </a:rPr>
              <a:t>في إنتاج المحتوى المدفوع بالبيانات</a:t>
            </a:r>
            <a:endParaRPr lang="en-US" sz="36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A2E2F1EB-68F5-3A6E-FAC5-F97B6981B49C}"/>
              </a:ext>
            </a:extLst>
          </p:cNvPr>
          <p:cNvSpPr txBox="1"/>
          <p:nvPr/>
        </p:nvSpPr>
        <p:spPr>
          <a:xfrm>
            <a:off x="4586748" y="1354848"/>
            <a:ext cx="6924367" cy="4962512"/>
          </a:xfrm>
          <a:prstGeom prst="rect">
            <a:avLst/>
          </a:prstGeom>
          <a:noFill/>
        </p:spPr>
        <p:txBody>
          <a:bodyPr wrap="square">
            <a:spAutoFit/>
          </a:bodyPr>
          <a:lstStyle/>
          <a:p>
            <a:pPr algn="just" rtl="1">
              <a:lnSpc>
                <a:spcPct val="130000"/>
              </a:lnSpc>
            </a:pPr>
            <a:r>
              <a:rPr lang="ar-EG" sz="2800" b="1" u="sng">
                <a:solidFill>
                  <a:schemeClr val="tx2"/>
                </a:solidFill>
                <a:latin typeface="Simplified Arabic" panose="02020603050405020304" pitchFamily="18" charset="-78"/>
                <a:cs typeface="Simplified Arabic" panose="02020603050405020304" pitchFamily="18" charset="-78"/>
              </a:rPr>
              <a:t>إنشاء لوحة تحكم تفاعلية باستخدام </a:t>
            </a:r>
            <a:r>
              <a:rPr lang="en-US" sz="2800" b="1" u="sng">
                <a:solidFill>
                  <a:schemeClr val="tx2"/>
                </a:solidFill>
                <a:latin typeface="Simplified Arabic" panose="02020603050405020304" pitchFamily="18" charset="-78"/>
                <a:cs typeface="Simplified Arabic" panose="02020603050405020304" pitchFamily="18" charset="-78"/>
              </a:rPr>
              <a:t>Microsoft Power Bi</a:t>
            </a:r>
            <a:r>
              <a:rPr lang="ar-EG" sz="2800" b="1" u="sng">
                <a:solidFill>
                  <a:schemeClr val="tx2"/>
                </a:solidFill>
                <a:latin typeface="Simplified Arabic" panose="02020603050405020304" pitchFamily="18" charset="-78"/>
                <a:cs typeface="Simplified Arabic" panose="02020603050405020304" pitchFamily="18" charset="-78"/>
              </a:rPr>
              <a:t>:</a:t>
            </a:r>
            <a:endParaRPr lang="en-US" sz="2800" b="1" u="sng">
              <a:solidFill>
                <a:schemeClr val="tx2"/>
              </a:solidFill>
              <a:latin typeface="Simplified Arabic" panose="02020603050405020304" pitchFamily="18" charset="-78"/>
              <a:cs typeface="Simplified Arabic" panose="02020603050405020304" pitchFamily="18" charset="-78"/>
            </a:endParaRPr>
          </a:p>
          <a:p>
            <a:pPr algn="just" rtl="1">
              <a:lnSpc>
                <a:spcPct val="130000"/>
              </a:lnSpc>
            </a:pPr>
            <a:r>
              <a:rPr lang="ar-EG" sz="2700" b="1" u="sng">
                <a:latin typeface="Simplified Arabic" panose="02020603050405020304" pitchFamily="18" charset="-78"/>
                <a:cs typeface="Simplified Arabic" panose="02020603050405020304" pitchFamily="18" charset="-78"/>
              </a:rPr>
              <a:t>تعد لوحات التحكم التفاعلية (</a:t>
            </a:r>
            <a:r>
              <a:rPr lang="en-US" sz="2700" b="1" u="sng">
                <a:latin typeface="Simplified Arabic" panose="02020603050405020304" pitchFamily="18" charset="-78"/>
                <a:cs typeface="Simplified Arabic" panose="02020603050405020304" pitchFamily="18" charset="-78"/>
              </a:rPr>
              <a:t>Interactive </a:t>
            </a:r>
            <a:r>
              <a:rPr lang="ar-EG" sz="2700" b="1" u="sng">
                <a:latin typeface="Simplified Arabic" panose="02020603050405020304" pitchFamily="18" charset="-78"/>
                <a:cs typeface="Simplified Arabic" panose="02020603050405020304" pitchFamily="18" charset="-78"/>
              </a:rPr>
              <a:t>           </a:t>
            </a:r>
            <a:r>
              <a:rPr lang="en-US" sz="2700" b="1" u="sng">
                <a:latin typeface="Simplified Arabic" panose="02020603050405020304" pitchFamily="18" charset="-78"/>
                <a:cs typeface="Simplified Arabic" panose="02020603050405020304" pitchFamily="18" charset="-78"/>
              </a:rPr>
              <a:t>Dashboards</a:t>
            </a:r>
            <a:r>
              <a:rPr lang="ar-EG" sz="2700" b="1" u="sng">
                <a:latin typeface="Simplified Arabic" panose="02020603050405020304" pitchFamily="18" charset="-78"/>
                <a:cs typeface="Simplified Arabic" panose="02020603050405020304" pitchFamily="18" charset="-78"/>
              </a:rPr>
              <a:t>)</a:t>
            </a:r>
            <a:r>
              <a:rPr lang="en-US" sz="2700" b="1" u="sng">
                <a:latin typeface="Simplified Arabic" panose="02020603050405020304" pitchFamily="18" charset="-78"/>
                <a:cs typeface="Simplified Arabic" panose="02020603050405020304" pitchFamily="18" charset="-78"/>
              </a:rPr>
              <a:t> </a:t>
            </a:r>
            <a:r>
              <a:rPr lang="ar-EG" sz="2700" b="1" u="sng">
                <a:latin typeface="Simplified Arabic" panose="02020603050405020304" pitchFamily="18" charset="-78"/>
                <a:cs typeface="Simplified Arabic" panose="02020603050405020304" pitchFamily="18" charset="-78"/>
              </a:rPr>
              <a:t>من أهم أدوات تحليل البيانات وتصورها في العصر الرقمي، حيث تتيح عرض البيانات المعقدة بطريقة بصرية سهلة الفهم تساعد في دعم اتخاذ القرار</a:t>
            </a:r>
            <a:r>
              <a:rPr lang="ar-EG" sz="2700" b="1">
                <a:latin typeface="Simplified Arabic" panose="02020603050405020304" pitchFamily="18" charset="-78"/>
                <a:cs typeface="Simplified Arabic" panose="02020603050405020304" pitchFamily="18" charset="-78"/>
              </a:rPr>
              <a:t>، ويُعد برنامج </a:t>
            </a:r>
            <a:r>
              <a:rPr lang="en-US" sz="2700" b="1">
                <a:latin typeface="Simplified Arabic" panose="02020603050405020304" pitchFamily="18" charset="-78"/>
                <a:cs typeface="Simplified Arabic" panose="02020603050405020304" pitchFamily="18" charset="-78"/>
              </a:rPr>
              <a:t>Power BI </a:t>
            </a:r>
            <a:r>
              <a:rPr lang="ar-EG" sz="2700" b="1">
                <a:latin typeface="Simplified Arabic" panose="02020603050405020304" pitchFamily="18" charset="-78"/>
                <a:cs typeface="Simplified Arabic" panose="02020603050405020304" pitchFamily="18" charset="-78"/>
              </a:rPr>
              <a:t> من أبرز أدوات ذكاء الأعمال التي تستخدم على نطاق واسع في المؤسسات الإعلامية والبحثية لتحليل البيانات وتحويلها إلى تقارير ولوحات معلومات تفاعلية.</a:t>
            </a:r>
            <a:endParaRPr lang="en-US" sz="2700" b="1" u="sng">
              <a:solidFill>
                <a:schemeClr val="tx2"/>
              </a:solidFill>
              <a:latin typeface="Simplified Arabic" panose="02020603050405020304" pitchFamily="18" charset="-78"/>
              <a:cs typeface="Simplified Arabic" panose="02020603050405020304" pitchFamily="18" charset="-78"/>
            </a:endParaRPr>
          </a:p>
        </p:txBody>
      </p:sp>
      <p:pic>
        <p:nvPicPr>
          <p:cNvPr id="9" name="Content Placeholder 8">
            <a:extLst>
              <a:ext uri="{FF2B5EF4-FFF2-40B4-BE49-F238E27FC236}">
                <a16:creationId xmlns:a16="http://schemas.microsoft.com/office/drawing/2014/main" id="{EDF5429E-1103-E5F6-0E1A-AF401AA0AE9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61951" y="1492796"/>
            <a:ext cx="4144578" cy="5226046"/>
          </a:xfrm>
          <a:prstGeom prst="rect">
            <a:avLst/>
          </a:prstGeom>
        </p:spPr>
      </p:pic>
    </p:spTree>
    <p:extLst>
      <p:ext uri="{BB962C8B-B14F-4D97-AF65-F5344CB8AC3E}">
        <p14:creationId xmlns:p14="http://schemas.microsoft.com/office/powerpoint/2010/main" val="1590511006"/>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03B786-0288-64D8-BC7C-CD6D0DA6CADF}"/>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1FC57706-4237-3427-D948-1FFDE1D4D465}"/>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C22E0F26-D20F-DD1E-1110-458D87A46CB8}"/>
              </a:ext>
            </a:extLst>
          </p:cNvPr>
          <p:cNvSpPr txBox="1">
            <a:spLocks noGrp="1"/>
          </p:cNvSpPr>
          <p:nvPr>
            <p:ph type="title"/>
          </p:nvPr>
        </p:nvSpPr>
        <p:spPr>
          <a:xfrm>
            <a:off x="838200" y="238341"/>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3600" b="1">
                <a:solidFill>
                  <a:schemeClr val="bg1"/>
                </a:solidFill>
                <a:latin typeface="Simplified Arabic" panose="02020603050405020304" pitchFamily="18" charset="-78"/>
                <a:cs typeface="Simplified Arabic" panose="02020603050405020304" pitchFamily="18" charset="-78"/>
              </a:rPr>
              <a:t>ثالثًا: تطبيقات الذكاء الاصطناعي</a:t>
            </a:r>
            <a:r>
              <a:rPr lang="en-US" sz="3600" b="1">
                <a:solidFill>
                  <a:schemeClr val="bg1"/>
                </a:solidFill>
                <a:latin typeface="Simplified Arabic" panose="02020603050405020304" pitchFamily="18" charset="-78"/>
                <a:cs typeface="Simplified Arabic" panose="02020603050405020304" pitchFamily="18" charset="-78"/>
              </a:rPr>
              <a:t> </a:t>
            </a:r>
            <a:r>
              <a:rPr lang="ar-EG" sz="3600" b="1">
                <a:solidFill>
                  <a:schemeClr val="bg1"/>
                </a:solidFill>
                <a:latin typeface="Simplified Arabic" panose="02020603050405020304" pitchFamily="18" charset="-78"/>
                <a:cs typeface="Simplified Arabic" panose="02020603050405020304" pitchFamily="18" charset="-78"/>
              </a:rPr>
              <a:t>في إنتاج المحتوى المدفوع بالبيانات</a:t>
            </a:r>
            <a:endParaRPr lang="en-US" sz="36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7EE69DD7-709F-D7F0-0F6F-04E7345140C5}"/>
              </a:ext>
            </a:extLst>
          </p:cNvPr>
          <p:cNvSpPr txBox="1"/>
          <p:nvPr/>
        </p:nvSpPr>
        <p:spPr>
          <a:xfrm>
            <a:off x="5176685" y="1354848"/>
            <a:ext cx="6334430" cy="5586145"/>
          </a:xfrm>
          <a:prstGeom prst="rect">
            <a:avLst/>
          </a:prstGeom>
          <a:noFill/>
        </p:spPr>
        <p:txBody>
          <a:bodyPr wrap="square">
            <a:spAutoFit/>
          </a:bodyPr>
          <a:lstStyle/>
          <a:p>
            <a:pPr marL="457200" indent="-457200" algn="just" rtl="1">
              <a:lnSpc>
                <a:spcPct val="130000"/>
              </a:lnSpc>
              <a:buFont typeface="Wingdings" panose="05000000000000000000" pitchFamily="2" charset="2"/>
              <a:buChar char="q"/>
            </a:pPr>
            <a:r>
              <a:rPr lang="ar-EG" sz="2800" b="1">
                <a:latin typeface="Simplified Arabic" panose="02020603050405020304" pitchFamily="18" charset="-78"/>
                <a:cs typeface="Simplified Arabic" panose="02020603050405020304" pitchFamily="18" charset="-78"/>
              </a:rPr>
              <a:t>وتعتمد عملية إنشاء لوحة تحكم في </a:t>
            </a:r>
            <a:r>
              <a:rPr lang="en-US" sz="2800" b="1">
                <a:latin typeface="Simplified Arabic" panose="02020603050405020304" pitchFamily="18" charset="-78"/>
                <a:cs typeface="Simplified Arabic" panose="02020603050405020304" pitchFamily="18" charset="-78"/>
              </a:rPr>
              <a:t>Power BI </a:t>
            </a:r>
            <a:r>
              <a:rPr lang="ar-EG" sz="2800" b="1">
                <a:latin typeface="Simplified Arabic" panose="02020603050405020304" pitchFamily="18" charset="-78"/>
                <a:cs typeface="Simplified Arabic" panose="02020603050405020304" pitchFamily="18" charset="-78"/>
              </a:rPr>
              <a:t>على استيراد البيانات من مصادر متعددة مثل: ملفات</a:t>
            </a:r>
            <a:r>
              <a:rPr lang="en-US" sz="2800" b="1">
                <a:latin typeface="Simplified Arabic" panose="02020603050405020304" pitchFamily="18" charset="-78"/>
                <a:cs typeface="Simplified Arabic" panose="02020603050405020304" pitchFamily="18" charset="-78"/>
              </a:rPr>
              <a:t>Excel </a:t>
            </a:r>
            <a:r>
              <a:rPr lang="ar-EG" sz="2800" b="1">
                <a:latin typeface="Simplified Arabic" panose="02020603050405020304" pitchFamily="18" charset="-78"/>
                <a:cs typeface="Simplified Arabic" panose="02020603050405020304" pitchFamily="18" charset="-78"/>
              </a:rPr>
              <a:t>أو قواعد البيانات أو منصات البيانات المفتوحة، ثم إجراء عمليات معالجة وتنظيف للبيانات قبل تحليلها، بعد ذلك يمكن استخدام مجموعة متنوعة من الرسوم البيانية مثل: المخططات العمودية والخطية والخرائط الجغرافية والجداول التفاعلية لعرض المؤشرات والاتجاهات الرئيسية.</a:t>
            </a:r>
          </a:p>
          <a:p>
            <a:pPr algn="just" rtl="1">
              <a:lnSpc>
                <a:spcPct val="130000"/>
              </a:lnSpc>
            </a:pPr>
            <a:endParaRPr lang="en-US" sz="2400" b="1" u="sng">
              <a:solidFill>
                <a:schemeClr val="tx2"/>
              </a:solidFill>
              <a:latin typeface="Simplified Arabic" panose="02020603050405020304" pitchFamily="18" charset="-78"/>
              <a:cs typeface="Simplified Arabic" panose="02020603050405020304" pitchFamily="18" charset="-78"/>
            </a:endParaRPr>
          </a:p>
        </p:txBody>
      </p:sp>
      <p:pic>
        <p:nvPicPr>
          <p:cNvPr id="5" name="Content Placeholder 4">
            <a:extLst>
              <a:ext uri="{FF2B5EF4-FFF2-40B4-BE49-F238E27FC236}">
                <a16:creationId xmlns:a16="http://schemas.microsoft.com/office/drawing/2014/main" id="{71E21F44-BE89-6E0A-C31B-6F08FFD3C891}"/>
              </a:ext>
            </a:extLst>
          </p:cNvPr>
          <p:cNvPicPr>
            <a:picLocks noGrp="1" noChangeAspect="1"/>
          </p:cNvPicPr>
          <p:nvPr>
            <p:ph sz="half" idx="1"/>
          </p:nvPr>
        </p:nvPicPr>
        <p:blipFill>
          <a:blip r:embed="rId2"/>
          <a:stretch>
            <a:fillRect/>
          </a:stretch>
        </p:blipFill>
        <p:spPr>
          <a:xfrm>
            <a:off x="250723" y="1491021"/>
            <a:ext cx="4702944" cy="5227821"/>
          </a:xfrm>
          <a:prstGeom prst="rect">
            <a:avLst/>
          </a:prstGeom>
        </p:spPr>
      </p:pic>
    </p:spTree>
    <p:extLst>
      <p:ext uri="{BB962C8B-B14F-4D97-AF65-F5344CB8AC3E}">
        <p14:creationId xmlns:p14="http://schemas.microsoft.com/office/powerpoint/2010/main" val="689010843"/>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6CCEFD-671C-F599-6173-AD142D080689}"/>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E7B498B0-E565-A151-166C-01C71BE00D4A}"/>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409CE302-8C64-5D7B-8A5A-41107125A29A}"/>
              </a:ext>
            </a:extLst>
          </p:cNvPr>
          <p:cNvSpPr txBox="1">
            <a:spLocks noGrp="1"/>
          </p:cNvSpPr>
          <p:nvPr>
            <p:ph type="title"/>
          </p:nvPr>
        </p:nvSpPr>
        <p:spPr>
          <a:xfrm>
            <a:off x="838200" y="238341"/>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3600" b="1">
                <a:solidFill>
                  <a:schemeClr val="bg1"/>
                </a:solidFill>
                <a:latin typeface="Simplified Arabic" panose="02020603050405020304" pitchFamily="18" charset="-78"/>
                <a:cs typeface="Simplified Arabic" panose="02020603050405020304" pitchFamily="18" charset="-78"/>
              </a:rPr>
              <a:t>ثالثًا: تطبيقات الذكاء الاصطناعي</a:t>
            </a:r>
            <a:r>
              <a:rPr lang="en-US" sz="3600" b="1">
                <a:solidFill>
                  <a:schemeClr val="bg1"/>
                </a:solidFill>
                <a:latin typeface="Simplified Arabic" panose="02020603050405020304" pitchFamily="18" charset="-78"/>
                <a:cs typeface="Simplified Arabic" panose="02020603050405020304" pitchFamily="18" charset="-78"/>
              </a:rPr>
              <a:t> </a:t>
            </a:r>
            <a:r>
              <a:rPr lang="ar-EG" sz="3600" b="1">
                <a:solidFill>
                  <a:schemeClr val="bg1"/>
                </a:solidFill>
                <a:latin typeface="Simplified Arabic" panose="02020603050405020304" pitchFamily="18" charset="-78"/>
                <a:cs typeface="Simplified Arabic" panose="02020603050405020304" pitchFamily="18" charset="-78"/>
              </a:rPr>
              <a:t>في إنتاج المحتوى المدفوع بالبيانات</a:t>
            </a:r>
            <a:endParaRPr lang="en-US" sz="36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4852256C-BD4D-91C1-1190-03A1E680B46F}"/>
              </a:ext>
            </a:extLst>
          </p:cNvPr>
          <p:cNvSpPr txBox="1"/>
          <p:nvPr/>
        </p:nvSpPr>
        <p:spPr>
          <a:xfrm>
            <a:off x="5117690" y="1271855"/>
            <a:ext cx="6363927" cy="5586145"/>
          </a:xfrm>
          <a:prstGeom prst="rect">
            <a:avLst/>
          </a:prstGeom>
          <a:noFill/>
        </p:spPr>
        <p:txBody>
          <a:bodyPr wrap="square">
            <a:spAutoFit/>
          </a:bodyPr>
          <a:lstStyle/>
          <a:p>
            <a:pPr algn="just" rtl="1">
              <a:lnSpc>
                <a:spcPct val="130000"/>
              </a:lnSpc>
            </a:pPr>
            <a:r>
              <a:rPr lang="ar-EG" sz="2800" b="1">
                <a:latin typeface="Simplified Arabic" panose="02020603050405020304" pitchFamily="18" charset="-78"/>
                <a:cs typeface="Simplified Arabic" panose="02020603050405020304" pitchFamily="18" charset="-78"/>
              </a:rPr>
              <a:t>وفي مجال صحافة البيانات تسهم لوحات التحكم التفاعلية في تقديم القصص الصحفية المدعومة بالبيانات بطريقة بصرية جذابة؛ </a:t>
            </a:r>
            <a:r>
              <a:rPr lang="ar-EG" sz="2800" b="1" u="sng">
                <a:latin typeface="Simplified Arabic" panose="02020603050405020304" pitchFamily="18" charset="-78"/>
                <a:cs typeface="Simplified Arabic" panose="02020603050405020304" pitchFamily="18" charset="-78"/>
              </a:rPr>
              <a:t>حيث تساعد على اكتشاف الأنماط والاتجاهات داخل مجموعات البيانات الكبيرة، وتسهّل على الجمهور فهم المعلومات المعقدة من خلال التفاعل المباشر مع الرسوم والمؤشرات،</a:t>
            </a:r>
            <a:r>
              <a:rPr lang="ar-EG" sz="2800" b="1">
                <a:latin typeface="Simplified Arabic" panose="02020603050405020304" pitchFamily="18" charset="-78"/>
                <a:cs typeface="Simplified Arabic" panose="02020603050405020304" pitchFamily="18" charset="-78"/>
              </a:rPr>
              <a:t> لذلك أصبح استخدام </a:t>
            </a:r>
            <a:r>
              <a:rPr lang="en-US" sz="2800" b="1">
                <a:latin typeface="Simplified Arabic" panose="02020603050405020304" pitchFamily="18" charset="-78"/>
                <a:cs typeface="Simplified Arabic" panose="02020603050405020304" pitchFamily="18" charset="-78"/>
              </a:rPr>
              <a:t>Power BI </a:t>
            </a:r>
            <a:r>
              <a:rPr lang="ar-EG" sz="2800" b="1">
                <a:latin typeface="Simplified Arabic" panose="02020603050405020304" pitchFamily="18" charset="-78"/>
                <a:cs typeface="Simplified Arabic" panose="02020603050405020304" pitchFamily="18" charset="-78"/>
              </a:rPr>
              <a:t> من المهارات المهمة للصحفيين العاملين في مجال تحليل البيانات وإنتاج المحتوى الرقمي المعتمد على البيانات.</a:t>
            </a:r>
          </a:p>
          <a:p>
            <a:pPr algn="just" rtl="1">
              <a:lnSpc>
                <a:spcPct val="130000"/>
              </a:lnSpc>
            </a:pPr>
            <a:endParaRPr lang="en-US" sz="2400" b="1" u="sng">
              <a:solidFill>
                <a:schemeClr val="tx2"/>
              </a:solidFill>
              <a:latin typeface="Simplified Arabic" panose="02020603050405020304" pitchFamily="18" charset="-78"/>
              <a:cs typeface="Simplified Arabic" panose="02020603050405020304" pitchFamily="18" charset="-78"/>
            </a:endParaRPr>
          </a:p>
        </p:txBody>
      </p:sp>
      <p:pic>
        <p:nvPicPr>
          <p:cNvPr id="12" name="Content Placeholder 11">
            <a:extLst>
              <a:ext uri="{FF2B5EF4-FFF2-40B4-BE49-F238E27FC236}">
                <a16:creationId xmlns:a16="http://schemas.microsoft.com/office/drawing/2014/main" id="{31561022-616C-186C-CD98-196C664117F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65471" y="1389190"/>
            <a:ext cx="4719484" cy="5230469"/>
          </a:xfrm>
          <a:prstGeom prst="rect">
            <a:avLst/>
          </a:prstGeom>
        </p:spPr>
      </p:pic>
    </p:spTree>
    <p:extLst>
      <p:ext uri="{BB962C8B-B14F-4D97-AF65-F5344CB8AC3E}">
        <p14:creationId xmlns:p14="http://schemas.microsoft.com/office/powerpoint/2010/main" val="792901496"/>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0EEBF9-56EC-1BD1-F2A9-EDAA398389C1}"/>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B81B09C9-E1C1-1FC4-8B73-98673FFABA6B}"/>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46A2895C-C67B-FE11-969C-F87F06B8D1D0}"/>
              </a:ext>
            </a:extLst>
          </p:cNvPr>
          <p:cNvSpPr txBox="1">
            <a:spLocks noGrp="1"/>
          </p:cNvSpPr>
          <p:nvPr>
            <p:ph type="title"/>
          </p:nvPr>
        </p:nvSpPr>
        <p:spPr>
          <a:xfrm>
            <a:off x="838200" y="324320"/>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3600" b="1">
                <a:solidFill>
                  <a:schemeClr val="bg1"/>
                </a:solidFill>
                <a:latin typeface="Simplified Arabic" panose="02020603050405020304" pitchFamily="18" charset="-78"/>
                <a:cs typeface="Simplified Arabic" panose="02020603050405020304" pitchFamily="18" charset="-78"/>
              </a:rPr>
              <a:t>ثالثًا: تطبيقات الذكاء الاصطناعي</a:t>
            </a:r>
            <a:r>
              <a:rPr lang="en-US" sz="3600" b="1">
                <a:solidFill>
                  <a:schemeClr val="bg1"/>
                </a:solidFill>
                <a:latin typeface="Simplified Arabic" panose="02020603050405020304" pitchFamily="18" charset="-78"/>
                <a:cs typeface="Simplified Arabic" panose="02020603050405020304" pitchFamily="18" charset="-78"/>
              </a:rPr>
              <a:t> </a:t>
            </a:r>
            <a:r>
              <a:rPr lang="ar-EG" sz="3600" b="1">
                <a:solidFill>
                  <a:schemeClr val="bg1"/>
                </a:solidFill>
                <a:latin typeface="Simplified Arabic" panose="02020603050405020304" pitchFamily="18" charset="-78"/>
                <a:cs typeface="Simplified Arabic" panose="02020603050405020304" pitchFamily="18" charset="-78"/>
              </a:rPr>
              <a:t>في إنتاج المحتوى المدفوع بالبيانات</a:t>
            </a:r>
            <a:endParaRPr lang="en-US" sz="36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4BD0CEDE-7E16-A34D-299D-D196B22E97EF}"/>
              </a:ext>
            </a:extLst>
          </p:cNvPr>
          <p:cNvSpPr txBox="1"/>
          <p:nvPr/>
        </p:nvSpPr>
        <p:spPr>
          <a:xfrm>
            <a:off x="5589639" y="1354848"/>
            <a:ext cx="5921476" cy="5084854"/>
          </a:xfrm>
          <a:prstGeom prst="rect">
            <a:avLst/>
          </a:prstGeom>
          <a:noFill/>
        </p:spPr>
        <p:txBody>
          <a:bodyPr wrap="square">
            <a:spAutoFit/>
          </a:bodyPr>
          <a:lstStyle/>
          <a:p>
            <a:pPr algn="just" rtl="1">
              <a:lnSpc>
                <a:spcPct val="130000"/>
              </a:lnSpc>
            </a:pPr>
            <a:r>
              <a:rPr lang="ar-EG" sz="2800" b="1" u="sng">
                <a:solidFill>
                  <a:schemeClr val="tx2"/>
                </a:solidFill>
                <a:latin typeface="Simplified Arabic" panose="02020603050405020304" pitchFamily="18" charset="-78"/>
                <a:cs typeface="Simplified Arabic" panose="02020603050405020304" pitchFamily="18" charset="-78"/>
              </a:rPr>
              <a:t>رابط التحميل المباشر للبرنامج</a:t>
            </a:r>
            <a:r>
              <a:rPr lang="en-US" sz="2800" b="1" u="sng">
                <a:solidFill>
                  <a:schemeClr val="tx2"/>
                </a:solidFill>
                <a:latin typeface="Simplified Arabic" panose="02020603050405020304" pitchFamily="18" charset="-78"/>
                <a:cs typeface="Simplified Arabic" panose="02020603050405020304" pitchFamily="18" charset="-78"/>
              </a:rPr>
              <a:t>:</a:t>
            </a:r>
          </a:p>
          <a:p>
            <a:pPr rtl="1">
              <a:lnSpc>
                <a:spcPct val="130000"/>
              </a:lnSpc>
            </a:pPr>
            <a:r>
              <a:rPr lang="en-US" sz="2400">
                <a:hlinkClick r:id="rId2"/>
              </a:rPr>
              <a:t>https://www.microsoft.com/download/details.aspx?id=58494</a:t>
            </a:r>
            <a:endParaRPr lang="en-US" sz="2400"/>
          </a:p>
          <a:p>
            <a:pPr algn="r" rtl="1">
              <a:lnSpc>
                <a:spcPct val="130000"/>
              </a:lnSpc>
            </a:pPr>
            <a:r>
              <a:rPr lang="ar-EG" sz="2500" b="1">
                <a:latin typeface="Simplified Arabic" panose="02020603050405020304" pitchFamily="18" charset="-78"/>
                <a:cs typeface="Simplified Arabic" panose="02020603050405020304" pitchFamily="18" charset="-78"/>
              </a:rPr>
              <a:t>بعد تحميل البرنامج، يتم فتح واجهة البرنامج ثم الضغط على </a:t>
            </a:r>
            <a:r>
              <a:rPr lang="en-US" sz="2500" b="1">
                <a:latin typeface="Simplified Arabic" panose="02020603050405020304" pitchFamily="18" charset="-78"/>
                <a:cs typeface="Simplified Arabic" panose="02020603050405020304" pitchFamily="18" charset="-78"/>
              </a:rPr>
              <a:t>get data</a:t>
            </a:r>
          </a:p>
          <a:p>
            <a:pPr algn="r" rtl="1">
              <a:lnSpc>
                <a:spcPct val="130000"/>
              </a:lnSpc>
            </a:pPr>
            <a:r>
              <a:rPr lang="ar-EG" sz="2500" b="1">
                <a:latin typeface="Simplified Arabic" panose="02020603050405020304" pitchFamily="18" charset="-78"/>
                <a:cs typeface="Simplified Arabic" panose="02020603050405020304" pitchFamily="18" charset="-78"/>
              </a:rPr>
              <a:t>يتم الاختيار مصدر البيانات مثل : </a:t>
            </a:r>
          </a:p>
          <a:p>
            <a:pPr marL="342900" indent="-342900">
              <a:lnSpc>
                <a:spcPct val="130000"/>
              </a:lnSpc>
              <a:buFont typeface="Arial" panose="020B0604020202020204" pitchFamily="34" charset="0"/>
              <a:buChar char="•"/>
            </a:pPr>
            <a:r>
              <a:rPr lang="en-US" sz="2500" b="1">
                <a:latin typeface="Simplified Arabic" panose="02020603050405020304" pitchFamily="18" charset="-78"/>
                <a:cs typeface="Simplified Arabic" panose="02020603050405020304" pitchFamily="18" charset="-78"/>
              </a:rPr>
              <a:t>Excel</a:t>
            </a:r>
          </a:p>
          <a:p>
            <a:pPr marL="342900" indent="-342900">
              <a:lnSpc>
                <a:spcPct val="130000"/>
              </a:lnSpc>
              <a:buFont typeface="Arial" panose="020B0604020202020204" pitchFamily="34" charset="0"/>
              <a:buChar char="•"/>
            </a:pPr>
            <a:r>
              <a:rPr lang="en-US" sz="2500" b="1">
                <a:latin typeface="Simplified Arabic" panose="02020603050405020304" pitchFamily="18" charset="-78"/>
                <a:cs typeface="Simplified Arabic" panose="02020603050405020304" pitchFamily="18" charset="-78"/>
              </a:rPr>
              <a:t>Csv</a:t>
            </a:r>
          </a:p>
          <a:p>
            <a:pPr marL="342900" indent="-342900">
              <a:lnSpc>
                <a:spcPct val="130000"/>
              </a:lnSpc>
              <a:buFont typeface="Arial" panose="020B0604020202020204" pitchFamily="34" charset="0"/>
              <a:buChar char="•"/>
            </a:pPr>
            <a:r>
              <a:rPr lang="en-US" sz="2500" b="1">
                <a:latin typeface="Simplified Arabic" panose="02020603050405020304" pitchFamily="18" charset="-78"/>
                <a:cs typeface="Simplified Arabic" panose="02020603050405020304" pitchFamily="18" charset="-78"/>
              </a:rPr>
              <a:t>Database</a:t>
            </a:r>
          </a:p>
          <a:p>
            <a:pPr algn="r" rtl="1">
              <a:lnSpc>
                <a:spcPct val="130000"/>
              </a:lnSpc>
            </a:pPr>
            <a:r>
              <a:rPr lang="ar-EG" sz="2500" b="1">
                <a:latin typeface="Simplified Arabic" panose="02020603050405020304" pitchFamily="18" charset="-78"/>
                <a:cs typeface="Simplified Arabic" panose="02020603050405020304" pitchFamily="18" charset="-78"/>
              </a:rPr>
              <a:t>ثم يتم الضغط على </a:t>
            </a:r>
            <a:r>
              <a:rPr lang="en-US" sz="2500" b="1">
                <a:latin typeface="Simplified Arabic" panose="02020603050405020304" pitchFamily="18" charset="-78"/>
                <a:cs typeface="Simplified Arabic" panose="02020603050405020304" pitchFamily="18" charset="-78"/>
              </a:rPr>
              <a:t>load</a:t>
            </a:r>
            <a:r>
              <a:rPr lang="ar-EG" sz="2500" b="1">
                <a:latin typeface="Simplified Arabic" panose="02020603050405020304" pitchFamily="18" charset="-78"/>
                <a:cs typeface="Simplified Arabic" panose="02020603050405020304" pitchFamily="18" charset="-78"/>
              </a:rPr>
              <a:t> لبدء تحميل البيانات.</a:t>
            </a:r>
          </a:p>
        </p:txBody>
      </p:sp>
      <p:pic>
        <p:nvPicPr>
          <p:cNvPr id="5" name="Content Placeholder 4">
            <a:extLst>
              <a:ext uri="{FF2B5EF4-FFF2-40B4-BE49-F238E27FC236}">
                <a16:creationId xmlns:a16="http://schemas.microsoft.com/office/drawing/2014/main" id="{26C75890-2683-8E1D-CC6F-70869DFC50DC}"/>
              </a:ext>
            </a:extLst>
          </p:cNvPr>
          <p:cNvPicPr>
            <a:picLocks noGrp="1" noChangeAspect="1"/>
          </p:cNvPicPr>
          <p:nvPr>
            <p:ph sz="half" idx="1"/>
          </p:nvPr>
        </p:nvPicPr>
        <p:blipFill>
          <a:blip r:embed="rId3"/>
          <a:stretch>
            <a:fillRect/>
          </a:stretch>
        </p:blipFill>
        <p:spPr>
          <a:xfrm>
            <a:off x="115068" y="1460091"/>
            <a:ext cx="5371331" cy="5258752"/>
          </a:xfrm>
          <a:prstGeom prst="rect">
            <a:avLst/>
          </a:prstGeom>
        </p:spPr>
      </p:pic>
    </p:spTree>
    <p:extLst>
      <p:ext uri="{BB962C8B-B14F-4D97-AF65-F5344CB8AC3E}">
        <p14:creationId xmlns:p14="http://schemas.microsoft.com/office/powerpoint/2010/main" val="2269631475"/>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706218-79DC-551E-07A5-5A36DE196695}"/>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E246DB1F-9B04-D9AF-6B8E-28E967473D18}"/>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7ECDDE03-0621-BD3E-053A-42255F4D206A}"/>
              </a:ext>
            </a:extLst>
          </p:cNvPr>
          <p:cNvSpPr txBox="1">
            <a:spLocks noGrp="1"/>
          </p:cNvSpPr>
          <p:nvPr>
            <p:ph type="title"/>
          </p:nvPr>
        </p:nvSpPr>
        <p:spPr>
          <a:xfrm>
            <a:off x="838200" y="324320"/>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4000" b="1">
                <a:solidFill>
                  <a:schemeClr val="bg1"/>
                </a:solidFill>
                <a:latin typeface="Simplified Arabic" panose="02020603050405020304" pitchFamily="18" charset="-78"/>
                <a:cs typeface="Simplified Arabic" panose="02020603050405020304" pitchFamily="18" charset="-78"/>
              </a:rPr>
              <a:t>رابعًا: تحديات استخدام الذكاء الاصطناعي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FD791A85-A4F2-848A-34C1-ED64BB918FDA}"/>
              </a:ext>
            </a:extLst>
          </p:cNvPr>
          <p:cNvSpPr txBox="1"/>
          <p:nvPr/>
        </p:nvSpPr>
        <p:spPr>
          <a:xfrm>
            <a:off x="5840362" y="1520862"/>
            <a:ext cx="5594552" cy="4621265"/>
          </a:xfrm>
          <a:prstGeom prst="rect">
            <a:avLst/>
          </a:prstGeom>
          <a:noFill/>
        </p:spPr>
        <p:txBody>
          <a:bodyPr wrap="square">
            <a:spAutoFit/>
          </a:bodyPr>
          <a:lstStyle/>
          <a:p>
            <a:pPr algn="r" rtl="1">
              <a:lnSpc>
                <a:spcPct val="130000"/>
              </a:lnSpc>
            </a:pPr>
            <a:r>
              <a:rPr lang="en-US" sz="3200" b="1" u="sng">
                <a:solidFill>
                  <a:schemeClr val="tx2"/>
                </a:solidFill>
                <a:latin typeface="Simplified Arabic" panose="02020603050405020304" pitchFamily="18" charset="-78"/>
                <a:cs typeface="Simplified Arabic" panose="02020603050405020304" pitchFamily="18" charset="-78"/>
              </a:rPr>
              <a:t>1</a:t>
            </a:r>
            <a:r>
              <a:rPr lang="ar-EG" sz="3200" b="1" u="sng">
                <a:solidFill>
                  <a:schemeClr val="tx2"/>
                </a:solidFill>
                <a:latin typeface="Simplified Arabic" panose="02020603050405020304" pitchFamily="18" charset="-78"/>
                <a:cs typeface="Simplified Arabic" panose="02020603050405020304" pitchFamily="18" charset="-78"/>
              </a:rPr>
              <a:t>. تحديات اللغة العربية :</a:t>
            </a:r>
          </a:p>
          <a:p>
            <a:pPr algn="just" rtl="1">
              <a:lnSpc>
                <a:spcPct val="130000"/>
              </a:lnSpc>
            </a:pPr>
            <a:r>
              <a:rPr lang="ar-SA" sz="2800" b="1">
                <a:latin typeface="Simplified Arabic" panose="02020603050405020304" pitchFamily="18" charset="-78"/>
                <a:cs typeface="Simplified Arabic" panose="02020603050405020304" pitchFamily="18" charset="-78"/>
              </a:rPr>
              <a:t>تتوفر معظم قواعد البيانات المستخدمة لتدريب النماذج باللغة الإنجليزية، كما أن العديد من الأدوات قد لا تدعم اللغة العربية أو لهجاتها المختلفة، ما يعقد استخدامها في سياق التحقيقات الصحفية في منطقة الشرق الأوسط وشمال أفريقيا التي تعتمد على البيانات باللغة العربية</a:t>
            </a:r>
            <a:r>
              <a:rPr lang="ar-EG" sz="2800" b="1">
                <a:latin typeface="Simplified Arabic" panose="02020603050405020304" pitchFamily="18" charset="-78"/>
                <a:cs typeface="Simplified Arabic" panose="02020603050405020304" pitchFamily="18" charset="-78"/>
              </a:rPr>
              <a:t>.</a:t>
            </a:r>
            <a:endParaRPr lang="ar-EG" sz="2800" b="1" u="sng">
              <a:solidFill>
                <a:schemeClr val="tx2"/>
              </a:solidFill>
              <a:latin typeface="Simplified Arabic" panose="02020603050405020304" pitchFamily="18" charset="-78"/>
              <a:cs typeface="Simplified Arabic" panose="02020603050405020304" pitchFamily="18" charset="-78"/>
            </a:endParaRPr>
          </a:p>
        </p:txBody>
      </p:sp>
      <p:pic>
        <p:nvPicPr>
          <p:cNvPr id="3" name="Content Placeholder 2">
            <a:extLst>
              <a:ext uri="{FF2B5EF4-FFF2-40B4-BE49-F238E27FC236}">
                <a16:creationId xmlns:a16="http://schemas.microsoft.com/office/drawing/2014/main" id="{BD76D80A-E08D-662C-7404-E94620D7E96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48263" y="1520862"/>
            <a:ext cx="5415117" cy="5012818"/>
          </a:xfrm>
          <a:prstGeom prst="rect">
            <a:avLst/>
          </a:prstGeom>
        </p:spPr>
      </p:pic>
    </p:spTree>
    <p:extLst>
      <p:ext uri="{BB962C8B-B14F-4D97-AF65-F5344CB8AC3E}">
        <p14:creationId xmlns:p14="http://schemas.microsoft.com/office/powerpoint/2010/main" val="3912231634"/>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3F9B7B-1B79-4E46-6D40-D6496264538C}"/>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00D982B8-3B3D-0758-E521-1C482B6968BB}"/>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A6EE7415-5D58-A635-4901-9ED365FD7495}"/>
              </a:ext>
            </a:extLst>
          </p:cNvPr>
          <p:cNvSpPr txBox="1">
            <a:spLocks noGrp="1"/>
          </p:cNvSpPr>
          <p:nvPr>
            <p:ph type="title"/>
          </p:nvPr>
        </p:nvSpPr>
        <p:spPr>
          <a:xfrm>
            <a:off x="838200" y="324320"/>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4000" b="1">
                <a:solidFill>
                  <a:schemeClr val="bg1"/>
                </a:solidFill>
                <a:latin typeface="Simplified Arabic" panose="02020603050405020304" pitchFamily="18" charset="-78"/>
                <a:cs typeface="Simplified Arabic" panose="02020603050405020304" pitchFamily="18" charset="-78"/>
              </a:rPr>
              <a:t>رابعًا: تحديات استخدام الذكاء الاصطناعي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BFBC4D19-2ABB-0186-3014-F818783F327A}"/>
              </a:ext>
            </a:extLst>
          </p:cNvPr>
          <p:cNvSpPr txBox="1"/>
          <p:nvPr/>
        </p:nvSpPr>
        <p:spPr>
          <a:xfrm>
            <a:off x="5796116" y="1514872"/>
            <a:ext cx="5725956" cy="4163704"/>
          </a:xfrm>
          <a:prstGeom prst="rect">
            <a:avLst/>
          </a:prstGeom>
          <a:noFill/>
        </p:spPr>
        <p:txBody>
          <a:bodyPr wrap="square">
            <a:spAutoFit/>
          </a:bodyPr>
          <a:lstStyle/>
          <a:p>
            <a:pPr algn="just" rtl="1">
              <a:lnSpc>
                <a:spcPct val="130000"/>
              </a:lnSpc>
              <a:spcAft>
                <a:spcPts val="800"/>
              </a:spcAft>
            </a:pPr>
            <a:r>
              <a:rPr lang="en-US" sz="3200" b="1" u="sng">
                <a:solidFill>
                  <a:schemeClr val="tx2"/>
                </a:solidFill>
                <a:latin typeface="Simplified Arabic" panose="02020603050405020304" pitchFamily="18" charset="-78"/>
                <a:cs typeface="Simplified Arabic" panose="02020603050405020304" pitchFamily="18" charset="-78"/>
              </a:rPr>
              <a:t>2</a:t>
            </a:r>
            <a:r>
              <a:rPr lang="ar-EG" sz="3200" b="1" u="sng">
                <a:solidFill>
                  <a:schemeClr val="tx2"/>
                </a:solidFill>
                <a:latin typeface="Simplified Arabic" panose="02020603050405020304" pitchFamily="18" charset="-78"/>
                <a:cs typeface="Simplified Arabic" panose="02020603050405020304" pitchFamily="18" charset="-78"/>
              </a:rPr>
              <a:t>: ارتفاع التكلفة</a:t>
            </a:r>
            <a:r>
              <a:rPr lang="ar-EG" sz="3200" b="1" u="sng">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3200" b="1" u="sng">
              <a:solidFill>
                <a:schemeClr val="tx2"/>
              </a:solidFill>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30000"/>
              </a:lnSpc>
              <a:spcAft>
                <a:spcPts val="800"/>
              </a:spcAft>
            </a:pPr>
            <a:r>
              <a:rPr lang="ar-EG" sz="2800" b="1">
                <a:latin typeface="Simplified Arabic" panose="02020603050405020304" pitchFamily="18" charset="-78"/>
                <a:cs typeface="Simplified Arabic" panose="02020603050405020304" pitchFamily="18" charset="-78"/>
              </a:rPr>
              <a:t>تتطلب </a:t>
            </a:r>
            <a:r>
              <a:rPr lang="ar-SA" sz="2800" b="1">
                <a:latin typeface="Simplified Arabic" panose="02020603050405020304" pitchFamily="18" charset="-78"/>
                <a:cs typeface="Simplified Arabic" panose="02020603050405020304" pitchFamily="18" charset="-78"/>
              </a:rPr>
              <a:t>معالجة البيانات الضخمة أنظمة حوسبة قوية ومتطورة للتعامل مع الكم الهائل من البيانات المتنوعة وغير المصنفة، وتحليلها بسرعة ودقة</a:t>
            </a:r>
            <a:r>
              <a:rPr lang="ar-EG" sz="2800" b="1">
                <a:latin typeface="Simplified Arabic" panose="02020603050405020304" pitchFamily="18" charset="-78"/>
                <a:cs typeface="Simplified Arabic" panose="02020603050405020304" pitchFamily="18" charset="-78"/>
              </a:rPr>
              <a:t>،</a:t>
            </a:r>
            <a:r>
              <a:rPr lang="ar-SA" sz="2800" b="1">
                <a:latin typeface="Simplified Arabic" panose="02020603050405020304" pitchFamily="18" charset="-78"/>
                <a:cs typeface="Simplified Arabic" panose="02020603050405020304" pitchFamily="18" charset="-78"/>
              </a:rPr>
              <a:t> وهذه الإمكانات المادية قد تكون غير متوفرة لدى معظم المؤسسات الصحفية المحلية أو المبادرات ذات الموارد المحدودة</a:t>
            </a:r>
            <a:r>
              <a:rPr lang="ar-EG" sz="2800" b="1">
                <a:latin typeface="Simplified Arabic" panose="02020603050405020304" pitchFamily="18" charset="-78"/>
                <a:cs typeface="Simplified Arabic" panose="02020603050405020304" pitchFamily="18" charset="-78"/>
              </a:rPr>
              <a:t>.</a:t>
            </a:r>
            <a:endParaRPr lang="en-US" sz="2800" b="1" u="sng">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3" name="Content Placeholder 2">
            <a:extLst>
              <a:ext uri="{FF2B5EF4-FFF2-40B4-BE49-F238E27FC236}">
                <a16:creationId xmlns:a16="http://schemas.microsoft.com/office/drawing/2014/main" id="{8104C7C9-C972-A6C6-A16F-6C5C37D34906}"/>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77761" y="1746634"/>
            <a:ext cx="5238136" cy="4787046"/>
          </a:xfrm>
          <a:prstGeom prst="rect">
            <a:avLst/>
          </a:prstGeom>
        </p:spPr>
      </p:pic>
    </p:spTree>
    <p:extLst>
      <p:ext uri="{BB962C8B-B14F-4D97-AF65-F5344CB8AC3E}">
        <p14:creationId xmlns:p14="http://schemas.microsoft.com/office/powerpoint/2010/main" val="1432113578"/>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F18D02-287C-6D45-98A0-093F928ACDC7}"/>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BF3F3669-2C1D-DDAC-6050-CF1C0D24F8A0}"/>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90B770C4-E58B-2AF3-324D-0E585D53AD53}"/>
              </a:ext>
            </a:extLst>
          </p:cNvPr>
          <p:cNvSpPr txBox="1">
            <a:spLocks noGrp="1"/>
          </p:cNvSpPr>
          <p:nvPr>
            <p:ph type="title"/>
          </p:nvPr>
        </p:nvSpPr>
        <p:spPr>
          <a:xfrm>
            <a:off x="838200" y="324320"/>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4000" b="1">
                <a:solidFill>
                  <a:schemeClr val="bg1"/>
                </a:solidFill>
                <a:latin typeface="Simplified Arabic" panose="02020603050405020304" pitchFamily="18" charset="-78"/>
                <a:cs typeface="Simplified Arabic" panose="02020603050405020304" pitchFamily="18" charset="-78"/>
              </a:rPr>
              <a:t>رابعًا: تحديات استخدام الذكاء الاصطناعي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628E4AF5-B4DA-5D99-FCDD-B7BC0D979014}"/>
              </a:ext>
            </a:extLst>
          </p:cNvPr>
          <p:cNvSpPr txBox="1"/>
          <p:nvPr/>
        </p:nvSpPr>
        <p:spPr>
          <a:xfrm>
            <a:off x="6096001" y="1629114"/>
            <a:ext cx="5237468" cy="2793072"/>
          </a:xfrm>
          <a:prstGeom prst="rect">
            <a:avLst/>
          </a:prstGeom>
          <a:noFill/>
        </p:spPr>
        <p:txBody>
          <a:bodyPr wrap="square">
            <a:spAutoFit/>
          </a:bodyPr>
          <a:lstStyle/>
          <a:p>
            <a:pPr algn="r" rtl="1"/>
            <a:r>
              <a:rPr lang="en-US" sz="3200" b="1" u="sng">
                <a:solidFill>
                  <a:schemeClr val="tx2"/>
                </a:solidFill>
                <a:latin typeface="Simplified Arabic" panose="02020603050405020304" pitchFamily="18" charset="-78"/>
                <a:cs typeface="Simplified Arabic" panose="02020603050405020304" pitchFamily="18" charset="-78"/>
              </a:rPr>
              <a:t>3</a:t>
            </a:r>
            <a:r>
              <a:rPr lang="ar-EG" sz="3200" b="1" u="sng">
                <a:solidFill>
                  <a:schemeClr val="tx2"/>
                </a:solidFill>
                <a:latin typeface="Simplified Arabic" panose="02020603050405020304" pitchFamily="18" charset="-78"/>
                <a:cs typeface="Simplified Arabic" panose="02020603050405020304" pitchFamily="18" charset="-78"/>
              </a:rPr>
              <a:t>.</a:t>
            </a:r>
            <a:r>
              <a:rPr lang="ar-SA" sz="3200" b="1" u="sng">
                <a:solidFill>
                  <a:schemeClr val="tx2"/>
                </a:solidFill>
                <a:latin typeface="Simplified Arabic" panose="02020603050405020304" pitchFamily="18" charset="-78"/>
                <a:cs typeface="Simplified Arabic" panose="02020603050405020304" pitchFamily="18" charset="-78"/>
              </a:rPr>
              <a:t>تحديات التخزين وسلامة البيانات</a:t>
            </a:r>
            <a:r>
              <a:rPr lang="en-US" sz="3200" b="1" u="sng">
                <a:solidFill>
                  <a:schemeClr val="tx2"/>
                </a:solidFill>
                <a:latin typeface="Simplified Arabic" panose="02020603050405020304" pitchFamily="18" charset="-78"/>
                <a:cs typeface="Simplified Arabic" panose="02020603050405020304" pitchFamily="18" charset="-78"/>
              </a:rPr>
              <a:t>:</a:t>
            </a:r>
            <a:endParaRPr lang="en-US" sz="3200" u="sng">
              <a:solidFill>
                <a:schemeClr val="tx2"/>
              </a:solidFill>
              <a:latin typeface="Simplified Arabic" panose="02020603050405020304" pitchFamily="18" charset="-78"/>
              <a:cs typeface="Simplified Arabic" panose="02020603050405020304" pitchFamily="18" charset="-78"/>
            </a:endParaRPr>
          </a:p>
          <a:p>
            <a:pPr algn="just" rtl="1">
              <a:lnSpc>
                <a:spcPct val="130000"/>
              </a:lnSpc>
            </a:pPr>
            <a:r>
              <a:rPr lang="ar-SA" sz="2800" b="1">
                <a:latin typeface="Simplified Arabic" panose="02020603050405020304" pitchFamily="18" charset="-78"/>
                <a:cs typeface="Simplified Arabic" panose="02020603050405020304" pitchFamily="18" charset="-78"/>
              </a:rPr>
              <a:t>تحتاج البيانات الكبيرة إلى تقنيات معقدة في التخزين بشكل آمن والمعالجة، وهو ما يتطلب توفير كوادر فنية مؤهلة للقيام بهذه المهام</a:t>
            </a:r>
            <a:r>
              <a:rPr lang="en-US" sz="2800" b="1">
                <a:latin typeface="Simplified Arabic" panose="02020603050405020304" pitchFamily="18" charset="-78"/>
                <a:cs typeface="Simplified Arabic" panose="02020603050405020304" pitchFamily="18" charset="-78"/>
              </a:rPr>
              <a:t>.</a:t>
            </a:r>
            <a:endParaRPr lang="en-US" sz="2800" b="1" u="sng">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3" name="Content Placeholder 2">
            <a:extLst>
              <a:ext uri="{FF2B5EF4-FFF2-40B4-BE49-F238E27FC236}">
                <a16:creationId xmlns:a16="http://schemas.microsoft.com/office/drawing/2014/main" id="{D7CFBFA2-B717-D7BD-0E8D-5163561F363C}"/>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4019" y="1629114"/>
            <a:ext cx="5651092" cy="4904565"/>
          </a:xfrm>
          <a:prstGeom prst="rect">
            <a:avLst/>
          </a:prstGeom>
        </p:spPr>
      </p:pic>
    </p:spTree>
    <p:extLst>
      <p:ext uri="{BB962C8B-B14F-4D97-AF65-F5344CB8AC3E}">
        <p14:creationId xmlns:p14="http://schemas.microsoft.com/office/powerpoint/2010/main" val="2105115923"/>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47A69F-F25F-791E-42EB-05FC052EE29F}"/>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89CC05AF-A712-927F-D363-6A0C6789BD2F}"/>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F0858620-6C59-A161-2100-2049023AB86A}"/>
              </a:ext>
            </a:extLst>
          </p:cNvPr>
          <p:cNvSpPr txBox="1">
            <a:spLocks noGrp="1"/>
          </p:cNvSpPr>
          <p:nvPr>
            <p:ph type="title"/>
          </p:nvPr>
        </p:nvSpPr>
        <p:spPr>
          <a:xfrm>
            <a:off x="838200" y="324320"/>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4000" b="1">
                <a:solidFill>
                  <a:schemeClr val="bg1"/>
                </a:solidFill>
                <a:latin typeface="Simplified Arabic" panose="02020603050405020304" pitchFamily="18" charset="-78"/>
                <a:cs typeface="Simplified Arabic" panose="02020603050405020304" pitchFamily="18" charset="-78"/>
              </a:rPr>
              <a:t>رابعًا: تحديات استخدام الذكاء الاصطناعي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EC0C1725-6DB4-038B-1015-9BA4BB05954D}"/>
              </a:ext>
            </a:extLst>
          </p:cNvPr>
          <p:cNvSpPr txBox="1"/>
          <p:nvPr/>
        </p:nvSpPr>
        <p:spPr>
          <a:xfrm>
            <a:off x="6014887" y="1595464"/>
            <a:ext cx="5338913" cy="2940805"/>
          </a:xfrm>
          <a:prstGeom prst="rect">
            <a:avLst/>
          </a:prstGeom>
          <a:noFill/>
        </p:spPr>
        <p:txBody>
          <a:bodyPr wrap="square">
            <a:spAutoFit/>
          </a:bodyPr>
          <a:lstStyle/>
          <a:p>
            <a:pPr algn="r" rtl="1">
              <a:lnSpc>
                <a:spcPct val="130000"/>
              </a:lnSpc>
            </a:pPr>
            <a:r>
              <a:rPr lang="en-US" sz="3200" b="1" u="sng">
                <a:solidFill>
                  <a:schemeClr val="tx2"/>
                </a:solidFill>
                <a:latin typeface="Simplified Arabic" panose="02020603050405020304" pitchFamily="18" charset="-78"/>
                <a:cs typeface="Simplified Arabic" panose="02020603050405020304" pitchFamily="18" charset="-78"/>
              </a:rPr>
              <a:t>4</a:t>
            </a:r>
            <a:r>
              <a:rPr lang="ar-EG" sz="3200" b="1" u="sng">
                <a:solidFill>
                  <a:schemeClr val="tx2"/>
                </a:solidFill>
                <a:latin typeface="Simplified Arabic" panose="02020603050405020304" pitchFamily="18" charset="-78"/>
                <a:cs typeface="Simplified Arabic" panose="02020603050405020304" pitchFamily="18" charset="-78"/>
              </a:rPr>
              <a:t>. ثغرات الذكاء الاصطناعي :</a:t>
            </a:r>
          </a:p>
          <a:p>
            <a:pPr algn="just" rtl="1">
              <a:lnSpc>
                <a:spcPct val="130000"/>
              </a:lnSpc>
            </a:pPr>
            <a:r>
              <a:rPr lang="ar-EG" sz="2800" b="1">
                <a:latin typeface="Simplified Arabic" panose="02020603050405020304" pitchFamily="18" charset="-78"/>
                <a:cs typeface="Simplified Arabic" panose="02020603050405020304" pitchFamily="18" charset="-78"/>
              </a:rPr>
              <a:t>لايزال ا</a:t>
            </a:r>
            <a:r>
              <a:rPr lang="ar-SA" sz="2800" b="1">
                <a:latin typeface="Simplified Arabic" panose="02020603050405020304" pitchFamily="18" charset="-78"/>
                <a:cs typeface="Simplified Arabic" panose="02020603050405020304" pitchFamily="18" charset="-78"/>
              </a:rPr>
              <a:t>لذكاء الاصطناعي يواجه تحديات في مدى كفاءة جمع البيانات غير المنظمة وتمثيلها، وتحتاج هذه الأدوات إلى المراجعة الدقيقة للخلاصات التي تقدمها</a:t>
            </a:r>
            <a:r>
              <a:rPr lang="ar-EG" sz="2800" b="1">
                <a:latin typeface="Simplified Arabic" panose="02020603050405020304" pitchFamily="18" charset="-78"/>
                <a:cs typeface="Simplified Arabic" panose="02020603050405020304" pitchFamily="18" charset="-78"/>
              </a:rPr>
              <a:t>.</a:t>
            </a:r>
            <a:endParaRPr lang="ar-EG" sz="2800" b="1" u="sng">
              <a:solidFill>
                <a:schemeClr val="tx2"/>
              </a:solidFill>
              <a:latin typeface="Simplified Arabic" panose="02020603050405020304" pitchFamily="18" charset="-78"/>
              <a:cs typeface="Simplified Arabic" panose="02020603050405020304" pitchFamily="18" charset="-78"/>
            </a:endParaRPr>
          </a:p>
        </p:txBody>
      </p:sp>
      <p:pic>
        <p:nvPicPr>
          <p:cNvPr id="9" name="Content Placeholder 8">
            <a:extLst>
              <a:ext uri="{FF2B5EF4-FFF2-40B4-BE49-F238E27FC236}">
                <a16:creationId xmlns:a16="http://schemas.microsoft.com/office/drawing/2014/main" id="{6B9E053D-670B-2B30-6A92-14E8CBE35D52}"/>
              </a:ext>
            </a:extLst>
          </p:cNvPr>
          <p:cNvPicPr>
            <a:picLocks noGrp="1" noChangeAspect="1"/>
          </p:cNvPicPr>
          <p:nvPr>
            <p:ph sz="half" idx="1"/>
          </p:nvPr>
        </p:nvPicPr>
        <p:blipFill>
          <a:blip r:embed="rId2"/>
          <a:stretch>
            <a:fillRect/>
          </a:stretch>
        </p:blipFill>
        <p:spPr>
          <a:xfrm>
            <a:off x="174523" y="1595464"/>
            <a:ext cx="5488858" cy="5123378"/>
          </a:xfrm>
          <a:prstGeom prst="rect">
            <a:avLst/>
          </a:prstGeom>
        </p:spPr>
      </p:pic>
    </p:spTree>
    <p:extLst>
      <p:ext uri="{BB962C8B-B14F-4D97-AF65-F5344CB8AC3E}">
        <p14:creationId xmlns:p14="http://schemas.microsoft.com/office/powerpoint/2010/main" val="26395394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98C3E0-3528-BAD6-1D68-3C38C543BE74}"/>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2639A3B7-14C4-0084-813F-6FD50CB09597}"/>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0E1754C7-55CD-E8C7-4F06-142150877DBF}"/>
              </a:ext>
            </a:extLst>
          </p:cNvPr>
          <p:cNvSpPr txBox="1">
            <a:spLocks noGrp="1"/>
          </p:cNvSpPr>
          <p:nvPr>
            <p:ph type="title"/>
          </p:nvPr>
        </p:nvSpPr>
        <p:spPr>
          <a:xfrm>
            <a:off x="675968" y="252979"/>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4000" b="1">
                <a:solidFill>
                  <a:schemeClr val="bg1"/>
                </a:solidFill>
                <a:latin typeface="Simplified Arabic" panose="02020603050405020304" pitchFamily="18" charset="-78"/>
                <a:cs typeface="Simplified Arabic" panose="02020603050405020304" pitchFamily="18" charset="-78"/>
              </a:rPr>
              <a:t>رابعًا: تحديات استخدام الذكاء الاصطناعي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9B2E9270-EA95-83C5-77B0-3D3C75772A1D}"/>
              </a:ext>
            </a:extLst>
          </p:cNvPr>
          <p:cNvSpPr txBox="1"/>
          <p:nvPr/>
        </p:nvSpPr>
        <p:spPr>
          <a:xfrm>
            <a:off x="4931545" y="1283507"/>
            <a:ext cx="6690185" cy="5035225"/>
          </a:xfrm>
          <a:prstGeom prst="rect">
            <a:avLst/>
          </a:prstGeom>
          <a:noFill/>
        </p:spPr>
        <p:txBody>
          <a:bodyPr wrap="square">
            <a:spAutoFit/>
          </a:bodyPr>
          <a:lstStyle/>
          <a:p>
            <a:pPr algn="just" rtl="1">
              <a:lnSpc>
                <a:spcPct val="110000"/>
              </a:lnSpc>
            </a:pPr>
            <a:r>
              <a:rPr lang="en-US" sz="2800" b="1" u="sng">
                <a:solidFill>
                  <a:schemeClr val="tx2"/>
                </a:solidFill>
                <a:latin typeface="Simplified Arabic" panose="02020603050405020304" pitchFamily="18" charset="-78"/>
                <a:cs typeface="Simplified Arabic" panose="02020603050405020304" pitchFamily="18" charset="-78"/>
              </a:rPr>
              <a:t>5</a:t>
            </a:r>
            <a:r>
              <a:rPr lang="ar-EG" sz="2800" b="1" u="sng">
                <a:solidFill>
                  <a:schemeClr val="tx2"/>
                </a:solidFill>
                <a:latin typeface="Simplified Arabic" panose="02020603050405020304" pitchFamily="18" charset="-78"/>
                <a:cs typeface="Simplified Arabic" panose="02020603050405020304" pitchFamily="18" charset="-78"/>
              </a:rPr>
              <a:t>. صعوبة الوصول لبيانات حكومية مفتوحة المصدر:</a:t>
            </a:r>
          </a:p>
          <a:p>
            <a:pPr algn="just" rtl="1">
              <a:lnSpc>
                <a:spcPct val="110000"/>
              </a:lnSpc>
            </a:pPr>
            <a:r>
              <a:rPr lang="ar-SA" sz="2400" b="1">
                <a:latin typeface="Simplified Arabic" panose="02020603050405020304" pitchFamily="18" charset="-78"/>
                <a:cs typeface="Simplified Arabic" panose="02020603050405020304" pitchFamily="18" charset="-78"/>
              </a:rPr>
              <a:t>لا</a:t>
            </a:r>
            <a:r>
              <a:rPr lang="ar-EG" sz="2400" b="1">
                <a:latin typeface="Simplified Arabic" panose="02020603050405020304" pitchFamily="18" charset="-78"/>
                <a:cs typeface="Simplified Arabic" panose="02020603050405020304" pitchFamily="18" charset="-78"/>
              </a:rPr>
              <a:t> تزال </a:t>
            </a:r>
            <a:r>
              <a:rPr lang="ar-SA" sz="2400" b="1">
                <a:latin typeface="Simplified Arabic" panose="02020603050405020304" pitchFamily="18" charset="-78"/>
                <a:cs typeface="Simplified Arabic" panose="02020603050405020304" pitchFamily="18" charset="-78"/>
              </a:rPr>
              <a:t>العديد من الدول النامية في آسيا وأفريقيا تفتقر إلى قواعد بيانات حكومية مفتوحة المصدر تتسم بالشفافية وتستند إلى الأدل</a:t>
            </a:r>
            <a:r>
              <a:rPr lang="ar-EG" sz="2400" b="1">
                <a:latin typeface="Simplified Arabic" panose="02020603050405020304" pitchFamily="18" charset="-78"/>
                <a:cs typeface="Simplified Arabic" panose="02020603050405020304" pitchFamily="18" charset="-78"/>
              </a:rPr>
              <a:t>ة</a:t>
            </a:r>
            <a:r>
              <a:rPr lang="en-US" sz="2400" b="1">
                <a:latin typeface="Simplified Arabic" panose="02020603050405020304" pitchFamily="18" charset="-78"/>
                <a:cs typeface="Simplified Arabic" panose="02020603050405020304" pitchFamily="18" charset="-78"/>
              </a:rPr>
              <a:t>.</a:t>
            </a:r>
          </a:p>
          <a:p>
            <a:pPr algn="just" rtl="1">
              <a:lnSpc>
                <a:spcPct val="110000"/>
              </a:lnSpc>
            </a:pPr>
            <a:r>
              <a:rPr lang="ar-EG" sz="2400" b="1">
                <a:latin typeface="Simplified Arabic" panose="02020603050405020304" pitchFamily="18" charset="-78"/>
                <a:cs typeface="Simplified Arabic" panose="02020603050405020304" pitchFamily="18" charset="-78"/>
              </a:rPr>
              <a:t>فالوصول إلى البيانات الحكومية المفتوحة في الدول النامية مايزال يواجه تحديات كبيرة؛ حيث تعاني العديد من دول آسيا وأفريقيا من ضعف البنية المؤسسية والتشريعية المتعلقة بنشر البيانات، بالإضافة إلى ذلك تواجه الحكومات صعوبات تتعلق بضعف جودة البيانات وغياب السياسات الواضحة، وتشتت قواعد البيانات وصعوبة الوصول إليها وثقافة إخفاء البيانات داخل المؤسسات الحكومية ، مما يحد من إمكانية استخدامها في اتخاذ قرارات قائمة على أدلة</a:t>
            </a:r>
            <a:r>
              <a:rPr lang="ar-EG" sz="2400" b="1" u="sng">
                <a:latin typeface="Simplified Arabic" panose="02020603050405020304" pitchFamily="18" charset="-78"/>
                <a:cs typeface="Simplified Arabic" panose="02020603050405020304" pitchFamily="18" charset="-78"/>
              </a:rPr>
              <a:t>، كل</a:t>
            </a:r>
            <a:r>
              <a:rPr lang="en-US" sz="2400" b="1" u="sng">
                <a:latin typeface="Simplified Arabic" panose="02020603050405020304" pitchFamily="18" charset="-78"/>
                <a:cs typeface="Simplified Arabic" panose="02020603050405020304" pitchFamily="18" charset="-78"/>
              </a:rPr>
              <a:t> </a:t>
            </a:r>
            <a:r>
              <a:rPr lang="ar-EG" sz="2400" b="1" u="sng">
                <a:latin typeface="Simplified Arabic" panose="02020603050405020304" pitchFamily="18" charset="-78"/>
                <a:cs typeface="Simplified Arabic" panose="02020603050405020304" pitchFamily="18" charset="-78"/>
              </a:rPr>
              <a:t>ماسبق عوامل تعيق بناء قواعد بيانات مفتوحة وشفافة في العديد من الدول النامية.</a:t>
            </a:r>
          </a:p>
        </p:txBody>
      </p:sp>
      <p:pic>
        <p:nvPicPr>
          <p:cNvPr id="11" name="Content Placeholder 10">
            <a:extLst>
              <a:ext uri="{FF2B5EF4-FFF2-40B4-BE49-F238E27FC236}">
                <a16:creationId xmlns:a16="http://schemas.microsoft.com/office/drawing/2014/main" id="{0399ADFD-71A8-1E0F-6966-290EF22851F5}"/>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2897" y="1369926"/>
            <a:ext cx="4616245" cy="5235095"/>
          </a:xfrm>
          <a:prstGeom prst="rect">
            <a:avLst/>
          </a:prstGeom>
        </p:spPr>
      </p:pic>
    </p:spTree>
    <p:extLst>
      <p:ext uri="{BB962C8B-B14F-4D97-AF65-F5344CB8AC3E}">
        <p14:creationId xmlns:p14="http://schemas.microsoft.com/office/powerpoint/2010/main" val="2730432348"/>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EEB1E4-660D-9D9A-FAEC-7CC2E0D51630}"/>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4EE70853-2597-2617-651A-E9B234C0E1BF}"/>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4992F6A0-C162-45D8-67CB-C03E4604DC86}"/>
              </a:ext>
            </a:extLst>
          </p:cNvPr>
          <p:cNvSpPr txBox="1">
            <a:spLocks noGrp="1"/>
          </p:cNvSpPr>
          <p:nvPr>
            <p:ph type="title"/>
          </p:nvPr>
        </p:nvSpPr>
        <p:spPr>
          <a:xfrm>
            <a:off x="838200" y="324320"/>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4000" b="1">
                <a:solidFill>
                  <a:schemeClr val="bg1"/>
                </a:solidFill>
                <a:latin typeface="Simplified Arabic" panose="02020603050405020304" pitchFamily="18" charset="-78"/>
                <a:cs typeface="Simplified Arabic" panose="02020603050405020304" pitchFamily="18" charset="-78"/>
              </a:rPr>
              <a:t>رابعًا: تحديات استخدام الذكاء الاصطناعي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46830D6D-0408-7ADB-C5C1-D851CF73C3B9}"/>
              </a:ext>
            </a:extLst>
          </p:cNvPr>
          <p:cNvSpPr txBox="1"/>
          <p:nvPr/>
        </p:nvSpPr>
        <p:spPr>
          <a:xfrm>
            <a:off x="5338916" y="1450713"/>
            <a:ext cx="6172199" cy="4783617"/>
          </a:xfrm>
          <a:prstGeom prst="rect">
            <a:avLst/>
          </a:prstGeom>
          <a:noFill/>
        </p:spPr>
        <p:txBody>
          <a:bodyPr wrap="square">
            <a:spAutoFit/>
          </a:bodyPr>
          <a:lstStyle/>
          <a:p>
            <a:pPr algn="r" rtl="1">
              <a:lnSpc>
                <a:spcPct val="130000"/>
              </a:lnSpc>
            </a:pPr>
            <a:r>
              <a:rPr lang="en-US" sz="2800" b="1" u="sng">
                <a:solidFill>
                  <a:schemeClr val="tx2"/>
                </a:solidFill>
                <a:latin typeface="Simplified Arabic" panose="02020603050405020304" pitchFamily="18" charset="-78"/>
                <a:cs typeface="Simplified Arabic" panose="02020603050405020304" pitchFamily="18" charset="-78"/>
              </a:rPr>
              <a:t>6</a:t>
            </a:r>
            <a:r>
              <a:rPr lang="ar-EG" sz="2800" b="1" u="sng">
                <a:solidFill>
                  <a:schemeClr val="tx2"/>
                </a:solidFill>
                <a:latin typeface="Simplified Arabic" panose="02020603050405020304" pitchFamily="18" charset="-78"/>
                <a:cs typeface="Simplified Arabic" panose="02020603050405020304" pitchFamily="18" charset="-78"/>
              </a:rPr>
              <a:t>. انحياز الخوارزميات :</a:t>
            </a:r>
          </a:p>
          <a:p>
            <a:pPr algn="just" rtl="1">
              <a:lnSpc>
                <a:spcPct val="130000"/>
              </a:lnSpc>
            </a:pPr>
            <a:r>
              <a:rPr lang="ar-SA" sz="2600" b="1">
                <a:latin typeface="Simplified Arabic" panose="02020603050405020304" pitchFamily="18" charset="-78"/>
                <a:cs typeface="Simplified Arabic" panose="02020603050405020304" pitchFamily="18" charset="-78"/>
              </a:rPr>
              <a:t>يواجه الصحفيون والباحثون مشكلات في انحياز خوارزميات التعلم الآلي التي تقوم بتصنيف وتحليل البيانات واختيارها أو استبعادها بناءً على عوامل مثل اللون، العرق، والنوع الاجتماعي</a:t>
            </a:r>
            <a:r>
              <a:rPr lang="ar-EG" sz="2600" b="1">
                <a:latin typeface="Simplified Arabic" panose="02020603050405020304" pitchFamily="18" charset="-78"/>
                <a:cs typeface="Simplified Arabic" panose="02020603050405020304" pitchFamily="18" charset="-78"/>
              </a:rPr>
              <a:t>،</a:t>
            </a:r>
            <a:r>
              <a:rPr lang="ar-SA" sz="2600" b="1">
                <a:latin typeface="Simplified Arabic" panose="02020603050405020304" pitchFamily="18" charset="-78"/>
                <a:cs typeface="Simplified Arabic" panose="02020603050405020304" pitchFamily="18" charset="-78"/>
              </a:rPr>
              <a:t> يعود ذلك إلى ضعف تدريب هذه الخوارزميات على بيانات تمثل الأشخاص الملونين، النساء، علاوة على ذلك، تتأخر معظم دول الجنوب العالمي ومنطقة الشرق الأوسط وشمال أفريقيا في مواكبة أحدث التطورات في هذا المجال</a:t>
            </a:r>
            <a:r>
              <a:rPr lang="ar-EG" sz="2600" b="1">
                <a:latin typeface="Simplified Arabic" panose="02020603050405020304" pitchFamily="18" charset="-78"/>
                <a:cs typeface="Simplified Arabic" panose="02020603050405020304" pitchFamily="18" charset="-78"/>
              </a:rPr>
              <a:t>.</a:t>
            </a:r>
            <a:endParaRPr lang="en-US" sz="2600" b="1">
              <a:latin typeface="Simplified Arabic" panose="02020603050405020304" pitchFamily="18" charset="-78"/>
              <a:cs typeface="Simplified Arabic" panose="02020603050405020304" pitchFamily="18" charset="-78"/>
            </a:endParaRPr>
          </a:p>
        </p:txBody>
      </p:sp>
      <p:pic>
        <p:nvPicPr>
          <p:cNvPr id="9" name="Content Placeholder 8">
            <a:extLst>
              <a:ext uri="{FF2B5EF4-FFF2-40B4-BE49-F238E27FC236}">
                <a16:creationId xmlns:a16="http://schemas.microsoft.com/office/drawing/2014/main" id="{E6AFCAA5-CE6D-E6E0-BF2F-F64AD805216F}"/>
              </a:ext>
            </a:extLst>
          </p:cNvPr>
          <p:cNvPicPr>
            <a:picLocks noGrp="1" noChangeAspect="1"/>
          </p:cNvPicPr>
          <p:nvPr>
            <p:ph sz="half" idx="1"/>
          </p:nvPr>
        </p:nvPicPr>
        <p:blipFill>
          <a:blip r:embed="rId2"/>
          <a:stretch>
            <a:fillRect/>
          </a:stretch>
        </p:blipFill>
        <p:spPr>
          <a:xfrm>
            <a:off x="239352" y="1633896"/>
            <a:ext cx="4907835" cy="5084946"/>
          </a:xfrm>
          <a:prstGeom prst="rect">
            <a:avLst/>
          </a:prstGeom>
        </p:spPr>
      </p:pic>
    </p:spTree>
    <p:extLst>
      <p:ext uri="{BB962C8B-B14F-4D97-AF65-F5344CB8AC3E}">
        <p14:creationId xmlns:p14="http://schemas.microsoft.com/office/powerpoint/2010/main" val="964425353"/>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129385-D3BC-BD27-DE03-38C2312CC72D}"/>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03CC23B2-AD16-B73D-FB03-2966D2297021}"/>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309E6BDB-CD4E-4393-9D47-272F70541F6D}"/>
              </a:ext>
            </a:extLst>
          </p:cNvPr>
          <p:cNvSpPr txBox="1">
            <a:spLocks noGrp="1"/>
          </p:cNvSpPr>
          <p:nvPr>
            <p:ph type="title"/>
          </p:nvPr>
        </p:nvSpPr>
        <p:spPr>
          <a:xfrm>
            <a:off x="838200" y="324320"/>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4000" b="1">
                <a:solidFill>
                  <a:schemeClr val="bg1"/>
                </a:solidFill>
                <a:latin typeface="Simplified Arabic" panose="02020603050405020304" pitchFamily="18" charset="-78"/>
                <a:cs typeface="Simplified Arabic" panose="02020603050405020304" pitchFamily="18" charset="-78"/>
              </a:rPr>
              <a:t>رابعًا: تحديات استخدام الذكاء الاصطناعي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FEBC3816-0C95-4FC7-0771-3F14F727EA66}"/>
              </a:ext>
            </a:extLst>
          </p:cNvPr>
          <p:cNvSpPr txBox="1"/>
          <p:nvPr/>
        </p:nvSpPr>
        <p:spPr>
          <a:xfrm>
            <a:off x="5589639" y="1450713"/>
            <a:ext cx="5921476" cy="4541243"/>
          </a:xfrm>
          <a:prstGeom prst="rect">
            <a:avLst/>
          </a:prstGeom>
          <a:noFill/>
        </p:spPr>
        <p:txBody>
          <a:bodyPr wrap="square">
            <a:spAutoFit/>
          </a:bodyPr>
          <a:lstStyle/>
          <a:p>
            <a:pPr algn="r" rtl="1">
              <a:lnSpc>
                <a:spcPct val="130000"/>
              </a:lnSpc>
            </a:pPr>
            <a:r>
              <a:rPr lang="en-US" sz="2800" b="1" u="sng">
                <a:solidFill>
                  <a:schemeClr val="tx2"/>
                </a:solidFill>
                <a:latin typeface="Simplified Arabic" panose="02020603050405020304" pitchFamily="18" charset="-78"/>
                <a:cs typeface="Simplified Arabic" panose="02020603050405020304" pitchFamily="18" charset="-78"/>
              </a:rPr>
              <a:t>7</a:t>
            </a:r>
            <a:r>
              <a:rPr lang="ar-EG" sz="2800" b="1" u="sng">
                <a:solidFill>
                  <a:schemeClr val="tx2"/>
                </a:solidFill>
                <a:latin typeface="Simplified Arabic" panose="02020603050405020304" pitchFamily="18" charset="-78"/>
                <a:cs typeface="Simplified Arabic" panose="02020603050405020304" pitchFamily="18" charset="-78"/>
              </a:rPr>
              <a:t>. هلوسة الذكاء الاصطناعي:</a:t>
            </a:r>
          </a:p>
          <a:p>
            <a:pPr algn="just" rtl="1">
              <a:lnSpc>
                <a:spcPct val="130000"/>
              </a:lnSpc>
            </a:pPr>
            <a:r>
              <a:rPr lang="ar-SA" sz="2800" b="1">
                <a:latin typeface="Simplified Arabic" panose="02020603050405020304" pitchFamily="18" charset="-78"/>
                <a:cs typeface="Simplified Arabic" panose="02020603050405020304" pitchFamily="18" charset="-78"/>
              </a:rPr>
              <a:t>مشكلة "هلوسات" الذكاء الاصطناعي عندما يعجز النموذج عن فهم الأوامر أو الأسئلة، أو عندما لا تتوافق هذه الأوامر مع مجموعات البيانات التي تم تدريبه عليها</a:t>
            </a:r>
            <a:r>
              <a:rPr lang="ar-EG" sz="2800" b="1">
                <a:latin typeface="Simplified Arabic" panose="02020603050405020304" pitchFamily="18" charset="-78"/>
                <a:cs typeface="Simplified Arabic" panose="02020603050405020304" pitchFamily="18" charset="-78"/>
              </a:rPr>
              <a:t>،</a:t>
            </a:r>
            <a:r>
              <a:rPr lang="ar-SA" sz="2800" b="1">
                <a:latin typeface="Simplified Arabic" panose="02020603050405020304" pitchFamily="18" charset="-78"/>
                <a:cs typeface="Simplified Arabic" panose="02020603050405020304" pitchFamily="18" charset="-78"/>
              </a:rPr>
              <a:t> يؤدي ذلك إلى قصور في الأداء، أو تجاهل بعض الأوامر والخطوات الأساسية، أو تقديم نتائج خاطئة تؤثر في مصداقية صحافة البيانات، ونتائج التحقيقات</a:t>
            </a:r>
            <a:r>
              <a:rPr lang="ar-EG" sz="2800" b="1">
                <a:latin typeface="Simplified Arabic" panose="02020603050405020304" pitchFamily="18" charset="-78"/>
                <a:cs typeface="Simplified Arabic" panose="02020603050405020304" pitchFamily="18" charset="-78"/>
              </a:rPr>
              <a:t>.</a:t>
            </a:r>
            <a:endParaRPr lang="ar-EG" sz="2800" b="1" u="sng">
              <a:solidFill>
                <a:schemeClr val="tx2"/>
              </a:solidFill>
              <a:latin typeface="Simplified Arabic" panose="02020603050405020304" pitchFamily="18" charset="-78"/>
              <a:cs typeface="Simplified Arabic" panose="02020603050405020304" pitchFamily="18" charset="-78"/>
            </a:endParaRPr>
          </a:p>
        </p:txBody>
      </p:sp>
      <p:pic>
        <p:nvPicPr>
          <p:cNvPr id="6" name="Content Placeholder 5">
            <a:extLst>
              <a:ext uri="{FF2B5EF4-FFF2-40B4-BE49-F238E27FC236}">
                <a16:creationId xmlns:a16="http://schemas.microsoft.com/office/drawing/2014/main" id="{68318A41-EF42-2DAB-6BFC-FD54EF7D2A92}"/>
              </a:ext>
            </a:extLst>
          </p:cNvPr>
          <p:cNvPicPr>
            <a:picLocks noGrp="1" noChangeAspect="1"/>
          </p:cNvPicPr>
          <p:nvPr>
            <p:ph sz="half" idx="1"/>
          </p:nvPr>
        </p:nvPicPr>
        <p:blipFill>
          <a:blip r:embed="rId2"/>
          <a:stretch>
            <a:fillRect/>
          </a:stretch>
        </p:blipFill>
        <p:spPr bwMode="auto">
          <a:xfrm>
            <a:off x="159774" y="1690695"/>
            <a:ext cx="5181600" cy="50281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8072023"/>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78C8FB-72C0-5ACE-FCA9-A26EF9434952}"/>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7DC162A5-AC75-7591-AF45-8B716AD170CE}"/>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259A9FDF-0C38-4320-6736-CE6E96360906}"/>
              </a:ext>
            </a:extLst>
          </p:cNvPr>
          <p:cNvSpPr txBox="1">
            <a:spLocks noGrp="1"/>
          </p:cNvSpPr>
          <p:nvPr>
            <p:ph type="title"/>
          </p:nvPr>
        </p:nvSpPr>
        <p:spPr>
          <a:xfrm>
            <a:off x="838200" y="324320"/>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4000" b="1">
                <a:solidFill>
                  <a:schemeClr val="bg1"/>
                </a:solidFill>
                <a:latin typeface="Simplified Arabic" panose="02020603050405020304" pitchFamily="18" charset="-78"/>
                <a:cs typeface="Simplified Arabic" panose="02020603050405020304" pitchFamily="18" charset="-78"/>
              </a:rPr>
              <a:t>رابعًا: تحديات استخدام الذكاء الاصطناعي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4B34C1E9-F9D0-A7D4-9320-06EF631BAF46}"/>
              </a:ext>
            </a:extLst>
          </p:cNvPr>
          <p:cNvSpPr txBox="1"/>
          <p:nvPr/>
        </p:nvSpPr>
        <p:spPr>
          <a:xfrm>
            <a:off x="5600595" y="1514872"/>
            <a:ext cx="6098458" cy="4643835"/>
          </a:xfrm>
          <a:prstGeom prst="rect">
            <a:avLst/>
          </a:prstGeom>
          <a:noFill/>
        </p:spPr>
        <p:txBody>
          <a:bodyPr wrap="square">
            <a:spAutoFit/>
          </a:bodyPr>
          <a:lstStyle/>
          <a:p>
            <a:pPr algn="just" rtl="1">
              <a:lnSpc>
                <a:spcPct val="130000"/>
              </a:lnSpc>
              <a:spcAft>
                <a:spcPts val="800"/>
              </a:spcAft>
            </a:pPr>
            <a:r>
              <a:rPr lang="en-US" sz="2800" b="1" u="sng">
                <a:solidFill>
                  <a:schemeClr val="tx2"/>
                </a:solidFill>
                <a:latin typeface="Simplified Arabic" panose="02020603050405020304" pitchFamily="18" charset="-78"/>
                <a:cs typeface="Simplified Arabic" panose="02020603050405020304" pitchFamily="18" charset="-78"/>
              </a:rPr>
              <a:t>8</a:t>
            </a:r>
            <a:r>
              <a:rPr lang="ar-EG" sz="2800" b="1" u="sng">
                <a:solidFill>
                  <a:schemeClr val="tx2"/>
                </a:solidFill>
                <a:latin typeface="Simplified Arabic" panose="02020603050405020304" pitchFamily="18" charset="-78"/>
                <a:cs typeface="Simplified Arabic" panose="02020603050405020304" pitchFamily="18" charset="-78"/>
              </a:rPr>
              <a:t>. تحديات </a:t>
            </a:r>
            <a:r>
              <a:rPr lang="ar-SA" sz="2800" b="1" u="sng">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إتاحة المعلومات واحتكار الشركات الكبرى للبيانات</a:t>
            </a:r>
            <a:r>
              <a:rPr lang="ar-EG" sz="2800" b="1" u="sng">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u="sng">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30000"/>
              </a:lnSpc>
              <a:buNone/>
            </a:pPr>
            <a:r>
              <a:rPr lang="ar-SA" sz="2800" b="1">
                <a:effectLst/>
                <a:ea typeface="Calibri" panose="020F0502020204030204" pitchFamily="34" charset="0"/>
                <a:cs typeface="Simplified Arabic" panose="02020603050405020304" pitchFamily="18" charset="-78"/>
              </a:rPr>
              <a:t>الكثير من </a:t>
            </a:r>
            <a:r>
              <a:rPr lang="ar-EG" sz="2800" b="1">
                <a:effectLst/>
                <a:ea typeface="Calibri" panose="020F0502020204030204" pitchFamily="34" charset="0"/>
                <a:cs typeface="Simplified Arabic" panose="02020603050405020304" pitchFamily="18" charset="-78"/>
              </a:rPr>
              <a:t>ال</a:t>
            </a:r>
            <a:r>
              <a:rPr lang="ar-SA" sz="2800" b="1">
                <a:effectLst/>
                <a:ea typeface="Calibri" panose="020F0502020204030204" pitchFamily="34" charset="0"/>
                <a:cs typeface="Simplified Arabic" panose="02020603050405020304" pitchFamily="18" charset="-78"/>
              </a:rPr>
              <a:t>بيانات الكبيرة وأدوات التعلم الآلي، التي تُعتبر سهلة الاستخدام نسبياً، مملوكة لشركات كبرى ومحركات بحث كمصادر مغلقة، ما يجعل من الصعب الوصول إليها أو فهم منهجية جمعها واستخدامها</a:t>
            </a:r>
            <a:r>
              <a:rPr lang="ar-EG" sz="2800" b="1">
                <a:ea typeface="Calibri" panose="020F0502020204030204" pitchFamily="34" charset="0"/>
                <a:cs typeface="Simplified Arabic" panose="02020603050405020304" pitchFamily="18" charset="-78"/>
              </a:rPr>
              <a:t>،</a:t>
            </a:r>
            <a:r>
              <a:rPr lang="ar-SA" sz="2800" b="1">
                <a:effectLst/>
                <a:ea typeface="Calibri" panose="020F0502020204030204" pitchFamily="34" charset="0"/>
                <a:cs typeface="Simplified Arabic" panose="02020603050405020304" pitchFamily="18" charset="-78"/>
              </a:rPr>
              <a:t> ويشكل ذلك تحدياً خاصاً بالنسبة للمؤسسات ذات الموارد المالية المحدودة والصحفيين المستقلين</a:t>
            </a:r>
            <a:r>
              <a:rPr lang="ar-EG" sz="2800" b="1">
                <a:ea typeface="Calibri" panose="020F0502020204030204" pitchFamily="34" charset="0"/>
                <a:cs typeface="Simplified Arabic" panose="02020603050405020304" pitchFamily="18" charset="-78"/>
              </a:rPr>
              <a:t>.</a:t>
            </a:r>
            <a:endParaRPr lang="en-US" sz="2800" b="1"/>
          </a:p>
        </p:txBody>
      </p:sp>
      <p:pic>
        <p:nvPicPr>
          <p:cNvPr id="11" name="Content Placeholder 10">
            <a:extLst>
              <a:ext uri="{FF2B5EF4-FFF2-40B4-BE49-F238E27FC236}">
                <a16:creationId xmlns:a16="http://schemas.microsoft.com/office/drawing/2014/main" id="{CC922D6B-FF79-A544-F1F2-70ACFFE27F9B}"/>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33516" y="1710860"/>
            <a:ext cx="5181600" cy="5007982"/>
          </a:xfrm>
          <a:prstGeom prst="rect">
            <a:avLst/>
          </a:prstGeom>
        </p:spPr>
      </p:pic>
    </p:spTree>
    <p:extLst>
      <p:ext uri="{BB962C8B-B14F-4D97-AF65-F5344CB8AC3E}">
        <p14:creationId xmlns:p14="http://schemas.microsoft.com/office/powerpoint/2010/main" val="2922743230"/>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B78B20-9D9E-7AA2-FFCA-76CBA1CFC0B2}"/>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B75645B3-3BE9-9487-B93D-7704108EB6A0}"/>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13D7177B-6DD6-D9E9-8229-CD65194FE733}"/>
              </a:ext>
            </a:extLst>
          </p:cNvPr>
          <p:cNvSpPr txBox="1">
            <a:spLocks noGrp="1"/>
          </p:cNvSpPr>
          <p:nvPr>
            <p:ph type="title"/>
          </p:nvPr>
        </p:nvSpPr>
        <p:spPr>
          <a:xfrm>
            <a:off x="838200" y="324320"/>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4000" b="1">
                <a:solidFill>
                  <a:schemeClr val="bg1"/>
                </a:solidFill>
                <a:latin typeface="Simplified Arabic" panose="02020603050405020304" pitchFamily="18" charset="-78"/>
                <a:cs typeface="Simplified Arabic" panose="02020603050405020304" pitchFamily="18" charset="-78"/>
              </a:rPr>
              <a:t>رابعًا: تحديات استخدام الذكاء الاصطناعي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98707CF2-FBBF-27AF-B3C6-3DEB1C013DA4}"/>
              </a:ext>
            </a:extLst>
          </p:cNvPr>
          <p:cNvSpPr txBox="1"/>
          <p:nvPr/>
        </p:nvSpPr>
        <p:spPr>
          <a:xfrm>
            <a:off x="5589638" y="1618111"/>
            <a:ext cx="5917685" cy="3313728"/>
          </a:xfrm>
          <a:prstGeom prst="rect">
            <a:avLst/>
          </a:prstGeom>
          <a:noFill/>
        </p:spPr>
        <p:txBody>
          <a:bodyPr wrap="square">
            <a:spAutoFit/>
          </a:bodyPr>
          <a:lstStyle/>
          <a:p>
            <a:pPr algn="just" rtl="1">
              <a:lnSpc>
                <a:spcPct val="150000"/>
              </a:lnSpc>
              <a:spcAft>
                <a:spcPts val="800"/>
              </a:spcAft>
            </a:pPr>
            <a:r>
              <a:rPr lang="en-US" sz="2800" b="1" u="sng">
                <a:solidFill>
                  <a:schemeClr val="tx2"/>
                </a:solidFill>
                <a:latin typeface="Simplified Arabic" panose="02020603050405020304" pitchFamily="18" charset="-78"/>
                <a:cs typeface="Simplified Arabic" panose="02020603050405020304" pitchFamily="18" charset="-78"/>
              </a:rPr>
              <a:t>9</a:t>
            </a:r>
            <a:r>
              <a:rPr lang="ar-EG" sz="2800" b="1" u="sng">
                <a:solidFill>
                  <a:schemeClr val="tx2"/>
                </a:solidFill>
                <a:latin typeface="Simplified Arabic" panose="02020603050405020304" pitchFamily="18" charset="-78"/>
                <a:cs typeface="Simplified Arabic" panose="02020603050405020304" pitchFamily="18" charset="-78"/>
              </a:rPr>
              <a:t>. الافتقار إلى الشفافية والتوثيق</a:t>
            </a:r>
            <a:r>
              <a:rPr lang="ar-EG" sz="2800" b="1" u="sng">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50000"/>
              </a:lnSpc>
              <a:spcAft>
                <a:spcPts val="800"/>
              </a:spcAft>
            </a:pPr>
            <a:r>
              <a:rPr lang="ar-SA" sz="2800" b="1">
                <a:latin typeface="Simplified Arabic" panose="02020603050405020304" pitchFamily="18" charset="-78"/>
                <a:cs typeface="Simplified Arabic" panose="02020603050405020304" pitchFamily="18" charset="-78"/>
              </a:rPr>
              <a:t>تفتقر بعض الخوارزميات إلى توثيق واضح للخطوات والمهام، وإلى الشفافية فيما يتعلق بكيفية التصنيف أو إصدار التوصيات، واتخاذ القرارات</a:t>
            </a:r>
            <a:r>
              <a:rPr lang="ar-EG" sz="2800" b="1">
                <a:latin typeface="Simplified Arabic" panose="02020603050405020304" pitchFamily="18" charset="-78"/>
                <a:cs typeface="Simplified Arabic" panose="02020603050405020304" pitchFamily="18" charset="-78"/>
              </a:rPr>
              <a:t>.</a:t>
            </a:r>
          </a:p>
          <a:p>
            <a:pPr algn="just" rtl="1">
              <a:spcAft>
                <a:spcPts val="800"/>
              </a:spcAft>
            </a:pPr>
            <a:endParaRPr lang="en-US" sz="2800" b="1" u="sng">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3" name="Content Placeholder 2">
            <a:extLst>
              <a:ext uri="{FF2B5EF4-FFF2-40B4-BE49-F238E27FC236}">
                <a16:creationId xmlns:a16="http://schemas.microsoft.com/office/drawing/2014/main" id="{BD6E586A-2F9B-ECF0-D12A-CD0AC63E6285}"/>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18768" y="1514872"/>
            <a:ext cx="5181600" cy="5018808"/>
          </a:xfrm>
          <a:prstGeom prst="rect">
            <a:avLst/>
          </a:prstGeom>
        </p:spPr>
      </p:pic>
    </p:spTree>
    <p:extLst>
      <p:ext uri="{BB962C8B-B14F-4D97-AF65-F5344CB8AC3E}">
        <p14:creationId xmlns:p14="http://schemas.microsoft.com/office/powerpoint/2010/main" val="75541215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C4C46C-B6EE-8CED-DB14-31BAFB55178C}"/>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E4D4F21D-4275-2AC5-56FF-5068D4D35382}"/>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59B4C450-34F9-851E-2C5A-E7716F78F922}"/>
              </a:ext>
            </a:extLst>
          </p:cNvPr>
          <p:cNvSpPr txBox="1">
            <a:spLocks noGrp="1"/>
          </p:cNvSpPr>
          <p:nvPr>
            <p:ph type="title"/>
          </p:nvPr>
        </p:nvSpPr>
        <p:spPr>
          <a:xfrm>
            <a:off x="838200" y="324320"/>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4000" b="1">
                <a:solidFill>
                  <a:schemeClr val="bg1"/>
                </a:solidFill>
                <a:latin typeface="Simplified Arabic" panose="02020603050405020304" pitchFamily="18" charset="-78"/>
                <a:cs typeface="Simplified Arabic" panose="02020603050405020304" pitchFamily="18" charset="-78"/>
              </a:rPr>
              <a:t>رابعًا: تحديات استخدام الذكاء الاصطناعي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4C240931-0DAA-87DC-CA72-D06B92ACD606}"/>
              </a:ext>
            </a:extLst>
          </p:cNvPr>
          <p:cNvSpPr txBox="1"/>
          <p:nvPr/>
        </p:nvSpPr>
        <p:spPr>
          <a:xfrm>
            <a:off x="5482608" y="1485120"/>
            <a:ext cx="6098458" cy="4795672"/>
          </a:xfrm>
          <a:prstGeom prst="rect">
            <a:avLst/>
          </a:prstGeom>
          <a:noFill/>
        </p:spPr>
        <p:txBody>
          <a:bodyPr wrap="square">
            <a:spAutoFit/>
          </a:bodyPr>
          <a:lstStyle/>
          <a:p>
            <a:pPr algn="just" rtl="1">
              <a:lnSpc>
                <a:spcPct val="150000"/>
              </a:lnSpc>
              <a:spcAft>
                <a:spcPts val="800"/>
              </a:spcAft>
            </a:pPr>
            <a:r>
              <a:rPr lang="en-US" sz="3200" b="1" u="sng">
                <a:solidFill>
                  <a:schemeClr val="tx2"/>
                </a:solidFill>
                <a:latin typeface="Simplified Arabic" panose="02020603050405020304" pitchFamily="18" charset="-78"/>
                <a:cs typeface="Simplified Arabic" panose="02020603050405020304" pitchFamily="18" charset="-78"/>
              </a:rPr>
              <a:t>10</a:t>
            </a:r>
            <a:r>
              <a:rPr lang="ar-EG" sz="3200" b="1" u="sng">
                <a:solidFill>
                  <a:schemeClr val="tx2"/>
                </a:solidFill>
                <a:latin typeface="Simplified Arabic" panose="02020603050405020304" pitchFamily="18" charset="-78"/>
                <a:cs typeface="Simplified Arabic" panose="02020603050405020304" pitchFamily="18" charset="-78"/>
              </a:rPr>
              <a:t>. </a:t>
            </a:r>
            <a:r>
              <a:rPr lang="ar-SA" sz="3200" b="1" u="sng">
                <a:solidFill>
                  <a:schemeClr val="tx2"/>
                </a:solidFill>
                <a:latin typeface="Simplified Arabic" panose="02020603050405020304" pitchFamily="18" charset="-78"/>
                <a:cs typeface="Simplified Arabic" panose="02020603050405020304" pitchFamily="18" charset="-78"/>
              </a:rPr>
              <a:t>خصوصية البيانات</a:t>
            </a:r>
            <a:r>
              <a:rPr lang="ar-EG" sz="3200" b="1" u="sng">
                <a:solidFill>
                  <a:schemeClr val="tx2"/>
                </a:solidFill>
                <a:latin typeface="Simplified Arabic" panose="02020603050405020304" pitchFamily="18" charset="-78"/>
                <a:cs typeface="Simplified Arabic" panose="02020603050405020304" pitchFamily="18" charset="-78"/>
              </a:rPr>
              <a:t>:</a:t>
            </a:r>
          </a:p>
          <a:p>
            <a:pPr algn="just" rtl="1">
              <a:lnSpc>
                <a:spcPct val="150000"/>
              </a:lnSpc>
              <a:spcAft>
                <a:spcPts val="800"/>
              </a:spcAft>
            </a:pPr>
            <a:r>
              <a:rPr lang="ar-SA" sz="2800" b="1">
                <a:latin typeface="Simplified Arabic" panose="02020603050405020304" pitchFamily="18" charset="-78"/>
                <a:cs typeface="Simplified Arabic" panose="02020603050405020304" pitchFamily="18" charset="-78"/>
              </a:rPr>
              <a:t>تعتمد بعض أدوات الذكاء الاصطناعي على بيانات مجهولة المصدر، وقد لا يتم إبلاغ المستخدمين أو الحصول على موافقتهم الصريحة لاستخدام بياناتهم الشخصية؛ مثل: حساباتهم، وآرائهم، واتجاهاتهم، ما يثير مخاوف تتعلق بالخصوصية</a:t>
            </a:r>
            <a:r>
              <a:rPr lang="ar-EG" sz="2800" b="1">
                <a:latin typeface="Simplified Arabic" panose="02020603050405020304" pitchFamily="18" charset="-78"/>
                <a:cs typeface="Simplified Arabic" panose="02020603050405020304" pitchFamily="18" charset="-78"/>
              </a:rPr>
              <a:t>.</a:t>
            </a:r>
            <a:endParaRPr lang="en-US" sz="2800" b="1" u="sng">
              <a:solidFill>
                <a:schemeClr val="tx2"/>
              </a:solidFill>
              <a:latin typeface="Simplified Arabic" panose="02020603050405020304" pitchFamily="18" charset="-78"/>
              <a:cs typeface="Simplified Arabic" panose="02020603050405020304" pitchFamily="18" charset="-78"/>
            </a:endParaRPr>
          </a:p>
          <a:p>
            <a:pPr algn="just" rtl="1">
              <a:lnSpc>
                <a:spcPct val="130000"/>
              </a:lnSpc>
              <a:spcAft>
                <a:spcPts val="800"/>
              </a:spcAft>
            </a:pPr>
            <a:endParaRPr lang="en-US" sz="2800" b="1" u="sng">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Content Placeholder 8">
            <a:extLst>
              <a:ext uri="{FF2B5EF4-FFF2-40B4-BE49-F238E27FC236}">
                <a16:creationId xmlns:a16="http://schemas.microsoft.com/office/drawing/2014/main" id="{B6E05644-B7CF-A5AF-469F-2533680889ED}"/>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54164" y="1671981"/>
            <a:ext cx="4922520" cy="4861699"/>
          </a:xfrm>
          <a:prstGeom prst="rect">
            <a:avLst/>
          </a:prstGeom>
        </p:spPr>
      </p:pic>
    </p:spTree>
    <p:extLst>
      <p:ext uri="{BB962C8B-B14F-4D97-AF65-F5344CB8AC3E}">
        <p14:creationId xmlns:p14="http://schemas.microsoft.com/office/powerpoint/2010/main" val="2800350878"/>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9C4D46-54E6-24AD-DF4E-6B3F44DBB786}"/>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5AC051E5-F118-E257-C158-F720EE9C92B8}"/>
              </a:ext>
            </a:extLst>
          </p:cNvPr>
          <p:cNvSpPr txBox="1"/>
          <p:nvPr/>
        </p:nvSpPr>
        <p:spPr>
          <a:xfrm>
            <a:off x="9110421" y="6410995"/>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193CCE32-BD0D-685E-6ECC-D2DEE9D5B90F}"/>
              </a:ext>
            </a:extLst>
          </p:cNvPr>
          <p:cNvSpPr txBox="1">
            <a:spLocks noGrp="1"/>
          </p:cNvSpPr>
          <p:nvPr>
            <p:ph type="title"/>
          </p:nvPr>
        </p:nvSpPr>
        <p:spPr>
          <a:xfrm>
            <a:off x="838200" y="241731"/>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4000" b="1">
                <a:solidFill>
                  <a:schemeClr val="bg1"/>
                </a:solidFill>
                <a:latin typeface="Simplified Arabic" panose="02020603050405020304" pitchFamily="18" charset="-78"/>
                <a:cs typeface="Simplified Arabic" panose="02020603050405020304" pitchFamily="18" charset="-78"/>
              </a:rPr>
              <a:t>رابعًا: تحديات استخدام الذكاء الاصطناعي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9972CB2B-4555-8398-A9E0-D2BA77F35BD7}"/>
              </a:ext>
            </a:extLst>
          </p:cNvPr>
          <p:cNvSpPr txBox="1"/>
          <p:nvPr/>
        </p:nvSpPr>
        <p:spPr>
          <a:xfrm>
            <a:off x="5147188" y="1417390"/>
            <a:ext cx="6463376" cy="5101397"/>
          </a:xfrm>
          <a:prstGeom prst="rect">
            <a:avLst/>
          </a:prstGeom>
          <a:noFill/>
        </p:spPr>
        <p:txBody>
          <a:bodyPr wrap="square">
            <a:spAutoFit/>
          </a:bodyPr>
          <a:lstStyle/>
          <a:p>
            <a:pPr marL="342900" indent="-342900" algn="just" rtl="1">
              <a:lnSpc>
                <a:spcPct val="130000"/>
              </a:lnSpc>
              <a:spcAft>
                <a:spcPts val="800"/>
              </a:spcAft>
              <a:buFont typeface="Wingdings" panose="05000000000000000000" pitchFamily="2" charset="2"/>
              <a:buChar char="q"/>
            </a:pPr>
            <a:r>
              <a:rPr lang="ar-EG" sz="2800" b="1">
                <a:latin typeface="Simplified Arabic" panose="02020603050405020304" pitchFamily="18" charset="-78"/>
                <a:cs typeface="Simplified Arabic" panose="02020603050405020304" pitchFamily="18" charset="-78"/>
              </a:rPr>
              <a:t>و</a:t>
            </a:r>
            <a:r>
              <a:rPr lang="ar-SA" sz="2800" b="1">
                <a:latin typeface="Simplified Arabic" panose="02020603050405020304" pitchFamily="18" charset="-78"/>
                <a:cs typeface="Simplified Arabic" panose="02020603050405020304" pitchFamily="18" charset="-78"/>
              </a:rPr>
              <a:t>تكمن المشكلة </a:t>
            </a:r>
            <a:r>
              <a:rPr lang="ar-SA" sz="2800" b="1" u="sng">
                <a:latin typeface="Simplified Arabic" panose="02020603050405020304" pitchFamily="18" charset="-78"/>
                <a:cs typeface="Simplified Arabic" panose="02020603050405020304" pitchFamily="18" charset="-78"/>
              </a:rPr>
              <a:t>في أن التشريعات القانونية لحماية الحقوق الرقمية للأفراد في منطقة الشرق الأوسط وشمال أفريقيا لم تتطور بعد بالشكل الكافي</a:t>
            </a:r>
            <a:r>
              <a:rPr lang="en-US" sz="2800" b="1">
                <a:latin typeface="Simplified Arabic" panose="02020603050405020304" pitchFamily="18" charset="-78"/>
                <a:cs typeface="Simplified Arabic" panose="02020603050405020304" pitchFamily="18" charset="-78"/>
              </a:rPr>
              <a:t>.</a:t>
            </a:r>
            <a:br>
              <a:rPr lang="en-US" sz="2800" b="1">
                <a:latin typeface="Simplified Arabic" panose="02020603050405020304" pitchFamily="18" charset="-78"/>
                <a:cs typeface="Simplified Arabic" panose="02020603050405020304" pitchFamily="18" charset="-78"/>
              </a:rPr>
            </a:br>
            <a:r>
              <a:rPr lang="ar-SA" sz="2800" b="1">
                <a:latin typeface="Simplified Arabic" panose="02020603050405020304" pitchFamily="18" charset="-78"/>
                <a:cs typeface="Simplified Arabic" panose="02020603050405020304" pitchFamily="18" charset="-78"/>
              </a:rPr>
              <a:t>ورغم كل التحديات ومعوقات استخدام الذكاء الاصطناعي، </a:t>
            </a:r>
            <a:r>
              <a:rPr lang="ar-SA" sz="2800" b="1" u="sng">
                <a:latin typeface="Simplified Arabic" panose="02020603050405020304" pitchFamily="18" charset="-78"/>
                <a:cs typeface="Simplified Arabic" panose="02020603050405020304" pitchFamily="18" charset="-78"/>
              </a:rPr>
              <a:t>يظل الاستخدام الواعي لأدواته ضرورة لا بد منها، خاصة عندما يتعلق الأمر بتحليل "البيانات الكبيرة" التي يصعب معالجتها يدوياً، والتي يمكن أن يؤدي جمعها وتحليلها إلى الخروج بخلاصات جديدة تصب في الصالح العام</a:t>
            </a:r>
            <a:r>
              <a:rPr lang="ar-EG" sz="2800" b="1" u="sng">
                <a:latin typeface="Simplified Arabic" panose="02020603050405020304" pitchFamily="18" charset="-78"/>
                <a:cs typeface="Simplified Arabic" panose="02020603050405020304" pitchFamily="18" charset="-78"/>
              </a:rPr>
              <a:t>.</a:t>
            </a:r>
            <a:endParaRPr lang="en-US" sz="2800" b="1" u="sng">
              <a:solidFill>
                <a:schemeClr val="tx2"/>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3" name="Content Placeholder 2">
            <a:extLst>
              <a:ext uri="{FF2B5EF4-FFF2-40B4-BE49-F238E27FC236}">
                <a16:creationId xmlns:a16="http://schemas.microsoft.com/office/drawing/2014/main" id="{D1D448F3-2D25-0C89-6D50-57115EFA1F76}"/>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37041" y="1492294"/>
            <a:ext cx="4774172" cy="4918701"/>
          </a:xfrm>
          <a:prstGeom prst="rect">
            <a:avLst/>
          </a:prstGeom>
        </p:spPr>
      </p:pic>
    </p:spTree>
    <p:extLst>
      <p:ext uri="{BB962C8B-B14F-4D97-AF65-F5344CB8AC3E}">
        <p14:creationId xmlns:p14="http://schemas.microsoft.com/office/powerpoint/2010/main" val="124420919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3"/>
          <p:cNvSpPr txBox="1"/>
          <p:nvPr/>
        </p:nvSpPr>
        <p:spPr>
          <a:xfrm>
            <a:off x="9025722" y="6292820"/>
            <a:ext cx="2582769" cy="400110"/>
          </a:xfrm>
          <a:prstGeom prst="rect">
            <a:avLst/>
          </a:prstGeom>
          <a:noFill/>
        </p:spPr>
        <p:txBody>
          <a:bodyPr wrap="square" rtlCol="0">
            <a:spAutoFit/>
          </a:bodyPr>
          <a:lstStyle/>
          <a:p>
            <a:pPr algn="ctr"/>
            <a:r>
              <a:rPr lang="en-US" sz="2000" b="1" dirty="0"/>
              <a:t>www.midocean.ae</a:t>
            </a:r>
          </a:p>
        </p:txBody>
      </p:sp>
      <p:sp>
        <p:nvSpPr>
          <p:cNvPr id="5" name="مستطيل 4"/>
          <p:cNvSpPr/>
          <p:nvPr/>
        </p:nvSpPr>
        <p:spPr>
          <a:xfrm>
            <a:off x="5512491" y="1584228"/>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cs typeface="Simplified Arabic" panose="02020603050405020304" pitchFamily="18" charset="-78"/>
              </a:rPr>
              <a:t> </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3" name="Rectangle: Rounded Corners 33">
            <a:extLst>
              <a:ext uri="{FF2B5EF4-FFF2-40B4-BE49-F238E27FC236}">
                <a16:creationId xmlns:a16="http://schemas.microsoft.com/office/drawing/2014/main" id="{669E42C7-739F-4A19-39CF-74BE61D16434}"/>
              </a:ext>
            </a:extLst>
          </p:cNvPr>
          <p:cNvSpPr>
            <a:spLocks noGrp="1"/>
          </p:cNvSpPr>
          <p:nvPr>
            <p:ph type="title"/>
          </p:nvPr>
        </p:nvSpPr>
        <p:spPr>
          <a:xfrm>
            <a:off x="838200" y="260796"/>
            <a:ext cx="10515600" cy="97854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ar-EG" sz="6000" b="1">
                <a:solidFill>
                  <a:schemeClr val="bg1"/>
                </a:solidFill>
                <a:latin typeface="Simplified Arabic" panose="02020603050405020304" pitchFamily="18" charset="-78"/>
                <a:cs typeface="Simplified Arabic" panose="02020603050405020304" pitchFamily="18" charset="-78"/>
              </a:rPr>
              <a:t>ملخص المحاضرة</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EFB51222-3365-AABF-FC6E-40FD25C19913}"/>
              </a:ext>
            </a:extLst>
          </p:cNvPr>
          <p:cNvSpPr txBox="1"/>
          <p:nvPr/>
        </p:nvSpPr>
        <p:spPr>
          <a:xfrm>
            <a:off x="3185653" y="1476486"/>
            <a:ext cx="7938318" cy="4767459"/>
          </a:xfrm>
          <a:prstGeom prst="rect">
            <a:avLst/>
          </a:prstGeom>
          <a:noFill/>
        </p:spPr>
        <p:txBody>
          <a:bodyPr wrap="square">
            <a:spAutoFit/>
          </a:bodyPr>
          <a:lstStyle/>
          <a:p>
            <a:pPr algn="r" rtl="1">
              <a:lnSpc>
                <a:spcPct val="140000"/>
              </a:lnSpc>
              <a:spcBef>
                <a:spcPts val="110"/>
              </a:spcBef>
              <a:spcAft>
                <a:spcPts val="110"/>
              </a:spcAft>
            </a:pPr>
            <a:r>
              <a:rPr lang="ar-EG" sz="3600" b="1">
                <a:latin typeface="Simplified Arabic" panose="02020603050405020304" pitchFamily="18" charset="-78"/>
                <a:cs typeface="Simplified Arabic" panose="02020603050405020304" pitchFamily="18" charset="-78"/>
              </a:rPr>
              <a:t>أولًا: مفهوم الذكاء الاصطناعي.</a:t>
            </a:r>
          </a:p>
          <a:p>
            <a:pPr algn="just" rtl="1">
              <a:lnSpc>
                <a:spcPct val="140000"/>
              </a:lnSpc>
              <a:spcBef>
                <a:spcPts val="110"/>
              </a:spcBef>
              <a:spcAft>
                <a:spcPts val="110"/>
              </a:spcAft>
            </a:pPr>
            <a:r>
              <a:rPr lang="ar-EG" sz="3600" b="1">
                <a:latin typeface="Simplified Arabic" panose="02020603050405020304" pitchFamily="18" charset="-78"/>
                <a:cs typeface="Simplified Arabic" panose="02020603050405020304" pitchFamily="18" charset="-78"/>
              </a:rPr>
              <a:t>ثانيًا:أهمية الذكاء الاصطناعي لصحافة البيانات. </a:t>
            </a:r>
          </a:p>
          <a:p>
            <a:pPr algn="just" rtl="1">
              <a:lnSpc>
                <a:spcPct val="140000"/>
              </a:lnSpc>
              <a:spcBef>
                <a:spcPts val="110"/>
              </a:spcBef>
              <a:spcAft>
                <a:spcPts val="110"/>
              </a:spcAft>
            </a:pPr>
            <a:r>
              <a:rPr lang="ar-EG" sz="3600" b="1">
                <a:latin typeface="Simplified Arabic" panose="02020603050405020304" pitchFamily="18" charset="-78"/>
                <a:cs typeface="Simplified Arabic" panose="02020603050405020304" pitchFamily="18" charset="-78"/>
              </a:rPr>
              <a:t>ثالثًا:تطبيقات الذكاء الاصطناعي في إنتاج المحتوى المدفوع بالبيانات</a:t>
            </a:r>
            <a:r>
              <a:rPr lang="ar-EG" sz="3600" b="1">
                <a:effectLst/>
                <a:latin typeface="Calibri" panose="020F0502020204030204" pitchFamily="34" charset="0"/>
                <a:ea typeface="Calibri" panose="020F0502020204030204" pitchFamily="34" charset="0"/>
                <a:cs typeface="Simplified Arabic" panose="02020603050405020304" pitchFamily="18" charset="-78"/>
              </a:rPr>
              <a:t>.</a:t>
            </a:r>
          </a:p>
          <a:p>
            <a:pPr algn="just" rtl="1">
              <a:lnSpc>
                <a:spcPct val="140000"/>
              </a:lnSpc>
              <a:spcBef>
                <a:spcPts val="110"/>
              </a:spcBef>
              <a:spcAft>
                <a:spcPts val="110"/>
              </a:spcAft>
            </a:pPr>
            <a:r>
              <a:rPr lang="ar-EG" sz="3600" b="1">
                <a:latin typeface="Calibri" panose="020F0502020204030204" pitchFamily="34" charset="0"/>
                <a:ea typeface="Calibri" panose="020F0502020204030204" pitchFamily="34" charset="0"/>
                <a:cs typeface="Simplified Arabic" panose="02020603050405020304" pitchFamily="18" charset="-78"/>
              </a:rPr>
              <a:t>رابعًا:تحديات استخدام الذكاء الاصطناعي في صحافة البيانات.</a:t>
            </a:r>
          </a:p>
        </p:txBody>
      </p:sp>
    </p:spTree>
    <p:extLst>
      <p:ext uri="{BB962C8B-B14F-4D97-AF65-F5344CB8AC3E}">
        <p14:creationId xmlns:p14="http://schemas.microsoft.com/office/powerpoint/2010/main" val="2340401462"/>
      </p:ext>
    </p:extLst>
  </p:cSld>
  <p:clrMapOvr>
    <a:masterClrMapping/>
  </p:clrMapOvr>
  <mc:AlternateContent xmlns:mc="http://schemas.openxmlformats.org/markup-compatibility/2006" xmlns:p14="http://schemas.microsoft.com/office/powerpoint/2010/main">
    <mc:Choice Requires="p14">
      <p:transition spd="slow" p14:dur="2000" advTm="80913"/>
    </mc:Choice>
    <mc:Fallback xmlns="">
      <p:transition spd="slow" advTm="8091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993"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38921" y="5707075"/>
            <a:ext cx="4524565" cy="923330"/>
          </a:xfrm>
          <a:prstGeom prst="rect">
            <a:avLst/>
          </a:prstGeom>
          <a:noFill/>
        </p:spPr>
        <p:txBody>
          <a:bodyPr wrap="square" rtlCol="0">
            <a:spAutoFit/>
          </a:bodyPr>
          <a:lstStyle/>
          <a:p>
            <a:r>
              <a:rPr lang="ar-EG" sz="5400" b="1">
                <a:solidFill>
                  <a:schemeClr val="bg1"/>
                </a:solidFill>
                <a:latin typeface="Simplified Arabic" panose="02020603050405020304" pitchFamily="18" charset="-78"/>
                <a:cs typeface="Simplified Arabic" panose="02020603050405020304" pitchFamily="18" charset="-78"/>
              </a:rPr>
              <a:t>شكرًا لاستماعكم</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160508018"/>
      </p:ext>
    </p:extLst>
  </p:cSld>
  <p:clrMapOvr>
    <a:masterClrMapping/>
  </p:clrMapOvr>
  <mc:AlternateContent xmlns:mc="http://schemas.openxmlformats.org/markup-compatibility/2006" xmlns:p14="http://schemas.microsoft.com/office/powerpoint/2010/main">
    <mc:Choice Requires="p14">
      <p:transition spd="slow" p14:dur="2000" advTm="34849"/>
    </mc:Choice>
    <mc:Fallback xmlns="">
      <p:transition spd="slow" advTm="34849"/>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http://purl.org/dc/terms/"/>
    <ds:schemaRef ds:uri="http://schemas.microsoft.com/office/infopath/2007/PartnerControls"/>
    <ds:schemaRef ds:uri="http://purl.org/dc/dcmitype/"/>
    <ds:schemaRef ds:uri="http://schemas.microsoft.com/office/2006/metadata/properties"/>
    <ds:schemaRef ds:uri="http://schemas.openxmlformats.org/package/2006/metadata/core-properties"/>
    <ds:schemaRef ds:uri="http://www.w3.org/XML/1998/namespace"/>
    <ds:schemaRef ds:uri="http://purl.org/dc/elements/1.1/"/>
    <ds:schemaRef ds:uri="688354b5-287c-4cda-825e-1d7935aea40e"/>
    <ds:schemaRef ds:uri="aca13214-df29-4e3c-a050-857c0bf7bd8e"/>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3CEE022A-0AD2-4A92-9CF7-53466E92189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16548</TotalTime>
  <Words>2764</Words>
  <Application>Microsoft Office PowerPoint</Application>
  <PresentationFormat>Widescreen</PresentationFormat>
  <Paragraphs>172</Paragraphs>
  <Slides>40</Slides>
  <Notes>2</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مقدمة</vt:lpstr>
      <vt:lpstr>أولًا: مفهوم الذكاء الاصطناعي</vt:lpstr>
      <vt:lpstr>ثانيًا: أهمية الذكاء الاصطناعي لصحافة البيانات</vt:lpstr>
      <vt:lpstr>ثانيًا: أهمية الذكاء الاصطناعي لصحافة البيانات</vt:lpstr>
      <vt:lpstr>ثانيًا: أهمية الذكاء الاصطناعي لصحافة البيانات</vt:lpstr>
      <vt:lpstr>ثانيًا: أهمية الذكاء الاصطناعي لصحافة البيانات</vt:lpstr>
      <vt:lpstr>ثانيًا: أهمية الذكاء الاصطناعي لصحافة البيانات</vt:lpstr>
      <vt:lpstr>ثانيًا: أهمية الذكاء الاصطناعي لصحافة البيانات</vt:lpstr>
      <vt:lpstr>ثانيًا: أهمية الذكاء الاصطناعي لصحافة البيانات</vt:lpstr>
      <vt:lpstr>ثانيًا: أهمية الذكاء الاصطناعي لصحافة البيانات</vt:lpstr>
      <vt:lpstr>ثالثًا: تطبيقات الذكاء الاصطناعي في إنتاج المحتوى المدفوع بالبيانات</vt:lpstr>
      <vt:lpstr>ثالثًا: تطبيقات الذكاء الاصطناعي في إنتاج المحتوى المدفوع بالبيانات</vt:lpstr>
      <vt:lpstr>ثالثًا: تطبيقات الذكاء الاصطناعي في إنتاج المحتوى المدفوع بالبيانات</vt:lpstr>
      <vt:lpstr>ثالثًا: تطبيقات الذكاء الاصطناعي في إنتاج المحتوى المدفوع بالبيانات</vt:lpstr>
      <vt:lpstr>ثالثًا: تطبيقات الذكاء الاصطناعي في إنتاج المحتوى المدفوع بالبيانات</vt:lpstr>
      <vt:lpstr>ثالثًا: تطبيقات الذكاء الاصطناعي في إنتاج المحتوى المدفوع بالبيانات</vt:lpstr>
      <vt:lpstr>ثالثًا: تطبيقات الذكاء الاصطناعي في إنتاج المحتوى المدفوع بالبيانات</vt:lpstr>
      <vt:lpstr>ثالثًا: تطبيقات الذكاء الاصطناعي في إنتاج المحتوى المدفوع بالبيانات</vt:lpstr>
      <vt:lpstr>ثالثًا: تطبيقات الذكاء الاصطناعي في إنتاج المحتوى المدفوع بالبيانات</vt:lpstr>
      <vt:lpstr>ثالثًا: تطبيقات الذكاء الاصطناعي في إنتاج المحتوى المدفوع بالبيانات</vt:lpstr>
      <vt:lpstr>ثالثًا: تطبيقات الذكاء الاصطناعي في إنتاج المحتوى المدفوع بالبيانات</vt:lpstr>
      <vt:lpstr>ثالثًا: تطبيقات الذكاء الاصطناعي في إنتاج المحتوى المدفوع بالبيانات</vt:lpstr>
      <vt:lpstr>ثالثًا: تطبيقات الذكاء الاصطناعي في إنتاج المحتوى المدفوع بالبيانات</vt:lpstr>
      <vt:lpstr>ثالثًا: تطبيقات الذكاء الاصطناعي في إنتاج المحتوى المدفوع بالبيانات</vt:lpstr>
      <vt:lpstr>ثالثًا: تطبيقات الذكاء الاصطناعي في إنتاج المحتوى المدفوع بالبيانات</vt:lpstr>
      <vt:lpstr>رابعًا: تحديات استخدام الذكاء الاصطناعي في صحافة البيانات</vt:lpstr>
      <vt:lpstr>رابعًا: تحديات استخدام الذكاء الاصطناعي في صحافة البيانات</vt:lpstr>
      <vt:lpstr>رابعًا: تحديات استخدام الذكاء الاصطناعي في صحافة البيانات</vt:lpstr>
      <vt:lpstr>رابعًا: تحديات استخدام الذكاء الاصطناعي في صحافة البيانات</vt:lpstr>
      <vt:lpstr>رابعًا: تحديات استخدام الذكاء الاصطناعي في صحافة البيانات</vt:lpstr>
      <vt:lpstr>رابعًا: تحديات استخدام الذكاء الاصطناعي في صحافة البيانات</vt:lpstr>
      <vt:lpstr>رابعًا: تحديات استخدام الذكاء الاصطناعي في صحافة البيانات</vt:lpstr>
      <vt:lpstr>رابعًا: تحديات استخدام الذكاء الاصطناعي في صحافة البيانات</vt:lpstr>
      <vt:lpstr>رابعًا: تحديات استخدام الذكاء الاصطناعي في صحافة البيانات</vt:lpstr>
      <vt:lpstr>رابعًا: تحديات استخدام الذكاء الاصطناعي في صحافة البيانات</vt:lpstr>
      <vt:lpstr>رابعًا: تحديات استخدام الذكاء الاصطناعي في صحافة البيانات</vt:lpstr>
      <vt:lpstr>ملخص المحاضرة</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Nahla Salah</cp:lastModifiedBy>
  <cp:revision>1261</cp:revision>
  <dcterms:created xsi:type="dcterms:W3CDTF">2023-04-29T09:08:00Z</dcterms:created>
  <dcterms:modified xsi:type="dcterms:W3CDTF">2026-04-01T11:08:07Z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