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96" r:id="rId5"/>
    <p:sldId id="523" r:id="rId6"/>
    <p:sldId id="597" r:id="rId7"/>
    <p:sldId id="608" r:id="rId8"/>
    <p:sldId id="609" r:id="rId9"/>
    <p:sldId id="522" r:id="rId10"/>
    <p:sldId id="606" r:id="rId11"/>
    <p:sldId id="607" r:id="rId12"/>
    <p:sldId id="619" r:id="rId13"/>
    <p:sldId id="603" r:id="rId14"/>
    <p:sldId id="620" r:id="rId15"/>
    <p:sldId id="605" r:id="rId16"/>
    <p:sldId id="596" r:id="rId17"/>
    <p:sldId id="599" r:id="rId18"/>
    <p:sldId id="600" r:id="rId19"/>
    <p:sldId id="622" r:id="rId20"/>
    <p:sldId id="604" r:id="rId21"/>
    <p:sldId id="562" r:id="rId22"/>
    <p:sldId id="610" r:id="rId23"/>
    <p:sldId id="549" r:id="rId24"/>
    <p:sldId id="550" r:id="rId25"/>
    <p:sldId id="621" r:id="rId26"/>
    <p:sldId id="637" r:id="rId27"/>
    <p:sldId id="636" r:id="rId28"/>
    <p:sldId id="611" r:id="rId29"/>
    <p:sldId id="612" r:id="rId30"/>
    <p:sldId id="528" r:id="rId31"/>
    <p:sldId id="630" r:id="rId32"/>
    <p:sldId id="626" r:id="rId33"/>
    <p:sldId id="627" r:id="rId34"/>
    <p:sldId id="628" r:id="rId35"/>
    <p:sldId id="629" r:id="rId36"/>
    <p:sldId id="613" r:id="rId37"/>
    <p:sldId id="631" r:id="rId38"/>
    <p:sldId id="632" r:id="rId39"/>
    <p:sldId id="633" r:id="rId40"/>
    <p:sldId id="634" r:id="rId41"/>
    <p:sldId id="635" r:id="rId42"/>
    <p:sldId id="623" r:id="rId43"/>
    <p:sldId id="614" r:id="rId44"/>
    <p:sldId id="617" r:id="rId45"/>
    <p:sldId id="618" r:id="rId46"/>
    <p:sldId id="61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5" d="100"/>
          <a:sy n="65" d="100"/>
        </p:scale>
        <p:origin x="-571" y="12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diagrams/_rels/data1.xml.rels><?xml version="1.0" encoding="UTF-8" standalone="yes"?>
<Relationships xmlns="http://schemas.openxmlformats.org/package/2006/relationships"><Relationship Id="rId2" Type="http://schemas.openxmlformats.org/officeDocument/2006/relationships/hyperlink" Target="https://www.thebalancemoney.com/how-to-find-a-career-mentor-2059757" TargetMode="External"/><Relationship Id="rId1" Type="http://schemas.openxmlformats.org/officeDocument/2006/relationships/hyperlink" Target="https://www.thebalancemoney.com/best-online-leadership-courses-5115917"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https://www.thebalancemoney.com/how-to-find-a-career-mentor-2059757" TargetMode="External"/><Relationship Id="rId1" Type="http://schemas.openxmlformats.org/officeDocument/2006/relationships/hyperlink" Target="https://www.thebalancemoney.com/best-online-leadership-courses-5115917"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90C5E2-F10D-4872-A49A-A0A5A351D598}"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DE6B29C8-F1C2-4359-A837-54BCB8327895}">
      <dgm:prSet phldrT="[Text]" custT="1"/>
      <dgm:spPr>
        <a:solidFill>
          <a:schemeClr val="bg1">
            <a:lumMod val="65000"/>
          </a:schemeClr>
        </a:solidFill>
      </dgm:spPr>
      <dgm:t>
        <a:bodyPr/>
        <a:lstStyle/>
        <a:p>
          <a:pPr rtl="1"/>
          <a:r>
            <a:rPr lang="en-US" sz="3200" b="1" i="0" dirty="0"/>
            <a:t>Take initiative</a:t>
          </a:r>
          <a:endParaRPr lang="ar-EG" sz="3200" dirty="0"/>
        </a:p>
      </dgm:t>
    </dgm:pt>
    <dgm:pt modelId="{64688805-13B0-48FE-8317-14C89FBA3BAF}" type="parTrans" cxnId="{72DE2030-E8F9-42A0-9128-EC6B05D60B08}">
      <dgm:prSet/>
      <dgm:spPr/>
      <dgm:t>
        <a:bodyPr/>
        <a:lstStyle/>
        <a:p>
          <a:pPr rtl="1"/>
          <a:endParaRPr lang="ar-EG"/>
        </a:p>
      </dgm:t>
    </dgm:pt>
    <dgm:pt modelId="{F57E6334-65DE-4B94-A016-B9C90750928A}" type="sibTrans" cxnId="{72DE2030-E8F9-42A0-9128-EC6B05D60B08}">
      <dgm:prSet/>
      <dgm:spPr/>
      <dgm:t>
        <a:bodyPr/>
        <a:lstStyle/>
        <a:p>
          <a:pPr rtl="1"/>
          <a:endParaRPr lang="ar-EG"/>
        </a:p>
      </dgm:t>
    </dgm:pt>
    <dgm:pt modelId="{9FF48E9E-67FB-472C-A1C8-19EACDE9C76A}">
      <dgm:prSet phldrT="[Text]"/>
      <dgm:spPr/>
      <dgm:t>
        <a:bodyPr/>
        <a:lstStyle/>
        <a:p>
          <a:pPr rtl="0"/>
          <a:r>
            <a:rPr lang="en-US" b="0" i="0" dirty="0"/>
            <a:t>Look beyond the tasks in your job description. Think long-term about what would be beneficial for your department and the company. Try to brainstorm ideas and commit to doing work that goes beyond the daily routine.</a:t>
          </a:r>
          <a:endParaRPr lang="ar-EG" dirty="0"/>
        </a:p>
      </dgm:t>
    </dgm:pt>
    <dgm:pt modelId="{B65235F3-9FAB-4EDF-AA48-5FF84B241AA8}" type="parTrans" cxnId="{C1C403C6-7BE6-4185-B0CF-7472040ECB4E}">
      <dgm:prSet/>
      <dgm:spPr/>
      <dgm:t>
        <a:bodyPr/>
        <a:lstStyle/>
        <a:p>
          <a:pPr rtl="1"/>
          <a:endParaRPr lang="ar-EG"/>
        </a:p>
      </dgm:t>
    </dgm:pt>
    <dgm:pt modelId="{B791E090-EFDD-46B7-A58C-3C1EE3763EBE}" type="sibTrans" cxnId="{C1C403C6-7BE6-4185-B0CF-7472040ECB4E}">
      <dgm:prSet/>
      <dgm:spPr/>
      <dgm:t>
        <a:bodyPr/>
        <a:lstStyle/>
        <a:p>
          <a:pPr rtl="1"/>
          <a:endParaRPr lang="ar-EG"/>
        </a:p>
      </dgm:t>
    </dgm:pt>
    <dgm:pt modelId="{379DD76D-45C6-4A61-BF9B-8BD6A3F96670}">
      <dgm:prSet phldrT="[Text]" custT="1"/>
      <dgm:spPr>
        <a:solidFill>
          <a:schemeClr val="bg1">
            <a:lumMod val="65000"/>
          </a:schemeClr>
        </a:solidFill>
      </dgm:spPr>
      <dgm:t>
        <a:bodyPr/>
        <a:lstStyle/>
        <a:p>
          <a:pPr rtl="1"/>
          <a:r>
            <a:rPr lang="en-US" sz="3200" b="1" dirty="0"/>
            <a:t>Request more responsibility</a:t>
          </a:r>
          <a:endParaRPr lang="ar-EG" sz="3200" b="1" dirty="0"/>
        </a:p>
      </dgm:t>
    </dgm:pt>
    <dgm:pt modelId="{892EA588-BA8A-406E-ACDA-82089477D84B}" type="parTrans" cxnId="{3B90E1EF-4D4D-4C10-8E00-F858D31EB23F}">
      <dgm:prSet/>
      <dgm:spPr/>
      <dgm:t>
        <a:bodyPr/>
        <a:lstStyle/>
        <a:p>
          <a:pPr rtl="1"/>
          <a:endParaRPr lang="ar-EG"/>
        </a:p>
      </dgm:t>
    </dgm:pt>
    <dgm:pt modelId="{C129A843-E116-4BB7-9942-1597FF7F7421}" type="sibTrans" cxnId="{3B90E1EF-4D4D-4C10-8E00-F858D31EB23F}">
      <dgm:prSet/>
      <dgm:spPr/>
      <dgm:t>
        <a:bodyPr/>
        <a:lstStyle/>
        <a:p>
          <a:pPr rtl="1"/>
          <a:endParaRPr lang="ar-EG"/>
        </a:p>
      </dgm:t>
    </dgm:pt>
    <dgm:pt modelId="{42436B9A-8CC0-4283-A35B-473C14977055}">
      <dgm:prSet phldrT="[Text]" custT="1"/>
      <dgm:spPr>
        <a:solidFill>
          <a:schemeClr val="bg1">
            <a:lumMod val="65000"/>
          </a:schemeClr>
        </a:solidFill>
      </dgm:spPr>
      <dgm:t>
        <a:bodyPr/>
        <a:lstStyle/>
        <a:p>
          <a:pPr rtl="1"/>
          <a:r>
            <a:rPr lang="en-US" sz="3200" b="1" i="0" dirty="0">
              <a:effectLst>
                <a:outerShdw blurRad="38100" dist="38100" dir="2700000" algn="tl">
                  <a:srgbClr val="000000">
                    <a:alpha val="43137"/>
                  </a:srgbClr>
                </a:outerShdw>
              </a:effectLst>
            </a:rPr>
            <a:t>Target specific skills</a:t>
          </a:r>
          <a:endParaRPr lang="ar-EG" sz="3200" dirty="0">
            <a:effectLst>
              <a:outerShdw blurRad="38100" dist="38100" dir="2700000" algn="tl">
                <a:srgbClr val="000000">
                  <a:alpha val="43137"/>
                </a:srgbClr>
              </a:outerShdw>
            </a:effectLst>
          </a:endParaRPr>
        </a:p>
      </dgm:t>
    </dgm:pt>
    <dgm:pt modelId="{28E8956D-17B3-4465-BC88-EBE1EA6D5313}" type="parTrans" cxnId="{52C7FDAA-5D02-4663-9C0F-F7C19E515B13}">
      <dgm:prSet/>
      <dgm:spPr/>
      <dgm:t>
        <a:bodyPr/>
        <a:lstStyle/>
        <a:p>
          <a:pPr rtl="1"/>
          <a:endParaRPr lang="ar-EG"/>
        </a:p>
      </dgm:t>
    </dgm:pt>
    <dgm:pt modelId="{4C9F356A-BFC6-4D28-A67E-6C6E796E3EDC}" type="sibTrans" cxnId="{52C7FDAA-5D02-4663-9C0F-F7C19E515B13}">
      <dgm:prSet/>
      <dgm:spPr/>
      <dgm:t>
        <a:bodyPr/>
        <a:lstStyle/>
        <a:p>
          <a:pPr rtl="1"/>
          <a:endParaRPr lang="ar-EG"/>
        </a:p>
      </dgm:t>
    </dgm:pt>
    <dgm:pt modelId="{170CFC4A-B38B-4374-A006-9C136403B4E8}">
      <dgm:prSet phldrT="[Text]"/>
      <dgm:spPr/>
      <dgm:t>
        <a:bodyPr/>
        <a:lstStyle/>
        <a:p>
          <a:pPr rtl="0"/>
          <a:r>
            <a:rPr lang="en-US" b="0" i="0" dirty="0"/>
            <a:t>If you have a specific skill that you want to develop, create a plan to improve your abilities in this area. This could mean </a:t>
          </a:r>
          <a:r>
            <a:rPr lang="en-US" b="0" i="0" dirty="0">
              <a:hlinkClick xmlns:r="http://schemas.openxmlformats.org/officeDocument/2006/relationships" r:id="rId1"/>
            </a:rPr>
            <a:t>taking a class</a:t>
          </a:r>
          <a:r>
            <a:rPr lang="en-US" b="0" i="0" dirty="0"/>
            <a:t>, </a:t>
          </a:r>
          <a:r>
            <a:rPr lang="en-US" b="0" i="0" dirty="0">
              <a:hlinkClick xmlns:r="http://schemas.openxmlformats.org/officeDocument/2006/relationships" r:id="rId2"/>
            </a:rPr>
            <a:t>finding a mentor</a:t>
          </a:r>
          <a:r>
            <a:rPr lang="en-US" b="0" i="0" dirty="0"/>
            <a:t> to help, reading books, or setting a small goal that forces you to develop this skill. </a:t>
          </a:r>
          <a:endParaRPr lang="ar-EG" dirty="0"/>
        </a:p>
      </dgm:t>
    </dgm:pt>
    <dgm:pt modelId="{B88B74E5-4021-4158-A86D-5B3A14C3355D}" type="parTrans" cxnId="{48C5987B-B986-41A3-BF10-0BE56AE31CDB}">
      <dgm:prSet/>
      <dgm:spPr/>
      <dgm:t>
        <a:bodyPr/>
        <a:lstStyle/>
        <a:p>
          <a:pPr rtl="1"/>
          <a:endParaRPr lang="ar-EG"/>
        </a:p>
      </dgm:t>
    </dgm:pt>
    <dgm:pt modelId="{4DEC54E0-1F60-4BFF-B237-1887B475382E}" type="sibTrans" cxnId="{48C5987B-B986-41A3-BF10-0BE56AE31CDB}">
      <dgm:prSet/>
      <dgm:spPr/>
      <dgm:t>
        <a:bodyPr/>
        <a:lstStyle/>
        <a:p>
          <a:pPr rtl="1"/>
          <a:endParaRPr lang="ar-EG"/>
        </a:p>
      </dgm:t>
    </dgm:pt>
    <dgm:pt modelId="{50FD260B-B2EF-4022-84A1-A3F338C01C81}">
      <dgm:prSet phldrT="[Text]"/>
      <dgm:spPr/>
      <dgm:t>
        <a:bodyPr/>
        <a:lstStyle/>
        <a:p>
          <a:pPr rtl="0"/>
          <a:r>
            <a:rPr lang="en-US" dirty="0"/>
            <a:t> you can share with your manager that you're eager to grow your leadership abilities</a:t>
          </a:r>
          <a:endParaRPr lang="ar-EG" dirty="0"/>
        </a:p>
      </dgm:t>
    </dgm:pt>
    <dgm:pt modelId="{DCF8677A-C6A0-45BA-BD46-593660843C2C}" type="sibTrans" cxnId="{29EF8550-B900-4578-A42F-B50A52E0415A}">
      <dgm:prSet/>
      <dgm:spPr/>
      <dgm:t>
        <a:bodyPr/>
        <a:lstStyle/>
        <a:p>
          <a:pPr rtl="1"/>
          <a:endParaRPr lang="ar-EG"/>
        </a:p>
      </dgm:t>
    </dgm:pt>
    <dgm:pt modelId="{C1EA3FE0-A9BA-4596-B02C-9546A38F4E40}" type="parTrans" cxnId="{29EF8550-B900-4578-A42F-B50A52E0415A}">
      <dgm:prSet/>
      <dgm:spPr/>
      <dgm:t>
        <a:bodyPr/>
        <a:lstStyle/>
        <a:p>
          <a:pPr rtl="1"/>
          <a:endParaRPr lang="ar-EG"/>
        </a:p>
      </dgm:t>
    </dgm:pt>
    <dgm:pt modelId="{9C481F6A-621E-4D41-90BF-7BF3AAAC8CF8}" type="pres">
      <dgm:prSet presAssocID="{8090C5E2-F10D-4872-A49A-A0A5A351D598}" presName="Name0" presStyleCnt="0">
        <dgm:presLayoutVars>
          <dgm:dir/>
          <dgm:animLvl val="lvl"/>
          <dgm:resizeHandles val="exact"/>
        </dgm:presLayoutVars>
      </dgm:prSet>
      <dgm:spPr/>
      <dgm:t>
        <a:bodyPr/>
        <a:lstStyle/>
        <a:p>
          <a:endParaRPr lang="en-US"/>
        </a:p>
      </dgm:t>
    </dgm:pt>
    <dgm:pt modelId="{4BE580E1-8F6D-45B5-868B-48D29D9D984C}" type="pres">
      <dgm:prSet presAssocID="{DE6B29C8-F1C2-4359-A837-54BCB8327895}" presName="linNode" presStyleCnt="0"/>
      <dgm:spPr/>
    </dgm:pt>
    <dgm:pt modelId="{DD3479D0-4FD8-463B-A81F-24E42E63365A}" type="pres">
      <dgm:prSet presAssocID="{DE6B29C8-F1C2-4359-A837-54BCB8327895}" presName="parentText" presStyleLbl="node1" presStyleIdx="0" presStyleCnt="3">
        <dgm:presLayoutVars>
          <dgm:chMax val="1"/>
          <dgm:bulletEnabled val="1"/>
        </dgm:presLayoutVars>
      </dgm:prSet>
      <dgm:spPr/>
      <dgm:t>
        <a:bodyPr/>
        <a:lstStyle/>
        <a:p>
          <a:endParaRPr lang="en-US"/>
        </a:p>
      </dgm:t>
    </dgm:pt>
    <dgm:pt modelId="{0DEB8B79-BAE1-4505-8545-60A115C78B3D}" type="pres">
      <dgm:prSet presAssocID="{DE6B29C8-F1C2-4359-A837-54BCB8327895}" presName="descendantText" presStyleLbl="alignAccFollowNode1" presStyleIdx="0" presStyleCnt="3">
        <dgm:presLayoutVars>
          <dgm:bulletEnabled val="1"/>
        </dgm:presLayoutVars>
      </dgm:prSet>
      <dgm:spPr/>
      <dgm:t>
        <a:bodyPr/>
        <a:lstStyle/>
        <a:p>
          <a:endParaRPr lang="en-US"/>
        </a:p>
      </dgm:t>
    </dgm:pt>
    <dgm:pt modelId="{F01FC6D4-0A5A-4586-B5BF-871446E95ECB}" type="pres">
      <dgm:prSet presAssocID="{F57E6334-65DE-4B94-A016-B9C90750928A}" presName="sp" presStyleCnt="0"/>
      <dgm:spPr/>
    </dgm:pt>
    <dgm:pt modelId="{5CEA564B-BF97-47C5-A36D-7FB6D33E34B3}" type="pres">
      <dgm:prSet presAssocID="{379DD76D-45C6-4A61-BF9B-8BD6A3F96670}" presName="linNode" presStyleCnt="0"/>
      <dgm:spPr/>
    </dgm:pt>
    <dgm:pt modelId="{AB0F98FE-A235-4CC2-A2C3-212EE86489FC}" type="pres">
      <dgm:prSet presAssocID="{379DD76D-45C6-4A61-BF9B-8BD6A3F96670}" presName="parentText" presStyleLbl="node1" presStyleIdx="1" presStyleCnt="3">
        <dgm:presLayoutVars>
          <dgm:chMax val="1"/>
          <dgm:bulletEnabled val="1"/>
        </dgm:presLayoutVars>
      </dgm:prSet>
      <dgm:spPr/>
      <dgm:t>
        <a:bodyPr/>
        <a:lstStyle/>
        <a:p>
          <a:endParaRPr lang="en-US"/>
        </a:p>
      </dgm:t>
    </dgm:pt>
    <dgm:pt modelId="{340CD32B-1C4D-411B-B2BB-86BE1314B9ED}" type="pres">
      <dgm:prSet presAssocID="{379DD76D-45C6-4A61-BF9B-8BD6A3F96670}" presName="descendantText" presStyleLbl="alignAccFollowNode1" presStyleIdx="1" presStyleCnt="3">
        <dgm:presLayoutVars>
          <dgm:bulletEnabled val="1"/>
        </dgm:presLayoutVars>
      </dgm:prSet>
      <dgm:spPr/>
      <dgm:t>
        <a:bodyPr/>
        <a:lstStyle/>
        <a:p>
          <a:endParaRPr lang="en-US"/>
        </a:p>
      </dgm:t>
    </dgm:pt>
    <dgm:pt modelId="{AC2DBFA5-102D-485A-986F-6C7147B2BE51}" type="pres">
      <dgm:prSet presAssocID="{C129A843-E116-4BB7-9942-1597FF7F7421}" presName="sp" presStyleCnt="0"/>
      <dgm:spPr/>
    </dgm:pt>
    <dgm:pt modelId="{A7E13773-7ABE-4E1D-B2A7-DA940D7DE676}" type="pres">
      <dgm:prSet presAssocID="{42436B9A-8CC0-4283-A35B-473C14977055}" presName="linNode" presStyleCnt="0"/>
      <dgm:spPr/>
    </dgm:pt>
    <dgm:pt modelId="{59B603B5-4D33-4BA1-9DB7-A8C7C4B7A846}" type="pres">
      <dgm:prSet presAssocID="{42436B9A-8CC0-4283-A35B-473C14977055}" presName="parentText" presStyleLbl="node1" presStyleIdx="2" presStyleCnt="3">
        <dgm:presLayoutVars>
          <dgm:chMax val="1"/>
          <dgm:bulletEnabled val="1"/>
        </dgm:presLayoutVars>
      </dgm:prSet>
      <dgm:spPr/>
      <dgm:t>
        <a:bodyPr/>
        <a:lstStyle/>
        <a:p>
          <a:endParaRPr lang="en-US"/>
        </a:p>
      </dgm:t>
    </dgm:pt>
    <dgm:pt modelId="{C8723005-D953-4C46-87F0-A37CB0EF8E10}" type="pres">
      <dgm:prSet presAssocID="{42436B9A-8CC0-4283-A35B-473C14977055}" presName="descendantText" presStyleLbl="alignAccFollowNode1" presStyleIdx="2" presStyleCnt="3">
        <dgm:presLayoutVars>
          <dgm:bulletEnabled val="1"/>
        </dgm:presLayoutVars>
      </dgm:prSet>
      <dgm:spPr/>
      <dgm:t>
        <a:bodyPr/>
        <a:lstStyle/>
        <a:p>
          <a:endParaRPr lang="en-US"/>
        </a:p>
      </dgm:t>
    </dgm:pt>
  </dgm:ptLst>
  <dgm:cxnLst>
    <dgm:cxn modelId="{D68B85DB-B466-4B6D-91E5-761696F75C67}" type="presOf" srcId="{8090C5E2-F10D-4872-A49A-A0A5A351D598}" destId="{9C481F6A-621E-4D41-90BF-7BF3AAAC8CF8}" srcOrd="0" destOrd="0" presId="urn:microsoft.com/office/officeart/2005/8/layout/vList5"/>
    <dgm:cxn modelId="{72DE2030-E8F9-42A0-9128-EC6B05D60B08}" srcId="{8090C5E2-F10D-4872-A49A-A0A5A351D598}" destId="{DE6B29C8-F1C2-4359-A837-54BCB8327895}" srcOrd="0" destOrd="0" parTransId="{64688805-13B0-48FE-8317-14C89FBA3BAF}" sibTransId="{F57E6334-65DE-4B94-A016-B9C90750928A}"/>
    <dgm:cxn modelId="{53B3D780-EFC8-4E8E-A3DB-311D2C25FC77}" type="presOf" srcId="{9FF48E9E-67FB-472C-A1C8-19EACDE9C76A}" destId="{0DEB8B79-BAE1-4505-8545-60A115C78B3D}" srcOrd="0" destOrd="0" presId="urn:microsoft.com/office/officeart/2005/8/layout/vList5"/>
    <dgm:cxn modelId="{F918787C-3FD3-4B8D-9E67-2CA120319178}" type="presOf" srcId="{42436B9A-8CC0-4283-A35B-473C14977055}" destId="{59B603B5-4D33-4BA1-9DB7-A8C7C4B7A846}" srcOrd="0" destOrd="0" presId="urn:microsoft.com/office/officeart/2005/8/layout/vList5"/>
    <dgm:cxn modelId="{29EF8550-B900-4578-A42F-B50A52E0415A}" srcId="{379DD76D-45C6-4A61-BF9B-8BD6A3F96670}" destId="{50FD260B-B2EF-4022-84A1-A3F338C01C81}" srcOrd="0" destOrd="0" parTransId="{C1EA3FE0-A9BA-4596-B02C-9546A38F4E40}" sibTransId="{DCF8677A-C6A0-45BA-BD46-593660843C2C}"/>
    <dgm:cxn modelId="{2667ADD2-7919-4748-A3AE-695ABF95FACD}" type="presOf" srcId="{379DD76D-45C6-4A61-BF9B-8BD6A3F96670}" destId="{AB0F98FE-A235-4CC2-A2C3-212EE86489FC}" srcOrd="0" destOrd="0" presId="urn:microsoft.com/office/officeart/2005/8/layout/vList5"/>
    <dgm:cxn modelId="{52C7FDAA-5D02-4663-9C0F-F7C19E515B13}" srcId="{8090C5E2-F10D-4872-A49A-A0A5A351D598}" destId="{42436B9A-8CC0-4283-A35B-473C14977055}" srcOrd="2" destOrd="0" parTransId="{28E8956D-17B3-4465-BC88-EBE1EA6D5313}" sibTransId="{4C9F356A-BFC6-4D28-A67E-6C6E796E3EDC}"/>
    <dgm:cxn modelId="{3B90E1EF-4D4D-4C10-8E00-F858D31EB23F}" srcId="{8090C5E2-F10D-4872-A49A-A0A5A351D598}" destId="{379DD76D-45C6-4A61-BF9B-8BD6A3F96670}" srcOrd="1" destOrd="0" parTransId="{892EA588-BA8A-406E-ACDA-82089477D84B}" sibTransId="{C129A843-E116-4BB7-9942-1597FF7F7421}"/>
    <dgm:cxn modelId="{BF7346CB-97E6-4AC1-B0CA-172FB5851796}" type="presOf" srcId="{50FD260B-B2EF-4022-84A1-A3F338C01C81}" destId="{340CD32B-1C4D-411B-B2BB-86BE1314B9ED}" srcOrd="0" destOrd="0" presId="urn:microsoft.com/office/officeart/2005/8/layout/vList5"/>
    <dgm:cxn modelId="{48C5987B-B986-41A3-BF10-0BE56AE31CDB}" srcId="{42436B9A-8CC0-4283-A35B-473C14977055}" destId="{170CFC4A-B38B-4374-A006-9C136403B4E8}" srcOrd="0" destOrd="0" parTransId="{B88B74E5-4021-4158-A86D-5B3A14C3355D}" sibTransId="{4DEC54E0-1F60-4BFF-B237-1887B475382E}"/>
    <dgm:cxn modelId="{D551977B-DBCC-48F2-A9D0-D2A46F36F7C9}" type="presOf" srcId="{170CFC4A-B38B-4374-A006-9C136403B4E8}" destId="{C8723005-D953-4C46-87F0-A37CB0EF8E10}" srcOrd="0" destOrd="0" presId="urn:microsoft.com/office/officeart/2005/8/layout/vList5"/>
    <dgm:cxn modelId="{AA8B29E8-A35C-4E89-B52F-76D1F2309EE7}" type="presOf" srcId="{DE6B29C8-F1C2-4359-A837-54BCB8327895}" destId="{DD3479D0-4FD8-463B-A81F-24E42E63365A}" srcOrd="0" destOrd="0" presId="urn:microsoft.com/office/officeart/2005/8/layout/vList5"/>
    <dgm:cxn modelId="{C1C403C6-7BE6-4185-B0CF-7472040ECB4E}" srcId="{DE6B29C8-F1C2-4359-A837-54BCB8327895}" destId="{9FF48E9E-67FB-472C-A1C8-19EACDE9C76A}" srcOrd="0" destOrd="0" parTransId="{B65235F3-9FAB-4EDF-AA48-5FF84B241AA8}" sibTransId="{B791E090-EFDD-46B7-A58C-3C1EE3763EBE}"/>
    <dgm:cxn modelId="{96135A10-92DA-4BDF-A25A-83067FCC4599}" type="presParOf" srcId="{9C481F6A-621E-4D41-90BF-7BF3AAAC8CF8}" destId="{4BE580E1-8F6D-45B5-868B-48D29D9D984C}" srcOrd="0" destOrd="0" presId="urn:microsoft.com/office/officeart/2005/8/layout/vList5"/>
    <dgm:cxn modelId="{A7141F23-E0BE-4F7E-B34A-7461DC321F94}" type="presParOf" srcId="{4BE580E1-8F6D-45B5-868B-48D29D9D984C}" destId="{DD3479D0-4FD8-463B-A81F-24E42E63365A}" srcOrd="0" destOrd="0" presId="urn:microsoft.com/office/officeart/2005/8/layout/vList5"/>
    <dgm:cxn modelId="{3C41650C-E325-4F0C-9D9B-C4DA832DEEA9}" type="presParOf" srcId="{4BE580E1-8F6D-45B5-868B-48D29D9D984C}" destId="{0DEB8B79-BAE1-4505-8545-60A115C78B3D}" srcOrd="1" destOrd="0" presId="urn:microsoft.com/office/officeart/2005/8/layout/vList5"/>
    <dgm:cxn modelId="{14E62B8D-9B02-404F-87A7-A4E642163A52}" type="presParOf" srcId="{9C481F6A-621E-4D41-90BF-7BF3AAAC8CF8}" destId="{F01FC6D4-0A5A-4586-B5BF-871446E95ECB}" srcOrd="1" destOrd="0" presId="urn:microsoft.com/office/officeart/2005/8/layout/vList5"/>
    <dgm:cxn modelId="{A2FF737B-4D19-4F2D-916E-26A62E030B3E}" type="presParOf" srcId="{9C481F6A-621E-4D41-90BF-7BF3AAAC8CF8}" destId="{5CEA564B-BF97-47C5-A36D-7FB6D33E34B3}" srcOrd="2" destOrd="0" presId="urn:microsoft.com/office/officeart/2005/8/layout/vList5"/>
    <dgm:cxn modelId="{CA802807-1949-4E83-B9F3-973B51EB588C}" type="presParOf" srcId="{5CEA564B-BF97-47C5-A36D-7FB6D33E34B3}" destId="{AB0F98FE-A235-4CC2-A2C3-212EE86489FC}" srcOrd="0" destOrd="0" presId="urn:microsoft.com/office/officeart/2005/8/layout/vList5"/>
    <dgm:cxn modelId="{E94EFB84-49BD-4DB2-897E-64FC1AFA5913}" type="presParOf" srcId="{5CEA564B-BF97-47C5-A36D-7FB6D33E34B3}" destId="{340CD32B-1C4D-411B-B2BB-86BE1314B9ED}" srcOrd="1" destOrd="0" presId="urn:microsoft.com/office/officeart/2005/8/layout/vList5"/>
    <dgm:cxn modelId="{AF570F77-B569-4B78-90C9-4F4383D62212}" type="presParOf" srcId="{9C481F6A-621E-4D41-90BF-7BF3AAAC8CF8}" destId="{AC2DBFA5-102D-485A-986F-6C7147B2BE51}" srcOrd="3" destOrd="0" presId="urn:microsoft.com/office/officeart/2005/8/layout/vList5"/>
    <dgm:cxn modelId="{475EAC59-21BB-4471-973D-8A628E7C35A7}" type="presParOf" srcId="{9C481F6A-621E-4D41-90BF-7BF3AAAC8CF8}" destId="{A7E13773-7ABE-4E1D-B2A7-DA940D7DE676}" srcOrd="4" destOrd="0" presId="urn:microsoft.com/office/officeart/2005/8/layout/vList5"/>
    <dgm:cxn modelId="{F841EC63-8C87-42AF-8691-C6EE684AE2FE}" type="presParOf" srcId="{A7E13773-7ABE-4E1D-B2A7-DA940D7DE676}" destId="{59B603B5-4D33-4BA1-9DB7-A8C7C4B7A846}" srcOrd="0" destOrd="0" presId="urn:microsoft.com/office/officeart/2005/8/layout/vList5"/>
    <dgm:cxn modelId="{6A159198-B34F-4109-B510-95425317546E}" type="presParOf" srcId="{A7E13773-7ABE-4E1D-B2A7-DA940D7DE676}" destId="{C8723005-D953-4C46-87F0-A37CB0EF8E10}"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B8B79-BAE1-4505-8545-60A115C78B3D}">
      <dsp:nvSpPr>
        <dsp:cNvPr id="0" name=""/>
        <dsp:cNvSpPr/>
      </dsp:nvSpPr>
      <dsp:spPr>
        <a:xfrm rot="5400000">
          <a:off x="4406128" y="-1500838"/>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rtl="0">
            <a:lnSpc>
              <a:spcPct val="90000"/>
            </a:lnSpc>
            <a:spcBef>
              <a:spcPct val="0"/>
            </a:spcBef>
            <a:spcAft>
              <a:spcPct val="15000"/>
            </a:spcAft>
            <a:buChar char="••"/>
          </a:pPr>
          <a:r>
            <a:rPr lang="en-US" sz="1700" b="0" i="0" kern="1200" dirty="0"/>
            <a:t>Look beyond the tasks in your job description. Think long-term about what would be beneficial for your department and the company. Try to brainstorm ideas and commit to doing work that goes beyond the daily routine.</a:t>
          </a:r>
          <a:endParaRPr lang="ar-EG" sz="1700" kern="1200" dirty="0"/>
        </a:p>
      </dsp:txBody>
      <dsp:txXfrm rot="-5400000">
        <a:off x="2719735" y="256938"/>
        <a:ext cx="4763699" cy="1319528"/>
      </dsp:txXfrm>
    </dsp:sp>
    <dsp:sp modelId="{DD3479D0-4FD8-463B-A81F-24E42E63365A}">
      <dsp:nvSpPr>
        <dsp:cNvPr id="0" name=""/>
        <dsp:cNvSpPr/>
      </dsp:nvSpPr>
      <dsp:spPr>
        <a:xfrm>
          <a:off x="0" y="2769"/>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rtl="1">
            <a:lnSpc>
              <a:spcPct val="90000"/>
            </a:lnSpc>
            <a:spcBef>
              <a:spcPct val="0"/>
            </a:spcBef>
            <a:spcAft>
              <a:spcPct val="35000"/>
            </a:spcAft>
          </a:pPr>
          <a:r>
            <a:rPr lang="en-US" sz="3200" b="1" i="0" kern="1200" dirty="0"/>
            <a:t>Take initiative</a:t>
          </a:r>
          <a:endParaRPr lang="ar-EG" sz="3200" kern="1200" dirty="0"/>
        </a:p>
      </dsp:txBody>
      <dsp:txXfrm>
        <a:off x="89229" y="91998"/>
        <a:ext cx="2541276" cy="1649409"/>
      </dsp:txXfrm>
    </dsp:sp>
    <dsp:sp modelId="{340CD32B-1C4D-411B-B2BB-86BE1314B9ED}">
      <dsp:nvSpPr>
        <dsp:cNvPr id="0" name=""/>
        <dsp:cNvSpPr/>
      </dsp:nvSpPr>
      <dsp:spPr>
        <a:xfrm rot="5400000">
          <a:off x="4406128" y="418423"/>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rtl="0">
            <a:lnSpc>
              <a:spcPct val="90000"/>
            </a:lnSpc>
            <a:spcBef>
              <a:spcPct val="0"/>
            </a:spcBef>
            <a:spcAft>
              <a:spcPct val="15000"/>
            </a:spcAft>
            <a:buChar char="••"/>
          </a:pPr>
          <a:r>
            <a:rPr lang="en-US" sz="1700" kern="1200" dirty="0"/>
            <a:t> you can share with your manager that you're eager to grow your leadership abilities</a:t>
          </a:r>
          <a:endParaRPr lang="ar-EG" sz="1700" kern="1200" dirty="0"/>
        </a:p>
      </dsp:txBody>
      <dsp:txXfrm rot="-5400000">
        <a:off x="2719735" y="2176200"/>
        <a:ext cx="4763699" cy="1319528"/>
      </dsp:txXfrm>
    </dsp:sp>
    <dsp:sp modelId="{AB0F98FE-A235-4CC2-A2C3-212EE86489FC}">
      <dsp:nvSpPr>
        <dsp:cNvPr id="0" name=""/>
        <dsp:cNvSpPr/>
      </dsp:nvSpPr>
      <dsp:spPr>
        <a:xfrm>
          <a:off x="0" y="1922030"/>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rtl="1">
            <a:lnSpc>
              <a:spcPct val="90000"/>
            </a:lnSpc>
            <a:spcBef>
              <a:spcPct val="0"/>
            </a:spcBef>
            <a:spcAft>
              <a:spcPct val="35000"/>
            </a:spcAft>
          </a:pPr>
          <a:r>
            <a:rPr lang="en-US" sz="3200" b="1" kern="1200" dirty="0"/>
            <a:t>Request more responsibility</a:t>
          </a:r>
          <a:endParaRPr lang="ar-EG" sz="3200" b="1" kern="1200" dirty="0"/>
        </a:p>
      </dsp:txBody>
      <dsp:txXfrm>
        <a:off x="89229" y="2011259"/>
        <a:ext cx="2541276" cy="1649409"/>
      </dsp:txXfrm>
    </dsp:sp>
    <dsp:sp modelId="{C8723005-D953-4C46-87F0-A37CB0EF8E10}">
      <dsp:nvSpPr>
        <dsp:cNvPr id="0" name=""/>
        <dsp:cNvSpPr/>
      </dsp:nvSpPr>
      <dsp:spPr>
        <a:xfrm rot="5400000">
          <a:off x="4406128" y="2337684"/>
          <a:ext cx="1462294" cy="4835082"/>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rtl="0">
            <a:lnSpc>
              <a:spcPct val="90000"/>
            </a:lnSpc>
            <a:spcBef>
              <a:spcPct val="0"/>
            </a:spcBef>
            <a:spcAft>
              <a:spcPct val="15000"/>
            </a:spcAft>
            <a:buChar char="••"/>
          </a:pPr>
          <a:r>
            <a:rPr lang="en-US" sz="1700" b="0" i="0" kern="1200" dirty="0"/>
            <a:t>If you have a specific skill that you want to develop, create a plan to improve your abilities in this area. This could mean </a:t>
          </a:r>
          <a:r>
            <a:rPr lang="en-US" sz="1700" b="0" i="0" kern="1200" dirty="0">
              <a:hlinkClick xmlns:r="http://schemas.openxmlformats.org/officeDocument/2006/relationships" r:id="rId1"/>
            </a:rPr>
            <a:t>taking a class</a:t>
          </a:r>
          <a:r>
            <a:rPr lang="en-US" sz="1700" b="0" i="0" kern="1200" dirty="0"/>
            <a:t>, </a:t>
          </a:r>
          <a:r>
            <a:rPr lang="en-US" sz="1700" b="0" i="0" kern="1200" dirty="0">
              <a:hlinkClick xmlns:r="http://schemas.openxmlformats.org/officeDocument/2006/relationships" r:id="rId2"/>
            </a:rPr>
            <a:t>finding a mentor</a:t>
          </a:r>
          <a:r>
            <a:rPr lang="en-US" sz="1700" b="0" i="0" kern="1200" dirty="0"/>
            <a:t> to help, reading books, or setting a small goal that forces you to develop this skill. </a:t>
          </a:r>
          <a:endParaRPr lang="ar-EG" sz="1700" kern="1200" dirty="0"/>
        </a:p>
      </dsp:txBody>
      <dsp:txXfrm rot="-5400000">
        <a:off x="2719735" y="4095461"/>
        <a:ext cx="4763699" cy="1319528"/>
      </dsp:txXfrm>
    </dsp:sp>
    <dsp:sp modelId="{59B603B5-4D33-4BA1-9DB7-A8C7C4B7A846}">
      <dsp:nvSpPr>
        <dsp:cNvPr id="0" name=""/>
        <dsp:cNvSpPr/>
      </dsp:nvSpPr>
      <dsp:spPr>
        <a:xfrm>
          <a:off x="0" y="3841291"/>
          <a:ext cx="2719734" cy="1827867"/>
        </a:xfrm>
        <a:prstGeom prst="round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rtl="1">
            <a:lnSpc>
              <a:spcPct val="90000"/>
            </a:lnSpc>
            <a:spcBef>
              <a:spcPct val="0"/>
            </a:spcBef>
            <a:spcAft>
              <a:spcPct val="35000"/>
            </a:spcAft>
          </a:pPr>
          <a:r>
            <a:rPr lang="en-US" sz="3200" b="1" i="0" kern="1200" dirty="0">
              <a:effectLst>
                <a:outerShdw blurRad="38100" dist="38100" dir="2700000" algn="tl">
                  <a:srgbClr val="000000">
                    <a:alpha val="43137"/>
                  </a:srgbClr>
                </a:outerShdw>
              </a:effectLst>
            </a:rPr>
            <a:t>Target specific skills</a:t>
          </a:r>
          <a:endParaRPr lang="ar-EG" sz="3200" kern="1200" dirty="0">
            <a:effectLst>
              <a:outerShdw blurRad="38100" dist="38100" dir="2700000" algn="tl">
                <a:srgbClr val="000000">
                  <a:alpha val="43137"/>
                </a:srgbClr>
              </a:outerShdw>
            </a:effectLst>
          </a:endParaRPr>
        </a:p>
      </dsp:txBody>
      <dsp:txXfrm>
        <a:off x="89229" y="3930520"/>
        <a:ext cx="2541276" cy="164940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6DA2A351-F790-AFE2-C1F3-D2D436315CEA}"/>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5" name="Footer Placeholder 4">
            <a:extLst>
              <a:ext uri="{FF2B5EF4-FFF2-40B4-BE49-F238E27FC236}">
                <a16:creationId xmlns:a16="http://schemas.microsoft.com/office/drawing/2014/main" xmlns=""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2B5DE5-D34B-8B9D-18D9-6D169F8FC4A6}"/>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5" name="Footer Placeholder 4">
            <a:extLst>
              <a:ext uri="{FF2B5EF4-FFF2-40B4-BE49-F238E27FC236}">
                <a16:creationId xmlns:a16="http://schemas.microsoft.com/office/drawing/2014/main" xmlns=""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2339621-D171-2606-E120-048201DFF15B}"/>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5" name="Footer Placeholder 4">
            <a:extLst>
              <a:ext uri="{FF2B5EF4-FFF2-40B4-BE49-F238E27FC236}">
                <a16:creationId xmlns:a16="http://schemas.microsoft.com/office/drawing/2014/main" xmlns=""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DF7CBA-1459-5542-05F4-90EBEF234354}"/>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6" name="Footer Placeholder 5">
            <a:extLst>
              <a:ext uri="{FF2B5EF4-FFF2-40B4-BE49-F238E27FC236}">
                <a16:creationId xmlns:a16="http://schemas.microsoft.com/office/drawing/2014/main" xmlns=""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9F53409-22FC-36B4-F361-AC07535F39BA}"/>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8" name="Footer Placeholder 7">
            <a:extLst>
              <a:ext uri="{FF2B5EF4-FFF2-40B4-BE49-F238E27FC236}">
                <a16:creationId xmlns:a16="http://schemas.microsoft.com/office/drawing/2014/main" xmlns=""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B7F81D5-8C62-5290-A4D9-2200A9007120}"/>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4" name="Footer Placeholder 3">
            <a:extLst>
              <a:ext uri="{FF2B5EF4-FFF2-40B4-BE49-F238E27FC236}">
                <a16:creationId xmlns:a16="http://schemas.microsoft.com/office/drawing/2014/main" xmlns=""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2A637D1-2C08-DBFD-FDB6-F6336507E33F}"/>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3" name="Footer Placeholder 2">
            <a:extLst>
              <a:ext uri="{FF2B5EF4-FFF2-40B4-BE49-F238E27FC236}">
                <a16:creationId xmlns:a16="http://schemas.microsoft.com/office/drawing/2014/main" xmlns=""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D2240FB-9D88-BFD4-FCF8-06A74E539BF2}"/>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6" name="Footer Placeholder 5">
            <a:extLst>
              <a:ext uri="{FF2B5EF4-FFF2-40B4-BE49-F238E27FC236}">
                <a16:creationId xmlns:a16="http://schemas.microsoft.com/office/drawing/2014/main" xmlns=""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87C9048-DB48-BBFC-605A-13AC8C321FD7}"/>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6" name="Footer Placeholder 5">
            <a:extLst>
              <a:ext uri="{FF2B5EF4-FFF2-40B4-BE49-F238E27FC236}">
                <a16:creationId xmlns:a16="http://schemas.microsoft.com/office/drawing/2014/main" xmlns=""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D05928E-A0A2-FC81-A230-3D222A3ACF18}"/>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5" name="Footer Placeholder 4">
            <a:extLst>
              <a:ext uri="{FF2B5EF4-FFF2-40B4-BE49-F238E27FC236}">
                <a16:creationId xmlns:a16="http://schemas.microsoft.com/office/drawing/2014/main" xmlns=""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4948584-73D2-7453-5242-90D1C121E27A}"/>
              </a:ext>
            </a:extLst>
          </p:cNvPr>
          <p:cNvSpPr>
            <a:spLocks noGrp="1"/>
          </p:cNvSpPr>
          <p:nvPr>
            <p:ph type="dt" sz="half" idx="10"/>
          </p:nvPr>
        </p:nvSpPr>
        <p:spPr/>
        <p:txBody>
          <a:bodyPr/>
          <a:lstStyle/>
          <a:p>
            <a:fld id="{A4A047D2-C530-429C-BB05-F084561562E2}" type="datetimeFigureOut">
              <a:rPr lang="en-US" smtClean="0"/>
              <a:t>10/17/2024</a:t>
            </a:fld>
            <a:endParaRPr lang="en-US"/>
          </a:p>
        </p:txBody>
      </p:sp>
      <p:sp>
        <p:nvSpPr>
          <p:cNvPr id="5" name="Footer Placeholder 4">
            <a:extLst>
              <a:ext uri="{FF2B5EF4-FFF2-40B4-BE49-F238E27FC236}">
                <a16:creationId xmlns:a16="http://schemas.microsoft.com/office/drawing/2014/main" xmlns=""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00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10/17/2024</a:t>
            </a:fld>
            <a:endParaRPr lang="en-US"/>
          </a:p>
        </p:txBody>
      </p:sp>
      <p:sp>
        <p:nvSpPr>
          <p:cNvPr id="5" name="Footer Placeholder 4">
            <a:extLst>
              <a:ext uri="{FF2B5EF4-FFF2-40B4-BE49-F238E27FC236}">
                <a16:creationId xmlns:a16="http://schemas.microsoft.com/office/drawing/2014/main" xmlns=""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hyperlink" Target="http://www.1000ventures.com/products/bec_mc_skills-soft.html"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hyperlink" Target="http://www.leader360.com/coach/quotes_vision.html" TargetMode="External"/><Relationship Id="rId5" Type="http://schemas.openxmlformats.org/officeDocument/2006/relationships/hyperlink" Target="http://www.1000ventures.com/business_guide/crosscuttings/leadership_attributes_are-know-do.html" TargetMode="External"/><Relationship Id="rId4" Type="http://schemas.openxmlformats.org/officeDocument/2006/relationships/hyperlink" Target="http://www.1000ventures.com/products/sl_smart_leader.html"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s://www.inc.com/carmine-gallo/how-elon-musk-motivates-teams-to-achieve-impossible.html"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hyperlink" Target="https://www.space.com/16748-international-space-station.html"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xmlns="" id="{D98B4495-B9F8-D13F-3419-DC2D7FE24BA4}"/>
              </a:ext>
            </a:extLst>
          </p:cNvPr>
          <p:cNvSpPr txBox="1"/>
          <p:nvPr/>
        </p:nvSpPr>
        <p:spPr>
          <a:xfrm>
            <a:off x="6362319" y="2892988"/>
            <a:ext cx="580461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The manager and his leading skills</a:t>
            </a:r>
          </a:p>
          <a:p>
            <a:pPr algn="ctr"/>
            <a:r>
              <a:rPr lang="en-US" sz="3600" dirty="0"/>
              <a:t>Lecture 3 </a:t>
            </a:r>
          </a:p>
        </p:txBody>
      </p:sp>
    </p:spTree>
  </p:cSld>
  <p:clrMapOvr>
    <a:masterClrMapping/>
  </p:clrMapOvr>
  <mc:AlternateContent xmlns:mc="http://schemas.openxmlformats.org/markup-compatibility/2006" xmlns:p14="http://schemas.microsoft.com/office/powerpoint/2010/main">
    <mc:Choice Requires="p14">
      <p:transition spd="slow" p14:dur="2000" advTm="16313"/>
    </mc:Choice>
    <mc:Fallback xmlns="">
      <p:transition spd="slow" advTm="163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397680"/>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34531" y="1472983"/>
            <a:ext cx="5126633" cy="4832092"/>
          </a:xfrm>
          <a:prstGeom prst="rect">
            <a:avLst/>
          </a:prstGeom>
        </p:spPr>
        <p:txBody>
          <a:bodyPr wrap="square">
            <a:spAutoFit/>
          </a:bodyPr>
          <a:lstStyle/>
          <a:p>
            <a:pPr marL="457200" indent="-457200" algn="just">
              <a:buFont typeface="Wingdings" panose="05000000000000000000" pitchFamily="2" charset="2"/>
              <a:buChar char="q"/>
            </a:pPr>
            <a:r>
              <a:rPr lang="en-US" sz="2200" b="1" dirty="0"/>
              <a:t>Who is the manager and his needed skills</a:t>
            </a:r>
          </a:p>
          <a:p>
            <a:pPr marL="457200" indent="-457200" algn="just">
              <a:buFont typeface="Wingdings" panose="05000000000000000000" pitchFamily="2" charset="2"/>
              <a:buChar char="q"/>
            </a:pPr>
            <a:r>
              <a:rPr lang="en-US" sz="2200" b="1" dirty="0">
                <a:solidFill>
                  <a:srgbClr val="C00000"/>
                </a:solidFill>
              </a:rPr>
              <a:t>Difference between Manager and Leader </a:t>
            </a:r>
          </a:p>
          <a:p>
            <a:pPr marL="457200" indent="-457200" algn="just">
              <a:buFont typeface="Wingdings" panose="05000000000000000000" pitchFamily="2" charset="2"/>
              <a:buChar char="q"/>
            </a:pPr>
            <a:r>
              <a:rPr lang="en-US" sz="2200" b="1" dirty="0"/>
              <a:t>Explain the Managers and their types </a:t>
            </a:r>
          </a:p>
          <a:p>
            <a:pPr marL="457200" indent="-457200" algn="just">
              <a:buFont typeface="Wingdings" panose="05000000000000000000" pitchFamily="2" charset="2"/>
              <a:buChar char="q"/>
            </a:pPr>
            <a:r>
              <a:rPr lang="en-US" sz="2200" b="1" dirty="0">
                <a:solidFill>
                  <a:srgbClr val="C00000"/>
                </a:solidFill>
              </a:rPr>
              <a:t>Summarize the essential </a:t>
            </a:r>
            <a:r>
              <a:rPr lang="en-US" sz="2200" b="1" dirty="0">
                <a:solidFill>
                  <a:srgbClr val="C00000"/>
                </a:solidFill>
                <a:latin typeface="+mn-lt"/>
              </a:rPr>
              <a:t>Management Roles</a:t>
            </a:r>
          </a:p>
          <a:p>
            <a:pPr marL="457200" indent="-457200" algn="just">
              <a:buFont typeface="Wingdings" panose="05000000000000000000" pitchFamily="2" charset="2"/>
              <a:buChar char="q"/>
            </a:pPr>
            <a:r>
              <a:rPr lang="en-US" sz="2200" b="1" dirty="0"/>
              <a:t>Describe the essential skills for managers</a:t>
            </a:r>
          </a:p>
          <a:p>
            <a:pPr marL="457200" indent="-457200" algn="just">
              <a:buFont typeface="Wingdings" panose="05000000000000000000" pitchFamily="2" charset="2"/>
              <a:buChar char="q"/>
            </a:pPr>
            <a:r>
              <a:rPr lang="en-US" sz="2200" b="1" dirty="0">
                <a:solidFill>
                  <a:srgbClr val="C00000"/>
                </a:solidFill>
              </a:rPr>
              <a:t>Understand organization and its performance</a:t>
            </a:r>
          </a:p>
          <a:p>
            <a:pPr marL="457200" indent="-457200" algn="just">
              <a:buFont typeface="Wingdings" panose="05000000000000000000" pitchFamily="2" charset="2"/>
              <a:buChar char="q"/>
            </a:pPr>
            <a:r>
              <a:rPr lang="en-US" sz="2200" b="1" dirty="0"/>
              <a:t>The managers challenges</a:t>
            </a:r>
          </a:p>
          <a:p>
            <a:pPr marL="457200" indent="-457200" algn="just">
              <a:buFont typeface="Wingdings" panose="05000000000000000000" pitchFamily="2" charset="2"/>
              <a:buChar char="q"/>
            </a:pPr>
            <a:endParaRPr lang="en-US" sz="2200" b="1" dirty="0"/>
          </a:p>
          <a:p>
            <a:pPr marL="457200" indent="-457200" algn="just">
              <a:buFont typeface="Wingdings" panose="05000000000000000000" pitchFamily="2" charset="2"/>
              <a:buChar char="q"/>
            </a:pPr>
            <a:endParaRPr lang="en-US" sz="2200" b="1"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xmlns=""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xmlns=""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4000" b="1" dirty="0">
              <a:latin typeface="Aharoni" panose="02010803020104030203" pitchFamily="2" charset="-79"/>
              <a:cs typeface="Aharoni" panose="02010803020104030203" pitchFamily="2" charset="-79"/>
            </a:endParaRPr>
          </a:p>
          <a:p>
            <a:endParaRPr lang="en-GB" sz="4000" b="1" dirty="0">
              <a:latin typeface="Aharoni" panose="02010803020104030203" pitchFamily="2" charset="-79"/>
              <a:cs typeface="Aharoni" panose="02010803020104030203" pitchFamily="2" charset="-79"/>
            </a:endParaRPr>
          </a:p>
          <a:p>
            <a:r>
              <a:rPr lang="en-GB" sz="4000" b="1" dirty="0">
                <a:latin typeface="Aharoni" panose="02010803020104030203" pitchFamily="2" charset="-79"/>
                <a:cs typeface="Aharoni" panose="02010803020104030203" pitchFamily="2" charset="-79"/>
              </a:rPr>
              <a:t>“Management is doing things right, leadership is doing the right things”</a:t>
            </a:r>
          </a:p>
          <a:p>
            <a:r>
              <a:rPr lang="en-GB" b="1" dirty="0">
                <a:latin typeface="Aharoni" panose="02010803020104030203" pitchFamily="2" charset="-79"/>
                <a:cs typeface="Aharoni" panose="02010803020104030203" pitchFamily="2" charset="-79"/>
              </a:rPr>
              <a:t>    (Warren Bennis and Peter Drucker)</a:t>
            </a:r>
          </a:p>
          <a:p>
            <a:endParaRPr lang="ar-SA" sz="4000" b="1" dirty="0">
              <a:latin typeface="Aharoni" panose="02010803020104030203" pitchFamily="2" charset="-79"/>
            </a:endParaRPr>
          </a:p>
          <a:p>
            <a:pPr>
              <a:defRPr/>
            </a:pPr>
            <a:endParaRPr lang="en-US" altLang="ar-SA" sz="3600" b="1" u="sng" dirty="0"/>
          </a:p>
          <a:p>
            <a:pPr>
              <a:defRPr/>
            </a:pPr>
            <a:endParaRPr lang="en-US" altLang="ar-SA" sz="3600" b="1" u="sng" dirty="0"/>
          </a:p>
          <a:p>
            <a:pPr>
              <a:defRPr/>
            </a:pPr>
            <a:endParaRPr lang="ar-SA" altLang="ar-SA" sz="3600" b="1" dirty="0"/>
          </a:p>
        </p:txBody>
      </p:sp>
    </p:spTree>
    <p:extLst>
      <p:ext uri="{BB962C8B-B14F-4D97-AF65-F5344CB8AC3E}">
        <p14:creationId xmlns:p14="http://schemas.microsoft.com/office/powerpoint/2010/main" val="3238495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xmlns="" id="{CF624A33-E846-FDBB-E19B-57F02B454B71}"/>
              </a:ext>
            </a:extLst>
          </p:cNvPr>
          <p:cNvSpPr/>
          <p:nvPr/>
        </p:nvSpPr>
        <p:spPr>
          <a:xfrm>
            <a:off x="581197"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3" name="Rectangle 12">
            <a:extLst>
              <a:ext uri="{FF2B5EF4-FFF2-40B4-BE49-F238E27FC236}">
                <a16:creationId xmlns:a16="http://schemas.microsoft.com/office/drawing/2014/main" xmlns="" id="{D0E34283-B6D5-9808-D9DF-9BB62D67D7D1}"/>
              </a:ext>
            </a:extLst>
          </p:cNvPr>
          <p:cNvSpPr/>
          <p:nvPr/>
        </p:nvSpPr>
        <p:spPr>
          <a:xfrm>
            <a:off x="947722" y="2273535"/>
            <a:ext cx="4222539" cy="3007618"/>
          </a:xfrm>
          <a:prstGeom prst="rect">
            <a:avLst/>
          </a:prstGeom>
        </p:spPr>
        <p:txBody>
          <a:bodyPr wrap="square">
            <a:spAutoFit/>
          </a:bodyPr>
          <a:lstStyle/>
          <a:p>
            <a:pPr algn="ctr">
              <a:lnSpc>
                <a:spcPct val="120000"/>
              </a:lnSpc>
            </a:pPr>
            <a:r>
              <a:rPr lang="en-US" altLang="ar-EG" sz="3200" b="1" dirty="0">
                <a:solidFill>
                  <a:schemeClr val="bg1"/>
                </a:solidFill>
              </a:rPr>
              <a:t>Leadership is the ability to develop a vision that motivates others to move with a passion toward a common goal</a:t>
            </a:r>
          </a:p>
        </p:txBody>
      </p:sp>
      <p:sp>
        <p:nvSpPr>
          <p:cNvPr id="14" name="TextBox 13">
            <a:extLst>
              <a:ext uri="{FF2B5EF4-FFF2-40B4-BE49-F238E27FC236}">
                <a16:creationId xmlns:a16="http://schemas.microsoft.com/office/drawing/2014/main" xmlns="" id="{5CC73C80-C8C8-3D16-F832-80584623F470}"/>
              </a:ext>
            </a:extLst>
          </p:cNvPr>
          <p:cNvSpPr txBox="1"/>
          <p:nvPr/>
        </p:nvSpPr>
        <p:spPr>
          <a:xfrm>
            <a:off x="6282133" y="4927210"/>
            <a:ext cx="4962145" cy="707886"/>
          </a:xfrm>
          <a:prstGeom prst="rect">
            <a:avLst/>
          </a:prstGeom>
          <a:noFill/>
        </p:spPr>
        <p:txBody>
          <a:bodyPr wrap="square" rtlCol="0">
            <a:spAutoFit/>
          </a:bodyPr>
          <a:lstStyle/>
          <a:p>
            <a:pPr algn="ctr"/>
            <a:r>
              <a:rPr lang="en-US" altLang="ar-EG" sz="4000" b="1" dirty="0">
                <a:solidFill>
                  <a:srgbClr val="C00000"/>
                </a:solidFill>
                <a:effectLst>
                  <a:outerShdw blurRad="38100" dist="38100" dir="2700000" algn="tl">
                    <a:srgbClr val="000000">
                      <a:alpha val="43137"/>
                    </a:srgbClr>
                  </a:outerShdw>
                </a:effectLst>
              </a:rPr>
              <a:t>Leadership Definition</a:t>
            </a:r>
            <a:endParaRPr lang="en-US" sz="1600" b="1" dirty="0">
              <a:solidFill>
                <a:srgbClr val="2D3956"/>
              </a:solidFill>
              <a:latin typeface="Tajawal Medium" panose="00000600000000000000" pitchFamily="2" charset="-78"/>
              <a:cs typeface="Tajawal Medium" panose="00000600000000000000" pitchFamily="2" charset="-78"/>
            </a:endParaRPr>
          </a:p>
        </p:txBody>
      </p:sp>
      <p:sp>
        <p:nvSpPr>
          <p:cNvPr id="15" name="Rectangle 14">
            <a:extLst>
              <a:ext uri="{FF2B5EF4-FFF2-40B4-BE49-F238E27FC236}">
                <a16:creationId xmlns:a16="http://schemas.microsoft.com/office/drawing/2014/main" xmlns="" id="{4DEB6A93-2C88-3AD6-75B0-71DD9A1E775B}"/>
              </a:ext>
            </a:extLst>
          </p:cNvPr>
          <p:cNvSpPr/>
          <p:nvPr/>
        </p:nvSpPr>
        <p:spPr>
          <a:xfrm>
            <a:off x="209519" y="1053409"/>
            <a:ext cx="1190600" cy="988453"/>
          </a:xfrm>
          <a:prstGeom prst="rect">
            <a:avLst/>
          </a:prstGeom>
          <a:gradFill flip="none" rotWithShape="1">
            <a:gsLst>
              <a:gs pos="0">
                <a:schemeClr val="bg1">
                  <a:lumMod val="75000"/>
                  <a:tint val="66000"/>
                  <a:satMod val="160000"/>
                </a:schemeClr>
              </a:gs>
              <a:gs pos="50000">
                <a:schemeClr val="bg1">
                  <a:lumMod val="75000"/>
                  <a:tint val="44500"/>
                  <a:satMod val="160000"/>
                </a:schemeClr>
              </a:gs>
              <a:gs pos="100000">
                <a:schemeClr val="bg1">
                  <a:lumMod val="75000"/>
                  <a:tint val="23500"/>
                  <a:satMod val="16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6" name="Picture 15" descr="Definition Of Leadership Ppt PowerPoint Presentation Topics - PowerPoint  Templates">
            <a:extLst>
              <a:ext uri="{FF2B5EF4-FFF2-40B4-BE49-F238E27FC236}">
                <a16:creationId xmlns:a16="http://schemas.microsoft.com/office/drawing/2014/main" xmlns="" id="{D84910D3-F2D5-A391-2D49-93E43A98C4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7802" y="985059"/>
            <a:ext cx="6035653" cy="3735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109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1" y="1566307"/>
            <a:ext cx="58332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a:solidFill>
                  <a:srgbClr val="C00000"/>
                </a:solidFill>
                <a:effectLst>
                  <a:outerShdw blurRad="38100" dist="38100" dir="2700000" algn="tl">
                    <a:srgbClr val="000000">
                      <a:alpha val="43137"/>
                    </a:srgbClr>
                  </a:outerShdw>
                </a:effectLst>
              </a:rPr>
              <a:t>Creative leadership is</a:t>
            </a:r>
            <a:endParaRPr lang="ar-EG" b="1" dirty="0">
              <a:solidFill>
                <a:srgbClr val="C00000"/>
              </a:solidFill>
              <a:effectLst>
                <a:outerShdw blurRad="38100" dist="38100" dir="2700000" algn="tl">
                  <a:srgbClr val="000000">
                    <a:alpha val="43137"/>
                  </a:srgbClr>
                </a:outerShdw>
              </a:effectLst>
            </a:endParaRPr>
          </a:p>
        </p:txBody>
      </p:sp>
      <p:sp>
        <p:nvSpPr>
          <p:cNvPr id="4" name="Content Placeholder 2">
            <a:extLst>
              <a:ext uri="{FF2B5EF4-FFF2-40B4-BE49-F238E27FC236}">
                <a16:creationId xmlns:a16="http://schemas.microsoft.com/office/drawing/2014/main" xmlns=""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US" dirty="0"/>
          </a:p>
          <a:p>
            <a:r>
              <a:rPr lang="en-US" dirty="0"/>
              <a:t>The combination of creativity ( the ability to generates ideas ) with leadership ( the ability to execute them through actions of others). </a:t>
            </a:r>
            <a:endParaRPr lang="ar-EG" dirty="0"/>
          </a:p>
          <a:p>
            <a:endParaRPr lang="en-US" dirty="0"/>
          </a:p>
          <a:p>
            <a:r>
              <a:rPr lang="en-US" dirty="0"/>
              <a:t> </a:t>
            </a:r>
            <a:r>
              <a:rPr lang="en-US" b="1" dirty="0"/>
              <a:t>the ability to create and realize innovative solutions especially in the face of structurally complex or changing situations</a:t>
            </a:r>
            <a:r>
              <a:rPr lang="en-US" dirty="0"/>
              <a:t>. It refers to those people who, when all is shifting and new approaches are yet unknown, can still create clarity of purpose for their teams.</a:t>
            </a:r>
            <a:endParaRPr lang="ar-EG" dirty="0"/>
          </a:p>
        </p:txBody>
      </p:sp>
      <p:pic>
        <p:nvPicPr>
          <p:cNvPr id="7" name="Picture 2" descr="https://media-exp1.licdn.com/dms/image/C5612AQHbxwfY0RDgJQ/article-cover_image-shrink_720_1280/0/1527638447562?e=2147483647&amp;v=beta&amp;t=6rPuLi1XTUy4mwnz5W9FX3hX8_gy3mMxf1Rr0DwQtzo">
            <a:extLst>
              <a:ext uri="{FF2B5EF4-FFF2-40B4-BE49-F238E27FC236}">
                <a16:creationId xmlns:a16="http://schemas.microsoft.com/office/drawing/2014/main" xmlns="" id="{6A7904C3-01DE-D97C-0FC9-4F8992C8EC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6239" y="1728406"/>
            <a:ext cx="5497710" cy="3869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2876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61862" y="1677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sz="4000" b="1" dirty="0">
                <a:solidFill>
                  <a:srgbClr val="C00000"/>
                </a:solidFill>
                <a:latin typeface="Aharoni" panose="02010803020104030203" pitchFamily="2" charset="-79"/>
                <a:cs typeface="Aharoni" panose="02010803020104030203" pitchFamily="2" charset="-79"/>
              </a:rPr>
              <a:t>WHO IS A LEADER......?</a:t>
            </a:r>
            <a:endParaRPr lang="ar-SA" sz="4000" b="1" dirty="0">
              <a:solidFill>
                <a:srgbClr val="C00000"/>
              </a:solidFill>
              <a:latin typeface="Aharoni" panose="02010803020104030203" pitchFamily="2" charset="-79"/>
              <a:cs typeface="Aharoni" panose="02010803020104030203" pitchFamily="2" charset="-79"/>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sz="3600" b="1" dirty="0"/>
              <a:t> One that leads or guides.</a:t>
            </a:r>
          </a:p>
          <a:p>
            <a:pPr>
              <a:buClr>
                <a:srgbClr val="FF0000"/>
              </a:buClr>
              <a:buFont typeface="Wingdings" panose="05000000000000000000" pitchFamily="2" charset="2"/>
              <a:buChar char="q"/>
            </a:pPr>
            <a:r>
              <a:rPr lang="en-US" sz="3600" b="1" dirty="0">
                <a:sym typeface="Symbol"/>
              </a:rPr>
              <a:t> </a:t>
            </a:r>
            <a:r>
              <a:rPr lang="en-US" sz="3600" b="1" dirty="0"/>
              <a:t>One who is in charge or in command of others.</a:t>
            </a:r>
          </a:p>
          <a:p>
            <a:pPr>
              <a:buClr>
                <a:srgbClr val="FF0000"/>
              </a:buClr>
              <a:buFont typeface="Wingdings" panose="05000000000000000000" pitchFamily="2" charset="2"/>
              <a:buChar char="q"/>
            </a:pPr>
            <a:r>
              <a:rPr lang="en-US" sz="3600" b="1" dirty="0"/>
              <a:t> One who heads a political party or organization. </a:t>
            </a:r>
            <a:endParaRPr lang="en-US" sz="3600" b="1" dirty="0">
              <a:sym typeface="Symbol"/>
            </a:endParaRPr>
          </a:p>
          <a:p>
            <a:pPr>
              <a:buClr>
                <a:srgbClr val="FF0000"/>
              </a:buClr>
              <a:buFont typeface="Wingdings" panose="05000000000000000000" pitchFamily="2" charset="2"/>
              <a:buChar char="q"/>
            </a:pPr>
            <a:r>
              <a:rPr lang="en-US" sz="3600" b="1" dirty="0">
                <a:sym typeface="Symbol"/>
              </a:rPr>
              <a:t> </a:t>
            </a:r>
            <a:r>
              <a:rPr lang="en-US" sz="3600" b="1" dirty="0"/>
              <a:t>One who has influence or power, especially of a political nature.</a:t>
            </a: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215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xmlns=""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fontScale="70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r>
              <a:rPr lang="en-US" sz="3600" b="1" u="sng" dirty="0">
                <a:latin typeface="Comic Sans MS" pitchFamily="66" charset="0"/>
              </a:rPr>
              <a:t>A leader</a:t>
            </a:r>
            <a:r>
              <a:rPr lang="en-US" sz="3600" dirty="0">
                <a:latin typeface="Comic Sans MS" pitchFamily="66" charset="0"/>
              </a:rPr>
              <a:t> is a person who helps an individual or a group of individuals in achieving their goals.</a:t>
            </a:r>
          </a:p>
          <a:p>
            <a:pPr>
              <a:defRPr/>
            </a:pPr>
            <a:endParaRPr lang="en-US" sz="3600" dirty="0">
              <a:latin typeface="Comic Sans MS" pitchFamily="66" charset="0"/>
            </a:endParaRPr>
          </a:p>
          <a:p>
            <a:pPr>
              <a:defRPr/>
            </a:pPr>
            <a:r>
              <a:rPr lang="en-US" sz="3600" b="1" dirty="0">
                <a:latin typeface="Comic Sans MS" pitchFamily="66" charset="0"/>
              </a:rPr>
              <a:t>A leader does not always have to be the president, or the elected leader.  It may be an active leader of the group, or someone who reaches out to help another person.</a:t>
            </a:r>
          </a:p>
          <a:p>
            <a:pPr>
              <a:defRPr/>
            </a:pPr>
            <a:endParaRPr lang="en-US" sz="3600" b="1" dirty="0">
              <a:latin typeface="Comic Sans MS" pitchFamily="66" charset="0"/>
            </a:endParaRPr>
          </a:p>
          <a:p>
            <a:pPr>
              <a:defRPr/>
            </a:pPr>
            <a:r>
              <a:rPr lang="en-US" sz="3600" b="1" u="sng" dirty="0">
                <a:latin typeface="Comic Sans MS" pitchFamily="66" charset="0"/>
              </a:rPr>
              <a:t>A follower</a:t>
            </a:r>
            <a:r>
              <a:rPr lang="en-US" sz="3600" dirty="0">
                <a:latin typeface="Comic Sans MS" pitchFamily="66" charset="0"/>
              </a:rPr>
              <a:t> is an individual who follows the ideas, goals, or tasks of a leader.  Followers are developed by working</a:t>
            </a:r>
            <a:r>
              <a:rPr lang="en-US" sz="2800" dirty="0">
                <a:latin typeface="Comic Sans MS" pitchFamily="66" charset="0"/>
              </a:rPr>
              <a:t> </a:t>
            </a:r>
            <a:r>
              <a:rPr lang="en-US" sz="3600" dirty="0">
                <a:latin typeface="Comic Sans MS" pitchFamily="66" charset="0"/>
              </a:rPr>
              <a:t>together to identify goals and strategies for achieving the goals.</a:t>
            </a:r>
          </a:p>
        </p:txBody>
      </p:sp>
    </p:spTree>
    <p:extLst>
      <p:ext uri="{BB962C8B-B14F-4D97-AF65-F5344CB8AC3E}">
        <p14:creationId xmlns:p14="http://schemas.microsoft.com/office/powerpoint/2010/main" val="2379524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xmlns=""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en-US" sz="3600" dirty="0">
              <a:latin typeface="Comic Sans MS" pitchFamily="66" charset="0"/>
            </a:endParaRPr>
          </a:p>
        </p:txBody>
      </p:sp>
      <p:sp>
        <p:nvSpPr>
          <p:cNvPr id="3" name="Rectangle 2">
            <a:extLst>
              <a:ext uri="{FF2B5EF4-FFF2-40B4-BE49-F238E27FC236}">
                <a16:creationId xmlns:a16="http://schemas.microsoft.com/office/drawing/2014/main" xmlns="" id="{3D36C2C6-6587-4F97-38E5-B6F508E8C25B}"/>
              </a:ext>
            </a:extLst>
          </p:cNvPr>
          <p:cNvSpPr>
            <a:spLocks noGrp="1" noChangeArrowheads="1"/>
          </p:cNvSpPr>
          <p:nvPr/>
        </p:nvSpPr>
        <p:spPr bwMode="auto">
          <a:xfrm>
            <a:off x="2308334" y="175609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pPr eaLnBrk="1" hangingPunct="1">
              <a:defRPr/>
            </a:pPr>
            <a:r>
              <a:rPr lang="en-US" sz="7200" i="1" dirty="0">
                <a:solidFill>
                  <a:srgbClr val="C00000"/>
                </a:solidFill>
                <a:effectLst>
                  <a:outerShdw blurRad="38100" dist="38100" dir="2700000" algn="tl">
                    <a:srgbClr val="000000"/>
                  </a:outerShdw>
                </a:effectLst>
                <a:latin typeface="Comic Sans MS" pitchFamily="66" charset="0"/>
              </a:rPr>
              <a:t>REMEMBER</a:t>
            </a:r>
            <a:r>
              <a:rPr lang="en-US" i="1" dirty="0">
                <a:solidFill>
                  <a:srgbClr val="C00000"/>
                </a:solidFill>
                <a:effectLst>
                  <a:outerShdw blurRad="38100" dist="38100" dir="2700000" algn="tl">
                    <a:srgbClr val="000000"/>
                  </a:outerShdw>
                </a:effectLst>
                <a:latin typeface="Comic Sans MS" pitchFamily="66" charset="0"/>
              </a:rPr>
              <a:t>…</a:t>
            </a:r>
          </a:p>
        </p:txBody>
      </p:sp>
      <p:sp>
        <p:nvSpPr>
          <p:cNvPr id="4" name="Rectangle 3">
            <a:extLst>
              <a:ext uri="{FF2B5EF4-FFF2-40B4-BE49-F238E27FC236}">
                <a16:creationId xmlns:a16="http://schemas.microsoft.com/office/drawing/2014/main" xmlns="" id="{41BD18FD-5310-08E5-17E0-8607A719F277}"/>
              </a:ext>
            </a:extLst>
          </p:cNvPr>
          <p:cNvSpPr>
            <a:spLocks noGrp="1" noChangeArrowheads="1"/>
          </p:cNvSpPr>
          <p:nvPr/>
        </p:nvSpPr>
        <p:spPr bwMode="auto">
          <a:xfrm>
            <a:off x="2467162" y="3653580"/>
            <a:ext cx="7772400" cy="1508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en-US" altLang="en-US" sz="2800" dirty="0">
                <a:solidFill>
                  <a:srgbClr val="000099"/>
                </a:solidFill>
                <a:latin typeface="Comic Sans MS" panose="030F0702030302020204" pitchFamily="66" charset="0"/>
              </a:rPr>
              <a:t>If there are no followers, there are no leaders.  If roles are not understood, the group will not operate effectively!!</a:t>
            </a:r>
          </a:p>
        </p:txBody>
      </p:sp>
    </p:spTree>
    <p:extLst>
      <p:ext uri="{BB962C8B-B14F-4D97-AF65-F5344CB8AC3E}">
        <p14:creationId xmlns:p14="http://schemas.microsoft.com/office/powerpoint/2010/main" val="1508456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C00000"/>
                </a:solidFill>
                <a:latin typeface="Century Gothic" pitchFamily="34" charset="0"/>
              </a:rPr>
              <a:t>Leaders can be found in every day life. They range from people in charge of businesses and schools, to the people that are running our government.</a:t>
            </a:r>
          </a:p>
        </p:txBody>
      </p:sp>
      <p:sp>
        <p:nvSpPr>
          <p:cNvPr id="30" name="Content Placeholder 2">
            <a:extLst>
              <a:ext uri="{FF2B5EF4-FFF2-40B4-BE49-F238E27FC236}">
                <a16:creationId xmlns:a16="http://schemas.microsoft.com/office/drawing/2014/main" xmlns=""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en-US" sz="3600" dirty="0">
              <a:latin typeface="Comic Sans MS" pitchFamily="66" charset="0"/>
            </a:endParaRPr>
          </a:p>
        </p:txBody>
      </p:sp>
    </p:spTree>
    <p:extLst>
      <p:ext uri="{BB962C8B-B14F-4D97-AF65-F5344CB8AC3E}">
        <p14:creationId xmlns:p14="http://schemas.microsoft.com/office/powerpoint/2010/main" val="3935315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0A5CF043-8EFB-ED3A-2F10-1967236EEAEE}"/>
              </a:ext>
            </a:extLst>
          </p:cNvPr>
          <p:cNvSpPr txBox="1"/>
          <p:nvPr/>
        </p:nvSpPr>
        <p:spPr>
          <a:xfrm>
            <a:off x="1665188" y="2120307"/>
            <a:ext cx="8307151" cy="2171044"/>
          </a:xfrm>
          <a:prstGeom prst="rect">
            <a:avLst/>
          </a:prstGeom>
          <a:noFill/>
        </p:spPr>
        <p:txBody>
          <a:bodyPr wrap="square">
            <a:spAutoFit/>
          </a:bodyPr>
          <a:lstStyle/>
          <a:p>
            <a:pPr algn="ctr">
              <a:lnSpc>
                <a:spcPct val="60000"/>
              </a:lnSpc>
            </a:pPr>
            <a:r>
              <a:rPr lang="en-US" altLang="en-US" sz="4400" dirty="0"/>
              <a:t>Leaders inspire - Motivate - others to take on challenges and to achieve goals that they don’t believe they’re capable of or motivated to achieve.</a:t>
            </a:r>
          </a:p>
        </p:txBody>
      </p:sp>
    </p:spTree>
    <p:extLst>
      <p:ext uri="{BB962C8B-B14F-4D97-AF65-F5344CB8AC3E}">
        <p14:creationId xmlns:p14="http://schemas.microsoft.com/office/powerpoint/2010/main" val="4116591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3179" y="170300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itle 1"/>
          <p:cNvSpPr txBox="1">
            <a:spLocks/>
          </p:cNvSpPr>
          <p:nvPr/>
        </p:nvSpPr>
        <p:spPr>
          <a:xfrm>
            <a:off x="1039091" y="599503"/>
            <a:ext cx="9146831" cy="9525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sz="3600" dirty="0">
                <a:solidFill>
                  <a:srgbClr val="C00000"/>
                </a:solidFill>
                <a:latin typeface="+mn-lt"/>
              </a:rPr>
              <a:t>IMPORTANCE OF LEADERSHIP</a:t>
            </a:r>
            <a:endParaRPr lang="ar-SA" sz="3600" dirty="0">
              <a:solidFill>
                <a:srgbClr val="C00000"/>
              </a:solidFill>
              <a:latin typeface="+mn-lt"/>
            </a:endParaRPr>
          </a:p>
        </p:txBody>
      </p:sp>
      <p:sp>
        <p:nvSpPr>
          <p:cNvPr id="11" name="Text Placeholder 2"/>
          <p:cNvSpPr txBox="1">
            <a:spLocks/>
          </p:cNvSpPr>
          <p:nvPr/>
        </p:nvSpPr>
        <p:spPr>
          <a:xfrm>
            <a:off x="1039091" y="1789266"/>
            <a:ext cx="9535523" cy="3946516"/>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Wingdings" panose="05000000000000000000" pitchFamily="2" charset="2"/>
              <a:buChar char="v"/>
            </a:pPr>
            <a:r>
              <a:rPr lang="en-US" sz="3200" b="1" dirty="0"/>
              <a:t>Initiates action </a:t>
            </a:r>
          </a:p>
          <a:p>
            <a:pPr marL="457200" indent="-457200">
              <a:buFont typeface="Wingdings" panose="05000000000000000000" pitchFamily="2" charset="2"/>
              <a:buChar char="v"/>
            </a:pPr>
            <a:r>
              <a:rPr lang="en-US" sz="3200" b="1" dirty="0"/>
              <a:t>Motivation </a:t>
            </a:r>
          </a:p>
          <a:p>
            <a:pPr marL="457200" indent="-457200">
              <a:buFont typeface="Wingdings" panose="05000000000000000000" pitchFamily="2" charset="2"/>
              <a:buChar char="v"/>
            </a:pPr>
            <a:r>
              <a:rPr lang="en-US" sz="3200" b="1" dirty="0"/>
              <a:t> Providing guidance </a:t>
            </a:r>
          </a:p>
          <a:p>
            <a:pPr marL="457200" indent="-457200">
              <a:buFont typeface="Wingdings" panose="05000000000000000000" pitchFamily="2" charset="2"/>
              <a:buChar char="v"/>
            </a:pPr>
            <a:r>
              <a:rPr lang="en-US" sz="3200" b="1" dirty="0"/>
              <a:t> Creating confidence </a:t>
            </a:r>
          </a:p>
          <a:p>
            <a:pPr marL="457200" indent="-457200">
              <a:buFont typeface="Wingdings" panose="05000000000000000000" pitchFamily="2" charset="2"/>
              <a:buChar char="v"/>
            </a:pPr>
            <a:r>
              <a:rPr lang="en-US" sz="3200" b="1" dirty="0"/>
              <a:t> Co-ordination </a:t>
            </a:r>
          </a:p>
          <a:p>
            <a:pPr marL="457200" indent="-457200">
              <a:buFont typeface="Wingdings" panose="05000000000000000000" pitchFamily="2" charset="2"/>
              <a:buChar char="v"/>
            </a:pPr>
            <a:r>
              <a:rPr lang="en-US" sz="3200" b="1" dirty="0"/>
              <a:t>Effective planning </a:t>
            </a:r>
          </a:p>
          <a:p>
            <a:pPr marL="457200" indent="-457200">
              <a:buFont typeface="Wingdings" panose="05000000000000000000" pitchFamily="2" charset="2"/>
              <a:buChar char="v"/>
            </a:pPr>
            <a:r>
              <a:rPr lang="en-US" sz="3200" b="1" dirty="0"/>
              <a:t>Inspiration &amp; motivation</a:t>
            </a:r>
          </a:p>
          <a:p>
            <a:pPr marL="457200" indent="-457200">
              <a:buFont typeface="Wingdings" panose="05000000000000000000" pitchFamily="2" charset="2"/>
              <a:buChar char="v"/>
            </a:pPr>
            <a:endParaRPr lang="ar-SA" sz="3200" b="1" dirty="0"/>
          </a:p>
        </p:txBody>
      </p:sp>
    </p:spTree>
    <p:extLst>
      <p:ext uri="{BB962C8B-B14F-4D97-AF65-F5344CB8AC3E}">
        <p14:creationId xmlns:p14="http://schemas.microsoft.com/office/powerpoint/2010/main" val="3391602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52027"/>
          <a:stretch/>
        </p:blipFill>
        <p:spPr>
          <a:xfrm>
            <a:off x="4217987" y="2620068"/>
            <a:ext cx="3040381" cy="2207148"/>
          </a:xfrm>
          <a:prstGeom prst="rect">
            <a:avLst/>
          </a:prstGeom>
        </p:spPr>
      </p:pic>
      <p:grpSp>
        <p:nvGrpSpPr>
          <p:cNvPr id="6" name="Group 5"/>
          <p:cNvGrpSpPr/>
          <p:nvPr/>
        </p:nvGrpSpPr>
        <p:grpSpPr>
          <a:xfrm rot="20785334">
            <a:off x="6917841" y="1811501"/>
            <a:ext cx="4496899" cy="2765795"/>
            <a:chOff x="5285892" y="527389"/>
            <a:chExt cx="3237182" cy="3205897"/>
          </a:xfrm>
        </p:grpSpPr>
        <p:sp>
          <p:nvSpPr>
            <p:cNvPr id="7" name="Ellipse 98"/>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8" name="Oval 7"/>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9" name="Group 8"/>
            <p:cNvGrpSpPr/>
            <p:nvPr/>
          </p:nvGrpSpPr>
          <p:grpSpPr>
            <a:xfrm rot="366406">
              <a:off x="6134314" y="527389"/>
              <a:ext cx="2388760" cy="2388760"/>
              <a:chOff x="3585786" y="274020"/>
              <a:chExt cx="2388760" cy="2388760"/>
            </a:xfrm>
          </p:grpSpPr>
          <p:grpSp>
            <p:nvGrpSpPr>
              <p:cNvPr id="11" name="Group 10"/>
              <p:cNvGrpSpPr/>
              <p:nvPr/>
            </p:nvGrpSpPr>
            <p:grpSpPr>
              <a:xfrm>
                <a:off x="3585786" y="274020"/>
                <a:ext cx="2388760" cy="2388760"/>
                <a:chOff x="3585786" y="274020"/>
                <a:chExt cx="2388760" cy="2388760"/>
              </a:xfrm>
            </p:grpSpPr>
            <p:sp>
              <p:nvSpPr>
                <p:cNvPr id="13" name="Oval 12"/>
                <p:cNvSpPr/>
                <p:nvPr/>
              </p:nvSpPr>
              <p:spPr>
                <a:xfrm rot="427788" flipH="1">
                  <a:off x="3585786" y="274020"/>
                  <a:ext cx="2388760"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4" name="Oval 13"/>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2" name="Rectangle 11"/>
              <p:cNvSpPr/>
              <p:nvPr/>
            </p:nvSpPr>
            <p:spPr>
              <a:xfrm rot="448260" flipH="1">
                <a:off x="3837411" y="1158920"/>
                <a:ext cx="1937039" cy="647040"/>
              </a:xfrm>
              <a:prstGeom prst="rect">
                <a:avLst/>
              </a:prstGeom>
            </p:spPr>
            <p:txBody>
              <a:bodyPr wrap="square">
                <a:spAutoFit/>
              </a:bodyPr>
              <a:lstStyle/>
              <a:p>
                <a:pPr algn="ctr"/>
                <a:r>
                  <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Leadership</a:t>
                </a:r>
              </a:p>
            </p:txBody>
          </p:sp>
        </p:grpSp>
        <p:sp>
          <p:nvSpPr>
            <p:cNvPr id="10" name="Oval 9"/>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5" name="Group 14"/>
          <p:cNvGrpSpPr/>
          <p:nvPr/>
        </p:nvGrpSpPr>
        <p:grpSpPr>
          <a:xfrm rot="695090">
            <a:off x="332757" y="1672698"/>
            <a:ext cx="4197088" cy="2695767"/>
            <a:chOff x="558066" y="496585"/>
            <a:chExt cx="2952620" cy="3222188"/>
          </a:xfrm>
        </p:grpSpPr>
        <p:sp>
          <p:nvSpPr>
            <p:cNvPr id="16" name="Oval 15"/>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7" name="Group 16"/>
            <p:cNvGrpSpPr/>
            <p:nvPr/>
          </p:nvGrpSpPr>
          <p:grpSpPr>
            <a:xfrm>
              <a:off x="558066" y="496585"/>
              <a:ext cx="2952620" cy="3222188"/>
              <a:chOff x="937560" y="375602"/>
              <a:chExt cx="2952620" cy="3222188"/>
            </a:xfrm>
          </p:grpSpPr>
          <p:grpSp>
            <p:nvGrpSpPr>
              <p:cNvPr id="4" name="Group 3"/>
              <p:cNvGrpSpPr/>
              <p:nvPr/>
            </p:nvGrpSpPr>
            <p:grpSpPr>
              <a:xfrm rot="21215437">
                <a:off x="937560" y="375602"/>
                <a:ext cx="2388760" cy="2388760"/>
                <a:chOff x="937154" y="372850"/>
                <a:chExt cx="2388760" cy="2388760"/>
              </a:xfrm>
            </p:grpSpPr>
            <p:grpSp>
              <p:nvGrpSpPr>
                <p:cNvPr id="20" name="Group 19"/>
                <p:cNvGrpSpPr/>
                <p:nvPr/>
              </p:nvGrpSpPr>
              <p:grpSpPr>
                <a:xfrm>
                  <a:off x="937154" y="372850"/>
                  <a:ext cx="2388760" cy="2388760"/>
                  <a:chOff x="937154" y="372850"/>
                  <a:chExt cx="2388760" cy="2388760"/>
                </a:xfrm>
              </p:grpSpPr>
              <p:sp>
                <p:nvSpPr>
                  <p:cNvPr id="22" name="Oval 21"/>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6" name="Oval 25"/>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1" name="Rectangle 20"/>
                <p:cNvSpPr/>
                <p:nvPr/>
              </p:nvSpPr>
              <p:spPr>
                <a:xfrm rot="21289473">
                  <a:off x="1155477" y="1240975"/>
                  <a:ext cx="1937039" cy="846120"/>
                </a:xfrm>
                <a:prstGeom prst="rect">
                  <a:avLst/>
                </a:prstGeom>
              </p:spPr>
              <p:txBody>
                <a:bodyPr wrap="square">
                  <a:spAutoFit/>
                </a:bodyPr>
                <a:lstStyle/>
                <a:p>
                  <a:pPr algn="ctr"/>
                  <a:r>
                    <a:rPr lang="en-US" sz="32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Management</a:t>
                  </a: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 </a:t>
                  </a:r>
                </a:p>
              </p:txBody>
            </p:sp>
          </p:grpSp>
          <p:sp>
            <p:nvSpPr>
              <p:cNvPr id="19" name="Oval 18"/>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sp>
        <p:nvSpPr>
          <p:cNvPr id="27" name="TextBox 26"/>
          <p:cNvSpPr txBox="1"/>
          <p:nvPr/>
        </p:nvSpPr>
        <p:spPr>
          <a:xfrm>
            <a:off x="3060121" y="1017612"/>
            <a:ext cx="5677357" cy="646331"/>
          </a:xfrm>
          <a:prstGeom prst="rect">
            <a:avLst/>
          </a:prstGeom>
          <a:noFill/>
        </p:spPr>
        <p:txBody>
          <a:bodyPr wrap="square" rtlCol="0">
            <a:spAutoFit/>
          </a:bodyPr>
          <a:lstStyle/>
          <a:p>
            <a:pPr algn="ctr"/>
            <a:r>
              <a:rPr lang="en-US" sz="3600" b="1" dirty="0"/>
              <a:t>Management Vs. Leadership</a:t>
            </a:r>
          </a:p>
        </p:txBody>
      </p:sp>
      <p:sp>
        <p:nvSpPr>
          <p:cNvPr id="28" name="Rectangle 27"/>
          <p:cNvSpPr/>
          <p:nvPr/>
        </p:nvSpPr>
        <p:spPr>
          <a:xfrm>
            <a:off x="442829" y="4294492"/>
            <a:ext cx="3648799" cy="1938992"/>
          </a:xfrm>
          <a:prstGeom prst="rect">
            <a:avLst/>
          </a:prstGeom>
        </p:spPr>
        <p:txBody>
          <a:bodyPr wrap="square">
            <a:spAutoFit/>
          </a:bodyPr>
          <a:lstStyle/>
          <a:p>
            <a:pPr algn="ctr" rtl="0"/>
            <a:r>
              <a:rPr lang="en-US" altLang="ar-EG" sz="2000" b="1" dirty="0"/>
              <a:t>is the ability to organize resources and coordinate the execution of tasks necessary to reach a goal in a timely and cost effective manner</a:t>
            </a:r>
          </a:p>
          <a:p>
            <a:pPr algn="ctr" rtl="0"/>
            <a:endParaRPr lang="en-US" altLang="ar-EG" sz="2000" b="1" dirty="0"/>
          </a:p>
        </p:txBody>
      </p:sp>
      <p:sp>
        <p:nvSpPr>
          <p:cNvPr id="29" name="Rectangle 28"/>
          <p:cNvSpPr/>
          <p:nvPr/>
        </p:nvSpPr>
        <p:spPr>
          <a:xfrm>
            <a:off x="7762488" y="4501328"/>
            <a:ext cx="3648799" cy="1938992"/>
          </a:xfrm>
          <a:prstGeom prst="rect">
            <a:avLst/>
          </a:prstGeom>
        </p:spPr>
        <p:txBody>
          <a:bodyPr wrap="square">
            <a:spAutoFit/>
          </a:bodyPr>
          <a:lstStyle/>
          <a:p>
            <a:pPr algn="ctr" rtl="0"/>
            <a:r>
              <a:rPr lang="en-US" altLang="ar-EG" sz="2000" b="1" dirty="0"/>
              <a:t>is the process of influencing people and providing an environment for them to achieve team or organizational objectives    </a:t>
            </a:r>
          </a:p>
          <a:p>
            <a:pPr algn="ctr" rtl="0"/>
            <a:endParaRPr lang="en-US" altLang="ar-EG" sz="2000" b="1" dirty="0"/>
          </a:p>
        </p:txBody>
      </p:sp>
    </p:spTree>
    <p:extLst>
      <p:ext uri="{BB962C8B-B14F-4D97-AF65-F5344CB8AC3E}">
        <p14:creationId xmlns:p14="http://schemas.microsoft.com/office/powerpoint/2010/main" val="2388645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0874" y="1397680"/>
            <a:ext cx="573857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489098" y="1549486"/>
            <a:ext cx="5041739" cy="4199291"/>
          </a:xfrm>
          <a:prstGeom prst="rect">
            <a:avLst/>
          </a:prstGeom>
        </p:spPr>
        <p:txBody>
          <a:bodyPr wrap="square">
            <a:spAutoFit/>
          </a:bodyPr>
          <a:lstStyle/>
          <a:p>
            <a:pPr marL="0" indent="0" algn="ctr" rtl="0">
              <a:buNone/>
            </a:pPr>
            <a:r>
              <a:rPr lang="en-US" altLang="ar-EG" sz="2400" b="1" dirty="0"/>
              <a:t>Manager is </a:t>
            </a:r>
          </a:p>
          <a:p>
            <a:pPr algn="l" rtl="0"/>
            <a:r>
              <a:rPr lang="en-US" altLang="ar-EG" sz="2400" dirty="0"/>
              <a:t>a person controlling or administering a business or a part of a business. </a:t>
            </a:r>
          </a:p>
          <a:p>
            <a:pPr algn="l" rtl="0"/>
            <a:r>
              <a:rPr lang="en-US" altLang="ar-EG" sz="2400" dirty="0"/>
              <a:t>A person regarded in</a:t>
            </a:r>
            <a:br>
              <a:rPr lang="en-US" altLang="ar-EG" sz="2400" dirty="0"/>
            </a:br>
            <a:r>
              <a:rPr lang="en-US" altLang="ar-EG" sz="2400" dirty="0"/>
              <a:t>terms of skill in household or financial or other management.</a:t>
            </a:r>
          </a:p>
          <a:p>
            <a:pPr algn="l" rtl="0"/>
            <a:endParaRPr lang="en-US" altLang="ar-EG" sz="2400" dirty="0"/>
          </a:p>
          <a:p>
            <a:pPr marL="0" indent="0" algn="ctr" rtl="0">
              <a:buNone/>
            </a:pPr>
            <a:r>
              <a:rPr lang="en-US" altLang="ar-EG" sz="2400" b="1" dirty="0"/>
              <a:t>Leader is </a:t>
            </a:r>
          </a:p>
          <a:p>
            <a:pPr algn="l" rtl="0"/>
            <a:r>
              <a:rPr lang="en-US" altLang="ar-EG" sz="2400" dirty="0"/>
              <a:t>a person who is followed by others</a:t>
            </a:r>
            <a:r>
              <a:rPr lang="en-US" altLang="ar-EG" sz="2400" b="1" dirty="0"/>
              <a:t>. </a:t>
            </a:r>
          </a:p>
          <a:p>
            <a:pPr algn="l" rtl="0"/>
            <a:endParaRPr lang="en-US" altLang="ar-EG" sz="2400" dirty="0"/>
          </a:p>
          <a:p>
            <a:pPr>
              <a:lnSpc>
                <a:spcPct val="120000"/>
              </a:lnSpc>
            </a:pPr>
            <a:endParaRPr lang="en-US" sz="2400" dirty="0">
              <a:latin typeface="Alexandria" charset="0"/>
              <a:cs typeface="Alexandria" charset="0"/>
            </a:endParaRPr>
          </a:p>
        </p:txBody>
      </p:sp>
      <p:sp>
        <p:nvSpPr>
          <p:cNvPr id="17" name="TextBox 16"/>
          <p:cNvSpPr txBox="1"/>
          <p:nvPr/>
        </p:nvSpPr>
        <p:spPr>
          <a:xfrm>
            <a:off x="6944248" y="3996751"/>
            <a:ext cx="4113898" cy="584775"/>
          </a:xfrm>
          <a:prstGeom prst="rect">
            <a:avLst/>
          </a:prstGeom>
          <a:noFill/>
        </p:spPr>
        <p:txBody>
          <a:bodyPr wrap="square" rtlCol="0">
            <a:spAutoFit/>
          </a:bodyPr>
          <a:lstStyle/>
          <a:p>
            <a:pPr algn="ctr"/>
            <a:r>
              <a:rPr lang="en-US" altLang="ar-EG" sz="3200" b="1" dirty="0">
                <a:effectLst>
                  <a:outerShdw blurRad="38100" dist="38100" dir="2700000" algn="tl">
                    <a:srgbClr val="000000">
                      <a:alpha val="43137"/>
                    </a:srgbClr>
                  </a:outerShdw>
                </a:effectLst>
              </a:rPr>
              <a:t>Manager vs Leader</a:t>
            </a:r>
            <a:endParaRPr lang="en-US" sz="3200" b="1" dirty="0">
              <a:solidFill>
                <a:srgbClr val="2D3956"/>
              </a:solidFill>
              <a:latin typeface="Tajawal Medium" panose="00000600000000000000" pitchFamily="2" charset="-78"/>
              <a:cs typeface="Tajawal Medium" panose="00000600000000000000"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2377D1EE-DB03-7513-9C95-48568E0D0D3B}"/>
              </a:ext>
            </a:extLst>
          </p:cNvPr>
          <p:cNvSpPr>
            <a:spLocks noGrp="1"/>
          </p:cNvSpPr>
          <p:nvPr>
            <p:ph type="pic" sz="quarter" idx="10"/>
          </p:nvPr>
        </p:nvSpPr>
        <p:spPr/>
      </p:sp>
      <p:pic>
        <p:nvPicPr>
          <p:cNvPr id="10" name="Picture Placeholder 6">
            <a:extLst>
              <a:ext uri="{FF2B5EF4-FFF2-40B4-BE49-F238E27FC236}">
                <a16:creationId xmlns:a16="http://schemas.microsoft.com/office/drawing/2014/main" xmlns="" id="{4C6447BA-59C6-D131-369D-BAC878F96BF0}"/>
              </a:ext>
            </a:extLst>
          </p:cNvPr>
          <p:cNvPicPr>
            <a:picLocks noChangeAspect="1"/>
          </p:cNvPicPr>
          <p:nvPr/>
        </p:nvPicPr>
        <p:blipFill>
          <a:blip r:embed="rId3">
            <a:extLst>
              <a:ext uri="{28A0092B-C50C-407E-A947-70E740481C1C}">
                <a14:useLocalDpi xmlns:a14="http://schemas.microsoft.com/office/drawing/2010/main" val="0"/>
              </a:ext>
            </a:extLst>
          </a:blip>
          <a:srcRect t="1003" b="1003"/>
          <a:stretch>
            <a:fillRect/>
          </a:stretch>
        </p:blipFill>
        <p:spPr>
          <a:xfrm>
            <a:off x="6089445" y="921321"/>
            <a:ext cx="5049376" cy="2578246"/>
          </a:xfrm>
          <a:prstGeom prst="rect">
            <a:avLst/>
          </a:prstGeom>
          <a:solidFill>
            <a:schemeClr val="bg1">
              <a:lumMod val="85000"/>
              <a:alpha val="50000"/>
            </a:schemeClr>
          </a:solidFill>
        </p:spPr>
      </p:pic>
    </p:spTree>
    <p:extLst>
      <p:ext uri="{BB962C8B-B14F-4D97-AF65-F5344CB8AC3E}">
        <p14:creationId xmlns:p14="http://schemas.microsoft.com/office/powerpoint/2010/main" val="11607827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descr="The Difference Between Leading &amp; Managing ">
            <a:extLst>
              <a:ext uri="{FF2B5EF4-FFF2-40B4-BE49-F238E27FC236}">
                <a16:creationId xmlns:a16="http://schemas.microsoft.com/office/drawing/2014/main" xmlns="" id="{FA02BA2D-BC77-CC05-83CF-F0EBC2BC3A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9402" y="1398494"/>
            <a:ext cx="9144000" cy="4066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904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1452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Content Placeholder 13">
            <a:extLst>
              <a:ext uri="{FF2B5EF4-FFF2-40B4-BE49-F238E27FC236}">
                <a16:creationId xmlns:a16="http://schemas.microsoft.com/office/drawing/2014/main" xmlns="" id="{3C9333D5-4C9C-DF04-BCFC-A571AC41B062}"/>
              </a:ext>
            </a:extLst>
          </p:cNvPr>
          <p:cNvGraphicFramePr>
            <a:graphicFrameLocks/>
          </p:cNvGraphicFramePr>
          <p:nvPr/>
        </p:nvGraphicFramePr>
        <p:xfrm>
          <a:off x="818708" y="1488216"/>
          <a:ext cx="10192230" cy="4408248"/>
        </p:xfrm>
        <a:graphic>
          <a:graphicData uri="http://schemas.openxmlformats.org/drawingml/2006/table">
            <a:tbl>
              <a:tblPr rtl="1" firstRow="1" bandRow="1">
                <a:tableStyleId>{5C22544A-7EE6-4342-B048-85BDC9FD1C3A}</a:tableStyleId>
              </a:tblPr>
              <a:tblGrid>
                <a:gridCol w="5096115">
                  <a:extLst>
                    <a:ext uri="{9D8B030D-6E8A-4147-A177-3AD203B41FA5}">
                      <a16:colId xmlns:a16="http://schemas.microsoft.com/office/drawing/2014/main" xmlns="" val="20000"/>
                    </a:ext>
                  </a:extLst>
                </a:gridCol>
                <a:gridCol w="5096115">
                  <a:extLst>
                    <a:ext uri="{9D8B030D-6E8A-4147-A177-3AD203B41FA5}">
                      <a16:colId xmlns:a16="http://schemas.microsoft.com/office/drawing/2014/main" xmlns="" val="20001"/>
                    </a:ext>
                  </a:extLst>
                </a:gridCol>
              </a:tblGrid>
              <a:tr h="938364">
                <a:tc>
                  <a:txBody>
                    <a:bodyPr/>
                    <a:lstStyle/>
                    <a:p>
                      <a:pPr algn="ctr" rtl="0"/>
                      <a:r>
                        <a:rPr lang="en-US" sz="2800" b="1" dirty="0">
                          <a:solidFill>
                            <a:srgbClr val="424242"/>
                          </a:solidFill>
                          <a:latin typeface="Roboto"/>
                        </a:rPr>
                        <a:t>leader </a:t>
                      </a:r>
                      <a:endParaRPr lang="ar-EG" sz="2800" dirty="0"/>
                    </a:p>
                  </a:txBody>
                  <a:tcPr>
                    <a:solidFill>
                      <a:schemeClr val="bg1">
                        <a:lumMod val="85000"/>
                      </a:schemeClr>
                    </a:solidFill>
                  </a:tcPr>
                </a:tc>
                <a:tc>
                  <a:txBody>
                    <a:bodyPr/>
                    <a:lstStyle/>
                    <a:p>
                      <a:pPr algn="ctr" rtl="0"/>
                      <a:r>
                        <a:rPr lang="en-US" sz="2800" b="1" dirty="0">
                          <a:solidFill>
                            <a:srgbClr val="424242"/>
                          </a:solidFill>
                          <a:latin typeface="Roboto"/>
                        </a:rPr>
                        <a:t>Manager</a:t>
                      </a:r>
                    </a:p>
                    <a:p>
                      <a:pPr algn="ctr" rtl="0"/>
                      <a:r>
                        <a:rPr lang="en-US" sz="2800" b="1" dirty="0">
                          <a:solidFill>
                            <a:srgbClr val="424242"/>
                          </a:solidFill>
                          <a:latin typeface="Roboto"/>
                        </a:rPr>
                        <a:t> </a:t>
                      </a:r>
                      <a:endParaRPr lang="ar-EG" sz="2800" dirty="0"/>
                    </a:p>
                  </a:txBody>
                  <a:tcPr>
                    <a:solidFill>
                      <a:schemeClr val="bg1">
                        <a:lumMod val="85000"/>
                      </a:schemeClr>
                    </a:solidFill>
                  </a:tcPr>
                </a:tc>
                <a:extLst>
                  <a:ext uri="{0D108BD9-81ED-4DB2-BD59-A6C34878D82A}">
                    <a16:rowId xmlns:a16="http://schemas.microsoft.com/office/drawing/2014/main" xmlns="" val="10000"/>
                  </a:ext>
                </a:extLst>
              </a:tr>
              <a:tr h="817284">
                <a:tc>
                  <a:txBody>
                    <a:bodyPr/>
                    <a:lstStyle/>
                    <a:p>
                      <a:pPr algn="ctr" rtl="0"/>
                      <a:r>
                        <a:rPr lang="en-US" sz="2400" b="1" dirty="0">
                          <a:solidFill>
                            <a:schemeClr val="tx1"/>
                          </a:solidFill>
                          <a:latin typeface="+mn-lt"/>
                        </a:rPr>
                        <a:t>innovator </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Administrator</a:t>
                      </a:r>
                    </a:p>
                  </a:txBody>
                  <a:tcPr/>
                </a:tc>
                <a:extLst>
                  <a:ext uri="{0D108BD9-81ED-4DB2-BD59-A6C34878D82A}">
                    <a16:rowId xmlns:a16="http://schemas.microsoft.com/office/drawing/2014/main" xmlns="" val="10001"/>
                  </a:ext>
                </a:extLst>
              </a:tr>
              <a:tr h="454047">
                <a:tc>
                  <a:txBody>
                    <a:bodyPr/>
                    <a:lstStyle/>
                    <a:p>
                      <a:pPr algn="ctr" rtl="0"/>
                      <a:r>
                        <a:rPr lang="en-US" sz="2400" b="1" dirty="0">
                          <a:solidFill>
                            <a:schemeClr val="tx1"/>
                          </a:solidFill>
                          <a:latin typeface="+mn-lt"/>
                        </a:rPr>
                        <a:t>ensures trust and results </a:t>
                      </a:r>
                      <a:endParaRPr lang="ar-EG" sz="2400" b="1" dirty="0">
                        <a:solidFill>
                          <a:schemeClr val="tx1"/>
                        </a:solidFill>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represents control and authority</a:t>
                      </a:r>
                      <a:endParaRPr lang="ar-EG" sz="2400" b="1" dirty="0">
                        <a:solidFill>
                          <a:schemeClr val="tx1"/>
                        </a:solidFill>
                        <a:latin typeface="+mn-lt"/>
                      </a:endParaRPr>
                    </a:p>
                  </a:txBody>
                  <a:tcPr/>
                </a:tc>
                <a:extLst>
                  <a:ext uri="{0D108BD9-81ED-4DB2-BD59-A6C34878D82A}">
                    <a16:rowId xmlns:a16="http://schemas.microsoft.com/office/drawing/2014/main" xmlns="" val="10002"/>
                  </a:ext>
                </a:extLst>
              </a:tr>
              <a:tr h="817284">
                <a:tc>
                  <a:txBody>
                    <a:bodyPr/>
                    <a:lstStyle/>
                    <a:p>
                      <a:pPr algn="ctr" rtl="0"/>
                      <a:r>
                        <a:rPr lang="en-US" sz="2400" b="1" dirty="0">
                          <a:solidFill>
                            <a:schemeClr val="tx1"/>
                          </a:solidFill>
                          <a:latin typeface="+mn-lt"/>
                        </a:rPr>
                        <a:t>asks questions about what and why</a:t>
                      </a:r>
                      <a:endParaRPr lang="ar-EG" sz="2400" b="1" dirty="0">
                        <a:solidFill>
                          <a:schemeClr val="tx1"/>
                        </a:solidFill>
                        <a:latin typeface="+mn-lt"/>
                      </a:endParaRPr>
                    </a:p>
                  </a:txBody>
                  <a:tcPr/>
                </a:tc>
                <a:tc>
                  <a:txBody>
                    <a:bodyPr/>
                    <a:lstStyle/>
                    <a:p>
                      <a:pPr algn="ctr" rtl="0"/>
                      <a:r>
                        <a:rPr lang="en-US" sz="2400" b="1" dirty="0">
                          <a:solidFill>
                            <a:schemeClr val="tx1"/>
                          </a:solidFill>
                          <a:latin typeface="+mn-lt"/>
                        </a:rPr>
                        <a:t>asks questions in how and when</a:t>
                      </a:r>
                      <a:endParaRPr lang="ar-EG" sz="2400" b="1" dirty="0">
                        <a:solidFill>
                          <a:schemeClr val="tx1"/>
                        </a:solidFill>
                        <a:latin typeface="+mn-lt"/>
                      </a:endParaRPr>
                    </a:p>
                  </a:txBody>
                  <a:tcPr/>
                </a:tc>
                <a:extLst>
                  <a:ext uri="{0D108BD9-81ED-4DB2-BD59-A6C34878D82A}">
                    <a16:rowId xmlns:a16="http://schemas.microsoft.com/office/drawing/2014/main" xmlns="" val="10003"/>
                  </a:ext>
                </a:extLst>
              </a:tr>
              <a:tr h="454047">
                <a:tc>
                  <a:txBody>
                    <a:bodyPr/>
                    <a:lstStyle/>
                    <a:p>
                      <a:pPr algn="ctr" rtl="0"/>
                      <a:r>
                        <a:rPr lang="en-US" sz="2400" b="1" dirty="0">
                          <a:solidFill>
                            <a:schemeClr val="tx1"/>
                          </a:solidFill>
                          <a:latin typeface="+mn-lt"/>
                        </a:rPr>
                        <a:t>give solutions </a:t>
                      </a:r>
                      <a:endParaRPr lang="ar-EG" sz="2400" b="1" dirty="0">
                        <a:solidFill>
                          <a:schemeClr val="tx1"/>
                        </a:solidFill>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create strategies</a:t>
                      </a:r>
                      <a:endParaRPr lang="ar-EG" sz="2400" b="1" dirty="0">
                        <a:solidFill>
                          <a:schemeClr val="tx1"/>
                        </a:solidFill>
                        <a:latin typeface="+mn-lt"/>
                      </a:endParaRPr>
                    </a:p>
                  </a:txBody>
                  <a:tcPr/>
                </a:tc>
                <a:extLst>
                  <a:ext uri="{0D108BD9-81ED-4DB2-BD59-A6C34878D82A}">
                    <a16:rowId xmlns:a16="http://schemas.microsoft.com/office/drawing/2014/main" xmlns="" val="10004"/>
                  </a:ext>
                </a:extLst>
              </a:tr>
              <a:tr h="454047">
                <a:tc>
                  <a:txBody>
                    <a:bodyPr/>
                    <a:lstStyle/>
                    <a:p>
                      <a:pPr algn="ctr" rtl="0"/>
                      <a:r>
                        <a:rPr lang="en-US" sz="2400" b="1" dirty="0">
                          <a:solidFill>
                            <a:schemeClr val="tx1"/>
                          </a:solidFill>
                          <a:latin typeface="+mn-lt"/>
                        </a:rPr>
                        <a:t>make followers </a:t>
                      </a:r>
                      <a:endParaRPr lang="ar-EG" sz="2400" b="1" dirty="0">
                        <a:solidFill>
                          <a:schemeClr val="tx1"/>
                        </a:solidFill>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1"/>
                          </a:solidFill>
                          <a:latin typeface="+mn-lt"/>
                        </a:rPr>
                        <a:t> look for subordinates</a:t>
                      </a:r>
                      <a:endParaRPr lang="ar-EG" sz="2400" b="1" dirty="0">
                        <a:solidFill>
                          <a:schemeClr val="tx1"/>
                        </a:solidFill>
                        <a:latin typeface="+mn-lt"/>
                      </a:endParaRPr>
                    </a:p>
                  </a:txBody>
                  <a:tcPr/>
                </a:tc>
                <a:extLst>
                  <a:ext uri="{0D108BD9-81ED-4DB2-BD59-A6C34878D82A}">
                    <a16:rowId xmlns:a16="http://schemas.microsoft.com/office/drawing/2014/main" xmlns="" val="10005"/>
                  </a:ext>
                </a:extLst>
              </a:tr>
              <a:tr h="45404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ar-EG" sz="2400" b="1" dirty="0">
                          <a:solidFill>
                            <a:schemeClr val="tx1"/>
                          </a:solidFill>
                          <a:latin typeface="+mn-lt"/>
                        </a:rPr>
                        <a:t>Do the right thing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ar-EG" sz="2400" b="1" dirty="0">
                          <a:solidFill>
                            <a:schemeClr val="tx1"/>
                          </a:solidFill>
                          <a:latin typeface="+mn-lt"/>
                        </a:rPr>
                        <a:t>Do things right</a:t>
                      </a:r>
                    </a:p>
                  </a:txBody>
                  <a:tcPr/>
                </a:tc>
                <a:extLst>
                  <a:ext uri="{0D108BD9-81ED-4DB2-BD59-A6C34878D82A}">
                    <a16:rowId xmlns:a16="http://schemas.microsoft.com/office/drawing/2014/main" xmlns="" val="10006"/>
                  </a:ext>
                </a:extLst>
              </a:tr>
            </a:tbl>
          </a:graphicData>
        </a:graphic>
      </p:graphicFrame>
      <p:sp>
        <p:nvSpPr>
          <p:cNvPr id="3" name="TextBox 2">
            <a:extLst>
              <a:ext uri="{FF2B5EF4-FFF2-40B4-BE49-F238E27FC236}">
                <a16:creationId xmlns:a16="http://schemas.microsoft.com/office/drawing/2014/main" xmlns="" id="{6063F3A7-DFC6-5B1E-C73F-5D4DE42241DC}"/>
              </a:ext>
            </a:extLst>
          </p:cNvPr>
          <p:cNvSpPr txBox="1"/>
          <p:nvPr/>
        </p:nvSpPr>
        <p:spPr>
          <a:xfrm>
            <a:off x="2695918" y="642272"/>
            <a:ext cx="6316038" cy="584775"/>
          </a:xfrm>
          <a:prstGeom prst="rect">
            <a:avLst/>
          </a:prstGeom>
          <a:noFill/>
        </p:spPr>
        <p:txBody>
          <a:bodyPr wrap="square">
            <a:spAutoFit/>
          </a:bodyPr>
          <a:lstStyle/>
          <a:p>
            <a:pPr algn="ctr"/>
            <a:r>
              <a:rPr lang="en-US" sz="3200" b="1" dirty="0">
                <a:solidFill>
                  <a:srgbClr val="C00000"/>
                </a:solidFill>
                <a:effectLst>
                  <a:outerShdw blurRad="38100" dist="38100" dir="2700000" algn="tl">
                    <a:srgbClr val="000000">
                      <a:alpha val="43137"/>
                    </a:srgbClr>
                  </a:outerShdw>
                </a:effectLst>
              </a:rPr>
              <a:t>Leaders Vs. Managers attributes</a:t>
            </a:r>
            <a:endParaRPr lang="en-US" sz="1200" dirty="0"/>
          </a:p>
        </p:txBody>
      </p:sp>
    </p:spTree>
    <p:extLst>
      <p:ext uri="{BB962C8B-B14F-4D97-AF65-F5344CB8AC3E}">
        <p14:creationId xmlns:p14="http://schemas.microsoft.com/office/powerpoint/2010/main" val="839211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Content Placeholder 4">
            <a:extLst>
              <a:ext uri="{FF2B5EF4-FFF2-40B4-BE49-F238E27FC236}">
                <a16:creationId xmlns:a16="http://schemas.microsoft.com/office/drawing/2014/main" xmlns="" id="{784B9355-F28A-07A8-0403-A719EDE5A48A}"/>
              </a:ext>
            </a:extLst>
          </p:cNvPr>
          <p:cNvSpPr txBox="1">
            <a:spLocks/>
          </p:cNvSpPr>
          <p:nvPr/>
        </p:nvSpPr>
        <p:spPr>
          <a:xfrm>
            <a:off x="1685486" y="1377826"/>
            <a:ext cx="3309731" cy="4351338"/>
          </a:xfrm>
          <a:prstGeom prst="rect">
            <a:avLst/>
          </a:prstGeom>
        </p:spPr>
        <p:txBody>
          <a:bodyPr vert="horz" lIns="91440" tIns="45720" rIns="91440" bIns="45720" rtlCol="1">
            <a:normAutofit lnSpcReduction="10000"/>
          </a:bodyPr>
          <a:lst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0">
              <a:buFont typeface="Arial" panose="020B0604020202020204" pitchFamily="34" charset="0"/>
              <a:buNone/>
            </a:pPr>
            <a:r>
              <a:rPr lang="en-US" altLang="ar-EG" sz="3600" b="1" dirty="0">
                <a:solidFill>
                  <a:srgbClr val="C00000"/>
                </a:solidFill>
                <a:effectLst>
                  <a:outerShdw blurRad="38100" dist="38100" dir="2700000" algn="tl">
                    <a:srgbClr val="000000">
                      <a:alpha val="43137"/>
                    </a:srgbClr>
                  </a:outerShdw>
                </a:effectLst>
              </a:rPr>
              <a:t>Leadership - soft skills</a:t>
            </a:r>
          </a:p>
          <a:p>
            <a:pPr marL="0" indent="0" algn="ctr" rtl="0">
              <a:lnSpc>
                <a:spcPct val="80000"/>
              </a:lnSpc>
              <a:buFont typeface="Arial" panose="020B0604020202020204" pitchFamily="34" charset="0"/>
              <a:buNone/>
            </a:pPr>
            <a:endParaRPr lang="en-US" altLang="ar-EG" dirty="0"/>
          </a:p>
          <a:p>
            <a:pPr marL="0" indent="0" algn="ctr" rtl="0">
              <a:lnSpc>
                <a:spcPct val="80000"/>
              </a:lnSpc>
              <a:buFont typeface="Arial" panose="020B0604020202020204" pitchFamily="34" charset="0"/>
              <a:buNone/>
            </a:pPr>
            <a:endParaRPr lang="en-US" altLang="ar-EG" dirty="0"/>
          </a:p>
          <a:p>
            <a:pPr marL="0" indent="0" algn="ctr" rtl="0">
              <a:lnSpc>
                <a:spcPct val="80000"/>
              </a:lnSpc>
              <a:buFont typeface="Arial" panose="020B0604020202020204" pitchFamily="34" charset="0"/>
              <a:buNone/>
            </a:pPr>
            <a:r>
              <a:rPr lang="en-US" altLang="ar-EG" dirty="0"/>
              <a:t>Communications</a:t>
            </a:r>
          </a:p>
          <a:p>
            <a:pPr marL="0" indent="0" algn="ctr" rtl="0">
              <a:lnSpc>
                <a:spcPct val="80000"/>
              </a:lnSpc>
              <a:buFont typeface="Arial" panose="020B0604020202020204" pitchFamily="34" charset="0"/>
              <a:buNone/>
            </a:pPr>
            <a:r>
              <a:rPr lang="en-US" altLang="ar-EG" dirty="0"/>
              <a:t>Motivation</a:t>
            </a:r>
          </a:p>
          <a:p>
            <a:pPr marL="0" indent="0" algn="ctr" rtl="0">
              <a:lnSpc>
                <a:spcPct val="80000"/>
              </a:lnSpc>
              <a:buFont typeface="Arial" panose="020B0604020202020204" pitchFamily="34" charset="0"/>
              <a:buNone/>
            </a:pPr>
            <a:r>
              <a:rPr lang="en-US" altLang="ar-EG" dirty="0"/>
              <a:t>Stress Management</a:t>
            </a:r>
          </a:p>
          <a:p>
            <a:pPr marL="0" indent="0" algn="ctr" rtl="0">
              <a:lnSpc>
                <a:spcPct val="80000"/>
              </a:lnSpc>
              <a:buFont typeface="Arial" panose="020B0604020202020204" pitchFamily="34" charset="0"/>
              <a:buNone/>
            </a:pPr>
            <a:r>
              <a:rPr lang="en-US" altLang="ar-EG" dirty="0"/>
              <a:t>Team Building</a:t>
            </a:r>
          </a:p>
          <a:p>
            <a:pPr marL="0" indent="0" algn="ctr" rtl="0">
              <a:lnSpc>
                <a:spcPct val="80000"/>
              </a:lnSpc>
              <a:buFont typeface="Arial" panose="020B0604020202020204" pitchFamily="34" charset="0"/>
              <a:buNone/>
            </a:pPr>
            <a:r>
              <a:rPr lang="en-US" altLang="ar-EG" dirty="0"/>
              <a:t>Change Management</a:t>
            </a:r>
          </a:p>
          <a:p>
            <a:pPr marL="0" indent="0" algn="ctr" rtl="0">
              <a:buFont typeface="Arial" panose="020B0604020202020204" pitchFamily="34" charset="0"/>
              <a:buNone/>
            </a:pPr>
            <a:endParaRPr lang="en-US" altLang="ar-EG" dirty="0"/>
          </a:p>
          <a:p>
            <a:pPr marL="0" indent="0" algn="ctr" rtl="0">
              <a:buFont typeface="Arial" panose="020B0604020202020204" pitchFamily="34" charset="0"/>
              <a:buNone/>
            </a:pPr>
            <a:endParaRPr lang="ar-EG" dirty="0"/>
          </a:p>
        </p:txBody>
      </p:sp>
      <p:sp>
        <p:nvSpPr>
          <p:cNvPr id="4" name="Content Placeholder 5">
            <a:extLst>
              <a:ext uri="{FF2B5EF4-FFF2-40B4-BE49-F238E27FC236}">
                <a16:creationId xmlns:a16="http://schemas.microsoft.com/office/drawing/2014/main" xmlns="" id="{F57B52DC-2FDF-6CD7-6D75-84FCE092278E}"/>
              </a:ext>
            </a:extLst>
          </p:cNvPr>
          <p:cNvSpPr txBox="1">
            <a:spLocks/>
          </p:cNvSpPr>
          <p:nvPr/>
        </p:nvSpPr>
        <p:spPr>
          <a:xfrm>
            <a:off x="6439655" y="1377826"/>
            <a:ext cx="36609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Font typeface="Arial" panose="020B0604020202020204" pitchFamily="34" charset="0"/>
              <a:buNone/>
            </a:pPr>
            <a:r>
              <a:rPr lang="en-US" altLang="ar-EG" sz="3600" b="1" dirty="0">
                <a:solidFill>
                  <a:srgbClr val="C00000"/>
                </a:solidFill>
                <a:effectLst>
                  <a:outerShdw blurRad="38100" dist="38100" dir="2700000" algn="tl">
                    <a:srgbClr val="000000">
                      <a:alpha val="43137"/>
                    </a:srgbClr>
                  </a:outerShdw>
                </a:effectLst>
              </a:rPr>
              <a:t>Management - hard skills</a:t>
            </a:r>
          </a:p>
          <a:p>
            <a:pPr marL="0" indent="0" algn="ctr">
              <a:lnSpc>
                <a:spcPct val="80000"/>
              </a:lnSpc>
              <a:buFont typeface="Arial" panose="020B0604020202020204" pitchFamily="34" charset="0"/>
              <a:buNone/>
            </a:pPr>
            <a:endParaRPr lang="en-US" altLang="ar-EG" dirty="0"/>
          </a:p>
          <a:p>
            <a:pPr marL="0" indent="0" algn="ctr">
              <a:lnSpc>
                <a:spcPct val="80000"/>
              </a:lnSpc>
              <a:buFont typeface="Arial" panose="020B0604020202020204" pitchFamily="34" charset="0"/>
              <a:buNone/>
            </a:pPr>
            <a:endParaRPr lang="en-US" altLang="ar-EG" dirty="0"/>
          </a:p>
          <a:p>
            <a:pPr marL="0" indent="0" algn="ctr">
              <a:lnSpc>
                <a:spcPct val="80000"/>
              </a:lnSpc>
              <a:buFont typeface="Arial" panose="020B0604020202020204" pitchFamily="34" charset="0"/>
              <a:buNone/>
            </a:pPr>
            <a:r>
              <a:rPr lang="en-US" altLang="ar-EG" dirty="0"/>
              <a:t>Scheduling</a:t>
            </a:r>
          </a:p>
          <a:p>
            <a:pPr marL="0" indent="0" algn="ctr">
              <a:lnSpc>
                <a:spcPct val="80000"/>
              </a:lnSpc>
              <a:buFont typeface="Arial" panose="020B0604020202020204" pitchFamily="34" charset="0"/>
              <a:buNone/>
            </a:pPr>
            <a:r>
              <a:rPr lang="en-US" altLang="ar-EG" dirty="0"/>
              <a:t>Staffing</a:t>
            </a:r>
          </a:p>
          <a:p>
            <a:pPr marL="0" indent="0" algn="ctr">
              <a:lnSpc>
                <a:spcPct val="80000"/>
              </a:lnSpc>
              <a:buFont typeface="Arial" panose="020B0604020202020204" pitchFamily="34" charset="0"/>
              <a:buNone/>
            </a:pPr>
            <a:r>
              <a:rPr lang="en-US" altLang="ar-EG" dirty="0"/>
              <a:t>Activity Analysis</a:t>
            </a:r>
          </a:p>
          <a:p>
            <a:pPr marL="0" indent="0" algn="ctr">
              <a:lnSpc>
                <a:spcPct val="80000"/>
              </a:lnSpc>
              <a:buFont typeface="Arial" panose="020B0604020202020204" pitchFamily="34" charset="0"/>
              <a:buNone/>
            </a:pPr>
            <a:r>
              <a:rPr lang="en-US" altLang="ar-EG" dirty="0"/>
              <a:t>Project Controls</a:t>
            </a:r>
          </a:p>
          <a:p>
            <a:pPr marL="0" indent="0" algn="ctr">
              <a:buFont typeface="Arial" panose="020B0604020202020204" pitchFamily="34" charset="0"/>
              <a:buNone/>
            </a:pPr>
            <a:endParaRPr lang="ar-EG" dirty="0"/>
          </a:p>
        </p:txBody>
      </p:sp>
      <p:sp>
        <p:nvSpPr>
          <p:cNvPr id="6" name="TextBox 5">
            <a:extLst>
              <a:ext uri="{FF2B5EF4-FFF2-40B4-BE49-F238E27FC236}">
                <a16:creationId xmlns:a16="http://schemas.microsoft.com/office/drawing/2014/main" xmlns="" id="{6063F3A7-DFC6-5B1E-C73F-5D4DE42241DC}"/>
              </a:ext>
            </a:extLst>
          </p:cNvPr>
          <p:cNvSpPr txBox="1"/>
          <p:nvPr/>
        </p:nvSpPr>
        <p:spPr>
          <a:xfrm>
            <a:off x="3093776" y="659888"/>
            <a:ext cx="5300210" cy="523220"/>
          </a:xfrm>
          <a:prstGeom prst="rect">
            <a:avLst/>
          </a:prstGeom>
          <a:noFill/>
        </p:spPr>
        <p:txBody>
          <a:bodyPr wrap="square">
            <a:spAutoFit/>
          </a:bodyPr>
          <a:lstStyle/>
          <a:p>
            <a:pPr algn="ctr"/>
            <a:r>
              <a:rPr lang="en-US" altLang="ar-EG" sz="2800" b="1" dirty="0">
                <a:effectLst>
                  <a:outerShdw blurRad="38100" dist="38100" dir="2700000" algn="tl">
                    <a:srgbClr val="000000">
                      <a:alpha val="43137"/>
                    </a:srgbClr>
                  </a:outerShdw>
                </a:effectLst>
              </a:rPr>
              <a:t>Leadership &amp; Management Skills</a:t>
            </a:r>
            <a:endParaRPr lang="en-US" sz="2800" dirty="0"/>
          </a:p>
        </p:txBody>
      </p:sp>
    </p:spTree>
    <p:extLst>
      <p:ext uri="{BB962C8B-B14F-4D97-AF65-F5344CB8AC3E}">
        <p14:creationId xmlns:p14="http://schemas.microsoft.com/office/powerpoint/2010/main" val="1924685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5952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712F5CB8-8D26-22B2-49E7-05732E16F810}"/>
              </a:ext>
            </a:extLst>
          </p:cNvPr>
          <p:cNvSpPr txBox="1"/>
          <p:nvPr/>
        </p:nvSpPr>
        <p:spPr>
          <a:xfrm>
            <a:off x="2313582" y="2757802"/>
            <a:ext cx="7141700" cy="2319418"/>
          </a:xfrm>
          <a:prstGeom prst="rect">
            <a:avLst/>
          </a:prstGeom>
          <a:noFill/>
        </p:spPr>
        <p:txBody>
          <a:bodyPr wrap="square">
            <a:spAutoFit/>
          </a:bodyPr>
          <a:lstStyle/>
          <a:p>
            <a:pPr algn="ctr">
              <a:lnSpc>
                <a:spcPct val="80000"/>
              </a:lnSpc>
            </a:pPr>
            <a:r>
              <a:rPr lang="en-US" altLang="en-US" sz="3600" b="1" dirty="0">
                <a:solidFill>
                  <a:srgbClr val="C00000"/>
                </a:solidFill>
              </a:rPr>
              <a:t>All the leaders can be managers </a:t>
            </a:r>
          </a:p>
          <a:p>
            <a:pPr algn="ctr">
              <a:lnSpc>
                <a:spcPct val="80000"/>
              </a:lnSpc>
            </a:pPr>
            <a:endParaRPr lang="en-US" altLang="en-US" sz="3600" b="1" dirty="0">
              <a:solidFill>
                <a:srgbClr val="C00000"/>
              </a:solidFill>
            </a:endParaRPr>
          </a:p>
          <a:p>
            <a:pPr algn="ctr">
              <a:lnSpc>
                <a:spcPct val="80000"/>
              </a:lnSpc>
            </a:pPr>
            <a:r>
              <a:rPr lang="en-US" altLang="en-US" sz="3600" b="1" u="sng" dirty="0">
                <a:solidFill>
                  <a:srgbClr val="C00000"/>
                </a:solidFill>
              </a:rPr>
              <a:t>But</a:t>
            </a:r>
          </a:p>
          <a:p>
            <a:pPr algn="ctr">
              <a:lnSpc>
                <a:spcPct val="80000"/>
              </a:lnSpc>
            </a:pPr>
            <a:endParaRPr lang="en-US" altLang="en-US" sz="3600" b="1" u="sng" dirty="0">
              <a:solidFill>
                <a:srgbClr val="C00000"/>
              </a:solidFill>
            </a:endParaRPr>
          </a:p>
          <a:p>
            <a:pPr algn="ctr">
              <a:lnSpc>
                <a:spcPct val="80000"/>
              </a:lnSpc>
            </a:pPr>
            <a:r>
              <a:rPr lang="en-US" altLang="en-US" sz="3600" b="1" u="sng" dirty="0">
                <a:solidFill>
                  <a:srgbClr val="C00000"/>
                </a:solidFill>
              </a:rPr>
              <a:t>Not all the managers can be leaders</a:t>
            </a:r>
            <a:endParaRPr lang="en-US" altLang="en-US" sz="3600" u="sng" dirty="0">
              <a:solidFill>
                <a:srgbClr val="C00000"/>
              </a:solidFill>
            </a:endParaRPr>
          </a:p>
        </p:txBody>
      </p:sp>
      <p:sp>
        <p:nvSpPr>
          <p:cNvPr id="6" name="Rectangle 5">
            <a:extLst>
              <a:ext uri="{FF2B5EF4-FFF2-40B4-BE49-F238E27FC236}">
                <a16:creationId xmlns:a16="http://schemas.microsoft.com/office/drawing/2014/main" xmlns="" id="{5BA9614C-20DA-638E-A874-48943A69AA6D}"/>
              </a:ext>
            </a:extLst>
          </p:cNvPr>
          <p:cNvSpPr>
            <a:spLocks noGrp="1" noChangeArrowheads="1"/>
          </p:cNvSpPr>
          <p:nvPr/>
        </p:nvSpPr>
        <p:spPr bwMode="auto">
          <a:xfrm>
            <a:off x="1998232" y="148548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a:lstStyle>
          <a:p>
            <a:pPr eaLnBrk="1" hangingPunct="1">
              <a:defRPr/>
            </a:pPr>
            <a:r>
              <a:rPr lang="en-US" sz="7200" i="1" dirty="0">
                <a:solidFill>
                  <a:srgbClr val="000099"/>
                </a:solidFill>
                <a:effectLst>
                  <a:outerShdw blurRad="38100" dist="38100" dir="2700000" algn="tl">
                    <a:srgbClr val="000000"/>
                  </a:outerShdw>
                </a:effectLst>
                <a:latin typeface="Comic Sans MS" pitchFamily="66" charset="0"/>
              </a:rPr>
              <a:t>REMEMBER</a:t>
            </a:r>
            <a:r>
              <a:rPr lang="en-US" i="1" dirty="0">
                <a:solidFill>
                  <a:srgbClr val="000099"/>
                </a:solidFill>
                <a:effectLst>
                  <a:outerShdw blurRad="38100" dist="38100" dir="2700000" algn="tl">
                    <a:srgbClr val="000000"/>
                  </a:outerShdw>
                </a:effectLst>
                <a:latin typeface="Comic Sans MS" pitchFamily="66" charset="0"/>
              </a:rPr>
              <a:t>…</a:t>
            </a:r>
          </a:p>
        </p:txBody>
      </p:sp>
    </p:spTree>
    <p:extLst>
      <p:ext uri="{BB962C8B-B14F-4D97-AF65-F5344CB8AC3E}">
        <p14:creationId xmlns:p14="http://schemas.microsoft.com/office/powerpoint/2010/main" val="1908565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72814" y="2014538"/>
            <a:ext cx="4891426" cy="293946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17694"/>
            <a:ext cx="4942047" cy="311449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96624" y="4688197"/>
            <a:ext cx="5865104" cy="1631216"/>
          </a:xfrm>
          <a:prstGeom prst="rect">
            <a:avLst/>
          </a:prstGeom>
        </p:spPr>
        <p:txBody>
          <a:bodyPr wrap="square">
            <a:spAutoFit/>
          </a:bodyPr>
          <a:lstStyle/>
          <a:p>
            <a:pPr marL="0" indent="0" algn="ctr" rtl="0">
              <a:buNone/>
            </a:pPr>
            <a:r>
              <a:rPr lang="en-US" sz="2000" dirty="0"/>
              <a:t>Effective leaders have the ability to communicate well, motivate their team, handle and delegate responsibilities, listen to feedback, and have the flexibility to solve problems in an ever-changing workplace.</a:t>
            </a:r>
            <a:endParaRPr lang="ar-EG" sz="2000" dirty="0"/>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88040" y="1144820"/>
            <a:ext cx="5642699" cy="584775"/>
          </a:xfrm>
          <a:prstGeom prst="rect">
            <a:avLst/>
          </a:prstGeom>
          <a:noFill/>
        </p:spPr>
        <p:txBody>
          <a:bodyPr wrap="none" rtlCol="0">
            <a:spAutoFit/>
          </a:bodyPr>
          <a:lstStyle/>
          <a:p>
            <a:r>
              <a:rPr lang="en-US" sz="3200" b="1" dirty="0">
                <a:solidFill>
                  <a:srgbClr val="C00000"/>
                </a:solidFill>
                <a:effectLst>
                  <a:outerShdw blurRad="38100" dist="38100" dir="2700000" algn="tl">
                    <a:srgbClr val="000000">
                      <a:alpha val="43137"/>
                    </a:srgbClr>
                  </a:outerShdw>
                </a:effectLst>
              </a:rPr>
              <a:t>What Makes an Effective Leader</a:t>
            </a:r>
            <a:endParaRPr lang="en-US" sz="1200" b="1" dirty="0">
              <a:solidFill>
                <a:srgbClr val="8E5A6D"/>
              </a:solidFill>
              <a:latin typeface="Tajawal Medium" panose="00000600000000000000" pitchFamily="2" charset="-78"/>
              <a:cs typeface="Tajawal Medium" panose="00000600000000000000" pitchFamily="2" charset="-78"/>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01</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8" name="Picture Placeholder 7">
            <a:extLst>
              <a:ext uri="{FF2B5EF4-FFF2-40B4-BE49-F238E27FC236}">
                <a16:creationId xmlns:a16="http://schemas.microsoft.com/office/drawing/2014/main" xmlns="" id="{CA75B1EE-1A48-4B42-45C9-56C72D709D4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28336" b="28336"/>
          <a:stretch>
            <a:fillRect/>
          </a:stretch>
        </p:blipFill>
        <p:spPr>
          <a:xfrm>
            <a:off x="1127760" y="1123950"/>
            <a:ext cx="9936480" cy="3830052"/>
          </a:xfrm>
        </p:spPr>
      </p:pic>
      <p:sp>
        <p:nvSpPr>
          <p:cNvPr id="2" name="Rectangle 1">
            <a:extLst>
              <a:ext uri="{FF2B5EF4-FFF2-40B4-BE49-F238E27FC236}">
                <a16:creationId xmlns:a16="http://schemas.microsoft.com/office/drawing/2014/main" xmlns="" id="{4AC3A5F3-58EF-D709-D2C7-3DC710602A3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78726663-DCB9-4E6A-E169-C00A9E2FC2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830823"/>
      </p:ext>
    </p:extLst>
  </p:cSld>
  <p:clrMapOvr>
    <a:masterClrMapping/>
  </p:clrMapOvr>
  <mc:AlternateContent xmlns:mc="http://schemas.openxmlformats.org/markup-compatibility/2006" xmlns:p14="http://schemas.microsoft.com/office/powerpoint/2010/main">
    <mc:Choice Requires="p14">
      <p:transition spd="slow" p14:dur="2000" advTm="86715"/>
    </mc:Choice>
    <mc:Fallback xmlns="">
      <p:transition spd="slow" advTm="867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63060" y="1713532"/>
            <a:ext cx="4361793" cy="41534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4" descr="LEADERSHIP ATTRIBUTES: What Effective Leaders Need To Be, Know, and Do - Personal Qualities that Constitute Effective Leadership">
            <a:extLst>
              <a:ext uri="{FF2B5EF4-FFF2-40B4-BE49-F238E27FC236}">
                <a16:creationId xmlns:a16="http://schemas.microsoft.com/office/drawing/2014/main" xmlns="" id="{10C0C085-9B04-6879-46BB-32FD171B62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7380" y="1009971"/>
            <a:ext cx="7313445" cy="5062329"/>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xmlns="" id="{01989301-7C67-F470-446E-E3C06D33CFFB}"/>
              </a:ext>
            </a:extLst>
          </p:cNvPr>
          <p:cNvSpPr txBox="1">
            <a:spLocks/>
          </p:cNvSpPr>
          <p:nvPr/>
        </p:nvSpPr>
        <p:spPr>
          <a:xfrm>
            <a:off x="243491" y="1949601"/>
            <a:ext cx="3907316" cy="33863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400" b="1" cap="all" dirty="0">
                <a:hlinkClick r:id="rId4"/>
              </a:rPr>
              <a:t>LEADERSHIP</a:t>
            </a:r>
            <a:r>
              <a:rPr lang="en-US" sz="2400" dirty="0"/>
              <a:t> attributes are the inner or personal qualities that constitute effective leadership. These attributes include a large array of </a:t>
            </a:r>
            <a:r>
              <a:rPr lang="en-US" sz="2400" dirty="0">
                <a:hlinkClick r:id="rId5"/>
              </a:rPr>
              <a:t>Are-Know-Do</a:t>
            </a:r>
            <a:r>
              <a:rPr lang="en-US" sz="2400" dirty="0"/>
              <a:t> characteristics such as </a:t>
            </a:r>
            <a:r>
              <a:rPr lang="en-US" sz="2400" dirty="0">
                <a:hlinkClick r:id="rId6"/>
              </a:rPr>
              <a:t>vision</a:t>
            </a:r>
            <a:r>
              <a:rPr lang="en-US" sz="2400" dirty="0"/>
              <a:t>, values, character, motives, habits, traits, competencies, style, behaviors, and </a:t>
            </a:r>
            <a:r>
              <a:rPr lang="en-US" sz="2400" b="1" cap="all" dirty="0">
                <a:hlinkClick r:id="rId7"/>
              </a:rPr>
              <a:t>SKILLS</a:t>
            </a:r>
            <a:r>
              <a:rPr lang="en-US" sz="2400" dirty="0"/>
              <a:t>.</a:t>
            </a:r>
            <a:endParaRPr lang="ar-EG" sz="2400" dirty="0"/>
          </a:p>
        </p:txBody>
      </p:sp>
    </p:spTree>
    <p:extLst>
      <p:ext uri="{BB962C8B-B14F-4D97-AF65-F5344CB8AC3E}">
        <p14:creationId xmlns:p14="http://schemas.microsoft.com/office/powerpoint/2010/main" val="10270353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1674" y="1508912"/>
            <a:ext cx="11662237" cy="4601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654425" y="599626"/>
            <a:ext cx="9067800" cy="72546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solidFill>
                  <a:srgbClr val="C00000"/>
                </a:solidFill>
              </a:rPr>
              <a:t>Characteristics of a Leader</a:t>
            </a:r>
          </a:p>
        </p:txBody>
      </p:sp>
      <p:sp>
        <p:nvSpPr>
          <p:cNvPr id="11" name="Rectangle 8"/>
          <p:cNvSpPr>
            <a:spLocks noChangeArrowheads="1"/>
          </p:cNvSpPr>
          <p:nvPr/>
        </p:nvSpPr>
        <p:spPr bwMode="auto">
          <a:xfrm>
            <a:off x="308089" y="1568795"/>
            <a:ext cx="11207950" cy="4893647"/>
          </a:xfrm>
          <a:prstGeom prst="rect">
            <a:avLst/>
          </a:prstGeom>
          <a:noFill/>
          <a:ln>
            <a:noFill/>
          </a:ln>
          <a:effectLst/>
        </p:spPr>
        <p:txBody>
          <a:bodyPr wrap="square" anchor="ctr">
            <a:spAutoFit/>
          </a:bodyPr>
          <a:lstStyle/>
          <a:p>
            <a:r>
              <a:rPr lang="en-US" sz="2400" b="1" u="sng" dirty="0">
                <a:solidFill>
                  <a:srgbClr val="C00000"/>
                </a:solidFill>
              </a:rPr>
              <a:t>Honesty</a:t>
            </a:r>
            <a:r>
              <a:rPr lang="en-US" sz="2400" b="1" dirty="0">
                <a:solidFill>
                  <a:srgbClr val="FF0000"/>
                </a:solidFill>
              </a:rPr>
              <a:t> </a:t>
            </a:r>
            <a:r>
              <a:rPr lang="en-US" sz="2400" b="1" dirty="0"/>
              <a:t>- Display sincerity, integrity, and candor in all your actions. Deceptive behavior will not inspire trust. </a:t>
            </a:r>
          </a:p>
          <a:p>
            <a:r>
              <a:rPr lang="en-US" sz="2400" b="1" u="sng" dirty="0">
                <a:solidFill>
                  <a:srgbClr val="C00000"/>
                </a:solidFill>
              </a:rPr>
              <a:t>Competent</a:t>
            </a:r>
            <a:r>
              <a:rPr lang="en-US" sz="2400" b="1" dirty="0"/>
              <a:t> - Your actions should be based on reason and moral principles. Do not make decisions based on childlike emotional desires or feelings. </a:t>
            </a:r>
          </a:p>
          <a:p>
            <a:r>
              <a:rPr lang="en-US" sz="2400" b="1" u="sng" dirty="0">
                <a:solidFill>
                  <a:srgbClr val="C00000"/>
                </a:solidFill>
              </a:rPr>
              <a:t>Forward-looking</a:t>
            </a:r>
            <a:r>
              <a:rPr lang="en-US" sz="2400" b="1" dirty="0">
                <a:solidFill>
                  <a:srgbClr val="FF0000"/>
                </a:solidFill>
              </a:rPr>
              <a:t> </a:t>
            </a:r>
            <a:r>
              <a:rPr lang="en-US" sz="2400" b="1" dirty="0"/>
              <a:t>Set goals and have a vision of the future. The vision must be owned throughout the organization. Effective leaders envision what they want and how to get it. They habitually pick priorities stemming from their basic values. </a:t>
            </a:r>
          </a:p>
          <a:p>
            <a:r>
              <a:rPr lang="en-US" sz="2400" b="1" u="sng" dirty="0">
                <a:solidFill>
                  <a:srgbClr val="C00000"/>
                </a:solidFill>
              </a:rPr>
              <a:t>Inspiring</a:t>
            </a:r>
            <a:r>
              <a:rPr lang="en-US" sz="2400" b="1" dirty="0">
                <a:solidFill>
                  <a:srgbClr val="FF0000"/>
                </a:solidFill>
              </a:rPr>
              <a:t> </a:t>
            </a:r>
            <a:r>
              <a:rPr lang="en-US" sz="2400" b="1" dirty="0"/>
              <a:t>- Display confidence in all that you do. By showing endurance in mental, physical, and spiritual stamina, you will inspire others to reach for new heights. Take charge when necessary. </a:t>
            </a:r>
          </a:p>
          <a:p>
            <a:endParaRPr lang="en-US" sz="2400" b="1" dirty="0"/>
          </a:p>
          <a:p>
            <a:endParaRPr lang="en-US" sz="2400" b="1" dirty="0"/>
          </a:p>
          <a:p>
            <a:endParaRPr lang="en-US" sz="2400" b="1" dirty="0"/>
          </a:p>
        </p:txBody>
      </p:sp>
      <p:sp>
        <p:nvSpPr>
          <p:cNvPr id="3" name="Rectangle 2">
            <a:extLst>
              <a:ext uri="{FF2B5EF4-FFF2-40B4-BE49-F238E27FC236}">
                <a16:creationId xmlns:a16="http://schemas.microsoft.com/office/drawing/2014/main" xmlns="" id="{8C63218F-427D-D53D-298C-009555DF76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49EA12A3-F9AD-33C5-B95F-168D646762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0457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12" name="Text Box 13"/>
          <p:cNvSpPr txBox="1">
            <a:spLocks noChangeArrowheads="1"/>
          </p:cNvSpPr>
          <p:nvPr/>
        </p:nvSpPr>
        <p:spPr bwMode="auto">
          <a:xfrm>
            <a:off x="867937" y="2058918"/>
            <a:ext cx="1056206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800" b="1" u="sng" dirty="0">
                <a:solidFill>
                  <a:srgbClr val="C00000"/>
                </a:solidFill>
              </a:rPr>
              <a:t>Straightforward</a:t>
            </a:r>
            <a:r>
              <a:rPr lang="en-US" sz="2800" b="1" dirty="0"/>
              <a:t> - Use sound judgment to make a good decision at the right time. </a:t>
            </a:r>
          </a:p>
          <a:p>
            <a:r>
              <a:rPr lang="en-US" sz="2800" b="1" u="sng" dirty="0">
                <a:solidFill>
                  <a:srgbClr val="C00000"/>
                </a:solidFill>
              </a:rPr>
              <a:t>Imaginative</a:t>
            </a:r>
            <a:r>
              <a:rPr lang="en-US" sz="2800" b="1" dirty="0">
                <a:solidFill>
                  <a:srgbClr val="FF0000"/>
                </a:solidFill>
              </a:rPr>
              <a:t> </a:t>
            </a:r>
            <a:r>
              <a:rPr lang="en-US" sz="2800" b="1" dirty="0"/>
              <a:t>- Make timely and appropriate changes in your thinking, plans, and methods. Show creativity by thinking of new and better goals, ideas, and solutions to problems. Be innovative! </a:t>
            </a:r>
          </a:p>
        </p:txBody>
      </p:sp>
      <p:sp>
        <p:nvSpPr>
          <p:cNvPr id="3" name="Rectangle 2">
            <a:extLst>
              <a:ext uri="{FF2B5EF4-FFF2-40B4-BE49-F238E27FC236}">
                <a16:creationId xmlns:a16="http://schemas.microsoft.com/office/drawing/2014/main" xmlns="" id="{E64CDB6A-6B1F-371C-393E-E08657996DE4}"/>
              </a:ext>
            </a:extLst>
          </p:cNvPr>
          <p:cNvSpPr txBox="1">
            <a:spLocks noChangeArrowheads="1"/>
          </p:cNvSpPr>
          <p:nvPr/>
        </p:nvSpPr>
        <p:spPr>
          <a:xfrm>
            <a:off x="1654425" y="599626"/>
            <a:ext cx="9067800" cy="72546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solidFill>
                  <a:srgbClr val="C00000"/>
                </a:solidFill>
              </a:rPr>
              <a:t>Characteristics of a Leader</a:t>
            </a:r>
          </a:p>
        </p:txBody>
      </p:sp>
      <p:sp>
        <p:nvSpPr>
          <p:cNvPr id="4" name="Rectangle 3">
            <a:extLst>
              <a:ext uri="{FF2B5EF4-FFF2-40B4-BE49-F238E27FC236}">
                <a16:creationId xmlns:a16="http://schemas.microsoft.com/office/drawing/2014/main" xmlns=""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xmlns=""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705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xmlns=""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xmlns=""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Content Placeholder 4">
            <a:extLst>
              <a:ext uri="{FF2B5EF4-FFF2-40B4-BE49-F238E27FC236}">
                <a16:creationId xmlns:a16="http://schemas.microsoft.com/office/drawing/2014/main" xmlns="" id="{13DC7EF8-56A7-9288-F968-D4582DB47F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280" y="1685494"/>
            <a:ext cx="10812720" cy="4370413"/>
          </a:xfrm>
          <a:prstGeom prst="rect">
            <a:avLst/>
          </a:prstGeom>
        </p:spPr>
      </p:pic>
    </p:spTree>
    <p:extLst>
      <p:ext uri="{BB962C8B-B14F-4D97-AF65-F5344CB8AC3E}">
        <p14:creationId xmlns:p14="http://schemas.microsoft.com/office/powerpoint/2010/main" val="2899898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l">
              <a:buAutoNum type="arabicPeriod"/>
            </a:pPr>
            <a:r>
              <a:rPr lang="en-US" b="1" i="0" dirty="0">
                <a:solidFill>
                  <a:srgbClr val="1F1F1F"/>
                </a:solidFill>
                <a:effectLst/>
                <a:highlight>
                  <a:srgbClr val="FFFFFF"/>
                </a:highlight>
                <a:latin typeface="Source Sans Pro" panose="020B0503030403020204" pitchFamily="34" charset="0"/>
              </a:rPr>
              <a:t>Ability to delegate: </a:t>
            </a:r>
            <a:r>
              <a:rPr lang="en-US" b="0" i="0" dirty="0">
                <a:solidFill>
                  <a:srgbClr val="1F1F1F"/>
                </a:solidFill>
                <a:effectLst/>
                <a:highlight>
                  <a:srgbClr val="FFFFFF"/>
                </a:highlight>
                <a:latin typeface="Source Sans Pro" panose="020B0503030403020204" pitchFamily="34" charset="0"/>
              </a:rPr>
              <a:t>sharing tasks with others saves you time at work and reduces your stress levels.</a:t>
            </a:r>
          </a:p>
          <a:p>
            <a:pPr algn="l"/>
            <a:r>
              <a:rPr lang="en-US" b="1" i="0" dirty="0">
                <a:solidFill>
                  <a:srgbClr val="1F1F1F"/>
                </a:solidFill>
                <a:effectLst/>
                <a:highlight>
                  <a:srgbClr val="FFFFFF"/>
                </a:highlight>
                <a:latin typeface="Source Sans Pro" panose="020B0503030403020204" pitchFamily="34" charset="0"/>
              </a:rPr>
              <a:t>2. Ability to inspire and motivate: </a:t>
            </a:r>
            <a:r>
              <a:rPr lang="en-US" b="0" i="0" dirty="0">
                <a:solidFill>
                  <a:srgbClr val="1F1F1F"/>
                </a:solidFill>
                <a:effectLst/>
                <a:highlight>
                  <a:srgbClr val="FFFFFF"/>
                </a:highlight>
                <a:latin typeface="Source Sans Pro" panose="020B0503030403020204" pitchFamily="34" charset="0"/>
              </a:rPr>
              <a:t>Employees depend on leaders for support and guidance. By providing goals and objectives and a clear vision for how to meet them, you can keep employees motivated to perform their best.</a:t>
            </a:r>
          </a:p>
          <a:p>
            <a:pPr algn="l"/>
            <a:r>
              <a:rPr lang="en-US" b="1" i="0" dirty="0">
                <a:solidFill>
                  <a:srgbClr val="1F1F1F"/>
                </a:solidFill>
                <a:effectLst/>
                <a:highlight>
                  <a:srgbClr val="FFFFFF"/>
                </a:highlight>
                <a:latin typeface="Source Sans Pro" panose="020B0503030403020204" pitchFamily="34" charset="0"/>
              </a:rPr>
              <a:t>3. Conflict-management: </a:t>
            </a:r>
            <a:r>
              <a:rPr lang="en-US" b="0" i="0" dirty="0">
                <a:solidFill>
                  <a:srgbClr val="1F1F1F"/>
                </a:solidFill>
                <a:effectLst/>
                <a:highlight>
                  <a:srgbClr val="FFFFFF"/>
                </a:highlight>
                <a:latin typeface="Source Sans Pro" panose="020B0503030403020204" pitchFamily="34" charset="0"/>
              </a:rPr>
              <a:t>Workplaces typically have occasional conflicts, so knowing how to navigate them makes managing easier. </a:t>
            </a:r>
          </a:p>
          <a:p>
            <a:pPr algn="l"/>
            <a:r>
              <a:rPr lang="en-US" b="1" i="0" dirty="0">
                <a:solidFill>
                  <a:srgbClr val="1F1F1F"/>
                </a:solidFill>
                <a:effectLst/>
                <a:highlight>
                  <a:srgbClr val="FFFFFF"/>
                </a:highlight>
                <a:latin typeface="Source Sans Pro" panose="020B0503030403020204" pitchFamily="34" charset="0"/>
              </a:rPr>
              <a:t>4. Decision-making: </a:t>
            </a:r>
            <a:r>
              <a:rPr lang="en-US" b="0" i="0" dirty="0">
                <a:solidFill>
                  <a:srgbClr val="1F1F1F"/>
                </a:solidFill>
                <a:effectLst/>
                <a:highlight>
                  <a:srgbClr val="FFFFFF"/>
                </a:highlight>
                <a:latin typeface="Source Sans Pro" panose="020B0503030403020204" pitchFamily="34" charset="0"/>
              </a:rPr>
              <a:t>Decision-making involves identifying an issue, weighing options, and taking action. The ability to make decisions can save time, boost productivity, build trust, and reduce confusion in the workplace.</a:t>
            </a:r>
          </a:p>
          <a:p>
            <a:pPr algn="l"/>
            <a:r>
              <a:rPr lang="en-US" b="1" i="0" dirty="0">
                <a:solidFill>
                  <a:srgbClr val="1F1F1F"/>
                </a:solidFill>
                <a:effectLst/>
                <a:highlight>
                  <a:srgbClr val="FFFFFF"/>
                </a:highlight>
                <a:latin typeface="Source Sans Pro" panose="020B0503030403020204" pitchFamily="34" charset="0"/>
              </a:rPr>
              <a:t>5. Effective communication: </a:t>
            </a:r>
            <a:r>
              <a:rPr lang="en-US" b="0" i="0" dirty="0">
                <a:solidFill>
                  <a:srgbClr val="1F1F1F"/>
                </a:solidFill>
                <a:effectLst/>
                <a:highlight>
                  <a:srgbClr val="FFFFFF"/>
                </a:highlight>
                <a:latin typeface="Source Sans Pro" panose="020B0503030403020204" pitchFamily="34" charset="0"/>
              </a:rPr>
              <a:t>Being a manager involves interacting with people regularly. On any given day, you might run a staff meeting, make a presentation to board members, or resolve a conflict between two employees. In addition to conveying information, listening when communicating is essential. Practicing good listening helps you be present, maintain eye contact, and paraphrase what your speaker says.</a:t>
            </a:r>
          </a:p>
          <a:p>
            <a:pPr algn="l"/>
            <a:endParaRPr lang="en-US" b="0" i="0" dirty="0">
              <a:solidFill>
                <a:srgbClr val="1F1F1F"/>
              </a:solidFill>
              <a:effectLst/>
              <a:highlight>
                <a:srgbClr val="FFFFFF"/>
              </a:highlight>
              <a:latin typeface="Source Sans Pro" panose="020B0503030403020204" pitchFamily="34" charset="0"/>
            </a:endParaRPr>
          </a:p>
          <a:p>
            <a:pPr algn="l"/>
            <a:endParaRPr lang="en-US" b="0" i="0" dirty="0">
              <a:solidFill>
                <a:srgbClr val="1F1F1F"/>
              </a:solidFill>
              <a:effectLst/>
              <a:highlight>
                <a:srgbClr val="FFFFFF"/>
              </a:highlight>
              <a:latin typeface="Source Sans Pro" panose="020B0503030403020204" pitchFamily="34"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xmlns=""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xmlns=""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xmlns="" id="{5A953FDD-B384-F705-C028-CA8CF34DFBE2}"/>
              </a:ext>
            </a:extLst>
          </p:cNvPr>
          <p:cNvSpPr txBox="1"/>
          <p:nvPr/>
        </p:nvSpPr>
        <p:spPr>
          <a:xfrm>
            <a:off x="2485571" y="946678"/>
            <a:ext cx="8150897" cy="523220"/>
          </a:xfrm>
          <a:prstGeom prst="rect">
            <a:avLst/>
          </a:prstGeom>
          <a:noFill/>
        </p:spPr>
        <p:txBody>
          <a:bodyPr wrap="square">
            <a:spAutoFit/>
          </a:bodyPr>
          <a:lstStyle/>
          <a:p>
            <a:pPr algn="ctr"/>
            <a:r>
              <a:rPr lang="en-US" sz="2800" b="1" i="0" dirty="0">
                <a:solidFill>
                  <a:srgbClr val="C00000"/>
                </a:solidFill>
                <a:effectLst/>
                <a:highlight>
                  <a:srgbClr val="FFFFFF"/>
                </a:highlight>
                <a:latin typeface="Source Sans Pro" panose="020B0503030403020204" pitchFamily="34" charset="0"/>
              </a:rPr>
              <a:t>Other 10 skills every </a:t>
            </a:r>
            <a:r>
              <a:rPr lang="en-US" sz="2800" b="1" dirty="0">
                <a:solidFill>
                  <a:srgbClr val="C00000"/>
                </a:solidFill>
                <a:highlight>
                  <a:srgbClr val="FFFFFF"/>
                </a:highlight>
                <a:latin typeface="Source Sans Pro" panose="020B0503030403020204" pitchFamily="34" charset="0"/>
              </a:rPr>
              <a:t>leader</a:t>
            </a:r>
            <a:r>
              <a:rPr lang="ar-EG" sz="2800" b="1" dirty="0">
                <a:solidFill>
                  <a:srgbClr val="C00000"/>
                </a:solidFill>
                <a:highlight>
                  <a:srgbClr val="FFFFFF"/>
                </a:highlight>
                <a:latin typeface="Source Sans Pro" panose="020B0503030403020204" pitchFamily="34" charset="0"/>
              </a:rPr>
              <a:t>/</a:t>
            </a:r>
            <a:r>
              <a:rPr lang="en-US" sz="2800" b="1" dirty="0">
                <a:solidFill>
                  <a:srgbClr val="C00000"/>
                </a:solidFill>
                <a:highlight>
                  <a:srgbClr val="FFFFFF"/>
                </a:highlight>
                <a:latin typeface="Source Sans Pro" panose="020B0503030403020204" pitchFamily="34" charset="0"/>
              </a:rPr>
              <a:t> Manager</a:t>
            </a:r>
            <a:r>
              <a:rPr lang="en-US" sz="2800" b="1" i="0" dirty="0">
                <a:solidFill>
                  <a:srgbClr val="C00000"/>
                </a:solidFill>
                <a:effectLst/>
                <a:highlight>
                  <a:srgbClr val="FFFFFF"/>
                </a:highlight>
                <a:latin typeface="Source Sans Pro" panose="020B0503030403020204" pitchFamily="34" charset="0"/>
              </a:rPr>
              <a:t> should have</a:t>
            </a:r>
            <a:endParaRPr lang="en-US" sz="2800" dirty="0">
              <a:solidFill>
                <a:srgbClr val="C00000"/>
              </a:solidFill>
            </a:endParaRPr>
          </a:p>
        </p:txBody>
      </p:sp>
      <p:sp>
        <p:nvSpPr>
          <p:cNvPr id="10" name="TextBox 9">
            <a:extLst>
              <a:ext uri="{FF2B5EF4-FFF2-40B4-BE49-F238E27FC236}">
                <a16:creationId xmlns:a16="http://schemas.microsoft.com/office/drawing/2014/main" xmlns="" id="{B30D467A-2B9B-021A-5CBD-52CB952C2CA4}"/>
              </a:ext>
            </a:extLst>
          </p:cNvPr>
          <p:cNvSpPr txBox="1"/>
          <p:nvPr/>
        </p:nvSpPr>
        <p:spPr>
          <a:xfrm>
            <a:off x="0" y="6416155"/>
            <a:ext cx="8734097" cy="369332"/>
          </a:xfrm>
          <a:prstGeom prst="rect">
            <a:avLst/>
          </a:prstGeom>
          <a:noFill/>
        </p:spPr>
        <p:txBody>
          <a:bodyPr wrap="square">
            <a:spAutoFit/>
          </a:bodyPr>
          <a:lstStyle/>
          <a:p>
            <a:r>
              <a:rPr lang="en-US" dirty="0"/>
              <a:t>https://www.coursera.org/enterprise/articles/essential-managerial-skills</a:t>
            </a:r>
          </a:p>
        </p:txBody>
      </p:sp>
    </p:spTree>
    <p:extLst>
      <p:ext uri="{BB962C8B-B14F-4D97-AF65-F5344CB8AC3E}">
        <p14:creationId xmlns:p14="http://schemas.microsoft.com/office/powerpoint/2010/main" val="445775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1" i="0" dirty="0">
                <a:solidFill>
                  <a:srgbClr val="1F1F1F"/>
                </a:solidFill>
                <a:effectLst/>
                <a:highlight>
                  <a:srgbClr val="FFFFFF"/>
                </a:highlight>
                <a:latin typeface="Source Sans Pro" panose="020B0503030403020204" pitchFamily="34" charset="0"/>
              </a:rPr>
              <a:t>6. Emotional intelligence: </a:t>
            </a:r>
            <a:r>
              <a:rPr lang="en-US" b="0" i="0" dirty="0">
                <a:solidFill>
                  <a:srgbClr val="1F1F1F"/>
                </a:solidFill>
                <a:effectLst/>
                <a:highlight>
                  <a:srgbClr val="FFFFFF"/>
                </a:highlight>
                <a:latin typeface="Source Sans Pro" panose="020B0503030403020204" pitchFamily="34" charset="0"/>
              </a:rPr>
              <a:t>Emotionally intelligent leaders often have empathy for others, a sense of self-awareness, an ability to think before speaking or acting, and a high degree of resilience.</a:t>
            </a:r>
          </a:p>
          <a:p>
            <a:pPr algn="l"/>
            <a:r>
              <a:rPr lang="en-US" b="1" i="0" dirty="0">
                <a:solidFill>
                  <a:srgbClr val="1F1F1F"/>
                </a:solidFill>
                <a:effectLst/>
                <a:highlight>
                  <a:srgbClr val="FFFFFF"/>
                </a:highlight>
                <a:latin typeface="Source Sans Pro" panose="020B0503030403020204" pitchFamily="34" charset="0"/>
              </a:rPr>
              <a:t>7. Flexibility: </a:t>
            </a:r>
            <a:r>
              <a:rPr lang="en-US" b="0" i="0" dirty="0">
                <a:solidFill>
                  <a:srgbClr val="1F1F1F"/>
                </a:solidFill>
                <a:effectLst/>
                <a:highlight>
                  <a:srgbClr val="FFFFFF"/>
                </a:highlight>
                <a:latin typeface="Source Sans Pro" panose="020B0503030403020204" pitchFamily="34" charset="0"/>
              </a:rPr>
              <a:t>Flexibility involves finding multiple ways to manage a team, complete a task, or solve a problem.</a:t>
            </a:r>
          </a:p>
          <a:p>
            <a:pPr algn="l"/>
            <a:r>
              <a:rPr lang="en-US" b="1" i="0" dirty="0">
                <a:solidFill>
                  <a:srgbClr val="1F1F1F"/>
                </a:solidFill>
                <a:effectLst/>
                <a:highlight>
                  <a:srgbClr val="FFFFFF"/>
                </a:highlight>
                <a:latin typeface="Source Sans Pro" panose="020B0503030403020204" pitchFamily="34" charset="0"/>
              </a:rPr>
              <a:t>8. Organization: </a:t>
            </a:r>
            <a:r>
              <a:rPr lang="en-US" b="0" i="0" dirty="0">
                <a:solidFill>
                  <a:srgbClr val="1F1F1F"/>
                </a:solidFill>
                <a:effectLst/>
                <a:highlight>
                  <a:srgbClr val="FFFFFF"/>
                </a:highlight>
                <a:latin typeface="Source Sans Pro" panose="020B0503030403020204" pitchFamily="34" charset="0"/>
              </a:rPr>
              <a:t>you may have much to handle at once, including tasks, reports, meetings, projects, and presentations. Good organizational skills can help. These include goal setting, scheduling, time management, and recordkeeping.</a:t>
            </a:r>
          </a:p>
          <a:p>
            <a:pPr algn="l"/>
            <a:r>
              <a:rPr lang="en-US" b="1" i="0" dirty="0">
                <a:solidFill>
                  <a:srgbClr val="1F1F1F"/>
                </a:solidFill>
                <a:effectLst/>
                <a:highlight>
                  <a:srgbClr val="FFFFFF"/>
                </a:highlight>
                <a:latin typeface="Source Sans Pro" panose="020B0503030403020204" pitchFamily="34" charset="0"/>
              </a:rPr>
              <a:t>9. Problem-solving: </a:t>
            </a:r>
            <a:r>
              <a:rPr lang="en-US" b="0" i="0" dirty="0">
                <a:solidFill>
                  <a:srgbClr val="1F1F1F"/>
                </a:solidFill>
                <a:effectLst/>
                <a:highlight>
                  <a:srgbClr val="FFFFFF"/>
                </a:highlight>
                <a:latin typeface="Source Sans Pro" panose="020B0503030403020204" pitchFamily="34" charset="0"/>
              </a:rPr>
              <a:t>Problem-solving goes hand-in-hand with decision-making. The process involves identifying a problem, weighing solutions, choosing the best one, and evaluating whether or not it works. Managers who are good problem solvers have an easier time meeting company goals and objectives.</a:t>
            </a:r>
          </a:p>
          <a:p>
            <a:pPr algn="l"/>
            <a:r>
              <a:rPr lang="en-US" b="1" i="0" dirty="0">
                <a:solidFill>
                  <a:srgbClr val="1F1F1F"/>
                </a:solidFill>
                <a:effectLst/>
                <a:highlight>
                  <a:srgbClr val="FFFFFF"/>
                </a:highlight>
                <a:latin typeface="Source Sans Pro" panose="020B0503030403020204" pitchFamily="34" charset="0"/>
              </a:rPr>
              <a:t>10. Strategic thinking: </a:t>
            </a:r>
            <a:r>
              <a:rPr lang="en-US" b="0" i="0" dirty="0">
                <a:solidFill>
                  <a:srgbClr val="1F1F1F"/>
                </a:solidFill>
                <a:effectLst/>
                <a:highlight>
                  <a:srgbClr val="FFFFFF"/>
                </a:highlight>
                <a:latin typeface="Source Sans Pro" panose="020B0503030403020204" pitchFamily="34" charset="0"/>
              </a:rPr>
              <a:t>Strategic thinking involves: </a:t>
            </a:r>
            <a:r>
              <a:rPr lang="en-US" b="0" i="0" dirty="0">
                <a:solidFill>
                  <a:srgbClr val="1F1F1F"/>
                </a:solidFill>
                <a:effectLst/>
                <a:highlight>
                  <a:srgbClr val="FFFFFF"/>
                </a:highlight>
                <a:latin typeface="var(--cds-font-family-source-sans-pro)"/>
              </a:rPr>
              <a:t>Analyzing data to come up with strategies, Creating strategies for meeting company goals and objectives, Thinking of ways to implement strategies, Directing others in the completion of goal-related tasks, Communicating the results to company stakeholders</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38361" y="357613"/>
            <a:ext cx="8610600" cy="609600"/>
          </a:xfrm>
          <a:prstGeom prst="rect">
            <a:avLst/>
          </a:prstGeom>
        </p:spPr>
        <p:txBody>
          <a:bodyPr vert="horz" lIns="91440" tIns="45720" rIns="91440" bIns="45720" rtlCol="0" anchor="ctr">
            <a:normAutofit lnSpcReduction="1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dirty="0"/>
              <a:t>Characteristics of a Leader</a:t>
            </a:r>
          </a:p>
        </p:txBody>
      </p:sp>
      <p:sp>
        <p:nvSpPr>
          <p:cNvPr id="4" name="Rectangle 3">
            <a:extLst>
              <a:ext uri="{FF2B5EF4-FFF2-40B4-BE49-F238E27FC236}">
                <a16:creationId xmlns:a16="http://schemas.microsoft.com/office/drawing/2014/main" xmlns="" id="{9F4C8063-E9D9-A4EB-A3FD-812EF75F0A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xmlns="" id="{F125ED08-9A5C-44EA-BD87-55DE2A65F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xmlns="" id="{5A953FDD-B384-F705-C028-CA8CF34DFBE2}"/>
              </a:ext>
            </a:extLst>
          </p:cNvPr>
          <p:cNvSpPr txBox="1"/>
          <p:nvPr/>
        </p:nvSpPr>
        <p:spPr>
          <a:xfrm>
            <a:off x="2485571" y="946678"/>
            <a:ext cx="7614869" cy="523220"/>
          </a:xfrm>
          <a:prstGeom prst="rect">
            <a:avLst/>
          </a:prstGeom>
          <a:noFill/>
        </p:spPr>
        <p:txBody>
          <a:bodyPr wrap="square">
            <a:spAutoFit/>
          </a:bodyPr>
          <a:lstStyle/>
          <a:p>
            <a:pPr algn="ctr"/>
            <a:r>
              <a:rPr lang="en-US" sz="2800" b="1" i="0" dirty="0">
                <a:solidFill>
                  <a:srgbClr val="C00000"/>
                </a:solidFill>
                <a:effectLst/>
                <a:highlight>
                  <a:srgbClr val="FFFFFF"/>
                </a:highlight>
                <a:latin typeface="Source Sans Pro" panose="020B0503030403020204" pitchFamily="34" charset="0"/>
              </a:rPr>
              <a:t>Other 10 skills every </a:t>
            </a:r>
            <a:r>
              <a:rPr lang="en-US" sz="2800" b="1" dirty="0">
                <a:solidFill>
                  <a:srgbClr val="C00000"/>
                </a:solidFill>
                <a:highlight>
                  <a:srgbClr val="FFFFFF"/>
                </a:highlight>
                <a:latin typeface="Source Sans Pro" panose="020B0503030403020204" pitchFamily="34" charset="0"/>
              </a:rPr>
              <a:t>leader</a:t>
            </a:r>
            <a:r>
              <a:rPr lang="en-US" sz="2800" b="1" i="0" dirty="0">
                <a:solidFill>
                  <a:srgbClr val="C00000"/>
                </a:solidFill>
                <a:effectLst/>
                <a:highlight>
                  <a:srgbClr val="FFFFFF"/>
                </a:highlight>
                <a:latin typeface="Source Sans Pro" panose="020B0503030403020204" pitchFamily="34" charset="0"/>
              </a:rPr>
              <a:t> should have, </a:t>
            </a:r>
            <a:r>
              <a:rPr lang="en-US" sz="2800" b="1" i="0" dirty="0" err="1">
                <a:solidFill>
                  <a:srgbClr val="C00000"/>
                </a:solidFill>
                <a:effectLst/>
                <a:highlight>
                  <a:srgbClr val="FFFFFF"/>
                </a:highlight>
                <a:latin typeface="Source Sans Pro" panose="020B0503030403020204" pitchFamily="34" charset="0"/>
              </a:rPr>
              <a:t>Con’t</a:t>
            </a:r>
            <a:endParaRPr lang="en-US" sz="2800" dirty="0">
              <a:solidFill>
                <a:srgbClr val="C00000"/>
              </a:solidFill>
            </a:endParaRPr>
          </a:p>
        </p:txBody>
      </p:sp>
      <p:sp>
        <p:nvSpPr>
          <p:cNvPr id="10" name="TextBox 9">
            <a:extLst>
              <a:ext uri="{FF2B5EF4-FFF2-40B4-BE49-F238E27FC236}">
                <a16:creationId xmlns:a16="http://schemas.microsoft.com/office/drawing/2014/main" xmlns="" id="{B30D467A-2B9B-021A-5CBD-52CB952C2CA4}"/>
              </a:ext>
            </a:extLst>
          </p:cNvPr>
          <p:cNvSpPr txBox="1"/>
          <p:nvPr/>
        </p:nvSpPr>
        <p:spPr>
          <a:xfrm>
            <a:off x="0" y="6416155"/>
            <a:ext cx="8734097" cy="369332"/>
          </a:xfrm>
          <a:prstGeom prst="rect">
            <a:avLst/>
          </a:prstGeom>
          <a:noFill/>
        </p:spPr>
        <p:txBody>
          <a:bodyPr wrap="square">
            <a:spAutoFit/>
          </a:bodyPr>
          <a:lstStyle/>
          <a:p>
            <a:r>
              <a:rPr lang="en-US" dirty="0"/>
              <a:t>https://www.coursera.org/enterprise/articles/essential-managerial-skills</a:t>
            </a:r>
          </a:p>
        </p:txBody>
      </p:sp>
    </p:spTree>
    <p:extLst>
      <p:ext uri="{BB962C8B-B14F-4D97-AF65-F5344CB8AC3E}">
        <p14:creationId xmlns:p14="http://schemas.microsoft.com/office/powerpoint/2010/main" val="2520581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D088A9DF-FE3B-DAB9-A4E1-45D4A7688FDF}"/>
              </a:ext>
            </a:extLst>
          </p:cNvPr>
          <p:cNvSpPr txBox="1">
            <a:spLocks/>
          </p:cNvSpPr>
          <p:nvPr/>
        </p:nvSpPr>
        <p:spPr>
          <a:xfrm>
            <a:off x="180431" y="2724807"/>
            <a:ext cx="3657600" cy="1408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b="1" dirty="0">
                <a:solidFill>
                  <a:srgbClr val="C00000"/>
                </a:solidFill>
                <a:effectLst>
                  <a:outerShdw blurRad="38100" dist="38100" dir="2700000" algn="tl">
                    <a:srgbClr val="000000">
                      <a:alpha val="43137"/>
                    </a:srgbClr>
                  </a:outerShdw>
                </a:effectLst>
              </a:rPr>
              <a:t>How You Can Build Leadership Skills </a:t>
            </a:r>
            <a:endParaRPr lang="ar-EG" sz="3600" dirty="0">
              <a:solidFill>
                <a:srgbClr val="C00000"/>
              </a:solidFill>
              <a:effectLst>
                <a:outerShdw blurRad="38100" dist="38100" dir="2700000" algn="tl">
                  <a:srgbClr val="000000">
                    <a:alpha val="43137"/>
                  </a:srgbClr>
                </a:outerShdw>
              </a:effectLst>
            </a:endParaRPr>
          </a:p>
        </p:txBody>
      </p:sp>
      <p:graphicFrame>
        <p:nvGraphicFramePr>
          <p:cNvPr id="4" name="Content Placeholder 3">
            <a:extLst>
              <a:ext uri="{FF2B5EF4-FFF2-40B4-BE49-F238E27FC236}">
                <a16:creationId xmlns:a16="http://schemas.microsoft.com/office/drawing/2014/main" xmlns="" id="{C4D50F59-221D-2F72-37CA-45516FDA5084}"/>
              </a:ext>
            </a:extLst>
          </p:cNvPr>
          <p:cNvGraphicFramePr>
            <a:graphicFrameLocks/>
          </p:cNvGraphicFramePr>
          <p:nvPr>
            <p:extLst>
              <p:ext uri="{D42A27DB-BD31-4B8C-83A1-F6EECF244321}">
                <p14:modId xmlns:p14="http://schemas.microsoft.com/office/powerpoint/2010/main" val="1650691009"/>
              </p:ext>
            </p:extLst>
          </p:nvPr>
        </p:nvGraphicFramePr>
        <p:xfrm>
          <a:off x="4361792" y="854671"/>
          <a:ext cx="7554817" cy="56719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16762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4677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701429EE-7489-E4A2-D7EC-840AE6185BD2}"/>
              </a:ext>
            </a:extLst>
          </p:cNvPr>
          <p:cNvSpPr txBox="1"/>
          <p:nvPr/>
        </p:nvSpPr>
        <p:spPr>
          <a:xfrm>
            <a:off x="3176752" y="857196"/>
            <a:ext cx="6416564" cy="523220"/>
          </a:xfrm>
          <a:prstGeom prst="rect">
            <a:avLst/>
          </a:prstGeom>
          <a:noFill/>
        </p:spPr>
        <p:txBody>
          <a:bodyPr wrap="square">
            <a:spAutoFit/>
          </a:bodyPr>
          <a:lstStyle/>
          <a:p>
            <a:pPr algn="ctr"/>
            <a:r>
              <a:rPr lang="en-GB" sz="2800" b="1" dirty="0">
                <a:solidFill>
                  <a:srgbClr val="C00000"/>
                </a:solidFill>
              </a:rPr>
              <a:t>Types of Leadership Style</a:t>
            </a:r>
            <a:endParaRPr lang="ar-SA" sz="2800" b="1" dirty="0">
              <a:solidFill>
                <a:srgbClr val="C00000"/>
              </a:solidFill>
            </a:endParaRPr>
          </a:p>
        </p:txBody>
      </p:sp>
      <p:pic>
        <p:nvPicPr>
          <p:cNvPr id="4098" name="Picture 2" descr="leadership styles">
            <a:extLst>
              <a:ext uri="{FF2B5EF4-FFF2-40B4-BE49-F238E27FC236}">
                <a16:creationId xmlns:a16="http://schemas.microsoft.com/office/drawing/2014/main" xmlns="" id="{B3B68833-485E-6F88-2EAA-9D1EE7F45C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7779" y="1467732"/>
            <a:ext cx="8986345" cy="4287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5813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7" y="1635116"/>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sz="4000" b="1" dirty="0">
                <a:solidFill>
                  <a:srgbClr val="C00000"/>
                </a:solidFill>
              </a:rPr>
              <a:t>Autocratic leadership</a:t>
            </a:r>
            <a:endParaRPr lang="ar-SA" dirty="0">
              <a:solidFill>
                <a:srgbClr val="C00000"/>
              </a:solidFill>
            </a:endParaRPr>
          </a:p>
        </p:txBody>
      </p:sp>
      <p:sp>
        <p:nvSpPr>
          <p:cNvPr id="11" name="Content Placeholder 2"/>
          <p:cNvSpPr txBox="1">
            <a:spLocks/>
          </p:cNvSpPr>
          <p:nvPr/>
        </p:nvSpPr>
        <p:spPr>
          <a:xfrm>
            <a:off x="91647" y="1859396"/>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r>
              <a:rPr lang="en-GB" dirty="0"/>
              <a:t>Leader makes decisions without reference to anyone else</a:t>
            </a:r>
            <a:r>
              <a:rPr lang="en-US" dirty="0"/>
              <a:t>.</a:t>
            </a:r>
            <a:endParaRPr lang="en-GB" dirty="0"/>
          </a:p>
          <a:p>
            <a:pPr lvl="1" algn="just"/>
            <a:r>
              <a:rPr lang="en-GB" dirty="0"/>
              <a:t>High degree of dependency on the leader.</a:t>
            </a:r>
          </a:p>
          <a:p>
            <a:pPr lvl="1" algn="just"/>
            <a:r>
              <a:rPr lang="en-GB" dirty="0"/>
              <a:t>Can create de-motivation and alienation of staff.</a:t>
            </a:r>
          </a:p>
          <a:p>
            <a:pPr lvl="1" algn="just"/>
            <a:r>
              <a:rPr lang="en-US" i="0" dirty="0">
                <a:solidFill>
                  <a:srgbClr val="000000"/>
                </a:solidFill>
                <a:effectLst/>
                <a:highlight>
                  <a:srgbClr val="FFFFFF"/>
                </a:highlight>
              </a:rPr>
              <a:t>Authoritarian leaders provide clear expectations around what needs to be done, when it should be done, and when it should be done.</a:t>
            </a:r>
          </a:p>
          <a:p>
            <a:pPr lvl="1" algn="just"/>
            <a:r>
              <a:rPr lang="en-GB" dirty="0"/>
              <a:t>May be valuable in some types of business where decisions need to be made quickly and decisively.</a:t>
            </a:r>
          </a:p>
          <a:p>
            <a:pPr lvl="1" algn="just"/>
            <a:r>
              <a:rPr lang="en-US" i="0" dirty="0">
                <a:solidFill>
                  <a:srgbClr val="000000"/>
                </a:solidFill>
                <a:effectLst/>
                <a:highlight>
                  <a:srgbClr val="FFFFFF"/>
                </a:highlight>
              </a:rPr>
              <a:t>As a result, there is a division between the leader and members as the leader makes decisions independent of the group.</a:t>
            </a:r>
            <a:endParaRPr lang="en-GB" dirty="0"/>
          </a:p>
          <a:p>
            <a:pPr algn="just"/>
            <a:endParaRPr lang="ar-SA" sz="2400" dirty="0"/>
          </a:p>
        </p:txBody>
      </p:sp>
      <p:sp>
        <p:nvSpPr>
          <p:cNvPr id="3" name="Rectangle 2">
            <a:extLst>
              <a:ext uri="{FF2B5EF4-FFF2-40B4-BE49-F238E27FC236}">
                <a16:creationId xmlns:a16="http://schemas.microsoft.com/office/drawing/2014/main" xmlns=""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Arrogance or selfish management concept. Bossy manager doesnt listen to subordinates opinion. People shout out for haughty boss sitting in chair with megaphone. Flat cartoon vector illustration">
            <a:extLst>
              <a:ext uri="{FF2B5EF4-FFF2-40B4-BE49-F238E27FC236}">
                <a16:creationId xmlns:a16="http://schemas.microsoft.com/office/drawing/2014/main" xmlns="" id="{398E3973-E9E4-2D26-5253-B3EC97ACA6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5653" y="1859396"/>
            <a:ext cx="3595172" cy="3845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74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7" y="1635116"/>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sz="4000" b="1" dirty="0">
                <a:solidFill>
                  <a:srgbClr val="C00000"/>
                </a:solidFill>
              </a:rPr>
              <a:t>Autocratic leadership</a:t>
            </a:r>
            <a:endParaRPr lang="ar-SA" dirty="0">
              <a:solidFill>
                <a:srgbClr val="C00000"/>
              </a:solidFill>
            </a:endParaRPr>
          </a:p>
        </p:txBody>
      </p:sp>
      <p:sp>
        <p:nvSpPr>
          <p:cNvPr id="11" name="Content Placeholder 2"/>
          <p:cNvSpPr txBox="1">
            <a:spLocks/>
          </p:cNvSpPr>
          <p:nvPr/>
        </p:nvSpPr>
        <p:spPr>
          <a:xfrm>
            <a:off x="451945" y="1859396"/>
            <a:ext cx="6852744" cy="413761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i="1" dirty="0">
                <a:solidFill>
                  <a:srgbClr val="273239"/>
                </a:solidFill>
                <a:effectLst/>
                <a:highlight>
                  <a:srgbClr val="FFFFFF"/>
                </a:highlight>
                <a:latin typeface="Nunito" pitchFamily="2" charset="0"/>
              </a:rPr>
              <a:t>For example,</a:t>
            </a:r>
            <a:r>
              <a:rPr lang="en-US" b="0" i="1" dirty="0">
                <a:solidFill>
                  <a:srgbClr val="273239"/>
                </a:solidFill>
                <a:effectLst/>
                <a:highlight>
                  <a:srgbClr val="FFFFFF"/>
                </a:highlight>
                <a:latin typeface="Nunito" pitchFamily="2" charset="0"/>
              </a:rPr>
              <a:t> </a:t>
            </a:r>
          </a:p>
          <a:p>
            <a:pPr marL="0" indent="0" algn="just">
              <a:buNone/>
            </a:pPr>
            <a:endParaRPr lang="en-US" i="1" dirty="0">
              <a:solidFill>
                <a:srgbClr val="273239"/>
              </a:solidFill>
              <a:highlight>
                <a:srgbClr val="FFFFFF"/>
              </a:highlight>
              <a:latin typeface="Nunito" pitchFamily="2" charset="0"/>
            </a:endParaRPr>
          </a:p>
          <a:p>
            <a:pPr marL="0" indent="0" algn="just">
              <a:buNone/>
            </a:pPr>
            <a:r>
              <a:rPr lang="en-US" b="0" i="0" dirty="0">
                <a:solidFill>
                  <a:srgbClr val="273239"/>
                </a:solidFill>
                <a:effectLst/>
                <a:highlight>
                  <a:srgbClr val="FFFFFF"/>
                </a:highlight>
                <a:latin typeface="Nunito" pitchFamily="2" charset="0"/>
              </a:rPr>
              <a:t>if Sam assigns work and gives orders to complete the work as per his discretion without consulting his subordinates, then Sam is an Autocratic Leader.</a:t>
            </a:r>
            <a:endParaRPr lang="ar-SA" sz="4000" dirty="0"/>
          </a:p>
        </p:txBody>
      </p:sp>
      <p:sp>
        <p:nvSpPr>
          <p:cNvPr id="3" name="Rectangle 2">
            <a:extLst>
              <a:ext uri="{FF2B5EF4-FFF2-40B4-BE49-F238E27FC236}">
                <a16:creationId xmlns:a16="http://schemas.microsoft.com/office/drawing/2014/main" xmlns=""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descr="Arrogance or selfish management concept. Bossy manager doesnt listen to subordinates opinion. People shout out for haughty boss sitting in chair with megaphone. Flat cartoon vector illustration">
            <a:extLst>
              <a:ext uri="{FF2B5EF4-FFF2-40B4-BE49-F238E27FC236}">
                <a16:creationId xmlns:a16="http://schemas.microsoft.com/office/drawing/2014/main" xmlns="" id="{398E3973-E9E4-2D26-5253-B3EC97ACA6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5653" y="1859396"/>
            <a:ext cx="3595172" cy="3845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2732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0431" y="1646050"/>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b="1" i="0" dirty="0">
                <a:solidFill>
                  <a:srgbClr val="C00000"/>
                </a:solidFill>
                <a:effectLst/>
                <a:highlight>
                  <a:srgbClr val="FFFFFF"/>
                </a:highlight>
                <a:latin typeface="Lato" panose="020F0502020204030203" pitchFamily="34" charset="0"/>
              </a:rPr>
              <a:t>Democratic Leadership</a:t>
            </a: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Encourages decision making from different perspectives – leadership may be emphasised throughout the organisation</a:t>
            </a:r>
          </a:p>
          <a:p>
            <a:pPr lvl="1"/>
            <a:r>
              <a:rPr lang="en-GB" sz="2800" b="1" dirty="0">
                <a:solidFill>
                  <a:srgbClr val="003366"/>
                </a:solidFill>
              </a:rPr>
              <a:t>Consultative:</a:t>
            </a:r>
            <a:r>
              <a:rPr lang="en-GB" sz="2800" b="1" dirty="0"/>
              <a:t> process of consultation before decisions are taken</a:t>
            </a:r>
          </a:p>
          <a:p>
            <a:pPr lvl="1"/>
            <a:r>
              <a:rPr lang="en-GB" sz="2800" b="1" dirty="0">
                <a:solidFill>
                  <a:srgbClr val="003366"/>
                </a:solidFill>
              </a:rPr>
              <a:t>Persuasive:</a:t>
            </a:r>
            <a:r>
              <a:rPr lang="en-GB" sz="2800" b="1" dirty="0"/>
              <a:t> Leader takes decision and seeks to persuade others that the decision is correct</a:t>
            </a:r>
          </a:p>
        </p:txBody>
      </p:sp>
      <p:sp>
        <p:nvSpPr>
          <p:cNvPr id="3" name="Rectangle 2">
            <a:extLst>
              <a:ext uri="{FF2B5EF4-FFF2-40B4-BE49-F238E27FC236}">
                <a16:creationId xmlns:a16="http://schemas.microsoft.com/office/drawing/2014/main" xmlns=""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descr="Software development leadership styles to know about | Shake">
            <a:extLst>
              <a:ext uri="{FF2B5EF4-FFF2-40B4-BE49-F238E27FC236}">
                <a16:creationId xmlns:a16="http://schemas.microsoft.com/office/drawing/2014/main" xmlns="" id="{57368844-49E3-C34C-5BD5-DC2BF09AD7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227" y="1545021"/>
            <a:ext cx="3855541" cy="4681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588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0431" y="1646050"/>
            <a:ext cx="7213042" cy="4765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fontScale="77500" lnSpcReduction="200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b="1" i="0" dirty="0">
                <a:solidFill>
                  <a:srgbClr val="C00000"/>
                </a:solidFill>
                <a:effectLst/>
                <a:highlight>
                  <a:srgbClr val="FFFFFF"/>
                </a:highlight>
                <a:latin typeface="Lato" panose="020F0502020204030203" pitchFamily="34" charset="0"/>
              </a:rPr>
              <a:t>Democratic Leadership, </a:t>
            </a:r>
            <a:r>
              <a:rPr lang="en-US" b="1" i="0" dirty="0" err="1">
                <a:solidFill>
                  <a:srgbClr val="C00000"/>
                </a:solidFill>
                <a:effectLst/>
                <a:highlight>
                  <a:srgbClr val="FFFFFF"/>
                </a:highlight>
                <a:latin typeface="Lato" panose="020F0502020204030203" pitchFamily="34" charset="0"/>
              </a:rPr>
              <a:t>Con’t</a:t>
            </a:r>
            <a:endParaRPr lang="en-US" b="1" i="0" dirty="0">
              <a:solidFill>
                <a:srgbClr val="C00000"/>
              </a:solidFill>
              <a:effectLst/>
              <a:highlight>
                <a:srgbClr val="FFFFFF"/>
              </a:highlight>
              <a:latin typeface="Lato" panose="020F0502020204030203" pitchFamily="34" charset="0"/>
            </a:endParaRP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GB" sz="3200" b="1" dirty="0"/>
              <a:t>May help motivation and involvement</a:t>
            </a:r>
          </a:p>
          <a:p>
            <a:pPr lvl="1"/>
            <a:r>
              <a:rPr lang="en-GB" sz="3200" b="1" dirty="0"/>
              <a:t>Workers feel ownership of the firm and its ideas</a:t>
            </a:r>
          </a:p>
          <a:p>
            <a:pPr lvl="1"/>
            <a:r>
              <a:rPr lang="en-GB" sz="3200" b="1" dirty="0"/>
              <a:t>Improves the sharing of ideas  and experiences within the business</a:t>
            </a:r>
          </a:p>
          <a:p>
            <a:pPr lvl="1"/>
            <a:r>
              <a:rPr lang="en-GB" sz="3200" b="1" dirty="0"/>
              <a:t>Can delay decision making</a:t>
            </a:r>
          </a:p>
        </p:txBody>
      </p:sp>
      <p:sp>
        <p:nvSpPr>
          <p:cNvPr id="3" name="Rectangle 2">
            <a:extLst>
              <a:ext uri="{FF2B5EF4-FFF2-40B4-BE49-F238E27FC236}">
                <a16:creationId xmlns:a16="http://schemas.microsoft.com/office/drawing/2014/main" xmlns=""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2" descr="Software development leadership styles to know about | Shake">
            <a:extLst>
              <a:ext uri="{FF2B5EF4-FFF2-40B4-BE49-F238E27FC236}">
                <a16:creationId xmlns:a16="http://schemas.microsoft.com/office/drawing/2014/main" xmlns="" id="{56A1FF87-C736-02D0-FB07-2392564791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227" y="1555531"/>
            <a:ext cx="3855541" cy="4681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64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0431" y="1545020"/>
            <a:ext cx="6808948" cy="4866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fontScale="92500"/>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b="1" i="0" dirty="0">
                <a:solidFill>
                  <a:srgbClr val="C00000"/>
                </a:solidFill>
                <a:effectLst/>
                <a:highlight>
                  <a:srgbClr val="FFFFFF"/>
                </a:highlight>
                <a:latin typeface="Lato" panose="020F0502020204030203" pitchFamily="34" charset="0"/>
              </a:rPr>
              <a:t>Laissez Faire Leadership</a:t>
            </a: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GB" sz="3200" b="1" dirty="0"/>
          </a:p>
        </p:txBody>
      </p:sp>
      <p:sp>
        <p:nvSpPr>
          <p:cNvPr id="3" name="Rectangle 2">
            <a:extLst>
              <a:ext uri="{FF2B5EF4-FFF2-40B4-BE49-F238E27FC236}">
                <a16:creationId xmlns:a16="http://schemas.microsoft.com/office/drawing/2014/main" xmlns=""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3">
            <a:extLst>
              <a:ext uri="{FF2B5EF4-FFF2-40B4-BE49-F238E27FC236}">
                <a16:creationId xmlns:a16="http://schemas.microsoft.com/office/drawing/2014/main" xmlns="" id="{B85809C8-C7CC-9741-36A1-001B7592A197}"/>
              </a:ext>
            </a:extLst>
          </p:cNvPr>
          <p:cNvSpPr txBox="1">
            <a:spLocks noChangeArrowheads="1"/>
          </p:cNvSpPr>
          <p:nvPr/>
        </p:nvSpPr>
        <p:spPr>
          <a:xfrm>
            <a:off x="106859" y="1686459"/>
            <a:ext cx="6882520"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GB" sz="2600" b="1" dirty="0"/>
              <a:t>‘Let it be’ – the leadership responsibilities  are shared by all</a:t>
            </a:r>
          </a:p>
          <a:p>
            <a:pPr lvl="1"/>
            <a:r>
              <a:rPr lang="en-GB" sz="2600" b="1" dirty="0"/>
              <a:t>Can be very useful in businesses  where creative ideas are important</a:t>
            </a:r>
          </a:p>
          <a:p>
            <a:pPr lvl="1"/>
            <a:r>
              <a:rPr lang="en-GB" sz="2600" b="1" dirty="0"/>
              <a:t>Can be highly motivational, as people have control over their working life</a:t>
            </a:r>
          </a:p>
          <a:p>
            <a:pPr lvl="1"/>
            <a:r>
              <a:rPr lang="en-GB" sz="2600" b="1" dirty="0"/>
              <a:t>Can make coordination and decision making  time-consuming and lacking in overall direction</a:t>
            </a:r>
          </a:p>
          <a:p>
            <a:pPr lvl="1"/>
            <a:r>
              <a:rPr lang="en-GB" sz="2600" b="1" dirty="0"/>
              <a:t>Relies on good team work</a:t>
            </a:r>
          </a:p>
          <a:p>
            <a:pPr lvl="1"/>
            <a:r>
              <a:rPr lang="en-GB" sz="2600" b="1" dirty="0"/>
              <a:t>Relies on good interpersonal relations</a:t>
            </a:r>
          </a:p>
        </p:txBody>
      </p:sp>
      <p:pic>
        <p:nvPicPr>
          <p:cNvPr id="10" name="Picture 9">
            <a:extLst>
              <a:ext uri="{FF2B5EF4-FFF2-40B4-BE49-F238E27FC236}">
                <a16:creationId xmlns:a16="http://schemas.microsoft.com/office/drawing/2014/main" xmlns="" id="{D0EF79F0-C99E-BDEC-CCCB-35172EDB82C8}"/>
              </a:ext>
            </a:extLst>
          </p:cNvPr>
          <p:cNvPicPr>
            <a:picLocks noChangeAspect="1"/>
          </p:cNvPicPr>
          <p:nvPr/>
        </p:nvPicPr>
        <p:blipFill rotWithShape="1">
          <a:blip r:embed="rId3"/>
          <a:srcRect l="25479" t="32828" r="27625" b="22529"/>
          <a:stretch/>
        </p:blipFill>
        <p:spPr>
          <a:xfrm>
            <a:off x="7178567" y="1686458"/>
            <a:ext cx="4803228" cy="4310547"/>
          </a:xfrm>
          <a:prstGeom prst="rect">
            <a:avLst/>
          </a:prstGeom>
        </p:spPr>
      </p:pic>
    </p:spTree>
    <p:extLst>
      <p:ext uri="{BB962C8B-B14F-4D97-AF65-F5344CB8AC3E}">
        <p14:creationId xmlns:p14="http://schemas.microsoft.com/office/powerpoint/2010/main" val="3390617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0431" y="1545020"/>
            <a:ext cx="6808948" cy="4866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p:txBody>
      </p:sp>
      <p:sp>
        <p:nvSpPr>
          <p:cNvPr id="9" name="Title 1"/>
          <p:cNvSpPr txBox="1">
            <a:spLocks/>
          </p:cNvSpPr>
          <p:nvPr/>
        </p:nvSpPr>
        <p:spPr>
          <a:xfrm>
            <a:off x="3069021" y="860994"/>
            <a:ext cx="5948856" cy="68402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GB" sz="4000" b="1" dirty="0">
                <a:solidFill>
                  <a:srgbClr val="C00000"/>
                </a:solidFill>
                <a:latin typeface="+mn-lt"/>
              </a:rPr>
              <a:t>Paternalistic </a:t>
            </a:r>
            <a:r>
              <a:rPr lang="en-US" b="1" i="0" dirty="0">
                <a:solidFill>
                  <a:srgbClr val="C00000"/>
                </a:solidFill>
                <a:effectLst/>
                <a:highlight>
                  <a:srgbClr val="FFFFFF"/>
                </a:highlight>
                <a:latin typeface="+mn-lt"/>
              </a:rPr>
              <a:t>Leadership</a:t>
            </a:r>
          </a:p>
        </p:txBody>
      </p:sp>
      <p:sp>
        <p:nvSpPr>
          <p:cNvPr id="11" name="Content Placeholder 2"/>
          <p:cNvSpPr txBox="1">
            <a:spLocks/>
          </p:cNvSpPr>
          <p:nvPr/>
        </p:nvSpPr>
        <p:spPr>
          <a:xfrm>
            <a:off x="180431" y="1758394"/>
            <a:ext cx="7213042" cy="465237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endParaRPr lang="en-GB" sz="3200" b="1" dirty="0"/>
          </a:p>
        </p:txBody>
      </p:sp>
      <p:sp>
        <p:nvSpPr>
          <p:cNvPr id="3" name="Rectangle 2">
            <a:extLst>
              <a:ext uri="{FF2B5EF4-FFF2-40B4-BE49-F238E27FC236}">
                <a16:creationId xmlns:a16="http://schemas.microsoft.com/office/drawing/2014/main" xmlns="" id="{73A278EF-A018-BC49-D955-655A915363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C1391017-CED2-FFC0-AD6B-A55AC8D3C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Rectangle 3">
            <a:extLst>
              <a:ext uri="{FF2B5EF4-FFF2-40B4-BE49-F238E27FC236}">
                <a16:creationId xmlns:a16="http://schemas.microsoft.com/office/drawing/2014/main" xmlns="" id="{B85809C8-C7CC-9741-36A1-001B7592A197}"/>
              </a:ext>
            </a:extLst>
          </p:cNvPr>
          <p:cNvSpPr txBox="1">
            <a:spLocks noChangeArrowheads="1"/>
          </p:cNvSpPr>
          <p:nvPr/>
        </p:nvSpPr>
        <p:spPr>
          <a:xfrm>
            <a:off x="106859" y="1686459"/>
            <a:ext cx="6882520"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800" b="1" dirty="0"/>
              <a:t>Leader acts as a ‘father figure’</a:t>
            </a:r>
          </a:p>
          <a:p>
            <a:r>
              <a:rPr lang="en-GB" sz="2800" b="1" dirty="0"/>
              <a:t>Paternalistic leader makes decision but may consult</a:t>
            </a:r>
          </a:p>
          <a:p>
            <a:r>
              <a:rPr lang="en-GB" sz="2800" b="1" dirty="0"/>
              <a:t>Believes in the need to support staff</a:t>
            </a:r>
          </a:p>
          <a:p>
            <a:pPr marL="457200" lvl="1" indent="0">
              <a:buNone/>
            </a:pPr>
            <a:endParaRPr lang="en-GB" sz="2600" b="1" dirty="0"/>
          </a:p>
        </p:txBody>
      </p:sp>
      <p:pic>
        <p:nvPicPr>
          <p:cNvPr id="1026" name="Picture 2" descr="paternalistic leadership characteristics diagram">
            <a:extLst>
              <a:ext uri="{FF2B5EF4-FFF2-40B4-BE49-F238E27FC236}">
                <a16:creationId xmlns:a16="http://schemas.microsoft.com/office/drawing/2014/main" xmlns="" id="{65369CE9-EF34-C7C2-E32A-93DDE8949F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279" y="1859396"/>
            <a:ext cx="4067239" cy="3981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065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xmlns="" id="{38FB2D81-EDF5-7F57-9335-1107CEBECDAE}"/>
              </a:ext>
            </a:extLst>
          </p:cNvPr>
          <p:cNvSpPr txBox="1"/>
          <p:nvPr/>
        </p:nvSpPr>
        <p:spPr>
          <a:xfrm>
            <a:off x="269613" y="2736480"/>
            <a:ext cx="10577063" cy="3301160"/>
          </a:xfrm>
          <a:prstGeom prst="rect">
            <a:avLst/>
          </a:prstGeom>
          <a:noFill/>
        </p:spPr>
        <p:txBody>
          <a:bodyPr wrap="square">
            <a:spAutoFit/>
          </a:bodyPr>
          <a:lstStyle/>
          <a:p>
            <a:pPr>
              <a:lnSpc>
                <a:spcPct val="80000"/>
              </a:lnSpc>
              <a:defRPr/>
            </a:pPr>
            <a:r>
              <a:rPr lang="en-US" sz="2600" b="1" dirty="0"/>
              <a:t>Examples</a:t>
            </a:r>
            <a:r>
              <a:rPr lang="en-US" sz="2600" dirty="0"/>
              <a:t>:</a:t>
            </a:r>
          </a:p>
          <a:p>
            <a:pPr lvl="1">
              <a:lnSpc>
                <a:spcPct val="80000"/>
              </a:lnSpc>
              <a:defRPr/>
            </a:pPr>
            <a:r>
              <a:rPr lang="en-US" sz="2600" b="1" dirty="0"/>
              <a:t>Using an authoritarian style on a new employee who is just learning the job.</a:t>
            </a:r>
          </a:p>
          <a:p>
            <a:pPr lvl="1">
              <a:lnSpc>
                <a:spcPct val="80000"/>
              </a:lnSpc>
              <a:defRPr/>
            </a:pPr>
            <a:r>
              <a:rPr lang="en-US" sz="2600" b="1" dirty="0"/>
              <a:t>Using a participative style with a team of workers who know their job.</a:t>
            </a:r>
          </a:p>
          <a:p>
            <a:pPr lvl="1">
              <a:lnSpc>
                <a:spcPct val="80000"/>
              </a:lnSpc>
              <a:defRPr/>
            </a:pPr>
            <a:r>
              <a:rPr lang="en-US" sz="2600" b="1" dirty="0"/>
              <a:t>Using a delegative style with a worker who knows more about the job than you.</a:t>
            </a:r>
          </a:p>
          <a:p>
            <a:pPr lvl="1">
              <a:lnSpc>
                <a:spcPct val="80000"/>
              </a:lnSpc>
              <a:defRPr/>
            </a:pPr>
            <a:r>
              <a:rPr lang="en-US" sz="2600" b="1" dirty="0"/>
              <a:t>Using all three: Telling your employees that a procedure is not working correctly and a new one must be established (authoritarian). Asking for their ideas and input on creating a new procedure (participative). Delegating tasks in order to implement the new procedure (delegative). </a:t>
            </a:r>
          </a:p>
        </p:txBody>
      </p:sp>
      <p:sp>
        <p:nvSpPr>
          <p:cNvPr id="7" name="TextBox 6">
            <a:extLst>
              <a:ext uri="{FF2B5EF4-FFF2-40B4-BE49-F238E27FC236}">
                <a16:creationId xmlns:a16="http://schemas.microsoft.com/office/drawing/2014/main" xmlns="" id="{A46787B6-895B-0B0E-7E91-5E9A736D4E48}"/>
              </a:ext>
            </a:extLst>
          </p:cNvPr>
          <p:cNvSpPr txBox="1"/>
          <p:nvPr/>
        </p:nvSpPr>
        <p:spPr>
          <a:xfrm>
            <a:off x="1439918" y="1606039"/>
            <a:ext cx="7871880" cy="640816"/>
          </a:xfrm>
          <a:prstGeom prst="rect">
            <a:avLst/>
          </a:prstGeom>
          <a:noFill/>
        </p:spPr>
        <p:txBody>
          <a:bodyPr wrap="square">
            <a:spAutoFit/>
          </a:bodyPr>
          <a:lstStyle/>
          <a:p>
            <a:pPr algn="ctr">
              <a:lnSpc>
                <a:spcPct val="80000"/>
              </a:lnSpc>
              <a:defRPr/>
            </a:pPr>
            <a:r>
              <a:rPr lang="en-US" sz="2200" b="1" dirty="0">
                <a:solidFill>
                  <a:srgbClr val="FF0000"/>
                </a:solidFill>
              </a:rPr>
              <a:t>A good leader uses all three styles, depending on what forces are involved between the followers, the leader, and the situation.</a:t>
            </a:r>
          </a:p>
        </p:txBody>
      </p:sp>
      <p:sp>
        <p:nvSpPr>
          <p:cNvPr id="9" name="TextBox 8">
            <a:extLst>
              <a:ext uri="{FF2B5EF4-FFF2-40B4-BE49-F238E27FC236}">
                <a16:creationId xmlns:a16="http://schemas.microsoft.com/office/drawing/2014/main" xmlns="" id="{3376CBED-4892-AF45-77BF-1D8B28D01C67}"/>
              </a:ext>
            </a:extLst>
          </p:cNvPr>
          <p:cNvSpPr txBox="1"/>
          <p:nvPr/>
        </p:nvSpPr>
        <p:spPr>
          <a:xfrm>
            <a:off x="3909848" y="931748"/>
            <a:ext cx="2743200" cy="646331"/>
          </a:xfrm>
          <a:prstGeom prst="rect">
            <a:avLst/>
          </a:prstGeom>
          <a:noFill/>
        </p:spPr>
        <p:txBody>
          <a:bodyPr wrap="square">
            <a:spAutoFit/>
          </a:bodyPr>
          <a:lstStyle/>
          <a:p>
            <a:pPr algn="ctr"/>
            <a:r>
              <a:rPr lang="en-US" sz="3600" b="1" dirty="0"/>
              <a:t>Using all </a:t>
            </a:r>
          </a:p>
        </p:txBody>
      </p:sp>
    </p:spTree>
    <p:extLst>
      <p:ext uri="{BB962C8B-B14F-4D97-AF65-F5344CB8AC3E}">
        <p14:creationId xmlns:p14="http://schemas.microsoft.com/office/powerpoint/2010/main" val="1650615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xmlns="" id="{38FB2D81-EDF5-7F57-9335-1107CEBECDAE}"/>
              </a:ext>
            </a:extLst>
          </p:cNvPr>
          <p:cNvSpPr txBox="1"/>
          <p:nvPr/>
        </p:nvSpPr>
        <p:spPr>
          <a:xfrm>
            <a:off x="269613" y="2736480"/>
            <a:ext cx="10577063" cy="1897699"/>
          </a:xfrm>
          <a:prstGeom prst="rect">
            <a:avLst/>
          </a:prstGeom>
          <a:noFill/>
        </p:spPr>
        <p:txBody>
          <a:bodyPr wrap="square">
            <a:spAutoFit/>
          </a:bodyPr>
          <a:lstStyle/>
          <a:p>
            <a:pPr algn="ctr">
              <a:lnSpc>
                <a:spcPct val="50000"/>
              </a:lnSpc>
            </a:pPr>
            <a:endParaRPr lang="en-US" altLang="ar-SA" sz="2400" b="1" u="sng" dirty="0"/>
          </a:p>
          <a:p>
            <a:pPr algn="ctr"/>
            <a:r>
              <a:rPr lang="en-US" altLang="ar-SA" sz="2800" b="1" dirty="0"/>
              <a:t>The willingness to do something conditioned by the action’s ability to satisfy some need for the individual.</a:t>
            </a:r>
          </a:p>
          <a:p>
            <a:endParaRPr lang="en-US" altLang="ar-SA" sz="2800" dirty="0"/>
          </a:p>
          <a:p>
            <a:pPr>
              <a:lnSpc>
                <a:spcPct val="80000"/>
              </a:lnSpc>
              <a:defRPr/>
            </a:pPr>
            <a:endParaRPr lang="en-US" sz="2600" b="1" dirty="0"/>
          </a:p>
        </p:txBody>
      </p:sp>
      <p:sp>
        <p:nvSpPr>
          <p:cNvPr id="6" name="TextBox 5">
            <a:extLst>
              <a:ext uri="{FF2B5EF4-FFF2-40B4-BE49-F238E27FC236}">
                <a16:creationId xmlns:a16="http://schemas.microsoft.com/office/drawing/2014/main" xmlns="" id="{51DB7476-1CCC-9815-182B-E21A7EB3F5B7}"/>
              </a:ext>
            </a:extLst>
          </p:cNvPr>
          <p:cNvSpPr txBox="1"/>
          <p:nvPr/>
        </p:nvSpPr>
        <p:spPr>
          <a:xfrm>
            <a:off x="2420806" y="1941497"/>
            <a:ext cx="6274676" cy="584775"/>
          </a:xfrm>
          <a:prstGeom prst="rect">
            <a:avLst/>
          </a:prstGeom>
          <a:noFill/>
        </p:spPr>
        <p:txBody>
          <a:bodyPr wrap="square">
            <a:spAutoFit/>
          </a:bodyPr>
          <a:lstStyle/>
          <a:p>
            <a:pPr marL="0" indent="0" algn="ctr">
              <a:buNone/>
            </a:pPr>
            <a:r>
              <a:rPr lang="en-US" altLang="ar-SA" sz="3200" b="1" dirty="0">
                <a:solidFill>
                  <a:srgbClr val="FF0000"/>
                </a:solidFill>
              </a:rPr>
              <a:t>What is Motivation?</a:t>
            </a:r>
            <a:endParaRPr lang="en-US" altLang="ar-SA" sz="2400" b="1" dirty="0">
              <a:solidFill>
                <a:srgbClr val="FF0000"/>
              </a:solidFill>
            </a:endParaRPr>
          </a:p>
        </p:txBody>
      </p:sp>
      <p:sp>
        <p:nvSpPr>
          <p:cNvPr id="8" name="Rectangle 2"/>
          <p:cNvSpPr txBox="1">
            <a:spLocks noChangeArrowheads="1"/>
          </p:cNvSpPr>
          <p:nvPr/>
        </p:nvSpPr>
        <p:spPr>
          <a:xfrm>
            <a:off x="2523432" y="637114"/>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dirty="0">
                <a:solidFill>
                  <a:srgbClr val="C00000"/>
                </a:solidFill>
              </a:rPr>
              <a:t>Motivating Your Employees</a:t>
            </a:r>
          </a:p>
        </p:txBody>
      </p:sp>
    </p:spTree>
    <p:extLst>
      <p:ext uri="{BB962C8B-B14F-4D97-AF65-F5344CB8AC3E}">
        <p14:creationId xmlns:p14="http://schemas.microsoft.com/office/powerpoint/2010/main" val="20733845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xmlns="" id="{38FB2D81-EDF5-7F57-9335-1107CEBECDAE}"/>
              </a:ext>
            </a:extLst>
          </p:cNvPr>
          <p:cNvSpPr txBox="1"/>
          <p:nvPr/>
        </p:nvSpPr>
        <p:spPr>
          <a:xfrm>
            <a:off x="269613" y="2736480"/>
            <a:ext cx="10577063" cy="1249573"/>
          </a:xfrm>
          <a:prstGeom prst="rect">
            <a:avLst/>
          </a:prstGeom>
          <a:noFill/>
        </p:spPr>
        <p:txBody>
          <a:bodyPr wrap="square">
            <a:spAutoFit/>
          </a:bodyPr>
          <a:lstStyle/>
          <a:p>
            <a:pPr algn="ctr">
              <a:lnSpc>
                <a:spcPct val="40000"/>
              </a:lnSpc>
            </a:pPr>
            <a:endParaRPr lang="en-US" altLang="ar-SA" sz="2800" b="1" u="sng" dirty="0"/>
          </a:p>
          <a:p>
            <a:pPr algn="ctr"/>
            <a:r>
              <a:rPr lang="en-US" altLang="ar-SA" sz="3200" b="1" dirty="0"/>
              <a:t>Is a physiological or psychological deficiency that makes certain outcomes seem attractive.</a:t>
            </a:r>
            <a:endParaRPr lang="en-US" altLang="ar-SA" sz="3200" dirty="0"/>
          </a:p>
        </p:txBody>
      </p:sp>
      <p:sp>
        <p:nvSpPr>
          <p:cNvPr id="8" name="Rectangle 2"/>
          <p:cNvSpPr txBox="1">
            <a:spLocks noChangeArrowheads="1"/>
          </p:cNvSpPr>
          <p:nvPr/>
        </p:nvSpPr>
        <p:spPr>
          <a:xfrm>
            <a:off x="2208121" y="643631"/>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sz="4000" dirty="0">
                <a:solidFill>
                  <a:srgbClr val="C00000"/>
                </a:solidFill>
              </a:rPr>
              <a:t>A Need </a:t>
            </a:r>
          </a:p>
        </p:txBody>
      </p:sp>
    </p:spTree>
    <p:extLst>
      <p:ext uri="{BB962C8B-B14F-4D97-AF65-F5344CB8AC3E}">
        <p14:creationId xmlns:p14="http://schemas.microsoft.com/office/powerpoint/2010/main" val="5050851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8" name="Rectangle 2"/>
          <p:cNvSpPr txBox="1">
            <a:spLocks noChangeArrowheads="1"/>
          </p:cNvSpPr>
          <p:nvPr/>
        </p:nvSpPr>
        <p:spPr>
          <a:xfrm>
            <a:off x="2523432" y="637114"/>
            <a:ext cx="7145135" cy="868362"/>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000" b="1">
                <a:solidFill>
                  <a:schemeClr val="bg1"/>
                </a:solidFill>
                <a:latin typeface="Aharoni" panose="02010803020104030203" pitchFamily="2" charset="-79"/>
                <a:ea typeface="+mj-ea"/>
                <a:cs typeface="Aharoni" panose="02010803020104030203" pitchFamily="2" charset="-79"/>
              </a:defRPr>
            </a:lvl1pPr>
          </a:lstStyle>
          <a:p>
            <a:r>
              <a:rPr lang="en-US" altLang="ar-SA" sz="4000" b="1" dirty="0">
                <a:solidFill>
                  <a:srgbClr val="C00000"/>
                </a:solidFill>
                <a:latin typeface="Aharoni" panose="02010803020104030203" pitchFamily="2" charset="-79"/>
                <a:cs typeface="Aharoni" panose="02010803020104030203" pitchFamily="2" charset="-79"/>
              </a:rPr>
              <a:t>Maslow’s Hierarchy</a:t>
            </a:r>
            <a:endParaRPr lang="en-US" altLang="ar-SA" sz="4000" dirty="0">
              <a:solidFill>
                <a:srgbClr val="C00000"/>
              </a:solidFill>
            </a:endParaRPr>
          </a:p>
        </p:txBody>
      </p:sp>
      <p:sp>
        <p:nvSpPr>
          <p:cNvPr id="13318" name="AutoShape 6"/>
          <p:cNvSpPr>
            <a:spLocks noChangeArrowheads="1"/>
          </p:cNvSpPr>
          <p:nvPr/>
        </p:nvSpPr>
        <p:spPr bwMode="auto">
          <a:xfrm>
            <a:off x="3110735" y="1583942"/>
            <a:ext cx="5356225" cy="4632325"/>
          </a:xfrm>
          <a:prstGeom prst="triangle">
            <a:avLst>
              <a:gd name="adj" fmla="val 49995"/>
            </a:avLst>
          </a:prstGeom>
          <a:gradFill rotWithShape="0">
            <a:gsLst>
              <a:gs pos="0">
                <a:srgbClr val="000066">
                  <a:gamma/>
                  <a:tint val="0"/>
                  <a:invGamma/>
                </a:srgbClr>
              </a:gs>
              <a:gs pos="100000">
                <a:srgbClr val="000066"/>
              </a:gs>
            </a:gsLst>
            <a:lin ang="2700000" scaled="1"/>
          </a:gradFill>
          <a:ln w="12700">
            <a:solidFill>
              <a:schemeClr val="tx1"/>
            </a:solidFill>
            <a:miter lim="800000"/>
            <a:headEnd/>
            <a:tailEnd/>
          </a:ln>
          <a:effectLst>
            <a:outerShdw dist="71842" dir="2700000" algn="ctr" rotWithShape="0">
              <a:schemeClr val="bg2"/>
            </a:outerShdw>
          </a:effectLst>
        </p:spPr>
        <p:txBody>
          <a:bodyPr wrap="none" anchor="ctr"/>
          <a:lstStyle/>
          <a:p>
            <a:endParaRPr lang="ar-SA"/>
          </a:p>
        </p:txBody>
      </p:sp>
      <p:sp>
        <p:nvSpPr>
          <p:cNvPr id="13319" name="AutoShape 7"/>
          <p:cNvSpPr>
            <a:spLocks noChangeArrowheads="1"/>
          </p:cNvSpPr>
          <p:nvPr/>
        </p:nvSpPr>
        <p:spPr bwMode="auto">
          <a:xfrm>
            <a:off x="3545710" y="1585528"/>
            <a:ext cx="4479925" cy="3860800"/>
          </a:xfrm>
          <a:prstGeom prst="triangle">
            <a:avLst>
              <a:gd name="adj" fmla="val 49995"/>
            </a:avLst>
          </a:prstGeom>
          <a:gradFill rotWithShape="0">
            <a:gsLst>
              <a:gs pos="0">
                <a:srgbClr val="480165">
                  <a:gamma/>
                  <a:tint val="0"/>
                  <a:invGamma/>
                </a:srgbClr>
              </a:gs>
              <a:gs pos="100000">
                <a:srgbClr val="480165"/>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0" name="AutoShape 8"/>
          <p:cNvSpPr>
            <a:spLocks noChangeArrowheads="1"/>
          </p:cNvSpPr>
          <p:nvPr/>
        </p:nvSpPr>
        <p:spPr bwMode="auto">
          <a:xfrm>
            <a:off x="4002910" y="1585529"/>
            <a:ext cx="3565525" cy="3082925"/>
          </a:xfrm>
          <a:prstGeom prst="triangle">
            <a:avLst>
              <a:gd name="adj" fmla="val 49995"/>
            </a:avLst>
          </a:prstGeom>
          <a:gradFill rotWithShape="0">
            <a:gsLst>
              <a:gs pos="0">
                <a:srgbClr val="660033">
                  <a:gamma/>
                  <a:tint val="0"/>
                  <a:invGamma/>
                </a:srgbClr>
              </a:gs>
              <a:gs pos="100000">
                <a:srgbClr val="660033"/>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dirty="0"/>
          </a:p>
        </p:txBody>
      </p:sp>
      <p:sp>
        <p:nvSpPr>
          <p:cNvPr id="13321" name="AutoShape 9"/>
          <p:cNvSpPr>
            <a:spLocks noChangeArrowheads="1"/>
          </p:cNvSpPr>
          <p:nvPr/>
        </p:nvSpPr>
        <p:spPr bwMode="auto">
          <a:xfrm>
            <a:off x="4460110" y="1585528"/>
            <a:ext cx="2657475" cy="2298700"/>
          </a:xfrm>
          <a:prstGeom prst="triangle">
            <a:avLst>
              <a:gd name="adj" fmla="val 49995"/>
            </a:avLst>
          </a:prstGeom>
          <a:gradFill rotWithShape="0">
            <a:gsLst>
              <a:gs pos="0">
                <a:srgbClr val="C5A327">
                  <a:gamma/>
                  <a:tint val="0"/>
                  <a:invGamma/>
                </a:srgbClr>
              </a:gs>
              <a:gs pos="100000">
                <a:srgbClr val="C5A327"/>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2" name="AutoShape 10"/>
          <p:cNvSpPr>
            <a:spLocks noChangeArrowheads="1"/>
          </p:cNvSpPr>
          <p:nvPr/>
        </p:nvSpPr>
        <p:spPr bwMode="auto">
          <a:xfrm>
            <a:off x="4917310" y="1585529"/>
            <a:ext cx="1743075" cy="1508125"/>
          </a:xfrm>
          <a:prstGeom prst="triangle">
            <a:avLst>
              <a:gd name="adj" fmla="val 49995"/>
            </a:avLst>
          </a:prstGeom>
          <a:gradFill rotWithShape="0">
            <a:gsLst>
              <a:gs pos="0">
                <a:srgbClr val="006600">
                  <a:gamma/>
                  <a:tint val="0"/>
                  <a:invGamma/>
                </a:srgbClr>
              </a:gs>
              <a:gs pos="100000">
                <a:srgbClr val="006600"/>
              </a:gs>
            </a:gsLst>
            <a:lin ang="27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3323" name="Rectangle 11"/>
          <p:cNvSpPr>
            <a:spLocks noChangeArrowheads="1"/>
          </p:cNvSpPr>
          <p:nvPr/>
        </p:nvSpPr>
        <p:spPr bwMode="auto">
          <a:xfrm>
            <a:off x="4917309" y="2412616"/>
            <a:ext cx="1739900" cy="67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1900" dirty="0">
                <a:latin typeface="Arial" panose="020B0604020202020204" pitchFamily="34" charset="0"/>
              </a:rPr>
              <a:t>Self-</a:t>
            </a:r>
          </a:p>
          <a:p>
            <a:pPr algn="ctr"/>
            <a:r>
              <a:rPr lang="en-US" altLang="ar-SA" sz="1900" dirty="0">
                <a:latin typeface="Arial" panose="020B0604020202020204" pitchFamily="34" charset="0"/>
              </a:rPr>
              <a:t>Actualization</a:t>
            </a:r>
          </a:p>
        </p:txBody>
      </p:sp>
      <p:sp>
        <p:nvSpPr>
          <p:cNvPr id="13324" name="Rectangle 12"/>
          <p:cNvSpPr>
            <a:spLocks noChangeArrowheads="1"/>
          </p:cNvSpPr>
          <p:nvPr/>
        </p:nvSpPr>
        <p:spPr bwMode="auto">
          <a:xfrm>
            <a:off x="4917309" y="3303204"/>
            <a:ext cx="1739900" cy="42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100">
                <a:latin typeface="Arial" panose="020B0604020202020204" pitchFamily="34" charset="0"/>
              </a:rPr>
              <a:t>Esteem</a:t>
            </a:r>
          </a:p>
        </p:txBody>
      </p:sp>
      <p:sp>
        <p:nvSpPr>
          <p:cNvPr id="13325" name="Rectangle 13"/>
          <p:cNvSpPr>
            <a:spLocks noChangeArrowheads="1"/>
          </p:cNvSpPr>
          <p:nvPr/>
        </p:nvSpPr>
        <p:spPr bwMode="auto">
          <a:xfrm>
            <a:off x="4917309" y="4012817"/>
            <a:ext cx="1739900" cy="45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300">
                <a:latin typeface="Arial" panose="020B0604020202020204" pitchFamily="34" charset="0"/>
              </a:rPr>
              <a:t>Affiliation</a:t>
            </a:r>
          </a:p>
        </p:txBody>
      </p:sp>
      <p:sp>
        <p:nvSpPr>
          <p:cNvPr id="13326" name="Rectangle 14"/>
          <p:cNvSpPr>
            <a:spLocks noChangeArrowheads="1"/>
          </p:cNvSpPr>
          <p:nvPr/>
        </p:nvSpPr>
        <p:spPr bwMode="auto">
          <a:xfrm>
            <a:off x="4917309" y="4835141"/>
            <a:ext cx="1739900"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500" dirty="0">
                <a:latin typeface="Arial" panose="020B0604020202020204" pitchFamily="34" charset="0"/>
              </a:rPr>
              <a:t>Security</a:t>
            </a:r>
          </a:p>
        </p:txBody>
      </p:sp>
      <p:sp>
        <p:nvSpPr>
          <p:cNvPr id="13327" name="Rectangle 15"/>
          <p:cNvSpPr>
            <a:spLocks noChangeArrowheads="1"/>
          </p:cNvSpPr>
          <p:nvPr/>
        </p:nvSpPr>
        <p:spPr bwMode="auto">
          <a:xfrm>
            <a:off x="4612509" y="5598729"/>
            <a:ext cx="2349500"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spAutoFit/>
          </a:bodyPr>
          <a:lstStyle/>
          <a:p>
            <a:pPr algn="ctr"/>
            <a:r>
              <a:rPr lang="en-US" altLang="ar-SA" sz="2700">
                <a:latin typeface="Arial" panose="020B0604020202020204" pitchFamily="34" charset="0"/>
              </a:rPr>
              <a:t>Physiological</a:t>
            </a:r>
          </a:p>
        </p:txBody>
      </p:sp>
      <p:grpSp>
        <p:nvGrpSpPr>
          <p:cNvPr id="13328" name="Group 16"/>
          <p:cNvGrpSpPr>
            <a:grpSpLocks/>
          </p:cNvGrpSpPr>
          <p:nvPr/>
        </p:nvGrpSpPr>
        <p:grpSpPr bwMode="auto">
          <a:xfrm>
            <a:off x="2936109" y="4998654"/>
            <a:ext cx="865188" cy="1139825"/>
            <a:chOff x="1108" y="2970"/>
            <a:chExt cx="545" cy="718"/>
          </a:xfrm>
          <a:solidFill>
            <a:schemeClr val="accent2"/>
          </a:solidFill>
        </p:grpSpPr>
        <p:sp>
          <p:nvSpPr>
            <p:cNvPr id="13329" name="Freeform 17"/>
            <p:cNvSpPr>
              <a:spLocks/>
            </p:cNvSpPr>
            <p:nvPr/>
          </p:nvSpPr>
          <p:spPr bwMode="auto">
            <a:xfrm>
              <a:off x="1379" y="3002"/>
              <a:ext cx="185" cy="174"/>
            </a:xfrm>
            <a:custGeom>
              <a:avLst/>
              <a:gdLst>
                <a:gd name="T0" fmla="*/ 83 w 185"/>
                <a:gd name="T1" fmla="*/ 58 h 174"/>
                <a:gd name="T2" fmla="*/ 65 w 185"/>
                <a:gd name="T3" fmla="*/ 65 h 174"/>
                <a:gd name="T4" fmla="*/ 47 w 185"/>
                <a:gd name="T5" fmla="*/ 74 h 174"/>
                <a:gd name="T6" fmla="*/ 31 w 185"/>
                <a:gd name="T7" fmla="*/ 86 h 174"/>
                <a:gd name="T8" fmla="*/ 12 w 185"/>
                <a:gd name="T9" fmla="*/ 105 h 174"/>
                <a:gd name="T10" fmla="*/ 1 w 185"/>
                <a:gd name="T11" fmla="*/ 123 h 174"/>
                <a:gd name="T12" fmla="*/ 0 w 185"/>
                <a:gd name="T13" fmla="*/ 137 h 174"/>
                <a:gd name="T14" fmla="*/ 4 w 185"/>
                <a:gd name="T15" fmla="*/ 152 h 174"/>
                <a:gd name="T16" fmla="*/ 16 w 185"/>
                <a:gd name="T17" fmla="*/ 163 h 174"/>
                <a:gd name="T18" fmla="*/ 36 w 185"/>
                <a:gd name="T19" fmla="*/ 171 h 174"/>
                <a:gd name="T20" fmla="*/ 62 w 185"/>
                <a:gd name="T21" fmla="*/ 173 h 174"/>
                <a:gd name="T22" fmla="*/ 88 w 185"/>
                <a:gd name="T23" fmla="*/ 171 h 174"/>
                <a:gd name="T24" fmla="*/ 116 w 185"/>
                <a:gd name="T25" fmla="*/ 164 h 174"/>
                <a:gd name="T26" fmla="*/ 134 w 185"/>
                <a:gd name="T27" fmla="*/ 155 h 174"/>
                <a:gd name="T28" fmla="*/ 160 w 185"/>
                <a:gd name="T29" fmla="*/ 140 h 174"/>
                <a:gd name="T30" fmla="*/ 176 w 185"/>
                <a:gd name="T31" fmla="*/ 124 h 174"/>
                <a:gd name="T32" fmla="*/ 184 w 185"/>
                <a:gd name="T33" fmla="*/ 108 h 174"/>
                <a:gd name="T34" fmla="*/ 181 w 185"/>
                <a:gd name="T35" fmla="*/ 93 h 174"/>
                <a:gd name="T36" fmla="*/ 170 w 185"/>
                <a:gd name="T37" fmla="*/ 81 h 174"/>
                <a:gd name="T38" fmla="*/ 150 w 185"/>
                <a:gd name="T39" fmla="*/ 70 h 174"/>
                <a:gd name="T40" fmla="*/ 128 w 185"/>
                <a:gd name="T41" fmla="*/ 66 h 174"/>
                <a:gd name="T42" fmla="*/ 105 w 185"/>
                <a:gd name="T43" fmla="*/ 60 h 174"/>
                <a:gd name="T44" fmla="*/ 106 w 185"/>
                <a:gd name="T45" fmla="*/ 33 h 174"/>
                <a:gd name="T46" fmla="*/ 112 w 185"/>
                <a:gd name="T47" fmla="*/ 16 h 174"/>
                <a:gd name="T48" fmla="*/ 112 w 185"/>
                <a:gd name="T49" fmla="*/ 11 h 174"/>
                <a:gd name="T50" fmla="*/ 113 w 185"/>
                <a:gd name="T51" fmla="*/ 7 h 174"/>
                <a:gd name="T52" fmla="*/ 111 w 185"/>
                <a:gd name="T53" fmla="*/ 5 h 174"/>
                <a:gd name="T54" fmla="*/ 109 w 185"/>
                <a:gd name="T55" fmla="*/ 2 h 174"/>
                <a:gd name="T56" fmla="*/ 107 w 185"/>
                <a:gd name="T57" fmla="*/ 0 h 174"/>
                <a:gd name="T58" fmla="*/ 102 w 185"/>
                <a:gd name="T59" fmla="*/ 2 h 174"/>
                <a:gd name="T60" fmla="*/ 98 w 185"/>
                <a:gd name="T61" fmla="*/ 2 h 174"/>
                <a:gd name="T62" fmla="*/ 94 w 185"/>
                <a:gd name="T63" fmla="*/ 5 h 174"/>
                <a:gd name="T64" fmla="*/ 90 w 185"/>
                <a:gd name="T65" fmla="*/ 7 h 174"/>
                <a:gd name="T66" fmla="*/ 87 w 185"/>
                <a:gd name="T67" fmla="*/ 10 h 174"/>
                <a:gd name="T68" fmla="*/ 84 w 185"/>
                <a:gd name="T69" fmla="*/ 12 h 174"/>
                <a:gd name="T70" fmla="*/ 80 w 185"/>
                <a:gd name="T71" fmla="*/ 16 h 174"/>
                <a:gd name="T72" fmla="*/ 81 w 185"/>
                <a:gd name="T73" fmla="*/ 19 h 174"/>
                <a:gd name="T74" fmla="*/ 82 w 185"/>
                <a:gd name="T75" fmla="*/ 40 h 174"/>
                <a:gd name="T76" fmla="*/ 83 w 185"/>
                <a:gd name="T77" fmla="*/ 58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74">
                  <a:moveTo>
                    <a:pt x="83" y="58"/>
                  </a:moveTo>
                  <a:lnTo>
                    <a:pt x="65" y="65"/>
                  </a:lnTo>
                  <a:lnTo>
                    <a:pt x="47" y="74"/>
                  </a:lnTo>
                  <a:lnTo>
                    <a:pt x="31" y="86"/>
                  </a:lnTo>
                  <a:lnTo>
                    <a:pt x="12" y="105"/>
                  </a:lnTo>
                  <a:lnTo>
                    <a:pt x="1" y="123"/>
                  </a:lnTo>
                  <a:lnTo>
                    <a:pt x="0" y="137"/>
                  </a:lnTo>
                  <a:lnTo>
                    <a:pt x="4" y="152"/>
                  </a:lnTo>
                  <a:lnTo>
                    <a:pt x="16" y="163"/>
                  </a:lnTo>
                  <a:lnTo>
                    <a:pt x="36" y="171"/>
                  </a:lnTo>
                  <a:lnTo>
                    <a:pt x="62" y="173"/>
                  </a:lnTo>
                  <a:lnTo>
                    <a:pt x="88" y="171"/>
                  </a:lnTo>
                  <a:lnTo>
                    <a:pt x="116" y="164"/>
                  </a:lnTo>
                  <a:lnTo>
                    <a:pt x="134" y="155"/>
                  </a:lnTo>
                  <a:lnTo>
                    <a:pt x="160" y="140"/>
                  </a:lnTo>
                  <a:lnTo>
                    <a:pt x="176" y="124"/>
                  </a:lnTo>
                  <a:lnTo>
                    <a:pt x="184" y="108"/>
                  </a:lnTo>
                  <a:lnTo>
                    <a:pt x="181" y="93"/>
                  </a:lnTo>
                  <a:lnTo>
                    <a:pt x="170" y="81"/>
                  </a:lnTo>
                  <a:lnTo>
                    <a:pt x="150" y="70"/>
                  </a:lnTo>
                  <a:lnTo>
                    <a:pt x="128" y="66"/>
                  </a:lnTo>
                  <a:lnTo>
                    <a:pt x="105" y="60"/>
                  </a:lnTo>
                  <a:lnTo>
                    <a:pt x="106" y="33"/>
                  </a:lnTo>
                  <a:lnTo>
                    <a:pt x="112" y="16"/>
                  </a:lnTo>
                  <a:lnTo>
                    <a:pt x="112" y="11"/>
                  </a:lnTo>
                  <a:lnTo>
                    <a:pt x="113" y="7"/>
                  </a:lnTo>
                  <a:lnTo>
                    <a:pt x="111" y="5"/>
                  </a:lnTo>
                  <a:lnTo>
                    <a:pt x="109" y="2"/>
                  </a:lnTo>
                  <a:lnTo>
                    <a:pt x="107" y="0"/>
                  </a:lnTo>
                  <a:lnTo>
                    <a:pt x="102" y="2"/>
                  </a:lnTo>
                  <a:lnTo>
                    <a:pt x="98" y="2"/>
                  </a:lnTo>
                  <a:lnTo>
                    <a:pt x="94" y="5"/>
                  </a:lnTo>
                  <a:lnTo>
                    <a:pt x="90" y="7"/>
                  </a:lnTo>
                  <a:lnTo>
                    <a:pt x="87" y="10"/>
                  </a:lnTo>
                  <a:lnTo>
                    <a:pt x="84" y="12"/>
                  </a:lnTo>
                  <a:lnTo>
                    <a:pt x="80" y="16"/>
                  </a:lnTo>
                  <a:lnTo>
                    <a:pt x="81" y="19"/>
                  </a:lnTo>
                  <a:lnTo>
                    <a:pt x="82" y="40"/>
                  </a:lnTo>
                  <a:lnTo>
                    <a:pt x="83" y="5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0" name="Freeform 18"/>
            <p:cNvSpPr>
              <a:spLocks/>
            </p:cNvSpPr>
            <p:nvPr/>
          </p:nvSpPr>
          <p:spPr bwMode="auto">
            <a:xfrm>
              <a:off x="1477" y="3087"/>
              <a:ext cx="141" cy="295"/>
            </a:xfrm>
            <a:custGeom>
              <a:avLst/>
              <a:gdLst>
                <a:gd name="T0" fmla="*/ 15 w 141"/>
                <a:gd name="T1" fmla="*/ 254 h 295"/>
                <a:gd name="T2" fmla="*/ 1 w 141"/>
                <a:gd name="T3" fmla="*/ 284 h 295"/>
                <a:gd name="T4" fmla="*/ 16 w 141"/>
                <a:gd name="T5" fmla="*/ 294 h 295"/>
                <a:gd name="T6" fmla="*/ 89 w 141"/>
                <a:gd name="T7" fmla="*/ 271 h 295"/>
                <a:gd name="T8" fmla="*/ 136 w 141"/>
                <a:gd name="T9" fmla="*/ 222 h 295"/>
                <a:gd name="T10" fmla="*/ 113 w 141"/>
                <a:gd name="T11" fmla="*/ 170 h 295"/>
                <a:gd name="T12" fmla="*/ 86 w 141"/>
                <a:gd name="T13" fmla="*/ 107 h 295"/>
                <a:gd name="T14" fmla="*/ 93 w 141"/>
                <a:gd name="T15" fmla="*/ 85 h 295"/>
                <a:gd name="T16" fmla="*/ 100 w 141"/>
                <a:gd name="T17" fmla="*/ 81 h 295"/>
                <a:gd name="T18" fmla="*/ 107 w 141"/>
                <a:gd name="T19" fmla="*/ 83 h 295"/>
                <a:gd name="T20" fmla="*/ 112 w 141"/>
                <a:gd name="T21" fmla="*/ 87 h 295"/>
                <a:gd name="T22" fmla="*/ 115 w 141"/>
                <a:gd name="T23" fmla="*/ 92 h 295"/>
                <a:gd name="T24" fmla="*/ 121 w 141"/>
                <a:gd name="T25" fmla="*/ 95 h 295"/>
                <a:gd name="T26" fmla="*/ 131 w 141"/>
                <a:gd name="T27" fmla="*/ 92 h 295"/>
                <a:gd name="T28" fmla="*/ 137 w 141"/>
                <a:gd name="T29" fmla="*/ 87 h 295"/>
                <a:gd name="T30" fmla="*/ 139 w 141"/>
                <a:gd name="T31" fmla="*/ 80 h 295"/>
                <a:gd name="T32" fmla="*/ 135 w 141"/>
                <a:gd name="T33" fmla="*/ 75 h 295"/>
                <a:gd name="T34" fmla="*/ 131 w 141"/>
                <a:gd name="T35" fmla="*/ 69 h 295"/>
                <a:gd name="T36" fmla="*/ 127 w 141"/>
                <a:gd name="T37" fmla="*/ 65 h 295"/>
                <a:gd name="T38" fmla="*/ 116 w 141"/>
                <a:gd name="T39" fmla="*/ 65 h 295"/>
                <a:gd name="T40" fmla="*/ 109 w 141"/>
                <a:gd name="T41" fmla="*/ 64 h 295"/>
                <a:gd name="T42" fmla="*/ 99 w 141"/>
                <a:gd name="T43" fmla="*/ 64 h 295"/>
                <a:gd name="T44" fmla="*/ 95 w 141"/>
                <a:gd name="T45" fmla="*/ 59 h 295"/>
                <a:gd name="T46" fmla="*/ 99 w 141"/>
                <a:gd name="T47" fmla="*/ 51 h 295"/>
                <a:gd name="T48" fmla="*/ 105 w 141"/>
                <a:gd name="T49" fmla="*/ 45 h 295"/>
                <a:gd name="T50" fmla="*/ 112 w 141"/>
                <a:gd name="T51" fmla="*/ 39 h 295"/>
                <a:gd name="T52" fmla="*/ 118 w 141"/>
                <a:gd name="T53" fmla="*/ 29 h 295"/>
                <a:gd name="T54" fmla="*/ 115 w 141"/>
                <a:gd name="T55" fmla="*/ 22 h 295"/>
                <a:gd name="T56" fmla="*/ 107 w 141"/>
                <a:gd name="T57" fmla="*/ 22 h 295"/>
                <a:gd name="T58" fmla="*/ 100 w 141"/>
                <a:gd name="T59" fmla="*/ 27 h 295"/>
                <a:gd name="T60" fmla="*/ 92 w 141"/>
                <a:gd name="T61" fmla="*/ 34 h 295"/>
                <a:gd name="T62" fmla="*/ 87 w 141"/>
                <a:gd name="T63" fmla="*/ 40 h 295"/>
                <a:gd name="T64" fmla="*/ 87 w 141"/>
                <a:gd name="T65" fmla="*/ 34 h 295"/>
                <a:gd name="T66" fmla="*/ 90 w 141"/>
                <a:gd name="T67" fmla="*/ 27 h 295"/>
                <a:gd name="T68" fmla="*/ 92 w 141"/>
                <a:gd name="T69" fmla="*/ 16 h 295"/>
                <a:gd name="T70" fmla="*/ 91 w 141"/>
                <a:gd name="T71" fmla="*/ 9 h 295"/>
                <a:gd name="T72" fmla="*/ 91 w 141"/>
                <a:gd name="T73" fmla="*/ 3 h 295"/>
                <a:gd name="T74" fmla="*/ 84 w 141"/>
                <a:gd name="T75" fmla="*/ 3 h 295"/>
                <a:gd name="T76" fmla="*/ 75 w 141"/>
                <a:gd name="T77" fmla="*/ 5 h 295"/>
                <a:gd name="T78" fmla="*/ 68 w 141"/>
                <a:gd name="T79" fmla="*/ 10 h 295"/>
                <a:gd name="T80" fmla="*/ 65 w 141"/>
                <a:gd name="T81" fmla="*/ 18 h 295"/>
                <a:gd name="T82" fmla="*/ 61 w 141"/>
                <a:gd name="T83" fmla="*/ 27 h 295"/>
                <a:gd name="T84" fmla="*/ 59 w 141"/>
                <a:gd name="T85" fmla="*/ 36 h 295"/>
                <a:gd name="T86" fmla="*/ 61 w 141"/>
                <a:gd name="T87" fmla="*/ 44 h 295"/>
                <a:gd name="T88" fmla="*/ 61 w 141"/>
                <a:gd name="T89" fmla="*/ 50 h 295"/>
                <a:gd name="T90" fmla="*/ 63 w 141"/>
                <a:gd name="T91" fmla="*/ 57 h 295"/>
                <a:gd name="T92" fmla="*/ 63 w 141"/>
                <a:gd name="T93" fmla="*/ 82 h 295"/>
                <a:gd name="T94" fmla="*/ 67 w 141"/>
                <a:gd name="T95" fmla="*/ 133 h 295"/>
                <a:gd name="T96" fmla="*/ 91 w 141"/>
                <a:gd name="T97" fmla="*/ 183 h 295"/>
                <a:gd name="T98" fmla="*/ 102 w 141"/>
                <a:gd name="T99" fmla="*/ 222 h 295"/>
                <a:gd name="T100" fmla="*/ 82 w 141"/>
                <a:gd name="T101" fmla="*/ 239 h 295"/>
                <a:gd name="T102" fmla="*/ 43 w 141"/>
                <a:gd name="T103" fmla="*/ 24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1" h="295">
                  <a:moveTo>
                    <a:pt x="43" y="245"/>
                  </a:moveTo>
                  <a:lnTo>
                    <a:pt x="15" y="254"/>
                  </a:lnTo>
                  <a:lnTo>
                    <a:pt x="0" y="268"/>
                  </a:lnTo>
                  <a:lnTo>
                    <a:pt x="1" y="284"/>
                  </a:lnTo>
                  <a:lnTo>
                    <a:pt x="13" y="294"/>
                  </a:lnTo>
                  <a:lnTo>
                    <a:pt x="16" y="294"/>
                  </a:lnTo>
                  <a:lnTo>
                    <a:pt x="41" y="293"/>
                  </a:lnTo>
                  <a:lnTo>
                    <a:pt x="89" y="271"/>
                  </a:lnTo>
                  <a:lnTo>
                    <a:pt x="122" y="244"/>
                  </a:lnTo>
                  <a:lnTo>
                    <a:pt x="136" y="222"/>
                  </a:lnTo>
                  <a:lnTo>
                    <a:pt x="133" y="201"/>
                  </a:lnTo>
                  <a:lnTo>
                    <a:pt x="113" y="170"/>
                  </a:lnTo>
                  <a:lnTo>
                    <a:pt x="94" y="140"/>
                  </a:lnTo>
                  <a:lnTo>
                    <a:pt x="86" y="107"/>
                  </a:lnTo>
                  <a:lnTo>
                    <a:pt x="89" y="88"/>
                  </a:lnTo>
                  <a:lnTo>
                    <a:pt x="93" y="85"/>
                  </a:lnTo>
                  <a:lnTo>
                    <a:pt x="96" y="84"/>
                  </a:lnTo>
                  <a:lnTo>
                    <a:pt x="100" y="81"/>
                  </a:lnTo>
                  <a:lnTo>
                    <a:pt x="104" y="82"/>
                  </a:lnTo>
                  <a:lnTo>
                    <a:pt x="107" y="83"/>
                  </a:lnTo>
                  <a:lnTo>
                    <a:pt x="110" y="85"/>
                  </a:lnTo>
                  <a:lnTo>
                    <a:pt x="112" y="87"/>
                  </a:lnTo>
                  <a:lnTo>
                    <a:pt x="113" y="89"/>
                  </a:lnTo>
                  <a:lnTo>
                    <a:pt x="115" y="92"/>
                  </a:lnTo>
                  <a:lnTo>
                    <a:pt x="117" y="94"/>
                  </a:lnTo>
                  <a:lnTo>
                    <a:pt x="121" y="95"/>
                  </a:lnTo>
                  <a:lnTo>
                    <a:pt x="127" y="95"/>
                  </a:lnTo>
                  <a:lnTo>
                    <a:pt x="131" y="92"/>
                  </a:lnTo>
                  <a:lnTo>
                    <a:pt x="134" y="90"/>
                  </a:lnTo>
                  <a:lnTo>
                    <a:pt x="137" y="87"/>
                  </a:lnTo>
                  <a:lnTo>
                    <a:pt x="140" y="83"/>
                  </a:lnTo>
                  <a:lnTo>
                    <a:pt x="139" y="80"/>
                  </a:lnTo>
                  <a:lnTo>
                    <a:pt x="137" y="77"/>
                  </a:lnTo>
                  <a:lnTo>
                    <a:pt x="135" y="75"/>
                  </a:lnTo>
                  <a:lnTo>
                    <a:pt x="133" y="72"/>
                  </a:lnTo>
                  <a:lnTo>
                    <a:pt x="131" y="69"/>
                  </a:lnTo>
                  <a:lnTo>
                    <a:pt x="129" y="67"/>
                  </a:lnTo>
                  <a:lnTo>
                    <a:pt x="127" y="65"/>
                  </a:lnTo>
                  <a:lnTo>
                    <a:pt x="122" y="65"/>
                  </a:lnTo>
                  <a:lnTo>
                    <a:pt x="116" y="65"/>
                  </a:lnTo>
                  <a:lnTo>
                    <a:pt x="113" y="64"/>
                  </a:lnTo>
                  <a:lnTo>
                    <a:pt x="109" y="64"/>
                  </a:lnTo>
                  <a:lnTo>
                    <a:pt x="105" y="63"/>
                  </a:lnTo>
                  <a:lnTo>
                    <a:pt x="99" y="64"/>
                  </a:lnTo>
                  <a:lnTo>
                    <a:pt x="96" y="62"/>
                  </a:lnTo>
                  <a:lnTo>
                    <a:pt x="95" y="59"/>
                  </a:lnTo>
                  <a:lnTo>
                    <a:pt x="96" y="55"/>
                  </a:lnTo>
                  <a:lnTo>
                    <a:pt x="99" y="51"/>
                  </a:lnTo>
                  <a:lnTo>
                    <a:pt x="101" y="48"/>
                  </a:lnTo>
                  <a:lnTo>
                    <a:pt x="105" y="45"/>
                  </a:lnTo>
                  <a:lnTo>
                    <a:pt x="109" y="42"/>
                  </a:lnTo>
                  <a:lnTo>
                    <a:pt x="112" y="39"/>
                  </a:lnTo>
                  <a:lnTo>
                    <a:pt x="115" y="34"/>
                  </a:lnTo>
                  <a:lnTo>
                    <a:pt x="118" y="29"/>
                  </a:lnTo>
                  <a:lnTo>
                    <a:pt x="116" y="25"/>
                  </a:lnTo>
                  <a:lnTo>
                    <a:pt x="115" y="22"/>
                  </a:lnTo>
                  <a:lnTo>
                    <a:pt x="112" y="21"/>
                  </a:lnTo>
                  <a:lnTo>
                    <a:pt x="107" y="22"/>
                  </a:lnTo>
                  <a:lnTo>
                    <a:pt x="104" y="25"/>
                  </a:lnTo>
                  <a:lnTo>
                    <a:pt x="100" y="27"/>
                  </a:lnTo>
                  <a:lnTo>
                    <a:pt x="97" y="30"/>
                  </a:lnTo>
                  <a:lnTo>
                    <a:pt x="92" y="34"/>
                  </a:lnTo>
                  <a:lnTo>
                    <a:pt x="90" y="38"/>
                  </a:lnTo>
                  <a:lnTo>
                    <a:pt x="87" y="40"/>
                  </a:lnTo>
                  <a:lnTo>
                    <a:pt x="85" y="39"/>
                  </a:lnTo>
                  <a:lnTo>
                    <a:pt x="87" y="34"/>
                  </a:lnTo>
                  <a:lnTo>
                    <a:pt x="87" y="30"/>
                  </a:lnTo>
                  <a:lnTo>
                    <a:pt x="90" y="27"/>
                  </a:lnTo>
                  <a:lnTo>
                    <a:pt x="90" y="22"/>
                  </a:lnTo>
                  <a:lnTo>
                    <a:pt x="92" y="16"/>
                  </a:lnTo>
                  <a:lnTo>
                    <a:pt x="92" y="13"/>
                  </a:lnTo>
                  <a:lnTo>
                    <a:pt x="91" y="9"/>
                  </a:lnTo>
                  <a:lnTo>
                    <a:pt x="90" y="7"/>
                  </a:lnTo>
                  <a:lnTo>
                    <a:pt x="91" y="3"/>
                  </a:lnTo>
                  <a:lnTo>
                    <a:pt x="88" y="0"/>
                  </a:lnTo>
                  <a:lnTo>
                    <a:pt x="84" y="3"/>
                  </a:lnTo>
                  <a:lnTo>
                    <a:pt x="79" y="2"/>
                  </a:lnTo>
                  <a:lnTo>
                    <a:pt x="75" y="5"/>
                  </a:lnTo>
                  <a:lnTo>
                    <a:pt x="71" y="8"/>
                  </a:lnTo>
                  <a:lnTo>
                    <a:pt x="68" y="10"/>
                  </a:lnTo>
                  <a:lnTo>
                    <a:pt x="66" y="14"/>
                  </a:lnTo>
                  <a:lnTo>
                    <a:pt x="65" y="18"/>
                  </a:lnTo>
                  <a:lnTo>
                    <a:pt x="65" y="23"/>
                  </a:lnTo>
                  <a:lnTo>
                    <a:pt x="61" y="27"/>
                  </a:lnTo>
                  <a:lnTo>
                    <a:pt x="61" y="32"/>
                  </a:lnTo>
                  <a:lnTo>
                    <a:pt x="59" y="36"/>
                  </a:lnTo>
                  <a:lnTo>
                    <a:pt x="60" y="39"/>
                  </a:lnTo>
                  <a:lnTo>
                    <a:pt x="61" y="44"/>
                  </a:lnTo>
                  <a:lnTo>
                    <a:pt x="59" y="48"/>
                  </a:lnTo>
                  <a:lnTo>
                    <a:pt x="61" y="50"/>
                  </a:lnTo>
                  <a:lnTo>
                    <a:pt x="63" y="53"/>
                  </a:lnTo>
                  <a:lnTo>
                    <a:pt x="63" y="57"/>
                  </a:lnTo>
                  <a:lnTo>
                    <a:pt x="61" y="61"/>
                  </a:lnTo>
                  <a:lnTo>
                    <a:pt x="63" y="82"/>
                  </a:lnTo>
                  <a:lnTo>
                    <a:pt x="63" y="114"/>
                  </a:lnTo>
                  <a:lnTo>
                    <a:pt x="67" y="133"/>
                  </a:lnTo>
                  <a:lnTo>
                    <a:pt x="77" y="157"/>
                  </a:lnTo>
                  <a:lnTo>
                    <a:pt x="91" y="183"/>
                  </a:lnTo>
                  <a:lnTo>
                    <a:pt x="99" y="206"/>
                  </a:lnTo>
                  <a:lnTo>
                    <a:pt x="102" y="222"/>
                  </a:lnTo>
                  <a:lnTo>
                    <a:pt x="94" y="230"/>
                  </a:lnTo>
                  <a:lnTo>
                    <a:pt x="82" y="239"/>
                  </a:lnTo>
                  <a:lnTo>
                    <a:pt x="64" y="244"/>
                  </a:lnTo>
                  <a:lnTo>
                    <a:pt x="43" y="24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1" name="Freeform 19"/>
            <p:cNvSpPr>
              <a:spLocks/>
            </p:cNvSpPr>
            <p:nvPr/>
          </p:nvSpPr>
          <p:spPr bwMode="auto">
            <a:xfrm>
              <a:off x="1437" y="2970"/>
              <a:ext cx="216" cy="319"/>
            </a:xfrm>
            <a:custGeom>
              <a:avLst/>
              <a:gdLst>
                <a:gd name="T0" fmla="*/ 170 w 216"/>
                <a:gd name="T1" fmla="*/ 233 h 319"/>
                <a:gd name="T2" fmla="*/ 155 w 216"/>
                <a:gd name="T3" fmla="*/ 296 h 319"/>
                <a:gd name="T4" fmla="*/ 171 w 216"/>
                <a:gd name="T5" fmla="*/ 318 h 319"/>
                <a:gd name="T6" fmla="*/ 210 w 216"/>
                <a:gd name="T7" fmla="*/ 303 h 319"/>
                <a:gd name="T8" fmla="*/ 212 w 216"/>
                <a:gd name="T9" fmla="*/ 263 h 319"/>
                <a:gd name="T10" fmla="*/ 185 w 216"/>
                <a:gd name="T11" fmla="*/ 153 h 319"/>
                <a:gd name="T12" fmla="*/ 148 w 216"/>
                <a:gd name="T13" fmla="*/ 93 h 319"/>
                <a:gd name="T14" fmla="*/ 98 w 216"/>
                <a:gd name="T15" fmla="*/ 60 h 319"/>
                <a:gd name="T16" fmla="*/ 85 w 216"/>
                <a:gd name="T17" fmla="*/ 48 h 319"/>
                <a:gd name="T18" fmla="*/ 89 w 216"/>
                <a:gd name="T19" fmla="*/ 41 h 319"/>
                <a:gd name="T20" fmla="*/ 96 w 216"/>
                <a:gd name="T21" fmla="*/ 33 h 319"/>
                <a:gd name="T22" fmla="*/ 102 w 216"/>
                <a:gd name="T23" fmla="*/ 28 h 319"/>
                <a:gd name="T24" fmla="*/ 110 w 216"/>
                <a:gd name="T25" fmla="*/ 19 h 319"/>
                <a:gd name="T26" fmla="*/ 116 w 216"/>
                <a:gd name="T27" fmla="*/ 12 h 319"/>
                <a:gd name="T28" fmla="*/ 116 w 216"/>
                <a:gd name="T29" fmla="*/ 4 h 319"/>
                <a:gd name="T30" fmla="*/ 112 w 216"/>
                <a:gd name="T31" fmla="*/ 0 h 319"/>
                <a:gd name="T32" fmla="*/ 102 w 216"/>
                <a:gd name="T33" fmla="*/ 3 h 319"/>
                <a:gd name="T34" fmla="*/ 92 w 216"/>
                <a:gd name="T35" fmla="*/ 11 h 319"/>
                <a:gd name="T36" fmla="*/ 85 w 216"/>
                <a:gd name="T37" fmla="*/ 19 h 319"/>
                <a:gd name="T38" fmla="*/ 79 w 216"/>
                <a:gd name="T39" fmla="*/ 26 h 319"/>
                <a:gd name="T40" fmla="*/ 73 w 216"/>
                <a:gd name="T41" fmla="*/ 23 h 319"/>
                <a:gd name="T42" fmla="*/ 73 w 216"/>
                <a:gd name="T43" fmla="*/ 14 h 319"/>
                <a:gd name="T44" fmla="*/ 71 w 216"/>
                <a:gd name="T45" fmla="*/ 10 h 319"/>
                <a:gd name="T46" fmla="*/ 66 w 216"/>
                <a:gd name="T47" fmla="*/ 6 h 319"/>
                <a:gd name="T48" fmla="*/ 58 w 216"/>
                <a:gd name="T49" fmla="*/ 4 h 319"/>
                <a:gd name="T50" fmla="*/ 49 w 216"/>
                <a:gd name="T51" fmla="*/ 9 h 319"/>
                <a:gd name="T52" fmla="*/ 46 w 216"/>
                <a:gd name="T53" fmla="*/ 19 h 319"/>
                <a:gd name="T54" fmla="*/ 48 w 216"/>
                <a:gd name="T55" fmla="*/ 27 h 319"/>
                <a:gd name="T56" fmla="*/ 51 w 216"/>
                <a:gd name="T57" fmla="*/ 31 h 319"/>
                <a:gd name="T58" fmla="*/ 57 w 216"/>
                <a:gd name="T59" fmla="*/ 36 h 319"/>
                <a:gd name="T60" fmla="*/ 49 w 216"/>
                <a:gd name="T61" fmla="*/ 40 h 319"/>
                <a:gd name="T62" fmla="*/ 39 w 216"/>
                <a:gd name="T63" fmla="*/ 41 h 319"/>
                <a:gd name="T64" fmla="*/ 30 w 216"/>
                <a:gd name="T65" fmla="*/ 43 h 319"/>
                <a:gd name="T66" fmla="*/ 19 w 216"/>
                <a:gd name="T67" fmla="*/ 45 h 319"/>
                <a:gd name="T68" fmla="*/ 10 w 216"/>
                <a:gd name="T69" fmla="*/ 50 h 319"/>
                <a:gd name="T70" fmla="*/ 4 w 216"/>
                <a:gd name="T71" fmla="*/ 57 h 319"/>
                <a:gd name="T72" fmla="*/ 0 w 216"/>
                <a:gd name="T73" fmla="*/ 66 h 319"/>
                <a:gd name="T74" fmla="*/ 4 w 216"/>
                <a:gd name="T75" fmla="*/ 71 h 319"/>
                <a:gd name="T76" fmla="*/ 9 w 216"/>
                <a:gd name="T77" fmla="*/ 73 h 319"/>
                <a:gd name="T78" fmla="*/ 22 w 216"/>
                <a:gd name="T79" fmla="*/ 71 h 319"/>
                <a:gd name="T80" fmla="*/ 32 w 216"/>
                <a:gd name="T81" fmla="*/ 67 h 319"/>
                <a:gd name="T82" fmla="*/ 38 w 216"/>
                <a:gd name="T83" fmla="*/ 61 h 319"/>
                <a:gd name="T84" fmla="*/ 45 w 216"/>
                <a:gd name="T85" fmla="*/ 56 h 319"/>
                <a:gd name="T86" fmla="*/ 52 w 216"/>
                <a:gd name="T87" fmla="*/ 54 h 319"/>
                <a:gd name="T88" fmla="*/ 92 w 216"/>
                <a:gd name="T89" fmla="*/ 80 h 319"/>
                <a:gd name="T90" fmla="*/ 142 w 216"/>
                <a:gd name="T91" fmla="*/ 113 h 319"/>
                <a:gd name="T92" fmla="*/ 164 w 216"/>
                <a:gd name="T93" fmla="*/ 161 h 319"/>
                <a:gd name="T94" fmla="*/ 169 w 216"/>
                <a:gd name="T95" fmla="*/ 189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319">
                  <a:moveTo>
                    <a:pt x="169" y="189"/>
                  </a:moveTo>
                  <a:lnTo>
                    <a:pt x="170" y="233"/>
                  </a:lnTo>
                  <a:lnTo>
                    <a:pt x="161" y="278"/>
                  </a:lnTo>
                  <a:lnTo>
                    <a:pt x="155" y="296"/>
                  </a:lnTo>
                  <a:lnTo>
                    <a:pt x="159" y="308"/>
                  </a:lnTo>
                  <a:lnTo>
                    <a:pt x="171" y="318"/>
                  </a:lnTo>
                  <a:lnTo>
                    <a:pt x="191" y="316"/>
                  </a:lnTo>
                  <a:lnTo>
                    <a:pt x="210" y="303"/>
                  </a:lnTo>
                  <a:lnTo>
                    <a:pt x="215" y="290"/>
                  </a:lnTo>
                  <a:lnTo>
                    <a:pt x="212" y="263"/>
                  </a:lnTo>
                  <a:lnTo>
                    <a:pt x="200" y="209"/>
                  </a:lnTo>
                  <a:lnTo>
                    <a:pt x="185" y="153"/>
                  </a:lnTo>
                  <a:lnTo>
                    <a:pt x="170" y="117"/>
                  </a:lnTo>
                  <a:lnTo>
                    <a:pt x="148" y="93"/>
                  </a:lnTo>
                  <a:lnTo>
                    <a:pt x="125" y="74"/>
                  </a:lnTo>
                  <a:lnTo>
                    <a:pt x="98" y="60"/>
                  </a:lnTo>
                  <a:lnTo>
                    <a:pt x="84" y="53"/>
                  </a:lnTo>
                  <a:lnTo>
                    <a:pt x="85" y="48"/>
                  </a:lnTo>
                  <a:lnTo>
                    <a:pt x="85" y="44"/>
                  </a:lnTo>
                  <a:lnTo>
                    <a:pt x="89" y="41"/>
                  </a:lnTo>
                  <a:lnTo>
                    <a:pt x="91" y="37"/>
                  </a:lnTo>
                  <a:lnTo>
                    <a:pt x="96" y="33"/>
                  </a:lnTo>
                  <a:lnTo>
                    <a:pt x="99" y="31"/>
                  </a:lnTo>
                  <a:lnTo>
                    <a:pt x="102" y="28"/>
                  </a:lnTo>
                  <a:lnTo>
                    <a:pt x="107" y="25"/>
                  </a:lnTo>
                  <a:lnTo>
                    <a:pt x="110" y="19"/>
                  </a:lnTo>
                  <a:lnTo>
                    <a:pt x="114" y="17"/>
                  </a:lnTo>
                  <a:lnTo>
                    <a:pt x="116" y="12"/>
                  </a:lnTo>
                  <a:lnTo>
                    <a:pt x="118" y="8"/>
                  </a:lnTo>
                  <a:lnTo>
                    <a:pt x="116" y="4"/>
                  </a:lnTo>
                  <a:lnTo>
                    <a:pt x="115" y="2"/>
                  </a:lnTo>
                  <a:lnTo>
                    <a:pt x="112" y="0"/>
                  </a:lnTo>
                  <a:lnTo>
                    <a:pt x="105" y="1"/>
                  </a:lnTo>
                  <a:lnTo>
                    <a:pt x="102" y="3"/>
                  </a:lnTo>
                  <a:lnTo>
                    <a:pt x="97" y="7"/>
                  </a:lnTo>
                  <a:lnTo>
                    <a:pt x="92" y="11"/>
                  </a:lnTo>
                  <a:lnTo>
                    <a:pt x="90" y="15"/>
                  </a:lnTo>
                  <a:lnTo>
                    <a:pt x="85" y="19"/>
                  </a:lnTo>
                  <a:lnTo>
                    <a:pt x="82" y="24"/>
                  </a:lnTo>
                  <a:lnTo>
                    <a:pt x="79" y="26"/>
                  </a:lnTo>
                  <a:lnTo>
                    <a:pt x="75" y="27"/>
                  </a:lnTo>
                  <a:lnTo>
                    <a:pt x="73" y="23"/>
                  </a:lnTo>
                  <a:lnTo>
                    <a:pt x="74" y="20"/>
                  </a:lnTo>
                  <a:lnTo>
                    <a:pt x="73" y="14"/>
                  </a:lnTo>
                  <a:lnTo>
                    <a:pt x="73" y="12"/>
                  </a:lnTo>
                  <a:lnTo>
                    <a:pt x="71" y="10"/>
                  </a:lnTo>
                  <a:lnTo>
                    <a:pt x="69" y="6"/>
                  </a:lnTo>
                  <a:lnTo>
                    <a:pt x="66" y="6"/>
                  </a:lnTo>
                  <a:lnTo>
                    <a:pt x="65" y="3"/>
                  </a:lnTo>
                  <a:lnTo>
                    <a:pt x="58" y="4"/>
                  </a:lnTo>
                  <a:lnTo>
                    <a:pt x="52" y="7"/>
                  </a:lnTo>
                  <a:lnTo>
                    <a:pt x="49" y="9"/>
                  </a:lnTo>
                  <a:lnTo>
                    <a:pt x="47" y="13"/>
                  </a:lnTo>
                  <a:lnTo>
                    <a:pt x="46" y="19"/>
                  </a:lnTo>
                  <a:lnTo>
                    <a:pt x="44" y="23"/>
                  </a:lnTo>
                  <a:lnTo>
                    <a:pt x="48" y="27"/>
                  </a:lnTo>
                  <a:lnTo>
                    <a:pt x="50" y="30"/>
                  </a:lnTo>
                  <a:lnTo>
                    <a:pt x="51" y="31"/>
                  </a:lnTo>
                  <a:lnTo>
                    <a:pt x="55" y="33"/>
                  </a:lnTo>
                  <a:lnTo>
                    <a:pt x="57" y="36"/>
                  </a:lnTo>
                  <a:lnTo>
                    <a:pt x="54" y="38"/>
                  </a:lnTo>
                  <a:lnTo>
                    <a:pt x="49" y="40"/>
                  </a:lnTo>
                  <a:lnTo>
                    <a:pt x="45" y="39"/>
                  </a:lnTo>
                  <a:lnTo>
                    <a:pt x="39" y="41"/>
                  </a:lnTo>
                  <a:lnTo>
                    <a:pt x="34" y="42"/>
                  </a:lnTo>
                  <a:lnTo>
                    <a:pt x="30" y="43"/>
                  </a:lnTo>
                  <a:lnTo>
                    <a:pt x="23" y="44"/>
                  </a:lnTo>
                  <a:lnTo>
                    <a:pt x="19" y="45"/>
                  </a:lnTo>
                  <a:lnTo>
                    <a:pt x="15" y="48"/>
                  </a:lnTo>
                  <a:lnTo>
                    <a:pt x="10" y="50"/>
                  </a:lnTo>
                  <a:lnTo>
                    <a:pt x="6" y="53"/>
                  </a:lnTo>
                  <a:lnTo>
                    <a:pt x="4" y="57"/>
                  </a:lnTo>
                  <a:lnTo>
                    <a:pt x="1" y="59"/>
                  </a:lnTo>
                  <a:lnTo>
                    <a:pt x="0" y="66"/>
                  </a:lnTo>
                  <a:lnTo>
                    <a:pt x="1" y="68"/>
                  </a:lnTo>
                  <a:lnTo>
                    <a:pt x="4" y="71"/>
                  </a:lnTo>
                  <a:lnTo>
                    <a:pt x="5" y="74"/>
                  </a:lnTo>
                  <a:lnTo>
                    <a:pt x="9" y="73"/>
                  </a:lnTo>
                  <a:lnTo>
                    <a:pt x="16" y="73"/>
                  </a:lnTo>
                  <a:lnTo>
                    <a:pt x="22" y="71"/>
                  </a:lnTo>
                  <a:lnTo>
                    <a:pt x="27" y="70"/>
                  </a:lnTo>
                  <a:lnTo>
                    <a:pt x="32" y="67"/>
                  </a:lnTo>
                  <a:lnTo>
                    <a:pt x="35" y="64"/>
                  </a:lnTo>
                  <a:lnTo>
                    <a:pt x="38" y="61"/>
                  </a:lnTo>
                  <a:lnTo>
                    <a:pt x="42" y="58"/>
                  </a:lnTo>
                  <a:lnTo>
                    <a:pt x="45" y="56"/>
                  </a:lnTo>
                  <a:lnTo>
                    <a:pt x="48" y="53"/>
                  </a:lnTo>
                  <a:lnTo>
                    <a:pt x="52" y="54"/>
                  </a:lnTo>
                  <a:lnTo>
                    <a:pt x="65" y="62"/>
                  </a:lnTo>
                  <a:lnTo>
                    <a:pt x="92" y="80"/>
                  </a:lnTo>
                  <a:lnTo>
                    <a:pt x="117" y="95"/>
                  </a:lnTo>
                  <a:lnTo>
                    <a:pt x="142" y="113"/>
                  </a:lnTo>
                  <a:lnTo>
                    <a:pt x="157" y="133"/>
                  </a:lnTo>
                  <a:lnTo>
                    <a:pt x="164" y="161"/>
                  </a:lnTo>
                  <a:lnTo>
                    <a:pt x="169" y="183"/>
                  </a:lnTo>
                  <a:lnTo>
                    <a:pt x="169" y="189"/>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2" name="Freeform 20"/>
            <p:cNvSpPr>
              <a:spLocks/>
            </p:cNvSpPr>
            <p:nvPr/>
          </p:nvSpPr>
          <p:spPr bwMode="auto">
            <a:xfrm>
              <a:off x="1229" y="3230"/>
              <a:ext cx="289" cy="232"/>
            </a:xfrm>
            <a:custGeom>
              <a:avLst/>
              <a:gdLst>
                <a:gd name="T0" fmla="*/ 102 w 289"/>
                <a:gd name="T1" fmla="*/ 3 h 232"/>
                <a:gd name="T2" fmla="*/ 81 w 289"/>
                <a:gd name="T3" fmla="*/ 0 h 232"/>
                <a:gd name="T4" fmla="*/ 59 w 289"/>
                <a:gd name="T5" fmla="*/ 4 h 232"/>
                <a:gd name="T6" fmla="*/ 36 w 289"/>
                <a:gd name="T7" fmla="*/ 16 h 232"/>
                <a:gd name="T8" fmla="*/ 15 w 289"/>
                <a:gd name="T9" fmla="*/ 32 h 232"/>
                <a:gd name="T10" fmla="*/ 6 w 289"/>
                <a:gd name="T11" fmla="*/ 45 h 232"/>
                <a:gd name="T12" fmla="*/ 2 w 289"/>
                <a:gd name="T13" fmla="*/ 59 h 232"/>
                <a:gd name="T14" fmla="*/ 0 w 289"/>
                <a:gd name="T15" fmla="*/ 75 h 232"/>
                <a:gd name="T16" fmla="*/ 8 w 289"/>
                <a:gd name="T17" fmla="*/ 90 h 232"/>
                <a:gd name="T18" fmla="*/ 24 w 289"/>
                <a:gd name="T19" fmla="*/ 109 h 232"/>
                <a:gd name="T20" fmla="*/ 45 w 289"/>
                <a:gd name="T21" fmla="*/ 117 h 232"/>
                <a:gd name="T22" fmla="*/ 68 w 289"/>
                <a:gd name="T23" fmla="*/ 124 h 232"/>
                <a:gd name="T24" fmla="*/ 100 w 289"/>
                <a:gd name="T25" fmla="*/ 133 h 232"/>
                <a:gd name="T26" fmla="*/ 123 w 289"/>
                <a:gd name="T27" fmla="*/ 143 h 232"/>
                <a:gd name="T28" fmla="*/ 137 w 289"/>
                <a:gd name="T29" fmla="*/ 156 h 232"/>
                <a:gd name="T30" fmla="*/ 141 w 289"/>
                <a:gd name="T31" fmla="*/ 175 h 232"/>
                <a:gd name="T32" fmla="*/ 144 w 289"/>
                <a:gd name="T33" fmla="*/ 196 h 232"/>
                <a:gd name="T34" fmla="*/ 152 w 289"/>
                <a:gd name="T35" fmla="*/ 212 h 232"/>
                <a:gd name="T36" fmla="*/ 165 w 289"/>
                <a:gd name="T37" fmla="*/ 225 h 232"/>
                <a:gd name="T38" fmla="*/ 180 w 289"/>
                <a:gd name="T39" fmla="*/ 230 h 232"/>
                <a:gd name="T40" fmla="*/ 196 w 289"/>
                <a:gd name="T41" fmla="*/ 231 h 232"/>
                <a:gd name="T42" fmla="*/ 216 w 289"/>
                <a:gd name="T43" fmla="*/ 229 h 232"/>
                <a:gd name="T44" fmla="*/ 237 w 289"/>
                <a:gd name="T45" fmla="*/ 219 h 232"/>
                <a:gd name="T46" fmla="*/ 259 w 289"/>
                <a:gd name="T47" fmla="*/ 201 h 232"/>
                <a:gd name="T48" fmla="*/ 276 w 289"/>
                <a:gd name="T49" fmla="*/ 183 h 232"/>
                <a:gd name="T50" fmla="*/ 286 w 289"/>
                <a:gd name="T51" fmla="*/ 168 h 232"/>
                <a:gd name="T52" fmla="*/ 288 w 289"/>
                <a:gd name="T53" fmla="*/ 150 h 232"/>
                <a:gd name="T54" fmla="*/ 284 w 289"/>
                <a:gd name="T55" fmla="*/ 118 h 232"/>
                <a:gd name="T56" fmla="*/ 267 w 289"/>
                <a:gd name="T57" fmla="*/ 95 h 232"/>
                <a:gd name="T58" fmla="*/ 248 w 289"/>
                <a:gd name="T59" fmla="*/ 71 h 232"/>
                <a:gd name="T60" fmla="*/ 227 w 289"/>
                <a:gd name="T61" fmla="*/ 48 h 232"/>
                <a:gd name="T62" fmla="*/ 198 w 289"/>
                <a:gd name="T63" fmla="*/ 31 h 232"/>
                <a:gd name="T64" fmla="*/ 169 w 289"/>
                <a:gd name="T65" fmla="*/ 23 h 232"/>
                <a:gd name="T66" fmla="*/ 141 w 289"/>
                <a:gd name="T67" fmla="*/ 14 h 232"/>
                <a:gd name="T68" fmla="*/ 114 w 289"/>
                <a:gd name="T69" fmla="*/ 6 h 232"/>
                <a:gd name="T70" fmla="*/ 90 w 289"/>
                <a:gd name="T71" fmla="*/ 0 h 232"/>
                <a:gd name="T72" fmla="*/ 102 w 289"/>
                <a:gd name="T73" fmla="*/ 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9" h="232">
                  <a:moveTo>
                    <a:pt x="102" y="3"/>
                  </a:moveTo>
                  <a:lnTo>
                    <a:pt x="81" y="0"/>
                  </a:lnTo>
                  <a:lnTo>
                    <a:pt x="59" y="4"/>
                  </a:lnTo>
                  <a:lnTo>
                    <a:pt x="36" y="16"/>
                  </a:lnTo>
                  <a:lnTo>
                    <a:pt x="15" y="32"/>
                  </a:lnTo>
                  <a:lnTo>
                    <a:pt x="6" y="45"/>
                  </a:lnTo>
                  <a:lnTo>
                    <a:pt x="2" y="59"/>
                  </a:lnTo>
                  <a:lnTo>
                    <a:pt x="0" y="75"/>
                  </a:lnTo>
                  <a:lnTo>
                    <a:pt x="8" y="90"/>
                  </a:lnTo>
                  <a:lnTo>
                    <a:pt x="24" y="109"/>
                  </a:lnTo>
                  <a:lnTo>
                    <a:pt x="45" y="117"/>
                  </a:lnTo>
                  <a:lnTo>
                    <a:pt x="68" y="124"/>
                  </a:lnTo>
                  <a:lnTo>
                    <a:pt x="100" y="133"/>
                  </a:lnTo>
                  <a:lnTo>
                    <a:pt x="123" y="143"/>
                  </a:lnTo>
                  <a:lnTo>
                    <a:pt x="137" y="156"/>
                  </a:lnTo>
                  <a:lnTo>
                    <a:pt x="141" y="175"/>
                  </a:lnTo>
                  <a:lnTo>
                    <a:pt x="144" y="196"/>
                  </a:lnTo>
                  <a:lnTo>
                    <a:pt x="152" y="212"/>
                  </a:lnTo>
                  <a:lnTo>
                    <a:pt x="165" y="225"/>
                  </a:lnTo>
                  <a:lnTo>
                    <a:pt x="180" y="230"/>
                  </a:lnTo>
                  <a:lnTo>
                    <a:pt x="196" y="231"/>
                  </a:lnTo>
                  <a:lnTo>
                    <a:pt x="216" y="229"/>
                  </a:lnTo>
                  <a:lnTo>
                    <a:pt x="237" y="219"/>
                  </a:lnTo>
                  <a:lnTo>
                    <a:pt x="259" y="201"/>
                  </a:lnTo>
                  <a:lnTo>
                    <a:pt x="276" y="183"/>
                  </a:lnTo>
                  <a:lnTo>
                    <a:pt x="286" y="168"/>
                  </a:lnTo>
                  <a:lnTo>
                    <a:pt x="288" y="150"/>
                  </a:lnTo>
                  <a:lnTo>
                    <a:pt x="284" y="118"/>
                  </a:lnTo>
                  <a:lnTo>
                    <a:pt x="267" y="95"/>
                  </a:lnTo>
                  <a:lnTo>
                    <a:pt x="248" y="71"/>
                  </a:lnTo>
                  <a:lnTo>
                    <a:pt x="227" y="48"/>
                  </a:lnTo>
                  <a:lnTo>
                    <a:pt x="198" y="31"/>
                  </a:lnTo>
                  <a:lnTo>
                    <a:pt x="169" y="23"/>
                  </a:lnTo>
                  <a:lnTo>
                    <a:pt x="141" y="14"/>
                  </a:lnTo>
                  <a:lnTo>
                    <a:pt x="114" y="6"/>
                  </a:lnTo>
                  <a:lnTo>
                    <a:pt x="90" y="0"/>
                  </a:lnTo>
                  <a:lnTo>
                    <a:pt x="102" y="3"/>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3" name="Freeform 21"/>
            <p:cNvSpPr>
              <a:spLocks/>
            </p:cNvSpPr>
            <p:nvPr/>
          </p:nvSpPr>
          <p:spPr bwMode="auto">
            <a:xfrm>
              <a:off x="1214" y="3403"/>
              <a:ext cx="328" cy="209"/>
            </a:xfrm>
            <a:custGeom>
              <a:avLst/>
              <a:gdLst>
                <a:gd name="T0" fmla="*/ 84 w 328"/>
                <a:gd name="T1" fmla="*/ 105 h 209"/>
                <a:gd name="T2" fmla="*/ 42 w 328"/>
                <a:gd name="T3" fmla="*/ 144 h 209"/>
                <a:gd name="T4" fmla="*/ 10 w 328"/>
                <a:gd name="T5" fmla="*/ 175 h 209"/>
                <a:gd name="T6" fmla="*/ 0 w 328"/>
                <a:gd name="T7" fmla="*/ 192 h 209"/>
                <a:gd name="T8" fmla="*/ 9 w 328"/>
                <a:gd name="T9" fmla="*/ 205 h 209"/>
                <a:gd name="T10" fmla="*/ 26 w 328"/>
                <a:gd name="T11" fmla="*/ 208 h 209"/>
                <a:gd name="T12" fmla="*/ 48 w 328"/>
                <a:gd name="T13" fmla="*/ 198 h 209"/>
                <a:gd name="T14" fmla="*/ 79 w 328"/>
                <a:gd name="T15" fmla="*/ 174 h 209"/>
                <a:gd name="T16" fmla="*/ 109 w 328"/>
                <a:gd name="T17" fmla="*/ 146 h 209"/>
                <a:gd name="T18" fmla="*/ 131 w 328"/>
                <a:gd name="T19" fmla="*/ 117 h 209"/>
                <a:gd name="T20" fmla="*/ 154 w 328"/>
                <a:gd name="T21" fmla="*/ 83 h 209"/>
                <a:gd name="T22" fmla="*/ 172 w 328"/>
                <a:gd name="T23" fmla="*/ 53 h 209"/>
                <a:gd name="T24" fmla="*/ 187 w 328"/>
                <a:gd name="T25" fmla="*/ 37 h 209"/>
                <a:gd name="T26" fmla="*/ 194 w 328"/>
                <a:gd name="T27" fmla="*/ 36 h 209"/>
                <a:gd name="T28" fmla="*/ 199 w 328"/>
                <a:gd name="T29" fmla="*/ 45 h 209"/>
                <a:gd name="T30" fmla="*/ 198 w 328"/>
                <a:gd name="T31" fmla="*/ 71 h 209"/>
                <a:gd name="T32" fmla="*/ 200 w 328"/>
                <a:gd name="T33" fmla="*/ 110 h 209"/>
                <a:gd name="T34" fmla="*/ 198 w 328"/>
                <a:gd name="T35" fmla="*/ 150 h 209"/>
                <a:gd name="T36" fmla="*/ 193 w 328"/>
                <a:gd name="T37" fmla="*/ 166 h 209"/>
                <a:gd name="T38" fmla="*/ 190 w 328"/>
                <a:gd name="T39" fmla="*/ 176 h 209"/>
                <a:gd name="T40" fmla="*/ 189 w 328"/>
                <a:gd name="T41" fmla="*/ 186 h 209"/>
                <a:gd name="T42" fmla="*/ 199 w 328"/>
                <a:gd name="T43" fmla="*/ 193 h 209"/>
                <a:gd name="T44" fmla="*/ 216 w 328"/>
                <a:gd name="T45" fmla="*/ 191 h 209"/>
                <a:gd name="T46" fmla="*/ 240 w 328"/>
                <a:gd name="T47" fmla="*/ 179 h 209"/>
                <a:gd name="T48" fmla="*/ 264 w 328"/>
                <a:gd name="T49" fmla="*/ 183 h 209"/>
                <a:gd name="T50" fmla="*/ 281 w 328"/>
                <a:gd name="T51" fmla="*/ 195 h 209"/>
                <a:gd name="T52" fmla="*/ 293 w 328"/>
                <a:gd name="T53" fmla="*/ 199 h 209"/>
                <a:gd name="T54" fmla="*/ 297 w 328"/>
                <a:gd name="T55" fmla="*/ 197 h 209"/>
                <a:gd name="T56" fmla="*/ 311 w 328"/>
                <a:gd name="T57" fmla="*/ 191 h 209"/>
                <a:gd name="T58" fmla="*/ 325 w 328"/>
                <a:gd name="T59" fmla="*/ 175 h 209"/>
                <a:gd name="T60" fmla="*/ 327 w 328"/>
                <a:gd name="T61" fmla="*/ 162 h 209"/>
                <a:gd name="T62" fmla="*/ 318 w 328"/>
                <a:gd name="T63" fmla="*/ 151 h 209"/>
                <a:gd name="T64" fmla="*/ 321 w 328"/>
                <a:gd name="T65" fmla="*/ 149 h 209"/>
                <a:gd name="T66" fmla="*/ 306 w 328"/>
                <a:gd name="T67" fmla="*/ 158 h 209"/>
                <a:gd name="T68" fmla="*/ 293 w 328"/>
                <a:gd name="T69" fmla="*/ 166 h 209"/>
                <a:gd name="T70" fmla="*/ 277 w 328"/>
                <a:gd name="T71" fmla="*/ 157 h 209"/>
                <a:gd name="T72" fmla="*/ 256 w 328"/>
                <a:gd name="T73" fmla="*/ 151 h 209"/>
                <a:gd name="T74" fmla="*/ 234 w 328"/>
                <a:gd name="T75" fmla="*/ 154 h 209"/>
                <a:gd name="T76" fmla="*/ 222 w 328"/>
                <a:gd name="T77" fmla="*/ 149 h 209"/>
                <a:gd name="T78" fmla="*/ 220 w 328"/>
                <a:gd name="T79" fmla="*/ 121 h 209"/>
                <a:gd name="T80" fmla="*/ 227 w 328"/>
                <a:gd name="T81" fmla="*/ 79 h 209"/>
                <a:gd name="T82" fmla="*/ 231 w 328"/>
                <a:gd name="T83" fmla="*/ 46 h 209"/>
                <a:gd name="T84" fmla="*/ 228 w 328"/>
                <a:gd name="T85" fmla="*/ 20 h 209"/>
                <a:gd name="T86" fmla="*/ 224 w 328"/>
                <a:gd name="T87" fmla="*/ 4 h 209"/>
                <a:gd name="T88" fmla="*/ 213 w 328"/>
                <a:gd name="T89" fmla="*/ 0 h 209"/>
                <a:gd name="T90" fmla="*/ 199 w 328"/>
                <a:gd name="T91" fmla="*/ 0 h 209"/>
                <a:gd name="T92" fmla="*/ 181 w 328"/>
                <a:gd name="T93" fmla="*/ 7 h 209"/>
                <a:gd name="T94" fmla="*/ 165 w 328"/>
                <a:gd name="T95" fmla="*/ 20 h 209"/>
                <a:gd name="T96" fmla="*/ 142 w 328"/>
                <a:gd name="T97" fmla="*/ 43 h 209"/>
                <a:gd name="T98" fmla="*/ 125 w 328"/>
                <a:gd name="T99" fmla="*/ 63 h 209"/>
                <a:gd name="T100" fmla="*/ 108 w 328"/>
                <a:gd name="T101" fmla="*/ 82 h 209"/>
                <a:gd name="T102" fmla="*/ 84 w 328"/>
                <a:gd name="T103" fmla="*/ 1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8" h="209">
                  <a:moveTo>
                    <a:pt x="84" y="105"/>
                  </a:moveTo>
                  <a:lnTo>
                    <a:pt x="42" y="144"/>
                  </a:lnTo>
                  <a:lnTo>
                    <a:pt x="10" y="175"/>
                  </a:lnTo>
                  <a:lnTo>
                    <a:pt x="0" y="192"/>
                  </a:lnTo>
                  <a:lnTo>
                    <a:pt x="9" y="205"/>
                  </a:lnTo>
                  <a:lnTo>
                    <a:pt x="26" y="208"/>
                  </a:lnTo>
                  <a:lnTo>
                    <a:pt x="48" y="198"/>
                  </a:lnTo>
                  <a:lnTo>
                    <a:pt x="79" y="174"/>
                  </a:lnTo>
                  <a:lnTo>
                    <a:pt x="109" y="146"/>
                  </a:lnTo>
                  <a:lnTo>
                    <a:pt x="131" y="117"/>
                  </a:lnTo>
                  <a:lnTo>
                    <a:pt x="154" y="83"/>
                  </a:lnTo>
                  <a:lnTo>
                    <a:pt x="172" y="53"/>
                  </a:lnTo>
                  <a:lnTo>
                    <a:pt x="187" y="37"/>
                  </a:lnTo>
                  <a:lnTo>
                    <a:pt x="194" y="36"/>
                  </a:lnTo>
                  <a:lnTo>
                    <a:pt x="199" y="45"/>
                  </a:lnTo>
                  <a:lnTo>
                    <a:pt x="198" y="71"/>
                  </a:lnTo>
                  <a:lnTo>
                    <a:pt x="200" y="110"/>
                  </a:lnTo>
                  <a:lnTo>
                    <a:pt x="198" y="150"/>
                  </a:lnTo>
                  <a:lnTo>
                    <a:pt x="193" y="166"/>
                  </a:lnTo>
                  <a:lnTo>
                    <a:pt x="190" y="176"/>
                  </a:lnTo>
                  <a:lnTo>
                    <a:pt x="189" y="186"/>
                  </a:lnTo>
                  <a:lnTo>
                    <a:pt x="199" y="193"/>
                  </a:lnTo>
                  <a:lnTo>
                    <a:pt x="216" y="191"/>
                  </a:lnTo>
                  <a:lnTo>
                    <a:pt x="240" y="179"/>
                  </a:lnTo>
                  <a:lnTo>
                    <a:pt x="264" y="183"/>
                  </a:lnTo>
                  <a:lnTo>
                    <a:pt x="281" y="195"/>
                  </a:lnTo>
                  <a:lnTo>
                    <a:pt x="293" y="199"/>
                  </a:lnTo>
                  <a:lnTo>
                    <a:pt x="297" y="197"/>
                  </a:lnTo>
                  <a:lnTo>
                    <a:pt x="311" y="191"/>
                  </a:lnTo>
                  <a:lnTo>
                    <a:pt x="325" y="175"/>
                  </a:lnTo>
                  <a:lnTo>
                    <a:pt x="327" y="162"/>
                  </a:lnTo>
                  <a:lnTo>
                    <a:pt x="318" y="151"/>
                  </a:lnTo>
                  <a:lnTo>
                    <a:pt x="321" y="149"/>
                  </a:lnTo>
                  <a:lnTo>
                    <a:pt x="306" y="158"/>
                  </a:lnTo>
                  <a:lnTo>
                    <a:pt x="293" y="166"/>
                  </a:lnTo>
                  <a:lnTo>
                    <a:pt x="277" y="157"/>
                  </a:lnTo>
                  <a:lnTo>
                    <a:pt x="256" y="151"/>
                  </a:lnTo>
                  <a:lnTo>
                    <a:pt x="234" y="154"/>
                  </a:lnTo>
                  <a:lnTo>
                    <a:pt x="222" y="149"/>
                  </a:lnTo>
                  <a:lnTo>
                    <a:pt x="220" y="121"/>
                  </a:lnTo>
                  <a:lnTo>
                    <a:pt x="227" y="79"/>
                  </a:lnTo>
                  <a:lnTo>
                    <a:pt x="231" y="46"/>
                  </a:lnTo>
                  <a:lnTo>
                    <a:pt x="228" y="20"/>
                  </a:lnTo>
                  <a:lnTo>
                    <a:pt x="224" y="4"/>
                  </a:lnTo>
                  <a:lnTo>
                    <a:pt x="213" y="0"/>
                  </a:lnTo>
                  <a:lnTo>
                    <a:pt x="199" y="0"/>
                  </a:lnTo>
                  <a:lnTo>
                    <a:pt x="181" y="7"/>
                  </a:lnTo>
                  <a:lnTo>
                    <a:pt x="165" y="20"/>
                  </a:lnTo>
                  <a:lnTo>
                    <a:pt x="142" y="43"/>
                  </a:lnTo>
                  <a:lnTo>
                    <a:pt x="125" y="63"/>
                  </a:lnTo>
                  <a:lnTo>
                    <a:pt x="108" y="82"/>
                  </a:lnTo>
                  <a:lnTo>
                    <a:pt x="84" y="10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4" name="Freeform 22"/>
            <p:cNvSpPr>
              <a:spLocks/>
            </p:cNvSpPr>
            <p:nvPr/>
          </p:nvSpPr>
          <p:spPr bwMode="auto">
            <a:xfrm>
              <a:off x="1108" y="3431"/>
              <a:ext cx="268" cy="257"/>
            </a:xfrm>
            <a:custGeom>
              <a:avLst/>
              <a:gdLst>
                <a:gd name="T0" fmla="*/ 116 w 268"/>
                <a:gd name="T1" fmla="*/ 41 h 257"/>
                <a:gd name="T2" fmla="*/ 85 w 268"/>
                <a:gd name="T3" fmla="*/ 11 h 257"/>
                <a:gd name="T4" fmla="*/ 56 w 268"/>
                <a:gd name="T5" fmla="*/ 0 h 257"/>
                <a:gd name="T6" fmla="*/ 36 w 268"/>
                <a:gd name="T7" fmla="*/ 9 h 257"/>
                <a:gd name="T8" fmla="*/ 7 w 268"/>
                <a:gd name="T9" fmla="*/ 32 h 257"/>
                <a:gd name="T10" fmla="*/ 0 w 268"/>
                <a:gd name="T11" fmla="*/ 50 h 257"/>
                <a:gd name="T12" fmla="*/ 15 w 268"/>
                <a:gd name="T13" fmla="*/ 65 h 257"/>
                <a:gd name="T14" fmla="*/ 54 w 268"/>
                <a:gd name="T15" fmla="*/ 74 h 257"/>
                <a:gd name="T16" fmla="*/ 101 w 268"/>
                <a:gd name="T17" fmla="*/ 84 h 257"/>
                <a:gd name="T18" fmla="*/ 137 w 268"/>
                <a:gd name="T19" fmla="*/ 94 h 257"/>
                <a:gd name="T20" fmla="*/ 165 w 268"/>
                <a:gd name="T21" fmla="*/ 105 h 257"/>
                <a:gd name="T22" fmla="*/ 173 w 268"/>
                <a:gd name="T23" fmla="*/ 118 h 257"/>
                <a:gd name="T24" fmla="*/ 175 w 268"/>
                <a:gd name="T25" fmla="*/ 136 h 257"/>
                <a:gd name="T26" fmla="*/ 176 w 268"/>
                <a:gd name="T27" fmla="*/ 164 h 257"/>
                <a:gd name="T28" fmla="*/ 174 w 268"/>
                <a:gd name="T29" fmla="*/ 185 h 257"/>
                <a:gd name="T30" fmla="*/ 180 w 268"/>
                <a:gd name="T31" fmla="*/ 207 h 257"/>
                <a:gd name="T32" fmla="*/ 191 w 268"/>
                <a:gd name="T33" fmla="*/ 226 h 257"/>
                <a:gd name="T34" fmla="*/ 195 w 268"/>
                <a:gd name="T35" fmla="*/ 241 h 257"/>
                <a:gd name="T36" fmla="*/ 200 w 268"/>
                <a:gd name="T37" fmla="*/ 253 h 257"/>
                <a:gd name="T38" fmla="*/ 209 w 268"/>
                <a:gd name="T39" fmla="*/ 256 h 257"/>
                <a:gd name="T40" fmla="*/ 220 w 268"/>
                <a:gd name="T41" fmla="*/ 254 h 257"/>
                <a:gd name="T42" fmla="*/ 231 w 268"/>
                <a:gd name="T43" fmla="*/ 240 h 257"/>
                <a:gd name="T44" fmla="*/ 241 w 268"/>
                <a:gd name="T45" fmla="*/ 226 h 257"/>
                <a:gd name="T46" fmla="*/ 243 w 268"/>
                <a:gd name="T47" fmla="*/ 208 h 257"/>
                <a:gd name="T48" fmla="*/ 248 w 268"/>
                <a:gd name="T49" fmla="*/ 179 h 257"/>
                <a:gd name="T50" fmla="*/ 254 w 268"/>
                <a:gd name="T51" fmla="*/ 165 h 257"/>
                <a:gd name="T52" fmla="*/ 267 w 268"/>
                <a:gd name="T53" fmla="*/ 153 h 257"/>
                <a:gd name="T54" fmla="*/ 267 w 268"/>
                <a:gd name="T55" fmla="*/ 143 h 257"/>
                <a:gd name="T56" fmla="*/ 246 w 268"/>
                <a:gd name="T57" fmla="*/ 128 h 257"/>
                <a:gd name="T58" fmla="*/ 235 w 268"/>
                <a:gd name="T59" fmla="*/ 141 h 257"/>
                <a:gd name="T60" fmla="*/ 224 w 268"/>
                <a:gd name="T61" fmla="*/ 165 h 257"/>
                <a:gd name="T62" fmla="*/ 215 w 268"/>
                <a:gd name="T63" fmla="*/ 193 h 257"/>
                <a:gd name="T64" fmla="*/ 210 w 268"/>
                <a:gd name="T65" fmla="*/ 199 h 257"/>
                <a:gd name="T66" fmla="*/ 202 w 268"/>
                <a:gd name="T67" fmla="*/ 182 h 257"/>
                <a:gd name="T68" fmla="*/ 203 w 268"/>
                <a:gd name="T69" fmla="*/ 157 h 257"/>
                <a:gd name="T70" fmla="*/ 205 w 268"/>
                <a:gd name="T71" fmla="*/ 134 h 257"/>
                <a:gd name="T72" fmla="*/ 210 w 268"/>
                <a:gd name="T73" fmla="*/ 107 h 257"/>
                <a:gd name="T74" fmla="*/ 207 w 268"/>
                <a:gd name="T75" fmla="*/ 95 h 257"/>
                <a:gd name="T76" fmla="*/ 197 w 268"/>
                <a:gd name="T77" fmla="*/ 86 h 257"/>
                <a:gd name="T78" fmla="*/ 168 w 268"/>
                <a:gd name="T79" fmla="*/ 70 h 257"/>
                <a:gd name="T80" fmla="*/ 138 w 268"/>
                <a:gd name="T81" fmla="*/ 55 h 257"/>
                <a:gd name="T82" fmla="*/ 116 w 268"/>
                <a:gd name="T83" fmla="*/ 41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8" h="257">
                  <a:moveTo>
                    <a:pt x="116" y="41"/>
                  </a:moveTo>
                  <a:lnTo>
                    <a:pt x="85" y="11"/>
                  </a:lnTo>
                  <a:lnTo>
                    <a:pt x="56" y="0"/>
                  </a:lnTo>
                  <a:lnTo>
                    <a:pt x="36" y="9"/>
                  </a:lnTo>
                  <a:lnTo>
                    <a:pt x="7" y="32"/>
                  </a:lnTo>
                  <a:lnTo>
                    <a:pt x="0" y="50"/>
                  </a:lnTo>
                  <a:lnTo>
                    <a:pt x="15" y="65"/>
                  </a:lnTo>
                  <a:lnTo>
                    <a:pt x="54" y="74"/>
                  </a:lnTo>
                  <a:lnTo>
                    <a:pt x="101" y="84"/>
                  </a:lnTo>
                  <a:lnTo>
                    <a:pt x="137" y="94"/>
                  </a:lnTo>
                  <a:lnTo>
                    <a:pt x="165" y="105"/>
                  </a:lnTo>
                  <a:lnTo>
                    <a:pt x="173" y="118"/>
                  </a:lnTo>
                  <a:lnTo>
                    <a:pt x="175" y="136"/>
                  </a:lnTo>
                  <a:lnTo>
                    <a:pt x="176" y="164"/>
                  </a:lnTo>
                  <a:lnTo>
                    <a:pt x="174" y="185"/>
                  </a:lnTo>
                  <a:lnTo>
                    <a:pt x="180" y="207"/>
                  </a:lnTo>
                  <a:lnTo>
                    <a:pt x="191" y="226"/>
                  </a:lnTo>
                  <a:lnTo>
                    <a:pt x="195" y="241"/>
                  </a:lnTo>
                  <a:lnTo>
                    <a:pt x="200" y="253"/>
                  </a:lnTo>
                  <a:lnTo>
                    <a:pt x="209" y="256"/>
                  </a:lnTo>
                  <a:lnTo>
                    <a:pt x="220" y="254"/>
                  </a:lnTo>
                  <a:lnTo>
                    <a:pt x="231" y="240"/>
                  </a:lnTo>
                  <a:lnTo>
                    <a:pt x="241" y="226"/>
                  </a:lnTo>
                  <a:lnTo>
                    <a:pt x="243" y="208"/>
                  </a:lnTo>
                  <a:lnTo>
                    <a:pt x="248" y="179"/>
                  </a:lnTo>
                  <a:lnTo>
                    <a:pt x="254" y="165"/>
                  </a:lnTo>
                  <a:lnTo>
                    <a:pt x="267" y="153"/>
                  </a:lnTo>
                  <a:lnTo>
                    <a:pt x="267" y="143"/>
                  </a:lnTo>
                  <a:lnTo>
                    <a:pt x="246" y="128"/>
                  </a:lnTo>
                  <a:lnTo>
                    <a:pt x="235" y="141"/>
                  </a:lnTo>
                  <a:lnTo>
                    <a:pt x="224" y="165"/>
                  </a:lnTo>
                  <a:lnTo>
                    <a:pt x="215" y="193"/>
                  </a:lnTo>
                  <a:lnTo>
                    <a:pt x="210" y="199"/>
                  </a:lnTo>
                  <a:lnTo>
                    <a:pt x="202" y="182"/>
                  </a:lnTo>
                  <a:lnTo>
                    <a:pt x="203" y="157"/>
                  </a:lnTo>
                  <a:lnTo>
                    <a:pt x="205" y="134"/>
                  </a:lnTo>
                  <a:lnTo>
                    <a:pt x="210" y="107"/>
                  </a:lnTo>
                  <a:lnTo>
                    <a:pt x="207" y="95"/>
                  </a:lnTo>
                  <a:lnTo>
                    <a:pt x="197" y="86"/>
                  </a:lnTo>
                  <a:lnTo>
                    <a:pt x="168" y="70"/>
                  </a:lnTo>
                  <a:lnTo>
                    <a:pt x="138" y="55"/>
                  </a:lnTo>
                  <a:lnTo>
                    <a:pt x="116" y="41"/>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5" name="Freeform 23"/>
            <p:cNvSpPr>
              <a:spLocks/>
            </p:cNvSpPr>
            <p:nvPr/>
          </p:nvSpPr>
          <p:spPr bwMode="auto">
            <a:xfrm>
              <a:off x="1138" y="3293"/>
              <a:ext cx="262" cy="190"/>
            </a:xfrm>
            <a:custGeom>
              <a:avLst/>
              <a:gdLst>
                <a:gd name="T0" fmla="*/ 123 w 262"/>
                <a:gd name="T1" fmla="*/ 19 h 190"/>
                <a:gd name="T2" fmla="*/ 113 w 262"/>
                <a:gd name="T3" fmla="*/ 5 h 190"/>
                <a:gd name="T4" fmla="*/ 93 w 262"/>
                <a:gd name="T5" fmla="*/ 0 h 190"/>
                <a:gd name="T6" fmla="*/ 70 w 262"/>
                <a:gd name="T7" fmla="*/ 9 h 190"/>
                <a:gd name="T8" fmla="*/ 37 w 262"/>
                <a:gd name="T9" fmla="*/ 31 h 190"/>
                <a:gd name="T10" fmla="*/ 9 w 262"/>
                <a:gd name="T11" fmla="*/ 61 h 190"/>
                <a:gd name="T12" fmla="*/ 1 w 262"/>
                <a:gd name="T13" fmla="*/ 81 h 190"/>
                <a:gd name="T14" fmla="*/ 0 w 262"/>
                <a:gd name="T15" fmla="*/ 101 h 190"/>
                <a:gd name="T16" fmla="*/ 12 w 262"/>
                <a:gd name="T17" fmla="*/ 118 h 190"/>
                <a:gd name="T18" fmla="*/ 30 w 262"/>
                <a:gd name="T19" fmla="*/ 122 h 190"/>
                <a:gd name="T20" fmla="*/ 54 w 262"/>
                <a:gd name="T21" fmla="*/ 121 h 190"/>
                <a:gd name="T22" fmla="*/ 50 w 262"/>
                <a:gd name="T23" fmla="*/ 144 h 190"/>
                <a:gd name="T24" fmla="*/ 53 w 262"/>
                <a:gd name="T25" fmla="*/ 162 h 190"/>
                <a:gd name="T26" fmla="*/ 67 w 262"/>
                <a:gd name="T27" fmla="*/ 175 h 190"/>
                <a:gd name="T28" fmla="*/ 84 w 262"/>
                <a:gd name="T29" fmla="*/ 178 h 190"/>
                <a:gd name="T30" fmla="*/ 106 w 262"/>
                <a:gd name="T31" fmla="*/ 174 h 190"/>
                <a:gd name="T32" fmla="*/ 147 w 262"/>
                <a:gd name="T33" fmla="*/ 158 h 190"/>
                <a:gd name="T34" fmla="*/ 151 w 262"/>
                <a:gd name="T35" fmla="*/ 176 h 190"/>
                <a:gd name="T36" fmla="*/ 163 w 262"/>
                <a:gd name="T37" fmla="*/ 189 h 190"/>
                <a:gd name="T38" fmla="*/ 185 w 262"/>
                <a:gd name="T39" fmla="*/ 189 h 190"/>
                <a:gd name="T40" fmla="*/ 206 w 262"/>
                <a:gd name="T41" fmla="*/ 181 h 190"/>
                <a:gd name="T42" fmla="*/ 228 w 262"/>
                <a:gd name="T43" fmla="*/ 159 h 190"/>
                <a:gd name="T44" fmla="*/ 237 w 262"/>
                <a:gd name="T45" fmla="*/ 139 h 190"/>
                <a:gd name="T46" fmla="*/ 241 w 262"/>
                <a:gd name="T47" fmla="*/ 116 h 190"/>
                <a:gd name="T48" fmla="*/ 239 w 262"/>
                <a:gd name="T49" fmla="*/ 102 h 190"/>
                <a:gd name="T50" fmla="*/ 254 w 262"/>
                <a:gd name="T51" fmla="*/ 79 h 190"/>
                <a:gd name="T52" fmla="*/ 261 w 262"/>
                <a:gd name="T53" fmla="*/ 62 h 190"/>
                <a:gd name="T54" fmla="*/ 260 w 262"/>
                <a:gd name="T55" fmla="*/ 46 h 190"/>
                <a:gd name="T56" fmla="*/ 249 w 262"/>
                <a:gd name="T57" fmla="*/ 32 h 190"/>
                <a:gd name="T58" fmla="*/ 236 w 262"/>
                <a:gd name="T59" fmla="*/ 22 h 190"/>
                <a:gd name="T60" fmla="*/ 215 w 262"/>
                <a:gd name="T61" fmla="*/ 21 h 190"/>
                <a:gd name="T62" fmla="*/ 200 w 262"/>
                <a:gd name="T63" fmla="*/ 27 h 190"/>
                <a:gd name="T64" fmla="*/ 182 w 262"/>
                <a:gd name="T65" fmla="*/ 17 h 190"/>
                <a:gd name="T66" fmla="*/ 163 w 262"/>
                <a:gd name="T67" fmla="*/ 6 h 190"/>
                <a:gd name="T68" fmla="*/ 143 w 262"/>
                <a:gd name="T69" fmla="*/ 5 h 190"/>
                <a:gd name="T70" fmla="*/ 123 w 262"/>
                <a:gd name="T71" fmla="*/ 1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2" h="190">
                  <a:moveTo>
                    <a:pt x="123" y="19"/>
                  </a:moveTo>
                  <a:lnTo>
                    <a:pt x="113" y="5"/>
                  </a:lnTo>
                  <a:lnTo>
                    <a:pt x="93" y="0"/>
                  </a:lnTo>
                  <a:lnTo>
                    <a:pt x="70" y="9"/>
                  </a:lnTo>
                  <a:lnTo>
                    <a:pt x="37" y="31"/>
                  </a:lnTo>
                  <a:lnTo>
                    <a:pt x="9" y="61"/>
                  </a:lnTo>
                  <a:lnTo>
                    <a:pt x="1" y="81"/>
                  </a:lnTo>
                  <a:lnTo>
                    <a:pt x="0" y="101"/>
                  </a:lnTo>
                  <a:lnTo>
                    <a:pt x="12" y="118"/>
                  </a:lnTo>
                  <a:lnTo>
                    <a:pt x="30" y="122"/>
                  </a:lnTo>
                  <a:lnTo>
                    <a:pt x="54" y="121"/>
                  </a:lnTo>
                  <a:lnTo>
                    <a:pt x="50" y="144"/>
                  </a:lnTo>
                  <a:lnTo>
                    <a:pt x="53" y="162"/>
                  </a:lnTo>
                  <a:lnTo>
                    <a:pt x="67" y="175"/>
                  </a:lnTo>
                  <a:lnTo>
                    <a:pt x="84" y="178"/>
                  </a:lnTo>
                  <a:lnTo>
                    <a:pt x="106" y="174"/>
                  </a:lnTo>
                  <a:lnTo>
                    <a:pt x="147" y="158"/>
                  </a:lnTo>
                  <a:lnTo>
                    <a:pt x="151" y="176"/>
                  </a:lnTo>
                  <a:lnTo>
                    <a:pt x="163" y="189"/>
                  </a:lnTo>
                  <a:lnTo>
                    <a:pt x="185" y="189"/>
                  </a:lnTo>
                  <a:lnTo>
                    <a:pt x="206" y="181"/>
                  </a:lnTo>
                  <a:lnTo>
                    <a:pt x="228" y="159"/>
                  </a:lnTo>
                  <a:lnTo>
                    <a:pt x="237" y="139"/>
                  </a:lnTo>
                  <a:lnTo>
                    <a:pt x="241" y="116"/>
                  </a:lnTo>
                  <a:lnTo>
                    <a:pt x="239" y="102"/>
                  </a:lnTo>
                  <a:lnTo>
                    <a:pt x="254" y="79"/>
                  </a:lnTo>
                  <a:lnTo>
                    <a:pt x="261" y="62"/>
                  </a:lnTo>
                  <a:lnTo>
                    <a:pt x="260" y="46"/>
                  </a:lnTo>
                  <a:lnTo>
                    <a:pt x="249" y="32"/>
                  </a:lnTo>
                  <a:lnTo>
                    <a:pt x="236" y="22"/>
                  </a:lnTo>
                  <a:lnTo>
                    <a:pt x="215" y="21"/>
                  </a:lnTo>
                  <a:lnTo>
                    <a:pt x="200" y="27"/>
                  </a:lnTo>
                  <a:lnTo>
                    <a:pt x="182" y="17"/>
                  </a:lnTo>
                  <a:lnTo>
                    <a:pt x="163" y="6"/>
                  </a:lnTo>
                  <a:lnTo>
                    <a:pt x="143" y="5"/>
                  </a:lnTo>
                  <a:lnTo>
                    <a:pt x="123" y="19"/>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6" name="Freeform 24"/>
            <p:cNvSpPr>
              <a:spLocks/>
            </p:cNvSpPr>
            <p:nvPr/>
          </p:nvSpPr>
          <p:spPr bwMode="auto">
            <a:xfrm>
              <a:off x="1150" y="3306"/>
              <a:ext cx="234" cy="162"/>
            </a:xfrm>
            <a:custGeom>
              <a:avLst/>
              <a:gdLst>
                <a:gd name="T0" fmla="*/ 101 w 234"/>
                <a:gd name="T1" fmla="*/ 24 h 162"/>
                <a:gd name="T2" fmla="*/ 95 w 234"/>
                <a:gd name="T3" fmla="*/ 9 h 162"/>
                <a:gd name="T4" fmla="*/ 83 w 234"/>
                <a:gd name="T5" fmla="*/ 0 h 162"/>
                <a:gd name="T6" fmla="*/ 70 w 234"/>
                <a:gd name="T7" fmla="*/ 0 h 162"/>
                <a:gd name="T8" fmla="*/ 49 w 234"/>
                <a:gd name="T9" fmla="*/ 11 h 162"/>
                <a:gd name="T10" fmla="*/ 25 w 234"/>
                <a:gd name="T11" fmla="*/ 30 h 162"/>
                <a:gd name="T12" fmla="*/ 4 w 234"/>
                <a:gd name="T13" fmla="*/ 54 h 162"/>
                <a:gd name="T14" fmla="*/ 0 w 234"/>
                <a:gd name="T15" fmla="*/ 78 h 162"/>
                <a:gd name="T16" fmla="*/ 7 w 234"/>
                <a:gd name="T17" fmla="*/ 92 h 162"/>
                <a:gd name="T18" fmla="*/ 19 w 234"/>
                <a:gd name="T19" fmla="*/ 97 h 162"/>
                <a:gd name="T20" fmla="*/ 33 w 234"/>
                <a:gd name="T21" fmla="*/ 97 h 162"/>
                <a:gd name="T22" fmla="*/ 55 w 234"/>
                <a:gd name="T23" fmla="*/ 91 h 162"/>
                <a:gd name="T24" fmla="*/ 57 w 234"/>
                <a:gd name="T25" fmla="*/ 99 h 162"/>
                <a:gd name="T26" fmla="*/ 50 w 234"/>
                <a:gd name="T27" fmla="*/ 126 h 162"/>
                <a:gd name="T28" fmla="*/ 55 w 234"/>
                <a:gd name="T29" fmla="*/ 143 h 162"/>
                <a:gd name="T30" fmla="*/ 70 w 234"/>
                <a:gd name="T31" fmla="*/ 151 h 162"/>
                <a:gd name="T32" fmla="*/ 91 w 234"/>
                <a:gd name="T33" fmla="*/ 147 h 162"/>
                <a:gd name="T34" fmla="*/ 116 w 234"/>
                <a:gd name="T35" fmla="*/ 140 h 162"/>
                <a:gd name="T36" fmla="*/ 140 w 234"/>
                <a:gd name="T37" fmla="*/ 130 h 162"/>
                <a:gd name="T38" fmla="*/ 143 w 234"/>
                <a:gd name="T39" fmla="*/ 134 h 162"/>
                <a:gd name="T40" fmla="*/ 148 w 234"/>
                <a:gd name="T41" fmla="*/ 151 h 162"/>
                <a:gd name="T42" fmla="*/ 155 w 234"/>
                <a:gd name="T43" fmla="*/ 159 h 162"/>
                <a:gd name="T44" fmla="*/ 171 w 234"/>
                <a:gd name="T45" fmla="*/ 161 h 162"/>
                <a:gd name="T46" fmla="*/ 188 w 234"/>
                <a:gd name="T47" fmla="*/ 159 h 162"/>
                <a:gd name="T48" fmla="*/ 203 w 234"/>
                <a:gd name="T49" fmla="*/ 144 h 162"/>
                <a:gd name="T50" fmla="*/ 215 w 234"/>
                <a:gd name="T51" fmla="*/ 115 h 162"/>
                <a:gd name="T52" fmla="*/ 208 w 234"/>
                <a:gd name="T53" fmla="*/ 92 h 162"/>
                <a:gd name="T54" fmla="*/ 215 w 234"/>
                <a:gd name="T55" fmla="*/ 85 h 162"/>
                <a:gd name="T56" fmla="*/ 224 w 234"/>
                <a:gd name="T57" fmla="*/ 75 h 162"/>
                <a:gd name="T58" fmla="*/ 233 w 234"/>
                <a:gd name="T59" fmla="*/ 56 h 162"/>
                <a:gd name="T60" fmla="*/ 233 w 234"/>
                <a:gd name="T61" fmla="*/ 40 h 162"/>
                <a:gd name="T62" fmla="*/ 220 w 234"/>
                <a:gd name="T63" fmla="*/ 23 h 162"/>
                <a:gd name="T64" fmla="*/ 197 w 234"/>
                <a:gd name="T65" fmla="*/ 21 h 162"/>
                <a:gd name="T66" fmla="*/ 183 w 234"/>
                <a:gd name="T67" fmla="*/ 29 h 162"/>
                <a:gd name="T68" fmla="*/ 176 w 234"/>
                <a:gd name="T69" fmla="*/ 25 h 162"/>
                <a:gd name="T70" fmla="*/ 160 w 234"/>
                <a:gd name="T71" fmla="*/ 7 h 162"/>
                <a:gd name="T72" fmla="*/ 146 w 234"/>
                <a:gd name="T73" fmla="*/ 1 h 162"/>
                <a:gd name="T74" fmla="*/ 127 w 234"/>
                <a:gd name="T75" fmla="*/ 4 h 162"/>
                <a:gd name="T76" fmla="*/ 112 w 234"/>
                <a:gd name="T77" fmla="*/ 14 h 162"/>
                <a:gd name="T78" fmla="*/ 101 w 234"/>
                <a:gd name="T79" fmla="*/ 2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4" h="162">
                  <a:moveTo>
                    <a:pt x="101" y="24"/>
                  </a:moveTo>
                  <a:lnTo>
                    <a:pt x="95" y="9"/>
                  </a:lnTo>
                  <a:lnTo>
                    <a:pt x="83" y="0"/>
                  </a:lnTo>
                  <a:lnTo>
                    <a:pt x="70" y="0"/>
                  </a:lnTo>
                  <a:lnTo>
                    <a:pt x="49" y="11"/>
                  </a:lnTo>
                  <a:lnTo>
                    <a:pt x="25" y="30"/>
                  </a:lnTo>
                  <a:lnTo>
                    <a:pt x="4" y="54"/>
                  </a:lnTo>
                  <a:lnTo>
                    <a:pt x="0" y="78"/>
                  </a:lnTo>
                  <a:lnTo>
                    <a:pt x="7" y="92"/>
                  </a:lnTo>
                  <a:lnTo>
                    <a:pt x="19" y="97"/>
                  </a:lnTo>
                  <a:lnTo>
                    <a:pt x="33" y="97"/>
                  </a:lnTo>
                  <a:lnTo>
                    <a:pt x="55" y="91"/>
                  </a:lnTo>
                  <a:lnTo>
                    <a:pt x="57" y="99"/>
                  </a:lnTo>
                  <a:lnTo>
                    <a:pt x="50" y="126"/>
                  </a:lnTo>
                  <a:lnTo>
                    <a:pt x="55" y="143"/>
                  </a:lnTo>
                  <a:lnTo>
                    <a:pt x="70" y="151"/>
                  </a:lnTo>
                  <a:lnTo>
                    <a:pt x="91" y="147"/>
                  </a:lnTo>
                  <a:lnTo>
                    <a:pt x="116" y="140"/>
                  </a:lnTo>
                  <a:lnTo>
                    <a:pt x="140" y="130"/>
                  </a:lnTo>
                  <a:lnTo>
                    <a:pt x="143" y="134"/>
                  </a:lnTo>
                  <a:lnTo>
                    <a:pt x="148" y="151"/>
                  </a:lnTo>
                  <a:lnTo>
                    <a:pt x="155" y="159"/>
                  </a:lnTo>
                  <a:lnTo>
                    <a:pt x="171" y="161"/>
                  </a:lnTo>
                  <a:lnTo>
                    <a:pt x="188" y="159"/>
                  </a:lnTo>
                  <a:lnTo>
                    <a:pt x="203" y="144"/>
                  </a:lnTo>
                  <a:lnTo>
                    <a:pt x="215" y="115"/>
                  </a:lnTo>
                  <a:lnTo>
                    <a:pt x="208" y="92"/>
                  </a:lnTo>
                  <a:lnTo>
                    <a:pt x="215" y="85"/>
                  </a:lnTo>
                  <a:lnTo>
                    <a:pt x="224" y="75"/>
                  </a:lnTo>
                  <a:lnTo>
                    <a:pt x="233" y="56"/>
                  </a:lnTo>
                  <a:lnTo>
                    <a:pt x="233" y="40"/>
                  </a:lnTo>
                  <a:lnTo>
                    <a:pt x="220" y="23"/>
                  </a:lnTo>
                  <a:lnTo>
                    <a:pt x="197" y="21"/>
                  </a:lnTo>
                  <a:lnTo>
                    <a:pt x="183" y="29"/>
                  </a:lnTo>
                  <a:lnTo>
                    <a:pt x="176" y="25"/>
                  </a:lnTo>
                  <a:lnTo>
                    <a:pt x="160" y="7"/>
                  </a:lnTo>
                  <a:lnTo>
                    <a:pt x="146" y="1"/>
                  </a:lnTo>
                  <a:lnTo>
                    <a:pt x="127" y="4"/>
                  </a:lnTo>
                  <a:lnTo>
                    <a:pt x="112" y="14"/>
                  </a:lnTo>
                  <a:lnTo>
                    <a:pt x="101" y="2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37" name="Freeform 25"/>
            <p:cNvSpPr>
              <a:spLocks/>
            </p:cNvSpPr>
            <p:nvPr/>
          </p:nvSpPr>
          <p:spPr bwMode="auto">
            <a:xfrm>
              <a:off x="1189" y="3316"/>
              <a:ext cx="203" cy="131"/>
            </a:xfrm>
            <a:custGeom>
              <a:avLst/>
              <a:gdLst>
                <a:gd name="T0" fmla="*/ 86 w 203"/>
                <a:gd name="T1" fmla="*/ 0 h 131"/>
                <a:gd name="T2" fmla="*/ 63 w 203"/>
                <a:gd name="T3" fmla="*/ 25 h 131"/>
                <a:gd name="T4" fmla="*/ 46 w 203"/>
                <a:gd name="T5" fmla="*/ 44 h 131"/>
                <a:gd name="T6" fmla="*/ 24 w 203"/>
                <a:gd name="T7" fmla="*/ 37 h 131"/>
                <a:gd name="T8" fmla="*/ 16 w 203"/>
                <a:gd name="T9" fmla="*/ 27 h 131"/>
                <a:gd name="T10" fmla="*/ 10 w 203"/>
                <a:gd name="T11" fmla="*/ 17 h 131"/>
                <a:gd name="T12" fmla="*/ 0 w 203"/>
                <a:gd name="T13" fmla="*/ 25 h 131"/>
                <a:gd name="T14" fmla="*/ 7 w 203"/>
                <a:gd name="T15" fmla="*/ 40 h 131"/>
                <a:gd name="T16" fmla="*/ 22 w 203"/>
                <a:gd name="T17" fmla="*/ 50 h 131"/>
                <a:gd name="T18" fmla="*/ 42 w 203"/>
                <a:gd name="T19" fmla="*/ 53 h 131"/>
                <a:gd name="T20" fmla="*/ 35 w 203"/>
                <a:gd name="T21" fmla="*/ 73 h 131"/>
                <a:gd name="T22" fmla="*/ 30 w 203"/>
                <a:gd name="T23" fmla="*/ 90 h 131"/>
                <a:gd name="T24" fmla="*/ 39 w 203"/>
                <a:gd name="T25" fmla="*/ 88 h 131"/>
                <a:gd name="T26" fmla="*/ 47 w 203"/>
                <a:gd name="T27" fmla="*/ 71 h 131"/>
                <a:gd name="T28" fmla="*/ 51 w 203"/>
                <a:gd name="T29" fmla="*/ 61 h 131"/>
                <a:gd name="T30" fmla="*/ 67 w 203"/>
                <a:gd name="T31" fmla="*/ 75 h 131"/>
                <a:gd name="T32" fmla="*/ 93 w 203"/>
                <a:gd name="T33" fmla="*/ 81 h 131"/>
                <a:gd name="T34" fmla="*/ 125 w 203"/>
                <a:gd name="T35" fmla="*/ 86 h 131"/>
                <a:gd name="T36" fmla="*/ 118 w 203"/>
                <a:gd name="T37" fmla="*/ 102 h 131"/>
                <a:gd name="T38" fmla="*/ 115 w 203"/>
                <a:gd name="T39" fmla="*/ 127 h 131"/>
                <a:gd name="T40" fmla="*/ 125 w 203"/>
                <a:gd name="T41" fmla="*/ 130 h 131"/>
                <a:gd name="T42" fmla="*/ 128 w 203"/>
                <a:gd name="T43" fmla="*/ 111 h 131"/>
                <a:gd name="T44" fmla="*/ 136 w 203"/>
                <a:gd name="T45" fmla="*/ 88 h 131"/>
                <a:gd name="T46" fmla="*/ 167 w 203"/>
                <a:gd name="T47" fmla="*/ 86 h 131"/>
                <a:gd name="T48" fmla="*/ 197 w 203"/>
                <a:gd name="T49" fmla="*/ 85 h 131"/>
                <a:gd name="T50" fmla="*/ 202 w 203"/>
                <a:gd name="T51" fmla="*/ 74 h 131"/>
                <a:gd name="T52" fmla="*/ 182 w 203"/>
                <a:gd name="T53" fmla="*/ 75 h 131"/>
                <a:gd name="T54" fmla="*/ 161 w 203"/>
                <a:gd name="T55" fmla="*/ 74 h 131"/>
                <a:gd name="T56" fmla="*/ 144 w 203"/>
                <a:gd name="T57" fmla="*/ 75 h 131"/>
                <a:gd name="T58" fmla="*/ 156 w 203"/>
                <a:gd name="T59" fmla="*/ 53 h 131"/>
                <a:gd name="T60" fmla="*/ 167 w 203"/>
                <a:gd name="T61" fmla="*/ 31 h 131"/>
                <a:gd name="T62" fmla="*/ 171 w 203"/>
                <a:gd name="T63" fmla="*/ 12 h 131"/>
                <a:gd name="T64" fmla="*/ 166 w 203"/>
                <a:gd name="T65" fmla="*/ 9 h 131"/>
                <a:gd name="T66" fmla="*/ 158 w 203"/>
                <a:gd name="T67" fmla="*/ 28 h 131"/>
                <a:gd name="T68" fmla="*/ 149 w 203"/>
                <a:gd name="T69" fmla="*/ 46 h 131"/>
                <a:gd name="T70" fmla="*/ 133 w 203"/>
                <a:gd name="T71" fmla="*/ 72 h 131"/>
                <a:gd name="T72" fmla="*/ 111 w 203"/>
                <a:gd name="T73" fmla="*/ 70 h 131"/>
                <a:gd name="T74" fmla="*/ 93 w 203"/>
                <a:gd name="T75" fmla="*/ 62 h 131"/>
                <a:gd name="T76" fmla="*/ 73 w 203"/>
                <a:gd name="T77" fmla="*/ 56 h 131"/>
                <a:gd name="T78" fmla="*/ 58 w 203"/>
                <a:gd name="T79" fmla="*/ 45 h 131"/>
                <a:gd name="T80" fmla="*/ 95 w 203"/>
                <a:gd name="T81" fmla="*/ 2 h 131"/>
                <a:gd name="T82" fmla="*/ 86 w 203"/>
                <a:gd name="T83"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3" h="131">
                  <a:moveTo>
                    <a:pt x="86" y="0"/>
                  </a:moveTo>
                  <a:lnTo>
                    <a:pt x="63" y="25"/>
                  </a:lnTo>
                  <a:lnTo>
                    <a:pt x="46" y="44"/>
                  </a:lnTo>
                  <a:lnTo>
                    <a:pt x="24" y="37"/>
                  </a:lnTo>
                  <a:lnTo>
                    <a:pt x="16" y="27"/>
                  </a:lnTo>
                  <a:lnTo>
                    <a:pt x="10" y="17"/>
                  </a:lnTo>
                  <a:lnTo>
                    <a:pt x="0" y="25"/>
                  </a:lnTo>
                  <a:lnTo>
                    <a:pt x="7" y="40"/>
                  </a:lnTo>
                  <a:lnTo>
                    <a:pt x="22" y="50"/>
                  </a:lnTo>
                  <a:lnTo>
                    <a:pt x="42" y="53"/>
                  </a:lnTo>
                  <a:lnTo>
                    <a:pt x="35" y="73"/>
                  </a:lnTo>
                  <a:lnTo>
                    <a:pt x="30" y="90"/>
                  </a:lnTo>
                  <a:lnTo>
                    <a:pt x="39" y="88"/>
                  </a:lnTo>
                  <a:lnTo>
                    <a:pt x="47" y="71"/>
                  </a:lnTo>
                  <a:lnTo>
                    <a:pt x="51" y="61"/>
                  </a:lnTo>
                  <a:lnTo>
                    <a:pt x="67" y="75"/>
                  </a:lnTo>
                  <a:lnTo>
                    <a:pt x="93" y="81"/>
                  </a:lnTo>
                  <a:lnTo>
                    <a:pt x="125" y="86"/>
                  </a:lnTo>
                  <a:lnTo>
                    <a:pt x="118" y="102"/>
                  </a:lnTo>
                  <a:lnTo>
                    <a:pt x="115" y="127"/>
                  </a:lnTo>
                  <a:lnTo>
                    <a:pt x="125" y="130"/>
                  </a:lnTo>
                  <a:lnTo>
                    <a:pt x="128" y="111"/>
                  </a:lnTo>
                  <a:lnTo>
                    <a:pt x="136" y="88"/>
                  </a:lnTo>
                  <a:lnTo>
                    <a:pt x="167" y="86"/>
                  </a:lnTo>
                  <a:lnTo>
                    <a:pt x="197" y="85"/>
                  </a:lnTo>
                  <a:lnTo>
                    <a:pt x="202" y="74"/>
                  </a:lnTo>
                  <a:lnTo>
                    <a:pt x="182" y="75"/>
                  </a:lnTo>
                  <a:lnTo>
                    <a:pt x="161" y="74"/>
                  </a:lnTo>
                  <a:lnTo>
                    <a:pt x="144" y="75"/>
                  </a:lnTo>
                  <a:lnTo>
                    <a:pt x="156" y="53"/>
                  </a:lnTo>
                  <a:lnTo>
                    <a:pt x="167" y="31"/>
                  </a:lnTo>
                  <a:lnTo>
                    <a:pt x="171" y="12"/>
                  </a:lnTo>
                  <a:lnTo>
                    <a:pt x="166" y="9"/>
                  </a:lnTo>
                  <a:lnTo>
                    <a:pt x="158" y="28"/>
                  </a:lnTo>
                  <a:lnTo>
                    <a:pt x="149" y="46"/>
                  </a:lnTo>
                  <a:lnTo>
                    <a:pt x="133" y="72"/>
                  </a:lnTo>
                  <a:lnTo>
                    <a:pt x="111" y="70"/>
                  </a:lnTo>
                  <a:lnTo>
                    <a:pt x="93" y="62"/>
                  </a:lnTo>
                  <a:lnTo>
                    <a:pt x="73" y="56"/>
                  </a:lnTo>
                  <a:lnTo>
                    <a:pt x="58" y="45"/>
                  </a:lnTo>
                  <a:lnTo>
                    <a:pt x="95" y="2"/>
                  </a:lnTo>
                  <a:lnTo>
                    <a:pt x="86" y="0"/>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grpSp>
      <p:grpSp>
        <p:nvGrpSpPr>
          <p:cNvPr id="13338" name="Group 26"/>
          <p:cNvGrpSpPr>
            <a:grpSpLocks/>
          </p:cNvGrpSpPr>
          <p:nvPr/>
        </p:nvGrpSpPr>
        <p:grpSpPr bwMode="auto">
          <a:xfrm>
            <a:off x="7046148" y="2952366"/>
            <a:ext cx="985837" cy="1414462"/>
            <a:chOff x="3697" y="1681"/>
            <a:chExt cx="621" cy="891"/>
          </a:xfrm>
          <a:solidFill>
            <a:schemeClr val="tx2">
              <a:lumMod val="60000"/>
              <a:lumOff val="40000"/>
            </a:schemeClr>
          </a:solidFill>
        </p:grpSpPr>
        <p:sp>
          <p:nvSpPr>
            <p:cNvPr id="13339" name="Freeform 27"/>
            <p:cNvSpPr>
              <a:spLocks/>
            </p:cNvSpPr>
            <p:nvPr/>
          </p:nvSpPr>
          <p:spPr bwMode="auto">
            <a:xfrm>
              <a:off x="3827" y="1823"/>
              <a:ext cx="146" cy="181"/>
            </a:xfrm>
            <a:custGeom>
              <a:avLst/>
              <a:gdLst>
                <a:gd name="T0" fmla="*/ 55 w 146"/>
                <a:gd name="T1" fmla="*/ 42 h 181"/>
                <a:gd name="T2" fmla="*/ 78 w 146"/>
                <a:gd name="T3" fmla="*/ 21 h 181"/>
                <a:gd name="T4" fmla="*/ 101 w 146"/>
                <a:gd name="T5" fmla="*/ 14 h 181"/>
                <a:gd name="T6" fmla="*/ 123 w 146"/>
                <a:gd name="T7" fmla="*/ 19 h 181"/>
                <a:gd name="T8" fmla="*/ 145 w 146"/>
                <a:gd name="T9" fmla="*/ 44 h 181"/>
                <a:gd name="T10" fmla="*/ 138 w 146"/>
                <a:gd name="T11" fmla="*/ 81 h 181"/>
                <a:gd name="T12" fmla="*/ 122 w 146"/>
                <a:gd name="T13" fmla="*/ 113 h 181"/>
                <a:gd name="T14" fmla="*/ 100 w 146"/>
                <a:gd name="T15" fmla="*/ 143 h 181"/>
                <a:gd name="T16" fmla="*/ 71 w 146"/>
                <a:gd name="T17" fmla="*/ 173 h 181"/>
                <a:gd name="T18" fmla="*/ 38 w 146"/>
                <a:gd name="T19" fmla="*/ 180 h 181"/>
                <a:gd name="T20" fmla="*/ 18 w 146"/>
                <a:gd name="T21" fmla="*/ 171 h 181"/>
                <a:gd name="T22" fmla="*/ 0 w 146"/>
                <a:gd name="T23" fmla="*/ 150 h 181"/>
                <a:gd name="T24" fmla="*/ 7 w 146"/>
                <a:gd name="T25" fmla="*/ 120 h 181"/>
                <a:gd name="T26" fmla="*/ 16 w 146"/>
                <a:gd name="T27" fmla="*/ 92 h 181"/>
                <a:gd name="T28" fmla="*/ 26 w 146"/>
                <a:gd name="T29" fmla="*/ 71 h 181"/>
                <a:gd name="T30" fmla="*/ 36 w 146"/>
                <a:gd name="T31" fmla="*/ 58 h 181"/>
                <a:gd name="T32" fmla="*/ 29 w 146"/>
                <a:gd name="T33" fmla="*/ 11 h 181"/>
                <a:gd name="T34" fmla="*/ 34 w 146"/>
                <a:gd name="T35" fmla="*/ 0 h 181"/>
                <a:gd name="T36" fmla="*/ 42 w 146"/>
                <a:gd name="T37" fmla="*/ 0 h 181"/>
                <a:gd name="T38" fmla="*/ 46 w 146"/>
                <a:gd name="T39" fmla="*/ 51 h 181"/>
                <a:gd name="T40" fmla="*/ 55 w 146"/>
                <a:gd name="T41" fmla="*/ 4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6" h="181">
                  <a:moveTo>
                    <a:pt x="55" y="42"/>
                  </a:moveTo>
                  <a:lnTo>
                    <a:pt x="78" y="21"/>
                  </a:lnTo>
                  <a:lnTo>
                    <a:pt x="101" y="14"/>
                  </a:lnTo>
                  <a:lnTo>
                    <a:pt x="123" y="19"/>
                  </a:lnTo>
                  <a:lnTo>
                    <a:pt x="145" y="44"/>
                  </a:lnTo>
                  <a:lnTo>
                    <a:pt x="138" y="81"/>
                  </a:lnTo>
                  <a:lnTo>
                    <a:pt x="122" y="113"/>
                  </a:lnTo>
                  <a:lnTo>
                    <a:pt x="100" y="143"/>
                  </a:lnTo>
                  <a:lnTo>
                    <a:pt x="71" y="173"/>
                  </a:lnTo>
                  <a:lnTo>
                    <a:pt x="38" y="180"/>
                  </a:lnTo>
                  <a:lnTo>
                    <a:pt x="18" y="171"/>
                  </a:lnTo>
                  <a:lnTo>
                    <a:pt x="0" y="150"/>
                  </a:lnTo>
                  <a:lnTo>
                    <a:pt x="7" y="120"/>
                  </a:lnTo>
                  <a:lnTo>
                    <a:pt x="16" y="92"/>
                  </a:lnTo>
                  <a:lnTo>
                    <a:pt x="26" y="71"/>
                  </a:lnTo>
                  <a:lnTo>
                    <a:pt x="36" y="58"/>
                  </a:lnTo>
                  <a:lnTo>
                    <a:pt x="29" y="11"/>
                  </a:lnTo>
                  <a:lnTo>
                    <a:pt x="34" y="0"/>
                  </a:lnTo>
                  <a:lnTo>
                    <a:pt x="42" y="0"/>
                  </a:lnTo>
                  <a:lnTo>
                    <a:pt x="46" y="51"/>
                  </a:lnTo>
                  <a:lnTo>
                    <a:pt x="55" y="42"/>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0" name="Freeform 28"/>
            <p:cNvSpPr>
              <a:spLocks/>
            </p:cNvSpPr>
            <p:nvPr/>
          </p:nvSpPr>
          <p:spPr bwMode="auto">
            <a:xfrm>
              <a:off x="3697" y="1681"/>
              <a:ext cx="96" cy="376"/>
            </a:xfrm>
            <a:custGeom>
              <a:avLst/>
              <a:gdLst>
                <a:gd name="T0" fmla="*/ 55 w 96"/>
                <a:gd name="T1" fmla="*/ 375 h 376"/>
                <a:gd name="T2" fmla="*/ 75 w 96"/>
                <a:gd name="T3" fmla="*/ 354 h 376"/>
                <a:gd name="T4" fmla="*/ 89 w 96"/>
                <a:gd name="T5" fmla="*/ 318 h 376"/>
                <a:gd name="T6" fmla="*/ 82 w 96"/>
                <a:gd name="T7" fmla="*/ 276 h 376"/>
                <a:gd name="T8" fmla="*/ 72 w 96"/>
                <a:gd name="T9" fmla="*/ 218 h 376"/>
                <a:gd name="T10" fmla="*/ 64 w 96"/>
                <a:gd name="T11" fmla="*/ 155 h 376"/>
                <a:gd name="T12" fmla="*/ 65 w 96"/>
                <a:gd name="T13" fmla="*/ 85 h 376"/>
                <a:gd name="T14" fmla="*/ 76 w 96"/>
                <a:gd name="T15" fmla="*/ 50 h 376"/>
                <a:gd name="T16" fmla="*/ 95 w 96"/>
                <a:gd name="T17" fmla="*/ 15 h 376"/>
                <a:gd name="T18" fmla="*/ 88 w 96"/>
                <a:gd name="T19" fmla="*/ 10 h 376"/>
                <a:gd name="T20" fmla="*/ 68 w 96"/>
                <a:gd name="T21" fmla="*/ 46 h 376"/>
                <a:gd name="T22" fmla="*/ 63 w 96"/>
                <a:gd name="T23" fmla="*/ 42 h 376"/>
                <a:gd name="T24" fmla="*/ 52 w 96"/>
                <a:gd name="T25" fmla="*/ 0 h 376"/>
                <a:gd name="T26" fmla="*/ 41 w 96"/>
                <a:gd name="T27" fmla="*/ 4 h 376"/>
                <a:gd name="T28" fmla="*/ 51 w 96"/>
                <a:gd name="T29" fmla="*/ 36 h 376"/>
                <a:gd name="T30" fmla="*/ 46 w 96"/>
                <a:gd name="T31" fmla="*/ 50 h 376"/>
                <a:gd name="T32" fmla="*/ 37 w 96"/>
                <a:gd name="T33" fmla="*/ 49 h 376"/>
                <a:gd name="T34" fmla="*/ 15 w 96"/>
                <a:gd name="T35" fmla="*/ 34 h 376"/>
                <a:gd name="T36" fmla="*/ 6 w 96"/>
                <a:gd name="T37" fmla="*/ 33 h 376"/>
                <a:gd name="T38" fmla="*/ 5 w 96"/>
                <a:gd name="T39" fmla="*/ 41 h 376"/>
                <a:gd name="T40" fmla="*/ 33 w 96"/>
                <a:gd name="T41" fmla="*/ 58 h 376"/>
                <a:gd name="T42" fmla="*/ 42 w 96"/>
                <a:gd name="T43" fmla="*/ 64 h 376"/>
                <a:gd name="T44" fmla="*/ 39 w 96"/>
                <a:gd name="T45" fmla="*/ 71 h 376"/>
                <a:gd name="T46" fmla="*/ 0 w 96"/>
                <a:gd name="T47" fmla="*/ 86 h 376"/>
                <a:gd name="T48" fmla="*/ 1 w 96"/>
                <a:gd name="T49" fmla="*/ 95 h 376"/>
                <a:gd name="T50" fmla="*/ 39 w 96"/>
                <a:gd name="T51" fmla="*/ 82 h 376"/>
                <a:gd name="T52" fmla="*/ 45 w 96"/>
                <a:gd name="T53" fmla="*/ 87 h 376"/>
                <a:gd name="T54" fmla="*/ 51 w 96"/>
                <a:gd name="T55" fmla="*/ 108 h 376"/>
                <a:gd name="T56" fmla="*/ 49 w 96"/>
                <a:gd name="T57" fmla="*/ 161 h 376"/>
                <a:gd name="T58" fmla="*/ 49 w 96"/>
                <a:gd name="T59" fmla="*/ 207 h 376"/>
                <a:gd name="T60" fmla="*/ 51 w 96"/>
                <a:gd name="T61" fmla="*/ 258 h 376"/>
                <a:gd name="T62" fmla="*/ 48 w 96"/>
                <a:gd name="T63" fmla="*/ 303 h 376"/>
                <a:gd name="T64" fmla="*/ 41 w 96"/>
                <a:gd name="T65" fmla="*/ 362 h 376"/>
                <a:gd name="T66" fmla="*/ 55 w 96"/>
                <a:gd name="T67" fmla="*/ 375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6" h="376">
                  <a:moveTo>
                    <a:pt x="55" y="375"/>
                  </a:moveTo>
                  <a:lnTo>
                    <a:pt x="75" y="354"/>
                  </a:lnTo>
                  <a:lnTo>
                    <a:pt x="89" y="318"/>
                  </a:lnTo>
                  <a:lnTo>
                    <a:pt x="82" y="276"/>
                  </a:lnTo>
                  <a:lnTo>
                    <a:pt x="72" y="218"/>
                  </a:lnTo>
                  <a:lnTo>
                    <a:pt x="64" y="155"/>
                  </a:lnTo>
                  <a:lnTo>
                    <a:pt x="65" y="85"/>
                  </a:lnTo>
                  <a:lnTo>
                    <a:pt x="76" y="50"/>
                  </a:lnTo>
                  <a:lnTo>
                    <a:pt x="95" y="15"/>
                  </a:lnTo>
                  <a:lnTo>
                    <a:pt x="88" y="10"/>
                  </a:lnTo>
                  <a:lnTo>
                    <a:pt x="68" y="46"/>
                  </a:lnTo>
                  <a:lnTo>
                    <a:pt x="63" y="42"/>
                  </a:lnTo>
                  <a:lnTo>
                    <a:pt x="52" y="0"/>
                  </a:lnTo>
                  <a:lnTo>
                    <a:pt x="41" y="4"/>
                  </a:lnTo>
                  <a:lnTo>
                    <a:pt x="51" y="36"/>
                  </a:lnTo>
                  <a:lnTo>
                    <a:pt x="46" y="50"/>
                  </a:lnTo>
                  <a:lnTo>
                    <a:pt x="37" y="49"/>
                  </a:lnTo>
                  <a:lnTo>
                    <a:pt x="15" y="34"/>
                  </a:lnTo>
                  <a:lnTo>
                    <a:pt x="6" y="33"/>
                  </a:lnTo>
                  <a:lnTo>
                    <a:pt x="5" y="41"/>
                  </a:lnTo>
                  <a:lnTo>
                    <a:pt x="33" y="58"/>
                  </a:lnTo>
                  <a:lnTo>
                    <a:pt x="42" y="64"/>
                  </a:lnTo>
                  <a:lnTo>
                    <a:pt x="39" y="71"/>
                  </a:lnTo>
                  <a:lnTo>
                    <a:pt x="0" y="86"/>
                  </a:lnTo>
                  <a:lnTo>
                    <a:pt x="1" y="95"/>
                  </a:lnTo>
                  <a:lnTo>
                    <a:pt x="39" y="82"/>
                  </a:lnTo>
                  <a:lnTo>
                    <a:pt x="45" y="87"/>
                  </a:lnTo>
                  <a:lnTo>
                    <a:pt x="51" y="108"/>
                  </a:lnTo>
                  <a:lnTo>
                    <a:pt x="49" y="161"/>
                  </a:lnTo>
                  <a:lnTo>
                    <a:pt x="49" y="207"/>
                  </a:lnTo>
                  <a:lnTo>
                    <a:pt x="51" y="258"/>
                  </a:lnTo>
                  <a:lnTo>
                    <a:pt x="48" y="303"/>
                  </a:lnTo>
                  <a:lnTo>
                    <a:pt x="41" y="362"/>
                  </a:lnTo>
                  <a:lnTo>
                    <a:pt x="55" y="375"/>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1" name="Freeform 29"/>
            <p:cNvSpPr>
              <a:spLocks/>
            </p:cNvSpPr>
            <p:nvPr/>
          </p:nvSpPr>
          <p:spPr bwMode="auto">
            <a:xfrm>
              <a:off x="3732" y="1877"/>
              <a:ext cx="168" cy="317"/>
            </a:xfrm>
            <a:custGeom>
              <a:avLst/>
              <a:gdLst>
                <a:gd name="T0" fmla="*/ 167 w 168"/>
                <a:gd name="T1" fmla="*/ 300 h 317"/>
                <a:gd name="T2" fmla="*/ 155 w 168"/>
                <a:gd name="T3" fmla="*/ 313 h 317"/>
                <a:gd name="T4" fmla="*/ 136 w 168"/>
                <a:gd name="T5" fmla="*/ 316 h 317"/>
                <a:gd name="T6" fmla="*/ 99 w 168"/>
                <a:gd name="T7" fmla="*/ 305 h 317"/>
                <a:gd name="T8" fmla="*/ 63 w 168"/>
                <a:gd name="T9" fmla="*/ 290 h 317"/>
                <a:gd name="T10" fmla="*/ 24 w 168"/>
                <a:gd name="T11" fmla="*/ 265 h 317"/>
                <a:gd name="T12" fmla="*/ 11 w 168"/>
                <a:gd name="T13" fmla="*/ 251 h 317"/>
                <a:gd name="T14" fmla="*/ 31 w 168"/>
                <a:gd name="T15" fmla="*/ 174 h 317"/>
                <a:gd name="T16" fmla="*/ 44 w 168"/>
                <a:gd name="T17" fmla="*/ 112 h 317"/>
                <a:gd name="T18" fmla="*/ 49 w 168"/>
                <a:gd name="T19" fmla="*/ 70 h 317"/>
                <a:gd name="T20" fmla="*/ 42 w 168"/>
                <a:gd name="T21" fmla="*/ 65 h 317"/>
                <a:gd name="T22" fmla="*/ 35 w 168"/>
                <a:gd name="T23" fmla="*/ 69 h 317"/>
                <a:gd name="T24" fmla="*/ 24 w 168"/>
                <a:gd name="T25" fmla="*/ 84 h 317"/>
                <a:gd name="T26" fmla="*/ 24 w 168"/>
                <a:gd name="T27" fmla="*/ 98 h 317"/>
                <a:gd name="T28" fmla="*/ 18 w 168"/>
                <a:gd name="T29" fmla="*/ 99 h 317"/>
                <a:gd name="T30" fmla="*/ 13 w 168"/>
                <a:gd name="T31" fmla="*/ 87 h 317"/>
                <a:gd name="T32" fmla="*/ 18 w 168"/>
                <a:gd name="T33" fmla="*/ 76 h 317"/>
                <a:gd name="T34" fmla="*/ 30 w 168"/>
                <a:gd name="T35" fmla="*/ 60 h 317"/>
                <a:gd name="T36" fmla="*/ 18 w 168"/>
                <a:gd name="T37" fmla="*/ 63 h 317"/>
                <a:gd name="T38" fmla="*/ 4 w 168"/>
                <a:gd name="T39" fmla="*/ 72 h 317"/>
                <a:gd name="T40" fmla="*/ 0 w 168"/>
                <a:gd name="T41" fmla="*/ 67 h 317"/>
                <a:gd name="T42" fmla="*/ 16 w 168"/>
                <a:gd name="T43" fmla="*/ 55 h 317"/>
                <a:gd name="T44" fmla="*/ 28 w 168"/>
                <a:gd name="T45" fmla="*/ 52 h 317"/>
                <a:gd name="T46" fmla="*/ 37 w 168"/>
                <a:gd name="T47" fmla="*/ 50 h 317"/>
                <a:gd name="T48" fmla="*/ 29 w 168"/>
                <a:gd name="T49" fmla="*/ 38 h 317"/>
                <a:gd name="T50" fmla="*/ 12 w 168"/>
                <a:gd name="T51" fmla="*/ 35 h 317"/>
                <a:gd name="T52" fmla="*/ 16 w 168"/>
                <a:gd name="T53" fmla="*/ 26 h 317"/>
                <a:gd name="T54" fmla="*/ 34 w 168"/>
                <a:gd name="T55" fmla="*/ 31 h 317"/>
                <a:gd name="T56" fmla="*/ 45 w 168"/>
                <a:gd name="T57" fmla="*/ 43 h 317"/>
                <a:gd name="T58" fmla="*/ 50 w 168"/>
                <a:gd name="T59" fmla="*/ 32 h 317"/>
                <a:gd name="T60" fmla="*/ 48 w 168"/>
                <a:gd name="T61" fmla="*/ 19 h 317"/>
                <a:gd name="T62" fmla="*/ 36 w 168"/>
                <a:gd name="T63" fmla="*/ 10 h 317"/>
                <a:gd name="T64" fmla="*/ 31 w 168"/>
                <a:gd name="T65" fmla="*/ 0 h 317"/>
                <a:gd name="T66" fmla="*/ 48 w 168"/>
                <a:gd name="T67" fmla="*/ 8 h 317"/>
                <a:gd name="T68" fmla="*/ 58 w 168"/>
                <a:gd name="T69" fmla="*/ 18 h 317"/>
                <a:gd name="T70" fmla="*/ 61 w 168"/>
                <a:gd name="T71" fmla="*/ 29 h 317"/>
                <a:gd name="T72" fmla="*/ 70 w 168"/>
                <a:gd name="T73" fmla="*/ 52 h 317"/>
                <a:gd name="T74" fmla="*/ 68 w 168"/>
                <a:gd name="T75" fmla="*/ 73 h 317"/>
                <a:gd name="T76" fmla="*/ 64 w 168"/>
                <a:gd name="T77" fmla="*/ 107 h 317"/>
                <a:gd name="T78" fmla="*/ 56 w 168"/>
                <a:gd name="T79" fmla="*/ 153 h 317"/>
                <a:gd name="T80" fmla="*/ 48 w 168"/>
                <a:gd name="T81" fmla="*/ 207 h 317"/>
                <a:gd name="T82" fmla="*/ 41 w 168"/>
                <a:gd name="T83" fmla="*/ 236 h 317"/>
                <a:gd name="T84" fmla="*/ 49 w 168"/>
                <a:gd name="T85" fmla="*/ 242 h 317"/>
                <a:gd name="T86" fmla="*/ 83 w 168"/>
                <a:gd name="T87" fmla="*/ 263 h 317"/>
                <a:gd name="T88" fmla="*/ 115 w 168"/>
                <a:gd name="T89" fmla="*/ 270 h 317"/>
                <a:gd name="T90" fmla="*/ 147 w 168"/>
                <a:gd name="T91" fmla="*/ 272 h 317"/>
                <a:gd name="T92" fmla="*/ 166 w 168"/>
                <a:gd name="T93" fmla="*/ 281 h 317"/>
                <a:gd name="T94" fmla="*/ 167 w 168"/>
                <a:gd name="T95" fmla="*/ 282 h 317"/>
                <a:gd name="T96" fmla="*/ 167 w 168"/>
                <a:gd name="T97" fmla="*/ 300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8" h="317">
                  <a:moveTo>
                    <a:pt x="167" y="300"/>
                  </a:moveTo>
                  <a:lnTo>
                    <a:pt x="155" y="313"/>
                  </a:lnTo>
                  <a:lnTo>
                    <a:pt x="136" y="316"/>
                  </a:lnTo>
                  <a:lnTo>
                    <a:pt x="99" y="305"/>
                  </a:lnTo>
                  <a:lnTo>
                    <a:pt x="63" y="290"/>
                  </a:lnTo>
                  <a:lnTo>
                    <a:pt x="24" y="265"/>
                  </a:lnTo>
                  <a:lnTo>
                    <a:pt x="11" y="251"/>
                  </a:lnTo>
                  <a:lnTo>
                    <a:pt x="31" y="174"/>
                  </a:lnTo>
                  <a:lnTo>
                    <a:pt x="44" y="112"/>
                  </a:lnTo>
                  <a:lnTo>
                    <a:pt x="49" y="70"/>
                  </a:lnTo>
                  <a:lnTo>
                    <a:pt x="42" y="65"/>
                  </a:lnTo>
                  <a:lnTo>
                    <a:pt x="35" y="69"/>
                  </a:lnTo>
                  <a:lnTo>
                    <a:pt x="24" y="84"/>
                  </a:lnTo>
                  <a:lnTo>
                    <a:pt x="24" y="98"/>
                  </a:lnTo>
                  <a:lnTo>
                    <a:pt x="18" y="99"/>
                  </a:lnTo>
                  <a:lnTo>
                    <a:pt x="13" y="87"/>
                  </a:lnTo>
                  <a:lnTo>
                    <a:pt x="18" y="76"/>
                  </a:lnTo>
                  <a:lnTo>
                    <a:pt x="30" y="60"/>
                  </a:lnTo>
                  <a:lnTo>
                    <a:pt x="18" y="63"/>
                  </a:lnTo>
                  <a:lnTo>
                    <a:pt x="4" y="72"/>
                  </a:lnTo>
                  <a:lnTo>
                    <a:pt x="0" y="67"/>
                  </a:lnTo>
                  <a:lnTo>
                    <a:pt x="16" y="55"/>
                  </a:lnTo>
                  <a:lnTo>
                    <a:pt x="28" y="52"/>
                  </a:lnTo>
                  <a:lnTo>
                    <a:pt x="37" y="50"/>
                  </a:lnTo>
                  <a:lnTo>
                    <a:pt x="29" y="38"/>
                  </a:lnTo>
                  <a:lnTo>
                    <a:pt x="12" y="35"/>
                  </a:lnTo>
                  <a:lnTo>
                    <a:pt x="16" y="26"/>
                  </a:lnTo>
                  <a:lnTo>
                    <a:pt x="34" y="31"/>
                  </a:lnTo>
                  <a:lnTo>
                    <a:pt x="45" y="43"/>
                  </a:lnTo>
                  <a:lnTo>
                    <a:pt x="50" y="32"/>
                  </a:lnTo>
                  <a:lnTo>
                    <a:pt x="48" y="19"/>
                  </a:lnTo>
                  <a:lnTo>
                    <a:pt x="36" y="10"/>
                  </a:lnTo>
                  <a:lnTo>
                    <a:pt x="31" y="0"/>
                  </a:lnTo>
                  <a:lnTo>
                    <a:pt x="48" y="8"/>
                  </a:lnTo>
                  <a:lnTo>
                    <a:pt x="58" y="18"/>
                  </a:lnTo>
                  <a:lnTo>
                    <a:pt x="61" y="29"/>
                  </a:lnTo>
                  <a:lnTo>
                    <a:pt x="70" y="52"/>
                  </a:lnTo>
                  <a:lnTo>
                    <a:pt x="68" y="73"/>
                  </a:lnTo>
                  <a:lnTo>
                    <a:pt x="64" y="107"/>
                  </a:lnTo>
                  <a:lnTo>
                    <a:pt x="56" y="153"/>
                  </a:lnTo>
                  <a:lnTo>
                    <a:pt x="48" y="207"/>
                  </a:lnTo>
                  <a:lnTo>
                    <a:pt x="41" y="236"/>
                  </a:lnTo>
                  <a:lnTo>
                    <a:pt x="49" y="242"/>
                  </a:lnTo>
                  <a:lnTo>
                    <a:pt x="83" y="263"/>
                  </a:lnTo>
                  <a:lnTo>
                    <a:pt x="115" y="270"/>
                  </a:lnTo>
                  <a:lnTo>
                    <a:pt x="147" y="272"/>
                  </a:lnTo>
                  <a:lnTo>
                    <a:pt x="166" y="281"/>
                  </a:lnTo>
                  <a:lnTo>
                    <a:pt x="167" y="282"/>
                  </a:lnTo>
                  <a:lnTo>
                    <a:pt x="167" y="300"/>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2" name="Freeform 30"/>
            <p:cNvSpPr>
              <a:spLocks/>
            </p:cNvSpPr>
            <p:nvPr/>
          </p:nvSpPr>
          <p:spPr bwMode="auto">
            <a:xfrm>
              <a:off x="3915" y="1990"/>
              <a:ext cx="252" cy="289"/>
            </a:xfrm>
            <a:custGeom>
              <a:avLst/>
              <a:gdLst>
                <a:gd name="T0" fmla="*/ 251 w 252"/>
                <a:gd name="T1" fmla="*/ 66 h 289"/>
                <a:gd name="T2" fmla="*/ 251 w 252"/>
                <a:gd name="T3" fmla="*/ 31 h 289"/>
                <a:gd name="T4" fmla="*/ 236 w 252"/>
                <a:gd name="T5" fmla="*/ 13 h 289"/>
                <a:gd name="T6" fmla="*/ 203 w 252"/>
                <a:gd name="T7" fmla="*/ 0 h 289"/>
                <a:gd name="T8" fmla="*/ 187 w 252"/>
                <a:gd name="T9" fmla="*/ 11 h 289"/>
                <a:gd name="T10" fmla="*/ 165 w 252"/>
                <a:gd name="T11" fmla="*/ 38 h 289"/>
                <a:gd name="T12" fmla="*/ 143 w 252"/>
                <a:gd name="T13" fmla="*/ 90 h 289"/>
                <a:gd name="T14" fmla="*/ 134 w 252"/>
                <a:gd name="T15" fmla="*/ 112 h 289"/>
                <a:gd name="T16" fmla="*/ 119 w 252"/>
                <a:gd name="T17" fmla="*/ 133 h 289"/>
                <a:gd name="T18" fmla="*/ 99 w 252"/>
                <a:gd name="T19" fmla="*/ 147 h 289"/>
                <a:gd name="T20" fmla="*/ 77 w 252"/>
                <a:gd name="T21" fmla="*/ 155 h 289"/>
                <a:gd name="T22" fmla="*/ 38 w 252"/>
                <a:gd name="T23" fmla="*/ 160 h 289"/>
                <a:gd name="T24" fmla="*/ 15 w 252"/>
                <a:gd name="T25" fmla="*/ 180 h 289"/>
                <a:gd name="T26" fmla="*/ 5 w 252"/>
                <a:gd name="T27" fmla="*/ 201 h 289"/>
                <a:gd name="T28" fmla="*/ 0 w 252"/>
                <a:gd name="T29" fmla="*/ 221 h 289"/>
                <a:gd name="T30" fmla="*/ 5 w 252"/>
                <a:gd name="T31" fmla="*/ 251 h 289"/>
                <a:gd name="T32" fmla="*/ 15 w 252"/>
                <a:gd name="T33" fmla="*/ 266 h 289"/>
                <a:gd name="T34" fmla="*/ 37 w 252"/>
                <a:gd name="T35" fmla="*/ 279 h 289"/>
                <a:gd name="T36" fmla="*/ 62 w 252"/>
                <a:gd name="T37" fmla="*/ 288 h 289"/>
                <a:gd name="T38" fmla="*/ 84 w 252"/>
                <a:gd name="T39" fmla="*/ 282 h 289"/>
                <a:gd name="T40" fmla="*/ 115 w 252"/>
                <a:gd name="T41" fmla="*/ 268 h 289"/>
                <a:gd name="T42" fmla="*/ 138 w 252"/>
                <a:gd name="T43" fmla="*/ 250 h 289"/>
                <a:gd name="T44" fmla="*/ 173 w 252"/>
                <a:gd name="T45" fmla="*/ 216 h 289"/>
                <a:gd name="T46" fmla="*/ 204 w 252"/>
                <a:gd name="T47" fmla="*/ 172 h 289"/>
                <a:gd name="T48" fmla="*/ 230 w 252"/>
                <a:gd name="T49" fmla="*/ 119 h 289"/>
                <a:gd name="T50" fmla="*/ 244 w 252"/>
                <a:gd name="T51" fmla="*/ 87 h 289"/>
                <a:gd name="T52" fmla="*/ 251 w 252"/>
                <a:gd name="T53"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2" h="289">
                  <a:moveTo>
                    <a:pt x="251" y="66"/>
                  </a:moveTo>
                  <a:lnTo>
                    <a:pt x="251" y="31"/>
                  </a:lnTo>
                  <a:lnTo>
                    <a:pt x="236" y="13"/>
                  </a:lnTo>
                  <a:lnTo>
                    <a:pt x="203" y="0"/>
                  </a:lnTo>
                  <a:lnTo>
                    <a:pt x="187" y="11"/>
                  </a:lnTo>
                  <a:lnTo>
                    <a:pt x="165" y="38"/>
                  </a:lnTo>
                  <a:lnTo>
                    <a:pt x="143" y="90"/>
                  </a:lnTo>
                  <a:lnTo>
                    <a:pt x="134" y="112"/>
                  </a:lnTo>
                  <a:lnTo>
                    <a:pt x="119" y="133"/>
                  </a:lnTo>
                  <a:lnTo>
                    <a:pt x="99" y="147"/>
                  </a:lnTo>
                  <a:lnTo>
                    <a:pt x="77" y="155"/>
                  </a:lnTo>
                  <a:lnTo>
                    <a:pt x="38" y="160"/>
                  </a:lnTo>
                  <a:lnTo>
                    <a:pt x="15" y="180"/>
                  </a:lnTo>
                  <a:lnTo>
                    <a:pt x="5" y="201"/>
                  </a:lnTo>
                  <a:lnTo>
                    <a:pt x="0" y="221"/>
                  </a:lnTo>
                  <a:lnTo>
                    <a:pt x="5" y="251"/>
                  </a:lnTo>
                  <a:lnTo>
                    <a:pt x="15" y="266"/>
                  </a:lnTo>
                  <a:lnTo>
                    <a:pt x="37" y="279"/>
                  </a:lnTo>
                  <a:lnTo>
                    <a:pt x="62" y="288"/>
                  </a:lnTo>
                  <a:lnTo>
                    <a:pt x="84" y="282"/>
                  </a:lnTo>
                  <a:lnTo>
                    <a:pt x="115" y="268"/>
                  </a:lnTo>
                  <a:lnTo>
                    <a:pt x="138" y="250"/>
                  </a:lnTo>
                  <a:lnTo>
                    <a:pt x="173" y="216"/>
                  </a:lnTo>
                  <a:lnTo>
                    <a:pt x="204" y="172"/>
                  </a:lnTo>
                  <a:lnTo>
                    <a:pt x="230" y="119"/>
                  </a:lnTo>
                  <a:lnTo>
                    <a:pt x="244" y="87"/>
                  </a:lnTo>
                  <a:lnTo>
                    <a:pt x="251" y="66"/>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3" name="Freeform 31"/>
            <p:cNvSpPr>
              <a:spLocks/>
            </p:cNvSpPr>
            <p:nvPr/>
          </p:nvSpPr>
          <p:spPr bwMode="auto">
            <a:xfrm>
              <a:off x="4049" y="2272"/>
              <a:ext cx="269" cy="300"/>
            </a:xfrm>
            <a:custGeom>
              <a:avLst/>
              <a:gdLst>
                <a:gd name="T0" fmla="*/ 261 w 269"/>
                <a:gd name="T1" fmla="*/ 38 h 300"/>
                <a:gd name="T2" fmla="*/ 268 w 269"/>
                <a:gd name="T3" fmla="*/ 18 h 300"/>
                <a:gd name="T4" fmla="*/ 255 w 269"/>
                <a:gd name="T5" fmla="*/ 3 h 300"/>
                <a:gd name="T6" fmla="*/ 236 w 269"/>
                <a:gd name="T7" fmla="*/ 0 h 300"/>
                <a:gd name="T8" fmla="*/ 197 w 269"/>
                <a:gd name="T9" fmla="*/ 20 h 300"/>
                <a:gd name="T10" fmla="*/ 149 w 269"/>
                <a:gd name="T11" fmla="*/ 42 h 300"/>
                <a:gd name="T12" fmla="*/ 112 w 269"/>
                <a:gd name="T13" fmla="*/ 62 h 300"/>
                <a:gd name="T14" fmla="*/ 83 w 269"/>
                <a:gd name="T15" fmla="*/ 91 h 300"/>
                <a:gd name="T16" fmla="*/ 69 w 269"/>
                <a:gd name="T17" fmla="*/ 116 h 300"/>
                <a:gd name="T18" fmla="*/ 61 w 269"/>
                <a:gd name="T19" fmla="*/ 156 h 300"/>
                <a:gd name="T20" fmla="*/ 65 w 269"/>
                <a:gd name="T21" fmla="*/ 190 h 300"/>
                <a:gd name="T22" fmla="*/ 74 w 269"/>
                <a:gd name="T23" fmla="*/ 211 h 300"/>
                <a:gd name="T24" fmla="*/ 93 w 269"/>
                <a:gd name="T25" fmla="*/ 234 h 300"/>
                <a:gd name="T26" fmla="*/ 95 w 269"/>
                <a:gd name="T27" fmla="*/ 249 h 300"/>
                <a:gd name="T28" fmla="*/ 77 w 269"/>
                <a:gd name="T29" fmla="*/ 259 h 300"/>
                <a:gd name="T30" fmla="*/ 56 w 269"/>
                <a:gd name="T31" fmla="*/ 264 h 300"/>
                <a:gd name="T32" fmla="*/ 30 w 269"/>
                <a:gd name="T33" fmla="*/ 282 h 300"/>
                <a:gd name="T34" fmla="*/ 19 w 269"/>
                <a:gd name="T35" fmla="*/ 270 h 300"/>
                <a:gd name="T36" fmla="*/ 0 w 269"/>
                <a:gd name="T37" fmla="*/ 277 h 300"/>
                <a:gd name="T38" fmla="*/ 4 w 269"/>
                <a:gd name="T39" fmla="*/ 297 h 300"/>
                <a:gd name="T40" fmla="*/ 17 w 269"/>
                <a:gd name="T41" fmla="*/ 299 h 300"/>
                <a:gd name="T42" fmla="*/ 37 w 269"/>
                <a:gd name="T43" fmla="*/ 298 h 300"/>
                <a:gd name="T44" fmla="*/ 59 w 269"/>
                <a:gd name="T45" fmla="*/ 277 h 300"/>
                <a:gd name="T46" fmla="*/ 88 w 269"/>
                <a:gd name="T47" fmla="*/ 272 h 300"/>
                <a:gd name="T48" fmla="*/ 113 w 269"/>
                <a:gd name="T49" fmla="*/ 262 h 300"/>
                <a:gd name="T50" fmla="*/ 121 w 269"/>
                <a:gd name="T51" fmla="*/ 248 h 300"/>
                <a:gd name="T52" fmla="*/ 114 w 269"/>
                <a:gd name="T53" fmla="*/ 234 h 300"/>
                <a:gd name="T54" fmla="*/ 93 w 269"/>
                <a:gd name="T55" fmla="*/ 201 h 300"/>
                <a:gd name="T56" fmla="*/ 80 w 269"/>
                <a:gd name="T57" fmla="*/ 170 h 300"/>
                <a:gd name="T58" fmla="*/ 88 w 269"/>
                <a:gd name="T59" fmla="*/ 141 h 300"/>
                <a:gd name="T60" fmla="*/ 96 w 269"/>
                <a:gd name="T61" fmla="*/ 121 h 300"/>
                <a:gd name="T62" fmla="*/ 107 w 269"/>
                <a:gd name="T63" fmla="*/ 105 h 300"/>
                <a:gd name="T64" fmla="*/ 122 w 269"/>
                <a:gd name="T65" fmla="*/ 88 h 300"/>
                <a:gd name="T66" fmla="*/ 139 w 269"/>
                <a:gd name="T67" fmla="*/ 78 h 300"/>
                <a:gd name="T68" fmla="*/ 168 w 269"/>
                <a:gd name="T69" fmla="*/ 64 h 300"/>
                <a:gd name="T70" fmla="*/ 206 w 269"/>
                <a:gd name="T71" fmla="*/ 55 h 300"/>
                <a:gd name="T72" fmla="*/ 228 w 269"/>
                <a:gd name="T73" fmla="*/ 51 h 300"/>
                <a:gd name="T74" fmla="*/ 251 w 269"/>
                <a:gd name="T75" fmla="*/ 45 h 300"/>
                <a:gd name="T76" fmla="*/ 261 w 269"/>
                <a:gd name="T77" fmla="*/ 3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69" h="300">
                  <a:moveTo>
                    <a:pt x="261" y="38"/>
                  </a:moveTo>
                  <a:lnTo>
                    <a:pt x="268" y="18"/>
                  </a:lnTo>
                  <a:lnTo>
                    <a:pt x="255" y="3"/>
                  </a:lnTo>
                  <a:lnTo>
                    <a:pt x="236" y="0"/>
                  </a:lnTo>
                  <a:lnTo>
                    <a:pt x="197" y="20"/>
                  </a:lnTo>
                  <a:lnTo>
                    <a:pt x="149" y="42"/>
                  </a:lnTo>
                  <a:lnTo>
                    <a:pt x="112" y="62"/>
                  </a:lnTo>
                  <a:lnTo>
                    <a:pt x="83" y="91"/>
                  </a:lnTo>
                  <a:lnTo>
                    <a:pt x="69" y="116"/>
                  </a:lnTo>
                  <a:lnTo>
                    <a:pt x="61" y="156"/>
                  </a:lnTo>
                  <a:lnTo>
                    <a:pt x="65" y="190"/>
                  </a:lnTo>
                  <a:lnTo>
                    <a:pt x="74" y="211"/>
                  </a:lnTo>
                  <a:lnTo>
                    <a:pt x="93" y="234"/>
                  </a:lnTo>
                  <a:lnTo>
                    <a:pt x="95" y="249"/>
                  </a:lnTo>
                  <a:lnTo>
                    <a:pt x="77" y="259"/>
                  </a:lnTo>
                  <a:lnTo>
                    <a:pt x="56" y="264"/>
                  </a:lnTo>
                  <a:lnTo>
                    <a:pt x="30" y="282"/>
                  </a:lnTo>
                  <a:lnTo>
                    <a:pt x="19" y="270"/>
                  </a:lnTo>
                  <a:lnTo>
                    <a:pt x="0" y="277"/>
                  </a:lnTo>
                  <a:lnTo>
                    <a:pt x="4" y="297"/>
                  </a:lnTo>
                  <a:lnTo>
                    <a:pt x="17" y="299"/>
                  </a:lnTo>
                  <a:lnTo>
                    <a:pt x="37" y="298"/>
                  </a:lnTo>
                  <a:lnTo>
                    <a:pt x="59" y="277"/>
                  </a:lnTo>
                  <a:lnTo>
                    <a:pt x="88" y="272"/>
                  </a:lnTo>
                  <a:lnTo>
                    <a:pt x="113" y="262"/>
                  </a:lnTo>
                  <a:lnTo>
                    <a:pt x="121" y="248"/>
                  </a:lnTo>
                  <a:lnTo>
                    <a:pt x="114" y="234"/>
                  </a:lnTo>
                  <a:lnTo>
                    <a:pt x="93" y="201"/>
                  </a:lnTo>
                  <a:lnTo>
                    <a:pt x="80" y="170"/>
                  </a:lnTo>
                  <a:lnTo>
                    <a:pt x="88" y="141"/>
                  </a:lnTo>
                  <a:lnTo>
                    <a:pt x="96" y="121"/>
                  </a:lnTo>
                  <a:lnTo>
                    <a:pt x="107" y="105"/>
                  </a:lnTo>
                  <a:lnTo>
                    <a:pt x="122" y="88"/>
                  </a:lnTo>
                  <a:lnTo>
                    <a:pt x="139" y="78"/>
                  </a:lnTo>
                  <a:lnTo>
                    <a:pt x="168" y="64"/>
                  </a:lnTo>
                  <a:lnTo>
                    <a:pt x="206" y="55"/>
                  </a:lnTo>
                  <a:lnTo>
                    <a:pt x="228" y="51"/>
                  </a:lnTo>
                  <a:lnTo>
                    <a:pt x="251" y="45"/>
                  </a:lnTo>
                  <a:lnTo>
                    <a:pt x="261" y="3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4" name="Freeform 32"/>
            <p:cNvSpPr>
              <a:spLocks/>
            </p:cNvSpPr>
            <p:nvPr/>
          </p:nvSpPr>
          <p:spPr bwMode="auto">
            <a:xfrm>
              <a:off x="3892" y="2222"/>
              <a:ext cx="230" cy="188"/>
            </a:xfrm>
            <a:custGeom>
              <a:avLst/>
              <a:gdLst>
                <a:gd name="T0" fmla="*/ 229 w 230"/>
                <a:gd name="T1" fmla="*/ 174 h 188"/>
                <a:gd name="T2" fmla="*/ 217 w 230"/>
                <a:gd name="T3" fmla="*/ 187 h 188"/>
                <a:gd name="T4" fmla="*/ 183 w 230"/>
                <a:gd name="T5" fmla="*/ 180 h 188"/>
                <a:gd name="T6" fmla="*/ 155 w 230"/>
                <a:gd name="T7" fmla="*/ 162 h 188"/>
                <a:gd name="T8" fmla="*/ 138 w 230"/>
                <a:gd name="T9" fmla="*/ 132 h 188"/>
                <a:gd name="T10" fmla="*/ 142 w 230"/>
                <a:gd name="T11" fmla="*/ 87 h 188"/>
                <a:gd name="T12" fmla="*/ 151 w 230"/>
                <a:gd name="T13" fmla="*/ 46 h 188"/>
                <a:gd name="T14" fmla="*/ 150 w 230"/>
                <a:gd name="T15" fmla="*/ 36 h 188"/>
                <a:gd name="T16" fmla="*/ 140 w 230"/>
                <a:gd name="T17" fmla="*/ 32 h 188"/>
                <a:gd name="T18" fmla="*/ 109 w 230"/>
                <a:gd name="T19" fmla="*/ 49 h 188"/>
                <a:gd name="T20" fmla="*/ 66 w 230"/>
                <a:gd name="T21" fmla="*/ 88 h 188"/>
                <a:gd name="T22" fmla="*/ 33 w 230"/>
                <a:gd name="T23" fmla="*/ 119 h 188"/>
                <a:gd name="T24" fmla="*/ 16 w 230"/>
                <a:gd name="T25" fmla="*/ 135 h 188"/>
                <a:gd name="T26" fmla="*/ 2 w 230"/>
                <a:gd name="T27" fmla="*/ 132 h 188"/>
                <a:gd name="T28" fmla="*/ 0 w 230"/>
                <a:gd name="T29" fmla="*/ 118 h 188"/>
                <a:gd name="T30" fmla="*/ 12 w 230"/>
                <a:gd name="T31" fmla="*/ 86 h 188"/>
                <a:gd name="T32" fmla="*/ 20 w 230"/>
                <a:gd name="T33" fmla="*/ 55 h 188"/>
                <a:gd name="T34" fmla="*/ 36 w 230"/>
                <a:gd name="T35" fmla="*/ 21 h 188"/>
                <a:gd name="T36" fmla="*/ 27 w 230"/>
                <a:gd name="T37" fmla="*/ 12 h 188"/>
                <a:gd name="T38" fmla="*/ 29 w 230"/>
                <a:gd name="T39" fmla="*/ 5 h 188"/>
                <a:gd name="T40" fmla="*/ 41 w 230"/>
                <a:gd name="T41" fmla="*/ 3 h 188"/>
                <a:gd name="T42" fmla="*/ 52 w 230"/>
                <a:gd name="T43" fmla="*/ 13 h 188"/>
                <a:gd name="T44" fmla="*/ 44 w 230"/>
                <a:gd name="T45" fmla="*/ 35 h 188"/>
                <a:gd name="T46" fmla="*/ 34 w 230"/>
                <a:gd name="T47" fmla="*/ 52 h 188"/>
                <a:gd name="T48" fmla="*/ 27 w 230"/>
                <a:gd name="T49" fmla="*/ 77 h 188"/>
                <a:gd name="T50" fmla="*/ 30 w 230"/>
                <a:gd name="T51" fmla="*/ 91 h 188"/>
                <a:gd name="T52" fmla="*/ 53 w 230"/>
                <a:gd name="T53" fmla="*/ 74 h 188"/>
                <a:gd name="T54" fmla="*/ 90 w 230"/>
                <a:gd name="T55" fmla="*/ 40 h 188"/>
                <a:gd name="T56" fmla="*/ 108 w 230"/>
                <a:gd name="T57" fmla="*/ 25 h 188"/>
                <a:gd name="T58" fmla="*/ 135 w 230"/>
                <a:gd name="T59" fmla="*/ 10 h 188"/>
                <a:gd name="T60" fmla="*/ 156 w 230"/>
                <a:gd name="T61" fmla="*/ 0 h 188"/>
                <a:gd name="T62" fmla="*/ 174 w 230"/>
                <a:gd name="T63" fmla="*/ 5 h 188"/>
                <a:gd name="T64" fmla="*/ 180 w 230"/>
                <a:gd name="T65" fmla="*/ 12 h 188"/>
                <a:gd name="T66" fmla="*/ 173 w 230"/>
                <a:gd name="T67" fmla="*/ 44 h 188"/>
                <a:gd name="T68" fmla="*/ 163 w 230"/>
                <a:gd name="T69" fmla="*/ 82 h 188"/>
                <a:gd name="T70" fmla="*/ 166 w 230"/>
                <a:gd name="T71" fmla="*/ 104 h 188"/>
                <a:gd name="T72" fmla="*/ 172 w 230"/>
                <a:gd name="T73" fmla="*/ 128 h 188"/>
                <a:gd name="T74" fmla="*/ 198 w 230"/>
                <a:gd name="T75" fmla="*/ 130 h 188"/>
                <a:gd name="T76" fmla="*/ 225 w 230"/>
                <a:gd name="T77" fmla="*/ 139 h 188"/>
                <a:gd name="T78" fmla="*/ 229 w 230"/>
                <a:gd name="T79" fmla="*/ 153 h 188"/>
                <a:gd name="T80" fmla="*/ 229 w 230"/>
                <a:gd name="T81" fmla="*/ 17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0" h="188">
                  <a:moveTo>
                    <a:pt x="229" y="174"/>
                  </a:moveTo>
                  <a:lnTo>
                    <a:pt x="217" y="187"/>
                  </a:lnTo>
                  <a:lnTo>
                    <a:pt x="183" y="180"/>
                  </a:lnTo>
                  <a:lnTo>
                    <a:pt x="155" y="162"/>
                  </a:lnTo>
                  <a:lnTo>
                    <a:pt x="138" y="132"/>
                  </a:lnTo>
                  <a:lnTo>
                    <a:pt x="142" y="87"/>
                  </a:lnTo>
                  <a:lnTo>
                    <a:pt x="151" y="46"/>
                  </a:lnTo>
                  <a:lnTo>
                    <a:pt x="150" y="36"/>
                  </a:lnTo>
                  <a:lnTo>
                    <a:pt x="140" y="32"/>
                  </a:lnTo>
                  <a:lnTo>
                    <a:pt x="109" y="49"/>
                  </a:lnTo>
                  <a:lnTo>
                    <a:pt x="66" y="88"/>
                  </a:lnTo>
                  <a:lnTo>
                    <a:pt x="33" y="119"/>
                  </a:lnTo>
                  <a:lnTo>
                    <a:pt x="16" y="135"/>
                  </a:lnTo>
                  <a:lnTo>
                    <a:pt x="2" y="132"/>
                  </a:lnTo>
                  <a:lnTo>
                    <a:pt x="0" y="118"/>
                  </a:lnTo>
                  <a:lnTo>
                    <a:pt x="12" y="86"/>
                  </a:lnTo>
                  <a:lnTo>
                    <a:pt x="20" y="55"/>
                  </a:lnTo>
                  <a:lnTo>
                    <a:pt x="36" y="21"/>
                  </a:lnTo>
                  <a:lnTo>
                    <a:pt x="27" y="12"/>
                  </a:lnTo>
                  <a:lnTo>
                    <a:pt x="29" y="5"/>
                  </a:lnTo>
                  <a:lnTo>
                    <a:pt x="41" y="3"/>
                  </a:lnTo>
                  <a:lnTo>
                    <a:pt x="52" y="13"/>
                  </a:lnTo>
                  <a:lnTo>
                    <a:pt x="44" y="35"/>
                  </a:lnTo>
                  <a:lnTo>
                    <a:pt x="34" y="52"/>
                  </a:lnTo>
                  <a:lnTo>
                    <a:pt x="27" y="77"/>
                  </a:lnTo>
                  <a:lnTo>
                    <a:pt x="30" y="91"/>
                  </a:lnTo>
                  <a:lnTo>
                    <a:pt x="53" y="74"/>
                  </a:lnTo>
                  <a:lnTo>
                    <a:pt x="90" y="40"/>
                  </a:lnTo>
                  <a:lnTo>
                    <a:pt x="108" y="25"/>
                  </a:lnTo>
                  <a:lnTo>
                    <a:pt x="135" y="10"/>
                  </a:lnTo>
                  <a:lnTo>
                    <a:pt x="156" y="0"/>
                  </a:lnTo>
                  <a:lnTo>
                    <a:pt x="174" y="5"/>
                  </a:lnTo>
                  <a:lnTo>
                    <a:pt x="180" y="12"/>
                  </a:lnTo>
                  <a:lnTo>
                    <a:pt x="173" y="44"/>
                  </a:lnTo>
                  <a:lnTo>
                    <a:pt x="163" y="82"/>
                  </a:lnTo>
                  <a:lnTo>
                    <a:pt x="166" y="104"/>
                  </a:lnTo>
                  <a:lnTo>
                    <a:pt x="172" y="128"/>
                  </a:lnTo>
                  <a:lnTo>
                    <a:pt x="198" y="130"/>
                  </a:lnTo>
                  <a:lnTo>
                    <a:pt x="225" y="139"/>
                  </a:lnTo>
                  <a:lnTo>
                    <a:pt x="229" y="153"/>
                  </a:lnTo>
                  <a:lnTo>
                    <a:pt x="229" y="17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5" name="Freeform 33"/>
            <p:cNvSpPr>
              <a:spLocks/>
            </p:cNvSpPr>
            <p:nvPr/>
          </p:nvSpPr>
          <p:spPr bwMode="auto">
            <a:xfrm>
              <a:off x="4001" y="1921"/>
              <a:ext cx="225" cy="288"/>
            </a:xfrm>
            <a:custGeom>
              <a:avLst/>
              <a:gdLst>
                <a:gd name="T0" fmla="*/ 219 w 225"/>
                <a:gd name="T1" fmla="*/ 78 h 288"/>
                <a:gd name="T2" fmla="*/ 224 w 225"/>
                <a:gd name="T3" fmla="*/ 48 h 288"/>
                <a:gd name="T4" fmla="*/ 223 w 225"/>
                <a:gd name="T5" fmla="*/ 35 h 288"/>
                <a:gd name="T6" fmla="*/ 215 w 225"/>
                <a:gd name="T7" fmla="*/ 25 h 288"/>
                <a:gd name="T8" fmla="*/ 203 w 225"/>
                <a:gd name="T9" fmla="*/ 13 h 288"/>
                <a:gd name="T10" fmla="*/ 183 w 225"/>
                <a:gd name="T11" fmla="*/ 4 h 288"/>
                <a:gd name="T12" fmla="*/ 150 w 225"/>
                <a:gd name="T13" fmla="*/ 0 h 288"/>
                <a:gd name="T14" fmla="*/ 136 w 225"/>
                <a:gd name="T15" fmla="*/ 6 h 288"/>
                <a:gd name="T16" fmla="*/ 120 w 225"/>
                <a:gd name="T17" fmla="*/ 12 h 288"/>
                <a:gd name="T18" fmla="*/ 110 w 225"/>
                <a:gd name="T19" fmla="*/ 23 h 288"/>
                <a:gd name="T20" fmla="*/ 97 w 225"/>
                <a:gd name="T21" fmla="*/ 35 h 288"/>
                <a:gd name="T22" fmla="*/ 84 w 225"/>
                <a:gd name="T23" fmla="*/ 54 h 288"/>
                <a:gd name="T24" fmla="*/ 72 w 225"/>
                <a:gd name="T25" fmla="*/ 75 h 288"/>
                <a:gd name="T26" fmla="*/ 63 w 225"/>
                <a:gd name="T27" fmla="*/ 91 h 288"/>
                <a:gd name="T28" fmla="*/ 52 w 225"/>
                <a:gd name="T29" fmla="*/ 106 h 288"/>
                <a:gd name="T30" fmla="*/ 43 w 225"/>
                <a:gd name="T31" fmla="*/ 119 h 288"/>
                <a:gd name="T32" fmla="*/ 29 w 225"/>
                <a:gd name="T33" fmla="*/ 135 h 288"/>
                <a:gd name="T34" fmla="*/ 16 w 225"/>
                <a:gd name="T35" fmla="*/ 148 h 288"/>
                <a:gd name="T36" fmla="*/ 10 w 225"/>
                <a:gd name="T37" fmla="*/ 161 h 288"/>
                <a:gd name="T38" fmla="*/ 1 w 225"/>
                <a:gd name="T39" fmla="*/ 183 h 288"/>
                <a:gd name="T40" fmla="*/ 0 w 225"/>
                <a:gd name="T41" fmla="*/ 200 h 288"/>
                <a:gd name="T42" fmla="*/ 0 w 225"/>
                <a:gd name="T43" fmla="*/ 214 h 288"/>
                <a:gd name="T44" fmla="*/ 11 w 225"/>
                <a:gd name="T45" fmla="*/ 231 h 288"/>
                <a:gd name="T46" fmla="*/ 24 w 225"/>
                <a:gd name="T47" fmla="*/ 249 h 288"/>
                <a:gd name="T48" fmla="*/ 41 w 225"/>
                <a:gd name="T49" fmla="*/ 264 h 288"/>
                <a:gd name="T50" fmla="*/ 54 w 225"/>
                <a:gd name="T51" fmla="*/ 279 h 288"/>
                <a:gd name="T52" fmla="*/ 76 w 225"/>
                <a:gd name="T53" fmla="*/ 287 h 288"/>
                <a:gd name="T54" fmla="*/ 108 w 225"/>
                <a:gd name="T55" fmla="*/ 280 h 288"/>
                <a:gd name="T56" fmla="*/ 128 w 225"/>
                <a:gd name="T57" fmla="*/ 266 h 288"/>
                <a:gd name="T58" fmla="*/ 150 w 225"/>
                <a:gd name="T59" fmla="*/ 243 h 288"/>
                <a:gd name="T60" fmla="*/ 171 w 225"/>
                <a:gd name="T61" fmla="*/ 213 h 288"/>
                <a:gd name="T62" fmla="*/ 186 w 225"/>
                <a:gd name="T63" fmla="*/ 182 h 288"/>
                <a:gd name="T64" fmla="*/ 199 w 225"/>
                <a:gd name="T65" fmla="*/ 155 h 288"/>
                <a:gd name="T66" fmla="*/ 207 w 225"/>
                <a:gd name="T67" fmla="*/ 130 h 288"/>
                <a:gd name="T68" fmla="*/ 211 w 225"/>
                <a:gd name="T69" fmla="*/ 115 h 288"/>
                <a:gd name="T70" fmla="*/ 220 w 225"/>
                <a:gd name="T71" fmla="*/ 93 h 288"/>
                <a:gd name="T72" fmla="*/ 219 w 225"/>
                <a:gd name="T73" fmla="*/ 7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5" h="288">
                  <a:moveTo>
                    <a:pt x="219" y="78"/>
                  </a:moveTo>
                  <a:lnTo>
                    <a:pt x="224" y="48"/>
                  </a:lnTo>
                  <a:lnTo>
                    <a:pt x="223" y="35"/>
                  </a:lnTo>
                  <a:lnTo>
                    <a:pt x="215" y="25"/>
                  </a:lnTo>
                  <a:lnTo>
                    <a:pt x="203" y="13"/>
                  </a:lnTo>
                  <a:lnTo>
                    <a:pt x="183" y="4"/>
                  </a:lnTo>
                  <a:lnTo>
                    <a:pt x="150" y="0"/>
                  </a:lnTo>
                  <a:lnTo>
                    <a:pt x="136" y="6"/>
                  </a:lnTo>
                  <a:lnTo>
                    <a:pt x="120" y="12"/>
                  </a:lnTo>
                  <a:lnTo>
                    <a:pt x="110" y="23"/>
                  </a:lnTo>
                  <a:lnTo>
                    <a:pt x="97" y="35"/>
                  </a:lnTo>
                  <a:lnTo>
                    <a:pt x="84" y="54"/>
                  </a:lnTo>
                  <a:lnTo>
                    <a:pt x="72" y="75"/>
                  </a:lnTo>
                  <a:lnTo>
                    <a:pt x="63" y="91"/>
                  </a:lnTo>
                  <a:lnTo>
                    <a:pt x="52" y="106"/>
                  </a:lnTo>
                  <a:lnTo>
                    <a:pt x="43" y="119"/>
                  </a:lnTo>
                  <a:lnTo>
                    <a:pt x="29" y="135"/>
                  </a:lnTo>
                  <a:lnTo>
                    <a:pt x="16" y="148"/>
                  </a:lnTo>
                  <a:lnTo>
                    <a:pt x="10" y="161"/>
                  </a:lnTo>
                  <a:lnTo>
                    <a:pt x="1" y="183"/>
                  </a:lnTo>
                  <a:lnTo>
                    <a:pt x="0" y="200"/>
                  </a:lnTo>
                  <a:lnTo>
                    <a:pt x="0" y="214"/>
                  </a:lnTo>
                  <a:lnTo>
                    <a:pt x="11" y="231"/>
                  </a:lnTo>
                  <a:lnTo>
                    <a:pt x="24" y="249"/>
                  </a:lnTo>
                  <a:lnTo>
                    <a:pt x="41" y="264"/>
                  </a:lnTo>
                  <a:lnTo>
                    <a:pt x="54" y="279"/>
                  </a:lnTo>
                  <a:lnTo>
                    <a:pt x="76" y="287"/>
                  </a:lnTo>
                  <a:lnTo>
                    <a:pt x="108" y="280"/>
                  </a:lnTo>
                  <a:lnTo>
                    <a:pt x="128" y="266"/>
                  </a:lnTo>
                  <a:lnTo>
                    <a:pt x="150" y="243"/>
                  </a:lnTo>
                  <a:lnTo>
                    <a:pt x="171" y="213"/>
                  </a:lnTo>
                  <a:lnTo>
                    <a:pt x="186" y="182"/>
                  </a:lnTo>
                  <a:lnTo>
                    <a:pt x="199" y="155"/>
                  </a:lnTo>
                  <a:lnTo>
                    <a:pt x="207" y="130"/>
                  </a:lnTo>
                  <a:lnTo>
                    <a:pt x="211" y="115"/>
                  </a:lnTo>
                  <a:lnTo>
                    <a:pt x="220" y="93"/>
                  </a:lnTo>
                  <a:lnTo>
                    <a:pt x="219" y="78"/>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13346" name="Freeform 34"/>
            <p:cNvSpPr>
              <a:spLocks/>
            </p:cNvSpPr>
            <p:nvPr/>
          </p:nvSpPr>
          <p:spPr bwMode="auto">
            <a:xfrm>
              <a:off x="3994" y="1910"/>
              <a:ext cx="240" cy="304"/>
            </a:xfrm>
            <a:custGeom>
              <a:avLst/>
              <a:gdLst>
                <a:gd name="T0" fmla="*/ 223 w 240"/>
                <a:gd name="T1" fmla="*/ 41 h 304"/>
                <a:gd name="T2" fmla="*/ 188 w 240"/>
                <a:gd name="T3" fmla="*/ 41 h 304"/>
                <a:gd name="T4" fmla="*/ 153 w 240"/>
                <a:gd name="T5" fmla="*/ 101 h 304"/>
                <a:gd name="T6" fmla="*/ 170 w 240"/>
                <a:gd name="T7" fmla="*/ 42 h 304"/>
                <a:gd name="T8" fmla="*/ 147 w 240"/>
                <a:gd name="T9" fmla="*/ 20 h 304"/>
                <a:gd name="T10" fmla="*/ 110 w 240"/>
                <a:gd name="T11" fmla="*/ 50 h 304"/>
                <a:gd name="T12" fmla="*/ 139 w 240"/>
                <a:gd name="T13" fmla="*/ 102 h 304"/>
                <a:gd name="T14" fmla="*/ 125 w 240"/>
                <a:gd name="T15" fmla="*/ 104 h 304"/>
                <a:gd name="T16" fmla="*/ 97 w 240"/>
                <a:gd name="T17" fmla="*/ 67 h 304"/>
                <a:gd name="T18" fmla="*/ 61 w 240"/>
                <a:gd name="T19" fmla="*/ 129 h 304"/>
                <a:gd name="T20" fmla="*/ 61 w 240"/>
                <a:gd name="T21" fmla="*/ 184 h 304"/>
                <a:gd name="T22" fmla="*/ 89 w 240"/>
                <a:gd name="T23" fmla="*/ 218 h 304"/>
                <a:gd name="T24" fmla="*/ 35 w 240"/>
                <a:gd name="T25" fmla="*/ 167 h 304"/>
                <a:gd name="T26" fmla="*/ 12 w 240"/>
                <a:gd name="T27" fmla="*/ 216 h 304"/>
                <a:gd name="T28" fmla="*/ 44 w 240"/>
                <a:gd name="T29" fmla="*/ 263 h 304"/>
                <a:gd name="T30" fmla="*/ 86 w 240"/>
                <a:gd name="T31" fmla="*/ 222 h 304"/>
                <a:gd name="T32" fmla="*/ 123 w 240"/>
                <a:gd name="T33" fmla="*/ 157 h 304"/>
                <a:gd name="T34" fmla="*/ 152 w 240"/>
                <a:gd name="T35" fmla="*/ 107 h 304"/>
                <a:gd name="T36" fmla="*/ 208 w 240"/>
                <a:gd name="T37" fmla="*/ 99 h 304"/>
                <a:gd name="T38" fmla="*/ 200 w 240"/>
                <a:gd name="T39" fmla="*/ 116 h 304"/>
                <a:gd name="T40" fmla="*/ 148 w 240"/>
                <a:gd name="T41" fmla="*/ 123 h 304"/>
                <a:gd name="T42" fmla="*/ 119 w 240"/>
                <a:gd name="T43" fmla="*/ 191 h 304"/>
                <a:gd name="T44" fmla="*/ 149 w 240"/>
                <a:gd name="T45" fmla="*/ 211 h 304"/>
                <a:gd name="T46" fmla="*/ 172 w 240"/>
                <a:gd name="T47" fmla="*/ 210 h 304"/>
                <a:gd name="T48" fmla="*/ 123 w 240"/>
                <a:gd name="T49" fmla="*/ 229 h 304"/>
                <a:gd name="T50" fmla="*/ 94 w 240"/>
                <a:gd name="T51" fmla="*/ 239 h 304"/>
                <a:gd name="T52" fmla="*/ 63 w 240"/>
                <a:gd name="T53" fmla="*/ 265 h 304"/>
                <a:gd name="T54" fmla="*/ 72 w 240"/>
                <a:gd name="T55" fmla="*/ 288 h 304"/>
                <a:gd name="T56" fmla="*/ 131 w 240"/>
                <a:gd name="T57" fmla="*/ 268 h 304"/>
                <a:gd name="T58" fmla="*/ 173 w 240"/>
                <a:gd name="T59" fmla="*/ 222 h 304"/>
                <a:gd name="T60" fmla="*/ 207 w 240"/>
                <a:gd name="T61" fmla="*/ 152 h 304"/>
                <a:gd name="T62" fmla="*/ 216 w 240"/>
                <a:gd name="T63" fmla="*/ 155 h 304"/>
                <a:gd name="T64" fmla="*/ 184 w 240"/>
                <a:gd name="T65" fmla="*/ 230 h 304"/>
                <a:gd name="T66" fmla="*/ 117 w 240"/>
                <a:gd name="T67" fmla="*/ 298 h 304"/>
                <a:gd name="T68" fmla="*/ 47 w 240"/>
                <a:gd name="T69" fmla="*/ 291 h 304"/>
                <a:gd name="T70" fmla="*/ 20 w 240"/>
                <a:gd name="T71" fmla="*/ 259 h 304"/>
                <a:gd name="T72" fmla="*/ 4 w 240"/>
                <a:gd name="T73" fmla="*/ 199 h 304"/>
                <a:gd name="T74" fmla="*/ 27 w 240"/>
                <a:gd name="T75" fmla="*/ 150 h 304"/>
                <a:gd name="T76" fmla="*/ 62 w 240"/>
                <a:gd name="T77" fmla="*/ 104 h 304"/>
                <a:gd name="T78" fmla="*/ 106 w 240"/>
                <a:gd name="T79" fmla="*/ 41 h 304"/>
                <a:gd name="T80" fmla="*/ 159 w 240"/>
                <a:gd name="T81" fmla="*/ 0 h 304"/>
                <a:gd name="T82" fmla="*/ 218 w 240"/>
                <a:gd name="T83" fmla="*/ 23 h 304"/>
                <a:gd name="T84" fmla="*/ 232 w 240"/>
                <a:gd name="T85" fmla="*/ 78 h 304"/>
                <a:gd name="T86" fmla="*/ 221 w 240"/>
                <a:gd name="T87" fmla="*/ 113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0" h="304">
                  <a:moveTo>
                    <a:pt x="223" y="84"/>
                  </a:moveTo>
                  <a:lnTo>
                    <a:pt x="226" y="58"/>
                  </a:lnTo>
                  <a:lnTo>
                    <a:pt x="223" y="41"/>
                  </a:lnTo>
                  <a:lnTo>
                    <a:pt x="202" y="26"/>
                  </a:lnTo>
                  <a:lnTo>
                    <a:pt x="186" y="20"/>
                  </a:lnTo>
                  <a:lnTo>
                    <a:pt x="188" y="41"/>
                  </a:lnTo>
                  <a:lnTo>
                    <a:pt x="178" y="71"/>
                  </a:lnTo>
                  <a:lnTo>
                    <a:pt x="161" y="95"/>
                  </a:lnTo>
                  <a:lnTo>
                    <a:pt x="153" y="101"/>
                  </a:lnTo>
                  <a:lnTo>
                    <a:pt x="157" y="84"/>
                  </a:lnTo>
                  <a:lnTo>
                    <a:pt x="169" y="62"/>
                  </a:lnTo>
                  <a:lnTo>
                    <a:pt x="170" y="42"/>
                  </a:lnTo>
                  <a:lnTo>
                    <a:pt x="170" y="31"/>
                  </a:lnTo>
                  <a:lnTo>
                    <a:pt x="165" y="16"/>
                  </a:lnTo>
                  <a:lnTo>
                    <a:pt x="147" y="20"/>
                  </a:lnTo>
                  <a:lnTo>
                    <a:pt x="130" y="27"/>
                  </a:lnTo>
                  <a:lnTo>
                    <a:pt x="115" y="42"/>
                  </a:lnTo>
                  <a:lnTo>
                    <a:pt x="110" y="50"/>
                  </a:lnTo>
                  <a:lnTo>
                    <a:pt x="111" y="73"/>
                  </a:lnTo>
                  <a:lnTo>
                    <a:pt x="126" y="92"/>
                  </a:lnTo>
                  <a:lnTo>
                    <a:pt x="139" y="102"/>
                  </a:lnTo>
                  <a:lnTo>
                    <a:pt x="145" y="104"/>
                  </a:lnTo>
                  <a:lnTo>
                    <a:pt x="140" y="115"/>
                  </a:lnTo>
                  <a:lnTo>
                    <a:pt x="125" y="104"/>
                  </a:lnTo>
                  <a:lnTo>
                    <a:pt x="106" y="87"/>
                  </a:lnTo>
                  <a:lnTo>
                    <a:pt x="97" y="75"/>
                  </a:lnTo>
                  <a:lnTo>
                    <a:pt x="97" y="67"/>
                  </a:lnTo>
                  <a:lnTo>
                    <a:pt x="85" y="84"/>
                  </a:lnTo>
                  <a:lnTo>
                    <a:pt x="74" y="107"/>
                  </a:lnTo>
                  <a:lnTo>
                    <a:pt x="61" y="129"/>
                  </a:lnTo>
                  <a:lnTo>
                    <a:pt x="44" y="145"/>
                  </a:lnTo>
                  <a:lnTo>
                    <a:pt x="49" y="166"/>
                  </a:lnTo>
                  <a:lnTo>
                    <a:pt x="61" y="184"/>
                  </a:lnTo>
                  <a:lnTo>
                    <a:pt x="80" y="198"/>
                  </a:lnTo>
                  <a:lnTo>
                    <a:pt x="94" y="208"/>
                  </a:lnTo>
                  <a:lnTo>
                    <a:pt x="89" y="218"/>
                  </a:lnTo>
                  <a:lnTo>
                    <a:pt x="69" y="203"/>
                  </a:lnTo>
                  <a:lnTo>
                    <a:pt x="52" y="186"/>
                  </a:lnTo>
                  <a:lnTo>
                    <a:pt x="35" y="167"/>
                  </a:lnTo>
                  <a:lnTo>
                    <a:pt x="32" y="156"/>
                  </a:lnTo>
                  <a:lnTo>
                    <a:pt x="19" y="179"/>
                  </a:lnTo>
                  <a:lnTo>
                    <a:pt x="12" y="216"/>
                  </a:lnTo>
                  <a:lnTo>
                    <a:pt x="21" y="233"/>
                  </a:lnTo>
                  <a:lnTo>
                    <a:pt x="32" y="250"/>
                  </a:lnTo>
                  <a:lnTo>
                    <a:pt x="44" y="263"/>
                  </a:lnTo>
                  <a:lnTo>
                    <a:pt x="61" y="256"/>
                  </a:lnTo>
                  <a:lnTo>
                    <a:pt x="82" y="239"/>
                  </a:lnTo>
                  <a:lnTo>
                    <a:pt x="86" y="222"/>
                  </a:lnTo>
                  <a:lnTo>
                    <a:pt x="97" y="206"/>
                  </a:lnTo>
                  <a:lnTo>
                    <a:pt x="111" y="188"/>
                  </a:lnTo>
                  <a:lnTo>
                    <a:pt x="123" y="157"/>
                  </a:lnTo>
                  <a:lnTo>
                    <a:pt x="132" y="129"/>
                  </a:lnTo>
                  <a:lnTo>
                    <a:pt x="143" y="114"/>
                  </a:lnTo>
                  <a:lnTo>
                    <a:pt x="152" y="107"/>
                  </a:lnTo>
                  <a:lnTo>
                    <a:pt x="164" y="111"/>
                  </a:lnTo>
                  <a:lnTo>
                    <a:pt x="189" y="109"/>
                  </a:lnTo>
                  <a:lnTo>
                    <a:pt x="208" y="99"/>
                  </a:lnTo>
                  <a:lnTo>
                    <a:pt x="221" y="94"/>
                  </a:lnTo>
                  <a:lnTo>
                    <a:pt x="216" y="104"/>
                  </a:lnTo>
                  <a:lnTo>
                    <a:pt x="200" y="116"/>
                  </a:lnTo>
                  <a:lnTo>
                    <a:pt x="180" y="121"/>
                  </a:lnTo>
                  <a:lnTo>
                    <a:pt x="162" y="125"/>
                  </a:lnTo>
                  <a:lnTo>
                    <a:pt x="148" y="123"/>
                  </a:lnTo>
                  <a:lnTo>
                    <a:pt x="137" y="152"/>
                  </a:lnTo>
                  <a:lnTo>
                    <a:pt x="130" y="173"/>
                  </a:lnTo>
                  <a:lnTo>
                    <a:pt x="119" y="191"/>
                  </a:lnTo>
                  <a:lnTo>
                    <a:pt x="111" y="209"/>
                  </a:lnTo>
                  <a:lnTo>
                    <a:pt x="122" y="217"/>
                  </a:lnTo>
                  <a:lnTo>
                    <a:pt x="149" y="211"/>
                  </a:lnTo>
                  <a:lnTo>
                    <a:pt x="167" y="204"/>
                  </a:lnTo>
                  <a:lnTo>
                    <a:pt x="180" y="199"/>
                  </a:lnTo>
                  <a:lnTo>
                    <a:pt x="172" y="210"/>
                  </a:lnTo>
                  <a:lnTo>
                    <a:pt x="158" y="217"/>
                  </a:lnTo>
                  <a:lnTo>
                    <a:pt x="136" y="221"/>
                  </a:lnTo>
                  <a:lnTo>
                    <a:pt x="123" y="229"/>
                  </a:lnTo>
                  <a:lnTo>
                    <a:pt x="108" y="227"/>
                  </a:lnTo>
                  <a:lnTo>
                    <a:pt x="99" y="229"/>
                  </a:lnTo>
                  <a:lnTo>
                    <a:pt x="94" y="239"/>
                  </a:lnTo>
                  <a:lnTo>
                    <a:pt x="83" y="251"/>
                  </a:lnTo>
                  <a:lnTo>
                    <a:pt x="74" y="261"/>
                  </a:lnTo>
                  <a:lnTo>
                    <a:pt x="63" y="265"/>
                  </a:lnTo>
                  <a:lnTo>
                    <a:pt x="55" y="273"/>
                  </a:lnTo>
                  <a:lnTo>
                    <a:pt x="57" y="281"/>
                  </a:lnTo>
                  <a:lnTo>
                    <a:pt x="72" y="288"/>
                  </a:lnTo>
                  <a:lnTo>
                    <a:pt x="92" y="289"/>
                  </a:lnTo>
                  <a:lnTo>
                    <a:pt x="113" y="281"/>
                  </a:lnTo>
                  <a:lnTo>
                    <a:pt x="131" y="268"/>
                  </a:lnTo>
                  <a:lnTo>
                    <a:pt x="146" y="259"/>
                  </a:lnTo>
                  <a:lnTo>
                    <a:pt x="157" y="243"/>
                  </a:lnTo>
                  <a:lnTo>
                    <a:pt x="173" y="222"/>
                  </a:lnTo>
                  <a:lnTo>
                    <a:pt x="179" y="206"/>
                  </a:lnTo>
                  <a:lnTo>
                    <a:pt x="189" y="187"/>
                  </a:lnTo>
                  <a:lnTo>
                    <a:pt x="207" y="152"/>
                  </a:lnTo>
                  <a:lnTo>
                    <a:pt x="219" y="118"/>
                  </a:lnTo>
                  <a:lnTo>
                    <a:pt x="225" y="127"/>
                  </a:lnTo>
                  <a:lnTo>
                    <a:pt x="216" y="155"/>
                  </a:lnTo>
                  <a:lnTo>
                    <a:pt x="207" y="184"/>
                  </a:lnTo>
                  <a:lnTo>
                    <a:pt x="193" y="210"/>
                  </a:lnTo>
                  <a:lnTo>
                    <a:pt x="184" y="230"/>
                  </a:lnTo>
                  <a:lnTo>
                    <a:pt x="163" y="258"/>
                  </a:lnTo>
                  <a:lnTo>
                    <a:pt x="138" y="286"/>
                  </a:lnTo>
                  <a:lnTo>
                    <a:pt x="117" y="298"/>
                  </a:lnTo>
                  <a:lnTo>
                    <a:pt x="92" y="303"/>
                  </a:lnTo>
                  <a:lnTo>
                    <a:pt x="68" y="298"/>
                  </a:lnTo>
                  <a:lnTo>
                    <a:pt x="47" y="291"/>
                  </a:lnTo>
                  <a:lnTo>
                    <a:pt x="38" y="278"/>
                  </a:lnTo>
                  <a:lnTo>
                    <a:pt x="34" y="273"/>
                  </a:lnTo>
                  <a:lnTo>
                    <a:pt x="20" y="259"/>
                  </a:lnTo>
                  <a:lnTo>
                    <a:pt x="8" y="241"/>
                  </a:lnTo>
                  <a:lnTo>
                    <a:pt x="0" y="219"/>
                  </a:lnTo>
                  <a:lnTo>
                    <a:pt x="4" y="199"/>
                  </a:lnTo>
                  <a:lnTo>
                    <a:pt x="8" y="176"/>
                  </a:lnTo>
                  <a:lnTo>
                    <a:pt x="15" y="161"/>
                  </a:lnTo>
                  <a:lnTo>
                    <a:pt x="27" y="150"/>
                  </a:lnTo>
                  <a:lnTo>
                    <a:pt x="41" y="134"/>
                  </a:lnTo>
                  <a:lnTo>
                    <a:pt x="51" y="120"/>
                  </a:lnTo>
                  <a:lnTo>
                    <a:pt x="62" y="104"/>
                  </a:lnTo>
                  <a:lnTo>
                    <a:pt x="76" y="82"/>
                  </a:lnTo>
                  <a:lnTo>
                    <a:pt x="94" y="58"/>
                  </a:lnTo>
                  <a:lnTo>
                    <a:pt x="106" y="41"/>
                  </a:lnTo>
                  <a:lnTo>
                    <a:pt x="124" y="20"/>
                  </a:lnTo>
                  <a:lnTo>
                    <a:pt x="143" y="9"/>
                  </a:lnTo>
                  <a:lnTo>
                    <a:pt x="159" y="0"/>
                  </a:lnTo>
                  <a:lnTo>
                    <a:pt x="182" y="5"/>
                  </a:lnTo>
                  <a:lnTo>
                    <a:pt x="204" y="13"/>
                  </a:lnTo>
                  <a:lnTo>
                    <a:pt x="218" y="23"/>
                  </a:lnTo>
                  <a:lnTo>
                    <a:pt x="235" y="38"/>
                  </a:lnTo>
                  <a:lnTo>
                    <a:pt x="239" y="59"/>
                  </a:lnTo>
                  <a:lnTo>
                    <a:pt x="232" y="78"/>
                  </a:lnTo>
                  <a:lnTo>
                    <a:pt x="236" y="102"/>
                  </a:lnTo>
                  <a:lnTo>
                    <a:pt x="228" y="116"/>
                  </a:lnTo>
                  <a:lnTo>
                    <a:pt x="221" y="113"/>
                  </a:lnTo>
                  <a:lnTo>
                    <a:pt x="221" y="94"/>
                  </a:lnTo>
                  <a:lnTo>
                    <a:pt x="223" y="84"/>
                  </a:lnTo>
                </a:path>
              </a:pathLst>
            </a:custGeom>
            <a:grp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grpSp>
    </p:spTree>
    <p:extLst>
      <p:ext uri="{BB962C8B-B14F-4D97-AF65-F5344CB8AC3E}">
        <p14:creationId xmlns:p14="http://schemas.microsoft.com/office/powerpoint/2010/main" val="33139514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3" name="Rectangle 3"/>
          <p:cNvSpPr txBox="1">
            <a:spLocks noChangeArrowheads="1"/>
          </p:cNvSpPr>
          <p:nvPr/>
        </p:nvSpPr>
        <p:spPr>
          <a:xfrm>
            <a:off x="825540" y="1731271"/>
            <a:ext cx="9698182"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Physiological/Survival needs</a:t>
            </a:r>
          </a:p>
          <a:p>
            <a:pPr lvl="1"/>
            <a:r>
              <a:rPr lang="en-US" altLang="ar-SA" sz="3200" b="1" dirty="0"/>
              <a:t>Food, Clothing, Shelter, Air</a:t>
            </a:r>
          </a:p>
          <a:p>
            <a:r>
              <a:rPr lang="en-US" altLang="ar-SA" sz="3600" b="1" dirty="0">
                <a:solidFill>
                  <a:srgbClr val="FF0000"/>
                </a:solidFill>
              </a:rPr>
              <a:t>Security</a:t>
            </a:r>
          </a:p>
          <a:p>
            <a:pPr lvl="1"/>
            <a:r>
              <a:rPr lang="en-US" altLang="ar-SA" sz="3200" b="1" dirty="0"/>
              <a:t>Feel safe, absence of pain, threat, or illness</a:t>
            </a:r>
          </a:p>
          <a:p>
            <a:r>
              <a:rPr lang="en-US" altLang="ar-SA" sz="3600" b="1" dirty="0">
                <a:solidFill>
                  <a:srgbClr val="FF0000"/>
                </a:solidFill>
              </a:rPr>
              <a:t>Affiliation</a:t>
            </a:r>
          </a:p>
          <a:p>
            <a:pPr lvl="1"/>
            <a:r>
              <a:rPr lang="en-US" altLang="ar-SA" sz="3200" b="1" dirty="0"/>
              <a:t>friendship, company, love, belonging</a:t>
            </a:r>
          </a:p>
          <a:p>
            <a:pPr lvl="1"/>
            <a:r>
              <a:rPr lang="en-US" altLang="ar-SA" sz="3200" b="1" dirty="0"/>
              <a:t>first clear step up from physical needs</a:t>
            </a:r>
          </a:p>
        </p:txBody>
      </p:sp>
    </p:spTree>
    <p:extLst>
      <p:ext uri="{BB962C8B-B14F-4D97-AF65-F5344CB8AC3E}">
        <p14:creationId xmlns:p14="http://schemas.microsoft.com/office/powerpoint/2010/main" val="425104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E1C7069A-9AA0-F6C2-CC35-937BC8488E2A}"/>
              </a:ext>
            </a:extLst>
          </p:cNvPr>
          <p:cNvSpPr/>
          <p:nvPr/>
        </p:nvSpPr>
        <p:spPr>
          <a:xfrm>
            <a:off x="269613" y="1551811"/>
            <a:ext cx="10706995" cy="4737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3"/>
          <p:cNvSpPr txBox="1">
            <a:spLocks noChangeArrowheads="1"/>
          </p:cNvSpPr>
          <p:nvPr/>
        </p:nvSpPr>
        <p:spPr>
          <a:xfrm>
            <a:off x="914401" y="1787236"/>
            <a:ext cx="10321636" cy="456911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6" name="Rectangle 3">
            <a:extLst>
              <a:ext uri="{FF2B5EF4-FFF2-40B4-BE49-F238E27FC236}">
                <a16:creationId xmlns:a16="http://schemas.microsoft.com/office/drawing/2014/main" xmlns="" id="{8CDAE3B4-ADF4-5DAA-2AEA-BFF37E6EA71A}"/>
              </a:ext>
            </a:extLst>
          </p:cNvPr>
          <p:cNvSpPr txBox="1">
            <a:spLocks noChangeArrowheads="1"/>
          </p:cNvSpPr>
          <p:nvPr/>
        </p:nvSpPr>
        <p:spPr>
          <a:xfrm>
            <a:off x="407279" y="175205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600" b="1" dirty="0">
                <a:solidFill>
                  <a:srgbClr val="FF0000"/>
                </a:solidFill>
              </a:rPr>
              <a:t>Esteem Needs</a:t>
            </a:r>
          </a:p>
          <a:p>
            <a:pPr lvl="1"/>
            <a:r>
              <a:rPr lang="en-US" altLang="ar-SA" sz="3200" b="1" dirty="0"/>
              <a:t>self-respect, achievement, recognition, prestige</a:t>
            </a:r>
          </a:p>
          <a:p>
            <a:pPr lvl="1"/>
            <a:r>
              <a:rPr lang="en-US" altLang="ar-SA" sz="3200" b="1" dirty="0"/>
              <a:t>cues a persons worth</a:t>
            </a:r>
          </a:p>
          <a:p>
            <a:r>
              <a:rPr lang="en-US" altLang="ar-SA" sz="3600" b="1" dirty="0">
                <a:solidFill>
                  <a:srgbClr val="FF0000"/>
                </a:solidFill>
              </a:rPr>
              <a:t>Self-Actualization</a:t>
            </a:r>
          </a:p>
          <a:p>
            <a:pPr lvl="1"/>
            <a:r>
              <a:rPr lang="en-US" altLang="ar-SA" sz="3200" b="1" dirty="0"/>
              <a:t>personal growth, self-fulfillment, realization of full potential</a:t>
            </a:r>
          </a:p>
          <a:p>
            <a:pPr lvl="1"/>
            <a:r>
              <a:rPr lang="en-US" altLang="ar-SA" sz="3200" b="1" dirty="0"/>
              <a:t>Where are YOU on the hierarchy???</a:t>
            </a:r>
          </a:p>
        </p:txBody>
      </p:sp>
    </p:spTree>
    <p:extLst>
      <p:ext uri="{BB962C8B-B14F-4D97-AF65-F5344CB8AC3E}">
        <p14:creationId xmlns:p14="http://schemas.microsoft.com/office/powerpoint/2010/main" val="4000528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359107" y="1509772"/>
            <a:ext cx="587620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dirty="0">
                <a:solidFill>
                  <a:srgbClr val="083D7C"/>
                </a:solidFill>
                <a:effectLst/>
                <a:highlight>
                  <a:srgbClr val="FFFFFF"/>
                </a:highlight>
              </a:rPr>
              <a:t>1. Effective communication with the team</a:t>
            </a:r>
          </a:p>
          <a:p>
            <a:pPr algn="l"/>
            <a:r>
              <a:rPr lang="en-US" sz="2400" b="1" i="0" dirty="0">
                <a:solidFill>
                  <a:srgbClr val="083D7C"/>
                </a:solidFill>
                <a:effectLst/>
                <a:highlight>
                  <a:srgbClr val="FFFFFF"/>
                </a:highlight>
              </a:rPr>
              <a:t>2. Evaluating and confronting performance problems</a:t>
            </a:r>
          </a:p>
          <a:p>
            <a:pPr algn="l"/>
            <a:r>
              <a:rPr lang="en-US" sz="2400" b="1" i="0" dirty="0">
                <a:solidFill>
                  <a:srgbClr val="083D7C"/>
                </a:solidFill>
                <a:effectLst/>
                <a:highlight>
                  <a:srgbClr val="FFFFFF"/>
                </a:highlight>
              </a:rPr>
              <a:t>3. Hiring the right people</a:t>
            </a:r>
          </a:p>
          <a:p>
            <a:pPr algn="l"/>
            <a:r>
              <a:rPr lang="en-US" sz="2400" b="1" i="0" dirty="0">
                <a:solidFill>
                  <a:srgbClr val="083D7C"/>
                </a:solidFill>
                <a:effectLst/>
                <a:highlight>
                  <a:srgbClr val="FFFFFF"/>
                </a:highlight>
              </a:rPr>
              <a:t>4. Managing conflicts within your team</a:t>
            </a:r>
          </a:p>
          <a:p>
            <a:pPr algn="l"/>
            <a:r>
              <a:rPr lang="en-US" sz="2400" b="1" i="0" dirty="0">
                <a:solidFill>
                  <a:srgbClr val="083D7C"/>
                </a:solidFill>
                <a:effectLst/>
                <a:highlight>
                  <a:srgbClr val="FFFFFF"/>
                </a:highlight>
              </a:rPr>
              <a:t>5. Retaining star employees</a:t>
            </a:r>
          </a:p>
        </p:txBody>
      </p:sp>
      <p:sp>
        <p:nvSpPr>
          <p:cNvPr id="3" name="TextBox 2">
            <a:extLst>
              <a:ext uri="{FF2B5EF4-FFF2-40B4-BE49-F238E27FC236}">
                <a16:creationId xmlns:a16="http://schemas.microsoft.com/office/drawing/2014/main" xmlns="" id="{B3697B2F-063C-EAF9-B7B4-6BCC6AB59876}"/>
              </a:ext>
            </a:extLst>
          </p:cNvPr>
          <p:cNvSpPr txBox="1"/>
          <p:nvPr/>
        </p:nvSpPr>
        <p:spPr>
          <a:xfrm>
            <a:off x="3450021" y="745868"/>
            <a:ext cx="6416564" cy="523220"/>
          </a:xfrm>
          <a:prstGeom prst="rect">
            <a:avLst/>
          </a:prstGeom>
          <a:noFill/>
        </p:spPr>
        <p:txBody>
          <a:bodyPr wrap="square">
            <a:spAutoFit/>
          </a:bodyPr>
          <a:lstStyle/>
          <a:p>
            <a:pPr algn="ctr"/>
            <a:r>
              <a:rPr lang="en-US" sz="2800" b="1" dirty="0">
                <a:solidFill>
                  <a:srgbClr val="C00000"/>
                </a:solidFill>
              </a:rPr>
              <a:t>The managers challenges</a:t>
            </a:r>
          </a:p>
        </p:txBody>
      </p:sp>
      <p:pic>
        <p:nvPicPr>
          <p:cNvPr id="2052" name="Picture 4" descr="Challenges of HR Managers">
            <a:extLst>
              <a:ext uri="{FF2B5EF4-FFF2-40B4-BE49-F238E27FC236}">
                <a16:creationId xmlns:a16="http://schemas.microsoft.com/office/drawing/2014/main" xmlns="" id="{DB8A3FDF-3377-6BC9-58A2-7B022AB93F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6076" y="1509772"/>
            <a:ext cx="5517098" cy="4391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0551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1" i="0" dirty="0">
                <a:solidFill>
                  <a:srgbClr val="1F1F1F"/>
                </a:solidFill>
                <a:effectLst/>
                <a:highlight>
                  <a:srgbClr val="FFFFFF"/>
                </a:highlight>
                <a:latin typeface="Source Sans Pro" panose="020B0503030403020204" pitchFamily="34" charset="0"/>
              </a:rPr>
              <a:t>Gaining new skills or improving the ones you have can help you be more successful in a management position. Whether you're a current manager or hoping to become one, consider these tips for developing management skills:</a:t>
            </a:r>
          </a:p>
          <a:p>
            <a:pPr algn="l"/>
            <a:endParaRPr lang="en-US" b="1" i="0" dirty="0">
              <a:solidFill>
                <a:srgbClr val="1F1F1F"/>
              </a:solidFill>
              <a:effectLst/>
              <a:highlight>
                <a:srgbClr val="FFFFFF"/>
              </a:highlight>
              <a:latin typeface="Source Sans Pro" panose="020B0503030403020204" pitchFamily="34" charset="0"/>
            </a:endParaRPr>
          </a:p>
          <a:p>
            <a:pPr algn="l">
              <a:buFont typeface="Arial" panose="020B0604020202020204" pitchFamily="34" charset="0"/>
              <a:buChar char="•"/>
            </a:pPr>
            <a:r>
              <a:rPr lang="en-US" b="0" i="0" dirty="0">
                <a:solidFill>
                  <a:srgbClr val="1F1F1F"/>
                </a:solidFill>
                <a:effectLst/>
                <a:highlight>
                  <a:srgbClr val="FFFFFF"/>
                </a:highlight>
                <a:latin typeface="var(--cds-font-family-source-sans-pro)"/>
              </a:rPr>
              <a:t>Seek advice and guidance from a mentor.</a:t>
            </a:r>
          </a:p>
          <a:p>
            <a:pPr algn="l">
              <a:buFont typeface="Arial" panose="020B0604020202020204" pitchFamily="34" charset="0"/>
              <a:buChar char="•"/>
            </a:pPr>
            <a:r>
              <a:rPr lang="en-US" b="0" i="0" dirty="0">
                <a:solidFill>
                  <a:srgbClr val="1F1F1F"/>
                </a:solidFill>
                <a:effectLst/>
                <a:highlight>
                  <a:srgbClr val="FFFFFF"/>
                </a:highlight>
                <a:latin typeface="var(--cds-font-family-source-sans-pro)"/>
              </a:rPr>
              <a:t>Read books about management theories, techniques, and styles.</a:t>
            </a:r>
          </a:p>
          <a:p>
            <a:pPr algn="l">
              <a:buFont typeface="Arial" panose="020B0604020202020204" pitchFamily="34" charset="0"/>
              <a:buChar char="•"/>
            </a:pPr>
            <a:r>
              <a:rPr lang="en-US" b="0" i="0" dirty="0">
                <a:solidFill>
                  <a:srgbClr val="1F1F1F"/>
                </a:solidFill>
                <a:effectLst/>
                <a:highlight>
                  <a:srgbClr val="FFFFFF"/>
                </a:highlight>
                <a:latin typeface="var(--cds-font-family-source-sans-pro)"/>
              </a:rPr>
              <a:t>Think about areas you need to improve, set goals, and take steps to achieve them.</a:t>
            </a:r>
          </a:p>
          <a:p>
            <a:pPr algn="l">
              <a:buFont typeface="Arial" panose="020B0604020202020204" pitchFamily="34" charset="0"/>
              <a:buChar char="•"/>
            </a:pPr>
            <a:r>
              <a:rPr lang="en-US" b="0" i="0" dirty="0">
                <a:solidFill>
                  <a:srgbClr val="1F1F1F"/>
                </a:solidFill>
                <a:effectLst/>
                <a:highlight>
                  <a:srgbClr val="FFFFFF"/>
                </a:highlight>
                <a:latin typeface="var(--cds-font-family-source-sans-pro)"/>
              </a:rPr>
              <a:t>Go back to school and get a certificate or a degree.</a:t>
            </a:r>
          </a:p>
          <a:p>
            <a:pPr algn="l">
              <a:buFont typeface="Arial" panose="020B0604020202020204" pitchFamily="34" charset="0"/>
              <a:buChar char="•"/>
            </a:pPr>
            <a:r>
              <a:rPr lang="en-US" b="0" i="0" dirty="0">
                <a:solidFill>
                  <a:srgbClr val="1F1F1F"/>
                </a:solidFill>
                <a:effectLst/>
                <a:highlight>
                  <a:srgbClr val="FFFFFF"/>
                </a:highlight>
                <a:latin typeface="var(--cds-font-family-source-sans-pro)"/>
              </a:rPr>
              <a:t>Attend industry-related training, conferences, and workshops. </a:t>
            </a:r>
          </a:p>
          <a:p>
            <a:pPr algn="l">
              <a:buFont typeface="Arial" panose="020B0604020202020204" pitchFamily="34" charset="0"/>
              <a:buChar char="•"/>
            </a:pPr>
            <a:r>
              <a:rPr lang="en-US" b="0" i="0" dirty="0">
                <a:solidFill>
                  <a:srgbClr val="1F1F1F"/>
                </a:solidFill>
                <a:effectLst/>
                <a:highlight>
                  <a:srgbClr val="FFFFFF"/>
                </a:highlight>
                <a:latin typeface="var(--cds-font-family-source-sans-pro)"/>
              </a:rPr>
              <a:t>Practice skills like active listening, delegating, and organization.</a:t>
            </a:r>
          </a:p>
          <a:p>
            <a:pPr algn="l">
              <a:buFont typeface="Arial" panose="020B0604020202020204" pitchFamily="34" charset="0"/>
              <a:buChar char="•"/>
            </a:pPr>
            <a:r>
              <a:rPr lang="en-US" b="0" i="0" dirty="0">
                <a:solidFill>
                  <a:srgbClr val="1F1F1F"/>
                </a:solidFill>
                <a:effectLst/>
                <a:highlight>
                  <a:srgbClr val="FFFFFF"/>
                </a:highlight>
                <a:latin typeface="var(--cds-font-family-source-sans-pro)"/>
              </a:rPr>
              <a:t>Join a public speaking group or take a public speaking or business writing class.</a:t>
            </a:r>
          </a:p>
          <a:p>
            <a:pPr algn="l">
              <a:buFont typeface="Arial" panose="020B0604020202020204" pitchFamily="34" charset="0"/>
              <a:buChar char="•"/>
            </a:pPr>
            <a:r>
              <a:rPr lang="en-US" b="0" i="0" dirty="0">
                <a:solidFill>
                  <a:srgbClr val="1F1F1F"/>
                </a:solidFill>
                <a:effectLst/>
                <a:highlight>
                  <a:srgbClr val="FFFFFF"/>
                </a:highlight>
                <a:latin typeface="var(--cds-font-family-source-sans-pro)"/>
              </a:rPr>
              <a:t>Look for opportunities to be a leader at work, home, class, or through volunteering or sports.</a:t>
            </a:r>
          </a:p>
        </p:txBody>
      </p:sp>
      <p:sp>
        <p:nvSpPr>
          <p:cNvPr id="4" name="TextBox 3">
            <a:extLst>
              <a:ext uri="{FF2B5EF4-FFF2-40B4-BE49-F238E27FC236}">
                <a16:creationId xmlns:a16="http://schemas.microsoft.com/office/drawing/2014/main" xmlns="" id="{AA15A835-529B-E92E-8D1D-B68CD33075ED}"/>
              </a:ext>
            </a:extLst>
          </p:cNvPr>
          <p:cNvSpPr txBox="1"/>
          <p:nvPr/>
        </p:nvSpPr>
        <p:spPr>
          <a:xfrm>
            <a:off x="3450021" y="745868"/>
            <a:ext cx="6416564"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Source Sans Pro" panose="020B0503030403020204" pitchFamily="34" charset="0"/>
              </a:rPr>
              <a:t>Ways to develop managerial skills</a:t>
            </a:r>
            <a:endParaRPr lang="en-US" sz="2400" dirty="0">
              <a:solidFill>
                <a:srgbClr val="C00000"/>
              </a:solidFill>
            </a:endParaRPr>
          </a:p>
        </p:txBody>
      </p:sp>
    </p:spTree>
    <p:extLst>
      <p:ext uri="{BB962C8B-B14F-4D97-AF65-F5344CB8AC3E}">
        <p14:creationId xmlns:p14="http://schemas.microsoft.com/office/powerpoint/2010/main" val="10054974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555094" y="1392958"/>
            <a:ext cx="7508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0" i="0" dirty="0">
                <a:solidFill>
                  <a:srgbClr val="000000"/>
                </a:solidFill>
                <a:effectLst/>
                <a:highlight>
                  <a:srgbClr val="FFFFFF"/>
                </a:highlight>
                <a:latin typeface="Roboto" panose="02000000000000000000" pitchFamily="2" charset="0"/>
              </a:rPr>
              <a:t>Musk was born in South Africa and is a businessman, inventor, and investor. Musk is most widely known for his founding of PayPal and SpaceX and his heavy involvement in Tesla Motors. His innovative vision and unrelenting passion for pushing the boundaries of technology and consumer integration have led to increased exposure to solar power, high-speed transportation, and artificial intelligence.</a:t>
            </a:r>
            <a:endParaRPr lang="en-US" sz="2400" dirty="0"/>
          </a:p>
        </p:txBody>
      </p:sp>
      <p:pic>
        <p:nvPicPr>
          <p:cNvPr id="2050" name="Picture 2" descr="Famous business leader Elon Musk">
            <a:extLst>
              <a:ext uri="{FF2B5EF4-FFF2-40B4-BE49-F238E27FC236}">
                <a16:creationId xmlns:a16="http://schemas.microsoft.com/office/drawing/2014/main" xmlns="" id="{5AB98813-C1E4-9C6B-8EB2-324FC78E9A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4668" y="1812085"/>
            <a:ext cx="2842238" cy="2985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3058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374178" y="1509771"/>
            <a:ext cx="8023587" cy="4782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0" i="0" dirty="0">
                <a:solidFill>
                  <a:srgbClr val="333333"/>
                </a:solidFill>
                <a:effectLst/>
                <a:highlight>
                  <a:srgbClr val="FFFFFF"/>
                </a:highlight>
                <a:latin typeface="Georgia" panose="02040502050405020303" pitchFamily="18" charset="0"/>
              </a:rPr>
              <a:t>Elon Musk's leadership approach is often characterized by his visionary approach, relentless pursuit of innovation and willingness to take significant risks. </a:t>
            </a:r>
          </a:p>
          <a:p>
            <a:pPr algn="ctr"/>
            <a:endParaRPr lang="en-US" sz="2400" b="0" i="0" dirty="0">
              <a:solidFill>
                <a:srgbClr val="333333"/>
              </a:solidFill>
              <a:effectLst/>
              <a:highlight>
                <a:srgbClr val="FFFFFF"/>
              </a:highlight>
              <a:latin typeface="Georgia" panose="02040502050405020303" pitchFamily="18" charset="0"/>
            </a:endParaRPr>
          </a:p>
          <a:p>
            <a:pPr algn="ctr"/>
            <a:r>
              <a:rPr lang="en-US" sz="2400" b="0" i="0" dirty="0">
                <a:solidFill>
                  <a:srgbClr val="333333"/>
                </a:solidFill>
                <a:effectLst/>
                <a:highlight>
                  <a:srgbClr val="FFFFFF"/>
                </a:highlight>
                <a:latin typeface="Georgia" panose="02040502050405020303" pitchFamily="18" charset="0"/>
              </a:rPr>
              <a:t>He is known for </a:t>
            </a:r>
            <a:r>
              <a:rPr lang="en-US" sz="2400" b="0" i="0" u="none" strike="noStrike" dirty="0">
                <a:solidFill>
                  <a:srgbClr val="003891"/>
                </a:solidFill>
                <a:effectLst/>
                <a:highlight>
                  <a:srgbClr val="FFFFFF"/>
                </a:highlight>
                <a:latin typeface="Georgia" panose="02040502050405020303" pitchFamily="18" charset="0"/>
                <a:hlinkClick r:id="rId3" tooltip="https://www.inc.com/carmine-gallo/how-elon-musk-motivates-teams-to-achieve-impossible.html"/>
              </a:rPr>
              <a:t>setting ambitious, sometimes seemingly unattainable goals</a:t>
            </a:r>
            <a:r>
              <a:rPr lang="en-US" sz="2400" b="0" i="0" dirty="0">
                <a:solidFill>
                  <a:srgbClr val="333333"/>
                </a:solidFill>
                <a:effectLst/>
                <a:highlight>
                  <a:srgbClr val="FFFFFF"/>
                </a:highlight>
                <a:latin typeface="Georgia" panose="02040502050405020303" pitchFamily="18" charset="0"/>
              </a:rPr>
              <a:t> and driving his teams hard to achieve them. While sometimes controversial,</a:t>
            </a:r>
          </a:p>
          <a:p>
            <a:pPr algn="ctr"/>
            <a:endParaRPr lang="en-US" sz="2400" dirty="0">
              <a:solidFill>
                <a:srgbClr val="333333"/>
              </a:solidFill>
              <a:highlight>
                <a:srgbClr val="FFFFFF"/>
              </a:highlight>
              <a:latin typeface="Georgia" panose="02040502050405020303" pitchFamily="18" charset="0"/>
            </a:endParaRPr>
          </a:p>
          <a:p>
            <a:pPr algn="ctr"/>
            <a:r>
              <a:rPr lang="en-US" sz="2400" b="0" i="0" dirty="0">
                <a:solidFill>
                  <a:srgbClr val="333333"/>
                </a:solidFill>
                <a:effectLst/>
                <a:highlight>
                  <a:srgbClr val="FFFFFF"/>
                </a:highlight>
                <a:latin typeface="Georgia" panose="02040502050405020303" pitchFamily="18" charset="0"/>
              </a:rPr>
              <a:t> this approach has led to extraordinary achievements, such as launching </a:t>
            </a:r>
            <a:r>
              <a:rPr lang="en-US" sz="2400" b="0" i="0" u="none" strike="noStrike" dirty="0">
                <a:solidFill>
                  <a:srgbClr val="003891"/>
                </a:solidFill>
                <a:effectLst/>
                <a:highlight>
                  <a:srgbClr val="FFFFFF"/>
                </a:highlight>
                <a:latin typeface="Georgia" panose="02040502050405020303" pitchFamily="18" charset="0"/>
                <a:hlinkClick r:id="rId4" tooltip="https://www.space.com/16748-international-space-station.html"/>
              </a:rPr>
              <a:t>the first privately subsidized spacecraft to reach the International Space Station</a:t>
            </a:r>
            <a:r>
              <a:rPr lang="en-US" sz="2400" b="0" i="0" dirty="0">
                <a:solidFill>
                  <a:srgbClr val="333333"/>
                </a:solidFill>
                <a:effectLst/>
                <a:highlight>
                  <a:srgbClr val="FFFFFF"/>
                </a:highlight>
                <a:latin typeface="Georgia" panose="02040502050405020303" pitchFamily="18" charset="0"/>
              </a:rPr>
              <a:t> by SpaceX.</a:t>
            </a:r>
          </a:p>
        </p:txBody>
      </p:sp>
      <p:pic>
        <p:nvPicPr>
          <p:cNvPr id="2050" name="Picture 2" descr="Famous business leader Elon Musk">
            <a:extLst>
              <a:ext uri="{FF2B5EF4-FFF2-40B4-BE49-F238E27FC236}">
                <a16:creationId xmlns:a16="http://schemas.microsoft.com/office/drawing/2014/main" xmlns="" id="{5AB98813-C1E4-9C6B-8EB2-324FC78E9A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94668" y="1812085"/>
            <a:ext cx="2842238" cy="29858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D6395351-80BF-F1D8-EDD1-037C2180B972}"/>
              </a:ext>
            </a:extLst>
          </p:cNvPr>
          <p:cNvSpPr txBox="1"/>
          <p:nvPr/>
        </p:nvSpPr>
        <p:spPr>
          <a:xfrm>
            <a:off x="3142350" y="694204"/>
            <a:ext cx="6416564" cy="461665"/>
          </a:xfrm>
          <a:prstGeom prst="rect">
            <a:avLst/>
          </a:prstGeom>
          <a:noFill/>
        </p:spPr>
        <p:txBody>
          <a:bodyPr wrap="square">
            <a:spAutoFit/>
          </a:bodyPr>
          <a:lstStyle/>
          <a:p>
            <a:pPr algn="ctr"/>
            <a:r>
              <a:rPr lang="en-US" sz="2400" b="1" i="0" dirty="0">
                <a:solidFill>
                  <a:srgbClr val="C00000"/>
                </a:solidFill>
                <a:effectLst/>
                <a:highlight>
                  <a:srgbClr val="FFFFFF"/>
                </a:highlight>
                <a:latin typeface="Merriweather" panose="00000500000000000000" pitchFamily="2" charset="0"/>
              </a:rPr>
              <a:t>Leadership Style Of Elon Musk</a:t>
            </a:r>
          </a:p>
        </p:txBody>
      </p:sp>
    </p:spTree>
    <p:extLst>
      <p:ext uri="{BB962C8B-B14F-4D97-AF65-F5344CB8AC3E}">
        <p14:creationId xmlns:p14="http://schemas.microsoft.com/office/powerpoint/2010/main" val="3209730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93066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59521" y="1285191"/>
            <a:ext cx="77583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Gates photo by Gisela Giardino, Flickr">
            <a:extLst>
              <a:ext uri="{FF2B5EF4-FFF2-40B4-BE49-F238E27FC236}">
                <a16:creationId xmlns:a16="http://schemas.microsoft.com/office/drawing/2014/main" xmlns="" id="{4638D955-93F6-B5B4-3934-C2F215A74A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6217" y="1349851"/>
            <a:ext cx="7297879" cy="4222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2335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D39DC09-99D1-4B86-BAA3-6AAE879CD2B6}">
  <ds:schemaRefs>
    <ds:schemaRef ds:uri="http://schemas.microsoft.com/office/infopath/2007/PartnerControls"/>
    <ds:schemaRef ds:uri="http://schemas.microsoft.com/office/2006/metadata/properties"/>
    <ds:schemaRef ds:uri="http://purl.org/dc/terms/"/>
    <ds:schemaRef ds:uri="http://schemas.microsoft.com/office/2006/documentManagement/types"/>
    <ds:schemaRef ds:uri="http://schemas.openxmlformats.org/package/2006/metadata/core-properties"/>
    <ds:schemaRef ds:uri="49100919-8a76-4266-be0c-7dc583902cb4"/>
    <ds:schemaRef ds:uri="http://purl.org/dc/elements/1.1/"/>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7D8C211C-1CDA-4B7A-A9D4-A1EF5C7B519F}">
  <ds:schemaRefs>
    <ds:schemaRef ds:uri="http://schemas.microsoft.com/sharepoint/v3/contenttype/forms"/>
  </ds:schemaRefs>
</ds:datastoreItem>
</file>

<file path=customXml/itemProps3.xml><?xml version="1.0" encoding="utf-8"?>
<ds:datastoreItem xmlns:ds="http://schemas.openxmlformats.org/officeDocument/2006/customXml" ds:itemID="{780987CA-400F-47B1-8226-5D3E836FA5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TotalTime>
  <Words>2007</Words>
  <Application>Microsoft Office PowerPoint</Application>
  <PresentationFormat>Custom</PresentationFormat>
  <Paragraphs>238</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aya</cp:lastModifiedBy>
  <cp:revision>55</cp:revision>
  <dcterms:created xsi:type="dcterms:W3CDTF">2024-05-21T09:15:01Z</dcterms:created>
  <dcterms:modified xsi:type="dcterms:W3CDTF">2024-10-17T20:42:29Z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