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y="6858000" cx="12192000"/>
  <p:notesSz cx="6858000" cy="9144000"/>
  <p:embeddedFontLst>
    <p:embeddedFont>
      <p:font typeface="Tajawal Medium"/>
      <p:regular r:id="rId49"/>
      <p:bold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1" roundtripDataSignature="AMtx7mgp3Rt+QM0QccVv3YXB4tEi4N7gE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163E1D6-E889-43BE-8051-6945DAB1D30C}">
  <a:tblStyle styleId="{6163E1D6-E889-43BE-8051-6945DAB1D30C}"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font" Target="fonts/TajawalMedium-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customschemas.google.com/relationships/presentationmetadata" Target="metadata"/><Relationship Id="rId50" Type="http://schemas.openxmlformats.org/officeDocument/2006/relationships/font" Target="fonts/TajawalMedium-bold.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fr-F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4" name="Google Shape;134;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7" name="Google Shape;177;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8" name="Google Shape;188;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9" name="Google Shape;199;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0" name="Google Shape;210;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1" name="Google Shape;221;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2" name="Google Shape;232;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4" name="Google Shape;274;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1" name="Google Shape;321;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2" name="Google Shape;402;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2" name="Shape 432"/>
        <p:cNvGrpSpPr/>
        <p:nvPr/>
      </p:nvGrpSpPr>
      <p:grpSpPr>
        <a:xfrm>
          <a:off x="0" y="0"/>
          <a:ext cx="0" cy="0"/>
          <a:chOff x="0" y="0"/>
          <a:chExt cx="0" cy="0"/>
        </a:xfrm>
      </p:grpSpPr>
      <p:sp>
        <p:nvSpPr>
          <p:cNvPr id="433" name="Google Shape;43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4" name="Google Shape;43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0" name="Google Shape;45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6" name="Google Shape;466;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7" name="Google Shape;477;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9" name="Google Shape;489;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9" name="Google Shape;499;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8" name="Shape 508"/>
        <p:cNvGrpSpPr/>
        <p:nvPr/>
      </p:nvGrpSpPr>
      <p:grpSpPr>
        <a:xfrm>
          <a:off x="0" y="0"/>
          <a:ext cx="0" cy="0"/>
          <a:chOff x="0" y="0"/>
          <a:chExt cx="0" cy="0"/>
        </a:xfrm>
      </p:grpSpPr>
      <p:sp>
        <p:nvSpPr>
          <p:cNvPr id="509" name="Google Shape;50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0" name="Google Shape;510;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1" name="Google Shape;521;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2" name="Google Shape;532;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1" name="Shape 541"/>
        <p:cNvGrpSpPr/>
        <p:nvPr/>
      </p:nvGrpSpPr>
      <p:grpSpPr>
        <a:xfrm>
          <a:off x="0" y="0"/>
          <a:ext cx="0" cy="0"/>
          <a:chOff x="0" y="0"/>
          <a:chExt cx="0" cy="0"/>
        </a:xfrm>
      </p:grpSpPr>
      <p:sp>
        <p:nvSpPr>
          <p:cNvPr id="542" name="Google Shape;54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3" name="Google Shape;543;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4" name="Google Shape;554;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4" name="Google Shape;564;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5" name="Google Shape;575;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7" name="Google Shape;587;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7" name="Google Shape;597;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7" name="Google Shape;607;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5" name="Shape 615"/>
        <p:cNvGrpSpPr/>
        <p:nvPr/>
      </p:nvGrpSpPr>
      <p:grpSpPr>
        <a:xfrm>
          <a:off x="0" y="0"/>
          <a:ext cx="0" cy="0"/>
          <a:chOff x="0" y="0"/>
          <a:chExt cx="0" cy="0"/>
        </a:xfrm>
      </p:grpSpPr>
      <p:sp>
        <p:nvSpPr>
          <p:cNvPr id="616" name="Google Shape;616;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7" name="Google Shape;617;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8" name="Google Shape;628;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9" name="Google Shape;639;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5"/>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5"/>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8"/>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8"/>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49"/>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9"/>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0"/>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0"/>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50"/>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50"/>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50"/>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3"/>
          <p:cNvSpPr/>
          <p:nvPr>
            <p:ph idx="2" type="pic"/>
          </p:nvPr>
        </p:nvSpPr>
        <p:spPr>
          <a:xfrm>
            <a:off x="5183188" y="987425"/>
            <a:ext cx="6172200" cy="4873625"/>
          </a:xfrm>
          <a:prstGeom prst="rect">
            <a:avLst/>
          </a:prstGeom>
          <a:noFill/>
          <a:ln>
            <a:noFill/>
          </a:ln>
        </p:spPr>
      </p:sp>
      <p:sp>
        <p:nvSpPr>
          <p:cNvPr id="68" name="Google Shape;68;p5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fr-F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r-F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10.png"/><Relationship Id="rId5" Type="http://schemas.openxmlformats.org/officeDocument/2006/relationships/image" Target="../media/image4.png"/><Relationship Id="rId6" Type="http://schemas.openxmlformats.org/officeDocument/2006/relationships/image" Target="../media/image9.png"/><Relationship Id="rId7"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8.png"/><Relationship Id="rId4" Type="http://schemas.openxmlformats.org/officeDocument/2006/relationships/image" Target="../media/image2.png"/><Relationship Id="rId9" Type="http://schemas.openxmlformats.org/officeDocument/2006/relationships/image" Target="../media/image1.png"/><Relationship Id="rId5" Type="http://schemas.openxmlformats.org/officeDocument/2006/relationships/image" Target="../media/image11.png"/><Relationship Id="rId6" Type="http://schemas.openxmlformats.org/officeDocument/2006/relationships/image" Target="../media/image12.png"/><Relationship Id="rId7" Type="http://schemas.openxmlformats.org/officeDocument/2006/relationships/image" Target="../media/image8.png"/><Relationship Id="rId8"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8.png"/><Relationship Id="rId6" Type="http://schemas.openxmlformats.org/officeDocument/2006/relationships/image" Target="../media/image3.png"/><Relationship Id="rId7" Type="http://schemas.openxmlformats.org/officeDocument/2006/relationships/image" Target="../media/image1.png"/><Relationship Id="rId8"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8.png"/><Relationship Id="rId6" Type="http://schemas.openxmlformats.org/officeDocument/2006/relationships/image" Target="../media/image3.png"/><Relationship Id="rId7" Type="http://schemas.openxmlformats.org/officeDocument/2006/relationships/image" Target="../media/image1.png"/><Relationship Id="rId8" Type="http://schemas.openxmlformats.org/officeDocument/2006/relationships/image" Target="../media/image1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8.png"/><Relationship Id="rId6" Type="http://schemas.openxmlformats.org/officeDocument/2006/relationships/image" Target="../media/image3.png"/><Relationship Id="rId7" Type="http://schemas.openxmlformats.org/officeDocument/2006/relationships/image" Target="../media/image1.png"/><Relationship Id="rId8" Type="http://schemas.openxmlformats.org/officeDocument/2006/relationships/image" Target="../media/image1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8.png"/><Relationship Id="rId7" Type="http://schemas.openxmlformats.org/officeDocument/2006/relationships/image" Target="../media/image3.png"/><Relationship Id="rId8"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png"/><Relationship Id="rId4" Type="http://schemas.openxmlformats.org/officeDocument/2006/relationships/image" Target="../media/image15.png"/><Relationship Id="rId5" Type="http://schemas.openxmlformats.org/officeDocument/2006/relationships/image" Target="../media/image1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8.png"/><Relationship Id="rId4" Type="http://schemas.openxmlformats.org/officeDocument/2006/relationships/image" Target="../media/image15.png"/><Relationship Id="rId5" Type="http://schemas.openxmlformats.org/officeDocument/2006/relationships/image" Target="../media/image1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5.png"/><Relationship Id="rId6" Type="http://schemas.openxmlformats.org/officeDocument/2006/relationships/image" Target="../media/image1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8.png"/><Relationship Id="rId4" Type="http://schemas.openxmlformats.org/officeDocument/2006/relationships/image" Target="../media/image15.png"/><Relationship Id="rId5" Type="http://schemas.openxmlformats.org/officeDocument/2006/relationships/image" Target="../media/image1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8.png"/><Relationship Id="rId4" Type="http://schemas.openxmlformats.org/officeDocument/2006/relationships/image" Target="../media/image15.png"/><Relationship Id="rId5" Type="http://schemas.openxmlformats.org/officeDocument/2006/relationships/image" Target="../media/image1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8.png"/><Relationship Id="rId4" Type="http://schemas.openxmlformats.org/officeDocument/2006/relationships/image" Target="../media/image15.png"/><Relationship Id="rId5" Type="http://schemas.openxmlformats.org/officeDocument/2006/relationships/image" Target="../media/image1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6.png"/><Relationship Id="rId6" Type="http://schemas.openxmlformats.org/officeDocument/2006/relationships/image" Target="../media/image1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3.png"/><Relationship Id="rId4" Type="http://schemas.openxmlformats.org/officeDocument/2006/relationships/image" Target="../media/image8.png"/><Relationship Id="rId5" Type="http://schemas.openxmlformats.org/officeDocument/2006/relationships/image" Target="../media/image16.png"/><Relationship Id="rId6" Type="http://schemas.openxmlformats.org/officeDocument/2006/relationships/image" Target="../media/image1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11.png"/><Relationship Id="rId4" Type="http://schemas.openxmlformats.org/officeDocument/2006/relationships/image" Target="../media/image12.png"/><Relationship Id="rId10" Type="http://schemas.openxmlformats.org/officeDocument/2006/relationships/image" Target="../media/image2.png"/><Relationship Id="rId9" Type="http://schemas.openxmlformats.org/officeDocument/2006/relationships/image" Target="../media/image20.jpg"/><Relationship Id="rId5" Type="http://schemas.openxmlformats.org/officeDocument/2006/relationships/image" Target="../media/image8.png"/><Relationship Id="rId6" Type="http://schemas.openxmlformats.org/officeDocument/2006/relationships/image" Target="../media/image3.png"/><Relationship Id="rId7" Type="http://schemas.openxmlformats.org/officeDocument/2006/relationships/image" Target="../media/image1.png"/><Relationship Id="rId8"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fr-FR"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fr-FR"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fr-FR"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fr-FR"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23510" y="3096260"/>
            <a:ext cx="5207000" cy="22453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chemeClr val="lt1"/>
                </a:solidFill>
                <a:latin typeface="Tajawal Medium"/>
                <a:ea typeface="Tajawal Medium"/>
                <a:cs typeface="Tajawal Medium"/>
                <a:sym typeface="Tajawal Medium"/>
              </a:rPr>
              <a:t>Lecture 02</a:t>
            </a:r>
            <a:r>
              <a:rPr lang="fr-FR" sz="2800">
                <a:solidFill>
                  <a:schemeClr val="lt1"/>
                </a:solidFill>
                <a:latin typeface="Tajawal Medium"/>
                <a:ea typeface="Tajawal Medium"/>
                <a:cs typeface="Tajawal Medium"/>
                <a:sym typeface="Tajawal Medium"/>
              </a:rPr>
              <a:t>: </a:t>
            </a:r>
            <a:r>
              <a:rPr b="1" lang="fr-FR" sz="2400" u="sng">
                <a:solidFill>
                  <a:srgbClr val="FEE599"/>
                </a:solidFill>
                <a:latin typeface="Tajawal Medium"/>
                <a:ea typeface="Tajawal Medium"/>
                <a:cs typeface="Tajawal Medium"/>
                <a:sym typeface="Tajawal Medium"/>
              </a:rPr>
              <a:t>Part(2)</a:t>
            </a:r>
            <a:endParaRPr b="1" sz="2800">
              <a:solidFill>
                <a:srgbClr val="FFC000"/>
              </a:solidFill>
              <a:latin typeface="Tajawal Medium"/>
              <a:ea typeface="Tajawal Medium"/>
              <a:cs typeface="Tajawal Medium"/>
              <a:sym typeface="Tajawal Medium"/>
            </a:endParaRPr>
          </a:p>
          <a:p>
            <a:pPr indent="0" lvl="0" marL="0" marR="0" rtl="0" algn="ctr">
              <a:spcBef>
                <a:spcPts val="0"/>
              </a:spcBef>
              <a:spcAft>
                <a:spcPts val="0"/>
              </a:spcAft>
              <a:buNone/>
            </a:pPr>
            <a:r>
              <a:rPr lang="fr-FR" sz="2800">
                <a:solidFill>
                  <a:srgbClr val="FF0000"/>
                </a:solidFill>
                <a:latin typeface="Tajawal Medium"/>
                <a:ea typeface="Tajawal Medium"/>
                <a:cs typeface="Tajawal Medium"/>
                <a:sym typeface="Tajawal Medium"/>
              </a:rPr>
              <a:t> Norms, standards and management </a:t>
            </a:r>
            <a:endParaRPr/>
          </a:p>
          <a:p>
            <a:pPr indent="0" lvl="0" marL="0" marR="0" rtl="0" algn="ctr">
              <a:spcBef>
                <a:spcPts val="0"/>
              </a:spcBef>
              <a:spcAft>
                <a:spcPts val="0"/>
              </a:spcAft>
              <a:buNone/>
            </a:pPr>
            <a:r>
              <a:rPr lang="fr-FR" sz="2800">
                <a:solidFill>
                  <a:srgbClr val="FF0000"/>
                </a:solidFill>
                <a:latin typeface="Tajawal Medium"/>
                <a:ea typeface="Tajawal Medium"/>
                <a:cs typeface="Tajawal Medium"/>
                <a:sym typeface="Tajawal Medium"/>
              </a:rPr>
              <a:t>for monitoring and evaluation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654943" y="533330"/>
            <a:ext cx="3267424" cy="5907194"/>
          </a:xfrm>
          <a:prstGeom prst="rect">
            <a:avLst/>
          </a:prstGeom>
          <a:noFill/>
          <a:ln>
            <a:noFill/>
          </a:ln>
        </p:spPr>
      </p:pic>
      <p:sp>
        <p:nvSpPr>
          <p:cNvPr id="110" name="Google Shape;110;p2"/>
          <p:cNvSpPr txBox="1"/>
          <p:nvPr/>
        </p:nvSpPr>
        <p:spPr>
          <a:xfrm>
            <a:off x="2504327" y="543490"/>
            <a:ext cx="393382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rgbClr val="FF9518"/>
                </a:solidFill>
                <a:latin typeface="Tajawal Medium"/>
                <a:ea typeface="Tajawal Medium"/>
                <a:cs typeface="Tajawal Medium"/>
                <a:sym typeface="Tajawal Medium"/>
              </a:rPr>
              <a:t>General Introduction</a:t>
            </a:r>
            <a:endParaRPr/>
          </a:p>
        </p:txBody>
      </p:sp>
      <p:sp>
        <p:nvSpPr>
          <p:cNvPr id="111" name="Google Shape;111;p2"/>
          <p:cNvSpPr txBox="1"/>
          <p:nvPr/>
        </p:nvSpPr>
        <p:spPr>
          <a:xfrm>
            <a:off x="52657" y="2367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12" name="Google Shape;112;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3" name="Google Shape;113;p2"/>
          <p:cNvSpPr txBox="1"/>
          <p:nvPr/>
        </p:nvSpPr>
        <p:spPr>
          <a:xfrm>
            <a:off x="3454400" y="2959735"/>
            <a:ext cx="2648585" cy="230695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000">
                <a:solidFill>
                  <a:schemeClr val="dk1"/>
                </a:solidFill>
                <a:latin typeface="Calibri"/>
                <a:ea typeface="Calibri"/>
                <a:cs typeface="Calibri"/>
                <a:sym typeface="Calibri"/>
              </a:rPr>
              <a:t>«</a:t>
            </a:r>
            <a:r>
              <a:rPr b="1" lang="fr-FR" sz="2400">
                <a:solidFill>
                  <a:schemeClr val="dk1"/>
                </a:solidFill>
                <a:latin typeface="Calibri"/>
                <a:ea typeface="Calibri"/>
                <a:cs typeface="Calibri"/>
                <a:sym typeface="Calibri"/>
              </a:rPr>
              <a:t>My favorite project? It's the next one». Frank Lloyd Wright</a:t>
            </a:r>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p:txBody>
      </p:sp>
      <p:sp>
        <p:nvSpPr>
          <p:cNvPr id="114" name="Google Shape;114;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15" name="Google Shape;1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pic>
        <p:nvPicPr>
          <p:cNvPr id="120" name="Google Shape;120;p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21" name="Google Shape;121;p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22" name="Google Shape;122;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3" name="Google Shape;123;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24" name="Google Shape;124;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25" name="Google Shape;125;p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126" name="Google Shape;126;p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27" name="Google Shape;127;p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28" name="Google Shape;128;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29" name="Google Shape;129;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30" name="Google Shape;130;p3"/>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131" name="Google Shape;131;p3"/>
          <p:cNvSpPr txBox="1"/>
          <p:nvPr/>
        </p:nvSpPr>
        <p:spPr>
          <a:xfrm>
            <a:off x="154940" y="923290"/>
            <a:ext cx="8360410" cy="751395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457835" lvl="0" marL="457835" marR="0" rtl="0" algn="ctr">
              <a:lnSpc>
                <a:spcPct val="100000"/>
              </a:lnSpc>
              <a:spcBef>
                <a:spcPts val="0"/>
              </a:spcBef>
              <a:spcAft>
                <a:spcPts val="0"/>
              </a:spcAft>
              <a:buClr>
                <a:srgbClr val="14CD68"/>
              </a:buClr>
              <a:buSzPts val="2400"/>
              <a:buFont typeface="Times New Roman"/>
              <a:buNone/>
            </a:pPr>
            <a:r>
              <a:rPr b="1" lang="fr-FR" sz="2400">
                <a:solidFill>
                  <a:srgbClr val="14CD68"/>
                </a:solidFill>
                <a:latin typeface="Times New Roman"/>
                <a:ea typeface="Times New Roman"/>
                <a:cs typeface="Times New Roman"/>
                <a:sym typeface="Times New Roman"/>
              </a:rPr>
              <a:t>3. 2.The components of a project monitoring and evaluation system </a:t>
            </a:r>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rgbClr val="14CD68"/>
              </a:solidFill>
              <a:latin typeface="Times New Roman"/>
              <a:ea typeface="Times New Roman"/>
              <a:cs typeface="Times New Roman"/>
              <a:sym typeface="Times New Roman"/>
            </a:endParaRPr>
          </a:p>
          <a:p>
            <a:pPr indent="-457835" lvl="0" marL="457835" marR="0" rtl="0" algn="ctr">
              <a:lnSpc>
                <a:spcPct val="150000"/>
              </a:lnSpc>
              <a:spcBef>
                <a:spcPts val="0"/>
              </a:spcBef>
              <a:spcAft>
                <a:spcPts val="0"/>
              </a:spcAft>
              <a:buClr>
                <a:schemeClr val="dk1"/>
              </a:buClr>
              <a:buSzPts val="2400"/>
              <a:buFont typeface="Times New Roman"/>
              <a:buNone/>
            </a:pPr>
            <a:r>
              <a:rPr b="1" lang="fr-FR" sz="2400">
                <a:solidFill>
                  <a:schemeClr val="dk1"/>
                </a:solidFill>
                <a:latin typeface="Times New Roman"/>
                <a:ea typeface="Times New Roman"/>
                <a:cs typeface="Times New Roman"/>
                <a:sym typeface="Times New Roman"/>
              </a:rPr>
              <a:t>A sound project M&amp;E system requires six main components which together help to ensure that M&amp;E is relevant to the project, within the capacity of the project management organisation, and is used to good effect. Each is considered briefly below.</a:t>
            </a:r>
            <a:endParaRPr/>
          </a:p>
          <a:p>
            <a:pPr indent="-457835" lvl="0" marL="457835" marR="0" rtl="0" algn="l">
              <a:lnSpc>
                <a:spcPct val="10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pic>
        <p:nvPicPr>
          <p:cNvPr id="136" name="Google Shape;136;p4"/>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37" name="Google Shape;137;p4"/>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38" name="Google Shape;138;p4"/>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139" name="Google Shape;139;p4"/>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140" name="Google Shape;140;p4"/>
          <p:cNvSpPr txBox="1"/>
          <p:nvPr/>
        </p:nvSpPr>
        <p:spPr>
          <a:xfrm>
            <a:off x="2440940" y="497840"/>
            <a:ext cx="6576060" cy="95313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 1: General introducton</a:t>
            </a:r>
            <a:r>
              <a:rPr lang="fr-FR" sz="2800">
                <a:solidFill>
                  <a:srgbClr val="FF9518"/>
                </a:solidFill>
                <a:latin typeface="Tajawal Medium"/>
                <a:ea typeface="Tajawal Medium"/>
                <a:cs typeface="Tajawal Medium"/>
                <a:sym typeface="Tajawal Medium"/>
              </a:rPr>
              <a:t> </a:t>
            </a:r>
            <a:endParaRPr/>
          </a:p>
          <a:p>
            <a:pPr indent="-336550" lvl="0" marL="514350" marR="0" rtl="0" algn="ctr">
              <a:spcBef>
                <a:spcPts val="0"/>
              </a:spcBef>
              <a:spcAft>
                <a:spcPts val="0"/>
              </a:spcAft>
              <a:buClr>
                <a:schemeClr val="dk1"/>
              </a:buClr>
              <a:buSzPts val="2800"/>
              <a:buFont typeface="Calibri"/>
              <a:buNone/>
            </a:pPr>
            <a:r>
              <a:t/>
            </a:r>
            <a:endParaRPr sz="2800">
              <a:solidFill>
                <a:srgbClr val="FF9518"/>
              </a:solidFill>
              <a:latin typeface="Tajawal Medium"/>
              <a:ea typeface="Tajawal Medium"/>
              <a:cs typeface="Tajawal Medium"/>
              <a:sym typeface="Tajawal Medium"/>
            </a:endParaRPr>
          </a:p>
        </p:txBody>
      </p:sp>
      <p:sp>
        <p:nvSpPr>
          <p:cNvPr id="141" name="Google Shape;141;p4"/>
          <p:cNvSpPr txBox="1"/>
          <p:nvPr/>
        </p:nvSpPr>
        <p:spPr>
          <a:xfrm>
            <a:off x="52657" y="30974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42" name="Google Shape;142;p4"/>
          <p:cNvSpPr txBox="1"/>
          <p:nvPr/>
        </p:nvSpPr>
        <p:spPr>
          <a:xfrm>
            <a:off x="52705" y="1500505"/>
            <a:ext cx="9522460" cy="561594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b="0" sz="2800">
              <a:solidFill>
                <a:schemeClr val="dk1"/>
              </a:solidFill>
              <a:latin typeface="Times New Roman"/>
              <a:ea typeface="Times New Roman"/>
              <a:cs typeface="Times New Roman"/>
              <a:sym typeface="Times New Roman"/>
            </a:endParaRPr>
          </a:p>
          <a:p>
            <a:pPr indent="-457835" lvl="0" marL="457835" marR="0" rtl="0" algn="ctr">
              <a:lnSpc>
                <a:spcPct val="100000"/>
              </a:lnSpc>
              <a:spcBef>
                <a:spcPts val="0"/>
              </a:spcBef>
              <a:spcAft>
                <a:spcPts val="0"/>
              </a:spcAft>
              <a:buClr>
                <a:srgbClr val="00B0F0"/>
              </a:buClr>
              <a:buSzPts val="2400"/>
              <a:buFont typeface="Times New Roman"/>
              <a:buNone/>
            </a:pPr>
            <a:r>
              <a:rPr b="1" lang="fr-FR" sz="2400">
                <a:solidFill>
                  <a:srgbClr val="00B0F0"/>
                </a:solidFill>
                <a:latin typeface="Times New Roman"/>
                <a:ea typeface="Times New Roman"/>
                <a:cs typeface="Times New Roman"/>
                <a:sym typeface="Times New Roman"/>
              </a:rPr>
              <a:t>(1) Clear statements of measurable objectives for the project and its components</a:t>
            </a:r>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rgbClr val="00B0F0"/>
              </a:solidFill>
              <a:latin typeface="Times New Roman"/>
              <a:ea typeface="Times New Roman"/>
              <a:cs typeface="Times New Roman"/>
              <a:sym typeface="Times New Roman"/>
            </a:endParaRPr>
          </a:p>
          <a:p>
            <a:pPr indent="-457835" lvl="0" marL="457835" marR="0" rtl="0" algn="just">
              <a:lnSpc>
                <a:spcPct val="130000"/>
              </a:lnSpc>
              <a:spcBef>
                <a:spcPts val="0"/>
              </a:spcBef>
              <a:spcAft>
                <a:spcPts val="0"/>
              </a:spcAft>
              <a:buClr>
                <a:schemeClr val="dk1"/>
              </a:buClr>
              <a:buSzPts val="2400"/>
              <a:buFont typeface="Times New Roman"/>
              <a:buNone/>
            </a:pPr>
            <a:r>
              <a:rPr b="1" lang="fr-FR" sz="2400">
                <a:solidFill>
                  <a:schemeClr val="dk1"/>
                </a:solidFill>
                <a:latin typeface="Times New Roman"/>
                <a:ea typeface="Times New Roman"/>
                <a:cs typeface="Times New Roman"/>
                <a:sym typeface="Times New Roman"/>
              </a:rPr>
              <a:t>- Projects are designed </a:t>
            </a:r>
            <a:r>
              <a:rPr b="1" lang="fr-FR" sz="2400">
                <a:solidFill>
                  <a:schemeClr val="dk1"/>
                </a:solidFill>
                <a:highlight>
                  <a:srgbClr val="FFFF00"/>
                </a:highlight>
                <a:latin typeface="Times New Roman"/>
                <a:ea typeface="Times New Roman"/>
                <a:cs typeface="Times New Roman"/>
                <a:sym typeface="Times New Roman"/>
              </a:rPr>
              <a:t>to contribute to long-term sectoral development goals,</a:t>
            </a:r>
            <a:r>
              <a:rPr b="1" lang="fr-FR" sz="2400">
                <a:solidFill>
                  <a:schemeClr val="dk1"/>
                </a:solidFill>
                <a:latin typeface="Times New Roman"/>
                <a:ea typeface="Times New Roman"/>
                <a:cs typeface="Times New Roman"/>
                <a:sym typeface="Times New Roman"/>
              </a:rPr>
              <a:t> but </a:t>
            </a:r>
            <a:r>
              <a:rPr b="1" lang="fr-FR" sz="2400" u="sng">
                <a:solidFill>
                  <a:schemeClr val="dk1"/>
                </a:solidFill>
                <a:latin typeface="Times New Roman"/>
                <a:ea typeface="Times New Roman"/>
                <a:cs typeface="Times New Roman"/>
                <a:sym typeface="Times New Roman"/>
              </a:rPr>
              <a:t>at the level of project purpose </a:t>
            </a:r>
            <a:r>
              <a:rPr b="1" lang="fr-FR" sz="2400">
                <a:solidFill>
                  <a:schemeClr val="dk1"/>
                </a:solidFill>
                <a:latin typeface="Times New Roman"/>
                <a:ea typeface="Times New Roman"/>
                <a:cs typeface="Times New Roman"/>
                <a:sym typeface="Times New Roman"/>
              </a:rPr>
              <a:t>their outcomes should be quite </a:t>
            </a:r>
            <a:r>
              <a:rPr b="1" lang="fr-FR" sz="2400">
                <a:solidFill>
                  <a:srgbClr val="C00000"/>
                </a:solidFill>
                <a:latin typeface="Times New Roman"/>
                <a:ea typeface="Times New Roman"/>
                <a:cs typeface="Times New Roman"/>
                <a:sym typeface="Times New Roman"/>
              </a:rPr>
              <a:t>specific and complete.</a:t>
            </a:r>
            <a:r>
              <a:rPr b="1" lang="fr-FR" sz="2400">
                <a:solidFill>
                  <a:schemeClr val="dk1"/>
                </a:solidFill>
                <a:highlight>
                  <a:srgbClr val="00FFFF"/>
                </a:highlight>
                <a:latin typeface="Times New Roman"/>
                <a:ea typeface="Times New Roman"/>
                <a:cs typeface="Times New Roman"/>
                <a:sym typeface="Times New Roman"/>
              </a:rPr>
              <a:t> </a:t>
            </a:r>
            <a:endParaRPr/>
          </a:p>
          <a:p>
            <a:pPr indent="-457835" lvl="0" marL="457835" marR="0" rtl="0" algn="just">
              <a:lnSpc>
                <a:spcPct val="130000"/>
              </a:lnSpc>
              <a:spcBef>
                <a:spcPts val="0"/>
              </a:spcBef>
              <a:spcAft>
                <a:spcPts val="0"/>
              </a:spcAft>
              <a:buClr>
                <a:schemeClr val="dk1"/>
              </a:buClr>
              <a:buSzPts val="2400"/>
              <a:buFont typeface="Times New Roman"/>
              <a:buNone/>
            </a:pPr>
            <a:r>
              <a:rPr b="1" lang="fr-FR" sz="2400">
                <a:solidFill>
                  <a:schemeClr val="dk1"/>
                </a:solidFill>
                <a:latin typeface="Times New Roman"/>
                <a:ea typeface="Times New Roman"/>
                <a:cs typeface="Times New Roman"/>
                <a:sym typeface="Times New Roman"/>
              </a:rPr>
              <a:t>- </a:t>
            </a:r>
            <a:r>
              <a:rPr b="1" lang="fr-FR" sz="2400">
                <a:solidFill>
                  <a:srgbClr val="C00000"/>
                </a:solidFill>
                <a:latin typeface="Times New Roman"/>
                <a:ea typeface="Times New Roman"/>
                <a:cs typeface="Times New Roman"/>
                <a:sym typeface="Times New Roman"/>
              </a:rPr>
              <a:t>Objectives</a:t>
            </a:r>
            <a:r>
              <a:rPr b="1" lang="fr-FR" sz="2400">
                <a:solidFill>
                  <a:schemeClr val="dk1"/>
                </a:solidFill>
                <a:latin typeface="Times New Roman"/>
                <a:ea typeface="Times New Roman"/>
                <a:cs typeface="Times New Roman"/>
                <a:sym typeface="Times New Roman"/>
              </a:rPr>
              <a:t> at the level of project purpose should be specific to the project interventions, </a:t>
            </a:r>
            <a:r>
              <a:rPr b="1" lang="fr-FR" sz="2400">
                <a:solidFill>
                  <a:schemeClr val="accent5"/>
                </a:solidFill>
                <a:latin typeface="Times New Roman"/>
                <a:ea typeface="Times New Roman"/>
                <a:cs typeface="Times New Roman"/>
                <a:sym typeface="Times New Roman"/>
              </a:rPr>
              <a:t>realistic in the timeframe for their implementation</a:t>
            </a:r>
            <a:r>
              <a:rPr b="1" lang="fr-FR" sz="2400">
                <a:solidFill>
                  <a:schemeClr val="dk1"/>
                </a:solidFill>
                <a:latin typeface="Times New Roman"/>
                <a:ea typeface="Times New Roman"/>
                <a:cs typeface="Times New Roman"/>
                <a:sym typeface="Times New Roman"/>
              </a:rPr>
              <a:t> and </a:t>
            </a:r>
            <a:r>
              <a:rPr b="1" lang="fr-FR" sz="2400">
                <a:solidFill>
                  <a:schemeClr val="accent6"/>
                </a:solidFill>
                <a:latin typeface="Times New Roman"/>
                <a:ea typeface="Times New Roman"/>
                <a:cs typeface="Times New Roman"/>
                <a:sym typeface="Times New Roman"/>
              </a:rPr>
              <a:t>measurable for evaluation</a:t>
            </a:r>
            <a:r>
              <a:rPr b="1" lang="fr-FR" sz="2400">
                <a:solidFill>
                  <a:schemeClr val="dk1"/>
                </a:solidFill>
                <a:latin typeface="Times New Roman"/>
                <a:ea typeface="Times New Roman"/>
                <a:cs typeface="Times New Roman"/>
                <a:sym typeface="Times New Roman"/>
              </a:rPr>
              <a:t>.</a:t>
            </a:r>
            <a:endParaRPr b="1"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p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48" name="Google Shape;148;p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49" name="Google Shape;149;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0" name="Google Shape;150;p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51" name="Google Shape;151;p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52" name="Google Shape;152;p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153" name="Google Shape;153;p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54" name="Google Shape;154;p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55" name="Google Shape;15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56" name="Google Shape;156;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57" name="Google Shape;157;p5"/>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158" name="Google Shape;158;p5"/>
          <p:cNvSpPr txBox="1"/>
          <p:nvPr/>
        </p:nvSpPr>
        <p:spPr>
          <a:xfrm>
            <a:off x="154940" y="923290"/>
            <a:ext cx="8360410" cy="762190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rgbClr val="00B0F0"/>
              </a:solidFill>
              <a:latin typeface="Times New Roman"/>
              <a:ea typeface="Times New Roman"/>
              <a:cs typeface="Times New Roman"/>
              <a:sym typeface="Times New Roman"/>
            </a:endParaRPr>
          </a:p>
          <a:p>
            <a:pPr indent="-457835" lvl="0" marL="457835" marR="0" rtl="0" algn="ctr">
              <a:lnSpc>
                <a:spcPct val="100000"/>
              </a:lnSpc>
              <a:spcBef>
                <a:spcPts val="0"/>
              </a:spcBef>
              <a:spcAft>
                <a:spcPts val="0"/>
              </a:spcAft>
              <a:buClr>
                <a:srgbClr val="00B0F0"/>
              </a:buClr>
              <a:buSzPts val="2400"/>
              <a:buFont typeface="Times New Roman"/>
              <a:buNone/>
            </a:pPr>
            <a:r>
              <a:rPr b="1" lang="fr-FR" sz="2400">
                <a:solidFill>
                  <a:srgbClr val="00B0F0"/>
                </a:solidFill>
                <a:latin typeface="Times New Roman"/>
                <a:ea typeface="Times New Roman"/>
                <a:cs typeface="Times New Roman"/>
                <a:sym typeface="Times New Roman"/>
              </a:rPr>
              <a:t> (2) A structured set of indicators covering: inputs, process, outputs, outcomes, impact, and exogenous factors.</a:t>
            </a:r>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rgbClr val="00B0F0"/>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r>
              <a:rPr b="1" lang="fr-FR" sz="2400">
                <a:solidFill>
                  <a:schemeClr val="dk1"/>
                </a:solidFill>
                <a:latin typeface="Times New Roman"/>
                <a:ea typeface="Times New Roman"/>
                <a:cs typeface="Times New Roman"/>
                <a:sym typeface="Times New Roman"/>
              </a:rPr>
              <a:t>Indicators provide the</a:t>
            </a:r>
            <a:r>
              <a:rPr b="1" lang="fr-FR" sz="2400">
                <a:solidFill>
                  <a:schemeClr val="dk1"/>
                </a:solidFill>
                <a:highlight>
                  <a:srgbClr val="00FFFF"/>
                </a:highlight>
                <a:latin typeface="Times New Roman"/>
                <a:ea typeface="Times New Roman"/>
                <a:cs typeface="Times New Roman"/>
                <a:sym typeface="Times New Roman"/>
              </a:rPr>
              <a:t> qualitative and quantitative</a:t>
            </a:r>
            <a:r>
              <a:rPr b="1" lang="fr-FR" sz="2400">
                <a:solidFill>
                  <a:schemeClr val="dk1"/>
                </a:solidFill>
                <a:latin typeface="Times New Roman"/>
                <a:ea typeface="Times New Roman"/>
                <a:cs typeface="Times New Roman"/>
                <a:sym typeface="Times New Roman"/>
              </a:rPr>
              <a:t> detail necessary </a:t>
            </a:r>
            <a:r>
              <a:rPr b="1" lang="fr-FR" sz="2400">
                <a:solidFill>
                  <a:srgbClr val="7030A0"/>
                </a:solidFill>
                <a:latin typeface="Times New Roman"/>
                <a:ea typeface="Times New Roman"/>
                <a:cs typeface="Times New Roman"/>
                <a:sym typeface="Times New Roman"/>
              </a:rPr>
              <a:t>to monitor and evaluate progress and achievements at all levels of the project hierarchy</a:t>
            </a:r>
            <a:r>
              <a:rPr b="1" lang="fr-FR" sz="2400">
                <a:solidFill>
                  <a:schemeClr val="dk1"/>
                </a:solidFill>
                <a:latin typeface="Times New Roman"/>
                <a:ea typeface="Times New Roman"/>
                <a:cs typeface="Times New Roman"/>
                <a:sym typeface="Times New Roman"/>
              </a:rPr>
              <a:t>. </a:t>
            </a:r>
            <a:endParaRPr/>
          </a:p>
          <a:p>
            <a:pPr indent="-2540" lvl="0" marL="2540" marR="0" rtl="0" algn="ctr">
              <a:lnSpc>
                <a:spcPct val="130000"/>
              </a:lnSpc>
              <a:spcBef>
                <a:spcPts val="0"/>
              </a:spcBef>
              <a:spcAft>
                <a:spcPts val="0"/>
              </a:spcAft>
              <a:buClr>
                <a:schemeClr val="dk1"/>
              </a:buClr>
              <a:buSzPts val="2400"/>
              <a:buFont typeface="Arial"/>
              <a:buNone/>
            </a:pPr>
            <a:r>
              <a:rPr b="1" lang="fr-FR" sz="2400">
                <a:solidFill>
                  <a:schemeClr val="dk1"/>
                </a:solidFill>
                <a:latin typeface="Times New Roman"/>
                <a:ea typeface="Times New Roman"/>
                <a:cs typeface="Times New Roman"/>
                <a:sym typeface="Times New Roman"/>
              </a:rPr>
              <a:t>The ability to define </a:t>
            </a:r>
            <a:r>
              <a:rPr b="1" lang="fr-FR" sz="2400">
                <a:solidFill>
                  <a:schemeClr val="dk1"/>
                </a:solidFill>
                <a:highlight>
                  <a:srgbClr val="00FF00"/>
                </a:highlight>
                <a:latin typeface="Times New Roman"/>
                <a:ea typeface="Times New Roman"/>
                <a:cs typeface="Times New Roman"/>
                <a:sym typeface="Times New Roman"/>
              </a:rPr>
              <a:t>an indicator</a:t>
            </a:r>
            <a:r>
              <a:rPr b="1" lang="fr-FR" sz="2400">
                <a:solidFill>
                  <a:schemeClr val="dk1"/>
                </a:solidFill>
                <a:latin typeface="Times New Roman"/>
                <a:ea typeface="Times New Roman"/>
                <a:cs typeface="Times New Roman"/>
                <a:sym typeface="Times New Roman"/>
              </a:rPr>
              <a:t>, and agree with partners and stakeholders a target and the timing for its achievement, is a demonstration </a:t>
            </a:r>
            <a:r>
              <a:rPr b="1" lang="fr-FR" sz="2400">
                <a:solidFill>
                  <a:srgbClr val="7030A0"/>
                </a:solidFill>
                <a:latin typeface="Times New Roman"/>
                <a:ea typeface="Times New Roman"/>
                <a:cs typeface="Times New Roman"/>
                <a:sym typeface="Times New Roman"/>
              </a:rPr>
              <a:t>that project objectives are clearly stated, and are understood and supported.</a:t>
            </a:r>
            <a:endParaRPr b="1" sz="2400">
              <a:solidFill>
                <a:schemeClr val="dk1"/>
              </a:solidFill>
              <a:latin typeface="Times New Roman"/>
              <a:ea typeface="Times New Roman"/>
              <a:cs typeface="Times New Roman"/>
              <a:sym typeface="Times New Roman"/>
            </a:endParaRPr>
          </a:p>
          <a:p>
            <a:pPr indent="-190500" lvl="0" marL="342900" marR="0" rtl="0" algn="ctr">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pic>
        <p:nvPicPr>
          <p:cNvPr id="163" name="Google Shape;163;p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164" name="Google Shape;164;p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65" name="Google Shape;165;p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166" name="Google Shape;166;p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167" name="Google Shape;167;p6"/>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pic>
        <p:nvPicPr>
          <p:cNvPr id="168" name="Google Shape;168;p6"/>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169" name="Google Shape;169;p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70" name="Google Shape;17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171" name="Google Shape;171;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72" name="Google Shape;172;p6"/>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173" name="Google Shape;173;p6"/>
          <p:cNvSpPr txBox="1"/>
          <p:nvPr/>
        </p:nvSpPr>
        <p:spPr>
          <a:xfrm>
            <a:off x="154940" y="923290"/>
            <a:ext cx="8360410" cy="264604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000"/>
              <a:buFont typeface="Arial"/>
              <a:buNone/>
            </a:pPr>
            <a:r>
              <a:t/>
            </a:r>
            <a:endParaRPr b="1" sz="2000">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000"/>
              <a:buFont typeface="Noto Sans Symbols"/>
              <a:buNone/>
            </a:pPr>
            <a:r>
              <a:rPr b="1" i="1" lang="fr-FR" sz="2000">
                <a:solidFill>
                  <a:schemeClr val="dk1"/>
                </a:solidFill>
                <a:latin typeface="Times New Roman"/>
                <a:ea typeface="Times New Roman"/>
                <a:cs typeface="Times New Roman"/>
                <a:sym typeface="Times New Roman"/>
              </a:rPr>
              <a:t>A logical structure for project monitoring and evaluation indicators</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graphicFrame>
        <p:nvGraphicFramePr>
          <p:cNvPr id="174" name="Google Shape;174;p6"/>
          <p:cNvGraphicFramePr/>
          <p:nvPr/>
        </p:nvGraphicFramePr>
        <p:xfrm>
          <a:off x="108585" y="1779270"/>
          <a:ext cx="3000000" cy="3000000"/>
        </p:xfrm>
        <a:graphic>
          <a:graphicData uri="http://schemas.openxmlformats.org/drawingml/2006/table">
            <a:tbl>
              <a:tblPr bandRow="1" firstRow="1">
                <a:noFill/>
                <a:tableStyleId>{6163E1D6-E889-43BE-8051-6945DAB1D30C}</a:tableStyleId>
              </a:tblPr>
              <a:tblGrid>
                <a:gridCol w="2132975"/>
                <a:gridCol w="1679575"/>
                <a:gridCol w="2573025"/>
                <a:gridCol w="2146300"/>
              </a:tblGrid>
              <a:tr h="937900">
                <a:tc>
                  <a:txBody>
                    <a:bodyPr/>
                    <a:lstStyle/>
                    <a:p>
                      <a:pPr indent="0" lvl="0" marL="0" marR="0" rtl="0" algn="ctr">
                        <a:spcBef>
                          <a:spcPts val="0"/>
                        </a:spcBef>
                        <a:spcAft>
                          <a:spcPts val="0"/>
                        </a:spcAft>
                        <a:buClr>
                          <a:schemeClr val="dk1"/>
                        </a:buClr>
                        <a:buSzPts val="1600"/>
                        <a:buFont typeface="Calibri"/>
                        <a:buNone/>
                      </a:pPr>
                      <a:r>
                        <a:t/>
                      </a:r>
                      <a:endParaRPr b="1" sz="16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Logic</a:t>
                      </a:r>
                      <a:endParaRPr b="1" sz="16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600"/>
                        <a:buFont typeface="Calibri"/>
                        <a:buNone/>
                      </a:pPr>
                      <a:r>
                        <a:t/>
                      </a:r>
                      <a:endParaRPr b="1" sz="16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Indicators</a:t>
                      </a:r>
                      <a:endParaRPr b="1" sz="1600" u="none" cap="none" strike="noStrike">
                        <a:latin typeface="Trebuchet MS"/>
                        <a:ea typeface="Trebuchet MS"/>
                        <a:cs typeface="Trebuchet MS"/>
                        <a:sym typeface="Trebuchet MS"/>
                      </a:endParaRPr>
                    </a:p>
                  </a:txBody>
                  <a:tcPr marT="0" marB="0" marR="0" marL="0"/>
                </a:tc>
                <a:tc gridSpan="2">
                  <a:txBody>
                    <a:bodyPr/>
                    <a:lstStyle/>
                    <a:p>
                      <a:pPr indent="0" lvl="0" marL="0" marR="0" rtl="0" algn="ctr">
                        <a:spcBef>
                          <a:spcPts val="0"/>
                        </a:spcBef>
                        <a:spcAft>
                          <a:spcPts val="0"/>
                        </a:spcAft>
                        <a:buClr>
                          <a:schemeClr val="dk1"/>
                        </a:buClr>
                        <a:buSzPts val="1600"/>
                        <a:buFont typeface="Calibri"/>
                        <a:buNone/>
                      </a:pPr>
                      <a:r>
                        <a:t/>
                      </a:r>
                      <a:endParaRPr b="1" sz="16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Nature of the indicators</a:t>
                      </a:r>
                      <a:endParaRPr b="1" sz="1600" u="none" cap="none" strike="noStrike">
                        <a:latin typeface="Trebuchet MS"/>
                        <a:ea typeface="Trebuchet MS"/>
                        <a:cs typeface="Trebuchet MS"/>
                        <a:sym typeface="Trebuchet MS"/>
                      </a:endParaRPr>
                    </a:p>
                  </a:txBody>
                  <a:tcPr marT="0" marB="0" marR="0" marL="0"/>
                </a:tc>
                <a:tc hMerge="1"/>
              </a:tr>
              <a:tr h="641350">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Goal</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Impact</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Long-term statistical evidence</a:t>
                      </a:r>
                      <a:endParaRPr b="1" sz="1600" u="none" cap="none" strike="noStrike">
                        <a:latin typeface="Trebuchet MS"/>
                        <a:ea typeface="Trebuchet MS"/>
                        <a:cs typeface="Trebuchet MS"/>
                        <a:sym typeface="Trebuchet MS"/>
                      </a:endParaRPr>
                    </a:p>
                  </a:txBody>
                  <a:tcPr marT="0" marB="0" marR="0" marL="0"/>
                </a:tc>
                <a:tc rowSpan="5">
                  <a:txBody>
                    <a:bodyPr/>
                    <a:lstStyle/>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2000"/>
                        <a:buFont typeface="Trebuchet MS"/>
                        <a:buNone/>
                      </a:pPr>
                      <a:r>
                        <a:rPr b="1" lang="fr-FR" sz="2000" u="none" cap="none" strike="noStrike">
                          <a:latin typeface="Trebuchet MS"/>
                          <a:ea typeface="Trebuchet MS"/>
                          <a:cs typeface="Trebuchet MS"/>
                          <a:sym typeface="Trebuchet MS"/>
                        </a:rPr>
                        <a:t>Exogenous indicators</a:t>
                      </a:r>
                      <a:endParaRPr/>
                    </a:p>
                  </a:txBody>
                  <a:tcPr marT="0" marB="0" marR="0" marL="0"/>
                </a:tc>
              </a:tr>
              <a:tr h="1158875">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Purpose</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Outcomes</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200"/>
                        <a:buFont typeface="Calibri"/>
                        <a:buNone/>
                      </a:pPr>
                      <a:r>
                        <a:t/>
                      </a:r>
                      <a:endParaRPr b="1" sz="12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Social and economic  surveys of project effects and outcomes</a:t>
                      </a:r>
                      <a:endParaRPr b="1" sz="1600" u="none" cap="none" strike="noStrike">
                        <a:latin typeface="Trebuchet MS"/>
                        <a:ea typeface="Trebuchet MS"/>
                        <a:cs typeface="Trebuchet MS"/>
                        <a:sym typeface="Trebuchet MS"/>
                      </a:endParaRPr>
                    </a:p>
                  </a:txBody>
                  <a:tcPr marT="0" marB="0" marR="0" marL="0"/>
                </a:tc>
                <a:tc vMerge="1"/>
              </a:tr>
              <a:tr h="641975">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Outputs</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Output</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Managementobservation, records,andi nternal reporting.</a:t>
                      </a:r>
                      <a:endParaRPr b="1" sz="1600" u="none" cap="none" strike="noStrike">
                        <a:latin typeface="Trebuchet MS"/>
                        <a:ea typeface="Trebuchet MS"/>
                        <a:cs typeface="Trebuchet MS"/>
                        <a:sym typeface="Trebuchet MS"/>
                      </a:endParaRPr>
                    </a:p>
                  </a:txBody>
                  <a:tcPr marT="0" marB="0" marR="0" marL="0"/>
                </a:tc>
                <a:tc vMerge="1"/>
              </a:tr>
              <a:tr h="692775">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Activities</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Process</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Task managementofprocesses.</a:t>
                      </a:r>
                      <a:endParaRPr b="1" sz="1600" u="none" cap="none" strike="noStrike">
                        <a:latin typeface="Trebuchet MS"/>
                        <a:ea typeface="Trebuchet MS"/>
                        <a:cs typeface="Trebuchet MS"/>
                        <a:sym typeface="Trebuchet MS"/>
                      </a:endParaRPr>
                    </a:p>
                  </a:txBody>
                  <a:tcPr marT="0" marB="0" marR="0" marL="0"/>
                </a:tc>
                <a:tc vMerge="1"/>
              </a:tr>
              <a:tr h="641975">
                <a:tc>
                  <a:txBody>
                    <a:bodyPr/>
                    <a:lstStyle/>
                    <a:p>
                      <a:pPr indent="0" lvl="0" marL="0" marR="0" rtl="0" algn="ctr">
                        <a:spcBef>
                          <a:spcPts val="0"/>
                        </a:spcBef>
                        <a:spcAft>
                          <a:spcPts val="0"/>
                        </a:spcAft>
                        <a:buClr>
                          <a:schemeClr val="dk1"/>
                        </a:buClr>
                        <a:buSzPts val="1800"/>
                        <a:buFont typeface="Calibri"/>
                        <a:buNone/>
                      </a:pPr>
                      <a:r>
                        <a:t/>
                      </a:r>
                      <a:endParaRPr b="1" sz="1800" u="none" cap="none" strike="noStrike">
                        <a:latin typeface="Trebuchet MS"/>
                        <a:ea typeface="Trebuchet MS"/>
                        <a:cs typeface="Trebuchet MS"/>
                        <a:sym typeface="Trebuchet MS"/>
                      </a:endParaRPr>
                    </a:p>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Inputs</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800"/>
                        <a:buFont typeface="Trebuchet MS"/>
                        <a:buNone/>
                      </a:pPr>
                      <a:r>
                        <a:rPr b="1" lang="fr-FR" sz="1800" u="none" cap="none" strike="noStrike">
                          <a:latin typeface="Trebuchet MS"/>
                          <a:ea typeface="Trebuchet MS"/>
                          <a:cs typeface="Trebuchet MS"/>
                          <a:sym typeface="Trebuchet MS"/>
                        </a:rPr>
                        <a:t>Input</a:t>
                      </a:r>
                      <a:endParaRPr b="1" sz="1800" u="none" cap="none" strike="noStrike">
                        <a:latin typeface="Trebuchet MS"/>
                        <a:ea typeface="Trebuchet MS"/>
                        <a:cs typeface="Trebuchet MS"/>
                        <a:sym typeface="Trebuchet MS"/>
                      </a:endParaRPr>
                    </a:p>
                  </a:txBody>
                  <a:tcPr marT="0" marB="0" marR="0" marL="0"/>
                </a:tc>
                <a:tc>
                  <a:txBody>
                    <a:bodyPr/>
                    <a:lstStyle/>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Financial accounts</a:t>
                      </a:r>
                      <a:endParaRPr/>
                    </a:p>
                    <a:p>
                      <a:pPr indent="0" lvl="0" marL="0" marR="0" rtl="0" algn="ctr">
                        <a:spcBef>
                          <a:spcPts val="0"/>
                        </a:spcBef>
                        <a:spcAft>
                          <a:spcPts val="0"/>
                        </a:spcAft>
                        <a:buClr>
                          <a:schemeClr val="dk1"/>
                        </a:buClr>
                        <a:buSzPts val="1600"/>
                        <a:buFont typeface="Trebuchet MS"/>
                        <a:buNone/>
                      </a:pPr>
                      <a:r>
                        <a:rPr b="1" lang="fr-FR" sz="1600" u="none" cap="none" strike="noStrike">
                          <a:latin typeface="Trebuchet MS"/>
                          <a:ea typeface="Trebuchet MS"/>
                          <a:cs typeface="Trebuchet MS"/>
                          <a:sym typeface="Trebuchet MS"/>
                        </a:rPr>
                        <a:t>Management records of inventories and usage.</a:t>
                      </a:r>
                      <a:endParaRPr b="1" sz="1600" u="none" cap="none" strike="noStrike">
                        <a:latin typeface="Trebuchet MS"/>
                        <a:ea typeface="Trebuchet MS"/>
                        <a:cs typeface="Trebuchet MS"/>
                        <a:sym typeface="Trebuchet MS"/>
                      </a:endParaRPr>
                    </a:p>
                  </a:txBody>
                  <a:tcPr marT="0" marB="0" marR="0" marL="0"/>
                </a:tc>
                <a:tc vMerge="1"/>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pic>
        <p:nvPicPr>
          <p:cNvPr id="179" name="Google Shape;179;p7"/>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80" name="Google Shape;180;p7"/>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81" name="Google Shape;181;p7"/>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182" name="Google Shape;182;p7"/>
          <p:cNvPicPr preferRelativeResize="0"/>
          <p:nvPr/>
        </p:nvPicPr>
        <p:blipFill rotWithShape="1">
          <a:blip r:embed="rId6">
            <a:alphaModFix/>
          </a:blip>
          <a:srcRect b="0" l="0" r="0" t="0"/>
          <a:stretch/>
        </p:blipFill>
        <p:spPr>
          <a:xfrm>
            <a:off x="-108036" y="-87630"/>
            <a:ext cx="9533101" cy="1610200"/>
          </a:xfrm>
          <a:prstGeom prst="rect">
            <a:avLst/>
          </a:prstGeom>
          <a:noFill/>
          <a:ln>
            <a:noFill/>
          </a:ln>
        </p:spPr>
      </p:pic>
      <p:sp>
        <p:nvSpPr>
          <p:cNvPr id="183" name="Google Shape;183;p7"/>
          <p:cNvSpPr txBox="1"/>
          <p:nvPr/>
        </p:nvSpPr>
        <p:spPr>
          <a:xfrm>
            <a:off x="2112645" y="382905"/>
            <a:ext cx="731202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184" name="Google Shape;184;p7"/>
          <p:cNvSpPr txBox="1"/>
          <p:nvPr/>
        </p:nvSpPr>
        <p:spPr>
          <a:xfrm>
            <a:off x="397510" y="2114550"/>
            <a:ext cx="9079865" cy="3081655"/>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None/>
            </a:pPr>
            <a:r>
              <a:rPr b="1" i="1" lang="fr-FR" sz="2400">
                <a:solidFill>
                  <a:srgbClr val="007BD3"/>
                </a:solidFill>
                <a:latin typeface="Times New Roman"/>
                <a:ea typeface="Times New Roman"/>
                <a:cs typeface="Times New Roman"/>
                <a:sym typeface="Times New Roman"/>
              </a:rPr>
              <a:t>2.1- Input indicators</a:t>
            </a:r>
            <a:endParaRPr/>
          </a:p>
          <a:p>
            <a:pPr indent="-342900" lvl="0" marL="342900" marR="0" rtl="0" algn="ctr">
              <a:lnSpc>
                <a:spcPct val="170000"/>
              </a:lnSpc>
              <a:spcBef>
                <a:spcPts val="0"/>
              </a:spcBef>
              <a:spcAft>
                <a:spcPts val="0"/>
              </a:spcAft>
              <a:buClr>
                <a:schemeClr val="dk1"/>
              </a:buClr>
              <a:buSzPts val="2400"/>
              <a:buFont typeface="Arial"/>
              <a:buChar char="•"/>
            </a:pPr>
            <a:r>
              <a:rPr b="1" i="1" lang="fr-FR" sz="2400">
                <a:solidFill>
                  <a:schemeClr val="dk1"/>
                </a:solidFill>
                <a:latin typeface="Times New Roman"/>
                <a:ea typeface="Times New Roman"/>
                <a:cs typeface="Times New Roman"/>
                <a:sym typeface="Times New Roman"/>
              </a:rPr>
              <a:t>are quantified and time-bound statements of the resources financed by the project, and are usually monitored by routine accounting and management records. They are mainly used by managers closest to implementation, and are consulted frequently (daily or weekly). </a:t>
            </a:r>
            <a:endParaRPr/>
          </a:p>
        </p:txBody>
      </p:sp>
      <p:sp>
        <p:nvSpPr>
          <p:cNvPr id="185" name="Google Shape;185;p7"/>
          <p:cNvSpPr txBox="1"/>
          <p:nvPr/>
        </p:nvSpPr>
        <p:spPr>
          <a:xfrm>
            <a:off x="52657" y="38277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id="190" name="Google Shape;190;p8"/>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191" name="Google Shape;191;p8"/>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192" name="Google Shape;192;p8"/>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193" name="Google Shape;193;p8"/>
          <p:cNvPicPr preferRelativeResize="0"/>
          <p:nvPr/>
        </p:nvPicPr>
        <p:blipFill rotWithShape="1">
          <a:blip r:embed="rId6">
            <a:alphaModFix/>
          </a:blip>
          <a:srcRect b="0" l="0" r="0" t="0"/>
          <a:stretch/>
        </p:blipFill>
        <p:spPr>
          <a:xfrm>
            <a:off x="-108036" y="-87630"/>
            <a:ext cx="9533101" cy="1610200"/>
          </a:xfrm>
          <a:prstGeom prst="rect">
            <a:avLst/>
          </a:prstGeom>
          <a:noFill/>
          <a:ln>
            <a:noFill/>
          </a:ln>
        </p:spPr>
      </p:pic>
      <p:sp>
        <p:nvSpPr>
          <p:cNvPr id="194" name="Google Shape;194;p8"/>
          <p:cNvSpPr txBox="1"/>
          <p:nvPr/>
        </p:nvSpPr>
        <p:spPr>
          <a:xfrm>
            <a:off x="2112645" y="382905"/>
            <a:ext cx="731202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195" name="Google Shape;195;p8"/>
          <p:cNvSpPr txBox="1"/>
          <p:nvPr/>
        </p:nvSpPr>
        <p:spPr>
          <a:xfrm>
            <a:off x="397510" y="2114550"/>
            <a:ext cx="9079865" cy="370967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None/>
            </a:pPr>
            <a:r>
              <a:rPr b="1" i="1" lang="fr-FR" sz="2400">
                <a:solidFill>
                  <a:srgbClr val="007BD3"/>
                </a:solidFill>
                <a:latin typeface="Times New Roman"/>
                <a:ea typeface="Times New Roman"/>
                <a:cs typeface="Times New Roman"/>
                <a:sym typeface="Times New Roman"/>
              </a:rPr>
              <a:t>2.2- Process indicators</a:t>
            </a:r>
            <a:endParaRPr/>
          </a:p>
          <a:p>
            <a:pPr indent="-342900" lvl="0" marL="342900" marR="0" rtl="0" algn="ctr">
              <a:lnSpc>
                <a:spcPct val="170000"/>
              </a:lnSpc>
              <a:spcBef>
                <a:spcPts val="0"/>
              </a:spcBef>
              <a:spcAft>
                <a:spcPts val="0"/>
              </a:spcAft>
              <a:buClr>
                <a:schemeClr val="dk1"/>
              </a:buClr>
              <a:buSzPts val="2400"/>
              <a:buFont typeface="Arial"/>
              <a:buChar char="•"/>
            </a:pPr>
            <a:r>
              <a:rPr b="1" i="1" lang="fr-FR" sz="2400">
                <a:solidFill>
                  <a:schemeClr val="dk1"/>
                </a:solidFill>
                <a:latin typeface="Times New Roman"/>
                <a:ea typeface="Times New Roman"/>
                <a:cs typeface="Times New Roman"/>
                <a:sym typeface="Times New Roman"/>
              </a:rPr>
              <a:t>Monitor the activities completed during implementation, and are often specified as milestones or completion of sub-contracted tasks, as set out in time- scaled work schedules. One of the best process indicators is often to closely monitor the project's procurement processes.</a:t>
            </a:r>
            <a:endParaRPr/>
          </a:p>
        </p:txBody>
      </p:sp>
      <p:sp>
        <p:nvSpPr>
          <p:cNvPr id="196" name="Google Shape;196;p8"/>
          <p:cNvSpPr txBox="1"/>
          <p:nvPr/>
        </p:nvSpPr>
        <p:spPr>
          <a:xfrm>
            <a:off x="52657" y="38277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pic>
        <p:nvPicPr>
          <p:cNvPr id="201" name="Google Shape;201;p9"/>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02" name="Google Shape;202;p9"/>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03" name="Google Shape;203;p9"/>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04" name="Google Shape;204;p9"/>
          <p:cNvPicPr preferRelativeResize="0"/>
          <p:nvPr/>
        </p:nvPicPr>
        <p:blipFill rotWithShape="1">
          <a:blip r:embed="rId6">
            <a:alphaModFix/>
          </a:blip>
          <a:srcRect b="0" l="0" r="0" t="0"/>
          <a:stretch/>
        </p:blipFill>
        <p:spPr>
          <a:xfrm>
            <a:off x="-108036" y="-87630"/>
            <a:ext cx="9533101" cy="1610200"/>
          </a:xfrm>
          <a:prstGeom prst="rect">
            <a:avLst/>
          </a:prstGeom>
          <a:noFill/>
          <a:ln>
            <a:noFill/>
          </a:ln>
        </p:spPr>
      </p:pic>
      <p:sp>
        <p:nvSpPr>
          <p:cNvPr id="205" name="Google Shape;205;p9"/>
          <p:cNvSpPr txBox="1"/>
          <p:nvPr/>
        </p:nvSpPr>
        <p:spPr>
          <a:xfrm>
            <a:off x="2112645" y="382905"/>
            <a:ext cx="731202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06" name="Google Shape;206;p9"/>
          <p:cNvSpPr txBox="1"/>
          <p:nvPr/>
        </p:nvSpPr>
        <p:spPr>
          <a:xfrm>
            <a:off x="397510" y="1581150"/>
            <a:ext cx="9079865" cy="4965065"/>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None/>
            </a:pPr>
            <a:r>
              <a:rPr b="1" i="1" lang="fr-FR" sz="2400">
                <a:solidFill>
                  <a:srgbClr val="007BD3"/>
                </a:solidFill>
                <a:latin typeface="Times New Roman"/>
                <a:ea typeface="Times New Roman"/>
                <a:cs typeface="Times New Roman"/>
                <a:sym typeface="Times New Roman"/>
              </a:rPr>
              <a:t>2.3- Output indicators</a:t>
            </a:r>
            <a:endParaRPr/>
          </a:p>
          <a:p>
            <a:pPr indent="-342900" lvl="0" marL="342900" marR="0" rtl="0" algn="ctr">
              <a:lnSpc>
                <a:spcPct val="170000"/>
              </a:lnSpc>
              <a:spcBef>
                <a:spcPts val="0"/>
              </a:spcBef>
              <a:spcAft>
                <a:spcPts val="0"/>
              </a:spcAft>
              <a:buClr>
                <a:schemeClr val="dk1"/>
              </a:buClr>
              <a:buSzPts val="2400"/>
              <a:buFont typeface="Arial"/>
              <a:buChar char="•"/>
            </a:pPr>
            <a:r>
              <a:rPr b="1" i="1" lang="fr-FR" sz="2400">
                <a:solidFill>
                  <a:schemeClr val="dk1"/>
                </a:solidFill>
                <a:latin typeface="Times New Roman"/>
                <a:ea typeface="Times New Roman"/>
                <a:cs typeface="Times New Roman"/>
                <a:sym typeface="Times New Roman"/>
              </a:rPr>
              <a:t> Monitor the production of goods and delivery of services by the project. They are often evaluated and reported with the use of performance measures based on cost or operational ratios. </a:t>
            </a:r>
            <a:endParaRPr/>
          </a:p>
          <a:p>
            <a:pPr indent="-342900" lvl="0" marL="342900" marR="0" rtl="0" algn="ctr">
              <a:lnSpc>
                <a:spcPct val="170000"/>
              </a:lnSpc>
              <a:spcBef>
                <a:spcPts val="0"/>
              </a:spcBef>
              <a:spcAft>
                <a:spcPts val="0"/>
              </a:spcAft>
              <a:buClr>
                <a:schemeClr val="dk1"/>
              </a:buClr>
              <a:buSzPts val="2400"/>
              <a:buFont typeface="Arial"/>
              <a:buChar char="•"/>
            </a:pPr>
            <a:r>
              <a:rPr b="1" i="1" lang="fr-FR" sz="2400">
                <a:solidFill>
                  <a:schemeClr val="dk1"/>
                </a:solidFill>
                <a:latin typeface="Times New Roman"/>
                <a:ea typeface="Times New Roman"/>
                <a:cs typeface="Times New Roman"/>
                <a:sym typeface="Times New Roman"/>
              </a:rPr>
              <a:t>The indicators for inputs, activities and outputs, and the systems used for data collection, recording and reporting are sometimes collectively referred to as the project physical and financial monitoring system, or management information system (MIS).</a:t>
            </a:r>
            <a:endParaRPr/>
          </a:p>
        </p:txBody>
      </p:sp>
      <p:sp>
        <p:nvSpPr>
          <p:cNvPr id="207" name="Google Shape;207;p9"/>
          <p:cNvSpPr txBox="1"/>
          <p:nvPr/>
        </p:nvSpPr>
        <p:spPr>
          <a:xfrm>
            <a:off x="52657" y="38277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pic>
        <p:nvPicPr>
          <p:cNvPr id="212" name="Google Shape;212;p10"/>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13" name="Google Shape;213;p10"/>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14" name="Google Shape;214;p10"/>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15" name="Google Shape;215;p10"/>
          <p:cNvPicPr preferRelativeResize="0"/>
          <p:nvPr/>
        </p:nvPicPr>
        <p:blipFill rotWithShape="1">
          <a:blip r:embed="rId6">
            <a:alphaModFix/>
          </a:blip>
          <a:srcRect b="0" l="0" r="0" t="0"/>
          <a:stretch/>
        </p:blipFill>
        <p:spPr>
          <a:xfrm>
            <a:off x="-108036" y="-87630"/>
            <a:ext cx="9533101" cy="1610200"/>
          </a:xfrm>
          <a:prstGeom prst="rect">
            <a:avLst/>
          </a:prstGeom>
          <a:noFill/>
          <a:ln>
            <a:noFill/>
          </a:ln>
        </p:spPr>
      </p:pic>
      <p:sp>
        <p:nvSpPr>
          <p:cNvPr id="216" name="Google Shape;216;p10"/>
          <p:cNvSpPr txBox="1"/>
          <p:nvPr/>
        </p:nvSpPr>
        <p:spPr>
          <a:xfrm>
            <a:off x="2112645" y="382905"/>
            <a:ext cx="731202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17" name="Google Shape;217;p10"/>
          <p:cNvSpPr txBox="1"/>
          <p:nvPr/>
        </p:nvSpPr>
        <p:spPr>
          <a:xfrm>
            <a:off x="224155" y="1527810"/>
            <a:ext cx="9079865" cy="4965065"/>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None/>
            </a:pPr>
            <a:r>
              <a:rPr b="1" i="1" lang="fr-FR" sz="2400">
                <a:solidFill>
                  <a:srgbClr val="007BD3"/>
                </a:solidFill>
                <a:latin typeface="Times New Roman"/>
                <a:ea typeface="Times New Roman"/>
                <a:cs typeface="Times New Roman"/>
                <a:sym typeface="Times New Roman"/>
              </a:rPr>
              <a:t>2.4- Outcome indicators </a:t>
            </a:r>
            <a:endParaRPr/>
          </a:p>
          <a:p>
            <a:pPr indent="-342900" lvl="0" marL="342900" marR="0" rtl="0" algn="ctr">
              <a:lnSpc>
                <a:spcPct val="170000"/>
              </a:lnSpc>
              <a:spcBef>
                <a:spcPts val="0"/>
              </a:spcBef>
              <a:spcAft>
                <a:spcPts val="0"/>
              </a:spcAft>
              <a:buClr>
                <a:schemeClr val="dk1"/>
              </a:buClr>
              <a:buSzPts val="2400"/>
              <a:buFont typeface="Arial"/>
              <a:buChar char="•"/>
            </a:pPr>
            <a:r>
              <a:rPr b="1" i="1" lang="fr-FR" sz="2400">
                <a:solidFill>
                  <a:schemeClr val="dk1"/>
                </a:solidFill>
                <a:latin typeface="Times New Roman"/>
                <a:ea typeface="Times New Roman"/>
                <a:cs typeface="Times New Roman"/>
                <a:sym typeface="Times New Roman"/>
              </a:rPr>
              <a:t>Are specific to a project’s purpose and the logical chain of cause and effect that underlies its design. Often achievement of outcomes will depend at least in part on the actions of beneficiaries in responding to project outputs, and indicators will depend on data collected from beneficiaries, eg change in crop yields or cropping pattern, and investment by farmers in land management improvements.   </a:t>
            </a:r>
            <a:endParaRPr/>
          </a:p>
        </p:txBody>
      </p:sp>
      <p:sp>
        <p:nvSpPr>
          <p:cNvPr id="218" name="Google Shape;218;p10"/>
          <p:cNvSpPr txBox="1"/>
          <p:nvPr/>
        </p:nvSpPr>
        <p:spPr>
          <a:xfrm>
            <a:off x="52657" y="38277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pic>
        <p:nvPicPr>
          <p:cNvPr id="223" name="Google Shape;223;p11"/>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24" name="Google Shape;224;p11"/>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25" name="Google Shape;225;p11"/>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26" name="Google Shape;226;p11"/>
          <p:cNvPicPr preferRelativeResize="0"/>
          <p:nvPr/>
        </p:nvPicPr>
        <p:blipFill rotWithShape="1">
          <a:blip r:embed="rId6">
            <a:alphaModFix/>
          </a:blip>
          <a:srcRect b="0" l="0" r="0" t="0"/>
          <a:stretch/>
        </p:blipFill>
        <p:spPr>
          <a:xfrm>
            <a:off x="-108036" y="-87630"/>
            <a:ext cx="9533101" cy="1610200"/>
          </a:xfrm>
          <a:prstGeom prst="rect">
            <a:avLst/>
          </a:prstGeom>
          <a:noFill/>
          <a:ln>
            <a:noFill/>
          </a:ln>
        </p:spPr>
      </p:pic>
      <p:sp>
        <p:nvSpPr>
          <p:cNvPr id="227" name="Google Shape;227;p11"/>
          <p:cNvSpPr txBox="1"/>
          <p:nvPr/>
        </p:nvSpPr>
        <p:spPr>
          <a:xfrm>
            <a:off x="2112645" y="382905"/>
            <a:ext cx="731202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28" name="Google Shape;228;p11"/>
          <p:cNvSpPr txBox="1"/>
          <p:nvPr/>
        </p:nvSpPr>
        <p:spPr>
          <a:xfrm>
            <a:off x="237490" y="1567815"/>
            <a:ext cx="9079865" cy="433705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None/>
            </a:pPr>
            <a:r>
              <a:rPr b="1" i="1" lang="fr-FR" sz="2400">
                <a:solidFill>
                  <a:srgbClr val="007BD3"/>
                </a:solidFill>
                <a:latin typeface="Times New Roman"/>
                <a:ea typeface="Times New Roman"/>
                <a:cs typeface="Times New Roman"/>
                <a:sym typeface="Times New Roman"/>
              </a:rPr>
              <a:t>2.5- Impact indicators </a:t>
            </a:r>
            <a:endParaRPr/>
          </a:p>
          <a:p>
            <a:pPr indent="-342900" lvl="0" marL="342900" marR="0" rtl="0" algn="ctr">
              <a:lnSpc>
                <a:spcPct val="170000"/>
              </a:lnSpc>
              <a:spcBef>
                <a:spcPts val="0"/>
              </a:spcBef>
              <a:spcAft>
                <a:spcPts val="0"/>
              </a:spcAft>
              <a:buClr>
                <a:schemeClr val="dk1"/>
              </a:buClr>
              <a:buSzPts val="2400"/>
              <a:buFont typeface="Arial"/>
              <a:buChar char="•"/>
            </a:pPr>
            <a:r>
              <a:rPr b="1" i="1" lang="fr-FR" sz="2400">
                <a:solidFill>
                  <a:schemeClr val="dk1"/>
                </a:solidFill>
                <a:latin typeface="Times New Roman"/>
                <a:ea typeface="Times New Roman"/>
                <a:cs typeface="Times New Roman"/>
                <a:sym typeface="Times New Roman"/>
              </a:rPr>
              <a:t>refer to medium or long-term developmental change to which the project is expected to contribute. Dealing with the effects of project outcomes on beneficiaries, measures of change often involve statistics concerning economic or social welfare, collected either from existing regional or sectoral statistics or through relatively demanding surveys of beneficiaries.</a:t>
            </a:r>
            <a:endParaRPr/>
          </a:p>
        </p:txBody>
      </p:sp>
      <p:sp>
        <p:nvSpPr>
          <p:cNvPr id="229" name="Google Shape;229;p11"/>
          <p:cNvSpPr txBox="1"/>
          <p:nvPr/>
        </p:nvSpPr>
        <p:spPr>
          <a:xfrm>
            <a:off x="52657" y="38277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pic>
        <p:nvPicPr>
          <p:cNvPr id="234" name="Google Shape;234;p12"/>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235" name="Google Shape;235;p12"/>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236" name="Google Shape;236;p12"/>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237" name="Google Shape;237;p12"/>
          <p:cNvPicPr preferRelativeResize="0"/>
          <p:nvPr/>
        </p:nvPicPr>
        <p:blipFill rotWithShape="1">
          <a:blip r:embed="rId6">
            <a:alphaModFix/>
          </a:blip>
          <a:srcRect b="0" l="0" r="0" t="0"/>
          <a:stretch/>
        </p:blipFill>
        <p:spPr>
          <a:xfrm>
            <a:off x="-108036" y="-87630"/>
            <a:ext cx="9533101" cy="1610200"/>
          </a:xfrm>
          <a:prstGeom prst="rect">
            <a:avLst/>
          </a:prstGeom>
          <a:noFill/>
          <a:ln>
            <a:noFill/>
          </a:ln>
        </p:spPr>
      </p:pic>
      <p:sp>
        <p:nvSpPr>
          <p:cNvPr id="238" name="Google Shape;238;p12"/>
          <p:cNvSpPr txBox="1"/>
          <p:nvPr/>
        </p:nvSpPr>
        <p:spPr>
          <a:xfrm>
            <a:off x="2112645" y="382905"/>
            <a:ext cx="731202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39" name="Google Shape;239;p12"/>
          <p:cNvSpPr txBox="1"/>
          <p:nvPr/>
        </p:nvSpPr>
        <p:spPr>
          <a:xfrm>
            <a:off x="250825" y="1308100"/>
            <a:ext cx="9079865" cy="4705350"/>
          </a:xfrm>
          <a:prstGeom prst="rect">
            <a:avLst/>
          </a:prstGeom>
          <a:noFill/>
          <a:ln cap="flat" cmpd="sng" w="2857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None/>
            </a:pPr>
            <a:r>
              <a:rPr b="1" i="1" lang="fr-FR" sz="2400">
                <a:solidFill>
                  <a:srgbClr val="007BD3"/>
                </a:solidFill>
                <a:latin typeface="Times New Roman"/>
                <a:ea typeface="Times New Roman"/>
                <a:cs typeface="Times New Roman"/>
                <a:sym typeface="Times New Roman"/>
              </a:rPr>
              <a:t>2.6- Exogenous indicators</a:t>
            </a:r>
            <a:endParaRPr/>
          </a:p>
          <a:p>
            <a:pPr indent="-342900" lvl="0" marL="342900" marR="0" rtl="0" algn="ctr">
              <a:lnSpc>
                <a:spcPct val="140000"/>
              </a:lnSpc>
              <a:spcBef>
                <a:spcPts val="0"/>
              </a:spcBef>
              <a:spcAft>
                <a:spcPts val="0"/>
              </a:spcAft>
              <a:buClr>
                <a:schemeClr val="dk1"/>
              </a:buClr>
              <a:buSzPts val="2400"/>
              <a:buFont typeface="Arial"/>
              <a:buChar char="•"/>
            </a:pPr>
            <a:r>
              <a:rPr b="1" i="1" lang="fr-FR" sz="2400">
                <a:solidFill>
                  <a:schemeClr val="dk1"/>
                </a:solidFill>
                <a:latin typeface="Times New Roman"/>
                <a:ea typeface="Times New Roman"/>
                <a:cs typeface="Times New Roman"/>
                <a:sym typeface="Times New Roman"/>
              </a:rPr>
              <a:t>Are those that cover factors outside the control of the project but which might affect its outcome, including risks (parameters identified during project design that might compromise project benefits) and the performance of the sector in which the project operates. Use of logical framework analysis for project design will guide the identification of exogenous indicators to match the key assumptions made about necessary external conditions at each level of the logical hierarchy</a:t>
            </a:r>
            <a:endParaRPr/>
          </a:p>
        </p:txBody>
      </p:sp>
      <p:sp>
        <p:nvSpPr>
          <p:cNvPr id="240" name="Google Shape;240;p12"/>
          <p:cNvSpPr txBox="1"/>
          <p:nvPr/>
        </p:nvSpPr>
        <p:spPr>
          <a:xfrm>
            <a:off x="52657" y="38277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id="245" name="Google Shape;245;p1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46" name="Google Shape;246;p1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47" name="Google Shape;247;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8" name="Google Shape;248;p1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49" name="Google Shape;249;p1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50" name="Google Shape;250;p1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251" name="Google Shape;251;p1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52" name="Google Shape;252;p1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53" name="Google Shape;253;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254" name="Google Shape;254;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55" name="Google Shape;255;p13"/>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56" name="Google Shape;256;p13"/>
          <p:cNvSpPr txBox="1"/>
          <p:nvPr/>
        </p:nvSpPr>
        <p:spPr>
          <a:xfrm>
            <a:off x="154940" y="923290"/>
            <a:ext cx="8360410" cy="6662420"/>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rgbClr val="00B0F0"/>
              </a:solidFill>
              <a:latin typeface="Times New Roman"/>
              <a:ea typeface="Times New Roman"/>
              <a:cs typeface="Times New Roman"/>
              <a:sym typeface="Times New Roman"/>
            </a:endParaRPr>
          </a:p>
          <a:p>
            <a:pPr indent="-457835" lvl="0" marL="457835" marR="0" rtl="0" algn="ctr">
              <a:lnSpc>
                <a:spcPct val="100000"/>
              </a:lnSpc>
              <a:spcBef>
                <a:spcPts val="0"/>
              </a:spcBef>
              <a:spcAft>
                <a:spcPts val="0"/>
              </a:spcAft>
              <a:buClr>
                <a:srgbClr val="00B0F0"/>
              </a:buClr>
              <a:buSzPts val="2400"/>
              <a:buFont typeface="Times New Roman"/>
              <a:buNone/>
            </a:pPr>
            <a:r>
              <a:rPr b="1" lang="fr-FR" sz="2400">
                <a:solidFill>
                  <a:srgbClr val="00B0F0"/>
                </a:solidFill>
                <a:latin typeface="Times New Roman"/>
                <a:ea typeface="Times New Roman"/>
                <a:cs typeface="Times New Roman"/>
                <a:sym typeface="Times New Roman"/>
              </a:rPr>
              <a:t> (3)Data collection mechanisms capable of recording progress over time, including baselines and a means to compare progress and achievements against targets.</a:t>
            </a:r>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rgbClr val="00B0F0"/>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r>
              <a:rPr b="1" lang="fr-FR" sz="2400" u="sng">
                <a:solidFill>
                  <a:schemeClr val="dk1"/>
                </a:solidFill>
                <a:latin typeface="Times New Roman"/>
                <a:ea typeface="Times New Roman"/>
                <a:cs typeface="Times New Roman"/>
                <a:sym typeface="Times New Roman"/>
              </a:rPr>
              <a:t>Within project M&amp;E systems</a:t>
            </a:r>
            <a:r>
              <a:rPr b="1" lang="fr-FR" sz="2400">
                <a:solidFill>
                  <a:schemeClr val="dk1"/>
                </a:solidFill>
                <a:latin typeface="Times New Roman"/>
                <a:ea typeface="Times New Roman"/>
                <a:cs typeface="Times New Roman"/>
                <a:sym typeface="Times New Roman"/>
              </a:rPr>
              <a:t> there will be a need</a:t>
            </a:r>
            <a:r>
              <a:rPr b="1" lang="fr-FR" sz="2400">
                <a:solidFill>
                  <a:schemeClr val="dk1"/>
                </a:solidFill>
                <a:highlight>
                  <a:srgbClr val="FFFF00"/>
                </a:highlight>
                <a:latin typeface="Times New Roman"/>
                <a:ea typeface="Times New Roman"/>
                <a:cs typeface="Times New Roman"/>
                <a:sym typeface="Times New Roman"/>
              </a:rPr>
              <a:t> to collect information of the baseline situation and for measurement of change</a:t>
            </a:r>
            <a:r>
              <a:rPr b="1" lang="fr-FR" sz="2400">
                <a:solidFill>
                  <a:schemeClr val="dk1"/>
                </a:solidFill>
                <a:latin typeface="Times New Roman"/>
                <a:ea typeface="Times New Roman"/>
                <a:cs typeface="Times New Roman"/>
                <a:sym typeface="Times New Roman"/>
              </a:rPr>
              <a:t> over time for the indicators selected. It is vital </a:t>
            </a:r>
            <a:r>
              <a:rPr b="1" lang="fr-FR" sz="2400" u="sng">
                <a:solidFill>
                  <a:schemeClr val="dk1"/>
                </a:solidFill>
                <a:latin typeface="Times New Roman"/>
                <a:ea typeface="Times New Roman"/>
                <a:cs typeface="Times New Roman"/>
                <a:sym typeface="Times New Roman"/>
              </a:rPr>
              <a:t>to think about</a:t>
            </a:r>
            <a:r>
              <a:rPr b="1" lang="fr-FR" sz="2400">
                <a:solidFill>
                  <a:schemeClr val="dk1"/>
                </a:solidFill>
                <a:latin typeface="Times New Roman"/>
                <a:ea typeface="Times New Roman"/>
                <a:cs typeface="Times New Roman"/>
                <a:sym typeface="Times New Roman"/>
              </a:rPr>
              <a:t> </a:t>
            </a:r>
            <a:r>
              <a:rPr b="1" lang="fr-FR" sz="2400">
                <a:solidFill>
                  <a:schemeClr val="dk1"/>
                </a:solidFill>
                <a:highlight>
                  <a:srgbClr val="00FFFF"/>
                </a:highlight>
                <a:latin typeface="Times New Roman"/>
                <a:ea typeface="Times New Roman"/>
                <a:cs typeface="Times New Roman"/>
                <a:sym typeface="Times New Roman"/>
              </a:rPr>
              <a:t>the sources of data, the reliability of that information and the costs and responsibilities.</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pic>
        <p:nvPicPr>
          <p:cNvPr id="261" name="Google Shape;261;p14"/>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262" name="Google Shape;262;p1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63" name="Google Shape;263;p14"/>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264" name="Google Shape;264;p14"/>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265" name="Google Shape;265;p14"/>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pic>
        <p:nvPicPr>
          <p:cNvPr id="266" name="Google Shape;266;p14"/>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267" name="Google Shape;267;p1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68" name="Google Shape;268;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269" name="Google Shape;269;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70" name="Google Shape;270;p14"/>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71" name="Google Shape;271;p14"/>
          <p:cNvSpPr txBox="1"/>
          <p:nvPr/>
        </p:nvSpPr>
        <p:spPr>
          <a:xfrm>
            <a:off x="154940" y="1350010"/>
            <a:ext cx="8477885" cy="7562850"/>
          </a:xfrm>
          <a:prstGeom prst="rect">
            <a:avLst/>
          </a:prstGeom>
          <a:noFill/>
          <a:ln>
            <a:noFill/>
          </a:ln>
        </p:spPr>
        <p:txBody>
          <a:bodyPr anchorCtr="0" anchor="t" bIns="45700" lIns="91425" spcFirstLastPara="1" rIns="91425" wrap="square" tIns="45700">
            <a:spAutoFit/>
          </a:bodyPr>
          <a:lstStyle/>
          <a:p>
            <a:pPr indent="-2540" lvl="0" marL="2540" marR="0" rtl="0" algn="ctr">
              <a:lnSpc>
                <a:spcPct val="120000"/>
              </a:lnSpc>
              <a:spcBef>
                <a:spcPts val="0"/>
              </a:spcBef>
              <a:spcAft>
                <a:spcPts val="0"/>
              </a:spcAft>
              <a:buClr>
                <a:srgbClr val="FF0000"/>
              </a:buClr>
              <a:buSzPts val="2400"/>
              <a:buFont typeface="Arial"/>
              <a:buNone/>
            </a:pPr>
            <a:r>
              <a:rPr b="1" lang="fr-FR" sz="2400" u="sng">
                <a:solidFill>
                  <a:srgbClr val="FF0000"/>
                </a:solidFill>
                <a:latin typeface="Times New Roman"/>
                <a:ea typeface="Times New Roman"/>
                <a:cs typeface="Times New Roman"/>
                <a:sym typeface="Times New Roman"/>
              </a:rPr>
              <a:t>Potential problems with secondary data can arise in a number of ways.</a:t>
            </a:r>
            <a:endParaRPr/>
          </a:p>
          <a:p>
            <a:pPr indent="-342900" lvl="0" marL="342900" marR="0" rtl="0" algn="l">
              <a:lnSpc>
                <a:spcPct val="12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Incomplete coverage of the specific project area,</a:t>
            </a:r>
            <a:endParaRPr/>
          </a:p>
          <a:p>
            <a:pPr indent="-342900" lvl="0" marL="342900" marR="0" rtl="0" algn="l">
              <a:lnSpc>
                <a:spcPct val="12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Inability to disaggregate the data to match the boundaries of the project area or sub-areas,</a:t>
            </a:r>
            <a:endParaRPr/>
          </a:p>
          <a:p>
            <a:pPr indent="-342900" lvl="0" marL="342900" marR="0" rtl="0" algn="l">
              <a:lnSpc>
                <a:spcPct val="12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Inability to disaggregate the data to match the project affected population or sub- groups,</a:t>
            </a:r>
            <a:endParaRPr/>
          </a:p>
          <a:p>
            <a:pPr indent="-342900" lvl="0" marL="342900" marR="0" rtl="0" algn="l">
              <a:lnSpc>
                <a:spcPct val="12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Inconsistencies in data collection in surveys implemented in different areas, </a:t>
            </a:r>
            <a:endParaRPr/>
          </a:p>
          <a:p>
            <a:pPr indent="-342900" lvl="0" marL="342900" marR="0" rtl="0" algn="l">
              <a:lnSpc>
                <a:spcPct val="12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Inaccuracies arising from inappropriate choice of measurement and collection methods or inadequate training and supervision of data collection staff</a:t>
            </a:r>
            <a:endParaRPr/>
          </a:p>
          <a:p>
            <a:pPr indent="-457835" lvl="0" marL="457835" marR="0" rtl="0" algn="ctr">
              <a:lnSpc>
                <a:spcPct val="100000"/>
              </a:lnSpc>
              <a:spcBef>
                <a:spcPts val="0"/>
              </a:spcBef>
              <a:spcAft>
                <a:spcPts val="0"/>
              </a:spcAft>
              <a:buClr>
                <a:schemeClr val="dk1"/>
              </a:buClr>
              <a:buSzPts val="2000"/>
              <a:buFont typeface="Calibri"/>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ctr">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p1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77" name="Google Shape;277;p1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78" name="Google Shape;278;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79" name="Google Shape;279;p1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80" name="Google Shape;280;p1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81" name="Google Shape;281;p1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282" name="Google Shape;282;p1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83" name="Google Shape;283;p1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84" name="Google Shape;284;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285" name="Google Shape;285;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86" name="Google Shape;286;p15"/>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287" name="Google Shape;287;p15"/>
          <p:cNvSpPr txBox="1"/>
          <p:nvPr/>
        </p:nvSpPr>
        <p:spPr>
          <a:xfrm>
            <a:off x="154940" y="1310005"/>
            <a:ext cx="8360410" cy="585152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rgbClr val="00B0F0"/>
              </a:solidFill>
              <a:latin typeface="Times New Roman"/>
              <a:ea typeface="Times New Roman"/>
              <a:cs typeface="Times New Roman"/>
              <a:sym typeface="Times New Roman"/>
            </a:endParaRPr>
          </a:p>
          <a:p>
            <a:pPr indent="-342900" lvl="0" marL="342900" marR="0" rtl="0" algn="just">
              <a:lnSpc>
                <a:spcPct val="120000"/>
              </a:lnSpc>
              <a:spcBef>
                <a:spcPts val="0"/>
              </a:spcBef>
              <a:spcAft>
                <a:spcPts val="0"/>
              </a:spcAft>
              <a:buClr>
                <a:srgbClr val="00B0F0"/>
              </a:buClr>
              <a:buSzPts val="2400"/>
              <a:buFont typeface="Arial"/>
              <a:buChar char="•"/>
            </a:pPr>
            <a:r>
              <a:rPr b="1" lang="fr-FR" sz="2400">
                <a:solidFill>
                  <a:srgbClr val="00B0F0"/>
                </a:solidFill>
                <a:latin typeface="Times New Roman"/>
                <a:ea typeface="Times New Roman"/>
                <a:cs typeface="Times New Roman"/>
                <a:sym typeface="Times New Roman"/>
              </a:rPr>
              <a:t> </a:t>
            </a:r>
            <a:r>
              <a:rPr b="1" lang="fr-FR" sz="2400">
                <a:solidFill>
                  <a:schemeClr val="dk1"/>
                </a:solidFill>
                <a:latin typeface="Times New Roman"/>
                <a:ea typeface="Times New Roman"/>
                <a:cs typeface="Times New Roman"/>
                <a:sym typeface="Times New Roman"/>
              </a:rPr>
              <a:t>Data collection will incur </a:t>
            </a:r>
            <a:r>
              <a:rPr b="1" lang="fr-FR" sz="2400">
                <a:solidFill>
                  <a:schemeClr val="dk1"/>
                </a:solidFill>
                <a:highlight>
                  <a:srgbClr val="FF00FF"/>
                </a:highlight>
                <a:latin typeface="Times New Roman"/>
                <a:ea typeface="Times New Roman"/>
                <a:cs typeface="Times New Roman"/>
                <a:sym typeface="Times New Roman"/>
              </a:rPr>
              <a:t>costs of staff time</a:t>
            </a:r>
            <a:r>
              <a:rPr b="1" lang="fr-FR" sz="2400">
                <a:solidFill>
                  <a:schemeClr val="dk1"/>
                </a:solidFill>
                <a:latin typeface="Times New Roman"/>
                <a:ea typeface="Times New Roman"/>
                <a:cs typeface="Times New Roman"/>
                <a:sym typeface="Times New Roman"/>
              </a:rPr>
              <a:t> and </a:t>
            </a:r>
            <a:r>
              <a:rPr b="1" lang="fr-FR" sz="2400">
                <a:solidFill>
                  <a:schemeClr val="dk1"/>
                </a:solidFill>
                <a:highlight>
                  <a:srgbClr val="FF00FF"/>
                </a:highlight>
                <a:latin typeface="Times New Roman"/>
                <a:ea typeface="Times New Roman"/>
                <a:cs typeface="Times New Roman"/>
                <a:sym typeface="Times New Roman"/>
              </a:rPr>
              <a:t>other resources, whilst excessive collection of unnecessary data</a:t>
            </a:r>
            <a:r>
              <a:rPr b="1" lang="fr-FR" sz="2400">
                <a:solidFill>
                  <a:schemeClr val="dk1"/>
                </a:solidFill>
                <a:latin typeface="Times New Roman"/>
                <a:ea typeface="Times New Roman"/>
                <a:cs typeface="Times New Roman"/>
                <a:sym typeface="Times New Roman"/>
              </a:rPr>
              <a:t> will slow down processes of analysis and reporting, and may lead to a failure to communicate clear messages. </a:t>
            </a:r>
            <a:endParaRPr/>
          </a:p>
          <a:p>
            <a:pPr indent="0" lvl="0" marL="0" marR="0" rtl="0" algn="just">
              <a:lnSpc>
                <a:spcPct val="12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120000"/>
              </a:lnSpc>
              <a:spcBef>
                <a:spcPts val="0"/>
              </a:spcBef>
              <a:spcAft>
                <a:spcPts val="0"/>
              </a:spcAft>
              <a:buClr>
                <a:schemeClr val="dk1"/>
              </a:buClr>
              <a:buSzPts val="2400"/>
              <a:buFont typeface="Arial"/>
              <a:buChar char="•"/>
            </a:pPr>
            <a:r>
              <a:rPr b="1" lang="fr-FR" sz="2400">
                <a:solidFill>
                  <a:schemeClr val="dk1"/>
                </a:solidFill>
                <a:latin typeface="Times New Roman"/>
                <a:ea typeface="Times New Roman"/>
                <a:cs typeface="Times New Roman"/>
                <a:sym typeface="Times New Roman"/>
              </a:rPr>
              <a:t>Thus it is </a:t>
            </a:r>
            <a:r>
              <a:rPr b="1" i="1" lang="fr-FR" sz="2400">
                <a:solidFill>
                  <a:srgbClr val="FF0000"/>
                </a:solidFill>
                <a:latin typeface="Times New Roman"/>
                <a:ea typeface="Times New Roman"/>
                <a:cs typeface="Times New Roman"/>
                <a:sym typeface="Times New Roman"/>
              </a:rPr>
              <a:t>important</a:t>
            </a:r>
            <a:r>
              <a:rPr b="1" lang="fr-FR" sz="2400">
                <a:solidFill>
                  <a:schemeClr val="dk1"/>
                </a:solidFill>
                <a:latin typeface="Times New Roman"/>
                <a:ea typeface="Times New Roman"/>
                <a:cs typeface="Times New Roman"/>
                <a:sym typeface="Times New Roman"/>
              </a:rPr>
              <a:t> to collect </a:t>
            </a:r>
            <a:r>
              <a:rPr b="1" lang="fr-FR" sz="2400">
                <a:solidFill>
                  <a:schemeClr val="dk1"/>
                </a:solidFill>
                <a:highlight>
                  <a:srgbClr val="00FFFF"/>
                </a:highlight>
                <a:latin typeface="Times New Roman"/>
                <a:ea typeface="Times New Roman"/>
                <a:cs typeface="Times New Roman"/>
                <a:sym typeface="Times New Roman"/>
              </a:rPr>
              <a:t>only the data that will be used effectively to improve management and decision-making.</a:t>
            </a:r>
            <a:endParaRPr/>
          </a:p>
          <a:p>
            <a:pPr indent="-190500" lvl="0" marL="342900" marR="0" rtl="0" algn="just">
              <a:lnSpc>
                <a:spcPct val="12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190500" lvl="0" marL="342900" marR="0" rtl="0" algn="l">
              <a:lnSpc>
                <a:spcPct val="12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pic>
        <p:nvPicPr>
          <p:cNvPr id="292" name="Google Shape;292;p16"/>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293" name="Google Shape;293;p16"/>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294" name="Google Shape;294;p16"/>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295" name="Google Shape;295;p16"/>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296" name="Google Shape;296;p16"/>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pic>
        <p:nvPicPr>
          <p:cNvPr id="297" name="Google Shape;297;p16"/>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298" name="Google Shape;298;p1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299" name="Google Shape;299;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00" name="Google Shape;300;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01" name="Google Shape;301;p16"/>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02" name="Google Shape;302;p16"/>
          <p:cNvSpPr txBox="1"/>
          <p:nvPr/>
        </p:nvSpPr>
        <p:spPr>
          <a:xfrm>
            <a:off x="154940" y="509905"/>
            <a:ext cx="8360410" cy="880681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chemeClr val="dk1"/>
              </a:buClr>
              <a:buSzPts val="2400"/>
              <a:buFont typeface="Arial"/>
              <a:buNone/>
            </a:pPr>
            <a:r>
              <a:t/>
            </a:r>
            <a:endParaRPr b="1" i="1" sz="2400">
              <a:solidFill>
                <a:srgbClr val="007BD3"/>
              </a:solidFill>
              <a:latin typeface="Times New Roman"/>
              <a:ea typeface="Times New Roman"/>
              <a:cs typeface="Times New Roman"/>
              <a:sym typeface="Times New Roman"/>
            </a:endParaRPr>
          </a:p>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457835" lvl="0" marL="457835" marR="0" rtl="0" algn="ctr">
              <a:lnSpc>
                <a:spcPct val="100000"/>
              </a:lnSpc>
              <a:spcBef>
                <a:spcPts val="0"/>
              </a:spcBef>
              <a:spcAft>
                <a:spcPts val="0"/>
              </a:spcAft>
              <a:buClr>
                <a:srgbClr val="FE4444"/>
              </a:buClr>
              <a:buSzPts val="2400"/>
              <a:buFont typeface="Times New Roman"/>
              <a:buNone/>
            </a:pPr>
            <a:r>
              <a:rPr b="1" lang="fr-FR" sz="2400">
                <a:solidFill>
                  <a:srgbClr val="FE4444"/>
                </a:solidFill>
                <a:latin typeface="Times New Roman"/>
                <a:ea typeface="Times New Roman"/>
                <a:cs typeface="Times New Roman"/>
                <a:sym typeface="Times New Roman"/>
              </a:rPr>
              <a:t>It is important to think about the following aspects when planning data collection:</a:t>
            </a:r>
            <a:endParaRPr/>
          </a:p>
          <a:p>
            <a:pPr indent="-457835" lvl="0" marL="457835" marR="0" rtl="0" algn="ctr">
              <a:lnSpc>
                <a:spcPct val="100000"/>
              </a:lnSpc>
              <a:spcBef>
                <a:spcPts val="0"/>
              </a:spcBef>
              <a:spcAft>
                <a:spcPts val="0"/>
              </a:spcAft>
              <a:buClr>
                <a:schemeClr val="dk1"/>
              </a:buClr>
              <a:buSzPts val="2400"/>
              <a:buFont typeface="Calibri"/>
              <a:buNone/>
            </a:pPr>
            <a:r>
              <a:t/>
            </a:r>
            <a:endParaRPr b="1" sz="2400">
              <a:solidFill>
                <a:schemeClr val="dk1"/>
              </a:solidFill>
              <a:latin typeface="Times New Roman"/>
              <a:ea typeface="Times New Roman"/>
              <a:cs typeface="Times New Roman"/>
              <a:sym typeface="Times New Roman"/>
            </a:endParaRPr>
          </a:p>
          <a:p>
            <a:pPr indent="-457835" lvl="0" marL="457835"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highlight>
                  <a:srgbClr val="00FFFF"/>
                </a:highlight>
                <a:latin typeface="Times New Roman"/>
                <a:ea typeface="Times New Roman"/>
                <a:cs typeface="Times New Roman"/>
                <a:sym typeface="Times New Roman"/>
              </a:rPr>
              <a:t>What</a:t>
            </a:r>
            <a:r>
              <a:rPr b="1" lang="fr-FR" sz="2400">
                <a:solidFill>
                  <a:schemeClr val="dk1"/>
                </a:solidFill>
                <a:latin typeface="Times New Roman"/>
                <a:ea typeface="Times New Roman"/>
                <a:cs typeface="Times New Roman"/>
                <a:sym typeface="Times New Roman"/>
              </a:rPr>
              <a:t> – the data to be collected, in what form, with what degree of aggregation or consolidation, and for what purpose.</a:t>
            </a:r>
            <a:endParaRPr b="1" sz="2400">
              <a:solidFill>
                <a:schemeClr val="dk1"/>
              </a:solidFill>
              <a:latin typeface="Times New Roman"/>
              <a:ea typeface="Times New Roman"/>
              <a:cs typeface="Times New Roman"/>
              <a:sym typeface="Times New Roman"/>
            </a:endParaRPr>
          </a:p>
          <a:p>
            <a:pPr indent="-457835" lvl="0" marL="457835"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highlight>
                  <a:srgbClr val="FFFF00"/>
                </a:highlight>
                <a:latin typeface="Times New Roman"/>
                <a:ea typeface="Times New Roman"/>
                <a:cs typeface="Times New Roman"/>
                <a:sym typeface="Times New Roman"/>
              </a:rPr>
              <a:t>When </a:t>
            </a:r>
            <a:r>
              <a:rPr b="1" lang="fr-FR" sz="2400">
                <a:solidFill>
                  <a:schemeClr val="dk1"/>
                </a:solidFill>
                <a:latin typeface="Times New Roman"/>
                <a:ea typeface="Times New Roman"/>
                <a:cs typeface="Times New Roman"/>
                <a:sym typeface="Times New Roman"/>
              </a:rPr>
              <a:t>– the frequency of data collection and reporting.</a:t>
            </a:r>
            <a:endParaRPr b="1" sz="2400">
              <a:solidFill>
                <a:schemeClr val="dk1"/>
              </a:solidFill>
              <a:latin typeface="Times New Roman"/>
              <a:ea typeface="Times New Roman"/>
              <a:cs typeface="Times New Roman"/>
              <a:sym typeface="Times New Roman"/>
            </a:endParaRPr>
          </a:p>
          <a:p>
            <a:pPr indent="-457835" lvl="0" marL="457835"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Who – the responsible persons, their responsibilities and capacities.</a:t>
            </a:r>
            <a:endParaRPr/>
          </a:p>
          <a:p>
            <a:pPr indent="-457835" lvl="0" marL="457835"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highlight>
                  <a:srgbClr val="FF00FF"/>
                </a:highlight>
                <a:latin typeface="Times New Roman"/>
                <a:ea typeface="Times New Roman"/>
                <a:cs typeface="Times New Roman"/>
                <a:sym typeface="Times New Roman"/>
              </a:rPr>
              <a:t>How</a:t>
            </a:r>
            <a:r>
              <a:rPr b="1" lang="fr-FR" sz="2400">
                <a:solidFill>
                  <a:schemeClr val="dk1"/>
                </a:solidFill>
                <a:latin typeface="Times New Roman"/>
                <a:ea typeface="Times New Roman"/>
                <a:cs typeface="Times New Roman"/>
                <a:sym typeface="Times New Roman"/>
              </a:rPr>
              <a:t> - methods and procedures for data collection, checking, validation and storage, and for analysis and reporting.</a:t>
            </a:r>
            <a:endParaRPr b="1" sz="2400">
              <a:solidFill>
                <a:schemeClr val="dk1"/>
              </a:solidFill>
              <a:latin typeface="Times New Roman"/>
              <a:ea typeface="Times New Roman"/>
              <a:cs typeface="Times New Roman"/>
              <a:sym typeface="Times New Roman"/>
            </a:endParaRPr>
          </a:p>
          <a:p>
            <a:pPr indent="-457835" lvl="0" marL="457835" marR="0" rtl="0" algn="just">
              <a:lnSpc>
                <a:spcPct val="100000"/>
              </a:lnSpc>
              <a:spcBef>
                <a:spcPts val="0"/>
              </a:spcBef>
              <a:spcAft>
                <a:spcPts val="0"/>
              </a:spcAft>
              <a:buClr>
                <a:schemeClr val="dk1"/>
              </a:buClr>
              <a:buSzPts val="2400"/>
              <a:buFont typeface="Times New Roman"/>
              <a:buNone/>
            </a:pPr>
            <a:r>
              <a:rPr b="1" lang="fr-FR" sz="2400">
                <a:solidFill>
                  <a:schemeClr val="dk1"/>
                </a:solidFill>
                <a:latin typeface="Times New Roman"/>
                <a:ea typeface="Times New Roman"/>
                <a:cs typeface="Times New Roman"/>
                <a:sym typeface="Times New Roman"/>
              </a:rPr>
              <a:t></a:t>
            </a:r>
            <a:r>
              <a:rPr b="1" lang="fr-FR" sz="2400">
                <a:solidFill>
                  <a:schemeClr val="dk1"/>
                </a:solidFill>
                <a:highlight>
                  <a:srgbClr val="0000FF"/>
                </a:highlight>
                <a:latin typeface="Times New Roman"/>
                <a:ea typeface="Times New Roman"/>
                <a:cs typeface="Times New Roman"/>
                <a:sym typeface="Times New Roman"/>
              </a:rPr>
              <a:t>Where</a:t>
            </a:r>
            <a:r>
              <a:rPr b="1" lang="fr-FR" sz="2400">
                <a:solidFill>
                  <a:schemeClr val="dk1"/>
                </a:solidFill>
                <a:latin typeface="Times New Roman"/>
                <a:ea typeface="Times New Roman"/>
                <a:cs typeface="Times New Roman"/>
                <a:sym typeface="Times New Roman"/>
              </a:rPr>
              <a:t> – locations for data collection and processing, and the destinations for reported information.</a:t>
            </a:r>
            <a:endParaRPr b="1" sz="2400">
              <a:solidFill>
                <a:schemeClr val="dk1"/>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pic>
        <p:nvPicPr>
          <p:cNvPr id="307" name="Google Shape;307;p1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08" name="Google Shape;308;p1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09" name="Google Shape;309;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10" name="Google Shape;310;p1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11" name="Google Shape;311;p1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12" name="Google Shape;312;p17"/>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13" name="Google Shape;313;p1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14" name="Google Shape;314;p17"/>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15" name="Google Shape;31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16" name="Google Shape;316;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17" name="Google Shape;317;p17"/>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18" name="Google Shape;318;p17"/>
          <p:cNvSpPr txBox="1"/>
          <p:nvPr/>
        </p:nvSpPr>
        <p:spPr>
          <a:xfrm>
            <a:off x="154940" y="1123315"/>
            <a:ext cx="8360410" cy="7465060"/>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14CD68"/>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Bio-physical measurements</a:t>
            </a:r>
            <a:endParaRPr/>
          </a:p>
          <a:p>
            <a:pPr indent="-190500" lvl="0" marL="34290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Measurements of </a:t>
            </a:r>
            <a:r>
              <a:rPr b="1" lang="fr-FR" sz="2400">
                <a:solidFill>
                  <a:schemeClr val="dk1"/>
                </a:solidFill>
                <a:highlight>
                  <a:srgbClr val="00FFFF"/>
                </a:highlight>
                <a:latin typeface="Times New Roman"/>
                <a:ea typeface="Times New Roman"/>
                <a:cs typeface="Times New Roman"/>
                <a:sym typeface="Times New Roman"/>
              </a:rPr>
              <a:t>physical change over time.</a:t>
            </a:r>
            <a:endParaRPr/>
          </a:p>
          <a:p>
            <a:pPr indent="-342900" lvl="0" marL="342900" marR="0" rtl="0" algn="just">
              <a:lnSpc>
                <a:spcPct val="15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Selected methods</a:t>
            </a:r>
            <a:r>
              <a:rPr b="1" lang="fr-FR" sz="2400" u="sng">
                <a:solidFill>
                  <a:schemeClr val="dk1"/>
                </a:solidFill>
                <a:latin typeface="Times New Roman"/>
                <a:ea typeface="Times New Roman"/>
                <a:cs typeface="Times New Roman"/>
                <a:sym typeface="Times New Roman"/>
              </a:rPr>
              <a:t> need to be adapted to local conditions, skills and resources</a:t>
            </a:r>
            <a:r>
              <a:rPr b="1" lang="fr-FR" sz="2400">
                <a:solidFill>
                  <a:schemeClr val="dk1"/>
                </a:solidFill>
                <a:latin typeface="Times New Roman"/>
                <a:ea typeface="Times New Roman"/>
                <a:cs typeface="Times New Roman"/>
                <a:sym typeface="Times New Roman"/>
              </a:rPr>
              <a:t>, and it may be necessary to seek a </a:t>
            </a:r>
            <a:r>
              <a:rPr b="1" lang="fr-FR" sz="2400">
                <a:solidFill>
                  <a:srgbClr val="FF0000"/>
                </a:solidFill>
                <a:latin typeface="Times New Roman"/>
                <a:ea typeface="Times New Roman"/>
                <a:cs typeface="Times New Roman"/>
                <a:sym typeface="Times New Roman"/>
              </a:rPr>
              <a:t>compromis</a:t>
            </a:r>
            <a:r>
              <a:rPr b="1" lang="fr-FR" sz="2400">
                <a:solidFill>
                  <a:schemeClr val="dk1"/>
                </a:solidFill>
                <a:latin typeface="Times New Roman"/>
                <a:ea typeface="Times New Roman"/>
                <a:cs typeface="Times New Roman"/>
                <a:sym typeface="Times New Roman"/>
              </a:rPr>
              <a:t>e between </a:t>
            </a:r>
            <a:r>
              <a:rPr b="1" lang="fr-FR" sz="2400">
                <a:solidFill>
                  <a:schemeClr val="dk1"/>
                </a:solidFill>
                <a:highlight>
                  <a:srgbClr val="FFFF00"/>
                </a:highlight>
                <a:latin typeface="Times New Roman"/>
                <a:ea typeface="Times New Roman"/>
                <a:cs typeface="Times New Roman"/>
                <a:sym typeface="Times New Roman"/>
              </a:rPr>
              <a:t>local capacities and technological appropriateness and the achievable level of scientific </a:t>
            </a:r>
            <a:r>
              <a:rPr b="1" lang="fr-FR" sz="2400">
                <a:solidFill>
                  <a:schemeClr val="dk1"/>
                </a:solidFill>
                <a:latin typeface="Times New Roman"/>
                <a:ea typeface="Times New Roman"/>
                <a:cs typeface="Times New Roman"/>
                <a:sym typeface="Times New Roman"/>
              </a:rPr>
              <a:t>accuracy.</a:t>
            </a:r>
            <a:endParaRPr/>
          </a:p>
          <a:p>
            <a:pPr indent="0" lvl="0" marL="0" marR="0" rtl="0" algn="l">
              <a:lnSpc>
                <a:spcPct val="150000"/>
              </a:lnSpc>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 </a:t>
            </a:r>
            <a:endParaRPr b="1" sz="2400">
              <a:solidFill>
                <a:srgbClr val="E30000"/>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pic>
        <p:nvPicPr>
          <p:cNvPr id="323" name="Google Shape;323;p1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24" name="Google Shape;324;p1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25" name="Google Shape;325;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26" name="Google Shape;326;p1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27" name="Google Shape;327;p1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28" name="Google Shape;328;p18"/>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29" name="Google Shape;329;p1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30" name="Google Shape;330;p18"/>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31" name="Google Shape;33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32" name="Google Shape;33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33" name="Google Shape;333;p18"/>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34" name="Google Shape;334;p18"/>
          <p:cNvSpPr txBox="1"/>
          <p:nvPr/>
        </p:nvSpPr>
        <p:spPr>
          <a:xfrm>
            <a:off x="154940" y="1123315"/>
            <a:ext cx="8360410" cy="7465060"/>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14CD68"/>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Sampling methods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Clr>
                <a:schemeClr val="dk1"/>
              </a:buClr>
              <a:buSzPts val="2400"/>
              <a:buFont typeface="Noto Sans Symbols"/>
              <a:buNone/>
            </a:pPr>
            <a:r>
              <a:rPr b="1" lang="fr-FR" sz="2400">
                <a:solidFill>
                  <a:schemeClr val="dk1"/>
                </a:solidFill>
                <a:latin typeface="Times New Roman"/>
                <a:ea typeface="Times New Roman"/>
                <a:cs typeface="Times New Roman"/>
                <a:sym typeface="Times New Roman"/>
              </a:rPr>
              <a:t>The following will be needed to achieve a representative sample and valid and reliable results for the project area, system or target population.</a:t>
            </a:r>
            <a:endParaRPr/>
          </a:p>
          <a:p>
            <a:pPr indent="0" lvl="0" marL="0" marR="0" rtl="0" algn="ctr">
              <a:lnSpc>
                <a:spcPct val="15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50000"/>
              </a:lnSpc>
              <a:spcBef>
                <a:spcPts val="0"/>
              </a:spcBef>
              <a:spcAft>
                <a:spcPts val="0"/>
              </a:spcAft>
              <a:buClr>
                <a:schemeClr val="dk1"/>
              </a:buClr>
              <a:buSzPts val="2400"/>
              <a:buFont typeface="Noto Sans Symbols"/>
              <a:buChar char="⮚"/>
            </a:pPr>
            <a:r>
              <a:rPr b="1" lang="fr-FR" sz="2400">
                <a:solidFill>
                  <a:schemeClr val="dk1"/>
                </a:solidFill>
                <a:highlight>
                  <a:srgbClr val="00FF00"/>
                </a:highlight>
                <a:latin typeface="Times New Roman"/>
                <a:ea typeface="Times New Roman"/>
                <a:cs typeface="Times New Roman"/>
                <a:sym typeface="Times New Roman"/>
              </a:rPr>
              <a:t>Clarification </a:t>
            </a:r>
            <a:r>
              <a:rPr b="1" lang="fr-FR" sz="2400">
                <a:solidFill>
                  <a:schemeClr val="dk1"/>
                </a:solidFill>
                <a:latin typeface="Times New Roman"/>
                <a:ea typeface="Times New Roman"/>
                <a:cs typeface="Times New Roman"/>
                <a:sym typeface="Times New Roman"/>
              </a:rPr>
              <a:t>and accurate listing of the sampling frame: a listing of the sampling units that make up the population to be studied. </a:t>
            </a:r>
            <a:endParaRPr b="1" sz="2400">
              <a:solidFill>
                <a:srgbClr val="E30000"/>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
        <p:nvSpPr>
          <p:cNvPr id="335" name="Google Shape;335;p18"/>
          <p:cNvSpPr/>
          <p:nvPr/>
        </p:nvSpPr>
        <p:spPr>
          <a:xfrm>
            <a:off x="3782695" y="4176395"/>
            <a:ext cx="1400810" cy="454025"/>
          </a:xfrm>
          <a:prstGeom prst="curvedDownArrow">
            <a:avLst>
              <a:gd fmla="val 25000" name="adj1"/>
              <a:gd fmla="val 50000" name="adj2"/>
              <a:gd fmla="val 25000" name="adj3"/>
            </a:avLst>
          </a:prstGeom>
          <a:solidFill>
            <a:schemeClr val="accent4"/>
          </a:solidFill>
          <a:ln cap="flat" cmpd="sng" w="12700">
            <a:solidFill>
              <a:srgbClr val="BA8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pic>
        <p:nvPicPr>
          <p:cNvPr id="340" name="Google Shape;340;p1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41" name="Google Shape;341;p1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42" name="Google Shape;342;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43" name="Google Shape;343;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44" name="Google Shape;344;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45" name="Google Shape;345;p19"/>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46" name="Google Shape;346;p1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47" name="Google Shape;347;p19"/>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48" name="Google Shape;348;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49" name="Google Shape;34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50" name="Google Shape;350;p19"/>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51" name="Google Shape;351;p19"/>
          <p:cNvSpPr txBox="1"/>
          <p:nvPr/>
        </p:nvSpPr>
        <p:spPr>
          <a:xfrm>
            <a:off x="203200" y="603250"/>
            <a:ext cx="8312150" cy="6972935"/>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14CD68"/>
              </a:solidFill>
              <a:latin typeface="Times New Roman"/>
              <a:ea typeface="Times New Roman"/>
              <a:cs typeface="Times New Roman"/>
              <a:sym typeface="Times New Roman"/>
            </a:endParaRPr>
          </a:p>
          <a:p>
            <a:pPr indent="-190500" lvl="0" marL="34290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Formal surveys</a:t>
            </a:r>
            <a:endParaRPr/>
          </a:p>
          <a:p>
            <a:pPr indent="-342900" lvl="0" marL="342900" marR="0" rtl="0" algn="just">
              <a:lnSpc>
                <a:spcPct val="15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a:t>
            </a:r>
            <a:r>
              <a:rPr b="1" lang="fr-FR" sz="2000">
                <a:solidFill>
                  <a:schemeClr val="dk1"/>
                </a:solidFill>
                <a:latin typeface="Times New Roman"/>
                <a:ea typeface="Times New Roman"/>
                <a:cs typeface="Times New Roman"/>
                <a:sym typeface="Times New Roman"/>
              </a:rPr>
              <a:t> </a:t>
            </a:r>
            <a:r>
              <a:rPr b="1" lang="fr-FR" sz="2400">
                <a:solidFill>
                  <a:schemeClr val="dk1"/>
                </a:solidFill>
                <a:latin typeface="Times New Roman"/>
                <a:ea typeface="Times New Roman"/>
                <a:cs typeface="Times New Roman"/>
                <a:sym typeface="Times New Roman"/>
              </a:rPr>
              <a:t>typical formal survey involves taking a range of measurements or observations from</a:t>
            </a:r>
            <a:r>
              <a:rPr b="1" lang="fr-FR" sz="2400" u="sng">
                <a:solidFill>
                  <a:schemeClr val="dk1"/>
                </a:solidFill>
                <a:latin typeface="Times New Roman"/>
                <a:ea typeface="Times New Roman"/>
                <a:cs typeface="Times New Roman"/>
                <a:sym typeface="Times New Roman"/>
              </a:rPr>
              <a:t> a relatively large sample</a:t>
            </a:r>
            <a:r>
              <a:rPr b="1" lang="fr-FR" sz="2400">
                <a:solidFill>
                  <a:schemeClr val="dk1"/>
                </a:solidFill>
                <a:latin typeface="Times New Roman"/>
                <a:ea typeface="Times New Roman"/>
                <a:cs typeface="Times New Roman"/>
                <a:sym typeface="Times New Roman"/>
              </a:rPr>
              <a:t>. </a:t>
            </a:r>
            <a:endParaRPr/>
          </a:p>
          <a:p>
            <a:pPr indent="-342900" lvl="0" marL="342900" marR="0" rtl="0" algn="just">
              <a:lnSpc>
                <a:spcPct val="15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Surveys are commonly used at </a:t>
            </a:r>
            <a:r>
              <a:rPr b="1" lang="fr-FR" sz="2400">
                <a:solidFill>
                  <a:srgbClr val="C00000"/>
                </a:solidFill>
                <a:latin typeface="Times New Roman"/>
                <a:ea typeface="Times New Roman"/>
                <a:cs typeface="Times New Roman"/>
                <a:sym typeface="Times New Roman"/>
              </a:rPr>
              <a:t>the start and end of a project,</a:t>
            </a:r>
            <a:r>
              <a:rPr b="1" lang="fr-FR" sz="2400">
                <a:solidFill>
                  <a:schemeClr val="dk1"/>
                </a:solidFill>
                <a:latin typeface="Times New Roman"/>
                <a:ea typeface="Times New Roman"/>
                <a:cs typeface="Times New Roman"/>
                <a:sym typeface="Times New Roman"/>
              </a:rPr>
              <a:t> to gather </a:t>
            </a:r>
            <a:r>
              <a:rPr b="1" lang="fr-FR" sz="2400">
                <a:solidFill>
                  <a:schemeClr val="dk1"/>
                </a:solidFill>
                <a:highlight>
                  <a:srgbClr val="00FF00"/>
                </a:highlight>
                <a:latin typeface="Times New Roman"/>
                <a:ea typeface="Times New Roman"/>
                <a:cs typeface="Times New Roman"/>
                <a:sym typeface="Times New Roman"/>
              </a:rPr>
              <a:t>baseline information and compare outcomes to targets</a:t>
            </a:r>
            <a:r>
              <a:rPr b="1" lang="fr-FR" sz="2400">
                <a:solidFill>
                  <a:schemeClr val="dk1"/>
                </a:solidFill>
                <a:latin typeface="Times New Roman"/>
                <a:ea typeface="Times New Roman"/>
                <a:cs typeface="Times New Roman"/>
                <a:sym typeface="Times New Roman"/>
              </a:rPr>
              <a:t>. A survey can also be carried out as part of a mid-term review, to monitor progress and adapt project implementation as needed.</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pic>
        <p:nvPicPr>
          <p:cNvPr id="356" name="Google Shape;356;p2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57" name="Google Shape;357;p2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58" name="Google Shape;358;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9" name="Google Shape;359;p2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60" name="Google Shape;360;p2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61" name="Google Shape;361;p20"/>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62" name="Google Shape;362;p2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63" name="Google Shape;363;p20"/>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64" name="Google Shape;364;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65" name="Google Shape;365;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66" name="Google Shape;366;p20"/>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67" name="Google Shape;367;p20"/>
          <p:cNvSpPr txBox="1"/>
          <p:nvPr/>
        </p:nvSpPr>
        <p:spPr>
          <a:xfrm>
            <a:off x="154940" y="1123315"/>
            <a:ext cx="8360410" cy="7465060"/>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14CD68"/>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Semi-structured interviews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This data collection technique</a:t>
            </a:r>
            <a:r>
              <a:rPr b="1" lang="fr-FR" sz="2400">
                <a:solidFill>
                  <a:schemeClr val="dk1"/>
                </a:solidFill>
                <a:highlight>
                  <a:srgbClr val="00FFFF"/>
                </a:highlight>
                <a:latin typeface="Times New Roman"/>
                <a:ea typeface="Times New Roman"/>
                <a:cs typeface="Times New Roman"/>
                <a:sym typeface="Times New Roman"/>
              </a:rPr>
              <a:t> is commonly used in informal surveys</a:t>
            </a:r>
            <a:r>
              <a:rPr b="1" lang="fr-FR" sz="2400">
                <a:solidFill>
                  <a:schemeClr val="dk1"/>
                </a:solidFill>
                <a:latin typeface="Times New Roman"/>
                <a:ea typeface="Times New Roman"/>
                <a:cs typeface="Times New Roman"/>
                <a:sym typeface="Times New Roman"/>
              </a:rPr>
              <a:t> and typically involves </a:t>
            </a:r>
            <a:r>
              <a:rPr b="1" lang="fr-FR" sz="2400" u="sng">
                <a:solidFill>
                  <a:schemeClr val="dk1"/>
                </a:solidFill>
                <a:latin typeface="Times New Roman"/>
                <a:ea typeface="Times New Roman"/>
                <a:cs typeface="Times New Roman"/>
                <a:sym typeface="Times New Roman"/>
              </a:rPr>
              <a:t>a relatively small and non-random sample</a:t>
            </a:r>
            <a:r>
              <a:rPr b="1" lang="fr-FR" sz="2400">
                <a:solidFill>
                  <a:schemeClr val="dk1"/>
                </a:solidFill>
                <a:latin typeface="Times New Roman"/>
                <a:ea typeface="Times New Roman"/>
                <a:cs typeface="Times New Roman"/>
                <a:sym typeface="Times New Roman"/>
              </a:rPr>
              <a:t>.</a:t>
            </a:r>
            <a:endParaRPr/>
          </a:p>
          <a:p>
            <a:pPr indent="-342900" lvl="0" marL="342900" marR="0" rtl="0" algn="just">
              <a:lnSpc>
                <a:spcPct val="15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It is used to gain information from an individual or a small group, using a series of broad questions to guide the conversations, but allowing for new questions to arise as a result of the discussion </a:t>
            </a:r>
            <a:endParaRPr b="1" sz="2400">
              <a:solidFill>
                <a:srgbClr val="E30000"/>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pic>
        <p:nvPicPr>
          <p:cNvPr id="372" name="Google Shape;372;p2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73" name="Google Shape;373;p2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74" name="Google Shape;374;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5" name="Google Shape;375;p2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76" name="Google Shape;376;p2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77" name="Google Shape;377;p21"/>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78" name="Google Shape;378;p2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79" name="Google Shape;379;p21"/>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80" name="Google Shape;380;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81" name="Google Shape;381;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82" name="Google Shape;382;p21"/>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83" name="Google Shape;383;p21"/>
          <p:cNvSpPr txBox="1"/>
          <p:nvPr/>
        </p:nvSpPr>
        <p:spPr>
          <a:xfrm>
            <a:off x="154940" y="1123315"/>
            <a:ext cx="8360410" cy="7897547"/>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14CD68"/>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Key informant interviews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Key informants can be </a:t>
            </a:r>
            <a:r>
              <a:rPr b="1" lang="fr-FR" sz="2000">
                <a:solidFill>
                  <a:schemeClr val="dk1"/>
                </a:solidFill>
                <a:highlight>
                  <a:srgbClr val="00FFFF"/>
                </a:highlight>
                <a:latin typeface="Times New Roman"/>
                <a:ea typeface="Times New Roman"/>
                <a:cs typeface="Times New Roman"/>
                <a:sym typeface="Times New Roman"/>
              </a:rPr>
              <a:t>an important source of information for project M&amp;E. </a:t>
            </a:r>
            <a:endParaRPr/>
          </a:p>
          <a:p>
            <a:pPr indent="-342900" lvl="0" marL="342900" marR="0" rtl="0" algn="just">
              <a:lnSpc>
                <a:spcPct val="10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Questioning is generally </a:t>
            </a:r>
            <a:r>
              <a:rPr b="1" lang="fr-FR" sz="2000" u="sng">
                <a:solidFill>
                  <a:schemeClr val="dk1"/>
                </a:solidFill>
                <a:latin typeface="Times New Roman"/>
                <a:ea typeface="Times New Roman"/>
                <a:cs typeface="Times New Roman"/>
                <a:sym typeface="Times New Roman"/>
              </a:rPr>
              <a:t>semi-structured</a:t>
            </a:r>
            <a:r>
              <a:rPr b="1" lang="fr-FR" sz="2000">
                <a:solidFill>
                  <a:schemeClr val="dk1"/>
                </a:solidFill>
                <a:latin typeface="Times New Roman"/>
                <a:ea typeface="Times New Roman"/>
                <a:cs typeface="Times New Roman"/>
                <a:sym typeface="Times New Roman"/>
              </a:rPr>
              <a:t> and open-ended but can make use of structured close-ended questionnaires.</a:t>
            </a:r>
            <a:endParaRPr/>
          </a:p>
          <a:p>
            <a:pPr indent="-342900" lvl="0" marL="342900" marR="0" rtl="0" algn="just">
              <a:lnSpc>
                <a:spcPct val="10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Key informants will be </a:t>
            </a:r>
            <a:r>
              <a:rPr b="1" lang="fr-FR" sz="2000">
                <a:solidFill>
                  <a:srgbClr val="0070C0"/>
                </a:solidFill>
                <a:latin typeface="Times New Roman"/>
                <a:ea typeface="Times New Roman"/>
                <a:cs typeface="Times New Roman"/>
                <a:sym typeface="Times New Roman"/>
              </a:rPr>
              <a:t>a small and purposively selected sample</a:t>
            </a:r>
            <a:r>
              <a:rPr b="1" lang="fr-FR" sz="2000">
                <a:solidFill>
                  <a:schemeClr val="dk1"/>
                </a:solidFill>
                <a:latin typeface="Times New Roman"/>
                <a:ea typeface="Times New Roman"/>
                <a:cs typeface="Times New Roman"/>
                <a:sym typeface="Times New Roman"/>
              </a:rPr>
              <a:t>, chosen because of their particular knowledge and position.</a:t>
            </a:r>
            <a:endParaRPr/>
          </a:p>
          <a:p>
            <a:pPr indent="-342900" lvl="0" marL="342900" marR="0" rtl="0" algn="just">
              <a:lnSpc>
                <a:spcPct val="100000"/>
              </a:lnSpc>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 The selection of informants </a:t>
            </a:r>
            <a:r>
              <a:rPr b="1" lang="fr-FR" sz="2000">
                <a:solidFill>
                  <a:srgbClr val="00B050"/>
                </a:solidFill>
                <a:latin typeface="Times New Roman"/>
                <a:ea typeface="Times New Roman"/>
                <a:cs typeface="Times New Roman"/>
                <a:sym typeface="Times New Roman"/>
              </a:rPr>
              <a:t>should adequately represent possibly diverse viewpoints and concerns</a:t>
            </a:r>
            <a:r>
              <a:rPr b="1" lang="fr-FR" sz="2000">
                <a:solidFill>
                  <a:schemeClr val="dk1"/>
                </a:solidFill>
                <a:latin typeface="Times New Roman"/>
                <a:ea typeface="Times New Roman"/>
                <a:cs typeface="Times New Roman"/>
                <a:sym typeface="Times New Roman"/>
              </a:rPr>
              <a:t>, and should be sensitive to gender or other sources of bias</a:t>
            </a:r>
            <a:endParaRPr/>
          </a:p>
          <a:p>
            <a:pPr indent="-342900" lvl="0" marL="342900" marR="0" rtl="0" algn="ctr">
              <a:spcBef>
                <a:spcPts val="0"/>
              </a:spcBef>
              <a:spcAft>
                <a:spcPts val="0"/>
              </a:spcAft>
              <a:buClr>
                <a:schemeClr val="dk1"/>
              </a:buClr>
              <a:buSzPts val="2000"/>
              <a:buFont typeface="Noto Sans Symbols"/>
              <a:buChar char="✔"/>
            </a:pPr>
            <a:r>
              <a:rPr b="1" lang="fr-FR" sz="2000">
                <a:solidFill>
                  <a:schemeClr val="dk1"/>
                </a:solidFill>
                <a:latin typeface="Times New Roman"/>
                <a:ea typeface="Times New Roman"/>
                <a:cs typeface="Times New Roman"/>
                <a:sym typeface="Times New Roman"/>
              </a:rPr>
              <a:t>Community meetings take the form</a:t>
            </a:r>
            <a:r>
              <a:rPr b="1" lang="fr-FR" sz="2000">
                <a:solidFill>
                  <a:schemeClr val="dk1"/>
                </a:solidFill>
                <a:highlight>
                  <a:srgbClr val="FFFF00"/>
                </a:highlight>
                <a:latin typeface="Times New Roman"/>
                <a:ea typeface="Times New Roman"/>
                <a:cs typeface="Times New Roman"/>
                <a:sym typeface="Times New Roman"/>
              </a:rPr>
              <a:t> of public meetings with a larger group</a:t>
            </a:r>
            <a:r>
              <a:rPr b="1" lang="fr-FR" sz="2000">
                <a:solidFill>
                  <a:schemeClr val="dk1"/>
                </a:solidFill>
                <a:latin typeface="Times New Roman"/>
                <a:ea typeface="Times New Roman"/>
                <a:cs typeface="Times New Roman"/>
                <a:sym typeface="Times New Roman"/>
              </a:rPr>
              <a:t>. When used for the purpose of gathering project M&amp;E information, they should be </a:t>
            </a:r>
            <a:r>
              <a:rPr b="1" lang="fr-FR" sz="2000">
                <a:solidFill>
                  <a:srgbClr val="00B050"/>
                </a:solidFill>
                <a:latin typeface="Times New Roman"/>
                <a:ea typeface="Times New Roman"/>
                <a:cs typeface="Times New Roman"/>
                <a:sym typeface="Times New Roman"/>
              </a:rPr>
              <a:t>based on an interview guide or checklist and facilitated by an interdisciplinary team</a:t>
            </a:r>
            <a:r>
              <a:rPr b="1" lang="fr-FR" sz="2000">
                <a:solidFill>
                  <a:schemeClr val="dk1"/>
                </a:solidFill>
                <a:latin typeface="Times New Roman"/>
                <a:ea typeface="Times New Roman"/>
                <a:cs typeface="Times New Roman"/>
                <a:sym typeface="Times New Roman"/>
              </a:rPr>
              <a:t> rather than a single interviewer. </a:t>
            </a:r>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pic>
        <p:nvPicPr>
          <p:cNvPr id="388" name="Google Shape;388;p2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89" name="Google Shape;389;p2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90" name="Google Shape;390;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1" name="Google Shape;391;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92" name="Google Shape;392;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93" name="Google Shape;393;p22"/>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394" name="Google Shape;394;p2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95" name="Google Shape;395;p22"/>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396" name="Google Shape;396;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397" name="Google Shape;397;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98" name="Google Shape;398;p22"/>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399" name="Google Shape;399;p22"/>
          <p:cNvSpPr txBox="1"/>
          <p:nvPr/>
        </p:nvSpPr>
        <p:spPr>
          <a:xfrm>
            <a:off x="154940" y="1123315"/>
            <a:ext cx="8360410" cy="6911340"/>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14CD68"/>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Focus group interviews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Discussion with </a:t>
            </a:r>
            <a:r>
              <a:rPr b="1" lang="fr-FR" sz="2400">
                <a:solidFill>
                  <a:schemeClr val="dk1"/>
                </a:solidFill>
                <a:highlight>
                  <a:srgbClr val="00FF00"/>
                </a:highlight>
                <a:latin typeface="Times New Roman"/>
                <a:ea typeface="Times New Roman"/>
                <a:cs typeface="Times New Roman"/>
                <a:sym typeface="Times New Roman"/>
              </a:rPr>
              <a:t>selected groups</a:t>
            </a:r>
            <a:r>
              <a:rPr b="1" lang="fr-FR" sz="2400">
                <a:solidFill>
                  <a:schemeClr val="dk1"/>
                </a:solidFill>
                <a:latin typeface="Times New Roman"/>
                <a:ea typeface="Times New Roman"/>
                <a:cs typeface="Times New Roman"/>
                <a:sym typeface="Times New Roman"/>
              </a:rPr>
              <a:t> that are familiar with pertinent issues is another technique that </a:t>
            </a:r>
            <a:r>
              <a:rPr b="1" lang="fr-FR" sz="2400" u="sng">
                <a:solidFill>
                  <a:schemeClr val="dk1"/>
                </a:solidFill>
                <a:latin typeface="Times New Roman"/>
                <a:ea typeface="Times New Roman"/>
                <a:cs typeface="Times New Roman"/>
                <a:sym typeface="Times New Roman"/>
              </a:rPr>
              <a:t>can be used to explore issues and processes, and to clarify details and gather opinions</a:t>
            </a:r>
            <a:r>
              <a:rPr b="1" lang="fr-FR" sz="2400">
                <a:solidFill>
                  <a:schemeClr val="dk1"/>
                </a:solidFill>
                <a:latin typeface="Times New Roman"/>
                <a:ea typeface="Times New Roman"/>
                <a:cs typeface="Times New Roman"/>
                <a:sym typeface="Times New Roman"/>
              </a:rPr>
              <a:t>, before designing a formal and structured survey. </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Focus groups </a:t>
            </a:r>
            <a:r>
              <a:rPr b="1" lang="fr-FR" sz="2400">
                <a:solidFill>
                  <a:schemeClr val="dk1"/>
                </a:solidFill>
                <a:highlight>
                  <a:srgbClr val="FF00FF"/>
                </a:highlight>
                <a:latin typeface="Times New Roman"/>
                <a:ea typeface="Times New Roman"/>
                <a:cs typeface="Times New Roman"/>
                <a:sym typeface="Times New Roman"/>
              </a:rPr>
              <a:t>are particularly useful for assessing opinions of change</a:t>
            </a:r>
            <a:r>
              <a:rPr b="1" lang="fr-FR" sz="2400">
                <a:solidFill>
                  <a:schemeClr val="dk1"/>
                </a:solidFill>
                <a:latin typeface="Times New Roman"/>
                <a:ea typeface="Times New Roman"/>
                <a:cs typeface="Times New Roman"/>
                <a:sym typeface="Times New Roman"/>
              </a:rPr>
              <a:t> and</a:t>
            </a:r>
            <a:r>
              <a:rPr b="1" lang="fr-FR" sz="2400" u="sng">
                <a:solidFill>
                  <a:schemeClr val="dk1"/>
                </a:solidFill>
                <a:latin typeface="Times New Roman"/>
                <a:ea typeface="Times New Roman"/>
                <a:cs typeface="Times New Roman"/>
                <a:sym typeface="Times New Roman"/>
              </a:rPr>
              <a:t> the causes of change, and the quality of project services</a:t>
            </a:r>
            <a:r>
              <a:rPr b="1" lang="fr-FR" sz="2400">
                <a:solidFill>
                  <a:schemeClr val="dk1"/>
                </a:solidFill>
                <a:latin typeface="Times New Roman"/>
                <a:ea typeface="Times New Roman"/>
                <a:cs typeface="Times New Roman"/>
                <a:sym typeface="Times New Roman"/>
              </a:rPr>
              <a:t>, and for identifying areas that need improvement.</a:t>
            </a:r>
            <a:endParaRPr b="1" sz="2400">
              <a:solidFill>
                <a:schemeClr val="dk1"/>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3" name="Shape 403"/>
        <p:cNvGrpSpPr/>
        <p:nvPr/>
      </p:nvGrpSpPr>
      <p:grpSpPr>
        <a:xfrm>
          <a:off x="0" y="0"/>
          <a:ext cx="0" cy="0"/>
          <a:chOff x="0" y="0"/>
          <a:chExt cx="0" cy="0"/>
        </a:xfrm>
      </p:grpSpPr>
      <p:pic>
        <p:nvPicPr>
          <p:cNvPr id="404" name="Google Shape;404;p2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05" name="Google Shape;405;p2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06" name="Google Shape;406;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7" name="Google Shape;407;p2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08" name="Google Shape;408;p2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09" name="Google Shape;409;p23"/>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10" name="Google Shape;410;p2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11" name="Google Shape;411;p2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12" name="Google Shape;412;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13" name="Google Shape;413;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14" name="Google Shape;414;p23"/>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15" name="Google Shape;415;p23"/>
          <p:cNvSpPr txBox="1"/>
          <p:nvPr/>
        </p:nvSpPr>
        <p:spPr>
          <a:xfrm>
            <a:off x="154940" y="1123315"/>
            <a:ext cx="8360410" cy="6911340"/>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14CD68"/>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Key informant interviews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Key informants can be </a:t>
            </a:r>
            <a:r>
              <a:rPr b="1" lang="fr-FR" sz="2400">
                <a:solidFill>
                  <a:schemeClr val="dk1"/>
                </a:solidFill>
                <a:highlight>
                  <a:srgbClr val="00FFFF"/>
                </a:highlight>
                <a:latin typeface="Times New Roman"/>
                <a:ea typeface="Times New Roman"/>
                <a:cs typeface="Times New Roman"/>
                <a:sym typeface="Times New Roman"/>
              </a:rPr>
              <a:t>an important source of information for project M&amp;E. </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Questioning is generally </a:t>
            </a:r>
            <a:r>
              <a:rPr b="1" lang="fr-FR" sz="2400" u="sng">
                <a:solidFill>
                  <a:schemeClr val="dk1"/>
                </a:solidFill>
                <a:latin typeface="Times New Roman"/>
                <a:ea typeface="Times New Roman"/>
                <a:cs typeface="Times New Roman"/>
                <a:sym typeface="Times New Roman"/>
              </a:rPr>
              <a:t>semi-structured</a:t>
            </a:r>
            <a:r>
              <a:rPr b="1" lang="fr-FR" sz="2400">
                <a:solidFill>
                  <a:schemeClr val="dk1"/>
                </a:solidFill>
                <a:latin typeface="Times New Roman"/>
                <a:ea typeface="Times New Roman"/>
                <a:cs typeface="Times New Roman"/>
                <a:sym typeface="Times New Roman"/>
              </a:rPr>
              <a:t> and open-ended but can make use of structured close-ended questionnaires.</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Key informants will be </a:t>
            </a:r>
            <a:r>
              <a:rPr b="1" lang="fr-FR" sz="2400">
                <a:solidFill>
                  <a:srgbClr val="0070C0"/>
                </a:solidFill>
                <a:latin typeface="Times New Roman"/>
                <a:ea typeface="Times New Roman"/>
                <a:cs typeface="Times New Roman"/>
                <a:sym typeface="Times New Roman"/>
              </a:rPr>
              <a:t>a small and purposively selected sample</a:t>
            </a:r>
            <a:r>
              <a:rPr b="1" lang="fr-FR" sz="2400">
                <a:solidFill>
                  <a:schemeClr val="dk1"/>
                </a:solidFill>
                <a:latin typeface="Times New Roman"/>
                <a:ea typeface="Times New Roman"/>
                <a:cs typeface="Times New Roman"/>
                <a:sym typeface="Times New Roman"/>
              </a:rPr>
              <a:t>, chosen because of their particular knowledge and position.</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The selection of informants </a:t>
            </a:r>
            <a:r>
              <a:rPr b="1" lang="fr-FR" sz="2400">
                <a:solidFill>
                  <a:srgbClr val="00B050"/>
                </a:solidFill>
                <a:latin typeface="Times New Roman"/>
                <a:ea typeface="Times New Roman"/>
                <a:cs typeface="Times New Roman"/>
                <a:sym typeface="Times New Roman"/>
              </a:rPr>
              <a:t>should adequately represent possibly diverse viewpoints and concerns</a:t>
            </a:r>
            <a:r>
              <a:rPr b="1" lang="fr-FR" sz="2400">
                <a:solidFill>
                  <a:schemeClr val="dk1"/>
                </a:solidFill>
                <a:latin typeface="Times New Roman"/>
                <a:ea typeface="Times New Roman"/>
                <a:cs typeface="Times New Roman"/>
                <a:sym typeface="Times New Roman"/>
              </a:rPr>
              <a:t>, and should be sensitive to gender or other sources of bias</a:t>
            </a:r>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pic>
        <p:nvPicPr>
          <p:cNvPr id="420" name="Google Shape;420;p2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21" name="Google Shape;421;p2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22" name="Google Shape;422;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3" name="Google Shape;423;p2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24" name="Google Shape;424;p2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25" name="Google Shape;425;p24"/>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26" name="Google Shape;426;p2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27" name="Google Shape;427;p2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28" name="Google Shape;428;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29" name="Google Shape;429;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30" name="Google Shape;430;p24"/>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31" name="Google Shape;431;p24"/>
          <p:cNvSpPr txBox="1"/>
          <p:nvPr/>
        </p:nvSpPr>
        <p:spPr>
          <a:xfrm>
            <a:off x="181610" y="1176655"/>
            <a:ext cx="8360410" cy="5556885"/>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E30000"/>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Rapid Appraisal (RA)</a:t>
            </a:r>
            <a:endParaRPr/>
          </a:p>
          <a:p>
            <a:pPr indent="-190500" lvl="0" marL="34290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RRA can be described as </a:t>
            </a:r>
            <a:r>
              <a:rPr b="1" lang="fr-FR" sz="2400">
                <a:solidFill>
                  <a:schemeClr val="dk1"/>
                </a:solidFill>
                <a:highlight>
                  <a:srgbClr val="FFFF00"/>
                </a:highlight>
                <a:latin typeface="Times New Roman"/>
                <a:ea typeface="Times New Roman"/>
                <a:cs typeface="Times New Roman"/>
                <a:sym typeface="Times New Roman"/>
              </a:rPr>
              <a:t>a systematic but semi-structured research activity </a:t>
            </a:r>
            <a:r>
              <a:rPr b="1" lang="fr-FR" sz="2400">
                <a:solidFill>
                  <a:schemeClr val="dk1"/>
                </a:solidFill>
                <a:latin typeface="Times New Roman"/>
                <a:ea typeface="Times New Roman"/>
                <a:cs typeface="Times New Roman"/>
                <a:sym typeface="Times New Roman"/>
              </a:rPr>
              <a:t>carried out by </a:t>
            </a:r>
            <a:r>
              <a:rPr b="1" lang="fr-FR" sz="2400" u="sng">
                <a:solidFill>
                  <a:schemeClr val="dk1"/>
                </a:solidFill>
                <a:latin typeface="Times New Roman"/>
                <a:ea typeface="Times New Roman"/>
                <a:cs typeface="Times New Roman"/>
                <a:sym typeface="Times New Roman"/>
              </a:rPr>
              <a:t>a multidisciplinary team over a relatively short period of time</a:t>
            </a:r>
            <a:r>
              <a:rPr b="1" lang="fr-FR" sz="2400">
                <a:solidFill>
                  <a:schemeClr val="dk1"/>
                </a:solidFill>
                <a:latin typeface="Times New Roman"/>
                <a:ea typeface="Times New Roman"/>
                <a:cs typeface="Times New Roman"/>
                <a:sym typeface="Times New Roman"/>
              </a:rPr>
              <a:t>.</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It can involve a range of informal data collection techniques such as semi-structured interviews, transect walks, mapping, and wealth and matrix ranking.</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It can be used as part of the project M&amp;E system, either at appraisal </a:t>
            </a:r>
            <a:r>
              <a:rPr b="1" lang="fr-FR" sz="2400">
                <a:solidFill>
                  <a:schemeClr val="dk1"/>
                </a:solidFill>
                <a:highlight>
                  <a:srgbClr val="00FFFF"/>
                </a:highlight>
                <a:latin typeface="Times New Roman"/>
                <a:ea typeface="Times New Roman"/>
                <a:cs typeface="Times New Roman"/>
                <a:sym typeface="Times New Roman"/>
              </a:rPr>
              <a:t>to gather baseline information and help improve project design.</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 name="Shape 435"/>
        <p:cNvGrpSpPr/>
        <p:nvPr/>
      </p:nvGrpSpPr>
      <p:grpSpPr>
        <a:xfrm>
          <a:off x="0" y="0"/>
          <a:ext cx="0" cy="0"/>
          <a:chOff x="0" y="0"/>
          <a:chExt cx="0" cy="0"/>
        </a:xfrm>
      </p:grpSpPr>
      <p:pic>
        <p:nvPicPr>
          <p:cNvPr id="436" name="Google Shape;436;p2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37" name="Google Shape;437;p2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38" name="Google Shape;438;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9" name="Google Shape;439;p2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40" name="Google Shape;440;p2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41" name="Google Shape;441;p25"/>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42" name="Google Shape;442;p2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43" name="Google Shape;443;p25"/>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44" name="Google Shape;444;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45" name="Google Shape;445;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46" name="Google Shape;446;p25"/>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47" name="Google Shape;447;p25"/>
          <p:cNvSpPr txBox="1"/>
          <p:nvPr/>
        </p:nvSpPr>
        <p:spPr>
          <a:xfrm>
            <a:off x="154940" y="1123315"/>
            <a:ext cx="8360410" cy="5803265"/>
          </a:xfrm>
          <a:prstGeom prst="rect">
            <a:avLst/>
          </a:prstGeom>
          <a:noFill/>
          <a:ln>
            <a:noFill/>
          </a:ln>
        </p:spPr>
        <p:txBody>
          <a:bodyPr anchorCtr="0" anchor="t" bIns="45700" lIns="91425" spcFirstLastPara="1" rIns="91425" wrap="square" tIns="45700">
            <a:spAutoFit/>
          </a:bodyPr>
          <a:lstStyle/>
          <a:p>
            <a:pPr indent="-2540" lvl="0" marL="2540" marR="0" rtl="0" algn="l">
              <a:lnSpc>
                <a:spcPct val="130000"/>
              </a:lnSpc>
              <a:spcBef>
                <a:spcPts val="0"/>
              </a:spcBef>
              <a:spcAft>
                <a:spcPts val="0"/>
              </a:spcAft>
              <a:buClr>
                <a:schemeClr val="dk1"/>
              </a:buClr>
              <a:buSzPts val="2400"/>
              <a:buFont typeface="Arial"/>
              <a:buNone/>
            </a:pPr>
            <a:r>
              <a:t/>
            </a:r>
            <a:endParaRPr b="1" sz="2400">
              <a:solidFill>
                <a:srgbClr val="E30000"/>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Participatory Appraisal (PA)</a:t>
            </a:r>
            <a:endParaRPr/>
          </a:p>
          <a:p>
            <a:pPr indent="-190500" lvl="0" marL="34290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PA uses </a:t>
            </a:r>
            <a:r>
              <a:rPr b="1" lang="fr-FR" sz="2400">
                <a:solidFill>
                  <a:schemeClr val="dk1"/>
                </a:solidFill>
                <a:highlight>
                  <a:srgbClr val="FF00FF"/>
                </a:highlight>
                <a:latin typeface="Times New Roman"/>
                <a:ea typeface="Times New Roman"/>
                <a:cs typeface="Times New Roman"/>
                <a:sym typeface="Times New Roman"/>
              </a:rPr>
              <a:t>a similar array of data collection methods to RRA </a:t>
            </a:r>
            <a:r>
              <a:rPr b="1" lang="fr-FR" sz="2400">
                <a:solidFill>
                  <a:schemeClr val="dk1"/>
                </a:solidFill>
                <a:latin typeface="Times New Roman"/>
                <a:ea typeface="Times New Roman"/>
                <a:cs typeface="Times New Roman"/>
                <a:sym typeface="Times New Roman"/>
              </a:rPr>
              <a:t>but places greater </a:t>
            </a:r>
            <a:r>
              <a:rPr b="1" lang="fr-FR" sz="2400" u="sng">
                <a:solidFill>
                  <a:schemeClr val="dk1"/>
                </a:solidFill>
                <a:latin typeface="Times New Roman"/>
                <a:ea typeface="Times New Roman"/>
                <a:cs typeface="Times New Roman"/>
                <a:sym typeface="Times New Roman"/>
              </a:rPr>
              <a:t>emphasis on the participation of local people</a:t>
            </a:r>
            <a:r>
              <a:rPr b="1" lang="fr-FR" sz="2400">
                <a:solidFill>
                  <a:schemeClr val="dk1"/>
                </a:solidFill>
                <a:latin typeface="Times New Roman"/>
                <a:ea typeface="Times New Roman"/>
                <a:cs typeface="Times New Roman"/>
                <a:sym typeface="Times New Roman"/>
              </a:rPr>
              <a:t> in </a:t>
            </a:r>
            <a:r>
              <a:rPr b="1" lang="fr-FR" sz="2400">
                <a:solidFill>
                  <a:schemeClr val="dk1"/>
                </a:solidFill>
                <a:highlight>
                  <a:srgbClr val="FFFF00"/>
                </a:highlight>
                <a:latin typeface="Times New Roman"/>
                <a:ea typeface="Times New Roman"/>
                <a:cs typeface="Times New Roman"/>
                <a:sym typeface="Times New Roman"/>
              </a:rPr>
              <a:t>identifying the issues to be investigated and in the collection and analysis of data</a:t>
            </a:r>
            <a:r>
              <a:rPr b="1" lang="fr-FR" sz="2400">
                <a:solidFill>
                  <a:schemeClr val="dk1"/>
                </a:solidFill>
                <a:latin typeface="Times New Roman"/>
                <a:ea typeface="Times New Roman"/>
                <a:cs typeface="Times New Roman"/>
                <a:sym typeface="Times New Roman"/>
              </a:rPr>
              <a:t>. </a:t>
            </a:r>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Such approaches </a:t>
            </a:r>
            <a:r>
              <a:rPr b="1" lang="fr-FR" sz="2400">
                <a:solidFill>
                  <a:srgbClr val="C00000"/>
                </a:solidFill>
                <a:latin typeface="Times New Roman"/>
                <a:ea typeface="Times New Roman"/>
                <a:cs typeface="Times New Roman"/>
                <a:sym typeface="Times New Roman"/>
              </a:rPr>
              <a:t>should be integral to participatory approaches to project management and implementation</a:t>
            </a:r>
            <a:r>
              <a:rPr b="1" lang="fr-FR" sz="2400">
                <a:solidFill>
                  <a:schemeClr val="dk1"/>
                </a:solidFill>
                <a:latin typeface="Times New Roman"/>
                <a:ea typeface="Times New Roman"/>
                <a:cs typeface="Times New Roman"/>
                <a:sym typeface="Times New Roman"/>
              </a:rPr>
              <a:t>.</a:t>
            </a:r>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pic>
        <p:nvPicPr>
          <p:cNvPr id="452" name="Google Shape;452;p2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53" name="Google Shape;453;p2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54" name="Google Shape;454;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5" name="Google Shape;455;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56" name="Google Shape;456;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57" name="Google Shape;457;p26"/>
          <p:cNvPicPr preferRelativeResize="0"/>
          <p:nvPr/>
        </p:nvPicPr>
        <p:blipFill rotWithShape="1">
          <a:blip r:embed="rId8">
            <a:alphaModFix/>
          </a:blip>
          <a:srcRect b="0" l="0" r="0" t="0"/>
          <a:stretch/>
        </p:blipFill>
        <p:spPr>
          <a:xfrm>
            <a:off x="8654943" y="533330"/>
            <a:ext cx="3267424" cy="5907194"/>
          </a:xfrm>
          <a:prstGeom prst="rect">
            <a:avLst/>
          </a:prstGeom>
          <a:noFill/>
          <a:ln>
            <a:noFill/>
          </a:ln>
        </p:spPr>
      </p:pic>
      <p:pic>
        <p:nvPicPr>
          <p:cNvPr id="458" name="Google Shape;458;p2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59" name="Google Shape;459;p26"/>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60" name="Google Shape;46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461" name="Google Shape;461;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462" name="Google Shape;462;p26"/>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63" name="Google Shape;463;p26"/>
          <p:cNvSpPr txBox="1"/>
          <p:nvPr/>
        </p:nvSpPr>
        <p:spPr>
          <a:xfrm>
            <a:off x="154940" y="923290"/>
            <a:ext cx="8360410" cy="4510405"/>
          </a:xfrm>
          <a:prstGeom prst="rect">
            <a:avLst/>
          </a:prstGeom>
          <a:noFill/>
          <a:ln>
            <a:noFill/>
          </a:ln>
        </p:spPr>
        <p:txBody>
          <a:bodyPr anchorCtr="0" anchor="t" bIns="45700" lIns="91425" spcFirstLastPara="1" rIns="91425" wrap="square" tIns="45700">
            <a:spAutoFit/>
          </a:bodyPr>
          <a:lstStyle/>
          <a:p>
            <a:pPr indent="-2540" lvl="0" marL="2540" marR="0" rtl="0" algn="ctr">
              <a:lnSpc>
                <a:spcPct val="130000"/>
              </a:lnSpc>
              <a:spcBef>
                <a:spcPts val="0"/>
              </a:spcBef>
              <a:spcAft>
                <a:spcPts val="0"/>
              </a:spcAft>
              <a:buClr>
                <a:srgbClr val="007BD3"/>
              </a:buClr>
              <a:buSzPts val="2400"/>
              <a:buFont typeface="Arial"/>
              <a:buNone/>
            </a:pPr>
            <a:r>
              <a:rPr b="1" i="1" lang="fr-FR" sz="2400">
                <a:solidFill>
                  <a:srgbClr val="007BD3"/>
                </a:solidFill>
                <a:latin typeface="Times New Roman"/>
                <a:ea typeface="Times New Roman"/>
                <a:cs typeface="Times New Roman"/>
                <a:sym typeface="Times New Roman"/>
              </a:rPr>
              <a:t> </a:t>
            </a:r>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Direct observation</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This method involves</a:t>
            </a:r>
            <a:r>
              <a:rPr b="1" lang="fr-FR" sz="2400">
                <a:solidFill>
                  <a:schemeClr val="dk1"/>
                </a:solidFill>
                <a:highlight>
                  <a:srgbClr val="FFFF00"/>
                </a:highlight>
                <a:latin typeface="Times New Roman"/>
                <a:ea typeface="Times New Roman"/>
                <a:cs typeface="Times New Roman"/>
                <a:sym typeface="Times New Roman"/>
              </a:rPr>
              <a:t> structured observation of an activity</a:t>
            </a:r>
            <a:r>
              <a:rPr b="1" lang="fr-FR" sz="2400">
                <a:solidFill>
                  <a:schemeClr val="dk1"/>
                </a:solidFill>
                <a:latin typeface="Times New Roman"/>
                <a:ea typeface="Times New Roman"/>
                <a:cs typeface="Times New Roman"/>
                <a:sym typeface="Times New Roman"/>
              </a:rPr>
              <a:t>, </a:t>
            </a:r>
            <a:r>
              <a:rPr b="1" lang="fr-FR" sz="2400">
                <a:solidFill>
                  <a:schemeClr val="dk1"/>
                </a:solidFill>
                <a:highlight>
                  <a:srgbClr val="FFFF00"/>
                </a:highlight>
                <a:latin typeface="Times New Roman"/>
                <a:ea typeface="Times New Roman"/>
                <a:cs typeface="Times New Roman"/>
                <a:sym typeface="Times New Roman"/>
              </a:rPr>
              <a:t>behaviour, relationship, phenomenon, network, or process </a:t>
            </a:r>
            <a:r>
              <a:rPr b="1" lang="fr-FR" sz="2400">
                <a:solidFill>
                  <a:schemeClr val="dk1"/>
                </a:solidFill>
                <a:latin typeface="Times New Roman"/>
                <a:ea typeface="Times New Roman"/>
                <a:cs typeface="Times New Roman"/>
                <a:sym typeface="Times New Roman"/>
              </a:rPr>
              <a:t>in the field. </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It can be used </a:t>
            </a:r>
            <a:r>
              <a:rPr b="1" lang="fr-FR" sz="2400" u="sng">
                <a:solidFill>
                  <a:schemeClr val="dk1"/>
                </a:solidFill>
                <a:latin typeface="Times New Roman"/>
                <a:ea typeface="Times New Roman"/>
                <a:cs typeface="Times New Roman"/>
                <a:sym typeface="Times New Roman"/>
              </a:rPr>
              <a:t>to understand the context in which M&amp;E data are collected, and help explain M&amp;E results</a:t>
            </a:r>
            <a:r>
              <a:rPr b="1" lang="fr-FR" sz="2400">
                <a:solidFill>
                  <a:schemeClr val="dk1"/>
                </a:solidFill>
                <a:latin typeface="Times New Roman"/>
                <a:ea typeface="Times New Roman"/>
                <a:cs typeface="Times New Roman"/>
                <a:sym typeface="Times New Roman"/>
              </a:rPr>
              <a:t>.</a:t>
            </a:r>
            <a:endParaRPr/>
          </a:p>
          <a:p>
            <a:pPr indent="-342900" lvl="0" marL="342900" marR="0" rtl="0" algn="just">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Phenomena and processes can be studied in their natural setting and a holistic understanding gained.</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15900" lvl="0" marL="342900" marR="0" rtl="0" algn="just">
              <a:lnSpc>
                <a:spcPct val="10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pic>
        <p:nvPicPr>
          <p:cNvPr id="468" name="Google Shape;468;p27"/>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469" name="Google Shape;469;p27"/>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470" name="Google Shape;470;p27"/>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471" name="Google Shape;471;p27"/>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472" name="Google Shape;472;p27"/>
          <p:cNvSpPr txBox="1"/>
          <p:nvPr/>
        </p:nvSpPr>
        <p:spPr>
          <a:xfrm>
            <a:off x="53975" y="1555115"/>
            <a:ext cx="9401175" cy="4964430"/>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Written documents analysis and review of programme records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This method involves </a:t>
            </a:r>
            <a:r>
              <a:rPr b="1" lang="fr-FR" sz="2400">
                <a:solidFill>
                  <a:schemeClr val="dk1"/>
                </a:solidFill>
                <a:highlight>
                  <a:srgbClr val="FFFF00"/>
                </a:highlight>
                <a:latin typeface="Times New Roman"/>
                <a:ea typeface="Times New Roman"/>
                <a:cs typeface="Times New Roman"/>
                <a:sym typeface="Times New Roman"/>
              </a:rPr>
              <a:t>reviewing project documents and records such as administrative databases, training materials, correspondence and routine progress reports</a:t>
            </a:r>
            <a:r>
              <a:rPr b="1" lang="fr-FR" sz="2400">
                <a:solidFill>
                  <a:schemeClr val="dk1"/>
                </a:solidFill>
                <a:latin typeface="Times New Roman"/>
                <a:ea typeface="Times New Roman"/>
                <a:cs typeface="Times New Roman"/>
                <a:sym typeface="Times New Roman"/>
              </a:rPr>
              <a:t>. </a:t>
            </a:r>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It can be</a:t>
            </a:r>
            <a:r>
              <a:rPr b="1" lang="fr-FR" sz="2400" u="sng">
                <a:solidFill>
                  <a:schemeClr val="dk1"/>
                </a:solidFill>
                <a:latin typeface="Times New Roman"/>
                <a:ea typeface="Times New Roman"/>
                <a:cs typeface="Times New Roman"/>
                <a:sym typeface="Times New Roman"/>
              </a:rPr>
              <a:t> very useful</a:t>
            </a:r>
            <a:r>
              <a:rPr b="1" lang="fr-FR" sz="2400">
                <a:solidFill>
                  <a:schemeClr val="dk1"/>
                </a:solidFill>
                <a:latin typeface="Times New Roman"/>
                <a:ea typeface="Times New Roman"/>
                <a:cs typeface="Times New Roman"/>
                <a:sym typeface="Times New Roman"/>
              </a:rPr>
              <a:t> </a:t>
            </a:r>
            <a:r>
              <a:rPr b="1" i="1" lang="fr-FR" sz="2400">
                <a:solidFill>
                  <a:schemeClr val="accent5"/>
                </a:solidFill>
                <a:latin typeface="Times New Roman"/>
                <a:ea typeface="Times New Roman"/>
                <a:cs typeface="Times New Roman"/>
                <a:sym typeface="Times New Roman"/>
              </a:rPr>
              <a:t>in identifying issues to investigate further and provide evidence of action, change, and impact, to support respondents’ perceptions.</a:t>
            </a:r>
            <a:r>
              <a:rPr b="1" lang="fr-FR" sz="2400">
                <a:solidFill>
                  <a:srgbClr val="C00000"/>
                </a:solidFill>
                <a:latin typeface="Times New Roman"/>
                <a:ea typeface="Times New Roman"/>
                <a:cs typeface="Times New Roman"/>
                <a:sym typeface="Times New Roman"/>
              </a:rPr>
              <a:t> </a:t>
            </a:r>
            <a:endParaRPr b="1" sz="2400">
              <a:solidFill>
                <a:schemeClr val="dk1"/>
              </a:solidFill>
              <a:latin typeface="Times New Roman"/>
              <a:ea typeface="Times New Roman"/>
              <a:cs typeface="Times New Roman"/>
              <a:sym typeface="Times New Roman"/>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
        <p:nvSpPr>
          <p:cNvPr id="473" name="Google Shape;473;p27"/>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74" name="Google Shape;474;p27"/>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pic>
        <p:nvPicPr>
          <p:cNvPr id="479" name="Google Shape;479;p28"/>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480" name="Google Shape;480;p28"/>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481" name="Google Shape;481;p28"/>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482" name="Google Shape;482;p28"/>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483" name="Google Shape;483;p28"/>
          <p:cNvSpPr txBox="1"/>
          <p:nvPr/>
        </p:nvSpPr>
        <p:spPr>
          <a:xfrm>
            <a:off x="53975" y="1555115"/>
            <a:ext cx="9401175" cy="4817110"/>
          </a:xfrm>
          <a:prstGeom prst="rect">
            <a:avLst/>
          </a:prstGeom>
          <a:noFill/>
          <a:ln>
            <a:noFill/>
          </a:ln>
        </p:spPr>
        <p:txBody>
          <a:bodyPr anchorCtr="0" anchor="t" bIns="45700" lIns="91425" spcFirstLastPara="1" rIns="91425" wrap="square" tIns="45700">
            <a:spAutoFit/>
          </a:bodyPr>
          <a:lstStyle/>
          <a:p>
            <a:pPr indent="-457835" lvl="0" marL="457835" marR="0" rtl="0" algn="ctr">
              <a:lnSpc>
                <a:spcPct val="100000"/>
              </a:lnSpc>
              <a:spcBef>
                <a:spcPts val="0"/>
              </a:spcBef>
              <a:spcAft>
                <a:spcPts val="0"/>
              </a:spcAft>
              <a:buClr>
                <a:srgbClr val="00B0F0"/>
              </a:buClr>
              <a:buSzPts val="2400"/>
              <a:buFont typeface="Times New Roman"/>
              <a:buNone/>
            </a:pPr>
            <a:r>
              <a:rPr b="1" lang="fr-FR" sz="2400">
                <a:solidFill>
                  <a:srgbClr val="00B0F0"/>
                </a:solidFill>
                <a:latin typeface="Times New Roman"/>
                <a:ea typeface="Times New Roman"/>
                <a:cs typeface="Times New Roman"/>
                <a:sym typeface="Times New Roman"/>
              </a:rPr>
              <a:t>(4)Where applicable, building on data collection with an evaluation framework and methodology capable of establishing causation (attribution).</a:t>
            </a:r>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40000"/>
              </a:lnSpc>
              <a:spcBef>
                <a:spcPts val="0"/>
              </a:spcBef>
              <a:spcAft>
                <a:spcPts val="0"/>
              </a:spcAft>
              <a:buClr>
                <a:srgbClr val="14CD68"/>
              </a:buClr>
              <a:buSzPts val="2400"/>
              <a:buFont typeface="Noto Sans Symbols"/>
              <a:buChar char="⮚"/>
            </a:pPr>
            <a:r>
              <a:rPr b="1" lang="fr-FR" sz="2400">
                <a:solidFill>
                  <a:srgbClr val="14CD68"/>
                </a:solidFill>
                <a:latin typeface="Times New Roman"/>
                <a:ea typeface="Times New Roman"/>
                <a:cs typeface="Times New Roman"/>
                <a:sym typeface="Times New Roman"/>
              </a:rPr>
              <a:t>As a continuously available mode of analysis for project managers ongoing evaluation can be used to address the following key questions:</a:t>
            </a:r>
            <a:endParaRPr/>
          </a:p>
        </p:txBody>
      </p:sp>
      <p:sp>
        <p:nvSpPr>
          <p:cNvPr id="484" name="Google Shape;484;p28"/>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85" name="Google Shape;485;p28"/>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
        <p:nvSpPr>
          <p:cNvPr id="486" name="Google Shape;486;p28"/>
          <p:cNvSpPr/>
          <p:nvPr/>
        </p:nvSpPr>
        <p:spPr>
          <a:xfrm>
            <a:off x="4715510" y="2877820"/>
            <a:ext cx="581660" cy="1880235"/>
          </a:xfrm>
          <a:prstGeom prst="upDownArrow">
            <a:avLst>
              <a:gd fmla="val 50000" name="adj1"/>
              <a:gd fmla="val 50000" name="adj2"/>
            </a:avLst>
          </a:prstGeom>
          <a:solidFill>
            <a:schemeClr val="accent2"/>
          </a:solidFill>
          <a:ln cap="flat" cmpd="sng" w="12700">
            <a:solidFill>
              <a:srgbClr val="AC5B2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pic>
        <p:nvPicPr>
          <p:cNvPr id="491" name="Google Shape;491;p29"/>
          <p:cNvPicPr preferRelativeResize="0"/>
          <p:nvPr/>
        </p:nvPicPr>
        <p:blipFill rotWithShape="1">
          <a:blip r:embed="rId3">
            <a:alphaModFix/>
          </a:blip>
          <a:srcRect b="0" l="0" r="0" t="0"/>
          <a:stretch/>
        </p:blipFill>
        <p:spPr>
          <a:xfrm>
            <a:off x="9833969" y="-27434"/>
            <a:ext cx="2483250" cy="6912868"/>
          </a:xfrm>
          <a:prstGeom prst="rect">
            <a:avLst/>
          </a:prstGeom>
          <a:noFill/>
          <a:ln>
            <a:noFill/>
          </a:ln>
        </p:spPr>
      </p:pic>
      <p:pic>
        <p:nvPicPr>
          <p:cNvPr id="492" name="Google Shape;492;p29"/>
          <p:cNvPicPr preferRelativeResize="0"/>
          <p:nvPr/>
        </p:nvPicPr>
        <p:blipFill rotWithShape="1">
          <a:blip r:embed="rId4">
            <a:alphaModFix/>
          </a:blip>
          <a:srcRect b="0" l="0" r="0" t="0"/>
          <a:stretch/>
        </p:blipFill>
        <p:spPr>
          <a:xfrm>
            <a:off x="9575165" y="367030"/>
            <a:ext cx="2347595" cy="5896610"/>
          </a:xfrm>
          <a:prstGeom prst="rect">
            <a:avLst/>
          </a:prstGeom>
          <a:noFill/>
          <a:ln>
            <a:noFill/>
          </a:ln>
        </p:spPr>
      </p:pic>
      <p:pic>
        <p:nvPicPr>
          <p:cNvPr id="493" name="Google Shape;493;p29"/>
          <p:cNvPicPr preferRelativeResize="0"/>
          <p:nvPr/>
        </p:nvPicPr>
        <p:blipFill rotWithShape="1">
          <a:blip r:embed="rId5">
            <a:alphaModFix/>
          </a:blip>
          <a:srcRect b="0" l="0" r="0" t="0"/>
          <a:stretch/>
        </p:blipFill>
        <p:spPr>
          <a:xfrm>
            <a:off x="-108036" y="-102235"/>
            <a:ext cx="9533101" cy="1610200"/>
          </a:xfrm>
          <a:prstGeom prst="rect">
            <a:avLst/>
          </a:prstGeom>
          <a:noFill/>
          <a:ln>
            <a:noFill/>
          </a:ln>
        </p:spPr>
      </p:pic>
      <p:sp>
        <p:nvSpPr>
          <p:cNvPr id="494" name="Google Shape;494;p29"/>
          <p:cNvSpPr txBox="1"/>
          <p:nvPr/>
        </p:nvSpPr>
        <p:spPr>
          <a:xfrm>
            <a:off x="113030" y="1245870"/>
            <a:ext cx="9372600" cy="57772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Arial"/>
              <a:buNone/>
            </a:pPr>
            <a:r>
              <a:t/>
            </a:r>
            <a:endParaRPr b="1" sz="2400">
              <a:solidFill>
                <a:schemeClr val="dk1"/>
              </a:solidFill>
              <a:latin typeface="Times New Roman"/>
              <a:ea typeface="Times New Roman"/>
              <a:cs typeface="Times New Roman"/>
              <a:sym typeface="Times New Roman"/>
            </a:endParaRPr>
          </a:p>
          <a:p>
            <a:pPr indent="-342900" lvl="0" marL="342900" marR="0" rtl="0" algn="l">
              <a:lnSpc>
                <a:spcPct val="12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Is the response of the targeted populations as anticipated and satisfactory?</a:t>
            </a:r>
            <a:endParaRPr/>
          </a:p>
          <a:p>
            <a:pPr indent="-342900" lvl="0" marL="342900" marR="0" rtl="0" algn="l">
              <a:lnSpc>
                <a:spcPct val="12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t>
            </a:r>
            <a:r>
              <a:rPr b="1" lang="fr-FR" sz="2400">
                <a:solidFill>
                  <a:srgbClr val="FECF40"/>
                </a:solidFill>
                <a:latin typeface="Times New Roman"/>
                <a:ea typeface="Times New Roman"/>
                <a:cs typeface="Times New Roman"/>
                <a:sym typeface="Times New Roman"/>
              </a:rPr>
              <a:t>What are the effects of the project on agricultural and other rural products?</a:t>
            </a:r>
            <a:endParaRPr b="1" sz="2400">
              <a:solidFill>
                <a:schemeClr val="dk1"/>
              </a:solidFill>
              <a:latin typeface="Times New Roman"/>
              <a:ea typeface="Times New Roman"/>
              <a:cs typeface="Times New Roman"/>
              <a:sym typeface="Times New Roman"/>
            </a:endParaRPr>
          </a:p>
          <a:p>
            <a:pPr indent="-342900" lvl="0" marL="342900" marR="0" rtl="0" algn="l">
              <a:lnSpc>
                <a:spcPct val="12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t>
            </a:r>
            <a:r>
              <a:rPr b="1" lang="fr-FR" sz="2400">
                <a:solidFill>
                  <a:srgbClr val="9EE256"/>
                </a:solidFill>
                <a:latin typeface="Times New Roman"/>
                <a:ea typeface="Times New Roman"/>
                <a:cs typeface="Times New Roman"/>
                <a:sym typeface="Times New Roman"/>
              </a:rPr>
              <a:t>Are there any unanticipated effects, positive or negative, for the project or in relation to its wider environment?</a:t>
            </a:r>
            <a:endParaRPr b="1" sz="2400">
              <a:solidFill>
                <a:schemeClr val="dk1"/>
              </a:solidFill>
              <a:latin typeface="Times New Roman"/>
              <a:ea typeface="Times New Roman"/>
              <a:cs typeface="Times New Roman"/>
              <a:sym typeface="Times New Roman"/>
            </a:endParaRPr>
          </a:p>
          <a:p>
            <a:pPr indent="-342900" lvl="0" marL="342900" marR="0" rtl="0" algn="l">
              <a:lnSpc>
                <a:spcPct val="12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t>
            </a:r>
            <a:r>
              <a:rPr b="1" lang="fr-FR" sz="2400">
                <a:solidFill>
                  <a:srgbClr val="007BD3"/>
                </a:solidFill>
                <a:latin typeface="Times New Roman"/>
                <a:ea typeface="Times New Roman"/>
                <a:cs typeface="Times New Roman"/>
                <a:sym typeface="Times New Roman"/>
              </a:rPr>
              <a:t>Can the causes of all observed changes be discerned and established with evidence?</a:t>
            </a:r>
            <a:endParaRPr/>
          </a:p>
          <a:p>
            <a:pPr indent="-342900" lvl="0" marL="342900" marR="0" rtl="0" algn="l">
              <a:lnSpc>
                <a:spcPct val="12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a:t>
            </a:r>
            <a:r>
              <a:rPr b="1" lang="fr-FR" sz="2400">
                <a:solidFill>
                  <a:srgbClr val="7B32B2"/>
                </a:solidFill>
                <a:latin typeface="Times New Roman"/>
                <a:ea typeface="Times New Roman"/>
                <a:cs typeface="Times New Roman"/>
                <a:sym typeface="Times New Roman"/>
              </a:rPr>
              <a:t>Does the logic of the intervention model of the project remain valid (ie is it the right design)?</a:t>
            </a:r>
            <a:endParaRPr/>
          </a:p>
          <a:p>
            <a:pPr indent="-342900" lvl="0" marL="342900" marR="0" rtl="0" algn="l">
              <a:lnSpc>
                <a:spcPct val="120000"/>
              </a:lnSpc>
              <a:spcBef>
                <a:spcPts val="0"/>
              </a:spcBef>
              <a:spcAft>
                <a:spcPts val="0"/>
              </a:spcAft>
              <a:buClr>
                <a:srgbClr val="012D86"/>
              </a:buClr>
              <a:buSzPts val="2400"/>
              <a:buFont typeface="Noto Sans Symbols"/>
              <a:buChar char="❑"/>
            </a:pPr>
            <a:r>
              <a:rPr b="1" lang="fr-FR" sz="2400">
                <a:solidFill>
                  <a:srgbClr val="012D86"/>
                </a:solidFill>
                <a:latin typeface="Times New Roman"/>
                <a:ea typeface="Times New Roman"/>
                <a:cs typeface="Times New Roman"/>
                <a:sym typeface="Times New Roman"/>
              </a:rPr>
              <a:t>Are any ad hoc special or diagnostic studies needed to help answer any of these questions? </a:t>
            </a:r>
            <a:endParaRPr/>
          </a:p>
        </p:txBody>
      </p:sp>
      <p:sp>
        <p:nvSpPr>
          <p:cNvPr id="495" name="Google Shape;495;p29"/>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496" name="Google Shape;496;p29"/>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pic>
        <p:nvPicPr>
          <p:cNvPr id="501" name="Google Shape;501;p30"/>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502" name="Google Shape;502;p30"/>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503" name="Google Shape;503;p30"/>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504" name="Google Shape;504;p30"/>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505" name="Google Shape;505;p30"/>
          <p:cNvSpPr txBox="1"/>
          <p:nvPr/>
        </p:nvSpPr>
        <p:spPr>
          <a:xfrm>
            <a:off x="53975" y="1555115"/>
            <a:ext cx="9401175" cy="4964430"/>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Experimental designs (randomisation)</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These are considered</a:t>
            </a:r>
            <a:r>
              <a:rPr b="1" lang="fr-FR" sz="2400">
                <a:solidFill>
                  <a:schemeClr val="dk1"/>
                </a:solidFill>
                <a:highlight>
                  <a:srgbClr val="00FFFF"/>
                </a:highlight>
                <a:latin typeface="Times New Roman"/>
                <a:ea typeface="Times New Roman"/>
                <a:cs typeface="Times New Roman"/>
                <a:sym typeface="Times New Roman"/>
              </a:rPr>
              <a:t> the most robust of the evaluation methodologies</a:t>
            </a:r>
            <a:r>
              <a:rPr b="1" lang="fr-FR" sz="2400">
                <a:solidFill>
                  <a:schemeClr val="dk1"/>
                </a:solidFill>
                <a:latin typeface="Times New Roman"/>
                <a:ea typeface="Times New Roman"/>
                <a:cs typeface="Times New Roman"/>
                <a:sym typeface="Times New Roman"/>
              </a:rPr>
              <a:t> and require a randomised selection of the target population as part of the project design. </a:t>
            </a:r>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u="sng">
                <a:solidFill>
                  <a:schemeClr val="dk1"/>
                </a:solidFill>
                <a:latin typeface="Times New Roman"/>
                <a:ea typeface="Times New Roman"/>
                <a:cs typeface="Times New Roman"/>
                <a:sym typeface="Times New Roman"/>
              </a:rPr>
              <a:t>A random selection</a:t>
            </a:r>
            <a:r>
              <a:rPr b="1" lang="fr-FR" sz="2400">
                <a:solidFill>
                  <a:schemeClr val="dk1"/>
                </a:solidFill>
                <a:latin typeface="Times New Roman"/>
                <a:ea typeface="Times New Roman"/>
                <a:cs typeface="Times New Roman"/>
                <a:sym typeface="Times New Roman"/>
              </a:rPr>
              <a:t> into treatment and</a:t>
            </a:r>
            <a:r>
              <a:rPr b="1" lang="fr-FR" sz="2400" u="sng">
                <a:solidFill>
                  <a:schemeClr val="dk1"/>
                </a:solidFill>
                <a:latin typeface="Times New Roman"/>
                <a:ea typeface="Times New Roman"/>
                <a:cs typeface="Times New Roman"/>
                <a:sym typeface="Times New Roman"/>
              </a:rPr>
              <a:t> control groups is made within a defined area and population.</a:t>
            </a:r>
            <a:endParaRPr/>
          </a:p>
          <a:p>
            <a:pPr indent="-342900" lvl="0" marL="342900" marR="0" rtl="0" algn="ctr">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There is no difference between the two groups besides the fact that the treatment group have access to or are influenced by the project or programme</a:t>
            </a:r>
            <a:endParaRPr/>
          </a:p>
        </p:txBody>
      </p:sp>
      <p:sp>
        <p:nvSpPr>
          <p:cNvPr id="506" name="Google Shape;506;p30"/>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07" name="Google Shape;507;p30"/>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pic>
        <p:nvPicPr>
          <p:cNvPr id="512" name="Google Shape;512;p31"/>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513" name="Google Shape;513;p31"/>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514" name="Google Shape;514;p31"/>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515" name="Google Shape;515;p31"/>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516" name="Google Shape;516;p31"/>
          <p:cNvSpPr txBox="1"/>
          <p:nvPr/>
        </p:nvSpPr>
        <p:spPr>
          <a:xfrm>
            <a:off x="53975" y="1440815"/>
            <a:ext cx="9401175" cy="5553075"/>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Non-experimental or quasi-experimental designs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3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These techniques generate </a:t>
            </a:r>
            <a:r>
              <a:rPr b="1" lang="fr-FR" sz="2400">
                <a:solidFill>
                  <a:schemeClr val="dk1"/>
                </a:solidFill>
                <a:highlight>
                  <a:srgbClr val="00FFFF"/>
                </a:highlight>
                <a:latin typeface="Times New Roman"/>
                <a:ea typeface="Times New Roman"/>
                <a:cs typeface="Times New Roman"/>
                <a:sym typeface="Times New Roman"/>
              </a:rPr>
              <a:t>comparison groups that resemble the treatment group</a:t>
            </a:r>
            <a:r>
              <a:rPr b="1" lang="fr-FR" sz="2400">
                <a:solidFill>
                  <a:schemeClr val="dk1"/>
                </a:solidFill>
                <a:latin typeface="Times New Roman"/>
                <a:ea typeface="Times New Roman"/>
                <a:cs typeface="Times New Roman"/>
                <a:sym typeface="Times New Roman"/>
              </a:rPr>
              <a:t>, at least in observed characteristics, through use of </a:t>
            </a:r>
            <a:r>
              <a:rPr b="1" lang="fr-FR" sz="2400">
                <a:solidFill>
                  <a:srgbClr val="C00000"/>
                </a:solidFill>
                <a:latin typeface="Times New Roman"/>
                <a:ea typeface="Times New Roman"/>
                <a:cs typeface="Times New Roman"/>
                <a:sym typeface="Times New Roman"/>
              </a:rPr>
              <a:t>econometric methods</a:t>
            </a:r>
            <a:r>
              <a:rPr b="1" lang="fr-FR" sz="2400">
                <a:solidFill>
                  <a:schemeClr val="dk1"/>
                </a:solidFill>
                <a:latin typeface="Times New Roman"/>
                <a:ea typeface="Times New Roman"/>
                <a:cs typeface="Times New Roman"/>
                <a:sym typeface="Times New Roman"/>
              </a:rPr>
              <a:t>. </a:t>
            </a:r>
            <a:endParaRPr/>
          </a:p>
          <a:p>
            <a:pPr indent="-342900" lvl="0" marL="342900" marR="0" rtl="0" algn="just">
              <a:lnSpc>
                <a:spcPct val="13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Their main benefits are that they can </a:t>
            </a:r>
            <a:r>
              <a:rPr b="1" lang="fr-FR" sz="2400">
                <a:solidFill>
                  <a:schemeClr val="dk1"/>
                </a:solidFill>
                <a:highlight>
                  <a:srgbClr val="FF00FF"/>
                </a:highlight>
                <a:latin typeface="Times New Roman"/>
                <a:ea typeface="Times New Roman"/>
                <a:cs typeface="Times New Roman"/>
                <a:sym typeface="Times New Roman"/>
              </a:rPr>
              <a:t>draw on existing data sources and can be performed after a project </a:t>
            </a:r>
            <a:r>
              <a:rPr b="1" lang="fr-FR" sz="2400">
                <a:solidFill>
                  <a:schemeClr val="dk1"/>
                </a:solidFill>
                <a:latin typeface="Times New Roman"/>
                <a:ea typeface="Times New Roman"/>
                <a:cs typeface="Times New Roman"/>
                <a:sym typeface="Times New Roman"/>
              </a:rPr>
              <a:t>has been implemented.</a:t>
            </a:r>
            <a:endParaRPr/>
          </a:p>
          <a:p>
            <a:pPr indent="-342900" lvl="0" marL="342900" marR="0" rtl="0" algn="ctr">
              <a:lnSpc>
                <a:spcPct val="13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Their principal disadvantages are that the reliability of the results is often reduced as the methodology is less robust statistically and the methods required can be statistically complex.</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
        <p:nvSpPr>
          <p:cNvPr id="517" name="Google Shape;517;p31"/>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18" name="Google Shape;518;p31"/>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pic>
        <p:nvPicPr>
          <p:cNvPr id="523" name="Google Shape;523;p32"/>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524" name="Google Shape;524;p32"/>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525" name="Google Shape;525;p32"/>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526" name="Google Shape;526;p32"/>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527" name="Google Shape;527;p32"/>
          <p:cNvSpPr txBox="1"/>
          <p:nvPr/>
        </p:nvSpPr>
        <p:spPr>
          <a:xfrm>
            <a:off x="52705" y="1148715"/>
            <a:ext cx="9402445" cy="563118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Qualitative methods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These techniques often provide </a:t>
            </a:r>
            <a:r>
              <a:rPr b="1" lang="fr-FR" sz="2400">
                <a:solidFill>
                  <a:schemeClr val="dk1"/>
                </a:solidFill>
                <a:highlight>
                  <a:srgbClr val="FF00FF"/>
                </a:highlight>
                <a:latin typeface="Times New Roman"/>
                <a:ea typeface="Times New Roman"/>
                <a:cs typeface="Times New Roman"/>
                <a:sym typeface="Times New Roman"/>
              </a:rPr>
              <a:t>critical insights</a:t>
            </a:r>
            <a:r>
              <a:rPr b="1" lang="fr-FR" sz="2400">
                <a:solidFill>
                  <a:schemeClr val="dk1"/>
                </a:solidFill>
                <a:latin typeface="Times New Roman"/>
                <a:ea typeface="Times New Roman"/>
                <a:cs typeface="Times New Roman"/>
                <a:sym typeface="Times New Roman"/>
              </a:rPr>
              <a:t> into</a:t>
            </a:r>
            <a:r>
              <a:rPr b="1" lang="fr-FR" sz="2400" u="sng">
                <a:solidFill>
                  <a:schemeClr val="dk1"/>
                </a:solidFill>
                <a:latin typeface="Times New Roman"/>
                <a:ea typeface="Times New Roman"/>
                <a:cs typeface="Times New Roman"/>
                <a:sym typeface="Times New Roman"/>
              </a:rPr>
              <a:t> beneficiaries’ perspectives, the value of programs to beneficiaries, the processes</a:t>
            </a:r>
            <a:r>
              <a:rPr b="1" lang="fr-FR" sz="2400">
                <a:solidFill>
                  <a:schemeClr val="dk1"/>
                </a:solidFill>
                <a:latin typeface="Times New Roman"/>
                <a:ea typeface="Times New Roman"/>
                <a:cs typeface="Times New Roman"/>
                <a:sym typeface="Times New Roman"/>
              </a:rPr>
              <a:t> that may have affected outcomes and a deeper interpretation of results observed using quantitative analysis.</a:t>
            </a:r>
            <a:endParaRPr/>
          </a:p>
          <a:p>
            <a:pPr indent="-342900" lvl="0" marL="342900" marR="0" rtl="0" algn="just">
              <a:lnSpc>
                <a:spcPct val="15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Because </a:t>
            </a:r>
            <a:r>
              <a:rPr b="1" lang="fr-FR" sz="2400">
                <a:solidFill>
                  <a:srgbClr val="7030A0"/>
                </a:solidFill>
                <a:latin typeface="Times New Roman"/>
                <a:ea typeface="Times New Roman"/>
                <a:cs typeface="Times New Roman"/>
                <a:sym typeface="Times New Roman"/>
              </a:rPr>
              <a:t>measuring the counterfactual</a:t>
            </a:r>
            <a:r>
              <a:rPr b="1" lang="fr-FR" sz="2400">
                <a:solidFill>
                  <a:schemeClr val="dk1"/>
                </a:solidFill>
                <a:latin typeface="Times New Roman"/>
                <a:ea typeface="Times New Roman"/>
                <a:cs typeface="Times New Roman"/>
                <a:sym typeface="Times New Roman"/>
              </a:rPr>
              <a:t> is at the core </a:t>
            </a:r>
            <a:r>
              <a:rPr b="1" lang="fr-FR" sz="2400">
                <a:solidFill>
                  <a:schemeClr val="dk1"/>
                </a:solidFill>
                <a:highlight>
                  <a:srgbClr val="C0C0C0"/>
                </a:highlight>
                <a:latin typeface="Times New Roman"/>
                <a:ea typeface="Times New Roman"/>
                <a:cs typeface="Times New Roman"/>
                <a:sym typeface="Times New Roman"/>
              </a:rPr>
              <a:t>of impact analysis techniques</a:t>
            </a:r>
            <a:r>
              <a:rPr b="1" lang="fr-FR" sz="2400">
                <a:solidFill>
                  <a:schemeClr val="dk1"/>
                </a:solidFill>
                <a:latin typeface="Times New Roman"/>
                <a:ea typeface="Times New Roman"/>
                <a:cs typeface="Times New Roman"/>
                <a:sym typeface="Times New Roman"/>
              </a:rPr>
              <a:t>, qualitative designs have generally been used in conjunction with other evaluation techniques.</a:t>
            </a:r>
            <a:endParaRPr/>
          </a:p>
          <a:p>
            <a:pPr indent="0" lvl="0" marL="0" marR="0" rtl="0" algn="just">
              <a:lnSpc>
                <a:spcPct val="15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
        <p:nvSpPr>
          <p:cNvPr id="528" name="Google Shape;528;p32"/>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29" name="Google Shape;529;p32"/>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3" name="Shape 533"/>
        <p:cNvGrpSpPr/>
        <p:nvPr/>
      </p:nvGrpSpPr>
      <p:grpSpPr>
        <a:xfrm>
          <a:off x="0" y="0"/>
          <a:ext cx="0" cy="0"/>
          <a:chOff x="0" y="0"/>
          <a:chExt cx="0" cy="0"/>
        </a:xfrm>
      </p:grpSpPr>
      <p:pic>
        <p:nvPicPr>
          <p:cNvPr id="534" name="Google Shape;534;p33"/>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535" name="Google Shape;535;p33"/>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536" name="Google Shape;536;p33"/>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537" name="Google Shape;537;p33"/>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538" name="Google Shape;538;p33"/>
          <p:cNvSpPr txBox="1"/>
          <p:nvPr/>
        </p:nvSpPr>
        <p:spPr>
          <a:xfrm>
            <a:off x="52705" y="1508125"/>
            <a:ext cx="9401175" cy="5811520"/>
          </a:xfrm>
          <a:prstGeom prst="rect">
            <a:avLst/>
          </a:prstGeom>
          <a:noFill/>
          <a:ln>
            <a:noFill/>
          </a:ln>
        </p:spPr>
        <p:txBody>
          <a:bodyPr anchorCtr="0" anchor="t" bIns="45700" lIns="91425" spcFirstLastPara="1" rIns="91425" wrap="square" tIns="45700">
            <a:spAutoFit/>
          </a:bodyPr>
          <a:lstStyle/>
          <a:p>
            <a:pPr indent="-342900" lvl="0" marL="342900" marR="0" rtl="0" algn="ctr">
              <a:lnSpc>
                <a:spcPct val="10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Integrating quantitative and qualitative methods</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342900" lvl="0" marL="342900" marR="0" rtl="0" algn="just">
              <a:lnSpc>
                <a:spcPct val="11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Integrating </a:t>
            </a:r>
            <a:r>
              <a:rPr b="1" lang="fr-FR" sz="2400">
                <a:solidFill>
                  <a:schemeClr val="dk1"/>
                </a:solidFill>
                <a:highlight>
                  <a:srgbClr val="00FF00"/>
                </a:highlight>
                <a:latin typeface="Times New Roman"/>
                <a:ea typeface="Times New Roman"/>
                <a:cs typeface="Times New Roman"/>
                <a:sym typeface="Times New Roman"/>
              </a:rPr>
              <a:t>quantitative and qualitative evaluations </a:t>
            </a:r>
            <a:r>
              <a:rPr b="1" lang="fr-FR" sz="2400">
                <a:solidFill>
                  <a:schemeClr val="dk1"/>
                </a:solidFill>
                <a:latin typeface="Times New Roman"/>
                <a:ea typeface="Times New Roman"/>
                <a:cs typeface="Times New Roman"/>
                <a:sym typeface="Times New Roman"/>
              </a:rPr>
              <a:t>can often be the </a:t>
            </a:r>
            <a:r>
              <a:rPr b="1" lang="fr-FR" sz="2400">
                <a:solidFill>
                  <a:srgbClr val="FF0000"/>
                </a:solidFill>
                <a:latin typeface="Times New Roman"/>
                <a:ea typeface="Times New Roman"/>
                <a:cs typeface="Times New Roman"/>
                <a:sym typeface="Times New Roman"/>
              </a:rPr>
              <a:t>best approach</a:t>
            </a:r>
            <a:r>
              <a:rPr b="1" lang="fr-FR" sz="2400">
                <a:solidFill>
                  <a:schemeClr val="dk1"/>
                </a:solidFill>
                <a:latin typeface="Times New Roman"/>
                <a:ea typeface="Times New Roman"/>
                <a:cs typeface="Times New Roman"/>
                <a:sym typeface="Times New Roman"/>
              </a:rPr>
              <a:t> to meet </a:t>
            </a:r>
            <a:r>
              <a:rPr b="1" lang="fr-FR" sz="2400" u="sng">
                <a:solidFill>
                  <a:schemeClr val="dk1"/>
                </a:solidFill>
                <a:latin typeface="Times New Roman"/>
                <a:ea typeface="Times New Roman"/>
                <a:cs typeface="Times New Roman"/>
                <a:sym typeface="Times New Roman"/>
              </a:rPr>
              <a:t>a project's information needs</a:t>
            </a:r>
            <a:r>
              <a:rPr b="1" lang="fr-FR" sz="2400">
                <a:solidFill>
                  <a:schemeClr val="dk1"/>
                </a:solidFill>
                <a:latin typeface="Times New Roman"/>
                <a:ea typeface="Times New Roman"/>
                <a:cs typeface="Times New Roman"/>
                <a:sym typeface="Times New Roman"/>
              </a:rPr>
              <a:t>. </a:t>
            </a:r>
            <a:endParaRPr/>
          </a:p>
          <a:p>
            <a:pPr indent="-342900" lvl="0" marL="342900" marR="0" rtl="0" algn="just">
              <a:lnSpc>
                <a:spcPct val="11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In combining the two approaches, qualitative methods can be used </a:t>
            </a:r>
            <a:r>
              <a:rPr b="1" lang="fr-FR" sz="2400">
                <a:solidFill>
                  <a:schemeClr val="dk1"/>
                </a:solidFill>
                <a:highlight>
                  <a:srgbClr val="00FFFF"/>
                </a:highlight>
                <a:latin typeface="Times New Roman"/>
                <a:ea typeface="Times New Roman"/>
                <a:cs typeface="Times New Roman"/>
                <a:sym typeface="Times New Roman"/>
              </a:rPr>
              <a:t>to inform the key impact evaluation questions</a:t>
            </a:r>
            <a:r>
              <a:rPr b="1" lang="fr-FR" sz="2400">
                <a:solidFill>
                  <a:schemeClr val="dk1"/>
                </a:solidFill>
                <a:latin typeface="Times New Roman"/>
                <a:ea typeface="Times New Roman"/>
                <a:cs typeface="Times New Roman"/>
                <a:sym typeface="Times New Roman"/>
              </a:rPr>
              <a:t>, improve the questionnaire or the stratification of the quantitative sample, and analyse the social,economic, and political context within which a project takes place,</a:t>
            </a:r>
            <a:endParaRPr/>
          </a:p>
          <a:p>
            <a:pPr indent="-342900" lvl="0" marL="342900" marR="0" rtl="0" algn="just">
              <a:lnSpc>
                <a:spcPct val="11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Quantitative methods </a:t>
            </a:r>
            <a:r>
              <a:rPr b="1" lang="fr-FR" sz="2400">
                <a:solidFill>
                  <a:schemeClr val="dk1"/>
                </a:solidFill>
                <a:highlight>
                  <a:srgbClr val="FFFF00"/>
                </a:highlight>
                <a:latin typeface="Times New Roman"/>
                <a:ea typeface="Times New Roman"/>
                <a:cs typeface="Times New Roman"/>
                <a:sym typeface="Times New Roman"/>
              </a:rPr>
              <a:t>can be used to inform qualitative data collection strategies</a:t>
            </a:r>
            <a:r>
              <a:rPr b="1" lang="fr-FR" sz="2400">
                <a:solidFill>
                  <a:schemeClr val="dk1"/>
                </a:solidFill>
                <a:latin typeface="Times New Roman"/>
                <a:ea typeface="Times New Roman"/>
                <a:cs typeface="Times New Roman"/>
                <a:sym typeface="Times New Roman"/>
              </a:rPr>
              <a:t>, </a:t>
            </a:r>
            <a:r>
              <a:rPr b="1" lang="fr-FR" sz="2400" u="sng">
                <a:solidFill>
                  <a:schemeClr val="dk1"/>
                </a:solidFill>
                <a:latin typeface="Times New Roman"/>
                <a:ea typeface="Times New Roman"/>
                <a:cs typeface="Times New Roman"/>
                <a:sym typeface="Times New Roman"/>
              </a:rPr>
              <a:t>to inform on the extent to which the results observed in the qualitative work can be generalised to a larger population.</a:t>
            </a:r>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u="sng">
              <a:solidFill>
                <a:schemeClr val="dk1"/>
              </a:solidFill>
              <a:latin typeface="Times New Roman"/>
              <a:ea typeface="Times New Roman"/>
              <a:cs typeface="Times New Roman"/>
              <a:sym typeface="Times New Roman"/>
            </a:endParaRPr>
          </a:p>
        </p:txBody>
      </p:sp>
      <p:sp>
        <p:nvSpPr>
          <p:cNvPr id="539" name="Google Shape;539;p33"/>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40" name="Google Shape;540;p33"/>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4" name="Shape 544"/>
        <p:cNvGrpSpPr/>
        <p:nvPr/>
      </p:nvGrpSpPr>
      <p:grpSpPr>
        <a:xfrm>
          <a:off x="0" y="0"/>
          <a:ext cx="0" cy="0"/>
          <a:chOff x="0" y="0"/>
          <a:chExt cx="0" cy="0"/>
        </a:xfrm>
      </p:grpSpPr>
      <p:pic>
        <p:nvPicPr>
          <p:cNvPr id="545" name="Google Shape;545;p34"/>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546" name="Google Shape;546;p34"/>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547" name="Google Shape;547;p34"/>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548" name="Google Shape;548;p34"/>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549" name="Google Shape;549;p34"/>
          <p:cNvSpPr txBox="1"/>
          <p:nvPr/>
        </p:nvSpPr>
        <p:spPr>
          <a:xfrm>
            <a:off x="53975" y="1377315"/>
            <a:ext cx="9401175" cy="5481320"/>
          </a:xfrm>
          <a:prstGeom prst="rect">
            <a:avLst/>
          </a:prstGeom>
          <a:noFill/>
          <a:ln>
            <a:noFill/>
          </a:ln>
        </p:spPr>
        <p:txBody>
          <a:bodyPr anchorCtr="0" anchor="t" bIns="45700" lIns="91425" spcFirstLastPara="1" rIns="91425" wrap="square" tIns="45700">
            <a:spAutoFit/>
          </a:bodyPr>
          <a:lstStyle/>
          <a:p>
            <a:pPr indent="-457835" lvl="0" marL="457835" marR="0" rtl="0" algn="ctr">
              <a:lnSpc>
                <a:spcPct val="100000"/>
              </a:lnSpc>
              <a:spcBef>
                <a:spcPts val="0"/>
              </a:spcBef>
              <a:spcAft>
                <a:spcPts val="0"/>
              </a:spcAft>
              <a:buClr>
                <a:srgbClr val="00B0F0"/>
              </a:buClr>
              <a:buSzPts val="2400"/>
              <a:buFont typeface="Times New Roman"/>
              <a:buNone/>
            </a:pPr>
            <a:r>
              <a:rPr b="1" lang="fr-FR" sz="2400">
                <a:solidFill>
                  <a:srgbClr val="00B0F0"/>
                </a:solidFill>
                <a:latin typeface="Times New Roman"/>
                <a:ea typeface="Times New Roman"/>
                <a:cs typeface="Times New Roman"/>
                <a:sym typeface="Times New Roman"/>
              </a:rPr>
              <a:t>(5) Clear mechanisms for reporting and use of M&amp;E results in decision- making.</a:t>
            </a:r>
            <a:endParaRPr/>
          </a:p>
          <a:p>
            <a:pPr indent="-342900" lvl="0" marL="342900" marR="0" rtl="0" algn="just">
              <a:lnSpc>
                <a:spcPct val="140000"/>
              </a:lnSpc>
              <a:spcBef>
                <a:spcPts val="0"/>
              </a:spcBef>
              <a:spcAft>
                <a:spcPts val="0"/>
              </a:spcAft>
              <a:buClr>
                <a:srgbClr val="E30000"/>
              </a:buClr>
              <a:buSzPts val="2400"/>
              <a:buFont typeface="Noto Sans Symbols"/>
              <a:buChar char="⮚"/>
            </a:pPr>
            <a:r>
              <a:rPr b="1" lang="fr-FR" sz="2400">
                <a:solidFill>
                  <a:srgbClr val="E30000"/>
                </a:solidFill>
                <a:latin typeface="Times New Roman"/>
                <a:ea typeface="Times New Roman"/>
                <a:cs typeface="Times New Roman"/>
                <a:sym typeface="Times New Roman"/>
              </a:rPr>
              <a:t>A good flow of information</a:t>
            </a:r>
            <a:r>
              <a:rPr b="1" lang="fr-FR" sz="2400">
                <a:solidFill>
                  <a:schemeClr val="dk1"/>
                </a:solidFill>
                <a:latin typeface="Times New Roman"/>
                <a:ea typeface="Times New Roman"/>
                <a:cs typeface="Times New Roman"/>
                <a:sym typeface="Times New Roman"/>
              </a:rPr>
              <a:t> is also closely linke</a:t>
            </a:r>
            <a:r>
              <a:rPr b="1" lang="fr-FR" sz="2400">
                <a:solidFill>
                  <a:schemeClr val="dk1"/>
                </a:solidFill>
                <a:highlight>
                  <a:srgbClr val="FFFF00"/>
                </a:highlight>
                <a:latin typeface="Times New Roman"/>
                <a:ea typeface="Times New Roman"/>
                <a:cs typeface="Times New Roman"/>
                <a:sym typeface="Times New Roman"/>
              </a:rPr>
              <a:t>d to the development of accountability within the project</a:t>
            </a:r>
            <a:r>
              <a:rPr b="1" lang="fr-FR" sz="2400">
                <a:solidFill>
                  <a:schemeClr val="dk1"/>
                </a:solidFill>
                <a:latin typeface="Times New Roman"/>
                <a:ea typeface="Times New Roman"/>
                <a:cs typeface="Times New Roman"/>
                <a:sym typeface="Times New Roman"/>
              </a:rPr>
              <a:t>, sector, government, and donor.</a:t>
            </a:r>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The highest payoffs to evaluation arise at</a:t>
            </a:r>
            <a:r>
              <a:rPr b="1" lang="fr-FR" sz="2400">
                <a:solidFill>
                  <a:schemeClr val="dk1"/>
                </a:solidFill>
                <a:highlight>
                  <a:srgbClr val="00FF00"/>
                </a:highlight>
                <a:latin typeface="Times New Roman"/>
                <a:ea typeface="Times New Roman"/>
                <a:cs typeface="Times New Roman"/>
                <a:sym typeface="Times New Roman"/>
              </a:rPr>
              <a:t> the policy and programme level</a:t>
            </a:r>
            <a:r>
              <a:rPr b="1" lang="fr-FR" sz="2400">
                <a:solidFill>
                  <a:schemeClr val="dk1"/>
                </a:solidFill>
                <a:latin typeface="Times New Roman"/>
                <a:ea typeface="Times New Roman"/>
                <a:cs typeface="Times New Roman"/>
                <a:sym typeface="Times New Roman"/>
              </a:rPr>
              <a:t>, but project-level evaluation offers an easier and less sensitive starting point in many instances. </a:t>
            </a:r>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Information from monitoring and evaluation can be used </a:t>
            </a:r>
            <a:r>
              <a:rPr b="1" lang="fr-FR" sz="2400">
                <a:solidFill>
                  <a:schemeClr val="dk1"/>
                </a:solidFill>
                <a:highlight>
                  <a:srgbClr val="00FFFF"/>
                </a:highlight>
                <a:latin typeface="Times New Roman"/>
                <a:ea typeface="Times New Roman"/>
                <a:cs typeface="Times New Roman"/>
                <a:sym typeface="Times New Roman"/>
              </a:rPr>
              <a:t>to demonstrate accountability and to promote knowledge transfers</a:t>
            </a:r>
            <a:r>
              <a:rPr b="1" lang="fr-FR" sz="2400">
                <a:solidFill>
                  <a:schemeClr val="dk1"/>
                </a:solidFill>
                <a:latin typeface="Times New Roman"/>
                <a:ea typeface="Times New Roman"/>
                <a:cs typeface="Times New Roman"/>
                <a:sym typeface="Times New Roman"/>
              </a:rPr>
              <a:t> and adaptive learning in government agencies and other organisations.</a:t>
            </a:r>
            <a:endParaRPr/>
          </a:p>
        </p:txBody>
      </p:sp>
      <p:sp>
        <p:nvSpPr>
          <p:cNvPr id="550" name="Google Shape;550;p34"/>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51" name="Google Shape;551;p34"/>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5" name="Shape 555"/>
        <p:cNvGrpSpPr/>
        <p:nvPr/>
      </p:nvGrpSpPr>
      <p:grpSpPr>
        <a:xfrm>
          <a:off x="0" y="0"/>
          <a:ext cx="0" cy="0"/>
          <a:chOff x="0" y="0"/>
          <a:chExt cx="0" cy="0"/>
        </a:xfrm>
      </p:grpSpPr>
      <p:pic>
        <p:nvPicPr>
          <p:cNvPr id="556" name="Google Shape;556;p35"/>
          <p:cNvPicPr preferRelativeResize="0"/>
          <p:nvPr/>
        </p:nvPicPr>
        <p:blipFill rotWithShape="1">
          <a:blip r:embed="rId3">
            <a:alphaModFix/>
          </a:blip>
          <a:srcRect b="0" l="0" r="0" t="0"/>
          <a:stretch/>
        </p:blipFill>
        <p:spPr>
          <a:xfrm>
            <a:off x="9833969" y="-27434"/>
            <a:ext cx="2483250" cy="6912868"/>
          </a:xfrm>
          <a:prstGeom prst="rect">
            <a:avLst/>
          </a:prstGeom>
          <a:noFill/>
          <a:ln>
            <a:noFill/>
          </a:ln>
        </p:spPr>
      </p:pic>
      <p:pic>
        <p:nvPicPr>
          <p:cNvPr id="557" name="Google Shape;557;p35"/>
          <p:cNvPicPr preferRelativeResize="0"/>
          <p:nvPr/>
        </p:nvPicPr>
        <p:blipFill rotWithShape="1">
          <a:blip r:embed="rId4">
            <a:alphaModFix/>
          </a:blip>
          <a:srcRect b="0" l="0" r="0" t="0"/>
          <a:stretch/>
        </p:blipFill>
        <p:spPr>
          <a:xfrm>
            <a:off x="9575165" y="367030"/>
            <a:ext cx="2347595" cy="5896610"/>
          </a:xfrm>
          <a:prstGeom prst="rect">
            <a:avLst/>
          </a:prstGeom>
          <a:noFill/>
          <a:ln>
            <a:noFill/>
          </a:ln>
        </p:spPr>
      </p:pic>
      <p:pic>
        <p:nvPicPr>
          <p:cNvPr id="558" name="Google Shape;558;p35"/>
          <p:cNvPicPr preferRelativeResize="0"/>
          <p:nvPr/>
        </p:nvPicPr>
        <p:blipFill rotWithShape="1">
          <a:blip r:embed="rId5">
            <a:alphaModFix/>
          </a:blip>
          <a:srcRect b="0" l="0" r="0" t="0"/>
          <a:stretch/>
        </p:blipFill>
        <p:spPr>
          <a:xfrm>
            <a:off x="-108036" y="-102235"/>
            <a:ext cx="9533101" cy="1610200"/>
          </a:xfrm>
          <a:prstGeom prst="rect">
            <a:avLst/>
          </a:prstGeom>
          <a:noFill/>
          <a:ln>
            <a:noFill/>
          </a:ln>
        </p:spPr>
      </p:pic>
      <p:sp>
        <p:nvSpPr>
          <p:cNvPr id="559" name="Google Shape;559;p35"/>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60" name="Google Shape;560;p35"/>
          <p:cNvSpPr txBox="1"/>
          <p:nvPr/>
        </p:nvSpPr>
        <p:spPr>
          <a:xfrm>
            <a:off x="53975" y="1440815"/>
            <a:ext cx="9401175" cy="5259070"/>
          </a:xfrm>
          <a:prstGeom prst="rect">
            <a:avLst/>
          </a:prstGeom>
          <a:noFill/>
          <a:ln>
            <a:noFill/>
          </a:ln>
        </p:spPr>
        <p:txBody>
          <a:bodyPr anchorCtr="0" anchor="t" bIns="45700" lIns="91425" spcFirstLastPara="1" rIns="91425" wrap="square" tIns="45700">
            <a:spAutoFit/>
          </a:bodyPr>
          <a:lstStyle/>
          <a:p>
            <a:pPr indent="0" lvl="0" marL="0" marR="0" rtl="0" algn="ctr">
              <a:lnSpc>
                <a:spcPct val="140000"/>
              </a:lnSpc>
              <a:spcBef>
                <a:spcPts val="0"/>
              </a:spcBef>
              <a:spcAft>
                <a:spcPts val="0"/>
              </a:spcAft>
              <a:buClr>
                <a:srgbClr val="00B0F0"/>
              </a:buClr>
              <a:buSzPts val="2400"/>
              <a:buFont typeface="Noto Sans Symbols"/>
              <a:buNone/>
            </a:pPr>
            <a:r>
              <a:rPr b="1" lang="fr-FR" sz="2400">
                <a:solidFill>
                  <a:srgbClr val="00B0F0"/>
                </a:solidFill>
                <a:latin typeface="Times New Roman"/>
                <a:ea typeface="Times New Roman"/>
                <a:cs typeface="Times New Roman"/>
                <a:sym typeface="Times New Roman"/>
              </a:rPr>
              <a:t>(6)Sustainable organisational arrangements for data collection, management, analysis and reporting.</a:t>
            </a:r>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In terms of organisational arrangements there</a:t>
            </a:r>
            <a:r>
              <a:rPr b="1" lang="fr-FR" sz="2400">
                <a:solidFill>
                  <a:srgbClr val="14CD68"/>
                </a:solidFill>
                <a:latin typeface="Times New Roman"/>
                <a:ea typeface="Times New Roman"/>
                <a:cs typeface="Times New Roman"/>
                <a:sym typeface="Times New Roman"/>
              </a:rPr>
              <a:t> is no single correct way to build a project M&amp;E system.</a:t>
            </a:r>
            <a:endParaRPr/>
          </a:p>
          <a:p>
            <a:pPr indent="-342900" lvl="0" marL="342900" marR="0" rtl="0" algn="just">
              <a:lnSpc>
                <a:spcPct val="14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 Projects </a:t>
            </a:r>
            <a:r>
              <a:rPr b="1" i="1" lang="fr-FR" sz="2400">
                <a:solidFill>
                  <a:srgbClr val="C00000"/>
                </a:solidFill>
                <a:latin typeface="Times New Roman"/>
                <a:ea typeface="Times New Roman"/>
                <a:cs typeface="Times New Roman"/>
                <a:sym typeface="Times New Roman"/>
              </a:rPr>
              <a:t>vary in their characteristics and requirements</a:t>
            </a:r>
            <a:r>
              <a:rPr b="1" lang="fr-FR" sz="2400">
                <a:solidFill>
                  <a:schemeClr val="dk1"/>
                </a:solidFill>
                <a:latin typeface="Times New Roman"/>
                <a:ea typeface="Times New Roman"/>
                <a:cs typeface="Times New Roman"/>
                <a:sym typeface="Times New Roman"/>
              </a:rPr>
              <a:t>, and countries and organisations are at different stages of development with respect to good public management practices in general, and M&amp;E in particular. It is also important</a:t>
            </a:r>
            <a:r>
              <a:rPr b="1" lang="fr-FR" sz="2400">
                <a:solidFill>
                  <a:schemeClr val="dk1"/>
                </a:solidFill>
                <a:highlight>
                  <a:srgbClr val="FFFF00"/>
                </a:highlight>
                <a:latin typeface="Times New Roman"/>
                <a:ea typeface="Times New Roman"/>
                <a:cs typeface="Times New Roman"/>
                <a:sym typeface="Times New Roman"/>
              </a:rPr>
              <a:t> to recognise that M&amp;E systems are continuous works in progress </a:t>
            </a:r>
            <a:r>
              <a:rPr b="1" lang="fr-FR" sz="2400">
                <a:solidFill>
                  <a:schemeClr val="dk1"/>
                </a:solidFill>
                <a:latin typeface="Times New Roman"/>
                <a:ea typeface="Times New Roman"/>
                <a:cs typeface="Times New Roman"/>
                <a:sym typeface="Times New Roman"/>
              </a:rPr>
              <a:t>that must </a:t>
            </a:r>
            <a:r>
              <a:rPr b="1" lang="fr-FR" sz="2400">
                <a:solidFill>
                  <a:schemeClr val="dk1"/>
                </a:solidFill>
                <a:highlight>
                  <a:srgbClr val="00FF00"/>
                </a:highlight>
                <a:latin typeface="Times New Roman"/>
                <a:ea typeface="Times New Roman"/>
                <a:cs typeface="Times New Roman"/>
                <a:sym typeface="Times New Roman"/>
              </a:rPr>
              <a:t>be flexible and adaptable to changing needs and circumstances.</a:t>
            </a:r>
            <a:endParaRPr/>
          </a:p>
        </p:txBody>
      </p:sp>
      <p:sp>
        <p:nvSpPr>
          <p:cNvPr id="561" name="Google Shape;561;p35"/>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5" name="Shape 565"/>
        <p:cNvGrpSpPr/>
        <p:nvPr/>
      </p:nvGrpSpPr>
      <p:grpSpPr>
        <a:xfrm>
          <a:off x="0" y="0"/>
          <a:ext cx="0" cy="0"/>
          <a:chOff x="0" y="0"/>
          <a:chExt cx="0" cy="0"/>
        </a:xfrm>
      </p:grpSpPr>
      <p:pic>
        <p:nvPicPr>
          <p:cNvPr id="566" name="Google Shape;566;p36"/>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567" name="Google Shape;567;p36"/>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568" name="Google Shape;568;p36"/>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569" name="Google Shape;569;p36"/>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570" name="Google Shape;570;p36"/>
          <p:cNvSpPr txBox="1"/>
          <p:nvPr/>
        </p:nvSpPr>
        <p:spPr>
          <a:xfrm>
            <a:off x="53975" y="1527175"/>
            <a:ext cx="9447530" cy="4301490"/>
          </a:xfrm>
          <a:prstGeom prst="rect">
            <a:avLst/>
          </a:prstGeom>
          <a:noFill/>
          <a:ln cap="flat" cmpd="sng" w="381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190500" lvl="0" marL="342900" marR="0" rtl="0" algn="ctr">
              <a:lnSpc>
                <a:spcPct val="100000"/>
              </a:lnSpc>
              <a:spcBef>
                <a:spcPts val="0"/>
              </a:spcBef>
              <a:spcAft>
                <a:spcPts val="0"/>
              </a:spcAft>
              <a:buClr>
                <a:schemeClr val="dk1"/>
              </a:buClr>
              <a:buSzPts val="2400"/>
              <a:buFont typeface="Noto Sans Symbols"/>
              <a:buNone/>
            </a:pPr>
            <a:r>
              <a:t/>
            </a:r>
            <a:endParaRPr b="1" sz="2400">
              <a:solidFill>
                <a:srgbClr val="C00000"/>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rgbClr val="C00000"/>
              </a:buClr>
              <a:buSzPts val="2400"/>
              <a:buFont typeface="Noto Sans Symbols"/>
              <a:buChar char="⮚"/>
            </a:pPr>
            <a:r>
              <a:rPr b="1" lang="fr-FR" sz="2400">
                <a:solidFill>
                  <a:srgbClr val="C00000"/>
                </a:solidFill>
                <a:latin typeface="Times New Roman"/>
                <a:ea typeface="Times New Roman"/>
                <a:cs typeface="Times New Roman"/>
                <a:sym typeface="Times New Roman"/>
              </a:rPr>
              <a:t>Logical framework analysis</a:t>
            </a:r>
            <a:r>
              <a:rPr b="1" lang="fr-FR" sz="2400">
                <a:solidFill>
                  <a:schemeClr val="dk1"/>
                </a:solidFill>
                <a:latin typeface="Times New Roman"/>
                <a:ea typeface="Times New Roman"/>
                <a:cs typeface="Times New Roman"/>
                <a:sym typeface="Times New Roman"/>
              </a:rPr>
              <a:t> indicates that project management will need to develop systems to provide information at all levels, from basic operational inventories and accounting through to generation of statistics about outcomes and impact. </a:t>
            </a:r>
            <a:endParaRPr/>
          </a:p>
          <a:p>
            <a:pPr indent="-190500" lvl="0" marL="342900" marR="0" rtl="0" algn="ctr">
              <a:lnSpc>
                <a:spcPct val="10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ctr">
              <a:lnSpc>
                <a:spcPct val="100000"/>
              </a:lnSpc>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Building on the concept of a structured set of indicators, the table bellow shows</a:t>
            </a:r>
            <a:r>
              <a:rPr b="1" lang="fr-FR" sz="2400">
                <a:solidFill>
                  <a:srgbClr val="0070C0"/>
                </a:solidFill>
                <a:latin typeface="Times New Roman"/>
                <a:ea typeface="Times New Roman"/>
                <a:cs typeface="Times New Roman"/>
                <a:sym typeface="Times New Roman"/>
              </a:rPr>
              <a:t> the typical nature and location of responsibility for M&amp;E components at each level.</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
        <p:nvSpPr>
          <p:cNvPr id="571" name="Google Shape;571;p36"/>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72" name="Google Shape;572;p36"/>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6" name="Shape 576"/>
        <p:cNvGrpSpPr/>
        <p:nvPr/>
      </p:nvGrpSpPr>
      <p:grpSpPr>
        <a:xfrm>
          <a:off x="0" y="0"/>
          <a:ext cx="0" cy="0"/>
          <a:chOff x="0" y="0"/>
          <a:chExt cx="0" cy="0"/>
        </a:xfrm>
      </p:grpSpPr>
      <p:pic>
        <p:nvPicPr>
          <p:cNvPr id="577" name="Google Shape;577;p37"/>
          <p:cNvPicPr preferRelativeResize="0"/>
          <p:nvPr/>
        </p:nvPicPr>
        <p:blipFill rotWithShape="1">
          <a:blip r:embed="rId3">
            <a:alphaModFix/>
          </a:blip>
          <a:srcRect b="0" l="0" r="0" t="0"/>
          <a:stretch/>
        </p:blipFill>
        <p:spPr>
          <a:xfrm>
            <a:off x="23725" y="6023964"/>
            <a:ext cx="1222425" cy="1096206"/>
          </a:xfrm>
          <a:prstGeom prst="rect">
            <a:avLst/>
          </a:prstGeom>
          <a:noFill/>
          <a:ln>
            <a:noFill/>
          </a:ln>
        </p:spPr>
      </p:pic>
      <p:pic>
        <p:nvPicPr>
          <p:cNvPr id="578" name="Google Shape;578;p37"/>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579" name="Google Shape;579;p37"/>
          <p:cNvPicPr preferRelativeResize="0"/>
          <p:nvPr/>
        </p:nvPicPr>
        <p:blipFill rotWithShape="1">
          <a:blip r:embed="rId5">
            <a:alphaModFix/>
          </a:blip>
          <a:srcRect b="0" l="0" r="0" t="0"/>
          <a:stretch/>
        </p:blipFill>
        <p:spPr>
          <a:xfrm>
            <a:off x="9575165" y="367030"/>
            <a:ext cx="2347595" cy="5896610"/>
          </a:xfrm>
          <a:prstGeom prst="rect">
            <a:avLst/>
          </a:prstGeom>
          <a:noFill/>
          <a:ln>
            <a:noFill/>
          </a:ln>
        </p:spPr>
      </p:pic>
      <p:pic>
        <p:nvPicPr>
          <p:cNvPr id="580" name="Google Shape;580;p37"/>
          <p:cNvPicPr preferRelativeResize="0"/>
          <p:nvPr/>
        </p:nvPicPr>
        <p:blipFill rotWithShape="1">
          <a:blip r:embed="rId6">
            <a:alphaModFix/>
          </a:blip>
          <a:srcRect b="0" l="0" r="0" t="0"/>
          <a:stretch/>
        </p:blipFill>
        <p:spPr>
          <a:xfrm>
            <a:off x="-108036" y="-102235"/>
            <a:ext cx="9533101" cy="1610200"/>
          </a:xfrm>
          <a:prstGeom prst="rect">
            <a:avLst/>
          </a:prstGeom>
          <a:noFill/>
          <a:ln>
            <a:noFill/>
          </a:ln>
        </p:spPr>
      </p:pic>
      <p:sp>
        <p:nvSpPr>
          <p:cNvPr id="581" name="Google Shape;581;p37"/>
          <p:cNvSpPr txBox="1"/>
          <p:nvPr/>
        </p:nvSpPr>
        <p:spPr>
          <a:xfrm>
            <a:off x="412115" y="1440815"/>
            <a:ext cx="9043035" cy="208534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E30000"/>
              </a:buClr>
              <a:buSzPts val="2400"/>
              <a:buFont typeface="Noto Sans Symbols"/>
              <a:buNone/>
            </a:pPr>
            <a:r>
              <a:rPr b="1" lang="fr-FR" sz="2400">
                <a:solidFill>
                  <a:srgbClr val="E30000"/>
                </a:solidFill>
                <a:latin typeface="Times New Roman"/>
                <a:ea typeface="Times New Roman"/>
                <a:cs typeface="Times New Roman"/>
                <a:sym typeface="Times New Roman"/>
              </a:rPr>
              <a:t> </a:t>
            </a:r>
            <a:r>
              <a:rPr b="1" i="1" lang="fr-FR" sz="2400">
                <a:solidFill>
                  <a:srgbClr val="E30000"/>
                </a:solidFill>
                <a:latin typeface="Times New Roman"/>
                <a:ea typeface="Times New Roman"/>
                <a:cs typeface="Times New Roman"/>
                <a:sym typeface="Times New Roman"/>
              </a:rPr>
              <a:t>Organisation of project monitoring and evaluation</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rgbClr val="E30000"/>
              </a:solidFill>
              <a:latin typeface="Times New Roman"/>
              <a:ea typeface="Times New Roman"/>
              <a:cs typeface="Times New Roman"/>
              <a:sym typeface="Times New Roman"/>
            </a:endParaRPr>
          </a:p>
          <a:p>
            <a:pPr indent="0" lvl="0" marL="0" marR="0" rtl="0" algn="just">
              <a:lnSpc>
                <a:spcPct val="140000"/>
              </a:lnSpc>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
        <p:nvSpPr>
          <p:cNvPr id="582" name="Google Shape;582;p37"/>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83" name="Google Shape;583;p37"/>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graphicFrame>
        <p:nvGraphicFramePr>
          <p:cNvPr id="584" name="Google Shape;584;p37"/>
          <p:cNvGraphicFramePr/>
          <p:nvPr/>
        </p:nvGraphicFramePr>
        <p:xfrm>
          <a:off x="189865" y="2036445"/>
          <a:ext cx="3000000" cy="3000000"/>
        </p:xfrm>
        <a:graphic>
          <a:graphicData uri="http://schemas.openxmlformats.org/drawingml/2006/table">
            <a:tbl>
              <a:tblPr bandRow="1" firstRow="1">
                <a:noFill/>
                <a:tableStyleId>{6163E1D6-E889-43BE-8051-6945DAB1D30C}</a:tableStyleId>
              </a:tblPr>
              <a:tblGrid>
                <a:gridCol w="2308850"/>
                <a:gridCol w="2308850"/>
                <a:gridCol w="2308850"/>
                <a:gridCol w="2308850"/>
              </a:tblGrid>
              <a:tr h="644525">
                <a:tc>
                  <a:txBody>
                    <a:bodyPr/>
                    <a:lstStyle/>
                    <a:p>
                      <a:pPr indent="0" lvl="0" marL="0" marR="0" rtl="0" algn="ctr">
                        <a:spcBef>
                          <a:spcPts val="0"/>
                        </a:spcBef>
                        <a:spcAft>
                          <a:spcPts val="0"/>
                        </a:spcAft>
                        <a:buClr>
                          <a:schemeClr val="dk1"/>
                        </a:buClr>
                        <a:buSzPts val="1600"/>
                        <a:buFont typeface="Calibri"/>
                        <a:buNone/>
                      </a:pPr>
                      <a:r>
                        <a:t/>
                      </a:r>
                      <a:endParaRPr b="1" sz="1600" u="none" cap="none" strike="noStrike">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Clr>
                          <a:srgbClr val="0070C0"/>
                        </a:buClr>
                        <a:buSzPts val="1600"/>
                        <a:buFont typeface="Times New Roman"/>
                        <a:buNone/>
                      </a:pPr>
                      <a:r>
                        <a:rPr b="1" lang="fr-FR" sz="1600" u="none" cap="none" strike="noStrike">
                          <a:solidFill>
                            <a:srgbClr val="0070C0"/>
                          </a:solidFill>
                          <a:latin typeface="Times New Roman"/>
                          <a:ea typeface="Times New Roman"/>
                          <a:cs typeface="Times New Roman"/>
                          <a:sym typeface="Times New Roman"/>
                        </a:rPr>
                        <a:t>Objectives</a:t>
                      </a:r>
                      <a:endParaRPr b="1" sz="1600" u="none" cap="none" strike="noStrike">
                        <a:solidFill>
                          <a:srgbClr val="0070C0"/>
                        </a:solidFill>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600"/>
                        <a:buFont typeface="Calibri"/>
                        <a:buNone/>
                      </a:pPr>
                      <a:r>
                        <a:t/>
                      </a:r>
                      <a:endParaRPr b="1" sz="1600" u="none" cap="none" strike="noStrike">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Clr>
                          <a:srgbClr val="0070C0"/>
                        </a:buClr>
                        <a:buSzPts val="1600"/>
                        <a:buFont typeface="Times New Roman"/>
                        <a:buNone/>
                      </a:pPr>
                      <a:r>
                        <a:rPr b="1" lang="fr-FR" sz="1600" u="none" cap="none" strike="noStrike">
                          <a:solidFill>
                            <a:srgbClr val="0070C0"/>
                          </a:solidFill>
                          <a:latin typeface="Times New Roman"/>
                          <a:ea typeface="Times New Roman"/>
                          <a:cs typeface="Times New Roman"/>
                          <a:sym typeface="Times New Roman"/>
                        </a:rPr>
                        <a:t>Indicators</a:t>
                      </a:r>
                      <a:endParaRPr b="1" sz="1600" u="none" cap="none" strike="noStrike">
                        <a:solidFill>
                          <a:srgbClr val="0070C0"/>
                        </a:solidFill>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600"/>
                        <a:buFont typeface="Calibri"/>
                        <a:buNone/>
                      </a:pPr>
                      <a:r>
                        <a:t/>
                      </a:r>
                      <a:endParaRPr b="1" sz="1600" u="none" cap="none" strike="noStrike">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Clr>
                          <a:srgbClr val="0070C0"/>
                        </a:buClr>
                        <a:buSzPts val="1600"/>
                        <a:buFont typeface="Times New Roman"/>
                        <a:buNone/>
                      </a:pPr>
                      <a:r>
                        <a:rPr b="1" lang="fr-FR" sz="1600" u="none" cap="none" strike="noStrike">
                          <a:solidFill>
                            <a:srgbClr val="0070C0"/>
                          </a:solidFill>
                          <a:latin typeface="Times New Roman"/>
                          <a:ea typeface="Times New Roman"/>
                          <a:cs typeface="Times New Roman"/>
                          <a:sym typeface="Times New Roman"/>
                        </a:rPr>
                        <a:t>M&amp;Ecomponents</a:t>
                      </a:r>
                      <a:endParaRPr b="1" sz="1600" u="none" cap="none" strike="noStrike">
                        <a:solidFill>
                          <a:srgbClr val="0070C0"/>
                        </a:solidFill>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600"/>
                        <a:buFont typeface="Calibri"/>
                        <a:buNone/>
                      </a:pPr>
                      <a:r>
                        <a:t/>
                      </a:r>
                      <a:endParaRPr b="1" sz="1600" u="none" cap="none" strike="noStrike">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Clr>
                          <a:srgbClr val="0070C0"/>
                        </a:buClr>
                        <a:buSzPts val="1600"/>
                        <a:buFont typeface="Times New Roman"/>
                        <a:buNone/>
                      </a:pPr>
                      <a:r>
                        <a:rPr b="1" lang="fr-FR" sz="1600" u="none" cap="none" strike="noStrike">
                          <a:solidFill>
                            <a:srgbClr val="0070C0"/>
                          </a:solidFill>
                          <a:latin typeface="Times New Roman"/>
                          <a:ea typeface="Times New Roman"/>
                          <a:cs typeface="Times New Roman"/>
                          <a:sym typeface="Times New Roman"/>
                        </a:rPr>
                        <a:t>ResponsibilityforM&amp;E</a:t>
                      </a:r>
                      <a:endParaRPr b="1" sz="1600" u="none" cap="none" strike="noStrike">
                        <a:solidFill>
                          <a:srgbClr val="0070C0"/>
                        </a:solidFill>
                        <a:latin typeface="Times New Roman"/>
                        <a:ea typeface="Times New Roman"/>
                        <a:cs typeface="Times New Roman"/>
                        <a:sym typeface="Times New Roman"/>
                      </a:endParaRPr>
                    </a:p>
                  </a:txBody>
                  <a:tcPr marT="0" marB="0" marR="0" marL="0">
                    <a:solidFill>
                      <a:srgbClr val="FEE599"/>
                    </a:solidFill>
                  </a:tcPr>
                </a:tc>
              </a:tr>
              <a:tr h="644525">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 Goal</a:t>
                      </a:r>
                      <a:endParaRPr b="1" sz="1600" u="none" cap="none" strike="noStrike">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Impact</a:t>
                      </a:r>
                      <a:endParaRPr b="1" sz="1600" u="none" cap="none" strike="noStrike">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200"/>
                        <a:buFont typeface="Times New Roman"/>
                        <a:buNone/>
                      </a:pPr>
                      <a:r>
                        <a:rPr b="1" lang="fr-FR" sz="1200" u="none" cap="none" strike="noStrike">
                          <a:latin typeface="Times New Roman"/>
                          <a:ea typeface="Times New Roman"/>
                          <a:cs typeface="Times New Roman"/>
                          <a:sym typeface="Times New Roman"/>
                        </a:rPr>
                        <a:t>Longtermstatistical evidence of project impact Exogenous indicators for risk factors and unanticipated wider environmental and social impacts</a:t>
                      </a:r>
                      <a:endParaRPr b="1" sz="1200" u="none" cap="none" strike="noStrike">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200"/>
                        <a:buFont typeface="Times New Roman"/>
                        <a:buNone/>
                      </a:pPr>
                      <a:r>
                        <a:rPr b="1" lang="fr-FR" sz="12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National or sectoral agencies and/or independent specialists</a:t>
                      </a:r>
                      <a:endParaRPr b="1" sz="1400" u="none" cap="none" strike="noStrike">
                        <a:latin typeface="Times New Roman"/>
                        <a:ea typeface="Times New Roman"/>
                        <a:cs typeface="Times New Roman"/>
                        <a:sym typeface="Times New Roman"/>
                      </a:endParaRPr>
                    </a:p>
                  </a:txBody>
                  <a:tcPr marT="0" marB="0" marR="0" marL="0">
                    <a:solidFill>
                      <a:srgbClr val="FEE599"/>
                    </a:solidFill>
                  </a:tcPr>
                </a:tc>
              </a:tr>
              <a:tr h="644525">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Purpose</a:t>
                      </a:r>
                      <a:endParaRPr b="1" sz="1600" u="none" cap="none" strike="noStrike">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   </a:t>
                      </a:r>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Outcomes</a:t>
                      </a:r>
                      <a:endParaRPr b="1" sz="1600" u="none" cap="none" strike="noStrike">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Socioeconomic surveys M&amp;E of leading indicators Diagnostic studies</a:t>
                      </a:r>
                      <a:endParaRPr b="1" sz="1400" u="none" cap="none" strike="noStrike">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400"/>
                        <a:buFont typeface="Times New Roman"/>
                        <a:buNone/>
                      </a:pPr>
                      <a:r>
                        <a:rPr b="1" lang="fr-FR" sz="1400" u="none" cap="none" strike="noStrike">
                          <a:latin typeface="Times New Roman"/>
                          <a:ea typeface="Times New Roman"/>
                          <a:cs typeface="Times New Roman"/>
                          <a:sym typeface="Times New Roman"/>
                        </a:rPr>
                        <a:t> Project management and/or independent specialists</a:t>
                      </a:r>
                      <a:endParaRPr b="1" sz="1400" u="none" cap="none" strike="noStrike">
                        <a:latin typeface="Times New Roman"/>
                        <a:ea typeface="Times New Roman"/>
                        <a:cs typeface="Times New Roman"/>
                        <a:sym typeface="Times New Roman"/>
                      </a:endParaRPr>
                    </a:p>
                  </a:txBody>
                  <a:tcPr marT="0" marB="0" marR="0" marL="0">
                    <a:solidFill>
                      <a:srgbClr val="FEE599"/>
                    </a:solidFill>
                  </a:tcPr>
                </a:tc>
              </a:tr>
              <a:tr h="644525">
                <a:tc>
                  <a:txBody>
                    <a:bodyPr/>
                    <a:lstStyle/>
                    <a:p>
                      <a:pPr indent="0" lvl="0" marL="0" marR="0" rtl="0" algn="ctr">
                        <a:spcBef>
                          <a:spcPts val="0"/>
                        </a:spcBef>
                        <a:spcAft>
                          <a:spcPts val="0"/>
                        </a:spcAft>
                        <a:buClr>
                          <a:schemeClr val="dk1"/>
                        </a:buClr>
                        <a:buSzPts val="1600"/>
                        <a:buFont typeface="Calibri"/>
                        <a:buNone/>
                      </a:pPr>
                      <a:r>
                        <a:t/>
                      </a:r>
                      <a:endParaRPr b="1" sz="16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Outputs</a:t>
                      </a:r>
                      <a:endParaRPr b="1" sz="1600" u="none" cap="none" strike="noStrike">
                        <a:latin typeface="Times New Roman"/>
                        <a:ea typeface="Times New Roman"/>
                        <a:cs typeface="Times New Roman"/>
                        <a:sym typeface="Times New Roman"/>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600"/>
                        <a:buFont typeface="Calibri"/>
                        <a:buNone/>
                      </a:pPr>
                      <a:r>
                        <a:t/>
                      </a:r>
                      <a:endParaRPr b="1" sz="16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Output</a:t>
                      </a:r>
                      <a:endParaRPr b="1" sz="1600" u="none" cap="none" strike="noStrike">
                        <a:latin typeface="Times New Roman"/>
                        <a:ea typeface="Times New Roman"/>
                        <a:cs typeface="Times New Roman"/>
                        <a:sym typeface="Times New Roman"/>
                      </a:endParaRPr>
                    </a:p>
                  </a:txBody>
                  <a:tcPr marT="0" marB="0" marR="0" marL="0">
                    <a:solidFill>
                      <a:srgbClr val="FEE599"/>
                    </a:solidFill>
                  </a:tcPr>
                </a:tc>
                <a:tc rowSpan="3">
                  <a:txBody>
                    <a:bodyPr/>
                    <a:lstStyle/>
                    <a:p>
                      <a:pPr indent="0" lvl="0" marL="0" marR="0" rtl="0" algn="ctr">
                        <a:spcBef>
                          <a:spcPts val="0"/>
                        </a:spcBef>
                        <a:spcAft>
                          <a:spcPts val="0"/>
                        </a:spcAft>
                        <a:buClr>
                          <a:schemeClr val="dk1"/>
                        </a:buClr>
                        <a:buSzPts val="1200"/>
                        <a:buFont typeface="Calibri"/>
                        <a:buNone/>
                      </a:pPr>
                      <a:r>
                        <a:t/>
                      </a:r>
                      <a:endParaRPr b="1" sz="12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  MIS for physical and financial monitoring</a:t>
                      </a:r>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M&amp;E components</a:t>
                      </a:r>
                      <a:endParaRPr b="1" sz="1600" u="none" cap="none" strike="noStrike">
                        <a:latin typeface="Times New Roman"/>
                        <a:ea typeface="Times New Roman"/>
                        <a:cs typeface="Times New Roman"/>
                        <a:sym typeface="Times New Roman"/>
                      </a:endParaRPr>
                    </a:p>
                  </a:txBody>
                  <a:tcPr marT="0" marB="0" marR="0" marL="0">
                    <a:solidFill>
                      <a:srgbClr val="FEE599"/>
                    </a:solidFill>
                  </a:tcPr>
                </a:tc>
                <a:tc rowSpan="3">
                  <a:txBody>
                    <a:bodyPr/>
                    <a:lstStyle/>
                    <a:p>
                      <a:pPr indent="0" lvl="0" marL="0" marR="0" rtl="0" algn="ctr">
                        <a:spcBef>
                          <a:spcPts val="0"/>
                        </a:spcBef>
                        <a:spcAft>
                          <a:spcPts val="0"/>
                        </a:spcAft>
                        <a:buClr>
                          <a:schemeClr val="dk1"/>
                        </a:buClr>
                        <a:buSzPts val="1200"/>
                        <a:buFont typeface="Calibri"/>
                        <a:buNone/>
                      </a:pPr>
                      <a:r>
                        <a:t/>
                      </a:r>
                      <a:endParaRPr b="1" sz="12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200"/>
                        <a:buFont typeface="Calibri"/>
                        <a:buNone/>
                      </a:pPr>
                      <a:r>
                        <a:t/>
                      </a:r>
                      <a:endParaRPr b="1" sz="1200" u="none" cap="none" strike="noStrike">
                        <a:latin typeface="Times New Roman"/>
                        <a:ea typeface="Times New Roman"/>
                        <a:cs typeface="Times New Roman"/>
                        <a:sym typeface="Times New Roman"/>
                      </a:endParaRPr>
                    </a:p>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Project staff</a:t>
                      </a:r>
                      <a:endParaRPr/>
                    </a:p>
                  </a:txBody>
                  <a:tcPr marT="0" marB="0" marR="0" marL="0">
                    <a:solidFill>
                      <a:srgbClr val="FEE599"/>
                    </a:solidFill>
                  </a:tcPr>
                </a:tc>
              </a:tr>
              <a:tr h="644525">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Activities</a:t>
                      </a:r>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Process</a:t>
                      </a:r>
                      <a:endParaRPr/>
                    </a:p>
                  </a:txBody>
                  <a:tcPr marT="0" marB="0" marR="0" marL="0">
                    <a:solidFill>
                      <a:srgbClr val="FEE599"/>
                    </a:solidFill>
                  </a:tcPr>
                </a:tc>
                <a:tc vMerge="1"/>
                <a:tc vMerge="1"/>
              </a:tr>
              <a:tr h="644525">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Inputs</a:t>
                      </a:r>
                      <a:endParaRPr/>
                    </a:p>
                  </a:txBody>
                  <a:tcPr marT="0" marB="0" marR="0" marL="0">
                    <a:solidFill>
                      <a:srgbClr val="FEE599"/>
                    </a:solidFill>
                  </a:tcPr>
                </a:tc>
                <a:tc>
                  <a:txBody>
                    <a:bodyPr/>
                    <a:lstStyle/>
                    <a:p>
                      <a:pPr indent="0" lvl="0" marL="0" marR="0" rtl="0" algn="ctr">
                        <a:spcBef>
                          <a:spcPts val="0"/>
                        </a:spcBef>
                        <a:spcAft>
                          <a:spcPts val="0"/>
                        </a:spcAft>
                        <a:buClr>
                          <a:schemeClr val="dk1"/>
                        </a:buClr>
                        <a:buSzPts val="1600"/>
                        <a:buFont typeface="Times New Roman"/>
                        <a:buNone/>
                      </a:pPr>
                      <a:r>
                        <a:rPr b="1" lang="fr-FR" sz="1600" u="none" cap="none" strike="noStrike">
                          <a:latin typeface="Times New Roman"/>
                          <a:ea typeface="Times New Roman"/>
                          <a:cs typeface="Times New Roman"/>
                          <a:sym typeface="Times New Roman"/>
                        </a:rPr>
                        <a:t>Input</a:t>
                      </a:r>
                      <a:endParaRPr/>
                    </a:p>
                  </a:txBody>
                  <a:tcPr marT="0" marB="0" marR="0" marL="0">
                    <a:solidFill>
                      <a:srgbClr val="FEE599"/>
                    </a:solidFill>
                  </a:tcPr>
                </a:tc>
                <a:tc vMerge="1"/>
                <a:tc vMerge="1"/>
              </a:tr>
            </a:tbl>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pic>
        <p:nvPicPr>
          <p:cNvPr id="589" name="Google Shape;589;p38"/>
          <p:cNvPicPr preferRelativeResize="0"/>
          <p:nvPr/>
        </p:nvPicPr>
        <p:blipFill rotWithShape="1">
          <a:blip r:embed="rId3">
            <a:alphaModFix/>
          </a:blip>
          <a:srcRect b="0" l="0" r="0" t="0"/>
          <a:stretch/>
        </p:blipFill>
        <p:spPr>
          <a:xfrm>
            <a:off x="9833969" y="-27434"/>
            <a:ext cx="2483250" cy="6912868"/>
          </a:xfrm>
          <a:prstGeom prst="rect">
            <a:avLst/>
          </a:prstGeom>
          <a:noFill/>
          <a:ln>
            <a:noFill/>
          </a:ln>
        </p:spPr>
      </p:pic>
      <p:pic>
        <p:nvPicPr>
          <p:cNvPr id="590" name="Google Shape;590;p38"/>
          <p:cNvPicPr preferRelativeResize="0"/>
          <p:nvPr/>
        </p:nvPicPr>
        <p:blipFill rotWithShape="1">
          <a:blip r:embed="rId4">
            <a:alphaModFix/>
          </a:blip>
          <a:srcRect b="0" l="0" r="0" t="0"/>
          <a:stretch/>
        </p:blipFill>
        <p:spPr>
          <a:xfrm>
            <a:off x="9575165" y="367030"/>
            <a:ext cx="2347595" cy="5896610"/>
          </a:xfrm>
          <a:prstGeom prst="rect">
            <a:avLst/>
          </a:prstGeom>
          <a:noFill/>
          <a:ln>
            <a:noFill/>
          </a:ln>
        </p:spPr>
      </p:pic>
      <p:pic>
        <p:nvPicPr>
          <p:cNvPr id="591" name="Google Shape;591;p38"/>
          <p:cNvPicPr preferRelativeResize="0"/>
          <p:nvPr/>
        </p:nvPicPr>
        <p:blipFill rotWithShape="1">
          <a:blip r:embed="rId5">
            <a:alphaModFix/>
          </a:blip>
          <a:srcRect b="0" l="0" r="0" t="0"/>
          <a:stretch/>
        </p:blipFill>
        <p:spPr>
          <a:xfrm>
            <a:off x="-108036" y="-102235"/>
            <a:ext cx="9533101" cy="1610200"/>
          </a:xfrm>
          <a:prstGeom prst="rect">
            <a:avLst/>
          </a:prstGeom>
          <a:noFill/>
          <a:ln>
            <a:noFill/>
          </a:ln>
        </p:spPr>
      </p:pic>
      <p:sp>
        <p:nvSpPr>
          <p:cNvPr id="592" name="Google Shape;592;p38"/>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593" name="Google Shape;593;p38"/>
          <p:cNvSpPr txBox="1"/>
          <p:nvPr/>
        </p:nvSpPr>
        <p:spPr>
          <a:xfrm>
            <a:off x="53975" y="1440815"/>
            <a:ext cx="9401175" cy="4524315"/>
          </a:xfrm>
          <a:prstGeom prst="rect">
            <a:avLst/>
          </a:prstGeom>
          <a:noFill/>
          <a:ln>
            <a:noFill/>
          </a:ln>
        </p:spPr>
        <p:txBody>
          <a:bodyPr anchorCtr="0" anchor="t" bIns="45700" lIns="91425" spcFirstLastPara="1" rIns="91425" wrap="square" tIns="45700">
            <a:spAutoFit/>
          </a:bodyPr>
          <a:lstStyle/>
          <a:p>
            <a:pPr indent="0" lvl="1" marL="457200" marR="0" rtl="0" algn="ctr">
              <a:spcBef>
                <a:spcPts val="0"/>
              </a:spcBef>
              <a:spcAft>
                <a:spcPts val="0"/>
              </a:spcAft>
              <a:buNone/>
            </a:pPr>
            <a:r>
              <a:rPr b="1" i="0" lang="fr-FR" sz="2400" u="none" cap="none" strike="noStrike">
                <a:solidFill>
                  <a:srgbClr val="14CD68"/>
                </a:solidFill>
                <a:latin typeface="Times New Roman"/>
                <a:ea typeface="Times New Roman"/>
                <a:cs typeface="Times New Roman"/>
                <a:sym typeface="Times New Roman"/>
              </a:rPr>
              <a:t>3.3- Participatory project monitoring and evaluation</a:t>
            </a:r>
            <a:endParaRPr/>
          </a:p>
          <a:p>
            <a:pPr indent="0" lvl="1" marL="457200" marR="0" rtl="0" algn="ctr">
              <a:spcBef>
                <a:spcPts val="0"/>
              </a:spcBef>
              <a:spcAft>
                <a:spcPts val="0"/>
              </a:spcAft>
              <a:buNone/>
            </a:pPr>
            <a:r>
              <a:t/>
            </a:r>
            <a:endParaRPr b="1" i="0" sz="2400" u="none" cap="none" strike="noStrike">
              <a:solidFill>
                <a:srgbClr val="14CD68"/>
              </a:solidFill>
              <a:latin typeface="Times New Roman"/>
              <a:ea typeface="Times New Roman"/>
              <a:cs typeface="Times New Roman"/>
              <a:sym typeface="Times New Roman"/>
            </a:endParaRPr>
          </a:p>
          <a:p>
            <a:pPr indent="-342900" lvl="0" marL="342900" marR="0" rtl="0" algn="ctr">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It has been recognised that there is </a:t>
            </a:r>
            <a:r>
              <a:rPr b="1" lang="fr-FR" sz="2400">
                <a:solidFill>
                  <a:srgbClr val="FF0000"/>
                </a:solidFill>
                <a:latin typeface="Times New Roman"/>
                <a:ea typeface="Times New Roman"/>
                <a:cs typeface="Times New Roman"/>
                <a:sym typeface="Times New Roman"/>
              </a:rPr>
              <a:t>an increased need to engage in direct dialogue with stakeholders </a:t>
            </a:r>
            <a:r>
              <a:rPr b="1" lang="fr-FR" sz="2400">
                <a:solidFill>
                  <a:schemeClr val="dk1"/>
                </a:solidFill>
                <a:latin typeface="Times New Roman"/>
                <a:ea typeface="Times New Roman"/>
                <a:cs typeface="Times New Roman"/>
                <a:sym typeface="Times New Roman"/>
              </a:rPr>
              <a:t>involved in development projects..</a:t>
            </a:r>
            <a:endParaRPr/>
          </a:p>
          <a:p>
            <a:pPr indent="-342900" lvl="0" marL="342900" marR="0" rtl="0" algn="ctr">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One critical dimension of this engagement is to involve stakeholders in the monitoring and evaluation of project activities, outputs and outcomes.</a:t>
            </a:r>
            <a:endParaRPr b="1" sz="2400">
              <a:solidFill>
                <a:schemeClr val="dk1"/>
              </a:solidFill>
              <a:latin typeface="Times New Roman"/>
              <a:ea typeface="Times New Roman"/>
              <a:cs typeface="Times New Roman"/>
              <a:sym typeface="Times New Roman"/>
            </a:endParaRPr>
          </a:p>
          <a:p>
            <a:pPr indent="-342900" lvl="0" marL="342900" marR="0" rtl="0" algn="ctr">
              <a:spcBef>
                <a:spcPts val="0"/>
              </a:spcBef>
              <a:spcAft>
                <a:spcPts val="0"/>
              </a:spcAft>
              <a:buClr>
                <a:srgbClr val="0070C0"/>
              </a:buClr>
              <a:buSzPts val="2400"/>
              <a:buFont typeface="Noto Sans Symbols"/>
              <a:buChar char="⮚"/>
            </a:pPr>
            <a:r>
              <a:rPr b="1" lang="fr-FR" sz="2400">
                <a:solidFill>
                  <a:srgbClr val="0070C0"/>
                </a:solidFill>
                <a:latin typeface="Times New Roman"/>
                <a:ea typeface="Times New Roman"/>
                <a:cs typeface="Times New Roman"/>
                <a:sym typeface="Times New Roman"/>
              </a:rPr>
              <a:t>Participatory monitoring and evaluation </a:t>
            </a:r>
            <a:r>
              <a:rPr b="1" lang="fr-FR" sz="2400">
                <a:solidFill>
                  <a:schemeClr val="dk1"/>
                </a:solidFill>
                <a:latin typeface="Times New Roman"/>
                <a:ea typeface="Times New Roman"/>
                <a:cs typeface="Times New Roman"/>
                <a:sym typeface="Times New Roman"/>
              </a:rPr>
              <a:t>is a process of collaborative problem-solving through the generation and use of knowledge</a:t>
            </a:r>
            <a:r>
              <a:rPr lang="fr-FR" sz="1800">
                <a:solidFill>
                  <a:schemeClr val="dk1"/>
                </a:solidFill>
                <a:latin typeface="Calibri"/>
                <a:ea typeface="Calibri"/>
                <a:cs typeface="Calibri"/>
                <a:sym typeface="Calibri"/>
              </a:rPr>
              <a:t>, </a:t>
            </a:r>
            <a:r>
              <a:rPr b="1" lang="fr-FR" sz="2400">
                <a:solidFill>
                  <a:schemeClr val="dk1"/>
                </a:solidFill>
                <a:latin typeface="Times New Roman"/>
                <a:ea typeface="Times New Roman"/>
                <a:cs typeface="Times New Roman"/>
                <a:sym typeface="Times New Roman"/>
              </a:rPr>
              <a:t>and through corrective action based on shared decision-making involving all stakeholders. Its key principles are:</a:t>
            </a:r>
            <a:endParaRPr b="1" sz="2400">
              <a:solidFill>
                <a:schemeClr val="dk1"/>
              </a:solidFill>
              <a:latin typeface="Times New Roman"/>
              <a:ea typeface="Times New Roman"/>
              <a:cs typeface="Times New Roman"/>
              <a:sym typeface="Times New Roman"/>
            </a:endParaRPr>
          </a:p>
          <a:p>
            <a:pPr indent="-342900" lvl="2" marL="342900" marR="0" rtl="0" algn="ctr">
              <a:spcBef>
                <a:spcPts val="0"/>
              </a:spcBef>
              <a:spcAft>
                <a:spcPts val="0"/>
              </a:spcAft>
              <a:buClr>
                <a:schemeClr val="dk1"/>
              </a:buClr>
              <a:buSzPts val="2400"/>
              <a:buFont typeface="Noto Sans Symbols"/>
              <a:buChar char="⮚"/>
            </a:pPr>
            <a:r>
              <a:rPr b="1" i="0" lang="fr-FR" sz="2400" u="none" cap="none" strike="noStrike">
                <a:solidFill>
                  <a:schemeClr val="dk1"/>
                </a:solidFill>
                <a:latin typeface="Times New Roman"/>
                <a:ea typeface="Times New Roman"/>
                <a:cs typeface="Times New Roman"/>
                <a:sym typeface="Times New Roman"/>
              </a:rPr>
              <a:t>local people are active participants – not just sources of information</a:t>
            </a:r>
            <a:endParaRPr b="1" i="0" sz="2400" u="none" cap="none" strike="noStrike">
              <a:solidFill>
                <a:schemeClr val="dk1"/>
              </a:solidFill>
              <a:latin typeface="Times New Roman"/>
              <a:ea typeface="Times New Roman"/>
              <a:cs typeface="Times New Roman"/>
              <a:sym typeface="Times New Roman"/>
            </a:endParaRPr>
          </a:p>
        </p:txBody>
      </p:sp>
      <p:sp>
        <p:nvSpPr>
          <p:cNvPr id="594" name="Google Shape;594;p38"/>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pic>
        <p:nvPicPr>
          <p:cNvPr id="599" name="Google Shape;599;p39"/>
          <p:cNvPicPr preferRelativeResize="0"/>
          <p:nvPr/>
        </p:nvPicPr>
        <p:blipFill rotWithShape="1">
          <a:blip r:embed="rId3">
            <a:alphaModFix/>
          </a:blip>
          <a:srcRect b="0" l="0" r="0" t="0"/>
          <a:stretch/>
        </p:blipFill>
        <p:spPr>
          <a:xfrm>
            <a:off x="9833969" y="-27434"/>
            <a:ext cx="2483250" cy="6912868"/>
          </a:xfrm>
          <a:prstGeom prst="rect">
            <a:avLst/>
          </a:prstGeom>
          <a:noFill/>
          <a:ln>
            <a:noFill/>
          </a:ln>
        </p:spPr>
      </p:pic>
      <p:pic>
        <p:nvPicPr>
          <p:cNvPr id="600" name="Google Shape;600;p39"/>
          <p:cNvPicPr preferRelativeResize="0"/>
          <p:nvPr/>
        </p:nvPicPr>
        <p:blipFill rotWithShape="1">
          <a:blip r:embed="rId4">
            <a:alphaModFix/>
          </a:blip>
          <a:srcRect b="0" l="0" r="0" t="0"/>
          <a:stretch/>
        </p:blipFill>
        <p:spPr>
          <a:xfrm>
            <a:off x="9575165" y="367030"/>
            <a:ext cx="2347595" cy="5896610"/>
          </a:xfrm>
          <a:prstGeom prst="rect">
            <a:avLst/>
          </a:prstGeom>
          <a:noFill/>
          <a:ln>
            <a:noFill/>
          </a:ln>
        </p:spPr>
      </p:pic>
      <p:pic>
        <p:nvPicPr>
          <p:cNvPr id="601" name="Google Shape;601;p39"/>
          <p:cNvPicPr preferRelativeResize="0"/>
          <p:nvPr/>
        </p:nvPicPr>
        <p:blipFill rotWithShape="1">
          <a:blip r:embed="rId5">
            <a:alphaModFix/>
          </a:blip>
          <a:srcRect b="0" l="0" r="0" t="0"/>
          <a:stretch/>
        </p:blipFill>
        <p:spPr>
          <a:xfrm>
            <a:off x="-108036" y="-102235"/>
            <a:ext cx="9533101" cy="1610200"/>
          </a:xfrm>
          <a:prstGeom prst="rect">
            <a:avLst/>
          </a:prstGeom>
          <a:noFill/>
          <a:ln>
            <a:noFill/>
          </a:ln>
        </p:spPr>
      </p:pic>
      <p:sp>
        <p:nvSpPr>
          <p:cNvPr id="602" name="Google Shape;602;p39"/>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03" name="Google Shape;603;p39"/>
          <p:cNvSpPr txBox="1"/>
          <p:nvPr/>
        </p:nvSpPr>
        <p:spPr>
          <a:xfrm>
            <a:off x="-30462" y="1507965"/>
            <a:ext cx="9401175" cy="4524315"/>
          </a:xfrm>
          <a:prstGeom prst="rect">
            <a:avLst/>
          </a:prstGeom>
          <a:noFill/>
          <a:ln>
            <a:noFill/>
          </a:ln>
        </p:spPr>
        <p:txBody>
          <a:bodyPr anchorCtr="0" anchor="t" bIns="45700" lIns="91425" spcFirstLastPara="1" rIns="91425" wrap="square" tIns="45700">
            <a:spAutoFit/>
          </a:bodyPr>
          <a:lstStyle/>
          <a:p>
            <a:pPr indent="0" lvl="1" marL="457200" marR="0" rtl="0" algn="ctr">
              <a:spcBef>
                <a:spcPts val="0"/>
              </a:spcBef>
              <a:spcAft>
                <a:spcPts val="0"/>
              </a:spcAft>
              <a:buNone/>
            </a:pPr>
            <a:r>
              <a:rPr b="1" i="0" lang="fr-FR" sz="2400" u="none" cap="none" strike="noStrike">
                <a:solidFill>
                  <a:srgbClr val="14CD68"/>
                </a:solidFill>
                <a:latin typeface="Times New Roman"/>
                <a:ea typeface="Times New Roman"/>
                <a:cs typeface="Times New Roman"/>
                <a:sym typeface="Times New Roman"/>
              </a:rPr>
              <a:t>3.4-Learning and M&amp;E systems</a:t>
            </a:r>
            <a:endParaRPr b="1" i="0" sz="2400" u="none" cap="none" strike="noStrike">
              <a:solidFill>
                <a:srgbClr val="14CD68"/>
              </a:solidFill>
              <a:latin typeface="Times New Roman"/>
              <a:ea typeface="Times New Roman"/>
              <a:cs typeface="Times New Roman"/>
              <a:sym typeface="Times New Roman"/>
            </a:endParaRPr>
          </a:p>
          <a:p>
            <a:pPr indent="0" lvl="1" marL="457200" marR="0" rtl="0" algn="ctr">
              <a:spcBef>
                <a:spcPts val="0"/>
              </a:spcBef>
              <a:spcAft>
                <a:spcPts val="0"/>
              </a:spcAft>
              <a:buNone/>
            </a:pPr>
            <a:r>
              <a:rPr b="1" i="0" lang="fr-FR" sz="2400" u="none" cap="none" strike="noStrike">
                <a:solidFill>
                  <a:srgbClr val="14CD68"/>
                </a:solidFill>
                <a:latin typeface="Times New Roman"/>
                <a:ea typeface="Times New Roman"/>
                <a:cs typeface="Times New Roman"/>
                <a:sym typeface="Times New Roman"/>
              </a:rPr>
              <a:t> </a:t>
            </a:r>
            <a:endParaRPr b="1" i="0" sz="2400" u="none" cap="none" strike="noStrike">
              <a:solidFill>
                <a:srgbClr val="14CD68"/>
              </a:solidFill>
              <a:latin typeface="Times New Roman"/>
              <a:ea typeface="Times New Roman"/>
              <a:cs typeface="Times New Roman"/>
              <a:sym typeface="Times New Roman"/>
            </a:endParaRPr>
          </a:p>
          <a:p>
            <a:pPr indent="-342900" lvl="0" marL="342900" marR="0" rtl="0" algn="ctr">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Learning and ‘</a:t>
            </a:r>
            <a:r>
              <a:rPr b="1" lang="fr-FR" sz="2400">
                <a:solidFill>
                  <a:srgbClr val="0070C0"/>
                </a:solidFill>
                <a:latin typeface="Times New Roman"/>
                <a:ea typeface="Times New Roman"/>
                <a:cs typeface="Times New Roman"/>
                <a:sym typeface="Times New Roman"/>
              </a:rPr>
              <a:t>lesson learning</a:t>
            </a:r>
            <a:r>
              <a:rPr b="1" lang="fr-FR" sz="2400">
                <a:solidFill>
                  <a:schemeClr val="dk1"/>
                </a:solidFill>
                <a:latin typeface="Times New Roman"/>
                <a:ea typeface="Times New Roman"/>
                <a:cs typeface="Times New Roman"/>
                <a:sym typeface="Times New Roman"/>
              </a:rPr>
              <a:t>’ have become common parlance in development. So why is this and what exactly do we mean by ‘</a:t>
            </a:r>
            <a:r>
              <a:rPr b="1" lang="fr-FR" sz="2400">
                <a:solidFill>
                  <a:srgbClr val="C00000"/>
                </a:solidFill>
                <a:latin typeface="Times New Roman"/>
                <a:ea typeface="Times New Roman"/>
                <a:cs typeface="Times New Roman"/>
                <a:sym typeface="Times New Roman"/>
              </a:rPr>
              <a:t>learning</a:t>
            </a:r>
            <a:r>
              <a:rPr b="1" lang="fr-FR" sz="2400">
                <a:solidFill>
                  <a:schemeClr val="dk1"/>
                </a:solidFill>
                <a:latin typeface="Times New Roman"/>
                <a:ea typeface="Times New Roman"/>
                <a:cs typeface="Times New Roman"/>
                <a:sym typeface="Times New Roman"/>
              </a:rPr>
              <a:t>’?</a:t>
            </a:r>
            <a:endParaRPr/>
          </a:p>
          <a:p>
            <a:pPr indent="-190500" lvl="0" marL="342900" marR="0" rtl="0" algn="ctr">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190500" lvl="0" marL="342900" marR="0" rtl="0" algn="ctr">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a:p>
            <a:pPr indent="-342900" lvl="0" marL="342900" marR="0" rtl="0" algn="ctr">
              <a:spcBef>
                <a:spcPts val="0"/>
              </a:spcBef>
              <a:spcAft>
                <a:spcPts val="0"/>
              </a:spcAft>
              <a:buClr>
                <a:schemeClr val="dk1"/>
              </a:buClr>
              <a:buSzPts val="2400"/>
              <a:buFont typeface="Noto Sans Symbols"/>
              <a:buChar char="⮚"/>
            </a:pPr>
            <a:r>
              <a:rPr b="1" lang="fr-FR" sz="2400">
                <a:solidFill>
                  <a:schemeClr val="dk1"/>
                </a:solidFill>
                <a:latin typeface="Times New Roman"/>
                <a:ea typeface="Times New Roman"/>
                <a:cs typeface="Times New Roman"/>
                <a:sym typeface="Times New Roman"/>
              </a:rPr>
              <a:t>Models of experiential learning typically comprise </a:t>
            </a:r>
            <a:r>
              <a:rPr b="1" lang="fr-FR" sz="2400" u="sng">
                <a:solidFill>
                  <a:schemeClr val="dk1"/>
                </a:solidFill>
                <a:latin typeface="Times New Roman"/>
                <a:ea typeface="Times New Roman"/>
                <a:cs typeface="Times New Roman"/>
                <a:sym typeface="Times New Roman"/>
              </a:rPr>
              <a:t>four dimensions of learning</a:t>
            </a:r>
            <a:r>
              <a:rPr b="1" lang="fr-FR" sz="2400">
                <a:solidFill>
                  <a:schemeClr val="dk1"/>
                </a:solidFill>
                <a:latin typeface="Times New Roman"/>
                <a:ea typeface="Times New Roman"/>
                <a:cs typeface="Times New Roman"/>
                <a:sym typeface="Times New Roman"/>
              </a:rPr>
              <a:t>: having an experience; reflecting on that experience; conceptualising from the experience; and then testing out new ideas/concepts which lead to a new experience</a:t>
            </a:r>
            <a:endParaRPr b="1" sz="2400">
              <a:solidFill>
                <a:schemeClr val="dk1"/>
              </a:solidFill>
              <a:latin typeface="Times New Roman"/>
              <a:ea typeface="Times New Roman"/>
              <a:cs typeface="Times New Roman"/>
              <a:sym typeface="Times New Roman"/>
            </a:endParaRPr>
          </a:p>
          <a:p>
            <a:pPr indent="-190500" lvl="0" marL="342900" marR="0" rtl="0" algn="ctr">
              <a:spcBef>
                <a:spcPts val="0"/>
              </a:spcBef>
              <a:spcAft>
                <a:spcPts val="0"/>
              </a:spcAft>
              <a:buClr>
                <a:schemeClr val="dk1"/>
              </a:buClr>
              <a:buSzPts val="2400"/>
              <a:buFont typeface="Noto Sans Symbols"/>
              <a:buNone/>
            </a:pPr>
            <a:r>
              <a:t/>
            </a:r>
            <a:endParaRPr b="1" sz="2400">
              <a:solidFill>
                <a:schemeClr val="dk1"/>
              </a:solidFill>
              <a:latin typeface="Times New Roman"/>
              <a:ea typeface="Times New Roman"/>
              <a:cs typeface="Times New Roman"/>
              <a:sym typeface="Times New Roman"/>
            </a:endParaRPr>
          </a:p>
        </p:txBody>
      </p:sp>
      <p:sp>
        <p:nvSpPr>
          <p:cNvPr id="604" name="Google Shape;604;p39"/>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pic>
        <p:nvPicPr>
          <p:cNvPr id="609" name="Google Shape;609;p40"/>
          <p:cNvPicPr preferRelativeResize="0"/>
          <p:nvPr/>
        </p:nvPicPr>
        <p:blipFill rotWithShape="1">
          <a:blip r:embed="rId3">
            <a:alphaModFix/>
          </a:blip>
          <a:srcRect b="0" l="0" r="0" t="0"/>
          <a:stretch/>
        </p:blipFill>
        <p:spPr>
          <a:xfrm>
            <a:off x="9833969" y="-27434"/>
            <a:ext cx="2483250" cy="6912868"/>
          </a:xfrm>
          <a:prstGeom prst="rect">
            <a:avLst/>
          </a:prstGeom>
          <a:noFill/>
          <a:ln>
            <a:noFill/>
          </a:ln>
        </p:spPr>
      </p:pic>
      <p:pic>
        <p:nvPicPr>
          <p:cNvPr id="610" name="Google Shape;610;p40"/>
          <p:cNvPicPr preferRelativeResize="0"/>
          <p:nvPr/>
        </p:nvPicPr>
        <p:blipFill rotWithShape="1">
          <a:blip r:embed="rId4">
            <a:alphaModFix/>
          </a:blip>
          <a:srcRect b="0" l="0" r="0" t="0"/>
          <a:stretch/>
        </p:blipFill>
        <p:spPr>
          <a:xfrm>
            <a:off x="9575165" y="367030"/>
            <a:ext cx="2347595" cy="5896610"/>
          </a:xfrm>
          <a:prstGeom prst="rect">
            <a:avLst/>
          </a:prstGeom>
          <a:noFill/>
          <a:ln>
            <a:noFill/>
          </a:ln>
        </p:spPr>
      </p:pic>
      <p:pic>
        <p:nvPicPr>
          <p:cNvPr id="611" name="Google Shape;611;p40"/>
          <p:cNvPicPr preferRelativeResize="0"/>
          <p:nvPr/>
        </p:nvPicPr>
        <p:blipFill rotWithShape="1">
          <a:blip r:embed="rId5">
            <a:alphaModFix/>
          </a:blip>
          <a:srcRect b="0" l="0" r="0" t="0"/>
          <a:stretch/>
        </p:blipFill>
        <p:spPr>
          <a:xfrm>
            <a:off x="-108036" y="-102235"/>
            <a:ext cx="9533101" cy="1610200"/>
          </a:xfrm>
          <a:prstGeom prst="rect">
            <a:avLst/>
          </a:prstGeom>
          <a:noFill/>
          <a:ln>
            <a:noFill/>
          </a:ln>
        </p:spPr>
      </p:pic>
      <p:sp>
        <p:nvSpPr>
          <p:cNvPr id="612" name="Google Shape;612;p40"/>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13" name="Google Shape;613;p40"/>
          <p:cNvSpPr txBox="1"/>
          <p:nvPr/>
        </p:nvSpPr>
        <p:spPr>
          <a:xfrm>
            <a:off x="53975" y="1440815"/>
            <a:ext cx="9401175" cy="4893647"/>
          </a:xfrm>
          <a:prstGeom prst="rect">
            <a:avLst/>
          </a:prstGeom>
          <a:noFill/>
          <a:ln>
            <a:noFill/>
          </a:ln>
        </p:spPr>
        <p:txBody>
          <a:bodyPr anchorCtr="0" anchor="t" bIns="45700" lIns="91425" spcFirstLastPara="1" rIns="91425" wrap="square" tIns="45700">
            <a:spAutoFit/>
          </a:bodyPr>
          <a:lstStyle/>
          <a:p>
            <a:pPr indent="0" lvl="1" marL="457200" marR="0" rtl="0" algn="ctr">
              <a:spcBef>
                <a:spcPts val="0"/>
              </a:spcBef>
              <a:spcAft>
                <a:spcPts val="0"/>
              </a:spcAft>
              <a:buNone/>
            </a:pPr>
            <a:r>
              <a:rPr b="1" i="0" lang="fr-FR" sz="2400" u="none" cap="none" strike="noStrike">
                <a:solidFill>
                  <a:srgbClr val="0070C0"/>
                </a:solidFill>
                <a:latin typeface="Times New Roman"/>
                <a:ea typeface="Times New Roman"/>
                <a:cs typeface="Times New Roman"/>
                <a:sym typeface="Times New Roman"/>
              </a:rPr>
              <a:t>CARE and reflective practice</a:t>
            </a:r>
            <a:endParaRPr b="1" i="0" sz="2400" u="none" cap="none" strike="noStrike">
              <a:solidFill>
                <a:schemeClr val="dk1"/>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7030A0"/>
              </a:buClr>
              <a:buSzPts val="2400"/>
              <a:buFont typeface="Noto Sans Symbols"/>
              <a:buChar char="⮚"/>
            </a:pPr>
            <a:r>
              <a:rPr b="1" lang="fr-FR" sz="2400">
                <a:solidFill>
                  <a:srgbClr val="7030A0"/>
                </a:solidFill>
                <a:latin typeface="Times New Roman"/>
                <a:ea typeface="Times New Roman"/>
                <a:cs typeface="Times New Roman"/>
                <a:sym typeface="Times New Roman"/>
              </a:rPr>
              <a:t>Having asked a question that begs an answer, and designed a plan for collecting that information, staff need to reflect on their experiences and ask such questions as:</a:t>
            </a:r>
            <a:endParaRPr b="1" sz="2400">
              <a:solidFill>
                <a:srgbClr val="7030A0"/>
              </a:solidFill>
              <a:latin typeface="Times New Roman"/>
              <a:ea typeface="Times New Roman"/>
              <a:cs typeface="Times New Roman"/>
              <a:sym typeface="Times New Roman"/>
            </a:endParaRPr>
          </a:p>
          <a:p>
            <a:pPr indent="0" lvl="1" marL="457200" marR="0" rtl="0" algn="l">
              <a:lnSpc>
                <a:spcPct val="150000"/>
              </a:lnSpc>
              <a:spcBef>
                <a:spcPts val="0"/>
              </a:spcBef>
              <a:spcAft>
                <a:spcPts val="0"/>
              </a:spcAft>
              <a:buNone/>
            </a:pPr>
            <a:r>
              <a:rPr b="1" i="0" lang="fr-FR" sz="2400" u="none" cap="none" strike="noStrike">
                <a:solidFill>
                  <a:srgbClr val="C00000"/>
                </a:solidFill>
                <a:latin typeface="Times New Roman"/>
                <a:ea typeface="Times New Roman"/>
                <a:cs typeface="Times New Roman"/>
                <a:sym typeface="Times New Roman"/>
              </a:rPr>
              <a:t>What were the anticipated effects?</a:t>
            </a:r>
            <a:endParaRPr b="1" i="0" sz="2400" u="none" cap="none" strike="noStrike">
              <a:solidFill>
                <a:srgbClr val="C00000"/>
              </a:solidFill>
              <a:latin typeface="Times New Roman"/>
              <a:ea typeface="Times New Roman"/>
              <a:cs typeface="Times New Roman"/>
              <a:sym typeface="Times New Roman"/>
            </a:endParaRPr>
          </a:p>
          <a:p>
            <a:pPr indent="0" lvl="1" marL="457200" marR="0" rtl="0" algn="l">
              <a:lnSpc>
                <a:spcPct val="150000"/>
              </a:lnSpc>
              <a:spcBef>
                <a:spcPts val="0"/>
              </a:spcBef>
              <a:spcAft>
                <a:spcPts val="0"/>
              </a:spcAft>
              <a:buNone/>
            </a:pPr>
            <a:r>
              <a:rPr b="1" i="0" lang="fr-FR" sz="2400" u="none" cap="none" strike="noStrike">
                <a:solidFill>
                  <a:srgbClr val="002060"/>
                </a:solidFill>
                <a:latin typeface="Times New Roman"/>
                <a:ea typeface="Times New Roman"/>
                <a:cs typeface="Times New Roman"/>
                <a:sym typeface="Times New Roman"/>
              </a:rPr>
              <a:t>Were there some unanticipated effects?</a:t>
            </a:r>
            <a:endParaRPr b="1" i="0" sz="2400" u="none" cap="none" strike="noStrike">
              <a:solidFill>
                <a:srgbClr val="002060"/>
              </a:solidFill>
              <a:latin typeface="Times New Roman"/>
              <a:ea typeface="Times New Roman"/>
              <a:cs typeface="Times New Roman"/>
              <a:sym typeface="Times New Roman"/>
            </a:endParaRPr>
          </a:p>
          <a:p>
            <a:pPr indent="0" lvl="1" marL="457200" marR="0" rtl="0" algn="l">
              <a:lnSpc>
                <a:spcPct val="150000"/>
              </a:lnSpc>
              <a:spcBef>
                <a:spcPts val="0"/>
              </a:spcBef>
              <a:spcAft>
                <a:spcPts val="0"/>
              </a:spcAft>
              <a:buNone/>
            </a:pPr>
            <a:r>
              <a:rPr b="1" i="0" lang="fr-FR" sz="2400" u="none" cap="none" strike="noStrike">
                <a:solidFill>
                  <a:srgbClr val="548135"/>
                </a:solidFill>
                <a:latin typeface="Times New Roman"/>
                <a:ea typeface="Times New Roman"/>
                <a:cs typeface="Times New Roman"/>
                <a:sym typeface="Times New Roman"/>
              </a:rPr>
              <a:t>What have we learned from this?</a:t>
            </a:r>
            <a:endParaRPr b="1" i="0" sz="2400" u="none" cap="none" strike="noStrike">
              <a:solidFill>
                <a:srgbClr val="548135"/>
              </a:solidFill>
              <a:latin typeface="Times New Roman"/>
              <a:ea typeface="Times New Roman"/>
              <a:cs typeface="Times New Roman"/>
              <a:sym typeface="Times New Roman"/>
            </a:endParaRPr>
          </a:p>
          <a:p>
            <a:pPr indent="0" lvl="1" marL="457200" marR="0" rtl="0" algn="l">
              <a:lnSpc>
                <a:spcPct val="150000"/>
              </a:lnSpc>
              <a:spcBef>
                <a:spcPts val="0"/>
              </a:spcBef>
              <a:spcAft>
                <a:spcPts val="0"/>
              </a:spcAft>
              <a:buNone/>
            </a:pPr>
            <a:r>
              <a:rPr b="1" i="0" lang="fr-FR" sz="2400" u="none" cap="none" strike="noStrike">
                <a:solidFill>
                  <a:srgbClr val="C55A11"/>
                </a:solidFill>
                <a:latin typeface="Times New Roman"/>
                <a:ea typeface="Times New Roman"/>
                <a:cs typeface="Times New Roman"/>
                <a:sym typeface="Times New Roman"/>
              </a:rPr>
              <a:t>What might we have to relearn or unlearn in our work?</a:t>
            </a:r>
            <a:endParaRPr b="1" i="0" sz="2400" u="none" cap="none" strike="noStrike">
              <a:solidFill>
                <a:srgbClr val="C55A11"/>
              </a:solidFill>
              <a:latin typeface="Times New Roman"/>
              <a:ea typeface="Times New Roman"/>
              <a:cs typeface="Times New Roman"/>
              <a:sym typeface="Times New Roman"/>
            </a:endParaRPr>
          </a:p>
          <a:p>
            <a:pPr indent="0" lvl="1" marL="457200" marR="0" rtl="0" algn="l">
              <a:lnSpc>
                <a:spcPct val="150000"/>
              </a:lnSpc>
              <a:spcBef>
                <a:spcPts val="0"/>
              </a:spcBef>
              <a:spcAft>
                <a:spcPts val="0"/>
              </a:spcAft>
              <a:buNone/>
            </a:pPr>
            <a:r>
              <a:rPr b="1" i="0" lang="fr-FR" sz="2400" u="none" cap="none" strike="noStrike">
                <a:solidFill>
                  <a:srgbClr val="00B0F0"/>
                </a:solidFill>
                <a:latin typeface="Times New Roman"/>
                <a:ea typeface="Times New Roman"/>
                <a:cs typeface="Times New Roman"/>
                <a:sym typeface="Times New Roman"/>
              </a:rPr>
              <a:t>What are our next steps?</a:t>
            </a:r>
            <a:endParaRPr b="1" i="0" sz="2400" u="none" cap="none" strike="noStrike">
              <a:solidFill>
                <a:srgbClr val="00B0F0"/>
              </a:solidFill>
              <a:latin typeface="Times New Roman"/>
              <a:ea typeface="Times New Roman"/>
              <a:cs typeface="Times New Roman"/>
              <a:sym typeface="Times New Roman"/>
            </a:endParaRPr>
          </a:p>
        </p:txBody>
      </p:sp>
      <p:sp>
        <p:nvSpPr>
          <p:cNvPr id="614" name="Google Shape;614;p40"/>
          <p:cNvSpPr txBox="1"/>
          <p:nvPr/>
        </p:nvSpPr>
        <p:spPr>
          <a:xfrm>
            <a:off x="2157095" y="384810"/>
            <a:ext cx="6251575" cy="82994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400">
                <a:solidFill>
                  <a:srgbClr val="FF9518"/>
                </a:solidFill>
                <a:latin typeface="Tajawal Medium"/>
                <a:ea typeface="Tajawal Medium"/>
                <a:cs typeface="Tajawal Medium"/>
                <a:sym typeface="Tajawal Medium"/>
              </a:rPr>
              <a:t>Session2. DESIGN AND IMPLEMENTATION OF M&amp;E SYSTEMS</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8" name="Shape 618"/>
        <p:cNvGrpSpPr/>
        <p:nvPr/>
      </p:nvGrpSpPr>
      <p:grpSpPr>
        <a:xfrm>
          <a:off x="0" y="0"/>
          <a:ext cx="0" cy="0"/>
          <a:chOff x="0" y="0"/>
          <a:chExt cx="0" cy="0"/>
        </a:xfrm>
      </p:grpSpPr>
      <p:pic>
        <p:nvPicPr>
          <p:cNvPr id="619" name="Google Shape;619;p41"/>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620" name="Google Shape;620;p41"/>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621" name="Google Shape;621;p41"/>
          <p:cNvPicPr preferRelativeResize="0"/>
          <p:nvPr/>
        </p:nvPicPr>
        <p:blipFill rotWithShape="1">
          <a:blip r:embed="rId5">
            <a:alphaModFix/>
          </a:blip>
          <a:srcRect b="0" l="0" r="0" t="0"/>
          <a:stretch/>
        </p:blipFill>
        <p:spPr>
          <a:xfrm>
            <a:off x="-108036" y="-102235"/>
            <a:ext cx="9533101" cy="1610200"/>
          </a:xfrm>
          <a:prstGeom prst="rect">
            <a:avLst/>
          </a:prstGeom>
          <a:noFill/>
          <a:ln>
            <a:noFill/>
          </a:ln>
        </p:spPr>
      </p:pic>
      <p:sp>
        <p:nvSpPr>
          <p:cNvPr id="622" name="Google Shape;622;p41"/>
          <p:cNvSpPr txBox="1"/>
          <p:nvPr/>
        </p:nvSpPr>
        <p:spPr>
          <a:xfrm>
            <a:off x="52705" y="1915160"/>
            <a:ext cx="9447530" cy="3784600"/>
          </a:xfrm>
          <a:prstGeom prst="rect">
            <a:avLst/>
          </a:prstGeom>
          <a:noFill/>
          <a:ln cap="flat" cmpd="sng" w="381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Noto Sans Symbols"/>
              <a:buNone/>
            </a:pPr>
            <a:r>
              <a:t/>
            </a:r>
            <a:endParaRPr sz="2400">
              <a:solidFill>
                <a:schemeClr val="dk1"/>
              </a:solidFill>
              <a:latin typeface="Verdana"/>
              <a:ea typeface="Verdana"/>
              <a:cs typeface="Verdana"/>
              <a:sym typeface="Verdana"/>
            </a:endParaRPr>
          </a:p>
          <a:p>
            <a:pPr indent="0" lvl="0" marL="0" marR="0" rtl="0" algn="ctr">
              <a:lnSpc>
                <a:spcPct val="100000"/>
              </a:lnSpc>
              <a:spcBef>
                <a:spcPts val="0"/>
              </a:spcBef>
              <a:spcAft>
                <a:spcPts val="0"/>
              </a:spcAft>
              <a:buClr>
                <a:schemeClr val="accent1"/>
              </a:buClr>
              <a:buSzPts val="2400"/>
              <a:buFont typeface="Noto Sans Symbols"/>
              <a:buNone/>
            </a:pPr>
            <a:r>
              <a:rPr b="1" lang="fr-FR" sz="2400">
                <a:solidFill>
                  <a:schemeClr val="accent1"/>
                </a:solidFill>
                <a:latin typeface="Times New Roman"/>
                <a:ea typeface="Times New Roman"/>
                <a:cs typeface="Times New Roman"/>
                <a:sym typeface="Times New Roman"/>
              </a:rPr>
              <a:t>Understanding and designing project monitoring and evaluation systems can be informed by the concepts and method of logical framework analysis. This provides the means to structure indicators and the organisation of all monitoring and evaluation activities. The steps involved in planning and implementation of a project M&amp;E system are relatively straightforward, but the challenges arise in determination of the right balance of approaches and methods to be used. </a:t>
            </a:r>
            <a:endParaRPr b="1" sz="2400">
              <a:solidFill>
                <a:schemeClr val="accent1"/>
              </a:solidFill>
              <a:latin typeface="Times New Roman"/>
              <a:ea typeface="Times New Roman"/>
              <a:cs typeface="Times New Roman"/>
              <a:sym typeface="Times New Roman"/>
            </a:endParaRPr>
          </a:p>
          <a:p>
            <a:pPr indent="-190500" lvl="0" marL="342900" marR="0" rtl="0" algn="ctr">
              <a:lnSpc>
                <a:spcPct val="100000"/>
              </a:lnSpc>
              <a:spcBef>
                <a:spcPts val="0"/>
              </a:spcBef>
              <a:spcAft>
                <a:spcPts val="0"/>
              </a:spcAft>
              <a:buClr>
                <a:schemeClr val="dk1"/>
              </a:buClr>
              <a:buSzPts val="2400"/>
              <a:buFont typeface="Noto Sans Symbols"/>
              <a:buNone/>
            </a:pPr>
            <a:r>
              <a:t/>
            </a:r>
            <a:endParaRPr b="1" sz="2400">
              <a:solidFill>
                <a:schemeClr val="accent1"/>
              </a:solidFill>
              <a:latin typeface="Times New Roman"/>
              <a:ea typeface="Times New Roman"/>
              <a:cs typeface="Times New Roman"/>
              <a:sym typeface="Times New Roman"/>
            </a:endParaRPr>
          </a:p>
        </p:txBody>
      </p:sp>
      <p:sp>
        <p:nvSpPr>
          <p:cNvPr id="623" name="Google Shape;623;p41"/>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24" name="Google Shape;624;p41"/>
          <p:cNvSpPr txBox="1"/>
          <p:nvPr/>
        </p:nvSpPr>
        <p:spPr>
          <a:xfrm>
            <a:off x="2157095" y="384810"/>
            <a:ext cx="625157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Session Summary 1/2</a:t>
            </a:r>
            <a:endParaRPr/>
          </a:p>
        </p:txBody>
      </p:sp>
      <p:pic>
        <p:nvPicPr>
          <p:cNvPr descr="téléchargement" id="625" name="Google Shape;625;p41"/>
          <p:cNvPicPr preferRelativeResize="0"/>
          <p:nvPr/>
        </p:nvPicPr>
        <p:blipFill rotWithShape="1">
          <a:blip r:embed="rId6">
            <a:alphaModFix/>
          </a:blip>
          <a:srcRect b="0" l="0" r="0" t="0"/>
          <a:stretch/>
        </p:blipFill>
        <p:spPr>
          <a:xfrm>
            <a:off x="9576435" y="147320"/>
            <a:ext cx="2714625" cy="6534785"/>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9" name="Shape 629"/>
        <p:cNvGrpSpPr/>
        <p:nvPr/>
      </p:nvGrpSpPr>
      <p:grpSpPr>
        <a:xfrm>
          <a:off x="0" y="0"/>
          <a:ext cx="0" cy="0"/>
          <a:chOff x="0" y="0"/>
          <a:chExt cx="0" cy="0"/>
        </a:xfrm>
      </p:grpSpPr>
      <p:pic>
        <p:nvPicPr>
          <p:cNvPr id="630" name="Google Shape;630;p42"/>
          <p:cNvPicPr preferRelativeResize="0"/>
          <p:nvPr/>
        </p:nvPicPr>
        <p:blipFill rotWithShape="1">
          <a:blip r:embed="rId3">
            <a:alphaModFix/>
          </a:blip>
          <a:srcRect b="0" l="0" r="0" t="0"/>
          <a:stretch/>
        </p:blipFill>
        <p:spPr>
          <a:xfrm>
            <a:off x="23725" y="5903314"/>
            <a:ext cx="1222425" cy="1096206"/>
          </a:xfrm>
          <a:prstGeom prst="rect">
            <a:avLst/>
          </a:prstGeom>
          <a:noFill/>
          <a:ln>
            <a:noFill/>
          </a:ln>
        </p:spPr>
      </p:pic>
      <p:pic>
        <p:nvPicPr>
          <p:cNvPr id="631" name="Google Shape;631;p42"/>
          <p:cNvPicPr preferRelativeResize="0"/>
          <p:nvPr/>
        </p:nvPicPr>
        <p:blipFill rotWithShape="1">
          <a:blip r:embed="rId4">
            <a:alphaModFix/>
          </a:blip>
          <a:srcRect b="0" l="0" r="0" t="0"/>
          <a:stretch/>
        </p:blipFill>
        <p:spPr>
          <a:xfrm>
            <a:off x="9833969" y="-27434"/>
            <a:ext cx="2483250" cy="6912868"/>
          </a:xfrm>
          <a:prstGeom prst="rect">
            <a:avLst/>
          </a:prstGeom>
          <a:noFill/>
          <a:ln>
            <a:noFill/>
          </a:ln>
        </p:spPr>
      </p:pic>
      <p:pic>
        <p:nvPicPr>
          <p:cNvPr id="632" name="Google Shape;632;p42"/>
          <p:cNvPicPr preferRelativeResize="0"/>
          <p:nvPr/>
        </p:nvPicPr>
        <p:blipFill rotWithShape="1">
          <a:blip r:embed="rId5">
            <a:alphaModFix/>
          </a:blip>
          <a:srcRect b="0" l="0" r="0" t="0"/>
          <a:stretch/>
        </p:blipFill>
        <p:spPr>
          <a:xfrm>
            <a:off x="-108036" y="-102235"/>
            <a:ext cx="9533101" cy="1610200"/>
          </a:xfrm>
          <a:prstGeom prst="rect">
            <a:avLst/>
          </a:prstGeom>
          <a:noFill/>
          <a:ln>
            <a:noFill/>
          </a:ln>
        </p:spPr>
      </p:pic>
      <p:sp>
        <p:nvSpPr>
          <p:cNvPr id="633" name="Google Shape;633;p42"/>
          <p:cNvSpPr txBox="1"/>
          <p:nvPr/>
        </p:nvSpPr>
        <p:spPr>
          <a:xfrm>
            <a:off x="52657" y="368169"/>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34" name="Google Shape;634;p42"/>
          <p:cNvSpPr txBox="1"/>
          <p:nvPr/>
        </p:nvSpPr>
        <p:spPr>
          <a:xfrm>
            <a:off x="2157095" y="384810"/>
            <a:ext cx="625157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fr-FR" sz="2800">
                <a:solidFill>
                  <a:srgbClr val="FF9518"/>
                </a:solidFill>
                <a:latin typeface="Tajawal Medium"/>
                <a:ea typeface="Tajawal Medium"/>
                <a:cs typeface="Tajawal Medium"/>
                <a:sym typeface="Tajawal Medium"/>
              </a:rPr>
              <a:t>Session Summary 1/2</a:t>
            </a:r>
            <a:endParaRPr/>
          </a:p>
        </p:txBody>
      </p:sp>
      <p:pic>
        <p:nvPicPr>
          <p:cNvPr descr="téléchargement" id="635" name="Google Shape;635;p42"/>
          <p:cNvPicPr preferRelativeResize="0"/>
          <p:nvPr/>
        </p:nvPicPr>
        <p:blipFill rotWithShape="1">
          <a:blip r:embed="rId6">
            <a:alphaModFix/>
          </a:blip>
          <a:srcRect b="0" l="0" r="0" t="0"/>
          <a:stretch/>
        </p:blipFill>
        <p:spPr>
          <a:xfrm>
            <a:off x="9576435" y="86995"/>
            <a:ext cx="2714625" cy="6534785"/>
          </a:xfrm>
          <a:prstGeom prst="rect">
            <a:avLst/>
          </a:prstGeom>
          <a:noFill/>
          <a:ln>
            <a:noFill/>
          </a:ln>
        </p:spPr>
      </p:pic>
      <p:sp>
        <p:nvSpPr>
          <p:cNvPr id="636" name="Google Shape;636;p42"/>
          <p:cNvSpPr txBox="1"/>
          <p:nvPr/>
        </p:nvSpPr>
        <p:spPr>
          <a:xfrm>
            <a:off x="53975" y="2178685"/>
            <a:ext cx="9447530" cy="3046095"/>
          </a:xfrm>
          <a:prstGeom prst="rect">
            <a:avLst/>
          </a:prstGeom>
          <a:noFill/>
          <a:ln cap="flat" cmpd="sng" w="38100">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Noto Sans Symbols"/>
              <a:buNone/>
            </a:pPr>
            <a:r>
              <a:t/>
            </a:r>
            <a:endParaRPr sz="2400">
              <a:solidFill>
                <a:schemeClr val="dk1"/>
              </a:solidFill>
              <a:latin typeface="Verdana"/>
              <a:ea typeface="Verdana"/>
              <a:cs typeface="Verdana"/>
              <a:sym typeface="Verdana"/>
            </a:endParaRPr>
          </a:p>
          <a:p>
            <a:pPr indent="-342900" lvl="0" marL="342900" marR="0" rtl="0" algn="ctr">
              <a:lnSpc>
                <a:spcPct val="100000"/>
              </a:lnSpc>
              <a:spcBef>
                <a:spcPts val="0"/>
              </a:spcBef>
              <a:spcAft>
                <a:spcPts val="0"/>
              </a:spcAft>
              <a:buClr>
                <a:schemeClr val="accent1"/>
              </a:buClr>
              <a:buSzPts val="2400"/>
              <a:buFont typeface="Noto Sans Symbols"/>
              <a:buChar char="⮚"/>
            </a:pPr>
            <a:r>
              <a:rPr b="1" lang="fr-FR" sz="2400">
                <a:solidFill>
                  <a:schemeClr val="accent1"/>
                </a:solidFill>
                <a:latin typeface="Times New Roman"/>
                <a:ea typeface="Times New Roman"/>
                <a:cs typeface="Times New Roman"/>
                <a:sym typeface="Times New Roman"/>
              </a:rPr>
              <a:t>The approaches for data collection, evaluation and reporting that are selected must be well tailored to a project’s characteristics and to local conditions and capacities. It is important to understand monitoring and evaluation as an essential part of good management, and one that requires acceptance of the notion of learning and of the creation of a learning environment.</a:t>
            </a:r>
            <a:endParaRPr/>
          </a:p>
          <a:p>
            <a:pPr indent="0" lvl="0" marL="0" marR="0" rtl="0" algn="ctr">
              <a:lnSpc>
                <a:spcPct val="100000"/>
              </a:lnSpc>
              <a:spcBef>
                <a:spcPts val="0"/>
              </a:spcBef>
              <a:spcAft>
                <a:spcPts val="0"/>
              </a:spcAft>
              <a:buClr>
                <a:schemeClr val="dk1"/>
              </a:buClr>
              <a:buSzPts val="2400"/>
              <a:buFont typeface="Noto Sans Symbols"/>
              <a:buNone/>
            </a:pPr>
            <a:r>
              <a:t/>
            </a:r>
            <a:endParaRPr b="1" sz="2400">
              <a:solidFill>
                <a:schemeClr val="accent1"/>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pic>
        <p:nvPicPr>
          <p:cNvPr id="641" name="Google Shape;641;p43"/>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642" name="Google Shape;642;p4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43" name="Google Shape;643;p43"/>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44" name="Google Shape;644;p43"/>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45" name="Google Shape;645;p43"/>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646" name="Google Shape;646;p43"/>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fr-FR"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647" name="Google Shape;647;p43"/>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48" name="Google Shape;648;p43"/>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fr-FR"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649" name="Google Shape;649;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fr-FR"/>
              <a:t>‹#›</a:t>
            </a:fld>
            <a:endParaRPr/>
          </a:p>
        </p:txBody>
      </p:sp>
      <p:sp>
        <p:nvSpPr>
          <p:cNvPr id="650" name="Google Shape;650;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651" name="Google Shape;651;p43"/>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652" name="Google Shape;652;p43"/>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