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0" r:id="rId5"/>
    <p:sldId id="259" r:id="rId6"/>
    <p:sldId id="284" r:id="rId7"/>
    <p:sldId id="287" r:id="rId8"/>
    <p:sldId id="264" r:id="rId9"/>
    <p:sldId id="292" r:id="rId10"/>
    <p:sldId id="263" r:id="rId11"/>
    <p:sldId id="285" r:id="rId12"/>
    <p:sldId id="286" r:id="rId13"/>
    <p:sldId id="288" r:id="rId14"/>
    <p:sldId id="290" r:id="rId15"/>
    <p:sldId id="289" r:id="rId16"/>
    <p:sldId id="291" r:id="rId17"/>
    <p:sldId id="265" r:id="rId18"/>
    <p:sldId id="293" r:id="rId19"/>
    <p:sldId id="267" r:id="rId20"/>
    <p:sldId id="294" r:id="rId21"/>
    <p:sldId id="295" r:id="rId22"/>
    <p:sldId id="296" r:id="rId23"/>
    <p:sldId id="297" r:id="rId24"/>
    <p:sldId id="298" r:id="rId25"/>
    <p:sldId id="299" r:id="rId26"/>
    <p:sldId id="300" r:id="rId27"/>
    <p:sldId id="301" r:id="rId28"/>
    <p:sldId id="269" r:id="rId29"/>
    <p:sldId id="268" r:id="rId30"/>
    <p:sldId id="302" r:id="rId31"/>
    <p:sldId id="303" r:id="rId32"/>
    <p:sldId id="304" r:id="rId33"/>
    <p:sldId id="305" r:id="rId34"/>
    <p:sldId id="270" r:id="rId35"/>
    <p:sldId id="306" r:id="rId36"/>
    <p:sldId id="307" r:id="rId37"/>
    <p:sldId id="308" r:id="rId38"/>
    <p:sldId id="309" r:id="rId39"/>
    <p:sldId id="310" r:id="rId40"/>
    <p:sldId id="271" r:id="rId41"/>
    <p:sldId id="312" r:id="rId42"/>
    <p:sldId id="313" r:id="rId43"/>
    <p:sldId id="311" r:id="rId44"/>
    <p:sldId id="272" r:id="rId45"/>
    <p:sldId id="314" r:id="rId46"/>
    <p:sldId id="274" r:id="rId47"/>
    <p:sldId id="315" r:id="rId48"/>
    <p:sldId id="275" r:id="rId49"/>
    <p:sldId id="317" r:id="rId50"/>
    <p:sldId id="276" r:id="rId51"/>
    <p:sldId id="277" r:id="rId52"/>
    <p:sldId id="278" r:id="rId53"/>
    <p:sldId id="279" r:id="rId54"/>
    <p:sldId id="280" r:id="rId55"/>
    <p:sldId id="282" r:id="rId56"/>
    <p:sldId id="283" r:id="rId57"/>
    <p:sldId id="273" r:id="rId58"/>
    <p:sldId id="320"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7.83934" units="1/cm"/>
          <inkml:channelProperty channel="Y" name="resolution" value="37.83251" units="1/cm"/>
          <inkml:channelProperty channel="T" name="resolution" value="1" units="1/dev"/>
        </inkml:channelProperties>
      </inkml:inkSource>
      <inkml:timestamp xml:id="ts0" timeString="2021-08-29T19:16:54.751"/>
    </inkml:context>
    <inkml:brush xml:id="br0">
      <inkml:brushProperty name="width" value="0.05292" units="cm"/>
      <inkml:brushProperty name="height" value="0.05292" units="cm"/>
      <inkml:brushProperty name="color" value="#FF0000"/>
    </inkml:brush>
  </inkml:definitions>
  <inkml:trace contextRef="#ctx0" brushRef="#br0">17909 6028 0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customXml" Target="../ink/ink1.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44655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255386" cy="83099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MGM603</a:t>
            </a:r>
            <a:endParaRPr lang="en-US" sz="2800" dirty="0">
              <a:solidFill>
                <a:schemeClr val="bg1"/>
              </a:solidFill>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Organizational Behavior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81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a:t>
            </a:r>
            <a:endParaRPr lang="en-US" sz="2800" dirty="0">
              <a:solidFill>
                <a:srgbClr val="FF9518"/>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4F08E2CE-64A7-4A56-86B1-19033C887B31}"/>
              </a:ext>
            </a:extLst>
          </p:cNvPr>
          <p:cNvGraphicFramePr>
            <a:graphicFrameLocks noGrp="1"/>
          </p:cNvGraphicFramePr>
          <p:nvPr>
            <p:extLst>
              <p:ext uri="{D42A27DB-BD31-4B8C-83A1-F6EECF244321}">
                <p14:modId xmlns:p14="http://schemas.microsoft.com/office/powerpoint/2010/main" val="2572962719"/>
              </p:ext>
            </p:extLst>
          </p:nvPr>
        </p:nvGraphicFramePr>
        <p:xfrm>
          <a:off x="1874165" y="1604054"/>
          <a:ext cx="8992618" cy="4170152"/>
        </p:xfrm>
        <a:graphic>
          <a:graphicData uri="http://schemas.openxmlformats.org/drawingml/2006/table">
            <a:tbl>
              <a:tblPr firstCol="1">
                <a:tableStyleId>{5C22544A-7EE6-4342-B048-85BDC9FD1C3A}</a:tableStyleId>
              </a:tblPr>
              <a:tblGrid>
                <a:gridCol w="2515960">
                  <a:extLst>
                    <a:ext uri="{9D8B030D-6E8A-4147-A177-3AD203B41FA5}">
                      <a16:colId xmlns:a16="http://schemas.microsoft.com/office/drawing/2014/main" val="757390"/>
                    </a:ext>
                  </a:extLst>
                </a:gridCol>
                <a:gridCol w="6476658">
                  <a:extLst>
                    <a:ext uri="{9D8B030D-6E8A-4147-A177-3AD203B41FA5}">
                      <a16:colId xmlns:a16="http://schemas.microsoft.com/office/drawing/2014/main" val="868587168"/>
                    </a:ext>
                  </a:extLst>
                </a:gridCol>
              </a:tblGrid>
              <a:tr h="536140">
                <a:tc rowSpan="2">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1: introduction to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 An overview of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414454254"/>
                  </a:ext>
                </a:extLst>
              </a:tr>
              <a:tr h="43072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The changing environment of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996615624"/>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2: individual behaviors and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characteristics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4205144510"/>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values, perceptions, and reactions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11802683"/>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3650891912"/>
                  </a:ext>
                </a:extLst>
              </a:tr>
              <a:tr h="46036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with work and rewards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139296917"/>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3. Social and group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Groups and teams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343411607"/>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Decision making and problem solving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549026502"/>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Communication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066175934"/>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Managing conflict and negotiating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79457448"/>
                  </a:ext>
                </a:extLst>
              </a:tr>
            </a:tbl>
          </a:graphicData>
        </a:graphic>
      </p:graphicFrame>
    </p:spTree>
    <p:extLst>
      <p:ext uri="{BB962C8B-B14F-4D97-AF65-F5344CB8AC3E}">
        <p14:creationId xmlns:p14="http://schemas.microsoft.com/office/powerpoint/2010/main" val="196825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2" name="Table 11">
            <a:extLst>
              <a:ext uri="{FF2B5EF4-FFF2-40B4-BE49-F238E27FC236}">
                <a16:creationId xmlns:a16="http://schemas.microsoft.com/office/drawing/2014/main" id="{41412ABE-8732-41EB-9D41-117FAF077C72}"/>
              </a:ext>
            </a:extLst>
          </p:cNvPr>
          <p:cNvGraphicFramePr>
            <a:graphicFrameLocks noGrp="1"/>
          </p:cNvGraphicFramePr>
          <p:nvPr>
            <p:extLst>
              <p:ext uri="{D42A27DB-BD31-4B8C-83A1-F6EECF244321}">
                <p14:modId xmlns:p14="http://schemas.microsoft.com/office/powerpoint/2010/main" val="3790466930"/>
              </p:ext>
            </p:extLst>
          </p:nvPr>
        </p:nvGraphicFramePr>
        <p:xfrm>
          <a:off x="1874165" y="1610200"/>
          <a:ext cx="9405850" cy="2205945"/>
        </p:xfrm>
        <a:graphic>
          <a:graphicData uri="http://schemas.openxmlformats.org/drawingml/2006/table">
            <a:tbl>
              <a:tblPr firstCol="1">
                <a:tableStyleId>{5C22544A-7EE6-4342-B048-85BDC9FD1C3A}</a:tableStyleId>
              </a:tblPr>
              <a:tblGrid>
                <a:gridCol w="3095400">
                  <a:extLst>
                    <a:ext uri="{9D8B030D-6E8A-4147-A177-3AD203B41FA5}">
                      <a16:colId xmlns:a16="http://schemas.microsoft.com/office/drawing/2014/main" val="1970847853"/>
                    </a:ext>
                  </a:extLst>
                </a:gridCol>
                <a:gridCol w="6310450">
                  <a:extLst>
                    <a:ext uri="{9D8B030D-6E8A-4147-A177-3AD203B41FA5}">
                      <a16:colId xmlns:a16="http://schemas.microsoft.com/office/drawing/2014/main" val="3206184136"/>
                    </a:ext>
                  </a:extLst>
                </a:gridCol>
              </a:tblGrid>
              <a:tr h="312272">
                <a:tc rowSpan="3">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4. Leadership and influence processes in organizations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Traditional leadership approaches</a:t>
                      </a:r>
                    </a:p>
                  </a:txBody>
                  <a:tcPr marL="9525" marR="9525" marT="9525" marB="0" anchor="ctr"/>
                </a:tc>
                <a:extLst>
                  <a:ext uri="{0D108BD9-81ED-4DB2-BD59-A6C34878D82A}">
                    <a16:rowId xmlns:a16="http://schemas.microsoft.com/office/drawing/2014/main" val="114834562"/>
                  </a:ext>
                </a:extLst>
              </a:tr>
              <a:tr h="624544">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Contemporary views of leadership in organizations</a:t>
                      </a:r>
                      <a:r>
                        <a:rPr lang="ar-EG"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 </a:t>
                      </a:r>
                      <a:endPar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9525" marR="9525" marT="9525" marB="0" anchor="ctr"/>
                </a:tc>
                <a:extLst>
                  <a:ext uri="{0D108BD9-81ED-4DB2-BD59-A6C34878D82A}">
                    <a16:rowId xmlns:a16="http://schemas.microsoft.com/office/drawing/2014/main" val="2341424399"/>
                  </a:ext>
                </a:extLst>
              </a:tr>
              <a:tr h="421267">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Power, influence, and politics</a:t>
                      </a:r>
                    </a:p>
                  </a:txBody>
                  <a:tcPr marL="9525" marR="9525" marT="9525" marB="0" anchor="ctr"/>
                </a:tc>
                <a:extLst>
                  <a:ext uri="{0D108BD9-81ED-4DB2-BD59-A6C34878D82A}">
                    <a16:rowId xmlns:a16="http://schemas.microsoft.com/office/drawing/2014/main" val="1636072448"/>
                  </a:ext>
                </a:extLst>
              </a:tr>
              <a:tr h="535590">
                <a:tc rowSpan="2">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5. Organizational processes and characteristics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structure and design</a:t>
                      </a:r>
                    </a:p>
                  </a:txBody>
                  <a:tcPr marL="9525" marR="9525" marT="9525" marB="0" anchor="ctr"/>
                </a:tc>
                <a:extLst>
                  <a:ext uri="{0D108BD9-81ED-4DB2-BD59-A6C34878D82A}">
                    <a16:rowId xmlns:a16="http://schemas.microsoft.com/office/drawing/2014/main" val="4220503443"/>
                  </a:ext>
                </a:extLst>
              </a:tr>
              <a:tr h="312272">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culture</a:t>
                      </a:r>
                    </a:p>
                  </a:txBody>
                  <a:tcPr marL="9525" marR="9525" marT="9525" marB="0" anchor="ctr"/>
                </a:tc>
                <a:extLst>
                  <a:ext uri="{0D108BD9-81ED-4DB2-BD59-A6C34878D82A}">
                    <a16:rowId xmlns:a16="http://schemas.microsoft.com/office/drawing/2014/main" val="2361964648"/>
                  </a:ext>
                </a:extLst>
              </a:tr>
            </a:tbl>
          </a:graphicData>
        </a:graphic>
      </p:graphicFrame>
      <p:sp>
        <p:nvSpPr>
          <p:cNvPr id="13" name="TextBox 12">
            <a:extLst>
              <a:ext uri="{FF2B5EF4-FFF2-40B4-BE49-F238E27FC236}">
                <a16:creationId xmlns:a16="http://schemas.microsoft.com/office/drawing/2014/main" id="{EDC8E793-DD3B-4544-8D80-986DE378E910}"/>
              </a:ext>
            </a:extLst>
          </p:cNvPr>
          <p:cNvSpPr txBox="1"/>
          <p:nvPr/>
        </p:nvSpPr>
        <p:spPr>
          <a:xfrm>
            <a:off x="2650377" y="543490"/>
            <a:ext cx="2366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a:t>
            </a:r>
            <a:endParaRPr lang="en-US" sz="2800" dirty="0">
              <a:solidFill>
                <a:srgbClr val="FF951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15130"/>
              <a:ext cx="4735941"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REFERENCES</a:t>
              </a:r>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grpSp>
      <p:pic>
        <p:nvPicPr>
          <p:cNvPr id="2050" name="Picture 2" descr="الغلاف الأمامي">
            <a:extLst>
              <a:ext uri="{FF2B5EF4-FFF2-40B4-BE49-F238E27FC236}">
                <a16:creationId xmlns:a16="http://schemas.microsoft.com/office/drawing/2014/main" id="{F3798601-7715-4FA8-AA6D-7AE984F719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3843" y="1401454"/>
            <a:ext cx="3765759" cy="4316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4157CD9-B884-4434-AA4D-51A487899842}"/>
              </a:ext>
            </a:extLst>
          </p:cNvPr>
          <p:cNvPicPr>
            <a:picLocks noChangeAspect="1"/>
          </p:cNvPicPr>
          <p:nvPr/>
        </p:nvPicPr>
        <p:blipFill>
          <a:blip r:embed="rId7"/>
          <a:stretch>
            <a:fillRect/>
          </a:stretch>
        </p:blipFill>
        <p:spPr>
          <a:xfrm>
            <a:off x="6776018" y="1613685"/>
            <a:ext cx="3819525" cy="4002960"/>
          </a:xfrm>
          <a:prstGeom prst="rect">
            <a:avLst/>
          </a:prstGeom>
        </p:spPr>
      </p:pic>
      <p:pic>
        <p:nvPicPr>
          <p:cNvPr id="26" name="Picture 25">
            <a:extLst>
              <a:ext uri="{FF2B5EF4-FFF2-40B4-BE49-F238E27FC236}">
                <a16:creationId xmlns:a16="http://schemas.microsoft.com/office/drawing/2014/main" id="{799CCC29-5F34-4DE9-99DC-1BE247BCC33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61365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Overview of Organizational Behavior</a:t>
            </a:r>
          </a:p>
        </p:txBody>
      </p:sp>
      <p:sp>
        <p:nvSpPr>
          <p:cNvPr id="9" name="TextBox 8"/>
          <p:cNvSpPr txBox="1"/>
          <p:nvPr/>
        </p:nvSpPr>
        <p:spPr>
          <a:xfrm>
            <a:off x="1874164" y="1610200"/>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contextual perspectives on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1</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78879"/>
              <a:ext cx="5369986"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 Managing Growth at Google</a:t>
              </a:r>
            </a:p>
          </p:txBody>
        </p:sp>
        <p:sp>
          <p:nvSpPr>
            <p:cNvPr id="15" name="TextBox 14">
              <a:extLst>
                <a:ext uri="{FF2B5EF4-FFF2-40B4-BE49-F238E27FC236}">
                  <a16:creationId xmlns:a16="http://schemas.microsoft.com/office/drawing/2014/main" id="{271EF6D2-4638-498F-B847-159A552C0EFB}"/>
                </a:ext>
              </a:extLst>
            </p:cNvPr>
            <p:cNvSpPr txBox="1"/>
            <p:nvPr/>
          </p:nvSpPr>
          <p:spPr>
            <a:xfrm>
              <a:off x="1874166" y="1613684"/>
              <a:ext cx="8846844" cy="4247317"/>
            </a:xfrm>
            <a:prstGeom prst="rect">
              <a:avLst/>
            </a:prstGeom>
            <a:noFill/>
          </p:spPr>
          <p:txBody>
            <a:bodyPr wrap="square">
              <a:spAutoFit/>
            </a:bodyPr>
            <a:lstStyle/>
            <a:p>
              <a:pPr marL="457200" indent="-457200" algn="just" fontAlgn="ctr">
                <a:buFontTx/>
                <a:buChar char="-"/>
              </a:pPr>
              <a:r>
                <a:rPr lang="en-US" dirty="0">
                  <a:latin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algn="just" fontAlgn="ctr"/>
              <a:r>
                <a:rPr lang="en-US"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Imagine that: </a:t>
              </a:r>
              <a:r>
                <a:rPr lang="en-US" i="1" dirty="0">
                  <a:latin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a:p>
              <a:pPr algn="just" fontAlgn="ctr"/>
              <a:r>
                <a:rPr lang="en-US" b="0" u="none" strike="noStrike" dirty="0">
                  <a:solidFill>
                    <a:srgbClr val="FF0000"/>
                  </a:solidFill>
                  <a:effectLst/>
                  <a:latin typeface="Times New Roman" panose="02020603050405020304" pitchFamily="18" charset="0"/>
                  <a:cs typeface="Times New Roman" panose="02020603050405020304" pitchFamily="18" charset="0"/>
                </a:rPr>
                <a:t> </a:t>
              </a: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pic>
        <p:nvPicPr>
          <p:cNvPr id="18" name="Picture 17">
            <a:extLst>
              <a:ext uri="{FF2B5EF4-FFF2-40B4-BE49-F238E27FC236}">
                <a16:creationId xmlns:a16="http://schemas.microsoft.com/office/drawing/2014/main" id="{4686AEE3-20F0-448E-BF0A-9E0EAF3C17D9}"/>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392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E435807-3D15-4547-953E-DB31F9B18326}"/>
              </a:ext>
            </a:extLst>
          </p:cNvPr>
          <p:cNvPicPr>
            <a:picLocks noChangeAspect="1"/>
          </p:cNvPicPr>
          <p:nvPr/>
        </p:nvPicPr>
        <p:blipFill>
          <a:blip r:embed="rId2"/>
          <a:stretch>
            <a:fillRect/>
          </a:stretch>
        </p:blipFill>
        <p:spPr>
          <a:xfrm>
            <a:off x="6960516" y="1676206"/>
            <a:ext cx="4924199" cy="21703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432725"/>
            <a:ext cx="4924199" cy="295786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What's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Organizational behavior (OB) is a study of:</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Human behavior in the organizational settings.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interface between the human behavior and organization.</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Organization itself.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DC7D893-9204-4296-ACE1-7F4395D14424}"/>
              </a:ext>
            </a:extLst>
          </p:cNvPr>
          <p:cNvGrpSpPr/>
          <p:nvPr/>
        </p:nvGrpSpPr>
        <p:grpSpPr>
          <a:xfrm>
            <a:off x="130614" y="576748"/>
            <a:ext cx="9421206" cy="524016"/>
            <a:chOff x="130614" y="576748"/>
            <a:chExt cx="9421206" cy="524016"/>
          </a:xfrm>
        </p:grpSpPr>
        <p:sp>
          <p:nvSpPr>
            <p:cNvPr id="7" name="TextBox 6"/>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
        <p:nvSpPr>
          <p:cNvPr id="13" name="TextBox 12">
            <a:extLst>
              <a:ext uri="{FF2B5EF4-FFF2-40B4-BE49-F238E27FC236}">
                <a16:creationId xmlns:a16="http://schemas.microsoft.com/office/drawing/2014/main" id="{31DF44D8-9885-4363-B287-023B523B80E1}"/>
              </a:ext>
            </a:extLst>
          </p:cNvPr>
          <p:cNvSpPr txBox="1"/>
          <p:nvPr/>
        </p:nvSpPr>
        <p:spPr>
          <a:xfrm>
            <a:off x="1932710" y="4154472"/>
            <a:ext cx="10139965" cy="1754326"/>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i="1" dirty="0">
                <a:latin typeface="Times New Roman" panose="02020603050405020304" pitchFamily="18" charset="0"/>
                <a:cs typeface="Times New Roman" panose="02020603050405020304" pitchFamily="18" charset="0"/>
              </a:rPr>
              <a:t>): is the study of how people behave in organizational settings. Its principles are applied with the goal of making organizations and therefore the people in them work more effectively together.</a:t>
            </a:r>
          </a:p>
          <a:p>
            <a:pPr algn="just"/>
            <a:r>
              <a:rPr lang="en-US"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research can specialize in individual behavior within the organization, how groups work together, how the organization itself behaves, and the way all of those are interconnected and impact one another.</a:t>
            </a:r>
          </a:p>
        </p:txBody>
      </p:sp>
    </p:spTree>
    <p:extLst>
      <p:ext uri="{BB962C8B-B14F-4D97-AF65-F5344CB8AC3E}">
        <p14:creationId xmlns:p14="http://schemas.microsoft.com/office/powerpoint/2010/main" val="293460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Figure 1.1</a:t>
            </a:r>
          </a:p>
          <a:p>
            <a:pPr algn="just">
              <a:lnSpc>
                <a:spcPct val="150000"/>
              </a:lnSpc>
            </a:pPr>
            <a:r>
              <a:rPr lang="en-US"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pic>
        <p:nvPicPr>
          <p:cNvPr id="12" name="Picture 11">
            <a:extLst>
              <a:ext uri="{FF2B5EF4-FFF2-40B4-BE49-F238E27FC236}">
                <a16:creationId xmlns:a16="http://schemas.microsoft.com/office/drawing/2014/main" id="{414BA0D8-9DD4-4AE2-A6ED-8B6CD87F0C4C}"/>
              </a:ext>
            </a:extLst>
          </p:cNvPr>
          <p:cNvPicPr>
            <a:picLocks noChangeAspect="1"/>
          </p:cNvPicPr>
          <p:nvPr/>
        </p:nvPicPr>
        <p:blipFill>
          <a:blip r:embed="rId6"/>
          <a:stretch>
            <a:fillRect/>
          </a:stretch>
        </p:blipFill>
        <p:spPr>
          <a:xfrm>
            <a:off x="7447722" y="1725787"/>
            <a:ext cx="4476850" cy="3614736"/>
          </a:xfrm>
          <a:prstGeom prst="rect">
            <a:avLst/>
          </a:prstGeom>
        </p:spPr>
      </p:pic>
      <p:grpSp>
        <p:nvGrpSpPr>
          <p:cNvPr id="13" name="Group 12">
            <a:extLst>
              <a:ext uri="{FF2B5EF4-FFF2-40B4-BE49-F238E27FC236}">
                <a16:creationId xmlns:a16="http://schemas.microsoft.com/office/drawing/2014/main" id="{74E7654D-63BA-4261-87EA-A3D5E8E4B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E825BAC-65CD-434B-9834-482B941FBA0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CC0488D-2AD8-4070-B9A3-FE533695634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4935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8634401" cy="3788858"/>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a:p>
            <a:pPr algn="just">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2A2F713-76AE-415F-B51F-07E995ECB960}"/>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DF7861C2-2667-4438-A2ED-63E45B27CFE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F1733368-CA22-4ED9-A495-269AF4CC73D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70126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432725"/>
            <a:ext cx="8833592" cy="5035353"/>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personal success?</a:t>
            </a:r>
          </a:p>
          <a:p>
            <a:pPr algn="just">
              <a:lnSpc>
                <a:spcPct val="150000"/>
              </a:lnSpc>
            </a:pPr>
            <a:r>
              <a:rPr lang="en-US" b="1" i="1" dirty="0">
                <a:latin typeface="Times New Roman" panose="02020603050405020304" pitchFamily="18" charset="0"/>
                <a:cs typeface="Times New Roman" panose="02020603050405020304" pitchFamily="18" charset="0"/>
              </a:rPr>
              <a:t>You might think I don’t know any organizational behavior why this topic important?</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Understanding why people behave in their organization and why they do what they do.</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study of OB can greatly clarify the factors that affect how manager manage.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48FB38F-3679-41CF-B67D-AB923798C4C3}"/>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B86ADB5F-EEEE-472A-9D00-FCB563014D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2B15FF46-80E2-4818-ABAC-832C05DAFA8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442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86733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902229" cy="4524315"/>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Home-Depot Case </a:t>
              </a:r>
              <a:r>
                <a:rPr lang="en-US" b="1" u="sng" dirty="0">
                  <a:solidFill>
                    <a:srgbClr val="002060"/>
                  </a:solidFill>
                  <a:latin typeface="Times New Roman" panose="02020603050405020304" pitchFamily="18" charset="0"/>
                  <a:cs typeface="Times New Roman" panose="02020603050405020304" pitchFamily="18" charset="0"/>
                </a:rPr>
                <a:t>S</a:t>
              </a:r>
              <a:r>
                <a:rPr lang="en-US" b="1" u="sng" strike="noStrike" dirty="0">
                  <a:solidFill>
                    <a:srgbClr val="002060"/>
                  </a:solidFill>
                  <a:effectLst/>
                  <a:latin typeface="Times New Roman" panose="02020603050405020304" pitchFamily="18" charset="0"/>
                  <a:cs typeface="Times New Roman" panose="02020603050405020304" pitchFamily="18" charset="0"/>
                </a:rPr>
                <a:t>tudy:</a:t>
              </a:r>
            </a:p>
            <a:p>
              <a:pPr algn="just" fontAlgn="ctr"/>
              <a:endParaRPr lang="en-US" b="1" u="sng" strike="noStrike" dirty="0">
                <a:solidFill>
                  <a:srgbClr val="002060"/>
                </a:solidFill>
                <a:effectLst/>
                <a:latin typeface="Times New Roman" panose="02020603050405020304" pitchFamily="18" charset="0"/>
                <a:cs typeface="Times New Roman" panose="02020603050405020304" pitchFamily="18" charset="0"/>
              </a:endParaRPr>
            </a:p>
            <a:p>
              <a:pPr algn="just" fontAlgn="ctr"/>
              <a:r>
                <a:rPr lang="en-US" b="0" strike="noStrike" dirty="0">
                  <a:effectLst/>
                  <a:latin typeface="Times New Roman" panose="02020603050405020304" pitchFamily="18" charset="0"/>
                  <a:cs typeface="Times New Roman" panose="02020603050405020304" pitchFamily="18" charset="0"/>
                </a:rPr>
                <a:t> </a:t>
              </a:r>
              <a:r>
                <a:rPr lang="en-US" b="1" i="1" strike="noStrike" dirty="0">
                  <a:effectLst/>
                  <a:latin typeface="Times New Roman" panose="02020603050405020304" pitchFamily="18" charset="0"/>
                  <a:cs typeface="Times New Roman" panose="02020603050405020304" pitchFamily="18" charset="0"/>
                </a:rPr>
                <a:t>Summery</a:t>
              </a:r>
              <a:r>
                <a:rPr lang="en-US" b="1" i="1" dirty="0">
                  <a:latin typeface="Times New Roman" panose="02020603050405020304" pitchFamily="18" charset="0"/>
                  <a:cs typeface="Times New Roman" panose="02020603050405020304" pitchFamily="18" charset="0"/>
                </a:rPr>
                <a:t> of turnover in Home-Depot:</a:t>
              </a:r>
            </a:p>
            <a:p>
              <a:pPr algn="just" fontAlgn="ctr"/>
              <a:endParaRPr lang="en-US" b="1"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a:t>
              </a:r>
              <a:r>
                <a:rPr lang="en-US" b="1" u="sng" strike="noStrike" dirty="0">
                  <a:effectLst/>
                  <a:latin typeface="Times New Roman" panose="02020603050405020304" pitchFamily="18" charset="0"/>
                  <a:cs typeface="Times New Roman" panose="02020603050405020304" pitchFamily="18" charset="0"/>
                </a:rPr>
                <a:t>(they have different needs and cultures).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  Points of contact include coworkers, managers, formal polices and procedures in organization.</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In additions the individual overtime change as a result  of </a:t>
              </a:r>
              <a:r>
                <a:rPr lang="en-US" dirty="0">
                  <a:latin typeface="Times New Roman" panose="02020603050405020304" pitchFamily="18" charset="0"/>
                  <a:cs typeface="Times New Roman" panose="02020603050405020304" pitchFamily="18" charset="0"/>
                </a:rPr>
                <a:t>a function t</a:t>
              </a:r>
              <a:r>
                <a:rPr lang="en-US" b="0" u="none" strike="noStrike" dirty="0">
                  <a:effectLst/>
                  <a:latin typeface="Times New Roman" panose="02020603050405020304" pitchFamily="18" charset="0"/>
                  <a:cs typeface="Times New Roman" panose="02020603050405020304" pitchFamily="18" charset="0"/>
                </a:rPr>
                <a:t>he individual experience and maturity as well as through work experiences and organizational developments.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So the organization is affected by the absence and eventual absence of individuals.</a:t>
              </a:r>
            </a:p>
            <a:p>
              <a:pPr marL="285750" indent="-285750" algn="just" fontAlgn="ctr">
                <a:buFontTx/>
                <a:buChar char="-"/>
              </a:pPr>
              <a:endParaRPr lang="en-US"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Clearly then managers must also consider how the individual and organization interact.</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19" name="Group 18">
            <a:extLst>
              <a:ext uri="{FF2B5EF4-FFF2-40B4-BE49-F238E27FC236}">
                <a16:creationId xmlns:a16="http://schemas.microsoft.com/office/drawing/2014/main" id="{6B31C35E-ACBB-48E9-B258-3B103A1EA893}"/>
              </a:ext>
            </a:extLst>
          </p:cNvPr>
          <p:cNvGrpSpPr/>
          <p:nvPr/>
        </p:nvGrpSpPr>
        <p:grpSpPr>
          <a:xfrm>
            <a:off x="130614" y="576748"/>
            <a:ext cx="9421206" cy="524016"/>
            <a:chOff x="130614" y="576748"/>
            <a:chExt cx="9421206" cy="524016"/>
          </a:xfrm>
        </p:grpSpPr>
        <p:sp>
          <p:nvSpPr>
            <p:cNvPr id="20" name="TextBox 19">
              <a:extLst>
                <a:ext uri="{FF2B5EF4-FFF2-40B4-BE49-F238E27FC236}">
                  <a16:creationId xmlns:a16="http://schemas.microsoft.com/office/drawing/2014/main" id="{B7920896-7B28-4A5B-B0F2-DDB5323EBB9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F496655B-9931-4C30-ADB4-9076FF479F1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32" name="Picture 31">
            <a:extLst>
              <a:ext uri="{FF2B5EF4-FFF2-40B4-BE49-F238E27FC236}">
                <a16:creationId xmlns:a16="http://schemas.microsoft.com/office/drawing/2014/main" id="{C2B8957F-5E53-4007-B07E-21C04D7942E6}"/>
              </a:ext>
            </a:extLst>
          </p:cNvPr>
          <p:cNvPicPr>
            <a:picLocks noChangeAspect="1"/>
          </p:cNvPicPr>
          <p:nvPr/>
        </p:nvPicPr>
        <p:blipFill>
          <a:blip r:embed="rId5"/>
          <a:stretch>
            <a:fillRect/>
          </a:stretch>
        </p:blipFill>
        <p:spPr>
          <a:xfrm>
            <a:off x="12072675" y="2204822"/>
            <a:ext cx="238650" cy="2709534"/>
          </a:xfrm>
          <a:prstGeom prst="rect">
            <a:avLst/>
          </a:prstGeom>
        </p:spPr>
      </p:pic>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1C790035-B2AA-4048-B628-721048EE3D64}"/>
                  </a:ext>
                </a:extLst>
              </p14:cNvPr>
              <p14:cNvContentPartPr/>
              <p14:nvPr/>
            </p14:nvContentPartPr>
            <p14:xfrm>
              <a:off x="6447240" y="2170080"/>
              <a:ext cx="360" cy="360"/>
            </p14:xfrm>
          </p:contentPart>
        </mc:Choice>
        <mc:Fallback xmlns="">
          <p:pic>
            <p:nvPicPr>
              <p:cNvPr id="5" name="Ink 4">
                <a:extLst>
                  <a:ext uri="{FF2B5EF4-FFF2-40B4-BE49-F238E27FC236}">
                    <a16:creationId xmlns:a16="http://schemas.microsoft.com/office/drawing/2014/main" id="{1C790035-B2AA-4048-B628-721048EE3D64}"/>
                  </a:ext>
                </a:extLst>
              </p:cNvPr>
              <p:cNvPicPr/>
              <p:nvPr/>
            </p:nvPicPr>
            <p:blipFill>
              <a:blip r:embed="rId7"/>
              <a:stretch>
                <a:fillRect/>
              </a:stretch>
            </p:blipFill>
            <p:spPr>
              <a:xfrm>
                <a:off x="6437880" y="2160720"/>
                <a:ext cx="19080" cy="19080"/>
              </a:xfrm>
              <a:prstGeom prst="rect">
                <a:avLst/>
              </a:prstGeom>
            </p:spPr>
          </p:pic>
        </mc:Fallback>
      </mc:AlternateContent>
    </p:spTree>
    <p:extLst>
      <p:ext uri="{BB962C8B-B14F-4D97-AF65-F5344CB8AC3E}">
        <p14:creationId xmlns:p14="http://schemas.microsoft.com/office/powerpoint/2010/main" val="3541151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5" y="397229"/>
              <a:ext cx="8474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231157" cy="3970318"/>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Summery of the case study </a:t>
              </a:r>
            </a:p>
            <a:p>
              <a:pPr algn="just" fontAlgn="ctr"/>
              <a:endParaRPr lang="en-US" b="0" u="none" strike="noStrike" dirty="0">
                <a:effectLst/>
                <a:latin typeface="Times New Roman" panose="02020603050405020304" pitchFamily="18" charset="0"/>
                <a:cs typeface="Times New Roman" panose="02020603050405020304" pitchFamily="18" charset="0"/>
              </a:endParaRPr>
            </a:p>
            <a:p>
              <a:pPr algn="just" fontAlgn="ctr"/>
              <a:r>
                <a:rPr lang="en-US" b="1" i="1" dirty="0">
                  <a:latin typeface="Times New Roman" panose="02020603050405020304" pitchFamily="18" charset="0"/>
                  <a:cs typeface="Times New Roman" panose="02020603050405020304" pitchFamily="18" charset="0"/>
                </a:rPr>
                <a:t>The consultant who studying turnover at the Home-Depot came over to:</a:t>
              </a:r>
            </a:p>
            <a:p>
              <a:pPr algn="just" fontAlgn="ctr"/>
              <a:endParaRPr lang="en-US" b="1"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The necessity of the orientation procedure and the initial training of the newcomer.</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study the culture and structure of Home-Depot.</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understand factors such as firms’ performance and reward systems.   </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decision making techniques and communication pattern.</a:t>
              </a:r>
            </a:p>
            <a:p>
              <a:pPr marL="285750" indent="-285750" algn="just" fontAlgn="ctr">
                <a:buFontTx/>
                <a:buChar char="-"/>
              </a:pPr>
              <a:endParaRPr lang="en-US" b="1" i="1" u="sng" dirty="0">
                <a:latin typeface="Times New Roman" panose="02020603050405020304" pitchFamily="18" charset="0"/>
                <a:cs typeface="Times New Roman" panose="02020603050405020304" pitchFamily="18" charset="0"/>
              </a:endParaRPr>
            </a:p>
            <a:p>
              <a:pPr algn="just" fontAlgn="ctr"/>
              <a:r>
                <a:rPr lang="en-US" b="1" i="1" u="sng" dirty="0">
                  <a:latin typeface="Times New Roman" panose="02020603050405020304" pitchFamily="18" charset="0"/>
                  <a:cs typeface="Times New Roman" panose="02020603050405020304" pitchFamily="18" charset="0"/>
                </a:rPr>
                <a:t>Conclusion of this case</a:t>
              </a:r>
              <a:r>
                <a:rPr lang="en-US" dirty="0">
                  <a:latin typeface="Times New Roman" panose="02020603050405020304" pitchFamily="18" charset="0"/>
                  <a:cs typeface="Times New Roman" panose="02020603050405020304" pitchFamily="18" charset="0"/>
                </a:rPr>
                <a:t>: the field of organizational behavior interacts and explains many of the complicated factors to make the managers understand some of the dynamics of how individuals are introduced and  interact with the bro </a:t>
              </a:r>
              <a:r>
                <a:rPr lang="en-US" dirty="0" err="1">
                  <a:latin typeface="Times New Roman" panose="02020603050405020304" pitchFamily="18" charset="0"/>
                  <a:cs typeface="Times New Roman" panose="02020603050405020304" pitchFamily="18" charset="0"/>
                </a:rPr>
                <a:t>ader</a:t>
              </a:r>
              <a:r>
                <a:rPr lang="en-US"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9A1E08C3-B58F-47BA-BF85-C60E19138CCD}"/>
              </a:ext>
            </a:extLst>
          </p:cNvPr>
          <p:cNvGrpSpPr/>
          <p:nvPr/>
        </p:nvGrpSpPr>
        <p:grpSpPr>
          <a:xfrm>
            <a:off x="130614" y="576748"/>
            <a:ext cx="9421206" cy="524016"/>
            <a:chOff x="130614" y="576748"/>
            <a:chExt cx="9421206" cy="524016"/>
          </a:xfrm>
        </p:grpSpPr>
        <p:sp>
          <p:nvSpPr>
            <p:cNvPr id="22" name="TextBox 21">
              <a:extLst>
                <a:ext uri="{FF2B5EF4-FFF2-40B4-BE49-F238E27FC236}">
                  <a16:creationId xmlns:a16="http://schemas.microsoft.com/office/drawing/2014/main" id="{08C4BB47-2D48-4FE6-BADF-7C3099308D7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83B35497-E11D-4C06-85E1-6811BC25253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24" name="Picture 23">
            <a:extLst>
              <a:ext uri="{FF2B5EF4-FFF2-40B4-BE49-F238E27FC236}">
                <a16:creationId xmlns:a16="http://schemas.microsoft.com/office/drawing/2014/main" id="{76C4B561-E3FE-47EF-A2FF-18E6B69250DC}"/>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1321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1874165" y="1461131"/>
            <a:ext cx="2425664" cy="523220"/>
          </a:xfrm>
          <a:prstGeom prst="rect">
            <a:avLst/>
          </a:prstGeom>
          <a:noFill/>
        </p:spPr>
        <p:txBody>
          <a:bodyPr wrap="none" rtlCol="0">
            <a:spAutoFit/>
          </a:bodyPr>
          <a:lstStyle/>
          <a:p>
            <a:r>
              <a:rPr lang="en-US" sz="2800" dirty="0">
                <a:solidFill>
                  <a:srgbClr val="002060"/>
                </a:solidFill>
                <a:latin typeface="Times New Roman" panose="02020603050405020304" pitchFamily="18" charset="0"/>
                <a:cs typeface="Times New Roman" panose="02020603050405020304" pitchFamily="18" charset="0"/>
              </a:rPr>
              <a:t>Global Mindset</a:t>
            </a:r>
          </a:p>
        </p:txBody>
      </p:sp>
      <p:sp>
        <p:nvSpPr>
          <p:cNvPr id="9" name="TextBox 8"/>
          <p:cNvSpPr txBox="1"/>
          <p:nvPr/>
        </p:nvSpPr>
        <p:spPr>
          <a:xfrm>
            <a:off x="1874165" y="1950069"/>
            <a:ext cx="8833592" cy="2957861"/>
          </a:xfrm>
          <a:prstGeom prst="rect">
            <a:avLst/>
          </a:prstGeom>
          <a:noFill/>
        </p:spPr>
        <p:txBody>
          <a:bodyPr wrap="square" rtlCol="0">
            <a:spAutoFit/>
          </a:bodyPr>
          <a:lstStyle/>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Multinational companies’ ability to create globally integrated systems depends on their:</a:t>
            </a:r>
          </a:p>
          <a:p>
            <a:pPr algn="just">
              <a:lnSpc>
                <a:spcPct val="150000"/>
              </a:lnSpc>
            </a:pPr>
            <a:r>
              <a:rPr lang="en-US"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gn="just">
              <a:lnSpc>
                <a:spcPct val="150000"/>
              </a:lnSpc>
            </a:pPr>
            <a:r>
              <a:rPr lang="en-US"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p:txBody>
      </p:sp>
      <p:grpSp>
        <p:nvGrpSpPr>
          <p:cNvPr id="10" name="Group 9">
            <a:extLst>
              <a:ext uri="{FF2B5EF4-FFF2-40B4-BE49-F238E27FC236}">
                <a16:creationId xmlns:a16="http://schemas.microsoft.com/office/drawing/2014/main" id="{4158D442-4774-4AE1-84D9-3792C18068C9}"/>
              </a:ext>
            </a:extLst>
          </p:cNvPr>
          <p:cNvGrpSpPr/>
          <p:nvPr/>
        </p:nvGrpSpPr>
        <p:grpSpPr>
          <a:xfrm>
            <a:off x="130614" y="576748"/>
            <a:ext cx="9421206" cy="524016"/>
            <a:chOff x="130614" y="576748"/>
            <a:chExt cx="9421206" cy="524016"/>
          </a:xfrm>
        </p:grpSpPr>
        <p:sp>
          <p:nvSpPr>
            <p:cNvPr id="11" name="TextBox 10">
              <a:extLst>
                <a:ext uri="{FF2B5EF4-FFF2-40B4-BE49-F238E27FC236}">
                  <a16:creationId xmlns:a16="http://schemas.microsoft.com/office/drawing/2014/main" id="{2F1AFCDE-F911-4123-8677-01211D982C2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58FA329-B3F7-4066-8633-9344D070800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359776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9" name="TextBox 8"/>
          <p:cNvSpPr txBox="1"/>
          <p:nvPr/>
        </p:nvSpPr>
        <p:spPr>
          <a:xfrm>
            <a:off x="1854987" y="1610200"/>
            <a:ext cx="5414530" cy="3831818"/>
          </a:xfrm>
          <a:prstGeom prst="rect">
            <a:avLst/>
          </a:prstGeom>
          <a:noFill/>
        </p:spPr>
        <p:txBody>
          <a:bodyPr wrap="square" rtlCol="0">
            <a:spAutoFit/>
          </a:bodyPr>
          <a:lstStyle/>
          <a:p>
            <a:pPr algn="just">
              <a:lnSpc>
                <a:spcPct val="150000"/>
              </a:lnSpc>
            </a:pPr>
            <a:r>
              <a:rPr lang="en-US" b="1" i="1" dirty="0">
                <a:latin typeface="Times New Roman" panose="02020603050405020304" pitchFamily="18" charset="0"/>
                <a:cs typeface="Times New Roman" panose="02020603050405020304" pitchFamily="18" charset="0"/>
              </a:rPr>
              <a:t>Case study (HSBC): </a:t>
            </a:r>
          </a:p>
          <a:p>
            <a:pPr marL="285750" indent="-285750" algn="just">
              <a:buFontTx/>
              <a:buChar char="-"/>
            </a:pPr>
            <a:r>
              <a:rPr lang="en-US"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285750" indent="-285750" algn="just">
              <a:buFontTx/>
              <a:buChar char="-"/>
            </a:pPr>
            <a:r>
              <a:rPr lang="en-US"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285750" indent="-285750" algn="just">
              <a:buFontTx/>
              <a:buChar char="-"/>
            </a:pPr>
            <a:r>
              <a:rPr lang="en-US" dirty="0">
                <a:latin typeface="Times New Roman" panose="02020603050405020304" pitchFamily="18" charset="0"/>
                <a:cs typeface="Times New Roman" panose="02020603050405020304" pitchFamily="18" charset="0"/>
              </a:rPr>
              <a:t>To make career at  HSBC manager must perform this mission </a:t>
            </a:r>
          </a:p>
          <a:p>
            <a:pPr marL="285750" indent="-285750" algn="just">
              <a:buFontTx/>
              <a:buChar char="-"/>
            </a:pPr>
            <a:r>
              <a:rPr lang="en-US"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2" name="TextBox 11">
            <a:extLst>
              <a:ext uri="{FF2B5EF4-FFF2-40B4-BE49-F238E27FC236}">
                <a16:creationId xmlns:a16="http://schemas.microsoft.com/office/drawing/2014/main" id="{A5194264-356B-43E8-8EBA-51E715B2D9D4}"/>
              </a:ext>
            </a:extLst>
          </p:cNvPr>
          <p:cNvSpPr txBox="1"/>
          <p:nvPr/>
        </p:nvSpPr>
        <p:spPr>
          <a:xfrm>
            <a:off x="107050" y="284674"/>
            <a:ext cx="2311804" cy="523220"/>
          </a:xfrm>
          <a:prstGeom prst="rect">
            <a:avLst/>
          </a:prstGeom>
          <a:noFill/>
        </p:spPr>
        <p:txBody>
          <a:bodyPr wrap="square">
            <a:spAutoFit/>
          </a:bodyPr>
          <a:lstStyle/>
          <a:p>
            <a:endParaRPr lang="en-US" sz="2800" dirty="0"/>
          </a:p>
        </p:txBody>
      </p:sp>
      <p:grpSp>
        <p:nvGrpSpPr>
          <p:cNvPr id="14" name="Group 13">
            <a:extLst>
              <a:ext uri="{FF2B5EF4-FFF2-40B4-BE49-F238E27FC236}">
                <a16:creationId xmlns:a16="http://schemas.microsoft.com/office/drawing/2014/main" id="{B6F10358-DF65-4BCF-BAEA-49152D1F7441}"/>
              </a:ext>
            </a:extLst>
          </p:cNvPr>
          <p:cNvGrpSpPr/>
          <p:nvPr/>
        </p:nvGrpSpPr>
        <p:grpSpPr>
          <a:xfrm>
            <a:off x="7492724" y="1610200"/>
            <a:ext cx="4518938" cy="4305995"/>
            <a:chOff x="7421216" y="1610200"/>
            <a:chExt cx="4518938" cy="4305995"/>
          </a:xfrm>
        </p:grpSpPr>
        <p:pic>
          <p:nvPicPr>
            <p:cNvPr id="10" name="Picture 9">
              <a:extLst>
                <a:ext uri="{FF2B5EF4-FFF2-40B4-BE49-F238E27FC236}">
                  <a16:creationId xmlns:a16="http://schemas.microsoft.com/office/drawing/2014/main" id="{FFEE098E-6E8D-4875-82B7-0356091A0D75}"/>
                </a:ext>
              </a:extLst>
            </p:cNvPr>
            <p:cNvPicPr>
              <a:picLocks noChangeAspect="1"/>
            </p:cNvPicPr>
            <p:nvPr/>
          </p:nvPicPr>
          <p:blipFill>
            <a:blip r:embed="rId6"/>
            <a:stretch>
              <a:fillRect/>
            </a:stretch>
          </p:blipFill>
          <p:spPr>
            <a:xfrm>
              <a:off x="7421217" y="1610200"/>
              <a:ext cx="4518937" cy="3425626"/>
            </a:xfrm>
            <a:prstGeom prst="rect">
              <a:avLst/>
            </a:prstGeom>
          </p:spPr>
        </p:pic>
        <p:pic>
          <p:nvPicPr>
            <p:cNvPr id="13" name="Picture 12">
              <a:extLst>
                <a:ext uri="{FF2B5EF4-FFF2-40B4-BE49-F238E27FC236}">
                  <a16:creationId xmlns:a16="http://schemas.microsoft.com/office/drawing/2014/main" id="{B7CA0872-786B-4A1A-A488-7637217DAA18}"/>
                </a:ext>
              </a:extLst>
            </p:cNvPr>
            <p:cNvPicPr>
              <a:picLocks noChangeAspect="1"/>
            </p:cNvPicPr>
            <p:nvPr/>
          </p:nvPicPr>
          <p:blipFill>
            <a:blip r:embed="rId7"/>
            <a:stretch>
              <a:fillRect/>
            </a:stretch>
          </p:blipFill>
          <p:spPr>
            <a:xfrm>
              <a:off x="7421216" y="5035826"/>
              <a:ext cx="4199624" cy="880369"/>
            </a:xfrm>
            <a:prstGeom prst="rect">
              <a:avLst/>
            </a:prstGeom>
          </p:spPr>
        </p:pic>
      </p:grpSp>
      <p:grpSp>
        <p:nvGrpSpPr>
          <p:cNvPr id="15" name="Group 14">
            <a:extLst>
              <a:ext uri="{FF2B5EF4-FFF2-40B4-BE49-F238E27FC236}">
                <a16:creationId xmlns:a16="http://schemas.microsoft.com/office/drawing/2014/main" id="{81B0DC42-A693-4D5E-BEF1-E5D01DD3FA65}"/>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1EC74192-1CA2-4F9C-B346-2ECA61F63FC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ED3B7D20-5A23-435A-B386-B4BE02D007E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8227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pic>
        <p:nvPicPr>
          <p:cNvPr id="11" name="Picture 10">
            <a:extLst>
              <a:ext uri="{FF2B5EF4-FFF2-40B4-BE49-F238E27FC236}">
                <a16:creationId xmlns:a16="http://schemas.microsoft.com/office/drawing/2014/main" id="{82F08DE8-5EB4-4B3C-A3F7-BE29410C1A17}"/>
              </a:ext>
            </a:extLst>
          </p:cNvPr>
          <p:cNvPicPr>
            <a:picLocks noChangeAspect="1"/>
          </p:cNvPicPr>
          <p:nvPr/>
        </p:nvPicPr>
        <p:blipFill>
          <a:blip r:embed="rId6"/>
          <a:stretch>
            <a:fillRect/>
          </a:stretch>
        </p:blipFill>
        <p:spPr>
          <a:xfrm>
            <a:off x="1874165" y="1380049"/>
            <a:ext cx="9148500" cy="4574615"/>
          </a:xfrm>
          <a:prstGeom prst="rect">
            <a:avLst/>
          </a:prstGeom>
        </p:spPr>
      </p:pic>
      <p:grpSp>
        <p:nvGrpSpPr>
          <p:cNvPr id="13" name="Group 12">
            <a:extLst>
              <a:ext uri="{FF2B5EF4-FFF2-40B4-BE49-F238E27FC236}">
                <a16:creationId xmlns:a16="http://schemas.microsoft.com/office/drawing/2014/main" id="{D7A37358-0DDD-4E2B-9682-3F8C6F0C8A53}"/>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E75C2C4C-8854-4013-8343-8CF5528F18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5F3EFF6-AA58-4A37-AB62-D4D66F13CF44}"/>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2636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9042364" cy="4197559"/>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organizational success?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E1C8213-E905-4459-94EB-D064C911C108}"/>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450A6CC2-D103-47FE-8518-C1152E1130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99EC5EC4-0A36-4791-94F9-71A9F4FEDB2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10116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50285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Summery of Why study OB?</a:t>
            </a:r>
          </a:p>
          <a:p>
            <a:pPr marL="285750" indent="-285750" algn="just">
              <a:lnSpc>
                <a:spcPct val="150000"/>
              </a:lnSpc>
              <a:buFont typeface="Wingdings" panose="05000000000000000000" pitchFamily="2" charset="2"/>
              <a:buChar char="§"/>
            </a:pPr>
            <a:r>
              <a:rPr lang="en-US" b="1" i="1" dirty="0">
                <a:latin typeface="Times New Roman" panose="02020603050405020304" pitchFamily="18" charset="0"/>
                <a:cs typeface="Times New Roman" panose="02020603050405020304" pitchFamily="18" charset="0"/>
              </a:rPr>
              <a:t>Studying OB can help you in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employee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manager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Understand why people behave and why the do what they do.</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Help you focus on developing a global mindset.</a:t>
            </a:r>
          </a:p>
          <a:p>
            <a:pPr marL="285750" indent="-285750" algn="just">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Organizations that successfully implement OB principles have </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Motivated, engaged employees whose goals align with business strategy.</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Strong leadership and direction.</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Better bottom lines   </a:t>
            </a:r>
          </a:p>
          <a:p>
            <a:pPr algn="just">
              <a:lnSpc>
                <a:spcPct val="150000"/>
              </a:lnSpc>
            </a:pPr>
            <a:endParaRPr lang="en-US" b="1" i="1"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F830D84-9A35-407B-B84C-CD767596E986}"/>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38C8BEA-F0DA-4DF0-880D-4F9686F42D4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E4626D9-703A-478D-8FC6-682B8647908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4631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managerial Context of OB?</a:t>
            </a:r>
          </a:p>
          <a:p>
            <a:pPr algn="just">
              <a:lnSpc>
                <a:spcPct val="150000"/>
              </a:lnSpc>
            </a:pPr>
            <a:r>
              <a:rPr lang="en-US" b="1" i="1" dirty="0">
                <a:latin typeface="Times New Roman" panose="02020603050405020304" pitchFamily="18" charset="0"/>
                <a:cs typeface="Times New Roman" panose="02020603050405020304" pitchFamily="18" charset="0"/>
              </a:rPr>
              <a:t>The Managerial Contexts  of OB can be viewed from perspective of:</a:t>
            </a:r>
          </a:p>
          <a:p>
            <a:pPr algn="just">
              <a:lnSpc>
                <a:spcPct val="150000"/>
              </a:lnSpc>
            </a:pPr>
            <a:r>
              <a:rPr lang="en-US" dirty="0">
                <a:latin typeface="Times New Roman" panose="02020603050405020304" pitchFamily="18" charset="0"/>
                <a:cs typeface="Times New Roman" panose="02020603050405020304" pitchFamily="18" charset="0"/>
              </a:rPr>
              <a:t>1- Basic Management Functions, </a:t>
            </a:r>
          </a:p>
          <a:p>
            <a:pPr algn="just">
              <a:lnSpc>
                <a:spcPct val="150000"/>
              </a:lnSpc>
            </a:pPr>
            <a:r>
              <a:rPr lang="en-US" dirty="0">
                <a:latin typeface="Times New Roman" panose="02020603050405020304" pitchFamily="18" charset="0"/>
                <a:cs typeface="Times New Roman" panose="02020603050405020304" pitchFamily="18" charset="0"/>
              </a:rPr>
              <a:t>     (Planning, Organizing , Leading and Controlling)</a:t>
            </a:r>
          </a:p>
          <a:p>
            <a:pPr algn="just">
              <a:lnSpc>
                <a:spcPct val="150000"/>
              </a:lnSpc>
            </a:pPr>
            <a:r>
              <a:rPr lang="en-US" dirty="0">
                <a:latin typeface="Times New Roman" panose="02020603050405020304" pitchFamily="18" charset="0"/>
                <a:cs typeface="Times New Roman" panose="02020603050405020304" pitchFamily="18" charset="0"/>
              </a:rPr>
              <a:t>2- Critical Management Skills,</a:t>
            </a:r>
          </a:p>
          <a:p>
            <a:pPr algn="just">
              <a:lnSpc>
                <a:spcPct val="150000"/>
              </a:lnSpc>
            </a:pPr>
            <a:r>
              <a:rPr lang="en-US" dirty="0">
                <a:latin typeface="Times New Roman" panose="02020603050405020304" pitchFamily="18" charset="0"/>
                <a:cs typeface="Times New Roman" panose="02020603050405020304" pitchFamily="18" charset="0"/>
              </a:rPr>
              <a:t>   ( Technical , Interpersonal , Conceptual, and   Diagnostic)</a:t>
            </a:r>
          </a:p>
          <a:p>
            <a:pPr algn="just">
              <a:lnSpc>
                <a:spcPct val="150000"/>
              </a:lnSpc>
            </a:pPr>
            <a:r>
              <a:rPr lang="en-US" dirty="0">
                <a:latin typeface="Times New Roman" panose="02020603050405020304" pitchFamily="18" charset="0"/>
                <a:cs typeface="Times New Roman" panose="02020603050405020304" pitchFamily="18" charset="0"/>
              </a:rPr>
              <a:t>3- Overall Human Resources Management. </a:t>
            </a:r>
          </a:p>
          <a:p>
            <a:pPr algn="just">
              <a:lnSpc>
                <a:spcPct val="150000"/>
              </a:lnSpc>
            </a:pPr>
            <a:r>
              <a:rPr lang="en-US" dirty="0">
                <a:latin typeface="Times New Roman" panose="02020603050405020304" pitchFamily="18" charset="0"/>
                <a:cs typeface="Times New Roman" panose="02020603050405020304" pitchFamily="18" charset="0"/>
              </a:rPr>
              <a:t>   </a:t>
            </a:r>
          </a:p>
          <a:p>
            <a:pPr algn="just">
              <a:lnSpc>
                <a:spcPct val="150000"/>
              </a:lnSpc>
            </a:pPr>
            <a:r>
              <a:rPr lang="en-US" b="1" i="1" dirty="0">
                <a:latin typeface="Times New Roman" panose="02020603050405020304" pitchFamily="18" charset="0"/>
                <a:cs typeface="Times New Roman" panose="02020603050405020304" pitchFamily="18" charset="0"/>
              </a:rPr>
              <a:t>     </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ECFA70A8-5B3C-4426-9B3D-9AEA3E7B4BA7}"/>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EB645A4-57A9-4DD3-970F-FDB280C0102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747D8BFA-AF90-4704-B388-02ACDF90D49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9505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55038473"/>
              </p:ext>
            </p:extLst>
          </p:nvPr>
        </p:nvGraphicFramePr>
        <p:xfrm>
          <a:off x="1874165" y="1579338"/>
          <a:ext cx="9363678" cy="293116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r>
                        <a:rPr lang="en-US" dirty="0">
                          <a:latin typeface="Times New Roman" panose="02020603050405020304" pitchFamily="18" charset="0"/>
                          <a:cs typeface="Times New Roman" panose="02020603050405020304" pitchFamily="18" charset="0"/>
                        </a:rPr>
                        <a:t>Determining an organization’s desired future position and best means of getting there.</a:t>
                      </a:r>
                    </a:p>
                  </a:txBody>
                  <a:tcPr>
                    <a:noFill/>
                  </a:tcPr>
                </a:tc>
                <a:extLst>
                  <a:ext uri="{0D108BD9-81ED-4DB2-BD59-A6C34878D82A}">
                    <a16:rowId xmlns:a16="http://schemas.microsoft.com/office/drawing/2014/main" val="3289377847"/>
                  </a:ext>
                </a:extLst>
              </a:tr>
              <a:tr h="370840">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r>
                        <a:rPr lang="en-US" dirty="0">
                          <a:latin typeface="Times New Roman" panose="02020603050405020304" pitchFamily="18" charset="0"/>
                          <a:cs typeface="Times New Roman" panose="02020603050405020304" pitchFamily="18" charset="0"/>
                        </a:rPr>
                        <a:t>Designing jobs, grouping jobs into units, and establishing patterns of authority between jobs and units. </a:t>
                      </a:r>
                    </a:p>
                  </a:txBody>
                  <a:tcPr>
                    <a:noFill/>
                  </a:tcPr>
                </a:tc>
                <a:extLst>
                  <a:ext uri="{0D108BD9-81ED-4DB2-BD59-A6C34878D82A}">
                    <a16:rowId xmlns:a16="http://schemas.microsoft.com/office/drawing/2014/main" val="896706667"/>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l"/>
                      <a:r>
                        <a:rPr lang="en-US" dirty="0">
                          <a:latin typeface="Times New Roman" panose="02020603050405020304" pitchFamily="18" charset="0"/>
                          <a:cs typeface="Times New Roman" panose="02020603050405020304" pitchFamily="18" charset="0"/>
                        </a:rPr>
                        <a:t>Getting the organizations’ members to work together toward the organizations’ goals.</a:t>
                      </a:r>
                    </a:p>
                  </a:txBody>
                  <a:tcPr>
                    <a:noFill/>
                  </a:tcPr>
                </a:tc>
                <a:extLst>
                  <a:ext uri="{0D108BD9-81ED-4DB2-BD59-A6C34878D82A}">
                    <a16:rowId xmlns:a16="http://schemas.microsoft.com/office/drawing/2014/main" val="1392328074"/>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l"/>
                      <a:r>
                        <a:rPr lang="en-US" dirty="0">
                          <a:latin typeface="Times New Roman" panose="02020603050405020304" pitchFamily="18" charset="0"/>
                          <a:cs typeface="Times New Roman" panose="02020603050405020304" pitchFamily="18" charset="0"/>
                        </a:rPr>
                        <a:t>Monitoring and correcting the actions of the organization and its members to keep them directed toward their goal.</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B368B8F5-6BCE-4768-9699-E19A2EF8BBD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F120A81-391C-46E2-9BC2-B69B9AF3BBF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CEEED1C-FB02-40BF-A3B0-C1212F5AA8E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461483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5969968" cy="523220"/>
          </a:xfrm>
          <a:prstGeom prst="rect">
            <a:avLst/>
          </a:prstGeom>
          <a:noFill/>
        </p:spPr>
        <p:txBody>
          <a:bodyPr wrap="none" rtlCol="0">
            <a:spAutoFit/>
          </a:bodyPr>
          <a:lstStyle/>
          <a:p>
            <a:r>
              <a:rPr lang="en-US" sz="2800" dirty="0">
                <a:solidFill>
                  <a:schemeClr val="bg1"/>
                </a:solidFill>
              </a:rPr>
              <a:t>An Overview of 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1802096" cy="523220"/>
          </a:xfrm>
          <a:prstGeom prst="rect">
            <a:avLst/>
          </a:prstGeom>
        </p:spPr>
        <p:txBody>
          <a:bodyPr wrap="none">
            <a:spAutoFit/>
          </a:bodyPr>
          <a:lstStyle/>
          <a:p>
            <a:r>
              <a:rPr lang="en-US" sz="2800" dirty="0">
                <a:solidFill>
                  <a:schemeClr val="bg1"/>
                </a:solidFill>
                <a:cs typeface="Tajawal Medium" panose="00000600000000000000" pitchFamily="2" charset="-78"/>
              </a:rPr>
              <a:t>CHAPTER 1</a:t>
            </a: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32783044"/>
              </p:ext>
            </p:extLst>
          </p:nvPr>
        </p:nvGraphicFramePr>
        <p:xfrm>
          <a:off x="1874165" y="1579338"/>
          <a:ext cx="9363678" cy="330200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b="1" i="1" u="none" dirty="0">
                          <a:latin typeface="Times New Roman" panose="02020603050405020304" pitchFamily="18" charset="0"/>
                          <a:cs typeface="Times New Roman" panose="02020603050405020304" pitchFamily="18" charset="0"/>
                        </a:rPr>
                        <a:t>Deciding in advance :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What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How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When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Who is going to do it </a:t>
                      </a:r>
                    </a:p>
                    <a:p>
                      <a:pPr marL="285750" indent="-285750" algn="l">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285750" indent="-285750" algn="l" defTabSz="914400" rtl="0" eaLnBrk="1" latinLnBrk="0" hangingPunct="1">
                        <a:buFont typeface="Arial" panose="020B0604020202020204" pitchFamily="34" charset="0"/>
                        <a:buChar char="•"/>
                      </a:pPr>
                      <a:r>
                        <a:rPr lang="en-US" sz="1800" b="1" i="1" u="none" kern="1200" dirty="0">
                          <a:solidFill>
                            <a:schemeClr val="dk1"/>
                          </a:solidFill>
                          <a:latin typeface="Times New Roman" panose="02020603050405020304" pitchFamily="18" charset="0"/>
                          <a:ea typeface="+mn-ea"/>
                          <a:cs typeface="Times New Roman" panose="02020603050405020304" pitchFamily="18" charset="0"/>
                        </a:rPr>
                        <a:t>Bridges a gap between where we are today and where we want to reach.</a:t>
                      </a:r>
                    </a:p>
                    <a:p>
                      <a:pPr marL="285750" indent="-285750" algn="l" defTabSz="914400" rtl="0" eaLnBrk="1" latinLnBrk="0" hangingPunct="1">
                        <a:buFont typeface="Arial" panose="020B0604020202020204" pitchFamily="34" charset="0"/>
                        <a:buChar char="•"/>
                      </a:pPr>
                      <a:endParaRPr lang="en-US" sz="1800" b="1" i="1" u="none" kern="1200" dirty="0">
                        <a:solidFill>
                          <a:schemeClr val="dk1"/>
                        </a:solidFill>
                        <a:latin typeface="Times New Roman" panose="02020603050405020304" pitchFamily="18" charset="0"/>
                        <a:ea typeface="+mn-ea"/>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Sets the goals of the organization</a:t>
                      </a:r>
                      <a:r>
                        <a:rPr lang="en-US" dirty="0">
                          <a:latin typeface="Times New Roman" panose="02020603050405020304" pitchFamily="18" charset="0"/>
                          <a:cs typeface="Times New Roman" panose="02020603050405020304" pitchFamily="18" charset="0"/>
                        </a:rPr>
                        <a:t>.</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spTree>
    <p:extLst>
      <p:ext uri="{BB962C8B-B14F-4D97-AF65-F5344CB8AC3E}">
        <p14:creationId xmlns:p14="http://schemas.microsoft.com/office/powerpoint/2010/main" val="184465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3917607"/>
              </p:ext>
            </p:extLst>
          </p:nvPr>
        </p:nvGraphicFramePr>
        <p:xfrm>
          <a:off x="1874165" y="1677946"/>
          <a:ext cx="9363678" cy="357632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basic function of management. </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deciding in advance the most appropriate course of actions for achievement of pre-determined goals.</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Thus, planning is a systematic thinking about ways &amp; means for accomplishment of pre-determined goals. </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Planning is necessary to ensure proper utilization of human &amp; non-human resources.  It is an intellectual activity and it also helps in avoiding confusion, and uncertainties.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grpSp>
        <p:nvGrpSpPr>
          <p:cNvPr id="12" name="Group 11">
            <a:extLst>
              <a:ext uri="{FF2B5EF4-FFF2-40B4-BE49-F238E27FC236}">
                <a16:creationId xmlns:a16="http://schemas.microsoft.com/office/drawing/2014/main" id="{1D4C53A7-D8EF-4DF0-807D-E85A2363C6B3}"/>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A192B42-4363-4ADD-BD1F-0697E3F53D3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C98840B-3F65-4B51-B6D1-9FF9CB2EAC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6165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880239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process of bringing together physical, financial and human resources and developing productive relationship amongst them for achievement of organizations’ goals.</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Henry Fayol, “</a:t>
                      </a:r>
                      <a:r>
                        <a:rPr lang="en-US" i="1" dirty="0">
                          <a:latin typeface="Times New Roman" panose="02020603050405020304" pitchFamily="18" charset="0"/>
                          <a:cs typeface="Times New Roman" panose="02020603050405020304" pitchFamily="18" charset="0"/>
                        </a:rPr>
                        <a:t>To organize a business is to provide it with everything useful or its functioning i.e. raw material, tools, capital and personnel’s</a:t>
                      </a:r>
                      <a:r>
                        <a:rPr lang="en-US" dirty="0">
                          <a:latin typeface="Times New Roman" panose="02020603050405020304" pitchFamily="18" charset="0"/>
                          <a:cs typeface="Times New Roman" panose="02020603050405020304" pitchFamily="18" charset="0"/>
                        </a:rPr>
                        <a:t>”. To organize a business involves determining &amp; providing human and non-human resources to the organizational structure.</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CBBA4E1-FD63-4B04-924C-69A9CBCB78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65A8145-9217-4C7B-B8A6-548CBC3C5C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6617FA6-18B3-4C2F-807B-427C9905EA5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61197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01056064"/>
              </p:ext>
            </p:extLst>
          </p:nvPr>
        </p:nvGraphicFramePr>
        <p:xfrm>
          <a:off x="1874165" y="1579338"/>
          <a:ext cx="9363678" cy="423569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Establishing the framework of working:</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units or sub-units or departments are needed.</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posts or designations are needed in each department. </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to distribute authority and responsibility among employees </a:t>
                      </a:r>
                    </a:p>
                    <a:p>
                      <a:pPr marL="0" indent="0" algn="l">
                        <a:buFont typeface="Arial" panose="020B0604020202020204" pitchFamily="34" charset="0"/>
                        <a:buNone/>
                      </a:pPr>
                      <a:r>
                        <a:rPr lang="en-US" b="1" dirty="0">
                          <a:latin typeface="Times New Roman" panose="02020603050405020304" pitchFamily="18" charset="0"/>
                          <a:cs typeface="Times New Roman" panose="02020603050405020304" pitchFamily="18" charset="0"/>
                        </a:rPr>
                        <a:t>Once these decisions are taken, organizational structure gets set up.</a:t>
                      </a:r>
                    </a:p>
                    <a:p>
                      <a:pPr marL="0" indent="0" algn="l">
                        <a:buFont typeface="Arial" panose="020B0604020202020204" pitchFamily="34" charset="0"/>
                        <a:buNone/>
                      </a:pPr>
                      <a:endParaRPr lang="en-US" b="0"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Organizing as a process involves: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Identification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Classification of grouping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Assignment of duties.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Delegation of authority and creation of responsibility.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Coordinating authority and responsibility relationships.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FB1611C5-FBE6-4777-ACB7-12142A71B6E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CAA0CC29-E3DC-4F9C-A575-616BE710C4B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D3CF7BF-E913-401E-9D50-E5ED5BA5BBB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613448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18965995"/>
              </p:ext>
            </p:extLst>
          </p:nvPr>
        </p:nvGraphicFramePr>
        <p:xfrm>
          <a:off x="1874165" y="1579338"/>
          <a:ext cx="9363678" cy="368705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Giving direction or instruction to employees to get the job done.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Leadership qualities are required.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Motivating employees by providing different types of incentives.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Communicating with them at regular intervals.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that part of managerial function which moves the organizational methods to work efficiently for achievement of organizational purposes. It is considered </a:t>
                      </a:r>
                      <a:r>
                        <a:rPr lang="en-US" b="1" dirty="0">
                          <a:latin typeface="Times New Roman" panose="02020603050405020304" pitchFamily="18" charset="0"/>
                          <a:cs typeface="Times New Roman" panose="02020603050405020304" pitchFamily="18" charset="0"/>
                        </a:rPr>
                        <a:t>life-spark</a:t>
                      </a:r>
                      <a:r>
                        <a:rPr lang="en-US" dirty="0">
                          <a:latin typeface="Times New Roman" panose="02020603050405020304" pitchFamily="18" charset="0"/>
                          <a:cs typeface="Times New Roman" panose="02020603050405020304" pitchFamily="18" charset="0"/>
                        </a:rPr>
                        <a:t> of the enterprise which sets it in motion of the action of people because planning, organizing and staffing are the more </a:t>
                      </a:r>
                      <a:r>
                        <a:rPr lang="en-US" b="1" dirty="0">
                          <a:latin typeface="Times New Roman" panose="02020603050405020304" pitchFamily="18" charset="0"/>
                          <a:cs typeface="Times New Roman" panose="02020603050405020304" pitchFamily="18" charset="0"/>
                        </a:rPr>
                        <a:t>preparations</a:t>
                      </a:r>
                      <a:r>
                        <a:rPr lang="en-US" dirty="0">
                          <a:latin typeface="Times New Roman" panose="02020603050405020304" pitchFamily="18" charset="0"/>
                          <a:cs typeface="Times New Roman" panose="02020603050405020304" pitchFamily="18" charset="0"/>
                        </a:rPr>
                        <a:t> for doing the work.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Leading is that inert-personnel aspect of management which deals directly with </a:t>
                      </a:r>
                      <a:r>
                        <a:rPr lang="en-US" i="1" dirty="0">
                          <a:latin typeface="Times New Roman" panose="02020603050405020304" pitchFamily="18" charset="0"/>
                          <a:cs typeface="Times New Roman" panose="02020603050405020304" pitchFamily="18" charset="0"/>
                        </a:rPr>
                        <a:t>influencing, guiding, supervising, motivating subordinate </a:t>
                      </a:r>
                      <a:r>
                        <a:rPr lang="en-US" dirty="0">
                          <a:latin typeface="Times New Roman" panose="02020603050405020304" pitchFamily="18" charset="0"/>
                          <a:cs typeface="Times New Roman" panose="02020603050405020304" pitchFamily="18" charset="0"/>
                        </a:rPr>
                        <a:t>for the achievement of organizational goals.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22F71400-CDA8-43E0-9AF4-B9073A2860C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83126E2-F89C-4F7D-8227-30D6382D85B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C3D0D7-2445-4099-B988-2BB0F2A9BA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664657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399827739"/>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Supervision-</a:t>
                      </a:r>
                      <a:r>
                        <a:rPr lang="en-US" i="1" dirty="0">
                          <a:latin typeface="Times New Roman" panose="02020603050405020304" pitchFamily="18" charset="0"/>
                          <a:cs typeface="Times New Roman" panose="02020603050405020304" pitchFamily="18" charset="0"/>
                        </a:rPr>
                        <a:t> implies overseeing the work of subordinates by their superiors. </a:t>
                      </a:r>
                      <a:r>
                        <a:rPr lang="en-US" b="1" i="1" dirty="0">
                          <a:latin typeface="Times New Roman" panose="02020603050405020304" pitchFamily="18" charset="0"/>
                          <a:cs typeface="Times New Roman" panose="02020603050405020304" pitchFamily="18" charset="0"/>
                        </a:rPr>
                        <a:t>It is the act of watching &amp; directing work &amp; workers.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Motivation-</a:t>
                      </a:r>
                      <a:r>
                        <a:rPr lang="en-US" i="1" dirty="0">
                          <a:latin typeface="Times New Roman" panose="02020603050405020304" pitchFamily="18" charset="0"/>
                          <a:cs typeface="Times New Roman" panose="02020603050405020304" pitchFamily="18" charset="0"/>
                        </a:rPr>
                        <a:t> means inspiring, stimulating or encouraging the sub-ordinates with zeal to work. Positive, negative, incentives may be used for this purpose.</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Leadership-</a:t>
                      </a:r>
                      <a:r>
                        <a:rPr lang="en-US" i="1" dirty="0">
                          <a:latin typeface="Times New Roman" panose="02020603050405020304" pitchFamily="18" charset="0"/>
                          <a:cs typeface="Times New Roman" panose="02020603050405020304" pitchFamily="18" charset="0"/>
                        </a:rPr>
                        <a:t> may be defined as a process by which manager guides and influences the work of subordinates in desired direction.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Communications-</a:t>
                      </a:r>
                      <a:r>
                        <a:rPr lang="en-US" i="1" dirty="0">
                          <a:latin typeface="Times New Roman" panose="02020603050405020304" pitchFamily="18" charset="0"/>
                          <a:cs typeface="Times New Roman" panose="02020603050405020304" pitchFamily="18" charset="0"/>
                        </a:rPr>
                        <a:t> is the process of   information, experience, opinion etc. from one person to another. It is a bridge of understanding</a:t>
                      </a: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3" name="Group 12">
            <a:extLst>
              <a:ext uri="{FF2B5EF4-FFF2-40B4-BE49-F238E27FC236}">
                <a16:creationId xmlns:a16="http://schemas.microsoft.com/office/drawing/2014/main" id="{B450EE27-E53E-4F91-A870-8889D5F26CFF}"/>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FCD2C73-D072-4A8B-9A15-1157AB1238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47221B5-B2DC-431F-B3E8-586C43DA756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719048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74595144"/>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Matching </a:t>
                      </a:r>
                      <a:r>
                        <a:rPr lang="en-US" b="1" dirty="0">
                          <a:latin typeface="Times New Roman" panose="02020603050405020304" pitchFamily="18" charset="0"/>
                          <a:cs typeface="Times New Roman" panose="02020603050405020304" pitchFamily="18" charset="0"/>
                        </a:rPr>
                        <a:t>actual</a:t>
                      </a:r>
                      <a:r>
                        <a:rPr lang="en-US" dirty="0">
                          <a:latin typeface="Times New Roman" panose="02020603050405020304" pitchFamily="18" charset="0"/>
                          <a:cs typeface="Times New Roman" panose="02020603050405020304" pitchFamily="18" charset="0"/>
                        </a:rPr>
                        <a:t> performance with the planed goal.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problem, tries to find out the reasons of </a:t>
                      </a:r>
                      <a:r>
                        <a:rPr lang="en-US" b="1" dirty="0">
                          <a:latin typeface="Times New Roman" panose="02020603050405020304" pitchFamily="18" charset="0"/>
                          <a:cs typeface="Times New Roman" panose="02020603050405020304" pitchFamily="18" charset="0"/>
                        </a:rPr>
                        <a:t>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Suggesting corrective measures come on the path of the plan.</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implies measurement of accomplishment against the </a:t>
                      </a:r>
                      <a:r>
                        <a:rPr lang="en-US" b="1" dirty="0">
                          <a:latin typeface="Times New Roman" panose="02020603050405020304" pitchFamily="18" charset="0"/>
                          <a:cs typeface="Times New Roman" panose="02020603050405020304" pitchFamily="18" charset="0"/>
                        </a:rPr>
                        <a:t>standards</a:t>
                      </a:r>
                      <a:r>
                        <a:rPr lang="en-US" dirty="0">
                          <a:latin typeface="Times New Roman" panose="02020603050405020304" pitchFamily="18" charset="0"/>
                          <a:cs typeface="Times New Roman" panose="02020603050405020304" pitchFamily="18" charset="0"/>
                        </a:rPr>
                        <a:t> and correction of deviation if any to ensure achievement of organizational goals.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controlling is to ensure that everything occurs in conformities with the standards.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efficient system of control helps to predict deviations before they actually occur.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Theo </a:t>
                      </a:r>
                      <a:r>
                        <a:rPr lang="en-US" dirty="0" err="1">
                          <a:latin typeface="Times New Roman" panose="02020603050405020304" pitchFamily="18" charset="0"/>
                          <a:cs typeface="Times New Roman" panose="02020603050405020304" pitchFamily="18" charset="0"/>
                        </a:rPr>
                        <a:t>Haimann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Controlling is the process of checking whether or not proper progress is being made towards the objectives and goals and acting if necessary, to correct any 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8208126C-0E69-4D28-B46E-0946603AAB7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D70AF45-2625-4FAC-A75C-73BBD891DB9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85C3402E-99E3-4BEF-9A56-F052FAC1A3E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5899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0611016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controlling has following steps: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Establishment of standard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Measurement of actual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Comparison of actual performance with the standards and finding out deviation if any.</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Corrective action.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5436DF4-0E69-4C31-9447-50CD33B00E5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74DB861-9CEA-424A-B6A5-785FA86F2CB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BE0ED3-B75F-49AC-8145-66215D9ABA3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8671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30895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1.2</a:t>
            </a:r>
          </a:p>
          <a:p>
            <a:pPr algn="just">
              <a:lnSpc>
                <a:spcPct val="150000"/>
              </a:lnSpc>
            </a:pPr>
            <a:r>
              <a:rPr lang="en-US" dirty="0">
                <a:latin typeface="Times New Roman" panose="02020603050405020304" pitchFamily="18" charset="0"/>
                <a:cs typeface="Times New Roman" panose="02020603050405020304" pitchFamily="18" charset="0"/>
              </a:rPr>
              <a:t>Managers engage in four basic functions planning, organizing, leading and controlling. These functions are applied to human , financial, physical, and information resources with ultimate purpose of efficiently and effectively attaining organizational goals.  </a:t>
            </a:r>
          </a:p>
        </p:txBody>
      </p:sp>
      <p:pic>
        <p:nvPicPr>
          <p:cNvPr id="10" name="Picture 9">
            <a:extLst>
              <a:ext uri="{FF2B5EF4-FFF2-40B4-BE49-F238E27FC236}">
                <a16:creationId xmlns:a16="http://schemas.microsoft.com/office/drawing/2014/main" id="{92943A1C-1791-4833-894E-F2E207AB5BA2}"/>
              </a:ext>
            </a:extLst>
          </p:cNvPr>
          <p:cNvPicPr>
            <a:picLocks noChangeAspect="1"/>
          </p:cNvPicPr>
          <p:nvPr/>
        </p:nvPicPr>
        <p:blipFill>
          <a:blip r:embed="rId6"/>
          <a:stretch>
            <a:fillRect/>
          </a:stretch>
        </p:blipFill>
        <p:spPr>
          <a:xfrm>
            <a:off x="7353140" y="1643330"/>
            <a:ext cx="4628585" cy="3767970"/>
          </a:xfrm>
          <a:prstGeom prst="rect">
            <a:avLst/>
          </a:prstGeom>
        </p:spPr>
      </p:pic>
      <p:grpSp>
        <p:nvGrpSpPr>
          <p:cNvPr id="12" name="Group 11">
            <a:extLst>
              <a:ext uri="{FF2B5EF4-FFF2-40B4-BE49-F238E27FC236}">
                <a16:creationId xmlns:a16="http://schemas.microsoft.com/office/drawing/2014/main" id="{AC7546A0-05FD-4063-A7C0-D5FDFEEB9DD7}"/>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A2E181D-2128-42B5-94CD-44031F7B2FD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C28D47-3BAE-4ED5-9A63-4BC88540350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8205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41834070"/>
              </p:ext>
            </p:extLst>
          </p:nvPr>
        </p:nvGraphicFramePr>
        <p:xfrm>
          <a:off x="1874165" y="1579338"/>
          <a:ext cx="9241553" cy="293116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cs typeface="Tajawal Medium" panose="0000060000000000000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t>Technical </a:t>
                      </a:r>
                    </a:p>
                    <a:p>
                      <a:pPr algn="just"/>
                      <a:r>
                        <a:rPr lang="en-US" b="1" i="0" dirty="0"/>
                        <a:t>skills</a:t>
                      </a:r>
                      <a:r>
                        <a:rPr lang="en-US" b="1" dirty="0"/>
                        <a:t> </a:t>
                      </a:r>
                    </a:p>
                  </a:txBody>
                  <a:tcPr>
                    <a:noFill/>
                  </a:tcPr>
                </a:tc>
                <a:tc>
                  <a:txBody>
                    <a:bodyPr/>
                    <a:lstStyle/>
                    <a:p>
                      <a:pPr algn="just"/>
                      <a:r>
                        <a:rPr lang="en-US" dirty="0"/>
                        <a:t>Skills necessary to accomplish specific tasks within the organizations.</a:t>
                      </a:r>
                    </a:p>
                  </a:txBody>
                  <a:tcPr>
                    <a:noFill/>
                  </a:tcPr>
                </a:tc>
                <a:extLst>
                  <a:ext uri="{0D108BD9-81ED-4DB2-BD59-A6C34878D82A}">
                    <a16:rowId xmlns:a16="http://schemas.microsoft.com/office/drawing/2014/main" val="3289377847"/>
                  </a:ext>
                </a:extLst>
              </a:tr>
              <a:tr h="370840">
                <a:tc>
                  <a:txBody>
                    <a:bodyPr/>
                    <a:lstStyle/>
                    <a:p>
                      <a:pPr marL="0" algn="just" defTabSz="914400" rtl="0" eaLnBrk="1" latinLnBrk="0" hangingPunct="1"/>
                      <a:r>
                        <a:rPr lang="en-US" sz="1800" b="1" i="0" kern="1200" dirty="0">
                          <a:solidFill>
                            <a:schemeClr val="dk1"/>
                          </a:solidFill>
                          <a:latin typeface="+mn-lt"/>
                          <a:ea typeface="+mn-ea"/>
                          <a:cs typeface="+mn-cs"/>
                        </a:rPr>
                        <a:t>Interpersonal </a:t>
                      </a:r>
                    </a:p>
                    <a:p>
                      <a:pPr marL="0" algn="just" defTabSz="914400" rtl="0" eaLnBrk="1" latinLnBrk="0" hangingPunct="1"/>
                      <a:r>
                        <a:rPr lang="en-US" sz="1800" b="1" i="0" kern="1200" dirty="0">
                          <a:solidFill>
                            <a:schemeClr val="dk1"/>
                          </a:solidFill>
                          <a:latin typeface="+mn-lt"/>
                          <a:ea typeface="+mn-ea"/>
                          <a:cs typeface="+mn-cs"/>
                        </a:rPr>
                        <a:t>skills</a:t>
                      </a:r>
                    </a:p>
                  </a:txBody>
                  <a:tcPr>
                    <a:noFill/>
                  </a:tcPr>
                </a:tc>
                <a:tc>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r h="320040">
                <a:tc>
                  <a:txBody>
                    <a:bodyPr/>
                    <a:lstStyle/>
                    <a:p>
                      <a:pPr algn="just"/>
                      <a:r>
                        <a:rPr lang="en-US" sz="1800" b="1" i="0" kern="1200" dirty="0">
                          <a:solidFill>
                            <a:schemeClr val="dk1"/>
                          </a:solidFill>
                          <a:latin typeface="+mn-lt"/>
                          <a:ea typeface="+mn-ea"/>
                          <a:cs typeface="+mn-cs"/>
                        </a:rPr>
                        <a:t>Conceptual </a:t>
                      </a:r>
                    </a:p>
                    <a:p>
                      <a:pPr algn="just"/>
                      <a:r>
                        <a:rPr lang="en-US" sz="1800" b="1" i="0" kern="1200" dirty="0">
                          <a:solidFill>
                            <a:schemeClr val="dk1"/>
                          </a:solidFill>
                          <a:latin typeface="+mn-lt"/>
                          <a:ea typeface="+mn-ea"/>
                          <a:cs typeface="+mn-cs"/>
                        </a:rPr>
                        <a:t>skills </a:t>
                      </a:r>
                    </a:p>
                  </a:txBody>
                  <a:tcPr>
                    <a:noFill/>
                  </a:tcPr>
                </a:tc>
                <a:tc>
                  <a:txBody>
                    <a:bodyPr/>
                    <a:lstStyle/>
                    <a:p>
                      <a:pPr algn="just"/>
                      <a:r>
                        <a:rPr lang="en-US" dirty="0"/>
                        <a:t>Ability to think in abstract</a:t>
                      </a:r>
                    </a:p>
                  </a:txBody>
                  <a:tcPr>
                    <a:noFill/>
                  </a:tcPr>
                </a:tc>
                <a:extLst>
                  <a:ext uri="{0D108BD9-81ED-4DB2-BD59-A6C34878D82A}">
                    <a16:rowId xmlns:a16="http://schemas.microsoft.com/office/drawing/2014/main" val="1392328074"/>
                  </a:ext>
                </a:extLst>
              </a:tr>
              <a:tr h="320040">
                <a:tc>
                  <a:txBody>
                    <a:bodyPr/>
                    <a:lstStyle/>
                    <a:p>
                      <a:pPr algn="just"/>
                      <a:r>
                        <a:rPr lang="en-US" sz="1800" b="1" i="0" kern="1200" dirty="0">
                          <a:solidFill>
                            <a:schemeClr val="dk1"/>
                          </a:solidFill>
                          <a:latin typeface="+mn-lt"/>
                          <a:ea typeface="+mn-ea"/>
                          <a:cs typeface="+mn-cs"/>
                        </a:rPr>
                        <a:t>Diagnostic</a:t>
                      </a:r>
                    </a:p>
                    <a:p>
                      <a:pPr algn="just"/>
                      <a:r>
                        <a:rPr lang="en-US" sz="1800" b="1" i="0" kern="1200" dirty="0">
                          <a:solidFill>
                            <a:schemeClr val="dk1"/>
                          </a:solidFill>
                          <a:latin typeface="+mn-lt"/>
                          <a:ea typeface="+mn-ea"/>
                          <a:cs typeface="+mn-cs"/>
                        </a:rPr>
                        <a:t>skills</a:t>
                      </a:r>
                    </a:p>
                  </a:txBody>
                  <a:tcPr>
                    <a:noFill/>
                  </a:tcPr>
                </a:tc>
                <a:tc>
                  <a:txBody>
                    <a:bodyPr/>
                    <a:lstStyle/>
                    <a:p>
                      <a:pPr algn="just"/>
                      <a:r>
                        <a:rPr lang="en-US" dirty="0"/>
                        <a:t>Ability to understand cause-and-effect relationships and to recognize the optimal solutions to the problem.</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C9002EB1-CDCA-4CD2-AF69-048D76B36E9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12C356A-7104-4C7E-B035-A1CD2F82402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A30A03-787A-42DD-BADD-748EE3415BD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55998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498648"/>
              </p:ext>
            </p:extLst>
          </p:nvPr>
        </p:nvGraphicFramePr>
        <p:xfrm>
          <a:off x="1874165" y="1579338"/>
          <a:ext cx="9241553" cy="439928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Technical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chairman and CEO of Xerox cooperation, Ursula Burns, started her career as mechanical engineer</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Manager with strong technical skills include Rex Tillerson (CEO of EXXON Mobil ) who stared his career as production engineer.</a:t>
                      </a: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endParaRPr lang="en-US" dirty="0">
                        <a:latin typeface="Times New Roman" panose="02020603050405020304" pitchFamily="18" charset="0"/>
                        <a:cs typeface="Times New Roman" panose="02020603050405020304" pitchFamily="18" charset="0"/>
                      </a:endParaRP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78D24773-D915-45D8-AC6C-F8C157184D68}"/>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2F108845-0F1F-43E0-BAE8-E1820AE0932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9704B4D2-2D80-456C-B421-D5B95364EF2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952191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589600505"/>
              </p:ext>
            </p:extLst>
          </p:nvPr>
        </p:nvGraphicFramePr>
        <p:xfrm>
          <a:off x="1874165" y="1579338"/>
          <a:ext cx="9241553" cy="385064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Interpersonal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human or the interpersonal skills are the skills that present the managers’ ability to interact, work or relate effectively with people. These skills enable the managers to make use of human potential in the company and motivate the employees for better results.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endParaRPr lang="en-US" sz="1800" b="1" i="0" u="sng"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Howard Schultz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2D09B6C5-87E5-4418-AC4A-8C439F42AA0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E98931B-4900-4840-B589-A56A6AAD35D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FA2EBCE-2193-45FF-BDBE-498B1AB5E3A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78120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823570807"/>
              </p:ext>
            </p:extLst>
          </p:nvPr>
        </p:nvGraphicFramePr>
        <p:xfrm>
          <a:off x="1874165" y="1579338"/>
          <a:ext cx="9241553" cy="357632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Conceptual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p>
                    <a:p>
                      <a:r>
                        <a:rPr lang="en-US" b="1" u="sng" dirty="0">
                          <a:latin typeface="Times New Roman" panose="02020603050405020304" pitchFamily="18" charset="0"/>
                          <a:cs typeface="Times New Roman" panose="02020603050405020304" pitchFamily="18" charset="0"/>
                        </a:rPr>
                        <a:t/>
                      </a:r>
                      <a:br>
                        <a:rPr lang="en-US" b="1" u="sng" dirty="0">
                          <a:latin typeface="Times New Roman" panose="02020603050405020304" pitchFamily="18" charset="0"/>
                          <a:cs typeface="Times New Roman" panose="02020603050405020304" pitchFamily="18" charset="0"/>
                        </a:rPr>
                      </a:b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After Steve Woznick , and Steve Jobs built their own small computer for their design in garage, Woznick essentially saw new toy they could be tinker with. That should start a company to sell computer, the result ?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Apple</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In subsequent years, Jobs also used his conceptual skills to identify to potential in digital media technology leading to the introduction of such product like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iPad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8D7501F4-9486-4D45-855F-D1A8347F587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7C8C001-F835-486F-A2DC-D35A92184BE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35B099C-0679-452B-A103-7772CD609E45}"/>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2943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64576620"/>
              </p:ext>
            </p:extLst>
          </p:nvPr>
        </p:nvGraphicFramePr>
        <p:xfrm>
          <a:off x="1874165" y="1579338"/>
          <a:ext cx="9469696" cy="4399280"/>
        </p:xfrm>
        <a:graphic>
          <a:graphicData uri="http://schemas.openxmlformats.org/drawingml/2006/table">
            <a:tbl>
              <a:tblPr firstRow="1" bandRow="1">
                <a:tableStyleId>{5C22544A-7EE6-4342-B048-85BDC9FD1C3A}</a:tableStyleId>
              </a:tblPr>
              <a:tblGrid>
                <a:gridCol w="3049602">
                  <a:extLst>
                    <a:ext uri="{9D8B030D-6E8A-4147-A177-3AD203B41FA5}">
                      <a16:colId xmlns:a16="http://schemas.microsoft.com/office/drawing/2014/main" val="286688803"/>
                    </a:ext>
                  </a:extLst>
                </a:gridCol>
                <a:gridCol w="6420094">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Diagnostic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algn="just"/>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Diagnostic skills go almost hand-in-hand with the conceptual skills listed above. While conceptual skills are used to better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understand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 problem, diagnostic skills are used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to find a way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to effectively solve the problem. In this way, diagnostic skills and conceptual skills are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two sides of the same managerial coin.</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p>
                    <a:p>
                      <a:pPr algn="just"/>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9956045-CC02-4EA8-80E3-45AF1CC4AF2D}"/>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6C4B677-353C-45A8-8CF3-282C9B8669E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B732715-0A45-46AD-9326-AFE6179DE3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097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72835519"/>
              </p:ext>
            </p:extLst>
          </p:nvPr>
        </p:nvGraphicFramePr>
        <p:xfrm>
          <a:off x="1874165" y="1610200"/>
          <a:ext cx="9241553" cy="32918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Human Resources Management (HRM):</a:t>
                      </a:r>
                    </a:p>
                    <a:p>
                      <a:pPr algn="just"/>
                      <a:r>
                        <a:rPr lang="en-US" b="0" i="0" dirty="0">
                          <a:latin typeface="Times New Roman" panose="02020603050405020304" pitchFamily="18" charset="0"/>
                          <a:cs typeface="Times New Roman" panose="02020603050405020304" pitchFamily="18" charset="0"/>
                        </a:rPr>
                        <a:t>        - The set of organizational activities directed at attracting, developing, and maintaining an                             active workforce.</a:t>
                      </a: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Questions OB helps HR managers to answer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1- which applicants should be hired ?</a:t>
                      </a:r>
                    </a:p>
                    <a:p>
                      <a:pPr marL="0" algn="just" defTabSz="914400" rtl="0" eaLnBrk="1" latinLnBrk="0" hangingPunct="1"/>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latin typeface="Times New Roman" panose="02020603050405020304" pitchFamily="18" charset="0"/>
                          <a:ea typeface="+mn-ea"/>
                          <a:cs typeface="Times New Roman" panose="02020603050405020304" pitchFamily="18" charset="0"/>
                        </a:rPr>
                        <a:t>       2-  which rewards will be motivating than others? </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1D15007-9D5B-4213-93E7-8DF9E2155F1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FE5AB46-1BC4-4421-9D6C-19994351819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0CD2E8F-A197-4C66-8EC4-C3C48E0AB28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17299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237409361"/>
              </p:ext>
            </p:extLst>
          </p:nvPr>
        </p:nvGraphicFramePr>
        <p:xfrm>
          <a:off x="1874166" y="1610200"/>
          <a:ext cx="5083226" cy="24739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Human resource management can be defined as – </a:t>
                      </a:r>
                      <a:r>
                        <a:rPr lang="en-US" b="1" i="1" dirty="0">
                          <a:latin typeface="Times New Roman" panose="02020603050405020304" pitchFamily="18" charset="0"/>
                          <a:cs typeface="Times New Roman" panose="02020603050405020304" pitchFamily="18" charset="0"/>
                        </a:rPr>
                        <a:t>“ employing people, developing &amp; utilizing their resources, maintaining and compensating their services in tune with the job and organizational requirements</a:t>
                      </a:r>
                      <a:r>
                        <a:rPr lang="en-US" b="0" i="0" dirty="0">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2" name="Picture 11">
            <a:extLst>
              <a:ext uri="{FF2B5EF4-FFF2-40B4-BE49-F238E27FC236}">
                <a16:creationId xmlns:a16="http://schemas.microsoft.com/office/drawing/2014/main" id="{79741AF5-8714-418D-ABF3-35E251E2ED42}"/>
              </a:ext>
            </a:extLst>
          </p:cNvPr>
          <p:cNvPicPr>
            <a:picLocks noChangeAspect="1"/>
          </p:cNvPicPr>
          <p:nvPr/>
        </p:nvPicPr>
        <p:blipFill>
          <a:blip r:embed="rId6"/>
          <a:stretch>
            <a:fillRect/>
          </a:stretch>
        </p:blipFill>
        <p:spPr>
          <a:xfrm>
            <a:off x="7248942" y="1982254"/>
            <a:ext cx="4651510" cy="3526725"/>
          </a:xfrm>
          <a:prstGeom prst="rect">
            <a:avLst/>
          </a:prstGeom>
        </p:spPr>
      </p:pic>
      <p:grpSp>
        <p:nvGrpSpPr>
          <p:cNvPr id="13" name="Group 12">
            <a:extLst>
              <a:ext uri="{FF2B5EF4-FFF2-40B4-BE49-F238E27FC236}">
                <a16:creationId xmlns:a16="http://schemas.microsoft.com/office/drawing/2014/main" id="{6B02AFF5-CD8C-4C13-B18B-C34B8EACF4FA}"/>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C0592FC3-4E64-437A-80EA-27BABA31354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5A260A33-0A52-4A5B-8923-BFBD5258C0E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910621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356865639"/>
              </p:ext>
            </p:extLst>
          </p:nvPr>
        </p:nvGraphicFramePr>
        <p:xfrm>
          <a:off x="1874166" y="1610200"/>
          <a:ext cx="5083226" cy="13817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3" name="Picture 12">
            <a:extLst>
              <a:ext uri="{FF2B5EF4-FFF2-40B4-BE49-F238E27FC236}">
                <a16:creationId xmlns:a16="http://schemas.microsoft.com/office/drawing/2014/main" id="{E5E20575-04E9-4AB0-9E43-B5E6FC338AEF}"/>
              </a:ext>
            </a:extLst>
          </p:cNvPr>
          <p:cNvPicPr>
            <a:picLocks noChangeAspect="1"/>
          </p:cNvPicPr>
          <p:nvPr/>
        </p:nvPicPr>
        <p:blipFill>
          <a:blip r:embed="rId6"/>
          <a:stretch>
            <a:fillRect/>
          </a:stretch>
        </p:blipFill>
        <p:spPr>
          <a:xfrm>
            <a:off x="1874165" y="2140275"/>
            <a:ext cx="9599813" cy="3326272"/>
          </a:xfrm>
          <a:prstGeom prst="rect">
            <a:avLst/>
          </a:prstGeom>
        </p:spPr>
      </p:pic>
      <p:grpSp>
        <p:nvGrpSpPr>
          <p:cNvPr id="14" name="Group 13">
            <a:extLst>
              <a:ext uri="{FF2B5EF4-FFF2-40B4-BE49-F238E27FC236}">
                <a16:creationId xmlns:a16="http://schemas.microsoft.com/office/drawing/2014/main" id="{D6FFEEDE-CB88-4E59-B3FF-08B65F19AB8C}"/>
              </a:ext>
            </a:extLst>
          </p:cNvPr>
          <p:cNvGrpSpPr/>
          <p:nvPr/>
        </p:nvGrpSpPr>
        <p:grpSpPr>
          <a:xfrm>
            <a:off x="130614" y="576748"/>
            <a:ext cx="9421206" cy="524016"/>
            <a:chOff x="130614" y="576748"/>
            <a:chExt cx="9421206" cy="524016"/>
          </a:xfrm>
        </p:grpSpPr>
        <p:sp>
          <p:nvSpPr>
            <p:cNvPr id="15" name="TextBox 14">
              <a:extLst>
                <a:ext uri="{FF2B5EF4-FFF2-40B4-BE49-F238E27FC236}">
                  <a16:creationId xmlns:a16="http://schemas.microsoft.com/office/drawing/2014/main" id="{EE951CE8-2F1E-47B0-8BFC-5CB5E16DA40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66BAB695-2424-410E-9E91-43FFDCFABE5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88637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19049883"/>
              </p:ext>
            </p:extLst>
          </p:nvPr>
        </p:nvGraphicFramePr>
        <p:xfrm>
          <a:off x="1874166" y="1610200"/>
          <a:ext cx="9655226" cy="365760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Inherent part of management-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selecting people, training, motivating, appraising their performance for improving their quality.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Pervasive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-present in all levels of mg in an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Action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solve problem through rational(balanced) policies rather than record keeping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People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is all about people at work. Assign jobs, produce results, reward, motivate them towards improvements in productivity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Future oriented-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 HRM helps organization meet its goals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Development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develops full potential of employees through reward, training, job rotation.</a:t>
                      </a: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43500DB3-5FE2-4F7C-A68F-C31AA837D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A7661F2B-9063-4AE2-B46E-2908BA79FE8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7D28D83A-E3C8-4A8E-8413-61C5BB36BAF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34397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8118930"/>
              </p:ext>
            </p:extLst>
          </p:nvPr>
        </p:nvGraphicFramePr>
        <p:xfrm>
          <a:off x="1874166" y="1610200"/>
          <a:ext cx="9655226" cy="43992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Integrating mechanism</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maintains cordial relationship between people working at various levels in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Comprehensive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Workforce signifies people working at all levels, HRM differs with form &amp; shape but the basic objective of effective utilization of human resource remains the same.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Continuous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is not a one shot deal it requires constant awareness and alertness of human relations in every day operation.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Based on human relation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Every person has different need, perception and expectations. The manger should give due attention to these factors.</a:t>
                      </a:r>
                      <a:r>
                        <a:rPr lang="en-US" dirty="0">
                          <a:solidFill>
                            <a:schemeClr val="tx1"/>
                          </a:solidFill>
                          <a:latin typeface="Times New Roman" panose="02020603050405020304" pitchFamily="18" charset="0"/>
                          <a:cs typeface="Times New Roman" panose="02020603050405020304" pitchFamily="18" charset="0"/>
                        </a:rPr>
                        <a:t>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71C0EE7-2103-4695-A49D-0C63ECF7031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9AA07C5-9504-4E37-B0B8-5503E4FA759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85E7B18-1BB3-43B6-8552-747CF8E20A1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98581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33048958"/>
              </p:ext>
            </p:extLst>
          </p:nvPr>
        </p:nvGraphicFramePr>
        <p:xfrm>
          <a:off x="1874166" y="1610200"/>
          <a:ext cx="9241552" cy="3850640"/>
        </p:xfrm>
        <a:graphic>
          <a:graphicData uri="http://schemas.openxmlformats.org/drawingml/2006/table">
            <a:tbl>
              <a:tblPr firstRow="1" bandRow="1">
                <a:tableStyleId>{5C22544A-7EE6-4342-B048-85BDC9FD1C3A}</a:tableStyleId>
              </a:tblPr>
              <a:tblGrid>
                <a:gridCol w="9241552">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Example: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Hence this significant and expense decision by Walmart had its origin in theories and researches from OB and will be implemented by HRM    </a:t>
                      </a:r>
                      <a:r>
                        <a:rPr lang="en-US" dirty="0">
                          <a:solidFill>
                            <a:schemeClr val="tx1"/>
                          </a:solidFill>
                          <a:latin typeface="Times New Roman" panose="02020603050405020304" pitchFamily="18" charset="0"/>
                          <a:cs typeface="Times New Roman" panose="02020603050405020304" pitchFamily="18" charset="0"/>
                        </a:rPr>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D71A7062-139F-4A87-AC6D-A2344B2025F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F1A0291-1848-44C9-A451-730C11F3096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8EBED1A-3B7E-4115-BCD4-5C69C8B5B4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79311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281229883"/>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Successful business strategy are grounded in creating and maintaining  sustainable </a:t>
                      </a:r>
                      <a:r>
                        <a:rPr lang="en-US" b="1" i="1" dirty="0">
                          <a:solidFill>
                            <a:schemeClr val="tx1"/>
                          </a:solidFill>
                          <a:latin typeface="Times New Roman" panose="02020603050405020304" pitchFamily="18" charset="0"/>
                          <a:cs typeface="Times New Roman" panose="02020603050405020304" pitchFamily="18" charset="0"/>
                        </a:rPr>
                        <a:t>competitive advantages, </a:t>
                      </a:r>
                      <a:r>
                        <a:rPr lang="en-US" sz="1800" b="0" i="0" kern="1200" dirty="0">
                          <a:solidFill>
                            <a:schemeClr val="dk1"/>
                          </a:solidFill>
                          <a:latin typeface="Times New Roman" panose="02020603050405020304" pitchFamily="18" charset="0"/>
                          <a:ea typeface="+mn-ea"/>
                          <a:cs typeface="Times New Roman" panose="02020603050405020304" pitchFamily="18" charset="0"/>
                        </a:rPr>
                        <a:t>which exists any time an organization has an edge over rivals in attracting customers and defending it self against competitions.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effective management of people is the key to the creation of a competitive advantage and business strategy execution.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As former of General electric CEO “ We now know where limitless of productivity comes from. It comes from challenged, empowered,  rewarded team of people” which is related to the relation between management and OB.</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3" name="Group 12">
            <a:extLst>
              <a:ext uri="{FF2B5EF4-FFF2-40B4-BE49-F238E27FC236}">
                <a16:creationId xmlns:a16="http://schemas.microsoft.com/office/drawing/2014/main" id="{4E4528D8-4283-4EB9-ACD5-6929ED8A1496}"/>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82A2EA68-88EC-488D-A64D-45858ABF0B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9FA7C63D-6E62-49DF-A405-22F307A4F3D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985057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3629160"/>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Sources of competitive advantages: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1" u="none" kern="1200" dirty="0">
                          <a:solidFill>
                            <a:schemeClr val="dk1"/>
                          </a:solidFill>
                          <a:latin typeface="Times New Roman" panose="02020603050405020304" pitchFamily="18" charset="0"/>
                          <a:ea typeface="+mn-ea"/>
                          <a:cs typeface="Times New Roman" panose="02020603050405020304" pitchFamily="18" charset="0"/>
                        </a:rPr>
                        <a:t>Competitive advantages is any thing that gives a firm an edge over rivals in attracting customers and defending it self against competitions.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Sources of competitive advantages as following: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1" u="none"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6" name="Picture 15">
            <a:extLst>
              <a:ext uri="{FF2B5EF4-FFF2-40B4-BE49-F238E27FC236}">
                <a16:creationId xmlns:a16="http://schemas.microsoft.com/office/drawing/2014/main" id="{EEB9D077-6683-4C74-8919-F7D85F891BB6}"/>
              </a:ext>
            </a:extLst>
          </p:cNvPr>
          <p:cNvPicPr>
            <a:picLocks noChangeAspect="1"/>
          </p:cNvPicPr>
          <p:nvPr/>
        </p:nvPicPr>
        <p:blipFill>
          <a:blip r:embed="rId6"/>
          <a:stretch>
            <a:fillRect/>
          </a:stretch>
        </p:blipFill>
        <p:spPr>
          <a:xfrm>
            <a:off x="2451651" y="3246797"/>
            <a:ext cx="8786192" cy="2552765"/>
          </a:xfrm>
          <a:prstGeom prst="rect">
            <a:avLst/>
          </a:prstGeom>
        </p:spPr>
      </p:pic>
      <p:grpSp>
        <p:nvGrpSpPr>
          <p:cNvPr id="17" name="Group 16">
            <a:extLst>
              <a:ext uri="{FF2B5EF4-FFF2-40B4-BE49-F238E27FC236}">
                <a16:creationId xmlns:a16="http://schemas.microsoft.com/office/drawing/2014/main" id="{34DB9CA4-791E-4304-B0E3-7685BC59DC64}"/>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5AB15628-8EFF-4C07-9D1D-0169D776361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F9E8C70F-A7F2-4798-B89F-28C5BE5DAE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75731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18425721"/>
              </p:ext>
            </p:extLst>
          </p:nvPr>
        </p:nvGraphicFramePr>
        <p:xfrm>
          <a:off x="1874166" y="1610200"/>
          <a:ext cx="5826454" cy="4942840"/>
        </p:xfrm>
        <a:graphic>
          <a:graphicData uri="http://schemas.openxmlformats.org/drawingml/2006/table">
            <a:tbl>
              <a:tblPr firstRow="1" bandRow="1">
                <a:tableStyleId>{5C22544A-7EE6-4342-B048-85BDC9FD1C3A}</a:tableStyleId>
              </a:tblPr>
              <a:tblGrid>
                <a:gridCol w="5826454">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Types of Business strategies: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u="none"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 are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1- Cost Leadership: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Striving to be the lowest cost producer for a particular level of quality.  Which makes completive advantage of </a:t>
                      </a:r>
                      <a:r>
                        <a:rPr lang="en-US" sz="1800" b="1" i="1" u="none" kern="1200" dirty="0">
                          <a:solidFill>
                            <a:schemeClr val="dk1"/>
                          </a:solidFill>
                          <a:latin typeface="Times New Roman" panose="02020603050405020304" pitchFamily="18" charset="0"/>
                          <a:ea typeface="+mn-ea"/>
                          <a:cs typeface="Times New Roman" panose="02020603050405020304" pitchFamily="18" charset="0"/>
                        </a:rPr>
                        <a:t>operational excellence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Maximizing the efficiency of manufacturing or developing the  product to minimize cost”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2- Differentiations: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developing a product or services that have unique characteristics than the other competitors.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3-</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latin typeface="Times New Roman" panose="02020603050405020304" pitchFamily="18" charset="0"/>
                          <a:ea typeface="+mn-ea"/>
                          <a:cs typeface="Times New Roman" panose="02020603050405020304" pitchFamily="18" charset="0"/>
                        </a:rPr>
                        <a:t>Specifications: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focusing on the production of a very limited range of products or services in order to gain maximum productivity, expertise and leadership in the targeted field. Companies that specialize say they get a better return on investment.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E7E8548B-F818-4906-898B-827C10B888C5}"/>
              </a:ext>
            </a:extLst>
          </p:cNvPr>
          <p:cNvGrpSpPr/>
          <p:nvPr/>
        </p:nvGrpSpPr>
        <p:grpSpPr>
          <a:xfrm>
            <a:off x="7805529" y="1696308"/>
            <a:ext cx="4162237" cy="3726561"/>
            <a:chOff x="6908893" y="2233080"/>
            <a:chExt cx="5044769" cy="3726561"/>
          </a:xfrm>
        </p:grpSpPr>
        <p:pic>
          <p:nvPicPr>
            <p:cNvPr id="12" name="Picture 11">
              <a:extLst>
                <a:ext uri="{FF2B5EF4-FFF2-40B4-BE49-F238E27FC236}">
                  <a16:creationId xmlns:a16="http://schemas.microsoft.com/office/drawing/2014/main" id="{79D5111C-BEE5-4ED0-888A-BFB1BA7BBACA}"/>
                </a:ext>
              </a:extLst>
            </p:cNvPr>
            <p:cNvPicPr>
              <a:picLocks noChangeAspect="1"/>
            </p:cNvPicPr>
            <p:nvPr/>
          </p:nvPicPr>
          <p:blipFill>
            <a:blip r:embed="rId6"/>
            <a:stretch>
              <a:fillRect/>
            </a:stretch>
          </p:blipFill>
          <p:spPr>
            <a:xfrm>
              <a:off x="6908893" y="4271430"/>
              <a:ext cx="5044769" cy="1688211"/>
            </a:xfrm>
            <a:prstGeom prst="rect">
              <a:avLst/>
            </a:prstGeom>
          </p:spPr>
        </p:pic>
        <p:pic>
          <p:nvPicPr>
            <p:cNvPr id="14" name="Picture 13">
              <a:extLst>
                <a:ext uri="{FF2B5EF4-FFF2-40B4-BE49-F238E27FC236}">
                  <a16:creationId xmlns:a16="http://schemas.microsoft.com/office/drawing/2014/main" id="{7B0BF05D-0DBC-4962-8726-C9A0D23C7EE5}"/>
                </a:ext>
              </a:extLst>
            </p:cNvPr>
            <p:cNvPicPr>
              <a:picLocks noChangeAspect="1"/>
            </p:cNvPicPr>
            <p:nvPr/>
          </p:nvPicPr>
          <p:blipFill>
            <a:blip r:embed="rId7"/>
            <a:stretch>
              <a:fillRect/>
            </a:stretch>
          </p:blipFill>
          <p:spPr>
            <a:xfrm>
              <a:off x="6908893" y="2233080"/>
              <a:ext cx="5044769" cy="2038350"/>
            </a:xfrm>
            <a:prstGeom prst="rect">
              <a:avLst/>
            </a:prstGeom>
          </p:spPr>
        </p:pic>
      </p:grpSp>
      <p:grpSp>
        <p:nvGrpSpPr>
          <p:cNvPr id="17" name="Group 16">
            <a:extLst>
              <a:ext uri="{FF2B5EF4-FFF2-40B4-BE49-F238E27FC236}">
                <a16:creationId xmlns:a16="http://schemas.microsoft.com/office/drawing/2014/main" id="{8C64C88E-260C-4F10-945B-0515FE5F51B9}"/>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11581D1B-7C4B-4F26-802F-E93B25243E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C01E6EF4-3F34-4973-9AF6-A276F5E52BB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91543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54044571"/>
              </p:ext>
            </p:extLst>
          </p:nvPr>
        </p:nvGraphicFramePr>
        <p:xfrm>
          <a:off x="1874165" y="1610200"/>
          <a:ext cx="5321765" cy="4119880"/>
        </p:xfrm>
        <a:graphic>
          <a:graphicData uri="http://schemas.openxmlformats.org/drawingml/2006/table">
            <a:tbl>
              <a:tblPr firstRow="1" bandRow="1">
                <a:tableStyleId>{5C22544A-7EE6-4342-B048-85BDC9FD1C3A}</a:tableStyleId>
              </a:tblPr>
              <a:tblGrid>
                <a:gridCol w="5321765">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First formal study of OB (1890’s), following the industrial relations movement by Adam Smith.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1890’s Fredrik Taylor developed OB on the belief that productivity is maximized when organizations are rationalized with precise sets of instructions based on time-and-motions studies. Their idea known as </a:t>
                      </a:r>
                      <a:r>
                        <a:rPr lang="en-US" b="1" i="1" u="sng" dirty="0">
                          <a:latin typeface="Times New Roman" panose="02020603050405020304" pitchFamily="18" charset="0"/>
                          <a:cs typeface="Times New Roman" panose="02020603050405020304" pitchFamily="18" charset="0"/>
                        </a:rPr>
                        <a:t>scientific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1" u="sng"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1D90C10F-1050-4A68-81E5-8EF541E3C43C}"/>
              </a:ext>
            </a:extLst>
          </p:cNvPr>
          <p:cNvGrpSpPr/>
          <p:nvPr/>
        </p:nvGrpSpPr>
        <p:grpSpPr>
          <a:xfrm>
            <a:off x="7281675" y="1441932"/>
            <a:ext cx="4705255" cy="4456416"/>
            <a:chOff x="7195930" y="1425533"/>
            <a:chExt cx="4705255" cy="4456416"/>
          </a:xfrm>
        </p:grpSpPr>
        <p:pic>
          <p:nvPicPr>
            <p:cNvPr id="12" name="Picture 11">
              <a:extLst>
                <a:ext uri="{FF2B5EF4-FFF2-40B4-BE49-F238E27FC236}">
                  <a16:creationId xmlns:a16="http://schemas.microsoft.com/office/drawing/2014/main" id="{6E8712CD-B178-45CA-ACF8-8D93D9F5A964}"/>
                </a:ext>
              </a:extLst>
            </p:cNvPr>
            <p:cNvPicPr>
              <a:picLocks noChangeAspect="1"/>
            </p:cNvPicPr>
            <p:nvPr/>
          </p:nvPicPr>
          <p:blipFill>
            <a:blip r:embed="rId6"/>
            <a:stretch>
              <a:fillRect/>
            </a:stretch>
          </p:blipFill>
          <p:spPr>
            <a:xfrm>
              <a:off x="7195930" y="4552099"/>
              <a:ext cx="4705255" cy="1329850"/>
            </a:xfrm>
            <a:prstGeom prst="rect">
              <a:avLst/>
            </a:prstGeom>
          </p:spPr>
        </p:pic>
        <p:pic>
          <p:nvPicPr>
            <p:cNvPr id="14" name="Picture 13">
              <a:extLst>
                <a:ext uri="{FF2B5EF4-FFF2-40B4-BE49-F238E27FC236}">
                  <a16:creationId xmlns:a16="http://schemas.microsoft.com/office/drawing/2014/main" id="{D00678C6-2EEF-467D-A35D-C6A5ED66C8FE}"/>
                </a:ext>
              </a:extLst>
            </p:cNvPr>
            <p:cNvPicPr>
              <a:picLocks noChangeAspect="1"/>
            </p:cNvPicPr>
            <p:nvPr/>
          </p:nvPicPr>
          <p:blipFill>
            <a:blip r:embed="rId7"/>
            <a:stretch>
              <a:fillRect/>
            </a:stretch>
          </p:blipFill>
          <p:spPr>
            <a:xfrm>
              <a:off x="7195930" y="1425533"/>
              <a:ext cx="4705255" cy="3179379"/>
            </a:xfrm>
            <a:prstGeom prst="rect">
              <a:avLst/>
            </a:prstGeom>
          </p:spPr>
        </p:pic>
      </p:grpSp>
      <p:grpSp>
        <p:nvGrpSpPr>
          <p:cNvPr id="16" name="Group 15">
            <a:extLst>
              <a:ext uri="{FF2B5EF4-FFF2-40B4-BE49-F238E27FC236}">
                <a16:creationId xmlns:a16="http://schemas.microsoft.com/office/drawing/2014/main" id="{7E2511A9-8C41-48D6-A2B5-B6F0572DB694}"/>
              </a:ext>
            </a:extLst>
          </p:cNvPr>
          <p:cNvGrpSpPr/>
          <p:nvPr/>
        </p:nvGrpSpPr>
        <p:grpSpPr>
          <a:xfrm>
            <a:off x="130614" y="576748"/>
            <a:ext cx="9421206" cy="524016"/>
            <a:chOff x="130614" y="576748"/>
            <a:chExt cx="9421206" cy="524016"/>
          </a:xfrm>
        </p:grpSpPr>
        <p:sp>
          <p:nvSpPr>
            <p:cNvPr id="17" name="TextBox 16">
              <a:extLst>
                <a:ext uri="{FF2B5EF4-FFF2-40B4-BE49-F238E27FC236}">
                  <a16:creationId xmlns:a16="http://schemas.microsoft.com/office/drawing/2014/main" id="{0A45BCAA-5DE6-47C0-AC39-7AF2AC255A7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5A636227-355A-4230-8E83-6723FE592B3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52706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91988694"/>
              </p:ext>
            </p:extLst>
          </p:nvPr>
        </p:nvGraphicFramePr>
        <p:xfrm>
          <a:off x="1789453" y="1471724"/>
          <a:ext cx="9241553" cy="504047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69331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i="0" u="sng" dirty="0">
                          <a:solidFill>
                            <a:schemeClr val="tx1"/>
                          </a:solidFill>
                          <a:latin typeface="Times New Roman" panose="02020603050405020304" pitchFamily="18" charset="0"/>
                          <a:cs typeface="Times New Roman" panose="02020603050405020304" pitchFamily="18" charset="0"/>
                        </a:rPr>
                        <a:t>Scientific management Guiding principles: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1- Replace </a:t>
                      </a:r>
                      <a:r>
                        <a:rPr lang="en-US" b="1" i="0" u="sng" dirty="0">
                          <a:solidFill>
                            <a:schemeClr val="tx1"/>
                          </a:solidFill>
                          <a:latin typeface="Times New Roman" panose="02020603050405020304" pitchFamily="18" charset="0"/>
                          <a:cs typeface="Times New Roman" panose="02020603050405020304" pitchFamily="18" charset="0"/>
                        </a:rPr>
                        <a:t>rule-of-thump </a:t>
                      </a:r>
                      <a:r>
                        <a:rPr lang="en-US" b="0" i="0" dirty="0">
                          <a:solidFill>
                            <a:schemeClr val="tx1"/>
                          </a:solidFill>
                          <a:latin typeface="Times New Roman" panose="02020603050405020304" pitchFamily="18" charset="0"/>
                          <a:cs typeface="Times New Roman" panose="02020603050405020304" pitchFamily="18" charset="0"/>
                        </a:rPr>
                        <a:t>work methods with methods based on </a:t>
                      </a:r>
                      <a:r>
                        <a:rPr lang="en-US" b="1" i="0" u="sng" dirty="0">
                          <a:solidFill>
                            <a:schemeClr val="tx1"/>
                          </a:solidFill>
                          <a:latin typeface="Times New Roman" panose="02020603050405020304" pitchFamily="18" charset="0"/>
                          <a:cs typeface="Times New Roman" panose="02020603050405020304" pitchFamily="18" charset="0"/>
                        </a:rPr>
                        <a:t>scientifically</a:t>
                      </a:r>
                      <a:r>
                        <a:rPr lang="en-US" b="0" i="0" dirty="0">
                          <a:solidFill>
                            <a:schemeClr val="tx1"/>
                          </a:solidFill>
                          <a:latin typeface="Times New Roman" panose="02020603050405020304" pitchFamily="18" charset="0"/>
                          <a:cs typeface="Times New Roman" panose="02020603050405020304" pitchFamily="18" charset="0"/>
                        </a:rPr>
                        <a:t> studying the task using time-and-motion studies.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2- Scientifically select, train, and develop all workers rather than leaving them to passively  train themselves.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3- </a:t>
                      </a:r>
                      <a:r>
                        <a:rPr lang="en-US" sz="1800" b="0" i="0" kern="1200" dirty="0">
                          <a:solidFill>
                            <a:schemeClr val="dk1"/>
                          </a:solidFill>
                          <a:latin typeface="Times New Roman" panose="02020603050405020304" pitchFamily="18" charset="0"/>
                          <a:ea typeface="+mn-ea"/>
                          <a:cs typeface="Times New Roman" panose="02020603050405020304" pitchFamily="18" charset="0"/>
                        </a:rPr>
                        <a:t>Managers provide detailed instructions and supervision to workers to ensure that they are following the scientifically developed method.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4- </a:t>
                      </a:r>
                      <a:r>
                        <a:rPr lang="en-US" sz="1800" b="0" i="0" kern="1200" dirty="0">
                          <a:solidFill>
                            <a:schemeClr val="dk1"/>
                          </a:solidFill>
                          <a:latin typeface="Times New Roman" panose="02020603050405020304" pitchFamily="18" charset="0"/>
                          <a:ea typeface="+mn-ea"/>
                          <a:cs typeface="Times New Roman" panose="02020603050405020304" pitchFamily="18" charset="0"/>
                        </a:rPr>
                        <a:t>Divide work nearly equally between workers. Managers should apply scientific management principles to planning the work, and workers should actually perform tasks.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468470">
                <a:tc>
                  <a:txBody>
                    <a:bodyPr/>
                    <a:lstStyle/>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21158">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7EC33AB-34AF-495B-8CCA-29BF51126E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D8FB17F7-171D-4B45-AF75-916073630B31}"/>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0B38090-447D-4A72-BBF7-A045808B964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1237237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4737411"/>
              </p:ext>
            </p:extLst>
          </p:nvPr>
        </p:nvGraphicFramePr>
        <p:xfrm>
          <a:off x="1789453" y="1471723"/>
          <a:ext cx="9902229" cy="4206240"/>
        </p:xfrm>
        <a:graphic>
          <a:graphicData uri="http://schemas.openxmlformats.org/drawingml/2006/table">
            <a:tbl>
              <a:tblPr firstRow="1" bandRow="1">
                <a:tableStyleId>{5C22544A-7EE6-4342-B048-85BDC9FD1C3A}</a:tableStyleId>
              </a:tblPr>
              <a:tblGrid>
                <a:gridCol w="9902229">
                  <a:extLst>
                    <a:ext uri="{9D8B030D-6E8A-4147-A177-3AD203B41FA5}">
                      <a16:colId xmlns:a16="http://schemas.microsoft.com/office/drawing/2014/main" val="286688803"/>
                    </a:ext>
                  </a:extLst>
                </a:gridCol>
              </a:tblGrid>
              <a:tr h="361951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Human relations movement : </a:t>
                      </a:r>
                      <a:r>
                        <a:rPr lang="en-US" b="0" i="0" u="none" dirty="0">
                          <a:solidFill>
                            <a:schemeClr val="tx1"/>
                          </a:solidFill>
                          <a:latin typeface="Times New Roman" panose="02020603050405020304" pitchFamily="18" charset="0"/>
                          <a:cs typeface="Times New Roman" panose="02020603050405020304" pitchFamily="18" charset="0"/>
                        </a:rPr>
                        <a:t>Treats workers’ orientations, values, and feelings  as important part of organizational dynamic and performance.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Organization as open system : </a:t>
                      </a:r>
                      <a:r>
                        <a:rPr lang="en-US" b="1" i="0" u="none" dirty="0">
                          <a:solidFill>
                            <a:schemeClr val="tx1"/>
                          </a:solidFill>
                          <a:latin typeface="Times New Roman" panose="02020603050405020304" pitchFamily="18" charset="0"/>
                          <a:cs typeface="Times New Roman" panose="02020603050405020304" pitchFamily="18" charset="0"/>
                        </a:rPr>
                        <a:t>( </a:t>
                      </a:r>
                      <a:r>
                        <a:rPr lang="en-US" b="1" i="1" u="none" dirty="0">
                          <a:solidFill>
                            <a:schemeClr val="tx1"/>
                          </a:solidFill>
                          <a:latin typeface="Times New Roman" panose="02020603050405020304" pitchFamily="18" charset="0"/>
                          <a:cs typeface="Times New Roman" panose="02020603050405020304" pitchFamily="18" charset="0"/>
                        </a:rPr>
                        <a:t>system</a:t>
                      </a:r>
                      <a:r>
                        <a:rPr lang="en-US" b="0" i="1" u="none" dirty="0">
                          <a:solidFill>
                            <a:schemeClr val="tx1"/>
                          </a:solidFill>
                          <a:latin typeface="Times New Roman" panose="02020603050405020304" pitchFamily="18" charset="0"/>
                          <a:cs typeface="Times New Roman" panose="02020603050405020304" pitchFamily="18" charset="0"/>
                        </a:rPr>
                        <a:t> : a set of interrelated elements functionating as whole)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The theory of the system was development in the physical science but it was transferred to management science.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0"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F96F9630-312B-4374-905A-09DB9370253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2405FC-89C6-4B32-82D7-4E6B0ABE15A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83BEEA3-AD9C-4432-BD32-050A2C0AE69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97508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3641A02-AF96-4086-A9DF-B3AE9B90157D}"/>
              </a:ext>
            </a:extLst>
          </p:cNvPr>
          <p:cNvPicPr>
            <a:picLocks noChangeAspect="1"/>
          </p:cNvPicPr>
          <p:nvPr/>
        </p:nvPicPr>
        <p:blipFill>
          <a:blip r:embed="rId2"/>
          <a:stretch>
            <a:fillRect/>
          </a:stretch>
        </p:blipFill>
        <p:spPr>
          <a:xfrm>
            <a:off x="7240885" y="2344491"/>
            <a:ext cx="4770258" cy="270953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932710" y="1389331"/>
            <a:ext cx="5388025" cy="4619854"/>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systems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1.3</a:t>
            </a:r>
          </a:p>
          <a:p>
            <a:pPr algn="just">
              <a:lnSpc>
                <a:spcPct val="150000"/>
              </a:lnSpc>
            </a:pPr>
            <a:r>
              <a:rPr lang="en-US" dirty="0">
                <a:latin typeface="Times New Roman" panose="02020603050405020304" pitchFamily="18" charset="0"/>
                <a:cs typeface="Times New Roman" panose="02020603050405020304" pitchFamily="18" charset="0"/>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p>
        </p:txBody>
      </p:sp>
      <p:grpSp>
        <p:nvGrpSpPr>
          <p:cNvPr id="13" name="Group 12">
            <a:extLst>
              <a:ext uri="{FF2B5EF4-FFF2-40B4-BE49-F238E27FC236}">
                <a16:creationId xmlns:a16="http://schemas.microsoft.com/office/drawing/2014/main" id="{A60836FA-EF22-492E-B8B9-E8C5D6AD353C}"/>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BD4B3F2E-9A14-4E90-86D1-7C2729DF124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050A965-B763-4AEB-8CDB-7D79285B3837}"/>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22639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932710" y="1389331"/>
            <a:ext cx="6327029" cy="128907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Situational Versus Universal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A0B9757-C622-4B7E-BDE6-160565E29484}"/>
              </a:ext>
            </a:extLst>
          </p:cNvPr>
          <p:cNvPicPr>
            <a:picLocks noChangeAspect="1"/>
          </p:cNvPicPr>
          <p:nvPr/>
        </p:nvPicPr>
        <p:blipFill>
          <a:blip r:embed="rId6"/>
          <a:stretch>
            <a:fillRect/>
          </a:stretch>
        </p:blipFill>
        <p:spPr>
          <a:xfrm>
            <a:off x="1874165" y="2282297"/>
            <a:ext cx="9666095" cy="3672366"/>
          </a:xfrm>
          <a:prstGeom prst="rect">
            <a:avLst/>
          </a:prstGeom>
        </p:spPr>
      </p:pic>
      <p:grpSp>
        <p:nvGrpSpPr>
          <p:cNvPr id="13" name="Group 12">
            <a:extLst>
              <a:ext uri="{FF2B5EF4-FFF2-40B4-BE49-F238E27FC236}">
                <a16:creationId xmlns:a16="http://schemas.microsoft.com/office/drawing/2014/main" id="{4F7A69E0-F6CC-40F3-A8F3-56BE7E8B28A9}"/>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2C1F158-019A-4B40-8759-4991B020A8B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25FD9376-1556-445A-9DC5-B1868AC5D33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2902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6851798"/>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•Effectiveness Goal achievement Doing the right thing!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•Efficiency Level of resources used to achieve goals Doing things right!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Managers’ goals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A09DDDC-5C7A-4987-BDDD-C7DC5B339A2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A90C5A-F569-4CEF-8047-559ABD6DE4F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DC3D127A-29BF-475D-AD65-F32A25E35FD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31961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109133226"/>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1- Managers’ goals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Goals should be: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dirty="0">
                          <a:solidFill>
                            <a:schemeClr val="tx1"/>
                          </a:solidFill>
                          <a:latin typeface="Times New Roman" panose="02020603050405020304" pitchFamily="18" charset="0"/>
                          <a:cs typeface="Times New Roman" panose="02020603050405020304" pitchFamily="18" charset="0"/>
                        </a:rPr>
                        <a:t>Goals must be : - clearly-  identifiable - measurable - time bound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Manager should consider:</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Effectiveness is the ability to excel at one or more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The goal attainment states that an organization effectiveness must be appraised in terms of the accomplishment of its end goals based on the identification of goals and the achievement of those goals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9073DC0-F690-41F4-9F47-D375CBAB1A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4212A800-2289-4F26-9DBD-6E4CBEE8D65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D3902D9-417B-4E63-B4A6-EA153FDC3F3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34971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48046835"/>
              </p:ext>
            </p:extLst>
          </p:nvPr>
        </p:nvGraphicFramePr>
        <p:xfrm>
          <a:off x="1874165" y="1610200"/>
          <a:ext cx="9241553" cy="411988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Individual behaviors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Productivity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Narrow measure of efficiency. Number of products or services created per unit of input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Broader concept made up of all work-related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Commitment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 degree to which an employee considers himself or herself a true member of the organizations. Overlooks minor sources of dissatisfaction, and intends to stay with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913B8C92-B595-4E95-B700-D7050362CB8B}"/>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2860B7F-0250-4523-9A7A-5B7FA147F8C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23DEE2F-AC24-4E27-AEA0-AAC27883671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997662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39596705"/>
              </p:ext>
            </p:extLst>
          </p:nvPr>
        </p:nvGraphicFramePr>
        <p:xfrm>
          <a:off x="1874165" y="1610200"/>
          <a:ext cx="9241553" cy="384556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Organizational citizenship</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Behavior of individuals that makes a positive overall contribution to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Willingness to train new hires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Works late/overtime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Good attendance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Represents the organization well</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Personal values consistent with the organizations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C0C0C3C-A87B-4879-9DAD-E8296D94150E}"/>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D614604-7ED0-4A28-AC22-8C09CAD157E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59847A1-BE03-4184-B907-2E301647C69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900937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353141530"/>
              </p:ext>
            </p:extLst>
          </p:nvPr>
        </p:nvGraphicFramePr>
        <p:xfrm>
          <a:off x="1855304" y="1610200"/>
          <a:ext cx="9260414" cy="4668520"/>
        </p:xfrm>
        <a:graphic>
          <a:graphicData uri="http://schemas.openxmlformats.org/drawingml/2006/table">
            <a:tbl>
              <a:tblPr firstRow="1" bandRow="1">
                <a:tableStyleId>{5C22544A-7EE6-4342-B048-85BDC9FD1C3A}</a:tableStyleId>
              </a:tblPr>
              <a:tblGrid>
                <a:gridCol w="9260414">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4- Dysfunctional behaviors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Behaviors that detract from, rather than contribute to, organization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Absenteeism</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-Turnover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theft, sabotage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Sexual and Racial Harassment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Politicized behavior (spreading rumors, etc.)</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Incivility, rudeness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Bullying and workplace violence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2AD1690-C618-4801-8FC7-5A96ED0F0EA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74E034-69D0-434A-ADD4-65AEA926E9C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D2880A3-7CEE-4F6F-B751-AD0501CD0BE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8684270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7748658"/>
              </p:ext>
            </p:extLst>
          </p:nvPr>
        </p:nvGraphicFramePr>
        <p:xfrm>
          <a:off x="1874165" y="1610200"/>
          <a:ext cx="9241553" cy="35712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Quality of information:</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How do we know what we know?</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a:t>
                      </a:r>
                      <a:r>
                        <a:rPr lang="en-US" sz="1800" b="1" i="1" kern="1200" dirty="0">
                          <a:solidFill>
                            <a:schemeClr val="dk1"/>
                          </a:solidFill>
                          <a:latin typeface="Times New Roman" panose="02020603050405020304" pitchFamily="18" charset="0"/>
                          <a:ea typeface="+mn-ea"/>
                          <a:cs typeface="Times New Roman" panose="02020603050405020304" pitchFamily="18" charset="0"/>
                        </a:rPr>
                        <a:t>common” sense and institution </a:t>
                      </a:r>
                      <a:r>
                        <a:rPr lang="en-US" sz="1800" b="0" i="0" kern="1200" dirty="0">
                          <a:solidFill>
                            <a:schemeClr val="dk1"/>
                          </a:solidFill>
                          <a:latin typeface="Times New Roman" panose="02020603050405020304" pitchFamily="18" charset="0"/>
                          <a:ea typeface="+mn-ea"/>
                          <a:cs typeface="Times New Roman" panose="02020603050405020304" pitchFamily="18" charset="0"/>
                        </a:rPr>
                        <a:t>and are often wrong-examples where one thing doesn’t necessary lead the other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Goals, confidence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Satisfaction and productivity</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Cohesion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Reward and motivation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9A04897-8879-4D87-8C00-266CEEFEA5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5C53AA3-1E41-4209-88A6-10F3221F6D2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3543946-AF90-4F60-A51F-195BEC53CA9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8842149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721157245"/>
              </p:ext>
            </p:extLst>
          </p:nvPr>
        </p:nvGraphicFramePr>
        <p:xfrm>
          <a:off x="1874164" y="1610200"/>
          <a:ext cx="9655226" cy="41198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The scientific method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u="none" dirty="0">
                          <a:solidFill>
                            <a:schemeClr val="tx1"/>
                          </a:solidFill>
                          <a:latin typeface="Times New Roman" panose="02020603050405020304" pitchFamily="18" charset="0"/>
                          <a:cs typeface="Times New Roman" panose="02020603050405020304" pitchFamily="18" charset="0"/>
                        </a:rPr>
                        <a:t>Intuition </a:t>
                      </a:r>
                      <a:r>
                        <a:rPr lang="en-US" sz="1800" b="1" u="none" dirty="0">
                          <a:solidFill>
                            <a:srgbClr val="0A1F61"/>
                          </a:solidFill>
                          <a:latin typeface="Times New Roman" panose="02020603050405020304" pitchFamily="18" charset="0"/>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Many people think that they good understanding of the others from observations and they can motivate them to do  certain job by using observation only but this was right in the past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 theory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collection of verbal and symbolic that specify how and why variables are related, and the conditions under which they should and should not relate.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A hypothesis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written prediction specifying expected relationships between certain variables.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The Independent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the variable that is predicted  and not affected by something else.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r>
                        <a:rPr lang="en-US" sz="1800" b="1" i="1" kern="1200" dirty="0">
                          <a:solidFill>
                            <a:schemeClr val="dk1"/>
                          </a:solidFill>
                          <a:latin typeface="Times New Roman" panose="02020603050405020304" pitchFamily="18" charset="0"/>
                          <a:ea typeface="+mn-ea"/>
                          <a:cs typeface="Times New Roman" panose="02020603050405020304" pitchFamily="18" charset="0"/>
                        </a:rPr>
                        <a:t> The 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variable predicted to be affected by something else.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Correlations:  </a:t>
                      </a:r>
                      <a:r>
                        <a:rPr lang="en-US" sz="1800" b="0" i="0" kern="1200" dirty="0">
                          <a:solidFill>
                            <a:schemeClr val="dk1"/>
                          </a:solidFill>
                          <a:latin typeface="Times New Roman" panose="02020603050405020304" pitchFamily="18" charset="0"/>
                          <a:ea typeface="+mn-ea"/>
                          <a:cs typeface="Times New Roman" panose="02020603050405020304" pitchFamily="18" charset="0"/>
                        </a:rPr>
                        <a:t>reflects the size and strength of the statistical relationships between two variable.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B2E108A-445D-46C9-BE7C-1139A1444A1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B7A482D-9BCC-4C37-A2DC-008ABE21164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52D2772-F6D5-46D1-9D6A-18549CB0AE1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784645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5388025" cy="268086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scientific method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r>
              <a:rPr lang="en-US" dirty="0">
                <a:latin typeface="Times New Roman" panose="02020603050405020304" pitchFamily="18" charset="0"/>
                <a:cs typeface="Times New Roman" panose="02020603050405020304" pitchFamily="18" charset="0"/>
              </a:rPr>
              <a:t>The scientific method is useful approach to learning more about organizational behavior. Using theory to develop hypotheses and then collecting and studying relevant data can help generate new knowledge.</a:t>
            </a:r>
          </a:p>
        </p:txBody>
      </p:sp>
      <p:pic>
        <p:nvPicPr>
          <p:cNvPr id="10" name="Picture 9">
            <a:extLst>
              <a:ext uri="{FF2B5EF4-FFF2-40B4-BE49-F238E27FC236}">
                <a16:creationId xmlns:a16="http://schemas.microsoft.com/office/drawing/2014/main" id="{020DA4D1-77D2-4937-8FA0-8A9052418C98}"/>
              </a:ext>
            </a:extLst>
          </p:cNvPr>
          <p:cNvPicPr>
            <a:picLocks noChangeAspect="1"/>
          </p:cNvPicPr>
          <p:nvPr/>
        </p:nvPicPr>
        <p:blipFill>
          <a:blip r:embed="rId6"/>
          <a:stretch>
            <a:fillRect/>
          </a:stretch>
        </p:blipFill>
        <p:spPr>
          <a:xfrm>
            <a:off x="7581457" y="1890712"/>
            <a:ext cx="4171950" cy="3076575"/>
          </a:xfrm>
          <a:prstGeom prst="rect">
            <a:avLst/>
          </a:prstGeom>
        </p:spPr>
      </p:pic>
      <p:grpSp>
        <p:nvGrpSpPr>
          <p:cNvPr id="12" name="Group 11">
            <a:extLst>
              <a:ext uri="{FF2B5EF4-FFF2-40B4-BE49-F238E27FC236}">
                <a16:creationId xmlns:a16="http://schemas.microsoft.com/office/drawing/2014/main" id="{7BDD22DB-3043-4C85-9C16-B44A7F5D21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982D8F54-096F-45C4-93E0-CD3A2327BC2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034B5A0-C5E1-43BE-8421-6D4D0732D8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74357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3731504" cy="392056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Framework:</a:t>
            </a:r>
          </a:p>
          <a:p>
            <a:pPr algn="just">
              <a:lnSpc>
                <a:spcPct val="150000"/>
              </a:lnSpc>
            </a:pPr>
            <a:r>
              <a:rPr lang="en-US" b="1" i="1" dirty="0">
                <a:latin typeface="Times New Roman" panose="02020603050405020304" pitchFamily="18" charset="0"/>
                <a:cs typeface="Times New Roman" panose="02020603050405020304" pitchFamily="18" charset="0"/>
              </a:rPr>
              <a:t>Figure 1.5</a:t>
            </a:r>
          </a:p>
          <a:p>
            <a:pPr algn="just">
              <a:lnSpc>
                <a:spcPct val="150000"/>
              </a:lnSpc>
            </a:pPr>
            <a:r>
              <a:rPr lang="en-US" dirty="0">
                <a:latin typeface="Times New Roman" panose="02020603050405020304" pitchFamily="18" charset="0"/>
                <a:cs typeface="Times New Roman" panose="02020603050405020304" pitchFamily="18" charset="0"/>
              </a:rPr>
              <a:t>An array of environment, individual, group team, leadership, and organizational characteristics impact organizational behavior. If managers understand these concepts and characteristics they can better promote organizational effectiveness.  </a:t>
            </a:r>
          </a:p>
        </p:txBody>
      </p:sp>
      <p:pic>
        <p:nvPicPr>
          <p:cNvPr id="12" name="Picture 11">
            <a:extLst>
              <a:ext uri="{FF2B5EF4-FFF2-40B4-BE49-F238E27FC236}">
                <a16:creationId xmlns:a16="http://schemas.microsoft.com/office/drawing/2014/main" id="{A2635B4E-EA42-4FAC-B73B-9A0A6CEE2610}"/>
              </a:ext>
            </a:extLst>
          </p:cNvPr>
          <p:cNvPicPr>
            <a:picLocks noChangeAspect="1"/>
          </p:cNvPicPr>
          <p:nvPr/>
        </p:nvPicPr>
        <p:blipFill>
          <a:blip r:embed="rId6"/>
          <a:stretch>
            <a:fillRect/>
          </a:stretch>
        </p:blipFill>
        <p:spPr>
          <a:xfrm>
            <a:off x="5605670" y="1378226"/>
            <a:ext cx="6467005" cy="4453346"/>
          </a:xfrm>
          <a:prstGeom prst="rect">
            <a:avLst/>
          </a:prstGeom>
        </p:spPr>
      </p:pic>
      <p:grpSp>
        <p:nvGrpSpPr>
          <p:cNvPr id="13" name="Group 12">
            <a:extLst>
              <a:ext uri="{FF2B5EF4-FFF2-40B4-BE49-F238E27FC236}">
                <a16:creationId xmlns:a16="http://schemas.microsoft.com/office/drawing/2014/main" id="{CBEC2C15-A2E1-42F5-A158-B597CBC7EAB8}"/>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1659F25-B32B-4AE5-AF73-A693DA32D5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4B7ED35-BBAE-4DFF-885E-F1F2FD580D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428669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85342264"/>
              </p:ext>
            </p:extLst>
          </p:nvPr>
        </p:nvGraphicFramePr>
        <p:xfrm>
          <a:off x="1874166" y="1610200"/>
          <a:ext cx="9902228" cy="439928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in actions: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Based on the study of this chapter :</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Organizational behavior is the study of human behavior in organizational settings, the interface between human behavior and the organization, and the organization itself.</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A manager’s job can be characterized in terms of four functions. These basic managerial functions are planning, organizing, leading, and controlling.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Planning is the process of determining the organizations’ desired future position and deciding how best to get there.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Organizing is the process of designing jobs, grouping jobs into manageable units, and establishing patterns of authority among jobs and groups of jobs.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Leading is the process of motivating members of the organization to work together toward the organization’s goals.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Controlling is the process of monitoring and correcting the actions of the organization and its people to keep them headed toward their goals.</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BF5AA48E-B760-4392-851C-AED27DFF2B2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73060D-F137-47E6-BE33-ECA29C51848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F5AB24C-B611-4739-9562-F45B2E261FA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71861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2093</TotalTime>
  <Words>4681</Words>
  <Application>Microsoft Office PowerPoint</Application>
  <PresentationFormat>Widescreen</PresentationFormat>
  <Paragraphs>572</Paragraphs>
  <Slides>58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221</cp:revision>
  <dcterms:created xsi:type="dcterms:W3CDTF">2021-08-03T13:03:26Z</dcterms:created>
  <dcterms:modified xsi:type="dcterms:W3CDTF">2022-05-26T15:59:58Z</dcterms:modified>
</cp:coreProperties>
</file>