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303" r:id="rId2"/>
    <p:sldId id="276" r:id="rId3"/>
    <p:sldId id="380" r:id="rId4"/>
    <p:sldId id="389" r:id="rId5"/>
    <p:sldId id="256" r:id="rId6"/>
    <p:sldId id="257" r:id="rId7"/>
    <p:sldId id="285"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386" r:id="rId26"/>
    <p:sldId id="275" r:id="rId27"/>
    <p:sldId id="385" r:id="rId28"/>
    <p:sldId id="354" r:id="rId29"/>
    <p:sldId id="384" r:id="rId30"/>
    <p:sldId id="293" r:id="rId31"/>
    <p:sldId id="294" r:id="rId32"/>
    <p:sldId id="277" r:id="rId33"/>
    <p:sldId id="381" r:id="rId34"/>
    <p:sldId id="382" r:id="rId35"/>
    <p:sldId id="383" r:id="rId36"/>
    <p:sldId id="278" r:id="rId37"/>
    <p:sldId id="279" r:id="rId38"/>
    <p:sldId id="280" r:id="rId39"/>
    <p:sldId id="355" r:id="rId40"/>
    <p:sldId id="356" r:id="rId41"/>
    <p:sldId id="357" r:id="rId42"/>
    <p:sldId id="358" r:id="rId43"/>
    <p:sldId id="359" r:id="rId44"/>
    <p:sldId id="360" r:id="rId45"/>
    <p:sldId id="361" r:id="rId46"/>
    <p:sldId id="387" r:id="rId47"/>
    <p:sldId id="362" r:id="rId48"/>
    <p:sldId id="363" r:id="rId49"/>
    <p:sldId id="364" r:id="rId50"/>
    <p:sldId id="365" r:id="rId51"/>
    <p:sldId id="366" r:id="rId52"/>
    <p:sldId id="369" r:id="rId53"/>
    <p:sldId id="393" r:id="rId54"/>
    <p:sldId id="392" r:id="rId55"/>
    <p:sldId id="417" r:id="rId56"/>
    <p:sldId id="423" r:id="rId57"/>
    <p:sldId id="424" r:id="rId58"/>
    <p:sldId id="419" r:id="rId59"/>
    <p:sldId id="412" r:id="rId60"/>
    <p:sldId id="413" r:id="rId61"/>
    <p:sldId id="426" r:id="rId62"/>
    <p:sldId id="414" r:id="rId63"/>
    <p:sldId id="415" r:id="rId64"/>
    <p:sldId id="427" r:id="rId65"/>
    <p:sldId id="388" r:id="rId66"/>
    <p:sldId id="425" r:id="rId67"/>
    <p:sldId id="428" r:id="rId68"/>
    <p:sldId id="379" r:id="rId69"/>
    <p:sldId id="349" r:id="rId7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80"/>
            <p14:sldId id="389"/>
            <p14:sldId id="256"/>
            <p14:sldId id="257"/>
            <p14:sldId id="285"/>
            <p14:sldId id="258"/>
            <p14:sldId id="259"/>
            <p14:sldId id="260"/>
            <p14:sldId id="261"/>
            <p14:sldId id="262"/>
            <p14:sldId id="263"/>
            <p14:sldId id="264"/>
            <p14:sldId id="265"/>
            <p14:sldId id="266"/>
            <p14:sldId id="267"/>
            <p14:sldId id="268"/>
            <p14:sldId id="269"/>
            <p14:sldId id="270"/>
            <p14:sldId id="271"/>
            <p14:sldId id="272"/>
            <p14:sldId id="273"/>
            <p14:sldId id="274"/>
            <p14:sldId id="386"/>
            <p14:sldId id="275"/>
            <p14:sldId id="385"/>
            <p14:sldId id="354"/>
            <p14:sldId id="384"/>
            <p14:sldId id="293"/>
            <p14:sldId id="294"/>
            <p14:sldId id="277"/>
            <p14:sldId id="381"/>
            <p14:sldId id="382"/>
            <p14:sldId id="383"/>
            <p14:sldId id="278"/>
            <p14:sldId id="279"/>
            <p14:sldId id="280"/>
            <p14:sldId id="355"/>
            <p14:sldId id="356"/>
            <p14:sldId id="357"/>
            <p14:sldId id="358"/>
            <p14:sldId id="359"/>
            <p14:sldId id="360"/>
            <p14:sldId id="361"/>
            <p14:sldId id="387"/>
            <p14:sldId id="362"/>
            <p14:sldId id="363"/>
            <p14:sldId id="364"/>
            <p14:sldId id="365"/>
            <p14:sldId id="366"/>
            <p14:sldId id="369"/>
            <p14:sldId id="393"/>
            <p14:sldId id="392"/>
            <p14:sldId id="417"/>
            <p14:sldId id="423"/>
            <p14:sldId id="424"/>
            <p14:sldId id="419"/>
            <p14:sldId id="412"/>
            <p14:sldId id="413"/>
            <p14:sldId id="426"/>
            <p14:sldId id="414"/>
            <p14:sldId id="415"/>
            <p14:sldId id="427"/>
            <p14:sldId id="388"/>
            <p14:sldId id="425"/>
            <p14:sldId id="428"/>
            <p14:sldId id="3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38" autoAdjust="0"/>
  </p:normalViewPr>
  <p:slideViewPr>
    <p:cSldViewPr snapToGrid="0">
      <p:cViewPr varScale="1">
        <p:scale>
          <a:sx n="111" d="100"/>
          <a:sy n="111" d="100"/>
        </p:scale>
        <p:origin x="45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354226" y="6272372"/>
            <a:ext cx="2743200" cy="365125"/>
          </a:xfrm>
        </p:spPr>
        <p:txBody>
          <a:bodyPr/>
          <a:lstStyle>
            <a:lvl1pPr>
              <a:defRPr>
                <a:solidFill>
                  <a:schemeClr val="bg1"/>
                </a:solidFill>
              </a:defRPr>
            </a:lvl1pPr>
          </a:lstStyle>
          <a:p>
            <a:fld id="{F7542ADD-394E-41F3-B704-951748884AEE}" type="slidenum">
              <a:rPr lang="en-US" smtClean="0"/>
              <a:pPr/>
              <a:t>‹#›</a:t>
            </a:fld>
            <a:endParaRPr lang="en-US" dirty="0"/>
          </a:p>
        </p:txBody>
      </p:sp>
      <p:sp>
        <p:nvSpPr>
          <p:cNvPr id="5" name="Rectangle: Rounded Corners 4">
            <a:extLst>
              <a:ext uri="{FF2B5EF4-FFF2-40B4-BE49-F238E27FC236}">
                <a16:creationId xmlns:a16="http://schemas.microsoft.com/office/drawing/2014/main" id="{837FC58E-63B3-7997-923A-67EDEF5736EA}"/>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71132BF-7BB6-3069-0D39-3C759F10B5CD}"/>
              </a:ext>
            </a:extLst>
          </p:cNvPr>
          <p:cNvSpPr txBox="1"/>
          <p:nvPr userDrawn="1"/>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BA15109-9386-4F76-9DE1-202DD04BD71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B45A09A-9778-B10D-C7DB-16D68E68FC43}"/>
              </a:ext>
            </a:extLst>
          </p:cNvPr>
          <p:cNvSpPr txBox="1"/>
          <p:nvPr userDrawn="1"/>
        </p:nvSpPr>
        <p:spPr>
          <a:xfrm>
            <a:off x="3048712" y="3246470"/>
            <a:ext cx="6097424" cy="369332"/>
          </a:xfrm>
          <a:prstGeom prst="rect">
            <a:avLst/>
          </a:prstGeom>
          <a:noFill/>
        </p:spPr>
        <p:txBody>
          <a:bodyPr wrap="square">
            <a:spAutoFit/>
          </a:bodyPr>
          <a:lstStyle/>
          <a:p>
            <a:pPr algn="ctr">
              <a:buFontTx/>
              <a:buNone/>
            </a:pPr>
            <a:r>
              <a:rPr lang="en-GB" altLang="en-US" b="1" dirty="0">
                <a:solidFill>
                  <a:schemeClr val="bg1"/>
                </a:solidFill>
              </a:rPr>
              <a:t>Concept Nodes</a:t>
            </a:r>
            <a:endParaRPr lang="en-US" altLang="en-US" b="1" dirty="0">
              <a:solidFill>
                <a:schemeClr val="bg1"/>
              </a:solidFill>
            </a:endParaRPr>
          </a:p>
        </p:txBody>
      </p:sp>
      <p:sp>
        <p:nvSpPr>
          <p:cNvPr id="8" name="TextBox 7">
            <a:extLst>
              <a:ext uri="{FF2B5EF4-FFF2-40B4-BE49-F238E27FC236}">
                <a16:creationId xmlns:a16="http://schemas.microsoft.com/office/drawing/2014/main" id="{8F37F189-B09E-C9D0-B726-6C9ACE84B86A}"/>
              </a:ext>
            </a:extLst>
          </p:cNvPr>
          <p:cNvSpPr txBox="1"/>
          <p:nvPr userDrawn="1"/>
        </p:nvSpPr>
        <p:spPr>
          <a:xfrm>
            <a:off x="4433455" y="6273551"/>
            <a:ext cx="2701845" cy="363946"/>
          </a:xfrm>
          <a:prstGeom prst="rect">
            <a:avLst/>
          </a:prstGeom>
          <a:noFill/>
        </p:spPr>
        <p:txBody>
          <a:bodyPr wrap="square" rtlCol="0">
            <a:spAutoFit/>
          </a:bodyPr>
          <a:lstStyle/>
          <a:p>
            <a:pPr algn="ctr"/>
            <a:r>
              <a:rPr lang="en-US" sz="1765" dirty="0">
                <a:solidFill>
                  <a:schemeClr val="bg1"/>
                </a:solidFill>
              </a:rPr>
              <a:t>www.midocean.ae</a:t>
            </a:r>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cSld name="1_Two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pic>
        <p:nvPicPr>
          <p:cNvPr id="17" name="bg object 17"/>
          <p:cNvPicPr/>
          <p:nvPr/>
        </p:nvPicPr>
        <p:blipFill>
          <a:blip r:embed="rId3" cstate="print"/>
          <a:stretch>
            <a:fillRect/>
          </a:stretch>
        </p:blipFill>
        <p:spPr>
          <a:xfrm>
            <a:off x="11277091" y="6499377"/>
            <a:ext cx="112944" cy="84772"/>
          </a:xfrm>
          <a:prstGeom prst="rect">
            <a:avLst/>
          </a:prstGeom>
        </p:spPr>
      </p:pic>
      <p:pic>
        <p:nvPicPr>
          <p:cNvPr id="18" name="bg object 18"/>
          <p:cNvPicPr/>
          <p:nvPr/>
        </p:nvPicPr>
        <p:blipFill>
          <a:blip r:embed="rId4" cstate="print"/>
          <a:stretch>
            <a:fillRect/>
          </a:stretch>
        </p:blipFill>
        <p:spPr>
          <a:xfrm>
            <a:off x="758834" y="6499377"/>
            <a:ext cx="113012" cy="84772"/>
          </a:xfrm>
          <a:prstGeom prst="rect">
            <a:avLst/>
          </a:prstGeom>
        </p:spPr>
      </p:pic>
      <p:pic>
        <p:nvPicPr>
          <p:cNvPr id="19" name="bg object 19"/>
          <p:cNvPicPr/>
          <p:nvPr/>
        </p:nvPicPr>
        <p:blipFill>
          <a:blip r:embed="rId5" cstate="print"/>
          <a:stretch>
            <a:fillRect/>
          </a:stretch>
        </p:blipFill>
        <p:spPr>
          <a:xfrm>
            <a:off x="2353057" y="502919"/>
            <a:ext cx="7481823" cy="1548384"/>
          </a:xfrm>
          <a:prstGeom prst="rect">
            <a:avLst/>
          </a:prstGeom>
        </p:spPr>
      </p:pic>
      <p:sp>
        <p:nvSpPr>
          <p:cNvPr id="2" name="Holder 2"/>
          <p:cNvSpPr>
            <a:spLocks noGrp="1"/>
          </p:cNvSpPr>
          <p:nvPr>
            <p:ph type="title"/>
          </p:nvPr>
        </p:nvSpPr>
        <p:spPr/>
        <p:txBody>
          <a:bodyPr lIns="0" tIns="0" rIns="0" bIns="0"/>
          <a:lstStyle>
            <a:lvl1pPr>
              <a:defRPr sz="5400" b="0" i="0">
                <a:solidFill>
                  <a:srgbClr val="2E5796"/>
                </a:solidFill>
                <a:latin typeface="Palatino Linotype"/>
                <a:cs typeface="Palatino Linotype"/>
              </a:defRPr>
            </a:lvl1pPr>
          </a:lstStyle>
          <a:p>
            <a:endParaRPr/>
          </a:p>
        </p:txBody>
      </p:sp>
      <p:sp>
        <p:nvSpPr>
          <p:cNvPr id="3" name="Holder 3"/>
          <p:cNvSpPr>
            <a:spLocks noGrp="1"/>
          </p:cNvSpPr>
          <p:nvPr>
            <p:ph sz="half" idx="2"/>
          </p:nvPr>
        </p:nvSpPr>
        <p:spPr>
          <a:xfrm>
            <a:off x="714992" y="1554939"/>
            <a:ext cx="3466253" cy="332399"/>
          </a:xfrm>
          <a:prstGeom prst="rect">
            <a:avLst/>
          </a:prstGeom>
        </p:spPr>
        <p:txBody>
          <a:bodyPr wrap="square" lIns="0" tIns="0" rIns="0" bIns="0">
            <a:spAutoFit/>
          </a:bodyPr>
          <a:lstStyle>
            <a:lvl1pPr>
              <a:defRPr sz="2400" b="0" i="0">
                <a:solidFill>
                  <a:srgbClr val="7E7E7E"/>
                </a:solidFill>
                <a:latin typeface="Century Gothic"/>
                <a:cs typeface="Century Gothic"/>
              </a:defRPr>
            </a:lvl1pPr>
          </a:lstStyle>
          <a:p>
            <a:endParaRPr/>
          </a:p>
        </p:txBody>
      </p:sp>
      <p:sp>
        <p:nvSpPr>
          <p:cNvPr id="4" name="Holder 4"/>
          <p:cNvSpPr>
            <a:spLocks noGrp="1"/>
          </p:cNvSpPr>
          <p:nvPr>
            <p:ph sz="half" idx="3"/>
          </p:nvPr>
        </p:nvSpPr>
        <p:spPr>
          <a:xfrm>
            <a:off x="6278880" y="1577340"/>
            <a:ext cx="5303520"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38116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5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6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62.jpg"/><Relationship Id="rId3" Type="http://schemas.openxmlformats.org/officeDocument/2006/relationships/image" Target="../media/image60.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6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905"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587306" y="2747027"/>
            <a:ext cx="6604693" cy="523220"/>
          </a:xfrm>
          <a:prstGeom prst="rect">
            <a:avLst/>
          </a:prstGeom>
          <a:noFill/>
        </p:spPr>
        <p:txBody>
          <a:bodyPr wrap="none" rtlCol="0">
            <a:spAutoFit/>
          </a:bodyPr>
          <a:lstStyle/>
          <a:p>
            <a:pPr marL="179705" marR="66675" algn="ctr">
              <a:spcBef>
                <a:spcPts val="1225"/>
              </a:spcBef>
              <a:spcAft>
                <a:spcPts val="0"/>
              </a:spcAft>
            </a:pPr>
            <a:r>
              <a:rPr lang="en-US" sz="2800" b="1" dirty="0">
                <a:solidFill>
                  <a:srgbClr val="0D0D0D"/>
                </a:solidFill>
                <a:effectLst/>
                <a:latin typeface="Times New Roman" panose="02020603050405020304" pitchFamily="18" charset="0"/>
                <a:ea typeface="Times New Roman" panose="02020603050405020304" pitchFamily="18" charset="0"/>
              </a:rPr>
              <a:t>Master</a:t>
            </a:r>
            <a:r>
              <a:rPr lang="en-US" sz="2800" b="1" spc="-3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of</a:t>
            </a:r>
            <a:r>
              <a:rPr lang="en-US" sz="2800" b="1" spc="-1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Science</a:t>
            </a:r>
            <a:r>
              <a:rPr lang="en-US" sz="2800" b="1" spc="-1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a:t>
            </a:r>
            <a:r>
              <a:rPr lang="en-US" sz="2800" b="1" spc="-2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Artificial</a:t>
            </a:r>
            <a:r>
              <a:rPr lang="en-US" sz="2800" b="1" spc="-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intelligent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502410" y="359481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677" y="4495071"/>
            <a:ext cx="4202048" cy="769441"/>
          </a:xfrm>
          <a:prstGeom prst="rect">
            <a:avLst/>
          </a:prstGeom>
          <a:noFill/>
        </p:spPr>
        <p:txBody>
          <a:bodyPr wrap="none" rtlCol="0">
            <a:spAutoFit/>
          </a:bodyPr>
          <a:lstStyle/>
          <a:p>
            <a:r>
              <a:rPr lang="en-US" sz="2400" b="1" dirty="0">
                <a:effectLst/>
                <a:latin typeface="Calibri" panose="020F0502020204030204" pitchFamily="34" charset="0"/>
                <a:ea typeface="Times New Roman" panose="02020603050405020304" pitchFamily="18" charset="0"/>
              </a:rPr>
              <a:t>AI511</a:t>
            </a:r>
          </a:p>
          <a:p>
            <a:r>
              <a:rPr lang="en-US" sz="2000" b="1" dirty="0">
                <a:solidFill>
                  <a:srgbClr val="0D0D0D"/>
                </a:solidFill>
                <a:latin typeface="Times New Roman" panose="02020603050405020304" pitchFamily="18" charset="0"/>
              </a:rPr>
              <a:t>Foundations of Artificial Intelligence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Prof. Lamiaa Fattouh Ibrahim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18656"/>
    </mc:Choice>
    <mc:Fallback>
      <p:transition spd="slow" advTm="186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592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A09F091-0586-680F-8C4C-52EFA2DF18AB}"/>
              </a:ext>
            </a:extLst>
          </p:cNvPr>
          <p:cNvSpPr txBox="1"/>
          <p:nvPr/>
        </p:nvSpPr>
        <p:spPr>
          <a:xfrm>
            <a:off x="2041236" y="951345"/>
            <a:ext cx="2383737" cy="707886"/>
          </a:xfrm>
          <a:prstGeom prst="rect">
            <a:avLst/>
          </a:prstGeom>
          <a:noFill/>
        </p:spPr>
        <p:txBody>
          <a:bodyPr wrap="square" rtlCol="0">
            <a:spAutoFit/>
          </a:bodyPr>
          <a:lstStyle/>
          <a:p>
            <a:r>
              <a:rPr lang="en-US" sz="4000" b="1" dirty="0">
                <a:solidFill>
                  <a:schemeClr val="bg1"/>
                </a:solidFill>
              </a:rPr>
              <a:t>OUTLINES</a:t>
            </a:r>
          </a:p>
        </p:txBody>
      </p:sp>
      <p:sp>
        <p:nvSpPr>
          <p:cNvPr id="6" name="object 7">
            <a:extLst>
              <a:ext uri="{FF2B5EF4-FFF2-40B4-BE49-F238E27FC236}">
                <a16:creationId xmlns:a16="http://schemas.microsoft.com/office/drawing/2014/main" id="{0559C783-F54D-D294-3DE7-F670D462644F}"/>
              </a:ext>
            </a:extLst>
          </p:cNvPr>
          <p:cNvSpPr txBox="1">
            <a:spLocks/>
          </p:cNvSpPr>
          <p:nvPr/>
        </p:nvSpPr>
        <p:spPr>
          <a:xfrm>
            <a:off x="950259" y="1870846"/>
            <a:ext cx="9905999" cy="35466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84200" indent="-571500">
              <a:lnSpc>
                <a:spcPct val="100000"/>
              </a:lnSpc>
              <a:spcBef>
                <a:spcPts val="100"/>
              </a:spcBef>
              <a:buFont typeface="Arial" panose="020B0604020202020204" pitchFamily="34" charset="0"/>
              <a:buChar char="•"/>
            </a:pPr>
            <a:r>
              <a:rPr lang="en-US" sz="4000" b="1" dirty="0"/>
              <a:t>Propositional Logic (Propositional  </a:t>
            </a:r>
            <a:r>
              <a:rPr lang="en-US" sz="4000" b="1" spc="-10" dirty="0"/>
              <a:t>Calculus)</a:t>
            </a:r>
          </a:p>
          <a:p>
            <a:pPr marL="12700">
              <a:lnSpc>
                <a:spcPct val="100000"/>
              </a:lnSpc>
              <a:spcBef>
                <a:spcPts val="100"/>
              </a:spcBef>
            </a:pPr>
            <a:r>
              <a:rPr lang="en-US" sz="2800" b="1" spc="-10" dirty="0"/>
              <a:t>          </a:t>
            </a:r>
            <a:r>
              <a:rPr lang="en-US" sz="3200" b="1" dirty="0"/>
              <a:t>The Language of Propositions</a:t>
            </a:r>
          </a:p>
          <a:p>
            <a:pPr lvl="1" indent="744538"/>
            <a:r>
              <a:rPr lang="en-US" sz="3200" dirty="0"/>
              <a:t>Connectives</a:t>
            </a:r>
          </a:p>
          <a:p>
            <a:pPr lvl="1" indent="744538"/>
            <a:r>
              <a:rPr lang="en-US" sz="3200" dirty="0"/>
              <a:t>Truth Values</a:t>
            </a:r>
          </a:p>
          <a:p>
            <a:pPr lvl="1" indent="744538"/>
            <a:r>
              <a:rPr lang="en-US" sz="3200" dirty="0"/>
              <a:t>Truth Tables</a:t>
            </a:r>
          </a:p>
          <a:p>
            <a:r>
              <a:rPr lang="en-US" sz="3200" dirty="0"/>
              <a:t>          </a:t>
            </a:r>
            <a:r>
              <a:rPr lang="en-US" sz="3200" b="1" dirty="0"/>
              <a:t>Applications</a:t>
            </a:r>
          </a:p>
          <a:p>
            <a:pPr lvl="1"/>
            <a:r>
              <a:rPr lang="en-US" sz="3200" dirty="0"/>
              <a:t>           Translating English Sentences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advTm="30347"/>
    </mc:Choice>
    <mc:Fallback>
      <p:transition advTm="303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CD03AC-7D29-04DB-4E67-F9676642B041}"/>
              </a:ext>
            </a:extLst>
          </p:cNvPr>
          <p:cNvSpPr txBox="1"/>
          <p:nvPr/>
        </p:nvSpPr>
        <p:spPr>
          <a:xfrm>
            <a:off x="1121434" y="1882588"/>
            <a:ext cx="9008683" cy="4062651"/>
          </a:xfrm>
          <a:prstGeom prst="rect">
            <a:avLst/>
          </a:prstGeom>
          <a:noFill/>
        </p:spPr>
        <p:txBody>
          <a:bodyPr wrap="square" rtlCol="0">
            <a:spAutoFit/>
          </a:bodyPr>
          <a:lstStyle/>
          <a:p>
            <a:pPr marL="571500" indent="-571500">
              <a:buFont typeface="Arial" panose="020B0604020202020204" pitchFamily="34" charset="0"/>
              <a:buChar char="•"/>
            </a:pPr>
            <a:r>
              <a:rPr lang="en-US" sz="4000" b="1" dirty="0"/>
              <a:t>Predicate Logic (First-Order Logic (FOL), Predicate Calculus)</a:t>
            </a:r>
          </a:p>
          <a:p>
            <a:pPr lvl="1" indent="569913"/>
            <a:endParaRPr lang="en-US" sz="3200" dirty="0"/>
          </a:p>
          <a:p>
            <a:pPr lvl="1" indent="569913"/>
            <a:r>
              <a:rPr lang="en-US" sz="3200" dirty="0"/>
              <a:t>The Language of Quantifiers</a:t>
            </a:r>
          </a:p>
          <a:p>
            <a:pPr lvl="1" indent="569913"/>
            <a:r>
              <a:rPr lang="en-US" sz="3200" dirty="0"/>
              <a:t>Translation from Predicate Logic to English</a:t>
            </a:r>
          </a:p>
          <a:p>
            <a:pPr lvl="1" indent="569913"/>
            <a:r>
              <a:rPr lang="en-US" sz="3200" dirty="0"/>
              <a:t>Translation from English to Predicate Logic</a:t>
            </a:r>
          </a:p>
          <a:p>
            <a:endParaRPr lang="en-US" sz="3200" b="1" dirty="0"/>
          </a:p>
          <a:p>
            <a:endParaRPr lang="en-US" dirty="0"/>
          </a:p>
        </p:txBody>
      </p:sp>
      <p:sp>
        <p:nvSpPr>
          <p:cNvPr id="3" name="TextBox 2">
            <a:extLst>
              <a:ext uri="{FF2B5EF4-FFF2-40B4-BE49-F238E27FC236}">
                <a16:creationId xmlns:a16="http://schemas.microsoft.com/office/drawing/2014/main" id="{961DB45E-3A70-884C-F5FF-64D61D78899C}"/>
              </a:ext>
            </a:extLst>
          </p:cNvPr>
          <p:cNvSpPr txBox="1"/>
          <p:nvPr/>
        </p:nvSpPr>
        <p:spPr>
          <a:xfrm>
            <a:off x="1808153" y="843768"/>
            <a:ext cx="2383737" cy="707886"/>
          </a:xfrm>
          <a:prstGeom prst="rect">
            <a:avLst/>
          </a:prstGeom>
          <a:noFill/>
        </p:spPr>
        <p:txBody>
          <a:bodyPr wrap="square" rtlCol="0">
            <a:spAutoFit/>
          </a:bodyPr>
          <a:lstStyle/>
          <a:p>
            <a:r>
              <a:rPr lang="en-US" sz="4000" b="1" dirty="0">
                <a:solidFill>
                  <a:schemeClr val="bg1"/>
                </a:solidFill>
              </a:rPr>
              <a:t>OUTLINES</a:t>
            </a:r>
          </a:p>
        </p:txBody>
      </p:sp>
    </p:spTree>
    <p:extLst>
      <p:ext uri="{BB962C8B-B14F-4D97-AF65-F5344CB8AC3E}">
        <p14:creationId xmlns:p14="http://schemas.microsoft.com/office/powerpoint/2010/main" val="898246574"/>
      </p:ext>
    </p:extLst>
  </p:cSld>
  <p:clrMapOvr>
    <a:masterClrMapping/>
  </p:clrMapOvr>
  <mc:AlternateContent xmlns:mc="http://schemas.openxmlformats.org/markup-compatibility/2006">
    <mc:Choice xmlns:p14="http://schemas.microsoft.com/office/powerpoint/2010/main" Requires="p14">
      <p:transition spd="slow" p14:dur="2000" advTm="31035"/>
    </mc:Choice>
    <mc:Fallback>
      <p:transition spd="slow" advTm="310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1" name="Rectangle 3">
            <a:extLst>
              <a:ext uri="{FF2B5EF4-FFF2-40B4-BE49-F238E27FC236}">
                <a16:creationId xmlns:a16="http://schemas.microsoft.com/office/drawing/2014/main" id="{056D1C0F-6382-D4C7-B0FA-27BAC1AFEBB0}"/>
              </a:ext>
            </a:extLst>
          </p:cNvPr>
          <p:cNvSpPr>
            <a:spLocks noGrp="1" noChangeArrowheads="1"/>
          </p:cNvSpPr>
          <p:nvPr>
            <p:ph type="body" idx="4294967295"/>
          </p:nvPr>
        </p:nvSpPr>
        <p:spPr>
          <a:xfrm>
            <a:off x="2242867" y="1929142"/>
            <a:ext cx="7341079" cy="3194949"/>
          </a:xfrm>
        </p:spPr>
        <p:txBody>
          <a:bodyPr>
            <a:noAutofit/>
          </a:bodyPr>
          <a:lstStyle/>
          <a:p>
            <a:pPr marL="457200" lvl="1" indent="0">
              <a:buNone/>
            </a:pPr>
            <a:r>
              <a:rPr lang="en-GB" altLang="en-US" sz="3200" b="1" dirty="0"/>
              <a:t>Conceptual Graphs</a:t>
            </a:r>
          </a:p>
          <a:p>
            <a:pPr marL="914400" lvl="1" indent="344488"/>
            <a:r>
              <a:rPr lang="en-GB" altLang="en-US" sz="3200" dirty="0"/>
              <a:t>Definition of  Conceptual Graphs</a:t>
            </a:r>
          </a:p>
          <a:p>
            <a:pPr marL="914400" lvl="1" indent="344488"/>
            <a:r>
              <a:rPr lang="en-GB" altLang="en-US" sz="3200" dirty="0"/>
              <a:t>Basic building blocks</a:t>
            </a:r>
          </a:p>
          <a:p>
            <a:pPr marL="914400" lvl="1" indent="344488"/>
            <a:r>
              <a:rPr lang="en-GB" altLang="en-US" sz="3200" dirty="0"/>
              <a:t>Concept node representation</a:t>
            </a:r>
          </a:p>
          <a:p>
            <a:pPr marL="914400" lvl="1" indent="344488"/>
            <a:r>
              <a:rPr lang="en-GB" altLang="en-US" sz="3200" dirty="0"/>
              <a:t>Exercise</a:t>
            </a:r>
          </a:p>
        </p:txBody>
      </p:sp>
      <p:sp>
        <p:nvSpPr>
          <p:cNvPr id="2" name="TextBox 1">
            <a:extLst>
              <a:ext uri="{FF2B5EF4-FFF2-40B4-BE49-F238E27FC236}">
                <a16:creationId xmlns:a16="http://schemas.microsoft.com/office/drawing/2014/main" id="{D65CD6A2-646D-FAB0-0D31-E13D8A0AF5E7}"/>
              </a:ext>
            </a:extLst>
          </p:cNvPr>
          <p:cNvSpPr txBox="1"/>
          <p:nvPr/>
        </p:nvSpPr>
        <p:spPr>
          <a:xfrm>
            <a:off x="1808153" y="843768"/>
            <a:ext cx="2383737" cy="707886"/>
          </a:xfrm>
          <a:prstGeom prst="rect">
            <a:avLst/>
          </a:prstGeom>
          <a:noFill/>
        </p:spPr>
        <p:txBody>
          <a:bodyPr wrap="square" rtlCol="0">
            <a:spAutoFit/>
          </a:bodyPr>
          <a:lstStyle/>
          <a:p>
            <a:r>
              <a:rPr lang="en-US" sz="4000" b="1" dirty="0">
                <a:solidFill>
                  <a:schemeClr val="bg1"/>
                </a:solidFill>
              </a:rPr>
              <a:t>OUTLINES</a:t>
            </a:r>
          </a:p>
        </p:txBody>
      </p:sp>
    </p:spTree>
  </p:cSld>
  <p:clrMapOvr>
    <a:masterClrMapping/>
  </p:clrMapOvr>
  <mc:AlternateContent xmlns:mc="http://schemas.openxmlformats.org/markup-compatibility/2006">
    <mc:Choice xmlns:p14="http://schemas.microsoft.com/office/powerpoint/2010/main" Requires="p14">
      <p:transition spd="slow" p14:dur="2000" advTm="14780"/>
    </mc:Choice>
    <mc:Fallback>
      <p:transition spd="slow" advTm="147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044950" y="662413"/>
            <a:ext cx="6162675" cy="628377"/>
          </a:xfrm>
          <a:prstGeom prst="rect">
            <a:avLst/>
          </a:prstGeom>
        </p:spPr>
        <p:txBody>
          <a:bodyPr vert="horz" wrap="square" lIns="0" tIns="12700" rIns="0" bIns="0" rtlCol="0" anchor="ctr">
            <a:spAutoFit/>
          </a:bodyPr>
          <a:lstStyle/>
          <a:p>
            <a:pPr marL="12700">
              <a:lnSpc>
                <a:spcPct val="100000"/>
              </a:lnSpc>
              <a:spcBef>
                <a:spcPts val="100"/>
              </a:spcBef>
            </a:pPr>
            <a:r>
              <a:rPr lang="en-US" sz="4000" b="1" dirty="0">
                <a:solidFill>
                  <a:schemeClr val="bg1"/>
                </a:solidFill>
              </a:rPr>
              <a:t>Knowledge Representation</a:t>
            </a:r>
            <a:endParaRPr sz="4000" b="1" dirty="0">
              <a:solidFill>
                <a:schemeClr val="bg1"/>
              </a:solidFill>
            </a:endParaRPr>
          </a:p>
        </p:txBody>
      </p:sp>
      <p:sp>
        <p:nvSpPr>
          <p:cNvPr id="6" name="object 2">
            <a:extLst>
              <a:ext uri="{FF2B5EF4-FFF2-40B4-BE49-F238E27FC236}">
                <a16:creationId xmlns:a16="http://schemas.microsoft.com/office/drawing/2014/main" id="{50CE55BD-C2B0-1BAB-0F4A-54C9DF079B5E}"/>
              </a:ext>
            </a:extLst>
          </p:cNvPr>
          <p:cNvSpPr txBox="1">
            <a:spLocks/>
          </p:cNvSpPr>
          <p:nvPr/>
        </p:nvSpPr>
        <p:spPr>
          <a:xfrm>
            <a:off x="1251139" y="1731316"/>
            <a:ext cx="9954743" cy="3980577"/>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n-US" sz="2800" b="1" dirty="0"/>
              <a:t>There are many methods used to knowledge representation for example:</a:t>
            </a:r>
          </a:p>
          <a:p>
            <a:pPr marL="527050" indent="-514350">
              <a:lnSpc>
                <a:spcPct val="100000"/>
              </a:lnSpc>
              <a:spcBef>
                <a:spcPts val="100"/>
              </a:spcBef>
              <a:buFont typeface="+mj-lt"/>
              <a:buAutoNum type="arabicPeriod"/>
            </a:pPr>
            <a:r>
              <a:rPr lang="en-US" sz="2800" b="1" dirty="0"/>
              <a:t>Production Rule</a:t>
            </a:r>
          </a:p>
          <a:p>
            <a:pPr marL="527050" indent="-514350">
              <a:lnSpc>
                <a:spcPct val="100000"/>
              </a:lnSpc>
              <a:spcBef>
                <a:spcPts val="100"/>
              </a:spcBef>
              <a:buFont typeface="+mj-lt"/>
              <a:buAutoNum type="arabicPeriod"/>
            </a:pPr>
            <a:r>
              <a:rPr lang="en-US" sz="2800" b="1" dirty="0"/>
              <a:t>Frames </a:t>
            </a:r>
            <a:r>
              <a:rPr lang="en-US" sz="2800" b="1" spc="-10" dirty="0"/>
              <a:t>Representation</a:t>
            </a:r>
            <a:endParaRPr lang="en-US" sz="2800" b="1" dirty="0"/>
          </a:p>
          <a:p>
            <a:pPr marL="527050" indent="-514350">
              <a:lnSpc>
                <a:spcPct val="100000"/>
              </a:lnSpc>
              <a:spcBef>
                <a:spcPts val="100"/>
              </a:spcBef>
              <a:buFont typeface="+mj-lt"/>
              <a:buAutoNum type="arabicPeriod"/>
            </a:pPr>
            <a:r>
              <a:rPr lang="en-US" sz="2800" b="1" dirty="0"/>
              <a:t>Propositional </a:t>
            </a:r>
            <a:r>
              <a:rPr lang="en-US" sz="2800" b="1" spc="-10" dirty="0"/>
              <a:t>Calculus (Logic)</a:t>
            </a:r>
          </a:p>
          <a:p>
            <a:pPr marL="527050" indent="-514350">
              <a:lnSpc>
                <a:spcPct val="100000"/>
              </a:lnSpc>
              <a:spcBef>
                <a:spcPts val="100"/>
              </a:spcBef>
              <a:buFont typeface="+mj-lt"/>
              <a:buAutoNum type="arabicPeriod"/>
            </a:pPr>
            <a:r>
              <a:rPr lang="en-US" sz="2800" b="1" spc="-10" dirty="0"/>
              <a:t>Predicate Calculus (Logic) </a:t>
            </a:r>
          </a:p>
          <a:p>
            <a:pPr marL="527050" indent="-514350">
              <a:lnSpc>
                <a:spcPct val="100000"/>
              </a:lnSpc>
              <a:spcBef>
                <a:spcPts val="100"/>
              </a:spcBef>
              <a:buFont typeface="+mj-lt"/>
              <a:buAutoNum type="arabicPeriod"/>
            </a:pPr>
            <a:r>
              <a:rPr lang="en-US" sz="2800" b="1" spc="-10" dirty="0"/>
              <a:t>Conceptual Graph</a:t>
            </a:r>
          </a:p>
          <a:p>
            <a:pPr marL="527050" indent="-514350">
              <a:lnSpc>
                <a:spcPct val="100000"/>
              </a:lnSpc>
              <a:spcBef>
                <a:spcPts val="100"/>
              </a:spcBef>
              <a:buFont typeface="+mj-lt"/>
              <a:buAutoNum type="arabicPeriod"/>
            </a:pPr>
            <a:r>
              <a:rPr lang="en-US" sz="2800" b="1" spc="-10" dirty="0"/>
              <a:t>Semantic Network</a:t>
            </a:r>
          </a:p>
          <a:p>
            <a:pPr marL="527050" indent="-514350">
              <a:lnSpc>
                <a:spcPct val="100000"/>
              </a:lnSpc>
              <a:spcBef>
                <a:spcPts val="100"/>
              </a:spcBef>
              <a:buFont typeface="+mj-lt"/>
              <a:buAutoNum type="arabicPeriod"/>
            </a:pPr>
            <a:r>
              <a:rPr lang="en-US" sz="2800" b="1" spc="-10" dirty="0"/>
              <a:t>Script Representation</a:t>
            </a:r>
            <a:endParaRPr lang="en-US" sz="2800" b="1" dirty="0"/>
          </a:p>
        </p:txBody>
      </p:sp>
    </p:spTree>
  </p:cSld>
  <p:clrMapOvr>
    <a:masterClrMapping/>
  </p:clrMapOvr>
  <mc:AlternateContent xmlns:mc="http://schemas.openxmlformats.org/markup-compatibility/2006">
    <mc:Choice xmlns:p14="http://schemas.microsoft.com/office/powerpoint/2010/main" Requires="p14">
      <p:transition spd="slow" p14:dur="2000" advTm="52895"/>
    </mc:Choice>
    <mc:Fallback>
      <p:transition spd="slow" advTm="528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179320" y="502919"/>
            <a:ext cx="7833359" cy="1548384"/>
          </a:xfrm>
          <a:prstGeom prst="rect">
            <a:avLst/>
          </a:prstGeom>
        </p:spPr>
      </p:pic>
      <p:sp>
        <p:nvSpPr>
          <p:cNvPr id="3" name="object 3"/>
          <p:cNvSpPr txBox="1">
            <a:spLocks noGrp="1"/>
          </p:cNvSpPr>
          <p:nvPr>
            <p:ph type="title" idx="4294967295"/>
          </p:nvPr>
        </p:nvSpPr>
        <p:spPr>
          <a:xfrm>
            <a:off x="217055" y="129481"/>
            <a:ext cx="10515600" cy="1433513"/>
          </a:xfrm>
          <a:prstGeom prst="rect">
            <a:avLst/>
          </a:prstGeom>
        </p:spPr>
        <p:txBody>
          <a:bodyPr vert="horz" wrap="square" lIns="0" tIns="749427" rIns="0" bIns="0" rtlCol="0" anchor="ctr">
            <a:spAutoFit/>
          </a:bodyPr>
          <a:lstStyle/>
          <a:p>
            <a:pPr marL="548640" algn="ctr">
              <a:lnSpc>
                <a:spcPct val="100000"/>
              </a:lnSpc>
              <a:spcBef>
                <a:spcPts val="100"/>
              </a:spcBef>
            </a:pPr>
            <a:r>
              <a:rPr b="1" dirty="0">
                <a:solidFill>
                  <a:schemeClr val="bg1"/>
                </a:solidFill>
              </a:rPr>
              <a:t>Propositional</a:t>
            </a:r>
            <a:r>
              <a:rPr b="1" spc="-20" dirty="0">
                <a:solidFill>
                  <a:schemeClr val="bg1"/>
                </a:solidFill>
              </a:rPr>
              <a:t> </a:t>
            </a:r>
            <a:r>
              <a:rPr b="1" spc="-10" dirty="0">
                <a:solidFill>
                  <a:schemeClr val="bg1"/>
                </a:solidFill>
              </a:rPr>
              <a:t>Calculus</a:t>
            </a:r>
          </a:p>
        </p:txBody>
      </p:sp>
      <p:sp>
        <p:nvSpPr>
          <p:cNvPr id="4" name="object 4"/>
          <p:cNvSpPr txBox="1"/>
          <p:nvPr/>
        </p:nvSpPr>
        <p:spPr>
          <a:xfrm>
            <a:off x="806824" y="1821673"/>
            <a:ext cx="10515600" cy="3813352"/>
          </a:xfrm>
          <a:prstGeom prst="rect">
            <a:avLst/>
          </a:prstGeom>
        </p:spPr>
        <p:txBody>
          <a:bodyPr vert="horz" wrap="square" lIns="0" tIns="12700" rIns="0" bIns="0" rtlCol="0">
            <a:spAutoFit/>
          </a:bodyPr>
          <a:lstStyle/>
          <a:p>
            <a:pPr marL="356870" indent="-344805">
              <a:lnSpc>
                <a:spcPct val="150000"/>
              </a:lnSpc>
              <a:spcBef>
                <a:spcPts val="100"/>
              </a:spcBef>
              <a:buFont typeface="Arial"/>
              <a:buChar char="•"/>
              <a:tabLst>
                <a:tab pos="356870" algn="l"/>
                <a:tab pos="357505" algn="l"/>
              </a:tabLst>
            </a:pPr>
            <a:r>
              <a:rPr sz="2800" dirty="0">
                <a:latin typeface="Times New Roman" panose="02020603050405020304" pitchFamily="18" charset="0"/>
                <a:cs typeface="Times New Roman" panose="02020603050405020304" pitchFamily="18" charset="0"/>
              </a:rPr>
              <a:t>A</a:t>
            </a:r>
            <a:r>
              <a:rPr sz="2800" spc="-4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proposition</a:t>
            </a:r>
            <a:r>
              <a:rPr sz="2800" spc="4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is</a:t>
            </a:r>
            <a:r>
              <a:rPr sz="2800" spc="-2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a:t>
            </a:r>
            <a:r>
              <a:rPr sz="2800" spc="-6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statement</a:t>
            </a:r>
            <a:r>
              <a:rPr sz="2800" spc="4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or</a:t>
            </a:r>
            <a:r>
              <a:rPr sz="2800" spc="-3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a:t>
            </a:r>
            <a:r>
              <a:rPr sz="2800" spc="-3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argument</a:t>
            </a:r>
            <a:r>
              <a:rPr sz="2800" spc="-50" dirty="0">
                <a:latin typeface="Times New Roman" panose="02020603050405020304" pitchFamily="18" charset="0"/>
                <a:cs typeface="Times New Roman" panose="02020603050405020304" pitchFamily="18" charset="0"/>
              </a:rPr>
              <a:t> </a:t>
            </a:r>
            <a:r>
              <a:rPr sz="2800" spc="-20" dirty="0">
                <a:latin typeface="Times New Roman" panose="02020603050405020304" pitchFamily="18" charset="0"/>
                <a:cs typeface="Times New Roman" panose="02020603050405020304" pitchFamily="18" charset="0"/>
              </a:rPr>
              <a:t>that</a:t>
            </a:r>
            <a:r>
              <a:rPr lang="en-US" sz="2800" spc="-2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can</a:t>
            </a:r>
            <a:r>
              <a:rPr sz="2800" spc="-3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be</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True</a:t>
            </a:r>
            <a:r>
              <a:rPr sz="2800" spc="2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or</a:t>
            </a:r>
            <a:r>
              <a:rPr sz="2800" spc="-10" dirty="0">
                <a:latin typeface="Times New Roman" panose="02020603050405020304" pitchFamily="18" charset="0"/>
                <a:cs typeface="Times New Roman" panose="02020603050405020304" pitchFamily="18" charset="0"/>
              </a:rPr>
              <a:t> False.</a:t>
            </a:r>
            <a:endParaRPr lang="en-US" sz="2800" spc="-10" dirty="0">
              <a:latin typeface="Times New Roman" panose="02020603050405020304" pitchFamily="18" charset="0"/>
              <a:cs typeface="Times New Roman" panose="02020603050405020304" pitchFamily="18" charset="0"/>
            </a:endParaRPr>
          </a:p>
          <a:p>
            <a:pPr marL="342900" indent="-342900" algn="l">
              <a:lnSpc>
                <a:spcPct val="150000"/>
              </a:lnSpc>
              <a:buFont typeface="Arial" panose="020B0604020202020204" pitchFamily="34" charset="0"/>
              <a:buChar char="•"/>
            </a:pPr>
            <a:r>
              <a:rPr lang="en-US" sz="2800" b="0" i="0" u="none" strike="noStrike" baseline="0" dirty="0">
                <a:latin typeface="Times New Roman" panose="02020603050405020304" pitchFamily="18" charset="0"/>
                <a:cs typeface="Times New Roman" panose="02020603050405020304" pitchFamily="18" charset="0"/>
              </a:rPr>
              <a:t>A </a:t>
            </a:r>
            <a:r>
              <a:rPr lang="en-US" sz="2800" b="1" i="0" u="none" strike="noStrike" baseline="0" dirty="0">
                <a:latin typeface="Times New Roman" panose="02020603050405020304" pitchFamily="18" charset="0"/>
                <a:cs typeface="Times New Roman" panose="02020603050405020304" pitchFamily="18" charset="0"/>
              </a:rPr>
              <a:t>proposition </a:t>
            </a:r>
            <a:r>
              <a:rPr lang="en-US" sz="2800" b="0" i="0" u="none" strike="noStrike" baseline="0" dirty="0">
                <a:latin typeface="Times New Roman" panose="02020603050405020304" pitchFamily="18" charset="0"/>
                <a:cs typeface="Times New Roman" panose="02020603050405020304" pitchFamily="18" charset="0"/>
              </a:rPr>
              <a:t>is a declarative sentence (that is, a sentence that declares a fact) that is either true or false, but not both.</a:t>
            </a:r>
            <a:endParaRPr sz="2800" dirty="0">
              <a:latin typeface="Times New Roman" panose="02020603050405020304" pitchFamily="18" charset="0"/>
              <a:cs typeface="Times New Roman" panose="02020603050405020304" pitchFamily="18" charset="0"/>
            </a:endParaRPr>
          </a:p>
          <a:p>
            <a:pPr marL="356870" indent="-344805">
              <a:lnSpc>
                <a:spcPct val="150000"/>
              </a:lnSpc>
              <a:spcBef>
                <a:spcPts val="5"/>
              </a:spcBef>
              <a:buFont typeface="Arial"/>
              <a:buChar char="•"/>
              <a:tabLst>
                <a:tab pos="356870" algn="l"/>
                <a:tab pos="357505" algn="l"/>
                <a:tab pos="3207385" algn="l"/>
              </a:tabLst>
            </a:pPr>
            <a:r>
              <a:rPr sz="2800" dirty="0">
                <a:latin typeface="Times New Roman" panose="02020603050405020304" pitchFamily="18" charset="0"/>
                <a:cs typeface="Times New Roman" panose="02020603050405020304" pitchFamily="18" charset="0"/>
              </a:rPr>
              <a:t>Propositional</a:t>
            </a:r>
            <a:r>
              <a:rPr sz="2800" spc="-40" dirty="0">
                <a:latin typeface="Times New Roman" panose="02020603050405020304" pitchFamily="18" charset="0"/>
                <a:cs typeface="Times New Roman" panose="02020603050405020304" pitchFamily="18" charset="0"/>
              </a:rPr>
              <a:t> </a:t>
            </a:r>
            <a:r>
              <a:rPr sz="2800" spc="-20" dirty="0">
                <a:latin typeface="Times New Roman" panose="02020603050405020304" pitchFamily="18" charset="0"/>
                <a:cs typeface="Times New Roman" panose="02020603050405020304" pitchFamily="18" charset="0"/>
              </a:rPr>
              <a:t>logic</a:t>
            </a:r>
            <a:r>
              <a:rPr sz="2800" dirty="0">
                <a:latin typeface="Times New Roman" panose="02020603050405020304" pitchFamily="18" charset="0"/>
                <a:cs typeface="Times New Roman" panose="02020603050405020304" pitchFamily="18" charset="0"/>
              </a:rPr>
              <a:t>	is</a:t>
            </a:r>
            <a:r>
              <a:rPr sz="2800" spc="-5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a:t>
            </a:r>
            <a:r>
              <a:rPr sz="2800" spc="-3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representation</a:t>
            </a:r>
            <a:r>
              <a:rPr sz="2800" spc="7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language</a:t>
            </a:r>
            <a:r>
              <a:rPr sz="2800" spc="-70" dirty="0">
                <a:latin typeface="Times New Roman" panose="02020603050405020304" pitchFamily="18" charset="0"/>
                <a:cs typeface="Times New Roman" panose="02020603050405020304" pitchFamily="18" charset="0"/>
              </a:rPr>
              <a:t> </a:t>
            </a:r>
            <a:r>
              <a:rPr sz="2800" spc="-25" dirty="0">
                <a:latin typeface="Times New Roman" panose="02020603050405020304" pitchFamily="18" charset="0"/>
                <a:cs typeface="Times New Roman" panose="02020603050405020304" pitchFamily="18" charset="0"/>
              </a:rPr>
              <a:t>for</a:t>
            </a:r>
            <a:r>
              <a:rPr lang="en-US" sz="2800" spc="-25" dirty="0">
                <a:latin typeface="Times New Roman" panose="02020603050405020304" pitchFamily="18" charset="0"/>
                <a:cs typeface="Times New Roman" panose="02020603050405020304" pitchFamily="18" charset="0"/>
              </a:rPr>
              <a:t> </a:t>
            </a:r>
            <a:r>
              <a:rPr sz="2800" spc="-25" dirty="0">
                <a:latin typeface="Times New Roman" panose="02020603050405020304" pitchFamily="18" charset="0"/>
                <a:cs typeface="Times New Roman" panose="02020603050405020304" pitchFamily="18" charset="0"/>
              </a:rPr>
              <a:t>AI.</a:t>
            </a:r>
            <a:r>
              <a:rPr lang="en-US" sz="2800" spc="-25" dirty="0">
                <a:latin typeface="Times New Roman" panose="02020603050405020304" pitchFamily="18" charset="0"/>
                <a:cs typeface="Times New Roman" panose="02020603050405020304" pitchFamily="18" charset="0"/>
              </a:rPr>
              <a:t> </a:t>
            </a:r>
            <a:endParaRPr sz="2800" dirty="0">
              <a:latin typeface="Times New Roman" panose="02020603050405020304" pitchFamily="18" charset="0"/>
              <a:cs typeface="Times New Roman" panose="02020603050405020304" pitchFamily="18" charset="0"/>
            </a:endParaRPr>
          </a:p>
          <a:p>
            <a:pPr marL="356870" marR="871855" indent="-344805">
              <a:lnSpc>
                <a:spcPct val="150000"/>
              </a:lnSpc>
              <a:buFont typeface="Arial"/>
              <a:buChar char="•"/>
              <a:tabLst>
                <a:tab pos="356870" algn="l"/>
                <a:tab pos="357505" algn="l"/>
              </a:tabLst>
            </a:pPr>
            <a:r>
              <a:rPr sz="2800" dirty="0">
                <a:latin typeface="Times New Roman" panose="02020603050405020304" pitchFamily="18" charset="0"/>
                <a:cs typeface="Times New Roman" panose="02020603050405020304" pitchFamily="18" charset="0"/>
              </a:rPr>
              <a:t>Using</a:t>
            </a:r>
            <a:r>
              <a:rPr sz="2800" spc="-15"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words</a:t>
            </a:r>
            <a:r>
              <a:rPr sz="2800" dirty="0">
                <a:latin typeface="Times New Roman" panose="02020603050405020304" pitchFamily="18" charset="0"/>
                <a:cs typeface="Times New Roman" panose="02020603050405020304" pitchFamily="18" charset="0"/>
              </a:rPr>
              <a:t>,</a:t>
            </a:r>
            <a:r>
              <a:rPr sz="2800" spc="-25"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phrases</a:t>
            </a:r>
            <a:r>
              <a:rPr sz="2800" dirty="0">
                <a:latin typeface="Times New Roman" panose="02020603050405020304" pitchFamily="18" charset="0"/>
                <a:cs typeface="Times New Roman" panose="02020603050405020304" pitchFamily="18" charset="0"/>
              </a:rPr>
              <a:t>,</a:t>
            </a:r>
            <a:r>
              <a:rPr sz="2800" spc="-3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a:t>
            </a:r>
            <a:r>
              <a:rPr sz="2800" spc="-5"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sentences</a:t>
            </a:r>
            <a:r>
              <a:rPr sz="2800" dirty="0">
                <a:latin typeface="Times New Roman" panose="02020603050405020304" pitchFamily="18" charset="0"/>
                <a:cs typeface="Times New Roman" panose="02020603050405020304" pitchFamily="18" charset="0"/>
              </a:rPr>
              <a:t>,</a:t>
            </a:r>
            <a:r>
              <a:rPr sz="2800" spc="-3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we</a:t>
            </a:r>
            <a:r>
              <a:rPr sz="2800" spc="-30" dirty="0">
                <a:latin typeface="Times New Roman" panose="02020603050405020304" pitchFamily="18" charset="0"/>
                <a:cs typeface="Times New Roman" panose="02020603050405020304" pitchFamily="18" charset="0"/>
              </a:rPr>
              <a:t> </a:t>
            </a:r>
            <a:r>
              <a:rPr sz="2800" spc="-25" dirty="0">
                <a:latin typeface="Times New Roman" panose="02020603050405020304" pitchFamily="18" charset="0"/>
                <a:cs typeface="Times New Roman" panose="02020603050405020304" pitchFamily="18" charset="0"/>
              </a:rPr>
              <a:t>can </a:t>
            </a:r>
            <a:r>
              <a:rPr sz="2800" b="1" dirty="0">
                <a:latin typeface="Times New Roman" panose="02020603050405020304" pitchFamily="18" charset="0"/>
                <a:cs typeface="Times New Roman" panose="02020603050405020304" pitchFamily="18" charset="0"/>
              </a:rPr>
              <a:t>represent</a:t>
            </a:r>
            <a:r>
              <a:rPr sz="2800" b="1" spc="-4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 </a:t>
            </a:r>
            <a:r>
              <a:rPr sz="2800" b="1" dirty="0">
                <a:latin typeface="Times New Roman" panose="02020603050405020304" pitchFamily="18" charset="0"/>
                <a:cs typeface="Times New Roman" panose="02020603050405020304" pitchFamily="18" charset="0"/>
              </a:rPr>
              <a:t>reason</a:t>
            </a:r>
            <a:r>
              <a:rPr sz="2800" b="1" spc="-4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about</a:t>
            </a:r>
            <a:r>
              <a:rPr sz="2800" spc="20"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properties</a:t>
            </a:r>
            <a:r>
              <a:rPr sz="2800" b="1" spc="-30" dirty="0">
                <a:latin typeface="Times New Roman" panose="02020603050405020304" pitchFamily="18" charset="0"/>
                <a:cs typeface="Times New Roman" panose="02020603050405020304" pitchFamily="18" charset="0"/>
              </a:rPr>
              <a:t> </a:t>
            </a:r>
            <a:r>
              <a:rPr sz="2800" spc="-25" dirty="0">
                <a:latin typeface="Times New Roman" panose="02020603050405020304" pitchFamily="18" charset="0"/>
                <a:cs typeface="Times New Roman" panose="02020603050405020304" pitchFamily="18" charset="0"/>
              </a:rPr>
              <a:t>and </a:t>
            </a:r>
            <a:r>
              <a:rPr sz="2800" b="1" dirty="0">
                <a:latin typeface="Times New Roman" panose="02020603050405020304" pitchFamily="18" charset="0"/>
                <a:cs typeface="Times New Roman" panose="02020603050405020304" pitchFamily="18" charset="0"/>
              </a:rPr>
              <a:t>relationships</a:t>
            </a:r>
            <a:r>
              <a:rPr sz="2800" b="1" spc="-8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in</a:t>
            </a:r>
            <a:r>
              <a:rPr sz="2800" spc="-3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the</a:t>
            </a:r>
            <a:r>
              <a:rPr sz="2800" spc="-10" dirty="0">
                <a:latin typeface="Times New Roman" panose="02020603050405020304" pitchFamily="18" charset="0"/>
                <a:cs typeface="Times New Roman" panose="02020603050405020304" pitchFamily="18" charset="0"/>
              </a:rPr>
              <a:t> world.</a:t>
            </a:r>
            <a:endParaRPr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1933"/>
    </mc:Choice>
    <mc:Fallback>
      <p:transition spd="slow" advTm="14193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19842" y="365125"/>
            <a:ext cx="3381554" cy="1325563"/>
          </a:xfrm>
        </p:spPr>
        <p:txBody>
          <a:bodyPr/>
          <a:lstStyle/>
          <a:p>
            <a:r>
              <a:rPr lang="en-US" b="1" dirty="0">
                <a:solidFill>
                  <a:schemeClr val="bg1"/>
                </a:solidFill>
              </a:rPr>
              <a:t>Propositions</a:t>
            </a:r>
          </a:p>
        </p:txBody>
      </p:sp>
      <p:sp>
        <p:nvSpPr>
          <p:cNvPr id="3" name="Content Placeholder 2"/>
          <p:cNvSpPr>
            <a:spLocks noGrp="1"/>
          </p:cNvSpPr>
          <p:nvPr>
            <p:ph idx="4294967295"/>
          </p:nvPr>
        </p:nvSpPr>
        <p:spPr>
          <a:xfrm>
            <a:off x="1026544" y="1690688"/>
            <a:ext cx="10515600" cy="4351338"/>
          </a:xfrm>
        </p:spPr>
        <p:txBody>
          <a:bodyPr>
            <a:normAutofit fontScale="92500" lnSpcReduction="10000"/>
          </a:bodyPr>
          <a:lstStyle/>
          <a:p>
            <a:r>
              <a:rPr lang="en-US" dirty="0"/>
              <a:t>A </a:t>
            </a:r>
            <a:r>
              <a:rPr lang="en-US" i="1" dirty="0"/>
              <a:t>proposition</a:t>
            </a:r>
            <a:r>
              <a:rPr lang="en-US" dirty="0"/>
              <a:t> is a declarative sentence that is either </a:t>
            </a:r>
            <a:r>
              <a:rPr lang="en-US" dirty="0">
                <a:solidFill>
                  <a:srgbClr val="FF0000"/>
                </a:solidFill>
              </a:rPr>
              <a:t>true </a:t>
            </a:r>
            <a:r>
              <a:rPr lang="en-US" dirty="0"/>
              <a:t>or</a:t>
            </a:r>
            <a:r>
              <a:rPr lang="en-US" dirty="0">
                <a:solidFill>
                  <a:srgbClr val="FF0000"/>
                </a:solidFill>
              </a:rPr>
              <a:t> false</a:t>
            </a:r>
            <a:r>
              <a:rPr lang="en-US" dirty="0"/>
              <a:t>.</a:t>
            </a:r>
          </a:p>
          <a:p>
            <a:r>
              <a:rPr lang="en-US" dirty="0"/>
              <a:t>Examples of propositions:</a:t>
            </a:r>
          </a:p>
          <a:p>
            <a:pPr marL="880110" lvl="1" indent="-514350">
              <a:buFont typeface="+mj-lt"/>
              <a:buAutoNum type="alphaLcParenR"/>
            </a:pPr>
            <a:r>
              <a:rPr lang="en-US" dirty="0"/>
              <a:t>The Moon is made of green cheese.                </a:t>
            </a:r>
            <a:r>
              <a:rPr lang="en-US" dirty="0">
                <a:solidFill>
                  <a:srgbClr val="FF0000"/>
                </a:solidFill>
              </a:rPr>
              <a:t>false</a:t>
            </a:r>
            <a:endParaRPr lang="en-US" dirty="0"/>
          </a:p>
          <a:p>
            <a:pPr marL="880110" lvl="1" indent="-514350">
              <a:buFont typeface="+mj-lt"/>
              <a:buAutoNum type="alphaLcParenR"/>
            </a:pPr>
            <a:r>
              <a:rPr lang="en-US" dirty="0"/>
              <a:t>Trenton is the capital of New Jersey.                </a:t>
            </a:r>
            <a:r>
              <a:rPr lang="en-US" dirty="0">
                <a:solidFill>
                  <a:srgbClr val="FF0000"/>
                </a:solidFill>
              </a:rPr>
              <a:t>true</a:t>
            </a:r>
            <a:endParaRPr lang="en-US" dirty="0"/>
          </a:p>
          <a:p>
            <a:pPr marL="880110" lvl="1" indent="-514350">
              <a:buFont typeface="+mj-lt"/>
              <a:buAutoNum type="alphaLcParenR"/>
            </a:pPr>
            <a:r>
              <a:rPr lang="en-US" dirty="0"/>
              <a:t>Toronto is the capital of Canada.                       </a:t>
            </a:r>
            <a:r>
              <a:rPr lang="en-US" dirty="0">
                <a:solidFill>
                  <a:srgbClr val="FF0000"/>
                </a:solidFill>
              </a:rPr>
              <a:t>false</a:t>
            </a:r>
            <a:r>
              <a:rPr lang="en-US" dirty="0"/>
              <a:t>                        </a:t>
            </a:r>
          </a:p>
          <a:p>
            <a:pPr marL="880110" lvl="1" indent="-514350">
              <a:buFont typeface="+mj-lt"/>
              <a:buAutoNum type="alphaLcParenR"/>
            </a:pPr>
            <a:r>
              <a:rPr lang="en-US" dirty="0">
                <a:latin typeface="Cambria Math" pitchFamily="18" charset="0"/>
                <a:ea typeface="Cambria Math" pitchFamily="18" charset="0"/>
              </a:rPr>
              <a:t>1</a:t>
            </a:r>
            <a:r>
              <a:rPr lang="en-US" dirty="0"/>
              <a:t> + </a:t>
            </a:r>
            <a:r>
              <a:rPr lang="en-US" dirty="0">
                <a:latin typeface="Cambria Math" pitchFamily="18" charset="0"/>
                <a:ea typeface="Cambria Math" pitchFamily="18" charset="0"/>
              </a:rPr>
              <a:t>0</a:t>
            </a:r>
            <a:r>
              <a:rPr lang="en-US" dirty="0"/>
              <a:t> = </a:t>
            </a:r>
            <a:r>
              <a:rPr lang="en-US" dirty="0">
                <a:latin typeface="Cambria Math" pitchFamily="18" charset="0"/>
                <a:ea typeface="Cambria Math" pitchFamily="18" charset="0"/>
              </a:rPr>
              <a:t>1                                                                   </a:t>
            </a:r>
            <a:r>
              <a:rPr lang="en-US" dirty="0">
                <a:solidFill>
                  <a:srgbClr val="FF0000"/>
                </a:solidFill>
                <a:latin typeface="Cambria Math" pitchFamily="18" charset="0"/>
                <a:ea typeface="Cambria Math" pitchFamily="18" charset="0"/>
              </a:rPr>
              <a:t>true</a:t>
            </a:r>
          </a:p>
          <a:p>
            <a:pPr marL="880110" lvl="1" indent="-514350">
              <a:buFont typeface="+mj-lt"/>
              <a:buAutoNum type="alphaLcParenR"/>
            </a:pPr>
            <a:r>
              <a:rPr lang="en-US" dirty="0">
                <a:latin typeface="Cambria Math" pitchFamily="18" charset="0"/>
                <a:ea typeface="Cambria Math" pitchFamily="18" charset="0"/>
              </a:rPr>
              <a:t>0</a:t>
            </a:r>
            <a:r>
              <a:rPr lang="en-US" dirty="0"/>
              <a:t> + </a:t>
            </a:r>
            <a:r>
              <a:rPr lang="en-US" dirty="0">
                <a:latin typeface="Cambria Math" pitchFamily="18" charset="0"/>
                <a:ea typeface="Cambria Math" pitchFamily="18" charset="0"/>
              </a:rPr>
              <a:t>0</a:t>
            </a:r>
            <a:r>
              <a:rPr lang="en-US" dirty="0"/>
              <a:t> = </a:t>
            </a:r>
            <a:r>
              <a:rPr lang="en-US" dirty="0">
                <a:latin typeface="Cambria Math" pitchFamily="18" charset="0"/>
                <a:ea typeface="Cambria Math" pitchFamily="18" charset="0"/>
              </a:rPr>
              <a:t>2                                                                   </a:t>
            </a:r>
            <a:r>
              <a:rPr lang="en-US" dirty="0">
                <a:solidFill>
                  <a:srgbClr val="FF0000"/>
                </a:solidFill>
              </a:rPr>
              <a:t>false</a:t>
            </a:r>
            <a:endParaRPr lang="en-US" dirty="0">
              <a:latin typeface="Cambria Math" pitchFamily="18" charset="0"/>
              <a:ea typeface="Cambria Math" pitchFamily="18" charset="0"/>
            </a:endParaRPr>
          </a:p>
          <a:p>
            <a:r>
              <a:rPr lang="en-US" dirty="0"/>
              <a:t>Examples that are not propositions.</a:t>
            </a:r>
          </a:p>
          <a:p>
            <a:pPr marL="880110" lvl="1" indent="-514350">
              <a:buFont typeface="+mj-lt"/>
              <a:buAutoNum type="alphaLcParenR"/>
            </a:pPr>
            <a:r>
              <a:rPr lang="en-US" dirty="0"/>
              <a:t>Sit down!</a:t>
            </a:r>
          </a:p>
          <a:p>
            <a:pPr marL="880110" lvl="1" indent="-514350">
              <a:buFont typeface="+mj-lt"/>
              <a:buAutoNum type="alphaLcParenR"/>
            </a:pPr>
            <a:r>
              <a:rPr lang="en-US" dirty="0"/>
              <a:t>What time is it?</a:t>
            </a:r>
          </a:p>
          <a:p>
            <a:pPr marL="880110" lvl="1" indent="-514350">
              <a:buFont typeface="+mj-lt"/>
              <a:buAutoNum type="alphaLcParenR"/>
            </a:pPr>
            <a:r>
              <a:rPr lang="en-US" i="1" dirty="0"/>
              <a:t>x</a:t>
            </a:r>
            <a:r>
              <a:rPr lang="en-US" dirty="0"/>
              <a:t> + 1 = 2</a:t>
            </a:r>
          </a:p>
          <a:p>
            <a:pPr marL="880110" lvl="1" indent="-514350">
              <a:buFont typeface="+mj-lt"/>
              <a:buAutoNum type="alphaLcParenR"/>
            </a:pPr>
            <a:r>
              <a:rPr lang="en-US" i="1" dirty="0"/>
              <a:t>x</a:t>
            </a:r>
            <a:r>
              <a:rPr lang="en-US" dirty="0"/>
              <a:t> + </a:t>
            </a:r>
            <a:r>
              <a:rPr lang="en-US" i="1" dirty="0"/>
              <a:t>y </a:t>
            </a:r>
            <a:r>
              <a:rPr lang="en-US" dirty="0"/>
              <a:t>= </a:t>
            </a:r>
            <a:r>
              <a:rPr lang="en-US" i="1" dirty="0"/>
              <a:t>z</a:t>
            </a:r>
          </a:p>
          <a:p>
            <a:endParaRPr lang="en-US" dirty="0"/>
          </a:p>
        </p:txBody>
      </p:sp>
      <p:sp>
        <p:nvSpPr>
          <p:cNvPr id="6" name="TextBox 5">
            <a:extLst>
              <a:ext uri="{FF2B5EF4-FFF2-40B4-BE49-F238E27FC236}">
                <a16:creationId xmlns:a16="http://schemas.microsoft.com/office/drawing/2014/main" id="{44FE0098-2CF7-3DDC-1EAA-1F8197C19F50}"/>
              </a:ext>
            </a:extLst>
          </p:cNvPr>
          <p:cNvSpPr txBox="1"/>
          <p:nvPr/>
        </p:nvSpPr>
        <p:spPr>
          <a:xfrm>
            <a:off x="4714334" y="4645414"/>
            <a:ext cx="6827809" cy="1477328"/>
          </a:xfrm>
          <a:prstGeom prst="rect">
            <a:avLst/>
          </a:prstGeom>
          <a:noFill/>
        </p:spPr>
        <p:txBody>
          <a:bodyPr wrap="square" rtlCol="0">
            <a:spAutoFit/>
          </a:bodyPr>
          <a:lstStyle/>
          <a:p>
            <a:pPr algn="l"/>
            <a:r>
              <a:rPr lang="en-US" sz="1800" b="0" i="0" u="none" strike="noStrike" baseline="0" dirty="0">
                <a:latin typeface="Times-Roman"/>
              </a:rPr>
              <a:t>Sentences a and b are not propositions because they are not declarative sentences. Sentences c and d are not propositions because they are neither true nor false. X is variable. Note that each of sentences c</a:t>
            </a:r>
          </a:p>
          <a:p>
            <a:pPr algn="l"/>
            <a:r>
              <a:rPr lang="en-US" sz="1800" b="0" i="0" u="none" strike="noStrike" baseline="0" dirty="0">
                <a:latin typeface="Times-Roman"/>
              </a:rPr>
              <a:t>and d can be turned into a proposition if we assign values to the variables. </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Tm="120124"/>
    </mc:Choice>
    <mc:Fallback>
      <p:transition spd="slow" advTm="1201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7400" y="0"/>
            <a:ext cx="8251190" cy="2048510"/>
            <a:chOff x="533400" y="0"/>
            <a:chExt cx="8251190" cy="2048510"/>
          </a:xfrm>
        </p:grpSpPr>
        <p:pic>
          <p:nvPicPr>
            <p:cNvPr id="3" name="object 3"/>
            <p:cNvPicPr/>
            <p:nvPr/>
          </p:nvPicPr>
          <p:blipFill>
            <a:blip r:embed="rId2" cstate="print"/>
            <a:stretch>
              <a:fillRect/>
            </a:stretch>
          </p:blipFill>
          <p:spPr>
            <a:xfrm>
              <a:off x="1283208" y="0"/>
              <a:ext cx="6751320" cy="1313688"/>
            </a:xfrm>
            <a:prstGeom prst="rect">
              <a:avLst/>
            </a:prstGeom>
          </p:spPr>
        </p:pic>
        <p:pic>
          <p:nvPicPr>
            <p:cNvPr id="4" name="object 4"/>
            <p:cNvPicPr/>
            <p:nvPr/>
          </p:nvPicPr>
          <p:blipFill>
            <a:blip r:embed="rId3" cstate="print"/>
            <a:stretch>
              <a:fillRect/>
            </a:stretch>
          </p:blipFill>
          <p:spPr>
            <a:xfrm>
              <a:off x="533400" y="499872"/>
              <a:ext cx="8250935" cy="1548384"/>
            </a:xfrm>
            <a:prstGeom prst="rect">
              <a:avLst/>
            </a:prstGeom>
          </p:spPr>
        </p:pic>
      </p:grpSp>
      <p:sp>
        <p:nvSpPr>
          <p:cNvPr id="5" name="object 5"/>
          <p:cNvSpPr txBox="1">
            <a:spLocks noGrp="1"/>
          </p:cNvSpPr>
          <p:nvPr>
            <p:ph type="title" idx="4294967295"/>
          </p:nvPr>
        </p:nvSpPr>
        <p:spPr>
          <a:xfrm>
            <a:off x="1" y="427156"/>
            <a:ext cx="9319490" cy="818365"/>
          </a:xfrm>
          <a:prstGeom prst="rect">
            <a:avLst/>
          </a:prstGeom>
        </p:spPr>
        <p:txBody>
          <a:bodyPr vert="horz" wrap="square" lIns="0" tIns="110489" rIns="0" bIns="0" rtlCol="0" anchor="ctr">
            <a:spAutoFit/>
          </a:bodyPr>
          <a:lstStyle/>
          <a:p>
            <a:pPr marL="12700" marR="5080" indent="749935">
              <a:lnSpc>
                <a:spcPts val="5790"/>
              </a:lnSpc>
              <a:spcBef>
                <a:spcPts val="869"/>
              </a:spcBef>
            </a:pPr>
            <a:r>
              <a:rPr b="1" spc="-10" dirty="0">
                <a:solidFill>
                  <a:schemeClr val="bg1"/>
                </a:solidFill>
              </a:rPr>
              <a:t>PROPOSITIONAL </a:t>
            </a:r>
            <a:r>
              <a:rPr b="1" dirty="0">
                <a:solidFill>
                  <a:schemeClr val="bg1"/>
                </a:solidFill>
              </a:rPr>
              <a:t>CALCULUS</a:t>
            </a:r>
            <a:r>
              <a:rPr b="1" spc="-25" dirty="0">
                <a:solidFill>
                  <a:schemeClr val="bg1"/>
                </a:solidFill>
              </a:rPr>
              <a:t> </a:t>
            </a:r>
            <a:r>
              <a:rPr b="1" spc="-10" dirty="0">
                <a:solidFill>
                  <a:schemeClr val="bg1"/>
                </a:solidFill>
              </a:rPr>
              <a:t>SYMBOLS</a:t>
            </a:r>
          </a:p>
        </p:txBody>
      </p:sp>
      <p:sp>
        <p:nvSpPr>
          <p:cNvPr id="6" name="object 6"/>
          <p:cNvSpPr txBox="1"/>
          <p:nvPr/>
        </p:nvSpPr>
        <p:spPr>
          <a:xfrm>
            <a:off x="1085918" y="2048256"/>
            <a:ext cx="9958599" cy="3777957"/>
          </a:xfrm>
          <a:prstGeom prst="rect">
            <a:avLst/>
          </a:prstGeom>
        </p:spPr>
        <p:txBody>
          <a:bodyPr vert="horz" wrap="square" lIns="0" tIns="12700" rIns="0" bIns="0" rtlCol="0">
            <a:spAutoFit/>
          </a:bodyPr>
          <a:lstStyle/>
          <a:p>
            <a:pPr marL="356870" marR="5080" indent="-344805">
              <a:spcBef>
                <a:spcPts val="100"/>
              </a:spcBef>
              <a:buFont typeface="Arial"/>
              <a:buChar char="•"/>
              <a:tabLst>
                <a:tab pos="356870" algn="l"/>
                <a:tab pos="357505" algn="l"/>
              </a:tabLst>
            </a:pPr>
            <a:r>
              <a:rPr sz="2400" b="1" dirty="0">
                <a:latin typeface="Century Gothic"/>
                <a:cs typeface="Century Gothic"/>
              </a:rPr>
              <a:t>Propositional</a:t>
            </a:r>
            <a:r>
              <a:rPr sz="2400" b="1" spc="10" dirty="0">
                <a:latin typeface="Century Gothic"/>
                <a:cs typeface="Century Gothic"/>
              </a:rPr>
              <a:t> </a:t>
            </a:r>
            <a:r>
              <a:rPr sz="2400" b="1" dirty="0">
                <a:latin typeface="Century Gothic"/>
                <a:cs typeface="Century Gothic"/>
              </a:rPr>
              <a:t>symbols</a:t>
            </a:r>
            <a:r>
              <a:rPr sz="2400" b="1" spc="-110" dirty="0">
                <a:latin typeface="Century Gothic"/>
                <a:cs typeface="Century Gothic"/>
              </a:rPr>
              <a:t> </a:t>
            </a:r>
            <a:r>
              <a:rPr sz="2400" b="1" dirty="0">
                <a:latin typeface="Century Gothic"/>
                <a:cs typeface="Century Gothic"/>
              </a:rPr>
              <a:t>denote</a:t>
            </a:r>
            <a:r>
              <a:rPr sz="2400" b="1" spc="-25" dirty="0">
                <a:latin typeface="Century Gothic"/>
                <a:cs typeface="Century Gothic"/>
              </a:rPr>
              <a:t> </a:t>
            </a:r>
            <a:r>
              <a:rPr sz="2400" b="1" dirty="0">
                <a:latin typeface="Century Gothic"/>
                <a:cs typeface="Century Gothic"/>
              </a:rPr>
              <a:t>propositions,</a:t>
            </a:r>
            <a:r>
              <a:rPr sz="2400" b="1" spc="5" dirty="0">
                <a:latin typeface="Century Gothic"/>
                <a:cs typeface="Century Gothic"/>
              </a:rPr>
              <a:t> </a:t>
            </a:r>
            <a:r>
              <a:rPr sz="2400" b="1" spc="-25" dirty="0">
                <a:latin typeface="Century Gothic"/>
                <a:cs typeface="Century Gothic"/>
              </a:rPr>
              <a:t>or </a:t>
            </a:r>
            <a:r>
              <a:rPr sz="2400" b="1" dirty="0">
                <a:latin typeface="Century Gothic"/>
                <a:cs typeface="Century Gothic"/>
              </a:rPr>
              <a:t>statements</a:t>
            </a:r>
            <a:r>
              <a:rPr sz="2400" b="1" spc="55" dirty="0">
                <a:latin typeface="Century Gothic"/>
                <a:cs typeface="Century Gothic"/>
              </a:rPr>
              <a:t> </a:t>
            </a:r>
            <a:r>
              <a:rPr sz="2400" b="1" dirty="0">
                <a:latin typeface="Century Gothic"/>
                <a:cs typeface="Century Gothic"/>
              </a:rPr>
              <a:t>about the</a:t>
            </a:r>
            <a:r>
              <a:rPr sz="2400" b="1" spc="-10" dirty="0">
                <a:latin typeface="Century Gothic"/>
                <a:cs typeface="Century Gothic"/>
              </a:rPr>
              <a:t> </a:t>
            </a:r>
            <a:r>
              <a:rPr sz="2400" b="1" dirty="0">
                <a:latin typeface="Century Gothic"/>
                <a:cs typeface="Century Gothic"/>
              </a:rPr>
              <a:t>world</a:t>
            </a:r>
            <a:r>
              <a:rPr sz="2400" b="1" spc="-65" dirty="0">
                <a:latin typeface="Century Gothic"/>
                <a:cs typeface="Century Gothic"/>
              </a:rPr>
              <a:t> </a:t>
            </a:r>
            <a:r>
              <a:rPr sz="2400" b="1" dirty="0">
                <a:latin typeface="Century Gothic"/>
                <a:cs typeface="Century Gothic"/>
              </a:rPr>
              <a:t>that</a:t>
            </a:r>
            <a:r>
              <a:rPr sz="2400" b="1" spc="-5" dirty="0">
                <a:latin typeface="Century Gothic"/>
                <a:cs typeface="Century Gothic"/>
              </a:rPr>
              <a:t> </a:t>
            </a:r>
            <a:r>
              <a:rPr sz="2400" b="1" dirty="0">
                <a:latin typeface="Century Gothic"/>
                <a:cs typeface="Century Gothic"/>
              </a:rPr>
              <a:t>may</a:t>
            </a:r>
            <a:r>
              <a:rPr sz="2400" b="1" spc="-70" dirty="0">
                <a:latin typeface="Century Gothic"/>
                <a:cs typeface="Century Gothic"/>
              </a:rPr>
              <a:t> </a:t>
            </a:r>
            <a:r>
              <a:rPr sz="2400" b="1" dirty="0">
                <a:latin typeface="Century Gothic"/>
                <a:cs typeface="Century Gothic"/>
              </a:rPr>
              <a:t>be</a:t>
            </a:r>
            <a:r>
              <a:rPr sz="2400" b="1" spc="-35" dirty="0">
                <a:latin typeface="Century Gothic"/>
                <a:cs typeface="Century Gothic"/>
              </a:rPr>
              <a:t> </a:t>
            </a:r>
            <a:r>
              <a:rPr sz="2400" b="1" dirty="0">
                <a:latin typeface="Century Gothic"/>
                <a:cs typeface="Century Gothic"/>
              </a:rPr>
              <a:t>either</a:t>
            </a:r>
            <a:r>
              <a:rPr sz="2400" b="1" spc="15" dirty="0">
                <a:latin typeface="Century Gothic"/>
                <a:cs typeface="Century Gothic"/>
              </a:rPr>
              <a:t> </a:t>
            </a:r>
            <a:r>
              <a:rPr sz="2400" b="1" spc="-20" dirty="0">
                <a:latin typeface="Century Gothic"/>
                <a:cs typeface="Century Gothic"/>
              </a:rPr>
              <a:t>true </a:t>
            </a:r>
            <a:r>
              <a:rPr sz="2400" b="1" dirty="0">
                <a:latin typeface="Century Gothic"/>
                <a:cs typeface="Century Gothic"/>
              </a:rPr>
              <a:t>or</a:t>
            </a:r>
            <a:r>
              <a:rPr sz="2400" b="1" spc="-20" dirty="0">
                <a:latin typeface="Century Gothic"/>
                <a:cs typeface="Century Gothic"/>
              </a:rPr>
              <a:t> </a:t>
            </a:r>
            <a:r>
              <a:rPr sz="2400" b="1" dirty="0">
                <a:latin typeface="Century Gothic"/>
                <a:cs typeface="Century Gothic"/>
              </a:rPr>
              <a:t>false,</a:t>
            </a:r>
            <a:r>
              <a:rPr sz="2400" b="1" spc="-45" dirty="0">
                <a:latin typeface="Century Gothic"/>
                <a:cs typeface="Century Gothic"/>
              </a:rPr>
              <a:t> </a:t>
            </a:r>
            <a:r>
              <a:rPr sz="2400" b="1" dirty="0">
                <a:latin typeface="Century Gothic"/>
                <a:cs typeface="Century Gothic"/>
              </a:rPr>
              <a:t>such</a:t>
            </a:r>
            <a:r>
              <a:rPr sz="2400" b="1" spc="-35" dirty="0">
                <a:latin typeface="Century Gothic"/>
                <a:cs typeface="Century Gothic"/>
              </a:rPr>
              <a:t> </a:t>
            </a:r>
            <a:r>
              <a:rPr sz="2400" b="1" dirty="0">
                <a:latin typeface="Century Gothic"/>
                <a:cs typeface="Century Gothic"/>
              </a:rPr>
              <a:t>as</a:t>
            </a:r>
            <a:r>
              <a:rPr sz="2400" b="1" spc="-10" dirty="0">
                <a:latin typeface="Century Gothic"/>
                <a:cs typeface="Century Gothic"/>
              </a:rPr>
              <a:t> </a:t>
            </a:r>
            <a:r>
              <a:rPr sz="2400" b="1" dirty="0">
                <a:latin typeface="Century Gothic"/>
                <a:cs typeface="Century Gothic"/>
              </a:rPr>
              <a:t>“the</a:t>
            </a:r>
            <a:r>
              <a:rPr sz="2400" b="1" spc="35" dirty="0">
                <a:latin typeface="Century Gothic"/>
                <a:cs typeface="Century Gothic"/>
              </a:rPr>
              <a:t> </a:t>
            </a:r>
            <a:r>
              <a:rPr sz="2400" b="1" dirty="0">
                <a:latin typeface="Century Gothic"/>
                <a:cs typeface="Century Gothic"/>
              </a:rPr>
              <a:t>car</a:t>
            </a:r>
            <a:r>
              <a:rPr sz="2400" b="1" spc="-35" dirty="0">
                <a:latin typeface="Century Gothic"/>
                <a:cs typeface="Century Gothic"/>
              </a:rPr>
              <a:t> </a:t>
            </a:r>
            <a:r>
              <a:rPr sz="2400" b="1" dirty="0">
                <a:latin typeface="Century Gothic"/>
                <a:cs typeface="Century Gothic"/>
              </a:rPr>
              <a:t>is</a:t>
            </a:r>
            <a:r>
              <a:rPr sz="2400" b="1" spc="-10" dirty="0">
                <a:latin typeface="Century Gothic"/>
                <a:cs typeface="Century Gothic"/>
              </a:rPr>
              <a:t> </a:t>
            </a:r>
            <a:r>
              <a:rPr sz="2400" b="1" dirty="0">
                <a:latin typeface="Century Gothic"/>
                <a:cs typeface="Century Gothic"/>
              </a:rPr>
              <a:t>red”</a:t>
            </a:r>
            <a:r>
              <a:rPr sz="2400" b="1" spc="-25" dirty="0">
                <a:latin typeface="Century Gothic"/>
                <a:cs typeface="Century Gothic"/>
              </a:rPr>
              <a:t> </a:t>
            </a:r>
            <a:r>
              <a:rPr sz="2400" b="1" dirty="0">
                <a:latin typeface="Century Gothic"/>
                <a:cs typeface="Century Gothic"/>
              </a:rPr>
              <a:t>or</a:t>
            </a:r>
            <a:r>
              <a:rPr sz="2400" b="1" spc="15" dirty="0">
                <a:latin typeface="Century Gothic"/>
                <a:cs typeface="Century Gothic"/>
              </a:rPr>
              <a:t> </a:t>
            </a:r>
            <a:r>
              <a:rPr sz="2400" b="1" dirty="0">
                <a:latin typeface="Century Gothic"/>
                <a:cs typeface="Century Gothic"/>
              </a:rPr>
              <a:t>“the</a:t>
            </a:r>
            <a:r>
              <a:rPr sz="2400" b="1" spc="35" dirty="0">
                <a:latin typeface="Century Gothic"/>
                <a:cs typeface="Century Gothic"/>
              </a:rPr>
              <a:t> </a:t>
            </a:r>
            <a:r>
              <a:rPr sz="2400" b="1" dirty="0">
                <a:latin typeface="Century Gothic"/>
                <a:cs typeface="Century Gothic"/>
              </a:rPr>
              <a:t>street</a:t>
            </a:r>
            <a:r>
              <a:rPr sz="2400" b="1" spc="35" dirty="0">
                <a:latin typeface="Century Gothic"/>
                <a:cs typeface="Century Gothic"/>
              </a:rPr>
              <a:t> </a:t>
            </a:r>
            <a:r>
              <a:rPr sz="2400" b="1" spc="-25" dirty="0">
                <a:latin typeface="Century Gothic"/>
                <a:cs typeface="Century Gothic"/>
              </a:rPr>
              <a:t>is </a:t>
            </a:r>
            <a:r>
              <a:rPr sz="2400" b="1" spc="-10" dirty="0">
                <a:latin typeface="Century Gothic"/>
                <a:cs typeface="Century Gothic"/>
              </a:rPr>
              <a:t>wet.”</a:t>
            </a:r>
            <a:endParaRPr sz="2400" b="1" dirty="0">
              <a:latin typeface="Century Gothic"/>
              <a:cs typeface="Century Gothic"/>
            </a:endParaRPr>
          </a:p>
          <a:p>
            <a:pPr>
              <a:spcBef>
                <a:spcPts val="55"/>
              </a:spcBef>
              <a:buClr>
                <a:srgbClr val="7E7E7E"/>
              </a:buClr>
              <a:buFont typeface="Arial"/>
              <a:buChar char="•"/>
            </a:pPr>
            <a:endParaRPr sz="3250" b="1" dirty="0">
              <a:latin typeface="Century Gothic"/>
              <a:cs typeface="Century Gothic"/>
            </a:endParaRPr>
          </a:p>
          <a:p>
            <a:pPr marL="356870" indent="-344805">
              <a:buFont typeface="Arial"/>
              <a:buChar char="•"/>
              <a:tabLst>
                <a:tab pos="356870" algn="l"/>
                <a:tab pos="357505" algn="l"/>
              </a:tabLst>
            </a:pPr>
            <a:r>
              <a:rPr sz="2400" b="1" dirty="0">
                <a:latin typeface="Century Gothic"/>
                <a:cs typeface="Century Gothic"/>
              </a:rPr>
              <a:t>The</a:t>
            </a:r>
            <a:r>
              <a:rPr sz="2400" b="1" spc="-30" dirty="0">
                <a:latin typeface="Century Gothic"/>
                <a:cs typeface="Century Gothic"/>
              </a:rPr>
              <a:t> </a:t>
            </a:r>
            <a:r>
              <a:rPr sz="2400" b="1" dirty="0">
                <a:latin typeface="Century Gothic"/>
                <a:cs typeface="Century Gothic"/>
              </a:rPr>
              <a:t>symbols</a:t>
            </a:r>
            <a:r>
              <a:rPr sz="2400" b="1" spc="-60" dirty="0">
                <a:latin typeface="Century Gothic"/>
                <a:cs typeface="Century Gothic"/>
              </a:rPr>
              <a:t> </a:t>
            </a:r>
            <a:r>
              <a:rPr sz="2400" b="1" dirty="0">
                <a:latin typeface="Century Gothic"/>
                <a:cs typeface="Century Gothic"/>
              </a:rPr>
              <a:t>of propositional</a:t>
            </a:r>
            <a:r>
              <a:rPr sz="2400" b="1" spc="50" dirty="0">
                <a:latin typeface="Century Gothic"/>
                <a:cs typeface="Century Gothic"/>
              </a:rPr>
              <a:t> </a:t>
            </a:r>
            <a:r>
              <a:rPr sz="2400" b="1" dirty="0">
                <a:latin typeface="Century Gothic"/>
                <a:cs typeface="Century Gothic"/>
              </a:rPr>
              <a:t>calculus</a:t>
            </a:r>
            <a:r>
              <a:rPr sz="2400" b="1" spc="-45" dirty="0">
                <a:latin typeface="Century Gothic"/>
                <a:cs typeface="Century Gothic"/>
              </a:rPr>
              <a:t> </a:t>
            </a:r>
            <a:r>
              <a:rPr sz="2400" b="1" spc="-20" dirty="0">
                <a:latin typeface="Century Gothic"/>
                <a:cs typeface="Century Gothic"/>
              </a:rPr>
              <a:t>are:</a:t>
            </a:r>
            <a:endParaRPr sz="2400" b="1" dirty="0">
              <a:latin typeface="Century Gothic"/>
              <a:cs typeface="Century Gothic"/>
            </a:endParaRPr>
          </a:p>
          <a:p>
            <a:pPr>
              <a:spcBef>
                <a:spcPts val="50"/>
              </a:spcBef>
              <a:buClr>
                <a:srgbClr val="7E7E7E"/>
              </a:buClr>
              <a:buFont typeface="Arial"/>
              <a:buChar char="•"/>
            </a:pPr>
            <a:endParaRPr sz="3250" dirty="0">
              <a:latin typeface="Century Gothic"/>
              <a:cs typeface="Century Gothic"/>
            </a:endParaRPr>
          </a:p>
          <a:p>
            <a:pPr marL="356870" indent="-344805">
              <a:buFont typeface="Arial"/>
              <a:buChar char="•"/>
              <a:tabLst>
                <a:tab pos="356870" algn="l"/>
                <a:tab pos="357505" algn="l"/>
              </a:tabLst>
            </a:pPr>
            <a:r>
              <a:rPr sz="2400" b="1" dirty="0">
                <a:latin typeface="Century Gothic"/>
                <a:cs typeface="Century Gothic"/>
              </a:rPr>
              <a:t>Propositional</a:t>
            </a:r>
            <a:r>
              <a:rPr sz="2400" b="1" spc="-20" dirty="0">
                <a:latin typeface="Century Gothic"/>
                <a:cs typeface="Century Gothic"/>
              </a:rPr>
              <a:t> </a:t>
            </a:r>
            <a:r>
              <a:rPr sz="2400" b="1" dirty="0">
                <a:latin typeface="Century Gothic"/>
                <a:cs typeface="Century Gothic"/>
              </a:rPr>
              <a:t>symbols</a:t>
            </a:r>
            <a:r>
              <a:rPr sz="2400" dirty="0">
                <a:latin typeface="Century Gothic"/>
                <a:cs typeface="Century Gothic"/>
              </a:rPr>
              <a:t>:</a:t>
            </a:r>
            <a:r>
              <a:rPr sz="2400" spc="-45" dirty="0">
                <a:solidFill>
                  <a:srgbClr val="7E7E7E"/>
                </a:solidFill>
                <a:latin typeface="Century Gothic"/>
                <a:cs typeface="Century Gothic"/>
              </a:rPr>
              <a:t> </a:t>
            </a:r>
            <a:r>
              <a:rPr sz="2400" dirty="0">
                <a:solidFill>
                  <a:srgbClr val="FF0000"/>
                </a:solidFill>
                <a:latin typeface="Century Gothic"/>
                <a:cs typeface="Century Gothic"/>
              </a:rPr>
              <a:t>P</a:t>
            </a:r>
            <a:r>
              <a:rPr sz="2400" dirty="0">
                <a:solidFill>
                  <a:srgbClr val="7E7E7E"/>
                </a:solidFill>
                <a:latin typeface="Century Gothic"/>
                <a:cs typeface="Century Gothic"/>
              </a:rPr>
              <a:t>,</a:t>
            </a:r>
            <a:r>
              <a:rPr sz="2400" spc="5" dirty="0">
                <a:solidFill>
                  <a:srgbClr val="7E7E7E"/>
                </a:solidFill>
                <a:latin typeface="Century Gothic"/>
                <a:cs typeface="Century Gothic"/>
              </a:rPr>
              <a:t> </a:t>
            </a:r>
            <a:r>
              <a:rPr sz="2400" dirty="0">
                <a:solidFill>
                  <a:srgbClr val="FF0000"/>
                </a:solidFill>
                <a:latin typeface="Century Gothic"/>
                <a:cs typeface="Century Gothic"/>
              </a:rPr>
              <a:t>Q</a:t>
            </a:r>
            <a:r>
              <a:rPr sz="2400" dirty="0">
                <a:solidFill>
                  <a:srgbClr val="7E7E7E"/>
                </a:solidFill>
                <a:latin typeface="Century Gothic"/>
                <a:cs typeface="Century Gothic"/>
              </a:rPr>
              <a:t>,</a:t>
            </a:r>
            <a:r>
              <a:rPr sz="2400" spc="-20" dirty="0">
                <a:solidFill>
                  <a:srgbClr val="7E7E7E"/>
                </a:solidFill>
                <a:latin typeface="Century Gothic"/>
                <a:cs typeface="Century Gothic"/>
              </a:rPr>
              <a:t> </a:t>
            </a:r>
            <a:r>
              <a:rPr sz="2400" dirty="0">
                <a:solidFill>
                  <a:srgbClr val="FF0000"/>
                </a:solidFill>
                <a:latin typeface="Century Gothic"/>
                <a:cs typeface="Century Gothic"/>
              </a:rPr>
              <a:t>R</a:t>
            </a:r>
            <a:r>
              <a:rPr sz="2400" dirty="0">
                <a:solidFill>
                  <a:srgbClr val="7E7E7E"/>
                </a:solidFill>
                <a:latin typeface="Century Gothic"/>
                <a:cs typeface="Century Gothic"/>
              </a:rPr>
              <a:t>,</a:t>
            </a:r>
            <a:r>
              <a:rPr sz="2400" spc="-20" dirty="0">
                <a:solidFill>
                  <a:srgbClr val="7E7E7E"/>
                </a:solidFill>
                <a:latin typeface="Century Gothic"/>
                <a:cs typeface="Century Gothic"/>
              </a:rPr>
              <a:t> </a:t>
            </a:r>
            <a:r>
              <a:rPr sz="2400" dirty="0">
                <a:solidFill>
                  <a:srgbClr val="FF0000"/>
                </a:solidFill>
                <a:latin typeface="Century Gothic"/>
                <a:cs typeface="Century Gothic"/>
              </a:rPr>
              <a:t>S</a:t>
            </a:r>
            <a:r>
              <a:rPr sz="2400" dirty="0">
                <a:solidFill>
                  <a:srgbClr val="7E7E7E"/>
                </a:solidFill>
                <a:latin typeface="Century Gothic"/>
                <a:cs typeface="Century Gothic"/>
              </a:rPr>
              <a:t>,</a:t>
            </a:r>
            <a:r>
              <a:rPr sz="2400" spc="-30" dirty="0">
                <a:solidFill>
                  <a:srgbClr val="7E7E7E"/>
                </a:solidFill>
                <a:latin typeface="Century Gothic"/>
                <a:cs typeface="Century Gothic"/>
              </a:rPr>
              <a:t> </a:t>
            </a:r>
            <a:r>
              <a:rPr sz="2400" spc="-50" dirty="0">
                <a:solidFill>
                  <a:srgbClr val="7E7E7E"/>
                </a:solidFill>
                <a:latin typeface="Century Gothic"/>
                <a:cs typeface="Century Gothic"/>
              </a:rPr>
              <a:t>…</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b="1" dirty="0">
                <a:latin typeface="Century Gothic"/>
                <a:cs typeface="Century Gothic"/>
              </a:rPr>
              <a:t>Truth</a:t>
            </a:r>
            <a:r>
              <a:rPr sz="2400" b="1" spc="-30" dirty="0">
                <a:latin typeface="Century Gothic"/>
                <a:cs typeface="Century Gothic"/>
              </a:rPr>
              <a:t> </a:t>
            </a:r>
            <a:r>
              <a:rPr sz="2400" b="1" dirty="0">
                <a:latin typeface="Century Gothic"/>
                <a:cs typeface="Century Gothic"/>
              </a:rPr>
              <a:t>symbols</a:t>
            </a:r>
            <a:r>
              <a:rPr sz="2400" dirty="0">
                <a:latin typeface="Century Gothic"/>
                <a:cs typeface="Century Gothic"/>
              </a:rPr>
              <a:t>:</a:t>
            </a:r>
            <a:r>
              <a:rPr sz="2400" spc="-30" dirty="0">
                <a:latin typeface="Century Gothic"/>
                <a:cs typeface="Century Gothic"/>
              </a:rPr>
              <a:t> </a:t>
            </a:r>
            <a:r>
              <a:rPr sz="2400" dirty="0">
                <a:solidFill>
                  <a:srgbClr val="FF0000"/>
                </a:solidFill>
                <a:latin typeface="Century Gothic"/>
                <a:cs typeface="Century Gothic"/>
              </a:rPr>
              <a:t>true</a:t>
            </a:r>
            <a:r>
              <a:rPr sz="2400" dirty="0">
                <a:solidFill>
                  <a:srgbClr val="7E7E7E"/>
                </a:solidFill>
                <a:latin typeface="Century Gothic"/>
                <a:cs typeface="Century Gothic"/>
              </a:rPr>
              <a:t>,</a:t>
            </a:r>
            <a:r>
              <a:rPr sz="2400" spc="15" dirty="0">
                <a:solidFill>
                  <a:srgbClr val="7E7E7E"/>
                </a:solidFill>
                <a:latin typeface="Century Gothic"/>
                <a:cs typeface="Century Gothic"/>
              </a:rPr>
              <a:t> </a:t>
            </a:r>
            <a:r>
              <a:rPr sz="2400" dirty="0">
                <a:solidFill>
                  <a:srgbClr val="FF0000"/>
                </a:solidFill>
                <a:latin typeface="Century Gothic"/>
                <a:cs typeface="Century Gothic"/>
              </a:rPr>
              <a:t>false</a:t>
            </a:r>
            <a:r>
              <a:rPr sz="2400" dirty="0">
                <a:solidFill>
                  <a:srgbClr val="7E7E7E"/>
                </a:solidFill>
                <a:latin typeface="Century Gothic"/>
                <a:cs typeface="Century Gothic"/>
              </a:rPr>
              <a:t>,</a:t>
            </a:r>
            <a:r>
              <a:rPr sz="2400" spc="-75" dirty="0">
                <a:solidFill>
                  <a:srgbClr val="7E7E7E"/>
                </a:solidFill>
                <a:latin typeface="Century Gothic"/>
                <a:cs typeface="Century Gothic"/>
              </a:rPr>
              <a:t> </a:t>
            </a:r>
            <a:endParaRPr sz="2400" dirty="0">
              <a:latin typeface="Century Gothic"/>
              <a:cs typeface="Century Gothic"/>
            </a:endParaRPr>
          </a:p>
          <a:p>
            <a:pPr marL="356870" indent="-344805">
              <a:spcBef>
                <a:spcPts val="550"/>
              </a:spcBef>
              <a:buFont typeface="Arial"/>
              <a:buChar char="•"/>
              <a:tabLst>
                <a:tab pos="356870" algn="l"/>
                <a:tab pos="357505" algn="l"/>
              </a:tabLst>
            </a:pPr>
            <a:r>
              <a:rPr sz="2400" b="1" dirty="0">
                <a:latin typeface="Century Gothic"/>
                <a:cs typeface="Century Gothic"/>
              </a:rPr>
              <a:t>Connectives</a:t>
            </a:r>
            <a:r>
              <a:rPr sz="2400" dirty="0">
                <a:latin typeface="Century Gothic"/>
                <a:cs typeface="Century Gothic"/>
              </a:rPr>
              <a:t>:</a:t>
            </a:r>
            <a:r>
              <a:rPr sz="2400" spc="15" dirty="0">
                <a:latin typeface="Century Gothic"/>
                <a:cs typeface="Century Gothic"/>
              </a:rPr>
              <a:t> </a:t>
            </a:r>
            <a:r>
              <a:rPr sz="2400" dirty="0">
                <a:solidFill>
                  <a:srgbClr val="FF0000"/>
                </a:solidFill>
                <a:latin typeface="Cambria Math"/>
                <a:cs typeface="Cambria Math"/>
              </a:rPr>
              <a:t>∧</a:t>
            </a:r>
            <a:r>
              <a:rPr sz="2400" dirty="0">
                <a:solidFill>
                  <a:srgbClr val="7E7E7E"/>
                </a:solidFill>
                <a:latin typeface="Century Gothic"/>
                <a:cs typeface="Century Gothic"/>
              </a:rPr>
              <a:t>,</a:t>
            </a:r>
            <a:r>
              <a:rPr sz="2400" spc="-10" dirty="0">
                <a:solidFill>
                  <a:srgbClr val="7E7E7E"/>
                </a:solidFill>
                <a:latin typeface="Century Gothic"/>
                <a:cs typeface="Century Gothic"/>
              </a:rPr>
              <a:t> </a:t>
            </a:r>
            <a:r>
              <a:rPr sz="2400" dirty="0">
                <a:solidFill>
                  <a:srgbClr val="FF0000"/>
                </a:solidFill>
                <a:latin typeface="Cambria Math"/>
                <a:cs typeface="Cambria Math"/>
              </a:rPr>
              <a:t>∨</a:t>
            </a:r>
            <a:r>
              <a:rPr sz="2400" dirty="0">
                <a:solidFill>
                  <a:srgbClr val="7E7E7E"/>
                </a:solidFill>
                <a:latin typeface="Century Gothic"/>
                <a:cs typeface="Century Gothic"/>
              </a:rPr>
              <a:t>,</a:t>
            </a:r>
            <a:r>
              <a:rPr sz="2400" spc="-10" dirty="0">
                <a:solidFill>
                  <a:srgbClr val="7E7E7E"/>
                </a:solidFill>
                <a:latin typeface="Century Gothic"/>
                <a:cs typeface="Century Gothic"/>
              </a:rPr>
              <a:t> </a:t>
            </a:r>
            <a:r>
              <a:rPr sz="2400" dirty="0">
                <a:solidFill>
                  <a:srgbClr val="FF0000"/>
                </a:solidFill>
                <a:latin typeface="Century Gothic"/>
                <a:cs typeface="Century Gothic"/>
              </a:rPr>
              <a:t>¬</a:t>
            </a:r>
            <a:r>
              <a:rPr sz="2400" dirty="0">
                <a:solidFill>
                  <a:srgbClr val="7E7E7E"/>
                </a:solidFill>
                <a:latin typeface="Century Gothic"/>
                <a:cs typeface="Century Gothic"/>
              </a:rPr>
              <a:t>,</a:t>
            </a:r>
            <a:r>
              <a:rPr sz="2400" spc="-35" dirty="0">
                <a:solidFill>
                  <a:srgbClr val="7E7E7E"/>
                </a:solidFill>
                <a:latin typeface="Century Gothic"/>
                <a:cs typeface="Century Gothic"/>
              </a:rPr>
              <a:t> </a:t>
            </a:r>
            <a:r>
              <a:rPr sz="2400" dirty="0">
                <a:solidFill>
                  <a:srgbClr val="FF0000"/>
                </a:solidFill>
                <a:latin typeface="Century Gothic"/>
                <a:cs typeface="Century Gothic"/>
              </a:rPr>
              <a:t>→</a:t>
            </a:r>
            <a:r>
              <a:rPr sz="2400" dirty="0">
                <a:solidFill>
                  <a:srgbClr val="7E7E7E"/>
                </a:solidFill>
                <a:latin typeface="Century Gothic"/>
                <a:cs typeface="Century Gothic"/>
              </a:rPr>
              <a:t>,</a:t>
            </a:r>
            <a:r>
              <a:rPr sz="2400" spc="15" dirty="0">
                <a:solidFill>
                  <a:srgbClr val="7E7E7E"/>
                </a:solidFill>
                <a:latin typeface="Century Gothic"/>
                <a:cs typeface="Century Gothic"/>
              </a:rPr>
              <a:t> </a:t>
            </a:r>
            <a:r>
              <a:rPr sz="2400" spc="-50" dirty="0">
                <a:solidFill>
                  <a:srgbClr val="FF0000"/>
                </a:solidFill>
                <a:latin typeface="Century Gothic"/>
                <a:cs typeface="Century Gothic"/>
              </a:rPr>
              <a: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54483"/>
    </mc:Choice>
    <mc:Fallback>
      <p:transition spd="slow" advTm="544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48969" y="0"/>
            <a:ext cx="8894445" cy="2048510"/>
            <a:chOff x="124968" y="0"/>
            <a:chExt cx="8894445" cy="2048510"/>
          </a:xfrm>
        </p:grpSpPr>
        <p:pic>
          <p:nvPicPr>
            <p:cNvPr id="3" name="object 3"/>
            <p:cNvPicPr/>
            <p:nvPr/>
          </p:nvPicPr>
          <p:blipFill>
            <a:blip r:embed="rId2" cstate="print"/>
            <a:stretch>
              <a:fillRect/>
            </a:stretch>
          </p:blipFill>
          <p:spPr>
            <a:xfrm>
              <a:off x="1283207" y="0"/>
              <a:ext cx="6751320" cy="1313688"/>
            </a:xfrm>
            <a:prstGeom prst="rect">
              <a:avLst/>
            </a:prstGeom>
          </p:spPr>
        </p:pic>
        <p:pic>
          <p:nvPicPr>
            <p:cNvPr id="4" name="object 4"/>
            <p:cNvPicPr/>
            <p:nvPr/>
          </p:nvPicPr>
          <p:blipFill>
            <a:blip r:embed="rId3" cstate="print"/>
            <a:stretch>
              <a:fillRect/>
            </a:stretch>
          </p:blipFill>
          <p:spPr>
            <a:xfrm>
              <a:off x="124968" y="499872"/>
              <a:ext cx="8894064" cy="1548384"/>
            </a:xfrm>
            <a:prstGeom prst="rect">
              <a:avLst/>
            </a:prstGeom>
          </p:spPr>
        </p:pic>
      </p:grpSp>
      <p:sp>
        <p:nvSpPr>
          <p:cNvPr id="5" name="object 5"/>
          <p:cNvSpPr txBox="1">
            <a:spLocks noGrp="1"/>
          </p:cNvSpPr>
          <p:nvPr>
            <p:ph type="title" idx="4294967295"/>
          </p:nvPr>
        </p:nvSpPr>
        <p:spPr>
          <a:xfrm>
            <a:off x="-424872" y="480420"/>
            <a:ext cx="9983400" cy="818365"/>
          </a:xfrm>
          <a:prstGeom prst="rect">
            <a:avLst/>
          </a:prstGeom>
        </p:spPr>
        <p:txBody>
          <a:bodyPr vert="horz" wrap="square" lIns="0" tIns="110489" rIns="0" bIns="0" rtlCol="0" anchor="ctr">
            <a:spAutoFit/>
          </a:bodyPr>
          <a:lstStyle/>
          <a:p>
            <a:pPr marL="12700" marR="5080" indent="1158240">
              <a:lnSpc>
                <a:spcPts val="5790"/>
              </a:lnSpc>
              <a:spcBef>
                <a:spcPts val="869"/>
              </a:spcBef>
            </a:pPr>
            <a:r>
              <a:rPr b="1" spc="-10" dirty="0">
                <a:solidFill>
                  <a:schemeClr val="bg1"/>
                </a:solidFill>
              </a:rPr>
              <a:t>PROPOSITIONAL </a:t>
            </a:r>
            <a:r>
              <a:rPr b="1" dirty="0">
                <a:solidFill>
                  <a:schemeClr val="bg1"/>
                </a:solidFill>
              </a:rPr>
              <a:t>CALCULUS</a:t>
            </a:r>
            <a:r>
              <a:rPr b="1" spc="-25" dirty="0">
                <a:solidFill>
                  <a:schemeClr val="bg1"/>
                </a:solidFill>
              </a:rPr>
              <a:t> </a:t>
            </a:r>
            <a:r>
              <a:rPr b="1" spc="-10" dirty="0">
                <a:solidFill>
                  <a:schemeClr val="bg1"/>
                </a:solidFill>
              </a:rPr>
              <a:t>SENTENCES</a:t>
            </a:r>
          </a:p>
        </p:txBody>
      </p:sp>
      <p:sp>
        <p:nvSpPr>
          <p:cNvPr id="6" name="object 6"/>
          <p:cNvSpPr txBox="1"/>
          <p:nvPr/>
        </p:nvSpPr>
        <p:spPr>
          <a:xfrm>
            <a:off x="1967881" y="2837672"/>
            <a:ext cx="7435850" cy="1635760"/>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Every</a:t>
            </a:r>
            <a:r>
              <a:rPr sz="2400" spc="-25" dirty="0">
                <a:latin typeface="Century Gothic"/>
                <a:cs typeface="Century Gothic"/>
              </a:rPr>
              <a:t> </a:t>
            </a:r>
            <a:r>
              <a:rPr sz="2400" b="1" dirty="0">
                <a:latin typeface="Century Gothic"/>
                <a:cs typeface="Century Gothic"/>
              </a:rPr>
              <a:t>propositional symbol</a:t>
            </a:r>
            <a:r>
              <a:rPr sz="2400" b="1" spc="-40" dirty="0">
                <a:latin typeface="Century Gothic"/>
                <a:cs typeface="Century Gothic"/>
              </a:rPr>
              <a:t> </a:t>
            </a:r>
            <a:r>
              <a:rPr sz="2400" dirty="0">
                <a:latin typeface="Century Gothic"/>
                <a:cs typeface="Century Gothic"/>
              </a:rPr>
              <a:t>and </a:t>
            </a:r>
            <a:r>
              <a:rPr sz="2400" b="1" dirty="0">
                <a:latin typeface="Century Gothic"/>
                <a:cs typeface="Century Gothic"/>
              </a:rPr>
              <a:t>truth</a:t>
            </a:r>
            <a:r>
              <a:rPr sz="2400" b="1" spc="-15" dirty="0">
                <a:latin typeface="Century Gothic"/>
                <a:cs typeface="Century Gothic"/>
              </a:rPr>
              <a:t> </a:t>
            </a:r>
            <a:r>
              <a:rPr sz="2400" b="1" dirty="0">
                <a:latin typeface="Century Gothic"/>
                <a:cs typeface="Century Gothic"/>
              </a:rPr>
              <a:t>symbol</a:t>
            </a:r>
            <a:r>
              <a:rPr sz="2400" b="1" spc="-20" dirty="0">
                <a:latin typeface="Century Gothic"/>
                <a:cs typeface="Century Gothic"/>
              </a:rPr>
              <a:t> </a:t>
            </a:r>
            <a:r>
              <a:rPr sz="2400" dirty="0">
                <a:latin typeface="Century Gothic"/>
                <a:cs typeface="Century Gothic"/>
              </a:rPr>
              <a:t>is</a:t>
            </a:r>
            <a:r>
              <a:rPr sz="2400" spc="-25" dirty="0">
                <a:latin typeface="Century Gothic"/>
                <a:cs typeface="Century Gothic"/>
              </a:rPr>
              <a:t> </a:t>
            </a:r>
            <a:r>
              <a:rPr sz="2400" spc="-50" dirty="0">
                <a:latin typeface="Century Gothic"/>
                <a:cs typeface="Century Gothic"/>
              </a:rPr>
              <a:t>a</a:t>
            </a:r>
            <a:endParaRPr sz="2400" dirty="0">
              <a:latin typeface="Century Gothic"/>
              <a:cs typeface="Century Gothic"/>
            </a:endParaRPr>
          </a:p>
          <a:p>
            <a:pPr marL="356870"/>
            <a:r>
              <a:rPr sz="2400" spc="-10" dirty="0">
                <a:latin typeface="Century Gothic"/>
                <a:cs typeface="Century Gothic"/>
              </a:rPr>
              <a:t>sentence.</a:t>
            </a:r>
            <a:endParaRPr sz="2400" dirty="0">
              <a:latin typeface="Century Gothic"/>
              <a:cs typeface="Century Gothic"/>
            </a:endParaRPr>
          </a:p>
          <a:p>
            <a:pPr>
              <a:spcBef>
                <a:spcPts val="50"/>
              </a:spcBef>
            </a:pPr>
            <a:endParaRPr sz="3250" dirty="0">
              <a:latin typeface="Century Gothic"/>
              <a:cs typeface="Century Gothic"/>
            </a:endParaRPr>
          </a:p>
          <a:p>
            <a:pPr marL="356870" indent="-344805">
              <a:spcBef>
                <a:spcPts val="5"/>
              </a:spcBef>
              <a:buFont typeface="Arial"/>
              <a:buChar char="•"/>
              <a:tabLst>
                <a:tab pos="356870" algn="l"/>
                <a:tab pos="357505" algn="l"/>
              </a:tabLst>
            </a:pPr>
            <a:r>
              <a:rPr sz="2400" dirty="0">
                <a:latin typeface="Century Gothic"/>
                <a:cs typeface="Century Gothic"/>
              </a:rPr>
              <a:t>For</a:t>
            </a:r>
            <a:r>
              <a:rPr sz="2400" spc="20" dirty="0">
                <a:latin typeface="Century Gothic"/>
                <a:cs typeface="Century Gothic"/>
              </a:rPr>
              <a:t> </a:t>
            </a:r>
            <a:r>
              <a:rPr sz="2400" dirty="0">
                <a:latin typeface="Century Gothic"/>
                <a:cs typeface="Century Gothic"/>
              </a:rPr>
              <a:t>example:</a:t>
            </a:r>
            <a:r>
              <a:rPr sz="2400" spc="-95" dirty="0">
                <a:latin typeface="Century Gothic"/>
                <a:cs typeface="Century Gothic"/>
              </a:rPr>
              <a:t> </a:t>
            </a:r>
            <a:r>
              <a:rPr sz="2400" dirty="0">
                <a:latin typeface="Century Gothic"/>
                <a:cs typeface="Century Gothic"/>
              </a:rPr>
              <a:t>true,</a:t>
            </a:r>
            <a:r>
              <a:rPr sz="2400" spc="45" dirty="0">
                <a:latin typeface="Century Gothic"/>
                <a:cs typeface="Century Gothic"/>
              </a:rPr>
              <a:t> </a:t>
            </a:r>
            <a:r>
              <a:rPr sz="2400" dirty="0">
                <a:latin typeface="Century Gothic"/>
                <a:cs typeface="Century Gothic"/>
              </a:rPr>
              <a:t>P,</a:t>
            </a:r>
            <a:r>
              <a:rPr sz="2400" spc="-30" dirty="0">
                <a:latin typeface="Century Gothic"/>
                <a:cs typeface="Century Gothic"/>
              </a:rPr>
              <a:t> </a:t>
            </a:r>
            <a:r>
              <a:rPr sz="2400" dirty="0">
                <a:latin typeface="Century Gothic"/>
                <a:cs typeface="Century Gothic"/>
              </a:rPr>
              <a:t>Q,</a:t>
            </a:r>
            <a:r>
              <a:rPr sz="2400" spc="-25" dirty="0">
                <a:latin typeface="Century Gothic"/>
                <a:cs typeface="Century Gothic"/>
              </a:rPr>
              <a:t> </a:t>
            </a:r>
            <a:r>
              <a:rPr sz="2400" dirty="0">
                <a:latin typeface="Century Gothic"/>
                <a:cs typeface="Century Gothic"/>
              </a:rPr>
              <a:t>and R</a:t>
            </a:r>
            <a:r>
              <a:rPr sz="2400" spc="-25" dirty="0">
                <a:latin typeface="Century Gothic"/>
                <a:cs typeface="Century Gothic"/>
              </a:rPr>
              <a:t> </a:t>
            </a:r>
            <a:r>
              <a:rPr sz="2400" dirty="0">
                <a:latin typeface="Century Gothic"/>
                <a:cs typeface="Century Gothic"/>
              </a:rPr>
              <a:t>are</a:t>
            </a:r>
            <a:r>
              <a:rPr sz="2400" spc="20" dirty="0">
                <a:latin typeface="Century Gothic"/>
                <a:cs typeface="Century Gothic"/>
              </a:rPr>
              <a:t> </a:t>
            </a:r>
            <a:r>
              <a:rPr sz="2400" spc="-10" dirty="0">
                <a:latin typeface="Century Gothic"/>
                <a:cs typeface="Century Gothic"/>
              </a:rPr>
              <a:t>sentences.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32294"/>
    </mc:Choice>
    <mc:Fallback>
      <p:transition spd="slow" advTm="3229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588895">
              <a:lnSpc>
                <a:spcPct val="100000"/>
              </a:lnSpc>
              <a:spcBef>
                <a:spcPts val="100"/>
              </a:spcBef>
            </a:pPr>
            <a:r>
              <a:rPr b="1" spc="-10" dirty="0">
                <a:solidFill>
                  <a:schemeClr val="bg1"/>
                </a:solidFill>
              </a:rPr>
              <a:t>Negation</a:t>
            </a:r>
          </a:p>
        </p:txBody>
      </p:sp>
      <p:sp>
        <p:nvSpPr>
          <p:cNvPr id="4" name="object 4"/>
          <p:cNvSpPr txBox="1"/>
          <p:nvPr/>
        </p:nvSpPr>
        <p:spPr>
          <a:xfrm>
            <a:off x="2106426" y="2597526"/>
            <a:ext cx="6786245" cy="1270000"/>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25" dirty="0">
                <a:latin typeface="Century Gothic"/>
                <a:cs typeface="Century Gothic"/>
              </a:rPr>
              <a:t> </a:t>
            </a:r>
            <a:r>
              <a:rPr sz="2400" b="1" dirty="0">
                <a:latin typeface="Century Gothic"/>
                <a:cs typeface="Century Gothic"/>
              </a:rPr>
              <a:t>negation</a:t>
            </a:r>
            <a:r>
              <a:rPr sz="2400" b="1" spc="-15" dirty="0">
                <a:latin typeface="Century Gothic"/>
                <a:cs typeface="Century Gothic"/>
              </a:rPr>
              <a:t> </a:t>
            </a:r>
            <a:r>
              <a:rPr sz="2400" dirty="0">
                <a:latin typeface="Century Gothic"/>
                <a:cs typeface="Century Gothic"/>
              </a:rPr>
              <a:t>of a</a:t>
            </a:r>
            <a:r>
              <a:rPr sz="2400" spc="-25" dirty="0">
                <a:latin typeface="Century Gothic"/>
                <a:cs typeface="Century Gothic"/>
              </a:rPr>
              <a:t> </a:t>
            </a:r>
            <a:r>
              <a:rPr sz="2400" dirty="0">
                <a:latin typeface="Century Gothic"/>
                <a:cs typeface="Century Gothic"/>
              </a:rPr>
              <a:t>sentence</a:t>
            </a:r>
            <a:r>
              <a:rPr sz="2400" spc="10" dirty="0">
                <a:latin typeface="Century Gothic"/>
                <a:cs typeface="Century Gothic"/>
              </a:rPr>
              <a:t> </a:t>
            </a:r>
            <a:r>
              <a:rPr sz="2400" dirty="0">
                <a:latin typeface="Century Gothic"/>
                <a:cs typeface="Century Gothic"/>
              </a:rPr>
              <a:t>is</a:t>
            </a:r>
            <a:r>
              <a:rPr sz="2400" spc="-30" dirty="0">
                <a:latin typeface="Century Gothic"/>
                <a:cs typeface="Century Gothic"/>
              </a:rPr>
              <a:t> </a:t>
            </a:r>
            <a:r>
              <a:rPr sz="2400" dirty="0">
                <a:latin typeface="Century Gothic"/>
                <a:cs typeface="Century Gothic"/>
              </a:rPr>
              <a:t>a</a:t>
            </a:r>
            <a:r>
              <a:rPr sz="2400" spc="-25" dirty="0">
                <a:latin typeface="Century Gothic"/>
                <a:cs typeface="Century Gothic"/>
              </a:rPr>
              <a:t> </a:t>
            </a:r>
            <a:r>
              <a:rPr sz="2400" spc="-10" dirty="0">
                <a:latin typeface="Century Gothic"/>
                <a:cs typeface="Century Gothic"/>
              </a:rPr>
              <a:t>sentence.</a:t>
            </a:r>
            <a:endParaRPr sz="2400" dirty="0">
              <a:latin typeface="Century Gothic"/>
              <a:cs typeface="Century Gothic"/>
            </a:endParaRPr>
          </a:p>
          <a:p>
            <a:pPr>
              <a:spcBef>
                <a:spcPts val="50"/>
              </a:spcBef>
              <a:buClr>
                <a:srgbClr val="7E7E7E"/>
              </a:buClr>
              <a:buFont typeface="Arial"/>
              <a:buChar char="•"/>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For</a:t>
            </a:r>
            <a:r>
              <a:rPr sz="2400" spc="20" dirty="0">
                <a:latin typeface="Century Gothic"/>
                <a:cs typeface="Century Gothic"/>
              </a:rPr>
              <a:t> </a:t>
            </a:r>
            <a:r>
              <a:rPr sz="2400" dirty="0">
                <a:latin typeface="Century Gothic"/>
                <a:cs typeface="Century Gothic"/>
              </a:rPr>
              <a:t>example:</a:t>
            </a:r>
            <a:r>
              <a:rPr sz="2400" spc="-85" dirty="0">
                <a:latin typeface="Century Gothic"/>
                <a:cs typeface="Century Gothic"/>
              </a:rPr>
              <a:t> </a:t>
            </a:r>
            <a:r>
              <a:rPr sz="2400" dirty="0">
                <a:latin typeface="Century Gothic"/>
                <a:cs typeface="Century Gothic"/>
              </a:rPr>
              <a:t>¬</a:t>
            </a:r>
            <a:r>
              <a:rPr sz="2400" spc="-5" dirty="0">
                <a:latin typeface="Century Gothic"/>
                <a:cs typeface="Century Gothic"/>
              </a:rPr>
              <a:t> </a:t>
            </a:r>
            <a:r>
              <a:rPr sz="2400" dirty="0">
                <a:latin typeface="Century Gothic"/>
                <a:cs typeface="Century Gothic"/>
              </a:rPr>
              <a:t>P</a:t>
            </a:r>
            <a:r>
              <a:rPr sz="2400" spc="5" dirty="0">
                <a:latin typeface="Century Gothic"/>
                <a:cs typeface="Century Gothic"/>
              </a:rPr>
              <a:t> </a:t>
            </a:r>
            <a:r>
              <a:rPr sz="2400" dirty="0">
                <a:latin typeface="Century Gothic"/>
                <a:cs typeface="Century Gothic"/>
              </a:rPr>
              <a:t>and</a:t>
            </a:r>
            <a:r>
              <a:rPr sz="2400" spc="10" dirty="0">
                <a:latin typeface="Century Gothic"/>
                <a:cs typeface="Century Gothic"/>
              </a:rPr>
              <a:t> </a:t>
            </a:r>
            <a:r>
              <a:rPr sz="2400" dirty="0">
                <a:latin typeface="Century Gothic"/>
                <a:cs typeface="Century Gothic"/>
              </a:rPr>
              <a:t>¬</a:t>
            </a:r>
            <a:r>
              <a:rPr sz="2400" spc="-5" dirty="0">
                <a:latin typeface="Century Gothic"/>
                <a:cs typeface="Century Gothic"/>
              </a:rPr>
              <a:t> </a:t>
            </a:r>
            <a:r>
              <a:rPr sz="2400" dirty="0">
                <a:latin typeface="Century Gothic"/>
                <a:cs typeface="Century Gothic"/>
              </a:rPr>
              <a:t>false</a:t>
            </a:r>
            <a:r>
              <a:rPr sz="2400" spc="-40" dirty="0">
                <a:latin typeface="Century Gothic"/>
                <a:cs typeface="Century Gothic"/>
              </a:rPr>
              <a:t> </a:t>
            </a:r>
            <a:r>
              <a:rPr sz="2400" dirty="0">
                <a:latin typeface="Century Gothic"/>
                <a:cs typeface="Century Gothic"/>
              </a:rPr>
              <a:t>are</a:t>
            </a:r>
            <a:r>
              <a:rPr sz="2400" spc="5" dirty="0">
                <a:latin typeface="Century Gothic"/>
                <a:cs typeface="Century Gothic"/>
              </a:rPr>
              <a:t> </a:t>
            </a:r>
            <a:r>
              <a:rPr sz="2400" spc="-10" dirty="0">
                <a:latin typeface="Century Gothic"/>
                <a:cs typeface="Century Gothic"/>
              </a:rPr>
              <a:t>sentences.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27018"/>
    </mc:Choice>
    <mc:Fallback>
      <p:transition spd="slow" advTm="2701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761232" y="502919"/>
            <a:ext cx="4669536"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131060">
              <a:lnSpc>
                <a:spcPct val="100000"/>
              </a:lnSpc>
              <a:spcBef>
                <a:spcPts val="100"/>
              </a:spcBef>
            </a:pPr>
            <a:r>
              <a:rPr b="1" spc="-10" dirty="0">
                <a:solidFill>
                  <a:schemeClr val="bg1"/>
                </a:solidFill>
              </a:rPr>
              <a:t>Conjunction</a:t>
            </a:r>
          </a:p>
        </p:txBody>
      </p:sp>
      <p:sp>
        <p:nvSpPr>
          <p:cNvPr id="4" name="object 4"/>
          <p:cNvSpPr txBox="1"/>
          <p:nvPr/>
        </p:nvSpPr>
        <p:spPr>
          <a:xfrm>
            <a:off x="1676400" y="2699127"/>
            <a:ext cx="7121525" cy="251396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20" dirty="0">
                <a:latin typeface="Century Gothic"/>
                <a:cs typeface="Century Gothic"/>
              </a:rPr>
              <a:t> </a:t>
            </a:r>
            <a:r>
              <a:rPr sz="2400" b="1" dirty="0">
                <a:latin typeface="Century Gothic"/>
                <a:cs typeface="Century Gothic"/>
              </a:rPr>
              <a:t>conjunction</a:t>
            </a:r>
            <a:r>
              <a:rPr sz="2400" dirty="0">
                <a:latin typeface="Century Gothic"/>
                <a:cs typeface="Century Gothic"/>
              </a:rPr>
              <a:t>,</a:t>
            </a:r>
            <a:r>
              <a:rPr sz="2400" spc="-15" dirty="0">
                <a:latin typeface="Century Gothic"/>
                <a:cs typeface="Century Gothic"/>
              </a:rPr>
              <a:t> </a:t>
            </a:r>
            <a:r>
              <a:rPr sz="2400" dirty="0">
                <a:latin typeface="Century Gothic"/>
                <a:cs typeface="Century Gothic"/>
              </a:rPr>
              <a:t>or</a:t>
            </a:r>
            <a:r>
              <a:rPr sz="2400" spc="-25" dirty="0">
                <a:latin typeface="Century Gothic"/>
                <a:cs typeface="Century Gothic"/>
              </a:rPr>
              <a:t> </a:t>
            </a:r>
            <a:r>
              <a:rPr sz="2400" dirty="0">
                <a:latin typeface="Century Gothic"/>
                <a:cs typeface="Century Gothic"/>
              </a:rPr>
              <a:t>and,</a:t>
            </a:r>
            <a:r>
              <a:rPr sz="2400" spc="-40" dirty="0">
                <a:latin typeface="Century Gothic"/>
                <a:cs typeface="Century Gothic"/>
              </a:rPr>
              <a:t> </a:t>
            </a:r>
            <a:r>
              <a:rPr sz="2400" dirty="0">
                <a:latin typeface="Century Gothic"/>
                <a:cs typeface="Century Gothic"/>
              </a:rPr>
              <a:t>of</a:t>
            </a:r>
            <a:r>
              <a:rPr sz="2400" spc="-15" dirty="0">
                <a:latin typeface="Century Gothic"/>
                <a:cs typeface="Century Gothic"/>
              </a:rPr>
              <a:t> </a:t>
            </a:r>
            <a:r>
              <a:rPr sz="2400" dirty="0">
                <a:latin typeface="Century Gothic"/>
                <a:cs typeface="Century Gothic"/>
              </a:rPr>
              <a:t>two</a:t>
            </a:r>
            <a:r>
              <a:rPr sz="2400" spc="-10" dirty="0">
                <a:latin typeface="Century Gothic"/>
                <a:cs typeface="Century Gothic"/>
              </a:rPr>
              <a:t> </a:t>
            </a:r>
            <a:r>
              <a:rPr sz="2400" dirty="0">
                <a:latin typeface="Century Gothic"/>
                <a:cs typeface="Century Gothic"/>
              </a:rPr>
              <a:t>sentences</a:t>
            </a:r>
            <a:r>
              <a:rPr sz="2400" spc="10" dirty="0">
                <a:latin typeface="Century Gothic"/>
                <a:cs typeface="Century Gothic"/>
              </a:rPr>
              <a:t> </a:t>
            </a:r>
            <a:r>
              <a:rPr sz="2400" dirty="0">
                <a:latin typeface="Century Gothic"/>
                <a:cs typeface="Century Gothic"/>
              </a:rPr>
              <a:t>is</a:t>
            </a:r>
            <a:r>
              <a:rPr sz="2400" spc="-15" dirty="0">
                <a:latin typeface="Century Gothic"/>
                <a:cs typeface="Century Gothic"/>
              </a:rPr>
              <a:t> </a:t>
            </a:r>
            <a:r>
              <a:rPr sz="2400" spc="-50" dirty="0">
                <a:latin typeface="Century Gothic"/>
                <a:cs typeface="Century Gothic"/>
              </a:rPr>
              <a:t>a</a:t>
            </a:r>
            <a:endParaRPr sz="2400" dirty="0">
              <a:latin typeface="Century Gothic"/>
              <a:cs typeface="Century Gothic"/>
            </a:endParaRPr>
          </a:p>
          <a:p>
            <a:pPr marL="356870"/>
            <a:r>
              <a:rPr sz="2400" spc="-10" dirty="0">
                <a:latin typeface="Century Gothic"/>
                <a:cs typeface="Century Gothic"/>
              </a:rPr>
              <a:t>sentence.</a:t>
            </a:r>
            <a:endParaRPr sz="2400" dirty="0">
              <a:latin typeface="Century Gothic"/>
              <a:cs typeface="Century Gothic"/>
            </a:endParaRPr>
          </a:p>
          <a:p>
            <a:pPr>
              <a:spcBef>
                <a:spcPts val="30"/>
              </a:spcBef>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For</a:t>
            </a:r>
            <a:r>
              <a:rPr sz="2400" spc="20" dirty="0">
                <a:latin typeface="Century Gothic"/>
                <a:cs typeface="Century Gothic"/>
              </a:rPr>
              <a:t> </a:t>
            </a:r>
            <a:r>
              <a:rPr sz="2400" dirty="0">
                <a:latin typeface="Century Gothic"/>
                <a:cs typeface="Century Gothic"/>
              </a:rPr>
              <a:t>example:</a:t>
            </a:r>
            <a:r>
              <a:rPr sz="2400" spc="-85" dirty="0">
                <a:latin typeface="Century Gothic"/>
                <a:cs typeface="Century Gothic"/>
              </a:rPr>
              <a:t> </a:t>
            </a:r>
            <a:r>
              <a:rPr sz="2400" dirty="0">
                <a:latin typeface="Century Gothic"/>
                <a:cs typeface="Century Gothic"/>
              </a:rPr>
              <a:t>P</a:t>
            </a:r>
            <a:r>
              <a:rPr sz="2400" spc="10" dirty="0">
                <a:latin typeface="Century Gothic"/>
                <a:cs typeface="Century Gothic"/>
              </a:rPr>
              <a:t> </a:t>
            </a:r>
            <a:r>
              <a:rPr sz="2400" dirty="0">
                <a:latin typeface="Cambria Math"/>
                <a:cs typeface="Cambria Math"/>
              </a:rPr>
              <a:t>∧</a:t>
            </a:r>
            <a:r>
              <a:rPr sz="2400" spc="140" dirty="0">
                <a:latin typeface="Cambria Math"/>
                <a:cs typeface="Cambria Math"/>
              </a:rPr>
              <a:t> </a:t>
            </a:r>
            <a:r>
              <a:rPr sz="2400" dirty="0">
                <a:latin typeface="Century Gothic"/>
                <a:cs typeface="Century Gothic"/>
              </a:rPr>
              <a:t>Q</a:t>
            </a:r>
            <a:r>
              <a:rPr sz="2400" spc="-25" dirty="0">
                <a:latin typeface="Century Gothic"/>
                <a:cs typeface="Century Gothic"/>
              </a:rPr>
              <a:t> </a:t>
            </a:r>
            <a:r>
              <a:rPr sz="2400" dirty="0">
                <a:latin typeface="Century Gothic"/>
                <a:cs typeface="Century Gothic"/>
              </a:rPr>
              <a:t>is</a:t>
            </a:r>
            <a:r>
              <a:rPr sz="2400" spc="5" dirty="0">
                <a:latin typeface="Century Gothic"/>
                <a:cs typeface="Century Gothic"/>
              </a:rPr>
              <a:t> </a:t>
            </a:r>
            <a:r>
              <a:rPr sz="2400" dirty="0">
                <a:latin typeface="Century Gothic"/>
                <a:cs typeface="Century Gothic"/>
              </a:rPr>
              <a:t>a</a:t>
            </a:r>
            <a:r>
              <a:rPr sz="2400" spc="-10" dirty="0">
                <a:latin typeface="Century Gothic"/>
                <a:cs typeface="Century Gothic"/>
              </a:rPr>
              <a:t> sentence.</a:t>
            </a:r>
            <a:endParaRPr sz="2400" dirty="0">
              <a:latin typeface="Century Gothic"/>
              <a:cs typeface="Century Gothic"/>
            </a:endParaRPr>
          </a:p>
          <a:p>
            <a:pPr>
              <a:spcBef>
                <a:spcPts val="10"/>
              </a:spcBef>
              <a:buClr>
                <a:srgbClr val="7E7E7E"/>
              </a:buClr>
              <a:buFont typeface="Arial"/>
              <a:buChar char="•"/>
            </a:pPr>
            <a:endParaRPr sz="330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P</a:t>
            </a:r>
            <a:r>
              <a:rPr sz="2400" spc="-5" dirty="0">
                <a:latin typeface="Century Gothic"/>
                <a:cs typeface="Century Gothic"/>
              </a:rPr>
              <a:t> </a:t>
            </a:r>
            <a:r>
              <a:rPr sz="2400" dirty="0">
                <a:latin typeface="Century Gothic"/>
                <a:cs typeface="Century Gothic"/>
              </a:rPr>
              <a:t>and</a:t>
            </a:r>
            <a:r>
              <a:rPr sz="2400" spc="20" dirty="0">
                <a:latin typeface="Century Gothic"/>
                <a:cs typeface="Century Gothic"/>
              </a:rPr>
              <a:t> </a:t>
            </a:r>
            <a:r>
              <a:rPr sz="2400" dirty="0">
                <a:latin typeface="Century Gothic"/>
                <a:cs typeface="Century Gothic"/>
              </a:rPr>
              <a:t>Q</a:t>
            </a:r>
            <a:r>
              <a:rPr sz="2400" spc="-15" dirty="0">
                <a:latin typeface="Century Gothic"/>
                <a:cs typeface="Century Gothic"/>
              </a:rPr>
              <a:t> </a:t>
            </a:r>
            <a:r>
              <a:rPr sz="2400" dirty="0">
                <a:latin typeface="Century Gothic"/>
                <a:cs typeface="Century Gothic"/>
              </a:rPr>
              <a:t>are</a:t>
            </a:r>
            <a:r>
              <a:rPr sz="2400" spc="10" dirty="0">
                <a:latin typeface="Century Gothic"/>
                <a:cs typeface="Century Gothic"/>
              </a:rPr>
              <a:t> </a:t>
            </a:r>
            <a:r>
              <a:rPr sz="2400" dirty="0">
                <a:latin typeface="Century Gothic"/>
                <a:cs typeface="Century Gothic"/>
              </a:rPr>
              <a:t>called</a:t>
            </a:r>
            <a:r>
              <a:rPr sz="2400" spc="-50" dirty="0">
                <a:latin typeface="Century Gothic"/>
                <a:cs typeface="Century Gothic"/>
              </a:rPr>
              <a:t> </a:t>
            </a:r>
            <a:r>
              <a:rPr sz="2400" b="1" spc="-10" dirty="0">
                <a:latin typeface="Century Gothic"/>
                <a:cs typeface="Century Gothic"/>
              </a:rPr>
              <a:t>Conjuncts</a:t>
            </a:r>
            <a:r>
              <a:rPr sz="2400" spc="-10" dirty="0">
                <a:latin typeface="Century Gothic"/>
                <a:cs typeface="Century Gothic"/>
              </a:rPr>
              <a: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29880"/>
    </mc:Choice>
    <mc:Fallback>
      <p:transition spd="slow" advTm="298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838199" y="0"/>
            <a:ext cx="10515600" cy="1433513"/>
          </a:xfrm>
          <a:prstGeom prst="rect">
            <a:avLst/>
          </a:prstGeom>
        </p:spPr>
        <p:txBody>
          <a:bodyPr vert="horz" wrap="square" lIns="0" tIns="749427" rIns="0" bIns="0" rtlCol="0" anchor="ctr">
            <a:spAutoFit/>
          </a:bodyPr>
          <a:lstStyle/>
          <a:p>
            <a:pPr marL="2252980">
              <a:lnSpc>
                <a:spcPct val="100000"/>
              </a:lnSpc>
              <a:spcBef>
                <a:spcPts val="100"/>
              </a:spcBef>
            </a:pPr>
            <a:r>
              <a:rPr b="1" spc="-10" dirty="0">
                <a:solidFill>
                  <a:schemeClr val="bg1"/>
                </a:solidFill>
              </a:rPr>
              <a:t>Disjunction</a:t>
            </a:r>
          </a:p>
        </p:txBody>
      </p:sp>
      <p:sp>
        <p:nvSpPr>
          <p:cNvPr id="4" name="object 4"/>
          <p:cNvSpPr txBox="1"/>
          <p:nvPr/>
        </p:nvSpPr>
        <p:spPr>
          <a:xfrm>
            <a:off x="2060245" y="2311200"/>
            <a:ext cx="6646545" cy="251396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30" dirty="0">
                <a:latin typeface="Century Gothic"/>
                <a:cs typeface="Century Gothic"/>
              </a:rPr>
              <a:t> </a:t>
            </a:r>
            <a:r>
              <a:rPr sz="2400" b="1" dirty="0">
                <a:latin typeface="Century Gothic"/>
                <a:cs typeface="Century Gothic"/>
              </a:rPr>
              <a:t>disjunction</a:t>
            </a:r>
            <a:r>
              <a:rPr sz="2400" dirty="0">
                <a:latin typeface="Century Gothic"/>
                <a:cs typeface="Century Gothic"/>
              </a:rPr>
              <a:t>,</a:t>
            </a:r>
            <a:r>
              <a:rPr sz="2400" spc="-45" dirty="0">
                <a:latin typeface="Century Gothic"/>
                <a:cs typeface="Century Gothic"/>
              </a:rPr>
              <a:t> </a:t>
            </a:r>
            <a:r>
              <a:rPr sz="2400" dirty="0">
                <a:latin typeface="Century Gothic"/>
                <a:cs typeface="Century Gothic"/>
              </a:rPr>
              <a:t>or</a:t>
            </a:r>
            <a:r>
              <a:rPr sz="2400" spc="-5" dirty="0">
                <a:latin typeface="Century Gothic"/>
                <a:cs typeface="Century Gothic"/>
              </a:rPr>
              <a:t> </a:t>
            </a:r>
            <a:r>
              <a:rPr sz="2400" dirty="0">
                <a:latin typeface="Century Gothic"/>
                <a:cs typeface="Century Gothic"/>
              </a:rPr>
              <a:t>or,</a:t>
            </a:r>
            <a:r>
              <a:rPr sz="2400" spc="-10" dirty="0">
                <a:latin typeface="Century Gothic"/>
                <a:cs typeface="Century Gothic"/>
              </a:rPr>
              <a:t> </a:t>
            </a:r>
            <a:r>
              <a:rPr sz="2400" dirty="0">
                <a:latin typeface="Century Gothic"/>
                <a:cs typeface="Century Gothic"/>
              </a:rPr>
              <a:t>of</a:t>
            </a:r>
            <a:r>
              <a:rPr sz="2400" spc="-35" dirty="0">
                <a:latin typeface="Century Gothic"/>
                <a:cs typeface="Century Gothic"/>
              </a:rPr>
              <a:t> </a:t>
            </a:r>
            <a:r>
              <a:rPr sz="2400" dirty="0">
                <a:latin typeface="Century Gothic"/>
                <a:cs typeface="Century Gothic"/>
              </a:rPr>
              <a:t>two</a:t>
            </a:r>
            <a:r>
              <a:rPr sz="2400" spc="15" dirty="0">
                <a:latin typeface="Century Gothic"/>
                <a:cs typeface="Century Gothic"/>
              </a:rPr>
              <a:t> </a:t>
            </a:r>
            <a:r>
              <a:rPr sz="2400" dirty="0">
                <a:latin typeface="Century Gothic"/>
                <a:cs typeface="Century Gothic"/>
              </a:rPr>
              <a:t>sentences</a:t>
            </a:r>
            <a:r>
              <a:rPr sz="2400" spc="10" dirty="0">
                <a:latin typeface="Century Gothic"/>
                <a:cs typeface="Century Gothic"/>
              </a:rPr>
              <a:t> </a:t>
            </a:r>
            <a:r>
              <a:rPr sz="2400" dirty="0">
                <a:latin typeface="Century Gothic"/>
                <a:cs typeface="Century Gothic"/>
              </a:rPr>
              <a:t>is</a:t>
            </a:r>
            <a:r>
              <a:rPr sz="2400" spc="-15" dirty="0">
                <a:latin typeface="Century Gothic"/>
                <a:cs typeface="Century Gothic"/>
              </a:rPr>
              <a:t> </a:t>
            </a:r>
            <a:r>
              <a:rPr sz="2400" spc="-50" dirty="0">
                <a:latin typeface="Century Gothic"/>
                <a:cs typeface="Century Gothic"/>
              </a:rPr>
              <a:t>a</a:t>
            </a:r>
            <a:endParaRPr sz="2400" dirty="0">
              <a:latin typeface="Century Gothic"/>
              <a:cs typeface="Century Gothic"/>
            </a:endParaRPr>
          </a:p>
          <a:p>
            <a:pPr marL="356870"/>
            <a:r>
              <a:rPr sz="2400" spc="-10" dirty="0">
                <a:latin typeface="Century Gothic"/>
                <a:cs typeface="Century Gothic"/>
              </a:rPr>
              <a:t>sentence.</a:t>
            </a:r>
            <a:endParaRPr sz="2400" dirty="0">
              <a:latin typeface="Century Gothic"/>
              <a:cs typeface="Century Gothic"/>
            </a:endParaRPr>
          </a:p>
          <a:p>
            <a:pPr>
              <a:spcBef>
                <a:spcPts val="30"/>
              </a:spcBef>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For</a:t>
            </a:r>
            <a:r>
              <a:rPr sz="2400" spc="20" dirty="0">
                <a:latin typeface="Century Gothic"/>
                <a:cs typeface="Century Gothic"/>
              </a:rPr>
              <a:t> </a:t>
            </a:r>
            <a:r>
              <a:rPr sz="2400" dirty="0">
                <a:latin typeface="Century Gothic"/>
                <a:cs typeface="Century Gothic"/>
              </a:rPr>
              <a:t>example:</a:t>
            </a:r>
            <a:r>
              <a:rPr sz="2400" spc="-85" dirty="0">
                <a:latin typeface="Century Gothic"/>
                <a:cs typeface="Century Gothic"/>
              </a:rPr>
              <a:t> </a:t>
            </a:r>
            <a:r>
              <a:rPr sz="2400" dirty="0">
                <a:latin typeface="Century Gothic"/>
                <a:cs typeface="Century Gothic"/>
              </a:rPr>
              <a:t>P</a:t>
            </a:r>
            <a:r>
              <a:rPr sz="2400" spc="10" dirty="0">
                <a:latin typeface="Century Gothic"/>
                <a:cs typeface="Century Gothic"/>
              </a:rPr>
              <a:t> </a:t>
            </a:r>
            <a:r>
              <a:rPr sz="2400" dirty="0">
                <a:latin typeface="Cambria Math"/>
                <a:cs typeface="Cambria Math"/>
              </a:rPr>
              <a:t>∨</a:t>
            </a:r>
            <a:r>
              <a:rPr sz="2400" spc="140" dirty="0">
                <a:latin typeface="Cambria Math"/>
                <a:cs typeface="Cambria Math"/>
              </a:rPr>
              <a:t> </a:t>
            </a:r>
            <a:r>
              <a:rPr sz="2400" dirty="0">
                <a:latin typeface="Century Gothic"/>
                <a:cs typeface="Century Gothic"/>
              </a:rPr>
              <a:t>Q</a:t>
            </a:r>
            <a:r>
              <a:rPr sz="2400" spc="-25" dirty="0">
                <a:latin typeface="Century Gothic"/>
                <a:cs typeface="Century Gothic"/>
              </a:rPr>
              <a:t> </a:t>
            </a:r>
            <a:r>
              <a:rPr sz="2400" dirty="0">
                <a:latin typeface="Century Gothic"/>
                <a:cs typeface="Century Gothic"/>
              </a:rPr>
              <a:t>is</a:t>
            </a:r>
            <a:r>
              <a:rPr sz="2400" spc="5" dirty="0">
                <a:latin typeface="Century Gothic"/>
                <a:cs typeface="Century Gothic"/>
              </a:rPr>
              <a:t> </a:t>
            </a:r>
            <a:r>
              <a:rPr sz="2400" dirty="0">
                <a:latin typeface="Century Gothic"/>
                <a:cs typeface="Century Gothic"/>
              </a:rPr>
              <a:t>a</a:t>
            </a:r>
            <a:r>
              <a:rPr sz="2400" spc="-10" dirty="0">
                <a:latin typeface="Century Gothic"/>
                <a:cs typeface="Century Gothic"/>
              </a:rPr>
              <a:t> sentence.</a:t>
            </a:r>
            <a:endParaRPr sz="2400" dirty="0">
              <a:latin typeface="Century Gothic"/>
              <a:cs typeface="Century Gothic"/>
            </a:endParaRPr>
          </a:p>
          <a:p>
            <a:pPr>
              <a:spcBef>
                <a:spcPts val="10"/>
              </a:spcBef>
              <a:buClr>
                <a:srgbClr val="7E7E7E"/>
              </a:buClr>
              <a:buFont typeface="Arial"/>
              <a:buChar char="•"/>
            </a:pPr>
            <a:endParaRPr sz="330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P</a:t>
            </a:r>
            <a:r>
              <a:rPr sz="2400" spc="-5" dirty="0">
                <a:latin typeface="Century Gothic"/>
                <a:cs typeface="Century Gothic"/>
              </a:rPr>
              <a:t> </a:t>
            </a:r>
            <a:r>
              <a:rPr sz="2400" dirty="0">
                <a:latin typeface="Century Gothic"/>
                <a:cs typeface="Century Gothic"/>
              </a:rPr>
              <a:t>and</a:t>
            </a:r>
            <a:r>
              <a:rPr sz="2400" spc="20" dirty="0">
                <a:latin typeface="Century Gothic"/>
                <a:cs typeface="Century Gothic"/>
              </a:rPr>
              <a:t> </a:t>
            </a:r>
            <a:r>
              <a:rPr sz="2400" dirty="0">
                <a:latin typeface="Century Gothic"/>
                <a:cs typeface="Century Gothic"/>
              </a:rPr>
              <a:t>Q</a:t>
            </a:r>
            <a:r>
              <a:rPr sz="2400" spc="-15" dirty="0">
                <a:latin typeface="Century Gothic"/>
                <a:cs typeface="Century Gothic"/>
              </a:rPr>
              <a:t> </a:t>
            </a:r>
            <a:r>
              <a:rPr sz="2400" dirty="0">
                <a:latin typeface="Century Gothic"/>
                <a:cs typeface="Century Gothic"/>
              </a:rPr>
              <a:t>are</a:t>
            </a:r>
            <a:r>
              <a:rPr sz="2400" spc="10" dirty="0">
                <a:latin typeface="Century Gothic"/>
                <a:cs typeface="Century Gothic"/>
              </a:rPr>
              <a:t> </a:t>
            </a:r>
            <a:r>
              <a:rPr sz="2400" dirty="0">
                <a:latin typeface="Century Gothic"/>
                <a:cs typeface="Century Gothic"/>
              </a:rPr>
              <a:t>called</a:t>
            </a:r>
            <a:r>
              <a:rPr sz="2400" spc="-50" dirty="0">
                <a:latin typeface="Century Gothic"/>
                <a:cs typeface="Century Gothic"/>
              </a:rPr>
              <a:t> </a:t>
            </a:r>
            <a:r>
              <a:rPr sz="2400" b="1" spc="-10" dirty="0">
                <a:latin typeface="Century Gothic"/>
                <a:cs typeface="Century Gothic"/>
              </a:rPr>
              <a:t>Disjuncts</a:t>
            </a:r>
            <a:r>
              <a:rPr sz="2400" spc="-10" dirty="0">
                <a:latin typeface="Century Gothic"/>
                <a:cs typeface="Century Gothic"/>
              </a:rPr>
              <a: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34032"/>
    </mc:Choice>
    <mc:Fallback>
      <p:transition spd="slow" advTm="340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1676400" y="0"/>
            <a:ext cx="6479309" cy="1433513"/>
          </a:xfrm>
          <a:prstGeom prst="rect">
            <a:avLst/>
          </a:prstGeom>
        </p:spPr>
        <p:txBody>
          <a:bodyPr vert="horz" wrap="square" lIns="0" tIns="749427" rIns="0" bIns="0" rtlCol="0" anchor="ctr">
            <a:spAutoFit/>
          </a:bodyPr>
          <a:lstStyle/>
          <a:p>
            <a:pPr marL="2252980">
              <a:lnSpc>
                <a:spcPct val="100000"/>
              </a:lnSpc>
              <a:spcBef>
                <a:spcPts val="100"/>
              </a:spcBef>
            </a:pPr>
            <a:r>
              <a:rPr b="1" spc="-10" dirty="0">
                <a:solidFill>
                  <a:schemeClr val="bg1"/>
                </a:solidFill>
              </a:rPr>
              <a:t>Implication</a:t>
            </a:r>
          </a:p>
        </p:txBody>
      </p:sp>
      <p:sp>
        <p:nvSpPr>
          <p:cNvPr id="4" name="object 4"/>
          <p:cNvSpPr txBox="1"/>
          <p:nvPr/>
        </p:nvSpPr>
        <p:spPr>
          <a:xfrm>
            <a:off x="2032535" y="2154182"/>
            <a:ext cx="7703820" cy="295338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25" dirty="0">
                <a:latin typeface="Century Gothic"/>
                <a:cs typeface="Century Gothic"/>
              </a:rPr>
              <a:t> </a:t>
            </a:r>
            <a:r>
              <a:rPr sz="2400" b="1" dirty="0">
                <a:latin typeface="Century Gothic"/>
                <a:cs typeface="Century Gothic"/>
              </a:rPr>
              <a:t>implication</a:t>
            </a:r>
            <a:r>
              <a:rPr sz="2400" b="1" spc="-35" dirty="0">
                <a:latin typeface="Century Gothic"/>
                <a:cs typeface="Century Gothic"/>
              </a:rPr>
              <a:t> </a:t>
            </a:r>
            <a:r>
              <a:rPr sz="2400" dirty="0">
                <a:latin typeface="Century Gothic"/>
                <a:cs typeface="Century Gothic"/>
              </a:rPr>
              <a:t>of</a:t>
            </a:r>
            <a:r>
              <a:rPr sz="2400" spc="-5" dirty="0">
                <a:latin typeface="Century Gothic"/>
                <a:cs typeface="Century Gothic"/>
              </a:rPr>
              <a:t> </a:t>
            </a:r>
            <a:r>
              <a:rPr sz="2400" dirty="0">
                <a:latin typeface="Century Gothic"/>
                <a:cs typeface="Century Gothic"/>
              </a:rPr>
              <a:t>one</a:t>
            </a:r>
            <a:r>
              <a:rPr sz="2400" spc="-30" dirty="0">
                <a:latin typeface="Century Gothic"/>
                <a:cs typeface="Century Gothic"/>
              </a:rPr>
              <a:t> </a:t>
            </a:r>
            <a:r>
              <a:rPr sz="2400" dirty="0">
                <a:latin typeface="Century Gothic"/>
                <a:cs typeface="Century Gothic"/>
              </a:rPr>
              <a:t>sentence</a:t>
            </a:r>
            <a:r>
              <a:rPr sz="2400" spc="5" dirty="0">
                <a:latin typeface="Century Gothic"/>
                <a:cs typeface="Century Gothic"/>
              </a:rPr>
              <a:t> </a:t>
            </a:r>
            <a:r>
              <a:rPr sz="2400" dirty="0">
                <a:latin typeface="Century Gothic"/>
                <a:cs typeface="Century Gothic"/>
              </a:rPr>
              <a:t>from</a:t>
            </a:r>
            <a:r>
              <a:rPr sz="2400" spc="-5" dirty="0">
                <a:latin typeface="Century Gothic"/>
                <a:cs typeface="Century Gothic"/>
              </a:rPr>
              <a:t> </a:t>
            </a:r>
            <a:r>
              <a:rPr sz="2400" dirty="0">
                <a:latin typeface="Century Gothic"/>
                <a:cs typeface="Century Gothic"/>
              </a:rPr>
              <a:t>another</a:t>
            </a:r>
            <a:r>
              <a:rPr sz="2400" spc="15" dirty="0">
                <a:latin typeface="Century Gothic"/>
                <a:cs typeface="Century Gothic"/>
              </a:rPr>
              <a:t> </a:t>
            </a:r>
            <a:r>
              <a:rPr sz="2400" dirty="0">
                <a:latin typeface="Century Gothic"/>
                <a:cs typeface="Century Gothic"/>
              </a:rPr>
              <a:t>is</a:t>
            </a:r>
            <a:r>
              <a:rPr sz="2400" spc="-20" dirty="0">
                <a:latin typeface="Century Gothic"/>
                <a:cs typeface="Century Gothic"/>
              </a:rPr>
              <a:t> </a:t>
            </a:r>
            <a:r>
              <a:rPr sz="2400" spc="-50" dirty="0">
                <a:latin typeface="Century Gothic"/>
                <a:cs typeface="Century Gothic"/>
              </a:rPr>
              <a:t>a</a:t>
            </a:r>
            <a:endParaRPr sz="2400" dirty="0">
              <a:latin typeface="Century Gothic"/>
              <a:cs typeface="Century Gothic"/>
            </a:endParaRPr>
          </a:p>
          <a:p>
            <a:pPr marL="356870"/>
            <a:r>
              <a:rPr sz="2400" spc="-10" dirty="0">
                <a:latin typeface="Century Gothic"/>
                <a:cs typeface="Century Gothic"/>
              </a:rPr>
              <a:t>sentence.</a:t>
            </a:r>
            <a:endParaRPr sz="2400" dirty="0">
              <a:latin typeface="Century Gothic"/>
              <a:cs typeface="Century Gothic"/>
            </a:endParaRPr>
          </a:p>
          <a:p>
            <a:pPr>
              <a:spcBef>
                <a:spcPts val="50"/>
              </a:spcBef>
            </a:pPr>
            <a:endParaRPr sz="3250" dirty="0">
              <a:latin typeface="Century Gothic"/>
              <a:cs typeface="Century Gothic"/>
            </a:endParaRPr>
          </a:p>
          <a:p>
            <a:pPr marL="356870" indent="-344805">
              <a:spcBef>
                <a:spcPts val="5"/>
              </a:spcBef>
              <a:buFont typeface="Arial"/>
              <a:buChar char="•"/>
              <a:tabLst>
                <a:tab pos="356870" algn="l"/>
                <a:tab pos="357505" algn="l"/>
              </a:tabLst>
            </a:pPr>
            <a:r>
              <a:rPr sz="2400" dirty="0">
                <a:latin typeface="Century Gothic"/>
                <a:cs typeface="Century Gothic"/>
              </a:rPr>
              <a:t>For</a:t>
            </a:r>
            <a:r>
              <a:rPr sz="2400" spc="30" dirty="0">
                <a:latin typeface="Century Gothic"/>
                <a:cs typeface="Century Gothic"/>
              </a:rPr>
              <a:t> </a:t>
            </a:r>
            <a:r>
              <a:rPr sz="2400" dirty="0">
                <a:latin typeface="Century Gothic"/>
                <a:cs typeface="Century Gothic"/>
              </a:rPr>
              <a:t>example:</a:t>
            </a:r>
            <a:r>
              <a:rPr sz="2400" spc="-85" dirty="0">
                <a:latin typeface="Century Gothic"/>
                <a:cs typeface="Century Gothic"/>
              </a:rPr>
              <a:t> </a:t>
            </a:r>
            <a:r>
              <a:rPr sz="2400" dirty="0">
                <a:latin typeface="Century Gothic"/>
                <a:cs typeface="Century Gothic"/>
              </a:rPr>
              <a:t>P → Q</a:t>
            </a:r>
            <a:r>
              <a:rPr sz="2400" spc="-20" dirty="0">
                <a:latin typeface="Century Gothic"/>
                <a:cs typeface="Century Gothic"/>
              </a:rPr>
              <a:t> </a:t>
            </a:r>
            <a:r>
              <a:rPr sz="2400" dirty="0">
                <a:latin typeface="Century Gothic"/>
                <a:cs typeface="Century Gothic"/>
              </a:rPr>
              <a:t>is</a:t>
            </a:r>
            <a:r>
              <a:rPr sz="2400" spc="5" dirty="0">
                <a:latin typeface="Century Gothic"/>
                <a:cs typeface="Century Gothic"/>
              </a:rPr>
              <a:t> </a:t>
            </a:r>
            <a:r>
              <a:rPr sz="2400" dirty="0">
                <a:latin typeface="Century Gothic"/>
                <a:cs typeface="Century Gothic"/>
              </a:rPr>
              <a:t>a</a:t>
            </a:r>
            <a:r>
              <a:rPr sz="2400" spc="-10" dirty="0">
                <a:latin typeface="Century Gothic"/>
                <a:cs typeface="Century Gothic"/>
              </a:rPr>
              <a:t> sentence.</a:t>
            </a:r>
            <a:endParaRPr sz="2400" dirty="0">
              <a:latin typeface="Century Gothic"/>
              <a:cs typeface="Century Gothic"/>
            </a:endParaRPr>
          </a:p>
          <a:p>
            <a:pPr>
              <a:spcBef>
                <a:spcPts val="45"/>
              </a:spcBef>
              <a:buClr>
                <a:srgbClr val="7E7E7E"/>
              </a:buClr>
              <a:buFont typeface="Arial"/>
              <a:buChar char="•"/>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P is</a:t>
            </a:r>
            <a:r>
              <a:rPr sz="2400" spc="-10" dirty="0">
                <a:latin typeface="Century Gothic"/>
                <a:cs typeface="Century Gothic"/>
              </a:rPr>
              <a:t> </a:t>
            </a:r>
            <a:r>
              <a:rPr sz="2400" dirty="0">
                <a:latin typeface="Century Gothic"/>
                <a:cs typeface="Century Gothic"/>
              </a:rPr>
              <a:t>called</a:t>
            </a:r>
            <a:r>
              <a:rPr sz="2400" spc="-60" dirty="0">
                <a:latin typeface="Century Gothic"/>
                <a:cs typeface="Century Gothic"/>
              </a:rPr>
              <a:t> </a:t>
            </a:r>
            <a:r>
              <a:rPr sz="2400" b="1" dirty="0">
                <a:latin typeface="Century Gothic"/>
                <a:cs typeface="Century Gothic"/>
              </a:rPr>
              <a:t>premise</a:t>
            </a:r>
            <a:r>
              <a:rPr sz="2400" b="1" spc="-15" dirty="0">
                <a:latin typeface="Century Gothic"/>
                <a:cs typeface="Century Gothic"/>
              </a:rPr>
              <a:t> </a:t>
            </a:r>
            <a:r>
              <a:rPr sz="2400" dirty="0">
                <a:latin typeface="Century Gothic"/>
                <a:cs typeface="Century Gothic"/>
              </a:rPr>
              <a:t>/</a:t>
            </a:r>
            <a:r>
              <a:rPr sz="2400" spc="20" dirty="0">
                <a:latin typeface="Century Gothic"/>
                <a:cs typeface="Century Gothic"/>
              </a:rPr>
              <a:t> </a:t>
            </a:r>
            <a:r>
              <a:rPr sz="2400" b="1" spc="-10" dirty="0">
                <a:latin typeface="Century Gothic"/>
                <a:cs typeface="Century Gothic"/>
              </a:rPr>
              <a:t>antecedent</a:t>
            </a:r>
            <a:r>
              <a:rPr sz="2400" spc="-10" dirty="0">
                <a:latin typeface="Century Gothic"/>
                <a:cs typeface="Century Gothic"/>
              </a:rPr>
              <a:t>.</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Q</a:t>
            </a:r>
            <a:r>
              <a:rPr sz="2400" spc="-5" dirty="0">
                <a:latin typeface="Century Gothic"/>
                <a:cs typeface="Century Gothic"/>
              </a:rPr>
              <a:t> </a:t>
            </a:r>
            <a:r>
              <a:rPr sz="2400" dirty="0">
                <a:latin typeface="Century Gothic"/>
                <a:cs typeface="Century Gothic"/>
              </a:rPr>
              <a:t>is</a:t>
            </a:r>
            <a:r>
              <a:rPr sz="2400" spc="-20" dirty="0">
                <a:latin typeface="Century Gothic"/>
                <a:cs typeface="Century Gothic"/>
              </a:rPr>
              <a:t> </a:t>
            </a:r>
            <a:r>
              <a:rPr sz="2400" dirty="0">
                <a:latin typeface="Century Gothic"/>
                <a:cs typeface="Century Gothic"/>
              </a:rPr>
              <a:t>called</a:t>
            </a:r>
            <a:r>
              <a:rPr sz="2400" spc="-50" dirty="0">
                <a:latin typeface="Century Gothic"/>
                <a:cs typeface="Century Gothic"/>
              </a:rPr>
              <a:t> </a:t>
            </a:r>
            <a:r>
              <a:rPr sz="2400" b="1" dirty="0">
                <a:latin typeface="Century Gothic"/>
                <a:cs typeface="Century Gothic"/>
              </a:rPr>
              <a:t>conclusion</a:t>
            </a:r>
            <a:r>
              <a:rPr sz="2400" b="1" spc="-20" dirty="0">
                <a:latin typeface="Century Gothic"/>
                <a:cs typeface="Century Gothic"/>
              </a:rPr>
              <a:t> </a:t>
            </a:r>
            <a:r>
              <a:rPr sz="2400" dirty="0">
                <a:latin typeface="Century Gothic"/>
                <a:cs typeface="Century Gothic"/>
              </a:rPr>
              <a:t>/</a:t>
            </a:r>
            <a:r>
              <a:rPr sz="2400" spc="-15" dirty="0">
                <a:latin typeface="Century Gothic"/>
                <a:cs typeface="Century Gothic"/>
              </a:rPr>
              <a:t> </a:t>
            </a:r>
            <a:r>
              <a:rPr sz="2400" b="1" spc="-10" dirty="0">
                <a:latin typeface="Century Gothic"/>
                <a:cs typeface="Century Gothic"/>
              </a:rPr>
              <a:t>consequent</a:t>
            </a:r>
            <a:r>
              <a:rPr sz="2400" spc="-10" dirty="0">
                <a:latin typeface="Century Gothic"/>
                <a:cs typeface="Century Gothic"/>
              </a:rPr>
              <a: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49215"/>
    </mc:Choice>
    <mc:Fallback>
      <p:transition spd="slow" advTm="492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305326" y="324358"/>
            <a:ext cx="4620767" cy="1548384"/>
          </a:xfrm>
          <a:prstGeom prst="rect">
            <a:avLst/>
          </a:prstGeom>
        </p:spPr>
      </p:pic>
      <p:sp>
        <p:nvSpPr>
          <p:cNvPr id="3" name="object 3"/>
          <p:cNvSpPr txBox="1">
            <a:spLocks noGrp="1"/>
          </p:cNvSpPr>
          <p:nvPr>
            <p:ph type="title" idx="4294967295"/>
          </p:nvPr>
        </p:nvSpPr>
        <p:spPr>
          <a:xfrm>
            <a:off x="3195802" y="827953"/>
            <a:ext cx="3714750" cy="688975"/>
          </a:xfrm>
          <a:prstGeom prst="rect">
            <a:avLst/>
          </a:prstGeom>
        </p:spPr>
        <p:txBody>
          <a:bodyPr vert="horz" wrap="square" lIns="0" tIns="12700" rIns="0" bIns="0" rtlCol="0" anchor="ctr">
            <a:spAutoFit/>
          </a:bodyPr>
          <a:lstStyle/>
          <a:p>
            <a:pPr marL="12700">
              <a:lnSpc>
                <a:spcPct val="100000"/>
              </a:lnSpc>
              <a:spcBef>
                <a:spcPts val="100"/>
              </a:spcBef>
            </a:pPr>
            <a:r>
              <a:rPr b="1" spc="-10" dirty="0">
                <a:solidFill>
                  <a:schemeClr val="bg1"/>
                </a:solidFill>
              </a:rPr>
              <a:t>Equivalence</a:t>
            </a:r>
          </a:p>
        </p:txBody>
      </p:sp>
      <p:sp>
        <p:nvSpPr>
          <p:cNvPr id="4" name="object 4"/>
          <p:cNvSpPr txBox="1"/>
          <p:nvPr/>
        </p:nvSpPr>
        <p:spPr>
          <a:xfrm>
            <a:off x="2087954" y="2795587"/>
            <a:ext cx="7549515" cy="126682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35" dirty="0">
                <a:latin typeface="Century Gothic"/>
                <a:cs typeface="Century Gothic"/>
              </a:rPr>
              <a:t> </a:t>
            </a:r>
            <a:r>
              <a:rPr sz="2400" b="1" dirty="0">
                <a:latin typeface="Century Gothic"/>
                <a:cs typeface="Century Gothic"/>
              </a:rPr>
              <a:t>equivalence</a:t>
            </a:r>
            <a:r>
              <a:rPr sz="2400" b="1" spc="-20" dirty="0">
                <a:latin typeface="Century Gothic"/>
                <a:cs typeface="Century Gothic"/>
              </a:rPr>
              <a:t> </a:t>
            </a:r>
            <a:r>
              <a:rPr sz="2400" dirty="0">
                <a:latin typeface="Century Gothic"/>
                <a:cs typeface="Century Gothic"/>
              </a:rPr>
              <a:t>of</a:t>
            </a:r>
            <a:r>
              <a:rPr sz="2400" spc="-5" dirty="0">
                <a:latin typeface="Century Gothic"/>
                <a:cs typeface="Century Gothic"/>
              </a:rPr>
              <a:t> </a:t>
            </a:r>
            <a:r>
              <a:rPr sz="2400" dirty="0">
                <a:latin typeface="Century Gothic"/>
                <a:cs typeface="Century Gothic"/>
              </a:rPr>
              <a:t>two</a:t>
            </a:r>
            <a:r>
              <a:rPr sz="2400" spc="-15" dirty="0">
                <a:latin typeface="Century Gothic"/>
                <a:cs typeface="Century Gothic"/>
              </a:rPr>
              <a:t> </a:t>
            </a:r>
            <a:r>
              <a:rPr sz="2400" dirty="0">
                <a:latin typeface="Century Gothic"/>
                <a:cs typeface="Century Gothic"/>
              </a:rPr>
              <a:t>sentences</a:t>
            </a:r>
            <a:r>
              <a:rPr sz="2400" spc="30" dirty="0">
                <a:latin typeface="Century Gothic"/>
                <a:cs typeface="Century Gothic"/>
              </a:rPr>
              <a:t> </a:t>
            </a:r>
            <a:r>
              <a:rPr sz="2400" dirty="0">
                <a:latin typeface="Century Gothic"/>
                <a:cs typeface="Century Gothic"/>
              </a:rPr>
              <a:t>is</a:t>
            </a:r>
            <a:r>
              <a:rPr sz="2400" spc="-40" dirty="0">
                <a:latin typeface="Century Gothic"/>
                <a:cs typeface="Century Gothic"/>
              </a:rPr>
              <a:t> </a:t>
            </a:r>
            <a:r>
              <a:rPr sz="2400" dirty="0">
                <a:latin typeface="Century Gothic"/>
                <a:cs typeface="Century Gothic"/>
              </a:rPr>
              <a:t>a</a:t>
            </a:r>
            <a:r>
              <a:rPr sz="2400" spc="-35" dirty="0">
                <a:latin typeface="Century Gothic"/>
                <a:cs typeface="Century Gothic"/>
              </a:rPr>
              <a:t> </a:t>
            </a:r>
            <a:r>
              <a:rPr sz="2400" spc="-10" dirty="0">
                <a:latin typeface="Century Gothic"/>
                <a:cs typeface="Century Gothic"/>
              </a:rPr>
              <a:t>sentence.</a:t>
            </a:r>
            <a:endParaRPr sz="2400" dirty="0">
              <a:latin typeface="Century Gothic"/>
              <a:cs typeface="Century Gothic"/>
            </a:endParaRPr>
          </a:p>
          <a:p>
            <a:pPr>
              <a:spcBef>
                <a:spcPts val="25"/>
              </a:spcBef>
              <a:buClr>
                <a:srgbClr val="7E7E7E"/>
              </a:buClr>
              <a:buFont typeface="Arial"/>
              <a:buChar char="•"/>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For</a:t>
            </a:r>
            <a:r>
              <a:rPr sz="2400" spc="30" dirty="0">
                <a:latin typeface="Century Gothic"/>
                <a:cs typeface="Century Gothic"/>
              </a:rPr>
              <a:t> </a:t>
            </a:r>
            <a:r>
              <a:rPr sz="2400" dirty="0">
                <a:latin typeface="Century Gothic"/>
                <a:cs typeface="Century Gothic"/>
              </a:rPr>
              <a:t>example:</a:t>
            </a:r>
            <a:r>
              <a:rPr sz="2400" spc="-85" dirty="0">
                <a:latin typeface="Century Gothic"/>
                <a:cs typeface="Century Gothic"/>
              </a:rPr>
              <a:t> </a:t>
            </a:r>
            <a:r>
              <a:rPr sz="2400" dirty="0">
                <a:latin typeface="Century Gothic"/>
                <a:cs typeface="Century Gothic"/>
              </a:rPr>
              <a:t>P</a:t>
            </a:r>
            <a:r>
              <a:rPr sz="2400" spc="15" dirty="0">
                <a:latin typeface="Century Gothic"/>
                <a:cs typeface="Century Gothic"/>
              </a:rPr>
              <a:t> </a:t>
            </a:r>
            <a:r>
              <a:rPr sz="2400" dirty="0">
                <a:latin typeface="Cambria Math"/>
                <a:cs typeface="Cambria Math"/>
              </a:rPr>
              <a:t>∨</a:t>
            </a:r>
            <a:r>
              <a:rPr sz="2400" spc="140" dirty="0">
                <a:latin typeface="Cambria Math"/>
                <a:cs typeface="Cambria Math"/>
              </a:rPr>
              <a:t> </a:t>
            </a:r>
            <a:r>
              <a:rPr sz="2400" dirty="0">
                <a:latin typeface="Century Gothic"/>
                <a:cs typeface="Century Gothic"/>
              </a:rPr>
              <a:t>Q</a:t>
            </a:r>
            <a:r>
              <a:rPr sz="2400" spc="-15" dirty="0">
                <a:latin typeface="Century Gothic"/>
                <a:cs typeface="Century Gothic"/>
              </a:rPr>
              <a:t> </a:t>
            </a:r>
            <a:r>
              <a:rPr sz="2400" dirty="0">
                <a:latin typeface="Century Gothic"/>
                <a:cs typeface="Century Gothic"/>
              </a:rPr>
              <a:t>≡</a:t>
            </a:r>
            <a:r>
              <a:rPr sz="2400" spc="-10" dirty="0">
                <a:latin typeface="Century Gothic"/>
                <a:cs typeface="Century Gothic"/>
              </a:rPr>
              <a:t> </a:t>
            </a:r>
            <a:r>
              <a:rPr sz="2400" dirty="0">
                <a:latin typeface="Century Gothic"/>
                <a:cs typeface="Century Gothic"/>
              </a:rPr>
              <a:t>R</a:t>
            </a:r>
            <a:r>
              <a:rPr sz="2400" spc="10" dirty="0">
                <a:latin typeface="Century Gothic"/>
                <a:cs typeface="Century Gothic"/>
              </a:rPr>
              <a:t> </a:t>
            </a:r>
            <a:r>
              <a:rPr sz="2400" dirty="0">
                <a:latin typeface="Century Gothic"/>
                <a:cs typeface="Century Gothic"/>
              </a:rPr>
              <a:t>is</a:t>
            </a:r>
            <a:r>
              <a:rPr sz="2400" spc="-15" dirty="0">
                <a:latin typeface="Century Gothic"/>
                <a:cs typeface="Century Gothic"/>
              </a:rPr>
              <a:t> </a:t>
            </a:r>
            <a:r>
              <a:rPr sz="2400" dirty="0">
                <a:latin typeface="Century Gothic"/>
                <a:cs typeface="Century Gothic"/>
              </a:rPr>
              <a:t>a</a:t>
            </a:r>
            <a:r>
              <a:rPr sz="2400" spc="-5" dirty="0">
                <a:latin typeface="Century Gothic"/>
                <a:cs typeface="Century Gothic"/>
              </a:rPr>
              <a:t> </a:t>
            </a:r>
            <a:r>
              <a:rPr sz="2400" spc="-10" dirty="0">
                <a:latin typeface="Century Gothic"/>
                <a:cs typeface="Century Gothic"/>
              </a:rPr>
              <a:t>sentence.</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26213"/>
    </mc:Choice>
    <mc:Fallback>
      <p:transition spd="slow" advTm="262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80719" y="262951"/>
            <a:ext cx="7748016" cy="1548384"/>
          </a:xfrm>
          <a:prstGeom prst="rect">
            <a:avLst/>
          </a:prstGeom>
        </p:spPr>
      </p:pic>
      <p:sp>
        <p:nvSpPr>
          <p:cNvPr id="3" name="object 3"/>
          <p:cNvSpPr txBox="1">
            <a:spLocks noGrp="1"/>
          </p:cNvSpPr>
          <p:nvPr>
            <p:ph type="title" idx="4294967295"/>
          </p:nvPr>
        </p:nvSpPr>
        <p:spPr>
          <a:xfrm>
            <a:off x="1676400" y="320387"/>
            <a:ext cx="10515600" cy="1433513"/>
          </a:xfrm>
          <a:prstGeom prst="rect">
            <a:avLst/>
          </a:prstGeom>
        </p:spPr>
        <p:txBody>
          <a:bodyPr vert="horz" wrap="square" lIns="0" tIns="749427" rIns="0" bIns="0" rtlCol="0" anchor="ctr">
            <a:spAutoFit/>
          </a:bodyPr>
          <a:lstStyle/>
          <a:p>
            <a:pPr marL="591820">
              <a:lnSpc>
                <a:spcPct val="100000"/>
              </a:lnSpc>
              <a:spcBef>
                <a:spcPts val="100"/>
              </a:spcBef>
            </a:pPr>
            <a:r>
              <a:rPr b="1" dirty="0">
                <a:solidFill>
                  <a:schemeClr val="bg1"/>
                </a:solidFill>
              </a:rPr>
              <a:t>Grouping</a:t>
            </a:r>
            <a:r>
              <a:rPr b="1" spc="-25" dirty="0">
                <a:solidFill>
                  <a:schemeClr val="bg1"/>
                </a:solidFill>
              </a:rPr>
              <a:t> </a:t>
            </a:r>
            <a:r>
              <a:rPr b="1" dirty="0">
                <a:solidFill>
                  <a:schemeClr val="bg1"/>
                </a:solidFill>
              </a:rPr>
              <a:t>of</a:t>
            </a:r>
            <a:r>
              <a:rPr b="1" spc="-10" dirty="0">
                <a:solidFill>
                  <a:schemeClr val="bg1"/>
                </a:solidFill>
              </a:rPr>
              <a:t> sentences</a:t>
            </a:r>
          </a:p>
        </p:txBody>
      </p:sp>
      <p:sp>
        <p:nvSpPr>
          <p:cNvPr id="4" name="object 4"/>
          <p:cNvSpPr txBox="1"/>
          <p:nvPr/>
        </p:nvSpPr>
        <p:spPr>
          <a:xfrm>
            <a:off x="1930935" y="2523635"/>
            <a:ext cx="7797800" cy="2364740"/>
          </a:xfrm>
          <a:prstGeom prst="rect">
            <a:avLst/>
          </a:prstGeom>
        </p:spPr>
        <p:txBody>
          <a:bodyPr vert="horz" wrap="square" lIns="0" tIns="12700" rIns="0" bIns="0" rtlCol="0">
            <a:spAutoFit/>
          </a:bodyPr>
          <a:lstStyle/>
          <a:p>
            <a:pPr marL="356870" marR="5080" indent="-344805">
              <a:spcBef>
                <a:spcPts val="100"/>
              </a:spcBef>
              <a:buFont typeface="Arial"/>
              <a:buChar char="•"/>
              <a:tabLst>
                <a:tab pos="356870" algn="l"/>
                <a:tab pos="357505" algn="l"/>
              </a:tabLst>
            </a:pPr>
            <a:r>
              <a:rPr sz="2400" dirty="0">
                <a:latin typeface="Century Gothic"/>
                <a:cs typeface="Century Gothic"/>
              </a:rPr>
              <a:t>In</a:t>
            </a:r>
            <a:r>
              <a:rPr sz="2400" spc="-95" dirty="0">
                <a:latin typeface="Century Gothic"/>
                <a:cs typeface="Century Gothic"/>
              </a:rPr>
              <a:t> </a:t>
            </a:r>
            <a:r>
              <a:rPr sz="2400" dirty="0">
                <a:latin typeface="Century Gothic"/>
                <a:cs typeface="Century Gothic"/>
              </a:rPr>
              <a:t>propositional</a:t>
            </a:r>
            <a:r>
              <a:rPr sz="2400" spc="70" dirty="0">
                <a:latin typeface="Century Gothic"/>
                <a:cs typeface="Century Gothic"/>
              </a:rPr>
              <a:t> </a:t>
            </a:r>
            <a:r>
              <a:rPr sz="2400" dirty="0">
                <a:latin typeface="Century Gothic"/>
                <a:cs typeface="Century Gothic"/>
              </a:rPr>
              <a:t>calculus</a:t>
            </a:r>
            <a:r>
              <a:rPr sz="2400" spc="-80" dirty="0">
                <a:latin typeface="Century Gothic"/>
                <a:cs typeface="Century Gothic"/>
              </a:rPr>
              <a:t> </a:t>
            </a:r>
            <a:r>
              <a:rPr sz="2400" dirty="0">
                <a:latin typeface="Century Gothic"/>
                <a:cs typeface="Century Gothic"/>
              </a:rPr>
              <a:t>sentences,</a:t>
            </a:r>
            <a:r>
              <a:rPr sz="2400" spc="15" dirty="0">
                <a:latin typeface="Century Gothic"/>
                <a:cs typeface="Century Gothic"/>
              </a:rPr>
              <a:t> </a:t>
            </a: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symbols</a:t>
            </a:r>
            <a:r>
              <a:rPr sz="2400" spc="-50" dirty="0">
                <a:latin typeface="Century Gothic"/>
                <a:cs typeface="Century Gothic"/>
              </a:rPr>
              <a:t> </a:t>
            </a:r>
            <a:r>
              <a:rPr sz="2400" b="1" dirty="0">
                <a:latin typeface="Century Gothic"/>
                <a:cs typeface="Century Gothic"/>
              </a:rPr>
              <a:t>(</a:t>
            </a:r>
            <a:r>
              <a:rPr sz="2400" b="1" spc="-25" dirty="0">
                <a:latin typeface="Century Gothic"/>
                <a:cs typeface="Century Gothic"/>
              </a:rPr>
              <a:t> </a:t>
            </a:r>
            <a:r>
              <a:rPr sz="2400" b="1" spc="-50" dirty="0">
                <a:latin typeface="Century Gothic"/>
                <a:cs typeface="Century Gothic"/>
              </a:rPr>
              <a:t>) </a:t>
            </a:r>
            <a:r>
              <a:rPr sz="2400" dirty="0">
                <a:latin typeface="Century Gothic"/>
                <a:cs typeface="Century Gothic"/>
              </a:rPr>
              <a:t>and</a:t>
            </a:r>
            <a:r>
              <a:rPr sz="2400" spc="5" dirty="0">
                <a:latin typeface="Century Gothic"/>
                <a:cs typeface="Century Gothic"/>
              </a:rPr>
              <a:t> </a:t>
            </a:r>
            <a:r>
              <a:rPr sz="2400" b="1" dirty="0">
                <a:latin typeface="Century Gothic"/>
                <a:cs typeface="Century Gothic"/>
              </a:rPr>
              <a:t>[</a:t>
            </a:r>
            <a:r>
              <a:rPr sz="2400" b="1" spc="-40" dirty="0">
                <a:latin typeface="Century Gothic"/>
                <a:cs typeface="Century Gothic"/>
              </a:rPr>
              <a:t> </a:t>
            </a:r>
            <a:r>
              <a:rPr sz="2400" b="1" dirty="0">
                <a:latin typeface="Century Gothic"/>
                <a:cs typeface="Century Gothic"/>
              </a:rPr>
              <a:t>]</a:t>
            </a:r>
            <a:r>
              <a:rPr sz="2400" b="1" spc="-15" dirty="0">
                <a:latin typeface="Century Gothic"/>
                <a:cs typeface="Century Gothic"/>
              </a:rPr>
              <a:t> </a:t>
            </a:r>
            <a:r>
              <a:rPr sz="2400" dirty="0">
                <a:latin typeface="Century Gothic"/>
                <a:cs typeface="Century Gothic"/>
              </a:rPr>
              <a:t>are</a:t>
            </a:r>
            <a:r>
              <a:rPr sz="2400" spc="-15" dirty="0">
                <a:latin typeface="Century Gothic"/>
                <a:cs typeface="Century Gothic"/>
              </a:rPr>
              <a:t> </a:t>
            </a:r>
            <a:r>
              <a:rPr sz="2400" dirty="0">
                <a:latin typeface="Century Gothic"/>
                <a:cs typeface="Century Gothic"/>
              </a:rPr>
              <a:t>used</a:t>
            </a:r>
            <a:r>
              <a:rPr sz="2400" spc="-20" dirty="0">
                <a:latin typeface="Century Gothic"/>
                <a:cs typeface="Century Gothic"/>
              </a:rPr>
              <a:t> </a:t>
            </a:r>
            <a:r>
              <a:rPr sz="2400" dirty="0">
                <a:latin typeface="Century Gothic"/>
                <a:cs typeface="Century Gothic"/>
              </a:rPr>
              <a:t>to</a:t>
            </a:r>
            <a:r>
              <a:rPr sz="2400" spc="25" dirty="0">
                <a:latin typeface="Century Gothic"/>
                <a:cs typeface="Century Gothic"/>
              </a:rPr>
              <a:t> </a:t>
            </a:r>
            <a:r>
              <a:rPr sz="2400" dirty="0">
                <a:latin typeface="Century Gothic"/>
                <a:cs typeface="Century Gothic"/>
              </a:rPr>
              <a:t>group</a:t>
            </a:r>
            <a:r>
              <a:rPr sz="2400" spc="10" dirty="0">
                <a:latin typeface="Century Gothic"/>
                <a:cs typeface="Century Gothic"/>
              </a:rPr>
              <a:t> </a:t>
            </a:r>
            <a:r>
              <a:rPr sz="2400" dirty="0">
                <a:latin typeface="Century Gothic"/>
                <a:cs typeface="Century Gothic"/>
              </a:rPr>
              <a:t>symbols</a:t>
            </a:r>
            <a:r>
              <a:rPr sz="2400" spc="-50" dirty="0">
                <a:latin typeface="Century Gothic"/>
                <a:cs typeface="Century Gothic"/>
              </a:rPr>
              <a:t> </a:t>
            </a:r>
            <a:r>
              <a:rPr sz="2400" dirty="0">
                <a:latin typeface="Century Gothic"/>
                <a:cs typeface="Century Gothic"/>
              </a:rPr>
              <a:t>into</a:t>
            </a:r>
            <a:r>
              <a:rPr sz="2400" spc="55" dirty="0">
                <a:latin typeface="Century Gothic"/>
                <a:cs typeface="Century Gothic"/>
              </a:rPr>
              <a:t> </a:t>
            </a:r>
            <a:r>
              <a:rPr sz="2400" spc="-20" dirty="0">
                <a:latin typeface="Century Gothic"/>
                <a:cs typeface="Century Gothic"/>
              </a:rPr>
              <a:t>sub- </a:t>
            </a:r>
            <a:r>
              <a:rPr sz="2400" dirty="0">
                <a:latin typeface="Century Gothic"/>
                <a:cs typeface="Century Gothic"/>
              </a:rPr>
              <a:t>expressions</a:t>
            </a:r>
            <a:r>
              <a:rPr sz="2400" spc="5" dirty="0">
                <a:latin typeface="Century Gothic"/>
                <a:cs typeface="Century Gothic"/>
              </a:rPr>
              <a:t> </a:t>
            </a:r>
            <a:r>
              <a:rPr sz="2400" dirty="0">
                <a:latin typeface="Century Gothic"/>
                <a:cs typeface="Century Gothic"/>
              </a:rPr>
              <a:t>and</a:t>
            </a:r>
            <a:r>
              <a:rPr sz="2400" spc="-40" dirty="0">
                <a:latin typeface="Century Gothic"/>
                <a:cs typeface="Century Gothic"/>
              </a:rPr>
              <a:t> </a:t>
            </a:r>
            <a:r>
              <a:rPr sz="2400" dirty="0">
                <a:latin typeface="Century Gothic"/>
                <a:cs typeface="Century Gothic"/>
              </a:rPr>
              <a:t>so</a:t>
            </a:r>
            <a:r>
              <a:rPr sz="2400" spc="-10" dirty="0">
                <a:latin typeface="Century Gothic"/>
                <a:cs typeface="Century Gothic"/>
              </a:rPr>
              <a:t> </a:t>
            </a:r>
            <a:r>
              <a:rPr sz="2400" dirty="0">
                <a:latin typeface="Century Gothic"/>
                <a:cs typeface="Century Gothic"/>
              </a:rPr>
              <a:t>to</a:t>
            </a:r>
            <a:r>
              <a:rPr sz="2400" spc="10" dirty="0">
                <a:latin typeface="Century Gothic"/>
                <a:cs typeface="Century Gothic"/>
              </a:rPr>
              <a:t> </a:t>
            </a:r>
            <a:r>
              <a:rPr sz="2400" dirty="0">
                <a:latin typeface="Century Gothic"/>
                <a:cs typeface="Century Gothic"/>
              </a:rPr>
              <a:t>control</a:t>
            </a:r>
            <a:r>
              <a:rPr sz="2400" spc="15" dirty="0">
                <a:latin typeface="Century Gothic"/>
                <a:cs typeface="Century Gothic"/>
              </a:rPr>
              <a:t> </a:t>
            </a:r>
            <a:r>
              <a:rPr sz="2400" dirty="0">
                <a:latin typeface="Century Gothic"/>
                <a:cs typeface="Century Gothic"/>
              </a:rPr>
              <a:t>their</a:t>
            </a:r>
            <a:r>
              <a:rPr sz="2400" spc="-5" dirty="0">
                <a:latin typeface="Century Gothic"/>
                <a:cs typeface="Century Gothic"/>
              </a:rPr>
              <a:t> </a:t>
            </a:r>
            <a:r>
              <a:rPr sz="2400" dirty="0">
                <a:latin typeface="Century Gothic"/>
                <a:cs typeface="Century Gothic"/>
              </a:rPr>
              <a:t>order </a:t>
            </a:r>
            <a:r>
              <a:rPr sz="2400" spc="-25" dirty="0">
                <a:latin typeface="Century Gothic"/>
                <a:cs typeface="Century Gothic"/>
              </a:rPr>
              <a:t>of </a:t>
            </a:r>
            <a:r>
              <a:rPr sz="2400" dirty="0">
                <a:latin typeface="Century Gothic"/>
                <a:cs typeface="Century Gothic"/>
              </a:rPr>
              <a:t>evaluation</a:t>
            </a:r>
            <a:r>
              <a:rPr sz="2400" spc="-45" dirty="0">
                <a:latin typeface="Century Gothic"/>
                <a:cs typeface="Century Gothic"/>
              </a:rPr>
              <a:t> </a:t>
            </a:r>
            <a:r>
              <a:rPr sz="2400" dirty="0">
                <a:latin typeface="Century Gothic"/>
                <a:cs typeface="Century Gothic"/>
              </a:rPr>
              <a:t>and</a:t>
            </a:r>
            <a:r>
              <a:rPr sz="2400" spc="-20" dirty="0">
                <a:latin typeface="Century Gothic"/>
                <a:cs typeface="Century Gothic"/>
              </a:rPr>
              <a:t> </a:t>
            </a:r>
            <a:r>
              <a:rPr sz="2400" spc="-10" dirty="0">
                <a:latin typeface="Century Gothic"/>
                <a:cs typeface="Century Gothic"/>
              </a:rPr>
              <a:t>meaning.</a:t>
            </a:r>
            <a:endParaRPr sz="2400" dirty="0">
              <a:latin typeface="Century Gothic"/>
              <a:cs typeface="Century Gothic"/>
            </a:endParaRPr>
          </a:p>
          <a:p>
            <a:pPr>
              <a:spcBef>
                <a:spcPts val="30"/>
              </a:spcBef>
              <a:buClr>
                <a:srgbClr val="7E7E7E"/>
              </a:buClr>
              <a:buFont typeface="Arial"/>
              <a:buChar char="•"/>
            </a:pPr>
            <a:endParaRPr sz="3250" dirty="0">
              <a:latin typeface="Century Gothic"/>
              <a:cs typeface="Century Gothic"/>
            </a:endParaRPr>
          </a:p>
          <a:p>
            <a:pPr marL="356870" indent="-344805">
              <a:buFont typeface="Arial"/>
              <a:buChar char="•"/>
              <a:tabLst>
                <a:tab pos="356870" algn="l"/>
                <a:tab pos="357505" algn="l"/>
              </a:tabLst>
            </a:pPr>
            <a:r>
              <a:rPr sz="2400" dirty="0">
                <a:latin typeface="Century Gothic"/>
                <a:cs typeface="Century Gothic"/>
              </a:rPr>
              <a:t>(P</a:t>
            </a:r>
            <a:r>
              <a:rPr sz="2400" spc="25" dirty="0">
                <a:latin typeface="Century Gothic"/>
                <a:cs typeface="Century Gothic"/>
              </a:rPr>
              <a:t> </a:t>
            </a:r>
            <a:r>
              <a:rPr sz="2400" dirty="0">
                <a:latin typeface="Cambria Math"/>
                <a:cs typeface="Cambria Math"/>
              </a:rPr>
              <a:t>∨</a:t>
            </a:r>
            <a:r>
              <a:rPr sz="2400" spc="110" dirty="0">
                <a:latin typeface="Cambria Math"/>
                <a:cs typeface="Cambria Math"/>
              </a:rPr>
              <a:t> </a:t>
            </a:r>
            <a:r>
              <a:rPr sz="2400" dirty="0">
                <a:latin typeface="Century Gothic"/>
                <a:cs typeface="Century Gothic"/>
              </a:rPr>
              <a:t>Q)</a:t>
            </a:r>
            <a:r>
              <a:rPr sz="2400" spc="-15" dirty="0">
                <a:latin typeface="Century Gothic"/>
                <a:cs typeface="Century Gothic"/>
              </a:rPr>
              <a:t> </a:t>
            </a:r>
            <a:r>
              <a:rPr sz="2400" dirty="0">
                <a:latin typeface="Century Gothic"/>
                <a:cs typeface="Century Gothic"/>
              </a:rPr>
              <a:t>≡</a:t>
            </a:r>
            <a:r>
              <a:rPr sz="2400" spc="-30" dirty="0">
                <a:latin typeface="Century Gothic"/>
                <a:cs typeface="Century Gothic"/>
              </a:rPr>
              <a:t> </a:t>
            </a:r>
            <a:r>
              <a:rPr sz="2400" dirty="0">
                <a:latin typeface="Century Gothic"/>
                <a:cs typeface="Century Gothic"/>
              </a:rPr>
              <a:t>R</a:t>
            </a:r>
            <a:r>
              <a:rPr sz="2400" spc="-5" dirty="0">
                <a:latin typeface="Century Gothic"/>
                <a:cs typeface="Century Gothic"/>
              </a:rPr>
              <a:t> </a:t>
            </a:r>
            <a:r>
              <a:rPr sz="2400" dirty="0">
                <a:latin typeface="Century Gothic"/>
                <a:cs typeface="Century Gothic"/>
              </a:rPr>
              <a:t>is</a:t>
            </a:r>
            <a:r>
              <a:rPr sz="2400" spc="-20" dirty="0">
                <a:latin typeface="Century Gothic"/>
                <a:cs typeface="Century Gothic"/>
              </a:rPr>
              <a:t> </a:t>
            </a:r>
            <a:r>
              <a:rPr sz="2400" dirty="0">
                <a:latin typeface="Century Gothic"/>
                <a:cs typeface="Century Gothic"/>
              </a:rPr>
              <a:t>different from</a:t>
            </a:r>
            <a:r>
              <a:rPr sz="2400" spc="-10" dirty="0">
                <a:latin typeface="Century Gothic"/>
                <a:cs typeface="Century Gothic"/>
              </a:rPr>
              <a:t> </a:t>
            </a:r>
            <a:r>
              <a:rPr sz="2400" dirty="0">
                <a:latin typeface="Century Gothic"/>
                <a:cs typeface="Century Gothic"/>
              </a:rPr>
              <a:t>P</a:t>
            </a:r>
            <a:r>
              <a:rPr sz="2400" spc="-10" dirty="0">
                <a:latin typeface="Century Gothic"/>
                <a:cs typeface="Century Gothic"/>
              </a:rPr>
              <a:t> </a:t>
            </a:r>
            <a:r>
              <a:rPr sz="2400" dirty="0">
                <a:latin typeface="Cambria Math"/>
                <a:cs typeface="Cambria Math"/>
              </a:rPr>
              <a:t>∨</a:t>
            </a:r>
            <a:r>
              <a:rPr sz="2400" spc="125" dirty="0">
                <a:latin typeface="Cambria Math"/>
                <a:cs typeface="Cambria Math"/>
              </a:rPr>
              <a:t> </a:t>
            </a:r>
            <a:r>
              <a:rPr sz="2400" dirty="0">
                <a:latin typeface="Century Gothic"/>
                <a:cs typeface="Century Gothic"/>
              </a:rPr>
              <a:t>(Q</a:t>
            </a:r>
            <a:r>
              <a:rPr sz="2400" spc="5" dirty="0">
                <a:latin typeface="Century Gothic"/>
                <a:cs typeface="Century Gothic"/>
              </a:rPr>
              <a:t> </a:t>
            </a:r>
            <a:r>
              <a:rPr sz="2400" dirty="0">
                <a:latin typeface="Century Gothic"/>
                <a:cs typeface="Century Gothic"/>
              </a:rPr>
              <a:t>≡</a:t>
            </a:r>
            <a:r>
              <a:rPr sz="2400" spc="-25" dirty="0">
                <a:latin typeface="Century Gothic"/>
                <a:cs typeface="Century Gothic"/>
              </a:rPr>
              <a:t> R)</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61953"/>
    </mc:Choice>
    <mc:Fallback>
      <p:transition spd="slow" advTm="619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1205345" y="-73659"/>
            <a:ext cx="10515600" cy="1433513"/>
          </a:xfrm>
          <a:prstGeom prst="rect">
            <a:avLst/>
          </a:prstGeom>
        </p:spPr>
        <p:txBody>
          <a:bodyPr vert="horz" wrap="square" lIns="0" tIns="749427" rIns="0" bIns="0" rtlCol="0" anchor="ctr">
            <a:spAutoFit/>
          </a:bodyPr>
          <a:lstStyle/>
          <a:p>
            <a:pPr marL="659130">
              <a:lnSpc>
                <a:spcPct val="100000"/>
              </a:lnSpc>
              <a:spcBef>
                <a:spcPts val="100"/>
              </a:spcBef>
            </a:pPr>
            <a:r>
              <a:rPr b="1" spc="-20" dirty="0">
                <a:solidFill>
                  <a:schemeClr val="bg1"/>
                </a:solidFill>
              </a:rPr>
              <a:t>Well</a:t>
            </a:r>
            <a:r>
              <a:rPr b="1" spc="-175" dirty="0">
                <a:solidFill>
                  <a:schemeClr val="bg1"/>
                </a:solidFill>
              </a:rPr>
              <a:t> </a:t>
            </a:r>
            <a:r>
              <a:rPr b="1" dirty="0">
                <a:solidFill>
                  <a:schemeClr val="bg1"/>
                </a:solidFill>
              </a:rPr>
              <a:t>Formed</a:t>
            </a:r>
            <a:r>
              <a:rPr b="1" spc="-150" dirty="0">
                <a:solidFill>
                  <a:schemeClr val="bg1"/>
                </a:solidFill>
              </a:rPr>
              <a:t> </a:t>
            </a:r>
            <a:r>
              <a:rPr b="1" spc="-10" dirty="0">
                <a:solidFill>
                  <a:schemeClr val="bg1"/>
                </a:solidFill>
              </a:rPr>
              <a:t>Formula</a:t>
            </a:r>
          </a:p>
        </p:txBody>
      </p:sp>
      <p:sp>
        <p:nvSpPr>
          <p:cNvPr id="4" name="object 4"/>
          <p:cNvSpPr txBox="1"/>
          <p:nvPr/>
        </p:nvSpPr>
        <p:spPr>
          <a:xfrm>
            <a:off x="2085658" y="2375854"/>
            <a:ext cx="8020684" cy="273367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Legal sentences</a:t>
            </a:r>
            <a:r>
              <a:rPr sz="2400" spc="60" dirty="0">
                <a:latin typeface="Century Gothic"/>
                <a:cs typeface="Century Gothic"/>
              </a:rPr>
              <a:t> </a:t>
            </a:r>
            <a:r>
              <a:rPr sz="2400" dirty="0">
                <a:latin typeface="Century Gothic"/>
                <a:cs typeface="Century Gothic"/>
              </a:rPr>
              <a:t>are</a:t>
            </a:r>
            <a:r>
              <a:rPr sz="2400" spc="5" dirty="0">
                <a:latin typeface="Century Gothic"/>
                <a:cs typeface="Century Gothic"/>
              </a:rPr>
              <a:t> </a:t>
            </a:r>
            <a:r>
              <a:rPr sz="2400" dirty="0">
                <a:latin typeface="Century Gothic"/>
                <a:cs typeface="Century Gothic"/>
              </a:rPr>
              <a:t>also</a:t>
            </a:r>
            <a:r>
              <a:rPr sz="2400" spc="-45" dirty="0">
                <a:latin typeface="Century Gothic"/>
                <a:cs typeface="Century Gothic"/>
              </a:rPr>
              <a:t> </a:t>
            </a:r>
            <a:r>
              <a:rPr sz="2400" dirty="0">
                <a:latin typeface="Century Gothic"/>
                <a:cs typeface="Century Gothic"/>
              </a:rPr>
              <a:t>called</a:t>
            </a:r>
            <a:r>
              <a:rPr sz="2400" spc="-55" dirty="0">
                <a:latin typeface="Century Gothic"/>
                <a:cs typeface="Century Gothic"/>
              </a:rPr>
              <a:t> </a:t>
            </a:r>
            <a:r>
              <a:rPr sz="2400" dirty="0">
                <a:latin typeface="Century Gothic"/>
                <a:cs typeface="Century Gothic"/>
              </a:rPr>
              <a:t>well-</a:t>
            </a:r>
            <a:r>
              <a:rPr sz="2400" spc="-10" dirty="0">
                <a:latin typeface="Century Gothic"/>
                <a:cs typeface="Century Gothic"/>
              </a:rPr>
              <a:t>formed</a:t>
            </a:r>
            <a:endParaRPr sz="2400" dirty="0">
              <a:latin typeface="Century Gothic"/>
              <a:cs typeface="Century Gothic"/>
            </a:endParaRPr>
          </a:p>
          <a:p>
            <a:pPr marL="356870"/>
            <a:r>
              <a:rPr sz="2400" dirty="0">
                <a:latin typeface="Century Gothic"/>
                <a:cs typeface="Century Gothic"/>
              </a:rPr>
              <a:t>formulas</a:t>
            </a:r>
            <a:r>
              <a:rPr sz="2400" spc="-70" dirty="0">
                <a:latin typeface="Century Gothic"/>
                <a:cs typeface="Century Gothic"/>
              </a:rPr>
              <a:t> </a:t>
            </a:r>
            <a:r>
              <a:rPr sz="2400" dirty="0">
                <a:latin typeface="Century Gothic"/>
                <a:cs typeface="Century Gothic"/>
              </a:rPr>
              <a:t>or</a:t>
            </a:r>
            <a:r>
              <a:rPr sz="2400" spc="50" dirty="0">
                <a:latin typeface="Century Gothic"/>
                <a:cs typeface="Century Gothic"/>
              </a:rPr>
              <a:t> </a:t>
            </a:r>
            <a:r>
              <a:rPr sz="2400" b="1" spc="-10" dirty="0">
                <a:latin typeface="Century Gothic"/>
                <a:cs typeface="Century Gothic"/>
              </a:rPr>
              <a:t>WFFs</a:t>
            </a:r>
            <a:r>
              <a:rPr sz="2400" spc="-10" dirty="0">
                <a:latin typeface="Century Gothic"/>
                <a:cs typeface="Century Gothic"/>
              </a:rPr>
              <a:t>.</a:t>
            </a:r>
            <a:endParaRPr sz="2400" dirty="0">
              <a:latin typeface="Century Gothic"/>
              <a:cs typeface="Century Gothic"/>
            </a:endParaRPr>
          </a:p>
          <a:p>
            <a:pPr>
              <a:spcBef>
                <a:spcPts val="50"/>
              </a:spcBef>
            </a:pPr>
            <a:endParaRPr sz="3250" dirty="0">
              <a:latin typeface="Century Gothic"/>
              <a:cs typeface="Century Gothic"/>
            </a:endParaRPr>
          </a:p>
          <a:p>
            <a:pPr marL="356870" marR="5080" indent="-344805">
              <a:spcBef>
                <a:spcPts val="5"/>
              </a:spcBef>
              <a:buFont typeface="Arial"/>
              <a:buChar char="•"/>
              <a:tabLst>
                <a:tab pos="356870" algn="l"/>
                <a:tab pos="357505" algn="l"/>
              </a:tabLst>
            </a:pPr>
            <a:r>
              <a:rPr sz="2400" dirty="0">
                <a:latin typeface="Century Gothic"/>
                <a:cs typeface="Century Gothic"/>
              </a:rPr>
              <a:t>An</a:t>
            </a:r>
            <a:r>
              <a:rPr sz="2400" spc="-20" dirty="0">
                <a:latin typeface="Century Gothic"/>
                <a:cs typeface="Century Gothic"/>
              </a:rPr>
              <a:t> </a:t>
            </a:r>
            <a:r>
              <a:rPr sz="2400" dirty="0">
                <a:latin typeface="Century Gothic"/>
                <a:cs typeface="Century Gothic"/>
              </a:rPr>
              <a:t>expression</a:t>
            </a:r>
            <a:r>
              <a:rPr sz="2400" spc="-5" dirty="0">
                <a:latin typeface="Century Gothic"/>
                <a:cs typeface="Century Gothic"/>
              </a:rPr>
              <a:t> </a:t>
            </a:r>
            <a:r>
              <a:rPr sz="2400" dirty="0">
                <a:latin typeface="Century Gothic"/>
                <a:cs typeface="Century Gothic"/>
              </a:rPr>
              <a:t>is a</a:t>
            </a:r>
            <a:r>
              <a:rPr sz="2400" spc="-30" dirty="0">
                <a:latin typeface="Century Gothic"/>
                <a:cs typeface="Century Gothic"/>
              </a:rPr>
              <a:t> </a:t>
            </a:r>
            <a:r>
              <a:rPr sz="2400" dirty="0">
                <a:latin typeface="Century Gothic"/>
                <a:cs typeface="Century Gothic"/>
              </a:rPr>
              <a:t>sentence,</a:t>
            </a:r>
            <a:r>
              <a:rPr sz="2400" spc="30" dirty="0">
                <a:latin typeface="Century Gothic"/>
                <a:cs typeface="Century Gothic"/>
              </a:rPr>
              <a:t> </a:t>
            </a:r>
            <a:r>
              <a:rPr sz="2400" dirty="0">
                <a:latin typeface="Century Gothic"/>
                <a:cs typeface="Century Gothic"/>
              </a:rPr>
              <a:t>or</a:t>
            </a:r>
            <a:r>
              <a:rPr sz="2400" spc="20" dirty="0">
                <a:latin typeface="Century Gothic"/>
                <a:cs typeface="Century Gothic"/>
              </a:rPr>
              <a:t> </a:t>
            </a:r>
            <a:r>
              <a:rPr sz="2400" dirty="0">
                <a:latin typeface="Century Gothic"/>
                <a:cs typeface="Century Gothic"/>
              </a:rPr>
              <a:t>well-formed</a:t>
            </a:r>
            <a:r>
              <a:rPr sz="2400" spc="-90" dirty="0">
                <a:latin typeface="Century Gothic"/>
                <a:cs typeface="Century Gothic"/>
              </a:rPr>
              <a:t> </a:t>
            </a:r>
            <a:r>
              <a:rPr sz="2400" spc="-10" dirty="0">
                <a:latin typeface="Century Gothic"/>
                <a:cs typeface="Century Gothic"/>
              </a:rPr>
              <a:t>formula, </a:t>
            </a:r>
            <a:r>
              <a:rPr sz="2400" dirty="0">
                <a:latin typeface="Century Gothic"/>
                <a:cs typeface="Century Gothic"/>
              </a:rPr>
              <a:t>of</a:t>
            </a:r>
            <a:r>
              <a:rPr sz="2400" spc="-45" dirty="0">
                <a:latin typeface="Century Gothic"/>
                <a:cs typeface="Century Gothic"/>
              </a:rPr>
              <a:t> </a:t>
            </a:r>
            <a:r>
              <a:rPr sz="2400" dirty="0">
                <a:latin typeface="Century Gothic"/>
                <a:cs typeface="Century Gothic"/>
              </a:rPr>
              <a:t>the</a:t>
            </a:r>
            <a:r>
              <a:rPr sz="2400" spc="30" dirty="0">
                <a:latin typeface="Century Gothic"/>
                <a:cs typeface="Century Gothic"/>
              </a:rPr>
              <a:t> </a:t>
            </a:r>
            <a:r>
              <a:rPr sz="2400" dirty="0">
                <a:latin typeface="Century Gothic"/>
                <a:cs typeface="Century Gothic"/>
              </a:rPr>
              <a:t>propositional</a:t>
            </a:r>
            <a:r>
              <a:rPr sz="2400" spc="70" dirty="0">
                <a:latin typeface="Century Gothic"/>
                <a:cs typeface="Century Gothic"/>
              </a:rPr>
              <a:t> </a:t>
            </a:r>
            <a:r>
              <a:rPr sz="2400" dirty="0">
                <a:latin typeface="Century Gothic"/>
                <a:cs typeface="Century Gothic"/>
              </a:rPr>
              <a:t>calculus</a:t>
            </a:r>
            <a:r>
              <a:rPr sz="2400" spc="-55" dirty="0">
                <a:latin typeface="Century Gothic"/>
                <a:cs typeface="Century Gothic"/>
              </a:rPr>
              <a:t> </a:t>
            </a:r>
            <a:r>
              <a:rPr sz="2400" b="1" u="sng" dirty="0">
                <a:uFill>
                  <a:solidFill>
                    <a:srgbClr val="7E7E7E"/>
                  </a:solidFill>
                </a:uFill>
                <a:latin typeface="Century Gothic"/>
                <a:cs typeface="Century Gothic"/>
              </a:rPr>
              <a:t>if</a:t>
            </a:r>
            <a:r>
              <a:rPr sz="2400" b="1" u="sng" spc="-20" dirty="0">
                <a:uFill>
                  <a:solidFill>
                    <a:srgbClr val="7E7E7E"/>
                  </a:solidFill>
                </a:uFill>
                <a:latin typeface="Century Gothic"/>
                <a:cs typeface="Century Gothic"/>
              </a:rPr>
              <a:t> </a:t>
            </a:r>
            <a:r>
              <a:rPr sz="2400" b="1" u="sng" dirty="0">
                <a:uFill>
                  <a:solidFill>
                    <a:srgbClr val="7E7E7E"/>
                  </a:solidFill>
                </a:uFill>
                <a:latin typeface="Century Gothic"/>
                <a:cs typeface="Century Gothic"/>
              </a:rPr>
              <a:t>and only</a:t>
            </a:r>
            <a:r>
              <a:rPr sz="2400" b="1" u="sng" spc="-50" dirty="0">
                <a:uFill>
                  <a:solidFill>
                    <a:srgbClr val="7E7E7E"/>
                  </a:solidFill>
                </a:uFill>
                <a:latin typeface="Century Gothic"/>
                <a:cs typeface="Century Gothic"/>
              </a:rPr>
              <a:t> </a:t>
            </a:r>
            <a:r>
              <a:rPr sz="2400" b="1" u="sng" dirty="0">
                <a:uFill>
                  <a:solidFill>
                    <a:srgbClr val="7E7E7E"/>
                  </a:solidFill>
                </a:uFill>
                <a:latin typeface="Century Gothic"/>
                <a:cs typeface="Century Gothic"/>
              </a:rPr>
              <a:t>if</a:t>
            </a:r>
            <a:r>
              <a:rPr sz="2400" b="1" u="sng" spc="-5" dirty="0">
                <a:uFill>
                  <a:solidFill>
                    <a:srgbClr val="7E7E7E"/>
                  </a:solidFill>
                </a:uFill>
                <a:latin typeface="Century Gothic"/>
                <a:cs typeface="Century Gothic"/>
              </a:rPr>
              <a:t> </a:t>
            </a:r>
            <a:r>
              <a:rPr sz="2400" dirty="0">
                <a:latin typeface="Century Gothic"/>
                <a:cs typeface="Century Gothic"/>
              </a:rPr>
              <a:t>it</a:t>
            </a:r>
            <a:r>
              <a:rPr sz="2400" spc="-40" dirty="0">
                <a:latin typeface="Century Gothic"/>
                <a:cs typeface="Century Gothic"/>
              </a:rPr>
              <a:t> </a:t>
            </a:r>
            <a:r>
              <a:rPr sz="2400" dirty="0">
                <a:latin typeface="Century Gothic"/>
                <a:cs typeface="Century Gothic"/>
              </a:rPr>
              <a:t>can</a:t>
            </a:r>
            <a:r>
              <a:rPr sz="2400" spc="-40" dirty="0">
                <a:latin typeface="Century Gothic"/>
                <a:cs typeface="Century Gothic"/>
              </a:rPr>
              <a:t> </a:t>
            </a:r>
            <a:r>
              <a:rPr sz="2400" spc="-25" dirty="0">
                <a:latin typeface="Century Gothic"/>
                <a:cs typeface="Century Gothic"/>
              </a:rPr>
              <a:t>be </a:t>
            </a:r>
            <a:r>
              <a:rPr sz="2400" dirty="0">
                <a:latin typeface="Century Gothic"/>
                <a:cs typeface="Century Gothic"/>
              </a:rPr>
              <a:t>formed</a:t>
            </a:r>
            <a:r>
              <a:rPr sz="2400" spc="-25" dirty="0">
                <a:latin typeface="Century Gothic"/>
                <a:cs typeface="Century Gothic"/>
              </a:rPr>
              <a:t> </a:t>
            </a:r>
            <a:r>
              <a:rPr sz="2400" dirty="0">
                <a:latin typeface="Century Gothic"/>
                <a:cs typeface="Century Gothic"/>
              </a:rPr>
              <a:t>of</a:t>
            </a:r>
            <a:r>
              <a:rPr sz="2400" spc="10" dirty="0">
                <a:latin typeface="Century Gothic"/>
                <a:cs typeface="Century Gothic"/>
              </a:rPr>
              <a:t> </a:t>
            </a:r>
            <a:r>
              <a:rPr sz="2400" dirty="0">
                <a:latin typeface="Century Gothic"/>
                <a:cs typeface="Century Gothic"/>
              </a:rPr>
              <a:t>legal</a:t>
            </a:r>
            <a:r>
              <a:rPr sz="2400" spc="-80" dirty="0">
                <a:latin typeface="Century Gothic"/>
                <a:cs typeface="Century Gothic"/>
              </a:rPr>
              <a:t> </a:t>
            </a:r>
            <a:r>
              <a:rPr sz="2400" dirty="0">
                <a:latin typeface="Century Gothic"/>
                <a:cs typeface="Century Gothic"/>
              </a:rPr>
              <a:t>symbols</a:t>
            </a:r>
            <a:r>
              <a:rPr sz="2400" spc="-50" dirty="0">
                <a:latin typeface="Century Gothic"/>
                <a:cs typeface="Century Gothic"/>
              </a:rPr>
              <a:t> </a:t>
            </a:r>
            <a:r>
              <a:rPr sz="2400" dirty="0">
                <a:latin typeface="Century Gothic"/>
                <a:cs typeface="Century Gothic"/>
              </a:rPr>
              <a:t>through</a:t>
            </a:r>
            <a:r>
              <a:rPr sz="2400" spc="55" dirty="0">
                <a:latin typeface="Century Gothic"/>
                <a:cs typeface="Century Gothic"/>
              </a:rPr>
              <a:t> </a:t>
            </a:r>
            <a:r>
              <a:rPr sz="2400" dirty="0">
                <a:latin typeface="Century Gothic"/>
                <a:cs typeface="Century Gothic"/>
              </a:rPr>
              <a:t>some</a:t>
            </a:r>
            <a:r>
              <a:rPr sz="2400" spc="-30" dirty="0">
                <a:latin typeface="Century Gothic"/>
                <a:cs typeface="Century Gothic"/>
              </a:rPr>
              <a:t> </a:t>
            </a:r>
            <a:r>
              <a:rPr sz="2400" dirty="0">
                <a:latin typeface="Century Gothic"/>
                <a:cs typeface="Century Gothic"/>
              </a:rPr>
              <a:t>sequence</a:t>
            </a:r>
            <a:r>
              <a:rPr sz="2400" spc="-30" dirty="0">
                <a:latin typeface="Century Gothic"/>
                <a:cs typeface="Century Gothic"/>
              </a:rPr>
              <a:t> </a:t>
            </a:r>
            <a:r>
              <a:rPr sz="2400" spc="-25" dirty="0">
                <a:latin typeface="Century Gothic"/>
                <a:cs typeface="Century Gothic"/>
              </a:rPr>
              <a:t>of </a:t>
            </a:r>
            <a:r>
              <a:rPr sz="2400" dirty="0">
                <a:latin typeface="Century Gothic"/>
                <a:cs typeface="Century Gothic"/>
              </a:rPr>
              <a:t>these</a:t>
            </a:r>
            <a:r>
              <a:rPr sz="2400" spc="5" dirty="0">
                <a:latin typeface="Century Gothic"/>
                <a:cs typeface="Century Gothic"/>
              </a:rPr>
              <a:t> </a:t>
            </a:r>
            <a:r>
              <a:rPr sz="2400" spc="-10" dirty="0">
                <a:latin typeface="Century Gothic"/>
                <a:cs typeface="Century Gothic"/>
              </a:rPr>
              <a:t>rules.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86666"/>
    </mc:Choice>
    <mc:Fallback>
      <p:transition spd="slow" advTm="866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97679" y="502919"/>
            <a:ext cx="3593592" cy="1548384"/>
          </a:xfrm>
          <a:prstGeom prst="rect">
            <a:avLst/>
          </a:prstGeom>
        </p:spPr>
      </p:pic>
      <p:sp>
        <p:nvSpPr>
          <p:cNvPr id="3" name="object 3"/>
          <p:cNvSpPr txBox="1">
            <a:spLocks noGrp="1"/>
          </p:cNvSpPr>
          <p:nvPr>
            <p:ph type="title" idx="4294967295"/>
          </p:nvPr>
        </p:nvSpPr>
        <p:spPr>
          <a:xfrm>
            <a:off x="447963" y="95008"/>
            <a:ext cx="10515600" cy="1433513"/>
          </a:xfrm>
          <a:prstGeom prst="rect">
            <a:avLst/>
          </a:prstGeom>
        </p:spPr>
        <p:txBody>
          <a:bodyPr vert="horz" wrap="square" lIns="0" tIns="749427" rIns="0" bIns="0" rtlCol="0" anchor="ctr">
            <a:spAutoFit/>
          </a:bodyPr>
          <a:lstStyle/>
          <a:p>
            <a:pPr marL="2668270">
              <a:lnSpc>
                <a:spcPct val="100000"/>
              </a:lnSpc>
              <a:spcBef>
                <a:spcPts val="100"/>
              </a:spcBef>
            </a:pPr>
            <a:r>
              <a:rPr b="1" spc="-10" dirty="0">
                <a:solidFill>
                  <a:schemeClr val="bg1"/>
                </a:solidFill>
              </a:rPr>
              <a:t>Example</a:t>
            </a:r>
          </a:p>
        </p:txBody>
      </p:sp>
      <p:sp>
        <p:nvSpPr>
          <p:cNvPr id="4" name="object 4"/>
          <p:cNvSpPr txBox="1"/>
          <p:nvPr/>
        </p:nvSpPr>
        <p:spPr>
          <a:xfrm>
            <a:off x="1434729" y="1765700"/>
            <a:ext cx="9319491" cy="4201791"/>
          </a:xfrm>
          <a:prstGeom prst="rect">
            <a:avLst/>
          </a:prstGeom>
        </p:spPr>
        <p:txBody>
          <a:bodyPr vert="horz" wrap="square" lIns="0" tIns="46355" rIns="0" bIns="0" rtlCol="0">
            <a:spAutoFit/>
          </a:bodyPr>
          <a:lstStyle/>
          <a:p>
            <a:pPr marL="356870" indent="-344805">
              <a:spcBef>
                <a:spcPts val="365"/>
              </a:spcBef>
              <a:buFont typeface="Arial"/>
              <a:buChar char="•"/>
              <a:tabLst>
                <a:tab pos="356870" algn="l"/>
                <a:tab pos="357505" algn="l"/>
              </a:tabLst>
            </a:pPr>
            <a:r>
              <a:rPr sz="2000" b="1" dirty="0">
                <a:latin typeface="Century Gothic"/>
                <a:cs typeface="Century Gothic"/>
              </a:rPr>
              <a:t>((P</a:t>
            </a:r>
            <a:r>
              <a:rPr sz="2000" b="1" spc="-5" dirty="0">
                <a:latin typeface="Century Gothic"/>
                <a:cs typeface="Century Gothic"/>
              </a:rPr>
              <a:t> </a:t>
            </a:r>
            <a:r>
              <a:rPr sz="2000" b="1" dirty="0">
                <a:latin typeface="Cambria Math"/>
                <a:cs typeface="Cambria Math"/>
              </a:rPr>
              <a:t>∧</a:t>
            </a:r>
            <a:r>
              <a:rPr sz="2000" b="1" spc="110" dirty="0">
                <a:latin typeface="Cambria Math"/>
                <a:cs typeface="Cambria Math"/>
              </a:rPr>
              <a:t> </a:t>
            </a:r>
            <a:r>
              <a:rPr sz="2000" b="1" dirty="0">
                <a:latin typeface="Century Gothic"/>
                <a:cs typeface="Century Gothic"/>
              </a:rPr>
              <a:t>Q)</a:t>
            </a:r>
            <a:r>
              <a:rPr sz="2000" b="1" spc="-5" dirty="0">
                <a:latin typeface="Century Gothic"/>
                <a:cs typeface="Century Gothic"/>
              </a:rPr>
              <a:t> </a:t>
            </a:r>
            <a:r>
              <a:rPr sz="2000" b="1" dirty="0">
                <a:latin typeface="Century Gothic"/>
                <a:cs typeface="Century Gothic"/>
              </a:rPr>
              <a:t>→ R)</a:t>
            </a:r>
            <a:r>
              <a:rPr sz="2000" b="1" spc="-15" dirty="0">
                <a:latin typeface="Century Gothic"/>
                <a:cs typeface="Century Gothic"/>
              </a:rPr>
              <a:t> </a:t>
            </a:r>
            <a:r>
              <a:rPr sz="2000" b="1" dirty="0">
                <a:latin typeface="Century Gothic"/>
                <a:cs typeface="Century Gothic"/>
              </a:rPr>
              <a:t>≡</a:t>
            </a:r>
            <a:r>
              <a:rPr sz="2000" b="1" spc="5" dirty="0">
                <a:latin typeface="Century Gothic"/>
                <a:cs typeface="Century Gothic"/>
              </a:rPr>
              <a:t> </a:t>
            </a:r>
            <a:r>
              <a:rPr sz="2000" b="1" dirty="0">
                <a:latin typeface="Century Gothic"/>
                <a:cs typeface="Century Gothic"/>
              </a:rPr>
              <a:t>¬</a:t>
            </a:r>
            <a:r>
              <a:rPr sz="2000" b="1" spc="-15" dirty="0">
                <a:latin typeface="Century Gothic"/>
                <a:cs typeface="Century Gothic"/>
              </a:rPr>
              <a:t> </a:t>
            </a:r>
            <a:r>
              <a:rPr sz="2000" b="1" dirty="0">
                <a:latin typeface="Century Gothic"/>
                <a:cs typeface="Century Gothic"/>
              </a:rPr>
              <a:t>P </a:t>
            </a:r>
            <a:r>
              <a:rPr sz="2000" b="1" dirty="0">
                <a:latin typeface="Cambria Math"/>
                <a:cs typeface="Cambria Math"/>
              </a:rPr>
              <a:t>∨</a:t>
            </a:r>
            <a:r>
              <a:rPr sz="2000" b="1" spc="105" dirty="0">
                <a:latin typeface="Cambria Math"/>
                <a:cs typeface="Cambria Math"/>
              </a:rPr>
              <a:t> </a:t>
            </a:r>
            <a:r>
              <a:rPr sz="2000" b="1" dirty="0">
                <a:latin typeface="Century Gothic"/>
                <a:cs typeface="Century Gothic"/>
              </a:rPr>
              <a:t>¬</a:t>
            </a:r>
            <a:r>
              <a:rPr sz="2000" b="1" spc="5" dirty="0">
                <a:latin typeface="Century Gothic"/>
                <a:cs typeface="Century Gothic"/>
              </a:rPr>
              <a:t> </a:t>
            </a:r>
            <a:r>
              <a:rPr sz="2000" b="1" dirty="0">
                <a:latin typeface="Century Gothic"/>
                <a:cs typeface="Century Gothic"/>
              </a:rPr>
              <a:t>Q</a:t>
            </a:r>
            <a:r>
              <a:rPr sz="2000" b="1" spc="-5" dirty="0">
                <a:latin typeface="Century Gothic"/>
                <a:cs typeface="Century Gothic"/>
              </a:rPr>
              <a:t> </a:t>
            </a:r>
            <a:r>
              <a:rPr sz="2000" b="1" dirty="0">
                <a:latin typeface="Cambria Math"/>
                <a:cs typeface="Cambria Math"/>
              </a:rPr>
              <a:t>∨</a:t>
            </a:r>
            <a:r>
              <a:rPr sz="2000" b="1" spc="105" dirty="0">
                <a:latin typeface="Cambria Math"/>
                <a:cs typeface="Cambria Math"/>
              </a:rPr>
              <a:t> </a:t>
            </a:r>
            <a:r>
              <a:rPr sz="2000" b="1" spc="-60" dirty="0">
                <a:latin typeface="Century Gothic"/>
                <a:cs typeface="Century Gothic"/>
              </a:rPr>
              <a:t>R</a:t>
            </a:r>
            <a:endParaRPr sz="2000" dirty="0">
              <a:latin typeface="Century Gothic"/>
              <a:cs typeface="Century Gothic"/>
            </a:endParaRPr>
          </a:p>
          <a:p>
            <a:pPr marL="356870" indent="-344805">
              <a:lnSpc>
                <a:spcPts val="2280"/>
              </a:lnSpc>
              <a:spcBef>
                <a:spcPts val="265"/>
              </a:spcBef>
              <a:buFont typeface="Arial"/>
              <a:buChar char="•"/>
              <a:tabLst>
                <a:tab pos="356870" algn="l"/>
                <a:tab pos="357505" algn="l"/>
              </a:tabLst>
            </a:pPr>
            <a:r>
              <a:rPr sz="2000" dirty="0">
                <a:latin typeface="Century Gothic"/>
                <a:cs typeface="Century Gothic"/>
              </a:rPr>
              <a:t>is</a:t>
            </a:r>
            <a:r>
              <a:rPr sz="2000" spc="-55" dirty="0">
                <a:latin typeface="Century Gothic"/>
                <a:cs typeface="Century Gothic"/>
              </a:rPr>
              <a:t> </a:t>
            </a:r>
            <a:r>
              <a:rPr sz="2000" dirty="0">
                <a:latin typeface="Century Gothic"/>
                <a:cs typeface="Century Gothic"/>
              </a:rPr>
              <a:t>a</a:t>
            </a:r>
            <a:r>
              <a:rPr sz="2000" spc="-45" dirty="0">
                <a:latin typeface="Century Gothic"/>
                <a:cs typeface="Century Gothic"/>
              </a:rPr>
              <a:t> </a:t>
            </a:r>
            <a:r>
              <a:rPr sz="2000" dirty="0">
                <a:latin typeface="Century Gothic"/>
                <a:cs typeface="Century Gothic"/>
              </a:rPr>
              <a:t>well-formed</a:t>
            </a:r>
            <a:r>
              <a:rPr sz="2000" spc="-65" dirty="0">
                <a:latin typeface="Century Gothic"/>
                <a:cs typeface="Century Gothic"/>
              </a:rPr>
              <a:t> </a:t>
            </a:r>
            <a:r>
              <a:rPr sz="2000" dirty="0">
                <a:latin typeface="Century Gothic"/>
                <a:cs typeface="Century Gothic"/>
              </a:rPr>
              <a:t>sentence</a:t>
            </a:r>
            <a:r>
              <a:rPr sz="2000" spc="-50" dirty="0">
                <a:latin typeface="Century Gothic"/>
                <a:cs typeface="Century Gothic"/>
              </a:rPr>
              <a:t> </a:t>
            </a:r>
            <a:r>
              <a:rPr sz="2000" dirty="0">
                <a:latin typeface="Century Gothic"/>
                <a:cs typeface="Century Gothic"/>
              </a:rPr>
              <a:t>in</a:t>
            </a:r>
            <a:r>
              <a:rPr sz="2000" spc="-45" dirty="0">
                <a:latin typeface="Century Gothic"/>
                <a:cs typeface="Century Gothic"/>
              </a:rPr>
              <a:t> </a:t>
            </a:r>
            <a:r>
              <a:rPr sz="2000" dirty="0">
                <a:latin typeface="Century Gothic"/>
                <a:cs typeface="Century Gothic"/>
              </a:rPr>
              <a:t>the</a:t>
            </a:r>
            <a:r>
              <a:rPr sz="2000" spc="-65" dirty="0">
                <a:latin typeface="Century Gothic"/>
                <a:cs typeface="Century Gothic"/>
              </a:rPr>
              <a:t> </a:t>
            </a:r>
            <a:r>
              <a:rPr sz="2000" dirty="0">
                <a:latin typeface="Century Gothic"/>
                <a:cs typeface="Century Gothic"/>
              </a:rPr>
              <a:t>propositional</a:t>
            </a:r>
            <a:r>
              <a:rPr sz="2000" spc="-40" dirty="0">
                <a:latin typeface="Century Gothic"/>
                <a:cs typeface="Century Gothic"/>
              </a:rPr>
              <a:t> </a:t>
            </a:r>
            <a:r>
              <a:rPr sz="2000" spc="-10" dirty="0">
                <a:latin typeface="Century Gothic"/>
                <a:cs typeface="Century Gothic"/>
              </a:rPr>
              <a:t>calculus</a:t>
            </a:r>
            <a:endParaRPr sz="2000" dirty="0">
              <a:latin typeface="Century Gothic"/>
              <a:cs typeface="Century Gothic"/>
            </a:endParaRPr>
          </a:p>
          <a:p>
            <a:pPr marL="356870">
              <a:lnSpc>
                <a:spcPts val="2280"/>
              </a:lnSpc>
            </a:pPr>
            <a:r>
              <a:rPr sz="2000" spc="-10" dirty="0">
                <a:latin typeface="Century Gothic"/>
                <a:cs typeface="Century Gothic"/>
              </a:rPr>
              <a:t>because:</a:t>
            </a:r>
            <a:endParaRPr sz="2000" dirty="0">
              <a:latin typeface="Century Gothic"/>
              <a:cs typeface="Century Gothic"/>
            </a:endParaRPr>
          </a:p>
          <a:p>
            <a:pPr marL="356870" indent="-344805">
              <a:spcBef>
                <a:spcPts val="240"/>
              </a:spcBef>
              <a:buFont typeface="Arial"/>
              <a:buChar char="•"/>
              <a:tabLst>
                <a:tab pos="356870" algn="l"/>
                <a:tab pos="357505" algn="l"/>
              </a:tabLst>
            </a:pPr>
            <a:r>
              <a:rPr sz="2000" dirty="0">
                <a:latin typeface="Century Gothic"/>
                <a:cs typeface="Century Gothic"/>
              </a:rPr>
              <a:t>P,</a:t>
            </a:r>
            <a:r>
              <a:rPr sz="2000" spc="-45" dirty="0">
                <a:latin typeface="Century Gothic"/>
                <a:cs typeface="Century Gothic"/>
              </a:rPr>
              <a:t> </a:t>
            </a:r>
            <a:r>
              <a:rPr sz="2000" dirty="0">
                <a:latin typeface="Century Gothic"/>
                <a:cs typeface="Century Gothic"/>
              </a:rPr>
              <a:t>Q,</a:t>
            </a:r>
            <a:r>
              <a:rPr sz="2000" spc="-25" dirty="0">
                <a:latin typeface="Century Gothic"/>
                <a:cs typeface="Century Gothic"/>
              </a:rPr>
              <a:t> </a:t>
            </a:r>
            <a:r>
              <a:rPr sz="2000" dirty="0">
                <a:latin typeface="Century Gothic"/>
                <a:cs typeface="Century Gothic"/>
              </a:rPr>
              <a:t>and</a:t>
            </a:r>
            <a:r>
              <a:rPr sz="2000" spc="-45" dirty="0">
                <a:latin typeface="Century Gothic"/>
                <a:cs typeface="Century Gothic"/>
              </a:rPr>
              <a:t> </a:t>
            </a:r>
            <a:r>
              <a:rPr sz="2000" dirty="0">
                <a:latin typeface="Century Gothic"/>
                <a:cs typeface="Century Gothic"/>
              </a:rPr>
              <a:t>R</a:t>
            </a:r>
            <a:r>
              <a:rPr sz="2000" spc="-40" dirty="0">
                <a:latin typeface="Century Gothic"/>
                <a:cs typeface="Century Gothic"/>
              </a:rPr>
              <a:t> </a:t>
            </a:r>
            <a:r>
              <a:rPr sz="2000" dirty="0">
                <a:latin typeface="Century Gothic"/>
                <a:cs typeface="Century Gothic"/>
              </a:rPr>
              <a:t>are</a:t>
            </a:r>
            <a:r>
              <a:rPr sz="2000" spc="-45" dirty="0">
                <a:latin typeface="Century Gothic"/>
                <a:cs typeface="Century Gothic"/>
              </a:rPr>
              <a:t> </a:t>
            </a:r>
            <a:r>
              <a:rPr sz="2000" dirty="0">
                <a:latin typeface="Century Gothic"/>
                <a:cs typeface="Century Gothic"/>
              </a:rPr>
              <a:t>propositions</a:t>
            </a:r>
            <a:r>
              <a:rPr sz="2000" spc="-45" dirty="0">
                <a:latin typeface="Century Gothic"/>
                <a:cs typeface="Century Gothic"/>
              </a:rPr>
              <a:t> </a:t>
            </a:r>
            <a:r>
              <a:rPr sz="2000" dirty="0">
                <a:latin typeface="Century Gothic"/>
                <a:cs typeface="Century Gothic"/>
              </a:rPr>
              <a:t>and</a:t>
            </a:r>
            <a:r>
              <a:rPr sz="2000" spc="-45" dirty="0">
                <a:latin typeface="Century Gothic"/>
                <a:cs typeface="Century Gothic"/>
              </a:rPr>
              <a:t> </a:t>
            </a:r>
            <a:r>
              <a:rPr sz="2000" dirty="0">
                <a:latin typeface="Century Gothic"/>
                <a:cs typeface="Century Gothic"/>
              </a:rPr>
              <a:t>thus</a:t>
            </a:r>
            <a:r>
              <a:rPr sz="2000" spc="-45" dirty="0">
                <a:latin typeface="Century Gothic"/>
                <a:cs typeface="Century Gothic"/>
              </a:rPr>
              <a:t> </a:t>
            </a:r>
            <a:r>
              <a:rPr sz="2000" spc="-10" dirty="0">
                <a:latin typeface="Century Gothic"/>
                <a:cs typeface="Century Gothic"/>
              </a:rPr>
              <a:t>sentences.</a:t>
            </a:r>
            <a:endParaRPr sz="2000" dirty="0">
              <a:latin typeface="Century Gothic"/>
              <a:cs typeface="Century Gothic"/>
            </a:endParaRPr>
          </a:p>
          <a:p>
            <a:pPr marL="356870" indent="-344805">
              <a:spcBef>
                <a:spcPts val="219"/>
              </a:spcBef>
              <a:buFont typeface="Arial"/>
              <a:buChar char="•"/>
              <a:tabLst>
                <a:tab pos="356870" algn="l"/>
                <a:tab pos="357505" algn="l"/>
              </a:tabLst>
            </a:pPr>
            <a:r>
              <a:rPr sz="2000" dirty="0">
                <a:latin typeface="Century Gothic"/>
                <a:cs typeface="Century Gothic"/>
              </a:rPr>
              <a:t>P</a:t>
            </a:r>
            <a:r>
              <a:rPr sz="2000" spc="-45" dirty="0">
                <a:latin typeface="Century Gothic"/>
                <a:cs typeface="Century Gothic"/>
              </a:rPr>
              <a:t> </a:t>
            </a:r>
            <a:r>
              <a:rPr sz="2000" dirty="0">
                <a:latin typeface="Cambria Math"/>
                <a:cs typeface="Cambria Math"/>
              </a:rPr>
              <a:t>∧</a:t>
            </a:r>
            <a:r>
              <a:rPr sz="2000" spc="75" dirty="0">
                <a:latin typeface="Cambria Math"/>
                <a:cs typeface="Cambria Math"/>
              </a:rPr>
              <a:t> </a:t>
            </a:r>
            <a:r>
              <a:rPr sz="2000" dirty="0">
                <a:latin typeface="Century Gothic"/>
                <a:cs typeface="Century Gothic"/>
              </a:rPr>
              <a:t>Q,</a:t>
            </a:r>
            <a:r>
              <a:rPr sz="2000" spc="-10" dirty="0">
                <a:latin typeface="Century Gothic"/>
                <a:cs typeface="Century Gothic"/>
              </a:rPr>
              <a:t> </a:t>
            </a:r>
            <a:r>
              <a:rPr sz="2000" dirty="0">
                <a:latin typeface="Century Gothic"/>
                <a:cs typeface="Century Gothic"/>
              </a:rPr>
              <a:t>the</a:t>
            </a:r>
            <a:r>
              <a:rPr sz="2000" spc="-60" dirty="0">
                <a:latin typeface="Century Gothic"/>
                <a:cs typeface="Century Gothic"/>
              </a:rPr>
              <a:t> </a:t>
            </a:r>
            <a:r>
              <a:rPr sz="2000" dirty="0">
                <a:latin typeface="Century Gothic"/>
                <a:cs typeface="Century Gothic"/>
              </a:rPr>
              <a:t>conjunction</a:t>
            </a:r>
            <a:r>
              <a:rPr sz="2000" spc="-10" dirty="0">
                <a:latin typeface="Century Gothic"/>
                <a:cs typeface="Century Gothic"/>
              </a:rPr>
              <a:t> </a:t>
            </a:r>
            <a:r>
              <a:rPr sz="2000" dirty="0">
                <a:latin typeface="Century Gothic"/>
                <a:cs typeface="Century Gothic"/>
              </a:rPr>
              <a:t>of</a:t>
            </a:r>
            <a:r>
              <a:rPr sz="2000" spc="-20" dirty="0">
                <a:latin typeface="Century Gothic"/>
                <a:cs typeface="Century Gothic"/>
              </a:rPr>
              <a:t> </a:t>
            </a:r>
            <a:r>
              <a:rPr sz="2000" dirty="0">
                <a:latin typeface="Century Gothic"/>
                <a:cs typeface="Century Gothic"/>
              </a:rPr>
              <a:t>two</a:t>
            </a:r>
            <a:r>
              <a:rPr sz="2000" spc="-65" dirty="0">
                <a:latin typeface="Century Gothic"/>
                <a:cs typeface="Century Gothic"/>
              </a:rPr>
              <a:t> </a:t>
            </a:r>
            <a:r>
              <a:rPr sz="2000" dirty="0">
                <a:latin typeface="Century Gothic"/>
                <a:cs typeface="Century Gothic"/>
              </a:rPr>
              <a:t>sentences,</a:t>
            </a:r>
            <a:r>
              <a:rPr sz="2000" spc="-40" dirty="0">
                <a:latin typeface="Century Gothic"/>
                <a:cs typeface="Century Gothic"/>
              </a:rPr>
              <a:t> </a:t>
            </a:r>
            <a:r>
              <a:rPr sz="2000" dirty="0">
                <a:latin typeface="Century Gothic"/>
                <a:cs typeface="Century Gothic"/>
              </a:rPr>
              <a:t>is</a:t>
            </a:r>
            <a:r>
              <a:rPr sz="2000" spc="-45" dirty="0">
                <a:latin typeface="Century Gothic"/>
                <a:cs typeface="Century Gothic"/>
              </a:rPr>
              <a:t> </a:t>
            </a:r>
            <a:r>
              <a:rPr sz="2000" dirty="0">
                <a:latin typeface="Century Gothic"/>
                <a:cs typeface="Century Gothic"/>
              </a:rPr>
              <a:t>a</a:t>
            </a:r>
            <a:r>
              <a:rPr sz="2000" spc="-35" dirty="0">
                <a:latin typeface="Century Gothic"/>
                <a:cs typeface="Century Gothic"/>
              </a:rPr>
              <a:t> </a:t>
            </a:r>
            <a:r>
              <a:rPr sz="2000" spc="-10" dirty="0">
                <a:latin typeface="Century Gothic"/>
                <a:cs typeface="Century Gothic"/>
              </a:rPr>
              <a:t>sentence.</a:t>
            </a:r>
            <a:endParaRPr sz="2000" dirty="0">
              <a:latin typeface="Century Gothic"/>
              <a:cs typeface="Century Gothic"/>
            </a:endParaRPr>
          </a:p>
          <a:p>
            <a:pPr marL="356870" indent="-344805">
              <a:lnSpc>
                <a:spcPts val="2295"/>
              </a:lnSpc>
              <a:spcBef>
                <a:spcPts val="240"/>
              </a:spcBef>
              <a:buFont typeface="Arial"/>
              <a:buChar char="•"/>
              <a:tabLst>
                <a:tab pos="356870" algn="l"/>
                <a:tab pos="357505" algn="l"/>
              </a:tabLst>
            </a:pPr>
            <a:r>
              <a:rPr sz="2000" dirty="0">
                <a:latin typeface="Century Gothic"/>
                <a:cs typeface="Century Gothic"/>
              </a:rPr>
              <a:t>(P </a:t>
            </a:r>
            <a:r>
              <a:rPr sz="2000" dirty="0">
                <a:latin typeface="Cambria Math"/>
                <a:cs typeface="Cambria Math"/>
              </a:rPr>
              <a:t>∧</a:t>
            </a:r>
            <a:r>
              <a:rPr sz="2000" spc="80" dirty="0">
                <a:latin typeface="Cambria Math"/>
                <a:cs typeface="Cambria Math"/>
              </a:rPr>
              <a:t> </a:t>
            </a:r>
            <a:r>
              <a:rPr sz="2000" dirty="0">
                <a:latin typeface="Century Gothic"/>
                <a:cs typeface="Century Gothic"/>
              </a:rPr>
              <a:t>Q)</a:t>
            </a:r>
            <a:r>
              <a:rPr sz="2000" spc="-35" dirty="0">
                <a:latin typeface="Century Gothic"/>
                <a:cs typeface="Century Gothic"/>
              </a:rPr>
              <a:t> </a:t>
            </a:r>
            <a:r>
              <a:rPr sz="2000" dirty="0">
                <a:latin typeface="Century Gothic"/>
                <a:cs typeface="Century Gothic"/>
              </a:rPr>
              <a:t>→</a:t>
            </a:r>
            <a:r>
              <a:rPr sz="2000" spc="-40" dirty="0">
                <a:latin typeface="Century Gothic"/>
                <a:cs typeface="Century Gothic"/>
              </a:rPr>
              <a:t> </a:t>
            </a:r>
            <a:r>
              <a:rPr sz="2000" dirty="0">
                <a:latin typeface="Century Gothic"/>
                <a:cs typeface="Century Gothic"/>
              </a:rPr>
              <a:t>R,</a:t>
            </a:r>
            <a:r>
              <a:rPr sz="2000" spc="-15" dirty="0">
                <a:latin typeface="Century Gothic"/>
                <a:cs typeface="Century Gothic"/>
              </a:rPr>
              <a:t> </a:t>
            </a:r>
            <a:r>
              <a:rPr sz="2000" dirty="0">
                <a:latin typeface="Century Gothic"/>
                <a:cs typeface="Century Gothic"/>
              </a:rPr>
              <a:t>the</a:t>
            </a:r>
            <a:r>
              <a:rPr sz="2000" spc="-60" dirty="0">
                <a:latin typeface="Century Gothic"/>
                <a:cs typeface="Century Gothic"/>
              </a:rPr>
              <a:t> </a:t>
            </a:r>
            <a:r>
              <a:rPr sz="2000" dirty="0">
                <a:latin typeface="Century Gothic"/>
                <a:cs typeface="Century Gothic"/>
              </a:rPr>
              <a:t>implication</a:t>
            </a:r>
            <a:r>
              <a:rPr sz="2000" spc="-75" dirty="0">
                <a:latin typeface="Century Gothic"/>
                <a:cs typeface="Century Gothic"/>
              </a:rPr>
              <a:t> </a:t>
            </a:r>
            <a:r>
              <a:rPr sz="2000" dirty="0">
                <a:latin typeface="Century Gothic"/>
                <a:cs typeface="Century Gothic"/>
              </a:rPr>
              <a:t>of</a:t>
            </a:r>
            <a:r>
              <a:rPr sz="2000" spc="-20" dirty="0">
                <a:latin typeface="Century Gothic"/>
                <a:cs typeface="Century Gothic"/>
              </a:rPr>
              <a:t> </a:t>
            </a:r>
            <a:r>
              <a:rPr sz="2000" dirty="0">
                <a:latin typeface="Century Gothic"/>
                <a:cs typeface="Century Gothic"/>
              </a:rPr>
              <a:t>a</a:t>
            </a:r>
            <a:r>
              <a:rPr sz="2000" spc="-35" dirty="0">
                <a:latin typeface="Century Gothic"/>
                <a:cs typeface="Century Gothic"/>
              </a:rPr>
              <a:t> </a:t>
            </a:r>
            <a:r>
              <a:rPr sz="2000" dirty="0">
                <a:latin typeface="Century Gothic"/>
                <a:cs typeface="Century Gothic"/>
              </a:rPr>
              <a:t>sentence</a:t>
            </a:r>
            <a:r>
              <a:rPr sz="2000" spc="-40" dirty="0">
                <a:latin typeface="Century Gothic"/>
                <a:cs typeface="Century Gothic"/>
              </a:rPr>
              <a:t> </a:t>
            </a:r>
            <a:r>
              <a:rPr sz="2000" dirty="0">
                <a:latin typeface="Century Gothic"/>
                <a:cs typeface="Century Gothic"/>
              </a:rPr>
              <a:t>for</a:t>
            </a:r>
            <a:r>
              <a:rPr sz="2000" spc="-40" dirty="0">
                <a:latin typeface="Century Gothic"/>
                <a:cs typeface="Century Gothic"/>
              </a:rPr>
              <a:t> </a:t>
            </a:r>
            <a:r>
              <a:rPr sz="2000" dirty="0">
                <a:latin typeface="Century Gothic"/>
                <a:cs typeface="Century Gothic"/>
              </a:rPr>
              <a:t>another,</a:t>
            </a:r>
            <a:r>
              <a:rPr sz="2000" spc="-40" dirty="0">
                <a:latin typeface="Century Gothic"/>
                <a:cs typeface="Century Gothic"/>
              </a:rPr>
              <a:t> </a:t>
            </a:r>
            <a:r>
              <a:rPr sz="2000" dirty="0">
                <a:latin typeface="Century Gothic"/>
                <a:cs typeface="Century Gothic"/>
              </a:rPr>
              <a:t>is</a:t>
            </a:r>
            <a:r>
              <a:rPr sz="2000" spc="-40" dirty="0">
                <a:latin typeface="Century Gothic"/>
                <a:cs typeface="Century Gothic"/>
              </a:rPr>
              <a:t> </a:t>
            </a:r>
            <a:r>
              <a:rPr sz="2000" spc="-50" dirty="0">
                <a:latin typeface="Century Gothic"/>
                <a:cs typeface="Century Gothic"/>
              </a:rPr>
              <a:t>a</a:t>
            </a:r>
            <a:r>
              <a:rPr lang="en-US" sz="2000" spc="-50" dirty="0">
                <a:latin typeface="Century Gothic"/>
                <a:cs typeface="Century Gothic"/>
              </a:rPr>
              <a:t> </a:t>
            </a:r>
            <a:r>
              <a:rPr sz="2000" spc="-10" dirty="0">
                <a:latin typeface="Century Gothic"/>
                <a:cs typeface="Century Gothic"/>
              </a:rPr>
              <a:t>sentence.</a:t>
            </a:r>
            <a:endParaRPr sz="2000" dirty="0">
              <a:latin typeface="Century Gothic"/>
              <a:cs typeface="Century Gothic"/>
            </a:endParaRPr>
          </a:p>
          <a:p>
            <a:pPr marL="356870" indent="-344805">
              <a:spcBef>
                <a:spcPts val="240"/>
              </a:spcBef>
              <a:buFont typeface="Arial"/>
              <a:buChar char="•"/>
              <a:tabLst>
                <a:tab pos="356870" algn="l"/>
                <a:tab pos="357505" algn="l"/>
              </a:tabLst>
            </a:pPr>
            <a:r>
              <a:rPr sz="2000" dirty="0">
                <a:latin typeface="Century Gothic"/>
                <a:cs typeface="Century Gothic"/>
              </a:rPr>
              <a:t>¬</a:t>
            </a:r>
            <a:r>
              <a:rPr sz="2000" spc="-45" dirty="0">
                <a:latin typeface="Century Gothic"/>
                <a:cs typeface="Century Gothic"/>
              </a:rPr>
              <a:t> </a:t>
            </a:r>
            <a:r>
              <a:rPr sz="2000" dirty="0">
                <a:latin typeface="Century Gothic"/>
                <a:cs typeface="Century Gothic"/>
              </a:rPr>
              <a:t>P</a:t>
            </a:r>
            <a:r>
              <a:rPr sz="2000" spc="-20" dirty="0">
                <a:latin typeface="Century Gothic"/>
                <a:cs typeface="Century Gothic"/>
              </a:rPr>
              <a:t> </a:t>
            </a:r>
            <a:r>
              <a:rPr sz="2000" dirty="0">
                <a:latin typeface="Century Gothic"/>
                <a:cs typeface="Century Gothic"/>
              </a:rPr>
              <a:t>and</a:t>
            </a:r>
            <a:r>
              <a:rPr sz="2000" spc="-35" dirty="0">
                <a:latin typeface="Century Gothic"/>
                <a:cs typeface="Century Gothic"/>
              </a:rPr>
              <a:t> </a:t>
            </a:r>
            <a:r>
              <a:rPr sz="2000" dirty="0">
                <a:latin typeface="Century Gothic"/>
                <a:cs typeface="Century Gothic"/>
              </a:rPr>
              <a:t>¬</a:t>
            </a:r>
            <a:r>
              <a:rPr sz="2000" spc="-40" dirty="0">
                <a:latin typeface="Century Gothic"/>
                <a:cs typeface="Century Gothic"/>
              </a:rPr>
              <a:t> </a:t>
            </a:r>
            <a:r>
              <a:rPr sz="2000" dirty="0">
                <a:latin typeface="Century Gothic"/>
                <a:cs typeface="Century Gothic"/>
              </a:rPr>
              <a:t>Q,</a:t>
            </a:r>
            <a:r>
              <a:rPr sz="2000" spc="-15" dirty="0">
                <a:latin typeface="Century Gothic"/>
                <a:cs typeface="Century Gothic"/>
              </a:rPr>
              <a:t> </a:t>
            </a:r>
            <a:r>
              <a:rPr sz="2000" dirty="0">
                <a:latin typeface="Century Gothic"/>
                <a:cs typeface="Century Gothic"/>
              </a:rPr>
              <a:t>the</a:t>
            </a:r>
            <a:r>
              <a:rPr sz="2000" spc="-55" dirty="0">
                <a:latin typeface="Century Gothic"/>
                <a:cs typeface="Century Gothic"/>
              </a:rPr>
              <a:t> </a:t>
            </a:r>
            <a:r>
              <a:rPr sz="2000" dirty="0">
                <a:latin typeface="Century Gothic"/>
                <a:cs typeface="Century Gothic"/>
              </a:rPr>
              <a:t>negations</a:t>
            </a:r>
            <a:r>
              <a:rPr sz="2000" spc="-35" dirty="0">
                <a:latin typeface="Century Gothic"/>
                <a:cs typeface="Century Gothic"/>
              </a:rPr>
              <a:t> </a:t>
            </a:r>
            <a:r>
              <a:rPr sz="2000" dirty="0">
                <a:latin typeface="Century Gothic"/>
                <a:cs typeface="Century Gothic"/>
              </a:rPr>
              <a:t>of</a:t>
            </a:r>
            <a:r>
              <a:rPr sz="2000" spc="-40" dirty="0">
                <a:latin typeface="Century Gothic"/>
                <a:cs typeface="Century Gothic"/>
              </a:rPr>
              <a:t> </a:t>
            </a:r>
            <a:r>
              <a:rPr sz="2000" dirty="0">
                <a:latin typeface="Century Gothic"/>
                <a:cs typeface="Century Gothic"/>
              </a:rPr>
              <a:t>sentences,</a:t>
            </a:r>
            <a:r>
              <a:rPr sz="2000" spc="-20" dirty="0">
                <a:latin typeface="Century Gothic"/>
                <a:cs typeface="Century Gothic"/>
              </a:rPr>
              <a:t> </a:t>
            </a:r>
            <a:r>
              <a:rPr sz="2000" dirty="0">
                <a:latin typeface="Century Gothic"/>
                <a:cs typeface="Century Gothic"/>
              </a:rPr>
              <a:t>are</a:t>
            </a:r>
            <a:r>
              <a:rPr sz="2000" spc="-35" dirty="0">
                <a:latin typeface="Century Gothic"/>
                <a:cs typeface="Century Gothic"/>
              </a:rPr>
              <a:t> </a:t>
            </a:r>
            <a:r>
              <a:rPr sz="2000" spc="-10" dirty="0">
                <a:latin typeface="Century Gothic"/>
                <a:cs typeface="Century Gothic"/>
              </a:rPr>
              <a:t>sentences.</a:t>
            </a:r>
            <a:endParaRPr sz="2000" dirty="0">
              <a:latin typeface="Century Gothic"/>
              <a:cs typeface="Century Gothic"/>
            </a:endParaRPr>
          </a:p>
          <a:p>
            <a:pPr marL="356870" indent="-344805">
              <a:spcBef>
                <a:spcPts val="215"/>
              </a:spcBef>
              <a:buFont typeface="Arial"/>
              <a:buChar char="•"/>
              <a:tabLst>
                <a:tab pos="356870" algn="l"/>
                <a:tab pos="357505" algn="l"/>
              </a:tabLst>
            </a:pPr>
            <a:r>
              <a:rPr sz="2000" dirty="0">
                <a:latin typeface="Century Gothic"/>
                <a:cs typeface="Century Gothic"/>
              </a:rPr>
              <a:t>¬</a:t>
            </a:r>
            <a:r>
              <a:rPr sz="2000" spc="-45" dirty="0">
                <a:latin typeface="Century Gothic"/>
                <a:cs typeface="Century Gothic"/>
              </a:rPr>
              <a:t> </a:t>
            </a:r>
            <a:r>
              <a:rPr sz="2000" dirty="0">
                <a:latin typeface="Century Gothic"/>
                <a:cs typeface="Century Gothic"/>
              </a:rPr>
              <a:t>P</a:t>
            </a:r>
            <a:r>
              <a:rPr sz="2000" spc="-15" dirty="0">
                <a:latin typeface="Century Gothic"/>
                <a:cs typeface="Century Gothic"/>
              </a:rPr>
              <a:t> </a:t>
            </a:r>
            <a:r>
              <a:rPr sz="2000" dirty="0">
                <a:latin typeface="Cambria Math"/>
                <a:cs typeface="Cambria Math"/>
              </a:rPr>
              <a:t>∨</a:t>
            </a:r>
            <a:r>
              <a:rPr sz="2000" spc="80" dirty="0">
                <a:latin typeface="Cambria Math"/>
                <a:cs typeface="Cambria Math"/>
              </a:rPr>
              <a:t> </a:t>
            </a:r>
            <a:r>
              <a:rPr sz="2000" dirty="0">
                <a:latin typeface="Century Gothic"/>
                <a:cs typeface="Century Gothic"/>
              </a:rPr>
              <a:t>¬</a:t>
            </a:r>
            <a:r>
              <a:rPr sz="2000" spc="-40" dirty="0">
                <a:latin typeface="Century Gothic"/>
                <a:cs typeface="Century Gothic"/>
              </a:rPr>
              <a:t> </a:t>
            </a:r>
            <a:r>
              <a:rPr sz="2000" dirty="0">
                <a:latin typeface="Century Gothic"/>
                <a:cs typeface="Century Gothic"/>
              </a:rPr>
              <a:t>Q,</a:t>
            </a:r>
            <a:r>
              <a:rPr sz="2000" spc="-35" dirty="0">
                <a:latin typeface="Century Gothic"/>
                <a:cs typeface="Century Gothic"/>
              </a:rPr>
              <a:t> </a:t>
            </a:r>
            <a:r>
              <a:rPr sz="2000" dirty="0">
                <a:latin typeface="Century Gothic"/>
                <a:cs typeface="Century Gothic"/>
              </a:rPr>
              <a:t>the</a:t>
            </a:r>
            <a:r>
              <a:rPr sz="2000" spc="-35" dirty="0">
                <a:latin typeface="Century Gothic"/>
                <a:cs typeface="Century Gothic"/>
              </a:rPr>
              <a:t> </a:t>
            </a:r>
            <a:r>
              <a:rPr sz="2000" dirty="0">
                <a:latin typeface="Century Gothic"/>
                <a:cs typeface="Century Gothic"/>
              </a:rPr>
              <a:t>disjunction</a:t>
            </a:r>
            <a:r>
              <a:rPr sz="2000" spc="-25" dirty="0">
                <a:latin typeface="Century Gothic"/>
                <a:cs typeface="Century Gothic"/>
              </a:rPr>
              <a:t> </a:t>
            </a:r>
            <a:r>
              <a:rPr sz="2000" dirty="0">
                <a:latin typeface="Century Gothic"/>
                <a:cs typeface="Century Gothic"/>
              </a:rPr>
              <a:t>of</a:t>
            </a:r>
            <a:r>
              <a:rPr sz="2000" spc="-15" dirty="0">
                <a:latin typeface="Century Gothic"/>
                <a:cs typeface="Century Gothic"/>
              </a:rPr>
              <a:t> </a:t>
            </a:r>
            <a:r>
              <a:rPr sz="2000" dirty="0">
                <a:latin typeface="Century Gothic"/>
                <a:cs typeface="Century Gothic"/>
              </a:rPr>
              <a:t>two</a:t>
            </a:r>
            <a:r>
              <a:rPr sz="2000" spc="-65" dirty="0">
                <a:latin typeface="Century Gothic"/>
                <a:cs typeface="Century Gothic"/>
              </a:rPr>
              <a:t> </a:t>
            </a:r>
            <a:r>
              <a:rPr sz="2000" dirty="0">
                <a:latin typeface="Century Gothic"/>
                <a:cs typeface="Century Gothic"/>
              </a:rPr>
              <a:t>sentences,</a:t>
            </a:r>
            <a:r>
              <a:rPr sz="2000" spc="-40" dirty="0">
                <a:latin typeface="Century Gothic"/>
                <a:cs typeface="Century Gothic"/>
              </a:rPr>
              <a:t> </a:t>
            </a:r>
            <a:r>
              <a:rPr sz="2000" dirty="0">
                <a:latin typeface="Century Gothic"/>
                <a:cs typeface="Century Gothic"/>
              </a:rPr>
              <a:t>is</a:t>
            </a:r>
            <a:r>
              <a:rPr sz="2000" spc="-40" dirty="0">
                <a:latin typeface="Century Gothic"/>
                <a:cs typeface="Century Gothic"/>
              </a:rPr>
              <a:t> </a:t>
            </a:r>
            <a:r>
              <a:rPr sz="2000" dirty="0">
                <a:latin typeface="Century Gothic"/>
                <a:cs typeface="Century Gothic"/>
              </a:rPr>
              <a:t>a</a:t>
            </a:r>
            <a:r>
              <a:rPr sz="2000" spc="-35" dirty="0">
                <a:latin typeface="Century Gothic"/>
                <a:cs typeface="Century Gothic"/>
              </a:rPr>
              <a:t> </a:t>
            </a:r>
            <a:r>
              <a:rPr sz="2000" spc="-10" dirty="0">
                <a:latin typeface="Century Gothic"/>
                <a:cs typeface="Century Gothic"/>
              </a:rPr>
              <a:t>sentence.</a:t>
            </a:r>
            <a:endParaRPr sz="2000" dirty="0">
              <a:latin typeface="Century Gothic"/>
              <a:cs typeface="Century Gothic"/>
            </a:endParaRPr>
          </a:p>
          <a:p>
            <a:pPr marL="426720" indent="-414655">
              <a:spcBef>
                <a:spcPts val="240"/>
              </a:spcBef>
              <a:buFont typeface="Arial"/>
              <a:buChar char="•"/>
              <a:tabLst>
                <a:tab pos="426720" algn="l"/>
                <a:tab pos="427355" algn="l"/>
              </a:tabLst>
            </a:pPr>
            <a:r>
              <a:rPr sz="2000" dirty="0">
                <a:latin typeface="Century Gothic"/>
                <a:cs typeface="Century Gothic"/>
              </a:rPr>
              <a:t>¬</a:t>
            </a:r>
            <a:r>
              <a:rPr sz="2000" spc="-40" dirty="0">
                <a:latin typeface="Century Gothic"/>
                <a:cs typeface="Century Gothic"/>
              </a:rPr>
              <a:t> </a:t>
            </a:r>
            <a:r>
              <a:rPr sz="2000" dirty="0">
                <a:latin typeface="Century Gothic"/>
                <a:cs typeface="Century Gothic"/>
              </a:rPr>
              <a:t>P</a:t>
            </a:r>
            <a:r>
              <a:rPr sz="2000" spc="-5" dirty="0">
                <a:latin typeface="Century Gothic"/>
                <a:cs typeface="Century Gothic"/>
              </a:rPr>
              <a:t> </a:t>
            </a:r>
            <a:r>
              <a:rPr sz="2000" dirty="0">
                <a:latin typeface="Cambria Math"/>
                <a:cs typeface="Cambria Math"/>
              </a:rPr>
              <a:t>∨</a:t>
            </a:r>
            <a:r>
              <a:rPr sz="2000" spc="85" dirty="0">
                <a:latin typeface="Cambria Math"/>
                <a:cs typeface="Cambria Math"/>
              </a:rPr>
              <a:t> </a:t>
            </a:r>
            <a:r>
              <a:rPr sz="2000" dirty="0">
                <a:latin typeface="Century Gothic"/>
                <a:cs typeface="Century Gothic"/>
              </a:rPr>
              <a:t>¬</a:t>
            </a:r>
            <a:r>
              <a:rPr sz="2000" spc="-35" dirty="0">
                <a:latin typeface="Century Gothic"/>
                <a:cs typeface="Century Gothic"/>
              </a:rPr>
              <a:t> </a:t>
            </a:r>
            <a:r>
              <a:rPr sz="2000" dirty="0">
                <a:latin typeface="Century Gothic"/>
                <a:cs typeface="Century Gothic"/>
              </a:rPr>
              <a:t>Q</a:t>
            </a:r>
            <a:r>
              <a:rPr sz="2000" spc="-35" dirty="0">
                <a:latin typeface="Century Gothic"/>
                <a:cs typeface="Century Gothic"/>
              </a:rPr>
              <a:t> </a:t>
            </a:r>
            <a:r>
              <a:rPr sz="2000" dirty="0">
                <a:latin typeface="Cambria Math"/>
                <a:cs typeface="Cambria Math"/>
              </a:rPr>
              <a:t>∨</a:t>
            </a:r>
            <a:r>
              <a:rPr sz="2000" spc="85" dirty="0">
                <a:latin typeface="Cambria Math"/>
                <a:cs typeface="Cambria Math"/>
              </a:rPr>
              <a:t> </a:t>
            </a:r>
            <a:r>
              <a:rPr sz="2000" dirty="0">
                <a:latin typeface="Century Gothic"/>
                <a:cs typeface="Century Gothic"/>
              </a:rPr>
              <a:t>R,</a:t>
            </a:r>
            <a:r>
              <a:rPr sz="2000" spc="-10" dirty="0">
                <a:latin typeface="Century Gothic"/>
                <a:cs typeface="Century Gothic"/>
              </a:rPr>
              <a:t> </a:t>
            </a:r>
            <a:r>
              <a:rPr sz="2000" dirty="0">
                <a:latin typeface="Century Gothic"/>
                <a:cs typeface="Century Gothic"/>
              </a:rPr>
              <a:t>the</a:t>
            </a:r>
            <a:r>
              <a:rPr sz="2000" spc="-50" dirty="0">
                <a:latin typeface="Century Gothic"/>
                <a:cs typeface="Century Gothic"/>
              </a:rPr>
              <a:t> </a:t>
            </a:r>
            <a:r>
              <a:rPr sz="2000" dirty="0">
                <a:latin typeface="Century Gothic"/>
                <a:cs typeface="Century Gothic"/>
              </a:rPr>
              <a:t>disjunction</a:t>
            </a:r>
            <a:r>
              <a:rPr sz="2000" spc="-25" dirty="0">
                <a:latin typeface="Century Gothic"/>
                <a:cs typeface="Century Gothic"/>
              </a:rPr>
              <a:t> </a:t>
            </a:r>
            <a:r>
              <a:rPr sz="2000" dirty="0">
                <a:latin typeface="Century Gothic"/>
                <a:cs typeface="Century Gothic"/>
              </a:rPr>
              <a:t>of</a:t>
            </a:r>
            <a:r>
              <a:rPr sz="2000" spc="-10" dirty="0">
                <a:latin typeface="Century Gothic"/>
                <a:cs typeface="Century Gothic"/>
              </a:rPr>
              <a:t> </a:t>
            </a:r>
            <a:r>
              <a:rPr sz="2000" dirty="0">
                <a:latin typeface="Century Gothic"/>
                <a:cs typeface="Century Gothic"/>
              </a:rPr>
              <a:t>two</a:t>
            </a:r>
            <a:r>
              <a:rPr sz="2000" spc="-60" dirty="0">
                <a:latin typeface="Century Gothic"/>
                <a:cs typeface="Century Gothic"/>
              </a:rPr>
              <a:t> </a:t>
            </a:r>
            <a:r>
              <a:rPr sz="2000" dirty="0">
                <a:latin typeface="Century Gothic"/>
                <a:cs typeface="Century Gothic"/>
              </a:rPr>
              <a:t>sentences,</a:t>
            </a:r>
            <a:r>
              <a:rPr sz="2000" spc="-35" dirty="0">
                <a:latin typeface="Century Gothic"/>
                <a:cs typeface="Century Gothic"/>
              </a:rPr>
              <a:t> </a:t>
            </a:r>
            <a:r>
              <a:rPr sz="2000" dirty="0">
                <a:latin typeface="Century Gothic"/>
                <a:cs typeface="Century Gothic"/>
              </a:rPr>
              <a:t>is</a:t>
            </a:r>
            <a:r>
              <a:rPr sz="2000" spc="-30" dirty="0">
                <a:latin typeface="Century Gothic"/>
                <a:cs typeface="Century Gothic"/>
              </a:rPr>
              <a:t> </a:t>
            </a:r>
            <a:r>
              <a:rPr sz="2000" dirty="0">
                <a:latin typeface="Century Gothic"/>
                <a:cs typeface="Century Gothic"/>
              </a:rPr>
              <a:t>a</a:t>
            </a:r>
            <a:r>
              <a:rPr sz="2000" spc="-35" dirty="0">
                <a:latin typeface="Century Gothic"/>
                <a:cs typeface="Century Gothic"/>
              </a:rPr>
              <a:t> </a:t>
            </a:r>
            <a:r>
              <a:rPr sz="2000" spc="-10" dirty="0">
                <a:latin typeface="Century Gothic"/>
                <a:cs typeface="Century Gothic"/>
              </a:rPr>
              <a:t>sentence.</a:t>
            </a:r>
            <a:endParaRPr sz="2000" dirty="0">
              <a:latin typeface="Century Gothic"/>
              <a:cs typeface="Century Gothic"/>
            </a:endParaRPr>
          </a:p>
          <a:p>
            <a:pPr marL="356870" indent="-344805">
              <a:lnSpc>
                <a:spcPts val="2290"/>
              </a:lnSpc>
              <a:spcBef>
                <a:spcPts val="245"/>
              </a:spcBef>
              <a:buFont typeface="Arial"/>
              <a:buChar char="•"/>
              <a:tabLst>
                <a:tab pos="356870" algn="l"/>
                <a:tab pos="357505" algn="l"/>
              </a:tabLst>
            </a:pPr>
            <a:r>
              <a:rPr sz="2000" b="1" dirty="0">
                <a:latin typeface="Century Gothic"/>
                <a:cs typeface="Century Gothic"/>
              </a:rPr>
              <a:t>((P</a:t>
            </a:r>
            <a:r>
              <a:rPr sz="2000" b="1" spc="-20" dirty="0">
                <a:latin typeface="Century Gothic"/>
                <a:cs typeface="Century Gothic"/>
              </a:rPr>
              <a:t> </a:t>
            </a:r>
            <a:r>
              <a:rPr sz="2000" b="1" dirty="0">
                <a:latin typeface="Cambria Math"/>
                <a:cs typeface="Cambria Math"/>
              </a:rPr>
              <a:t>∧</a:t>
            </a:r>
            <a:r>
              <a:rPr sz="2000" b="1" spc="100" dirty="0">
                <a:latin typeface="Cambria Math"/>
                <a:cs typeface="Cambria Math"/>
              </a:rPr>
              <a:t> </a:t>
            </a:r>
            <a:r>
              <a:rPr sz="2000" b="1" dirty="0">
                <a:latin typeface="Century Gothic"/>
                <a:cs typeface="Century Gothic"/>
              </a:rPr>
              <a:t>Q)</a:t>
            </a:r>
            <a:r>
              <a:rPr sz="2000" b="1" spc="-10" dirty="0">
                <a:latin typeface="Century Gothic"/>
                <a:cs typeface="Century Gothic"/>
              </a:rPr>
              <a:t> </a:t>
            </a:r>
            <a:r>
              <a:rPr sz="2000" b="1" dirty="0">
                <a:latin typeface="Century Gothic"/>
                <a:cs typeface="Century Gothic"/>
              </a:rPr>
              <a:t>→</a:t>
            </a:r>
            <a:r>
              <a:rPr sz="2000" b="1" spc="-10" dirty="0">
                <a:latin typeface="Century Gothic"/>
                <a:cs typeface="Century Gothic"/>
              </a:rPr>
              <a:t> </a:t>
            </a:r>
            <a:r>
              <a:rPr sz="2000" b="1" dirty="0">
                <a:latin typeface="Century Gothic"/>
                <a:cs typeface="Century Gothic"/>
              </a:rPr>
              <a:t>R)</a:t>
            </a:r>
            <a:r>
              <a:rPr sz="2000" b="1" spc="-25" dirty="0">
                <a:latin typeface="Century Gothic"/>
                <a:cs typeface="Century Gothic"/>
              </a:rPr>
              <a:t> </a:t>
            </a:r>
            <a:r>
              <a:rPr sz="2000" b="1" dirty="0">
                <a:latin typeface="Century Gothic"/>
                <a:cs typeface="Century Gothic"/>
              </a:rPr>
              <a:t>≡ ¬</a:t>
            </a:r>
            <a:r>
              <a:rPr sz="2000" b="1" spc="-25" dirty="0">
                <a:latin typeface="Century Gothic"/>
                <a:cs typeface="Century Gothic"/>
              </a:rPr>
              <a:t> </a:t>
            </a:r>
            <a:r>
              <a:rPr sz="2000" b="1" dirty="0">
                <a:latin typeface="Century Gothic"/>
                <a:cs typeface="Century Gothic"/>
              </a:rPr>
              <a:t>P</a:t>
            </a:r>
            <a:r>
              <a:rPr sz="2000" b="1" spc="-10" dirty="0">
                <a:latin typeface="Century Gothic"/>
                <a:cs typeface="Century Gothic"/>
              </a:rPr>
              <a:t> </a:t>
            </a:r>
            <a:r>
              <a:rPr sz="2000" b="1" dirty="0">
                <a:latin typeface="Cambria Math"/>
                <a:cs typeface="Cambria Math"/>
              </a:rPr>
              <a:t>∨</a:t>
            </a:r>
            <a:r>
              <a:rPr sz="2000" b="1" spc="100" dirty="0">
                <a:latin typeface="Cambria Math"/>
                <a:cs typeface="Cambria Math"/>
              </a:rPr>
              <a:t> </a:t>
            </a:r>
            <a:r>
              <a:rPr sz="2000" b="1" dirty="0">
                <a:latin typeface="Century Gothic"/>
                <a:cs typeface="Century Gothic"/>
              </a:rPr>
              <a:t>¬</a:t>
            </a:r>
            <a:r>
              <a:rPr sz="2000" b="1" spc="-5" dirty="0">
                <a:latin typeface="Century Gothic"/>
                <a:cs typeface="Century Gothic"/>
              </a:rPr>
              <a:t> </a:t>
            </a:r>
            <a:r>
              <a:rPr sz="2000" b="1" dirty="0">
                <a:latin typeface="Century Gothic"/>
                <a:cs typeface="Century Gothic"/>
              </a:rPr>
              <a:t>Q</a:t>
            </a:r>
            <a:r>
              <a:rPr sz="2000" b="1" spc="-20" dirty="0">
                <a:latin typeface="Century Gothic"/>
                <a:cs typeface="Century Gothic"/>
              </a:rPr>
              <a:t> </a:t>
            </a:r>
            <a:r>
              <a:rPr sz="2000" b="1" dirty="0">
                <a:latin typeface="Cambria Math"/>
                <a:cs typeface="Cambria Math"/>
              </a:rPr>
              <a:t>∨</a:t>
            </a:r>
            <a:r>
              <a:rPr sz="2000" b="1" spc="100" dirty="0">
                <a:latin typeface="Cambria Math"/>
                <a:cs typeface="Cambria Math"/>
              </a:rPr>
              <a:t> </a:t>
            </a:r>
            <a:r>
              <a:rPr sz="2000" b="1" dirty="0">
                <a:latin typeface="Century Gothic"/>
                <a:cs typeface="Century Gothic"/>
              </a:rPr>
              <a:t>R</a:t>
            </a:r>
            <a:r>
              <a:rPr sz="2000" dirty="0">
                <a:latin typeface="Century Gothic"/>
                <a:cs typeface="Century Gothic"/>
              </a:rPr>
              <a:t>,</a:t>
            </a:r>
            <a:r>
              <a:rPr sz="2000" spc="-25" dirty="0">
                <a:latin typeface="Century Gothic"/>
                <a:cs typeface="Century Gothic"/>
              </a:rPr>
              <a:t> </a:t>
            </a:r>
            <a:r>
              <a:rPr sz="2000" dirty="0">
                <a:latin typeface="Century Gothic"/>
                <a:cs typeface="Century Gothic"/>
              </a:rPr>
              <a:t>the</a:t>
            </a:r>
            <a:r>
              <a:rPr sz="2000" spc="-40" dirty="0">
                <a:latin typeface="Century Gothic"/>
                <a:cs typeface="Century Gothic"/>
              </a:rPr>
              <a:t> </a:t>
            </a:r>
            <a:r>
              <a:rPr sz="2000" dirty="0">
                <a:latin typeface="Century Gothic"/>
                <a:cs typeface="Century Gothic"/>
              </a:rPr>
              <a:t>equivalence of</a:t>
            </a:r>
            <a:r>
              <a:rPr sz="2000" spc="-25" dirty="0">
                <a:latin typeface="Century Gothic"/>
                <a:cs typeface="Century Gothic"/>
              </a:rPr>
              <a:t> two</a:t>
            </a:r>
            <a:endParaRPr sz="2000" dirty="0">
              <a:latin typeface="Century Gothic"/>
              <a:cs typeface="Century Gothic"/>
            </a:endParaRPr>
          </a:p>
          <a:p>
            <a:pPr marL="356870">
              <a:lnSpc>
                <a:spcPts val="2290"/>
              </a:lnSpc>
            </a:pPr>
            <a:r>
              <a:rPr sz="2000" dirty="0">
                <a:latin typeface="Century Gothic"/>
                <a:cs typeface="Century Gothic"/>
              </a:rPr>
              <a:t>sentences,</a:t>
            </a:r>
            <a:r>
              <a:rPr sz="2000" spc="-50" dirty="0">
                <a:latin typeface="Century Gothic"/>
                <a:cs typeface="Century Gothic"/>
              </a:rPr>
              <a:t> </a:t>
            </a:r>
            <a:r>
              <a:rPr sz="2000" dirty="0">
                <a:latin typeface="Century Gothic"/>
                <a:cs typeface="Century Gothic"/>
              </a:rPr>
              <a:t>is</a:t>
            </a:r>
            <a:r>
              <a:rPr sz="2000" spc="-40" dirty="0">
                <a:latin typeface="Century Gothic"/>
                <a:cs typeface="Century Gothic"/>
              </a:rPr>
              <a:t> </a:t>
            </a:r>
            <a:r>
              <a:rPr sz="2000" dirty="0">
                <a:latin typeface="Century Gothic"/>
                <a:cs typeface="Century Gothic"/>
              </a:rPr>
              <a:t>a</a:t>
            </a:r>
            <a:r>
              <a:rPr sz="2000" spc="-40" dirty="0">
                <a:latin typeface="Century Gothic"/>
                <a:cs typeface="Century Gothic"/>
              </a:rPr>
              <a:t> </a:t>
            </a:r>
            <a:r>
              <a:rPr sz="2000" spc="-10" dirty="0">
                <a:latin typeface="Century Gothic"/>
                <a:cs typeface="Century Gothic"/>
              </a:rPr>
              <a:t>sentence.</a:t>
            </a:r>
            <a:endParaRPr sz="2000" dirty="0">
              <a:latin typeface="Century Gothic"/>
              <a:cs typeface="Century Gothic"/>
            </a:endParaRPr>
          </a:p>
          <a:p>
            <a:pPr marL="356870" indent="-344805">
              <a:lnSpc>
                <a:spcPts val="2280"/>
              </a:lnSpc>
              <a:spcBef>
                <a:spcPts val="240"/>
              </a:spcBef>
              <a:buFont typeface="Arial"/>
              <a:buChar char="•"/>
              <a:tabLst>
                <a:tab pos="356870" algn="l"/>
                <a:tab pos="357505" algn="l"/>
              </a:tabLst>
            </a:pPr>
            <a:r>
              <a:rPr sz="2000" dirty="0">
                <a:latin typeface="Century Gothic"/>
                <a:cs typeface="Century Gothic"/>
              </a:rPr>
              <a:t>We</a:t>
            </a:r>
            <a:r>
              <a:rPr sz="2000" spc="-70" dirty="0">
                <a:latin typeface="Century Gothic"/>
                <a:cs typeface="Century Gothic"/>
              </a:rPr>
              <a:t> </a:t>
            </a:r>
            <a:r>
              <a:rPr sz="2000" dirty="0">
                <a:latin typeface="Century Gothic"/>
                <a:cs typeface="Century Gothic"/>
              </a:rPr>
              <a:t>constructed</a:t>
            </a:r>
            <a:r>
              <a:rPr sz="2000" spc="-45" dirty="0">
                <a:latin typeface="Century Gothic"/>
                <a:cs typeface="Century Gothic"/>
              </a:rPr>
              <a:t> </a:t>
            </a:r>
            <a:r>
              <a:rPr sz="2000" dirty="0">
                <a:latin typeface="Century Gothic"/>
                <a:cs typeface="Century Gothic"/>
              </a:rPr>
              <a:t>the</a:t>
            </a:r>
            <a:r>
              <a:rPr sz="2000" spc="-80" dirty="0">
                <a:latin typeface="Century Gothic"/>
                <a:cs typeface="Century Gothic"/>
              </a:rPr>
              <a:t> </a:t>
            </a:r>
            <a:r>
              <a:rPr sz="2000" dirty="0">
                <a:latin typeface="Century Gothic"/>
                <a:cs typeface="Century Gothic"/>
              </a:rPr>
              <a:t>original</a:t>
            </a:r>
            <a:r>
              <a:rPr sz="2000" spc="-55" dirty="0">
                <a:latin typeface="Century Gothic"/>
                <a:cs typeface="Century Gothic"/>
              </a:rPr>
              <a:t> </a:t>
            </a:r>
            <a:r>
              <a:rPr sz="2000" dirty="0">
                <a:latin typeface="Century Gothic"/>
                <a:cs typeface="Century Gothic"/>
              </a:rPr>
              <a:t>expression</a:t>
            </a:r>
            <a:r>
              <a:rPr sz="2000" spc="-40" dirty="0">
                <a:latin typeface="Century Gothic"/>
                <a:cs typeface="Century Gothic"/>
              </a:rPr>
              <a:t> </a:t>
            </a:r>
            <a:r>
              <a:rPr sz="2000" dirty="0">
                <a:latin typeface="Century Gothic"/>
                <a:cs typeface="Century Gothic"/>
              </a:rPr>
              <a:t>through</a:t>
            </a:r>
            <a:r>
              <a:rPr sz="2000" spc="-20" dirty="0">
                <a:latin typeface="Century Gothic"/>
                <a:cs typeface="Century Gothic"/>
              </a:rPr>
              <a:t> </a:t>
            </a:r>
            <a:r>
              <a:rPr sz="2000" dirty="0">
                <a:latin typeface="Century Gothic"/>
                <a:cs typeface="Century Gothic"/>
              </a:rPr>
              <a:t>a</a:t>
            </a:r>
            <a:r>
              <a:rPr sz="2000" spc="-70" dirty="0">
                <a:latin typeface="Century Gothic"/>
                <a:cs typeface="Century Gothic"/>
              </a:rPr>
              <a:t> </a:t>
            </a:r>
            <a:r>
              <a:rPr sz="2000" dirty="0">
                <a:latin typeface="Century Gothic"/>
                <a:cs typeface="Century Gothic"/>
              </a:rPr>
              <a:t>series</a:t>
            </a:r>
            <a:r>
              <a:rPr sz="2000" spc="-50" dirty="0">
                <a:latin typeface="Century Gothic"/>
                <a:cs typeface="Century Gothic"/>
              </a:rPr>
              <a:t> </a:t>
            </a:r>
            <a:r>
              <a:rPr sz="2000" spc="-25" dirty="0">
                <a:latin typeface="Century Gothic"/>
                <a:cs typeface="Century Gothic"/>
              </a:rPr>
              <a:t>of</a:t>
            </a:r>
            <a:endParaRPr sz="2000" dirty="0">
              <a:latin typeface="Century Gothic"/>
              <a:cs typeface="Century Gothic"/>
            </a:endParaRPr>
          </a:p>
          <a:p>
            <a:pPr marL="356870">
              <a:lnSpc>
                <a:spcPts val="2280"/>
              </a:lnSpc>
            </a:pPr>
            <a:r>
              <a:rPr sz="2000" dirty="0">
                <a:latin typeface="Century Gothic"/>
                <a:cs typeface="Century Gothic"/>
              </a:rPr>
              <a:t>applications</a:t>
            </a:r>
            <a:r>
              <a:rPr sz="2000" spc="-95" dirty="0">
                <a:latin typeface="Century Gothic"/>
                <a:cs typeface="Century Gothic"/>
              </a:rPr>
              <a:t> </a:t>
            </a:r>
            <a:r>
              <a:rPr sz="2000" dirty="0">
                <a:latin typeface="Century Gothic"/>
                <a:cs typeface="Century Gothic"/>
              </a:rPr>
              <a:t>of</a:t>
            </a:r>
            <a:r>
              <a:rPr sz="2000" spc="-5" dirty="0">
                <a:latin typeface="Century Gothic"/>
                <a:cs typeface="Century Gothic"/>
              </a:rPr>
              <a:t> </a:t>
            </a:r>
            <a:r>
              <a:rPr sz="2000" b="1" dirty="0">
                <a:latin typeface="Century Gothic"/>
                <a:cs typeface="Century Gothic"/>
              </a:rPr>
              <a:t>legal</a:t>
            </a:r>
            <a:r>
              <a:rPr sz="2000" b="1" spc="-50" dirty="0">
                <a:latin typeface="Century Gothic"/>
                <a:cs typeface="Century Gothic"/>
              </a:rPr>
              <a:t> </a:t>
            </a:r>
            <a:r>
              <a:rPr sz="2000" dirty="0">
                <a:latin typeface="Century Gothic"/>
                <a:cs typeface="Century Gothic"/>
              </a:rPr>
              <a:t>rules</a:t>
            </a:r>
            <a:r>
              <a:rPr sz="2000" spc="-30" dirty="0">
                <a:latin typeface="Century Gothic"/>
                <a:cs typeface="Century Gothic"/>
              </a:rPr>
              <a:t> </a:t>
            </a:r>
            <a:r>
              <a:rPr sz="2000" dirty="0">
                <a:latin typeface="Century Gothic"/>
                <a:cs typeface="Century Gothic"/>
              </a:rPr>
              <a:t>and</a:t>
            </a:r>
            <a:r>
              <a:rPr sz="2000" spc="-45" dirty="0">
                <a:latin typeface="Century Gothic"/>
                <a:cs typeface="Century Gothic"/>
              </a:rPr>
              <a:t> </a:t>
            </a:r>
            <a:r>
              <a:rPr sz="2000" dirty="0">
                <a:latin typeface="Century Gothic"/>
                <a:cs typeface="Century Gothic"/>
              </a:rPr>
              <a:t>is</a:t>
            </a:r>
            <a:r>
              <a:rPr sz="2000" spc="-75" dirty="0">
                <a:latin typeface="Century Gothic"/>
                <a:cs typeface="Century Gothic"/>
              </a:rPr>
              <a:t> </a:t>
            </a:r>
            <a:r>
              <a:rPr sz="2000" dirty="0">
                <a:latin typeface="Century Gothic"/>
                <a:cs typeface="Century Gothic"/>
              </a:rPr>
              <a:t>therefore</a:t>
            </a:r>
            <a:r>
              <a:rPr sz="2000" spc="-25" dirty="0">
                <a:latin typeface="Century Gothic"/>
                <a:cs typeface="Century Gothic"/>
              </a:rPr>
              <a:t> </a:t>
            </a:r>
            <a:r>
              <a:rPr sz="2000" dirty="0">
                <a:latin typeface="Century Gothic"/>
                <a:cs typeface="Century Gothic"/>
              </a:rPr>
              <a:t>“</a:t>
            </a:r>
            <a:r>
              <a:rPr sz="2000" b="1" dirty="0">
                <a:latin typeface="Century Gothic"/>
                <a:cs typeface="Century Gothic"/>
              </a:rPr>
              <a:t>well</a:t>
            </a:r>
            <a:r>
              <a:rPr sz="2000" b="1" spc="-45" dirty="0">
                <a:latin typeface="Century Gothic"/>
                <a:cs typeface="Century Gothic"/>
              </a:rPr>
              <a:t> </a:t>
            </a:r>
            <a:r>
              <a:rPr sz="2000" b="1" spc="-10" dirty="0">
                <a:latin typeface="Century Gothic"/>
                <a:cs typeface="Century Gothic"/>
              </a:rPr>
              <a:t>formed</a:t>
            </a:r>
            <a:r>
              <a:rPr sz="2000" spc="-10" dirty="0">
                <a:latin typeface="Century Gothic"/>
                <a:cs typeface="Century Gothic"/>
              </a:rPr>
              <a:t>”.</a:t>
            </a:r>
            <a:endParaRPr sz="20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18735"/>
    </mc:Choice>
    <mc:Fallback>
      <p:transition spd="slow" advTm="1187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102607" y="502919"/>
            <a:ext cx="3986784" cy="1548384"/>
          </a:xfrm>
          <a:prstGeom prst="rect">
            <a:avLst/>
          </a:prstGeom>
        </p:spPr>
      </p:pic>
      <p:sp>
        <p:nvSpPr>
          <p:cNvPr id="3" name="object 3"/>
          <p:cNvSpPr txBox="1">
            <a:spLocks noGrp="1"/>
          </p:cNvSpPr>
          <p:nvPr>
            <p:ph type="title" idx="4294967295"/>
          </p:nvPr>
        </p:nvSpPr>
        <p:spPr>
          <a:xfrm>
            <a:off x="1334654" y="0"/>
            <a:ext cx="10515600" cy="1433513"/>
          </a:xfrm>
          <a:prstGeom prst="rect">
            <a:avLst/>
          </a:prstGeom>
        </p:spPr>
        <p:txBody>
          <a:bodyPr vert="horz" wrap="square" lIns="0" tIns="749427" rIns="0" bIns="0" rtlCol="0" anchor="ctr">
            <a:spAutoFit/>
          </a:bodyPr>
          <a:lstStyle/>
          <a:p>
            <a:pPr marL="2472690">
              <a:lnSpc>
                <a:spcPct val="100000"/>
              </a:lnSpc>
              <a:spcBef>
                <a:spcPts val="100"/>
              </a:spcBef>
            </a:pPr>
            <a:r>
              <a:rPr b="1" spc="-10" dirty="0">
                <a:solidFill>
                  <a:schemeClr val="bg1"/>
                </a:solidFill>
              </a:rPr>
              <a:t>Semantics</a:t>
            </a:r>
          </a:p>
        </p:txBody>
      </p:sp>
      <p:sp>
        <p:nvSpPr>
          <p:cNvPr id="4" name="object 4"/>
          <p:cNvSpPr txBox="1"/>
          <p:nvPr/>
        </p:nvSpPr>
        <p:spPr>
          <a:xfrm>
            <a:off x="2060244" y="2117580"/>
            <a:ext cx="7590790" cy="3246120"/>
          </a:xfrm>
          <a:prstGeom prst="rect">
            <a:avLst/>
          </a:prstGeom>
        </p:spPr>
        <p:txBody>
          <a:bodyPr vert="horz" wrap="square" lIns="0" tIns="86360" rIns="0" bIns="0" rtlCol="0">
            <a:spAutoFit/>
          </a:bodyPr>
          <a:lstStyle/>
          <a:p>
            <a:pPr marL="356870" indent="-344805">
              <a:spcBef>
                <a:spcPts val="680"/>
              </a:spcBef>
              <a:buFont typeface="Arial"/>
              <a:buChar char="•"/>
              <a:tabLst>
                <a:tab pos="356870" algn="l"/>
                <a:tab pos="357505" algn="l"/>
              </a:tabLst>
            </a:pPr>
            <a:r>
              <a:rPr sz="2400" dirty="0">
                <a:latin typeface="Century Gothic"/>
                <a:cs typeface="Century Gothic"/>
              </a:rPr>
              <a:t>The</a:t>
            </a:r>
            <a:r>
              <a:rPr sz="2400" spc="-35" dirty="0">
                <a:latin typeface="Century Gothic"/>
                <a:cs typeface="Century Gothic"/>
              </a:rPr>
              <a:t> </a:t>
            </a:r>
            <a:r>
              <a:rPr sz="2400" dirty="0">
                <a:latin typeface="Century Gothic"/>
                <a:cs typeface="Century Gothic"/>
              </a:rPr>
              <a:t>semantic</a:t>
            </a:r>
            <a:r>
              <a:rPr sz="2400" spc="-25" dirty="0">
                <a:latin typeface="Century Gothic"/>
                <a:cs typeface="Century Gothic"/>
              </a:rPr>
              <a:t> </a:t>
            </a:r>
            <a:r>
              <a:rPr sz="2400" dirty="0">
                <a:latin typeface="Century Gothic"/>
                <a:cs typeface="Century Gothic"/>
              </a:rPr>
              <a:t>of</a:t>
            </a:r>
            <a:r>
              <a:rPr sz="2400" spc="-10" dirty="0">
                <a:latin typeface="Century Gothic"/>
                <a:cs typeface="Century Gothic"/>
              </a:rPr>
              <a:t> </a:t>
            </a:r>
            <a:r>
              <a:rPr sz="2400" dirty="0">
                <a:latin typeface="Century Gothic"/>
                <a:cs typeface="Century Gothic"/>
              </a:rPr>
              <a:t>a</a:t>
            </a:r>
            <a:r>
              <a:rPr sz="2400" spc="-40" dirty="0">
                <a:latin typeface="Century Gothic"/>
                <a:cs typeface="Century Gothic"/>
              </a:rPr>
              <a:t> </a:t>
            </a:r>
            <a:r>
              <a:rPr sz="2400" dirty="0">
                <a:latin typeface="Century Gothic"/>
                <a:cs typeface="Century Gothic"/>
              </a:rPr>
              <a:t>statement</a:t>
            </a:r>
            <a:r>
              <a:rPr sz="2400" spc="15" dirty="0">
                <a:latin typeface="Century Gothic"/>
                <a:cs typeface="Century Gothic"/>
              </a:rPr>
              <a:t> </a:t>
            </a:r>
            <a:r>
              <a:rPr sz="2400" dirty="0">
                <a:latin typeface="Century Gothic"/>
                <a:cs typeface="Century Gothic"/>
              </a:rPr>
              <a:t>is</a:t>
            </a:r>
            <a:r>
              <a:rPr sz="2400" spc="-45" dirty="0">
                <a:latin typeface="Century Gothic"/>
                <a:cs typeface="Century Gothic"/>
              </a:rPr>
              <a:t> </a:t>
            </a:r>
            <a:r>
              <a:rPr sz="2400" dirty="0">
                <a:latin typeface="Century Gothic"/>
                <a:cs typeface="Century Gothic"/>
              </a:rPr>
              <a:t>its</a:t>
            </a:r>
            <a:r>
              <a:rPr sz="2400" spc="65" dirty="0">
                <a:latin typeface="Century Gothic"/>
                <a:cs typeface="Century Gothic"/>
              </a:rPr>
              <a:t> </a:t>
            </a:r>
            <a:r>
              <a:rPr sz="2400" b="1" spc="-10" dirty="0">
                <a:latin typeface="Century Gothic"/>
                <a:cs typeface="Century Gothic"/>
              </a:rPr>
              <a:t>meaning</a:t>
            </a:r>
            <a:endParaRPr sz="2400" dirty="0">
              <a:latin typeface="Century Gothic"/>
              <a:cs typeface="Century Gothic"/>
            </a:endParaRPr>
          </a:p>
          <a:p>
            <a:pPr marL="356870" marR="299720" indent="-344805">
              <a:spcBef>
                <a:spcPts val="580"/>
              </a:spcBef>
              <a:buFont typeface="Arial"/>
              <a:buChar char="•"/>
              <a:tabLst>
                <a:tab pos="356870" algn="l"/>
                <a:tab pos="357505" algn="l"/>
              </a:tabLst>
            </a:pPr>
            <a:r>
              <a:rPr sz="2400" dirty="0">
                <a:latin typeface="Century Gothic"/>
                <a:cs typeface="Century Gothic"/>
              </a:rPr>
              <a:t>A</a:t>
            </a:r>
            <a:r>
              <a:rPr sz="2400" spc="-20" dirty="0">
                <a:latin typeface="Century Gothic"/>
                <a:cs typeface="Century Gothic"/>
              </a:rPr>
              <a:t> </a:t>
            </a:r>
            <a:r>
              <a:rPr sz="2400" dirty="0">
                <a:latin typeface="Century Gothic"/>
                <a:cs typeface="Century Gothic"/>
              </a:rPr>
              <a:t>proposition</a:t>
            </a:r>
            <a:r>
              <a:rPr sz="2400" spc="45" dirty="0">
                <a:latin typeface="Century Gothic"/>
                <a:cs typeface="Century Gothic"/>
              </a:rPr>
              <a:t> </a:t>
            </a:r>
            <a:r>
              <a:rPr sz="2400" dirty="0">
                <a:latin typeface="Century Gothic"/>
                <a:cs typeface="Century Gothic"/>
              </a:rPr>
              <a:t>must</a:t>
            </a:r>
            <a:r>
              <a:rPr sz="2400" spc="-65" dirty="0">
                <a:latin typeface="Century Gothic"/>
                <a:cs typeface="Century Gothic"/>
              </a:rPr>
              <a:t> </a:t>
            </a:r>
            <a:r>
              <a:rPr sz="2400" dirty="0">
                <a:latin typeface="Century Gothic"/>
                <a:cs typeface="Century Gothic"/>
              </a:rPr>
              <a:t>be</a:t>
            </a:r>
            <a:r>
              <a:rPr sz="2400" spc="-20" dirty="0">
                <a:latin typeface="Century Gothic"/>
                <a:cs typeface="Century Gothic"/>
              </a:rPr>
              <a:t> </a:t>
            </a:r>
            <a:r>
              <a:rPr sz="2400" dirty="0">
                <a:latin typeface="Century Gothic"/>
                <a:cs typeface="Century Gothic"/>
              </a:rPr>
              <a:t>either</a:t>
            </a:r>
            <a:r>
              <a:rPr sz="2400" spc="20" dirty="0">
                <a:latin typeface="Century Gothic"/>
                <a:cs typeface="Century Gothic"/>
              </a:rPr>
              <a:t> </a:t>
            </a:r>
            <a:r>
              <a:rPr sz="2400" dirty="0">
                <a:latin typeface="Century Gothic"/>
                <a:cs typeface="Century Gothic"/>
              </a:rPr>
              <a:t>true</a:t>
            </a:r>
            <a:r>
              <a:rPr sz="2400" spc="30" dirty="0">
                <a:latin typeface="Century Gothic"/>
                <a:cs typeface="Century Gothic"/>
              </a:rPr>
              <a:t> </a:t>
            </a:r>
            <a:r>
              <a:rPr sz="2400" dirty="0">
                <a:latin typeface="Century Gothic"/>
                <a:cs typeface="Century Gothic"/>
              </a:rPr>
              <a:t>or</a:t>
            </a:r>
            <a:r>
              <a:rPr sz="2400" spc="-25" dirty="0">
                <a:latin typeface="Century Gothic"/>
                <a:cs typeface="Century Gothic"/>
              </a:rPr>
              <a:t> </a:t>
            </a:r>
            <a:r>
              <a:rPr sz="2400" dirty="0">
                <a:latin typeface="Century Gothic"/>
                <a:cs typeface="Century Gothic"/>
              </a:rPr>
              <a:t>false,</a:t>
            </a:r>
            <a:r>
              <a:rPr sz="2400" spc="-50" dirty="0">
                <a:latin typeface="Century Gothic"/>
                <a:cs typeface="Century Gothic"/>
              </a:rPr>
              <a:t> </a:t>
            </a:r>
            <a:r>
              <a:rPr sz="2400" spc="-10" dirty="0">
                <a:latin typeface="Century Gothic"/>
                <a:cs typeface="Century Gothic"/>
              </a:rPr>
              <a:t>given </a:t>
            </a:r>
            <a:r>
              <a:rPr sz="2400" dirty="0">
                <a:latin typeface="Century Gothic"/>
                <a:cs typeface="Century Gothic"/>
              </a:rPr>
              <a:t>some</a:t>
            </a:r>
            <a:r>
              <a:rPr sz="2400" spc="-70" dirty="0">
                <a:latin typeface="Century Gothic"/>
                <a:cs typeface="Century Gothic"/>
              </a:rPr>
              <a:t> </a:t>
            </a:r>
            <a:r>
              <a:rPr sz="2400" dirty="0">
                <a:latin typeface="Century Gothic"/>
                <a:cs typeface="Century Gothic"/>
              </a:rPr>
              <a:t>state</a:t>
            </a:r>
            <a:r>
              <a:rPr sz="2400" spc="60" dirty="0">
                <a:latin typeface="Century Gothic"/>
                <a:cs typeface="Century Gothic"/>
              </a:rPr>
              <a:t> </a:t>
            </a:r>
            <a:r>
              <a:rPr sz="2400" dirty="0">
                <a:latin typeface="Century Gothic"/>
                <a:cs typeface="Century Gothic"/>
              </a:rPr>
              <a:t>of</a:t>
            </a:r>
            <a:r>
              <a:rPr sz="2400" spc="-50" dirty="0">
                <a:latin typeface="Century Gothic"/>
                <a:cs typeface="Century Gothic"/>
              </a:rPr>
              <a:t> </a:t>
            </a:r>
            <a:r>
              <a:rPr sz="2400" dirty="0">
                <a:latin typeface="Century Gothic"/>
                <a:cs typeface="Century Gothic"/>
              </a:rPr>
              <a:t>the</a:t>
            </a:r>
            <a:r>
              <a:rPr sz="2400" spc="15" dirty="0">
                <a:latin typeface="Century Gothic"/>
                <a:cs typeface="Century Gothic"/>
              </a:rPr>
              <a:t> </a:t>
            </a:r>
            <a:r>
              <a:rPr sz="2400" spc="-10" dirty="0">
                <a:latin typeface="Century Gothic"/>
                <a:cs typeface="Century Gothic"/>
              </a:rPr>
              <a:t>world.</a:t>
            </a:r>
            <a:endParaRPr sz="2400" dirty="0">
              <a:latin typeface="Century Gothic"/>
              <a:cs typeface="Century Gothic"/>
            </a:endParaRPr>
          </a:p>
          <a:p>
            <a:pPr marL="356870" marR="5080" indent="-344805">
              <a:spcBef>
                <a:spcPts val="575"/>
              </a:spcBef>
              <a:buFont typeface="Arial"/>
              <a:buChar char="•"/>
              <a:tabLst>
                <a:tab pos="356870" algn="l"/>
                <a:tab pos="357505" algn="l"/>
              </a:tabLst>
            </a:pPr>
            <a:r>
              <a:rPr sz="2400" dirty="0">
                <a:latin typeface="Century Gothic"/>
                <a:cs typeface="Century Gothic"/>
              </a:rPr>
              <a:t>The</a:t>
            </a:r>
            <a:r>
              <a:rPr sz="2400" spc="-40" dirty="0">
                <a:latin typeface="Century Gothic"/>
                <a:cs typeface="Century Gothic"/>
              </a:rPr>
              <a:t> </a:t>
            </a:r>
            <a:r>
              <a:rPr sz="2400" dirty="0">
                <a:latin typeface="Century Gothic"/>
                <a:cs typeface="Century Gothic"/>
              </a:rPr>
              <a:t>truth</a:t>
            </a:r>
            <a:r>
              <a:rPr sz="2400" spc="65" dirty="0">
                <a:latin typeface="Century Gothic"/>
                <a:cs typeface="Century Gothic"/>
              </a:rPr>
              <a:t> </a:t>
            </a:r>
            <a:r>
              <a:rPr sz="2400" dirty="0">
                <a:latin typeface="Century Gothic"/>
                <a:cs typeface="Century Gothic"/>
              </a:rPr>
              <a:t>value</a:t>
            </a:r>
            <a:r>
              <a:rPr sz="2400" spc="-65" dirty="0">
                <a:latin typeface="Century Gothic"/>
                <a:cs typeface="Century Gothic"/>
              </a:rPr>
              <a:t> </a:t>
            </a:r>
            <a:r>
              <a:rPr sz="2400" dirty="0">
                <a:latin typeface="Century Gothic"/>
                <a:cs typeface="Century Gothic"/>
              </a:rPr>
              <a:t>assignment</a:t>
            </a:r>
            <a:r>
              <a:rPr sz="2400" spc="-80" dirty="0">
                <a:latin typeface="Century Gothic"/>
                <a:cs typeface="Century Gothic"/>
              </a:rPr>
              <a:t> </a:t>
            </a:r>
            <a:r>
              <a:rPr sz="2400" dirty="0">
                <a:latin typeface="Century Gothic"/>
                <a:cs typeface="Century Gothic"/>
              </a:rPr>
              <a:t>to</a:t>
            </a:r>
            <a:r>
              <a:rPr sz="2400" spc="10" dirty="0">
                <a:latin typeface="Century Gothic"/>
                <a:cs typeface="Century Gothic"/>
              </a:rPr>
              <a:t> </a:t>
            </a:r>
            <a:r>
              <a:rPr sz="2400" spc="-10" dirty="0">
                <a:latin typeface="Century Gothic"/>
                <a:cs typeface="Century Gothic"/>
              </a:rPr>
              <a:t>propositional </a:t>
            </a:r>
            <a:r>
              <a:rPr sz="2400" dirty="0">
                <a:latin typeface="Century Gothic"/>
                <a:cs typeface="Century Gothic"/>
              </a:rPr>
              <a:t>sentences</a:t>
            </a:r>
            <a:r>
              <a:rPr sz="2400" spc="15" dirty="0">
                <a:latin typeface="Century Gothic"/>
                <a:cs typeface="Century Gothic"/>
              </a:rPr>
              <a:t> </a:t>
            </a:r>
            <a:r>
              <a:rPr sz="2400" dirty="0">
                <a:latin typeface="Century Gothic"/>
                <a:cs typeface="Century Gothic"/>
              </a:rPr>
              <a:t>is called</a:t>
            </a:r>
            <a:r>
              <a:rPr sz="2400" spc="-55" dirty="0">
                <a:latin typeface="Century Gothic"/>
                <a:cs typeface="Century Gothic"/>
              </a:rPr>
              <a:t> </a:t>
            </a:r>
            <a:r>
              <a:rPr sz="2400" dirty="0">
                <a:latin typeface="Century Gothic"/>
                <a:cs typeface="Century Gothic"/>
              </a:rPr>
              <a:t>an </a:t>
            </a:r>
            <a:r>
              <a:rPr sz="2400" b="1" dirty="0">
                <a:latin typeface="Century Gothic"/>
                <a:cs typeface="Century Gothic"/>
              </a:rPr>
              <a:t>interpretation</a:t>
            </a:r>
            <a:r>
              <a:rPr sz="2400" dirty="0">
                <a:latin typeface="Century Gothic"/>
                <a:cs typeface="Century Gothic"/>
              </a:rPr>
              <a:t>,</a:t>
            </a:r>
            <a:r>
              <a:rPr sz="2400" spc="10" dirty="0">
                <a:latin typeface="Century Gothic"/>
                <a:cs typeface="Century Gothic"/>
              </a:rPr>
              <a:t> </a:t>
            </a:r>
            <a:r>
              <a:rPr sz="2400" dirty="0">
                <a:latin typeface="Century Gothic"/>
                <a:cs typeface="Century Gothic"/>
              </a:rPr>
              <a:t>which</a:t>
            </a:r>
            <a:r>
              <a:rPr sz="2400" spc="-40" dirty="0">
                <a:latin typeface="Century Gothic"/>
                <a:cs typeface="Century Gothic"/>
              </a:rPr>
              <a:t> </a:t>
            </a:r>
            <a:r>
              <a:rPr sz="2400" dirty="0">
                <a:latin typeface="Century Gothic"/>
                <a:cs typeface="Century Gothic"/>
              </a:rPr>
              <a:t>is </a:t>
            </a:r>
            <a:r>
              <a:rPr sz="2400" spc="-25" dirty="0">
                <a:latin typeface="Century Gothic"/>
                <a:cs typeface="Century Gothic"/>
              </a:rPr>
              <a:t>an </a:t>
            </a:r>
            <a:r>
              <a:rPr sz="2400" dirty="0">
                <a:latin typeface="Century Gothic"/>
                <a:cs typeface="Century Gothic"/>
              </a:rPr>
              <a:t>assertion</a:t>
            </a:r>
            <a:r>
              <a:rPr sz="2400" spc="5" dirty="0">
                <a:latin typeface="Century Gothic"/>
                <a:cs typeface="Century Gothic"/>
              </a:rPr>
              <a:t> </a:t>
            </a:r>
            <a:r>
              <a:rPr sz="2400" dirty="0">
                <a:latin typeface="Century Gothic"/>
                <a:cs typeface="Century Gothic"/>
              </a:rPr>
              <a:t>about</a:t>
            </a:r>
            <a:r>
              <a:rPr sz="2400" spc="-10" dirty="0">
                <a:latin typeface="Century Gothic"/>
                <a:cs typeface="Century Gothic"/>
              </a:rPr>
              <a:t> </a:t>
            </a:r>
            <a:r>
              <a:rPr sz="2400" dirty="0">
                <a:latin typeface="Century Gothic"/>
                <a:cs typeface="Century Gothic"/>
              </a:rPr>
              <a:t>their</a:t>
            </a:r>
            <a:r>
              <a:rPr sz="2400" spc="-20" dirty="0">
                <a:latin typeface="Century Gothic"/>
                <a:cs typeface="Century Gothic"/>
              </a:rPr>
              <a:t> </a:t>
            </a:r>
            <a:r>
              <a:rPr sz="2400" dirty="0">
                <a:latin typeface="Century Gothic"/>
                <a:cs typeface="Century Gothic"/>
              </a:rPr>
              <a:t>truth</a:t>
            </a:r>
            <a:r>
              <a:rPr sz="2400" spc="55" dirty="0">
                <a:latin typeface="Century Gothic"/>
                <a:cs typeface="Century Gothic"/>
              </a:rPr>
              <a:t> </a:t>
            </a:r>
            <a:r>
              <a:rPr sz="2400" dirty="0">
                <a:latin typeface="Century Gothic"/>
                <a:cs typeface="Century Gothic"/>
              </a:rPr>
              <a:t>in</a:t>
            </a:r>
            <a:r>
              <a:rPr sz="2400" spc="-60" dirty="0">
                <a:latin typeface="Century Gothic"/>
                <a:cs typeface="Century Gothic"/>
              </a:rPr>
              <a:t> </a:t>
            </a:r>
            <a:r>
              <a:rPr sz="2400" dirty="0">
                <a:latin typeface="Century Gothic"/>
                <a:cs typeface="Century Gothic"/>
              </a:rPr>
              <a:t>some</a:t>
            </a:r>
            <a:r>
              <a:rPr sz="2400" spc="-55" dirty="0">
                <a:latin typeface="Century Gothic"/>
                <a:cs typeface="Century Gothic"/>
              </a:rPr>
              <a:t> </a:t>
            </a:r>
            <a:r>
              <a:rPr sz="2400" dirty="0">
                <a:latin typeface="Century Gothic"/>
                <a:cs typeface="Century Gothic"/>
              </a:rPr>
              <a:t>possible</a:t>
            </a:r>
            <a:r>
              <a:rPr sz="2400" spc="-25" dirty="0">
                <a:latin typeface="Century Gothic"/>
                <a:cs typeface="Century Gothic"/>
              </a:rPr>
              <a:t> </a:t>
            </a:r>
            <a:r>
              <a:rPr sz="2400" spc="-10" dirty="0">
                <a:latin typeface="Century Gothic"/>
                <a:cs typeface="Century Gothic"/>
              </a:rPr>
              <a:t>world.</a:t>
            </a:r>
            <a:endParaRPr sz="2400" dirty="0">
              <a:latin typeface="Century Gothic"/>
              <a:cs typeface="Century Gothic"/>
            </a:endParaRPr>
          </a:p>
          <a:p>
            <a:pPr marL="356870" marR="43815" indent="-344805">
              <a:spcBef>
                <a:spcPts val="580"/>
              </a:spcBef>
              <a:buFont typeface="Arial"/>
              <a:buChar char="•"/>
              <a:tabLst>
                <a:tab pos="356870" algn="l"/>
                <a:tab pos="357505" algn="l"/>
              </a:tabLst>
            </a:pPr>
            <a:r>
              <a:rPr sz="2400" dirty="0">
                <a:latin typeface="Century Gothic"/>
                <a:cs typeface="Century Gothic"/>
              </a:rPr>
              <a:t>Formally,</a:t>
            </a:r>
            <a:r>
              <a:rPr sz="2400" spc="-85" dirty="0">
                <a:latin typeface="Century Gothic"/>
                <a:cs typeface="Century Gothic"/>
              </a:rPr>
              <a:t> </a:t>
            </a:r>
            <a:r>
              <a:rPr sz="2400" dirty="0">
                <a:latin typeface="Century Gothic"/>
                <a:cs typeface="Century Gothic"/>
              </a:rPr>
              <a:t>an</a:t>
            </a:r>
            <a:r>
              <a:rPr sz="2400" spc="-45" dirty="0">
                <a:latin typeface="Century Gothic"/>
                <a:cs typeface="Century Gothic"/>
              </a:rPr>
              <a:t> </a:t>
            </a:r>
            <a:r>
              <a:rPr sz="2400" dirty="0">
                <a:latin typeface="Century Gothic"/>
                <a:cs typeface="Century Gothic"/>
              </a:rPr>
              <a:t>interpretation</a:t>
            </a:r>
            <a:r>
              <a:rPr sz="2400" spc="100" dirty="0">
                <a:latin typeface="Century Gothic"/>
                <a:cs typeface="Century Gothic"/>
              </a:rPr>
              <a:t> </a:t>
            </a:r>
            <a:r>
              <a:rPr sz="2400" dirty="0">
                <a:latin typeface="Century Gothic"/>
                <a:cs typeface="Century Gothic"/>
              </a:rPr>
              <a:t>is</a:t>
            </a:r>
            <a:r>
              <a:rPr sz="2400" spc="-40" dirty="0">
                <a:latin typeface="Century Gothic"/>
                <a:cs typeface="Century Gothic"/>
              </a:rPr>
              <a:t> </a:t>
            </a:r>
            <a:r>
              <a:rPr sz="2400" dirty="0">
                <a:latin typeface="Century Gothic"/>
                <a:cs typeface="Century Gothic"/>
              </a:rPr>
              <a:t>a</a:t>
            </a:r>
            <a:r>
              <a:rPr sz="2400" spc="-35" dirty="0">
                <a:latin typeface="Century Gothic"/>
                <a:cs typeface="Century Gothic"/>
              </a:rPr>
              <a:t> </a:t>
            </a:r>
            <a:r>
              <a:rPr sz="2400" dirty="0">
                <a:latin typeface="Century Gothic"/>
                <a:cs typeface="Century Gothic"/>
              </a:rPr>
              <a:t>mapping</a:t>
            </a:r>
            <a:r>
              <a:rPr sz="2400" spc="-50" dirty="0">
                <a:latin typeface="Century Gothic"/>
                <a:cs typeface="Century Gothic"/>
              </a:rPr>
              <a:t> </a:t>
            </a:r>
            <a:r>
              <a:rPr sz="2400" dirty="0">
                <a:latin typeface="Century Gothic"/>
                <a:cs typeface="Century Gothic"/>
              </a:rPr>
              <a:t>from</a:t>
            </a:r>
            <a:r>
              <a:rPr sz="2400" spc="-10" dirty="0">
                <a:latin typeface="Century Gothic"/>
                <a:cs typeface="Century Gothic"/>
              </a:rPr>
              <a:t> </a:t>
            </a:r>
            <a:r>
              <a:rPr sz="2400" spc="-25" dirty="0">
                <a:latin typeface="Century Gothic"/>
                <a:cs typeface="Century Gothic"/>
              </a:rPr>
              <a:t>the </a:t>
            </a:r>
            <a:r>
              <a:rPr sz="2400" dirty="0">
                <a:latin typeface="Century Gothic"/>
                <a:cs typeface="Century Gothic"/>
              </a:rPr>
              <a:t>propositional</a:t>
            </a:r>
            <a:r>
              <a:rPr sz="2400" spc="45" dirty="0">
                <a:latin typeface="Century Gothic"/>
                <a:cs typeface="Century Gothic"/>
              </a:rPr>
              <a:t> </a:t>
            </a:r>
            <a:r>
              <a:rPr sz="2400" dirty="0">
                <a:latin typeface="Century Gothic"/>
                <a:cs typeface="Century Gothic"/>
              </a:rPr>
              <a:t>symbols</a:t>
            </a:r>
            <a:r>
              <a:rPr sz="2400" spc="-100" dirty="0">
                <a:latin typeface="Century Gothic"/>
                <a:cs typeface="Century Gothic"/>
              </a:rPr>
              <a:t> </a:t>
            </a:r>
            <a:r>
              <a:rPr sz="2400" dirty="0">
                <a:latin typeface="Century Gothic"/>
                <a:cs typeface="Century Gothic"/>
              </a:rPr>
              <a:t>into</a:t>
            </a:r>
            <a:r>
              <a:rPr sz="2400" spc="-5" dirty="0">
                <a:latin typeface="Century Gothic"/>
                <a:cs typeface="Century Gothic"/>
              </a:rPr>
              <a:t> </a:t>
            </a:r>
            <a:r>
              <a:rPr sz="2400" dirty="0">
                <a:latin typeface="Century Gothic"/>
                <a:cs typeface="Century Gothic"/>
              </a:rPr>
              <a:t>the</a:t>
            </a:r>
            <a:r>
              <a:rPr sz="2400" spc="5" dirty="0">
                <a:latin typeface="Century Gothic"/>
                <a:cs typeface="Century Gothic"/>
              </a:rPr>
              <a:t> </a:t>
            </a:r>
            <a:r>
              <a:rPr sz="2400" dirty="0">
                <a:latin typeface="Century Gothic"/>
                <a:cs typeface="Century Gothic"/>
              </a:rPr>
              <a:t>set</a:t>
            </a:r>
            <a:r>
              <a:rPr sz="2400" spc="-55" dirty="0">
                <a:latin typeface="Century Gothic"/>
                <a:cs typeface="Century Gothic"/>
              </a:rPr>
              <a:t> </a:t>
            </a:r>
            <a:r>
              <a:rPr sz="2400" dirty="0">
                <a:latin typeface="Century Gothic"/>
                <a:cs typeface="Century Gothic"/>
              </a:rPr>
              <a:t>{T,</a:t>
            </a:r>
            <a:r>
              <a:rPr sz="2400" spc="-30" dirty="0">
                <a:latin typeface="Century Gothic"/>
                <a:cs typeface="Century Gothic"/>
              </a:rPr>
              <a:t> </a:t>
            </a:r>
            <a:r>
              <a:rPr sz="2400" spc="-25" dirty="0">
                <a:latin typeface="Century Gothic"/>
                <a:cs typeface="Century Gothic"/>
              </a:rPr>
              <a:t>F}.</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69481"/>
    </mc:Choice>
    <mc:Fallback>
      <p:transition spd="slow" advTm="694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97679" y="502919"/>
            <a:ext cx="3593592" cy="1548384"/>
          </a:xfrm>
          <a:prstGeom prst="rect">
            <a:avLst/>
          </a:prstGeom>
        </p:spPr>
      </p:pic>
      <p:sp>
        <p:nvSpPr>
          <p:cNvPr id="3" name="object 3"/>
          <p:cNvSpPr txBox="1">
            <a:spLocks noGrp="1"/>
          </p:cNvSpPr>
          <p:nvPr>
            <p:ph type="title" idx="4294967295"/>
          </p:nvPr>
        </p:nvSpPr>
        <p:spPr>
          <a:xfrm>
            <a:off x="1810863" y="91190"/>
            <a:ext cx="10515600" cy="1433513"/>
          </a:xfrm>
          <a:prstGeom prst="rect">
            <a:avLst/>
          </a:prstGeom>
        </p:spPr>
        <p:txBody>
          <a:bodyPr vert="horz" wrap="square" lIns="0" tIns="749427" rIns="0" bIns="0" rtlCol="0" anchor="ctr">
            <a:spAutoFit/>
          </a:bodyPr>
          <a:lstStyle/>
          <a:p>
            <a:pPr marL="2668270">
              <a:lnSpc>
                <a:spcPct val="100000"/>
              </a:lnSpc>
              <a:spcBef>
                <a:spcPts val="100"/>
              </a:spcBef>
            </a:pPr>
            <a:r>
              <a:rPr b="1" spc="-10" dirty="0">
                <a:solidFill>
                  <a:schemeClr val="bg1"/>
                </a:solidFill>
              </a:rPr>
              <a:t>Example</a:t>
            </a:r>
          </a:p>
        </p:txBody>
      </p:sp>
      <p:sp>
        <p:nvSpPr>
          <p:cNvPr id="4" name="object 4"/>
          <p:cNvSpPr txBox="1"/>
          <p:nvPr/>
        </p:nvSpPr>
        <p:spPr>
          <a:xfrm>
            <a:off x="1810863" y="2431616"/>
            <a:ext cx="7216140" cy="2514600"/>
          </a:xfrm>
          <a:prstGeom prst="rect">
            <a:avLst/>
          </a:prstGeom>
        </p:spPr>
        <p:txBody>
          <a:bodyPr vert="horz" wrap="square" lIns="0" tIns="86360" rIns="0" bIns="0" rtlCol="0">
            <a:spAutoFit/>
          </a:bodyPr>
          <a:lstStyle/>
          <a:p>
            <a:pPr marL="356870" indent="-344805">
              <a:spcBef>
                <a:spcPts val="680"/>
              </a:spcBef>
              <a:buFont typeface="Arial"/>
              <a:buChar char="•"/>
              <a:tabLst>
                <a:tab pos="356870" algn="l"/>
                <a:tab pos="357505" algn="l"/>
              </a:tabLst>
            </a:pPr>
            <a:r>
              <a:rPr sz="2400" dirty="0">
                <a:latin typeface="Century Gothic"/>
                <a:cs typeface="Century Gothic"/>
              </a:rPr>
              <a:t>if</a:t>
            </a:r>
            <a:r>
              <a:rPr sz="2400" spc="-45" dirty="0">
                <a:latin typeface="Century Gothic"/>
                <a:cs typeface="Century Gothic"/>
              </a:rPr>
              <a:t> </a:t>
            </a:r>
            <a:r>
              <a:rPr sz="2400" dirty="0">
                <a:latin typeface="Century Gothic"/>
                <a:cs typeface="Century Gothic"/>
              </a:rPr>
              <a:t>P</a:t>
            </a:r>
            <a:r>
              <a:rPr sz="2400" spc="-35" dirty="0">
                <a:latin typeface="Century Gothic"/>
                <a:cs typeface="Century Gothic"/>
              </a:rPr>
              <a:t> </a:t>
            </a:r>
            <a:r>
              <a:rPr sz="2400" dirty="0">
                <a:latin typeface="Century Gothic"/>
                <a:cs typeface="Century Gothic"/>
              </a:rPr>
              <a:t>denotes</a:t>
            </a:r>
            <a:r>
              <a:rPr sz="2400" spc="15" dirty="0">
                <a:latin typeface="Century Gothic"/>
                <a:cs typeface="Century Gothic"/>
              </a:rPr>
              <a:t> </a:t>
            </a:r>
            <a:r>
              <a:rPr sz="2400" dirty="0">
                <a:latin typeface="Century Gothic"/>
                <a:cs typeface="Century Gothic"/>
              </a:rPr>
              <a:t>the</a:t>
            </a:r>
            <a:r>
              <a:rPr sz="2400" spc="-15" dirty="0">
                <a:latin typeface="Century Gothic"/>
                <a:cs typeface="Century Gothic"/>
              </a:rPr>
              <a:t> </a:t>
            </a:r>
            <a:r>
              <a:rPr sz="2400" dirty="0">
                <a:latin typeface="Century Gothic"/>
                <a:cs typeface="Century Gothic"/>
              </a:rPr>
              <a:t>proposition</a:t>
            </a:r>
            <a:r>
              <a:rPr sz="2400" spc="60" dirty="0">
                <a:latin typeface="Century Gothic"/>
                <a:cs typeface="Century Gothic"/>
              </a:rPr>
              <a:t> </a:t>
            </a:r>
            <a:r>
              <a:rPr sz="2400" dirty="0">
                <a:latin typeface="Century Gothic"/>
                <a:cs typeface="Century Gothic"/>
              </a:rPr>
              <a:t>“it</a:t>
            </a:r>
            <a:r>
              <a:rPr sz="2400" spc="-65" dirty="0">
                <a:latin typeface="Century Gothic"/>
                <a:cs typeface="Century Gothic"/>
              </a:rPr>
              <a:t> </a:t>
            </a:r>
            <a:r>
              <a:rPr sz="2400" dirty="0">
                <a:latin typeface="Century Gothic"/>
                <a:cs typeface="Century Gothic"/>
              </a:rPr>
              <a:t>is</a:t>
            </a:r>
            <a:r>
              <a:rPr sz="2400" spc="-50" dirty="0">
                <a:latin typeface="Century Gothic"/>
                <a:cs typeface="Century Gothic"/>
              </a:rPr>
              <a:t> </a:t>
            </a:r>
            <a:r>
              <a:rPr sz="2400" dirty="0">
                <a:latin typeface="Century Gothic"/>
                <a:cs typeface="Century Gothic"/>
              </a:rPr>
              <a:t>raining”</a:t>
            </a:r>
            <a:r>
              <a:rPr sz="2400" spc="-15" dirty="0">
                <a:latin typeface="Century Gothic"/>
                <a:cs typeface="Century Gothic"/>
              </a:rPr>
              <a:t> </a:t>
            </a:r>
            <a:r>
              <a:rPr sz="2400" spc="-25" dirty="0">
                <a:latin typeface="Century Gothic"/>
                <a:cs typeface="Century Gothic"/>
              </a:rPr>
              <a:t>and</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Q</a:t>
            </a:r>
            <a:r>
              <a:rPr sz="2400" spc="-20" dirty="0">
                <a:latin typeface="Century Gothic"/>
                <a:cs typeface="Century Gothic"/>
              </a:rPr>
              <a:t> </a:t>
            </a:r>
            <a:r>
              <a:rPr sz="2400" dirty="0">
                <a:latin typeface="Century Gothic"/>
                <a:cs typeface="Century Gothic"/>
              </a:rPr>
              <a:t>denotes</a:t>
            </a:r>
            <a:r>
              <a:rPr sz="2400" spc="35" dirty="0">
                <a:latin typeface="Century Gothic"/>
                <a:cs typeface="Century Gothic"/>
              </a:rPr>
              <a:t> </a:t>
            </a:r>
            <a:r>
              <a:rPr sz="2400" dirty="0">
                <a:latin typeface="Century Gothic"/>
                <a:cs typeface="Century Gothic"/>
              </a:rPr>
              <a:t>“I</a:t>
            </a:r>
            <a:r>
              <a:rPr sz="2400" spc="-35" dirty="0">
                <a:latin typeface="Century Gothic"/>
                <a:cs typeface="Century Gothic"/>
              </a:rPr>
              <a:t> </a:t>
            </a:r>
            <a:r>
              <a:rPr sz="2400" dirty="0">
                <a:latin typeface="Century Gothic"/>
                <a:cs typeface="Century Gothic"/>
              </a:rPr>
              <a:t>am</a:t>
            </a:r>
            <a:r>
              <a:rPr sz="2400" spc="-30" dirty="0">
                <a:latin typeface="Century Gothic"/>
                <a:cs typeface="Century Gothic"/>
              </a:rPr>
              <a:t> </a:t>
            </a:r>
            <a:r>
              <a:rPr sz="2400" dirty="0">
                <a:latin typeface="Century Gothic"/>
                <a:cs typeface="Century Gothic"/>
              </a:rPr>
              <a:t>at</a:t>
            </a:r>
            <a:r>
              <a:rPr sz="2400" spc="-15" dirty="0">
                <a:latin typeface="Century Gothic"/>
                <a:cs typeface="Century Gothic"/>
              </a:rPr>
              <a:t> </a:t>
            </a:r>
            <a:r>
              <a:rPr sz="2400" dirty="0">
                <a:latin typeface="Century Gothic"/>
                <a:cs typeface="Century Gothic"/>
              </a:rPr>
              <a:t>work,” </a:t>
            </a:r>
            <a:r>
              <a:rPr sz="2400" spc="-20" dirty="0">
                <a:latin typeface="Century Gothic"/>
                <a:cs typeface="Century Gothic"/>
              </a:rPr>
              <a:t>then</a:t>
            </a:r>
            <a:endParaRPr sz="2400" dirty="0">
              <a:latin typeface="Century Gothic"/>
              <a:cs typeface="Century Gothic"/>
            </a:endParaRPr>
          </a:p>
          <a:p>
            <a:pPr marL="356870" marR="5080" indent="-344805">
              <a:spcBef>
                <a:spcPts val="575"/>
              </a:spcBef>
              <a:buFont typeface="Arial"/>
              <a:buChar char="•"/>
              <a:tabLst>
                <a:tab pos="356870" algn="l"/>
                <a:tab pos="357505" algn="l"/>
              </a:tabLst>
            </a:pP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set</a:t>
            </a:r>
            <a:r>
              <a:rPr sz="2400" spc="-50" dirty="0">
                <a:latin typeface="Century Gothic"/>
                <a:cs typeface="Century Gothic"/>
              </a:rPr>
              <a:t> </a:t>
            </a:r>
            <a:r>
              <a:rPr sz="2400" dirty="0">
                <a:latin typeface="Century Gothic"/>
                <a:cs typeface="Century Gothic"/>
              </a:rPr>
              <a:t>of</a:t>
            </a:r>
            <a:r>
              <a:rPr sz="2400" spc="-15" dirty="0">
                <a:latin typeface="Century Gothic"/>
                <a:cs typeface="Century Gothic"/>
              </a:rPr>
              <a:t> </a:t>
            </a:r>
            <a:r>
              <a:rPr sz="2400" dirty="0">
                <a:latin typeface="Century Gothic"/>
                <a:cs typeface="Century Gothic"/>
              </a:rPr>
              <a:t>propositions</a:t>
            </a:r>
            <a:r>
              <a:rPr sz="2400" spc="45" dirty="0">
                <a:latin typeface="Century Gothic"/>
                <a:cs typeface="Century Gothic"/>
              </a:rPr>
              <a:t> </a:t>
            </a:r>
            <a:r>
              <a:rPr sz="2400" dirty="0">
                <a:latin typeface="Century Gothic"/>
                <a:cs typeface="Century Gothic"/>
              </a:rPr>
              <a:t>{P,</a:t>
            </a:r>
            <a:r>
              <a:rPr sz="2400" spc="-20" dirty="0">
                <a:latin typeface="Century Gothic"/>
                <a:cs typeface="Century Gothic"/>
              </a:rPr>
              <a:t> </a:t>
            </a:r>
            <a:r>
              <a:rPr sz="2400" dirty="0">
                <a:latin typeface="Century Gothic"/>
                <a:cs typeface="Century Gothic"/>
              </a:rPr>
              <a:t>Q}</a:t>
            </a:r>
            <a:r>
              <a:rPr sz="2400" spc="-60" dirty="0">
                <a:latin typeface="Century Gothic"/>
                <a:cs typeface="Century Gothic"/>
              </a:rPr>
              <a:t> </a:t>
            </a:r>
            <a:r>
              <a:rPr sz="2400" dirty="0">
                <a:latin typeface="Century Gothic"/>
                <a:cs typeface="Century Gothic"/>
              </a:rPr>
              <a:t>has</a:t>
            </a:r>
            <a:r>
              <a:rPr sz="2400" spc="-25" dirty="0">
                <a:latin typeface="Century Gothic"/>
                <a:cs typeface="Century Gothic"/>
              </a:rPr>
              <a:t> </a:t>
            </a:r>
            <a:r>
              <a:rPr sz="2400" dirty="0">
                <a:latin typeface="Century Gothic"/>
                <a:cs typeface="Century Gothic"/>
              </a:rPr>
              <a:t>four </a:t>
            </a:r>
            <a:r>
              <a:rPr sz="2400" spc="-10" dirty="0">
                <a:latin typeface="Century Gothic"/>
                <a:cs typeface="Century Gothic"/>
              </a:rPr>
              <a:t>different </a:t>
            </a:r>
            <a:r>
              <a:rPr sz="2400" dirty="0">
                <a:latin typeface="Century Gothic"/>
                <a:cs typeface="Century Gothic"/>
              </a:rPr>
              <a:t>functional</a:t>
            </a:r>
            <a:r>
              <a:rPr sz="2400" spc="-5" dirty="0">
                <a:latin typeface="Century Gothic"/>
                <a:cs typeface="Century Gothic"/>
              </a:rPr>
              <a:t> </a:t>
            </a:r>
            <a:r>
              <a:rPr sz="2400" dirty="0">
                <a:latin typeface="Century Gothic"/>
                <a:cs typeface="Century Gothic"/>
              </a:rPr>
              <a:t>mappings</a:t>
            </a:r>
            <a:r>
              <a:rPr sz="2400" spc="-60" dirty="0">
                <a:latin typeface="Century Gothic"/>
                <a:cs typeface="Century Gothic"/>
              </a:rPr>
              <a:t> </a:t>
            </a:r>
            <a:r>
              <a:rPr sz="2400" dirty="0">
                <a:latin typeface="Century Gothic"/>
                <a:cs typeface="Century Gothic"/>
              </a:rPr>
              <a:t>into</a:t>
            </a:r>
            <a:r>
              <a:rPr sz="2400" spc="-30" dirty="0">
                <a:latin typeface="Century Gothic"/>
                <a:cs typeface="Century Gothic"/>
              </a:rPr>
              <a:t> </a:t>
            </a:r>
            <a:r>
              <a:rPr sz="2400" dirty="0">
                <a:latin typeface="Century Gothic"/>
                <a:cs typeface="Century Gothic"/>
              </a:rPr>
              <a:t>the</a:t>
            </a:r>
            <a:r>
              <a:rPr sz="2400" spc="-5" dirty="0">
                <a:latin typeface="Century Gothic"/>
                <a:cs typeface="Century Gothic"/>
              </a:rPr>
              <a:t> </a:t>
            </a:r>
            <a:r>
              <a:rPr sz="2400" dirty="0">
                <a:latin typeface="Century Gothic"/>
                <a:cs typeface="Century Gothic"/>
              </a:rPr>
              <a:t>truth</a:t>
            </a:r>
            <a:r>
              <a:rPr sz="2400" spc="25" dirty="0">
                <a:latin typeface="Century Gothic"/>
                <a:cs typeface="Century Gothic"/>
              </a:rPr>
              <a:t> </a:t>
            </a:r>
            <a:r>
              <a:rPr sz="2400" dirty="0">
                <a:latin typeface="Century Gothic"/>
                <a:cs typeface="Century Gothic"/>
              </a:rPr>
              <a:t>values</a:t>
            </a:r>
            <a:r>
              <a:rPr sz="2400" spc="-75" dirty="0">
                <a:latin typeface="Century Gothic"/>
                <a:cs typeface="Century Gothic"/>
              </a:rPr>
              <a:t> </a:t>
            </a:r>
            <a:r>
              <a:rPr sz="2400" dirty="0">
                <a:latin typeface="Century Gothic"/>
                <a:cs typeface="Century Gothic"/>
              </a:rPr>
              <a:t>{T,</a:t>
            </a:r>
            <a:r>
              <a:rPr sz="2400" spc="-35" dirty="0">
                <a:latin typeface="Century Gothic"/>
                <a:cs typeface="Century Gothic"/>
              </a:rPr>
              <a:t> </a:t>
            </a:r>
            <a:r>
              <a:rPr sz="2400" spc="-25" dirty="0">
                <a:latin typeface="Century Gothic"/>
                <a:cs typeface="Century Gothic"/>
              </a:rPr>
              <a:t>F}.</a:t>
            </a:r>
            <a:endParaRPr sz="2400" dirty="0">
              <a:latin typeface="Century Gothic"/>
              <a:cs typeface="Century Gothic"/>
            </a:endParaRPr>
          </a:p>
          <a:p>
            <a:pPr marL="356870" marR="305435" indent="-344805">
              <a:spcBef>
                <a:spcPts val="580"/>
              </a:spcBef>
              <a:buFont typeface="Arial"/>
              <a:buChar char="•"/>
              <a:tabLst>
                <a:tab pos="356870" algn="l"/>
                <a:tab pos="357505" algn="l"/>
              </a:tabLst>
            </a:pPr>
            <a:r>
              <a:rPr sz="2400" dirty="0">
                <a:latin typeface="Century Gothic"/>
                <a:cs typeface="Century Gothic"/>
              </a:rPr>
              <a:t>These</a:t>
            </a:r>
            <a:r>
              <a:rPr sz="2400" spc="-10" dirty="0">
                <a:latin typeface="Century Gothic"/>
                <a:cs typeface="Century Gothic"/>
              </a:rPr>
              <a:t> </a:t>
            </a:r>
            <a:r>
              <a:rPr sz="2400" dirty="0">
                <a:latin typeface="Century Gothic"/>
                <a:cs typeface="Century Gothic"/>
              </a:rPr>
              <a:t>mappings</a:t>
            </a:r>
            <a:r>
              <a:rPr sz="2400" spc="-40" dirty="0">
                <a:latin typeface="Century Gothic"/>
                <a:cs typeface="Century Gothic"/>
              </a:rPr>
              <a:t> </a:t>
            </a:r>
            <a:r>
              <a:rPr sz="2400" dirty="0">
                <a:latin typeface="Century Gothic"/>
                <a:cs typeface="Century Gothic"/>
              </a:rPr>
              <a:t>correspond</a:t>
            </a:r>
            <a:r>
              <a:rPr sz="2400" spc="-15" dirty="0">
                <a:latin typeface="Century Gothic"/>
                <a:cs typeface="Century Gothic"/>
              </a:rPr>
              <a:t> </a:t>
            </a:r>
            <a:r>
              <a:rPr sz="2400" dirty="0">
                <a:latin typeface="Century Gothic"/>
                <a:cs typeface="Century Gothic"/>
              </a:rPr>
              <a:t>to</a:t>
            </a:r>
            <a:r>
              <a:rPr sz="2400" spc="35" dirty="0">
                <a:latin typeface="Century Gothic"/>
                <a:cs typeface="Century Gothic"/>
              </a:rPr>
              <a:t> </a:t>
            </a:r>
            <a:r>
              <a:rPr sz="2400" dirty="0">
                <a:latin typeface="Century Gothic"/>
                <a:cs typeface="Century Gothic"/>
              </a:rPr>
              <a:t>four</a:t>
            </a:r>
            <a:r>
              <a:rPr sz="2400" spc="-20" dirty="0">
                <a:latin typeface="Century Gothic"/>
                <a:cs typeface="Century Gothic"/>
              </a:rPr>
              <a:t> </a:t>
            </a:r>
            <a:r>
              <a:rPr sz="2400" spc="-10" dirty="0">
                <a:latin typeface="Century Gothic"/>
                <a:cs typeface="Century Gothic"/>
              </a:rPr>
              <a:t>different interpretations.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56963"/>
    </mc:Choice>
    <mc:Fallback>
      <p:transition spd="slow" advTm="5696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42872" y="0"/>
            <a:ext cx="8903335" cy="2048510"/>
            <a:chOff x="118871" y="0"/>
            <a:chExt cx="8903335" cy="2048510"/>
          </a:xfrm>
        </p:grpSpPr>
        <p:pic>
          <p:nvPicPr>
            <p:cNvPr id="3" name="object 3"/>
            <p:cNvPicPr/>
            <p:nvPr/>
          </p:nvPicPr>
          <p:blipFill>
            <a:blip r:embed="rId2" cstate="print"/>
            <a:stretch>
              <a:fillRect/>
            </a:stretch>
          </p:blipFill>
          <p:spPr>
            <a:xfrm>
              <a:off x="1283207" y="0"/>
              <a:ext cx="6751320" cy="1313688"/>
            </a:xfrm>
            <a:prstGeom prst="rect">
              <a:avLst/>
            </a:prstGeom>
          </p:spPr>
        </p:pic>
        <p:pic>
          <p:nvPicPr>
            <p:cNvPr id="4" name="object 4"/>
            <p:cNvPicPr/>
            <p:nvPr/>
          </p:nvPicPr>
          <p:blipFill>
            <a:blip r:embed="rId3" cstate="print"/>
            <a:stretch>
              <a:fillRect/>
            </a:stretch>
          </p:blipFill>
          <p:spPr>
            <a:xfrm>
              <a:off x="118871" y="499872"/>
              <a:ext cx="8903208" cy="1548384"/>
            </a:xfrm>
            <a:prstGeom prst="rect">
              <a:avLst/>
            </a:prstGeom>
          </p:spPr>
        </p:pic>
      </p:grpSp>
      <p:sp>
        <p:nvSpPr>
          <p:cNvPr id="5" name="object 5"/>
          <p:cNvSpPr txBox="1">
            <a:spLocks noGrp="1"/>
          </p:cNvSpPr>
          <p:nvPr>
            <p:ph type="title" idx="4294967295"/>
          </p:nvPr>
        </p:nvSpPr>
        <p:spPr>
          <a:xfrm>
            <a:off x="-549564" y="694852"/>
            <a:ext cx="10515600" cy="817563"/>
          </a:xfrm>
          <a:prstGeom prst="rect">
            <a:avLst/>
          </a:prstGeom>
        </p:spPr>
        <p:txBody>
          <a:bodyPr vert="horz" wrap="square" lIns="0" tIns="110489" rIns="0" bIns="0" rtlCol="0" anchor="ctr">
            <a:spAutoFit/>
          </a:bodyPr>
          <a:lstStyle/>
          <a:p>
            <a:pPr marL="12700" marR="5080" indent="1164590">
              <a:lnSpc>
                <a:spcPts val="5790"/>
              </a:lnSpc>
              <a:spcBef>
                <a:spcPts val="869"/>
              </a:spcBef>
            </a:pPr>
            <a:r>
              <a:rPr b="1" spc="-10" dirty="0">
                <a:solidFill>
                  <a:schemeClr val="bg1"/>
                </a:solidFill>
              </a:rPr>
              <a:t>PROPOSITIONAL </a:t>
            </a:r>
            <a:r>
              <a:rPr b="1" dirty="0">
                <a:solidFill>
                  <a:schemeClr val="bg1"/>
                </a:solidFill>
              </a:rPr>
              <a:t>CALCULUS</a:t>
            </a:r>
            <a:r>
              <a:rPr b="1" spc="-35" dirty="0">
                <a:solidFill>
                  <a:schemeClr val="bg1"/>
                </a:solidFill>
              </a:rPr>
              <a:t> </a:t>
            </a:r>
            <a:r>
              <a:rPr b="1" spc="-10" dirty="0">
                <a:solidFill>
                  <a:schemeClr val="bg1"/>
                </a:solidFill>
              </a:rPr>
              <a:t>SEMANTICS</a:t>
            </a:r>
          </a:p>
        </p:txBody>
      </p:sp>
      <p:sp>
        <p:nvSpPr>
          <p:cNvPr id="6" name="object 6"/>
          <p:cNvSpPr txBox="1"/>
          <p:nvPr/>
        </p:nvSpPr>
        <p:spPr>
          <a:xfrm>
            <a:off x="1930935" y="2643708"/>
            <a:ext cx="7531734" cy="2001520"/>
          </a:xfrm>
          <a:prstGeom prst="rect">
            <a:avLst/>
          </a:prstGeom>
        </p:spPr>
        <p:txBody>
          <a:bodyPr vert="horz" wrap="square" lIns="0" tIns="12700" rIns="0" bIns="0" rtlCol="0">
            <a:spAutoFit/>
          </a:bodyPr>
          <a:lstStyle/>
          <a:p>
            <a:pPr marL="356870" marR="5080" indent="-344805">
              <a:spcBef>
                <a:spcPts val="100"/>
              </a:spcBef>
              <a:buFont typeface="Arial"/>
              <a:buChar char="•"/>
              <a:tabLst>
                <a:tab pos="356870" algn="l"/>
                <a:tab pos="357505" algn="l"/>
              </a:tabLst>
            </a:pPr>
            <a:r>
              <a:rPr sz="2400" dirty="0">
                <a:latin typeface="Century Gothic"/>
                <a:cs typeface="Century Gothic"/>
              </a:rPr>
              <a:t>An</a:t>
            </a:r>
            <a:r>
              <a:rPr sz="2400" spc="-45" dirty="0">
                <a:latin typeface="Century Gothic"/>
                <a:cs typeface="Century Gothic"/>
              </a:rPr>
              <a:t> </a:t>
            </a:r>
            <a:r>
              <a:rPr sz="2400" dirty="0">
                <a:latin typeface="Century Gothic"/>
                <a:cs typeface="Century Gothic"/>
              </a:rPr>
              <a:t>interpretation</a:t>
            </a:r>
            <a:r>
              <a:rPr sz="2400" spc="70" dirty="0">
                <a:latin typeface="Century Gothic"/>
                <a:cs typeface="Century Gothic"/>
              </a:rPr>
              <a:t> </a:t>
            </a:r>
            <a:r>
              <a:rPr sz="2400" dirty="0">
                <a:latin typeface="Century Gothic"/>
                <a:cs typeface="Century Gothic"/>
              </a:rPr>
              <a:t>of</a:t>
            </a:r>
            <a:r>
              <a:rPr sz="2400" spc="-50" dirty="0">
                <a:latin typeface="Century Gothic"/>
                <a:cs typeface="Century Gothic"/>
              </a:rPr>
              <a:t> </a:t>
            </a:r>
            <a:r>
              <a:rPr sz="2400" dirty="0">
                <a:latin typeface="Century Gothic"/>
                <a:cs typeface="Century Gothic"/>
              </a:rPr>
              <a:t>a</a:t>
            </a:r>
            <a:r>
              <a:rPr sz="2400" spc="-45" dirty="0">
                <a:latin typeface="Century Gothic"/>
                <a:cs typeface="Century Gothic"/>
              </a:rPr>
              <a:t> </a:t>
            </a:r>
            <a:r>
              <a:rPr sz="2400" dirty="0">
                <a:latin typeface="Century Gothic"/>
                <a:cs typeface="Century Gothic"/>
              </a:rPr>
              <a:t>set</a:t>
            </a:r>
            <a:r>
              <a:rPr sz="2400" spc="-35" dirty="0">
                <a:latin typeface="Century Gothic"/>
                <a:cs typeface="Century Gothic"/>
              </a:rPr>
              <a:t> </a:t>
            </a:r>
            <a:r>
              <a:rPr sz="2400" dirty="0">
                <a:latin typeface="Century Gothic"/>
                <a:cs typeface="Century Gothic"/>
              </a:rPr>
              <a:t>of</a:t>
            </a:r>
            <a:r>
              <a:rPr sz="2400" spc="-50" dirty="0">
                <a:latin typeface="Century Gothic"/>
                <a:cs typeface="Century Gothic"/>
              </a:rPr>
              <a:t> </a:t>
            </a:r>
            <a:r>
              <a:rPr sz="2400" dirty="0">
                <a:latin typeface="Century Gothic"/>
                <a:cs typeface="Century Gothic"/>
              </a:rPr>
              <a:t>propositions</a:t>
            </a:r>
            <a:r>
              <a:rPr sz="2400" spc="55" dirty="0">
                <a:latin typeface="Century Gothic"/>
                <a:cs typeface="Century Gothic"/>
              </a:rPr>
              <a:t> </a:t>
            </a:r>
            <a:r>
              <a:rPr sz="2400" dirty="0">
                <a:latin typeface="Century Gothic"/>
                <a:cs typeface="Century Gothic"/>
              </a:rPr>
              <a:t>is</a:t>
            </a:r>
            <a:r>
              <a:rPr sz="2400" spc="-55" dirty="0">
                <a:latin typeface="Century Gothic"/>
                <a:cs typeface="Century Gothic"/>
              </a:rPr>
              <a:t> </a:t>
            </a:r>
            <a:r>
              <a:rPr sz="2400" spc="-25" dirty="0">
                <a:latin typeface="Century Gothic"/>
                <a:cs typeface="Century Gothic"/>
              </a:rPr>
              <a:t>the </a:t>
            </a:r>
            <a:r>
              <a:rPr sz="2400" dirty="0">
                <a:latin typeface="Century Gothic"/>
                <a:cs typeface="Century Gothic"/>
              </a:rPr>
              <a:t>assignment</a:t>
            </a:r>
            <a:r>
              <a:rPr sz="2400" spc="-45" dirty="0">
                <a:latin typeface="Century Gothic"/>
                <a:cs typeface="Century Gothic"/>
              </a:rPr>
              <a:t> </a:t>
            </a:r>
            <a:r>
              <a:rPr sz="2400" dirty="0">
                <a:latin typeface="Century Gothic"/>
                <a:cs typeface="Century Gothic"/>
              </a:rPr>
              <a:t>of</a:t>
            </a:r>
            <a:r>
              <a:rPr sz="2400" spc="-30" dirty="0">
                <a:latin typeface="Century Gothic"/>
                <a:cs typeface="Century Gothic"/>
              </a:rPr>
              <a:t> </a:t>
            </a:r>
            <a:r>
              <a:rPr sz="2400" dirty="0">
                <a:latin typeface="Century Gothic"/>
                <a:cs typeface="Century Gothic"/>
              </a:rPr>
              <a:t>a</a:t>
            </a:r>
            <a:r>
              <a:rPr sz="2400" spc="-20" dirty="0">
                <a:latin typeface="Century Gothic"/>
                <a:cs typeface="Century Gothic"/>
              </a:rPr>
              <a:t> </a:t>
            </a:r>
            <a:r>
              <a:rPr sz="2400" dirty="0">
                <a:latin typeface="Century Gothic"/>
                <a:cs typeface="Century Gothic"/>
              </a:rPr>
              <a:t>truth</a:t>
            </a:r>
            <a:r>
              <a:rPr sz="2400" spc="50" dirty="0">
                <a:latin typeface="Century Gothic"/>
                <a:cs typeface="Century Gothic"/>
              </a:rPr>
              <a:t> </a:t>
            </a:r>
            <a:r>
              <a:rPr sz="2400" dirty="0">
                <a:latin typeface="Century Gothic"/>
                <a:cs typeface="Century Gothic"/>
              </a:rPr>
              <a:t>value,</a:t>
            </a:r>
            <a:r>
              <a:rPr sz="2400" spc="-50" dirty="0">
                <a:latin typeface="Century Gothic"/>
                <a:cs typeface="Century Gothic"/>
              </a:rPr>
              <a:t> </a:t>
            </a:r>
            <a:r>
              <a:rPr sz="2400" dirty="0">
                <a:latin typeface="Century Gothic"/>
                <a:cs typeface="Century Gothic"/>
              </a:rPr>
              <a:t>either T</a:t>
            </a:r>
            <a:r>
              <a:rPr sz="2400" spc="-5" dirty="0">
                <a:latin typeface="Century Gothic"/>
                <a:cs typeface="Century Gothic"/>
              </a:rPr>
              <a:t> </a:t>
            </a:r>
            <a:r>
              <a:rPr sz="2400" dirty="0">
                <a:latin typeface="Century Gothic"/>
                <a:cs typeface="Century Gothic"/>
              </a:rPr>
              <a:t>or</a:t>
            </a:r>
            <a:r>
              <a:rPr sz="2400" spc="-20" dirty="0">
                <a:latin typeface="Century Gothic"/>
                <a:cs typeface="Century Gothic"/>
              </a:rPr>
              <a:t> </a:t>
            </a:r>
            <a:r>
              <a:rPr sz="2400" dirty="0">
                <a:latin typeface="Century Gothic"/>
                <a:cs typeface="Century Gothic"/>
              </a:rPr>
              <a:t>F,</a:t>
            </a:r>
            <a:r>
              <a:rPr sz="2400" spc="-15" dirty="0">
                <a:latin typeface="Century Gothic"/>
                <a:cs typeface="Century Gothic"/>
              </a:rPr>
              <a:t> </a:t>
            </a:r>
            <a:r>
              <a:rPr sz="2400" dirty="0">
                <a:latin typeface="Century Gothic"/>
                <a:cs typeface="Century Gothic"/>
              </a:rPr>
              <a:t>to</a:t>
            </a:r>
            <a:r>
              <a:rPr sz="2400" spc="60" dirty="0">
                <a:latin typeface="Century Gothic"/>
                <a:cs typeface="Century Gothic"/>
              </a:rPr>
              <a:t> </a:t>
            </a:r>
            <a:r>
              <a:rPr sz="2400" b="1" spc="-20" dirty="0">
                <a:latin typeface="Century Gothic"/>
                <a:cs typeface="Century Gothic"/>
              </a:rPr>
              <a:t>each </a:t>
            </a:r>
            <a:r>
              <a:rPr sz="2400" b="1" dirty="0">
                <a:latin typeface="Century Gothic"/>
                <a:cs typeface="Century Gothic"/>
              </a:rPr>
              <a:t>propositional</a:t>
            </a:r>
            <a:r>
              <a:rPr sz="2400" b="1" spc="-65" dirty="0">
                <a:latin typeface="Century Gothic"/>
                <a:cs typeface="Century Gothic"/>
              </a:rPr>
              <a:t> </a:t>
            </a:r>
            <a:r>
              <a:rPr sz="2400" b="1" spc="-10" dirty="0">
                <a:latin typeface="Century Gothic"/>
                <a:cs typeface="Century Gothic"/>
              </a:rPr>
              <a:t>symbol</a:t>
            </a:r>
            <a:r>
              <a:rPr sz="2400" spc="-10" dirty="0">
                <a:latin typeface="Century Gothic"/>
                <a:cs typeface="Century Gothic"/>
              </a:rPr>
              <a:t>.</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The</a:t>
            </a:r>
            <a:r>
              <a:rPr sz="2400" spc="-40" dirty="0">
                <a:latin typeface="Century Gothic"/>
                <a:cs typeface="Century Gothic"/>
              </a:rPr>
              <a:t> </a:t>
            </a:r>
            <a:r>
              <a:rPr sz="2400" dirty="0">
                <a:latin typeface="Century Gothic"/>
                <a:cs typeface="Century Gothic"/>
              </a:rPr>
              <a:t>truth</a:t>
            </a:r>
            <a:r>
              <a:rPr sz="2400" spc="70" dirty="0">
                <a:latin typeface="Century Gothic"/>
                <a:cs typeface="Century Gothic"/>
              </a:rPr>
              <a:t> </a:t>
            </a:r>
            <a:r>
              <a:rPr sz="2400" dirty="0">
                <a:latin typeface="Century Gothic"/>
                <a:cs typeface="Century Gothic"/>
              </a:rPr>
              <a:t>symbol</a:t>
            </a:r>
            <a:r>
              <a:rPr sz="2400" spc="-35" dirty="0">
                <a:latin typeface="Century Gothic"/>
                <a:cs typeface="Century Gothic"/>
              </a:rPr>
              <a:t> </a:t>
            </a:r>
            <a:r>
              <a:rPr sz="2400" dirty="0">
                <a:latin typeface="Century Gothic"/>
                <a:cs typeface="Century Gothic"/>
              </a:rPr>
              <a:t>true</a:t>
            </a:r>
            <a:r>
              <a:rPr sz="2400" spc="20" dirty="0">
                <a:latin typeface="Century Gothic"/>
                <a:cs typeface="Century Gothic"/>
              </a:rPr>
              <a:t> </a:t>
            </a:r>
            <a:r>
              <a:rPr sz="2400" dirty="0">
                <a:latin typeface="Century Gothic"/>
                <a:cs typeface="Century Gothic"/>
              </a:rPr>
              <a:t>is</a:t>
            </a:r>
            <a:r>
              <a:rPr sz="2400" spc="-25" dirty="0">
                <a:latin typeface="Century Gothic"/>
                <a:cs typeface="Century Gothic"/>
              </a:rPr>
              <a:t> </a:t>
            </a:r>
            <a:r>
              <a:rPr sz="2400" dirty="0">
                <a:latin typeface="Century Gothic"/>
                <a:cs typeface="Century Gothic"/>
              </a:rPr>
              <a:t>always</a:t>
            </a:r>
            <a:r>
              <a:rPr sz="2400" spc="-65" dirty="0">
                <a:latin typeface="Century Gothic"/>
                <a:cs typeface="Century Gothic"/>
              </a:rPr>
              <a:t> </a:t>
            </a:r>
            <a:r>
              <a:rPr sz="2400" dirty="0">
                <a:latin typeface="Century Gothic"/>
                <a:cs typeface="Century Gothic"/>
              </a:rPr>
              <a:t>assigned</a:t>
            </a:r>
            <a:r>
              <a:rPr sz="2400" spc="-40" dirty="0">
                <a:latin typeface="Century Gothic"/>
                <a:cs typeface="Century Gothic"/>
              </a:rPr>
              <a:t> </a:t>
            </a:r>
            <a:r>
              <a:rPr sz="2400" dirty="0">
                <a:latin typeface="Century Gothic"/>
                <a:cs typeface="Century Gothic"/>
              </a:rPr>
              <a:t>T,</a:t>
            </a:r>
            <a:r>
              <a:rPr sz="2400" spc="-15" dirty="0">
                <a:latin typeface="Century Gothic"/>
                <a:cs typeface="Century Gothic"/>
              </a:rPr>
              <a:t> </a:t>
            </a:r>
            <a:r>
              <a:rPr sz="2400" spc="-25" dirty="0">
                <a:latin typeface="Century Gothic"/>
                <a:cs typeface="Century Gothic"/>
              </a:rPr>
              <a:t>and</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the</a:t>
            </a:r>
            <a:r>
              <a:rPr sz="2400" spc="35" dirty="0">
                <a:latin typeface="Century Gothic"/>
                <a:cs typeface="Century Gothic"/>
              </a:rPr>
              <a:t> </a:t>
            </a:r>
            <a:r>
              <a:rPr sz="2400" dirty="0">
                <a:latin typeface="Century Gothic"/>
                <a:cs typeface="Century Gothic"/>
              </a:rPr>
              <a:t>symbol</a:t>
            </a:r>
            <a:r>
              <a:rPr sz="2400" spc="-30" dirty="0">
                <a:latin typeface="Century Gothic"/>
                <a:cs typeface="Century Gothic"/>
              </a:rPr>
              <a:t> </a:t>
            </a:r>
            <a:r>
              <a:rPr sz="2400" dirty="0">
                <a:latin typeface="Century Gothic"/>
                <a:cs typeface="Century Gothic"/>
              </a:rPr>
              <a:t>false</a:t>
            </a:r>
            <a:r>
              <a:rPr sz="2400" spc="-50" dirty="0">
                <a:latin typeface="Century Gothic"/>
                <a:cs typeface="Century Gothic"/>
              </a:rPr>
              <a:t> </a:t>
            </a:r>
            <a:r>
              <a:rPr sz="2400" dirty="0">
                <a:latin typeface="Century Gothic"/>
                <a:cs typeface="Century Gothic"/>
              </a:rPr>
              <a:t>is</a:t>
            </a:r>
            <a:r>
              <a:rPr sz="2400" spc="15" dirty="0">
                <a:latin typeface="Century Gothic"/>
                <a:cs typeface="Century Gothic"/>
              </a:rPr>
              <a:t> </a:t>
            </a:r>
            <a:r>
              <a:rPr sz="2400" dirty="0">
                <a:latin typeface="Century Gothic"/>
                <a:cs typeface="Century Gothic"/>
              </a:rPr>
              <a:t>always</a:t>
            </a:r>
            <a:r>
              <a:rPr sz="2400" spc="-50" dirty="0">
                <a:latin typeface="Century Gothic"/>
                <a:cs typeface="Century Gothic"/>
              </a:rPr>
              <a:t> </a:t>
            </a:r>
            <a:r>
              <a:rPr sz="2400" dirty="0">
                <a:latin typeface="Century Gothic"/>
                <a:cs typeface="Century Gothic"/>
              </a:rPr>
              <a:t>assigned</a:t>
            </a:r>
            <a:r>
              <a:rPr sz="2400" spc="5" dirty="0">
                <a:latin typeface="Century Gothic"/>
                <a:cs typeface="Century Gothic"/>
              </a:rPr>
              <a:t> </a:t>
            </a:r>
            <a:r>
              <a:rPr sz="2400" spc="-25" dirty="0">
                <a:latin typeface="Century Gothic"/>
                <a:cs typeface="Century Gothic"/>
              </a:rPr>
              <a:t>F.</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27084"/>
    </mc:Choice>
    <mc:Fallback>
      <p:transition spd="slow" advTm="270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18432" y="502919"/>
            <a:ext cx="3752088"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588895">
              <a:lnSpc>
                <a:spcPct val="100000"/>
              </a:lnSpc>
              <a:spcBef>
                <a:spcPts val="100"/>
              </a:spcBef>
            </a:pPr>
            <a:r>
              <a:rPr b="1" spc="-10" dirty="0">
                <a:solidFill>
                  <a:schemeClr val="bg1"/>
                </a:solidFill>
              </a:rPr>
              <a:t>Negation</a:t>
            </a:r>
          </a:p>
        </p:txBody>
      </p:sp>
      <p:sp>
        <p:nvSpPr>
          <p:cNvPr id="4" name="object 4"/>
          <p:cNvSpPr txBox="1"/>
          <p:nvPr/>
        </p:nvSpPr>
        <p:spPr>
          <a:xfrm>
            <a:off x="1970320" y="2148866"/>
            <a:ext cx="8139838" cy="1120820"/>
          </a:xfrm>
          <a:prstGeom prst="rect">
            <a:avLst/>
          </a:prstGeom>
        </p:spPr>
        <p:txBody>
          <a:bodyPr vert="horz" wrap="square" lIns="0" tIns="12700" rIns="0" bIns="0" rtlCol="0">
            <a:spAutoFit/>
          </a:bodyPr>
          <a:lstStyle/>
          <a:p>
            <a:pPr marL="12065" marR="5080">
              <a:spcBef>
                <a:spcPts val="100"/>
              </a:spcBef>
              <a:tabLst>
                <a:tab pos="356870" algn="l"/>
                <a:tab pos="357505" algn="l"/>
              </a:tabLst>
            </a:pPr>
            <a:r>
              <a:rPr sz="2400" dirty="0">
                <a:latin typeface="Century Gothic"/>
                <a:cs typeface="Century Gothic"/>
              </a:rPr>
              <a:t>The</a:t>
            </a:r>
            <a:r>
              <a:rPr sz="2400" spc="-35" dirty="0">
                <a:latin typeface="Century Gothic"/>
                <a:cs typeface="Century Gothic"/>
              </a:rPr>
              <a:t> </a:t>
            </a:r>
            <a:r>
              <a:rPr sz="2400" dirty="0">
                <a:latin typeface="Century Gothic"/>
                <a:cs typeface="Century Gothic"/>
              </a:rPr>
              <a:t>truth</a:t>
            </a:r>
            <a:r>
              <a:rPr sz="2400" spc="75" dirty="0">
                <a:latin typeface="Century Gothic"/>
                <a:cs typeface="Century Gothic"/>
              </a:rPr>
              <a:t> </a:t>
            </a:r>
            <a:r>
              <a:rPr sz="2400" dirty="0">
                <a:latin typeface="Century Gothic"/>
                <a:cs typeface="Century Gothic"/>
              </a:rPr>
              <a:t>assignment</a:t>
            </a:r>
            <a:r>
              <a:rPr sz="2400" spc="-70" dirty="0">
                <a:latin typeface="Century Gothic"/>
                <a:cs typeface="Century Gothic"/>
              </a:rPr>
              <a:t> </a:t>
            </a:r>
            <a:r>
              <a:rPr sz="2400" dirty="0">
                <a:latin typeface="Century Gothic"/>
                <a:cs typeface="Century Gothic"/>
              </a:rPr>
              <a:t>of</a:t>
            </a:r>
            <a:r>
              <a:rPr sz="2400" spc="-10" dirty="0">
                <a:latin typeface="Century Gothic"/>
                <a:cs typeface="Century Gothic"/>
              </a:rPr>
              <a:t> </a:t>
            </a:r>
            <a:r>
              <a:rPr sz="2400" dirty="0">
                <a:latin typeface="Century Gothic"/>
                <a:cs typeface="Century Gothic"/>
              </a:rPr>
              <a:t>negation,</a:t>
            </a:r>
            <a:r>
              <a:rPr sz="2400" spc="30" dirty="0">
                <a:latin typeface="Century Gothic"/>
                <a:cs typeface="Century Gothic"/>
              </a:rPr>
              <a:t> </a:t>
            </a:r>
            <a:r>
              <a:rPr sz="2400" dirty="0">
                <a:latin typeface="Century Gothic"/>
                <a:cs typeface="Century Gothic"/>
              </a:rPr>
              <a:t>¬</a:t>
            </a:r>
            <a:r>
              <a:rPr sz="2400" spc="-40" dirty="0">
                <a:latin typeface="Century Gothic"/>
                <a:cs typeface="Century Gothic"/>
              </a:rPr>
              <a:t> </a:t>
            </a:r>
            <a:r>
              <a:rPr sz="2400" dirty="0">
                <a:latin typeface="Century Gothic"/>
                <a:cs typeface="Century Gothic"/>
              </a:rPr>
              <a:t>P,</a:t>
            </a:r>
            <a:r>
              <a:rPr sz="2400" spc="-45" dirty="0">
                <a:latin typeface="Century Gothic"/>
                <a:cs typeface="Century Gothic"/>
              </a:rPr>
              <a:t> </a:t>
            </a:r>
            <a:r>
              <a:rPr sz="2400" dirty="0">
                <a:latin typeface="Century Gothic"/>
                <a:cs typeface="Century Gothic"/>
              </a:rPr>
              <a:t>where</a:t>
            </a:r>
            <a:r>
              <a:rPr sz="2400" spc="-30" dirty="0">
                <a:latin typeface="Century Gothic"/>
                <a:cs typeface="Century Gothic"/>
              </a:rPr>
              <a:t> </a:t>
            </a:r>
            <a:r>
              <a:rPr sz="2400" dirty="0">
                <a:latin typeface="Century Gothic"/>
                <a:cs typeface="Century Gothic"/>
              </a:rPr>
              <a:t>P</a:t>
            </a:r>
            <a:r>
              <a:rPr sz="2400" spc="-20" dirty="0">
                <a:latin typeface="Century Gothic"/>
                <a:cs typeface="Century Gothic"/>
              </a:rPr>
              <a:t> </a:t>
            </a:r>
            <a:r>
              <a:rPr sz="2400" spc="-25" dirty="0">
                <a:latin typeface="Century Gothic"/>
                <a:cs typeface="Century Gothic"/>
              </a:rPr>
              <a:t>is </a:t>
            </a:r>
            <a:r>
              <a:rPr sz="2400" dirty="0">
                <a:latin typeface="Century Gothic"/>
                <a:cs typeface="Century Gothic"/>
              </a:rPr>
              <a:t>any</a:t>
            </a:r>
            <a:r>
              <a:rPr sz="2400" spc="-40" dirty="0">
                <a:latin typeface="Century Gothic"/>
                <a:cs typeface="Century Gothic"/>
              </a:rPr>
              <a:t> </a:t>
            </a:r>
            <a:r>
              <a:rPr sz="2400" dirty="0">
                <a:latin typeface="Century Gothic"/>
                <a:cs typeface="Century Gothic"/>
              </a:rPr>
              <a:t>propositional</a:t>
            </a:r>
            <a:r>
              <a:rPr sz="2400" spc="65" dirty="0">
                <a:latin typeface="Century Gothic"/>
                <a:cs typeface="Century Gothic"/>
              </a:rPr>
              <a:t> </a:t>
            </a:r>
            <a:r>
              <a:rPr sz="2400" dirty="0">
                <a:latin typeface="Century Gothic"/>
                <a:cs typeface="Century Gothic"/>
              </a:rPr>
              <a:t>symbol,</a:t>
            </a:r>
            <a:r>
              <a:rPr sz="2400" spc="-85" dirty="0">
                <a:latin typeface="Century Gothic"/>
                <a:cs typeface="Century Gothic"/>
              </a:rPr>
              <a:t> </a:t>
            </a:r>
            <a:r>
              <a:rPr sz="2400" dirty="0">
                <a:latin typeface="Century Gothic"/>
                <a:cs typeface="Century Gothic"/>
              </a:rPr>
              <a:t>is</a:t>
            </a:r>
            <a:r>
              <a:rPr sz="2400" spc="-20" dirty="0">
                <a:latin typeface="Century Gothic"/>
                <a:cs typeface="Century Gothic"/>
              </a:rPr>
              <a:t> </a:t>
            </a:r>
            <a:r>
              <a:rPr sz="2400" dirty="0">
                <a:latin typeface="Century Gothic"/>
                <a:cs typeface="Century Gothic"/>
              </a:rPr>
              <a:t>F</a:t>
            </a:r>
            <a:r>
              <a:rPr sz="2400" spc="-35" dirty="0">
                <a:latin typeface="Century Gothic"/>
                <a:cs typeface="Century Gothic"/>
              </a:rPr>
              <a:t> </a:t>
            </a:r>
            <a:r>
              <a:rPr sz="2400" dirty="0">
                <a:latin typeface="Century Gothic"/>
                <a:cs typeface="Century Gothic"/>
              </a:rPr>
              <a:t>if</a:t>
            </a:r>
            <a:r>
              <a:rPr sz="2400" spc="-55" dirty="0">
                <a:latin typeface="Century Gothic"/>
                <a:cs typeface="Century Gothic"/>
              </a:rPr>
              <a:t> </a:t>
            </a:r>
            <a:r>
              <a:rPr sz="2400" dirty="0">
                <a:latin typeface="Century Gothic"/>
                <a:cs typeface="Century Gothic"/>
              </a:rPr>
              <a:t>the</a:t>
            </a:r>
            <a:r>
              <a:rPr sz="2400" spc="25" dirty="0">
                <a:latin typeface="Century Gothic"/>
                <a:cs typeface="Century Gothic"/>
              </a:rPr>
              <a:t> </a:t>
            </a:r>
            <a:r>
              <a:rPr sz="2400" dirty="0">
                <a:latin typeface="Century Gothic"/>
                <a:cs typeface="Century Gothic"/>
              </a:rPr>
              <a:t>assignment</a:t>
            </a:r>
            <a:r>
              <a:rPr sz="2400" spc="-45" dirty="0">
                <a:latin typeface="Century Gothic"/>
                <a:cs typeface="Century Gothic"/>
              </a:rPr>
              <a:t> </a:t>
            </a:r>
            <a:r>
              <a:rPr sz="2400" dirty="0">
                <a:latin typeface="Century Gothic"/>
                <a:cs typeface="Century Gothic"/>
              </a:rPr>
              <a:t>to</a:t>
            </a:r>
            <a:r>
              <a:rPr sz="2400" spc="15" dirty="0">
                <a:latin typeface="Century Gothic"/>
                <a:cs typeface="Century Gothic"/>
              </a:rPr>
              <a:t> </a:t>
            </a:r>
            <a:r>
              <a:rPr sz="2400" spc="-50" dirty="0">
                <a:latin typeface="Century Gothic"/>
                <a:cs typeface="Century Gothic"/>
              </a:rPr>
              <a:t>P </a:t>
            </a:r>
            <a:r>
              <a:rPr sz="2400" dirty="0">
                <a:latin typeface="Century Gothic"/>
                <a:cs typeface="Century Gothic"/>
              </a:rPr>
              <a:t>is</a:t>
            </a:r>
            <a:r>
              <a:rPr sz="2400" spc="-30" dirty="0">
                <a:latin typeface="Century Gothic"/>
                <a:cs typeface="Century Gothic"/>
              </a:rPr>
              <a:t> </a:t>
            </a:r>
            <a:r>
              <a:rPr sz="2400" dirty="0">
                <a:latin typeface="Century Gothic"/>
                <a:cs typeface="Century Gothic"/>
              </a:rPr>
              <a:t>T,</a:t>
            </a:r>
            <a:r>
              <a:rPr sz="2400" spc="-5" dirty="0">
                <a:latin typeface="Century Gothic"/>
                <a:cs typeface="Century Gothic"/>
              </a:rPr>
              <a:t> </a:t>
            </a:r>
            <a:r>
              <a:rPr sz="2400" dirty="0">
                <a:latin typeface="Century Gothic"/>
                <a:cs typeface="Century Gothic"/>
              </a:rPr>
              <a:t>and T</a:t>
            </a:r>
            <a:r>
              <a:rPr sz="2400" spc="-25" dirty="0">
                <a:latin typeface="Century Gothic"/>
                <a:cs typeface="Century Gothic"/>
              </a:rPr>
              <a:t> </a:t>
            </a:r>
            <a:r>
              <a:rPr sz="2400" dirty="0">
                <a:latin typeface="Century Gothic"/>
                <a:cs typeface="Century Gothic"/>
              </a:rPr>
              <a:t>if</a:t>
            </a:r>
            <a:r>
              <a:rPr sz="2400" spc="-20" dirty="0">
                <a:latin typeface="Century Gothic"/>
                <a:cs typeface="Century Gothic"/>
              </a:rPr>
              <a:t> </a:t>
            </a:r>
            <a:r>
              <a:rPr sz="2400" dirty="0">
                <a:latin typeface="Century Gothic"/>
                <a:cs typeface="Century Gothic"/>
              </a:rPr>
              <a:t>the</a:t>
            </a:r>
            <a:r>
              <a:rPr sz="2400" spc="10" dirty="0">
                <a:latin typeface="Century Gothic"/>
                <a:cs typeface="Century Gothic"/>
              </a:rPr>
              <a:t> </a:t>
            </a:r>
            <a:r>
              <a:rPr sz="2400" dirty="0">
                <a:latin typeface="Century Gothic"/>
                <a:cs typeface="Century Gothic"/>
              </a:rPr>
              <a:t>assignment</a:t>
            </a:r>
            <a:r>
              <a:rPr sz="2400" spc="-35" dirty="0">
                <a:latin typeface="Century Gothic"/>
                <a:cs typeface="Century Gothic"/>
              </a:rPr>
              <a:t> </a:t>
            </a:r>
            <a:r>
              <a:rPr sz="2400" dirty="0">
                <a:latin typeface="Century Gothic"/>
                <a:cs typeface="Century Gothic"/>
              </a:rPr>
              <a:t>to</a:t>
            </a:r>
            <a:r>
              <a:rPr sz="2400" spc="30" dirty="0">
                <a:latin typeface="Century Gothic"/>
                <a:cs typeface="Century Gothic"/>
              </a:rPr>
              <a:t> </a:t>
            </a:r>
            <a:r>
              <a:rPr sz="2400" dirty="0">
                <a:latin typeface="Century Gothic"/>
                <a:cs typeface="Century Gothic"/>
              </a:rPr>
              <a:t>P</a:t>
            </a:r>
            <a:r>
              <a:rPr sz="2400" spc="-15" dirty="0">
                <a:latin typeface="Century Gothic"/>
                <a:cs typeface="Century Gothic"/>
              </a:rPr>
              <a:t> </a:t>
            </a:r>
            <a:r>
              <a:rPr sz="2400" dirty="0">
                <a:latin typeface="Century Gothic"/>
                <a:cs typeface="Century Gothic"/>
              </a:rPr>
              <a:t>is</a:t>
            </a:r>
            <a:r>
              <a:rPr sz="2400" spc="-25" dirty="0">
                <a:latin typeface="Century Gothic"/>
                <a:cs typeface="Century Gothic"/>
              </a:rPr>
              <a:t> F.</a:t>
            </a:r>
            <a:endParaRPr sz="2400" dirty="0">
              <a:latin typeface="Century Gothic"/>
              <a:cs typeface="Century Gothic"/>
            </a:endParaRPr>
          </a:p>
        </p:txBody>
      </p:sp>
      <p:pic>
        <p:nvPicPr>
          <p:cNvPr id="6" name="Picture 5">
            <a:extLst>
              <a:ext uri="{FF2B5EF4-FFF2-40B4-BE49-F238E27FC236}">
                <a16:creationId xmlns:a16="http://schemas.microsoft.com/office/drawing/2014/main" id="{EBFBA086-7BD3-BB3A-B570-94778EBF727B}"/>
              </a:ext>
            </a:extLst>
          </p:cNvPr>
          <p:cNvPicPr>
            <a:picLocks noChangeAspect="1"/>
          </p:cNvPicPr>
          <p:nvPr/>
        </p:nvPicPr>
        <p:blipFill>
          <a:blip r:embed="rId3"/>
          <a:stretch>
            <a:fillRect/>
          </a:stretch>
        </p:blipFill>
        <p:spPr>
          <a:xfrm>
            <a:off x="7722707" y="3083466"/>
            <a:ext cx="2181225" cy="2609850"/>
          </a:xfrm>
          <a:prstGeom prst="rect">
            <a:avLst/>
          </a:prstGeom>
        </p:spPr>
      </p:pic>
      <p:sp>
        <p:nvSpPr>
          <p:cNvPr id="8" name="TextBox 7">
            <a:extLst>
              <a:ext uri="{FF2B5EF4-FFF2-40B4-BE49-F238E27FC236}">
                <a16:creationId xmlns:a16="http://schemas.microsoft.com/office/drawing/2014/main" id="{D401E9C3-F537-DA94-94B4-BC8A17749A11}"/>
              </a:ext>
            </a:extLst>
          </p:cNvPr>
          <p:cNvSpPr txBox="1"/>
          <p:nvPr/>
        </p:nvSpPr>
        <p:spPr>
          <a:xfrm>
            <a:off x="1537658" y="3913009"/>
            <a:ext cx="6094562" cy="1200329"/>
          </a:xfrm>
          <a:prstGeom prst="rect">
            <a:avLst/>
          </a:prstGeom>
          <a:noFill/>
        </p:spPr>
        <p:txBody>
          <a:bodyPr wrap="square">
            <a:spAutoFit/>
          </a:bodyPr>
          <a:lstStyle/>
          <a:p>
            <a:r>
              <a:rPr lang="en-US" dirty="0"/>
              <a:t>How many rows are there in a truth table with </a:t>
            </a:r>
            <a:r>
              <a:rPr lang="en-US" i="1" dirty="0"/>
              <a:t>n</a:t>
            </a:r>
            <a:r>
              <a:rPr lang="en-US" dirty="0"/>
              <a:t> propositional variables?</a:t>
            </a:r>
          </a:p>
          <a:p>
            <a:pPr>
              <a:buNone/>
            </a:pPr>
            <a:endParaRPr lang="en-US" b="1" dirty="0"/>
          </a:p>
          <a:p>
            <a:pPr>
              <a:buNone/>
            </a:pPr>
            <a:r>
              <a:rPr lang="en-US" b="1" dirty="0"/>
              <a:t>    Solution</a:t>
            </a:r>
            <a:r>
              <a:rPr lang="en-US" dirty="0"/>
              <a:t>:  </a:t>
            </a:r>
            <a:r>
              <a:rPr lang="en-US" dirty="0">
                <a:latin typeface="Cambria Math" pitchFamily="18" charset="0"/>
                <a:ea typeface="Cambria Math" pitchFamily="18" charset="0"/>
              </a:rPr>
              <a:t>2</a:t>
            </a:r>
            <a:r>
              <a:rPr lang="en-US" baseline="30000" dirty="0">
                <a:latin typeface="Cambria Math" pitchFamily="18" charset="0"/>
                <a:ea typeface="Cambria Math" pitchFamily="18" charset="0"/>
              </a:rPr>
              <a:t>n </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Tm="77233"/>
    </mc:Choice>
    <mc:Fallback>
      <p:transition spd="slow" advTm="772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761232" y="502919"/>
            <a:ext cx="4669536"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131060">
              <a:lnSpc>
                <a:spcPct val="100000"/>
              </a:lnSpc>
              <a:spcBef>
                <a:spcPts val="100"/>
              </a:spcBef>
            </a:pPr>
            <a:r>
              <a:rPr b="1" spc="-10" dirty="0">
                <a:solidFill>
                  <a:schemeClr val="bg1"/>
                </a:solidFill>
              </a:rPr>
              <a:t>Conjunction</a:t>
            </a:r>
          </a:p>
        </p:txBody>
      </p:sp>
      <p:sp>
        <p:nvSpPr>
          <p:cNvPr id="4" name="object 4"/>
          <p:cNvSpPr txBox="1"/>
          <p:nvPr/>
        </p:nvSpPr>
        <p:spPr>
          <a:xfrm>
            <a:off x="2076767" y="1905000"/>
            <a:ext cx="8038465" cy="1126490"/>
          </a:xfrm>
          <a:prstGeom prst="rect">
            <a:avLst/>
          </a:prstGeom>
        </p:spPr>
        <p:txBody>
          <a:bodyPr vert="horz" wrap="square" lIns="0" tIns="10795" rIns="0" bIns="0" rtlCol="0">
            <a:spAutoFit/>
          </a:bodyPr>
          <a:lstStyle/>
          <a:p>
            <a:pPr marL="356870" marR="5080" indent="-344805">
              <a:lnSpc>
                <a:spcPct val="100499"/>
              </a:lnSpc>
              <a:spcBef>
                <a:spcPts val="85"/>
              </a:spcBef>
              <a:buFont typeface="Arial"/>
              <a:buChar char="•"/>
              <a:tabLst>
                <a:tab pos="356870" algn="l"/>
                <a:tab pos="357505" algn="l"/>
              </a:tabLst>
            </a:pPr>
            <a:r>
              <a:rPr sz="2400" dirty="0">
                <a:latin typeface="Century Gothic"/>
                <a:cs typeface="Century Gothic"/>
              </a:rPr>
              <a:t>The</a:t>
            </a:r>
            <a:r>
              <a:rPr sz="2400" spc="-40" dirty="0">
                <a:latin typeface="Century Gothic"/>
                <a:cs typeface="Century Gothic"/>
              </a:rPr>
              <a:t> </a:t>
            </a:r>
            <a:r>
              <a:rPr sz="2400" dirty="0">
                <a:latin typeface="Century Gothic"/>
                <a:cs typeface="Century Gothic"/>
              </a:rPr>
              <a:t>truth</a:t>
            </a:r>
            <a:r>
              <a:rPr sz="2400" spc="70" dirty="0">
                <a:latin typeface="Century Gothic"/>
                <a:cs typeface="Century Gothic"/>
              </a:rPr>
              <a:t> </a:t>
            </a:r>
            <a:r>
              <a:rPr sz="2400" dirty="0">
                <a:latin typeface="Century Gothic"/>
                <a:cs typeface="Century Gothic"/>
              </a:rPr>
              <a:t>assignment</a:t>
            </a:r>
            <a:r>
              <a:rPr sz="2400" spc="-75" dirty="0">
                <a:latin typeface="Century Gothic"/>
                <a:cs typeface="Century Gothic"/>
              </a:rPr>
              <a:t> </a:t>
            </a:r>
            <a:r>
              <a:rPr sz="2400" dirty="0">
                <a:latin typeface="Century Gothic"/>
                <a:cs typeface="Century Gothic"/>
              </a:rPr>
              <a:t>of</a:t>
            </a:r>
            <a:r>
              <a:rPr sz="2400" spc="-15" dirty="0">
                <a:latin typeface="Century Gothic"/>
                <a:cs typeface="Century Gothic"/>
              </a:rPr>
              <a:t> </a:t>
            </a:r>
            <a:r>
              <a:rPr sz="2400" dirty="0">
                <a:latin typeface="Century Gothic"/>
                <a:cs typeface="Century Gothic"/>
              </a:rPr>
              <a:t>conjunction,</a:t>
            </a:r>
            <a:r>
              <a:rPr sz="2400" spc="30" dirty="0">
                <a:latin typeface="Century Gothic"/>
                <a:cs typeface="Century Gothic"/>
              </a:rPr>
              <a:t> </a:t>
            </a:r>
            <a:r>
              <a:rPr sz="2400" dirty="0">
                <a:latin typeface="Cambria Math"/>
                <a:cs typeface="Cambria Math"/>
              </a:rPr>
              <a:t>∧</a:t>
            </a:r>
            <a:r>
              <a:rPr sz="2400" dirty="0">
                <a:latin typeface="Century Gothic"/>
                <a:cs typeface="Century Gothic"/>
              </a:rPr>
              <a:t>,</a:t>
            </a:r>
            <a:r>
              <a:rPr sz="2400" spc="-45" dirty="0">
                <a:latin typeface="Century Gothic"/>
                <a:cs typeface="Century Gothic"/>
              </a:rPr>
              <a:t> </a:t>
            </a:r>
            <a:r>
              <a:rPr sz="2400" dirty="0">
                <a:latin typeface="Century Gothic"/>
                <a:cs typeface="Century Gothic"/>
              </a:rPr>
              <a:t>is</a:t>
            </a:r>
            <a:r>
              <a:rPr sz="2400" spc="-20" dirty="0">
                <a:latin typeface="Century Gothic"/>
                <a:cs typeface="Century Gothic"/>
              </a:rPr>
              <a:t> </a:t>
            </a:r>
            <a:r>
              <a:rPr sz="2400" dirty="0">
                <a:latin typeface="Century Gothic"/>
                <a:cs typeface="Century Gothic"/>
              </a:rPr>
              <a:t>T</a:t>
            </a:r>
            <a:r>
              <a:rPr sz="2400" spc="-35" dirty="0">
                <a:latin typeface="Century Gothic"/>
                <a:cs typeface="Century Gothic"/>
              </a:rPr>
              <a:t> </a:t>
            </a:r>
            <a:r>
              <a:rPr sz="2400" spc="-20" dirty="0">
                <a:latin typeface="Century Gothic"/>
                <a:cs typeface="Century Gothic"/>
              </a:rPr>
              <a:t>only </a:t>
            </a:r>
            <a:r>
              <a:rPr sz="2400" dirty="0">
                <a:latin typeface="Century Gothic"/>
                <a:cs typeface="Century Gothic"/>
              </a:rPr>
              <a:t>when</a:t>
            </a:r>
            <a:r>
              <a:rPr sz="2400" spc="-60" dirty="0">
                <a:latin typeface="Century Gothic"/>
                <a:cs typeface="Century Gothic"/>
              </a:rPr>
              <a:t> </a:t>
            </a:r>
            <a:r>
              <a:rPr sz="2400" dirty="0">
                <a:latin typeface="Century Gothic"/>
                <a:cs typeface="Century Gothic"/>
              </a:rPr>
              <a:t>both</a:t>
            </a:r>
            <a:r>
              <a:rPr sz="2400" spc="10" dirty="0">
                <a:latin typeface="Century Gothic"/>
                <a:cs typeface="Century Gothic"/>
              </a:rPr>
              <a:t> </a:t>
            </a:r>
            <a:r>
              <a:rPr sz="2400" dirty="0">
                <a:latin typeface="Century Gothic"/>
                <a:cs typeface="Century Gothic"/>
              </a:rPr>
              <a:t>conjuncts</a:t>
            </a:r>
            <a:r>
              <a:rPr sz="2400" spc="15" dirty="0">
                <a:latin typeface="Century Gothic"/>
                <a:cs typeface="Century Gothic"/>
              </a:rPr>
              <a:t> </a:t>
            </a:r>
            <a:r>
              <a:rPr sz="2400" dirty="0">
                <a:latin typeface="Century Gothic"/>
                <a:cs typeface="Century Gothic"/>
              </a:rPr>
              <a:t>have</a:t>
            </a:r>
            <a:r>
              <a:rPr sz="2400" spc="-30" dirty="0">
                <a:latin typeface="Century Gothic"/>
                <a:cs typeface="Century Gothic"/>
              </a:rPr>
              <a:t> </a:t>
            </a:r>
            <a:r>
              <a:rPr sz="2400" dirty="0">
                <a:latin typeface="Century Gothic"/>
                <a:cs typeface="Century Gothic"/>
              </a:rPr>
              <a:t>truth</a:t>
            </a:r>
            <a:r>
              <a:rPr sz="2400" spc="35" dirty="0">
                <a:latin typeface="Century Gothic"/>
                <a:cs typeface="Century Gothic"/>
              </a:rPr>
              <a:t> </a:t>
            </a:r>
            <a:r>
              <a:rPr sz="2400" dirty="0">
                <a:latin typeface="Century Gothic"/>
                <a:cs typeface="Century Gothic"/>
              </a:rPr>
              <a:t>value</a:t>
            </a:r>
            <a:r>
              <a:rPr sz="2400" spc="-75" dirty="0">
                <a:latin typeface="Century Gothic"/>
                <a:cs typeface="Century Gothic"/>
              </a:rPr>
              <a:t> </a:t>
            </a:r>
            <a:r>
              <a:rPr sz="2400" dirty="0">
                <a:latin typeface="Century Gothic"/>
                <a:cs typeface="Century Gothic"/>
              </a:rPr>
              <a:t>T;</a:t>
            </a:r>
            <a:r>
              <a:rPr sz="2400" spc="-30" dirty="0">
                <a:latin typeface="Century Gothic"/>
                <a:cs typeface="Century Gothic"/>
              </a:rPr>
              <a:t> </a:t>
            </a:r>
            <a:r>
              <a:rPr sz="2400" dirty="0">
                <a:latin typeface="Century Gothic"/>
                <a:cs typeface="Century Gothic"/>
              </a:rPr>
              <a:t>otherwise</a:t>
            </a:r>
            <a:r>
              <a:rPr sz="2400" spc="20" dirty="0">
                <a:latin typeface="Century Gothic"/>
                <a:cs typeface="Century Gothic"/>
              </a:rPr>
              <a:t> </a:t>
            </a:r>
            <a:r>
              <a:rPr sz="2400" spc="-25" dirty="0">
                <a:latin typeface="Century Gothic"/>
                <a:cs typeface="Century Gothic"/>
              </a:rPr>
              <a:t>it </a:t>
            </a:r>
            <a:r>
              <a:rPr sz="2400" dirty="0">
                <a:latin typeface="Century Gothic"/>
                <a:cs typeface="Century Gothic"/>
              </a:rPr>
              <a:t>is</a:t>
            </a:r>
            <a:r>
              <a:rPr sz="2400" spc="-20" dirty="0">
                <a:latin typeface="Century Gothic"/>
                <a:cs typeface="Century Gothic"/>
              </a:rPr>
              <a:t> </a:t>
            </a:r>
            <a:r>
              <a:rPr sz="2400" spc="-25" dirty="0">
                <a:latin typeface="Century Gothic"/>
                <a:cs typeface="Century Gothic"/>
              </a:rPr>
              <a:t>F.</a:t>
            </a:r>
            <a:endParaRPr sz="2400" dirty="0">
              <a:latin typeface="Century Gothic"/>
              <a:cs typeface="Century Gothic"/>
            </a:endParaRPr>
          </a:p>
        </p:txBody>
      </p:sp>
      <p:pic>
        <p:nvPicPr>
          <p:cNvPr id="6" name="Picture 5">
            <a:extLst>
              <a:ext uri="{FF2B5EF4-FFF2-40B4-BE49-F238E27FC236}">
                <a16:creationId xmlns:a16="http://schemas.microsoft.com/office/drawing/2014/main" id="{24CF4CF7-5BA1-9983-A59F-EC96D70C534A}"/>
              </a:ext>
            </a:extLst>
          </p:cNvPr>
          <p:cNvPicPr>
            <a:picLocks noChangeAspect="1"/>
          </p:cNvPicPr>
          <p:nvPr/>
        </p:nvPicPr>
        <p:blipFill>
          <a:blip r:embed="rId3"/>
          <a:stretch>
            <a:fillRect/>
          </a:stretch>
        </p:blipFill>
        <p:spPr>
          <a:xfrm>
            <a:off x="4458777" y="2958118"/>
            <a:ext cx="3619500" cy="304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7335"/>
    </mc:Choice>
    <mc:Fallback>
      <p:transition spd="slow" advTm="6733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83151" y="502919"/>
            <a:ext cx="4425696"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252980">
              <a:lnSpc>
                <a:spcPct val="100000"/>
              </a:lnSpc>
              <a:spcBef>
                <a:spcPts val="100"/>
              </a:spcBef>
            </a:pPr>
            <a:r>
              <a:rPr b="1" spc="-10" dirty="0">
                <a:solidFill>
                  <a:schemeClr val="bg1"/>
                </a:solidFill>
              </a:rPr>
              <a:t>Disjunction</a:t>
            </a:r>
          </a:p>
        </p:txBody>
      </p:sp>
      <p:sp>
        <p:nvSpPr>
          <p:cNvPr id="4" name="object 4"/>
          <p:cNvSpPr txBox="1"/>
          <p:nvPr/>
        </p:nvSpPr>
        <p:spPr>
          <a:xfrm>
            <a:off x="2005438" y="1936432"/>
            <a:ext cx="7958455" cy="760730"/>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35" dirty="0">
                <a:latin typeface="Century Gothic"/>
                <a:cs typeface="Century Gothic"/>
              </a:rPr>
              <a:t> </a:t>
            </a:r>
            <a:r>
              <a:rPr sz="2400" dirty="0">
                <a:latin typeface="Century Gothic"/>
                <a:cs typeface="Century Gothic"/>
              </a:rPr>
              <a:t>truth</a:t>
            </a:r>
            <a:r>
              <a:rPr sz="2400" spc="75" dirty="0">
                <a:latin typeface="Century Gothic"/>
                <a:cs typeface="Century Gothic"/>
              </a:rPr>
              <a:t> </a:t>
            </a:r>
            <a:r>
              <a:rPr sz="2400" dirty="0">
                <a:latin typeface="Century Gothic"/>
                <a:cs typeface="Century Gothic"/>
              </a:rPr>
              <a:t>assignment</a:t>
            </a:r>
            <a:r>
              <a:rPr sz="2400" spc="-65" dirty="0">
                <a:latin typeface="Century Gothic"/>
                <a:cs typeface="Century Gothic"/>
              </a:rPr>
              <a:t> </a:t>
            </a:r>
            <a:r>
              <a:rPr sz="2400" dirty="0">
                <a:latin typeface="Century Gothic"/>
                <a:cs typeface="Century Gothic"/>
              </a:rPr>
              <a:t>of</a:t>
            </a:r>
            <a:r>
              <a:rPr sz="2400" spc="-15" dirty="0">
                <a:latin typeface="Century Gothic"/>
                <a:cs typeface="Century Gothic"/>
              </a:rPr>
              <a:t> </a:t>
            </a:r>
            <a:r>
              <a:rPr sz="2400" dirty="0">
                <a:latin typeface="Century Gothic"/>
                <a:cs typeface="Century Gothic"/>
              </a:rPr>
              <a:t>disjunction,</a:t>
            </a:r>
            <a:r>
              <a:rPr sz="2400" spc="45" dirty="0">
                <a:latin typeface="Century Gothic"/>
                <a:cs typeface="Century Gothic"/>
              </a:rPr>
              <a:t> </a:t>
            </a:r>
            <a:r>
              <a:rPr sz="2400" dirty="0">
                <a:latin typeface="Cambria Math"/>
                <a:cs typeface="Cambria Math"/>
              </a:rPr>
              <a:t>∨</a:t>
            </a:r>
            <a:r>
              <a:rPr sz="2400" dirty="0">
                <a:latin typeface="Century Gothic"/>
                <a:cs typeface="Century Gothic"/>
              </a:rPr>
              <a:t>,</a:t>
            </a:r>
            <a:r>
              <a:rPr sz="2400" spc="-40" dirty="0">
                <a:latin typeface="Century Gothic"/>
                <a:cs typeface="Century Gothic"/>
              </a:rPr>
              <a:t> </a:t>
            </a:r>
            <a:r>
              <a:rPr sz="2400" dirty="0">
                <a:latin typeface="Century Gothic"/>
                <a:cs typeface="Century Gothic"/>
              </a:rPr>
              <a:t>is</a:t>
            </a:r>
            <a:r>
              <a:rPr sz="2400" spc="-30" dirty="0">
                <a:latin typeface="Century Gothic"/>
                <a:cs typeface="Century Gothic"/>
              </a:rPr>
              <a:t> </a:t>
            </a:r>
            <a:r>
              <a:rPr sz="2400" dirty="0">
                <a:latin typeface="Century Gothic"/>
                <a:cs typeface="Century Gothic"/>
              </a:rPr>
              <a:t>F</a:t>
            </a:r>
            <a:r>
              <a:rPr sz="2400" spc="-40" dirty="0">
                <a:latin typeface="Century Gothic"/>
                <a:cs typeface="Century Gothic"/>
              </a:rPr>
              <a:t> </a:t>
            </a:r>
            <a:r>
              <a:rPr sz="2400" dirty="0">
                <a:latin typeface="Century Gothic"/>
                <a:cs typeface="Century Gothic"/>
              </a:rPr>
              <a:t>only</a:t>
            </a:r>
            <a:r>
              <a:rPr sz="2400" spc="-50" dirty="0">
                <a:latin typeface="Century Gothic"/>
                <a:cs typeface="Century Gothic"/>
              </a:rPr>
              <a:t> </a:t>
            </a:r>
            <a:r>
              <a:rPr sz="2400" spc="-20" dirty="0">
                <a:latin typeface="Century Gothic"/>
                <a:cs typeface="Century Gothic"/>
              </a:rPr>
              <a:t>when</a:t>
            </a:r>
            <a:endParaRPr sz="2400" dirty="0">
              <a:latin typeface="Century Gothic"/>
              <a:cs typeface="Century Gothic"/>
            </a:endParaRPr>
          </a:p>
          <a:p>
            <a:pPr marL="356870">
              <a:spcBef>
                <a:spcPts val="25"/>
              </a:spcBef>
            </a:pPr>
            <a:r>
              <a:rPr sz="2400" dirty="0">
                <a:latin typeface="Century Gothic"/>
                <a:cs typeface="Century Gothic"/>
              </a:rPr>
              <a:t>both</a:t>
            </a:r>
            <a:r>
              <a:rPr sz="2400" spc="15" dirty="0">
                <a:latin typeface="Century Gothic"/>
                <a:cs typeface="Century Gothic"/>
              </a:rPr>
              <a:t> </a:t>
            </a:r>
            <a:r>
              <a:rPr sz="2400" dirty="0">
                <a:latin typeface="Century Gothic"/>
                <a:cs typeface="Century Gothic"/>
              </a:rPr>
              <a:t>disjuncts</a:t>
            </a:r>
            <a:r>
              <a:rPr sz="2400" spc="5" dirty="0">
                <a:latin typeface="Century Gothic"/>
                <a:cs typeface="Century Gothic"/>
              </a:rPr>
              <a:t> </a:t>
            </a:r>
            <a:r>
              <a:rPr sz="2400" dirty="0">
                <a:latin typeface="Century Gothic"/>
                <a:cs typeface="Century Gothic"/>
              </a:rPr>
              <a:t>have</a:t>
            </a:r>
            <a:r>
              <a:rPr sz="2400" spc="-30" dirty="0">
                <a:latin typeface="Century Gothic"/>
                <a:cs typeface="Century Gothic"/>
              </a:rPr>
              <a:t> </a:t>
            </a:r>
            <a:r>
              <a:rPr sz="2400" dirty="0">
                <a:latin typeface="Century Gothic"/>
                <a:cs typeface="Century Gothic"/>
              </a:rPr>
              <a:t>truth</a:t>
            </a:r>
            <a:r>
              <a:rPr sz="2400" spc="65" dirty="0">
                <a:latin typeface="Century Gothic"/>
                <a:cs typeface="Century Gothic"/>
              </a:rPr>
              <a:t> </a:t>
            </a:r>
            <a:r>
              <a:rPr sz="2400" dirty="0">
                <a:latin typeface="Century Gothic"/>
                <a:cs typeface="Century Gothic"/>
              </a:rPr>
              <a:t>value</a:t>
            </a:r>
            <a:r>
              <a:rPr sz="2400" spc="-75" dirty="0">
                <a:latin typeface="Century Gothic"/>
                <a:cs typeface="Century Gothic"/>
              </a:rPr>
              <a:t> </a:t>
            </a:r>
            <a:r>
              <a:rPr sz="2400" dirty="0">
                <a:latin typeface="Century Gothic"/>
                <a:cs typeface="Century Gothic"/>
              </a:rPr>
              <a:t>F;</a:t>
            </a:r>
            <a:r>
              <a:rPr sz="2400" spc="-50" dirty="0">
                <a:latin typeface="Century Gothic"/>
                <a:cs typeface="Century Gothic"/>
              </a:rPr>
              <a:t> </a:t>
            </a:r>
            <a:r>
              <a:rPr sz="2400" dirty="0">
                <a:latin typeface="Century Gothic"/>
                <a:cs typeface="Century Gothic"/>
              </a:rPr>
              <a:t>otherwise</a:t>
            </a:r>
            <a:r>
              <a:rPr sz="2400" spc="20" dirty="0">
                <a:latin typeface="Century Gothic"/>
                <a:cs typeface="Century Gothic"/>
              </a:rPr>
              <a:t> </a:t>
            </a:r>
            <a:r>
              <a:rPr sz="2400" dirty="0">
                <a:latin typeface="Century Gothic"/>
                <a:cs typeface="Century Gothic"/>
              </a:rPr>
              <a:t>it</a:t>
            </a:r>
            <a:r>
              <a:rPr sz="2400" spc="-55" dirty="0">
                <a:latin typeface="Century Gothic"/>
                <a:cs typeface="Century Gothic"/>
              </a:rPr>
              <a:t> </a:t>
            </a:r>
            <a:r>
              <a:rPr sz="2400" dirty="0">
                <a:latin typeface="Century Gothic"/>
                <a:cs typeface="Century Gothic"/>
              </a:rPr>
              <a:t>is</a:t>
            </a:r>
            <a:r>
              <a:rPr sz="2400" spc="-45" dirty="0">
                <a:latin typeface="Century Gothic"/>
                <a:cs typeface="Century Gothic"/>
              </a:rPr>
              <a:t> </a:t>
            </a:r>
            <a:r>
              <a:rPr sz="2400" spc="-25" dirty="0">
                <a:latin typeface="Century Gothic"/>
                <a:cs typeface="Century Gothic"/>
              </a:rPr>
              <a:t>T.</a:t>
            </a:r>
            <a:endParaRPr sz="2400" dirty="0">
              <a:latin typeface="Century Gothic"/>
              <a:cs typeface="Century Gothic"/>
            </a:endParaRPr>
          </a:p>
        </p:txBody>
      </p:sp>
      <p:pic>
        <p:nvPicPr>
          <p:cNvPr id="6" name="Picture 5">
            <a:extLst>
              <a:ext uri="{FF2B5EF4-FFF2-40B4-BE49-F238E27FC236}">
                <a16:creationId xmlns:a16="http://schemas.microsoft.com/office/drawing/2014/main" id="{0FC9023C-020E-76AB-E7E3-9BC207262891}"/>
              </a:ext>
            </a:extLst>
          </p:cNvPr>
          <p:cNvPicPr>
            <a:picLocks noChangeAspect="1"/>
          </p:cNvPicPr>
          <p:nvPr/>
        </p:nvPicPr>
        <p:blipFill>
          <a:blip r:embed="rId3"/>
          <a:stretch>
            <a:fillRect/>
          </a:stretch>
        </p:blipFill>
        <p:spPr>
          <a:xfrm>
            <a:off x="4727447" y="2727156"/>
            <a:ext cx="3581400" cy="304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3936"/>
    </mc:Choice>
    <mc:Fallback>
      <p:transition spd="slow" advTm="439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83151" y="502919"/>
            <a:ext cx="4422648"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252980">
              <a:lnSpc>
                <a:spcPct val="100000"/>
              </a:lnSpc>
              <a:spcBef>
                <a:spcPts val="100"/>
              </a:spcBef>
            </a:pPr>
            <a:r>
              <a:rPr b="1" spc="-10" dirty="0">
                <a:solidFill>
                  <a:schemeClr val="bg1"/>
                </a:solidFill>
              </a:rPr>
              <a:t>Implication</a:t>
            </a:r>
          </a:p>
        </p:txBody>
      </p:sp>
      <p:sp>
        <p:nvSpPr>
          <p:cNvPr id="4" name="object 4"/>
          <p:cNvSpPr txBox="1"/>
          <p:nvPr/>
        </p:nvSpPr>
        <p:spPr>
          <a:xfrm>
            <a:off x="894635" y="1951901"/>
            <a:ext cx="5484239" cy="2228815"/>
          </a:xfrm>
          <a:prstGeom prst="rect">
            <a:avLst/>
          </a:prstGeom>
        </p:spPr>
        <p:txBody>
          <a:bodyPr vert="horz" wrap="square" lIns="0" tIns="12700" rIns="0" bIns="0" rtlCol="0">
            <a:spAutoFit/>
          </a:bodyPr>
          <a:lstStyle/>
          <a:p>
            <a:pPr marL="12065" marR="5080">
              <a:spcBef>
                <a:spcPts val="100"/>
              </a:spcBef>
              <a:tabLst>
                <a:tab pos="356870" algn="l"/>
                <a:tab pos="357505" algn="l"/>
              </a:tabLst>
            </a:pPr>
            <a:r>
              <a:rPr sz="2400" dirty="0">
                <a:latin typeface="Century Gothic"/>
                <a:cs typeface="Century Gothic"/>
              </a:rPr>
              <a:t>The</a:t>
            </a:r>
            <a:r>
              <a:rPr sz="2400" spc="-35" dirty="0">
                <a:latin typeface="Century Gothic"/>
                <a:cs typeface="Century Gothic"/>
              </a:rPr>
              <a:t> </a:t>
            </a:r>
            <a:r>
              <a:rPr sz="2400" dirty="0">
                <a:latin typeface="Century Gothic"/>
                <a:cs typeface="Century Gothic"/>
              </a:rPr>
              <a:t>truth</a:t>
            </a:r>
            <a:r>
              <a:rPr sz="2400" spc="70" dirty="0">
                <a:latin typeface="Century Gothic"/>
                <a:cs typeface="Century Gothic"/>
              </a:rPr>
              <a:t> </a:t>
            </a:r>
            <a:r>
              <a:rPr sz="2400" dirty="0">
                <a:latin typeface="Century Gothic"/>
                <a:cs typeface="Century Gothic"/>
              </a:rPr>
              <a:t>assignment</a:t>
            </a:r>
            <a:r>
              <a:rPr sz="2400" spc="-75" dirty="0">
                <a:latin typeface="Century Gothic"/>
                <a:cs typeface="Century Gothic"/>
              </a:rPr>
              <a:t> </a:t>
            </a:r>
            <a:r>
              <a:rPr sz="2400" dirty="0">
                <a:latin typeface="Century Gothic"/>
                <a:cs typeface="Century Gothic"/>
              </a:rPr>
              <a:t>of</a:t>
            </a:r>
            <a:r>
              <a:rPr sz="2400" spc="-15" dirty="0">
                <a:latin typeface="Century Gothic"/>
                <a:cs typeface="Century Gothic"/>
              </a:rPr>
              <a:t> </a:t>
            </a:r>
            <a:r>
              <a:rPr sz="2400" dirty="0">
                <a:latin typeface="Century Gothic"/>
                <a:cs typeface="Century Gothic"/>
              </a:rPr>
              <a:t>implication,</a:t>
            </a:r>
            <a:r>
              <a:rPr sz="2400" spc="-60" dirty="0">
                <a:latin typeface="Century Gothic"/>
                <a:cs typeface="Century Gothic"/>
              </a:rPr>
              <a:t> </a:t>
            </a:r>
            <a:r>
              <a:rPr sz="2400" dirty="0">
                <a:latin typeface="Century Gothic"/>
                <a:cs typeface="Century Gothic"/>
              </a:rPr>
              <a:t>→,</a:t>
            </a:r>
            <a:r>
              <a:rPr sz="2400" spc="-15" dirty="0">
                <a:latin typeface="Century Gothic"/>
                <a:cs typeface="Century Gothic"/>
              </a:rPr>
              <a:t> </a:t>
            </a:r>
            <a:r>
              <a:rPr sz="2400" dirty="0">
                <a:latin typeface="Century Gothic"/>
                <a:cs typeface="Century Gothic"/>
              </a:rPr>
              <a:t>is</a:t>
            </a:r>
            <a:r>
              <a:rPr sz="2400" spc="-40" dirty="0">
                <a:latin typeface="Century Gothic"/>
                <a:cs typeface="Century Gothic"/>
              </a:rPr>
              <a:t> </a:t>
            </a:r>
            <a:r>
              <a:rPr sz="2400" dirty="0">
                <a:latin typeface="Century Gothic"/>
                <a:cs typeface="Century Gothic"/>
              </a:rPr>
              <a:t>F</a:t>
            </a:r>
            <a:r>
              <a:rPr sz="2400" spc="-35" dirty="0">
                <a:latin typeface="Century Gothic"/>
                <a:cs typeface="Century Gothic"/>
              </a:rPr>
              <a:t> </a:t>
            </a:r>
            <a:r>
              <a:rPr sz="2400" spc="-20" dirty="0">
                <a:latin typeface="Century Gothic"/>
                <a:cs typeface="Century Gothic"/>
              </a:rPr>
              <a:t>only </a:t>
            </a:r>
            <a:r>
              <a:rPr sz="2400" dirty="0">
                <a:latin typeface="Century Gothic"/>
                <a:cs typeface="Century Gothic"/>
              </a:rPr>
              <a:t>when</a:t>
            </a:r>
            <a:r>
              <a:rPr sz="2400" spc="-55" dirty="0">
                <a:latin typeface="Century Gothic"/>
                <a:cs typeface="Century Gothic"/>
              </a:rPr>
              <a:t> </a:t>
            </a:r>
            <a:r>
              <a:rPr sz="2400" dirty="0">
                <a:latin typeface="Century Gothic"/>
                <a:cs typeface="Century Gothic"/>
              </a:rPr>
              <a:t>the premise</a:t>
            </a:r>
            <a:r>
              <a:rPr sz="2400" spc="-35" dirty="0">
                <a:latin typeface="Century Gothic"/>
                <a:cs typeface="Century Gothic"/>
              </a:rPr>
              <a:t> </a:t>
            </a:r>
            <a:r>
              <a:rPr sz="2400" dirty="0">
                <a:latin typeface="Century Gothic"/>
                <a:cs typeface="Century Gothic"/>
              </a:rPr>
              <a:t>or symbol</a:t>
            </a:r>
            <a:r>
              <a:rPr sz="2400" spc="-45" dirty="0">
                <a:latin typeface="Century Gothic"/>
                <a:cs typeface="Century Gothic"/>
              </a:rPr>
              <a:t> </a:t>
            </a:r>
            <a:r>
              <a:rPr sz="2400" dirty="0">
                <a:latin typeface="Century Gothic"/>
                <a:cs typeface="Century Gothic"/>
              </a:rPr>
              <a:t>before</a:t>
            </a:r>
            <a:r>
              <a:rPr sz="2400" spc="25" dirty="0">
                <a:latin typeface="Century Gothic"/>
                <a:cs typeface="Century Gothic"/>
              </a:rPr>
              <a:t> </a:t>
            </a:r>
            <a:r>
              <a:rPr sz="2400" dirty="0">
                <a:latin typeface="Century Gothic"/>
                <a:cs typeface="Century Gothic"/>
              </a:rPr>
              <a:t>the</a:t>
            </a:r>
            <a:r>
              <a:rPr sz="2400" spc="5" dirty="0">
                <a:latin typeface="Century Gothic"/>
                <a:cs typeface="Century Gothic"/>
              </a:rPr>
              <a:t> </a:t>
            </a:r>
            <a:r>
              <a:rPr sz="2400" spc="-10" dirty="0">
                <a:latin typeface="Century Gothic"/>
                <a:cs typeface="Century Gothic"/>
              </a:rPr>
              <a:t>implication </a:t>
            </a:r>
            <a:r>
              <a:rPr sz="2400" dirty="0">
                <a:latin typeface="Century Gothic"/>
                <a:cs typeface="Century Gothic"/>
              </a:rPr>
              <a:t>is</a:t>
            </a:r>
            <a:r>
              <a:rPr sz="2400" spc="-40" dirty="0">
                <a:latin typeface="Century Gothic"/>
                <a:cs typeface="Century Gothic"/>
              </a:rPr>
              <a:t> </a:t>
            </a:r>
            <a:r>
              <a:rPr sz="2400" dirty="0">
                <a:latin typeface="Century Gothic"/>
                <a:cs typeface="Century Gothic"/>
              </a:rPr>
              <a:t>T</a:t>
            </a:r>
            <a:r>
              <a:rPr sz="2400" spc="-10" dirty="0">
                <a:latin typeface="Century Gothic"/>
                <a:cs typeface="Century Gothic"/>
              </a:rPr>
              <a:t> </a:t>
            </a:r>
            <a:r>
              <a:rPr sz="2400" dirty="0">
                <a:latin typeface="Century Gothic"/>
                <a:cs typeface="Century Gothic"/>
              </a:rPr>
              <a:t>and</a:t>
            </a:r>
            <a:r>
              <a:rPr sz="2400" spc="-30" dirty="0">
                <a:latin typeface="Century Gothic"/>
                <a:cs typeface="Century Gothic"/>
              </a:rPr>
              <a:t> </a:t>
            </a:r>
            <a:r>
              <a:rPr sz="2400" dirty="0">
                <a:latin typeface="Century Gothic"/>
                <a:cs typeface="Century Gothic"/>
              </a:rPr>
              <a:t>the</a:t>
            </a:r>
            <a:r>
              <a:rPr sz="2400" spc="25" dirty="0">
                <a:latin typeface="Century Gothic"/>
                <a:cs typeface="Century Gothic"/>
              </a:rPr>
              <a:t> </a:t>
            </a:r>
            <a:r>
              <a:rPr sz="2400" dirty="0">
                <a:latin typeface="Century Gothic"/>
                <a:cs typeface="Century Gothic"/>
              </a:rPr>
              <a:t>truth</a:t>
            </a:r>
            <a:r>
              <a:rPr sz="2400" spc="50" dirty="0">
                <a:latin typeface="Century Gothic"/>
                <a:cs typeface="Century Gothic"/>
              </a:rPr>
              <a:t> </a:t>
            </a:r>
            <a:r>
              <a:rPr sz="2400" dirty="0">
                <a:latin typeface="Century Gothic"/>
                <a:cs typeface="Century Gothic"/>
              </a:rPr>
              <a:t>value</a:t>
            </a:r>
            <a:r>
              <a:rPr sz="2400" spc="-65" dirty="0">
                <a:latin typeface="Century Gothic"/>
                <a:cs typeface="Century Gothic"/>
              </a:rPr>
              <a:t> </a:t>
            </a:r>
            <a:r>
              <a:rPr sz="2400" dirty="0">
                <a:latin typeface="Century Gothic"/>
                <a:cs typeface="Century Gothic"/>
              </a:rPr>
              <a:t>of</a:t>
            </a:r>
            <a:r>
              <a:rPr sz="2400" spc="-5" dirty="0">
                <a:latin typeface="Century Gothic"/>
                <a:cs typeface="Century Gothic"/>
              </a:rPr>
              <a:t> </a:t>
            </a:r>
            <a:r>
              <a:rPr sz="2400" dirty="0">
                <a:latin typeface="Century Gothic"/>
                <a:cs typeface="Century Gothic"/>
              </a:rPr>
              <a:t>the consequent</a:t>
            </a:r>
            <a:r>
              <a:rPr sz="2400" spc="-15" dirty="0">
                <a:latin typeface="Century Gothic"/>
                <a:cs typeface="Century Gothic"/>
              </a:rPr>
              <a:t> </a:t>
            </a:r>
            <a:r>
              <a:rPr sz="2400" dirty="0">
                <a:latin typeface="Century Gothic"/>
                <a:cs typeface="Century Gothic"/>
              </a:rPr>
              <a:t>or</a:t>
            </a:r>
            <a:r>
              <a:rPr sz="2400" spc="-20" dirty="0">
                <a:latin typeface="Century Gothic"/>
                <a:cs typeface="Century Gothic"/>
              </a:rPr>
              <a:t> </a:t>
            </a:r>
            <a:r>
              <a:rPr sz="2400" spc="-10" dirty="0">
                <a:latin typeface="Century Gothic"/>
                <a:cs typeface="Century Gothic"/>
              </a:rPr>
              <a:t>symbol </a:t>
            </a:r>
            <a:r>
              <a:rPr sz="2400" dirty="0">
                <a:latin typeface="Century Gothic"/>
                <a:cs typeface="Century Gothic"/>
              </a:rPr>
              <a:t>after</a:t>
            </a:r>
            <a:r>
              <a:rPr sz="2400" spc="5" dirty="0">
                <a:latin typeface="Century Gothic"/>
                <a:cs typeface="Century Gothic"/>
              </a:rPr>
              <a:t> </a:t>
            </a:r>
            <a:r>
              <a:rPr sz="2400" dirty="0">
                <a:latin typeface="Century Gothic"/>
                <a:cs typeface="Century Gothic"/>
              </a:rPr>
              <a:t>the</a:t>
            </a:r>
            <a:r>
              <a:rPr sz="2400" spc="10" dirty="0">
                <a:latin typeface="Century Gothic"/>
                <a:cs typeface="Century Gothic"/>
              </a:rPr>
              <a:t> </a:t>
            </a:r>
            <a:r>
              <a:rPr sz="2400" dirty="0">
                <a:latin typeface="Century Gothic"/>
                <a:cs typeface="Century Gothic"/>
              </a:rPr>
              <a:t>implication</a:t>
            </a:r>
            <a:r>
              <a:rPr sz="2400" spc="-55" dirty="0">
                <a:latin typeface="Century Gothic"/>
                <a:cs typeface="Century Gothic"/>
              </a:rPr>
              <a:t> </a:t>
            </a:r>
            <a:r>
              <a:rPr sz="2400" dirty="0">
                <a:latin typeface="Century Gothic"/>
                <a:cs typeface="Century Gothic"/>
              </a:rPr>
              <a:t>is</a:t>
            </a:r>
            <a:r>
              <a:rPr sz="2400" spc="-50" dirty="0">
                <a:latin typeface="Century Gothic"/>
                <a:cs typeface="Century Gothic"/>
              </a:rPr>
              <a:t> </a:t>
            </a:r>
            <a:r>
              <a:rPr sz="2400" dirty="0">
                <a:latin typeface="Century Gothic"/>
                <a:cs typeface="Century Gothic"/>
              </a:rPr>
              <a:t>F;</a:t>
            </a:r>
            <a:r>
              <a:rPr sz="2400" spc="-25" dirty="0">
                <a:latin typeface="Century Gothic"/>
                <a:cs typeface="Century Gothic"/>
              </a:rPr>
              <a:t> </a:t>
            </a:r>
            <a:r>
              <a:rPr sz="2400" dirty="0">
                <a:latin typeface="Century Gothic"/>
                <a:cs typeface="Century Gothic"/>
              </a:rPr>
              <a:t>otherwise</a:t>
            </a:r>
            <a:r>
              <a:rPr sz="2400" spc="-15" dirty="0">
                <a:latin typeface="Century Gothic"/>
                <a:cs typeface="Century Gothic"/>
              </a:rPr>
              <a:t> </a:t>
            </a:r>
            <a:r>
              <a:rPr sz="2400" dirty="0">
                <a:latin typeface="Century Gothic"/>
                <a:cs typeface="Century Gothic"/>
              </a:rPr>
              <a:t>it</a:t>
            </a:r>
            <a:r>
              <a:rPr sz="2400" spc="-30" dirty="0">
                <a:latin typeface="Century Gothic"/>
                <a:cs typeface="Century Gothic"/>
              </a:rPr>
              <a:t> </a:t>
            </a:r>
            <a:r>
              <a:rPr sz="2400" dirty="0">
                <a:latin typeface="Century Gothic"/>
                <a:cs typeface="Century Gothic"/>
              </a:rPr>
              <a:t>is</a:t>
            </a:r>
            <a:r>
              <a:rPr sz="2400" spc="-45" dirty="0">
                <a:latin typeface="Century Gothic"/>
                <a:cs typeface="Century Gothic"/>
              </a:rPr>
              <a:t> </a:t>
            </a:r>
            <a:r>
              <a:rPr sz="2400" spc="-25" dirty="0">
                <a:latin typeface="Century Gothic"/>
                <a:cs typeface="Century Gothic"/>
              </a:rPr>
              <a:t>T.</a:t>
            </a:r>
            <a:endParaRPr sz="2400" dirty="0">
              <a:latin typeface="Century Gothic"/>
              <a:cs typeface="Century Gothic"/>
            </a:endParaRPr>
          </a:p>
        </p:txBody>
      </p:sp>
      <p:pic>
        <p:nvPicPr>
          <p:cNvPr id="6" name="Picture 5">
            <a:extLst>
              <a:ext uri="{FF2B5EF4-FFF2-40B4-BE49-F238E27FC236}">
                <a16:creationId xmlns:a16="http://schemas.microsoft.com/office/drawing/2014/main" id="{F76DCDE8-7924-0C06-25B4-A5232540A3C2}"/>
              </a:ext>
            </a:extLst>
          </p:cNvPr>
          <p:cNvPicPr>
            <a:picLocks noChangeAspect="1"/>
          </p:cNvPicPr>
          <p:nvPr/>
        </p:nvPicPr>
        <p:blipFill>
          <a:blip r:embed="rId3"/>
          <a:stretch>
            <a:fillRect/>
          </a:stretch>
        </p:blipFill>
        <p:spPr>
          <a:xfrm>
            <a:off x="7336406" y="2958321"/>
            <a:ext cx="3695700" cy="30289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2418"/>
    </mc:Choice>
    <mc:Fallback>
      <p:transition spd="slow" advTm="9241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99C3C-4C69-0997-7A72-3209876BA1C8}"/>
              </a:ext>
            </a:extLst>
          </p:cNvPr>
          <p:cNvSpPr txBox="1">
            <a:spLocks/>
          </p:cNvSpPr>
          <p:nvPr/>
        </p:nvSpPr>
        <p:spPr>
          <a:xfrm>
            <a:off x="1086929" y="453922"/>
            <a:ext cx="82296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solidFill>
                  <a:schemeClr val="bg1"/>
                </a:solidFill>
              </a:rPr>
              <a:t>Different Ways of Expressing </a:t>
            </a:r>
            <a:r>
              <a:rPr lang="en-US" sz="5400" b="1" i="1">
                <a:solidFill>
                  <a:schemeClr val="bg1"/>
                </a:solidFill>
                <a:latin typeface="Cambria Math" pitchFamily="18" charset="0"/>
                <a:ea typeface="Cambria Math" pitchFamily="18" charset="0"/>
              </a:rPr>
              <a:t>p </a:t>
            </a:r>
            <a:r>
              <a:rPr lang="en-US" sz="5400" b="1">
                <a:solidFill>
                  <a:schemeClr val="bg1"/>
                </a:solidFill>
                <a:latin typeface="Cambria Math"/>
                <a:ea typeface="Cambria Math"/>
              </a:rPr>
              <a:t>→</a:t>
            </a:r>
            <a:r>
              <a:rPr lang="en-US" sz="5400" b="1" i="1">
                <a:solidFill>
                  <a:schemeClr val="bg1"/>
                </a:solidFill>
                <a:latin typeface="Cambria Math" pitchFamily="18" charset="0"/>
                <a:ea typeface="Cambria Math" pitchFamily="18" charset="0"/>
              </a:rPr>
              <a:t>q</a:t>
            </a:r>
            <a:r>
              <a:rPr lang="en-US" b="1">
                <a:solidFill>
                  <a:schemeClr val="bg1"/>
                </a:solidFill>
              </a:rPr>
              <a:t>  </a:t>
            </a:r>
            <a:endParaRPr lang="en-US" b="1" dirty="0">
              <a:solidFill>
                <a:schemeClr val="bg1"/>
              </a:solidFill>
            </a:endParaRPr>
          </a:p>
        </p:txBody>
      </p:sp>
      <p:sp>
        <p:nvSpPr>
          <p:cNvPr id="3" name="Content Placeholder 2">
            <a:extLst>
              <a:ext uri="{FF2B5EF4-FFF2-40B4-BE49-F238E27FC236}">
                <a16:creationId xmlns:a16="http://schemas.microsoft.com/office/drawing/2014/main" id="{B6C20C99-5278-433A-998B-5B4F0571E97B}"/>
              </a:ext>
            </a:extLst>
          </p:cNvPr>
          <p:cNvSpPr txBox="1">
            <a:spLocks/>
          </p:cNvSpPr>
          <p:nvPr/>
        </p:nvSpPr>
        <p:spPr>
          <a:xfrm>
            <a:off x="1708031" y="1788831"/>
            <a:ext cx="8229600" cy="4389120"/>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    </a:t>
            </a:r>
            <a:r>
              <a:rPr lang="en-US" b="1" dirty="0"/>
              <a:t>    if</a:t>
            </a:r>
            <a:r>
              <a:rPr lang="en-US" dirty="0"/>
              <a:t> </a:t>
            </a:r>
            <a:r>
              <a:rPr lang="en-US" i="1" dirty="0">
                <a:latin typeface="Cambria Math" pitchFamily="18" charset="0"/>
                <a:ea typeface="Cambria Math" pitchFamily="18" charset="0"/>
              </a:rPr>
              <a:t>p</a:t>
            </a:r>
            <a:r>
              <a:rPr lang="en-US" dirty="0"/>
              <a:t>, </a:t>
            </a:r>
            <a:r>
              <a:rPr lang="en-US" b="1" dirty="0"/>
              <a:t>then</a:t>
            </a:r>
            <a:r>
              <a:rPr lang="en-US" dirty="0"/>
              <a:t> </a:t>
            </a:r>
            <a:r>
              <a:rPr lang="en-US" i="1" dirty="0">
                <a:latin typeface="Cambria Math" pitchFamily="18" charset="0"/>
                <a:ea typeface="Cambria Math" pitchFamily="18" charset="0"/>
              </a:rPr>
              <a:t>q</a:t>
            </a:r>
            <a:r>
              <a:rPr lang="en-US" dirty="0"/>
              <a:t> 		</a:t>
            </a:r>
          </a:p>
          <a:p>
            <a:r>
              <a:rPr lang="en-US" i="1" dirty="0">
                <a:latin typeface="Cambria Math" pitchFamily="18" charset="0"/>
                <a:ea typeface="Cambria Math" pitchFamily="18" charset="0"/>
              </a:rPr>
              <a:t>    p</a:t>
            </a:r>
            <a:r>
              <a:rPr lang="en-US" dirty="0"/>
              <a:t> </a:t>
            </a:r>
            <a:r>
              <a:rPr lang="en-US" b="1" dirty="0"/>
              <a:t>implies</a:t>
            </a:r>
            <a:r>
              <a:rPr lang="en-US" dirty="0"/>
              <a:t> </a:t>
            </a:r>
            <a:r>
              <a:rPr lang="en-US" i="1" dirty="0">
                <a:latin typeface="Cambria Math" pitchFamily="18" charset="0"/>
                <a:ea typeface="Cambria Math" pitchFamily="18" charset="0"/>
              </a:rPr>
              <a:t>q</a:t>
            </a:r>
            <a:r>
              <a:rPr lang="en-US" dirty="0"/>
              <a:t> </a:t>
            </a:r>
          </a:p>
          <a:p>
            <a:r>
              <a:rPr lang="en-US" dirty="0"/>
              <a:t>    </a:t>
            </a:r>
            <a:r>
              <a:rPr lang="en-US" b="1" dirty="0"/>
              <a:t>if </a:t>
            </a:r>
            <a:r>
              <a:rPr lang="en-US" i="1" dirty="0">
                <a:latin typeface="Cambria Math" pitchFamily="18" charset="0"/>
                <a:ea typeface="Cambria Math" pitchFamily="18" charset="0"/>
              </a:rPr>
              <a:t>p</a:t>
            </a:r>
            <a:r>
              <a:rPr lang="en-US" dirty="0"/>
              <a:t>, </a:t>
            </a:r>
            <a:r>
              <a:rPr lang="en-US" i="1" dirty="0">
                <a:latin typeface="Cambria Math" pitchFamily="18" charset="0"/>
                <a:ea typeface="Cambria Math" pitchFamily="18" charset="0"/>
              </a:rPr>
              <a:t>q</a:t>
            </a:r>
            <a:r>
              <a:rPr lang="en-US" dirty="0"/>
              <a:t>                              </a:t>
            </a:r>
          </a:p>
          <a:p>
            <a:r>
              <a:rPr lang="en-US" i="1" dirty="0">
                <a:latin typeface="Cambria Math" pitchFamily="18" charset="0"/>
                <a:ea typeface="Cambria Math" pitchFamily="18" charset="0"/>
              </a:rPr>
              <a:t>    p</a:t>
            </a:r>
            <a:r>
              <a:rPr lang="en-US" dirty="0"/>
              <a:t> </a:t>
            </a:r>
            <a:r>
              <a:rPr lang="en-US" b="1" dirty="0"/>
              <a:t>only if </a:t>
            </a:r>
            <a:r>
              <a:rPr lang="en-US" i="1" dirty="0">
                <a:latin typeface="Cambria Math" pitchFamily="18" charset="0"/>
                <a:ea typeface="Cambria Math" pitchFamily="18" charset="0"/>
              </a:rPr>
              <a:t>q</a:t>
            </a:r>
            <a:r>
              <a:rPr lang="en-US" dirty="0"/>
              <a:t>         </a:t>
            </a:r>
          </a:p>
          <a:p>
            <a:r>
              <a:rPr lang="en-US" dirty="0">
                <a:latin typeface="Cambria Math" pitchFamily="18" charset="0"/>
                <a:ea typeface="Cambria Math" pitchFamily="18" charset="0"/>
              </a:rPr>
              <a:t>     q</a:t>
            </a:r>
            <a:r>
              <a:rPr lang="en-US" dirty="0"/>
              <a:t> </a:t>
            </a:r>
            <a:r>
              <a:rPr lang="en-US" b="1" dirty="0"/>
              <a:t>unless </a:t>
            </a:r>
            <a:r>
              <a:rPr lang="en-US" dirty="0"/>
              <a:t> </a:t>
            </a:r>
            <a:r>
              <a:rPr lang="en-US" i="1" dirty="0">
                <a:latin typeface="Cambria Math" pitchFamily="18" charset="0"/>
                <a:ea typeface="Cambria Math" pitchFamily="18" charset="0"/>
              </a:rPr>
              <a:t>¬p</a:t>
            </a:r>
            <a:r>
              <a:rPr lang="en-US" dirty="0"/>
              <a:t>                </a:t>
            </a:r>
          </a:p>
          <a:p>
            <a:r>
              <a:rPr lang="en-US" dirty="0"/>
              <a:t>    </a:t>
            </a:r>
            <a:r>
              <a:rPr lang="en-US" i="1" dirty="0">
                <a:latin typeface="Cambria Math" pitchFamily="18" charset="0"/>
                <a:ea typeface="Cambria Math" pitchFamily="18" charset="0"/>
              </a:rPr>
              <a:t>q</a:t>
            </a:r>
            <a:r>
              <a:rPr lang="en-US" dirty="0"/>
              <a:t> </a:t>
            </a:r>
            <a:r>
              <a:rPr lang="en-US" b="1" dirty="0"/>
              <a:t>when</a:t>
            </a:r>
            <a:r>
              <a:rPr lang="en-US" dirty="0"/>
              <a:t> </a:t>
            </a:r>
            <a:r>
              <a:rPr lang="en-US" i="1" dirty="0">
                <a:latin typeface="Cambria Math" pitchFamily="18" charset="0"/>
                <a:ea typeface="Cambria Math" pitchFamily="18" charset="0"/>
              </a:rPr>
              <a:t>p</a:t>
            </a:r>
            <a:endParaRPr lang="en-US" dirty="0"/>
          </a:p>
          <a:p>
            <a:r>
              <a:rPr lang="en-US" dirty="0"/>
              <a:t>    </a:t>
            </a:r>
            <a:r>
              <a:rPr lang="en-US" i="1" dirty="0">
                <a:latin typeface="Cambria Math" pitchFamily="18" charset="0"/>
                <a:ea typeface="Cambria Math" pitchFamily="18" charset="0"/>
              </a:rPr>
              <a:t>q</a:t>
            </a:r>
            <a:r>
              <a:rPr lang="en-US" dirty="0"/>
              <a:t> </a:t>
            </a:r>
            <a:r>
              <a:rPr lang="en-US" b="1" dirty="0"/>
              <a:t>if</a:t>
            </a:r>
            <a:r>
              <a:rPr lang="en-US" dirty="0"/>
              <a:t> </a:t>
            </a:r>
            <a:r>
              <a:rPr lang="en-US" i="1" dirty="0">
                <a:latin typeface="Cambria Math" pitchFamily="18" charset="0"/>
                <a:ea typeface="Cambria Math" pitchFamily="18" charset="0"/>
              </a:rPr>
              <a:t>p                                     </a:t>
            </a:r>
            <a:endParaRPr lang="en-US" dirty="0"/>
          </a:p>
          <a:p>
            <a:r>
              <a:rPr lang="en-US" dirty="0"/>
              <a:t>    </a:t>
            </a:r>
            <a:r>
              <a:rPr lang="en-US" i="1" dirty="0">
                <a:latin typeface="Cambria Math" pitchFamily="18" charset="0"/>
                <a:ea typeface="Cambria Math" pitchFamily="18" charset="0"/>
              </a:rPr>
              <a:t>q</a:t>
            </a:r>
            <a:r>
              <a:rPr lang="en-US" dirty="0"/>
              <a:t> </a:t>
            </a:r>
            <a:r>
              <a:rPr lang="en-US" b="1" dirty="0"/>
              <a:t>whenever</a:t>
            </a:r>
            <a:r>
              <a:rPr lang="en-US" dirty="0"/>
              <a:t> </a:t>
            </a:r>
            <a:r>
              <a:rPr lang="en-US" i="1" dirty="0">
                <a:latin typeface="Cambria Math" pitchFamily="18" charset="0"/>
                <a:ea typeface="Cambria Math" pitchFamily="18" charset="0"/>
              </a:rPr>
              <a:t>p</a:t>
            </a:r>
            <a:r>
              <a:rPr lang="en-US" dirty="0"/>
              <a:t>         </a:t>
            </a:r>
            <a:r>
              <a:rPr lang="en-US" i="1" dirty="0">
                <a:latin typeface="Cambria Math" pitchFamily="18" charset="0"/>
                <a:ea typeface="Cambria Math" pitchFamily="18" charset="0"/>
              </a:rPr>
              <a:t>        </a:t>
            </a:r>
          </a:p>
          <a:p>
            <a:r>
              <a:rPr lang="en-US" i="1" dirty="0">
                <a:latin typeface="Cambria Math" pitchFamily="18" charset="0"/>
                <a:ea typeface="Cambria Math" pitchFamily="18" charset="0"/>
              </a:rPr>
              <a:t>   p</a:t>
            </a:r>
            <a:r>
              <a:rPr lang="en-US" dirty="0"/>
              <a:t> </a:t>
            </a:r>
            <a:r>
              <a:rPr lang="en-US" b="1" dirty="0"/>
              <a:t>is sufficient for </a:t>
            </a:r>
            <a:r>
              <a:rPr lang="en-US" i="1" dirty="0">
                <a:latin typeface="Cambria Math" pitchFamily="18" charset="0"/>
                <a:ea typeface="Cambria Math" pitchFamily="18" charset="0"/>
              </a:rPr>
              <a:t>q</a:t>
            </a:r>
            <a:r>
              <a:rPr lang="en-US" dirty="0"/>
              <a:t> </a:t>
            </a:r>
          </a:p>
          <a:p>
            <a:r>
              <a:rPr lang="en-US" dirty="0"/>
              <a:t>    </a:t>
            </a:r>
            <a:r>
              <a:rPr lang="en-US" i="1" dirty="0">
                <a:latin typeface="Cambria Math" pitchFamily="18" charset="0"/>
                <a:ea typeface="Cambria Math" pitchFamily="18" charset="0"/>
              </a:rPr>
              <a:t>q</a:t>
            </a:r>
            <a:r>
              <a:rPr lang="en-US" dirty="0"/>
              <a:t> </a:t>
            </a:r>
            <a:r>
              <a:rPr lang="en-US" b="1" dirty="0"/>
              <a:t>follows from </a:t>
            </a:r>
            <a:r>
              <a:rPr lang="en-US" i="1" dirty="0">
                <a:latin typeface="Cambria Math" pitchFamily="18" charset="0"/>
                <a:ea typeface="Cambria Math" pitchFamily="18" charset="0"/>
              </a:rPr>
              <a:t>p</a:t>
            </a:r>
            <a:r>
              <a:rPr lang="en-US" dirty="0"/>
              <a:t>          </a:t>
            </a:r>
          </a:p>
          <a:p>
            <a:r>
              <a:rPr lang="en-US" i="1" dirty="0">
                <a:latin typeface="Cambria Math" pitchFamily="18" charset="0"/>
                <a:ea typeface="Cambria Math" pitchFamily="18" charset="0"/>
              </a:rPr>
              <a:t>    q</a:t>
            </a:r>
            <a:r>
              <a:rPr lang="en-US" dirty="0"/>
              <a:t> </a:t>
            </a:r>
            <a:r>
              <a:rPr lang="en-US" b="1" dirty="0"/>
              <a:t>is necessary for </a:t>
            </a:r>
            <a:r>
              <a:rPr lang="en-US" i="1" dirty="0">
                <a:latin typeface="Cambria Math" pitchFamily="18" charset="0"/>
                <a:ea typeface="Cambria Math" pitchFamily="18" charset="0"/>
              </a:rPr>
              <a:t>p</a:t>
            </a:r>
          </a:p>
          <a:p>
            <a:pPr>
              <a:buFont typeface="Arial" panose="020B0604020202020204" pitchFamily="34" charset="0"/>
              <a:buNone/>
            </a:pPr>
            <a:endParaRPr lang="en-US" dirty="0"/>
          </a:p>
          <a:p>
            <a:pPr>
              <a:buFont typeface="Arial" panose="020B0604020202020204" pitchFamily="34" charset="0"/>
              <a:buNone/>
            </a:pPr>
            <a:r>
              <a:rPr lang="en-US" dirty="0"/>
              <a:t>     </a:t>
            </a:r>
            <a:r>
              <a:rPr lang="en-US" b="1" dirty="0"/>
              <a:t>a necessary condition for </a:t>
            </a:r>
            <a:r>
              <a:rPr lang="en-US" i="1" dirty="0">
                <a:latin typeface="Cambria Math" pitchFamily="18" charset="0"/>
                <a:ea typeface="Cambria Math" pitchFamily="18" charset="0"/>
              </a:rPr>
              <a:t>p</a:t>
            </a:r>
            <a:r>
              <a:rPr lang="en-US" dirty="0"/>
              <a:t> </a:t>
            </a:r>
            <a:r>
              <a:rPr lang="en-US" b="1" dirty="0"/>
              <a:t>is</a:t>
            </a:r>
            <a:r>
              <a:rPr lang="en-US" dirty="0"/>
              <a:t> </a:t>
            </a:r>
            <a:r>
              <a:rPr lang="en-US" i="1" dirty="0"/>
              <a:t>q</a:t>
            </a:r>
            <a:endParaRPr lang="en-US" dirty="0"/>
          </a:p>
          <a:p>
            <a:pPr>
              <a:buFont typeface="Arial" panose="020B0604020202020204" pitchFamily="34" charset="0"/>
              <a:buNone/>
            </a:pPr>
            <a:r>
              <a:rPr lang="en-US" dirty="0"/>
              <a:t>     </a:t>
            </a:r>
            <a:r>
              <a:rPr lang="en-US" b="1" dirty="0"/>
              <a:t>a sufficient condition for </a:t>
            </a:r>
            <a:r>
              <a:rPr lang="en-US" i="1" dirty="0">
                <a:latin typeface="Cambria Math" pitchFamily="18" charset="0"/>
                <a:ea typeface="Cambria Math" pitchFamily="18" charset="0"/>
              </a:rPr>
              <a:t>q</a:t>
            </a:r>
            <a:r>
              <a:rPr lang="en-US" dirty="0"/>
              <a:t> </a:t>
            </a:r>
            <a:r>
              <a:rPr lang="en-US" b="1" dirty="0"/>
              <a:t>is</a:t>
            </a:r>
            <a:r>
              <a:rPr lang="en-US" dirty="0"/>
              <a:t> </a:t>
            </a:r>
            <a:r>
              <a:rPr lang="en-US" i="1" dirty="0">
                <a:latin typeface="Cambria Math" pitchFamily="18" charset="0"/>
                <a:ea typeface="Cambria Math" pitchFamily="18" charset="0"/>
              </a:rPr>
              <a:t>p</a:t>
            </a:r>
            <a:endParaRPr lang="en-US" dirty="0"/>
          </a:p>
          <a:p>
            <a:pPr>
              <a:buFont typeface="Arial" panose="020B0604020202020204" pitchFamily="34" charset="0"/>
              <a:buNone/>
            </a:pPr>
            <a:endParaRPr lang="en-US" dirty="0"/>
          </a:p>
        </p:txBody>
      </p:sp>
    </p:spTree>
    <p:extLst>
      <p:ext uri="{BB962C8B-B14F-4D97-AF65-F5344CB8AC3E}">
        <p14:creationId xmlns:p14="http://schemas.microsoft.com/office/powerpoint/2010/main" val="3000612246"/>
      </p:ext>
    </p:extLst>
  </p:cSld>
  <p:clrMapOvr>
    <a:masterClrMapping/>
  </p:clrMapOvr>
  <mc:AlternateContent xmlns:mc="http://schemas.openxmlformats.org/markup-compatibility/2006">
    <mc:Choice xmlns:p14="http://schemas.microsoft.com/office/powerpoint/2010/main" Requires="p14">
      <p:transition spd="slow" p14:dur="2000" advTm="50680"/>
    </mc:Choice>
    <mc:Fallback>
      <p:transition spd="slow" advTm="506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785617" y="502919"/>
            <a:ext cx="4620767" cy="1548384"/>
          </a:xfrm>
          <a:prstGeom prst="rect">
            <a:avLst/>
          </a:prstGeom>
        </p:spPr>
      </p:pic>
      <p:sp>
        <p:nvSpPr>
          <p:cNvPr id="3" name="object 3"/>
          <p:cNvSpPr txBox="1">
            <a:spLocks noGrp="1"/>
          </p:cNvSpPr>
          <p:nvPr>
            <p:ph type="title" idx="4294967295"/>
          </p:nvPr>
        </p:nvSpPr>
        <p:spPr>
          <a:xfrm>
            <a:off x="2843069" y="763299"/>
            <a:ext cx="3714750" cy="688975"/>
          </a:xfrm>
          <a:prstGeom prst="rect">
            <a:avLst/>
          </a:prstGeom>
        </p:spPr>
        <p:txBody>
          <a:bodyPr vert="horz" wrap="square" lIns="0" tIns="12700" rIns="0" bIns="0" rtlCol="0" anchor="ctr">
            <a:spAutoFit/>
          </a:bodyPr>
          <a:lstStyle/>
          <a:p>
            <a:pPr marL="12700">
              <a:lnSpc>
                <a:spcPct val="100000"/>
              </a:lnSpc>
              <a:spcBef>
                <a:spcPts val="100"/>
              </a:spcBef>
            </a:pPr>
            <a:r>
              <a:rPr b="1" spc="-10" dirty="0">
                <a:solidFill>
                  <a:schemeClr val="bg1"/>
                </a:solidFill>
              </a:rPr>
              <a:t>Equivalence</a:t>
            </a:r>
          </a:p>
        </p:txBody>
      </p:sp>
      <p:sp>
        <p:nvSpPr>
          <p:cNvPr id="4" name="object 4"/>
          <p:cNvSpPr txBox="1">
            <a:spLocks noGrp="1"/>
          </p:cNvSpPr>
          <p:nvPr>
            <p:ph type="body" idx="4294967295"/>
          </p:nvPr>
        </p:nvSpPr>
        <p:spPr>
          <a:xfrm>
            <a:off x="1094509" y="2311683"/>
            <a:ext cx="10515600" cy="1304925"/>
          </a:xfrm>
          <a:prstGeom prst="rect">
            <a:avLst/>
          </a:prstGeom>
        </p:spPr>
        <p:txBody>
          <a:bodyPr vert="horz" wrap="square" lIns="0" tIns="12700" rIns="0" bIns="0" rtlCol="0">
            <a:spAutoFit/>
          </a:bodyPr>
          <a:lstStyle/>
          <a:p>
            <a:pPr marL="356870" marR="5080" indent="-344805">
              <a:lnSpc>
                <a:spcPct val="100000"/>
              </a:lnSpc>
              <a:spcBef>
                <a:spcPts val="100"/>
              </a:spcBef>
              <a:buFont typeface="Arial"/>
              <a:buChar char="•"/>
              <a:tabLst>
                <a:tab pos="356870" algn="l"/>
                <a:tab pos="357505" algn="l"/>
              </a:tabLst>
            </a:pPr>
            <a:r>
              <a:rPr dirty="0"/>
              <a:t>The</a:t>
            </a:r>
            <a:r>
              <a:rPr spc="-25" dirty="0"/>
              <a:t> </a:t>
            </a:r>
            <a:r>
              <a:rPr dirty="0"/>
              <a:t>truth</a:t>
            </a:r>
            <a:r>
              <a:rPr spc="80" dirty="0"/>
              <a:t> </a:t>
            </a:r>
            <a:r>
              <a:rPr dirty="0"/>
              <a:t>assignment</a:t>
            </a:r>
            <a:r>
              <a:rPr spc="-60" dirty="0"/>
              <a:t> </a:t>
            </a:r>
            <a:r>
              <a:rPr dirty="0"/>
              <a:t>of</a:t>
            </a:r>
            <a:r>
              <a:rPr spc="-5" dirty="0"/>
              <a:t> </a:t>
            </a:r>
            <a:r>
              <a:rPr dirty="0"/>
              <a:t>equivalence,</a:t>
            </a:r>
            <a:r>
              <a:rPr spc="-75" dirty="0"/>
              <a:t> </a:t>
            </a:r>
            <a:r>
              <a:rPr dirty="0"/>
              <a:t>≡,</a:t>
            </a:r>
            <a:r>
              <a:rPr spc="-35" dirty="0"/>
              <a:t> </a:t>
            </a:r>
            <a:r>
              <a:rPr dirty="0"/>
              <a:t>is</a:t>
            </a:r>
            <a:r>
              <a:rPr spc="-25" dirty="0"/>
              <a:t> </a:t>
            </a:r>
            <a:r>
              <a:rPr dirty="0"/>
              <a:t>T</a:t>
            </a:r>
            <a:r>
              <a:rPr spc="-25" dirty="0"/>
              <a:t> </a:t>
            </a:r>
            <a:r>
              <a:rPr spc="-20" dirty="0"/>
              <a:t>only </a:t>
            </a:r>
            <a:r>
              <a:rPr dirty="0"/>
              <a:t>when</a:t>
            </a:r>
            <a:r>
              <a:rPr spc="-55" dirty="0"/>
              <a:t> </a:t>
            </a:r>
            <a:r>
              <a:rPr dirty="0"/>
              <a:t>both</a:t>
            </a:r>
            <a:r>
              <a:rPr spc="25" dirty="0"/>
              <a:t> </a:t>
            </a:r>
            <a:r>
              <a:rPr dirty="0"/>
              <a:t>expressions</a:t>
            </a:r>
            <a:r>
              <a:rPr spc="10" dirty="0"/>
              <a:t> </a:t>
            </a:r>
            <a:r>
              <a:rPr dirty="0"/>
              <a:t>have</a:t>
            </a:r>
            <a:r>
              <a:rPr spc="-20" dirty="0"/>
              <a:t> </a:t>
            </a:r>
            <a:r>
              <a:rPr dirty="0"/>
              <a:t>the</a:t>
            </a:r>
            <a:r>
              <a:rPr spc="5" dirty="0"/>
              <a:t> </a:t>
            </a:r>
            <a:r>
              <a:rPr dirty="0"/>
              <a:t>same</a:t>
            </a:r>
            <a:r>
              <a:rPr spc="-40" dirty="0"/>
              <a:t> </a:t>
            </a:r>
            <a:r>
              <a:rPr spc="-10" dirty="0"/>
              <a:t>truth </a:t>
            </a:r>
            <a:r>
              <a:rPr dirty="0"/>
              <a:t>assignment</a:t>
            </a:r>
            <a:r>
              <a:rPr spc="-45" dirty="0"/>
              <a:t> </a:t>
            </a:r>
            <a:r>
              <a:rPr dirty="0"/>
              <a:t>for</a:t>
            </a:r>
            <a:r>
              <a:rPr spc="-25" dirty="0"/>
              <a:t> </a:t>
            </a:r>
            <a:r>
              <a:rPr dirty="0"/>
              <a:t>all</a:t>
            </a:r>
            <a:r>
              <a:rPr spc="-70" dirty="0"/>
              <a:t> </a:t>
            </a:r>
            <a:r>
              <a:rPr dirty="0"/>
              <a:t>possible</a:t>
            </a:r>
            <a:r>
              <a:rPr spc="-60" dirty="0"/>
              <a:t> </a:t>
            </a:r>
            <a:r>
              <a:rPr dirty="0"/>
              <a:t>interpretations;</a:t>
            </a:r>
            <a:r>
              <a:rPr spc="55" dirty="0"/>
              <a:t> </a:t>
            </a:r>
            <a:r>
              <a:rPr spc="-10" dirty="0"/>
              <a:t>otherwise </a:t>
            </a:r>
            <a:r>
              <a:rPr dirty="0"/>
              <a:t>it</a:t>
            </a:r>
            <a:r>
              <a:rPr spc="-25" dirty="0"/>
              <a:t> </a:t>
            </a:r>
            <a:r>
              <a:rPr dirty="0"/>
              <a:t>is </a:t>
            </a:r>
            <a:r>
              <a:rPr spc="-35" dirty="0"/>
              <a:t>F.</a:t>
            </a:r>
          </a:p>
        </p:txBody>
      </p:sp>
    </p:spTree>
  </p:cSld>
  <p:clrMapOvr>
    <a:masterClrMapping/>
  </p:clrMapOvr>
  <mc:AlternateContent xmlns:mc="http://schemas.openxmlformats.org/markup-compatibility/2006">
    <mc:Choice xmlns:p14="http://schemas.microsoft.com/office/powerpoint/2010/main" Requires="p14">
      <p:transition spd="slow" p14:dur="2000" advTm="39244"/>
    </mc:Choice>
    <mc:Fallback>
      <p:transition spd="slow" advTm="392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31321" y="287488"/>
            <a:ext cx="10515600" cy="1325563"/>
          </a:xfrm>
        </p:spPr>
        <p:txBody>
          <a:bodyPr>
            <a:normAutofit/>
          </a:bodyPr>
          <a:lstStyle/>
          <a:p>
            <a:r>
              <a:rPr lang="en-US" sz="4000" b="1" dirty="0">
                <a:solidFill>
                  <a:schemeClr val="bg1"/>
                </a:solidFill>
              </a:rPr>
              <a:t>Converse, </a:t>
            </a:r>
            <a:r>
              <a:rPr lang="en-US" sz="4000" b="1" dirty="0" err="1">
                <a:solidFill>
                  <a:schemeClr val="bg1"/>
                </a:solidFill>
              </a:rPr>
              <a:t>Contrapositive</a:t>
            </a:r>
            <a:r>
              <a:rPr lang="en-US" sz="4000" b="1" dirty="0">
                <a:solidFill>
                  <a:schemeClr val="bg1"/>
                </a:solidFill>
              </a:rPr>
              <a:t>, and Inverse</a:t>
            </a:r>
          </a:p>
        </p:txBody>
      </p:sp>
      <p:sp>
        <p:nvSpPr>
          <p:cNvPr id="3" name="Content Placeholder 2"/>
          <p:cNvSpPr>
            <a:spLocks noGrp="1"/>
          </p:cNvSpPr>
          <p:nvPr>
            <p:ph idx="4294967295"/>
          </p:nvPr>
        </p:nvSpPr>
        <p:spPr>
          <a:xfrm>
            <a:off x="621101" y="1765240"/>
            <a:ext cx="10515600" cy="4351338"/>
          </a:xfrm>
        </p:spPr>
        <p:txBody>
          <a:bodyPr>
            <a:normAutofit/>
          </a:bodyPr>
          <a:lstStyle/>
          <a:p>
            <a:r>
              <a:rPr lang="en-US" dirty="0"/>
              <a:t>From </a:t>
            </a:r>
            <a:r>
              <a:rPr lang="en-US" sz="2400" i="1" dirty="0">
                <a:latin typeface="Cambria Math" pitchFamily="18" charset="0"/>
                <a:ea typeface="Cambria Math" pitchFamily="18" charset="0"/>
              </a:rPr>
              <a:t>p </a:t>
            </a:r>
            <a:r>
              <a:rPr lang="en-US" sz="2400" dirty="0">
                <a:latin typeface="Cambria Math"/>
                <a:ea typeface="Cambria Math"/>
              </a:rPr>
              <a:t>→</a:t>
            </a:r>
            <a:r>
              <a:rPr lang="en-US" sz="2400" i="1" dirty="0">
                <a:latin typeface="Cambria Math" pitchFamily="18" charset="0"/>
                <a:ea typeface="Cambria Math" pitchFamily="18" charset="0"/>
              </a:rPr>
              <a:t>q</a:t>
            </a:r>
            <a:r>
              <a:rPr lang="en-US" dirty="0"/>
              <a:t>  we can form new conditional statements .</a:t>
            </a:r>
          </a:p>
          <a:p>
            <a:pPr lvl="1"/>
            <a:r>
              <a:rPr lang="en-US" dirty="0"/>
              <a:t> </a:t>
            </a:r>
            <a:r>
              <a:rPr lang="en-US" i="1" dirty="0">
                <a:latin typeface="Cambria Math" pitchFamily="18" charset="0"/>
                <a:ea typeface="Cambria Math" pitchFamily="18" charset="0"/>
              </a:rPr>
              <a:t>q </a:t>
            </a:r>
            <a:r>
              <a:rPr lang="en-US" dirty="0">
                <a:latin typeface="Cambria Math"/>
                <a:ea typeface="Cambria Math"/>
              </a:rPr>
              <a:t>→</a:t>
            </a:r>
            <a:r>
              <a:rPr lang="en-US" i="1" dirty="0">
                <a:latin typeface="Cambria Math" pitchFamily="18" charset="0"/>
                <a:ea typeface="Cambria Math" pitchFamily="18" charset="0"/>
              </a:rPr>
              <a:t>p</a:t>
            </a:r>
            <a:r>
              <a:rPr lang="en-US" dirty="0"/>
              <a:t>            is the </a:t>
            </a:r>
            <a:r>
              <a:rPr lang="en-US" b="1" dirty="0"/>
              <a:t>converse</a:t>
            </a:r>
            <a:r>
              <a:rPr lang="en-US" dirty="0"/>
              <a:t> of </a:t>
            </a:r>
            <a:r>
              <a:rPr lang="en-US" i="1" dirty="0">
                <a:latin typeface="Cambria Math" pitchFamily="18" charset="0"/>
                <a:ea typeface="Cambria Math" pitchFamily="18" charset="0"/>
              </a:rPr>
              <a:t>p </a:t>
            </a:r>
            <a:r>
              <a:rPr lang="en-US" dirty="0">
                <a:latin typeface="Cambria Math"/>
                <a:ea typeface="Cambria Math"/>
              </a:rPr>
              <a:t>→</a:t>
            </a:r>
            <a:r>
              <a:rPr lang="en-US" i="1" dirty="0">
                <a:latin typeface="Cambria Math" pitchFamily="18" charset="0"/>
                <a:ea typeface="Cambria Math" pitchFamily="18" charset="0"/>
              </a:rPr>
              <a:t>q</a:t>
            </a:r>
            <a:r>
              <a:rPr lang="en-US" dirty="0"/>
              <a:t> </a:t>
            </a:r>
          </a:p>
          <a:p>
            <a:pPr lvl="1"/>
            <a:r>
              <a:rPr lang="en-US" dirty="0"/>
              <a:t> </a:t>
            </a:r>
            <a:r>
              <a:rPr lang="en-US" dirty="0">
                <a:latin typeface="Cambria Math"/>
                <a:ea typeface="Cambria Math"/>
              </a:rPr>
              <a:t>¬</a:t>
            </a:r>
            <a:r>
              <a:rPr lang="en-US" i="1" dirty="0">
                <a:latin typeface="Cambria Math" pitchFamily="18" charset="0"/>
                <a:ea typeface="Cambria Math" pitchFamily="18" charset="0"/>
              </a:rPr>
              <a:t>q </a:t>
            </a:r>
            <a:r>
              <a:rPr lang="en-US" dirty="0">
                <a:latin typeface="Cambria Math"/>
                <a:ea typeface="Cambria Math"/>
              </a:rPr>
              <a:t>→ ¬ </a:t>
            </a:r>
            <a:r>
              <a:rPr lang="en-US" i="1" dirty="0">
                <a:latin typeface="Cambria Math" pitchFamily="18" charset="0"/>
                <a:ea typeface="Cambria Math" pitchFamily="18" charset="0"/>
              </a:rPr>
              <a:t>p</a:t>
            </a:r>
            <a:r>
              <a:rPr lang="en-US" dirty="0"/>
              <a:t>    is the </a:t>
            </a:r>
            <a:r>
              <a:rPr lang="en-US" b="1" dirty="0" err="1"/>
              <a:t>contrapositive</a:t>
            </a:r>
            <a:r>
              <a:rPr lang="en-US" dirty="0"/>
              <a:t>  of </a:t>
            </a:r>
            <a:r>
              <a:rPr lang="en-US" i="1" dirty="0">
                <a:latin typeface="Cambria Math" pitchFamily="18" charset="0"/>
                <a:ea typeface="Cambria Math" pitchFamily="18" charset="0"/>
              </a:rPr>
              <a:t>p </a:t>
            </a:r>
            <a:r>
              <a:rPr lang="en-US" dirty="0">
                <a:latin typeface="Cambria Math"/>
                <a:ea typeface="Cambria Math"/>
              </a:rPr>
              <a:t>→</a:t>
            </a:r>
            <a:r>
              <a:rPr lang="en-US" i="1" dirty="0">
                <a:latin typeface="Cambria Math" pitchFamily="18" charset="0"/>
                <a:ea typeface="Cambria Math" pitchFamily="18" charset="0"/>
              </a:rPr>
              <a:t>q</a:t>
            </a:r>
            <a:endParaRPr lang="en-US" dirty="0"/>
          </a:p>
          <a:p>
            <a:pPr lvl="1"/>
            <a:r>
              <a:rPr lang="en-US" dirty="0">
                <a:latin typeface="Cambria Math"/>
                <a:ea typeface="Cambria Math"/>
              </a:rPr>
              <a:t>¬ </a:t>
            </a:r>
            <a:r>
              <a:rPr lang="en-US" i="1" dirty="0">
                <a:latin typeface="Cambria Math" pitchFamily="18" charset="0"/>
                <a:ea typeface="Cambria Math" pitchFamily="18" charset="0"/>
              </a:rPr>
              <a:t>p </a:t>
            </a:r>
            <a:r>
              <a:rPr lang="en-US" dirty="0">
                <a:latin typeface="Cambria Math"/>
                <a:ea typeface="Cambria Math"/>
              </a:rPr>
              <a:t>→ ¬ </a:t>
            </a:r>
            <a:r>
              <a:rPr lang="en-US" i="1" dirty="0">
                <a:latin typeface="Cambria Math" pitchFamily="18" charset="0"/>
                <a:ea typeface="Cambria Math" pitchFamily="18" charset="0"/>
              </a:rPr>
              <a:t>q</a:t>
            </a:r>
            <a:r>
              <a:rPr lang="en-US" dirty="0"/>
              <a:t>     is the </a:t>
            </a:r>
            <a:r>
              <a:rPr lang="en-US" b="1" dirty="0"/>
              <a:t>inverse</a:t>
            </a:r>
            <a:r>
              <a:rPr lang="en-US" dirty="0"/>
              <a:t> of </a:t>
            </a:r>
            <a:r>
              <a:rPr lang="en-US" i="1" dirty="0">
                <a:latin typeface="Cambria Math" pitchFamily="18" charset="0"/>
                <a:ea typeface="Cambria Math" pitchFamily="18" charset="0"/>
              </a:rPr>
              <a:t>p </a:t>
            </a:r>
            <a:r>
              <a:rPr lang="en-US" dirty="0">
                <a:latin typeface="Cambria Math"/>
                <a:ea typeface="Cambria Math"/>
              </a:rPr>
              <a:t>→</a:t>
            </a:r>
            <a:r>
              <a:rPr lang="en-US" i="1" dirty="0">
                <a:latin typeface="Cambria Math" pitchFamily="18" charset="0"/>
                <a:ea typeface="Cambria Math" pitchFamily="18" charset="0"/>
              </a:rPr>
              <a:t>q</a:t>
            </a:r>
            <a:endParaRPr lang="en-US" dirty="0"/>
          </a:p>
          <a:p>
            <a:pPr>
              <a:buNone/>
            </a:pPr>
            <a:r>
              <a:rPr lang="en-US" b="1" dirty="0"/>
              <a:t>   Example</a:t>
            </a:r>
            <a:r>
              <a:rPr lang="en-US" dirty="0"/>
              <a:t>: Find the converse, inverse, and </a:t>
            </a:r>
            <a:r>
              <a:rPr lang="en-US" dirty="0" err="1"/>
              <a:t>contrapositive</a:t>
            </a:r>
            <a:r>
              <a:rPr lang="en-US" dirty="0"/>
              <a:t> of “It raining is a sufficient condition for my not going to town.”</a:t>
            </a:r>
          </a:p>
          <a:p>
            <a:pPr>
              <a:buNone/>
            </a:pPr>
            <a:r>
              <a:rPr lang="en-US" b="1" dirty="0"/>
              <a:t>    Solution:</a:t>
            </a:r>
            <a:r>
              <a:rPr lang="en-US" dirty="0"/>
              <a:t> </a:t>
            </a:r>
          </a:p>
          <a:p>
            <a:pPr lvl="1">
              <a:buNone/>
            </a:pPr>
            <a:r>
              <a:rPr lang="en-US" b="1" dirty="0"/>
              <a:t>converse</a:t>
            </a:r>
            <a:r>
              <a:rPr lang="en-US" dirty="0"/>
              <a:t>: If I do not go to town, then it is  raining.</a:t>
            </a:r>
          </a:p>
          <a:p>
            <a:pPr lvl="1">
              <a:buNone/>
            </a:pPr>
            <a:r>
              <a:rPr lang="en-US" b="1" dirty="0"/>
              <a:t>contrapositive</a:t>
            </a:r>
            <a:r>
              <a:rPr lang="en-US" dirty="0"/>
              <a:t>: If I go to town, then it is not raining. </a:t>
            </a:r>
          </a:p>
          <a:p>
            <a:pPr lvl="1">
              <a:buNone/>
            </a:pPr>
            <a:r>
              <a:rPr lang="en-US" b="1" dirty="0"/>
              <a:t>inverse</a:t>
            </a:r>
            <a:r>
              <a:rPr lang="en-US" dirty="0"/>
              <a:t>:  If it is not raining, then I will go to town.</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15210"/>
    </mc:Choice>
    <mc:Fallback>
      <p:transition spd="slow" advTm="1152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749040" y="502919"/>
            <a:ext cx="4690871" cy="1548384"/>
          </a:xfrm>
          <a:prstGeom prst="rect">
            <a:avLst/>
          </a:prstGeom>
        </p:spPr>
      </p:pic>
      <p:sp>
        <p:nvSpPr>
          <p:cNvPr id="3" name="object 3"/>
          <p:cNvSpPr txBox="1">
            <a:spLocks noGrp="1"/>
          </p:cNvSpPr>
          <p:nvPr>
            <p:ph type="title" idx="4294967295"/>
          </p:nvPr>
        </p:nvSpPr>
        <p:spPr>
          <a:xfrm>
            <a:off x="3011776" y="661699"/>
            <a:ext cx="3786187" cy="688975"/>
          </a:xfrm>
          <a:prstGeom prst="rect">
            <a:avLst/>
          </a:prstGeom>
        </p:spPr>
        <p:txBody>
          <a:bodyPr vert="horz" wrap="square" lIns="0" tIns="12700" rIns="0" bIns="0" rtlCol="0" anchor="ctr">
            <a:spAutoFit/>
          </a:bodyPr>
          <a:lstStyle/>
          <a:p>
            <a:pPr marL="12700">
              <a:lnSpc>
                <a:spcPct val="100000"/>
              </a:lnSpc>
              <a:spcBef>
                <a:spcPts val="100"/>
              </a:spcBef>
            </a:pPr>
            <a:r>
              <a:rPr b="1" spc="-20" dirty="0">
                <a:solidFill>
                  <a:schemeClr val="bg1"/>
                </a:solidFill>
              </a:rPr>
              <a:t>Truth</a:t>
            </a:r>
            <a:r>
              <a:rPr b="1" spc="-300" dirty="0">
                <a:solidFill>
                  <a:schemeClr val="bg1"/>
                </a:solidFill>
              </a:rPr>
              <a:t> </a:t>
            </a:r>
            <a:r>
              <a:rPr b="1" spc="-65" dirty="0">
                <a:solidFill>
                  <a:schemeClr val="bg1"/>
                </a:solidFill>
              </a:rPr>
              <a:t>Tables</a:t>
            </a:r>
          </a:p>
        </p:txBody>
      </p:sp>
      <p:sp>
        <p:nvSpPr>
          <p:cNvPr id="4" name="object 4"/>
          <p:cNvSpPr txBox="1">
            <a:spLocks noGrp="1"/>
          </p:cNvSpPr>
          <p:nvPr>
            <p:ph type="body" idx="4294967295"/>
          </p:nvPr>
        </p:nvSpPr>
        <p:spPr>
          <a:xfrm>
            <a:off x="1676400" y="1825625"/>
            <a:ext cx="10515600" cy="3316288"/>
          </a:xfrm>
          <a:prstGeom prst="rect">
            <a:avLst/>
          </a:prstGeom>
        </p:spPr>
        <p:txBody>
          <a:bodyPr vert="horz" wrap="square" lIns="0" tIns="12700" rIns="0" bIns="0" rtlCol="0">
            <a:spAutoFit/>
          </a:bodyPr>
          <a:lstStyle/>
          <a:p>
            <a:pPr marL="356870" marR="5080" indent="-344805">
              <a:lnSpc>
                <a:spcPct val="100000"/>
              </a:lnSpc>
              <a:spcBef>
                <a:spcPts val="100"/>
              </a:spcBef>
              <a:buFont typeface="Arial"/>
              <a:buChar char="•"/>
              <a:tabLst>
                <a:tab pos="356870" algn="l"/>
                <a:tab pos="357505" algn="l"/>
              </a:tabLst>
            </a:pPr>
            <a:r>
              <a:rPr dirty="0"/>
              <a:t>A</a:t>
            </a:r>
            <a:r>
              <a:rPr spc="-35" dirty="0"/>
              <a:t> </a:t>
            </a:r>
            <a:r>
              <a:rPr dirty="0"/>
              <a:t>truth</a:t>
            </a:r>
            <a:r>
              <a:rPr spc="50" dirty="0"/>
              <a:t> </a:t>
            </a:r>
            <a:r>
              <a:rPr dirty="0"/>
              <a:t>table</a:t>
            </a:r>
            <a:r>
              <a:rPr spc="-20" dirty="0"/>
              <a:t> </a:t>
            </a:r>
            <a:r>
              <a:rPr dirty="0"/>
              <a:t>lists</a:t>
            </a:r>
            <a:r>
              <a:rPr spc="-40" dirty="0"/>
              <a:t> </a:t>
            </a:r>
            <a:r>
              <a:rPr dirty="0"/>
              <a:t>all</a:t>
            </a:r>
            <a:r>
              <a:rPr spc="-90" dirty="0"/>
              <a:t> </a:t>
            </a:r>
            <a:r>
              <a:rPr dirty="0"/>
              <a:t>possible</a:t>
            </a:r>
            <a:r>
              <a:rPr spc="-40" dirty="0"/>
              <a:t> </a:t>
            </a:r>
            <a:r>
              <a:rPr dirty="0"/>
              <a:t>truth</a:t>
            </a:r>
            <a:r>
              <a:rPr spc="50" dirty="0"/>
              <a:t> </a:t>
            </a:r>
            <a:r>
              <a:rPr dirty="0"/>
              <a:t>value</a:t>
            </a:r>
            <a:r>
              <a:rPr spc="-60" dirty="0"/>
              <a:t> </a:t>
            </a:r>
            <a:r>
              <a:rPr spc="-10" dirty="0"/>
              <a:t>assignments </a:t>
            </a:r>
            <a:r>
              <a:rPr dirty="0"/>
              <a:t>to</a:t>
            </a:r>
            <a:r>
              <a:rPr spc="-20" dirty="0"/>
              <a:t> </a:t>
            </a:r>
            <a:r>
              <a:rPr dirty="0"/>
              <a:t>the</a:t>
            </a:r>
            <a:r>
              <a:rPr spc="5" dirty="0"/>
              <a:t> </a:t>
            </a:r>
            <a:r>
              <a:rPr dirty="0"/>
              <a:t>atomic</a:t>
            </a:r>
            <a:r>
              <a:rPr spc="-45" dirty="0"/>
              <a:t> </a:t>
            </a:r>
            <a:r>
              <a:rPr dirty="0"/>
              <a:t>propositions</a:t>
            </a:r>
            <a:r>
              <a:rPr spc="55" dirty="0"/>
              <a:t> </a:t>
            </a:r>
            <a:r>
              <a:rPr dirty="0"/>
              <a:t>of</a:t>
            </a:r>
            <a:r>
              <a:rPr spc="-50" dirty="0"/>
              <a:t> </a:t>
            </a:r>
            <a:r>
              <a:rPr dirty="0"/>
              <a:t>an</a:t>
            </a:r>
            <a:r>
              <a:rPr spc="-50" dirty="0"/>
              <a:t> </a:t>
            </a:r>
            <a:r>
              <a:rPr dirty="0"/>
              <a:t>expression</a:t>
            </a:r>
            <a:r>
              <a:rPr spc="-15" dirty="0"/>
              <a:t> </a:t>
            </a:r>
            <a:r>
              <a:rPr spc="-25" dirty="0"/>
              <a:t>and </a:t>
            </a:r>
            <a:r>
              <a:rPr dirty="0"/>
              <a:t>gives</a:t>
            </a:r>
            <a:r>
              <a:rPr spc="-20" dirty="0"/>
              <a:t> </a:t>
            </a:r>
            <a:r>
              <a:rPr dirty="0"/>
              <a:t>the</a:t>
            </a:r>
            <a:r>
              <a:rPr spc="-5" dirty="0"/>
              <a:t> </a:t>
            </a:r>
            <a:r>
              <a:rPr dirty="0"/>
              <a:t>truth</a:t>
            </a:r>
            <a:r>
              <a:rPr spc="70" dirty="0"/>
              <a:t> </a:t>
            </a:r>
            <a:r>
              <a:rPr dirty="0"/>
              <a:t>value</a:t>
            </a:r>
            <a:r>
              <a:rPr spc="-65" dirty="0"/>
              <a:t> </a:t>
            </a:r>
            <a:r>
              <a:rPr dirty="0"/>
              <a:t>of</a:t>
            </a:r>
            <a:r>
              <a:rPr spc="-35" dirty="0"/>
              <a:t> </a:t>
            </a:r>
            <a:r>
              <a:rPr dirty="0"/>
              <a:t>the</a:t>
            </a:r>
            <a:r>
              <a:rPr spc="20" dirty="0"/>
              <a:t> </a:t>
            </a:r>
            <a:r>
              <a:rPr dirty="0"/>
              <a:t>expression</a:t>
            </a:r>
            <a:r>
              <a:rPr spc="-30" dirty="0"/>
              <a:t> </a:t>
            </a:r>
            <a:r>
              <a:rPr dirty="0"/>
              <a:t>for </a:t>
            </a:r>
            <a:r>
              <a:rPr spc="-20" dirty="0"/>
              <a:t>each </a:t>
            </a:r>
            <a:r>
              <a:rPr spc="-10" dirty="0"/>
              <a:t>assignment.</a:t>
            </a:r>
          </a:p>
          <a:p>
            <a:pPr marL="356870" marR="209550" indent="-344805">
              <a:lnSpc>
                <a:spcPct val="100000"/>
              </a:lnSpc>
              <a:spcBef>
                <a:spcPts val="580"/>
              </a:spcBef>
              <a:buFont typeface="Arial"/>
              <a:buChar char="•"/>
              <a:tabLst>
                <a:tab pos="356870" algn="l"/>
                <a:tab pos="357505" algn="l"/>
              </a:tabLst>
            </a:pPr>
            <a:r>
              <a:rPr dirty="0"/>
              <a:t>A</a:t>
            </a:r>
            <a:r>
              <a:rPr spc="-10" dirty="0"/>
              <a:t> </a:t>
            </a:r>
            <a:r>
              <a:rPr dirty="0"/>
              <a:t>truth</a:t>
            </a:r>
            <a:r>
              <a:rPr spc="60" dirty="0"/>
              <a:t> </a:t>
            </a:r>
            <a:r>
              <a:rPr dirty="0"/>
              <a:t>table</a:t>
            </a:r>
            <a:r>
              <a:rPr spc="-10" dirty="0"/>
              <a:t> </a:t>
            </a:r>
            <a:r>
              <a:rPr dirty="0"/>
              <a:t>enumerates</a:t>
            </a:r>
            <a:r>
              <a:rPr spc="20" dirty="0"/>
              <a:t> </a:t>
            </a:r>
            <a:r>
              <a:rPr dirty="0"/>
              <a:t>all</a:t>
            </a:r>
            <a:r>
              <a:rPr spc="-60" dirty="0"/>
              <a:t> </a:t>
            </a:r>
            <a:r>
              <a:rPr dirty="0"/>
              <a:t>possible</a:t>
            </a:r>
            <a:r>
              <a:rPr spc="-30" dirty="0"/>
              <a:t> </a:t>
            </a:r>
            <a:r>
              <a:rPr dirty="0"/>
              <a:t>worlds</a:t>
            </a:r>
            <a:r>
              <a:rPr spc="-75" dirty="0"/>
              <a:t> </a:t>
            </a:r>
            <a:r>
              <a:rPr spc="-25" dirty="0"/>
              <a:t>of </a:t>
            </a:r>
            <a:r>
              <a:rPr dirty="0"/>
              <a:t>interpretation</a:t>
            </a:r>
            <a:r>
              <a:rPr spc="40" dirty="0"/>
              <a:t> </a:t>
            </a:r>
            <a:r>
              <a:rPr dirty="0"/>
              <a:t>that</a:t>
            </a:r>
            <a:r>
              <a:rPr spc="15" dirty="0"/>
              <a:t> </a:t>
            </a:r>
            <a:r>
              <a:rPr dirty="0"/>
              <a:t>may</a:t>
            </a:r>
            <a:r>
              <a:rPr spc="-75" dirty="0"/>
              <a:t> </a:t>
            </a:r>
            <a:r>
              <a:rPr dirty="0"/>
              <a:t>be</a:t>
            </a:r>
            <a:r>
              <a:rPr spc="-45" dirty="0"/>
              <a:t> </a:t>
            </a:r>
            <a:r>
              <a:rPr dirty="0"/>
              <a:t>given</a:t>
            </a:r>
            <a:r>
              <a:rPr spc="-40" dirty="0"/>
              <a:t> </a:t>
            </a:r>
            <a:r>
              <a:rPr dirty="0"/>
              <a:t>to</a:t>
            </a:r>
            <a:r>
              <a:rPr spc="-5" dirty="0"/>
              <a:t> </a:t>
            </a:r>
            <a:r>
              <a:rPr dirty="0"/>
              <a:t>an</a:t>
            </a:r>
            <a:r>
              <a:rPr spc="-35" dirty="0"/>
              <a:t> </a:t>
            </a:r>
            <a:r>
              <a:rPr spc="-10" dirty="0"/>
              <a:t>expression.</a:t>
            </a:r>
          </a:p>
          <a:p>
            <a:pPr>
              <a:lnSpc>
                <a:spcPct val="100000"/>
              </a:lnSpc>
              <a:spcBef>
                <a:spcPts val="55"/>
              </a:spcBef>
              <a:buClr>
                <a:srgbClr val="7E7E7E"/>
              </a:buClr>
              <a:buFont typeface="Arial"/>
              <a:buChar char="•"/>
            </a:pPr>
            <a:endParaRPr sz="3250" dirty="0"/>
          </a:p>
          <a:p>
            <a:pPr marL="356870" indent="-344805">
              <a:lnSpc>
                <a:spcPct val="100000"/>
              </a:lnSpc>
              <a:buFont typeface="Arial"/>
              <a:buChar char="•"/>
              <a:tabLst>
                <a:tab pos="356870" algn="l"/>
                <a:tab pos="357505" algn="l"/>
              </a:tabLst>
            </a:pPr>
            <a:r>
              <a:rPr spc="-10" dirty="0"/>
              <a:t>Example:</a:t>
            </a:r>
          </a:p>
        </p:txBody>
      </p:sp>
      <p:pic>
        <p:nvPicPr>
          <p:cNvPr id="5" name="object 5"/>
          <p:cNvPicPr/>
          <p:nvPr/>
        </p:nvPicPr>
        <p:blipFill>
          <a:blip r:embed="rId3" cstate="print"/>
          <a:stretch>
            <a:fillRect/>
          </a:stretch>
        </p:blipFill>
        <p:spPr>
          <a:xfrm>
            <a:off x="4800601" y="4114800"/>
            <a:ext cx="2143125" cy="19431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007"/>
    </mc:Choice>
    <mc:Fallback>
      <p:transition spd="slow" advTm="6100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4400" y="349250"/>
            <a:ext cx="10515600" cy="1325563"/>
          </a:xfrm>
        </p:spPr>
        <p:txBody>
          <a:bodyPr>
            <a:normAutofit/>
          </a:bodyPr>
          <a:lstStyle/>
          <a:p>
            <a:r>
              <a:rPr lang="en-US" b="1" dirty="0">
                <a:solidFill>
                  <a:schemeClr val="bg1"/>
                </a:solidFill>
              </a:rPr>
              <a:t>Example Truth Table</a:t>
            </a:r>
          </a:p>
        </p:txBody>
      </p:sp>
      <p:sp>
        <p:nvSpPr>
          <p:cNvPr id="3" name="Content Placeholder 2"/>
          <p:cNvSpPr>
            <a:spLocks noGrp="1"/>
          </p:cNvSpPr>
          <p:nvPr>
            <p:ph idx="4294967295"/>
          </p:nvPr>
        </p:nvSpPr>
        <p:spPr>
          <a:xfrm>
            <a:off x="586597" y="1674813"/>
            <a:ext cx="10515600" cy="4351338"/>
          </a:xfrm>
        </p:spPr>
        <p:txBody>
          <a:bodyPr/>
          <a:lstStyle/>
          <a:p>
            <a:r>
              <a:rPr lang="en-US" dirty="0"/>
              <a:t>Construct a truth table for  </a:t>
            </a:r>
          </a:p>
        </p:txBody>
      </p:sp>
      <p:pic>
        <p:nvPicPr>
          <p:cNvPr id="4" name="Picture 3" descr="addin_tmp.png"/>
          <p:cNvPicPr>
            <a:picLocks noChangeAspect="1"/>
          </p:cNvPicPr>
          <p:nvPr>
            <p:custDataLst>
              <p:tags r:id="rId1"/>
            </p:custDataLst>
          </p:nvPr>
        </p:nvPicPr>
        <p:blipFill>
          <a:blip r:embed="rId3" cstate="print"/>
          <a:stretch>
            <a:fillRect/>
          </a:stretch>
        </p:blipFill>
        <p:spPr>
          <a:xfrm>
            <a:off x="6629400" y="2057401"/>
            <a:ext cx="1820228" cy="302895"/>
          </a:xfrm>
          <a:prstGeom prst="rect">
            <a:avLst/>
          </a:prstGeom>
        </p:spPr>
      </p:pic>
      <p:graphicFrame>
        <p:nvGraphicFramePr>
          <p:cNvPr id="9" name="Table 8"/>
          <p:cNvGraphicFramePr>
            <a:graphicFrameLocks noGrp="1"/>
          </p:cNvGraphicFramePr>
          <p:nvPr/>
        </p:nvGraphicFramePr>
        <p:xfrm>
          <a:off x="2438400" y="2590800"/>
          <a:ext cx="7467600" cy="3337560"/>
        </p:xfrm>
        <a:graphic>
          <a:graphicData uri="http://schemas.openxmlformats.org/drawingml/2006/table">
            <a:tbl>
              <a:tblPr firstRow="1" bandRow="1">
                <a:tableStyleId>{5C22544A-7EE6-4342-B048-85BDC9FD1C3A}</a:tableStyleId>
              </a:tblPr>
              <a:tblGrid>
                <a:gridCol w="1244600">
                  <a:extLst>
                    <a:ext uri="{9D8B030D-6E8A-4147-A177-3AD203B41FA5}">
                      <a16:colId xmlns:a16="http://schemas.microsoft.com/office/drawing/2014/main" val="20000"/>
                    </a:ext>
                  </a:extLst>
                </a:gridCol>
                <a:gridCol w="1244600">
                  <a:extLst>
                    <a:ext uri="{9D8B030D-6E8A-4147-A177-3AD203B41FA5}">
                      <a16:colId xmlns:a16="http://schemas.microsoft.com/office/drawing/2014/main" val="20001"/>
                    </a:ext>
                  </a:extLst>
                </a:gridCol>
                <a:gridCol w="1244600">
                  <a:extLst>
                    <a:ext uri="{9D8B030D-6E8A-4147-A177-3AD203B41FA5}">
                      <a16:colId xmlns:a16="http://schemas.microsoft.com/office/drawing/2014/main" val="20002"/>
                    </a:ext>
                  </a:extLst>
                </a:gridCol>
                <a:gridCol w="1244600">
                  <a:extLst>
                    <a:ext uri="{9D8B030D-6E8A-4147-A177-3AD203B41FA5}">
                      <a16:colId xmlns:a16="http://schemas.microsoft.com/office/drawing/2014/main" val="20003"/>
                    </a:ext>
                  </a:extLst>
                </a:gridCol>
                <a:gridCol w="1244600">
                  <a:extLst>
                    <a:ext uri="{9D8B030D-6E8A-4147-A177-3AD203B41FA5}">
                      <a16:colId xmlns:a16="http://schemas.microsoft.com/office/drawing/2014/main" val="20004"/>
                    </a:ext>
                  </a:extLst>
                </a:gridCol>
                <a:gridCol w="1244600">
                  <a:extLst>
                    <a:ext uri="{9D8B030D-6E8A-4147-A177-3AD203B41FA5}">
                      <a16:colId xmlns:a16="http://schemas.microsoft.com/office/drawing/2014/main" val="20005"/>
                    </a:ext>
                  </a:extLst>
                </a:gridCol>
              </a:tblGrid>
              <a:tr h="370840">
                <a:tc>
                  <a:txBody>
                    <a:bodyPr/>
                    <a:lstStyle/>
                    <a:p>
                      <a:r>
                        <a:rPr lang="en-US" dirty="0"/>
                        <a:t>p</a:t>
                      </a:r>
                    </a:p>
                  </a:txBody>
                  <a:tcPr/>
                </a:tc>
                <a:tc>
                  <a:txBody>
                    <a:bodyPr/>
                    <a:lstStyle/>
                    <a:p>
                      <a:r>
                        <a:rPr lang="en-US" dirty="0"/>
                        <a:t>q</a:t>
                      </a:r>
                    </a:p>
                  </a:txBody>
                  <a:tcPr/>
                </a:tc>
                <a:tc>
                  <a:txBody>
                    <a:bodyPr/>
                    <a:lstStyle/>
                    <a:p>
                      <a:r>
                        <a:rPr lang="en-US" dirty="0"/>
                        <a:t>r</a:t>
                      </a:r>
                    </a:p>
                  </a:txBody>
                  <a:tcPr/>
                </a:tc>
                <a:tc>
                  <a:txBody>
                    <a:bodyPr/>
                    <a:lstStyle/>
                    <a:p>
                      <a:r>
                        <a:rPr lang="en-US" dirty="0">
                          <a:latin typeface="Cambria Math"/>
                          <a:ea typeface="Cambria Math"/>
                          <a:sym typeface="Symbol"/>
                        </a:rPr>
                        <a:t></a:t>
                      </a:r>
                      <a:r>
                        <a:rPr lang="en-US" dirty="0">
                          <a:latin typeface="Cambria Math"/>
                          <a:ea typeface="Cambria Math"/>
                        </a:rPr>
                        <a:t>r</a:t>
                      </a:r>
                      <a:endParaRPr lang="en-US" dirty="0"/>
                    </a:p>
                  </a:txBody>
                  <a:tcPr/>
                </a:tc>
                <a:tc>
                  <a:txBody>
                    <a:bodyPr/>
                    <a:lstStyle/>
                    <a:p>
                      <a:r>
                        <a:rPr lang="en-US" dirty="0">
                          <a:latin typeface="+mn-lt"/>
                          <a:ea typeface="+mn-ea"/>
                        </a:rPr>
                        <a:t>p </a:t>
                      </a:r>
                      <a:r>
                        <a:rPr lang="en-US" dirty="0">
                          <a:latin typeface="Cambria Math"/>
                          <a:ea typeface="Cambria Math"/>
                          <a:sym typeface="Symbol"/>
                        </a:rPr>
                        <a:t> </a:t>
                      </a:r>
                      <a:r>
                        <a:rPr lang="en-US" dirty="0">
                          <a:latin typeface="Cambria Math"/>
                          <a:ea typeface="Cambria Math"/>
                        </a:rPr>
                        <a:t>q</a:t>
                      </a:r>
                      <a:endParaRPr lang="en-US" dirty="0"/>
                    </a:p>
                  </a:txBody>
                  <a:tcPr/>
                </a:tc>
                <a:tc>
                  <a:txBody>
                    <a:bodyPr/>
                    <a:lstStyle/>
                    <a:p>
                      <a:r>
                        <a:rPr lang="en-US" dirty="0">
                          <a:latin typeface="+mn-lt"/>
                          <a:ea typeface="+mn-ea"/>
                        </a:rPr>
                        <a:t>p </a:t>
                      </a:r>
                      <a:r>
                        <a:rPr lang="en-US" dirty="0">
                          <a:latin typeface="Cambria Math"/>
                          <a:ea typeface="Cambria Math"/>
                          <a:sym typeface="Symbol"/>
                        </a:rPr>
                        <a:t> </a:t>
                      </a:r>
                      <a:r>
                        <a:rPr lang="en-US" dirty="0">
                          <a:latin typeface="Cambria Math"/>
                          <a:ea typeface="Cambria Math"/>
                        </a:rPr>
                        <a:t>q → </a:t>
                      </a:r>
                      <a:r>
                        <a:rPr lang="en-US" dirty="0">
                          <a:latin typeface="Cambria Math"/>
                          <a:ea typeface="Cambria Math"/>
                          <a:sym typeface="Symbol"/>
                        </a:rPr>
                        <a:t></a:t>
                      </a:r>
                      <a:r>
                        <a:rPr lang="en-US" dirty="0">
                          <a:latin typeface="Cambria Math"/>
                          <a:ea typeface="Cambria Math"/>
                        </a:rPr>
                        <a:t>r</a:t>
                      </a:r>
                      <a:endParaRPr lang="en-US" dirty="0"/>
                    </a:p>
                  </a:txBody>
                  <a:tcPr/>
                </a:tc>
                <a:extLst>
                  <a:ext uri="{0D108BD9-81ED-4DB2-BD59-A6C34878D82A}">
                    <a16:rowId xmlns:a16="http://schemas.microsoft.com/office/drawing/2014/main" val="10000"/>
                  </a:ext>
                </a:extLst>
              </a:tr>
              <a:tr h="370840">
                <a:tc>
                  <a:txBody>
                    <a:bodyPr/>
                    <a:lstStyle/>
                    <a:p>
                      <a:r>
                        <a:rPr lang="en-US" dirty="0"/>
                        <a:t>T</a:t>
                      </a:r>
                    </a:p>
                  </a:txBody>
                  <a:tcPr/>
                </a:tc>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extLst>
                  <a:ext uri="{0D108BD9-81ED-4DB2-BD59-A6C34878D82A}">
                    <a16:rowId xmlns:a16="http://schemas.microsoft.com/office/drawing/2014/main" val="10001"/>
                  </a:ext>
                </a:extLst>
              </a:tr>
              <a:tr h="370840">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2"/>
                  </a:ext>
                </a:extLst>
              </a:tr>
              <a:tr h="370840">
                <a:tc>
                  <a:txBody>
                    <a:bodyPr/>
                    <a:lstStyle/>
                    <a:p>
                      <a:r>
                        <a:rPr lang="en-US" dirty="0"/>
                        <a:t>T </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extLst>
                  <a:ext uri="{0D108BD9-81ED-4DB2-BD59-A6C34878D82A}">
                    <a16:rowId xmlns:a16="http://schemas.microsoft.com/office/drawing/2014/main" val="10003"/>
                  </a:ext>
                </a:extLst>
              </a:tr>
              <a:tr h="370840">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4"/>
                  </a:ext>
                </a:extLst>
              </a:tr>
              <a:tr h="370840">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extLst>
                  <a:ext uri="{0D108BD9-81ED-4DB2-BD59-A6C34878D82A}">
                    <a16:rowId xmlns:a16="http://schemas.microsoft.com/office/drawing/2014/main" val="10005"/>
                  </a:ext>
                </a:extLst>
              </a:tr>
              <a:tr h="370840">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6"/>
                  </a:ext>
                </a:extLst>
              </a:tr>
              <a:tr h="370840">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extLst>
                  <a:ext uri="{0D108BD9-81ED-4DB2-BD59-A6C34878D82A}">
                    <a16:rowId xmlns:a16="http://schemas.microsoft.com/office/drawing/2014/main" val="10007"/>
                  </a:ext>
                </a:extLst>
              </a:tr>
              <a:tr h="370840">
                <a:tc>
                  <a:txBody>
                    <a:bodyPr/>
                    <a:lstStyle/>
                    <a:p>
                      <a:r>
                        <a:rPr lang="en-US" dirty="0"/>
                        <a:t>F</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extLst>
                  <a:ext uri="{0D108BD9-81ED-4DB2-BD59-A6C34878D82A}">
                    <a16:rowId xmlns:a16="http://schemas.microsoft.com/office/drawing/2014/main" val="10008"/>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191701"/>
    </mc:Choice>
    <mc:Fallback>
      <p:transition spd="slow" advTm="1917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lstStyle/>
          <a:p>
            <a:r>
              <a:rPr lang="en-US" b="1" dirty="0">
                <a:solidFill>
                  <a:schemeClr val="bg1"/>
                </a:solidFill>
              </a:rPr>
              <a:t>Equivalent Propositions</a:t>
            </a:r>
          </a:p>
        </p:txBody>
      </p:sp>
      <p:sp>
        <p:nvSpPr>
          <p:cNvPr id="3" name="Content Placeholder 2"/>
          <p:cNvSpPr>
            <a:spLocks noGrp="1"/>
          </p:cNvSpPr>
          <p:nvPr>
            <p:ph idx="4294967295"/>
          </p:nvPr>
        </p:nvSpPr>
        <p:spPr>
          <a:xfrm>
            <a:off x="534838" y="1690688"/>
            <a:ext cx="10515600" cy="4351338"/>
          </a:xfrm>
        </p:spPr>
        <p:txBody>
          <a:bodyPr/>
          <a:lstStyle/>
          <a:p>
            <a:r>
              <a:rPr lang="en-US" dirty="0"/>
              <a:t>Two propositions are </a:t>
            </a:r>
            <a:r>
              <a:rPr lang="en-US" b="1" dirty="0"/>
              <a:t>e</a:t>
            </a:r>
            <a:r>
              <a:rPr lang="en-US" i="1" dirty="0"/>
              <a:t>quivalent</a:t>
            </a:r>
            <a:r>
              <a:rPr lang="en-US" b="1" dirty="0"/>
              <a:t> </a:t>
            </a:r>
            <a:r>
              <a:rPr lang="en-US" dirty="0"/>
              <a:t>if they always have the same truth value.</a:t>
            </a:r>
            <a:endParaRPr lang="en-US" b="1" dirty="0"/>
          </a:p>
          <a:p>
            <a:r>
              <a:rPr lang="en-US" b="1" dirty="0"/>
              <a:t>Example</a:t>
            </a:r>
            <a:r>
              <a:rPr lang="en-US" dirty="0"/>
              <a:t>: Show using a truth table that the conditional is equivalent to the contrapositive.</a:t>
            </a:r>
          </a:p>
          <a:p>
            <a:pPr>
              <a:buNone/>
            </a:pPr>
            <a:r>
              <a:rPr lang="en-US" dirty="0"/>
              <a:t>   </a:t>
            </a:r>
            <a:r>
              <a:rPr lang="en-US" b="1" dirty="0"/>
              <a:t>Solution:</a:t>
            </a:r>
            <a:r>
              <a:rPr lang="en-US" dirty="0"/>
              <a:t> </a:t>
            </a:r>
          </a:p>
        </p:txBody>
      </p:sp>
      <p:graphicFrame>
        <p:nvGraphicFramePr>
          <p:cNvPr id="4" name="Table 3"/>
          <p:cNvGraphicFramePr>
            <a:graphicFrameLocks noGrp="1"/>
          </p:cNvGraphicFramePr>
          <p:nvPr>
            <p:extLst>
              <p:ext uri="{D42A27DB-BD31-4B8C-83A1-F6EECF244321}">
                <p14:modId xmlns:p14="http://schemas.microsoft.com/office/powerpoint/2010/main" val="3765408158"/>
              </p:ext>
            </p:extLst>
          </p:nvPr>
        </p:nvGraphicFramePr>
        <p:xfrm>
          <a:off x="2438400" y="4006970"/>
          <a:ext cx="7315200" cy="1849120"/>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gridCol w="1219200">
                  <a:extLst>
                    <a:ext uri="{9D8B030D-6E8A-4147-A177-3AD203B41FA5}">
                      <a16:colId xmlns:a16="http://schemas.microsoft.com/office/drawing/2014/main" val="20005"/>
                    </a:ext>
                  </a:extLst>
                </a:gridCol>
              </a:tblGrid>
              <a:tr h="152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1" dirty="0">
                          <a:latin typeface="Cambria Math" pitchFamily="18" charset="0"/>
                          <a:ea typeface="Cambria Math" pitchFamily="18" charset="0"/>
                        </a:rPr>
                        <a:t>p</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1" dirty="0">
                          <a:latin typeface="Cambria Math" pitchFamily="18" charset="0"/>
                          <a:ea typeface="Cambria Math" pitchFamily="18" charset="0"/>
                        </a:rPr>
                        <a:t>q</a:t>
                      </a:r>
                      <a:endParaRPr lang="en-US" dirty="0"/>
                    </a:p>
                  </a:txBody>
                  <a:tcPr/>
                </a:tc>
                <a:tc>
                  <a:txBody>
                    <a:bodyPr/>
                    <a:lstStyle/>
                    <a:p>
                      <a:r>
                        <a:rPr lang="en-US" dirty="0">
                          <a:latin typeface="Cambria Math"/>
                          <a:ea typeface="Cambria Math"/>
                        </a:rPr>
                        <a:t>¬ </a:t>
                      </a:r>
                      <a:r>
                        <a:rPr lang="en-US" i="1" dirty="0">
                          <a:latin typeface="Cambria Math" pitchFamily="18" charset="0"/>
                          <a:ea typeface="Cambria Math" pitchFamily="18" charset="0"/>
                        </a:rPr>
                        <a:t>p</a:t>
                      </a:r>
                      <a:endParaRPr lang="en-US" dirty="0"/>
                    </a:p>
                  </a:txBody>
                  <a:tcPr/>
                </a:tc>
                <a:tc>
                  <a:txBody>
                    <a:bodyPr/>
                    <a:lstStyle/>
                    <a:p>
                      <a:r>
                        <a:rPr lang="en-US" dirty="0">
                          <a:latin typeface="Cambria Math"/>
                          <a:ea typeface="Cambria Math"/>
                        </a:rPr>
                        <a:t>¬ </a:t>
                      </a:r>
                      <a:r>
                        <a:rPr lang="en-US" i="1" dirty="0">
                          <a:latin typeface="Cambria Math" pitchFamily="18" charset="0"/>
                          <a:ea typeface="Cambria Math" pitchFamily="18" charset="0"/>
                        </a:rPr>
                        <a:t>q</a:t>
                      </a:r>
                      <a:endParaRPr lang="en-US" dirty="0"/>
                    </a:p>
                  </a:txBody>
                  <a:tcPr/>
                </a:tc>
                <a:tc>
                  <a:txBody>
                    <a:bodyPr/>
                    <a:lstStyle/>
                    <a:p>
                      <a:r>
                        <a:rPr lang="en-US" sz="1800" i="1" dirty="0">
                          <a:latin typeface="Cambria Math" pitchFamily="18" charset="0"/>
                          <a:ea typeface="Cambria Math" pitchFamily="18" charset="0"/>
                        </a:rPr>
                        <a:t>p </a:t>
                      </a:r>
                      <a:r>
                        <a:rPr lang="en-US" sz="1800" dirty="0">
                          <a:latin typeface="Cambria Math"/>
                          <a:ea typeface="Cambria Math"/>
                        </a:rPr>
                        <a:t>→</a:t>
                      </a:r>
                      <a:r>
                        <a:rPr lang="en-US" sz="1800" i="1" dirty="0">
                          <a:latin typeface="Cambria Math" pitchFamily="18" charset="0"/>
                          <a:ea typeface="Cambria Math" pitchFamily="18" charset="0"/>
                        </a:rPr>
                        <a:t>q</a:t>
                      </a:r>
                      <a:r>
                        <a:rPr lang="en-US" dirty="0"/>
                        <a:t> </a:t>
                      </a:r>
                    </a:p>
                  </a:txBody>
                  <a:tcPr/>
                </a:tc>
                <a:tc>
                  <a:txBody>
                    <a:bodyPr/>
                    <a:lstStyle/>
                    <a:p>
                      <a:r>
                        <a:rPr lang="en-US" dirty="0">
                          <a:latin typeface="Cambria Math"/>
                          <a:ea typeface="Cambria Math"/>
                        </a:rPr>
                        <a:t>¬</a:t>
                      </a:r>
                      <a:r>
                        <a:rPr lang="en-US" i="1" dirty="0">
                          <a:latin typeface="Cambria Math" pitchFamily="18" charset="0"/>
                          <a:ea typeface="Cambria Math" pitchFamily="18" charset="0"/>
                        </a:rPr>
                        <a:t>q </a:t>
                      </a:r>
                      <a:r>
                        <a:rPr lang="en-US" dirty="0">
                          <a:latin typeface="Cambria Math"/>
                          <a:ea typeface="Cambria Math"/>
                        </a:rPr>
                        <a:t>→ ¬ </a:t>
                      </a:r>
                      <a:r>
                        <a:rPr lang="en-US" i="1" dirty="0">
                          <a:latin typeface="Cambria Math" pitchFamily="18" charset="0"/>
                          <a:ea typeface="Cambria Math" pitchFamily="18" charset="0"/>
                        </a:rPr>
                        <a:t>p</a:t>
                      </a:r>
                      <a:r>
                        <a:rPr lang="en-US" dirty="0"/>
                        <a:t> </a:t>
                      </a:r>
                    </a:p>
                  </a:txBody>
                  <a:tcPr/>
                </a:tc>
                <a:extLst>
                  <a:ext uri="{0D108BD9-81ED-4DB2-BD59-A6C34878D82A}">
                    <a16:rowId xmlns:a16="http://schemas.microsoft.com/office/drawing/2014/main" val="10000"/>
                  </a:ext>
                </a:extLst>
              </a:tr>
              <a:tr h="370840">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1"/>
                  </a:ext>
                </a:extLst>
              </a:tr>
              <a:tr h="370840">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F</a:t>
                      </a:r>
                    </a:p>
                  </a:txBody>
                  <a:tcPr/>
                </a:tc>
                <a:extLst>
                  <a:ext uri="{0D108BD9-81ED-4DB2-BD59-A6C34878D82A}">
                    <a16:rowId xmlns:a16="http://schemas.microsoft.com/office/drawing/2014/main" val="10002"/>
                  </a:ext>
                </a:extLst>
              </a:tr>
              <a:tr h="370840">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3"/>
                  </a:ext>
                </a:extLst>
              </a:tr>
              <a:tr h="370840">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4"/>
                  </a:ext>
                </a:extLst>
              </a:tr>
            </a:tbl>
          </a:graphicData>
        </a:graphic>
      </p:graphicFrame>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16455"/>
    </mc:Choice>
    <mc:Fallback>
      <p:transition spd="slow" advTm="1164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normAutofit/>
          </a:bodyPr>
          <a:lstStyle/>
          <a:p>
            <a:r>
              <a:rPr lang="en-US" b="1" dirty="0">
                <a:solidFill>
                  <a:schemeClr val="bg1"/>
                </a:solidFill>
              </a:rPr>
              <a:t>Using a Truth Table to Show  Non-Equivalence</a:t>
            </a:r>
          </a:p>
        </p:txBody>
      </p:sp>
      <p:sp>
        <p:nvSpPr>
          <p:cNvPr id="3" name="Content Placeholder 2"/>
          <p:cNvSpPr>
            <a:spLocks noGrp="1"/>
          </p:cNvSpPr>
          <p:nvPr>
            <p:ph idx="4294967295"/>
          </p:nvPr>
        </p:nvSpPr>
        <p:spPr>
          <a:xfrm>
            <a:off x="776378" y="1842877"/>
            <a:ext cx="10515600" cy="4351338"/>
          </a:xfrm>
        </p:spPr>
        <p:txBody>
          <a:bodyPr/>
          <a:lstStyle/>
          <a:p>
            <a:pPr>
              <a:buNone/>
            </a:pPr>
            <a:r>
              <a:rPr lang="en-US" b="1" dirty="0"/>
              <a:t>  Example</a:t>
            </a:r>
            <a:r>
              <a:rPr lang="en-US" dirty="0"/>
              <a:t>: Show using truth tables that neither  the converse nor inverse of an implication are not equivalent to the implication.</a:t>
            </a:r>
          </a:p>
          <a:p>
            <a:pPr>
              <a:buNone/>
            </a:pPr>
            <a:r>
              <a:rPr lang="en-US" dirty="0"/>
              <a:t>   </a:t>
            </a:r>
            <a:r>
              <a:rPr lang="en-US" b="1" dirty="0"/>
              <a:t>Solution:</a:t>
            </a:r>
            <a:r>
              <a:rPr lang="en-US" dirty="0"/>
              <a:t> </a:t>
            </a:r>
          </a:p>
        </p:txBody>
      </p:sp>
      <p:graphicFrame>
        <p:nvGraphicFramePr>
          <p:cNvPr id="4" name="Table 3"/>
          <p:cNvGraphicFramePr>
            <a:graphicFrameLocks noGrp="1"/>
          </p:cNvGraphicFramePr>
          <p:nvPr>
            <p:extLst>
              <p:ext uri="{D42A27DB-BD31-4B8C-83A1-F6EECF244321}">
                <p14:modId xmlns:p14="http://schemas.microsoft.com/office/powerpoint/2010/main" val="874697944"/>
              </p:ext>
            </p:extLst>
          </p:nvPr>
        </p:nvGraphicFramePr>
        <p:xfrm>
          <a:off x="2057402" y="3510280"/>
          <a:ext cx="8458198" cy="2123440"/>
        </p:xfrm>
        <a:graphic>
          <a:graphicData uri="http://schemas.openxmlformats.org/drawingml/2006/table">
            <a:tbl>
              <a:tblPr firstRow="1" bandRow="1">
                <a:tableStyleId>{5C22544A-7EE6-4342-B048-85BDC9FD1C3A}</a:tableStyleId>
              </a:tblPr>
              <a:tblGrid>
                <a:gridCol w="1208314">
                  <a:extLst>
                    <a:ext uri="{9D8B030D-6E8A-4147-A177-3AD203B41FA5}">
                      <a16:colId xmlns:a16="http://schemas.microsoft.com/office/drawing/2014/main" val="20000"/>
                    </a:ext>
                  </a:extLst>
                </a:gridCol>
                <a:gridCol w="1208314">
                  <a:extLst>
                    <a:ext uri="{9D8B030D-6E8A-4147-A177-3AD203B41FA5}">
                      <a16:colId xmlns:a16="http://schemas.microsoft.com/office/drawing/2014/main" val="20001"/>
                    </a:ext>
                  </a:extLst>
                </a:gridCol>
                <a:gridCol w="1208314">
                  <a:extLst>
                    <a:ext uri="{9D8B030D-6E8A-4147-A177-3AD203B41FA5}">
                      <a16:colId xmlns:a16="http://schemas.microsoft.com/office/drawing/2014/main" val="20002"/>
                    </a:ext>
                  </a:extLst>
                </a:gridCol>
                <a:gridCol w="1208314">
                  <a:extLst>
                    <a:ext uri="{9D8B030D-6E8A-4147-A177-3AD203B41FA5}">
                      <a16:colId xmlns:a16="http://schemas.microsoft.com/office/drawing/2014/main" val="20003"/>
                    </a:ext>
                  </a:extLst>
                </a:gridCol>
                <a:gridCol w="1208314">
                  <a:extLst>
                    <a:ext uri="{9D8B030D-6E8A-4147-A177-3AD203B41FA5}">
                      <a16:colId xmlns:a16="http://schemas.microsoft.com/office/drawing/2014/main" val="20004"/>
                    </a:ext>
                  </a:extLst>
                </a:gridCol>
                <a:gridCol w="1208314">
                  <a:extLst>
                    <a:ext uri="{9D8B030D-6E8A-4147-A177-3AD203B41FA5}">
                      <a16:colId xmlns:a16="http://schemas.microsoft.com/office/drawing/2014/main" val="20005"/>
                    </a:ext>
                  </a:extLst>
                </a:gridCol>
                <a:gridCol w="1208314">
                  <a:extLst>
                    <a:ext uri="{9D8B030D-6E8A-4147-A177-3AD203B41FA5}">
                      <a16:colId xmlns:a16="http://schemas.microsoft.com/office/drawing/2014/main" val="20006"/>
                    </a:ext>
                  </a:extLst>
                </a:gridCol>
              </a:tblGrid>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1" dirty="0">
                          <a:latin typeface="Cambria Math" pitchFamily="18" charset="0"/>
                          <a:ea typeface="Cambria Math" pitchFamily="18" charset="0"/>
                        </a:rPr>
                        <a:t>p</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1" dirty="0">
                          <a:latin typeface="Cambria Math" pitchFamily="18" charset="0"/>
                          <a:ea typeface="Cambria Math" pitchFamily="18" charset="0"/>
                        </a:rPr>
                        <a:t>q</a:t>
                      </a:r>
                      <a:endParaRPr lang="en-US" dirty="0"/>
                    </a:p>
                  </a:txBody>
                  <a:tcPr/>
                </a:tc>
                <a:tc>
                  <a:txBody>
                    <a:bodyPr/>
                    <a:lstStyle/>
                    <a:p>
                      <a:r>
                        <a:rPr lang="en-US" dirty="0">
                          <a:latin typeface="Cambria Math"/>
                          <a:ea typeface="Cambria Math"/>
                        </a:rPr>
                        <a:t>¬ </a:t>
                      </a:r>
                      <a:r>
                        <a:rPr lang="en-US" i="1" dirty="0">
                          <a:latin typeface="Cambria Math" pitchFamily="18" charset="0"/>
                          <a:ea typeface="Cambria Math" pitchFamily="18" charset="0"/>
                        </a:rPr>
                        <a:t>p</a:t>
                      </a:r>
                      <a:endParaRPr lang="en-US" dirty="0"/>
                    </a:p>
                  </a:txBody>
                  <a:tcPr/>
                </a:tc>
                <a:tc>
                  <a:txBody>
                    <a:bodyPr/>
                    <a:lstStyle/>
                    <a:p>
                      <a:r>
                        <a:rPr lang="en-US" dirty="0">
                          <a:latin typeface="Cambria Math"/>
                          <a:ea typeface="Cambria Math"/>
                        </a:rPr>
                        <a:t>¬ </a:t>
                      </a:r>
                      <a:r>
                        <a:rPr lang="en-US" i="1" dirty="0">
                          <a:latin typeface="Cambria Math" pitchFamily="18" charset="0"/>
                          <a:ea typeface="Cambria Math" pitchFamily="18" charset="0"/>
                        </a:rPr>
                        <a:t>q</a:t>
                      </a:r>
                      <a:endParaRPr lang="en-US" dirty="0"/>
                    </a:p>
                  </a:txBody>
                  <a:tcPr/>
                </a:tc>
                <a:tc>
                  <a:txBody>
                    <a:bodyPr/>
                    <a:lstStyle/>
                    <a:p>
                      <a:r>
                        <a:rPr lang="en-US" sz="1800" i="1" dirty="0">
                          <a:latin typeface="Cambria Math" pitchFamily="18" charset="0"/>
                          <a:ea typeface="Cambria Math" pitchFamily="18" charset="0"/>
                        </a:rPr>
                        <a:t>p </a:t>
                      </a:r>
                      <a:r>
                        <a:rPr lang="en-US" sz="1800" dirty="0">
                          <a:latin typeface="Cambria Math"/>
                          <a:ea typeface="Cambria Math"/>
                        </a:rPr>
                        <a:t>→</a:t>
                      </a:r>
                      <a:r>
                        <a:rPr lang="en-US" sz="1800" i="1" dirty="0">
                          <a:latin typeface="Cambria Math" pitchFamily="18" charset="0"/>
                          <a:ea typeface="Cambria Math" pitchFamily="18" charset="0"/>
                        </a:rPr>
                        <a:t>q</a:t>
                      </a:r>
                      <a:r>
                        <a:rPr lang="en-US" dirty="0"/>
                        <a:t>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Cambria Math"/>
                          <a:ea typeface="Cambria Math"/>
                        </a:rPr>
                        <a:t>¬ </a:t>
                      </a:r>
                      <a:r>
                        <a:rPr lang="en-US" i="1" dirty="0">
                          <a:latin typeface="Cambria Math" pitchFamily="18" charset="0"/>
                          <a:ea typeface="Cambria Math" pitchFamily="18" charset="0"/>
                        </a:rPr>
                        <a:t>p </a:t>
                      </a:r>
                      <a:r>
                        <a:rPr lang="en-US" sz="1800" dirty="0">
                          <a:latin typeface="Cambria Math"/>
                          <a:ea typeface="Cambria Math"/>
                        </a:rPr>
                        <a:t>→</a:t>
                      </a:r>
                      <a:r>
                        <a:rPr lang="en-US" dirty="0">
                          <a:latin typeface="Cambria Math"/>
                          <a:ea typeface="Cambria Math"/>
                        </a:rPr>
                        <a:t>¬ </a:t>
                      </a:r>
                      <a:r>
                        <a:rPr lang="en-US" i="1" dirty="0">
                          <a:latin typeface="Cambria Math" pitchFamily="18" charset="0"/>
                          <a:ea typeface="Cambria Math" pitchFamily="18" charset="0"/>
                        </a:rPr>
                        <a:t>q</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inverse</a:t>
                      </a:r>
                    </a:p>
                  </a:txBody>
                  <a:tcPr/>
                </a:tc>
                <a:tc>
                  <a:txBody>
                    <a:bodyPr/>
                    <a:lstStyle/>
                    <a:p>
                      <a:r>
                        <a:rPr lang="en-US" i="1" dirty="0">
                          <a:latin typeface="Cambria Math" pitchFamily="18" charset="0"/>
                          <a:ea typeface="Cambria Math" pitchFamily="18" charset="0"/>
                        </a:rPr>
                        <a:t>q </a:t>
                      </a:r>
                      <a:r>
                        <a:rPr lang="en-US" dirty="0">
                          <a:latin typeface="Cambria Math"/>
                          <a:ea typeface="Cambria Math"/>
                        </a:rPr>
                        <a:t>→ </a:t>
                      </a:r>
                      <a:r>
                        <a:rPr lang="en-US" i="1" dirty="0">
                          <a:latin typeface="Cambria Math" pitchFamily="18" charset="0"/>
                          <a:ea typeface="Cambria Math" pitchFamily="18" charset="0"/>
                        </a:rPr>
                        <a:t>p</a:t>
                      </a:r>
                      <a:r>
                        <a:rPr lang="en-US" dirty="0"/>
                        <a:t> </a:t>
                      </a:r>
                      <a:r>
                        <a:rPr lang="en-US" b="1" dirty="0"/>
                        <a:t>converse</a:t>
                      </a:r>
                      <a:endParaRPr lang="en-US" dirty="0"/>
                    </a:p>
                  </a:txBody>
                  <a:tcPr/>
                </a:tc>
                <a:extLst>
                  <a:ext uri="{0D108BD9-81ED-4DB2-BD59-A6C34878D82A}">
                    <a16:rowId xmlns:a16="http://schemas.microsoft.com/office/drawing/2014/main" val="10000"/>
                  </a:ext>
                </a:extLst>
              </a:tr>
              <a:tr h="370840">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1"/>
                  </a:ext>
                </a:extLst>
              </a:tr>
              <a:tr h="370840">
                <a:tc>
                  <a:txBody>
                    <a:bodyPr/>
                    <a:lstStyle/>
                    <a:p>
                      <a:r>
                        <a:rPr lang="en-US" dirty="0"/>
                        <a:t>T</a:t>
                      </a:r>
                    </a:p>
                  </a:txBody>
                  <a:tcPr/>
                </a:tc>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2"/>
                  </a:ext>
                </a:extLst>
              </a:tr>
              <a:tr h="370840">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F</a:t>
                      </a:r>
                    </a:p>
                  </a:txBody>
                  <a:tcPr/>
                </a:tc>
                <a:tc>
                  <a:txBody>
                    <a:bodyPr/>
                    <a:lstStyle/>
                    <a:p>
                      <a:r>
                        <a:rPr lang="en-US" dirty="0"/>
                        <a:t>T</a:t>
                      </a:r>
                    </a:p>
                  </a:txBody>
                  <a:tcPr/>
                </a:tc>
                <a:tc>
                  <a:txBody>
                    <a:bodyPr/>
                    <a:lstStyle/>
                    <a:p>
                      <a:r>
                        <a:rPr lang="en-US" dirty="0"/>
                        <a:t>F</a:t>
                      </a:r>
                    </a:p>
                  </a:txBody>
                  <a:tcPr/>
                </a:tc>
                <a:tc>
                  <a:txBody>
                    <a:bodyPr/>
                    <a:lstStyle/>
                    <a:p>
                      <a:r>
                        <a:rPr lang="en-US" dirty="0"/>
                        <a:t>F</a:t>
                      </a:r>
                    </a:p>
                  </a:txBody>
                  <a:tcPr/>
                </a:tc>
                <a:extLst>
                  <a:ext uri="{0D108BD9-81ED-4DB2-BD59-A6C34878D82A}">
                    <a16:rowId xmlns:a16="http://schemas.microsoft.com/office/drawing/2014/main" val="10003"/>
                  </a:ext>
                </a:extLst>
              </a:tr>
              <a:tr h="370840">
                <a:tc>
                  <a:txBody>
                    <a:bodyPr/>
                    <a:lstStyle/>
                    <a:p>
                      <a:r>
                        <a:rPr lang="en-US" dirty="0"/>
                        <a:t>F</a:t>
                      </a:r>
                    </a:p>
                  </a:txBody>
                  <a:tcPr/>
                </a:tc>
                <a:tc>
                  <a:txBody>
                    <a:bodyPr/>
                    <a:lstStyle/>
                    <a:p>
                      <a:r>
                        <a:rPr lang="en-US" dirty="0"/>
                        <a:t>F</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tc>
                  <a:txBody>
                    <a:bodyPr/>
                    <a:lstStyle/>
                    <a:p>
                      <a:r>
                        <a:rPr lang="en-US" dirty="0"/>
                        <a:t>T</a:t>
                      </a:r>
                    </a:p>
                  </a:txBody>
                  <a:tcPr/>
                </a:tc>
                <a:extLst>
                  <a:ext uri="{0D108BD9-81ED-4DB2-BD59-A6C34878D82A}">
                    <a16:rowId xmlns:a16="http://schemas.microsoft.com/office/drawing/2014/main" val="10004"/>
                  </a:ext>
                </a:extLst>
              </a:tr>
            </a:tbl>
          </a:graphicData>
        </a:graphic>
      </p:graphicFrame>
      <p:sp>
        <p:nvSpPr>
          <p:cNvPr id="5" name="Rectangle 4"/>
          <p:cNvSpPr/>
          <p:nvPr/>
        </p:nvSpPr>
        <p:spPr>
          <a:xfrm>
            <a:off x="6934200" y="4572000"/>
            <a:ext cx="3581400" cy="304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8420"/>
    </mc:Choice>
    <mc:Fallback>
      <p:transition spd="slow" advTm="584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383024" y="475210"/>
            <a:ext cx="3425952"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753360">
              <a:lnSpc>
                <a:spcPct val="100000"/>
              </a:lnSpc>
              <a:spcBef>
                <a:spcPts val="100"/>
              </a:spcBef>
            </a:pPr>
            <a:r>
              <a:rPr b="1" spc="-10" dirty="0">
                <a:solidFill>
                  <a:schemeClr val="bg1"/>
                </a:solidFill>
              </a:rPr>
              <a:t>Exercise</a:t>
            </a:r>
          </a:p>
        </p:txBody>
      </p:sp>
      <p:sp>
        <p:nvSpPr>
          <p:cNvPr id="4" name="object 4"/>
          <p:cNvSpPr txBox="1"/>
          <p:nvPr/>
        </p:nvSpPr>
        <p:spPr>
          <a:xfrm>
            <a:off x="1783154" y="2856144"/>
            <a:ext cx="7672705" cy="754380"/>
          </a:xfrm>
          <a:prstGeom prst="rect">
            <a:avLst/>
          </a:prstGeom>
        </p:spPr>
        <p:txBody>
          <a:bodyPr vert="horz" wrap="square" lIns="0" tIns="12700" rIns="0" bIns="0" rtlCol="0">
            <a:spAutoFit/>
          </a:bodyPr>
          <a:lstStyle/>
          <a:p>
            <a:pPr marL="356870" indent="-344805">
              <a:lnSpc>
                <a:spcPts val="2870"/>
              </a:lnSpc>
              <a:spcBef>
                <a:spcPts val="100"/>
              </a:spcBef>
              <a:buFont typeface="Arial"/>
              <a:buChar char="•"/>
              <a:tabLst>
                <a:tab pos="356870" algn="l"/>
                <a:tab pos="357505" algn="l"/>
                <a:tab pos="5439410" algn="l"/>
              </a:tabLst>
            </a:pPr>
            <a:r>
              <a:rPr sz="2400" dirty="0">
                <a:latin typeface="Century Gothic"/>
                <a:cs typeface="Century Gothic"/>
              </a:rPr>
              <a:t>Prove</a:t>
            </a:r>
            <a:r>
              <a:rPr sz="2400" spc="-35" dirty="0">
                <a:latin typeface="Century Gothic"/>
                <a:cs typeface="Century Gothic"/>
              </a:rPr>
              <a:t> </a:t>
            </a:r>
            <a:r>
              <a:rPr sz="2400" dirty="0">
                <a:latin typeface="Century Gothic"/>
                <a:cs typeface="Century Gothic"/>
              </a:rPr>
              <a:t>that</a:t>
            </a:r>
            <a:r>
              <a:rPr sz="2400" spc="5" dirty="0">
                <a:latin typeface="Century Gothic"/>
                <a:cs typeface="Century Gothic"/>
              </a:rPr>
              <a:t> </a:t>
            </a: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statement (P</a:t>
            </a:r>
            <a:r>
              <a:rPr sz="2400" spc="20" dirty="0">
                <a:latin typeface="Century Gothic"/>
                <a:cs typeface="Century Gothic"/>
              </a:rPr>
              <a:t> </a:t>
            </a:r>
            <a:r>
              <a:rPr sz="2400" dirty="0">
                <a:latin typeface="Century Gothic"/>
                <a:cs typeface="Century Gothic"/>
              </a:rPr>
              <a:t>→</a:t>
            </a:r>
            <a:r>
              <a:rPr sz="2400" spc="-40" dirty="0">
                <a:latin typeface="Century Gothic"/>
                <a:cs typeface="Century Gothic"/>
              </a:rPr>
              <a:t> </a:t>
            </a:r>
            <a:r>
              <a:rPr sz="2400" spc="-25" dirty="0">
                <a:latin typeface="Century Gothic"/>
                <a:cs typeface="Century Gothic"/>
              </a:rPr>
              <a:t>Q)</a:t>
            </a:r>
            <a:r>
              <a:rPr sz="2400" dirty="0">
                <a:latin typeface="Century Gothic"/>
                <a:cs typeface="Century Gothic"/>
              </a:rPr>
              <a:t>	is equivalent</a:t>
            </a:r>
            <a:r>
              <a:rPr sz="2400" spc="-65" dirty="0">
                <a:latin typeface="Century Gothic"/>
                <a:cs typeface="Century Gothic"/>
              </a:rPr>
              <a:t> </a:t>
            </a:r>
            <a:r>
              <a:rPr sz="2400" spc="-25" dirty="0">
                <a:latin typeface="Century Gothic"/>
                <a:cs typeface="Century Gothic"/>
              </a:rPr>
              <a:t>to</a:t>
            </a:r>
            <a:endParaRPr sz="2400" dirty="0">
              <a:latin typeface="Century Gothic"/>
              <a:cs typeface="Century Gothic"/>
            </a:endParaRPr>
          </a:p>
          <a:p>
            <a:pPr marL="356870">
              <a:lnSpc>
                <a:spcPts val="2870"/>
              </a:lnSpc>
            </a:pPr>
            <a:r>
              <a:rPr sz="2400" dirty="0">
                <a:latin typeface="Century Gothic"/>
                <a:cs typeface="Century Gothic"/>
              </a:rPr>
              <a:t>the statement</a:t>
            </a:r>
            <a:r>
              <a:rPr sz="2400" spc="30" dirty="0">
                <a:latin typeface="Century Gothic"/>
                <a:cs typeface="Century Gothic"/>
              </a:rPr>
              <a:t> </a:t>
            </a:r>
            <a:r>
              <a:rPr sz="2400" dirty="0">
                <a:latin typeface="Century Gothic"/>
                <a:cs typeface="Century Gothic"/>
              </a:rPr>
              <a:t>(¬</a:t>
            </a:r>
            <a:r>
              <a:rPr sz="2400" spc="5" dirty="0">
                <a:latin typeface="Century Gothic"/>
                <a:cs typeface="Century Gothic"/>
              </a:rPr>
              <a:t> </a:t>
            </a:r>
            <a:r>
              <a:rPr sz="2400" dirty="0">
                <a:latin typeface="Century Gothic"/>
                <a:cs typeface="Century Gothic"/>
              </a:rPr>
              <a:t>P</a:t>
            </a:r>
            <a:r>
              <a:rPr sz="2400" spc="-35" dirty="0">
                <a:latin typeface="Century Gothic"/>
                <a:cs typeface="Century Gothic"/>
              </a:rPr>
              <a:t> </a:t>
            </a:r>
            <a:r>
              <a:rPr sz="2400" dirty="0">
                <a:latin typeface="Cambria Math"/>
                <a:cs typeface="Cambria Math"/>
              </a:rPr>
              <a:t>∨</a:t>
            </a:r>
            <a:r>
              <a:rPr sz="2400" spc="85" dirty="0">
                <a:latin typeface="Cambria Math"/>
                <a:cs typeface="Cambria Math"/>
              </a:rPr>
              <a:t> </a:t>
            </a:r>
            <a:r>
              <a:rPr sz="2400" dirty="0">
                <a:latin typeface="Century Gothic"/>
                <a:cs typeface="Century Gothic"/>
              </a:rPr>
              <a:t>Q)</a:t>
            </a:r>
            <a:r>
              <a:rPr sz="2400" spc="-35" dirty="0">
                <a:latin typeface="Century Gothic"/>
                <a:cs typeface="Century Gothic"/>
              </a:rPr>
              <a:t> </a:t>
            </a:r>
            <a:r>
              <a:rPr sz="2400" dirty="0">
                <a:latin typeface="Century Gothic"/>
                <a:cs typeface="Century Gothic"/>
              </a:rPr>
              <a:t>using</a:t>
            </a:r>
            <a:r>
              <a:rPr sz="2400" spc="-55" dirty="0">
                <a:latin typeface="Century Gothic"/>
                <a:cs typeface="Century Gothic"/>
              </a:rPr>
              <a:t> </a:t>
            </a:r>
            <a:r>
              <a:rPr sz="2400" dirty="0">
                <a:latin typeface="Century Gothic"/>
                <a:cs typeface="Century Gothic"/>
              </a:rPr>
              <a:t>truth</a:t>
            </a:r>
            <a:r>
              <a:rPr sz="2400" spc="60" dirty="0">
                <a:latin typeface="Century Gothic"/>
                <a:cs typeface="Century Gothic"/>
              </a:rPr>
              <a:t> </a:t>
            </a:r>
            <a:r>
              <a:rPr sz="2400" spc="-10" dirty="0">
                <a:latin typeface="Century Gothic"/>
                <a:cs typeface="Century Gothic"/>
              </a:rPr>
              <a:t>tables.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38800"/>
    </mc:Choice>
    <mc:Fallback>
      <p:transition spd="slow" advTm="388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DC2A16-F1CF-DD3F-EE27-DE79CFEA55AE}"/>
              </a:ext>
            </a:extLst>
          </p:cNvPr>
          <p:cNvSpPr txBox="1"/>
          <p:nvPr/>
        </p:nvSpPr>
        <p:spPr>
          <a:xfrm>
            <a:off x="1345721" y="293299"/>
            <a:ext cx="7349705" cy="1200329"/>
          </a:xfrm>
          <a:prstGeom prst="rect">
            <a:avLst/>
          </a:prstGeom>
          <a:noFill/>
        </p:spPr>
        <p:txBody>
          <a:bodyPr wrap="square" rtlCol="0">
            <a:spAutoFit/>
          </a:bodyPr>
          <a:lstStyle/>
          <a:p>
            <a:r>
              <a:rPr lang="en-US" sz="3600" b="1" i="0" u="none" strike="noStrike" baseline="0" dirty="0">
                <a:solidFill>
                  <a:srgbClr val="00FFFF"/>
                </a:solidFill>
                <a:latin typeface="Times New Roman" panose="02020603050405020304" pitchFamily="18" charset="0"/>
                <a:cs typeface="Times New Roman" panose="02020603050405020304" pitchFamily="18" charset="0"/>
              </a:rPr>
              <a:t>Applications of Propositional Logic</a:t>
            </a:r>
          </a:p>
          <a:p>
            <a:r>
              <a:rPr lang="en-US" sz="3600" b="1" i="0" u="none" strike="noStrike" baseline="0" dirty="0">
                <a:solidFill>
                  <a:srgbClr val="00FFFF"/>
                </a:solidFill>
                <a:latin typeface="Times New Roman" panose="02020603050405020304" pitchFamily="18" charset="0"/>
                <a:cs typeface="Times New Roman" panose="02020603050405020304" pitchFamily="18" charset="0"/>
              </a:rPr>
              <a:t>Translating English Sentences</a:t>
            </a:r>
            <a:endParaRPr lang="en-US" sz="36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7D8CD81-7483-84CF-E3DF-407488073B5A}"/>
              </a:ext>
            </a:extLst>
          </p:cNvPr>
          <p:cNvSpPr txBox="1"/>
          <p:nvPr/>
        </p:nvSpPr>
        <p:spPr>
          <a:xfrm>
            <a:off x="1233577" y="1949570"/>
            <a:ext cx="9126748" cy="2862322"/>
          </a:xfrm>
          <a:prstGeom prst="rect">
            <a:avLst/>
          </a:prstGeom>
          <a:noFill/>
        </p:spPr>
        <p:txBody>
          <a:bodyPr wrap="square" rtlCol="0">
            <a:spAutoFit/>
          </a:bodyPr>
          <a:lstStyle/>
          <a:p>
            <a:pPr algn="l"/>
            <a:r>
              <a:rPr lang="en-US" sz="3600" dirty="0">
                <a:latin typeface="Times-Roman"/>
              </a:rPr>
              <a:t>O</a:t>
            </a:r>
            <a:r>
              <a:rPr lang="en-US" sz="3600" b="0" i="0" u="none" strike="noStrike" baseline="0" dirty="0">
                <a:latin typeface="Times-Roman"/>
              </a:rPr>
              <a:t>nce we have translated sentences from English into logical expressions we can analyze these logical expressions to determine their truth values, we can manipulate them, and we can use rules of inference to reason about them.</a:t>
            </a:r>
            <a:endParaRPr lang="en-US" sz="3600" dirty="0"/>
          </a:p>
        </p:txBody>
      </p:sp>
    </p:spTree>
    <p:extLst>
      <p:ext uri="{BB962C8B-B14F-4D97-AF65-F5344CB8AC3E}">
        <p14:creationId xmlns:p14="http://schemas.microsoft.com/office/powerpoint/2010/main" val="3060376005"/>
      </p:ext>
    </p:extLst>
  </p:cSld>
  <p:clrMapOvr>
    <a:masterClrMapping/>
  </p:clrMapOvr>
  <mc:AlternateContent xmlns:mc="http://schemas.openxmlformats.org/markup-compatibility/2006">
    <mc:Choice xmlns:p14="http://schemas.microsoft.com/office/powerpoint/2010/main" Requires="p14">
      <p:transition spd="slow" p14:dur="2000" advTm="56369"/>
    </mc:Choice>
    <mc:Fallback>
      <p:transition spd="slow" advTm="5636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BD8538-963D-032B-8ABE-B8C6DBEF7B26}"/>
              </a:ext>
            </a:extLst>
          </p:cNvPr>
          <p:cNvSpPr txBox="1">
            <a:spLocks/>
          </p:cNvSpPr>
          <p:nvPr/>
        </p:nvSpPr>
        <p:spPr>
          <a:xfrm>
            <a:off x="1268083" y="1823336"/>
            <a:ext cx="8942717" cy="43891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Steps to convert an English sentence to a statement in propositional logic</a:t>
            </a:r>
          </a:p>
          <a:p>
            <a:pPr lvl="1"/>
            <a:r>
              <a:rPr lang="en-US" dirty="0"/>
              <a:t>Identify atomic propositions and represent using propositional variables.</a:t>
            </a:r>
          </a:p>
          <a:p>
            <a:pPr lvl="1"/>
            <a:r>
              <a:rPr lang="en-US" dirty="0"/>
              <a:t>Determine appropriate logical connectives</a:t>
            </a:r>
          </a:p>
          <a:p>
            <a:r>
              <a:rPr lang="en-US" dirty="0"/>
              <a:t>“If I go to Harry’s or to the country, I will not go shopping.”</a:t>
            </a:r>
          </a:p>
          <a:p>
            <a:pPr lvl="1"/>
            <a:r>
              <a:rPr lang="en-US" i="1" dirty="0"/>
              <a:t>p</a:t>
            </a:r>
            <a:r>
              <a:rPr lang="en-US" dirty="0"/>
              <a:t>: I go to Harry’s</a:t>
            </a:r>
          </a:p>
          <a:p>
            <a:pPr lvl="1"/>
            <a:r>
              <a:rPr lang="en-US" dirty="0"/>
              <a:t>q: I go to the country.</a:t>
            </a:r>
          </a:p>
          <a:p>
            <a:pPr lvl="1"/>
            <a:r>
              <a:rPr lang="en-US" i="1" dirty="0"/>
              <a:t>r</a:t>
            </a:r>
            <a:r>
              <a:rPr lang="en-US" dirty="0"/>
              <a:t>:  I will go shopping.</a:t>
            </a:r>
          </a:p>
          <a:p>
            <a:pPr lvl="1"/>
            <a:endParaRPr lang="en-US" b="1" dirty="0"/>
          </a:p>
          <a:p>
            <a:pPr lvl="1">
              <a:buFont typeface="Arial" panose="020B0604020202020204" pitchFamily="34" charset="0"/>
              <a:buNone/>
            </a:pPr>
            <a:endParaRPr lang="en-US" b="1" dirty="0"/>
          </a:p>
        </p:txBody>
      </p:sp>
      <p:sp>
        <p:nvSpPr>
          <p:cNvPr id="4" name="Title 1">
            <a:extLst>
              <a:ext uri="{FF2B5EF4-FFF2-40B4-BE49-F238E27FC236}">
                <a16:creationId xmlns:a16="http://schemas.microsoft.com/office/drawing/2014/main" id="{E037B99A-D8FB-D6CC-5578-53C87B74F5EE}"/>
              </a:ext>
            </a:extLst>
          </p:cNvPr>
          <p:cNvSpPr txBox="1">
            <a:spLocks/>
          </p:cNvSpPr>
          <p:nvPr/>
        </p:nvSpPr>
        <p:spPr>
          <a:xfrm>
            <a:off x="1173192" y="609601"/>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solidFill>
                  <a:schemeClr val="bg1"/>
                </a:solidFill>
              </a:rPr>
              <a:t>Translating English Sentences</a:t>
            </a:r>
            <a:endParaRPr lang="en-US" b="1" dirty="0">
              <a:solidFill>
                <a:schemeClr val="bg1"/>
              </a:solidFill>
            </a:endParaRPr>
          </a:p>
        </p:txBody>
      </p:sp>
      <p:pic>
        <p:nvPicPr>
          <p:cNvPr id="5" name="Picture 4" descr="addin_tmp.png">
            <a:extLst>
              <a:ext uri="{FF2B5EF4-FFF2-40B4-BE49-F238E27FC236}">
                <a16:creationId xmlns:a16="http://schemas.microsoft.com/office/drawing/2014/main" id="{E88E90DF-50FF-B8ED-E6B5-44DABACB3609}"/>
              </a:ext>
            </a:extLst>
          </p:cNvPr>
          <p:cNvPicPr>
            <a:picLocks noChangeAspect="1"/>
          </p:cNvPicPr>
          <p:nvPr>
            <p:custDataLst>
              <p:tags r:id="rId1"/>
            </p:custDataLst>
          </p:nvPr>
        </p:nvPicPr>
        <p:blipFill>
          <a:blip r:embed="rId3" cstate="print"/>
          <a:stretch>
            <a:fillRect/>
          </a:stretch>
        </p:blipFill>
        <p:spPr>
          <a:xfrm>
            <a:off x="6304471" y="4950124"/>
            <a:ext cx="2065973" cy="382905"/>
          </a:xfrm>
          <a:prstGeom prst="rect">
            <a:avLst/>
          </a:prstGeom>
        </p:spPr>
      </p:pic>
      <p:sp>
        <p:nvSpPr>
          <p:cNvPr id="6" name="TextBox 5">
            <a:extLst>
              <a:ext uri="{FF2B5EF4-FFF2-40B4-BE49-F238E27FC236}">
                <a16:creationId xmlns:a16="http://schemas.microsoft.com/office/drawing/2014/main" id="{45F21324-7B82-760D-47C0-7482D4A81076}"/>
              </a:ext>
            </a:extLst>
          </p:cNvPr>
          <p:cNvSpPr txBox="1"/>
          <p:nvPr/>
        </p:nvSpPr>
        <p:spPr>
          <a:xfrm>
            <a:off x="5771071" y="4264324"/>
            <a:ext cx="3200400" cy="523220"/>
          </a:xfrm>
          <a:prstGeom prst="rect">
            <a:avLst/>
          </a:prstGeom>
          <a:noFill/>
        </p:spPr>
        <p:txBody>
          <a:bodyPr wrap="square" rtlCol="0">
            <a:spAutoFit/>
          </a:bodyPr>
          <a:lstStyle/>
          <a:p>
            <a:r>
              <a:rPr lang="en-US" sz="2800" dirty="0"/>
              <a:t>If </a:t>
            </a:r>
            <a:r>
              <a:rPr lang="en-US" sz="2800" i="1" dirty="0"/>
              <a:t>p</a:t>
            </a:r>
            <a:r>
              <a:rPr lang="en-US" sz="2800" dirty="0"/>
              <a:t> or </a:t>
            </a:r>
            <a:r>
              <a:rPr lang="en-US" sz="2800" i="1" dirty="0"/>
              <a:t>q</a:t>
            </a:r>
            <a:r>
              <a:rPr lang="en-US" sz="2800" dirty="0"/>
              <a:t> then not </a:t>
            </a:r>
            <a:r>
              <a:rPr lang="en-US" sz="2800" i="1" dirty="0"/>
              <a:t>r</a:t>
            </a:r>
            <a:r>
              <a:rPr lang="en-US" sz="2800" dirty="0"/>
              <a:t>.</a:t>
            </a:r>
          </a:p>
        </p:txBody>
      </p:sp>
    </p:spTree>
    <p:extLst>
      <p:ext uri="{BB962C8B-B14F-4D97-AF65-F5344CB8AC3E}">
        <p14:creationId xmlns:p14="http://schemas.microsoft.com/office/powerpoint/2010/main" val="799632232"/>
      </p:ext>
    </p:extLst>
  </p:cSld>
  <p:clrMapOvr>
    <a:masterClrMapping/>
  </p:clrMapOvr>
  <mc:AlternateContent xmlns:mc="http://schemas.openxmlformats.org/markup-compatibility/2006">
    <mc:Choice xmlns:p14="http://schemas.microsoft.com/office/powerpoint/2010/main" Requires="p14">
      <p:transition spd="slow" p14:dur="2000" advTm="97303"/>
    </mc:Choice>
    <mc:Fallback>
      <p:transition spd="slow" advTm="9730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FB6F8-69B4-127C-3E76-4815000A663F}"/>
              </a:ext>
            </a:extLst>
          </p:cNvPr>
          <p:cNvSpPr txBox="1">
            <a:spLocks/>
          </p:cNvSpPr>
          <p:nvPr/>
        </p:nvSpPr>
        <p:spPr>
          <a:xfrm>
            <a:off x="457200" y="704088"/>
            <a:ext cx="8229600" cy="114300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a:t>
            </a:r>
          </a:p>
        </p:txBody>
      </p:sp>
      <p:sp>
        <p:nvSpPr>
          <p:cNvPr id="3" name="Content Placeholder 2">
            <a:extLst>
              <a:ext uri="{FF2B5EF4-FFF2-40B4-BE49-F238E27FC236}">
                <a16:creationId xmlns:a16="http://schemas.microsoft.com/office/drawing/2014/main" id="{AFEC5D26-9A05-935D-706B-D5F43BB02D3E}"/>
              </a:ext>
            </a:extLst>
          </p:cNvPr>
          <p:cNvSpPr txBox="1">
            <a:spLocks/>
          </p:cNvSpPr>
          <p:nvPr/>
        </p:nvSpPr>
        <p:spPr>
          <a:xfrm>
            <a:off x="1492370" y="1764792"/>
            <a:ext cx="8229600" cy="43891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b="1" dirty="0"/>
              <a:t>  Problem:</a:t>
            </a:r>
            <a:r>
              <a:rPr lang="en-US" dirty="0"/>
              <a:t> Translate the following sentence into propositional logic:</a:t>
            </a:r>
          </a:p>
          <a:p>
            <a:pPr>
              <a:buFont typeface="Arial" panose="020B0604020202020204" pitchFamily="34" charset="0"/>
              <a:buNone/>
            </a:pPr>
            <a:r>
              <a:rPr lang="en-US" dirty="0"/>
              <a:t> “You can access the Internet from campus only if you are a computer science major or you are not a freshman.”</a:t>
            </a:r>
          </a:p>
          <a:p>
            <a:pPr>
              <a:buFont typeface="Arial" panose="020B0604020202020204" pitchFamily="34" charset="0"/>
              <a:buNone/>
            </a:pPr>
            <a:r>
              <a:rPr lang="en-US" b="1" dirty="0"/>
              <a:t>  One Solution</a:t>
            </a:r>
            <a:r>
              <a:rPr lang="en-US" dirty="0"/>
              <a:t>: Let </a:t>
            </a:r>
            <a:r>
              <a:rPr lang="en-US" i="1" dirty="0">
                <a:latin typeface="Cambria Math" pitchFamily="18" charset="0"/>
                <a:ea typeface="Cambria Math" pitchFamily="18" charset="0"/>
              </a:rPr>
              <a:t>a</a:t>
            </a:r>
            <a:r>
              <a:rPr lang="en-US" dirty="0"/>
              <a:t>, </a:t>
            </a:r>
            <a:r>
              <a:rPr lang="en-US" i="1" dirty="0">
                <a:latin typeface="Cambria Math" pitchFamily="18" charset="0"/>
                <a:ea typeface="Cambria Math" pitchFamily="18" charset="0"/>
              </a:rPr>
              <a:t>c</a:t>
            </a:r>
            <a:r>
              <a:rPr lang="en-US" dirty="0"/>
              <a:t>, and </a:t>
            </a:r>
            <a:r>
              <a:rPr lang="en-US" i="1" dirty="0">
                <a:latin typeface="Cambria Math" pitchFamily="18" charset="0"/>
                <a:ea typeface="Cambria Math" pitchFamily="18" charset="0"/>
              </a:rPr>
              <a:t>f</a:t>
            </a:r>
            <a:r>
              <a:rPr lang="en-US" dirty="0"/>
              <a:t>  represent respectively “You can access the internet from campus,” “You are a computer science major,” and “You are a freshman.”</a:t>
            </a:r>
          </a:p>
          <a:p>
            <a:pPr>
              <a:buFont typeface="Arial" panose="020B0604020202020204" pitchFamily="34" charset="0"/>
              <a:buNone/>
            </a:pPr>
            <a:r>
              <a:rPr lang="en-US" dirty="0"/>
              <a:t>                  </a:t>
            </a:r>
            <a:r>
              <a:rPr lang="en-US" dirty="0">
                <a:latin typeface="Cambria Math"/>
                <a:ea typeface="Cambria Math"/>
              </a:rPr>
              <a:t>a→ (c ∨ ¬ </a:t>
            </a:r>
            <a:r>
              <a:rPr lang="en-US" i="1" dirty="0">
                <a:latin typeface="Cambria Math" pitchFamily="18" charset="0"/>
                <a:ea typeface="Cambria Math" pitchFamily="18" charset="0"/>
              </a:rPr>
              <a:t>f</a:t>
            </a:r>
            <a:r>
              <a:rPr lang="en-US" dirty="0"/>
              <a:t> )</a:t>
            </a:r>
          </a:p>
          <a:p>
            <a:endParaRPr lang="en-US" dirty="0"/>
          </a:p>
          <a:p>
            <a:pPr>
              <a:buFont typeface="Arial" panose="020B0604020202020204" pitchFamily="34" charset="0"/>
              <a:buNone/>
            </a:pPr>
            <a:endParaRPr lang="en-US" dirty="0"/>
          </a:p>
          <a:p>
            <a:endParaRPr lang="en-US" dirty="0"/>
          </a:p>
          <a:p>
            <a:endParaRPr lang="en-US" dirty="0"/>
          </a:p>
          <a:p>
            <a:endParaRPr lang="en-US" dirty="0"/>
          </a:p>
        </p:txBody>
      </p:sp>
    </p:spTree>
    <p:custDataLst>
      <p:tags r:id="rId1"/>
    </p:custDataLst>
    <p:extLst>
      <p:ext uri="{BB962C8B-B14F-4D97-AF65-F5344CB8AC3E}">
        <p14:creationId xmlns:p14="http://schemas.microsoft.com/office/powerpoint/2010/main" val="3906663919"/>
      </p:ext>
    </p:extLst>
  </p:cSld>
  <p:clrMapOvr>
    <a:masterClrMapping/>
  </p:clrMapOvr>
  <mc:AlternateContent xmlns:mc="http://schemas.openxmlformats.org/markup-compatibility/2006">
    <mc:Choice xmlns:p14="http://schemas.microsoft.com/office/powerpoint/2010/main" Requires="p14">
      <p:transition spd="slow" p14:dur="2000" advTm="137329"/>
    </mc:Choice>
    <mc:Fallback>
      <p:transition spd="slow" advTm="1373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02874" y="324358"/>
            <a:ext cx="4910328" cy="1548384"/>
          </a:xfrm>
          <a:prstGeom prst="rect">
            <a:avLst/>
          </a:prstGeom>
        </p:spPr>
      </p:pic>
      <p:sp>
        <p:nvSpPr>
          <p:cNvPr id="3" name="object 3"/>
          <p:cNvSpPr txBox="1">
            <a:spLocks noGrp="1"/>
          </p:cNvSpPr>
          <p:nvPr>
            <p:ph type="title" idx="4294967295"/>
          </p:nvPr>
        </p:nvSpPr>
        <p:spPr>
          <a:xfrm>
            <a:off x="2881746" y="600148"/>
            <a:ext cx="4003675" cy="688975"/>
          </a:xfrm>
          <a:prstGeom prst="rect">
            <a:avLst/>
          </a:prstGeom>
        </p:spPr>
        <p:txBody>
          <a:bodyPr vert="horz" wrap="square" lIns="0" tIns="12700" rIns="0" bIns="0" rtlCol="0" anchor="ctr">
            <a:spAutoFit/>
          </a:bodyPr>
          <a:lstStyle/>
          <a:p>
            <a:pPr marL="12700">
              <a:lnSpc>
                <a:spcPct val="100000"/>
              </a:lnSpc>
              <a:spcBef>
                <a:spcPts val="100"/>
              </a:spcBef>
            </a:pPr>
            <a:r>
              <a:rPr spc="-10" dirty="0">
                <a:solidFill>
                  <a:schemeClr val="bg1"/>
                </a:solidFill>
              </a:rPr>
              <a:t>Equivalences</a:t>
            </a:r>
          </a:p>
        </p:txBody>
      </p:sp>
      <p:sp>
        <p:nvSpPr>
          <p:cNvPr id="4" name="object 4"/>
          <p:cNvSpPr txBox="1"/>
          <p:nvPr/>
        </p:nvSpPr>
        <p:spPr>
          <a:xfrm>
            <a:off x="5719064" y="2766455"/>
            <a:ext cx="2967990" cy="1635760"/>
          </a:xfrm>
          <a:prstGeom prst="rect">
            <a:avLst/>
          </a:prstGeom>
        </p:spPr>
        <p:txBody>
          <a:bodyPr vert="horz" wrap="square" lIns="0" tIns="79375" rIns="0" bIns="0" rtlCol="0">
            <a:spAutoFit/>
          </a:bodyPr>
          <a:lstStyle/>
          <a:p>
            <a:pPr marL="12700">
              <a:spcBef>
                <a:spcPts val="625"/>
              </a:spcBef>
            </a:pPr>
            <a:r>
              <a:rPr sz="2200" dirty="0">
                <a:solidFill>
                  <a:srgbClr val="7E7E7E"/>
                </a:solidFill>
                <a:latin typeface="Century Gothic"/>
                <a:cs typeface="Century Gothic"/>
              </a:rPr>
              <a:t>¬</a:t>
            </a:r>
            <a:r>
              <a:rPr sz="2200" spc="-20" dirty="0">
                <a:solidFill>
                  <a:srgbClr val="7E7E7E"/>
                </a:solidFill>
                <a:latin typeface="Century Gothic"/>
                <a:cs typeface="Century Gothic"/>
              </a:rPr>
              <a:t> </a:t>
            </a:r>
            <a:r>
              <a:rPr sz="2200" dirty="0">
                <a:solidFill>
                  <a:srgbClr val="7E7E7E"/>
                </a:solidFill>
                <a:latin typeface="Century Gothic"/>
                <a:cs typeface="Century Gothic"/>
              </a:rPr>
              <a:t>(P</a:t>
            </a:r>
            <a:r>
              <a:rPr sz="2200" spc="40" dirty="0">
                <a:solidFill>
                  <a:srgbClr val="7E7E7E"/>
                </a:solidFill>
                <a:latin typeface="Century Gothic"/>
                <a:cs typeface="Century Gothic"/>
              </a:rPr>
              <a:t> </a:t>
            </a:r>
            <a:r>
              <a:rPr sz="2200" dirty="0">
                <a:solidFill>
                  <a:srgbClr val="7E7E7E"/>
                </a:solidFill>
                <a:latin typeface="Cambria Math"/>
                <a:cs typeface="Cambria Math"/>
              </a:rPr>
              <a:t>∨</a:t>
            </a:r>
            <a:r>
              <a:rPr sz="2200" spc="90" dirty="0">
                <a:solidFill>
                  <a:srgbClr val="7E7E7E"/>
                </a:solidFill>
                <a:latin typeface="Cambria Math"/>
                <a:cs typeface="Cambria Math"/>
              </a:rPr>
              <a:t> </a:t>
            </a:r>
            <a:r>
              <a:rPr sz="2200" dirty="0">
                <a:solidFill>
                  <a:srgbClr val="7E7E7E"/>
                </a:solidFill>
                <a:latin typeface="Century Gothic"/>
                <a:cs typeface="Century Gothic"/>
              </a:rPr>
              <a:t>Q)</a:t>
            </a:r>
            <a:r>
              <a:rPr sz="2200" spc="-5" dirty="0">
                <a:solidFill>
                  <a:srgbClr val="7E7E7E"/>
                </a:solidFill>
                <a:latin typeface="Century Gothic"/>
                <a:cs typeface="Century Gothic"/>
              </a:rPr>
              <a:t> </a:t>
            </a:r>
            <a:r>
              <a:rPr sz="2200" dirty="0">
                <a:solidFill>
                  <a:srgbClr val="7E7E7E"/>
                </a:solidFill>
                <a:latin typeface="Century Gothic"/>
                <a:cs typeface="Century Gothic"/>
              </a:rPr>
              <a:t>≡</a:t>
            </a:r>
            <a:r>
              <a:rPr sz="2200" spc="-20" dirty="0">
                <a:solidFill>
                  <a:srgbClr val="7E7E7E"/>
                </a:solidFill>
                <a:latin typeface="Century Gothic"/>
                <a:cs typeface="Century Gothic"/>
              </a:rPr>
              <a:t> </a:t>
            </a:r>
            <a:r>
              <a:rPr sz="2200" dirty="0">
                <a:solidFill>
                  <a:srgbClr val="7E7E7E"/>
                </a:solidFill>
                <a:latin typeface="Century Gothic"/>
                <a:cs typeface="Century Gothic"/>
              </a:rPr>
              <a:t>(¬</a:t>
            </a:r>
            <a:r>
              <a:rPr sz="2200" spc="25" dirty="0">
                <a:solidFill>
                  <a:srgbClr val="7E7E7E"/>
                </a:solidFill>
                <a:latin typeface="Century Gothic"/>
                <a:cs typeface="Century Gothic"/>
              </a:rPr>
              <a:t> </a:t>
            </a:r>
            <a:r>
              <a:rPr sz="2200" dirty="0">
                <a:solidFill>
                  <a:srgbClr val="7E7E7E"/>
                </a:solidFill>
                <a:latin typeface="Century Gothic"/>
                <a:cs typeface="Century Gothic"/>
              </a:rPr>
              <a:t>P </a:t>
            </a:r>
            <a:r>
              <a:rPr sz="2200" dirty="0">
                <a:solidFill>
                  <a:srgbClr val="7E7E7E"/>
                </a:solidFill>
                <a:latin typeface="Cambria Math"/>
                <a:cs typeface="Cambria Math"/>
              </a:rPr>
              <a:t>∧</a:t>
            </a:r>
            <a:r>
              <a:rPr sz="2200" spc="95" dirty="0">
                <a:solidFill>
                  <a:srgbClr val="7E7E7E"/>
                </a:solidFill>
                <a:latin typeface="Cambria Math"/>
                <a:cs typeface="Cambria Math"/>
              </a:rPr>
              <a:t> </a:t>
            </a:r>
            <a:r>
              <a:rPr sz="2200" dirty="0">
                <a:solidFill>
                  <a:srgbClr val="7E7E7E"/>
                </a:solidFill>
                <a:latin typeface="Century Gothic"/>
                <a:cs typeface="Century Gothic"/>
              </a:rPr>
              <a:t>¬</a:t>
            </a:r>
            <a:r>
              <a:rPr sz="2200" spc="5" dirty="0">
                <a:solidFill>
                  <a:srgbClr val="7E7E7E"/>
                </a:solidFill>
                <a:latin typeface="Century Gothic"/>
                <a:cs typeface="Century Gothic"/>
              </a:rPr>
              <a:t> </a:t>
            </a:r>
            <a:r>
              <a:rPr sz="2200" spc="-25" dirty="0">
                <a:solidFill>
                  <a:srgbClr val="7E7E7E"/>
                </a:solidFill>
                <a:latin typeface="Century Gothic"/>
                <a:cs typeface="Century Gothic"/>
              </a:rPr>
              <a:t>Q)</a:t>
            </a:r>
            <a:endParaRPr sz="2200">
              <a:latin typeface="Century Gothic"/>
              <a:cs typeface="Century Gothic"/>
            </a:endParaRPr>
          </a:p>
          <a:p>
            <a:pPr marL="12700">
              <a:spcBef>
                <a:spcPts val="530"/>
              </a:spcBef>
            </a:pPr>
            <a:r>
              <a:rPr sz="2200" dirty="0">
                <a:solidFill>
                  <a:srgbClr val="7E7E7E"/>
                </a:solidFill>
                <a:latin typeface="Century Gothic"/>
                <a:cs typeface="Century Gothic"/>
              </a:rPr>
              <a:t>¬</a:t>
            </a:r>
            <a:r>
              <a:rPr sz="2200" spc="-20" dirty="0">
                <a:solidFill>
                  <a:srgbClr val="7E7E7E"/>
                </a:solidFill>
                <a:latin typeface="Century Gothic"/>
                <a:cs typeface="Century Gothic"/>
              </a:rPr>
              <a:t> </a:t>
            </a:r>
            <a:r>
              <a:rPr sz="2200" dirty="0">
                <a:solidFill>
                  <a:srgbClr val="7E7E7E"/>
                </a:solidFill>
                <a:latin typeface="Century Gothic"/>
                <a:cs typeface="Century Gothic"/>
              </a:rPr>
              <a:t>(P</a:t>
            </a:r>
            <a:r>
              <a:rPr sz="2200" spc="30" dirty="0">
                <a:solidFill>
                  <a:srgbClr val="7E7E7E"/>
                </a:solidFill>
                <a:latin typeface="Century Gothic"/>
                <a:cs typeface="Century Gothic"/>
              </a:rPr>
              <a:t> </a:t>
            </a:r>
            <a:r>
              <a:rPr sz="2200" dirty="0">
                <a:solidFill>
                  <a:srgbClr val="7E7E7E"/>
                </a:solidFill>
                <a:latin typeface="Cambria Math"/>
                <a:cs typeface="Cambria Math"/>
              </a:rPr>
              <a:t>∧</a:t>
            </a:r>
            <a:r>
              <a:rPr sz="2200" spc="95" dirty="0">
                <a:solidFill>
                  <a:srgbClr val="7E7E7E"/>
                </a:solidFill>
                <a:latin typeface="Cambria Math"/>
                <a:cs typeface="Cambria Math"/>
              </a:rPr>
              <a:t> </a:t>
            </a:r>
            <a:r>
              <a:rPr sz="2200" dirty="0">
                <a:solidFill>
                  <a:srgbClr val="7E7E7E"/>
                </a:solidFill>
                <a:latin typeface="Century Gothic"/>
                <a:cs typeface="Century Gothic"/>
              </a:rPr>
              <a:t>Q)</a:t>
            </a:r>
            <a:r>
              <a:rPr sz="2200" spc="-10" dirty="0">
                <a:solidFill>
                  <a:srgbClr val="7E7E7E"/>
                </a:solidFill>
                <a:latin typeface="Century Gothic"/>
                <a:cs typeface="Century Gothic"/>
              </a:rPr>
              <a:t> </a:t>
            </a:r>
            <a:r>
              <a:rPr sz="2200" dirty="0">
                <a:solidFill>
                  <a:srgbClr val="7E7E7E"/>
                </a:solidFill>
                <a:latin typeface="Century Gothic"/>
                <a:cs typeface="Century Gothic"/>
              </a:rPr>
              <a:t>≡</a:t>
            </a:r>
            <a:r>
              <a:rPr sz="2200" spc="-15" dirty="0">
                <a:solidFill>
                  <a:srgbClr val="7E7E7E"/>
                </a:solidFill>
                <a:latin typeface="Century Gothic"/>
                <a:cs typeface="Century Gothic"/>
              </a:rPr>
              <a:t> </a:t>
            </a:r>
            <a:r>
              <a:rPr sz="2200" dirty="0">
                <a:solidFill>
                  <a:srgbClr val="7E7E7E"/>
                </a:solidFill>
                <a:latin typeface="Century Gothic"/>
                <a:cs typeface="Century Gothic"/>
              </a:rPr>
              <a:t>(¬</a:t>
            </a:r>
            <a:r>
              <a:rPr sz="2200" spc="20" dirty="0">
                <a:solidFill>
                  <a:srgbClr val="7E7E7E"/>
                </a:solidFill>
                <a:latin typeface="Century Gothic"/>
                <a:cs typeface="Century Gothic"/>
              </a:rPr>
              <a:t> </a:t>
            </a:r>
            <a:r>
              <a:rPr sz="2200" dirty="0">
                <a:solidFill>
                  <a:srgbClr val="7E7E7E"/>
                </a:solidFill>
                <a:latin typeface="Century Gothic"/>
                <a:cs typeface="Century Gothic"/>
              </a:rPr>
              <a:t>P</a:t>
            </a:r>
            <a:r>
              <a:rPr sz="2200" spc="-5" dirty="0">
                <a:solidFill>
                  <a:srgbClr val="7E7E7E"/>
                </a:solidFill>
                <a:latin typeface="Century Gothic"/>
                <a:cs typeface="Century Gothic"/>
              </a:rPr>
              <a:t> </a:t>
            </a:r>
            <a:r>
              <a:rPr sz="2200" dirty="0">
                <a:solidFill>
                  <a:srgbClr val="7E7E7E"/>
                </a:solidFill>
                <a:latin typeface="Cambria Math"/>
                <a:cs typeface="Cambria Math"/>
              </a:rPr>
              <a:t>∨</a:t>
            </a:r>
            <a:r>
              <a:rPr sz="2200" dirty="0">
                <a:solidFill>
                  <a:srgbClr val="7E7E7E"/>
                </a:solidFill>
                <a:latin typeface="Century Gothic"/>
                <a:cs typeface="Century Gothic"/>
              </a:rPr>
              <a:t>¬</a:t>
            </a:r>
            <a:r>
              <a:rPr sz="2200" spc="-10" dirty="0">
                <a:solidFill>
                  <a:srgbClr val="7E7E7E"/>
                </a:solidFill>
                <a:latin typeface="Century Gothic"/>
                <a:cs typeface="Century Gothic"/>
              </a:rPr>
              <a:t> </a:t>
            </a:r>
            <a:r>
              <a:rPr sz="2200" spc="-25" dirty="0">
                <a:solidFill>
                  <a:srgbClr val="7E7E7E"/>
                </a:solidFill>
                <a:latin typeface="Century Gothic"/>
                <a:cs typeface="Century Gothic"/>
              </a:rPr>
              <a:t>Q)</a:t>
            </a:r>
            <a:endParaRPr sz="2200">
              <a:latin typeface="Century Gothic"/>
              <a:cs typeface="Century Gothic"/>
            </a:endParaRPr>
          </a:p>
          <a:p>
            <a:pPr marL="12700">
              <a:spcBef>
                <a:spcPts val="530"/>
              </a:spcBef>
            </a:pPr>
            <a:r>
              <a:rPr sz="2200" dirty="0">
                <a:solidFill>
                  <a:srgbClr val="7E7E7E"/>
                </a:solidFill>
                <a:latin typeface="Century Gothic"/>
                <a:cs typeface="Century Gothic"/>
              </a:rPr>
              <a:t>(P</a:t>
            </a:r>
            <a:r>
              <a:rPr sz="2200" spc="30" dirty="0">
                <a:solidFill>
                  <a:srgbClr val="7E7E7E"/>
                </a:solidFill>
                <a:latin typeface="Century Gothic"/>
                <a:cs typeface="Century Gothic"/>
              </a:rPr>
              <a:t> </a:t>
            </a:r>
            <a:r>
              <a:rPr sz="2200" dirty="0">
                <a:solidFill>
                  <a:srgbClr val="7E7E7E"/>
                </a:solidFill>
                <a:latin typeface="Cambria Math"/>
                <a:cs typeface="Cambria Math"/>
              </a:rPr>
              <a:t>∧</a:t>
            </a:r>
            <a:r>
              <a:rPr sz="2200" spc="85" dirty="0">
                <a:solidFill>
                  <a:srgbClr val="7E7E7E"/>
                </a:solidFill>
                <a:latin typeface="Cambria Math"/>
                <a:cs typeface="Cambria Math"/>
              </a:rPr>
              <a:t> </a:t>
            </a:r>
            <a:r>
              <a:rPr sz="2200" dirty="0">
                <a:solidFill>
                  <a:srgbClr val="7E7E7E"/>
                </a:solidFill>
                <a:latin typeface="Century Gothic"/>
                <a:cs typeface="Century Gothic"/>
              </a:rPr>
              <a:t>Q)</a:t>
            </a:r>
            <a:r>
              <a:rPr sz="2200" spc="-35" dirty="0">
                <a:solidFill>
                  <a:srgbClr val="7E7E7E"/>
                </a:solidFill>
                <a:latin typeface="Century Gothic"/>
                <a:cs typeface="Century Gothic"/>
              </a:rPr>
              <a:t> </a:t>
            </a:r>
            <a:r>
              <a:rPr sz="2200" dirty="0">
                <a:solidFill>
                  <a:srgbClr val="7E7E7E"/>
                </a:solidFill>
                <a:latin typeface="Century Gothic"/>
                <a:cs typeface="Century Gothic"/>
              </a:rPr>
              <a:t>≡ (Q</a:t>
            </a:r>
            <a:r>
              <a:rPr sz="2200" spc="20" dirty="0">
                <a:solidFill>
                  <a:srgbClr val="7E7E7E"/>
                </a:solidFill>
                <a:latin typeface="Century Gothic"/>
                <a:cs typeface="Century Gothic"/>
              </a:rPr>
              <a:t> </a:t>
            </a:r>
            <a:r>
              <a:rPr sz="2200" dirty="0">
                <a:solidFill>
                  <a:srgbClr val="7E7E7E"/>
                </a:solidFill>
                <a:latin typeface="Cambria Math"/>
                <a:cs typeface="Cambria Math"/>
              </a:rPr>
              <a:t>∧</a:t>
            </a:r>
            <a:r>
              <a:rPr sz="2200" spc="90" dirty="0">
                <a:solidFill>
                  <a:srgbClr val="7E7E7E"/>
                </a:solidFill>
                <a:latin typeface="Cambria Math"/>
                <a:cs typeface="Cambria Math"/>
              </a:rPr>
              <a:t> </a:t>
            </a:r>
            <a:r>
              <a:rPr sz="2200" spc="-25" dirty="0">
                <a:solidFill>
                  <a:srgbClr val="7E7E7E"/>
                </a:solidFill>
                <a:latin typeface="Century Gothic"/>
                <a:cs typeface="Century Gothic"/>
              </a:rPr>
              <a:t>P)</a:t>
            </a:r>
            <a:endParaRPr sz="2200">
              <a:latin typeface="Century Gothic"/>
              <a:cs typeface="Century Gothic"/>
            </a:endParaRPr>
          </a:p>
          <a:p>
            <a:pPr marL="27305">
              <a:spcBef>
                <a:spcPts val="530"/>
              </a:spcBef>
            </a:pPr>
            <a:r>
              <a:rPr sz="2200" dirty="0">
                <a:solidFill>
                  <a:srgbClr val="7E7E7E"/>
                </a:solidFill>
                <a:latin typeface="Century Gothic"/>
                <a:cs typeface="Century Gothic"/>
              </a:rPr>
              <a:t>(P</a:t>
            </a:r>
            <a:r>
              <a:rPr sz="2200" spc="35" dirty="0">
                <a:solidFill>
                  <a:srgbClr val="7E7E7E"/>
                </a:solidFill>
                <a:latin typeface="Century Gothic"/>
                <a:cs typeface="Century Gothic"/>
              </a:rPr>
              <a:t> </a:t>
            </a:r>
            <a:r>
              <a:rPr sz="2200" dirty="0">
                <a:solidFill>
                  <a:srgbClr val="7E7E7E"/>
                </a:solidFill>
                <a:latin typeface="Cambria Math"/>
                <a:cs typeface="Cambria Math"/>
              </a:rPr>
              <a:t>∨</a:t>
            </a:r>
            <a:r>
              <a:rPr sz="2200" spc="90" dirty="0">
                <a:solidFill>
                  <a:srgbClr val="7E7E7E"/>
                </a:solidFill>
                <a:latin typeface="Cambria Math"/>
                <a:cs typeface="Cambria Math"/>
              </a:rPr>
              <a:t> </a:t>
            </a:r>
            <a:r>
              <a:rPr sz="2200" dirty="0">
                <a:solidFill>
                  <a:srgbClr val="7E7E7E"/>
                </a:solidFill>
                <a:latin typeface="Century Gothic"/>
                <a:cs typeface="Century Gothic"/>
              </a:rPr>
              <a:t>Q)</a:t>
            </a:r>
            <a:r>
              <a:rPr sz="2200" spc="-30" dirty="0">
                <a:solidFill>
                  <a:srgbClr val="7E7E7E"/>
                </a:solidFill>
                <a:latin typeface="Century Gothic"/>
                <a:cs typeface="Century Gothic"/>
              </a:rPr>
              <a:t> </a:t>
            </a:r>
            <a:r>
              <a:rPr sz="2200" dirty="0">
                <a:solidFill>
                  <a:srgbClr val="7E7E7E"/>
                </a:solidFill>
                <a:latin typeface="Century Gothic"/>
                <a:cs typeface="Century Gothic"/>
              </a:rPr>
              <a:t>≡ (Q</a:t>
            </a:r>
            <a:r>
              <a:rPr sz="2200" spc="20" dirty="0">
                <a:solidFill>
                  <a:srgbClr val="7E7E7E"/>
                </a:solidFill>
                <a:latin typeface="Century Gothic"/>
                <a:cs typeface="Century Gothic"/>
              </a:rPr>
              <a:t> </a:t>
            </a:r>
            <a:r>
              <a:rPr sz="2200" dirty="0">
                <a:solidFill>
                  <a:srgbClr val="7E7E7E"/>
                </a:solidFill>
                <a:latin typeface="Cambria Math"/>
                <a:cs typeface="Cambria Math"/>
              </a:rPr>
              <a:t>∨</a:t>
            </a:r>
            <a:r>
              <a:rPr sz="2200" spc="90" dirty="0">
                <a:solidFill>
                  <a:srgbClr val="7E7E7E"/>
                </a:solidFill>
                <a:latin typeface="Cambria Math"/>
                <a:cs typeface="Cambria Math"/>
              </a:rPr>
              <a:t> </a:t>
            </a:r>
            <a:r>
              <a:rPr sz="2200" spc="-25" dirty="0">
                <a:solidFill>
                  <a:srgbClr val="7E7E7E"/>
                </a:solidFill>
                <a:latin typeface="Century Gothic"/>
                <a:cs typeface="Century Gothic"/>
              </a:rPr>
              <a:t>P)</a:t>
            </a:r>
            <a:endParaRPr sz="2200">
              <a:latin typeface="Century Gothic"/>
              <a:cs typeface="Century Gothic"/>
            </a:endParaRPr>
          </a:p>
        </p:txBody>
      </p:sp>
      <p:sp>
        <p:nvSpPr>
          <p:cNvPr id="5" name="object 5"/>
          <p:cNvSpPr txBox="1"/>
          <p:nvPr/>
        </p:nvSpPr>
        <p:spPr>
          <a:xfrm>
            <a:off x="2060244" y="1564912"/>
            <a:ext cx="6916420" cy="4447540"/>
          </a:xfrm>
          <a:prstGeom prst="rect">
            <a:avLst/>
          </a:prstGeom>
        </p:spPr>
        <p:txBody>
          <a:bodyPr vert="horz" wrap="square" lIns="0" tIns="76835" rIns="0" bIns="0" rtlCol="0">
            <a:spAutoFit/>
          </a:bodyPr>
          <a:lstStyle/>
          <a:p>
            <a:pPr marL="356870" indent="-344805">
              <a:spcBef>
                <a:spcPts val="605"/>
              </a:spcBef>
              <a:buFont typeface="Arial"/>
              <a:buChar char="•"/>
              <a:tabLst>
                <a:tab pos="356870" algn="l"/>
                <a:tab pos="357505" algn="l"/>
              </a:tabLst>
            </a:pPr>
            <a:r>
              <a:rPr sz="2200" dirty="0">
                <a:latin typeface="Century Gothic"/>
                <a:cs typeface="Century Gothic"/>
              </a:rPr>
              <a:t>¬</a:t>
            </a:r>
            <a:r>
              <a:rPr sz="2200" spc="-30" dirty="0">
                <a:latin typeface="Century Gothic"/>
                <a:cs typeface="Century Gothic"/>
              </a:rPr>
              <a:t> </a:t>
            </a:r>
            <a:r>
              <a:rPr sz="2200" dirty="0">
                <a:latin typeface="Century Gothic"/>
                <a:cs typeface="Century Gothic"/>
              </a:rPr>
              <a:t>(¬</a:t>
            </a:r>
            <a:r>
              <a:rPr sz="2200" spc="25" dirty="0">
                <a:latin typeface="Century Gothic"/>
                <a:cs typeface="Century Gothic"/>
              </a:rPr>
              <a:t> </a:t>
            </a:r>
            <a:r>
              <a:rPr sz="2200" dirty="0">
                <a:latin typeface="Century Gothic"/>
                <a:cs typeface="Century Gothic"/>
              </a:rPr>
              <a:t>P)</a:t>
            </a:r>
            <a:r>
              <a:rPr sz="2200" spc="-5" dirty="0">
                <a:latin typeface="Century Gothic"/>
                <a:cs typeface="Century Gothic"/>
              </a:rPr>
              <a:t> </a:t>
            </a:r>
            <a:r>
              <a:rPr sz="2200" dirty="0">
                <a:latin typeface="Century Gothic"/>
                <a:cs typeface="Century Gothic"/>
              </a:rPr>
              <a:t>≡</a:t>
            </a:r>
            <a:r>
              <a:rPr sz="2200" spc="-25" dirty="0">
                <a:latin typeface="Century Gothic"/>
                <a:cs typeface="Century Gothic"/>
              </a:rPr>
              <a:t> </a:t>
            </a:r>
            <a:r>
              <a:rPr sz="2200" spc="-50" dirty="0">
                <a:latin typeface="Century Gothic"/>
                <a:cs typeface="Century Gothic"/>
              </a:rPr>
              <a:t>P</a:t>
            </a:r>
            <a:endParaRPr sz="2200" dirty="0">
              <a:latin typeface="Century Gothic"/>
              <a:cs typeface="Century Gothic"/>
            </a:endParaRPr>
          </a:p>
          <a:p>
            <a:pPr marL="356870" indent="-344805">
              <a:spcBef>
                <a:spcPts val="500"/>
              </a:spcBef>
              <a:buFont typeface="Arial"/>
              <a:buChar char="•"/>
              <a:tabLst>
                <a:tab pos="356870" algn="l"/>
                <a:tab pos="357505" algn="l"/>
              </a:tabLst>
            </a:pPr>
            <a:r>
              <a:rPr sz="2200" dirty="0">
                <a:latin typeface="Century Gothic"/>
                <a:cs typeface="Century Gothic"/>
              </a:rPr>
              <a:t>(P</a:t>
            </a:r>
            <a:r>
              <a:rPr sz="2200" spc="30" dirty="0">
                <a:latin typeface="Century Gothic"/>
                <a:cs typeface="Century Gothic"/>
              </a:rPr>
              <a:t> </a:t>
            </a:r>
            <a:r>
              <a:rPr sz="2200" dirty="0">
                <a:latin typeface="Cambria Math"/>
                <a:cs typeface="Cambria Math"/>
              </a:rPr>
              <a:t>∨</a:t>
            </a:r>
            <a:r>
              <a:rPr sz="2200" spc="95" dirty="0">
                <a:latin typeface="Cambria Math"/>
                <a:cs typeface="Cambria Math"/>
              </a:rPr>
              <a:t> </a:t>
            </a:r>
            <a:r>
              <a:rPr sz="2200" dirty="0">
                <a:latin typeface="Century Gothic"/>
                <a:cs typeface="Century Gothic"/>
              </a:rPr>
              <a:t>Q)</a:t>
            </a:r>
            <a:r>
              <a:rPr sz="2200" spc="-25" dirty="0">
                <a:latin typeface="Century Gothic"/>
                <a:cs typeface="Century Gothic"/>
              </a:rPr>
              <a:t> </a:t>
            </a:r>
            <a:r>
              <a:rPr sz="2200" dirty="0">
                <a:latin typeface="Century Gothic"/>
                <a:cs typeface="Century Gothic"/>
              </a:rPr>
              <a:t>≡ (¬</a:t>
            </a:r>
            <a:r>
              <a:rPr sz="2200" spc="20" dirty="0">
                <a:latin typeface="Century Gothic"/>
                <a:cs typeface="Century Gothic"/>
              </a:rPr>
              <a:t> </a:t>
            </a:r>
            <a:r>
              <a:rPr sz="2200" dirty="0">
                <a:latin typeface="Century Gothic"/>
                <a:cs typeface="Century Gothic"/>
              </a:rPr>
              <a:t>P</a:t>
            </a:r>
            <a:r>
              <a:rPr sz="2200" spc="-30" dirty="0">
                <a:latin typeface="Century Gothic"/>
                <a:cs typeface="Century Gothic"/>
              </a:rPr>
              <a:t> </a:t>
            </a:r>
            <a:r>
              <a:rPr sz="2200" dirty="0">
                <a:latin typeface="Century Gothic"/>
                <a:cs typeface="Century Gothic"/>
              </a:rPr>
              <a:t>→</a:t>
            </a:r>
            <a:r>
              <a:rPr sz="2200" spc="-5" dirty="0">
                <a:latin typeface="Century Gothic"/>
                <a:cs typeface="Century Gothic"/>
              </a:rPr>
              <a:t> </a:t>
            </a:r>
            <a:r>
              <a:rPr sz="2200" spc="-25" dirty="0">
                <a:latin typeface="Century Gothic"/>
                <a:cs typeface="Century Gothic"/>
              </a:rPr>
              <a:t>Q)</a:t>
            </a:r>
            <a:endParaRPr sz="2200" dirty="0">
              <a:latin typeface="Century Gothic"/>
              <a:cs typeface="Century Gothic"/>
            </a:endParaRPr>
          </a:p>
          <a:p>
            <a:pPr marL="356870" indent="-344805">
              <a:spcBef>
                <a:spcPts val="555"/>
              </a:spcBef>
              <a:buFont typeface="Arial"/>
              <a:buChar char="•"/>
              <a:tabLst>
                <a:tab pos="356870" algn="l"/>
                <a:tab pos="357505" algn="l"/>
              </a:tabLst>
            </a:pPr>
            <a:r>
              <a:rPr sz="2200" dirty="0">
                <a:latin typeface="Century Gothic"/>
                <a:cs typeface="Century Gothic"/>
              </a:rPr>
              <a:t>the</a:t>
            </a:r>
            <a:r>
              <a:rPr sz="2200" spc="-35" dirty="0">
                <a:latin typeface="Century Gothic"/>
                <a:cs typeface="Century Gothic"/>
              </a:rPr>
              <a:t> </a:t>
            </a:r>
            <a:r>
              <a:rPr sz="2200" dirty="0">
                <a:latin typeface="Century Gothic"/>
                <a:cs typeface="Century Gothic"/>
              </a:rPr>
              <a:t>contrapositive</a:t>
            </a:r>
            <a:r>
              <a:rPr sz="2200" spc="-45" dirty="0">
                <a:latin typeface="Century Gothic"/>
                <a:cs typeface="Century Gothic"/>
              </a:rPr>
              <a:t> </a:t>
            </a:r>
            <a:r>
              <a:rPr sz="2200" dirty="0">
                <a:latin typeface="Century Gothic"/>
                <a:cs typeface="Century Gothic"/>
              </a:rPr>
              <a:t>law:</a:t>
            </a:r>
            <a:r>
              <a:rPr sz="2200" spc="-55" dirty="0">
                <a:latin typeface="Century Gothic"/>
                <a:cs typeface="Century Gothic"/>
              </a:rPr>
              <a:t> </a:t>
            </a:r>
            <a:r>
              <a:rPr sz="2200" dirty="0">
                <a:latin typeface="Century Gothic"/>
                <a:cs typeface="Century Gothic"/>
              </a:rPr>
              <a:t>(P</a:t>
            </a:r>
            <a:r>
              <a:rPr sz="2200" spc="5" dirty="0">
                <a:latin typeface="Century Gothic"/>
                <a:cs typeface="Century Gothic"/>
              </a:rPr>
              <a:t> </a:t>
            </a:r>
            <a:r>
              <a:rPr sz="2200" dirty="0">
                <a:latin typeface="Century Gothic"/>
                <a:cs typeface="Century Gothic"/>
              </a:rPr>
              <a:t>→</a:t>
            </a:r>
            <a:r>
              <a:rPr sz="2200" spc="-25" dirty="0">
                <a:latin typeface="Century Gothic"/>
                <a:cs typeface="Century Gothic"/>
              </a:rPr>
              <a:t> </a:t>
            </a:r>
            <a:r>
              <a:rPr sz="2200" dirty="0">
                <a:latin typeface="Century Gothic"/>
                <a:cs typeface="Century Gothic"/>
              </a:rPr>
              <a:t>Q)</a:t>
            </a:r>
            <a:r>
              <a:rPr sz="2200" spc="-30" dirty="0">
                <a:latin typeface="Century Gothic"/>
                <a:cs typeface="Century Gothic"/>
              </a:rPr>
              <a:t> </a:t>
            </a:r>
            <a:r>
              <a:rPr sz="2200" dirty="0">
                <a:latin typeface="Century Gothic"/>
                <a:cs typeface="Century Gothic"/>
              </a:rPr>
              <a:t>≡ (¬</a:t>
            </a:r>
            <a:r>
              <a:rPr sz="2200" spc="25" dirty="0">
                <a:latin typeface="Century Gothic"/>
                <a:cs typeface="Century Gothic"/>
              </a:rPr>
              <a:t> </a:t>
            </a:r>
            <a:r>
              <a:rPr sz="2200" dirty="0">
                <a:latin typeface="Century Gothic"/>
                <a:cs typeface="Century Gothic"/>
              </a:rPr>
              <a:t>Q</a:t>
            </a:r>
            <a:r>
              <a:rPr sz="2200" spc="-30" dirty="0">
                <a:latin typeface="Century Gothic"/>
                <a:cs typeface="Century Gothic"/>
              </a:rPr>
              <a:t> </a:t>
            </a:r>
            <a:r>
              <a:rPr sz="2200" dirty="0">
                <a:latin typeface="Century Gothic"/>
                <a:cs typeface="Century Gothic"/>
              </a:rPr>
              <a:t>→</a:t>
            </a:r>
            <a:r>
              <a:rPr sz="2200" spc="-25" dirty="0">
                <a:latin typeface="Century Gothic"/>
                <a:cs typeface="Century Gothic"/>
              </a:rPr>
              <a:t> </a:t>
            </a:r>
            <a:r>
              <a:rPr sz="2200" dirty="0">
                <a:latin typeface="Century Gothic"/>
                <a:cs typeface="Century Gothic"/>
              </a:rPr>
              <a:t>¬</a:t>
            </a:r>
            <a:r>
              <a:rPr sz="2200" spc="-15" dirty="0">
                <a:latin typeface="Century Gothic"/>
                <a:cs typeface="Century Gothic"/>
              </a:rPr>
              <a:t> </a:t>
            </a:r>
            <a:r>
              <a:rPr sz="2200" spc="-25" dirty="0">
                <a:latin typeface="Century Gothic"/>
                <a:cs typeface="Century Gothic"/>
              </a:rPr>
              <a:t>P)</a:t>
            </a:r>
            <a:endParaRPr sz="2200" dirty="0">
              <a:latin typeface="Century Gothic"/>
              <a:cs typeface="Century Gothic"/>
            </a:endParaRPr>
          </a:p>
          <a:p>
            <a:pPr marL="356870" indent="-344805">
              <a:spcBef>
                <a:spcPts val="509"/>
              </a:spcBef>
              <a:buFont typeface="Arial"/>
              <a:buChar char="•"/>
              <a:tabLst>
                <a:tab pos="356870" algn="l"/>
                <a:tab pos="357505" algn="l"/>
              </a:tabLst>
            </a:pPr>
            <a:r>
              <a:rPr sz="2200" dirty="0">
                <a:latin typeface="Century Gothic"/>
                <a:cs typeface="Century Gothic"/>
              </a:rPr>
              <a:t>de</a:t>
            </a:r>
            <a:r>
              <a:rPr sz="2200" spc="-30" dirty="0">
                <a:latin typeface="Century Gothic"/>
                <a:cs typeface="Century Gothic"/>
              </a:rPr>
              <a:t> </a:t>
            </a:r>
            <a:r>
              <a:rPr sz="2200" dirty="0">
                <a:latin typeface="Century Gothic"/>
                <a:cs typeface="Century Gothic"/>
              </a:rPr>
              <a:t>Morgan’s</a:t>
            </a:r>
            <a:r>
              <a:rPr sz="2200" spc="-50" dirty="0">
                <a:latin typeface="Century Gothic"/>
                <a:cs typeface="Century Gothic"/>
              </a:rPr>
              <a:t> </a:t>
            </a:r>
            <a:r>
              <a:rPr sz="2200" spc="-20" dirty="0">
                <a:latin typeface="Century Gothic"/>
                <a:cs typeface="Century Gothic"/>
              </a:rPr>
              <a:t>law:</a:t>
            </a:r>
            <a:endParaRPr sz="2200" dirty="0">
              <a:latin typeface="Century Gothic"/>
              <a:cs typeface="Century Gothic"/>
            </a:endParaRPr>
          </a:p>
          <a:p>
            <a:pPr marL="356870" indent="-344805">
              <a:spcBef>
                <a:spcPts val="525"/>
              </a:spcBef>
              <a:buFont typeface="Arial"/>
              <a:buChar char="•"/>
              <a:tabLst>
                <a:tab pos="356870" algn="l"/>
                <a:tab pos="357505" algn="l"/>
              </a:tabLst>
            </a:pPr>
            <a:r>
              <a:rPr sz="2200" dirty="0">
                <a:latin typeface="Century Gothic"/>
                <a:cs typeface="Century Gothic"/>
              </a:rPr>
              <a:t>de</a:t>
            </a:r>
            <a:r>
              <a:rPr sz="2200" spc="-25" dirty="0">
                <a:latin typeface="Century Gothic"/>
                <a:cs typeface="Century Gothic"/>
              </a:rPr>
              <a:t> </a:t>
            </a:r>
            <a:r>
              <a:rPr sz="2200" dirty="0">
                <a:latin typeface="Century Gothic"/>
                <a:cs typeface="Century Gothic"/>
              </a:rPr>
              <a:t>Morgan’s</a:t>
            </a:r>
            <a:r>
              <a:rPr sz="2200" spc="-40" dirty="0">
                <a:latin typeface="Century Gothic"/>
                <a:cs typeface="Century Gothic"/>
              </a:rPr>
              <a:t> </a:t>
            </a:r>
            <a:r>
              <a:rPr sz="2200" spc="-20" dirty="0">
                <a:latin typeface="Century Gothic"/>
                <a:cs typeface="Century Gothic"/>
              </a:rPr>
              <a:t>law:</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15" dirty="0">
                <a:latin typeface="Century Gothic"/>
                <a:cs typeface="Century Gothic"/>
              </a:rPr>
              <a:t> </a:t>
            </a:r>
            <a:r>
              <a:rPr sz="2200" dirty="0">
                <a:latin typeface="Century Gothic"/>
                <a:cs typeface="Century Gothic"/>
              </a:rPr>
              <a:t>commutative</a:t>
            </a:r>
            <a:r>
              <a:rPr sz="2200" spc="-35" dirty="0">
                <a:latin typeface="Century Gothic"/>
                <a:cs typeface="Century Gothic"/>
              </a:rPr>
              <a:t> </a:t>
            </a:r>
            <a:r>
              <a:rPr sz="2200" spc="-20" dirty="0">
                <a:latin typeface="Century Gothic"/>
                <a:cs typeface="Century Gothic"/>
              </a:rPr>
              <a:t>laws:</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10" dirty="0">
                <a:latin typeface="Century Gothic"/>
                <a:cs typeface="Century Gothic"/>
              </a:rPr>
              <a:t> </a:t>
            </a:r>
            <a:r>
              <a:rPr sz="2200" dirty="0">
                <a:latin typeface="Century Gothic"/>
                <a:cs typeface="Century Gothic"/>
              </a:rPr>
              <a:t>commutative</a:t>
            </a:r>
            <a:r>
              <a:rPr sz="2200" spc="-20" dirty="0">
                <a:latin typeface="Century Gothic"/>
                <a:cs typeface="Century Gothic"/>
              </a:rPr>
              <a:t> laws:</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25" dirty="0">
                <a:latin typeface="Century Gothic"/>
                <a:cs typeface="Century Gothic"/>
              </a:rPr>
              <a:t> </a:t>
            </a:r>
            <a:r>
              <a:rPr sz="2200" dirty="0">
                <a:latin typeface="Century Gothic"/>
                <a:cs typeface="Century Gothic"/>
              </a:rPr>
              <a:t>associative</a:t>
            </a:r>
            <a:r>
              <a:rPr sz="2200" spc="-50" dirty="0">
                <a:latin typeface="Century Gothic"/>
                <a:cs typeface="Century Gothic"/>
              </a:rPr>
              <a:t> </a:t>
            </a:r>
            <a:r>
              <a:rPr sz="2200" dirty="0">
                <a:latin typeface="Century Gothic"/>
                <a:cs typeface="Century Gothic"/>
              </a:rPr>
              <a:t>law:</a:t>
            </a:r>
            <a:r>
              <a:rPr sz="2200" spc="-85" dirty="0">
                <a:latin typeface="Century Gothic"/>
                <a:cs typeface="Century Gothic"/>
              </a:rPr>
              <a:t> </a:t>
            </a:r>
            <a:r>
              <a:rPr sz="2200" dirty="0">
                <a:latin typeface="Century Gothic"/>
                <a:cs typeface="Century Gothic"/>
              </a:rPr>
              <a:t>((P</a:t>
            </a:r>
            <a:r>
              <a:rPr sz="2200" spc="85" dirty="0">
                <a:latin typeface="Century Gothic"/>
                <a:cs typeface="Century Gothic"/>
              </a:rPr>
              <a:t> </a:t>
            </a:r>
            <a:r>
              <a:rPr sz="2200" dirty="0">
                <a:latin typeface="Cambria Math"/>
                <a:cs typeface="Cambria Math"/>
              </a:rPr>
              <a:t>∧</a:t>
            </a:r>
            <a:r>
              <a:rPr sz="2200" spc="110" dirty="0">
                <a:latin typeface="Cambria Math"/>
                <a:cs typeface="Cambria Math"/>
              </a:rPr>
              <a:t> </a:t>
            </a:r>
            <a:r>
              <a:rPr sz="2200" dirty="0">
                <a:latin typeface="Century Gothic"/>
                <a:cs typeface="Century Gothic"/>
              </a:rPr>
              <a:t>Q)</a:t>
            </a:r>
            <a:r>
              <a:rPr sz="2200" spc="-35" dirty="0">
                <a:latin typeface="Century Gothic"/>
                <a:cs typeface="Century Gothic"/>
              </a:rPr>
              <a:t> </a:t>
            </a:r>
            <a:r>
              <a:rPr sz="2200" dirty="0">
                <a:latin typeface="Cambria Math"/>
                <a:cs typeface="Cambria Math"/>
              </a:rPr>
              <a:t>∧</a:t>
            </a:r>
            <a:r>
              <a:rPr sz="2200" spc="90" dirty="0">
                <a:latin typeface="Cambria Math"/>
                <a:cs typeface="Cambria Math"/>
              </a:rPr>
              <a:t> </a:t>
            </a:r>
            <a:r>
              <a:rPr sz="2200" dirty="0">
                <a:latin typeface="Century Gothic"/>
                <a:cs typeface="Century Gothic"/>
              </a:rPr>
              <a:t>R)</a:t>
            </a:r>
            <a:r>
              <a:rPr sz="2200" spc="-25" dirty="0">
                <a:latin typeface="Century Gothic"/>
                <a:cs typeface="Century Gothic"/>
              </a:rPr>
              <a:t> </a:t>
            </a:r>
            <a:r>
              <a:rPr sz="2200" dirty="0">
                <a:latin typeface="Century Gothic"/>
                <a:cs typeface="Century Gothic"/>
              </a:rPr>
              <a:t>≡</a:t>
            </a:r>
            <a:r>
              <a:rPr sz="2200" spc="-5" dirty="0">
                <a:latin typeface="Century Gothic"/>
                <a:cs typeface="Century Gothic"/>
              </a:rPr>
              <a:t> </a:t>
            </a:r>
            <a:r>
              <a:rPr sz="2200" dirty="0">
                <a:latin typeface="Century Gothic"/>
                <a:cs typeface="Century Gothic"/>
              </a:rPr>
              <a:t>(P</a:t>
            </a:r>
            <a:r>
              <a:rPr sz="2200" spc="10" dirty="0">
                <a:latin typeface="Century Gothic"/>
                <a:cs typeface="Century Gothic"/>
              </a:rPr>
              <a:t> </a:t>
            </a:r>
            <a:r>
              <a:rPr sz="2200" dirty="0">
                <a:latin typeface="Cambria Math"/>
                <a:cs typeface="Cambria Math"/>
              </a:rPr>
              <a:t>∧</a:t>
            </a:r>
            <a:r>
              <a:rPr sz="2200" spc="114" dirty="0">
                <a:latin typeface="Cambria Math"/>
                <a:cs typeface="Cambria Math"/>
              </a:rPr>
              <a:t> </a:t>
            </a:r>
            <a:r>
              <a:rPr sz="2200" dirty="0">
                <a:latin typeface="Century Gothic"/>
                <a:cs typeface="Century Gothic"/>
              </a:rPr>
              <a:t>(Q</a:t>
            </a:r>
            <a:r>
              <a:rPr sz="2200" spc="10" dirty="0">
                <a:latin typeface="Century Gothic"/>
                <a:cs typeface="Century Gothic"/>
              </a:rPr>
              <a:t> </a:t>
            </a:r>
            <a:r>
              <a:rPr sz="2200" dirty="0">
                <a:latin typeface="Cambria Math"/>
                <a:cs typeface="Cambria Math"/>
              </a:rPr>
              <a:t>∧</a:t>
            </a:r>
            <a:r>
              <a:rPr sz="2200" spc="114" dirty="0">
                <a:latin typeface="Cambria Math"/>
                <a:cs typeface="Cambria Math"/>
              </a:rPr>
              <a:t> </a:t>
            </a:r>
            <a:r>
              <a:rPr sz="2200" spc="-25" dirty="0">
                <a:latin typeface="Century Gothic"/>
                <a:cs typeface="Century Gothic"/>
              </a:rPr>
              <a:t>R))</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25" dirty="0">
                <a:latin typeface="Century Gothic"/>
                <a:cs typeface="Century Gothic"/>
              </a:rPr>
              <a:t> </a:t>
            </a:r>
            <a:r>
              <a:rPr sz="2200" dirty="0">
                <a:latin typeface="Century Gothic"/>
                <a:cs typeface="Century Gothic"/>
              </a:rPr>
              <a:t>associative</a:t>
            </a:r>
            <a:r>
              <a:rPr sz="2200" spc="-55" dirty="0">
                <a:latin typeface="Century Gothic"/>
                <a:cs typeface="Century Gothic"/>
              </a:rPr>
              <a:t> </a:t>
            </a:r>
            <a:r>
              <a:rPr sz="2200" dirty="0">
                <a:latin typeface="Century Gothic"/>
                <a:cs typeface="Century Gothic"/>
              </a:rPr>
              <a:t>law:</a:t>
            </a:r>
            <a:r>
              <a:rPr sz="2200" spc="-90" dirty="0">
                <a:latin typeface="Century Gothic"/>
                <a:cs typeface="Century Gothic"/>
              </a:rPr>
              <a:t> </a:t>
            </a:r>
            <a:r>
              <a:rPr sz="2200" dirty="0">
                <a:latin typeface="Century Gothic"/>
                <a:cs typeface="Century Gothic"/>
              </a:rPr>
              <a:t>((P</a:t>
            </a:r>
            <a:r>
              <a:rPr sz="2200" spc="95" dirty="0">
                <a:latin typeface="Century Gothic"/>
                <a:cs typeface="Century Gothic"/>
              </a:rPr>
              <a:t> </a:t>
            </a:r>
            <a:r>
              <a:rPr sz="2200" dirty="0">
                <a:latin typeface="Cambria Math"/>
                <a:cs typeface="Cambria Math"/>
              </a:rPr>
              <a:t>∨</a:t>
            </a:r>
            <a:r>
              <a:rPr sz="2200" spc="110" dirty="0">
                <a:latin typeface="Cambria Math"/>
                <a:cs typeface="Cambria Math"/>
              </a:rPr>
              <a:t> </a:t>
            </a:r>
            <a:r>
              <a:rPr sz="2200" dirty="0">
                <a:latin typeface="Century Gothic"/>
                <a:cs typeface="Century Gothic"/>
              </a:rPr>
              <a:t>Q)</a:t>
            </a:r>
            <a:r>
              <a:rPr sz="2200" spc="-35" dirty="0">
                <a:latin typeface="Century Gothic"/>
                <a:cs typeface="Century Gothic"/>
              </a:rPr>
              <a:t> </a:t>
            </a:r>
            <a:r>
              <a:rPr sz="2200" dirty="0">
                <a:latin typeface="Cambria Math"/>
                <a:cs typeface="Cambria Math"/>
              </a:rPr>
              <a:t>∨</a:t>
            </a:r>
            <a:r>
              <a:rPr sz="2200" spc="85" dirty="0">
                <a:latin typeface="Cambria Math"/>
                <a:cs typeface="Cambria Math"/>
              </a:rPr>
              <a:t> </a:t>
            </a:r>
            <a:r>
              <a:rPr sz="2200" dirty="0">
                <a:latin typeface="Century Gothic"/>
                <a:cs typeface="Century Gothic"/>
              </a:rPr>
              <a:t>R)</a:t>
            </a:r>
            <a:r>
              <a:rPr sz="2200" spc="-30" dirty="0">
                <a:latin typeface="Century Gothic"/>
                <a:cs typeface="Century Gothic"/>
              </a:rPr>
              <a:t> </a:t>
            </a:r>
            <a:r>
              <a:rPr sz="2200" dirty="0">
                <a:latin typeface="Century Gothic"/>
                <a:cs typeface="Century Gothic"/>
              </a:rPr>
              <a:t>≡</a:t>
            </a:r>
            <a:r>
              <a:rPr sz="2200" spc="-5" dirty="0">
                <a:latin typeface="Century Gothic"/>
                <a:cs typeface="Century Gothic"/>
              </a:rPr>
              <a:t> </a:t>
            </a:r>
            <a:r>
              <a:rPr sz="2200" dirty="0">
                <a:latin typeface="Century Gothic"/>
                <a:cs typeface="Century Gothic"/>
              </a:rPr>
              <a:t>(P</a:t>
            </a:r>
            <a:r>
              <a:rPr sz="2200" spc="15" dirty="0">
                <a:latin typeface="Century Gothic"/>
                <a:cs typeface="Century Gothic"/>
              </a:rPr>
              <a:t> </a:t>
            </a:r>
            <a:r>
              <a:rPr sz="2200" dirty="0">
                <a:latin typeface="Cambria Math"/>
                <a:cs typeface="Cambria Math"/>
              </a:rPr>
              <a:t>∨</a:t>
            </a:r>
            <a:r>
              <a:rPr sz="2200" spc="110" dirty="0">
                <a:latin typeface="Cambria Math"/>
                <a:cs typeface="Cambria Math"/>
              </a:rPr>
              <a:t> </a:t>
            </a:r>
            <a:r>
              <a:rPr sz="2200" dirty="0">
                <a:latin typeface="Century Gothic"/>
                <a:cs typeface="Century Gothic"/>
              </a:rPr>
              <a:t>(Q</a:t>
            </a:r>
            <a:r>
              <a:rPr sz="2200" spc="15" dirty="0">
                <a:latin typeface="Century Gothic"/>
                <a:cs typeface="Century Gothic"/>
              </a:rPr>
              <a:t> </a:t>
            </a:r>
            <a:r>
              <a:rPr sz="2200" dirty="0">
                <a:latin typeface="Cambria Math"/>
                <a:cs typeface="Cambria Math"/>
              </a:rPr>
              <a:t>∨</a:t>
            </a:r>
            <a:r>
              <a:rPr sz="2200" spc="110" dirty="0">
                <a:latin typeface="Cambria Math"/>
                <a:cs typeface="Cambria Math"/>
              </a:rPr>
              <a:t> </a:t>
            </a:r>
            <a:r>
              <a:rPr sz="2200" spc="-25" dirty="0">
                <a:latin typeface="Century Gothic"/>
                <a:cs typeface="Century Gothic"/>
              </a:rPr>
              <a:t>R))</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20" dirty="0">
                <a:latin typeface="Century Gothic"/>
                <a:cs typeface="Century Gothic"/>
              </a:rPr>
              <a:t> </a:t>
            </a:r>
            <a:r>
              <a:rPr sz="2200" dirty="0">
                <a:latin typeface="Century Gothic"/>
                <a:cs typeface="Century Gothic"/>
              </a:rPr>
              <a:t>distributive</a:t>
            </a:r>
            <a:r>
              <a:rPr sz="2200" spc="-90" dirty="0">
                <a:latin typeface="Century Gothic"/>
                <a:cs typeface="Century Gothic"/>
              </a:rPr>
              <a:t> </a:t>
            </a:r>
            <a:r>
              <a:rPr sz="2200" dirty="0">
                <a:latin typeface="Century Gothic"/>
                <a:cs typeface="Century Gothic"/>
              </a:rPr>
              <a:t>law:</a:t>
            </a:r>
            <a:r>
              <a:rPr sz="2200" spc="-30" dirty="0">
                <a:latin typeface="Century Gothic"/>
                <a:cs typeface="Century Gothic"/>
              </a:rPr>
              <a:t> </a:t>
            </a:r>
            <a:r>
              <a:rPr sz="2200" dirty="0">
                <a:latin typeface="Century Gothic"/>
                <a:cs typeface="Century Gothic"/>
              </a:rPr>
              <a:t>P</a:t>
            </a:r>
            <a:r>
              <a:rPr sz="2200" spc="5" dirty="0">
                <a:latin typeface="Century Gothic"/>
                <a:cs typeface="Century Gothic"/>
              </a:rPr>
              <a:t> </a:t>
            </a:r>
            <a:r>
              <a:rPr sz="2200" dirty="0">
                <a:latin typeface="Cambria Math"/>
                <a:cs typeface="Cambria Math"/>
              </a:rPr>
              <a:t>∨</a:t>
            </a:r>
            <a:r>
              <a:rPr sz="2200" spc="95" dirty="0">
                <a:latin typeface="Cambria Math"/>
                <a:cs typeface="Cambria Math"/>
              </a:rPr>
              <a:t> </a:t>
            </a:r>
            <a:r>
              <a:rPr sz="2200" dirty="0">
                <a:latin typeface="Century Gothic"/>
                <a:cs typeface="Century Gothic"/>
              </a:rPr>
              <a:t>(Q</a:t>
            </a:r>
            <a:r>
              <a:rPr sz="2200" spc="45" dirty="0">
                <a:latin typeface="Century Gothic"/>
                <a:cs typeface="Century Gothic"/>
              </a:rPr>
              <a:t> </a:t>
            </a:r>
            <a:r>
              <a:rPr sz="2200" dirty="0">
                <a:latin typeface="Cambria Math"/>
                <a:cs typeface="Cambria Math"/>
              </a:rPr>
              <a:t>∧</a:t>
            </a:r>
            <a:r>
              <a:rPr sz="2200" spc="90" dirty="0">
                <a:latin typeface="Cambria Math"/>
                <a:cs typeface="Cambria Math"/>
              </a:rPr>
              <a:t> </a:t>
            </a:r>
            <a:r>
              <a:rPr sz="2200" dirty="0">
                <a:latin typeface="Century Gothic"/>
                <a:cs typeface="Century Gothic"/>
              </a:rPr>
              <a:t>R)</a:t>
            </a:r>
            <a:r>
              <a:rPr sz="2200" spc="-20" dirty="0">
                <a:latin typeface="Century Gothic"/>
                <a:cs typeface="Century Gothic"/>
              </a:rPr>
              <a:t> </a:t>
            </a:r>
            <a:r>
              <a:rPr sz="2200" dirty="0">
                <a:latin typeface="Century Gothic"/>
                <a:cs typeface="Century Gothic"/>
              </a:rPr>
              <a:t>≡</a:t>
            </a:r>
            <a:r>
              <a:rPr sz="2200" spc="5" dirty="0">
                <a:latin typeface="Century Gothic"/>
                <a:cs typeface="Century Gothic"/>
              </a:rPr>
              <a:t> </a:t>
            </a:r>
            <a:r>
              <a:rPr sz="2200" dirty="0">
                <a:latin typeface="Century Gothic"/>
                <a:cs typeface="Century Gothic"/>
              </a:rPr>
              <a:t>(P</a:t>
            </a:r>
            <a:r>
              <a:rPr sz="2200" spc="20" dirty="0">
                <a:latin typeface="Century Gothic"/>
                <a:cs typeface="Century Gothic"/>
              </a:rPr>
              <a:t> </a:t>
            </a:r>
            <a:r>
              <a:rPr sz="2200" dirty="0">
                <a:latin typeface="Cambria Math"/>
                <a:cs typeface="Cambria Math"/>
              </a:rPr>
              <a:t>∨</a:t>
            </a:r>
            <a:r>
              <a:rPr sz="2200" spc="120" dirty="0">
                <a:latin typeface="Cambria Math"/>
                <a:cs typeface="Cambria Math"/>
              </a:rPr>
              <a:t> </a:t>
            </a:r>
            <a:r>
              <a:rPr sz="2200" dirty="0">
                <a:latin typeface="Century Gothic"/>
                <a:cs typeface="Century Gothic"/>
              </a:rPr>
              <a:t>Q)</a:t>
            </a:r>
            <a:r>
              <a:rPr sz="2200" spc="-25" dirty="0">
                <a:latin typeface="Century Gothic"/>
                <a:cs typeface="Century Gothic"/>
              </a:rPr>
              <a:t> </a:t>
            </a:r>
            <a:r>
              <a:rPr sz="2200" dirty="0">
                <a:latin typeface="Cambria Math"/>
                <a:cs typeface="Cambria Math"/>
              </a:rPr>
              <a:t>∧</a:t>
            </a:r>
            <a:r>
              <a:rPr sz="2200" spc="120" dirty="0">
                <a:latin typeface="Cambria Math"/>
                <a:cs typeface="Cambria Math"/>
              </a:rPr>
              <a:t> </a:t>
            </a:r>
            <a:r>
              <a:rPr sz="2200" dirty="0">
                <a:latin typeface="Century Gothic"/>
                <a:cs typeface="Century Gothic"/>
              </a:rPr>
              <a:t>(P</a:t>
            </a:r>
            <a:r>
              <a:rPr sz="2200" spc="15" dirty="0">
                <a:latin typeface="Century Gothic"/>
                <a:cs typeface="Century Gothic"/>
              </a:rPr>
              <a:t> </a:t>
            </a:r>
            <a:r>
              <a:rPr sz="2200" dirty="0">
                <a:latin typeface="Cambria Math"/>
                <a:cs typeface="Cambria Math"/>
              </a:rPr>
              <a:t>∨</a:t>
            </a:r>
            <a:r>
              <a:rPr sz="2200" spc="120" dirty="0">
                <a:latin typeface="Cambria Math"/>
                <a:cs typeface="Cambria Math"/>
              </a:rPr>
              <a:t> </a:t>
            </a:r>
            <a:r>
              <a:rPr sz="2200" spc="-25" dirty="0">
                <a:latin typeface="Century Gothic"/>
                <a:cs typeface="Century Gothic"/>
              </a:rPr>
              <a:t>R)</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the</a:t>
            </a:r>
            <a:r>
              <a:rPr sz="2200" spc="-20" dirty="0">
                <a:latin typeface="Century Gothic"/>
                <a:cs typeface="Century Gothic"/>
              </a:rPr>
              <a:t> </a:t>
            </a:r>
            <a:r>
              <a:rPr sz="2200" dirty="0">
                <a:latin typeface="Century Gothic"/>
                <a:cs typeface="Century Gothic"/>
              </a:rPr>
              <a:t>distributive</a:t>
            </a:r>
            <a:r>
              <a:rPr sz="2200" spc="-95" dirty="0">
                <a:latin typeface="Century Gothic"/>
                <a:cs typeface="Century Gothic"/>
              </a:rPr>
              <a:t> </a:t>
            </a:r>
            <a:r>
              <a:rPr sz="2200" dirty="0">
                <a:latin typeface="Century Gothic"/>
                <a:cs typeface="Century Gothic"/>
              </a:rPr>
              <a:t>law:</a:t>
            </a:r>
            <a:r>
              <a:rPr sz="2200" spc="-35" dirty="0">
                <a:latin typeface="Century Gothic"/>
                <a:cs typeface="Century Gothic"/>
              </a:rPr>
              <a:t> </a:t>
            </a:r>
            <a:r>
              <a:rPr sz="2200" dirty="0">
                <a:latin typeface="Century Gothic"/>
                <a:cs typeface="Century Gothic"/>
              </a:rPr>
              <a:t>P</a:t>
            </a:r>
            <a:r>
              <a:rPr sz="2200" spc="10" dirty="0">
                <a:latin typeface="Century Gothic"/>
                <a:cs typeface="Century Gothic"/>
              </a:rPr>
              <a:t> </a:t>
            </a:r>
            <a:r>
              <a:rPr sz="2200" dirty="0">
                <a:latin typeface="Cambria Math"/>
                <a:cs typeface="Cambria Math"/>
              </a:rPr>
              <a:t>∧</a:t>
            </a:r>
            <a:r>
              <a:rPr sz="2200" spc="90" dirty="0">
                <a:latin typeface="Cambria Math"/>
                <a:cs typeface="Cambria Math"/>
              </a:rPr>
              <a:t> </a:t>
            </a:r>
            <a:r>
              <a:rPr sz="2200" dirty="0">
                <a:latin typeface="Century Gothic"/>
                <a:cs typeface="Century Gothic"/>
              </a:rPr>
              <a:t>(Q</a:t>
            </a:r>
            <a:r>
              <a:rPr sz="2200" spc="40" dirty="0">
                <a:latin typeface="Century Gothic"/>
                <a:cs typeface="Century Gothic"/>
              </a:rPr>
              <a:t> </a:t>
            </a:r>
            <a:r>
              <a:rPr sz="2200" dirty="0">
                <a:latin typeface="Cambria Math"/>
                <a:cs typeface="Cambria Math"/>
              </a:rPr>
              <a:t>∨</a:t>
            </a:r>
            <a:r>
              <a:rPr sz="2200" spc="90" dirty="0">
                <a:latin typeface="Cambria Math"/>
                <a:cs typeface="Cambria Math"/>
              </a:rPr>
              <a:t> </a:t>
            </a:r>
            <a:r>
              <a:rPr sz="2200" dirty="0">
                <a:latin typeface="Century Gothic"/>
                <a:cs typeface="Century Gothic"/>
              </a:rPr>
              <a:t>R)</a:t>
            </a:r>
            <a:r>
              <a:rPr sz="2200" spc="-25" dirty="0">
                <a:latin typeface="Century Gothic"/>
                <a:cs typeface="Century Gothic"/>
              </a:rPr>
              <a:t> </a:t>
            </a:r>
            <a:r>
              <a:rPr sz="2200" dirty="0">
                <a:latin typeface="Century Gothic"/>
                <a:cs typeface="Century Gothic"/>
              </a:rPr>
              <a:t>≡</a:t>
            </a:r>
            <a:r>
              <a:rPr sz="2200" spc="5" dirty="0">
                <a:latin typeface="Century Gothic"/>
                <a:cs typeface="Century Gothic"/>
              </a:rPr>
              <a:t> </a:t>
            </a:r>
            <a:r>
              <a:rPr sz="2200" dirty="0">
                <a:latin typeface="Century Gothic"/>
                <a:cs typeface="Century Gothic"/>
              </a:rPr>
              <a:t>(P</a:t>
            </a:r>
            <a:r>
              <a:rPr sz="2200" spc="20" dirty="0">
                <a:latin typeface="Century Gothic"/>
                <a:cs typeface="Century Gothic"/>
              </a:rPr>
              <a:t> </a:t>
            </a:r>
            <a:r>
              <a:rPr sz="2200" dirty="0">
                <a:latin typeface="Cambria Math"/>
                <a:cs typeface="Cambria Math"/>
              </a:rPr>
              <a:t>∧</a:t>
            </a:r>
            <a:r>
              <a:rPr sz="2200" spc="114" dirty="0">
                <a:latin typeface="Cambria Math"/>
                <a:cs typeface="Cambria Math"/>
              </a:rPr>
              <a:t> </a:t>
            </a:r>
            <a:r>
              <a:rPr sz="2200" dirty="0">
                <a:latin typeface="Century Gothic"/>
                <a:cs typeface="Century Gothic"/>
              </a:rPr>
              <a:t>Q)</a:t>
            </a:r>
            <a:r>
              <a:rPr sz="2200" spc="-30" dirty="0">
                <a:latin typeface="Century Gothic"/>
                <a:cs typeface="Century Gothic"/>
              </a:rPr>
              <a:t> </a:t>
            </a:r>
            <a:r>
              <a:rPr sz="2200" dirty="0">
                <a:latin typeface="Cambria Math"/>
                <a:cs typeface="Cambria Math"/>
              </a:rPr>
              <a:t>∨</a:t>
            </a:r>
            <a:r>
              <a:rPr sz="2200" spc="114" dirty="0">
                <a:latin typeface="Cambria Math"/>
                <a:cs typeface="Cambria Math"/>
              </a:rPr>
              <a:t> </a:t>
            </a:r>
            <a:r>
              <a:rPr sz="2200" dirty="0">
                <a:latin typeface="Century Gothic"/>
                <a:cs typeface="Century Gothic"/>
              </a:rPr>
              <a:t>(P</a:t>
            </a:r>
            <a:r>
              <a:rPr sz="2200" spc="10" dirty="0">
                <a:latin typeface="Century Gothic"/>
                <a:cs typeface="Century Gothic"/>
              </a:rPr>
              <a:t> </a:t>
            </a:r>
            <a:r>
              <a:rPr sz="2200" dirty="0">
                <a:latin typeface="Cambria Math"/>
                <a:cs typeface="Cambria Math"/>
              </a:rPr>
              <a:t>∧</a:t>
            </a:r>
            <a:r>
              <a:rPr sz="2200" spc="120" dirty="0">
                <a:latin typeface="Cambria Math"/>
                <a:cs typeface="Cambria Math"/>
              </a:rPr>
              <a:t> </a:t>
            </a:r>
            <a:r>
              <a:rPr sz="2200" spc="-25" dirty="0">
                <a:latin typeface="Century Gothic"/>
                <a:cs typeface="Century Gothic"/>
              </a:rPr>
              <a:t>R)</a:t>
            </a:r>
            <a:endParaRPr sz="22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57086"/>
    </mc:Choice>
    <mc:Fallback>
      <p:transition spd="slow" advTm="15708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921699" y="2357381"/>
            <a:ext cx="7977505" cy="2660650"/>
          </a:xfrm>
          <a:prstGeom prst="rect">
            <a:avLst/>
          </a:prstGeom>
        </p:spPr>
        <p:txBody>
          <a:bodyPr vert="horz" wrap="square" lIns="0" tIns="12700" rIns="0" bIns="0" rtlCol="0">
            <a:spAutoFit/>
          </a:bodyPr>
          <a:lstStyle/>
          <a:p>
            <a:pPr marL="356870" marR="75565" indent="-344805">
              <a:spcBef>
                <a:spcPts val="100"/>
              </a:spcBef>
              <a:buFont typeface="Arial"/>
              <a:buChar char="•"/>
              <a:tabLst>
                <a:tab pos="356870" algn="l"/>
                <a:tab pos="357505" algn="l"/>
              </a:tabLst>
            </a:pPr>
            <a:r>
              <a:rPr sz="2400" dirty="0">
                <a:latin typeface="Century Gothic"/>
                <a:cs typeface="Century Gothic"/>
              </a:rPr>
              <a:t>Identities</a:t>
            </a:r>
            <a:r>
              <a:rPr sz="2400" spc="-35" dirty="0">
                <a:latin typeface="Century Gothic"/>
                <a:cs typeface="Century Gothic"/>
              </a:rPr>
              <a:t> </a:t>
            </a:r>
            <a:r>
              <a:rPr sz="2400" dirty="0">
                <a:latin typeface="Century Gothic"/>
                <a:cs typeface="Century Gothic"/>
              </a:rPr>
              <a:t>such</a:t>
            </a:r>
            <a:r>
              <a:rPr sz="2400" spc="-35" dirty="0">
                <a:latin typeface="Century Gothic"/>
                <a:cs typeface="Century Gothic"/>
              </a:rPr>
              <a:t> </a:t>
            </a:r>
            <a:r>
              <a:rPr sz="2400" dirty="0">
                <a:latin typeface="Century Gothic"/>
                <a:cs typeface="Century Gothic"/>
              </a:rPr>
              <a:t>as</a:t>
            </a:r>
            <a:r>
              <a:rPr sz="2400" spc="-20" dirty="0">
                <a:latin typeface="Century Gothic"/>
                <a:cs typeface="Century Gothic"/>
              </a:rPr>
              <a:t> </a:t>
            </a:r>
            <a:r>
              <a:rPr sz="2400" dirty="0">
                <a:latin typeface="Century Gothic"/>
                <a:cs typeface="Century Gothic"/>
              </a:rPr>
              <a:t>these</a:t>
            </a:r>
            <a:r>
              <a:rPr sz="2400" spc="25" dirty="0">
                <a:latin typeface="Century Gothic"/>
                <a:cs typeface="Century Gothic"/>
              </a:rPr>
              <a:t> </a:t>
            </a:r>
            <a:r>
              <a:rPr sz="2400" dirty="0">
                <a:latin typeface="Century Gothic"/>
                <a:cs typeface="Century Gothic"/>
              </a:rPr>
              <a:t>can</a:t>
            </a:r>
            <a:r>
              <a:rPr sz="2400" spc="-45" dirty="0">
                <a:latin typeface="Century Gothic"/>
                <a:cs typeface="Century Gothic"/>
              </a:rPr>
              <a:t> </a:t>
            </a:r>
            <a:r>
              <a:rPr sz="2400" dirty="0">
                <a:latin typeface="Century Gothic"/>
                <a:cs typeface="Century Gothic"/>
              </a:rPr>
              <a:t>be</a:t>
            </a:r>
            <a:r>
              <a:rPr sz="2400" spc="-30" dirty="0">
                <a:latin typeface="Century Gothic"/>
                <a:cs typeface="Century Gothic"/>
              </a:rPr>
              <a:t> </a:t>
            </a:r>
            <a:r>
              <a:rPr sz="2400" dirty="0">
                <a:latin typeface="Century Gothic"/>
                <a:cs typeface="Century Gothic"/>
              </a:rPr>
              <a:t>used</a:t>
            </a:r>
            <a:r>
              <a:rPr sz="2400" spc="-15" dirty="0">
                <a:latin typeface="Century Gothic"/>
                <a:cs typeface="Century Gothic"/>
              </a:rPr>
              <a:t> </a:t>
            </a:r>
            <a:r>
              <a:rPr sz="2400" dirty="0">
                <a:latin typeface="Century Gothic"/>
                <a:cs typeface="Century Gothic"/>
              </a:rPr>
              <a:t>to</a:t>
            </a:r>
            <a:r>
              <a:rPr sz="2400" spc="20" dirty="0">
                <a:latin typeface="Century Gothic"/>
                <a:cs typeface="Century Gothic"/>
              </a:rPr>
              <a:t> </a:t>
            </a:r>
            <a:r>
              <a:rPr sz="2400" spc="-10" dirty="0">
                <a:latin typeface="Century Gothic"/>
                <a:cs typeface="Century Gothic"/>
              </a:rPr>
              <a:t>change </a:t>
            </a:r>
            <a:r>
              <a:rPr sz="2400" dirty="0">
                <a:latin typeface="Century Gothic"/>
                <a:cs typeface="Century Gothic"/>
              </a:rPr>
              <a:t>propositional</a:t>
            </a:r>
            <a:r>
              <a:rPr sz="2400" spc="30" dirty="0">
                <a:latin typeface="Century Gothic"/>
                <a:cs typeface="Century Gothic"/>
              </a:rPr>
              <a:t> </a:t>
            </a:r>
            <a:r>
              <a:rPr sz="2400" dirty="0">
                <a:latin typeface="Century Gothic"/>
                <a:cs typeface="Century Gothic"/>
              </a:rPr>
              <a:t>calculus</a:t>
            </a:r>
            <a:r>
              <a:rPr sz="2400" spc="-110" dirty="0">
                <a:latin typeface="Century Gothic"/>
                <a:cs typeface="Century Gothic"/>
              </a:rPr>
              <a:t> </a:t>
            </a:r>
            <a:r>
              <a:rPr sz="2400" dirty="0">
                <a:latin typeface="Century Gothic"/>
                <a:cs typeface="Century Gothic"/>
              </a:rPr>
              <a:t>expressions</a:t>
            </a:r>
            <a:r>
              <a:rPr sz="2400" spc="-20" dirty="0">
                <a:latin typeface="Century Gothic"/>
                <a:cs typeface="Century Gothic"/>
              </a:rPr>
              <a:t> </a:t>
            </a:r>
            <a:r>
              <a:rPr sz="2400" dirty="0">
                <a:latin typeface="Century Gothic"/>
                <a:cs typeface="Century Gothic"/>
              </a:rPr>
              <a:t>into</a:t>
            </a:r>
            <a:r>
              <a:rPr sz="2400" spc="-5" dirty="0">
                <a:latin typeface="Century Gothic"/>
                <a:cs typeface="Century Gothic"/>
              </a:rPr>
              <a:t> </a:t>
            </a:r>
            <a:r>
              <a:rPr sz="2400" spc="-50" dirty="0">
                <a:latin typeface="Century Gothic"/>
                <a:cs typeface="Century Gothic"/>
              </a:rPr>
              <a:t>a </a:t>
            </a:r>
            <a:r>
              <a:rPr sz="2400" dirty="0">
                <a:latin typeface="Century Gothic"/>
                <a:cs typeface="Century Gothic"/>
              </a:rPr>
              <a:t>syntactically</a:t>
            </a:r>
            <a:r>
              <a:rPr sz="2400" spc="-30" dirty="0">
                <a:latin typeface="Century Gothic"/>
                <a:cs typeface="Century Gothic"/>
              </a:rPr>
              <a:t> </a:t>
            </a:r>
            <a:r>
              <a:rPr sz="2400" dirty="0">
                <a:latin typeface="Century Gothic"/>
                <a:cs typeface="Century Gothic"/>
              </a:rPr>
              <a:t>different</a:t>
            </a:r>
            <a:r>
              <a:rPr sz="2400" spc="-25" dirty="0">
                <a:latin typeface="Century Gothic"/>
                <a:cs typeface="Century Gothic"/>
              </a:rPr>
              <a:t> </a:t>
            </a:r>
            <a:r>
              <a:rPr sz="2400" dirty="0">
                <a:latin typeface="Century Gothic"/>
                <a:cs typeface="Century Gothic"/>
              </a:rPr>
              <a:t>but</a:t>
            </a:r>
            <a:r>
              <a:rPr sz="2400" spc="5" dirty="0">
                <a:latin typeface="Century Gothic"/>
                <a:cs typeface="Century Gothic"/>
              </a:rPr>
              <a:t> </a:t>
            </a:r>
            <a:r>
              <a:rPr sz="2400" dirty="0">
                <a:latin typeface="Century Gothic"/>
                <a:cs typeface="Century Gothic"/>
              </a:rPr>
              <a:t>logically</a:t>
            </a:r>
            <a:r>
              <a:rPr sz="2400" spc="-85" dirty="0">
                <a:latin typeface="Century Gothic"/>
                <a:cs typeface="Century Gothic"/>
              </a:rPr>
              <a:t> </a:t>
            </a:r>
            <a:r>
              <a:rPr sz="2400" dirty="0">
                <a:latin typeface="Century Gothic"/>
                <a:cs typeface="Century Gothic"/>
              </a:rPr>
              <a:t>equivalent</a:t>
            </a:r>
            <a:r>
              <a:rPr sz="2400" spc="-45" dirty="0">
                <a:latin typeface="Century Gothic"/>
                <a:cs typeface="Century Gothic"/>
              </a:rPr>
              <a:t> </a:t>
            </a:r>
            <a:r>
              <a:rPr sz="2400" spc="-10" dirty="0">
                <a:latin typeface="Century Gothic"/>
                <a:cs typeface="Century Gothic"/>
              </a:rPr>
              <a:t>form.</a:t>
            </a:r>
            <a:endParaRPr sz="2400" dirty="0">
              <a:latin typeface="Century Gothic"/>
              <a:cs typeface="Century Gothic"/>
            </a:endParaRPr>
          </a:p>
          <a:p>
            <a:pPr marL="356870" marR="5080" indent="-344805">
              <a:spcBef>
                <a:spcPts val="580"/>
              </a:spcBef>
              <a:buClr>
                <a:srgbClr val="7E7E7E"/>
              </a:buClr>
              <a:buFont typeface="Arial"/>
              <a:buChar char="•"/>
              <a:tabLst>
                <a:tab pos="441959" algn="l"/>
                <a:tab pos="442595" algn="l"/>
              </a:tabLst>
            </a:pPr>
            <a:r>
              <a:rPr dirty="0"/>
              <a:t>	</a:t>
            </a:r>
            <a:r>
              <a:rPr sz="2400" dirty="0">
                <a:latin typeface="Century Gothic"/>
                <a:cs typeface="Century Gothic"/>
              </a:rPr>
              <a:t>These</a:t>
            </a:r>
            <a:r>
              <a:rPr sz="2400" spc="-50" dirty="0">
                <a:latin typeface="Century Gothic"/>
                <a:cs typeface="Century Gothic"/>
              </a:rPr>
              <a:t> </a:t>
            </a:r>
            <a:r>
              <a:rPr sz="2400" dirty="0">
                <a:latin typeface="Century Gothic"/>
                <a:cs typeface="Century Gothic"/>
              </a:rPr>
              <a:t>identities</a:t>
            </a:r>
            <a:r>
              <a:rPr sz="2400" spc="30" dirty="0">
                <a:latin typeface="Century Gothic"/>
                <a:cs typeface="Century Gothic"/>
              </a:rPr>
              <a:t> </a:t>
            </a:r>
            <a:r>
              <a:rPr sz="2400" dirty="0">
                <a:latin typeface="Century Gothic"/>
                <a:cs typeface="Century Gothic"/>
              </a:rPr>
              <a:t>may</a:t>
            </a:r>
            <a:r>
              <a:rPr sz="2400" spc="-70" dirty="0">
                <a:latin typeface="Century Gothic"/>
                <a:cs typeface="Century Gothic"/>
              </a:rPr>
              <a:t> </a:t>
            </a:r>
            <a:r>
              <a:rPr sz="2400" dirty="0">
                <a:latin typeface="Century Gothic"/>
                <a:cs typeface="Century Gothic"/>
              </a:rPr>
              <a:t>be</a:t>
            </a:r>
            <a:r>
              <a:rPr sz="2400" spc="-45" dirty="0">
                <a:latin typeface="Century Gothic"/>
                <a:cs typeface="Century Gothic"/>
              </a:rPr>
              <a:t> </a:t>
            </a:r>
            <a:r>
              <a:rPr sz="2400" dirty="0">
                <a:latin typeface="Century Gothic"/>
                <a:cs typeface="Century Gothic"/>
              </a:rPr>
              <a:t>used</a:t>
            </a:r>
            <a:r>
              <a:rPr sz="2400" spc="-50" dirty="0">
                <a:latin typeface="Century Gothic"/>
                <a:cs typeface="Century Gothic"/>
              </a:rPr>
              <a:t> </a:t>
            </a:r>
            <a:r>
              <a:rPr sz="2400" dirty="0">
                <a:latin typeface="Century Gothic"/>
                <a:cs typeface="Century Gothic"/>
              </a:rPr>
              <a:t>instead</a:t>
            </a:r>
            <a:r>
              <a:rPr sz="2400" spc="20" dirty="0">
                <a:latin typeface="Century Gothic"/>
                <a:cs typeface="Century Gothic"/>
              </a:rPr>
              <a:t> </a:t>
            </a:r>
            <a:r>
              <a:rPr sz="2400" dirty="0">
                <a:latin typeface="Century Gothic"/>
                <a:cs typeface="Century Gothic"/>
              </a:rPr>
              <a:t>of</a:t>
            </a:r>
            <a:r>
              <a:rPr sz="2400" spc="-50" dirty="0">
                <a:latin typeface="Century Gothic"/>
                <a:cs typeface="Century Gothic"/>
              </a:rPr>
              <a:t> </a:t>
            </a:r>
            <a:r>
              <a:rPr sz="2400" dirty="0">
                <a:latin typeface="Century Gothic"/>
                <a:cs typeface="Century Gothic"/>
              </a:rPr>
              <a:t>truth</a:t>
            </a:r>
            <a:r>
              <a:rPr sz="2400" spc="60" dirty="0">
                <a:latin typeface="Century Gothic"/>
                <a:cs typeface="Century Gothic"/>
              </a:rPr>
              <a:t> </a:t>
            </a:r>
            <a:r>
              <a:rPr sz="2400" spc="-10" dirty="0">
                <a:latin typeface="Century Gothic"/>
                <a:cs typeface="Century Gothic"/>
              </a:rPr>
              <a:t>tables </a:t>
            </a:r>
            <a:r>
              <a:rPr sz="2400" dirty="0">
                <a:latin typeface="Century Gothic"/>
                <a:cs typeface="Century Gothic"/>
              </a:rPr>
              <a:t>to prove that</a:t>
            </a:r>
            <a:r>
              <a:rPr sz="2400" spc="25" dirty="0">
                <a:latin typeface="Century Gothic"/>
                <a:cs typeface="Century Gothic"/>
              </a:rPr>
              <a:t> </a:t>
            </a:r>
            <a:r>
              <a:rPr sz="2400" dirty="0">
                <a:latin typeface="Century Gothic"/>
                <a:cs typeface="Century Gothic"/>
              </a:rPr>
              <a:t>two</a:t>
            </a:r>
            <a:r>
              <a:rPr sz="2400" spc="-10" dirty="0">
                <a:latin typeface="Century Gothic"/>
                <a:cs typeface="Century Gothic"/>
              </a:rPr>
              <a:t> </a:t>
            </a:r>
            <a:r>
              <a:rPr sz="2400" dirty="0">
                <a:latin typeface="Century Gothic"/>
                <a:cs typeface="Century Gothic"/>
              </a:rPr>
              <a:t>expressions</a:t>
            </a:r>
            <a:r>
              <a:rPr sz="2400" spc="5" dirty="0">
                <a:latin typeface="Century Gothic"/>
                <a:cs typeface="Century Gothic"/>
              </a:rPr>
              <a:t> </a:t>
            </a:r>
            <a:r>
              <a:rPr sz="2400" dirty="0">
                <a:latin typeface="Century Gothic"/>
                <a:cs typeface="Century Gothic"/>
              </a:rPr>
              <a:t>are equivalent</a:t>
            </a:r>
            <a:r>
              <a:rPr sz="2400" spc="-65" dirty="0">
                <a:latin typeface="Century Gothic"/>
                <a:cs typeface="Century Gothic"/>
              </a:rPr>
              <a:t> </a:t>
            </a:r>
            <a:r>
              <a:rPr sz="2400" spc="-25" dirty="0">
                <a:latin typeface="Century Gothic"/>
                <a:cs typeface="Century Gothic"/>
              </a:rPr>
              <a:t>by </a:t>
            </a:r>
            <a:r>
              <a:rPr sz="2400" dirty="0">
                <a:latin typeface="Century Gothic"/>
                <a:cs typeface="Century Gothic"/>
              </a:rPr>
              <a:t>finding</a:t>
            </a:r>
            <a:r>
              <a:rPr sz="2400" spc="-75" dirty="0">
                <a:latin typeface="Century Gothic"/>
                <a:cs typeface="Century Gothic"/>
              </a:rPr>
              <a:t> </a:t>
            </a:r>
            <a:r>
              <a:rPr sz="2400" dirty="0">
                <a:latin typeface="Century Gothic"/>
                <a:cs typeface="Century Gothic"/>
              </a:rPr>
              <a:t>a</a:t>
            </a:r>
            <a:r>
              <a:rPr sz="2400" spc="-50" dirty="0">
                <a:latin typeface="Century Gothic"/>
                <a:cs typeface="Century Gothic"/>
              </a:rPr>
              <a:t> </a:t>
            </a:r>
            <a:r>
              <a:rPr sz="2400" dirty="0">
                <a:latin typeface="Century Gothic"/>
                <a:cs typeface="Century Gothic"/>
              </a:rPr>
              <a:t>series</a:t>
            </a:r>
            <a:r>
              <a:rPr sz="2400" spc="-45" dirty="0">
                <a:latin typeface="Century Gothic"/>
                <a:cs typeface="Century Gothic"/>
              </a:rPr>
              <a:t> </a:t>
            </a:r>
            <a:r>
              <a:rPr sz="2400" dirty="0">
                <a:latin typeface="Century Gothic"/>
                <a:cs typeface="Century Gothic"/>
              </a:rPr>
              <a:t>of</a:t>
            </a:r>
            <a:r>
              <a:rPr sz="2400" spc="-25" dirty="0">
                <a:latin typeface="Century Gothic"/>
                <a:cs typeface="Century Gothic"/>
              </a:rPr>
              <a:t> </a:t>
            </a:r>
            <a:r>
              <a:rPr sz="2400" dirty="0">
                <a:latin typeface="Century Gothic"/>
                <a:cs typeface="Century Gothic"/>
              </a:rPr>
              <a:t>identities that transform</a:t>
            </a:r>
            <a:r>
              <a:rPr sz="2400" spc="5" dirty="0">
                <a:latin typeface="Century Gothic"/>
                <a:cs typeface="Century Gothic"/>
              </a:rPr>
              <a:t> </a:t>
            </a:r>
            <a:r>
              <a:rPr sz="2400" spc="-25" dirty="0">
                <a:latin typeface="Century Gothic"/>
                <a:cs typeface="Century Gothic"/>
              </a:rPr>
              <a:t>one </a:t>
            </a:r>
            <a:r>
              <a:rPr sz="2400" dirty="0">
                <a:latin typeface="Century Gothic"/>
                <a:cs typeface="Century Gothic"/>
              </a:rPr>
              <a:t>expression</a:t>
            </a:r>
            <a:r>
              <a:rPr sz="2400" spc="-25" dirty="0">
                <a:latin typeface="Century Gothic"/>
                <a:cs typeface="Century Gothic"/>
              </a:rPr>
              <a:t> </a:t>
            </a:r>
            <a:r>
              <a:rPr sz="2400" dirty="0">
                <a:latin typeface="Century Gothic"/>
                <a:cs typeface="Century Gothic"/>
              </a:rPr>
              <a:t>into</a:t>
            </a:r>
            <a:r>
              <a:rPr sz="2400" spc="-25" dirty="0">
                <a:latin typeface="Century Gothic"/>
                <a:cs typeface="Century Gothic"/>
              </a:rPr>
              <a:t> </a:t>
            </a:r>
            <a:r>
              <a:rPr sz="2400" dirty="0">
                <a:latin typeface="Century Gothic"/>
                <a:cs typeface="Century Gothic"/>
              </a:rPr>
              <a:t>the</a:t>
            </a:r>
            <a:r>
              <a:rPr sz="2400" spc="10" dirty="0">
                <a:latin typeface="Century Gothic"/>
                <a:cs typeface="Century Gothic"/>
              </a:rPr>
              <a:t> </a:t>
            </a:r>
            <a:r>
              <a:rPr sz="2400" spc="-10" dirty="0">
                <a:latin typeface="Century Gothic"/>
                <a:cs typeface="Century Gothic"/>
              </a:rPr>
              <a:t>other.</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65988"/>
    </mc:Choice>
    <mc:Fallback>
      <p:transition spd="slow" advTm="6598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36721" y="502919"/>
            <a:ext cx="3715511"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2607310">
              <a:lnSpc>
                <a:spcPct val="100000"/>
              </a:lnSpc>
              <a:spcBef>
                <a:spcPts val="100"/>
              </a:spcBef>
            </a:pPr>
            <a:r>
              <a:rPr b="1" spc="-10" dirty="0">
                <a:solidFill>
                  <a:schemeClr val="bg1"/>
                </a:solidFill>
              </a:rPr>
              <a:t>Exercises</a:t>
            </a:r>
          </a:p>
        </p:txBody>
      </p:sp>
      <p:sp>
        <p:nvSpPr>
          <p:cNvPr id="4" name="object 4"/>
          <p:cNvSpPr txBox="1"/>
          <p:nvPr/>
        </p:nvSpPr>
        <p:spPr>
          <a:xfrm>
            <a:off x="1875517" y="2831832"/>
            <a:ext cx="7692390" cy="1337310"/>
          </a:xfrm>
          <a:prstGeom prst="rect">
            <a:avLst/>
          </a:prstGeom>
        </p:spPr>
        <p:txBody>
          <a:bodyPr vert="horz" wrap="square" lIns="0" tIns="83185" rIns="0" bIns="0" rtlCol="0">
            <a:spAutoFit/>
          </a:bodyPr>
          <a:lstStyle/>
          <a:p>
            <a:pPr marL="356870" indent="-344805">
              <a:spcBef>
                <a:spcPts val="655"/>
              </a:spcBef>
              <a:buFont typeface="Arial"/>
              <a:buChar char="•"/>
              <a:tabLst>
                <a:tab pos="356870" algn="l"/>
                <a:tab pos="357505" algn="l"/>
              </a:tabLst>
            </a:pPr>
            <a:r>
              <a:rPr sz="2400" dirty="0">
                <a:latin typeface="Century Gothic"/>
                <a:cs typeface="Century Gothic"/>
              </a:rPr>
              <a:t>Using</a:t>
            </a:r>
            <a:r>
              <a:rPr sz="2400" spc="-55" dirty="0">
                <a:latin typeface="Century Gothic"/>
                <a:cs typeface="Century Gothic"/>
              </a:rPr>
              <a:t> </a:t>
            </a:r>
            <a:r>
              <a:rPr sz="2400" dirty="0">
                <a:latin typeface="Century Gothic"/>
                <a:cs typeface="Century Gothic"/>
              </a:rPr>
              <a:t>identities,</a:t>
            </a:r>
            <a:r>
              <a:rPr sz="2400" spc="10" dirty="0">
                <a:latin typeface="Century Gothic"/>
                <a:cs typeface="Century Gothic"/>
              </a:rPr>
              <a:t> </a:t>
            </a:r>
            <a:r>
              <a:rPr sz="2400" dirty="0">
                <a:latin typeface="Century Gothic"/>
                <a:cs typeface="Century Gothic"/>
              </a:rPr>
              <a:t>prove</a:t>
            </a:r>
            <a:r>
              <a:rPr sz="2400" spc="-20" dirty="0">
                <a:latin typeface="Century Gothic"/>
                <a:cs typeface="Century Gothic"/>
              </a:rPr>
              <a:t> </a:t>
            </a:r>
            <a:r>
              <a:rPr sz="2400" dirty="0">
                <a:latin typeface="Century Gothic"/>
                <a:cs typeface="Century Gothic"/>
              </a:rPr>
              <a:t>the following</a:t>
            </a:r>
            <a:r>
              <a:rPr sz="2400" spc="-110" dirty="0">
                <a:latin typeface="Century Gothic"/>
                <a:cs typeface="Century Gothic"/>
              </a:rPr>
              <a:t> </a:t>
            </a:r>
            <a:r>
              <a:rPr sz="2400" spc="-10" dirty="0">
                <a:latin typeface="Century Gothic"/>
                <a:cs typeface="Century Gothic"/>
              </a:rPr>
              <a:t>equivalences:</a:t>
            </a:r>
            <a:endParaRPr sz="2400" dirty="0">
              <a:latin typeface="Century Gothic"/>
              <a:cs typeface="Century Gothic"/>
            </a:endParaRPr>
          </a:p>
          <a:p>
            <a:pPr marL="356870" indent="-344805">
              <a:spcBef>
                <a:spcPts val="555"/>
              </a:spcBef>
              <a:buFont typeface="Arial"/>
              <a:buChar char="•"/>
              <a:tabLst>
                <a:tab pos="356870" algn="l"/>
                <a:tab pos="357505" algn="l"/>
              </a:tabLst>
            </a:pPr>
            <a:r>
              <a:rPr sz="2400" dirty="0">
                <a:latin typeface="Century Gothic"/>
                <a:cs typeface="Century Gothic"/>
              </a:rPr>
              <a:t>¬</a:t>
            </a:r>
            <a:r>
              <a:rPr sz="2400" spc="-25" dirty="0">
                <a:latin typeface="Century Gothic"/>
                <a:cs typeface="Century Gothic"/>
              </a:rPr>
              <a:t> </a:t>
            </a:r>
            <a:r>
              <a:rPr sz="2400" dirty="0">
                <a:latin typeface="Century Gothic"/>
                <a:cs typeface="Century Gothic"/>
              </a:rPr>
              <a:t>(P</a:t>
            </a:r>
            <a:r>
              <a:rPr sz="2400" spc="30" dirty="0">
                <a:latin typeface="Century Gothic"/>
                <a:cs typeface="Century Gothic"/>
              </a:rPr>
              <a:t> </a:t>
            </a:r>
            <a:r>
              <a:rPr sz="2400" dirty="0">
                <a:latin typeface="Century Gothic"/>
                <a:cs typeface="Century Gothic"/>
              </a:rPr>
              <a:t>→</a:t>
            </a:r>
            <a:r>
              <a:rPr sz="2400" spc="-5" dirty="0">
                <a:latin typeface="Century Gothic"/>
                <a:cs typeface="Century Gothic"/>
              </a:rPr>
              <a:t> </a:t>
            </a:r>
            <a:r>
              <a:rPr sz="2400" dirty="0">
                <a:latin typeface="Century Gothic"/>
                <a:cs typeface="Century Gothic"/>
              </a:rPr>
              <a:t>Q)</a:t>
            </a:r>
            <a:r>
              <a:rPr sz="2400" spc="-25" dirty="0">
                <a:latin typeface="Century Gothic"/>
                <a:cs typeface="Century Gothic"/>
              </a:rPr>
              <a:t> </a:t>
            </a:r>
            <a:r>
              <a:rPr sz="2400" dirty="0">
                <a:latin typeface="Century Gothic"/>
                <a:cs typeface="Century Gothic"/>
              </a:rPr>
              <a:t>≡</a:t>
            </a:r>
            <a:r>
              <a:rPr sz="2400" spc="-25" dirty="0">
                <a:latin typeface="Century Gothic"/>
                <a:cs typeface="Century Gothic"/>
              </a:rPr>
              <a:t> </a:t>
            </a:r>
            <a:r>
              <a:rPr sz="2400" dirty="0">
                <a:latin typeface="Century Gothic"/>
                <a:cs typeface="Century Gothic"/>
              </a:rPr>
              <a:t>(P</a:t>
            </a:r>
            <a:r>
              <a:rPr sz="2400" spc="45" dirty="0">
                <a:latin typeface="Century Gothic"/>
                <a:cs typeface="Century Gothic"/>
              </a:rPr>
              <a:t> </a:t>
            </a:r>
            <a:r>
              <a:rPr sz="2400" dirty="0">
                <a:latin typeface="Cambria Math"/>
                <a:cs typeface="Cambria Math"/>
              </a:rPr>
              <a:t>∧</a:t>
            </a:r>
            <a:r>
              <a:rPr sz="2400" spc="125" dirty="0">
                <a:latin typeface="Cambria Math"/>
                <a:cs typeface="Cambria Math"/>
              </a:rPr>
              <a:t> </a:t>
            </a:r>
            <a:r>
              <a:rPr sz="2400" dirty="0">
                <a:latin typeface="Century Gothic"/>
                <a:cs typeface="Century Gothic"/>
              </a:rPr>
              <a:t>¬</a:t>
            </a:r>
            <a:r>
              <a:rPr sz="2400" spc="-20" dirty="0">
                <a:latin typeface="Century Gothic"/>
                <a:cs typeface="Century Gothic"/>
              </a:rPr>
              <a:t> </a:t>
            </a:r>
            <a:r>
              <a:rPr sz="2400" spc="-25" dirty="0">
                <a:latin typeface="Century Gothic"/>
                <a:cs typeface="Century Gothic"/>
              </a:rPr>
              <a:t>Q)</a:t>
            </a:r>
            <a:endParaRPr sz="2400" dirty="0">
              <a:latin typeface="Century Gothic"/>
              <a:cs typeface="Century Gothic"/>
            </a:endParaRPr>
          </a:p>
          <a:p>
            <a:pPr marL="356870" indent="-344805">
              <a:spcBef>
                <a:spcPts val="575"/>
              </a:spcBef>
              <a:buFont typeface="Arial"/>
              <a:buChar char="•"/>
              <a:tabLst>
                <a:tab pos="356870" algn="l"/>
                <a:tab pos="357505" algn="l"/>
              </a:tabLst>
            </a:pPr>
            <a:r>
              <a:rPr sz="2400" dirty="0">
                <a:latin typeface="Century Gothic"/>
                <a:cs typeface="Century Gothic"/>
              </a:rPr>
              <a:t>P</a:t>
            </a:r>
            <a:r>
              <a:rPr sz="2400" spc="-10" dirty="0">
                <a:latin typeface="Century Gothic"/>
                <a:cs typeface="Century Gothic"/>
              </a:rPr>
              <a:t> </a:t>
            </a:r>
            <a:r>
              <a:rPr sz="2400" dirty="0">
                <a:latin typeface="Century Gothic"/>
                <a:cs typeface="Century Gothic"/>
              </a:rPr>
              <a:t>V</a:t>
            </a:r>
            <a:r>
              <a:rPr sz="2400" spc="-10" dirty="0">
                <a:latin typeface="Century Gothic"/>
                <a:cs typeface="Century Gothic"/>
              </a:rPr>
              <a:t> </a:t>
            </a:r>
            <a:r>
              <a:rPr sz="2400" dirty="0">
                <a:latin typeface="Century Gothic"/>
                <a:cs typeface="Century Gothic"/>
              </a:rPr>
              <a:t>(P</a:t>
            </a:r>
            <a:r>
              <a:rPr sz="2400" spc="45" dirty="0">
                <a:latin typeface="Century Gothic"/>
                <a:cs typeface="Century Gothic"/>
              </a:rPr>
              <a:t> </a:t>
            </a:r>
            <a:r>
              <a:rPr sz="2400" dirty="0">
                <a:latin typeface="Cambria Math"/>
                <a:cs typeface="Cambria Math"/>
              </a:rPr>
              <a:t>∧</a:t>
            </a:r>
            <a:r>
              <a:rPr sz="2400" spc="105" dirty="0">
                <a:latin typeface="Cambria Math"/>
                <a:cs typeface="Cambria Math"/>
              </a:rPr>
              <a:t> </a:t>
            </a:r>
            <a:r>
              <a:rPr sz="2400" dirty="0">
                <a:latin typeface="Century Gothic"/>
                <a:cs typeface="Century Gothic"/>
              </a:rPr>
              <a:t>Q)</a:t>
            </a:r>
            <a:r>
              <a:rPr sz="2400" spc="-10" dirty="0">
                <a:latin typeface="Century Gothic"/>
                <a:cs typeface="Century Gothic"/>
              </a:rPr>
              <a:t> </a:t>
            </a:r>
            <a:r>
              <a:rPr sz="2400" dirty="0">
                <a:latin typeface="Century Gothic"/>
                <a:cs typeface="Century Gothic"/>
              </a:rPr>
              <a:t>≡</a:t>
            </a:r>
            <a:r>
              <a:rPr sz="2400" spc="-15" dirty="0">
                <a:latin typeface="Century Gothic"/>
                <a:cs typeface="Century Gothic"/>
              </a:rPr>
              <a:t> </a:t>
            </a:r>
            <a:r>
              <a:rPr sz="2400" spc="-50" dirty="0">
                <a:latin typeface="Century Gothic"/>
                <a:cs typeface="Century Gothic"/>
              </a:rPr>
              <a:t>P</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3875"/>
    </mc:Choice>
    <mc:Fallback>
      <p:transition spd="slow" advTm="138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019801" y="3924300"/>
            <a:ext cx="84709" cy="84708"/>
          </a:xfrm>
          <a:prstGeom prst="rect">
            <a:avLst/>
          </a:prstGeom>
        </p:spPr>
      </p:pic>
      <p:pic>
        <p:nvPicPr>
          <p:cNvPr id="3" name="object 3"/>
          <p:cNvPicPr/>
          <p:nvPr/>
        </p:nvPicPr>
        <p:blipFill>
          <a:blip r:embed="rId2" cstate="print"/>
          <a:stretch>
            <a:fillRect/>
          </a:stretch>
        </p:blipFill>
        <p:spPr>
          <a:xfrm>
            <a:off x="6219826" y="3924300"/>
            <a:ext cx="84709" cy="84708"/>
          </a:xfrm>
          <a:prstGeom prst="rect">
            <a:avLst/>
          </a:prstGeom>
        </p:spPr>
      </p:pic>
      <p:sp>
        <p:nvSpPr>
          <p:cNvPr id="7" name="object 7"/>
          <p:cNvSpPr txBox="1">
            <a:spLocks noGrp="1"/>
          </p:cNvSpPr>
          <p:nvPr>
            <p:ph type="title" idx="4294967295"/>
          </p:nvPr>
        </p:nvSpPr>
        <p:spPr>
          <a:xfrm>
            <a:off x="3860079" y="3050381"/>
            <a:ext cx="5053012" cy="757238"/>
          </a:xfrm>
          <a:prstGeom prst="rect">
            <a:avLst/>
          </a:prstGeom>
        </p:spPr>
        <p:txBody>
          <a:bodyPr vert="horz" wrap="square" lIns="0" tIns="12700" rIns="0" bIns="0" rtlCol="0" anchor="ctr">
            <a:spAutoFit/>
          </a:bodyPr>
          <a:lstStyle/>
          <a:p>
            <a:pPr marL="12700">
              <a:lnSpc>
                <a:spcPct val="100000"/>
              </a:lnSpc>
              <a:spcBef>
                <a:spcPts val="100"/>
              </a:spcBef>
            </a:pPr>
            <a:r>
              <a:rPr sz="4800" b="1" dirty="0"/>
              <a:t>Predicate </a:t>
            </a:r>
            <a:r>
              <a:rPr sz="4800" b="1" spc="-10" dirty="0"/>
              <a:t>Calculus</a:t>
            </a:r>
            <a:endParaRPr sz="4800" b="1" dirty="0"/>
          </a:p>
        </p:txBody>
      </p:sp>
    </p:spTree>
  </p:cSld>
  <p:clrMapOvr>
    <a:masterClrMapping/>
  </p:clrMapOvr>
  <mc:AlternateContent xmlns:mc="http://schemas.openxmlformats.org/markup-compatibility/2006">
    <mc:Choice xmlns:p14="http://schemas.microsoft.com/office/powerpoint/2010/main" Requires="p14">
      <p:transition spd="slow" p14:dur="2000" advTm="28822"/>
    </mc:Choice>
    <mc:Fallback>
      <p:transition spd="slow" advTm="2882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64208" y="0"/>
            <a:ext cx="8863965" cy="2048510"/>
            <a:chOff x="140207" y="0"/>
            <a:chExt cx="8863965" cy="2048510"/>
          </a:xfrm>
        </p:grpSpPr>
        <p:pic>
          <p:nvPicPr>
            <p:cNvPr id="3" name="object 3"/>
            <p:cNvPicPr/>
            <p:nvPr/>
          </p:nvPicPr>
          <p:blipFill>
            <a:blip r:embed="rId2" cstate="print"/>
            <a:stretch>
              <a:fillRect/>
            </a:stretch>
          </p:blipFill>
          <p:spPr>
            <a:xfrm>
              <a:off x="140207" y="0"/>
              <a:ext cx="5181600" cy="1313688"/>
            </a:xfrm>
            <a:prstGeom prst="rect">
              <a:avLst/>
            </a:prstGeom>
          </p:spPr>
        </p:pic>
        <p:pic>
          <p:nvPicPr>
            <p:cNvPr id="4" name="object 4"/>
            <p:cNvPicPr/>
            <p:nvPr/>
          </p:nvPicPr>
          <p:blipFill>
            <a:blip r:embed="rId3" cstate="print"/>
            <a:stretch>
              <a:fillRect/>
            </a:stretch>
          </p:blipFill>
          <p:spPr>
            <a:xfrm>
              <a:off x="4389119" y="0"/>
              <a:ext cx="1609344" cy="1313688"/>
            </a:xfrm>
            <a:prstGeom prst="rect">
              <a:avLst/>
            </a:prstGeom>
          </p:spPr>
        </p:pic>
        <p:pic>
          <p:nvPicPr>
            <p:cNvPr id="5" name="object 5"/>
            <p:cNvPicPr/>
            <p:nvPr/>
          </p:nvPicPr>
          <p:blipFill>
            <a:blip r:embed="rId4" cstate="print"/>
            <a:stretch>
              <a:fillRect/>
            </a:stretch>
          </p:blipFill>
          <p:spPr>
            <a:xfrm>
              <a:off x="5239511" y="0"/>
              <a:ext cx="3764280" cy="1313688"/>
            </a:xfrm>
            <a:prstGeom prst="rect">
              <a:avLst/>
            </a:prstGeom>
          </p:spPr>
        </p:pic>
        <p:pic>
          <p:nvPicPr>
            <p:cNvPr id="6" name="object 6"/>
            <p:cNvPicPr/>
            <p:nvPr/>
          </p:nvPicPr>
          <p:blipFill>
            <a:blip r:embed="rId5" cstate="print"/>
            <a:stretch>
              <a:fillRect/>
            </a:stretch>
          </p:blipFill>
          <p:spPr>
            <a:xfrm>
              <a:off x="2779775" y="499872"/>
              <a:ext cx="3584448" cy="1548384"/>
            </a:xfrm>
            <a:prstGeom prst="rect">
              <a:avLst/>
            </a:prstGeom>
          </p:spPr>
        </p:pic>
      </p:grpSp>
      <p:sp>
        <p:nvSpPr>
          <p:cNvPr id="7" name="object 7"/>
          <p:cNvSpPr txBox="1">
            <a:spLocks noGrp="1"/>
          </p:cNvSpPr>
          <p:nvPr>
            <p:ph type="title" idx="4294967295"/>
          </p:nvPr>
        </p:nvSpPr>
        <p:spPr>
          <a:xfrm>
            <a:off x="1676400" y="619125"/>
            <a:ext cx="10515600" cy="817563"/>
          </a:xfrm>
          <a:prstGeom prst="rect">
            <a:avLst/>
          </a:prstGeom>
        </p:spPr>
        <p:txBody>
          <a:bodyPr vert="horz" wrap="square" lIns="0" tIns="110489" rIns="0" bIns="0" rtlCol="0" anchor="ctr">
            <a:spAutoFit/>
          </a:bodyPr>
          <a:lstStyle/>
          <a:p>
            <a:pPr marL="2677160" marR="5080" indent="-2640965">
              <a:lnSpc>
                <a:spcPts val="5790"/>
              </a:lnSpc>
              <a:spcBef>
                <a:spcPts val="869"/>
              </a:spcBef>
            </a:pPr>
            <a:r>
              <a:rPr b="1" dirty="0">
                <a:solidFill>
                  <a:schemeClr val="bg1"/>
                </a:solidFill>
              </a:rPr>
              <a:t>Propositional</a:t>
            </a:r>
            <a:r>
              <a:rPr b="1" spc="5" dirty="0">
                <a:solidFill>
                  <a:schemeClr val="bg1"/>
                </a:solidFill>
              </a:rPr>
              <a:t> </a:t>
            </a:r>
            <a:r>
              <a:rPr b="1" dirty="0">
                <a:solidFill>
                  <a:schemeClr val="bg1"/>
                </a:solidFill>
              </a:rPr>
              <a:t>vs</a:t>
            </a:r>
            <a:r>
              <a:rPr b="1" spc="-15" dirty="0">
                <a:solidFill>
                  <a:schemeClr val="bg1"/>
                </a:solidFill>
              </a:rPr>
              <a:t> </a:t>
            </a:r>
            <a:r>
              <a:rPr b="1" spc="-10" dirty="0">
                <a:solidFill>
                  <a:schemeClr val="bg1"/>
                </a:solidFill>
              </a:rPr>
              <a:t>Predicate Calculus</a:t>
            </a:r>
          </a:p>
        </p:txBody>
      </p:sp>
      <p:sp>
        <p:nvSpPr>
          <p:cNvPr id="8" name="object 8"/>
          <p:cNvSpPr txBox="1"/>
          <p:nvPr/>
        </p:nvSpPr>
        <p:spPr>
          <a:xfrm>
            <a:off x="1995589" y="1932813"/>
            <a:ext cx="7601584" cy="3831590"/>
          </a:xfrm>
          <a:prstGeom prst="rect">
            <a:avLst/>
          </a:prstGeom>
        </p:spPr>
        <p:txBody>
          <a:bodyPr vert="horz" wrap="square" lIns="0" tIns="12700" rIns="0" bIns="0" rtlCol="0">
            <a:spAutoFit/>
          </a:bodyPr>
          <a:lstStyle/>
          <a:p>
            <a:pPr marL="356870" marR="84455" indent="-344805">
              <a:spcBef>
                <a:spcPts val="100"/>
              </a:spcBef>
              <a:buFont typeface="Arial"/>
              <a:buChar char="•"/>
              <a:tabLst>
                <a:tab pos="356870" algn="l"/>
                <a:tab pos="357505" algn="l"/>
              </a:tabLst>
            </a:pPr>
            <a:r>
              <a:rPr sz="2400" dirty="0">
                <a:latin typeface="Century Gothic"/>
                <a:cs typeface="Century Gothic"/>
              </a:rPr>
              <a:t>There is</a:t>
            </a:r>
            <a:r>
              <a:rPr sz="2400" spc="-35" dirty="0">
                <a:latin typeface="Century Gothic"/>
                <a:cs typeface="Century Gothic"/>
              </a:rPr>
              <a:t> </a:t>
            </a:r>
            <a:r>
              <a:rPr sz="2400" dirty="0">
                <a:latin typeface="Century Gothic"/>
                <a:cs typeface="Century Gothic"/>
              </a:rPr>
              <a:t>no</a:t>
            </a:r>
            <a:r>
              <a:rPr sz="2400" spc="-35" dirty="0">
                <a:latin typeface="Century Gothic"/>
                <a:cs typeface="Century Gothic"/>
              </a:rPr>
              <a:t> </a:t>
            </a:r>
            <a:r>
              <a:rPr sz="2400" dirty="0">
                <a:latin typeface="Century Gothic"/>
                <a:cs typeface="Century Gothic"/>
              </a:rPr>
              <a:t>way</a:t>
            </a:r>
            <a:r>
              <a:rPr sz="2400" spc="-40" dirty="0">
                <a:latin typeface="Century Gothic"/>
                <a:cs typeface="Century Gothic"/>
              </a:rPr>
              <a:t> </a:t>
            </a:r>
            <a:r>
              <a:rPr sz="2400" dirty="0">
                <a:latin typeface="Century Gothic"/>
                <a:cs typeface="Century Gothic"/>
              </a:rPr>
              <a:t>to</a:t>
            </a:r>
            <a:r>
              <a:rPr sz="2400" spc="15" dirty="0">
                <a:latin typeface="Century Gothic"/>
                <a:cs typeface="Century Gothic"/>
              </a:rPr>
              <a:t> </a:t>
            </a:r>
            <a:r>
              <a:rPr sz="2400" dirty="0">
                <a:latin typeface="Century Gothic"/>
                <a:cs typeface="Century Gothic"/>
              </a:rPr>
              <a:t>access</a:t>
            </a:r>
            <a:r>
              <a:rPr sz="2400" spc="-35" dirty="0">
                <a:latin typeface="Century Gothic"/>
                <a:cs typeface="Century Gothic"/>
              </a:rPr>
              <a:t> </a:t>
            </a: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components</a:t>
            </a:r>
            <a:r>
              <a:rPr sz="2400" spc="10" dirty="0">
                <a:latin typeface="Century Gothic"/>
                <a:cs typeface="Century Gothic"/>
              </a:rPr>
              <a:t> </a:t>
            </a:r>
            <a:r>
              <a:rPr sz="2400" dirty="0">
                <a:latin typeface="Century Gothic"/>
                <a:cs typeface="Century Gothic"/>
              </a:rPr>
              <a:t>of </a:t>
            </a:r>
            <a:r>
              <a:rPr sz="2400" spc="-25" dirty="0">
                <a:latin typeface="Century Gothic"/>
                <a:cs typeface="Century Gothic"/>
              </a:rPr>
              <a:t>an </a:t>
            </a:r>
            <a:r>
              <a:rPr sz="2400" dirty="0">
                <a:latin typeface="Century Gothic"/>
                <a:cs typeface="Century Gothic"/>
              </a:rPr>
              <a:t>individual</a:t>
            </a:r>
            <a:r>
              <a:rPr sz="2400" spc="-80" dirty="0">
                <a:latin typeface="Century Gothic"/>
                <a:cs typeface="Century Gothic"/>
              </a:rPr>
              <a:t> </a:t>
            </a:r>
            <a:r>
              <a:rPr sz="2400" dirty="0">
                <a:latin typeface="Century Gothic"/>
                <a:cs typeface="Century Gothic"/>
              </a:rPr>
              <a:t>assertion</a:t>
            </a:r>
            <a:r>
              <a:rPr sz="2400" spc="-5" dirty="0">
                <a:latin typeface="Century Gothic"/>
                <a:cs typeface="Century Gothic"/>
              </a:rPr>
              <a:t> </a:t>
            </a:r>
            <a:r>
              <a:rPr sz="2400" dirty="0">
                <a:latin typeface="Century Gothic"/>
                <a:cs typeface="Century Gothic"/>
              </a:rPr>
              <a:t>using</a:t>
            </a:r>
            <a:r>
              <a:rPr sz="2400" spc="-65" dirty="0">
                <a:latin typeface="Century Gothic"/>
                <a:cs typeface="Century Gothic"/>
              </a:rPr>
              <a:t> </a:t>
            </a:r>
            <a:r>
              <a:rPr sz="2400" dirty="0">
                <a:latin typeface="Century Gothic"/>
                <a:cs typeface="Century Gothic"/>
              </a:rPr>
              <a:t>propositional</a:t>
            </a:r>
            <a:r>
              <a:rPr sz="2400" spc="5" dirty="0">
                <a:latin typeface="Century Gothic"/>
                <a:cs typeface="Century Gothic"/>
              </a:rPr>
              <a:t> </a:t>
            </a:r>
            <a:r>
              <a:rPr sz="2400" spc="-10" dirty="0">
                <a:latin typeface="Century Gothic"/>
                <a:cs typeface="Century Gothic"/>
              </a:rPr>
              <a:t>calculus, </a:t>
            </a:r>
            <a:r>
              <a:rPr sz="2400" dirty="0">
                <a:latin typeface="Century Gothic"/>
                <a:cs typeface="Century Gothic"/>
              </a:rPr>
              <a:t>while</a:t>
            </a:r>
            <a:r>
              <a:rPr sz="2400" spc="-85" dirty="0">
                <a:latin typeface="Century Gothic"/>
                <a:cs typeface="Century Gothic"/>
              </a:rPr>
              <a:t> </a:t>
            </a:r>
            <a:r>
              <a:rPr sz="2400" dirty="0">
                <a:latin typeface="Century Gothic"/>
                <a:cs typeface="Century Gothic"/>
              </a:rPr>
              <a:t>we</a:t>
            </a:r>
            <a:r>
              <a:rPr sz="2400" spc="-25" dirty="0">
                <a:latin typeface="Century Gothic"/>
                <a:cs typeface="Century Gothic"/>
              </a:rPr>
              <a:t> </a:t>
            </a:r>
            <a:r>
              <a:rPr sz="2400" dirty="0">
                <a:latin typeface="Century Gothic"/>
                <a:cs typeface="Century Gothic"/>
              </a:rPr>
              <a:t>can</a:t>
            </a:r>
            <a:r>
              <a:rPr sz="2400" spc="-30" dirty="0">
                <a:latin typeface="Century Gothic"/>
                <a:cs typeface="Century Gothic"/>
              </a:rPr>
              <a:t> </a:t>
            </a:r>
            <a:r>
              <a:rPr sz="2400" dirty="0">
                <a:latin typeface="Century Gothic"/>
                <a:cs typeface="Century Gothic"/>
              </a:rPr>
              <a:t>do</a:t>
            </a:r>
            <a:r>
              <a:rPr sz="2400" spc="-25" dirty="0">
                <a:latin typeface="Century Gothic"/>
                <a:cs typeface="Century Gothic"/>
              </a:rPr>
              <a:t> </a:t>
            </a:r>
            <a:r>
              <a:rPr sz="2400" dirty="0">
                <a:latin typeface="Century Gothic"/>
                <a:cs typeface="Century Gothic"/>
              </a:rPr>
              <a:t>this</a:t>
            </a:r>
            <a:r>
              <a:rPr sz="2400" spc="25" dirty="0">
                <a:latin typeface="Century Gothic"/>
                <a:cs typeface="Century Gothic"/>
              </a:rPr>
              <a:t> </a:t>
            </a:r>
            <a:r>
              <a:rPr sz="2400" dirty="0">
                <a:latin typeface="Century Gothic"/>
                <a:cs typeface="Century Gothic"/>
              </a:rPr>
              <a:t>in</a:t>
            </a:r>
            <a:r>
              <a:rPr sz="2400" spc="-10" dirty="0">
                <a:latin typeface="Century Gothic"/>
                <a:cs typeface="Century Gothic"/>
              </a:rPr>
              <a:t> </a:t>
            </a:r>
            <a:r>
              <a:rPr sz="2400" dirty="0">
                <a:latin typeface="Century Gothic"/>
                <a:cs typeface="Century Gothic"/>
              </a:rPr>
              <a:t>predicate</a:t>
            </a:r>
            <a:r>
              <a:rPr sz="2400" spc="20" dirty="0">
                <a:latin typeface="Century Gothic"/>
                <a:cs typeface="Century Gothic"/>
              </a:rPr>
              <a:t> </a:t>
            </a:r>
            <a:r>
              <a:rPr sz="2400" spc="-10" dirty="0">
                <a:latin typeface="Century Gothic"/>
                <a:cs typeface="Century Gothic"/>
              </a:rPr>
              <a:t>calculus.</a:t>
            </a:r>
            <a:endParaRPr sz="2400" dirty="0">
              <a:latin typeface="Century Gothic"/>
              <a:cs typeface="Century Gothic"/>
            </a:endParaRPr>
          </a:p>
          <a:p>
            <a:pPr marL="356870" marR="357505" indent="-344805">
              <a:spcBef>
                <a:spcPts val="580"/>
              </a:spcBef>
              <a:buFont typeface="Arial"/>
              <a:buChar char="•"/>
              <a:tabLst>
                <a:tab pos="356870" algn="l"/>
                <a:tab pos="357505" algn="l"/>
              </a:tabLst>
            </a:pPr>
            <a:r>
              <a:rPr sz="2400" dirty="0">
                <a:latin typeface="Century Gothic"/>
                <a:cs typeface="Century Gothic"/>
              </a:rPr>
              <a:t>Through</a:t>
            </a:r>
            <a:r>
              <a:rPr sz="2400" spc="10" dirty="0">
                <a:latin typeface="Century Gothic"/>
                <a:cs typeface="Century Gothic"/>
              </a:rPr>
              <a:t> </a:t>
            </a:r>
            <a:r>
              <a:rPr sz="2400" dirty="0">
                <a:latin typeface="Century Gothic"/>
                <a:cs typeface="Century Gothic"/>
              </a:rPr>
              <a:t>inference rules</a:t>
            </a:r>
            <a:r>
              <a:rPr sz="2400" spc="-65" dirty="0">
                <a:latin typeface="Century Gothic"/>
                <a:cs typeface="Century Gothic"/>
              </a:rPr>
              <a:t> </a:t>
            </a:r>
            <a:r>
              <a:rPr sz="2400" dirty="0">
                <a:latin typeface="Century Gothic"/>
                <a:cs typeface="Century Gothic"/>
              </a:rPr>
              <a:t>we</a:t>
            </a:r>
            <a:r>
              <a:rPr sz="2400" spc="-5" dirty="0">
                <a:latin typeface="Century Gothic"/>
                <a:cs typeface="Century Gothic"/>
              </a:rPr>
              <a:t> </a:t>
            </a:r>
            <a:r>
              <a:rPr sz="2400" dirty="0">
                <a:latin typeface="Century Gothic"/>
                <a:cs typeface="Century Gothic"/>
              </a:rPr>
              <a:t>can</a:t>
            </a:r>
            <a:r>
              <a:rPr sz="2400" spc="-20" dirty="0">
                <a:latin typeface="Century Gothic"/>
                <a:cs typeface="Century Gothic"/>
              </a:rPr>
              <a:t> </a:t>
            </a:r>
            <a:r>
              <a:rPr sz="2400" spc="-10" dirty="0">
                <a:latin typeface="Century Gothic"/>
                <a:cs typeface="Century Gothic"/>
              </a:rPr>
              <a:t>manipulate </a:t>
            </a:r>
            <a:r>
              <a:rPr sz="2400" dirty="0">
                <a:latin typeface="Century Gothic"/>
                <a:cs typeface="Century Gothic"/>
              </a:rPr>
              <a:t>predicate</a:t>
            </a:r>
            <a:r>
              <a:rPr sz="2400" spc="-5" dirty="0">
                <a:latin typeface="Century Gothic"/>
                <a:cs typeface="Century Gothic"/>
              </a:rPr>
              <a:t> </a:t>
            </a:r>
            <a:r>
              <a:rPr sz="2400" dirty="0">
                <a:latin typeface="Century Gothic"/>
                <a:cs typeface="Century Gothic"/>
              </a:rPr>
              <a:t>calculus</a:t>
            </a:r>
            <a:r>
              <a:rPr sz="2400" spc="-75" dirty="0">
                <a:latin typeface="Century Gothic"/>
                <a:cs typeface="Century Gothic"/>
              </a:rPr>
              <a:t> </a:t>
            </a:r>
            <a:r>
              <a:rPr sz="2400" dirty="0">
                <a:latin typeface="Century Gothic"/>
                <a:cs typeface="Century Gothic"/>
              </a:rPr>
              <a:t>expressions,</a:t>
            </a:r>
            <a:r>
              <a:rPr sz="2400" spc="-5" dirty="0">
                <a:latin typeface="Century Gothic"/>
                <a:cs typeface="Century Gothic"/>
              </a:rPr>
              <a:t> </a:t>
            </a:r>
            <a:r>
              <a:rPr sz="2400" dirty="0">
                <a:latin typeface="Century Gothic"/>
                <a:cs typeface="Century Gothic"/>
              </a:rPr>
              <a:t>accessing </a:t>
            </a:r>
            <a:r>
              <a:rPr sz="2400" spc="-10" dirty="0">
                <a:latin typeface="Century Gothic"/>
                <a:cs typeface="Century Gothic"/>
              </a:rPr>
              <a:t>their </a:t>
            </a:r>
            <a:r>
              <a:rPr sz="2400" dirty="0">
                <a:latin typeface="Century Gothic"/>
                <a:cs typeface="Century Gothic"/>
              </a:rPr>
              <a:t>individual</a:t>
            </a:r>
            <a:r>
              <a:rPr sz="2400" spc="-65" dirty="0">
                <a:latin typeface="Century Gothic"/>
                <a:cs typeface="Century Gothic"/>
              </a:rPr>
              <a:t> </a:t>
            </a:r>
            <a:r>
              <a:rPr sz="2400" dirty="0">
                <a:latin typeface="Century Gothic"/>
                <a:cs typeface="Century Gothic"/>
              </a:rPr>
              <a:t>components</a:t>
            </a:r>
            <a:r>
              <a:rPr sz="2400" spc="-10" dirty="0">
                <a:latin typeface="Century Gothic"/>
                <a:cs typeface="Century Gothic"/>
              </a:rPr>
              <a:t> </a:t>
            </a:r>
            <a:r>
              <a:rPr sz="2400" dirty="0">
                <a:latin typeface="Century Gothic"/>
                <a:cs typeface="Century Gothic"/>
              </a:rPr>
              <a:t>and</a:t>
            </a:r>
            <a:r>
              <a:rPr sz="2400" spc="-45" dirty="0">
                <a:latin typeface="Century Gothic"/>
                <a:cs typeface="Century Gothic"/>
              </a:rPr>
              <a:t> </a:t>
            </a:r>
            <a:r>
              <a:rPr sz="2400" dirty="0">
                <a:latin typeface="Century Gothic"/>
                <a:cs typeface="Century Gothic"/>
              </a:rPr>
              <a:t>inferring</a:t>
            </a:r>
            <a:r>
              <a:rPr sz="2400" spc="-45" dirty="0">
                <a:latin typeface="Century Gothic"/>
                <a:cs typeface="Century Gothic"/>
              </a:rPr>
              <a:t> </a:t>
            </a:r>
            <a:r>
              <a:rPr sz="2400" spc="-25" dirty="0">
                <a:latin typeface="Century Gothic"/>
                <a:cs typeface="Century Gothic"/>
              </a:rPr>
              <a:t>new </a:t>
            </a:r>
            <a:r>
              <a:rPr sz="2400" spc="-10" dirty="0">
                <a:latin typeface="Century Gothic"/>
                <a:cs typeface="Century Gothic"/>
              </a:rPr>
              <a:t>sentences.</a:t>
            </a:r>
            <a:endParaRPr sz="2400" dirty="0">
              <a:latin typeface="Century Gothic"/>
              <a:cs typeface="Century Gothic"/>
            </a:endParaRPr>
          </a:p>
          <a:p>
            <a:pPr marL="356870" marR="5080" indent="-344805">
              <a:spcBef>
                <a:spcPts val="585"/>
              </a:spcBef>
              <a:buFont typeface="Arial"/>
              <a:buChar char="•"/>
              <a:tabLst>
                <a:tab pos="356870" algn="l"/>
                <a:tab pos="357505" algn="l"/>
              </a:tabLst>
            </a:pPr>
            <a:r>
              <a:rPr sz="2400" dirty="0">
                <a:latin typeface="Century Gothic"/>
                <a:cs typeface="Century Gothic"/>
              </a:rPr>
              <a:t>Predicate</a:t>
            </a:r>
            <a:r>
              <a:rPr sz="2400" spc="40" dirty="0">
                <a:latin typeface="Century Gothic"/>
                <a:cs typeface="Century Gothic"/>
              </a:rPr>
              <a:t> </a:t>
            </a:r>
            <a:r>
              <a:rPr sz="2400" dirty="0">
                <a:latin typeface="Century Gothic"/>
                <a:cs typeface="Century Gothic"/>
              </a:rPr>
              <a:t>calculus</a:t>
            </a:r>
            <a:r>
              <a:rPr sz="2400" spc="-65" dirty="0">
                <a:latin typeface="Century Gothic"/>
                <a:cs typeface="Century Gothic"/>
              </a:rPr>
              <a:t> </a:t>
            </a:r>
            <a:r>
              <a:rPr sz="2400" dirty="0">
                <a:latin typeface="Century Gothic"/>
                <a:cs typeface="Century Gothic"/>
              </a:rPr>
              <a:t>also</a:t>
            </a:r>
            <a:r>
              <a:rPr sz="2400" spc="-50" dirty="0">
                <a:latin typeface="Century Gothic"/>
                <a:cs typeface="Century Gothic"/>
              </a:rPr>
              <a:t> </a:t>
            </a:r>
            <a:r>
              <a:rPr sz="2400" dirty="0">
                <a:latin typeface="Century Gothic"/>
                <a:cs typeface="Century Gothic"/>
              </a:rPr>
              <a:t>allows</a:t>
            </a:r>
            <a:r>
              <a:rPr sz="2400" spc="-65" dirty="0">
                <a:latin typeface="Century Gothic"/>
                <a:cs typeface="Century Gothic"/>
              </a:rPr>
              <a:t> </a:t>
            </a:r>
            <a:r>
              <a:rPr sz="2400" dirty="0">
                <a:latin typeface="Century Gothic"/>
                <a:cs typeface="Century Gothic"/>
              </a:rPr>
              <a:t>expressions</a:t>
            </a:r>
            <a:r>
              <a:rPr sz="2400" spc="35" dirty="0">
                <a:latin typeface="Century Gothic"/>
                <a:cs typeface="Century Gothic"/>
              </a:rPr>
              <a:t> </a:t>
            </a:r>
            <a:r>
              <a:rPr sz="2400" spc="-25" dirty="0">
                <a:latin typeface="Century Gothic"/>
                <a:cs typeface="Century Gothic"/>
              </a:rPr>
              <a:t>to </a:t>
            </a:r>
            <a:r>
              <a:rPr sz="2400" dirty="0">
                <a:latin typeface="Century Gothic"/>
                <a:cs typeface="Century Gothic"/>
              </a:rPr>
              <a:t>contain</a:t>
            </a:r>
            <a:r>
              <a:rPr sz="2400" spc="15" dirty="0">
                <a:latin typeface="Century Gothic"/>
                <a:cs typeface="Century Gothic"/>
              </a:rPr>
              <a:t> </a:t>
            </a:r>
            <a:r>
              <a:rPr sz="2400" dirty="0">
                <a:latin typeface="Century Gothic"/>
                <a:cs typeface="Century Gothic"/>
              </a:rPr>
              <a:t>variables.</a:t>
            </a:r>
            <a:r>
              <a:rPr sz="2400" spc="-50" dirty="0">
                <a:latin typeface="Century Gothic"/>
                <a:cs typeface="Century Gothic"/>
              </a:rPr>
              <a:t> </a:t>
            </a:r>
            <a:r>
              <a:rPr sz="2400" dirty="0">
                <a:latin typeface="Century Gothic"/>
                <a:cs typeface="Century Gothic"/>
              </a:rPr>
              <a:t>Variables</a:t>
            </a:r>
            <a:r>
              <a:rPr sz="2400" spc="-35" dirty="0">
                <a:latin typeface="Century Gothic"/>
                <a:cs typeface="Century Gothic"/>
              </a:rPr>
              <a:t> </a:t>
            </a:r>
            <a:r>
              <a:rPr sz="2400" dirty="0">
                <a:latin typeface="Century Gothic"/>
                <a:cs typeface="Century Gothic"/>
              </a:rPr>
              <a:t>let</a:t>
            </a:r>
            <a:r>
              <a:rPr sz="2400" spc="-70" dirty="0">
                <a:latin typeface="Century Gothic"/>
                <a:cs typeface="Century Gothic"/>
              </a:rPr>
              <a:t> </a:t>
            </a:r>
            <a:r>
              <a:rPr sz="2400" dirty="0">
                <a:latin typeface="Century Gothic"/>
                <a:cs typeface="Century Gothic"/>
              </a:rPr>
              <a:t>us</a:t>
            </a:r>
            <a:r>
              <a:rPr sz="2400" spc="-10" dirty="0">
                <a:latin typeface="Century Gothic"/>
                <a:cs typeface="Century Gothic"/>
              </a:rPr>
              <a:t> </a:t>
            </a:r>
            <a:r>
              <a:rPr sz="2400" dirty="0">
                <a:latin typeface="Century Gothic"/>
                <a:cs typeface="Century Gothic"/>
              </a:rPr>
              <a:t>create</a:t>
            </a:r>
            <a:r>
              <a:rPr sz="2400" spc="30" dirty="0">
                <a:latin typeface="Century Gothic"/>
                <a:cs typeface="Century Gothic"/>
              </a:rPr>
              <a:t> </a:t>
            </a:r>
            <a:r>
              <a:rPr sz="2400" spc="-10" dirty="0">
                <a:latin typeface="Century Gothic"/>
                <a:cs typeface="Century Gothic"/>
              </a:rPr>
              <a:t>general </a:t>
            </a:r>
            <a:r>
              <a:rPr sz="2400" dirty="0">
                <a:latin typeface="Century Gothic"/>
                <a:cs typeface="Century Gothic"/>
              </a:rPr>
              <a:t>assertions</a:t>
            </a:r>
            <a:r>
              <a:rPr sz="2400" spc="50" dirty="0">
                <a:latin typeface="Century Gothic"/>
                <a:cs typeface="Century Gothic"/>
              </a:rPr>
              <a:t> </a:t>
            </a:r>
            <a:r>
              <a:rPr sz="2400" dirty="0">
                <a:latin typeface="Century Gothic"/>
                <a:cs typeface="Century Gothic"/>
              </a:rPr>
              <a:t>about</a:t>
            </a:r>
            <a:r>
              <a:rPr sz="2400" spc="-10" dirty="0">
                <a:latin typeface="Century Gothic"/>
                <a:cs typeface="Century Gothic"/>
              </a:rPr>
              <a:t> </a:t>
            </a:r>
            <a:r>
              <a:rPr sz="2400" dirty="0">
                <a:latin typeface="Century Gothic"/>
                <a:cs typeface="Century Gothic"/>
              </a:rPr>
              <a:t>classes</a:t>
            </a:r>
            <a:r>
              <a:rPr sz="2400" spc="-65" dirty="0">
                <a:latin typeface="Century Gothic"/>
                <a:cs typeface="Century Gothic"/>
              </a:rPr>
              <a:t> </a:t>
            </a:r>
            <a:r>
              <a:rPr sz="2400" dirty="0">
                <a:latin typeface="Century Gothic"/>
                <a:cs typeface="Century Gothic"/>
              </a:rPr>
              <a:t>of</a:t>
            </a:r>
            <a:r>
              <a:rPr sz="2400" spc="-30" dirty="0">
                <a:latin typeface="Century Gothic"/>
                <a:cs typeface="Century Gothic"/>
              </a:rPr>
              <a:t> </a:t>
            </a:r>
            <a:r>
              <a:rPr sz="2400" spc="-10" dirty="0">
                <a:latin typeface="Century Gothic"/>
                <a:cs typeface="Century Gothic"/>
              </a:rPr>
              <a:t>entities.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02847"/>
    </mc:Choice>
    <mc:Fallback>
      <p:transition spd="slow" advTm="10284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28215" y="0"/>
            <a:ext cx="8884920" cy="2048510"/>
            <a:chOff x="204215" y="0"/>
            <a:chExt cx="8884920" cy="2048510"/>
          </a:xfrm>
        </p:grpSpPr>
        <p:pic>
          <p:nvPicPr>
            <p:cNvPr id="3" name="object 3"/>
            <p:cNvPicPr/>
            <p:nvPr/>
          </p:nvPicPr>
          <p:blipFill>
            <a:blip r:embed="rId2" cstate="print"/>
            <a:stretch>
              <a:fillRect/>
            </a:stretch>
          </p:blipFill>
          <p:spPr>
            <a:xfrm>
              <a:off x="204215" y="0"/>
              <a:ext cx="8884920" cy="1313688"/>
            </a:xfrm>
            <a:prstGeom prst="rect">
              <a:avLst/>
            </a:prstGeom>
          </p:spPr>
        </p:pic>
        <p:pic>
          <p:nvPicPr>
            <p:cNvPr id="4" name="object 4"/>
            <p:cNvPicPr/>
            <p:nvPr/>
          </p:nvPicPr>
          <p:blipFill>
            <a:blip r:embed="rId3" cstate="print"/>
            <a:stretch>
              <a:fillRect/>
            </a:stretch>
          </p:blipFill>
          <p:spPr>
            <a:xfrm>
              <a:off x="2243327" y="499872"/>
              <a:ext cx="4657344" cy="1548384"/>
            </a:xfrm>
            <a:prstGeom prst="rect">
              <a:avLst/>
            </a:prstGeom>
          </p:spPr>
        </p:pic>
      </p:grpSp>
      <p:sp>
        <p:nvSpPr>
          <p:cNvPr id="5" name="object 5"/>
          <p:cNvSpPr txBox="1">
            <a:spLocks noGrp="1"/>
          </p:cNvSpPr>
          <p:nvPr>
            <p:ph type="title" idx="4294967295"/>
          </p:nvPr>
        </p:nvSpPr>
        <p:spPr>
          <a:xfrm>
            <a:off x="1676400" y="619125"/>
            <a:ext cx="10515600" cy="817563"/>
          </a:xfrm>
          <a:prstGeom prst="rect">
            <a:avLst/>
          </a:prstGeom>
        </p:spPr>
        <p:txBody>
          <a:bodyPr vert="horz" wrap="square" lIns="0" tIns="110489" rIns="0" bIns="0" rtlCol="0" anchor="ctr">
            <a:spAutoFit/>
          </a:bodyPr>
          <a:lstStyle/>
          <a:p>
            <a:pPr marL="2140585" marR="5080" indent="-2040255">
              <a:lnSpc>
                <a:spcPts val="5790"/>
              </a:lnSpc>
              <a:spcBef>
                <a:spcPts val="869"/>
              </a:spcBef>
            </a:pPr>
            <a:r>
              <a:rPr b="1" spc="-20" dirty="0">
                <a:solidFill>
                  <a:schemeClr val="bg1"/>
                </a:solidFill>
              </a:rPr>
              <a:t>PREDICATE</a:t>
            </a:r>
            <a:r>
              <a:rPr b="1" spc="-250" dirty="0">
                <a:solidFill>
                  <a:schemeClr val="bg1"/>
                </a:solidFill>
              </a:rPr>
              <a:t> </a:t>
            </a:r>
            <a:r>
              <a:rPr b="1" spc="-10" dirty="0">
                <a:solidFill>
                  <a:schemeClr val="bg1"/>
                </a:solidFill>
              </a:rPr>
              <a:t>CALCULUS ALPHABET</a:t>
            </a:r>
          </a:p>
        </p:txBody>
      </p:sp>
      <p:sp>
        <p:nvSpPr>
          <p:cNvPr id="6" name="object 6"/>
          <p:cNvSpPr txBox="1"/>
          <p:nvPr/>
        </p:nvSpPr>
        <p:spPr>
          <a:xfrm>
            <a:off x="1967881" y="1932813"/>
            <a:ext cx="8040370" cy="3684904"/>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alphabet</a:t>
            </a:r>
            <a:r>
              <a:rPr sz="2400" spc="-30" dirty="0">
                <a:latin typeface="Century Gothic"/>
                <a:cs typeface="Century Gothic"/>
              </a:rPr>
              <a:t> </a:t>
            </a:r>
            <a:r>
              <a:rPr sz="2400" dirty="0">
                <a:latin typeface="Century Gothic"/>
                <a:cs typeface="Century Gothic"/>
              </a:rPr>
              <a:t>that</a:t>
            </a:r>
            <a:r>
              <a:rPr sz="2400" spc="10" dirty="0">
                <a:latin typeface="Century Gothic"/>
                <a:cs typeface="Century Gothic"/>
              </a:rPr>
              <a:t> </a:t>
            </a:r>
            <a:r>
              <a:rPr sz="2400" dirty="0">
                <a:latin typeface="Century Gothic"/>
                <a:cs typeface="Century Gothic"/>
              </a:rPr>
              <a:t>makes</a:t>
            </a:r>
            <a:r>
              <a:rPr sz="2400" spc="-30" dirty="0">
                <a:latin typeface="Century Gothic"/>
                <a:cs typeface="Century Gothic"/>
              </a:rPr>
              <a:t> </a:t>
            </a:r>
            <a:r>
              <a:rPr sz="2400" dirty="0">
                <a:latin typeface="Century Gothic"/>
                <a:cs typeface="Century Gothic"/>
              </a:rPr>
              <a:t>up</a:t>
            </a:r>
            <a:r>
              <a:rPr sz="2400" spc="-15" dirty="0">
                <a:latin typeface="Century Gothic"/>
                <a:cs typeface="Century Gothic"/>
              </a:rPr>
              <a:t> </a:t>
            </a:r>
            <a:r>
              <a:rPr sz="2400" dirty="0">
                <a:latin typeface="Century Gothic"/>
                <a:cs typeface="Century Gothic"/>
              </a:rPr>
              <a:t>the</a:t>
            </a:r>
            <a:r>
              <a:rPr sz="2400" spc="10" dirty="0">
                <a:latin typeface="Century Gothic"/>
                <a:cs typeface="Century Gothic"/>
              </a:rPr>
              <a:t> </a:t>
            </a:r>
            <a:r>
              <a:rPr sz="2400" dirty="0">
                <a:latin typeface="Century Gothic"/>
                <a:cs typeface="Century Gothic"/>
              </a:rPr>
              <a:t>symbols</a:t>
            </a:r>
            <a:r>
              <a:rPr sz="2400" spc="-55" dirty="0">
                <a:latin typeface="Century Gothic"/>
                <a:cs typeface="Century Gothic"/>
              </a:rPr>
              <a:t> </a:t>
            </a:r>
            <a:r>
              <a:rPr sz="2400" dirty="0">
                <a:latin typeface="Century Gothic"/>
                <a:cs typeface="Century Gothic"/>
              </a:rPr>
              <a:t>of</a:t>
            </a:r>
            <a:r>
              <a:rPr sz="2400" spc="-20" dirty="0">
                <a:latin typeface="Century Gothic"/>
                <a:cs typeface="Century Gothic"/>
              </a:rPr>
              <a:t> </a:t>
            </a:r>
            <a:r>
              <a:rPr sz="2400" spc="-25" dirty="0">
                <a:latin typeface="Century Gothic"/>
                <a:cs typeface="Century Gothic"/>
              </a:rPr>
              <a:t>the</a:t>
            </a:r>
            <a:endParaRPr sz="2400" dirty="0">
              <a:latin typeface="Century Gothic"/>
              <a:cs typeface="Century Gothic"/>
            </a:endParaRPr>
          </a:p>
          <a:p>
            <a:pPr marL="356870"/>
            <a:r>
              <a:rPr sz="2400" dirty="0">
                <a:latin typeface="Century Gothic"/>
                <a:cs typeface="Century Gothic"/>
              </a:rPr>
              <a:t>predicate</a:t>
            </a:r>
            <a:r>
              <a:rPr sz="2400" spc="-15" dirty="0">
                <a:latin typeface="Century Gothic"/>
                <a:cs typeface="Century Gothic"/>
              </a:rPr>
              <a:t> </a:t>
            </a:r>
            <a:r>
              <a:rPr sz="2400" dirty="0">
                <a:latin typeface="Century Gothic"/>
                <a:cs typeface="Century Gothic"/>
              </a:rPr>
              <a:t>calculus</a:t>
            </a:r>
            <a:r>
              <a:rPr sz="2400" spc="-90" dirty="0">
                <a:latin typeface="Century Gothic"/>
                <a:cs typeface="Century Gothic"/>
              </a:rPr>
              <a:t> </a:t>
            </a:r>
            <a:r>
              <a:rPr sz="2400" dirty="0">
                <a:latin typeface="Century Gothic"/>
                <a:cs typeface="Century Gothic"/>
              </a:rPr>
              <a:t>consists</a:t>
            </a:r>
            <a:r>
              <a:rPr sz="2400" spc="20" dirty="0">
                <a:latin typeface="Century Gothic"/>
                <a:cs typeface="Century Gothic"/>
              </a:rPr>
              <a:t> </a:t>
            </a:r>
            <a:r>
              <a:rPr sz="2400" spc="-25" dirty="0">
                <a:latin typeface="Century Gothic"/>
                <a:cs typeface="Century Gothic"/>
              </a:rPr>
              <a:t>of:</a:t>
            </a:r>
            <a:endParaRPr sz="2400" dirty="0">
              <a:latin typeface="Century Gothic"/>
              <a:cs typeface="Century Gothic"/>
            </a:endParaRPr>
          </a:p>
          <a:p>
            <a:pPr marL="12700" marR="54610" indent="334645">
              <a:spcBef>
                <a:spcPts val="580"/>
              </a:spcBef>
              <a:buAutoNum type="arabicPeriod"/>
              <a:tabLst>
                <a:tab pos="347345" algn="l"/>
              </a:tabLst>
            </a:pPr>
            <a:r>
              <a:rPr sz="2400" dirty="0">
                <a:latin typeface="Century Gothic"/>
                <a:cs typeface="Century Gothic"/>
              </a:rPr>
              <a:t>The set</a:t>
            </a:r>
            <a:r>
              <a:rPr sz="2400" spc="-30" dirty="0">
                <a:latin typeface="Century Gothic"/>
                <a:cs typeface="Century Gothic"/>
              </a:rPr>
              <a:t> </a:t>
            </a:r>
            <a:r>
              <a:rPr sz="2400" dirty="0">
                <a:latin typeface="Century Gothic"/>
                <a:cs typeface="Century Gothic"/>
              </a:rPr>
              <a:t>of letters,</a:t>
            </a:r>
            <a:r>
              <a:rPr sz="2400" spc="20" dirty="0">
                <a:latin typeface="Century Gothic"/>
                <a:cs typeface="Century Gothic"/>
              </a:rPr>
              <a:t> </a:t>
            </a:r>
            <a:r>
              <a:rPr sz="2400" dirty="0">
                <a:latin typeface="Century Gothic"/>
                <a:cs typeface="Century Gothic"/>
              </a:rPr>
              <a:t>both</a:t>
            </a:r>
            <a:r>
              <a:rPr sz="2400" spc="35" dirty="0">
                <a:latin typeface="Century Gothic"/>
                <a:cs typeface="Century Gothic"/>
              </a:rPr>
              <a:t> </a:t>
            </a:r>
            <a:r>
              <a:rPr sz="2400" dirty="0">
                <a:latin typeface="Century Gothic"/>
                <a:cs typeface="Century Gothic"/>
              </a:rPr>
              <a:t>upper-</a:t>
            </a:r>
            <a:r>
              <a:rPr sz="2400" spc="10" dirty="0">
                <a:latin typeface="Century Gothic"/>
                <a:cs typeface="Century Gothic"/>
              </a:rPr>
              <a:t> </a:t>
            </a:r>
            <a:r>
              <a:rPr sz="2400" dirty="0">
                <a:latin typeface="Century Gothic"/>
                <a:cs typeface="Century Gothic"/>
              </a:rPr>
              <a:t>and</a:t>
            </a:r>
            <a:r>
              <a:rPr sz="2400" spc="-25" dirty="0">
                <a:latin typeface="Century Gothic"/>
                <a:cs typeface="Century Gothic"/>
              </a:rPr>
              <a:t> </a:t>
            </a:r>
            <a:r>
              <a:rPr sz="2400" dirty="0">
                <a:latin typeface="Century Gothic"/>
                <a:cs typeface="Century Gothic"/>
              </a:rPr>
              <a:t>lowercase,</a:t>
            </a:r>
            <a:r>
              <a:rPr sz="2400" spc="-50" dirty="0">
                <a:latin typeface="Century Gothic"/>
                <a:cs typeface="Century Gothic"/>
              </a:rPr>
              <a:t> </a:t>
            </a:r>
            <a:r>
              <a:rPr sz="2400" dirty="0">
                <a:latin typeface="Century Gothic"/>
                <a:cs typeface="Century Gothic"/>
              </a:rPr>
              <a:t>of</a:t>
            </a:r>
            <a:r>
              <a:rPr sz="2400" spc="-20" dirty="0">
                <a:latin typeface="Century Gothic"/>
                <a:cs typeface="Century Gothic"/>
              </a:rPr>
              <a:t> </a:t>
            </a:r>
            <a:r>
              <a:rPr sz="2400" spc="-25" dirty="0">
                <a:latin typeface="Century Gothic"/>
                <a:cs typeface="Century Gothic"/>
              </a:rPr>
              <a:t>the </a:t>
            </a:r>
            <a:r>
              <a:rPr sz="2400" dirty="0">
                <a:latin typeface="Century Gothic"/>
                <a:cs typeface="Century Gothic"/>
              </a:rPr>
              <a:t>English</a:t>
            </a:r>
            <a:r>
              <a:rPr sz="2400" spc="-40" dirty="0">
                <a:latin typeface="Century Gothic"/>
                <a:cs typeface="Century Gothic"/>
              </a:rPr>
              <a:t> </a:t>
            </a:r>
            <a:r>
              <a:rPr sz="2400" spc="-10" dirty="0">
                <a:latin typeface="Century Gothic"/>
                <a:cs typeface="Century Gothic"/>
              </a:rPr>
              <a:t>alphabet.</a:t>
            </a:r>
            <a:endParaRPr sz="2400" dirty="0">
              <a:latin typeface="Century Gothic"/>
              <a:cs typeface="Century Gothic"/>
            </a:endParaRPr>
          </a:p>
          <a:p>
            <a:pPr marL="346710" indent="-334645">
              <a:spcBef>
                <a:spcPts val="580"/>
              </a:spcBef>
              <a:buAutoNum type="arabicPeriod"/>
              <a:tabLst>
                <a:tab pos="347345" algn="l"/>
              </a:tabLst>
            </a:pPr>
            <a:r>
              <a:rPr sz="2400" dirty="0">
                <a:latin typeface="Century Gothic"/>
                <a:cs typeface="Century Gothic"/>
              </a:rPr>
              <a:t>The</a:t>
            </a:r>
            <a:r>
              <a:rPr sz="2400" spc="5" dirty="0">
                <a:latin typeface="Century Gothic"/>
                <a:cs typeface="Century Gothic"/>
              </a:rPr>
              <a:t> </a:t>
            </a:r>
            <a:r>
              <a:rPr sz="2400" dirty="0">
                <a:latin typeface="Century Gothic"/>
                <a:cs typeface="Century Gothic"/>
              </a:rPr>
              <a:t>set</a:t>
            </a:r>
            <a:r>
              <a:rPr sz="2400" spc="-35" dirty="0">
                <a:latin typeface="Century Gothic"/>
                <a:cs typeface="Century Gothic"/>
              </a:rPr>
              <a:t> </a:t>
            </a:r>
            <a:r>
              <a:rPr sz="2400" dirty="0">
                <a:latin typeface="Century Gothic"/>
                <a:cs typeface="Century Gothic"/>
              </a:rPr>
              <a:t>of digits,</a:t>
            </a:r>
            <a:r>
              <a:rPr sz="2400" spc="20" dirty="0">
                <a:latin typeface="Century Gothic"/>
                <a:cs typeface="Century Gothic"/>
              </a:rPr>
              <a:t> </a:t>
            </a:r>
            <a:r>
              <a:rPr sz="2400" dirty="0">
                <a:latin typeface="Century Gothic"/>
                <a:cs typeface="Century Gothic"/>
              </a:rPr>
              <a:t>0,</a:t>
            </a:r>
            <a:r>
              <a:rPr sz="2400" spc="-35" dirty="0">
                <a:latin typeface="Century Gothic"/>
                <a:cs typeface="Century Gothic"/>
              </a:rPr>
              <a:t> </a:t>
            </a:r>
            <a:r>
              <a:rPr sz="2400" dirty="0">
                <a:latin typeface="Century Gothic"/>
                <a:cs typeface="Century Gothic"/>
              </a:rPr>
              <a:t>1,</a:t>
            </a:r>
            <a:r>
              <a:rPr sz="2400" spc="-40" dirty="0">
                <a:latin typeface="Century Gothic"/>
                <a:cs typeface="Century Gothic"/>
              </a:rPr>
              <a:t> </a:t>
            </a:r>
            <a:r>
              <a:rPr sz="2400" dirty="0">
                <a:latin typeface="Century Gothic"/>
                <a:cs typeface="Century Gothic"/>
              </a:rPr>
              <a:t>…,</a:t>
            </a:r>
            <a:r>
              <a:rPr sz="2400" spc="-5" dirty="0">
                <a:latin typeface="Century Gothic"/>
                <a:cs typeface="Century Gothic"/>
              </a:rPr>
              <a:t> </a:t>
            </a:r>
            <a:r>
              <a:rPr sz="2400" spc="-25" dirty="0">
                <a:latin typeface="Century Gothic"/>
                <a:cs typeface="Century Gothic"/>
              </a:rPr>
              <a:t>9.</a:t>
            </a:r>
            <a:endParaRPr sz="2400" dirty="0">
              <a:latin typeface="Century Gothic"/>
              <a:cs typeface="Century Gothic"/>
            </a:endParaRPr>
          </a:p>
          <a:p>
            <a:pPr marL="346710" indent="-334645">
              <a:spcBef>
                <a:spcPts val="575"/>
              </a:spcBef>
              <a:buAutoNum type="arabicPeriod"/>
              <a:tabLst>
                <a:tab pos="347345" algn="l"/>
              </a:tabLst>
            </a:pPr>
            <a:r>
              <a:rPr sz="2400" dirty="0">
                <a:latin typeface="Century Gothic"/>
                <a:cs typeface="Century Gothic"/>
              </a:rPr>
              <a:t>The</a:t>
            </a:r>
            <a:r>
              <a:rPr sz="2400" spc="15" dirty="0">
                <a:latin typeface="Century Gothic"/>
                <a:cs typeface="Century Gothic"/>
              </a:rPr>
              <a:t> </a:t>
            </a:r>
            <a:r>
              <a:rPr sz="2400" dirty="0">
                <a:latin typeface="Century Gothic"/>
                <a:cs typeface="Century Gothic"/>
              </a:rPr>
              <a:t>underscore, </a:t>
            </a:r>
            <a:r>
              <a:rPr sz="2400" spc="-25" dirty="0">
                <a:latin typeface="Century Gothic"/>
                <a:cs typeface="Century Gothic"/>
              </a:rPr>
              <a:t>_.</a:t>
            </a:r>
            <a:endParaRPr sz="2400" dirty="0">
              <a:latin typeface="Century Gothic"/>
              <a:cs typeface="Century Gothic"/>
            </a:endParaRPr>
          </a:p>
          <a:p>
            <a:pPr>
              <a:spcBef>
                <a:spcPts val="50"/>
              </a:spcBef>
              <a:buClr>
                <a:srgbClr val="7E7E7E"/>
              </a:buClr>
              <a:buFont typeface="Century Gothic"/>
              <a:buAutoNum type="arabicPeriod"/>
            </a:pPr>
            <a:endParaRPr sz="3250" dirty="0">
              <a:latin typeface="Century Gothic"/>
              <a:cs typeface="Century Gothic"/>
            </a:endParaRPr>
          </a:p>
          <a:p>
            <a:pPr marL="356870" marR="5080" lvl="1" indent="-344805">
              <a:buFont typeface="Arial"/>
              <a:buChar char="•"/>
              <a:tabLst>
                <a:tab pos="356870" algn="l"/>
                <a:tab pos="357505" algn="l"/>
              </a:tabLst>
            </a:pPr>
            <a:r>
              <a:rPr sz="2400" b="1" dirty="0">
                <a:latin typeface="Century Gothic"/>
                <a:cs typeface="Century Gothic"/>
              </a:rPr>
              <a:t>Symbols</a:t>
            </a:r>
            <a:r>
              <a:rPr sz="2400" b="1" spc="-5" dirty="0">
                <a:latin typeface="Century Gothic"/>
                <a:cs typeface="Century Gothic"/>
              </a:rPr>
              <a:t> </a:t>
            </a:r>
            <a:r>
              <a:rPr sz="2400" b="1" dirty="0">
                <a:latin typeface="Century Gothic"/>
                <a:cs typeface="Century Gothic"/>
              </a:rPr>
              <a:t>begin</a:t>
            </a:r>
            <a:r>
              <a:rPr sz="2400" b="1" spc="-5" dirty="0">
                <a:latin typeface="Century Gothic"/>
                <a:cs typeface="Century Gothic"/>
              </a:rPr>
              <a:t> </a:t>
            </a:r>
            <a:r>
              <a:rPr sz="2400" b="1" dirty="0">
                <a:latin typeface="Century Gothic"/>
                <a:cs typeface="Century Gothic"/>
              </a:rPr>
              <a:t>with</a:t>
            </a:r>
            <a:r>
              <a:rPr sz="2400" b="1" spc="-5" dirty="0">
                <a:latin typeface="Century Gothic"/>
                <a:cs typeface="Century Gothic"/>
              </a:rPr>
              <a:t> </a:t>
            </a:r>
            <a:r>
              <a:rPr sz="2400" b="1" dirty="0">
                <a:latin typeface="Century Gothic"/>
                <a:cs typeface="Century Gothic"/>
              </a:rPr>
              <a:t>a</a:t>
            </a:r>
            <a:r>
              <a:rPr sz="2400" b="1" spc="10" dirty="0">
                <a:latin typeface="Century Gothic"/>
                <a:cs typeface="Century Gothic"/>
              </a:rPr>
              <a:t> </a:t>
            </a:r>
            <a:r>
              <a:rPr sz="2400" b="1" dirty="0">
                <a:latin typeface="Century Gothic"/>
                <a:cs typeface="Century Gothic"/>
              </a:rPr>
              <a:t>letter</a:t>
            </a:r>
            <a:r>
              <a:rPr sz="2400" b="1" spc="-10" dirty="0">
                <a:latin typeface="Century Gothic"/>
                <a:cs typeface="Century Gothic"/>
              </a:rPr>
              <a:t> </a:t>
            </a:r>
            <a:r>
              <a:rPr sz="2400" b="1" dirty="0">
                <a:latin typeface="Century Gothic"/>
                <a:cs typeface="Century Gothic"/>
              </a:rPr>
              <a:t>and</a:t>
            </a:r>
            <a:r>
              <a:rPr sz="2400" b="1" spc="-10" dirty="0">
                <a:latin typeface="Century Gothic"/>
                <a:cs typeface="Century Gothic"/>
              </a:rPr>
              <a:t> </a:t>
            </a:r>
            <a:r>
              <a:rPr sz="2400" b="1" dirty="0">
                <a:latin typeface="Century Gothic"/>
                <a:cs typeface="Century Gothic"/>
              </a:rPr>
              <a:t>are</a:t>
            </a:r>
            <a:r>
              <a:rPr sz="2400" b="1" spc="10" dirty="0">
                <a:latin typeface="Century Gothic"/>
                <a:cs typeface="Century Gothic"/>
              </a:rPr>
              <a:t> </a:t>
            </a:r>
            <a:r>
              <a:rPr sz="2400" b="1" dirty="0">
                <a:latin typeface="Century Gothic"/>
                <a:cs typeface="Century Gothic"/>
              </a:rPr>
              <a:t>followed</a:t>
            </a:r>
            <a:r>
              <a:rPr sz="2400" b="1" spc="-10" dirty="0">
                <a:latin typeface="Century Gothic"/>
                <a:cs typeface="Century Gothic"/>
              </a:rPr>
              <a:t> </a:t>
            </a:r>
            <a:r>
              <a:rPr sz="2400" b="1" dirty="0">
                <a:latin typeface="Century Gothic"/>
                <a:cs typeface="Century Gothic"/>
              </a:rPr>
              <a:t>by</a:t>
            </a:r>
            <a:r>
              <a:rPr sz="2400" b="1" spc="-10" dirty="0">
                <a:latin typeface="Century Gothic"/>
                <a:cs typeface="Century Gothic"/>
              </a:rPr>
              <a:t> </a:t>
            </a:r>
            <a:r>
              <a:rPr sz="2400" b="1" spc="-25" dirty="0">
                <a:latin typeface="Century Gothic"/>
                <a:cs typeface="Century Gothic"/>
              </a:rPr>
              <a:t>any </a:t>
            </a:r>
            <a:r>
              <a:rPr sz="2400" b="1" dirty="0">
                <a:latin typeface="Century Gothic"/>
                <a:cs typeface="Century Gothic"/>
              </a:rPr>
              <a:t>sequence</a:t>
            </a:r>
            <a:r>
              <a:rPr sz="2400" b="1" spc="-30" dirty="0">
                <a:latin typeface="Century Gothic"/>
                <a:cs typeface="Century Gothic"/>
              </a:rPr>
              <a:t> </a:t>
            </a:r>
            <a:r>
              <a:rPr sz="2400" b="1" dirty="0">
                <a:latin typeface="Century Gothic"/>
                <a:cs typeface="Century Gothic"/>
              </a:rPr>
              <a:t>of</a:t>
            </a:r>
            <a:r>
              <a:rPr sz="2400" b="1" spc="-20" dirty="0">
                <a:latin typeface="Century Gothic"/>
                <a:cs typeface="Century Gothic"/>
              </a:rPr>
              <a:t> </a:t>
            </a:r>
            <a:r>
              <a:rPr sz="2400" b="1" dirty="0">
                <a:latin typeface="Century Gothic"/>
                <a:cs typeface="Century Gothic"/>
              </a:rPr>
              <a:t>these</a:t>
            </a:r>
            <a:r>
              <a:rPr sz="2400" b="1" spc="-15" dirty="0">
                <a:latin typeface="Century Gothic"/>
                <a:cs typeface="Century Gothic"/>
              </a:rPr>
              <a:t> </a:t>
            </a:r>
            <a:r>
              <a:rPr sz="2400" b="1" dirty="0">
                <a:latin typeface="Century Gothic"/>
                <a:cs typeface="Century Gothic"/>
              </a:rPr>
              <a:t>legal </a:t>
            </a:r>
            <a:r>
              <a:rPr sz="2400" b="1" spc="-10" dirty="0">
                <a:latin typeface="Century Gothic"/>
                <a:cs typeface="Century Gothic"/>
              </a:rPr>
              <a:t>characters.</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56250"/>
    </mc:Choice>
    <mc:Fallback>
      <p:transition spd="slow" advTm="5625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313427" y="197420"/>
            <a:ext cx="10515600" cy="1436687"/>
          </a:xfrm>
          <a:prstGeom prst="rect">
            <a:avLst/>
          </a:prstGeom>
        </p:spPr>
        <p:txBody>
          <a:bodyPr vert="horz" wrap="square" lIns="0" tIns="751585" rIns="0" bIns="0" rtlCol="0" anchor="ctr">
            <a:spAutoFit/>
          </a:bodyPr>
          <a:lstStyle/>
          <a:p>
            <a:pPr marL="2402840">
              <a:lnSpc>
                <a:spcPct val="100000"/>
              </a:lnSpc>
              <a:spcBef>
                <a:spcPts val="100"/>
              </a:spcBef>
            </a:pPr>
            <a:r>
              <a:rPr lang="en-US" b="1" spc="-10" dirty="0">
                <a:solidFill>
                  <a:schemeClr val="bg1"/>
                </a:solidFill>
              </a:rPr>
              <a:t>Predicate Calculus </a:t>
            </a:r>
            <a:r>
              <a:rPr b="1" spc="-10" dirty="0">
                <a:solidFill>
                  <a:schemeClr val="bg1"/>
                </a:solidFill>
              </a:rPr>
              <a:t>SYMBOLS</a:t>
            </a:r>
          </a:p>
        </p:txBody>
      </p:sp>
      <p:sp>
        <p:nvSpPr>
          <p:cNvPr id="4" name="object 4"/>
          <p:cNvSpPr txBox="1"/>
          <p:nvPr/>
        </p:nvSpPr>
        <p:spPr>
          <a:xfrm>
            <a:off x="1209963" y="1939606"/>
            <a:ext cx="9966037" cy="3159198"/>
          </a:xfrm>
          <a:prstGeom prst="rect">
            <a:avLst/>
          </a:prstGeom>
        </p:spPr>
        <p:txBody>
          <a:bodyPr vert="horz" wrap="square" lIns="0" tIns="12065" rIns="0" bIns="0" rtlCol="0">
            <a:spAutoFit/>
          </a:bodyPr>
          <a:lstStyle/>
          <a:p>
            <a:pPr marL="356870" indent="-344805">
              <a:spcBef>
                <a:spcPts val="95"/>
              </a:spcBef>
              <a:buFont typeface="Arial"/>
              <a:buChar char="•"/>
              <a:tabLst>
                <a:tab pos="356870" algn="l"/>
                <a:tab pos="357505" algn="l"/>
              </a:tabLst>
            </a:pPr>
            <a:r>
              <a:rPr sz="2000" dirty="0">
                <a:latin typeface="Century Gothic"/>
                <a:cs typeface="Century Gothic"/>
              </a:rPr>
              <a:t>Predicate</a:t>
            </a:r>
            <a:r>
              <a:rPr sz="2000" spc="-85" dirty="0">
                <a:latin typeface="Century Gothic"/>
                <a:cs typeface="Century Gothic"/>
              </a:rPr>
              <a:t> </a:t>
            </a:r>
            <a:r>
              <a:rPr sz="2000" dirty="0">
                <a:latin typeface="Century Gothic"/>
                <a:cs typeface="Century Gothic"/>
              </a:rPr>
              <a:t>calculus</a:t>
            </a:r>
            <a:r>
              <a:rPr sz="2000" spc="-95" dirty="0">
                <a:latin typeface="Century Gothic"/>
                <a:cs typeface="Century Gothic"/>
              </a:rPr>
              <a:t> </a:t>
            </a:r>
            <a:r>
              <a:rPr sz="2000" dirty="0">
                <a:latin typeface="Century Gothic"/>
                <a:cs typeface="Century Gothic"/>
              </a:rPr>
              <a:t>symbols</a:t>
            </a:r>
            <a:r>
              <a:rPr sz="2000" spc="-55" dirty="0">
                <a:latin typeface="Century Gothic"/>
                <a:cs typeface="Century Gothic"/>
              </a:rPr>
              <a:t> </a:t>
            </a:r>
            <a:r>
              <a:rPr sz="2000" spc="-10" dirty="0">
                <a:latin typeface="Century Gothic"/>
                <a:cs typeface="Century Gothic"/>
              </a:rPr>
              <a:t>include:</a:t>
            </a:r>
            <a:endParaRPr sz="2000" dirty="0">
              <a:latin typeface="Century Gothic"/>
              <a:cs typeface="Century Gothic"/>
            </a:endParaRPr>
          </a:p>
          <a:p>
            <a:pPr marL="292735" indent="-280670">
              <a:buFont typeface="Century Gothic"/>
              <a:buAutoNum type="arabicPeriod"/>
              <a:tabLst>
                <a:tab pos="293370" algn="l"/>
              </a:tabLst>
            </a:pPr>
            <a:r>
              <a:rPr sz="2000" b="1" dirty="0">
                <a:latin typeface="Century Gothic"/>
                <a:cs typeface="Century Gothic"/>
              </a:rPr>
              <a:t>Truth</a:t>
            </a:r>
            <a:r>
              <a:rPr sz="2000" b="1" spc="-60" dirty="0">
                <a:latin typeface="Century Gothic"/>
                <a:cs typeface="Century Gothic"/>
              </a:rPr>
              <a:t> </a:t>
            </a:r>
            <a:r>
              <a:rPr sz="2000" b="1" dirty="0">
                <a:latin typeface="Century Gothic"/>
                <a:cs typeface="Century Gothic"/>
              </a:rPr>
              <a:t>symbols</a:t>
            </a:r>
            <a:r>
              <a:rPr sz="2000" b="1" spc="-40" dirty="0">
                <a:latin typeface="Century Gothic"/>
                <a:cs typeface="Century Gothic"/>
              </a:rPr>
              <a:t> </a:t>
            </a:r>
            <a:r>
              <a:rPr sz="2000" dirty="0">
                <a:latin typeface="Century Gothic"/>
                <a:cs typeface="Century Gothic"/>
              </a:rPr>
              <a:t>true</a:t>
            </a:r>
            <a:r>
              <a:rPr sz="2000" spc="-60" dirty="0">
                <a:latin typeface="Century Gothic"/>
                <a:cs typeface="Century Gothic"/>
              </a:rPr>
              <a:t> </a:t>
            </a:r>
            <a:r>
              <a:rPr sz="2000" dirty="0">
                <a:latin typeface="Century Gothic"/>
                <a:cs typeface="Century Gothic"/>
              </a:rPr>
              <a:t>and</a:t>
            </a:r>
            <a:r>
              <a:rPr sz="2000" spc="-60" dirty="0">
                <a:latin typeface="Century Gothic"/>
                <a:cs typeface="Century Gothic"/>
              </a:rPr>
              <a:t> </a:t>
            </a:r>
            <a:r>
              <a:rPr sz="2000" dirty="0">
                <a:latin typeface="Century Gothic"/>
                <a:cs typeface="Century Gothic"/>
              </a:rPr>
              <a:t>false</a:t>
            </a:r>
            <a:r>
              <a:rPr sz="2000" spc="-55" dirty="0">
                <a:latin typeface="Century Gothic"/>
                <a:cs typeface="Century Gothic"/>
              </a:rPr>
              <a:t> </a:t>
            </a:r>
            <a:r>
              <a:rPr sz="2000" dirty="0">
                <a:latin typeface="Century Gothic"/>
                <a:cs typeface="Century Gothic"/>
              </a:rPr>
              <a:t>(these</a:t>
            </a:r>
            <a:r>
              <a:rPr sz="2000" spc="-40" dirty="0">
                <a:latin typeface="Century Gothic"/>
                <a:cs typeface="Century Gothic"/>
              </a:rPr>
              <a:t> </a:t>
            </a:r>
            <a:r>
              <a:rPr sz="2000" dirty="0">
                <a:latin typeface="Century Gothic"/>
                <a:cs typeface="Century Gothic"/>
              </a:rPr>
              <a:t>are</a:t>
            </a:r>
            <a:r>
              <a:rPr sz="2000" spc="-60" dirty="0">
                <a:latin typeface="Century Gothic"/>
                <a:cs typeface="Century Gothic"/>
              </a:rPr>
              <a:t> </a:t>
            </a:r>
            <a:r>
              <a:rPr sz="2000" dirty="0">
                <a:latin typeface="Century Gothic"/>
                <a:cs typeface="Century Gothic"/>
              </a:rPr>
              <a:t>reserved</a:t>
            </a:r>
            <a:r>
              <a:rPr sz="2000" spc="-30" dirty="0">
                <a:latin typeface="Century Gothic"/>
                <a:cs typeface="Century Gothic"/>
              </a:rPr>
              <a:t> </a:t>
            </a:r>
            <a:r>
              <a:rPr sz="2000" spc="-10" dirty="0">
                <a:latin typeface="Century Gothic"/>
                <a:cs typeface="Century Gothic"/>
              </a:rPr>
              <a:t>symbols).</a:t>
            </a:r>
            <a:endParaRPr sz="2000" dirty="0">
              <a:latin typeface="Century Gothic"/>
              <a:cs typeface="Century Gothic"/>
            </a:endParaRPr>
          </a:p>
          <a:p>
            <a:pPr marL="292735" indent="-280670">
              <a:lnSpc>
                <a:spcPts val="2160"/>
              </a:lnSpc>
              <a:buFont typeface="Century Gothic"/>
              <a:buAutoNum type="arabicPeriod"/>
              <a:tabLst>
                <a:tab pos="293370" algn="l"/>
              </a:tabLst>
            </a:pPr>
            <a:r>
              <a:rPr sz="2000" b="1" dirty="0">
                <a:latin typeface="Century Gothic"/>
                <a:cs typeface="Century Gothic"/>
              </a:rPr>
              <a:t>Constant</a:t>
            </a:r>
            <a:r>
              <a:rPr sz="2000" b="1" spc="-80" dirty="0">
                <a:latin typeface="Century Gothic"/>
                <a:cs typeface="Century Gothic"/>
              </a:rPr>
              <a:t> </a:t>
            </a:r>
            <a:r>
              <a:rPr sz="2000" b="1" dirty="0">
                <a:latin typeface="Century Gothic"/>
                <a:cs typeface="Century Gothic"/>
              </a:rPr>
              <a:t>symbols</a:t>
            </a:r>
            <a:r>
              <a:rPr sz="2000" b="1" spc="-65" dirty="0">
                <a:latin typeface="Century Gothic"/>
                <a:cs typeface="Century Gothic"/>
              </a:rPr>
              <a:t> </a:t>
            </a:r>
            <a:r>
              <a:rPr sz="2000" dirty="0">
                <a:latin typeface="Century Gothic"/>
                <a:cs typeface="Century Gothic"/>
              </a:rPr>
              <a:t>are</a:t>
            </a:r>
            <a:r>
              <a:rPr sz="2000" spc="-95" dirty="0">
                <a:latin typeface="Century Gothic"/>
                <a:cs typeface="Century Gothic"/>
              </a:rPr>
              <a:t> </a:t>
            </a:r>
            <a:r>
              <a:rPr sz="2000" dirty="0">
                <a:latin typeface="Century Gothic"/>
                <a:cs typeface="Century Gothic"/>
              </a:rPr>
              <a:t>symbol</a:t>
            </a:r>
            <a:r>
              <a:rPr sz="2000" spc="-25" dirty="0">
                <a:latin typeface="Century Gothic"/>
                <a:cs typeface="Century Gothic"/>
              </a:rPr>
              <a:t> </a:t>
            </a:r>
            <a:r>
              <a:rPr sz="2000" dirty="0">
                <a:latin typeface="Century Gothic"/>
                <a:cs typeface="Century Gothic"/>
              </a:rPr>
              <a:t>expressions</a:t>
            </a:r>
            <a:r>
              <a:rPr sz="2000" spc="-65" dirty="0">
                <a:latin typeface="Century Gothic"/>
                <a:cs typeface="Century Gothic"/>
              </a:rPr>
              <a:t> </a:t>
            </a:r>
            <a:r>
              <a:rPr sz="2000" dirty="0">
                <a:latin typeface="Century Gothic"/>
                <a:cs typeface="Century Gothic"/>
              </a:rPr>
              <a:t>having</a:t>
            </a:r>
            <a:r>
              <a:rPr sz="2000" spc="-75" dirty="0">
                <a:latin typeface="Century Gothic"/>
                <a:cs typeface="Century Gothic"/>
              </a:rPr>
              <a:t> </a:t>
            </a:r>
            <a:r>
              <a:rPr sz="2000" dirty="0">
                <a:latin typeface="Century Gothic"/>
                <a:cs typeface="Century Gothic"/>
              </a:rPr>
              <a:t>the</a:t>
            </a:r>
            <a:r>
              <a:rPr sz="2000" spc="-95" dirty="0">
                <a:latin typeface="Century Gothic"/>
                <a:cs typeface="Century Gothic"/>
              </a:rPr>
              <a:t> </a:t>
            </a:r>
            <a:r>
              <a:rPr sz="2000" spc="-10" dirty="0">
                <a:latin typeface="Century Gothic"/>
                <a:cs typeface="Century Gothic"/>
              </a:rPr>
              <a:t>first</a:t>
            </a:r>
            <a:r>
              <a:rPr lang="en-US" sz="2000" spc="-10" dirty="0">
                <a:latin typeface="Century Gothic"/>
                <a:cs typeface="Century Gothic"/>
              </a:rPr>
              <a:t> </a:t>
            </a:r>
            <a:r>
              <a:rPr sz="2000" dirty="0">
                <a:latin typeface="Century Gothic"/>
                <a:cs typeface="Century Gothic"/>
              </a:rPr>
              <a:t>character</a:t>
            </a:r>
            <a:r>
              <a:rPr sz="2000" spc="-85" dirty="0">
                <a:latin typeface="Century Gothic"/>
                <a:cs typeface="Century Gothic"/>
              </a:rPr>
              <a:t> </a:t>
            </a:r>
            <a:r>
              <a:rPr sz="2000" spc="-10" dirty="0">
                <a:latin typeface="Century Gothic"/>
                <a:cs typeface="Century Gothic"/>
              </a:rPr>
              <a:t>lowercase.</a:t>
            </a:r>
            <a:endParaRPr sz="2000" dirty="0">
              <a:latin typeface="Century Gothic"/>
              <a:cs typeface="Century Gothic"/>
            </a:endParaRPr>
          </a:p>
          <a:p>
            <a:pPr marL="292735" indent="-280670">
              <a:lnSpc>
                <a:spcPts val="2160"/>
              </a:lnSpc>
              <a:buFont typeface="Century Gothic"/>
              <a:buAutoNum type="arabicPeriod" startAt="3"/>
              <a:tabLst>
                <a:tab pos="293370" algn="l"/>
              </a:tabLst>
            </a:pPr>
            <a:r>
              <a:rPr sz="2000" b="1" dirty="0">
                <a:latin typeface="Century Gothic"/>
                <a:cs typeface="Century Gothic"/>
              </a:rPr>
              <a:t>Variable</a:t>
            </a:r>
            <a:r>
              <a:rPr sz="2000" b="1" spc="-80" dirty="0">
                <a:latin typeface="Century Gothic"/>
                <a:cs typeface="Century Gothic"/>
              </a:rPr>
              <a:t> </a:t>
            </a:r>
            <a:r>
              <a:rPr sz="2000" b="1" dirty="0">
                <a:latin typeface="Century Gothic"/>
                <a:cs typeface="Century Gothic"/>
              </a:rPr>
              <a:t>symbols</a:t>
            </a:r>
            <a:r>
              <a:rPr sz="2000" b="1" spc="-70" dirty="0">
                <a:latin typeface="Century Gothic"/>
                <a:cs typeface="Century Gothic"/>
              </a:rPr>
              <a:t> </a:t>
            </a:r>
            <a:r>
              <a:rPr sz="2000" dirty="0">
                <a:latin typeface="Century Gothic"/>
                <a:cs typeface="Century Gothic"/>
              </a:rPr>
              <a:t>are</a:t>
            </a:r>
            <a:r>
              <a:rPr sz="2000" spc="-80" dirty="0">
                <a:latin typeface="Century Gothic"/>
                <a:cs typeface="Century Gothic"/>
              </a:rPr>
              <a:t> </a:t>
            </a:r>
            <a:r>
              <a:rPr sz="2000" dirty="0">
                <a:latin typeface="Century Gothic"/>
                <a:cs typeface="Century Gothic"/>
              </a:rPr>
              <a:t>symbol</a:t>
            </a:r>
            <a:r>
              <a:rPr sz="2000" spc="-55" dirty="0">
                <a:latin typeface="Century Gothic"/>
                <a:cs typeface="Century Gothic"/>
              </a:rPr>
              <a:t> </a:t>
            </a:r>
            <a:r>
              <a:rPr sz="2000" dirty="0">
                <a:latin typeface="Century Gothic"/>
                <a:cs typeface="Century Gothic"/>
              </a:rPr>
              <a:t>expressions</a:t>
            </a:r>
            <a:r>
              <a:rPr sz="2000" spc="-65" dirty="0">
                <a:latin typeface="Century Gothic"/>
                <a:cs typeface="Century Gothic"/>
              </a:rPr>
              <a:t> </a:t>
            </a:r>
            <a:r>
              <a:rPr sz="2000" dirty="0">
                <a:latin typeface="Century Gothic"/>
                <a:cs typeface="Century Gothic"/>
              </a:rPr>
              <a:t>beginning</a:t>
            </a:r>
            <a:r>
              <a:rPr sz="2000" spc="-75" dirty="0">
                <a:latin typeface="Century Gothic"/>
                <a:cs typeface="Century Gothic"/>
              </a:rPr>
              <a:t> </a:t>
            </a:r>
            <a:r>
              <a:rPr sz="2000" dirty="0">
                <a:latin typeface="Century Gothic"/>
                <a:cs typeface="Century Gothic"/>
              </a:rPr>
              <a:t>with</a:t>
            </a:r>
            <a:r>
              <a:rPr sz="2000" spc="-114" dirty="0">
                <a:latin typeface="Century Gothic"/>
                <a:cs typeface="Century Gothic"/>
              </a:rPr>
              <a:t> </a:t>
            </a:r>
            <a:r>
              <a:rPr sz="2000" spc="-25" dirty="0">
                <a:latin typeface="Century Gothic"/>
                <a:cs typeface="Century Gothic"/>
              </a:rPr>
              <a:t>an</a:t>
            </a:r>
            <a:r>
              <a:rPr lang="en-US" sz="2000" spc="-25" dirty="0">
                <a:latin typeface="Century Gothic"/>
                <a:cs typeface="Century Gothic"/>
              </a:rPr>
              <a:t> </a:t>
            </a:r>
            <a:r>
              <a:rPr sz="2000" dirty="0">
                <a:latin typeface="Century Gothic"/>
                <a:cs typeface="Century Gothic"/>
              </a:rPr>
              <a:t>uppercase</a:t>
            </a:r>
            <a:r>
              <a:rPr sz="2000" spc="-95" dirty="0">
                <a:latin typeface="Century Gothic"/>
                <a:cs typeface="Century Gothic"/>
              </a:rPr>
              <a:t> </a:t>
            </a:r>
            <a:r>
              <a:rPr sz="2000" spc="-10" dirty="0">
                <a:latin typeface="Century Gothic"/>
                <a:cs typeface="Century Gothic"/>
              </a:rPr>
              <a:t>character.</a:t>
            </a:r>
            <a:endParaRPr sz="2000" dirty="0">
              <a:latin typeface="Century Gothic"/>
              <a:cs typeface="Century Gothic"/>
            </a:endParaRPr>
          </a:p>
          <a:p>
            <a:pPr marL="292735" indent="-280670">
              <a:lnSpc>
                <a:spcPts val="2160"/>
              </a:lnSpc>
              <a:buFont typeface="Century Gothic"/>
              <a:buAutoNum type="arabicPeriod" startAt="4"/>
              <a:tabLst>
                <a:tab pos="293370" algn="l"/>
              </a:tabLst>
            </a:pPr>
            <a:r>
              <a:rPr sz="2000" b="1" dirty="0">
                <a:latin typeface="Century Gothic"/>
                <a:cs typeface="Century Gothic"/>
              </a:rPr>
              <a:t>Function</a:t>
            </a:r>
            <a:r>
              <a:rPr sz="2000" b="1" spc="-70" dirty="0">
                <a:latin typeface="Century Gothic"/>
                <a:cs typeface="Century Gothic"/>
              </a:rPr>
              <a:t> </a:t>
            </a:r>
            <a:r>
              <a:rPr sz="2000" b="1" dirty="0">
                <a:latin typeface="Century Gothic"/>
                <a:cs typeface="Century Gothic"/>
              </a:rPr>
              <a:t>symbols</a:t>
            </a:r>
            <a:r>
              <a:rPr sz="2000" b="1" spc="-65" dirty="0">
                <a:latin typeface="Century Gothic"/>
                <a:cs typeface="Century Gothic"/>
              </a:rPr>
              <a:t> </a:t>
            </a:r>
            <a:r>
              <a:rPr sz="2000" dirty="0">
                <a:latin typeface="Century Gothic"/>
                <a:cs typeface="Century Gothic"/>
              </a:rPr>
              <a:t>are</a:t>
            </a:r>
            <a:r>
              <a:rPr sz="2000" spc="-70" dirty="0">
                <a:latin typeface="Century Gothic"/>
                <a:cs typeface="Century Gothic"/>
              </a:rPr>
              <a:t> </a:t>
            </a:r>
            <a:r>
              <a:rPr sz="2000" dirty="0">
                <a:latin typeface="Century Gothic"/>
                <a:cs typeface="Century Gothic"/>
              </a:rPr>
              <a:t>symbol</a:t>
            </a:r>
            <a:r>
              <a:rPr sz="2000" spc="-45" dirty="0">
                <a:latin typeface="Century Gothic"/>
                <a:cs typeface="Century Gothic"/>
              </a:rPr>
              <a:t> </a:t>
            </a:r>
            <a:r>
              <a:rPr sz="2000" dirty="0">
                <a:latin typeface="Century Gothic"/>
                <a:cs typeface="Century Gothic"/>
              </a:rPr>
              <a:t>expressions</a:t>
            </a:r>
            <a:r>
              <a:rPr sz="2000" spc="-55" dirty="0">
                <a:latin typeface="Century Gothic"/>
                <a:cs typeface="Century Gothic"/>
              </a:rPr>
              <a:t> </a:t>
            </a:r>
            <a:r>
              <a:rPr sz="2000" dirty="0">
                <a:latin typeface="Century Gothic"/>
                <a:cs typeface="Century Gothic"/>
              </a:rPr>
              <a:t>having</a:t>
            </a:r>
            <a:r>
              <a:rPr sz="2000" spc="-70" dirty="0">
                <a:latin typeface="Century Gothic"/>
                <a:cs typeface="Century Gothic"/>
              </a:rPr>
              <a:t> </a:t>
            </a:r>
            <a:r>
              <a:rPr sz="2000" dirty="0">
                <a:latin typeface="Century Gothic"/>
                <a:cs typeface="Century Gothic"/>
              </a:rPr>
              <a:t>the</a:t>
            </a:r>
            <a:r>
              <a:rPr sz="2000" spc="-70" dirty="0">
                <a:latin typeface="Century Gothic"/>
                <a:cs typeface="Century Gothic"/>
              </a:rPr>
              <a:t> </a:t>
            </a:r>
            <a:r>
              <a:rPr sz="2000" spc="-10" dirty="0">
                <a:latin typeface="Century Gothic"/>
                <a:cs typeface="Century Gothic"/>
              </a:rPr>
              <a:t>first</a:t>
            </a:r>
            <a:r>
              <a:rPr lang="en-US" sz="2000" spc="-10" dirty="0">
                <a:latin typeface="Century Gothic"/>
                <a:cs typeface="Century Gothic"/>
              </a:rPr>
              <a:t> </a:t>
            </a:r>
            <a:r>
              <a:rPr sz="2000" dirty="0">
                <a:latin typeface="Century Gothic"/>
                <a:cs typeface="Century Gothic"/>
              </a:rPr>
              <a:t>character</a:t>
            </a:r>
            <a:r>
              <a:rPr sz="2000" spc="-105" dirty="0">
                <a:latin typeface="Century Gothic"/>
                <a:cs typeface="Century Gothic"/>
              </a:rPr>
              <a:t> </a:t>
            </a:r>
            <a:r>
              <a:rPr sz="2000" spc="-10" dirty="0">
                <a:latin typeface="Century Gothic"/>
                <a:cs typeface="Century Gothic"/>
              </a:rPr>
              <a:t>lowercase.</a:t>
            </a:r>
            <a:endParaRPr sz="2000" dirty="0">
              <a:latin typeface="Century Gothic"/>
              <a:cs typeface="Century Gothic"/>
            </a:endParaRPr>
          </a:p>
          <a:p>
            <a:pPr marL="356870" marR="240029" lvl="1" indent="-344805">
              <a:lnSpc>
                <a:spcPct val="80100"/>
              </a:lnSpc>
              <a:spcBef>
                <a:spcPts val="480"/>
              </a:spcBef>
              <a:buFont typeface="Arial"/>
              <a:buChar char="•"/>
              <a:tabLst>
                <a:tab pos="356870" algn="l"/>
                <a:tab pos="357505" algn="l"/>
              </a:tabLst>
            </a:pPr>
            <a:r>
              <a:rPr sz="2000" dirty="0">
                <a:latin typeface="Century Gothic"/>
                <a:cs typeface="Century Gothic"/>
              </a:rPr>
              <a:t>Functions</a:t>
            </a:r>
            <a:r>
              <a:rPr sz="2000" spc="-20" dirty="0">
                <a:latin typeface="Century Gothic"/>
                <a:cs typeface="Century Gothic"/>
              </a:rPr>
              <a:t> </a:t>
            </a:r>
            <a:r>
              <a:rPr sz="2000" dirty="0">
                <a:latin typeface="Century Gothic"/>
                <a:cs typeface="Century Gothic"/>
              </a:rPr>
              <a:t>have</a:t>
            </a:r>
            <a:r>
              <a:rPr sz="2000" spc="-55" dirty="0">
                <a:latin typeface="Century Gothic"/>
                <a:cs typeface="Century Gothic"/>
              </a:rPr>
              <a:t> </a:t>
            </a:r>
            <a:r>
              <a:rPr sz="2000" dirty="0">
                <a:latin typeface="Century Gothic"/>
                <a:cs typeface="Century Gothic"/>
              </a:rPr>
              <a:t>an</a:t>
            </a:r>
            <a:r>
              <a:rPr sz="2000" spc="-45" dirty="0">
                <a:latin typeface="Century Gothic"/>
                <a:cs typeface="Century Gothic"/>
              </a:rPr>
              <a:t> </a:t>
            </a:r>
            <a:r>
              <a:rPr sz="2000" dirty="0">
                <a:latin typeface="Century Gothic"/>
                <a:cs typeface="Century Gothic"/>
              </a:rPr>
              <a:t>attached</a:t>
            </a:r>
            <a:r>
              <a:rPr sz="2000" spc="-65" dirty="0">
                <a:latin typeface="Century Gothic"/>
                <a:cs typeface="Century Gothic"/>
              </a:rPr>
              <a:t> </a:t>
            </a:r>
            <a:r>
              <a:rPr sz="2000" b="1" dirty="0">
                <a:latin typeface="Century Gothic"/>
                <a:cs typeface="Century Gothic"/>
              </a:rPr>
              <a:t>arity</a:t>
            </a:r>
            <a:r>
              <a:rPr sz="2000" b="1" spc="-50" dirty="0">
                <a:latin typeface="Century Gothic"/>
                <a:cs typeface="Century Gothic"/>
              </a:rPr>
              <a:t> </a:t>
            </a:r>
            <a:r>
              <a:rPr sz="2000" dirty="0">
                <a:latin typeface="Century Gothic"/>
                <a:cs typeface="Century Gothic"/>
              </a:rPr>
              <a:t>indicating</a:t>
            </a:r>
            <a:r>
              <a:rPr sz="2000" spc="-70" dirty="0">
                <a:latin typeface="Century Gothic"/>
                <a:cs typeface="Century Gothic"/>
              </a:rPr>
              <a:t> </a:t>
            </a:r>
            <a:r>
              <a:rPr sz="2000" dirty="0">
                <a:latin typeface="Century Gothic"/>
                <a:cs typeface="Century Gothic"/>
              </a:rPr>
              <a:t>the</a:t>
            </a:r>
            <a:r>
              <a:rPr sz="2000" spc="-70" dirty="0">
                <a:latin typeface="Century Gothic"/>
                <a:cs typeface="Century Gothic"/>
              </a:rPr>
              <a:t> </a:t>
            </a:r>
            <a:r>
              <a:rPr sz="2000" dirty="0">
                <a:latin typeface="Century Gothic"/>
                <a:cs typeface="Century Gothic"/>
              </a:rPr>
              <a:t>number</a:t>
            </a:r>
            <a:r>
              <a:rPr sz="2000" spc="-30" dirty="0">
                <a:latin typeface="Century Gothic"/>
                <a:cs typeface="Century Gothic"/>
              </a:rPr>
              <a:t> </a:t>
            </a:r>
            <a:r>
              <a:rPr sz="2000" spc="-25" dirty="0">
                <a:latin typeface="Century Gothic"/>
                <a:cs typeface="Century Gothic"/>
              </a:rPr>
              <a:t>of </a:t>
            </a:r>
            <a:r>
              <a:rPr sz="2000" dirty="0">
                <a:latin typeface="Century Gothic"/>
                <a:cs typeface="Century Gothic"/>
              </a:rPr>
              <a:t>elements</a:t>
            </a:r>
            <a:r>
              <a:rPr sz="2000" spc="-60" dirty="0">
                <a:latin typeface="Century Gothic"/>
                <a:cs typeface="Century Gothic"/>
              </a:rPr>
              <a:t> </a:t>
            </a:r>
            <a:r>
              <a:rPr sz="2000" dirty="0">
                <a:latin typeface="Century Gothic"/>
                <a:cs typeface="Century Gothic"/>
              </a:rPr>
              <a:t>of</a:t>
            </a:r>
            <a:r>
              <a:rPr sz="2000" spc="-55" dirty="0">
                <a:latin typeface="Century Gothic"/>
                <a:cs typeface="Century Gothic"/>
              </a:rPr>
              <a:t> </a:t>
            </a:r>
            <a:r>
              <a:rPr sz="2000" dirty="0">
                <a:latin typeface="Century Gothic"/>
                <a:cs typeface="Century Gothic"/>
              </a:rPr>
              <a:t>the</a:t>
            </a:r>
            <a:r>
              <a:rPr sz="2000" spc="-55" dirty="0">
                <a:latin typeface="Century Gothic"/>
                <a:cs typeface="Century Gothic"/>
              </a:rPr>
              <a:t> </a:t>
            </a:r>
            <a:r>
              <a:rPr sz="2000" dirty="0">
                <a:latin typeface="Century Gothic"/>
                <a:cs typeface="Century Gothic"/>
              </a:rPr>
              <a:t>domain</a:t>
            </a:r>
            <a:r>
              <a:rPr sz="2000" spc="-45" dirty="0">
                <a:latin typeface="Century Gothic"/>
                <a:cs typeface="Century Gothic"/>
              </a:rPr>
              <a:t> </a:t>
            </a:r>
            <a:r>
              <a:rPr sz="2000" dirty="0">
                <a:latin typeface="Century Gothic"/>
                <a:cs typeface="Century Gothic"/>
              </a:rPr>
              <a:t>mapped</a:t>
            </a:r>
            <a:r>
              <a:rPr sz="2000" spc="-55" dirty="0">
                <a:latin typeface="Century Gothic"/>
                <a:cs typeface="Century Gothic"/>
              </a:rPr>
              <a:t> </a:t>
            </a:r>
            <a:r>
              <a:rPr sz="2000" dirty="0">
                <a:latin typeface="Century Gothic"/>
                <a:cs typeface="Century Gothic"/>
              </a:rPr>
              <a:t>onto</a:t>
            </a:r>
            <a:r>
              <a:rPr sz="2000" spc="-65" dirty="0">
                <a:latin typeface="Century Gothic"/>
                <a:cs typeface="Century Gothic"/>
              </a:rPr>
              <a:t> </a:t>
            </a:r>
            <a:r>
              <a:rPr sz="2000" dirty="0">
                <a:latin typeface="Century Gothic"/>
                <a:cs typeface="Century Gothic"/>
              </a:rPr>
              <a:t>each</a:t>
            </a:r>
            <a:r>
              <a:rPr sz="2000" spc="-45" dirty="0">
                <a:latin typeface="Century Gothic"/>
                <a:cs typeface="Century Gothic"/>
              </a:rPr>
              <a:t> </a:t>
            </a:r>
            <a:r>
              <a:rPr sz="2000" dirty="0">
                <a:latin typeface="Century Gothic"/>
                <a:cs typeface="Century Gothic"/>
              </a:rPr>
              <a:t>element</a:t>
            </a:r>
            <a:r>
              <a:rPr sz="2000" spc="-35" dirty="0">
                <a:latin typeface="Century Gothic"/>
                <a:cs typeface="Century Gothic"/>
              </a:rPr>
              <a:t> </a:t>
            </a:r>
            <a:r>
              <a:rPr sz="2000" dirty="0">
                <a:latin typeface="Century Gothic"/>
                <a:cs typeface="Century Gothic"/>
              </a:rPr>
              <a:t>of</a:t>
            </a:r>
            <a:r>
              <a:rPr sz="2000" spc="-55" dirty="0">
                <a:latin typeface="Century Gothic"/>
                <a:cs typeface="Century Gothic"/>
              </a:rPr>
              <a:t> </a:t>
            </a:r>
            <a:r>
              <a:rPr sz="2000" spc="-25" dirty="0">
                <a:latin typeface="Century Gothic"/>
                <a:cs typeface="Century Gothic"/>
              </a:rPr>
              <a:t>the </a:t>
            </a:r>
            <a:r>
              <a:rPr sz="2000" spc="-10" dirty="0">
                <a:latin typeface="Century Gothic"/>
                <a:cs typeface="Century Gothic"/>
              </a:rPr>
              <a:t>range.</a:t>
            </a:r>
            <a:endParaRPr sz="2000" dirty="0">
              <a:latin typeface="Century Gothic"/>
              <a:cs typeface="Century Gothic"/>
            </a:endParaRPr>
          </a:p>
          <a:p>
            <a:pPr marL="356870" marR="5080" lvl="1" indent="-344805">
              <a:lnSpc>
                <a:spcPts val="1920"/>
              </a:lnSpc>
              <a:spcBef>
                <a:spcPts val="459"/>
              </a:spcBef>
              <a:buFont typeface="Arial"/>
              <a:buChar char="•"/>
              <a:tabLst>
                <a:tab pos="356870" algn="l"/>
                <a:tab pos="357505" algn="l"/>
              </a:tabLst>
            </a:pPr>
            <a:r>
              <a:rPr sz="2000" dirty="0">
                <a:latin typeface="Century Gothic"/>
                <a:cs typeface="Century Gothic"/>
              </a:rPr>
              <a:t>A</a:t>
            </a:r>
            <a:r>
              <a:rPr sz="2000" spc="-65" dirty="0">
                <a:latin typeface="Century Gothic"/>
                <a:cs typeface="Century Gothic"/>
              </a:rPr>
              <a:t> </a:t>
            </a:r>
            <a:r>
              <a:rPr sz="2000" dirty="0">
                <a:latin typeface="Century Gothic"/>
                <a:cs typeface="Century Gothic"/>
              </a:rPr>
              <a:t>function</a:t>
            </a:r>
            <a:r>
              <a:rPr sz="2000" spc="-30" dirty="0">
                <a:latin typeface="Century Gothic"/>
                <a:cs typeface="Century Gothic"/>
              </a:rPr>
              <a:t> </a:t>
            </a:r>
            <a:r>
              <a:rPr sz="2000" dirty="0">
                <a:latin typeface="Century Gothic"/>
                <a:cs typeface="Century Gothic"/>
              </a:rPr>
              <a:t>expression</a:t>
            </a:r>
            <a:r>
              <a:rPr sz="2000" spc="-25" dirty="0">
                <a:latin typeface="Century Gothic"/>
                <a:cs typeface="Century Gothic"/>
              </a:rPr>
              <a:t> </a:t>
            </a:r>
            <a:r>
              <a:rPr sz="2000" dirty="0">
                <a:latin typeface="Century Gothic"/>
                <a:cs typeface="Century Gothic"/>
              </a:rPr>
              <a:t>consists</a:t>
            </a:r>
            <a:r>
              <a:rPr sz="2000" spc="-55" dirty="0">
                <a:latin typeface="Century Gothic"/>
                <a:cs typeface="Century Gothic"/>
              </a:rPr>
              <a:t> </a:t>
            </a:r>
            <a:r>
              <a:rPr sz="2000" dirty="0">
                <a:latin typeface="Century Gothic"/>
                <a:cs typeface="Century Gothic"/>
              </a:rPr>
              <a:t>of</a:t>
            </a:r>
            <a:r>
              <a:rPr sz="2000" spc="-35" dirty="0">
                <a:latin typeface="Century Gothic"/>
                <a:cs typeface="Century Gothic"/>
              </a:rPr>
              <a:t> </a:t>
            </a:r>
            <a:r>
              <a:rPr sz="2000" dirty="0">
                <a:latin typeface="Century Gothic"/>
                <a:cs typeface="Century Gothic"/>
              </a:rPr>
              <a:t>a</a:t>
            </a:r>
            <a:r>
              <a:rPr sz="2000" spc="-50" dirty="0">
                <a:latin typeface="Century Gothic"/>
                <a:cs typeface="Century Gothic"/>
              </a:rPr>
              <a:t> </a:t>
            </a:r>
            <a:r>
              <a:rPr sz="2000" dirty="0">
                <a:latin typeface="Century Gothic"/>
                <a:cs typeface="Century Gothic"/>
              </a:rPr>
              <a:t>function</a:t>
            </a:r>
            <a:r>
              <a:rPr sz="2000" spc="-50" dirty="0">
                <a:latin typeface="Century Gothic"/>
                <a:cs typeface="Century Gothic"/>
              </a:rPr>
              <a:t> </a:t>
            </a:r>
            <a:r>
              <a:rPr sz="2000" dirty="0">
                <a:latin typeface="Century Gothic"/>
                <a:cs typeface="Century Gothic"/>
              </a:rPr>
              <a:t>constant</a:t>
            </a:r>
            <a:r>
              <a:rPr sz="2000" spc="-60" dirty="0">
                <a:latin typeface="Century Gothic"/>
                <a:cs typeface="Century Gothic"/>
              </a:rPr>
              <a:t> </a:t>
            </a:r>
            <a:r>
              <a:rPr sz="2000" dirty="0">
                <a:latin typeface="Century Gothic"/>
                <a:cs typeface="Century Gothic"/>
              </a:rPr>
              <a:t>of</a:t>
            </a:r>
            <a:r>
              <a:rPr sz="2000" spc="35" dirty="0">
                <a:latin typeface="Century Gothic"/>
                <a:cs typeface="Century Gothic"/>
              </a:rPr>
              <a:t> </a:t>
            </a:r>
            <a:r>
              <a:rPr sz="2000" dirty="0">
                <a:latin typeface="Century Gothic"/>
                <a:cs typeface="Century Gothic"/>
              </a:rPr>
              <a:t>arity</a:t>
            </a:r>
            <a:r>
              <a:rPr sz="2000" spc="-85" dirty="0">
                <a:latin typeface="Century Gothic"/>
                <a:cs typeface="Century Gothic"/>
              </a:rPr>
              <a:t> </a:t>
            </a:r>
            <a:r>
              <a:rPr sz="2000" spc="-25" dirty="0">
                <a:latin typeface="Century Gothic"/>
                <a:cs typeface="Century Gothic"/>
              </a:rPr>
              <a:t>n, </a:t>
            </a:r>
            <a:r>
              <a:rPr sz="2000" dirty="0">
                <a:latin typeface="Century Gothic"/>
                <a:cs typeface="Century Gothic"/>
              </a:rPr>
              <a:t>followed</a:t>
            </a:r>
            <a:r>
              <a:rPr sz="2000" spc="-60" dirty="0">
                <a:latin typeface="Century Gothic"/>
                <a:cs typeface="Century Gothic"/>
              </a:rPr>
              <a:t> </a:t>
            </a:r>
            <a:r>
              <a:rPr sz="2000" dirty="0">
                <a:latin typeface="Century Gothic"/>
                <a:cs typeface="Century Gothic"/>
              </a:rPr>
              <a:t>by</a:t>
            </a:r>
            <a:r>
              <a:rPr sz="2000" spc="-45" dirty="0">
                <a:latin typeface="Century Gothic"/>
                <a:cs typeface="Century Gothic"/>
              </a:rPr>
              <a:t> </a:t>
            </a:r>
            <a:r>
              <a:rPr sz="2000" dirty="0">
                <a:latin typeface="Century Gothic"/>
                <a:cs typeface="Century Gothic"/>
              </a:rPr>
              <a:t>n</a:t>
            </a:r>
            <a:r>
              <a:rPr sz="2000" spc="-50" dirty="0">
                <a:latin typeface="Century Gothic"/>
                <a:cs typeface="Century Gothic"/>
              </a:rPr>
              <a:t> </a:t>
            </a:r>
            <a:r>
              <a:rPr sz="2000" dirty="0">
                <a:latin typeface="Century Gothic"/>
                <a:cs typeface="Century Gothic"/>
              </a:rPr>
              <a:t>terms,</a:t>
            </a:r>
            <a:r>
              <a:rPr sz="2000" spc="-75" dirty="0">
                <a:latin typeface="Century Gothic"/>
                <a:cs typeface="Century Gothic"/>
              </a:rPr>
              <a:t> </a:t>
            </a:r>
            <a:r>
              <a:rPr sz="2000" dirty="0">
                <a:latin typeface="Century Gothic"/>
                <a:cs typeface="Century Gothic"/>
              </a:rPr>
              <a:t>enclosed</a:t>
            </a:r>
            <a:r>
              <a:rPr sz="2000" spc="-15" dirty="0">
                <a:latin typeface="Century Gothic"/>
                <a:cs typeface="Century Gothic"/>
              </a:rPr>
              <a:t> </a:t>
            </a:r>
            <a:r>
              <a:rPr sz="2000" dirty="0">
                <a:latin typeface="Century Gothic"/>
                <a:cs typeface="Century Gothic"/>
              </a:rPr>
              <a:t>in</a:t>
            </a:r>
            <a:r>
              <a:rPr sz="2000" spc="-70" dirty="0">
                <a:latin typeface="Century Gothic"/>
                <a:cs typeface="Century Gothic"/>
              </a:rPr>
              <a:t> </a:t>
            </a:r>
            <a:r>
              <a:rPr sz="2000" dirty="0">
                <a:latin typeface="Century Gothic"/>
                <a:cs typeface="Century Gothic"/>
              </a:rPr>
              <a:t>parentheses</a:t>
            </a:r>
            <a:r>
              <a:rPr sz="2000" spc="-60" dirty="0">
                <a:latin typeface="Century Gothic"/>
                <a:cs typeface="Century Gothic"/>
              </a:rPr>
              <a:t> </a:t>
            </a:r>
            <a:r>
              <a:rPr sz="2000" dirty="0">
                <a:latin typeface="Century Gothic"/>
                <a:cs typeface="Century Gothic"/>
              </a:rPr>
              <a:t>and</a:t>
            </a:r>
            <a:r>
              <a:rPr sz="2000" spc="-55" dirty="0">
                <a:latin typeface="Century Gothic"/>
                <a:cs typeface="Century Gothic"/>
              </a:rPr>
              <a:t> </a:t>
            </a:r>
            <a:r>
              <a:rPr sz="2000" spc="-10" dirty="0">
                <a:latin typeface="Century Gothic"/>
                <a:cs typeface="Century Gothic"/>
              </a:rPr>
              <a:t>separated </a:t>
            </a:r>
            <a:r>
              <a:rPr sz="2000" dirty="0">
                <a:latin typeface="Century Gothic"/>
                <a:cs typeface="Century Gothic"/>
              </a:rPr>
              <a:t>by</a:t>
            </a:r>
            <a:r>
              <a:rPr sz="2000" spc="-35" dirty="0">
                <a:latin typeface="Century Gothic"/>
                <a:cs typeface="Century Gothic"/>
              </a:rPr>
              <a:t> </a:t>
            </a:r>
            <a:r>
              <a:rPr sz="2000" spc="-10" dirty="0">
                <a:latin typeface="Century Gothic"/>
                <a:cs typeface="Century Gothic"/>
              </a:rPr>
              <a:t>commas.</a:t>
            </a:r>
            <a:endParaRPr sz="2000" dirty="0">
              <a:latin typeface="Century Gothic"/>
              <a:cs typeface="Century Gothic"/>
            </a:endParaRPr>
          </a:p>
          <a:p>
            <a:pPr marL="356870" lvl="1" indent="-344805">
              <a:lnSpc>
                <a:spcPts val="2270"/>
              </a:lnSpc>
              <a:spcBef>
                <a:spcPts val="20"/>
              </a:spcBef>
              <a:buFont typeface="Arial"/>
              <a:buChar char="•"/>
              <a:tabLst>
                <a:tab pos="356870" algn="l"/>
                <a:tab pos="357505" algn="l"/>
              </a:tabLst>
            </a:pPr>
            <a:r>
              <a:rPr sz="2100" dirty="0">
                <a:latin typeface="Century Gothic"/>
                <a:cs typeface="Century Gothic"/>
              </a:rPr>
              <a:t>The</a:t>
            </a:r>
            <a:r>
              <a:rPr sz="2100" spc="-20" dirty="0">
                <a:latin typeface="Century Gothic"/>
                <a:cs typeface="Century Gothic"/>
              </a:rPr>
              <a:t> </a:t>
            </a:r>
            <a:r>
              <a:rPr sz="2100" dirty="0">
                <a:latin typeface="Century Gothic"/>
                <a:cs typeface="Century Gothic"/>
              </a:rPr>
              <a:t>act</a:t>
            </a:r>
            <a:r>
              <a:rPr sz="2100" spc="-15" dirty="0">
                <a:latin typeface="Century Gothic"/>
                <a:cs typeface="Century Gothic"/>
              </a:rPr>
              <a:t> </a:t>
            </a:r>
            <a:r>
              <a:rPr sz="2100" dirty="0">
                <a:latin typeface="Century Gothic"/>
                <a:cs typeface="Century Gothic"/>
              </a:rPr>
              <a:t>of</a:t>
            </a:r>
            <a:r>
              <a:rPr sz="2100" spc="-30" dirty="0">
                <a:latin typeface="Century Gothic"/>
                <a:cs typeface="Century Gothic"/>
              </a:rPr>
              <a:t> </a:t>
            </a:r>
            <a:r>
              <a:rPr sz="2100" dirty="0">
                <a:latin typeface="Century Gothic"/>
                <a:cs typeface="Century Gothic"/>
              </a:rPr>
              <a:t>replacing</a:t>
            </a:r>
            <a:r>
              <a:rPr sz="2100" spc="-65" dirty="0">
                <a:latin typeface="Century Gothic"/>
                <a:cs typeface="Century Gothic"/>
              </a:rPr>
              <a:t> </a:t>
            </a:r>
            <a:r>
              <a:rPr sz="2100" dirty="0">
                <a:latin typeface="Century Gothic"/>
                <a:cs typeface="Century Gothic"/>
              </a:rPr>
              <a:t>a</a:t>
            </a:r>
            <a:r>
              <a:rPr sz="2100" spc="-20" dirty="0">
                <a:latin typeface="Century Gothic"/>
                <a:cs typeface="Century Gothic"/>
              </a:rPr>
              <a:t> </a:t>
            </a:r>
            <a:r>
              <a:rPr sz="2100" dirty="0">
                <a:latin typeface="Century Gothic"/>
                <a:cs typeface="Century Gothic"/>
              </a:rPr>
              <a:t>function</a:t>
            </a:r>
            <a:r>
              <a:rPr sz="2100" spc="-50" dirty="0">
                <a:latin typeface="Century Gothic"/>
                <a:cs typeface="Century Gothic"/>
              </a:rPr>
              <a:t> </a:t>
            </a:r>
            <a:r>
              <a:rPr sz="2100" dirty="0">
                <a:latin typeface="Century Gothic"/>
                <a:cs typeface="Century Gothic"/>
              </a:rPr>
              <a:t>with</a:t>
            </a:r>
            <a:r>
              <a:rPr sz="2100" spc="-30" dirty="0">
                <a:latin typeface="Century Gothic"/>
                <a:cs typeface="Century Gothic"/>
              </a:rPr>
              <a:t> </a:t>
            </a:r>
            <a:r>
              <a:rPr sz="2100" dirty="0">
                <a:latin typeface="Century Gothic"/>
                <a:cs typeface="Century Gothic"/>
              </a:rPr>
              <a:t>its value</a:t>
            </a:r>
            <a:r>
              <a:rPr sz="2100" spc="-85" dirty="0">
                <a:latin typeface="Century Gothic"/>
                <a:cs typeface="Century Gothic"/>
              </a:rPr>
              <a:t> </a:t>
            </a:r>
            <a:r>
              <a:rPr sz="2100" dirty="0">
                <a:latin typeface="Century Gothic"/>
                <a:cs typeface="Century Gothic"/>
              </a:rPr>
              <a:t>is</a:t>
            </a:r>
            <a:r>
              <a:rPr sz="2100" spc="-20" dirty="0">
                <a:latin typeface="Century Gothic"/>
                <a:cs typeface="Century Gothic"/>
              </a:rPr>
              <a:t> </a:t>
            </a:r>
            <a:r>
              <a:rPr sz="2100" spc="-10" dirty="0">
                <a:latin typeface="Century Gothic"/>
                <a:cs typeface="Century Gothic"/>
              </a:rPr>
              <a:t>called</a:t>
            </a:r>
            <a:r>
              <a:rPr lang="en-US" sz="2100" spc="-10" dirty="0">
                <a:latin typeface="Century Gothic"/>
                <a:cs typeface="Century Gothic"/>
              </a:rPr>
              <a:t> </a:t>
            </a:r>
            <a:r>
              <a:rPr sz="2100" b="1" spc="-10" dirty="0">
                <a:latin typeface="Century Gothic"/>
                <a:cs typeface="Century Gothic"/>
              </a:rPr>
              <a:t>evaluation</a:t>
            </a:r>
            <a:r>
              <a:rPr sz="2100" spc="-10" dirty="0">
                <a:latin typeface="Century Gothic"/>
                <a:cs typeface="Century Gothic"/>
              </a:rPr>
              <a:t>.</a:t>
            </a:r>
            <a:endParaRPr sz="21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32586"/>
    </mc:Choice>
    <mc:Fallback>
      <p:transition spd="slow" advTm="1325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477511" y="502919"/>
            <a:ext cx="3236976" cy="1548384"/>
          </a:xfrm>
          <a:prstGeom prst="rect">
            <a:avLst/>
          </a:prstGeom>
        </p:spPr>
      </p:pic>
      <p:sp>
        <p:nvSpPr>
          <p:cNvPr id="3" name="object 3"/>
          <p:cNvSpPr txBox="1">
            <a:spLocks noGrp="1"/>
          </p:cNvSpPr>
          <p:nvPr>
            <p:ph type="title" idx="4294967295"/>
          </p:nvPr>
        </p:nvSpPr>
        <p:spPr>
          <a:xfrm>
            <a:off x="1676400" y="309563"/>
            <a:ext cx="10515600" cy="1436687"/>
          </a:xfrm>
          <a:prstGeom prst="rect">
            <a:avLst/>
          </a:prstGeom>
        </p:spPr>
        <p:txBody>
          <a:bodyPr vert="horz" wrap="square" lIns="0" tIns="751585" rIns="0" bIns="0" rtlCol="0" anchor="ctr">
            <a:spAutoFit/>
          </a:bodyPr>
          <a:lstStyle/>
          <a:p>
            <a:pPr marL="2851150">
              <a:lnSpc>
                <a:spcPct val="100000"/>
              </a:lnSpc>
              <a:spcBef>
                <a:spcPts val="100"/>
              </a:spcBef>
            </a:pPr>
            <a:r>
              <a:rPr b="1" spc="-10" dirty="0">
                <a:solidFill>
                  <a:schemeClr val="bg1"/>
                </a:solidFill>
              </a:rPr>
              <a:t>TERMS</a:t>
            </a:r>
          </a:p>
        </p:txBody>
      </p:sp>
      <p:sp>
        <p:nvSpPr>
          <p:cNvPr id="4" name="object 4"/>
          <p:cNvSpPr txBox="1"/>
          <p:nvPr/>
        </p:nvSpPr>
        <p:spPr>
          <a:xfrm>
            <a:off x="1921699" y="2647632"/>
            <a:ext cx="8052434" cy="156273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A</a:t>
            </a:r>
            <a:r>
              <a:rPr sz="2400" spc="-25" dirty="0">
                <a:latin typeface="Century Gothic"/>
                <a:cs typeface="Century Gothic"/>
              </a:rPr>
              <a:t> </a:t>
            </a:r>
            <a:r>
              <a:rPr sz="2400" dirty="0">
                <a:latin typeface="Century Gothic"/>
                <a:cs typeface="Century Gothic"/>
              </a:rPr>
              <a:t>predicate</a:t>
            </a:r>
            <a:r>
              <a:rPr sz="2400" spc="5" dirty="0">
                <a:latin typeface="Century Gothic"/>
                <a:cs typeface="Century Gothic"/>
              </a:rPr>
              <a:t> </a:t>
            </a:r>
            <a:r>
              <a:rPr sz="2400" dirty="0">
                <a:latin typeface="Century Gothic"/>
                <a:cs typeface="Century Gothic"/>
              </a:rPr>
              <a:t>calculus</a:t>
            </a:r>
            <a:r>
              <a:rPr sz="2400" spc="-50" dirty="0">
                <a:latin typeface="Century Gothic"/>
                <a:cs typeface="Century Gothic"/>
              </a:rPr>
              <a:t> </a:t>
            </a:r>
            <a:r>
              <a:rPr sz="2400" b="1" dirty="0">
                <a:latin typeface="Century Gothic"/>
                <a:cs typeface="Century Gothic"/>
              </a:rPr>
              <a:t>term</a:t>
            </a:r>
            <a:r>
              <a:rPr sz="2400" b="1" spc="-45" dirty="0">
                <a:latin typeface="Century Gothic"/>
                <a:cs typeface="Century Gothic"/>
              </a:rPr>
              <a:t> </a:t>
            </a:r>
            <a:r>
              <a:rPr sz="2400" dirty="0">
                <a:latin typeface="Century Gothic"/>
                <a:cs typeface="Century Gothic"/>
              </a:rPr>
              <a:t>is</a:t>
            </a:r>
            <a:r>
              <a:rPr sz="2400" spc="-30" dirty="0">
                <a:latin typeface="Century Gothic"/>
                <a:cs typeface="Century Gothic"/>
              </a:rPr>
              <a:t> </a:t>
            </a:r>
            <a:r>
              <a:rPr sz="2400" dirty="0">
                <a:latin typeface="Century Gothic"/>
                <a:cs typeface="Century Gothic"/>
              </a:rPr>
              <a:t>either</a:t>
            </a:r>
            <a:r>
              <a:rPr sz="2400" spc="30" dirty="0">
                <a:latin typeface="Century Gothic"/>
                <a:cs typeface="Century Gothic"/>
              </a:rPr>
              <a:t> </a:t>
            </a:r>
            <a:r>
              <a:rPr sz="2400" dirty="0">
                <a:latin typeface="Century Gothic"/>
                <a:cs typeface="Century Gothic"/>
              </a:rPr>
              <a:t>a</a:t>
            </a:r>
            <a:r>
              <a:rPr sz="2400" spc="-15" dirty="0">
                <a:latin typeface="Century Gothic"/>
                <a:cs typeface="Century Gothic"/>
              </a:rPr>
              <a:t> </a:t>
            </a:r>
            <a:r>
              <a:rPr sz="2400" b="1" spc="-10" dirty="0">
                <a:latin typeface="Century Gothic"/>
                <a:cs typeface="Century Gothic"/>
              </a:rPr>
              <a:t>constant</a:t>
            </a:r>
            <a:r>
              <a:rPr sz="2400" spc="-10" dirty="0">
                <a:latin typeface="Century Gothic"/>
                <a:cs typeface="Century Gothic"/>
              </a:rPr>
              <a:t>,</a:t>
            </a:r>
            <a:endParaRPr sz="2400" dirty="0">
              <a:latin typeface="Century Gothic"/>
              <a:cs typeface="Century Gothic"/>
            </a:endParaRPr>
          </a:p>
          <a:p>
            <a:pPr marL="356870"/>
            <a:r>
              <a:rPr sz="2400" b="1" dirty="0">
                <a:latin typeface="Century Gothic"/>
                <a:cs typeface="Century Gothic"/>
              </a:rPr>
              <a:t>variable</a:t>
            </a:r>
            <a:r>
              <a:rPr sz="2400" dirty="0">
                <a:latin typeface="Century Gothic"/>
                <a:cs typeface="Century Gothic"/>
              </a:rPr>
              <a:t>,</a:t>
            </a:r>
            <a:r>
              <a:rPr sz="2400" spc="-20" dirty="0">
                <a:latin typeface="Century Gothic"/>
                <a:cs typeface="Century Gothic"/>
              </a:rPr>
              <a:t> </a:t>
            </a:r>
            <a:r>
              <a:rPr sz="2400" dirty="0">
                <a:latin typeface="Century Gothic"/>
                <a:cs typeface="Century Gothic"/>
              </a:rPr>
              <a:t>or</a:t>
            </a:r>
            <a:r>
              <a:rPr sz="2400" spc="-5" dirty="0">
                <a:latin typeface="Century Gothic"/>
                <a:cs typeface="Century Gothic"/>
              </a:rPr>
              <a:t> </a:t>
            </a:r>
            <a:r>
              <a:rPr sz="2400" b="1" dirty="0">
                <a:latin typeface="Century Gothic"/>
                <a:cs typeface="Century Gothic"/>
              </a:rPr>
              <a:t>function</a:t>
            </a:r>
            <a:r>
              <a:rPr sz="2400" b="1" spc="-15" dirty="0">
                <a:latin typeface="Century Gothic"/>
                <a:cs typeface="Century Gothic"/>
              </a:rPr>
              <a:t> </a:t>
            </a:r>
            <a:r>
              <a:rPr sz="2400" b="1" spc="-10" dirty="0">
                <a:latin typeface="Century Gothic"/>
                <a:cs typeface="Century Gothic"/>
              </a:rPr>
              <a:t>expression</a:t>
            </a:r>
            <a:r>
              <a:rPr sz="2400" spc="-10" dirty="0">
                <a:latin typeface="Century Gothic"/>
                <a:cs typeface="Century Gothic"/>
              </a:rPr>
              <a:t>.</a:t>
            </a:r>
            <a:endParaRPr sz="2400" dirty="0">
              <a:latin typeface="Century Gothic"/>
              <a:cs typeface="Century Gothic"/>
            </a:endParaRPr>
          </a:p>
          <a:p>
            <a:pPr marL="356870" marR="5080" indent="-344805">
              <a:spcBef>
                <a:spcPts val="580"/>
              </a:spcBef>
              <a:buFont typeface="Arial"/>
              <a:buChar char="•"/>
              <a:tabLst>
                <a:tab pos="356870" algn="l"/>
                <a:tab pos="357505" algn="l"/>
              </a:tabLst>
            </a:pPr>
            <a:r>
              <a:rPr lang="en-US" sz="2400" dirty="0">
                <a:latin typeface="Century Gothic"/>
                <a:cs typeface="Century Gothic"/>
              </a:rPr>
              <a:t>T</a:t>
            </a:r>
            <a:r>
              <a:rPr sz="2400" dirty="0">
                <a:latin typeface="Century Gothic"/>
                <a:cs typeface="Century Gothic"/>
              </a:rPr>
              <a:t>erm</a:t>
            </a:r>
            <a:r>
              <a:rPr sz="2400" spc="15" dirty="0">
                <a:latin typeface="Century Gothic"/>
                <a:cs typeface="Century Gothic"/>
              </a:rPr>
              <a:t> </a:t>
            </a:r>
            <a:r>
              <a:rPr sz="2400" dirty="0">
                <a:latin typeface="Century Gothic"/>
                <a:cs typeface="Century Gothic"/>
              </a:rPr>
              <a:t>may</a:t>
            </a:r>
            <a:r>
              <a:rPr sz="2400" spc="-65" dirty="0">
                <a:latin typeface="Century Gothic"/>
                <a:cs typeface="Century Gothic"/>
              </a:rPr>
              <a:t> </a:t>
            </a:r>
            <a:r>
              <a:rPr sz="2400" dirty="0">
                <a:latin typeface="Century Gothic"/>
                <a:cs typeface="Century Gothic"/>
              </a:rPr>
              <a:t>be</a:t>
            </a:r>
            <a:r>
              <a:rPr sz="2400" spc="-30" dirty="0">
                <a:latin typeface="Century Gothic"/>
                <a:cs typeface="Century Gothic"/>
              </a:rPr>
              <a:t> </a:t>
            </a:r>
            <a:r>
              <a:rPr sz="2400" dirty="0">
                <a:latin typeface="Century Gothic"/>
                <a:cs typeface="Century Gothic"/>
              </a:rPr>
              <a:t>used</a:t>
            </a:r>
            <a:r>
              <a:rPr sz="2400" spc="-35" dirty="0">
                <a:latin typeface="Century Gothic"/>
                <a:cs typeface="Century Gothic"/>
              </a:rPr>
              <a:t> </a:t>
            </a:r>
            <a:r>
              <a:rPr sz="2400" dirty="0">
                <a:latin typeface="Century Gothic"/>
                <a:cs typeface="Century Gothic"/>
              </a:rPr>
              <a:t>to</a:t>
            </a:r>
            <a:r>
              <a:rPr sz="2400" spc="5" dirty="0">
                <a:latin typeface="Century Gothic"/>
                <a:cs typeface="Century Gothic"/>
              </a:rPr>
              <a:t> </a:t>
            </a:r>
            <a:r>
              <a:rPr sz="2400" dirty="0">
                <a:latin typeface="Century Gothic"/>
                <a:cs typeface="Century Gothic"/>
              </a:rPr>
              <a:t>denote</a:t>
            </a:r>
            <a:r>
              <a:rPr sz="2400" spc="20" dirty="0">
                <a:latin typeface="Century Gothic"/>
                <a:cs typeface="Century Gothic"/>
              </a:rPr>
              <a:t> </a:t>
            </a:r>
            <a:r>
              <a:rPr sz="2400" dirty="0">
                <a:latin typeface="Century Gothic"/>
                <a:cs typeface="Century Gothic"/>
              </a:rPr>
              <a:t>objects</a:t>
            </a:r>
            <a:r>
              <a:rPr sz="2400" spc="45" dirty="0">
                <a:latin typeface="Century Gothic"/>
                <a:cs typeface="Century Gothic"/>
              </a:rPr>
              <a:t> </a:t>
            </a:r>
            <a:r>
              <a:rPr sz="2400" dirty="0">
                <a:latin typeface="Century Gothic"/>
                <a:cs typeface="Century Gothic"/>
              </a:rPr>
              <a:t>and</a:t>
            </a:r>
            <a:r>
              <a:rPr sz="2400" spc="-35" dirty="0">
                <a:latin typeface="Century Gothic"/>
                <a:cs typeface="Century Gothic"/>
              </a:rPr>
              <a:t> </a:t>
            </a:r>
            <a:r>
              <a:rPr sz="2400" spc="-10" dirty="0">
                <a:latin typeface="Century Gothic"/>
                <a:cs typeface="Century Gothic"/>
              </a:rPr>
              <a:t>properties </a:t>
            </a:r>
            <a:r>
              <a:rPr sz="2400" dirty="0">
                <a:latin typeface="Century Gothic"/>
                <a:cs typeface="Century Gothic"/>
              </a:rPr>
              <a:t>in</a:t>
            </a:r>
            <a:r>
              <a:rPr sz="2400" spc="-25" dirty="0">
                <a:latin typeface="Century Gothic"/>
                <a:cs typeface="Century Gothic"/>
              </a:rPr>
              <a:t> </a:t>
            </a:r>
            <a:r>
              <a:rPr sz="2400" dirty="0">
                <a:latin typeface="Century Gothic"/>
                <a:cs typeface="Century Gothic"/>
              </a:rPr>
              <a:t>a</a:t>
            </a:r>
            <a:r>
              <a:rPr sz="2400" spc="-10" dirty="0">
                <a:latin typeface="Century Gothic"/>
                <a:cs typeface="Century Gothic"/>
              </a:rPr>
              <a:t> </a:t>
            </a:r>
            <a:r>
              <a:rPr sz="2400" dirty="0">
                <a:latin typeface="Century Gothic"/>
                <a:cs typeface="Century Gothic"/>
              </a:rPr>
              <a:t>problem</a:t>
            </a:r>
            <a:r>
              <a:rPr sz="2400" spc="-20" dirty="0">
                <a:latin typeface="Century Gothic"/>
                <a:cs typeface="Century Gothic"/>
              </a:rPr>
              <a:t> </a:t>
            </a:r>
            <a:r>
              <a:rPr sz="2400" spc="-10" dirty="0">
                <a:latin typeface="Century Gothic"/>
                <a:cs typeface="Century Gothic"/>
              </a:rPr>
              <a:t>domain.</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24202"/>
    </mc:Choice>
    <mc:Fallback>
      <p:transition spd="slow" advTm="2420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520439" y="502919"/>
            <a:ext cx="5151120" cy="1548384"/>
          </a:xfrm>
          <a:prstGeom prst="rect">
            <a:avLst/>
          </a:prstGeom>
        </p:spPr>
      </p:pic>
      <p:sp>
        <p:nvSpPr>
          <p:cNvPr id="3" name="object 3"/>
          <p:cNvSpPr txBox="1">
            <a:spLocks noGrp="1"/>
          </p:cNvSpPr>
          <p:nvPr>
            <p:ph type="title" idx="4294967295"/>
          </p:nvPr>
        </p:nvSpPr>
        <p:spPr>
          <a:xfrm>
            <a:off x="1676400" y="309563"/>
            <a:ext cx="10515600" cy="1436687"/>
          </a:xfrm>
          <a:prstGeom prst="rect">
            <a:avLst/>
          </a:prstGeom>
        </p:spPr>
        <p:txBody>
          <a:bodyPr vert="horz" wrap="square" lIns="0" tIns="751585" rIns="0" bIns="0" rtlCol="0" anchor="ctr">
            <a:spAutoFit/>
          </a:bodyPr>
          <a:lstStyle/>
          <a:p>
            <a:pPr marL="1893570">
              <a:lnSpc>
                <a:spcPct val="100000"/>
              </a:lnSpc>
              <a:spcBef>
                <a:spcPts val="100"/>
              </a:spcBef>
            </a:pPr>
            <a:r>
              <a:rPr b="1" spc="-45" dirty="0">
                <a:solidFill>
                  <a:schemeClr val="bg1"/>
                </a:solidFill>
              </a:rPr>
              <a:t>PREDICATES</a:t>
            </a:r>
          </a:p>
        </p:txBody>
      </p:sp>
      <p:sp>
        <p:nvSpPr>
          <p:cNvPr id="4" name="object 4"/>
          <p:cNvSpPr txBox="1"/>
          <p:nvPr/>
        </p:nvSpPr>
        <p:spPr>
          <a:xfrm>
            <a:off x="2060245" y="2244659"/>
            <a:ext cx="8696895" cy="273367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Predicate</a:t>
            </a:r>
            <a:r>
              <a:rPr sz="2400" spc="25" dirty="0">
                <a:latin typeface="Century Gothic"/>
                <a:cs typeface="Century Gothic"/>
              </a:rPr>
              <a:t> </a:t>
            </a:r>
            <a:r>
              <a:rPr sz="2400" dirty="0">
                <a:latin typeface="Century Gothic"/>
                <a:cs typeface="Century Gothic"/>
              </a:rPr>
              <a:t>symbols</a:t>
            </a:r>
            <a:r>
              <a:rPr sz="2400" spc="-85" dirty="0">
                <a:latin typeface="Century Gothic"/>
                <a:cs typeface="Century Gothic"/>
              </a:rPr>
              <a:t> </a:t>
            </a:r>
            <a:r>
              <a:rPr sz="2400" dirty="0">
                <a:latin typeface="Century Gothic"/>
                <a:cs typeface="Century Gothic"/>
              </a:rPr>
              <a:t>are symbols</a:t>
            </a:r>
            <a:r>
              <a:rPr sz="2400" spc="-85" dirty="0">
                <a:latin typeface="Century Gothic"/>
                <a:cs typeface="Century Gothic"/>
              </a:rPr>
              <a:t> </a:t>
            </a:r>
            <a:r>
              <a:rPr sz="2400" dirty="0">
                <a:latin typeface="Century Gothic"/>
                <a:cs typeface="Century Gothic"/>
              </a:rPr>
              <a:t>beginning</a:t>
            </a:r>
            <a:r>
              <a:rPr sz="2400" spc="-35" dirty="0">
                <a:latin typeface="Century Gothic"/>
                <a:cs typeface="Century Gothic"/>
              </a:rPr>
              <a:t> </a:t>
            </a:r>
            <a:r>
              <a:rPr sz="2400" dirty="0">
                <a:latin typeface="Century Gothic"/>
                <a:cs typeface="Century Gothic"/>
              </a:rPr>
              <a:t>with</a:t>
            </a:r>
            <a:r>
              <a:rPr sz="2400" spc="5" dirty="0">
                <a:latin typeface="Century Gothic"/>
                <a:cs typeface="Century Gothic"/>
              </a:rPr>
              <a:t> </a:t>
            </a:r>
            <a:r>
              <a:rPr sz="2400" spc="-50" dirty="0">
                <a:latin typeface="Century Gothic"/>
                <a:cs typeface="Century Gothic"/>
              </a:rPr>
              <a:t>a</a:t>
            </a:r>
            <a:endParaRPr sz="2400" dirty="0">
              <a:latin typeface="Century Gothic"/>
              <a:cs typeface="Century Gothic"/>
            </a:endParaRPr>
          </a:p>
          <a:p>
            <a:pPr marL="356870"/>
            <a:r>
              <a:rPr sz="2400" dirty="0">
                <a:latin typeface="Century Gothic"/>
                <a:cs typeface="Century Gothic"/>
              </a:rPr>
              <a:t>lowercase</a:t>
            </a:r>
            <a:r>
              <a:rPr sz="2400" spc="5" dirty="0">
                <a:latin typeface="Century Gothic"/>
                <a:cs typeface="Century Gothic"/>
              </a:rPr>
              <a:t> </a:t>
            </a:r>
            <a:r>
              <a:rPr sz="2400" spc="-10" dirty="0">
                <a:latin typeface="Century Gothic"/>
                <a:cs typeface="Century Gothic"/>
              </a:rPr>
              <a:t>letter.</a:t>
            </a:r>
            <a:endParaRPr sz="2400" dirty="0">
              <a:latin typeface="Century Gothic"/>
              <a:cs typeface="Century Gothic"/>
            </a:endParaRPr>
          </a:p>
          <a:p>
            <a:pPr marL="356870" marR="254000" indent="-344805">
              <a:spcBef>
                <a:spcPts val="580"/>
              </a:spcBef>
              <a:buFont typeface="Arial"/>
              <a:buChar char="•"/>
              <a:tabLst>
                <a:tab pos="356870" algn="l"/>
                <a:tab pos="357505" algn="l"/>
              </a:tabLst>
            </a:pPr>
            <a:r>
              <a:rPr sz="2400" dirty="0">
                <a:latin typeface="Century Gothic"/>
                <a:cs typeface="Century Gothic"/>
              </a:rPr>
              <a:t>Predicates</a:t>
            </a:r>
            <a:r>
              <a:rPr sz="2400" spc="-5" dirty="0">
                <a:latin typeface="Century Gothic"/>
                <a:cs typeface="Century Gothic"/>
              </a:rPr>
              <a:t> </a:t>
            </a:r>
            <a:r>
              <a:rPr sz="2400" dirty="0">
                <a:latin typeface="Century Gothic"/>
                <a:cs typeface="Century Gothic"/>
              </a:rPr>
              <a:t>have</a:t>
            </a:r>
            <a:r>
              <a:rPr sz="2400" spc="-55" dirty="0">
                <a:latin typeface="Century Gothic"/>
                <a:cs typeface="Century Gothic"/>
              </a:rPr>
              <a:t> </a:t>
            </a:r>
            <a:r>
              <a:rPr sz="2400" dirty="0">
                <a:latin typeface="Century Gothic"/>
                <a:cs typeface="Century Gothic"/>
              </a:rPr>
              <a:t>an</a:t>
            </a:r>
            <a:r>
              <a:rPr sz="2400" spc="-55" dirty="0">
                <a:latin typeface="Century Gothic"/>
                <a:cs typeface="Century Gothic"/>
              </a:rPr>
              <a:t> </a:t>
            </a:r>
            <a:r>
              <a:rPr sz="2400" dirty="0">
                <a:latin typeface="Century Gothic"/>
                <a:cs typeface="Century Gothic"/>
              </a:rPr>
              <a:t>associated</a:t>
            </a:r>
            <a:r>
              <a:rPr sz="2400" spc="-20" dirty="0">
                <a:latin typeface="Century Gothic"/>
                <a:cs typeface="Century Gothic"/>
              </a:rPr>
              <a:t> </a:t>
            </a:r>
            <a:r>
              <a:rPr sz="2400" dirty="0">
                <a:latin typeface="Century Gothic"/>
                <a:cs typeface="Century Gothic"/>
              </a:rPr>
              <a:t>positive</a:t>
            </a:r>
            <a:r>
              <a:rPr sz="2400" spc="15" dirty="0">
                <a:latin typeface="Century Gothic"/>
                <a:cs typeface="Century Gothic"/>
              </a:rPr>
              <a:t> </a:t>
            </a:r>
            <a:r>
              <a:rPr sz="2400" spc="-10" dirty="0">
                <a:latin typeface="Century Gothic"/>
                <a:cs typeface="Century Gothic"/>
              </a:rPr>
              <a:t>integer </a:t>
            </a:r>
            <a:r>
              <a:rPr sz="2400" dirty="0">
                <a:latin typeface="Century Gothic"/>
                <a:cs typeface="Century Gothic"/>
              </a:rPr>
              <a:t>referred</a:t>
            </a:r>
            <a:r>
              <a:rPr sz="2400" spc="10" dirty="0">
                <a:latin typeface="Century Gothic"/>
                <a:cs typeface="Century Gothic"/>
              </a:rPr>
              <a:t> </a:t>
            </a:r>
            <a:r>
              <a:rPr sz="2400" dirty="0">
                <a:latin typeface="Century Gothic"/>
                <a:cs typeface="Century Gothic"/>
              </a:rPr>
              <a:t>to</a:t>
            </a:r>
            <a:r>
              <a:rPr sz="2400" spc="20" dirty="0">
                <a:latin typeface="Century Gothic"/>
                <a:cs typeface="Century Gothic"/>
              </a:rPr>
              <a:t> </a:t>
            </a:r>
            <a:r>
              <a:rPr sz="2400" dirty="0">
                <a:latin typeface="Century Gothic"/>
                <a:cs typeface="Century Gothic"/>
              </a:rPr>
              <a:t>as</a:t>
            </a:r>
            <a:r>
              <a:rPr sz="2400" spc="-15" dirty="0">
                <a:latin typeface="Century Gothic"/>
                <a:cs typeface="Century Gothic"/>
              </a:rPr>
              <a:t> </a:t>
            </a:r>
            <a:r>
              <a:rPr sz="2400" dirty="0">
                <a:latin typeface="Century Gothic"/>
                <a:cs typeface="Century Gothic"/>
              </a:rPr>
              <a:t>the</a:t>
            </a:r>
            <a:r>
              <a:rPr sz="2400" spc="15" dirty="0">
                <a:latin typeface="Century Gothic"/>
                <a:cs typeface="Century Gothic"/>
              </a:rPr>
              <a:t> </a:t>
            </a:r>
            <a:r>
              <a:rPr sz="2400" b="1" dirty="0">
                <a:latin typeface="Century Gothic"/>
                <a:cs typeface="Century Gothic"/>
              </a:rPr>
              <a:t>arity</a:t>
            </a:r>
            <a:r>
              <a:rPr sz="2400" b="1" spc="-25" dirty="0">
                <a:latin typeface="Century Gothic"/>
                <a:cs typeface="Century Gothic"/>
              </a:rPr>
              <a:t> </a:t>
            </a:r>
            <a:r>
              <a:rPr sz="2400" dirty="0">
                <a:latin typeface="Century Gothic"/>
                <a:cs typeface="Century Gothic"/>
              </a:rPr>
              <a:t>or</a:t>
            </a:r>
            <a:r>
              <a:rPr sz="2400" spc="-20" dirty="0">
                <a:latin typeface="Century Gothic"/>
                <a:cs typeface="Century Gothic"/>
              </a:rPr>
              <a:t> </a:t>
            </a:r>
            <a:r>
              <a:rPr sz="2400" dirty="0">
                <a:latin typeface="Century Gothic"/>
                <a:cs typeface="Century Gothic"/>
              </a:rPr>
              <a:t>“argument</a:t>
            </a:r>
            <a:r>
              <a:rPr sz="2400" spc="-45" dirty="0">
                <a:latin typeface="Century Gothic"/>
                <a:cs typeface="Century Gothic"/>
              </a:rPr>
              <a:t> </a:t>
            </a:r>
            <a:r>
              <a:rPr sz="2400" dirty="0">
                <a:latin typeface="Century Gothic"/>
                <a:cs typeface="Century Gothic"/>
              </a:rPr>
              <a:t>number”</a:t>
            </a:r>
            <a:r>
              <a:rPr sz="2400" spc="-45" dirty="0">
                <a:latin typeface="Century Gothic"/>
                <a:cs typeface="Century Gothic"/>
              </a:rPr>
              <a:t> </a:t>
            </a:r>
            <a:r>
              <a:rPr sz="2400" spc="-25" dirty="0">
                <a:latin typeface="Century Gothic"/>
                <a:cs typeface="Century Gothic"/>
              </a:rPr>
              <a:t>for </a:t>
            </a:r>
            <a:r>
              <a:rPr sz="2400" dirty="0">
                <a:latin typeface="Century Gothic"/>
                <a:cs typeface="Century Gothic"/>
              </a:rPr>
              <a:t>the </a:t>
            </a:r>
            <a:r>
              <a:rPr sz="2400" spc="-10" dirty="0">
                <a:latin typeface="Century Gothic"/>
                <a:cs typeface="Century Gothic"/>
              </a:rPr>
              <a:t>predicate.</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b="1" dirty="0">
                <a:latin typeface="Century Gothic"/>
                <a:cs typeface="Century Gothic"/>
              </a:rPr>
              <a:t>Predicates</a:t>
            </a:r>
            <a:r>
              <a:rPr sz="2400" b="1" spc="5" dirty="0">
                <a:latin typeface="Century Gothic"/>
                <a:cs typeface="Century Gothic"/>
              </a:rPr>
              <a:t> </a:t>
            </a:r>
            <a:r>
              <a:rPr sz="2400" b="1" dirty="0">
                <a:latin typeface="Century Gothic"/>
                <a:cs typeface="Century Gothic"/>
              </a:rPr>
              <a:t>with</a:t>
            </a:r>
            <a:r>
              <a:rPr sz="2400" b="1" spc="-15" dirty="0">
                <a:latin typeface="Century Gothic"/>
                <a:cs typeface="Century Gothic"/>
              </a:rPr>
              <a:t> </a:t>
            </a:r>
            <a:r>
              <a:rPr sz="2400" b="1" dirty="0">
                <a:latin typeface="Century Gothic"/>
                <a:cs typeface="Century Gothic"/>
              </a:rPr>
              <a:t>the</a:t>
            </a:r>
            <a:r>
              <a:rPr sz="2400" b="1" spc="-15" dirty="0">
                <a:latin typeface="Century Gothic"/>
                <a:cs typeface="Century Gothic"/>
              </a:rPr>
              <a:t> </a:t>
            </a:r>
            <a:r>
              <a:rPr sz="2400" b="1" dirty="0">
                <a:latin typeface="Century Gothic"/>
                <a:cs typeface="Century Gothic"/>
              </a:rPr>
              <a:t>same</a:t>
            </a:r>
            <a:r>
              <a:rPr sz="2400" b="1" spc="-20" dirty="0">
                <a:latin typeface="Century Gothic"/>
                <a:cs typeface="Century Gothic"/>
              </a:rPr>
              <a:t> </a:t>
            </a:r>
            <a:r>
              <a:rPr sz="2400" b="1" dirty="0">
                <a:latin typeface="Century Gothic"/>
                <a:cs typeface="Century Gothic"/>
              </a:rPr>
              <a:t>name</a:t>
            </a:r>
            <a:r>
              <a:rPr sz="2400" b="1" spc="-25" dirty="0">
                <a:latin typeface="Century Gothic"/>
                <a:cs typeface="Century Gothic"/>
              </a:rPr>
              <a:t> </a:t>
            </a:r>
            <a:r>
              <a:rPr sz="2400" b="1" dirty="0">
                <a:latin typeface="Century Gothic"/>
                <a:cs typeface="Century Gothic"/>
              </a:rPr>
              <a:t>but</a:t>
            </a:r>
            <a:r>
              <a:rPr sz="2400" b="1" spc="-15" dirty="0">
                <a:latin typeface="Century Gothic"/>
                <a:cs typeface="Century Gothic"/>
              </a:rPr>
              <a:t> </a:t>
            </a:r>
            <a:r>
              <a:rPr sz="2400" b="1" dirty="0">
                <a:latin typeface="Century Gothic"/>
                <a:cs typeface="Century Gothic"/>
              </a:rPr>
              <a:t>different</a:t>
            </a:r>
            <a:r>
              <a:rPr sz="2400" b="1" spc="15" dirty="0">
                <a:latin typeface="Century Gothic"/>
                <a:cs typeface="Century Gothic"/>
              </a:rPr>
              <a:t> </a:t>
            </a:r>
            <a:r>
              <a:rPr sz="2400" b="1" spc="-10" dirty="0">
                <a:latin typeface="Century Gothic"/>
                <a:cs typeface="Century Gothic"/>
              </a:rPr>
              <a:t>arities</a:t>
            </a:r>
            <a:endParaRPr sz="2400" dirty="0">
              <a:latin typeface="Century Gothic"/>
              <a:cs typeface="Century Gothic"/>
            </a:endParaRPr>
          </a:p>
          <a:p>
            <a:pPr marL="356870"/>
            <a:r>
              <a:rPr sz="2400" b="1" dirty="0">
                <a:latin typeface="Century Gothic"/>
                <a:cs typeface="Century Gothic"/>
              </a:rPr>
              <a:t>are</a:t>
            </a:r>
            <a:r>
              <a:rPr sz="2400" b="1" spc="-45" dirty="0">
                <a:latin typeface="Century Gothic"/>
                <a:cs typeface="Century Gothic"/>
              </a:rPr>
              <a:t> </a:t>
            </a:r>
            <a:r>
              <a:rPr sz="2400" b="1" dirty="0">
                <a:latin typeface="Century Gothic"/>
                <a:cs typeface="Century Gothic"/>
              </a:rPr>
              <a:t>considered</a:t>
            </a:r>
            <a:r>
              <a:rPr sz="2400" b="1" spc="-30" dirty="0">
                <a:latin typeface="Century Gothic"/>
                <a:cs typeface="Century Gothic"/>
              </a:rPr>
              <a:t> </a:t>
            </a:r>
            <a:r>
              <a:rPr sz="2400" b="1" spc="-10" dirty="0">
                <a:latin typeface="Century Gothic"/>
                <a:cs typeface="Century Gothic"/>
              </a:rPr>
              <a:t>distinct.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49334"/>
    </mc:Choice>
    <mc:Fallback>
      <p:transition spd="slow" advTm="493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129028" y="96519"/>
            <a:ext cx="7933944" cy="1548384"/>
          </a:xfrm>
          <a:prstGeom prst="rect">
            <a:avLst/>
          </a:prstGeom>
        </p:spPr>
      </p:pic>
      <p:sp>
        <p:nvSpPr>
          <p:cNvPr id="3" name="object 3"/>
          <p:cNvSpPr txBox="1">
            <a:spLocks noGrp="1"/>
          </p:cNvSpPr>
          <p:nvPr>
            <p:ph type="title" idx="4294967295"/>
          </p:nvPr>
        </p:nvSpPr>
        <p:spPr>
          <a:xfrm>
            <a:off x="1676400" y="309563"/>
            <a:ext cx="10515600" cy="1436687"/>
          </a:xfrm>
          <a:prstGeom prst="rect">
            <a:avLst/>
          </a:prstGeom>
        </p:spPr>
        <p:txBody>
          <a:bodyPr vert="horz" wrap="square" lIns="0" tIns="751585" rIns="0" bIns="0" rtlCol="0" anchor="ctr">
            <a:spAutoFit/>
          </a:bodyPr>
          <a:lstStyle/>
          <a:p>
            <a:pPr marL="500380">
              <a:lnSpc>
                <a:spcPct val="100000"/>
              </a:lnSpc>
              <a:spcBef>
                <a:spcPts val="100"/>
              </a:spcBef>
            </a:pPr>
            <a:r>
              <a:rPr b="1" spc="-20" dirty="0">
                <a:solidFill>
                  <a:schemeClr val="bg1"/>
                </a:solidFill>
              </a:rPr>
              <a:t>ATOMIC</a:t>
            </a:r>
            <a:r>
              <a:rPr b="1" spc="-285" dirty="0">
                <a:solidFill>
                  <a:schemeClr val="bg1"/>
                </a:solidFill>
              </a:rPr>
              <a:t> </a:t>
            </a:r>
            <a:r>
              <a:rPr b="1" spc="-10" dirty="0">
                <a:solidFill>
                  <a:schemeClr val="bg1"/>
                </a:solidFill>
              </a:rPr>
              <a:t>SENTENCES</a:t>
            </a:r>
          </a:p>
        </p:txBody>
      </p:sp>
      <p:sp>
        <p:nvSpPr>
          <p:cNvPr id="4" name="object 4"/>
          <p:cNvSpPr txBox="1"/>
          <p:nvPr/>
        </p:nvSpPr>
        <p:spPr>
          <a:xfrm>
            <a:off x="1930936" y="2244659"/>
            <a:ext cx="8061959" cy="2733675"/>
          </a:xfrm>
          <a:prstGeom prst="rect">
            <a:avLst/>
          </a:prstGeom>
        </p:spPr>
        <p:txBody>
          <a:bodyPr vert="horz" wrap="square" lIns="0" tIns="12700" rIns="0" bIns="0" rtlCol="0">
            <a:spAutoFit/>
          </a:bodyPr>
          <a:lstStyle/>
          <a:p>
            <a:pPr marL="356870" marR="5080" indent="-344805">
              <a:spcBef>
                <a:spcPts val="100"/>
              </a:spcBef>
              <a:buFont typeface="Arial"/>
              <a:buChar char="•"/>
              <a:tabLst>
                <a:tab pos="356870" algn="l"/>
                <a:tab pos="357505" algn="l"/>
              </a:tabLst>
            </a:pPr>
            <a:r>
              <a:rPr sz="2400" dirty="0">
                <a:latin typeface="Century Gothic"/>
                <a:cs typeface="Century Gothic"/>
              </a:rPr>
              <a:t>An</a:t>
            </a:r>
            <a:r>
              <a:rPr sz="2400" spc="-45" dirty="0">
                <a:latin typeface="Century Gothic"/>
                <a:cs typeface="Century Gothic"/>
              </a:rPr>
              <a:t> </a:t>
            </a:r>
            <a:r>
              <a:rPr sz="2400" dirty="0">
                <a:latin typeface="Century Gothic"/>
                <a:cs typeface="Century Gothic"/>
              </a:rPr>
              <a:t>atomic</a:t>
            </a:r>
            <a:r>
              <a:rPr sz="2400" spc="-25" dirty="0">
                <a:latin typeface="Century Gothic"/>
                <a:cs typeface="Century Gothic"/>
              </a:rPr>
              <a:t> </a:t>
            </a:r>
            <a:r>
              <a:rPr sz="2400" dirty="0">
                <a:latin typeface="Century Gothic"/>
                <a:cs typeface="Century Gothic"/>
              </a:rPr>
              <a:t>sentence</a:t>
            </a:r>
            <a:r>
              <a:rPr sz="2400" spc="-5" dirty="0">
                <a:latin typeface="Century Gothic"/>
                <a:cs typeface="Century Gothic"/>
              </a:rPr>
              <a:t> </a:t>
            </a:r>
            <a:r>
              <a:rPr sz="2400" dirty="0">
                <a:latin typeface="Century Gothic"/>
                <a:cs typeface="Century Gothic"/>
              </a:rPr>
              <a:t>is</a:t>
            </a:r>
            <a:r>
              <a:rPr sz="2400" spc="-25" dirty="0">
                <a:latin typeface="Century Gothic"/>
                <a:cs typeface="Century Gothic"/>
              </a:rPr>
              <a:t> </a:t>
            </a:r>
            <a:r>
              <a:rPr sz="2400" dirty="0">
                <a:latin typeface="Century Gothic"/>
                <a:cs typeface="Century Gothic"/>
              </a:rPr>
              <a:t>a</a:t>
            </a:r>
            <a:r>
              <a:rPr sz="2400" spc="-10" dirty="0">
                <a:latin typeface="Century Gothic"/>
                <a:cs typeface="Century Gothic"/>
              </a:rPr>
              <a:t> </a:t>
            </a:r>
            <a:r>
              <a:rPr sz="2400" b="1" dirty="0">
                <a:latin typeface="Century Gothic"/>
                <a:cs typeface="Century Gothic"/>
              </a:rPr>
              <a:t>predicate</a:t>
            </a:r>
            <a:r>
              <a:rPr sz="2400" b="1" spc="-35" dirty="0">
                <a:latin typeface="Century Gothic"/>
                <a:cs typeface="Century Gothic"/>
              </a:rPr>
              <a:t> </a:t>
            </a:r>
            <a:r>
              <a:rPr sz="2400" dirty="0">
                <a:latin typeface="Century Gothic"/>
                <a:cs typeface="Century Gothic"/>
              </a:rPr>
              <a:t>constant of</a:t>
            </a:r>
            <a:r>
              <a:rPr sz="2400" spc="-5" dirty="0">
                <a:latin typeface="Century Gothic"/>
                <a:cs typeface="Century Gothic"/>
              </a:rPr>
              <a:t> </a:t>
            </a:r>
            <a:r>
              <a:rPr sz="2400" spc="-10" dirty="0">
                <a:latin typeface="Century Gothic"/>
                <a:cs typeface="Century Gothic"/>
              </a:rPr>
              <a:t>arity </a:t>
            </a:r>
            <a:r>
              <a:rPr sz="2400" dirty="0">
                <a:latin typeface="Century Gothic"/>
                <a:cs typeface="Century Gothic"/>
              </a:rPr>
              <a:t>n,</a:t>
            </a:r>
            <a:r>
              <a:rPr sz="2400" spc="-25" dirty="0">
                <a:latin typeface="Century Gothic"/>
                <a:cs typeface="Century Gothic"/>
              </a:rPr>
              <a:t> </a:t>
            </a:r>
            <a:r>
              <a:rPr sz="2400" dirty="0">
                <a:latin typeface="Century Gothic"/>
                <a:cs typeface="Century Gothic"/>
              </a:rPr>
              <a:t>followed</a:t>
            </a:r>
            <a:r>
              <a:rPr sz="2400" spc="-80" dirty="0">
                <a:latin typeface="Century Gothic"/>
                <a:cs typeface="Century Gothic"/>
              </a:rPr>
              <a:t> </a:t>
            </a:r>
            <a:r>
              <a:rPr sz="2400" dirty="0">
                <a:latin typeface="Century Gothic"/>
                <a:cs typeface="Century Gothic"/>
              </a:rPr>
              <a:t>by n</a:t>
            </a:r>
            <a:r>
              <a:rPr sz="2400" spc="-20" dirty="0">
                <a:latin typeface="Century Gothic"/>
                <a:cs typeface="Century Gothic"/>
              </a:rPr>
              <a:t> </a:t>
            </a:r>
            <a:r>
              <a:rPr sz="2400" dirty="0">
                <a:latin typeface="Century Gothic"/>
                <a:cs typeface="Century Gothic"/>
              </a:rPr>
              <a:t>terms,</a:t>
            </a:r>
            <a:r>
              <a:rPr sz="2400" spc="15" dirty="0">
                <a:latin typeface="Century Gothic"/>
                <a:cs typeface="Century Gothic"/>
              </a:rPr>
              <a:t> </a:t>
            </a:r>
            <a:r>
              <a:rPr sz="2400" dirty="0">
                <a:latin typeface="Century Gothic"/>
                <a:cs typeface="Century Gothic"/>
              </a:rPr>
              <a:t>enclosed</a:t>
            </a:r>
            <a:r>
              <a:rPr sz="2400" spc="-35" dirty="0">
                <a:latin typeface="Century Gothic"/>
                <a:cs typeface="Century Gothic"/>
              </a:rPr>
              <a:t> </a:t>
            </a:r>
            <a:r>
              <a:rPr sz="2400" dirty="0">
                <a:latin typeface="Century Gothic"/>
                <a:cs typeface="Century Gothic"/>
              </a:rPr>
              <a:t>in</a:t>
            </a:r>
            <a:r>
              <a:rPr sz="2400" spc="-20" dirty="0">
                <a:latin typeface="Century Gothic"/>
                <a:cs typeface="Century Gothic"/>
              </a:rPr>
              <a:t> </a:t>
            </a:r>
            <a:r>
              <a:rPr sz="2400" dirty="0">
                <a:latin typeface="Century Gothic"/>
                <a:cs typeface="Century Gothic"/>
              </a:rPr>
              <a:t>parentheses</a:t>
            </a:r>
            <a:r>
              <a:rPr sz="2400" spc="80" dirty="0">
                <a:latin typeface="Century Gothic"/>
                <a:cs typeface="Century Gothic"/>
              </a:rPr>
              <a:t> </a:t>
            </a:r>
            <a:r>
              <a:rPr sz="2400" spc="-25" dirty="0">
                <a:latin typeface="Century Gothic"/>
                <a:cs typeface="Century Gothic"/>
              </a:rPr>
              <a:t>and </a:t>
            </a:r>
            <a:r>
              <a:rPr sz="2400" dirty="0">
                <a:latin typeface="Century Gothic"/>
                <a:cs typeface="Century Gothic"/>
              </a:rPr>
              <a:t>separated</a:t>
            </a:r>
            <a:r>
              <a:rPr sz="2400" spc="10" dirty="0">
                <a:latin typeface="Century Gothic"/>
                <a:cs typeface="Century Gothic"/>
              </a:rPr>
              <a:t> </a:t>
            </a:r>
            <a:r>
              <a:rPr sz="2400" dirty="0">
                <a:latin typeface="Century Gothic"/>
                <a:cs typeface="Century Gothic"/>
              </a:rPr>
              <a:t>by</a:t>
            </a:r>
            <a:r>
              <a:rPr sz="2400" spc="-35" dirty="0">
                <a:latin typeface="Century Gothic"/>
                <a:cs typeface="Century Gothic"/>
              </a:rPr>
              <a:t> </a:t>
            </a:r>
            <a:r>
              <a:rPr sz="2400" spc="-10" dirty="0">
                <a:latin typeface="Century Gothic"/>
                <a:cs typeface="Century Gothic"/>
              </a:rPr>
              <a:t>commas.</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The</a:t>
            </a:r>
            <a:r>
              <a:rPr sz="2400" spc="-30" dirty="0">
                <a:latin typeface="Century Gothic"/>
                <a:cs typeface="Century Gothic"/>
              </a:rPr>
              <a:t> </a:t>
            </a:r>
            <a:r>
              <a:rPr sz="2400" dirty="0">
                <a:latin typeface="Century Gothic"/>
                <a:cs typeface="Century Gothic"/>
              </a:rPr>
              <a:t>truth</a:t>
            </a:r>
            <a:r>
              <a:rPr sz="2400" spc="85" dirty="0">
                <a:latin typeface="Century Gothic"/>
                <a:cs typeface="Century Gothic"/>
              </a:rPr>
              <a:t> </a:t>
            </a:r>
            <a:r>
              <a:rPr sz="2400" dirty="0">
                <a:latin typeface="Century Gothic"/>
                <a:cs typeface="Century Gothic"/>
              </a:rPr>
              <a:t>values,</a:t>
            </a:r>
            <a:r>
              <a:rPr sz="2400" spc="-60" dirty="0">
                <a:latin typeface="Century Gothic"/>
                <a:cs typeface="Century Gothic"/>
              </a:rPr>
              <a:t> </a:t>
            </a:r>
            <a:r>
              <a:rPr sz="2400" b="1" dirty="0">
                <a:latin typeface="Century Gothic"/>
                <a:cs typeface="Century Gothic"/>
              </a:rPr>
              <a:t>true</a:t>
            </a:r>
            <a:r>
              <a:rPr sz="2400" b="1" spc="-20" dirty="0">
                <a:latin typeface="Century Gothic"/>
                <a:cs typeface="Century Gothic"/>
              </a:rPr>
              <a:t> </a:t>
            </a:r>
            <a:r>
              <a:rPr sz="2400" dirty="0">
                <a:latin typeface="Century Gothic"/>
                <a:cs typeface="Century Gothic"/>
              </a:rPr>
              <a:t>and</a:t>
            </a:r>
            <a:r>
              <a:rPr sz="2400" spc="-25" dirty="0">
                <a:latin typeface="Century Gothic"/>
                <a:cs typeface="Century Gothic"/>
              </a:rPr>
              <a:t> </a:t>
            </a:r>
            <a:r>
              <a:rPr sz="2400" b="1" dirty="0">
                <a:latin typeface="Century Gothic"/>
                <a:cs typeface="Century Gothic"/>
              </a:rPr>
              <a:t>false</a:t>
            </a:r>
            <a:r>
              <a:rPr sz="2400" dirty="0">
                <a:latin typeface="Century Gothic"/>
                <a:cs typeface="Century Gothic"/>
              </a:rPr>
              <a:t>,</a:t>
            </a:r>
            <a:r>
              <a:rPr sz="2400" spc="-5" dirty="0">
                <a:latin typeface="Century Gothic"/>
                <a:cs typeface="Century Gothic"/>
              </a:rPr>
              <a:t> </a:t>
            </a:r>
            <a:r>
              <a:rPr sz="2400" dirty="0">
                <a:latin typeface="Century Gothic"/>
                <a:cs typeface="Century Gothic"/>
              </a:rPr>
              <a:t>are</a:t>
            </a:r>
            <a:r>
              <a:rPr sz="2400" spc="-20" dirty="0">
                <a:latin typeface="Century Gothic"/>
                <a:cs typeface="Century Gothic"/>
              </a:rPr>
              <a:t> </a:t>
            </a:r>
            <a:r>
              <a:rPr sz="2400" dirty="0">
                <a:latin typeface="Century Gothic"/>
                <a:cs typeface="Century Gothic"/>
              </a:rPr>
              <a:t>also</a:t>
            </a:r>
            <a:r>
              <a:rPr sz="2400" spc="-60" dirty="0">
                <a:latin typeface="Century Gothic"/>
                <a:cs typeface="Century Gothic"/>
              </a:rPr>
              <a:t> </a:t>
            </a:r>
            <a:r>
              <a:rPr sz="2400" spc="-10" dirty="0">
                <a:latin typeface="Century Gothic"/>
                <a:cs typeface="Century Gothic"/>
              </a:rPr>
              <a:t>atomic</a:t>
            </a:r>
            <a:endParaRPr sz="2400" dirty="0">
              <a:latin typeface="Century Gothic"/>
              <a:cs typeface="Century Gothic"/>
            </a:endParaRPr>
          </a:p>
          <a:p>
            <a:pPr marL="356870"/>
            <a:r>
              <a:rPr sz="2400" spc="-10" dirty="0">
                <a:latin typeface="Century Gothic"/>
                <a:cs typeface="Century Gothic"/>
              </a:rPr>
              <a:t>sentences.</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Atomic</a:t>
            </a:r>
            <a:r>
              <a:rPr sz="2400" spc="-20" dirty="0">
                <a:latin typeface="Century Gothic"/>
                <a:cs typeface="Century Gothic"/>
              </a:rPr>
              <a:t> </a:t>
            </a:r>
            <a:r>
              <a:rPr sz="2400" dirty="0">
                <a:latin typeface="Century Gothic"/>
                <a:cs typeface="Century Gothic"/>
              </a:rPr>
              <a:t>sentences</a:t>
            </a:r>
            <a:r>
              <a:rPr sz="2400" spc="40" dirty="0">
                <a:latin typeface="Century Gothic"/>
                <a:cs typeface="Century Gothic"/>
              </a:rPr>
              <a:t> </a:t>
            </a:r>
            <a:r>
              <a:rPr sz="2400" dirty="0">
                <a:latin typeface="Century Gothic"/>
                <a:cs typeface="Century Gothic"/>
              </a:rPr>
              <a:t>are</a:t>
            </a:r>
            <a:r>
              <a:rPr sz="2400" spc="-15" dirty="0">
                <a:latin typeface="Century Gothic"/>
                <a:cs typeface="Century Gothic"/>
              </a:rPr>
              <a:t> </a:t>
            </a:r>
            <a:r>
              <a:rPr sz="2400" dirty="0">
                <a:latin typeface="Century Gothic"/>
                <a:cs typeface="Century Gothic"/>
              </a:rPr>
              <a:t>also</a:t>
            </a:r>
            <a:r>
              <a:rPr sz="2400" spc="-60" dirty="0">
                <a:latin typeface="Century Gothic"/>
                <a:cs typeface="Century Gothic"/>
              </a:rPr>
              <a:t> </a:t>
            </a:r>
            <a:r>
              <a:rPr sz="2400" dirty="0">
                <a:latin typeface="Century Gothic"/>
                <a:cs typeface="Century Gothic"/>
              </a:rPr>
              <a:t>called</a:t>
            </a:r>
            <a:r>
              <a:rPr sz="2400" spc="-40" dirty="0">
                <a:latin typeface="Century Gothic"/>
                <a:cs typeface="Century Gothic"/>
              </a:rPr>
              <a:t> </a:t>
            </a:r>
            <a:r>
              <a:rPr sz="2400" b="1" spc="-10" dirty="0">
                <a:latin typeface="Century Gothic"/>
                <a:cs typeface="Century Gothic"/>
              </a:rPr>
              <a:t>atomic</a:t>
            </a:r>
            <a:endParaRPr sz="2400" dirty="0">
              <a:latin typeface="Century Gothic"/>
              <a:cs typeface="Century Gothic"/>
            </a:endParaRPr>
          </a:p>
          <a:p>
            <a:pPr marL="356870"/>
            <a:r>
              <a:rPr sz="2400" b="1" dirty="0">
                <a:latin typeface="Century Gothic"/>
                <a:cs typeface="Century Gothic"/>
              </a:rPr>
              <a:t>expressions</a:t>
            </a:r>
            <a:r>
              <a:rPr sz="2400" dirty="0">
                <a:latin typeface="Century Gothic"/>
                <a:cs typeface="Century Gothic"/>
              </a:rPr>
              <a:t>,</a:t>
            </a:r>
            <a:r>
              <a:rPr sz="2400" spc="-45" dirty="0">
                <a:latin typeface="Century Gothic"/>
                <a:cs typeface="Century Gothic"/>
              </a:rPr>
              <a:t> </a:t>
            </a:r>
            <a:r>
              <a:rPr sz="2400" b="1" dirty="0">
                <a:latin typeface="Century Gothic"/>
                <a:cs typeface="Century Gothic"/>
              </a:rPr>
              <a:t>atoms</a:t>
            </a:r>
            <a:r>
              <a:rPr sz="2400" dirty="0">
                <a:latin typeface="Century Gothic"/>
                <a:cs typeface="Century Gothic"/>
              </a:rPr>
              <a:t>,</a:t>
            </a:r>
            <a:r>
              <a:rPr sz="2400" spc="-40" dirty="0">
                <a:latin typeface="Century Gothic"/>
                <a:cs typeface="Century Gothic"/>
              </a:rPr>
              <a:t> </a:t>
            </a:r>
            <a:r>
              <a:rPr sz="2400" dirty="0">
                <a:latin typeface="Century Gothic"/>
                <a:cs typeface="Century Gothic"/>
              </a:rPr>
              <a:t>or</a:t>
            </a:r>
            <a:r>
              <a:rPr sz="2400" spc="-20" dirty="0">
                <a:latin typeface="Century Gothic"/>
                <a:cs typeface="Century Gothic"/>
              </a:rPr>
              <a:t> </a:t>
            </a:r>
            <a:r>
              <a:rPr sz="2400" b="1" spc="-10" dirty="0">
                <a:latin typeface="Century Gothic"/>
                <a:cs typeface="Century Gothic"/>
              </a:rPr>
              <a:t>propositions</a:t>
            </a:r>
            <a:r>
              <a:rPr sz="2400" spc="-10" dirty="0">
                <a:latin typeface="Century Gothic"/>
                <a:cs typeface="Century Gothic"/>
              </a:rPr>
              <a:t>.</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66968"/>
    </mc:Choice>
    <mc:Fallback>
      <p:transition spd="slow" advTm="6696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75EEB65-4071-EFC9-1F1B-7E85EB224128}"/>
              </a:ext>
            </a:extLst>
          </p:cNvPr>
          <p:cNvPicPr>
            <a:picLocks noChangeAspect="1"/>
          </p:cNvPicPr>
          <p:nvPr/>
        </p:nvPicPr>
        <p:blipFill>
          <a:blip r:embed="rId2"/>
          <a:stretch>
            <a:fillRect/>
          </a:stretch>
        </p:blipFill>
        <p:spPr>
          <a:xfrm>
            <a:off x="1346081" y="1751162"/>
            <a:ext cx="9258300" cy="2475781"/>
          </a:xfrm>
          <a:prstGeom prst="rect">
            <a:avLst/>
          </a:prstGeom>
        </p:spPr>
      </p:pic>
      <p:sp>
        <p:nvSpPr>
          <p:cNvPr id="4" name="TextBox 3">
            <a:extLst>
              <a:ext uri="{FF2B5EF4-FFF2-40B4-BE49-F238E27FC236}">
                <a16:creationId xmlns:a16="http://schemas.microsoft.com/office/drawing/2014/main" id="{B0E61587-92ED-7688-0587-595E340FA4FE}"/>
              </a:ext>
            </a:extLst>
          </p:cNvPr>
          <p:cNvSpPr txBox="1"/>
          <p:nvPr/>
        </p:nvSpPr>
        <p:spPr>
          <a:xfrm>
            <a:off x="1958196" y="603849"/>
            <a:ext cx="5426015" cy="523220"/>
          </a:xfrm>
          <a:prstGeom prst="rect">
            <a:avLst/>
          </a:prstGeom>
          <a:noFill/>
        </p:spPr>
        <p:txBody>
          <a:bodyPr wrap="square" rtlCol="0">
            <a:spAutoFit/>
          </a:bodyPr>
          <a:lstStyle/>
          <a:p>
            <a:r>
              <a:rPr lang="en-US" sz="2800" b="1" dirty="0">
                <a:solidFill>
                  <a:schemeClr val="bg1"/>
                </a:solidFill>
              </a:rPr>
              <a:t>Examples of atomic sentence are:</a:t>
            </a:r>
          </a:p>
        </p:txBody>
      </p:sp>
      <p:sp>
        <p:nvSpPr>
          <p:cNvPr id="5" name="TextBox 4">
            <a:extLst>
              <a:ext uri="{FF2B5EF4-FFF2-40B4-BE49-F238E27FC236}">
                <a16:creationId xmlns:a16="http://schemas.microsoft.com/office/drawing/2014/main" id="{B31560A9-323D-B45D-8D4B-FCB95BF76277}"/>
              </a:ext>
            </a:extLst>
          </p:cNvPr>
          <p:cNvSpPr txBox="1"/>
          <p:nvPr/>
        </p:nvSpPr>
        <p:spPr>
          <a:xfrm>
            <a:off x="1371600" y="4377754"/>
            <a:ext cx="9049109" cy="1200329"/>
          </a:xfrm>
          <a:prstGeom prst="rect">
            <a:avLst/>
          </a:prstGeom>
          <a:noFill/>
        </p:spPr>
        <p:txBody>
          <a:bodyPr wrap="square" rtlCol="0">
            <a:spAutoFit/>
          </a:bodyPr>
          <a:lstStyle/>
          <a:p>
            <a:pPr algn="l"/>
            <a:r>
              <a:rPr lang="en-US" sz="1800" b="0" i="0" u="none" strike="noStrike" baseline="0" dirty="0">
                <a:solidFill>
                  <a:srgbClr val="231F20"/>
                </a:solidFill>
                <a:latin typeface="TimesNewRomanPS"/>
              </a:rPr>
              <a:t>In the predicates above, </a:t>
            </a:r>
            <a:r>
              <a:rPr lang="en-US" sz="1800" b="0" i="0" u="none" strike="noStrike" baseline="0" dirty="0">
                <a:solidFill>
                  <a:srgbClr val="231F20"/>
                </a:solidFill>
                <a:latin typeface="ArialMT"/>
              </a:rPr>
              <a:t>bill</a:t>
            </a:r>
            <a:r>
              <a:rPr lang="en-US" sz="1800" b="0" i="0" u="none" strike="noStrike" baseline="0" dirty="0">
                <a:solidFill>
                  <a:srgbClr val="231F20"/>
                </a:solidFill>
                <a:latin typeface="TimesNewRomanPS"/>
              </a:rPr>
              <a:t>, </a:t>
            </a:r>
            <a:r>
              <a:rPr lang="en-US" sz="1800" b="0" i="0" u="none" strike="noStrike" baseline="0" dirty="0" err="1">
                <a:solidFill>
                  <a:srgbClr val="231F20"/>
                </a:solidFill>
                <a:latin typeface="ArialMT"/>
              </a:rPr>
              <a:t>george</a:t>
            </a:r>
            <a:r>
              <a:rPr lang="en-US" sz="1800" b="0" i="0" u="none" strike="noStrike" baseline="0" dirty="0">
                <a:solidFill>
                  <a:srgbClr val="231F20"/>
                </a:solidFill>
                <a:latin typeface="TimesNewRomanPS"/>
              </a:rPr>
              <a:t>, </a:t>
            </a:r>
            <a:r>
              <a:rPr lang="en-US" sz="1800" b="0" i="0" u="none" strike="noStrike" baseline="0" dirty="0" err="1">
                <a:solidFill>
                  <a:srgbClr val="231F20"/>
                </a:solidFill>
                <a:latin typeface="ArialMT"/>
              </a:rPr>
              <a:t>kate</a:t>
            </a:r>
            <a:r>
              <a:rPr lang="en-US" sz="1800" b="0" i="0" u="none" strike="noStrike" baseline="0" dirty="0">
                <a:solidFill>
                  <a:srgbClr val="231F20"/>
                </a:solidFill>
                <a:latin typeface="TimesNewRomanPS"/>
              </a:rPr>
              <a:t>, etc., are constant symbols and represent</a:t>
            </a:r>
          </a:p>
          <a:p>
            <a:pPr algn="l"/>
            <a:r>
              <a:rPr lang="en-US" sz="1800" b="0" i="0" u="none" strike="noStrike" baseline="0" dirty="0">
                <a:solidFill>
                  <a:srgbClr val="231F20"/>
                </a:solidFill>
                <a:latin typeface="TimesNewRomanPS"/>
              </a:rPr>
              <a:t>objects in the problem domain. The arguments to a predicate are terms and may also</a:t>
            </a:r>
          </a:p>
          <a:p>
            <a:pPr algn="l"/>
            <a:r>
              <a:rPr lang="en-US" sz="1800" b="0" i="0" u="none" strike="noStrike" baseline="0" dirty="0">
                <a:solidFill>
                  <a:srgbClr val="231F20"/>
                </a:solidFill>
                <a:latin typeface="TimesNewRomanPS"/>
              </a:rPr>
              <a:t>include variables or function expressions. For example,</a:t>
            </a:r>
          </a:p>
          <a:p>
            <a:pPr algn="l"/>
            <a:r>
              <a:rPr lang="en-US" sz="1800" b="0" i="0" u="none" strike="noStrike" baseline="0" dirty="0">
                <a:solidFill>
                  <a:srgbClr val="231F20"/>
                </a:solidFill>
                <a:latin typeface="ArialMT"/>
              </a:rPr>
              <a:t>                  friends(</a:t>
            </a:r>
            <a:r>
              <a:rPr lang="en-US" sz="1800" b="0" i="0" u="none" strike="noStrike" baseline="0" dirty="0" err="1">
                <a:solidFill>
                  <a:srgbClr val="231F20"/>
                </a:solidFill>
                <a:latin typeface="ArialMT"/>
              </a:rPr>
              <a:t>father_of</a:t>
            </a:r>
            <a:r>
              <a:rPr lang="en-US" sz="1800" b="0" i="0" u="none" strike="noStrike" baseline="0" dirty="0">
                <a:solidFill>
                  <a:srgbClr val="231F20"/>
                </a:solidFill>
                <a:latin typeface="ArialMT"/>
              </a:rPr>
              <a:t>(</a:t>
            </a:r>
            <a:r>
              <a:rPr lang="en-US" sz="1800" b="0" i="0" u="none" strike="noStrike" baseline="0" dirty="0" err="1">
                <a:solidFill>
                  <a:srgbClr val="231F20"/>
                </a:solidFill>
                <a:latin typeface="ArialMT"/>
              </a:rPr>
              <a:t>david</a:t>
            </a:r>
            <a:r>
              <a:rPr lang="en-US" sz="1800" b="0" i="0" u="none" strike="noStrike" baseline="0" dirty="0">
                <a:solidFill>
                  <a:srgbClr val="231F20"/>
                </a:solidFill>
                <a:latin typeface="ArialMT"/>
              </a:rPr>
              <a:t>),</a:t>
            </a:r>
            <a:r>
              <a:rPr lang="en-US" sz="1800" b="0" i="0" u="none" strike="noStrike" baseline="0" dirty="0" err="1">
                <a:solidFill>
                  <a:srgbClr val="231F20"/>
                </a:solidFill>
                <a:latin typeface="ArialMT"/>
              </a:rPr>
              <a:t>father_of</a:t>
            </a:r>
            <a:r>
              <a:rPr lang="en-US" sz="1800" b="0" i="0" u="none" strike="noStrike" baseline="0" dirty="0">
                <a:solidFill>
                  <a:srgbClr val="231F20"/>
                </a:solidFill>
                <a:latin typeface="ArialMT"/>
              </a:rPr>
              <a:t>(</a:t>
            </a:r>
            <a:r>
              <a:rPr lang="en-US" sz="1800" b="0" i="0" u="none" strike="noStrike" baseline="0" dirty="0" err="1">
                <a:solidFill>
                  <a:srgbClr val="231F20"/>
                </a:solidFill>
                <a:latin typeface="ArialMT"/>
              </a:rPr>
              <a:t>andrew</a:t>
            </a:r>
            <a:r>
              <a:rPr lang="en-US" sz="1800" b="0" i="0" u="none" strike="noStrike" baseline="0" dirty="0">
                <a:solidFill>
                  <a:srgbClr val="231F20"/>
                </a:solidFill>
                <a:latin typeface="ArialMT"/>
              </a:rPr>
              <a:t>))</a:t>
            </a:r>
            <a:endParaRPr lang="en-US" dirty="0"/>
          </a:p>
        </p:txBody>
      </p:sp>
    </p:spTree>
    <p:extLst>
      <p:ext uri="{BB962C8B-B14F-4D97-AF65-F5344CB8AC3E}">
        <p14:creationId xmlns:p14="http://schemas.microsoft.com/office/powerpoint/2010/main" val="2654302740"/>
      </p:ext>
    </p:extLst>
  </p:cSld>
  <p:clrMapOvr>
    <a:masterClrMapping/>
  </p:clrMapOvr>
  <mc:AlternateContent xmlns:mc="http://schemas.openxmlformats.org/markup-compatibility/2006">
    <mc:Choice xmlns:p14="http://schemas.microsoft.com/office/powerpoint/2010/main" Requires="p14">
      <p:transition spd="slow" p14:dur="2000" advTm="100683"/>
    </mc:Choice>
    <mc:Fallback>
      <p:transition spd="slow" advTm="1006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28216" y="0"/>
            <a:ext cx="8909685" cy="2048510"/>
            <a:chOff x="204215" y="0"/>
            <a:chExt cx="8909685" cy="2048510"/>
          </a:xfrm>
        </p:grpSpPr>
        <p:pic>
          <p:nvPicPr>
            <p:cNvPr id="3" name="object 3"/>
            <p:cNvPicPr/>
            <p:nvPr/>
          </p:nvPicPr>
          <p:blipFill>
            <a:blip r:embed="rId2" cstate="print"/>
            <a:stretch>
              <a:fillRect/>
            </a:stretch>
          </p:blipFill>
          <p:spPr>
            <a:xfrm>
              <a:off x="204215" y="0"/>
              <a:ext cx="8909304" cy="1313688"/>
            </a:xfrm>
            <a:prstGeom prst="rect">
              <a:avLst/>
            </a:prstGeom>
          </p:spPr>
        </p:pic>
        <p:pic>
          <p:nvPicPr>
            <p:cNvPr id="4" name="object 4"/>
            <p:cNvPicPr/>
            <p:nvPr/>
          </p:nvPicPr>
          <p:blipFill>
            <a:blip r:embed="rId3" cstate="print"/>
            <a:stretch>
              <a:fillRect/>
            </a:stretch>
          </p:blipFill>
          <p:spPr>
            <a:xfrm>
              <a:off x="2093976" y="499872"/>
              <a:ext cx="4953000" cy="1548384"/>
            </a:xfrm>
            <a:prstGeom prst="rect">
              <a:avLst/>
            </a:prstGeom>
          </p:spPr>
        </p:pic>
      </p:grpSp>
      <p:sp>
        <p:nvSpPr>
          <p:cNvPr id="5" name="object 5"/>
          <p:cNvSpPr txBox="1">
            <a:spLocks noGrp="1"/>
          </p:cNvSpPr>
          <p:nvPr>
            <p:ph type="title" idx="4294967295"/>
          </p:nvPr>
        </p:nvSpPr>
        <p:spPr>
          <a:xfrm>
            <a:off x="1676400" y="619125"/>
            <a:ext cx="10515600" cy="817563"/>
          </a:xfrm>
          <a:prstGeom prst="rect">
            <a:avLst/>
          </a:prstGeom>
        </p:spPr>
        <p:txBody>
          <a:bodyPr vert="horz" wrap="square" lIns="0" tIns="110489" rIns="0" bIns="0" rtlCol="0" anchor="ctr">
            <a:spAutoFit/>
          </a:bodyPr>
          <a:lstStyle/>
          <a:p>
            <a:pPr marL="1990725" marR="5080" indent="-1890395">
              <a:lnSpc>
                <a:spcPts val="5790"/>
              </a:lnSpc>
              <a:spcBef>
                <a:spcPts val="869"/>
              </a:spcBef>
            </a:pPr>
            <a:r>
              <a:rPr b="1" spc="-20" dirty="0">
                <a:solidFill>
                  <a:schemeClr val="bg1"/>
                </a:solidFill>
              </a:rPr>
              <a:t>PREDICATE</a:t>
            </a:r>
            <a:r>
              <a:rPr b="1" spc="-250" dirty="0">
                <a:solidFill>
                  <a:schemeClr val="bg1"/>
                </a:solidFill>
              </a:rPr>
              <a:t> </a:t>
            </a:r>
            <a:r>
              <a:rPr b="1" spc="-10" dirty="0">
                <a:solidFill>
                  <a:schemeClr val="bg1"/>
                </a:solidFill>
              </a:rPr>
              <a:t>CALCULUS SENTENCES</a:t>
            </a:r>
          </a:p>
        </p:txBody>
      </p:sp>
      <p:sp>
        <p:nvSpPr>
          <p:cNvPr id="6" name="object 6"/>
          <p:cNvSpPr txBox="1"/>
          <p:nvPr/>
        </p:nvSpPr>
        <p:spPr>
          <a:xfrm>
            <a:off x="1901813" y="2438107"/>
            <a:ext cx="8562110" cy="2563522"/>
          </a:xfrm>
          <a:prstGeom prst="rect">
            <a:avLst/>
          </a:prstGeom>
        </p:spPr>
        <p:txBody>
          <a:bodyPr vert="horz" wrap="square" lIns="0" tIns="13970" rIns="0" bIns="0" rtlCol="0">
            <a:spAutoFit/>
          </a:bodyPr>
          <a:lstStyle/>
          <a:p>
            <a:pPr marL="356870" indent="-344805">
              <a:spcBef>
                <a:spcPts val="110"/>
              </a:spcBef>
              <a:buFont typeface="Arial"/>
              <a:buChar char="•"/>
              <a:tabLst>
                <a:tab pos="356870" algn="l"/>
                <a:tab pos="357505" algn="l"/>
              </a:tabLst>
            </a:pPr>
            <a:r>
              <a:rPr sz="2200" dirty="0">
                <a:latin typeface="Times New Roman" panose="02020603050405020304" pitchFamily="18" charset="0"/>
                <a:cs typeface="Times New Roman" panose="02020603050405020304" pitchFamily="18" charset="0"/>
              </a:rPr>
              <a:t>Every</a:t>
            </a:r>
            <a:r>
              <a:rPr sz="2200" spc="-8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atomic</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a:t>
            </a:r>
            <a:r>
              <a:rPr sz="2200" spc="-8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10"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sentence.</a:t>
            </a:r>
            <a:endParaRPr sz="2200" dirty="0">
              <a:latin typeface="Times New Roman" panose="02020603050405020304" pitchFamily="18" charset="0"/>
              <a:cs typeface="Times New Roman" panose="02020603050405020304" pitchFamily="18" charset="0"/>
            </a:endParaRPr>
          </a:p>
          <a:p>
            <a:pPr marL="323215" indent="-311150">
              <a:buAutoNum type="arabicPeriod"/>
              <a:tabLst>
                <a:tab pos="323850" algn="l"/>
              </a:tabLst>
            </a:pPr>
            <a:r>
              <a:rPr sz="2200" dirty="0">
                <a:latin typeface="Times New Roman" panose="02020603050405020304" pitchFamily="18" charset="0"/>
                <a:cs typeface="Times New Roman" panose="02020603050405020304" pitchFamily="18" charset="0"/>
              </a:rPr>
              <a:t>If</a:t>
            </a:r>
            <a:r>
              <a:rPr sz="2200" spc="-5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 is</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a:t>
            </a:r>
            <a:r>
              <a:rPr sz="2200" spc="-6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so</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its</a:t>
            </a:r>
            <a:r>
              <a:rPr sz="2200" spc="30"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negation</a:t>
            </a:r>
            <a:r>
              <a:rPr sz="2200" dirty="0">
                <a:latin typeface="Times New Roman" panose="02020603050405020304" pitchFamily="18" charset="0"/>
                <a:cs typeface="Times New Roman" panose="02020603050405020304" pitchFamily="18" charset="0"/>
              </a:rPr>
              <a:t>,</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t>
            </a:r>
            <a:r>
              <a:rPr sz="2200" spc="25"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a:t>
            </a:r>
            <a:endParaRPr sz="2200" dirty="0">
              <a:latin typeface="Times New Roman" panose="02020603050405020304" pitchFamily="18" charset="0"/>
              <a:cs typeface="Times New Roman" panose="02020603050405020304" pitchFamily="18" charset="0"/>
            </a:endParaRPr>
          </a:p>
          <a:p>
            <a:pPr marL="322580" indent="-310515">
              <a:lnSpc>
                <a:spcPts val="2365"/>
              </a:lnSpc>
              <a:buAutoNum type="arabicPeriod"/>
              <a:tabLst>
                <a:tab pos="323215" algn="l"/>
              </a:tabLst>
            </a:pPr>
            <a:r>
              <a:rPr sz="2200" dirty="0">
                <a:latin typeface="Times New Roman" panose="02020603050405020304" pitchFamily="18" charset="0"/>
                <a:cs typeface="Times New Roman" panose="02020603050405020304" pitchFamily="18" charset="0"/>
              </a:rPr>
              <a:t>If</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s1</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s2</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are</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sentences,</a:t>
            </a:r>
            <a:r>
              <a:rPr sz="2200" spc="-7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so</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their</a:t>
            </a:r>
            <a:r>
              <a:rPr sz="2200" spc="-2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conjunction</a:t>
            </a:r>
            <a:r>
              <a:rPr sz="2200" dirty="0">
                <a:latin typeface="Times New Roman" panose="02020603050405020304" pitchFamily="18" charset="0"/>
                <a:cs typeface="Times New Roman" panose="02020603050405020304" pitchFamily="18" charset="0"/>
              </a:rPr>
              <a:t>,</a:t>
            </a:r>
            <a:r>
              <a:rPr sz="2200" spc="-1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s1</a:t>
            </a:r>
            <a:r>
              <a:rPr lang="en-US"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t>
            </a:r>
            <a:r>
              <a:rPr sz="2200" spc="13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s2.</a:t>
            </a:r>
            <a:endParaRPr sz="2200" dirty="0">
              <a:latin typeface="Times New Roman" panose="02020603050405020304" pitchFamily="18" charset="0"/>
              <a:cs typeface="Times New Roman" panose="02020603050405020304" pitchFamily="18" charset="0"/>
            </a:endParaRPr>
          </a:p>
          <a:p>
            <a:pPr marL="322580" indent="-310515">
              <a:lnSpc>
                <a:spcPts val="2390"/>
              </a:lnSpc>
              <a:spcBef>
                <a:spcPts val="5"/>
              </a:spcBef>
              <a:buAutoNum type="arabicPeriod" startAt="3"/>
              <a:tabLst>
                <a:tab pos="323215" algn="l"/>
              </a:tabLst>
            </a:pPr>
            <a:r>
              <a:rPr sz="2200" dirty="0">
                <a:latin typeface="Times New Roman" panose="02020603050405020304" pitchFamily="18" charset="0"/>
                <a:cs typeface="Times New Roman" panose="02020603050405020304" pitchFamily="18" charset="0"/>
              </a:rPr>
              <a:t>If</a:t>
            </a:r>
            <a:r>
              <a:rPr sz="2200" spc="-7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s1</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s2</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are</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sentences,</a:t>
            </a:r>
            <a:r>
              <a:rPr sz="2200" spc="-7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so</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their</a:t>
            </a:r>
            <a:r>
              <a:rPr sz="2200" spc="-2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disjunction</a:t>
            </a:r>
            <a:r>
              <a:rPr sz="2200" dirty="0">
                <a:latin typeface="Times New Roman" panose="02020603050405020304" pitchFamily="18" charset="0"/>
                <a:cs typeface="Times New Roman" panose="02020603050405020304" pitchFamily="18" charset="0"/>
              </a:rPr>
              <a:t>,</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s1</a:t>
            </a:r>
            <a:r>
              <a:rPr sz="2200" spc="-5" dirty="0">
                <a:latin typeface="Times New Roman" panose="02020603050405020304" pitchFamily="18" charset="0"/>
                <a:cs typeface="Times New Roman" panose="02020603050405020304" pitchFamily="18" charset="0"/>
              </a:rPr>
              <a:t> </a:t>
            </a:r>
            <a:r>
              <a:rPr sz="2200" spc="-50" dirty="0">
                <a:latin typeface="Times New Roman" panose="02020603050405020304" pitchFamily="18" charset="0"/>
                <a:cs typeface="Times New Roman" panose="02020603050405020304" pitchFamily="18" charset="0"/>
              </a:rPr>
              <a:t>∨</a:t>
            </a:r>
            <a:r>
              <a:rPr lang="en-US" sz="2200" spc="-5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s2.</a:t>
            </a:r>
            <a:endParaRPr sz="2200" dirty="0">
              <a:latin typeface="Times New Roman" panose="02020603050405020304" pitchFamily="18" charset="0"/>
              <a:cs typeface="Times New Roman" panose="02020603050405020304" pitchFamily="18" charset="0"/>
            </a:endParaRPr>
          </a:p>
          <a:p>
            <a:pPr marL="322580" indent="-310515">
              <a:lnSpc>
                <a:spcPts val="2375"/>
              </a:lnSpc>
              <a:buAutoNum type="arabicPeriod" startAt="4"/>
              <a:tabLst>
                <a:tab pos="323215" algn="l"/>
              </a:tabLst>
            </a:pPr>
            <a:r>
              <a:rPr sz="2200" dirty="0">
                <a:latin typeface="Times New Roman" panose="02020603050405020304" pitchFamily="18" charset="0"/>
                <a:cs typeface="Times New Roman" panose="02020603050405020304" pitchFamily="18" charset="0"/>
              </a:rPr>
              <a:t>If</a:t>
            </a:r>
            <a:r>
              <a:rPr sz="2200" spc="-7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s1</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s2</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are</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sentences,</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so</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their</a:t>
            </a:r>
            <a:r>
              <a:rPr sz="2200" spc="-2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implication</a:t>
            </a:r>
            <a:r>
              <a:rPr sz="2200" dirty="0">
                <a:latin typeface="Times New Roman" panose="02020603050405020304" pitchFamily="18" charset="0"/>
                <a:cs typeface="Times New Roman" panose="02020603050405020304" pitchFamily="18" charset="0"/>
              </a:rPr>
              <a:t>,</a:t>
            </a:r>
            <a:r>
              <a:rPr sz="2200" spc="-5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s1</a:t>
            </a:r>
            <a:r>
              <a:rPr lang="en-US"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t>
            </a:r>
            <a:r>
              <a:rPr sz="2200" spc="-1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s2.</a:t>
            </a:r>
            <a:endParaRPr sz="2200" dirty="0">
              <a:latin typeface="Times New Roman" panose="02020603050405020304" pitchFamily="18" charset="0"/>
              <a:cs typeface="Times New Roman" panose="02020603050405020304" pitchFamily="18" charset="0"/>
            </a:endParaRPr>
          </a:p>
          <a:p>
            <a:pPr marL="323215" indent="-311150">
              <a:lnSpc>
                <a:spcPts val="2380"/>
              </a:lnSpc>
              <a:buAutoNum type="arabicPeriod" startAt="5"/>
              <a:tabLst>
                <a:tab pos="323850" algn="l"/>
              </a:tabLst>
            </a:pPr>
            <a:r>
              <a:rPr sz="2200" dirty="0">
                <a:latin typeface="Times New Roman" panose="02020603050405020304" pitchFamily="18" charset="0"/>
                <a:cs typeface="Times New Roman" panose="02020603050405020304" pitchFamily="18" charset="0"/>
              </a:rPr>
              <a:t>If</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s1</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s2</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are</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sentences,</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so</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their</a:t>
            </a:r>
            <a:r>
              <a:rPr sz="2200" spc="-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equivalence</a:t>
            </a:r>
            <a:r>
              <a:rPr sz="2200" dirty="0">
                <a:latin typeface="Times New Roman" panose="02020603050405020304" pitchFamily="18" charset="0"/>
                <a:cs typeface="Times New Roman" panose="02020603050405020304" pitchFamily="18" charset="0"/>
              </a:rPr>
              <a:t>,</a:t>
            </a:r>
            <a:r>
              <a:rPr sz="2200" spc="-4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s1</a:t>
            </a:r>
            <a:r>
              <a:rPr sz="220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s2.</a:t>
            </a:r>
            <a:endParaRPr sz="2200" dirty="0">
              <a:latin typeface="Times New Roman" panose="02020603050405020304" pitchFamily="18" charset="0"/>
              <a:cs typeface="Times New Roman" panose="02020603050405020304" pitchFamily="18" charset="0"/>
            </a:endParaRPr>
          </a:p>
          <a:p>
            <a:pPr marL="12700" marR="1191260" indent="311150">
              <a:lnSpc>
                <a:spcPts val="2140"/>
              </a:lnSpc>
              <a:spcBef>
                <a:spcPts val="475"/>
              </a:spcBef>
              <a:buAutoNum type="arabicPeriod" startAt="6"/>
              <a:tabLst>
                <a:tab pos="323850" algn="l"/>
              </a:tabLst>
            </a:pPr>
            <a:r>
              <a:rPr sz="2200" dirty="0">
                <a:latin typeface="Times New Roman" panose="02020603050405020304" pitchFamily="18" charset="0"/>
                <a:cs typeface="Times New Roman" panose="02020603050405020304" pitchFamily="18" charset="0"/>
              </a:rPr>
              <a:t>If</a:t>
            </a:r>
            <a:r>
              <a:rPr sz="2200" spc="-5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X</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 a variable</a:t>
            </a:r>
            <a:r>
              <a:rPr sz="2200" spc="-7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 a sentence,</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3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a:t>
            </a:r>
            <a:r>
              <a:rPr sz="2200" b="1" spc="100"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X</a:t>
            </a:r>
            <a:r>
              <a:rPr sz="2200" b="1" spc="-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s</a:t>
            </a:r>
            <a:r>
              <a:rPr sz="2200" b="1"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25" dirty="0">
                <a:latin typeface="Times New Roman" panose="02020603050405020304" pitchFamily="18" charset="0"/>
                <a:cs typeface="Times New Roman" panose="02020603050405020304" pitchFamily="18" charset="0"/>
              </a:rPr>
              <a:t> </a:t>
            </a:r>
            <a:r>
              <a:rPr sz="2200" spc="-50" dirty="0">
                <a:latin typeface="Times New Roman" panose="02020603050405020304" pitchFamily="18" charset="0"/>
                <a:cs typeface="Times New Roman" panose="02020603050405020304" pitchFamily="18" charset="0"/>
              </a:rPr>
              <a:t>a </a:t>
            </a:r>
            <a:r>
              <a:rPr sz="2200" spc="-10" dirty="0">
                <a:latin typeface="Times New Roman" panose="02020603050405020304" pitchFamily="18" charset="0"/>
                <a:cs typeface="Times New Roman" panose="02020603050405020304" pitchFamily="18" charset="0"/>
              </a:rPr>
              <a:t>sentence.</a:t>
            </a:r>
            <a:endParaRPr sz="2200" dirty="0">
              <a:latin typeface="Times New Roman" panose="02020603050405020304" pitchFamily="18" charset="0"/>
              <a:cs typeface="Times New Roman" panose="02020603050405020304" pitchFamily="18" charset="0"/>
            </a:endParaRPr>
          </a:p>
          <a:p>
            <a:pPr marL="323215" indent="-311150">
              <a:lnSpc>
                <a:spcPts val="2375"/>
              </a:lnSpc>
              <a:buAutoNum type="arabicPeriod" startAt="6"/>
              <a:tabLst>
                <a:tab pos="323850" algn="l"/>
              </a:tabLst>
            </a:pPr>
            <a:r>
              <a:rPr sz="2200" dirty="0">
                <a:latin typeface="Times New Roman" panose="02020603050405020304" pitchFamily="18" charset="0"/>
                <a:cs typeface="Times New Roman" panose="02020603050405020304" pitchFamily="18" charset="0"/>
              </a:rPr>
              <a:t>If</a:t>
            </a:r>
            <a:r>
              <a:rPr sz="2200" spc="-5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X</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 a variable</a:t>
            </a:r>
            <a:r>
              <a:rPr sz="2200" spc="-8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 a sentence,</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then</a:t>
            </a:r>
            <a:r>
              <a:rPr sz="2200" spc="2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a:t>
            </a:r>
            <a:r>
              <a:rPr sz="2200" b="1" spc="10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X</a:t>
            </a:r>
            <a:r>
              <a:rPr sz="2200" b="1" spc="-5" dirty="0">
                <a:latin typeface="Times New Roman" panose="02020603050405020304" pitchFamily="18" charset="0"/>
                <a:cs typeface="Times New Roman" panose="02020603050405020304" pitchFamily="18" charset="0"/>
              </a:rPr>
              <a:t> </a:t>
            </a:r>
            <a:r>
              <a:rPr sz="2200" b="1" dirty="0">
                <a:latin typeface="Times New Roman" panose="02020603050405020304" pitchFamily="18" charset="0"/>
                <a:cs typeface="Times New Roman" panose="02020603050405020304" pitchFamily="18" charset="0"/>
              </a:rPr>
              <a:t>s</a:t>
            </a:r>
            <a:r>
              <a:rPr sz="2200" b="1"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25" dirty="0">
                <a:latin typeface="Times New Roman" panose="02020603050405020304" pitchFamily="18" charset="0"/>
                <a:cs typeface="Times New Roman" panose="02020603050405020304" pitchFamily="18" charset="0"/>
              </a:rPr>
              <a:t> </a:t>
            </a:r>
            <a:r>
              <a:rPr sz="2200" spc="-60" dirty="0">
                <a:latin typeface="Times New Roman" panose="02020603050405020304" pitchFamily="18" charset="0"/>
                <a:cs typeface="Times New Roman" panose="02020603050405020304" pitchFamily="18" charset="0"/>
              </a:rPr>
              <a:t>a</a:t>
            </a:r>
            <a:r>
              <a:rPr lang="en-US" sz="2200" spc="-60"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sentence.</a:t>
            </a:r>
            <a:endParaRPr sz="2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98750"/>
    </mc:Choice>
    <mc:Fallback>
      <p:transition spd="slow" advTm="9875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97679" y="502919"/>
            <a:ext cx="3593592" cy="1548384"/>
          </a:xfrm>
          <a:prstGeom prst="rect">
            <a:avLst/>
          </a:prstGeom>
        </p:spPr>
      </p:pic>
      <p:sp>
        <p:nvSpPr>
          <p:cNvPr id="3" name="object 3"/>
          <p:cNvSpPr txBox="1">
            <a:spLocks noGrp="1"/>
          </p:cNvSpPr>
          <p:nvPr>
            <p:ph type="title" idx="4294967295"/>
          </p:nvPr>
        </p:nvSpPr>
        <p:spPr>
          <a:xfrm>
            <a:off x="2191109" y="319505"/>
            <a:ext cx="6426680" cy="1436033"/>
          </a:xfrm>
          <a:prstGeom prst="rect">
            <a:avLst/>
          </a:prstGeom>
        </p:spPr>
        <p:txBody>
          <a:bodyPr vert="horz" wrap="square" lIns="0" tIns="751585" rIns="0" bIns="0" rtlCol="0" anchor="ctr">
            <a:spAutoFit/>
          </a:bodyPr>
          <a:lstStyle/>
          <a:p>
            <a:pPr marL="2671445">
              <a:lnSpc>
                <a:spcPct val="100000"/>
              </a:lnSpc>
              <a:spcBef>
                <a:spcPts val="100"/>
              </a:spcBef>
            </a:pPr>
            <a:r>
              <a:rPr b="1" spc="-10" dirty="0">
                <a:solidFill>
                  <a:schemeClr val="bg1"/>
                </a:solidFill>
              </a:rPr>
              <a:t>Example</a:t>
            </a:r>
          </a:p>
        </p:txBody>
      </p:sp>
      <p:sp>
        <p:nvSpPr>
          <p:cNvPr id="4" name="object 4"/>
          <p:cNvSpPr txBox="1"/>
          <p:nvPr/>
        </p:nvSpPr>
        <p:spPr>
          <a:xfrm>
            <a:off x="1676400" y="2244659"/>
            <a:ext cx="7879715" cy="2687915"/>
          </a:xfrm>
          <a:prstGeom prst="rect">
            <a:avLst/>
          </a:prstGeom>
        </p:spPr>
        <p:txBody>
          <a:bodyPr vert="horz" wrap="square" lIns="0" tIns="86360" rIns="0" bIns="0" rtlCol="0">
            <a:spAutoFit/>
          </a:bodyPr>
          <a:lstStyle/>
          <a:p>
            <a:pPr marL="356870" indent="-344805">
              <a:spcBef>
                <a:spcPts val="680"/>
              </a:spcBef>
              <a:buFont typeface="Arial"/>
              <a:buChar char="•"/>
              <a:tabLst>
                <a:tab pos="356870" algn="l"/>
                <a:tab pos="357505" algn="l"/>
              </a:tabLst>
            </a:pPr>
            <a:r>
              <a:rPr sz="2400" spc="-10" dirty="0">
                <a:latin typeface="Century Gothic"/>
                <a:cs typeface="Century Gothic"/>
              </a:rPr>
              <a:t>mother(eve,</a:t>
            </a:r>
            <a:r>
              <a:rPr lang="en-US" sz="2400" spc="-10" dirty="0">
                <a:latin typeface="Century Gothic"/>
                <a:cs typeface="Century Gothic"/>
              </a:rPr>
              <a:t> </a:t>
            </a:r>
            <a:r>
              <a:rPr sz="2400" spc="-10" dirty="0" err="1">
                <a:latin typeface="Century Gothic"/>
                <a:cs typeface="Century Gothic"/>
              </a:rPr>
              <a:t>abel</a:t>
            </a:r>
            <a:r>
              <a:rPr sz="2400" spc="-10" dirty="0">
                <a:latin typeface="Century Gothic"/>
                <a:cs typeface="Century Gothic"/>
              </a:rPr>
              <a:t>)</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spc="-10" dirty="0">
                <a:latin typeface="Century Gothic"/>
                <a:cs typeface="Century Gothic"/>
              </a:rPr>
              <a:t>mother(eve,</a:t>
            </a:r>
            <a:r>
              <a:rPr lang="en-US" sz="2400" spc="-10" dirty="0">
                <a:latin typeface="Century Gothic"/>
                <a:cs typeface="Century Gothic"/>
              </a:rPr>
              <a:t> </a:t>
            </a:r>
            <a:r>
              <a:rPr sz="2400" spc="-10" dirty="0" err="1">
                <a:latin typeface="Century Gothic"/>
                <a:cs typeface="Century Gothic"/>
              </a:rPr>
              <a:t>cain</a:t>
            </a:r>
            <a:r>
              <a:rPr sz="2400" spc="-10" dirty="0">
                <a:latin typeface="Century Gothic"/>
                <a:cs typeface="Century Gothic"/>
              </a:rPr>
              <a:t>)</a:t>
            </a:r>
            <a:endParaRPr sz="2400" dirty="0">
              <a:latin typeface="Century Gothic"/>
              <a:cs typeface="Century Gothic"/>
            </a:endParaRPr>
          </a:p>
          <a:p>
            <a:pPr marL="356870" indent="-344805">
              <a:spcBef>
                <a:spcPts val="575"/>
              </a:spcBef>
              <a:buFont typeface="Arial"/>
              <a:buChar char="•"/>
              <a:tabLst>
                <a:tab pos="356870" algn="l"/>
                <a:tab pos="357505" algn="l"/>
              </a:tabLst>
            </a:pPr>
            <a:r>
              <a:rPr sz="2400" spc="-10" dirty="0">
                <a:latin typeface="Century Gothic"/>
                <a:cs typeface="Century Gothic"/>
              </a:rPr>
              <a:t>father(</a:t>
            </a:r>
            <a:r>
              <a:rPr sz="2400" spc="-10" dirty="0" err="1">
                <a:latin typeface="Century Gothic"/>
                <a:cs typeface="Century Gothic"/>
              </a:rPr>
              <a:t>adam</a:t>
            </a:r>
            <a:r>
              <a:rPr sz="2400" spc="-10" dirty="0">
                <a:latin typeface="Century Gothic"/>
                <a:cs typeface="Century Gothic"/>
              </a:rPr>
              <a:t>,</a:t>
            </a:r>
            <a:r>
              <a:rPr lang="en-US" sz="2400" spc="-10" dirty="0">
                <a:latin typeface="Century Gothic"/>
                <a:cs typeface="Century Gothic"/>
              </a:rPr>
              <a:t> </a:t>
            </a:r>
            <a:r>
              <a:rPr sz="2400" spc="-10" dirty="0" err="1">
                <a:latin typeface="Century Gothic"/>
                <a:cs typeface="Century Gothic"/>
              </a:rPr>
              <a:t>abel</a:t>
            </a:r>
            <a:r>
              <a:rPr sz="2400" spc="-10" dirty="0">
                <a:latin typeface="Century Gothic"/>
                <a:cs typeface="Century Gothic"/>
              </a:rPr>
              <a:t>)</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spc="-10" dirty="0">
                <a:latin typeface="Century Gothic"/>
                <a:cs typeface="Century Gothic"/>
              </a:rPr>
              <a:t>father(</a:t>
            </a:r>
            <a:r>
              <a:rPr sz="2400" spc="-10" dirty="0" err="1">
                <a:latin typeface="Century Gothic"/>
                <a:cs typeface="Century Gothic"/>
              </a:rPr>
              <a:t>adam</a:t>
            </a:r>
            <a:r>
              <a:rPr sz="2400" spc="-10" dirty="0">
                <a:latin typeface="Century Gothic"/>
                <a:cs typeface="Century Gothic"/>
              </a:rPr>
              <a:t>,</a:t>
            </a:r>
            <a:r>
              <a:rPr lang="en-US" sz="2400" spc="-10" dirty="0">
                <a:latin typeface="Century Gothic"/>
                <a:cs typeface="Century Gothic"/>
              </a:rPr>
              <a:t> </a:t>
            </a:r>
            <a:r>
              <a:rPr sz="2400" spc="-10" dirty="0" err="1">
                <a:latin typeface="Century Gothic"/>
                <a:cs typeface="Century Gothic"/>
              </a:rPr>
              <a:t>cain</a:t>
            </a:r>
            <a:r>
              <a:rPr sz="2400" spc="-10" dirty="0">
                <a:latin typeface="Century Gothic"/>
                <a:cs typeface="Century Gothic"/>
              </a:rPr>
              <a:t>)</a:t>
            </a:r>
            <a:endParaRPr sz="2400" dirty="0">
              <a:latin typeface="Century Gothic"/>
              <a:cs typeface="Century Gothic"/>
            </a:endParaRPr>
          </a:p>
          <a:p>
            <a:pPr marL="356870" indent="-344805">
              <a:spcBef>
                <a:spcPts val="550"/>
              </a:spcBef>
              <a:buFont typeface="Arial"/>
              <a:buChar char="•"/>
              <a:tabLst>
                <a:tab pos="356870" algn="l"/>
                <a:tab pos="357505" algn="l"/>
              </a:tabLst>
            </a:pPr>
            <a:r>
              <a:rPr sz="2400" dirty="0">
                <a:latin typeface="Cambria Math"/>
                <a:cs typeface="Cambria Math"/>
              </a:rPr>
              <a:t>∀</a:t>
            </a:r>
            <a:r>
              <a:rPr sz="2400" spc="114" dirty="0">
                <a:latin typeface="Cambria Math"/>
                <a:cs typeface="Cambria Math"/>
              </a:rPr>
              <a:t> </a:t>
            </a:r>
            <a:r>
              <a:rPr sz="2400" dirty="0">
                <a:latin typeface="Century Gothic"/>
                <a:cs typeface="Century Gothic"/>
              </a:rPr>
              <a:t>X</a:t>
            </a:r>
            <a:r>
              <a:rPr sz="2400" spc="-45" dirty="0">
                <a:latin typeface="Century Gothic"/>
                <a:cs typeface="Century Gothic"/>
              </a:rPr>
              <a:t> </a:t>
            </a:r>
            <a:r>
              <a:rPr sz="2400" dirty="0">
                <a:latin typeface="Cambria Math"/>
                <a:cs typeface="Cambria Math"/>
              </a:rPr>
              <a:t>∀</a:t>
            </a:r>
            <a:r>
              <a:rPr sz="2400" spc="114" dirty="0">
                <a:latin typeface="Cambria Math"/>
                <a:cs typeface="Cambria Math"/>
              </a:rPr>
              <a:t> </a:t>
            </a:r>
            <a:r>
              <a:rPr sz="2400" dirty="0">
                <a:latin typeface="Century Gothic"/>
                <a:cs typeface="Century Gothic"/>
              </a:rPr>
              <a:t>Y</a:t>
            </a:r>
            <a:r>
              <a:rPr sz="2400" spc="-30" dirty="0">
                <a:latin typeface="Century Gothic"/>
                <a:cs typeface="Century Gothic"/>
              </a:rPr>
              <a:t> </a:t>
            </a:r>
            <a:r>
              <a:rPr sz="2400" dirty="0">
                <a:latin typeface="Century Gothic"/>
                <a:cs typeface="Century Gothic"/>
              </a:rPr>
              <a:t>father(X,</a:t>
            </a:r>
            <a:r>
              <a:rPr sz="2400" spc="55" dirty="0">
                <a:latin typeface="Century Gothic"/>
                <a:cs typeface="Century Gothic"/>
              </a:rPr>
              <a:t> </a:t>
            </a:r>
            <a:r>
              <a:rPr sz="2400" dirty="0">
                <a:latin typeface="Century Gothic"/>
                <a:cs typeface="Century Gothic"/>
              </a:rPr>
              <a:t>Y)</a:t>
            </a:r>
            <a:r>
              <a:rPr sz="2400" spc="-20" dirty="0">
                <a:latin typeface="Century Gothic"/>
                <a:cs typeface="Century Gothic"/>
              </a:rPr>
              <a:t> </a:t>
            </a:r>
            <a:r>
              <a:rPr sz="2400" dirty="0">
                <a:latin typeface="Cambria Math"/>
                <a:cs typeface="Cambria Math"/>
              </a:rPr>
              <a:t>∨</a:t>
            </a:r>
            <a:r>
              <a:rPr sz="2400" spc="114" dirty="0">
                <a:latin typeface="Cambria Math"/>
                <a:cs typeface="Cambria Math"/>
              </a:rPr>
              <a:t> </a:t>
            </a:r>
            <a:r>
              <a:rPr sz="2400" dirty="0">
                <a:latin typeface="Century Gothic"/>
                <a:cs typeface="Century Gothic"/>
              </a:rPr>
              <a:t>mother(X,</a:t>
            </a:r>
            <a:r>
              <a:rPr sz="2400" spc="55" dirty="0">
                <a:latin typeface="Century Gothic"/>
                <a:cs typeface="Century Gothic"/>
              </a:rPr>
              <a:t> </a:t>
            </a:r>
            <a:r>
              <a:rPr sz="2400" dirty="0">
                <a:latin typeface="Century Gothic"/>
                <a:cs typeface="Century Gothic"/>
              </a:rPr>
              <a:t>Y)</a:t>
            </a:r>
            <a:r>
              <a:rPr sz="2400" spc="-60" dirty="0">
                <a:latin typeface="Century Gothic"/>
                <a:cs typeface="Century Gothic"/>
              </a:rPr>
              <a:t> </a:t>
            </a:r>
            <a:r>
              <a:rPr sz="2400" dirty="0">
                <a:latin typeface="Century Gothic"/>
                <a:cs typeface="Century Gothic"/>
              </a:rPr>
              <a:t>→</a:t>
            </a:r>
            <a:r>
              <a:rPr sz="2400" spc="-25" dirty="0">
                <a:latin typeface="Century Gothic"/>
                <a:cs typeface="Century Gothic"/>
              </a:rPr>
              <a:t> </a:t>
            </a:r>
            <a:r>
              <a:rPr sz="2400" dirty="0">
                <a:latin typeface="Century Gothic"/>
                <a:cs typeface="Century Gothic"/>
              </a:rPr>
              <a:t>parent(X,</a:t>
            </a:r>
            <a:r>
              <a:rPr sz="2400" spc="80" dirty="0">
                <a:latin typeface="Century Gothic"/>
                <a:cs typeface="Century Gothic"/>
              </a:rPr>
              <a:t> </a:t>
            </a:r>
            <a:r>
              <a:rPr sz="2400" spc="-25" dirty="0">
                <a:latin typeface="Century Gothic"/>
                <a:cs typeface="Century Gothic"/>
              </a:rPr>
              <a:t>Y)</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ambria Math"/>
                <a:cs typeface="Cambria Math"/>
              </a:rPr>
              <a:t>∀</a:t>
            </a:r>
            <a:r>
              <a:rPr sz="2400" spc="120" dirty="0">
                <a:latin typeface="Cambria Math"/>
                <a:cs typeface="Cambria Math"/>
              </a:rPr>
              <a:t> </a:t>
            </a:r>
            <a:r>
              <a:rPr sz="2400" dirty="0">
                <a:latin typeface="Century Gothic"/>
                <a:cs typeface="Century Gothic"/>
              </a:rPr>
              <a:t>X</a:t>
            </a:r>
            <a:r>
              <a:rPr sz="2400" spc="-35" dirty="0">
                <a:latin typeface="Century Gothic"/>
                <a:cs typeface="Century Gothic"/>
              </a:rPr>
              <a:t> </a:t>
            </a:r>
            <a:r>
              <a:rPr sz="2400" dirty="0">
                <a:latin typeface="Cambria Math"/>
                <a:cs typeface="Cambria Math"/>
              </a:rPr>
              <a:t>∀</a:t>
            </a:r>
            <a:r>
              <a:rPr sz="2400" spc="125" dirty="0">
                <a:latin typeface="Cambria Math"/>
                <a:cs typeface="Cambria Math"/>
              </a:rPr>
              <a:t> </a:t>
            </a:r>
            <a:r>
              <a:rPr sz="2400" dirty="0">
                <a:latin typeface="Century Gothic"/>
                <a:cs typeface="Century Gothic"/>
              </a:rPr>
              <a:t>Y</a:t>
            </a:r>
            <a:r>
              <a:rPr sz="2400" spc="-20" dirty="0">
                <a:latin typeface="Century Gothic"/>
                <a:cs typeface="Century Gothic"/>
              </a:rPr>
              <a:t> </a:t>
            </a:r>
            <a:r>
              <a:rPr sz="2400" dirty="0">
                <a:latin typeface="Cambria Math"/>
                <a:cs typeface="Cambria Math"/>
              </a:rPr>
              <a:t>∀</a:t>
            </a:r>
            <a:r>
              <a:rPr sz="2400" spc="105" dirty="0">
                <a:latin typeface="Cambria Math"/>
                <a:cs typeface="Cambria Math"/>
              </a:rPr>
              <a:t> </a:t>
            </a:r>
            <a:r>
              <a:rPr sz="2400" dirty="0">
                <a:latin typeface="Century Gothic"/>
                <a:cs typeface="Century Gothic"/>
              </a:rPr>
              <a:t>Z</a:t>
            </a:r>
            <a:r>
              <a:rPr sz="2400" spc="-15" dirty="0">
                <a:latin typeface="Century Gothic"/>
                <a:cs typeface="Century Gothic"/>
              </a:rPr>
              <a:t> </a:t>
            </a:r>
            <a:r>
              <a:rPr sz="2400" dirty="0">
                <a:latin typeface="Century Gothic"/>
                <a:cs typeface="Century Gothic"/>
              </a:rPr>
              <a:t>parent(X,</a:t>
            </a:r>
            <a:r>
              <a:rPr sz="2400" spc="85" dirty="0">
                <a:latin typeface="Century Gothic"/>
                <a:cs typeface="Century Gothic"/>
              </a:rPr>
              <a:t> </a:t>
            </a:r>
            <a:r>
              <a:rPr sz="2400" dirty="0">
                <a:latin typeface="Century Gothic"/>
                <a:cs typeface="Century Gothic"/>
              </a:rPr>
              <a:t>Y)</a:t>
            </a:r>
            <a:r>
              <a:rPr sz="2400" spc="-10" dirty="0">
                <a:latin typeface="Century Gothic"/>
                <a:cs typeface="Century Gothic"/>
              </a:rPr>
              <a:t> </a:t>
            </a:r>
            <a:r>
              <a:rPr sz="2400" dirty="0">
                <a:latin typeface="Cambria Math"/>
                <a:cs typeface="Cambria Math"/>
              </a:rPr>
              <a:t>∧</a:t>
            </a:r>
            <a:r>
              <a:rPr sz="2400" spc="95" dirty="0">
                <a:latin typeface="Cambria Math"/>
                <a:cs typeface="Cambria Math"/>
              </a:rPr>
              <a:t> </a:t>
            </a:r>
            <a:r>
              <a:rPr sz="2400" dirty="0">
                <a:latin typeface="Century Gothic"/>
                <a:cs typeface="Century Gothic"/>
              </a:rPr>
              <a:t>parent(X,</a:t>
            </a:r>
            <a:r>
              <a:rPr sz="2400" spc="85" dirty="0">
                <a:latin typeface="Century Gothic"/>
                <a:cs typeface="Century Gothic"/>
              </a:rPr>
              <a:t> </a:t>
            </a:r>
            <a:r>
              <a:rPr sz="2400" dirty="0">
                <a:latin typeface="Century Gothic"/>
                <a:cs typeface="Century Gothic"/>
              </a:rPr>
              <a:t>Z)</a:t>
            </a:r>
            <a:r>
              <a:rPr sz="2400" spc="-45" dirty="0">
                <a:latin typeface="Century Gothic"/>
                <a:cs typeface="Century Gothic"/>
              </a:rPr>
              <a:t> </a:t>
            </a:r>
            <a:r>
              <a:rPr sz="2400" dirty="0">
                <a:latin typeface="Century Gothic"/>
                <a:cs typeface="Century Gothic"/>
              </a:rPr>
              <a:t>→</a:t>
            </a:r>
            <a:r>
              <a:rPr sz="2400" spc="-15" dirty="0">
                <a:latin typeface="Century Gothic"/>
                <a:cs typeface="Century Gothic"/>
              </a:rPr>
              <a:t> </a:t>
            </a:r>
            <a:r>
              <a:rPr sz="2400" dirty="0">
                <a:latin typeface="Century Gothic"/>
                <a:cs typeface="Century Gothic"/>
              </a:rPr>
              <a:t>sibling(Y,</a:t>
            </a:r>
            <a:r>
              <a:rPr sz="2400" spc="-45" dirty="0">
                <a:latin typeface="Century Gothic"/>
                <a:cs typeface="Century Gothic"/>
              </a:rPr>
              <a:t> </a:t>
            </a:r>
            <a:r>
              <a:rPr sz="2400" spc="-25" dirty="0">
                <a:latin typeface="Century Gothic"/>
                <a:cs typeface="Century Gothic"/>
              </a:rPr>
              <a:t>Z)</a:t>
            </a:r>
            <a:endParaRPr sz="2400" dirty="0">
              <a:latin typeface="Century Gothic"/>
              <a:cs typeface="Century Gothic"/>
            </a:endParaRPr>
          </a:p>
        </p:txBody>
      </p:sp>
    </p:spTree>
  </p:cSld>
  <p:clrMapOvr>
    <a:masterClrMapping/>
  </p:clrMapOvr>
  <mc:AlternateContent xmlns:mc="http://schemas.openxmlformats.org/markup-compatibility/2006">
    <mc:Choice xmlns:p14="http://schemas.microsoft.com/office/powerpoint/2010/main" Requires="p14">
      <p:transition spd="slow" p14:dur="2000" advTm="108118"/>
    </mc:Choice>
    <mc:Fallback>
      <p:transition spd="slow" advTm="10811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969034" y="125006"/>
            <a:ext cx="10515600" cy="1374478"/>
          </a:xfrm>
          <a:prstGeom prst="rect">
            <a:avLst/>
          </a:prstGeom>
        </p:spPr>
        <p:txBody>
          <a:bodyPr vert="horz" wrap="square" lIns="0" tIns="751585" rIns="0" bIns="0" rtlCol="0" anchor="ctr">
            <a:spAutoFit/>
          </a:bodyPr>
          <a:lstStyle/>
          <a:p>
            <a:pPr marL="997585">
              <a:lnSpc>
                <a:spcPct val="100000"/>
              </a:lnSpc>
              <a:spcBef>
                <a:spcPts val="100"/>
              </a:spcBef>
            </a:pPr>
            <a:r>
              <a:rPr lang="en-US" sz="4000" b="1" spc="-60" dirty="0">
                <a:solidFill>
                  <a:schemeClr val="bg1"/>
                </a:solidFill>
              </a:rPr>
              <a:t>DEFINITION : </a:t>
            </a:r>
            <a:r>
              <a:rPr sz="4000" b="1" spc="-60" dirty="0">
                <a:solidFill>
                  <a:schemeClr val="bg1"/>
                </a:solidFill>
              </a:rPr>
              <a:t>INTERPRETATION</a:t>
            </a:r>
          </a:p>
        </p:txBody>
      </p:sp>
      <p:sp>
        <p:nvSpPr>
          <p:cNvPr id="4" name="object 4"/>
          <p:cNvSpPr txBox="1"/>
          <p:nvPr/>
        </p:nvSpPr>
        <p:spPr>
          <a:xfrm>
            <a:off x="1117599" y="1761095"/>
            <a:ext cx="9310255" cy="4124847"/>
          </a:xfrm>
          <a:prstGeom prst="rect">
            <a:avLst/>
          </a:prstGeom>
        </p:spPr>
        <p:txBody>
          <a:bodyPr vert="horz" wrap="square" lIns="0" tIns="79375" rIns="0" bIns="0" rtlCol="0">
            <a:spAutoFit/>
          </a:bodyPr>
          <a:lstStyle/>
          <a:p>
            <a:pPr marL="369570" indent="-344805">
              <a:spcBef>
                <a:spcPts val="625"/>
              </a:spcBef>
              <a:buFont typeface="Arial"/>
              <a:buChar char="•"/>
              <a:tabLst>
                <a:tab pos="369570" algn="l"/>
                <a:tab pos="370205" algn="l"/>
              </a:tabLst>
            </a:pPr>
            <a:r>
              <a:rPr sz="2200" dirty="0">
                <a:latin typeface="Times New Roman" panose="02020603050405020304" pitchFamily="18" charset="0"/>
                <a:cs typeface="Times New Roman" panose="02020603050405020304" pitchFamily="18" charset="0"/>
              </a:rPr>
              <a:t>Let</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domain</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be</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nonempty</a:t>
            </a:r>
            <a:r>
              <a:rPr sz="2200" spc="-50" dirty="0">
                <a:latin typeface="Times New Roman" panose="02020603050405020304" pitchFamily="18" charset="0"/>
                <a:cs typeface="Times New Roman" panose="02020603050405020304" pitchFamily="18" charset="0"/>
              </a:rPr>
              <a:t> </a:t>
            </a:r>
            <a:r>
              <a:rPr sz="2200" spc="-20" dirty="0">
                <a:latin typeface="Times New Roman" panose="02020603050405020304" pitchFamily="18" charset="0"/>
                <a:cs typeface="Times New Roman" panose="02020603050405020304" pitchFamily="18" charset="0"/>
              </a:rPr>
              <a:t>set.</a:t>
            </a:r>
            <a:endParaRPr sz="2200" dirty="0">
              <a:latin typeface="Times New Roman" panose="02020603050405020304" pitchFamily="18" charset="0"/>
              <a:cs typeface="Times New Roman" panose="02020603050405020304" pitchFamily="18" charset="0"/>
            </a:endParaRPr>
          </a:p>
          <a:p>
            <a:pPr marL="369570" marR="243840" indent="-344805">
              <a:spcBef>
                <a:spcPts val="530"/>
              </a:spcBef>
              <a:buFont typeface="Arial"/>
              <a:buChar char="•"/>
              <a:tabLst>
                <a:tab pos="369570" algn="l"/>
                <a:tab pos="370205" algn="l"/>
              </a:tabLst>
            </a:pPr>
            <a:r>
              <a:rPr sz="2200" dirty="0">
                <a:latin typeface="Times New Roman" panose="02020603050405020304" pitchFamily="18" charset="0"/>
                <a:cs typeface="Times New Roman" panose="02020603050405020304" pitchFamily="18" charset="0"/>
              </a:rPr>
              <a:t>An</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interpretation</a:t>
            </a:r>
            <a:r>
              <a:rPr sz="2200" spc="-5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over</a:t>
            </a:r>
            <a:r>
              <a:rPr sz="2200" spc="-9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assignment</a:t>
            </a:r>
            <a:r>
              <a:rPr sz="2200" spc="-7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a:t>
            </a:r>
            <a:r>
              <a:rPr sz="2200" spc="-10" dirty="0">
                <a:latin typeface="Times New Roman" panose="02020603050405020304" pitchFamily="18" charset="0"/>
                <a:cs typeface="Times New Roman" panose="02020603050405020304" pitchFamily="18" charset="0"/>
              </a:rPr>
              <a:t> entities </a:t>
            </a:r>
            <a:r>
              <a:rPr sz="2200" dirty="0">
                <a:latin typeface="Times New Roman" panose="02020603050405020304" pitchFamily="18" charset="0"/>
                <a:cs typeface="Times New Roman" panose="02020603050405020304" pitchFamily="18" charset="0"/>
              </a:rPr>
              <a:t>of</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to</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each</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1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constant,</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variable,</a:t>
            </a:r>
            <a:r>
              <a:rPr sz="2200" spc="-7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predicate,</a:t>
            </a:r>
            <a:r>
              <a:rPr sz="2200" spc="-7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and </a:t>
            </a:r>
            <a:r>
              <a:rPr sz="2200" dirty="0">
                <a:latin typeface="Times New Roman" panose="02020603050405020304" pitchFamily="18" charset="0"/>
                <a:cs typeface="Times New Roman" panose="02020603050405020304" pitchFamily="18" charset="0"/>
              </a:rPr>
              <a:t>function</a:t>
            </a:r>
            <a:r>
              <a:rPr sz="2200" spc="-8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symbols</a:t>
            </a:r>
            <a:r>
              <a:rPr sz="2200" spc="-6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predicate</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calculus</a:t>
            </a:r>
            <a:r>
              <a:rPr sz="2200" spc="-25"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expression, </a:t>
            </a:r>
            <a:r>
              <a:rPr sz="2200" dirty="0">
                <a:latin typeface="Times New Roman" panose="02020603050405020304" pitchFamily="18" charset="0"/>
                <a:cs typeface="Times New Roman" panose="02020603050405020304" pitchFamily="18" charset="0"/>
              </a:rPr>
              <a:t>such</a:t>
            </a:r>
            <a:r>
              <a:rPr sz="2200" spc="-25"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that:</a:t>
            </a:r>
            <a:endParaRPr sz="2200" dirty="0">
              <a:latin typeface="Times New Roman" panose="02020603050405020304" pitchFamily="18" charset="0"/>
              <a:cs typeface="Times New Roman" panose="02020603050405020304" pitchFamily="18" charset="0"/>
            </a:endParaRPr>
          </a:p>
          <a:p>
            <a:pPr marL="335915" indent="-311150">
              <a:spcBef>
                <a:spcPts val="535"/>
              </a:spcBef>
              <a:buAutoNum type="arabicPeriod"/>
              <a:tabLst>
                <a:tab pos="336550" algn="l"/>
              </a:tabLst>
            </a:pPr>
            <a:r>
              <a:rPr sz="2200" dirty="0">
                <a:latin typeface="Times New Roman" panose="02020603050405020304" pitchFamily="18" charset="0"/>
                <a:cs typeface="Times New Roman" panose="02020603050405020304" pitchFamily="18" charset="0"/>
              </a:rPr>
              <a:t>Each</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constant</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assigned</a:t>
            </a:r>
            <a:r>
              <a:rPr sz="2200" spc="-6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element</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15"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D.</a:t>
            </a:r>
            <a:endParaRPr sz="2200" dirty="0">
              <a:latin typeface="Times New Roman" panose="02020603050405020304" pitchFamily="18" charset="0"/>
              <a:cs typeface="Times New Roman" panose="02020603050405020304" pitchFamily="18" charset="0"/>
            </a:endParaRPr>
          </a:p>
          <a:p>
            <a:pPr marL="335915" indent="-311150">
              <a:spcBef>
                <a:spcPts val="530"/>
              </a:spcBef>
              <a:buAutoNum type="arabicPeriod"/>
              <a:tabLst>
                <a:tab pos="336550" algn="l"/>
              </a:tabLst>
            </a:pPr>
            <a:r>
              <a:rPr sz="2200" dirty="0">
                <a:latin typeface="Times New Roman" panose="02020603050405020304" pitchFamily="18" charset="0"/>
                <a:cs typeface="Times New Roman" panose="02020603050405020304" pitchFamily="18" charset="0"/>
              </a:rPr>
              <a:t>Each</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variable</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assigned</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to</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nonempty</a:t>
            </a:r>
            <a:r>
              <a:rPr sz="2200" spc="-5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subset</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15"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D;</a:t>
            </a:r>
            <a:endParaRPr sz="2200" dirty="0">
              <a:latin typeface="Times New Roman" panose="02020603050405020304" pitchFamily="18" charset="0"/>
              <a:cs typeface="Times New Roman" panose="02020603050405020304" pitchFamily="18" charset="0"/>
            </a:endParaRPr>
          </a:p>
          <a:p>
            <a:pPr marL="517525" indent="-492125"/>
            <a:r>
              <a:rPr lang="en-US" sz="220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these</a:t>
            </a:r>
            <a:r>
              <a:rPr sz="2200" spc="-4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are</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the</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allowable</a:t>
            </a:r>
            <a:r>
              <a:rPr sz="2200" spc="-35"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substitutions</a:t>
            </a:r>
            <a:r>
              <a:rPr sz="2200" spc="-8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for</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that</a:t>
            </a:r>
            <a:r>
              <a:rPr sz="2200" spc="-15" dirty="0">
                <a:latin typeface="Times New Roman" panose="02020603050405020304" pitchFamily="18" charset="0"/>
                <a:cs typeface="Times New Roman" panose="02020603050405020304" pitchFamily="18" charset="0"/>
              </a:rPr>
              <a:t> </a:t>
            </a:r>
            <a:r>
              <a:rPr sz="2200" spc="-10" dirty="0">
                <a:latin typeface="Times New Roman" panose="02020603050405020304" pitchFamily="18" charset="0"/>
                <a:cs typeface="Times New Roman" panose="02020603050405020304" pitchFamily="18" charset="0"/>
              </a:rPr>
              <a:t>variable.</a:t>
            </a:r>
            <a:endParaRPr sz="2200" dirty="0">
              <a:latin typeface="Times New Roman" panose="02020603050405020304" pitchFamily="18" charset="0"/>
              <a:cs typeface="Times New Roman" panose="02020603050405020304" pitchFamily="18" charset="0"/>
            </a:endParaRPr>
          </a:p>
          <a:p>
            <a:pPr marL="335915" indent="-311150">
              <a:spcBef>
                <a:spcPts val="530"/>
              </a:spcBef>
              <a:buAutoNum type="arabicPeriod" startAt="3"/>
              <a:tabLst>
                <a:tab pos="336550" algn="l"/>
              </a:tabLst>
            </a:pPr>
            <a:r>
              <a:rPr sz="2200" dirty="0">
                <a:latin typeface="Times New Roman" panose="02020603050405020304" pitchFamily="18" charset="0"/>
                <a:cs typeface="Times New Roman" panose="02020603050405020304" pitchFamily="18" charset="0"/>
              </a:rPr>
              <a:t>Each</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function</a:t>
            </a:r>
            <a:r>
              <a:rPr sz="2200" spc="-7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f</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arity</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m</a:t>
            </a:r>
            <a:r>
              <a:rPr sz="2200" spc="-1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defined</a:t>
            </a:r>
            <a:r>
              <a:rPr sz="2200" spc="-5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on</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m</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arguments</a:t>
            </a:r>
            <a:r>
              <a:rPr sz="2200" spc="-8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10" dirty="0">
                <a:latin typeface="Times New Roman" panose="02020603050405020304" pitchFamily="18" charset="0"/>
                <a:cs typeface="Times New Roman" panose="02020603050405020304" pitchFamily="18" charset="0"/>
              </a:rPr>
              <a:t> </a:t>
            </a:r>
            <a:r>
              <a:rPr sz="2200" spc="-50" dirty="0">
                <a:latin typeface="Times New Roman" panose="02020603050405020304" pitchFamily="18" charset="0"/>
                <a:cs typeface="Times New Roman" panose="02020603050405020304" pitchFamily="18" charset="0"/>
              </a:rPr>
              <a:t>D</a:t>
            </a:r>
            <a:endParaRPr sz="2200" dirty="0">
              <a:latin typeface="Times New Roman" panose="02020603050405020304" pitchFamily="18" charset="0"/>
              <a:cs typeface="Times New Roman" panose="02020603050405020304" pitchFamily="18" charset="0"/>
            </a:endParaRPr>
          </a:p>
          <a:p>
            <a:pPr marL="25400"/>
            <a:r>
              <a:rPr lang="en-US" sz="220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2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defines</a:t>
            </a:r>
            <a:r>
              <a:rPr sz="2200" spc="-8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mapping</a:t>
            </a:r>
            <a:r>
              <a:rPr sz="2200" spc="-9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from D</a:t>
            </a:r>
            <a:r>
              <a:rPr sz="2175" baseline="24904" dirty="0">
                <a:latin typeface="Times New Roman" panose="02020603050405020304" pitchFamily="18" charset="0"/>
                <a:cs typeface="Times New Roman" panose="02020603050405020304" pitchFamily="18" charset="0"/>
              </a:rPr>
              <a:t>m</a:t>
            </a:r>
            <a:r>
              <a:rPr sz="2175" spc="315" baseline="24904"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into</a:t>
            </a:r>
            <a:r>
              <a:rPr sz="2200" spc="-25" dirty="0">
                <a:latin typeface="Times New Roman" panose="02020603050405020304" pitchFamily="18" charset="0"/>
                <a:cs typeface="Times New Roman" panose="02020603050405020304" pitchFamily="18" charset="0"/>
              </a:rPr>
              <a:t> D.</a:t>
            </a:r>
            <a:endParaRPr sz="2200" dirty="0">
              <a:latin typeface="Times New Roman" panose="02020603050405020304" pitchFamily="18" charset="0"/>
              <a:cs typeface="Times New Roman" panose="02020603050405020304" pitchFamily="18" charset="0"/>
            </a:endParaRPr>
          </a:p>
          <a:p>
            <a:pPr marL="25400" marR="483234" indent="311150">
              <a:spcBef>
                <a:spcPts val="530"/>
              </a:spcBef>
              <a:buAutoNum type="arabicPeriod" startAt="4"/>
              <a:tabLst>
                <a:tab pos="336550" algn="l"/>
              </a:tabLst>
            </a:pPr>
            <a:r>
              <a:rPr sz="2200" dirty="0">
                <a:latin typeface="Times New Roman" panose="02020603050405020304" pitchFamily="18" charset="0"/>
                <a:cs typeface="Times New Roman" panose="02020603050405020304" pitchFamily="18" charset="0"/>
              </a:rPr>
              <a:t>Each</a:t>
            </a:r>
            <a:r>
              <a:rPr sz="2200" spc="-3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predicate</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p</a:t>
            </a:r>
            <a:r>
              <a:rPr sz="2200" spc="-5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of</a:t>
            </a:r>
            <a:r>
              <a:rPr sz="2200" spc="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arity</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n</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is</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defined</a:t>
            </a:r>
            <a:r>
              <a:rPr sz="2200" spc="-5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on</a:t>
            </a:r>
            <a:r>
              <a:rPr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n</a:t>
            </a:r>
            <a:r>
              <a:rPr sz="2200" spc="-10" dirty="0">
                <a:latin typeface="Times New Roman" panose="02020603050405020304" pitchFamily="18" charset="0"/>
                <a:cs typeface="Times New Roman" panose="02020603050405020304" pitchFamily="18" charset="0"/>
              </a:rPr>
              <a:t> arguments </a:t>
            </a:r>
            <a:r>
              <a:rPr sz="2200" dirty="0">
                <a:latin typeface="Times New Roman" panose="02020603050405020304" pitchFamily="18" charset="0"/>
                <a:cs typeface="Times New Roman" panose="02020603050405020304" pitchFamily="18" charset="0"/>
              </a:rPr>
              <a:t>from</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a:t>
            </a:r>
            <a:r>
              <a:rPr sz="2200" spc="-2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and</a:t>
            </a:r>
            <a:r>
              <a:rPr sz="2200" spc="-1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defines</a:t>
            </a:r>
            <a:r>
              <a:rPr sz="2200" spc="-8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a</a:t>
            </a:r>
            <a:r>
              <a:rPr sz="2200" spc="-10" dirty="0">
                <a:latin typeface="Times New Roman" panose="02020603050405020304" pitchFamily="18" charset="0"/>
                <a:cs typeface="Times New Roman" panose="02020603050405020304" pitchFamily="18" charset="0"/>
              </a:rPr>
              <a:t> </a:t>
            </a:r>
            <a:r>
              <a:rPr lang="en-US" sz="2200" spc="-1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mapping</a:t>
            </a:r>
            <a:r>
              <a:rPr sz="2200" spc="-65"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from</a:t>
            </a:r>
            <a:r>
              <a:rPr sz="2200" spc="-3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D</a:t>
            </a:r>
            <a:r>
              <a:rPr sz="2175" baseline="24904" dirty="0">
                <a:latin typeface="Times New Roman" panose="02020603050405020304" pitchFamily="18" charset="0"/>
                <a:cs typeface="Times New Roman" panose="02020603050405020304" pitchFamily="18" charset="0"/>
              </a:rPr>
              <a:t>n</a:t>
            </a:r>
            <a:r>
              <a:rPr sz="2175" spc="352" baseline="24904"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into</a:t>
            </a:r>
            <a:r>
              <a:rPr sz="2200" spc="-40" dirty="0">
                <a:latin typeface="Times New Roman" panose="02020603050405020304" pitchFamily="18" charset="0"/>
                <a:cs typeface="Times New Roman" panose="02020603050405020304" pitchFamily="18" charset="0"/>
              </a:rPr>
              <a:t> </a:t>
            </a:r>
            <a:r>
              <a:rPr sz="2200" dirty="0">
                <a:latin typeface="Times New Roman" panose="02020603050405020304" pitchFamily="18" charset="0"/>
                <a:cs typeface="Times New Roman" panose="02020603050405020304" pitchFamily="18" charset="0"/>
              </a:rPr>
              <a:t>{T,</a:t>
            </a:r>
            <a:r>
              <a:rPr sz="2200" spc="40" dirty="0">
                <a:latin typeface="Times New Roman" panose="02020603050405020304" pitchFamily="18" charset="0"/>
                <a:cs typeface="Times New Roman" panose="02020603050405020304" pitchFamily="18" charset="0"/>
              </a:rPr>
              <a:t> </a:t>
            </a:r>
            <a:r>
              <a:rPr sz="2200" spc="-25" dirty="0">
                <a:latin typeface="Times New Roman" panose="02020603050405020304" pitchFamily="18" charset="0"/>
                <a:cs typeface="Times New Roman" panose="02020603050405020304" pitchFamily="18" charset="0"/>
              </a:rPr>
              <a:t>F}.</a:t>
            </a:r>
            <a:endParaRPr sz="2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7546"/>
    </mc:Choice>
    <mc:Fallback>
      <p:transition spd="slow" advTm="8754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26919" y="0"/>
            <a:ext cx="8260080" cy="1880870"/>
            <a:chOff x="502919" y="0"/>
            <a:chExt cx="8260080" cy="1880870"/>
          </a:xfrm>
        </p:grpSpPr>
        <p:pic>
          <p:nvPicPr>
            <p:cNvPr id="3" name="object 3"/>
            <p:cNvPicPr/>
            <p:nvPr/>
          </p:nvPicPr>
          <p:blipFill>
            <a:blip r:embed="rId2" cstate="print"/>
            <a:stretch>
              <a:fillRect/>
            </a:stretch>
          </p:blipFill>
          <p:spPr>
            <a:xfrm>
              <a:off x="502919" y="0"/>
              <a:ext cx="4462272" cy="1143000"/>
            </a:xfrm>
            <a:prstGeom prst="rect">
              <a:avLst/>
            </a:prstGeom>
          </p:spPr>
        </p:pic>
        <p:pic>
          <p:nvPicPr>
            <p:cNvPr id="4" name="object 4"/>
            <p:cNvPicPr/>
            <p:nvPr/>
          </p:nvPicPr>
          <p:blipFill>
            <a:blip r:embed="rId3" cstate="print"/>
            <a:stretch>
              <a:fillRect/>
            </a:stretch>
          </p:blipFill>
          <p:spPr>
            <a:xfrm>
              <a:off x="4264152" y="0"/>
              <a:ext cx="4498848" cy="1143000"/>
            </a:xfrm>
            <a:prstGeom prst="rect">
              <a:avLst/>
            </a:prstGeom>
          </p:spPr>
        </p:pic>
        <p:pic>
          <p:nvPicPr>
            <p:cNvPr id="5" name="object 5"/>
            <p:cNvPicPr/>
            <p:nvPr/>
          </p:nvPicPr>
          <p:blipFill>
            <a:blip r:embed="rId4" cstate="print"/>
            <a:stretch>
              <a:fillRect/>
            </a:stretch>
          </p:blipFill>
          <p:spPr>
            <a:xfrm>
              <a:off x="1057655" y="722376"/>
              <a:ext cx="7025640" cy="1158239"/>
            </a:xfrm>
            <a:prstGeom prst="rect">
              <a:avLst/>
            </a:prstGeom>
          </p:spPr>
        </p:pic>
      </p:grpSp>
      <p:sp>
        <p:nvSpPr>
          <p:cNvPr id="6" name="object 6"/>
          <p:cNvSpPr txBox="1">
            <a:spLocks noGrp="1"/>
          </p:cNvSpPr>
          <p:nvPr>
            <p:ph type="title" idx="4294967295"/>
          </p:nvPr>
        </p:nvSpPr>
        <p:spPr>
          <a:xfrm>
            <a:off x="836675" y="231631"/>
            <a:ext cx="10515600" cy="1500187"/>
          </a:xfrm>
          <a:prstGeom prst="rect">
            <a:avLst/>
          </a:prstGeom>
        </p:spPr>
        <p:txBody>
          <a:bodyPr vert="horz" wrap="square" lIns="0" tIns="61147" rIns="0" bIns="0" rtlCol="0" anchor="ctr">
            <a:spAutoFit/>
          </a:bodyPr>
          <a:lstStyle/>
          <a:p>
            <a:pPr marL="838835" marR="5080" indent="-555625">
              <a:lnSpc>
                <a:spcPct val="121100"/>
              </a:lnSpc>
              <a:spcBef>
                <a:spcPts val="95"/>
              </a:spcBef>
            </a:pPr>
            <a:r>
              <a:rPr sz="4000" b="1" dirty="0">
                <a:solidFill>
                  <a:schemeClr val="bg1"/>
                </a:solidFill>
              </a:rPr>
              <a:t>TRUTH</a:t>
            </a:r>
            <a:r>
              <a:rPr sz="4000" b="1" spc="-70" dirty="0">
                <a:solidFill>
                  <a:schemeClr val="bg1"/>
                </a:solidFill>
              </a:rPr>
              <a:t> </a:t>
            </a:r>
            <a:r>
              <a:rPr sz="4000" b="1" spc="-55" dirty="0">
                <a:solidFill>
                  <a:schemeClr val="bg1"/>
                </a:solidFill>
              </a:rPr>
              <a:t>VALUE</a:t>
            </a:r>
            <a:r>
              <a:rPr sz="4000" b="1" spc="-95" dirty="0">
                <a:solidFill>
                  <a:schemeClr val="bg1"/>
                </a:solidFill>
              </a:rPr>
              <a:t> </a:t>
            </a:r>
            <a:r>
              <a:rPr sz="4000" b="1" dirty="0">
                <a:solidFill>
                  <a:schemeClr val="bg1"/>
                </a:solidFill>
              </a:rPr>
              <a:t>OF</a:t>
            </a:r>
            <a:r>
              <a:rPr sz="4000" b="1" spc="-35" dirty="0">
                <a:solidFill>
                  <a:schemeClr val="bg1"/>
                </a:solidFill>
              </a:rPr>
              <a:t> </a:t>
            </a:r>
            <a:r>
              <a:rPr sz="4000" b="1" spc="-25" dirty="0">
                <a:solidFill>
                  <a:schemeClr val="bg1"/>
                </a:solidFill>
              </a:rPr>
              <a:t>PREDICATE </a:t>
            </a:r>
            <a:r>
              <a:rPr sz="4000" b="1" dirty="0">
                <a:solidFill>
                  <a:schemeClr val="bg1"/>
                </a:solidFill>
              </a:rPr>
              <a:t>CALCULUS</a:t>
            </a:r>
            <a:r>
              <a:rPr sz="4000" b="1" spc="-75" dirty="0">
                <a:solidFill>
                  <a:schemeClr val="bg1"/>
                </a:solidFill>
              </a:rPr>
              <a:t> </a:t>
            </a:r>
            <a:r>
              <a:rPr sz="4000" b="1" spc="-10" dirty="0">
                <a:solidFill>
                  <a:schemeClr val="bg1"/>
                </a:solidFill>
              </a:rPr>
              <a:t>EXPRESSIONS</a:t>
            </a:r>
            <a:endParaRPr sz="4000" b="1" dirty="0">
              <a:solidFill>
                <a:schemeClr val="bg1"/>
              </a:solidFill>
            </a:endParaRPr>
          </a:p>
        </p:txBody>
      </p:sp>
      <p:sp>
        <p:nvSpPr>
          <p:cNvPr id="7" name="object 7"/>
          <p:cNvSpPr txBox="1"/>
          <p:nvPr/>
        </p:nvSpPr>
        <p:spPr>
          <a:xfrm>
            <a:off x="836675" y="1731818"/>
            <a:ext cx="9989476" cy="3660746"/>
          </a:xfrm>
          <a:prstGeom prst="rect">
            <a:avLst/>
          </a:prstGeom>
        </p:spPr>
        <p:txBody>
          <a:bodyPr vert="horz" wrap="square" lIns="0" tIns="13970" rIns="0" bIns="0" rtlCol="0">
            <a:spAutoFit/>
          </a:bodyPr>
          <a:lstStyle/>
          <a:p>
            <a:pPr marL="12700">
              <a:lnSpc>
                <a:spcPts val="2510"/>
              </a:lnSpc>
              <a:spcBef>
                <a:spcPts val="110"/>
              </a:spcBef>
            </a:pPr>
            <a:r>
              <a:rPr sz="2400" dirty="0">
                <a:latin typeface="Times New Roman" panose="02020603050405020304" pitchFamily="18" charset="0"/>
                <a:cs typeface="Times New Roman" panose="02020603050405020304" pitchFamily="18" charset="0"/>
              </a:rPr>
              <a:t>Assume</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expression</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interpretation</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for</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over</a:t>
            </a:r>
            <a:r>
              <a:rPr sz="2400" spc="-40" dirty="0">
                <a:latin typeface="Times New Roman" panose="02020603050405020304" pitchFamily="18" charset="0"/>
                <a:cs typeface="Times New Roman" panose="02020603050405020304" pitchFamily="18" charset="0"/>
              </a:rPr>
              <a:t> </a:t>
            </a:r>
            <a:r>
              <a:rPr sz="2400" spc="-50" dirty="0">
                <a:latin typeface="Times New Roman" panose="02020603050405020304" pitchFamily="18" charset="0"/>
                <a:cs typeface="Times New Roman" panose="02020603050405020304" pitchFamily="18" charset="0"/>
              </a:rPr>
              <a:t>a</a:t>
            </a:r>
            <a:r>
              <a:rPr lang="en-US" sz="2400" spc="-5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nonempty</a:t>
            </a:r>
            <a:r>
              <a:rPr sz="2400" spc="-7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domain</a:t>
            </a:r>
            <a:r>
              <a:rPr sz="2400" spc="-4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D.</a:t>
            </a:r>
            <a:endParaRPr sz="2400" dirty="0">
              <a:latin typeface="Times New Roman" panose="02020603050405020304" pitchFamily="18" charset="0"/>
              <a:cs typeface="Times New Roman" panose="02020603050405020304" pitchFamily="18" charset="0"/>
            </a:endParaRPr>
          </a:p>
          <a:p>
            <a:pPr marL="12700">
              <a:spcBef>
                <a:spcPts val="265"/>
              </a:spcBef>
            </a:pP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truth</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for</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determined</a:t>
            </a:r>
            <a:r>
              <a:rPr sz="2400" spc="-6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by:</a:t>
            </a:r>
            <a:endParaRPr sz="2400" dirty="0">
              <a:latin typeface="Times New Roman" panose="02020603050405020304" pitchFamily="18" charset="0"/>
              <a:cs typeface="Times New Roman" panose="02020603050405020304" pitchFamily="18" charset="0"/>
            </a:endParaRPr>
          </a:p>
          <a:p>
            <a:pPr marL="396875" marR="56515" indent="-396875">
              <a:lnSpc>
                <a:spcPts val="2380"/>
              </a:lnSpc>
              <a:spcBef>
                <a:spcPts val="560"/>
              </a:spcBef>
              <a:buAutoNum type="arabicPeriod"/>
              <a:tabLst>
                <a:tab pos="323850" algn="l"/>
              </a:tabLst>
            </a:pPr>
            <a:r>
              <a:rPr sz="2400" dirty="0">
                <a:latin typeface="Times New Roman" panose="02020603050405020304" pitchFamily="18" charset="0"/>
                <a:cs typeface="Times New Roman" panose="02020603050405020304" pitchFamily="18" charset="0"/>
              </a:rPr>
              <a:t>The</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 constant</a:t>
            </a:r>
            <a:r>
              <a:rPr sz="2400" spc="-4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 element</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D</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it</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assigned </a:t>
            </a:r>
            <a:r>
              <a:rPr sz="2400" dirty="0">
                <a:latin typeface="Times New Roman" panose="02020603050405020304" pitchFamily="18" charset="0"/>
                <a:cs typeface="Times New Roman" panose="02020603050405020304" pitchFamily="18" charset="0"/>
              </a:rPr>
              <a:t>to</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by</a:t>
            </a:r>
            <a:r>
              <a:rPr sz="2400" spc="-1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a:t>
            </a:r>
            <a:endParaRPr sz="2400" dirty="0">
              <a:latin typeface="Times New Roman" panose="02020603050405020304" pitchFamily="18" charset="0"/>
              <a:cs typeface="Times New Roman" panose="02020603050405020304" pitchFamily="18" charset="0"/>
            </a:endParaRPr>
          </a:p>
          <a:p>
            <a:pPr marL="396875" marR="503555" indent="-396875">
              <a:lnSpc>
                <a:spcPts val="2380"/>
              </a:lnSpc>
              <a:spcBef>
                <a:spcPts val="525"/>
              </a:spcBef>
              <a:buAutoNum type="arabicPeriod"/>
              <a:tabLst>
                <a:tab pos="323850" algn="l"/>
              </a:tabLst>
            </a:pP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variable</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set</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elements</a:t>
            </a:r>
            <a:r>
              <a:rPr sz="2400" spc="-5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D</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it</a:t>
            </a:r>
            <a:r>
              <a:rPr sz="2400" spc="-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is </a:t>
            </a:r>
            <a:r>
              <a:rPr sz="2400" dirty="0">
                <a:latin typeface="Times New Roman" panose="02020603050405020304" pitchFamily="18" charset="0"/>
                <a:cs typeface="Times New Roman" panose="02020603050405020304" pitchFamily="18" charset="0"/>
              </a:rPr>
              <a:t>assigned</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to</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by</a:t>
            </a:r>
            <a:r>
              <a:rPr sz="2400" spc="-2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a:t>
            </a:r>
            <a:endParaRPr sz="2400" dirty="0">
              <a:latin typeface="Times New Roman" panose="02020603050405020304" pitchFamily="18" charset="0"/>
              <a:cs typeface="Times New Roman" panose="02020603050405020304" pitchFamily="18" charset="0"/>
            </a:endParaRPr>
          </a:p>
          <a:p>
            <a:pPr marL="396875" marR="310515" indent="-396875">
              <a:lnSpc>
                <a:spcPct val="90100"/>
              </a:lnSpc>
              <a:spcBef>
                <a:spcPts val="484"/>
              </a:spcBef>
              <a:buAutoNum type="arabicPeriod"/>
              <a:tabLst>
                <a:tab pos="323850" algn="l"/>
              </a:tabLst>
            </a:pPr>
            <a:r>
              <a:rPr sz="2400" dirty="0">
                <a:latin typeface="Times New Roman" panose="02020603050405020304" pitchFamily="18" charset="0"/>
                <a:cs typeface="Times New Roman" panose="02020603050405020304" pitchFamily="18" charset="0"/>
              </a:rPr>
              <a:t>The</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 function</a:t>
            </a:r>
            <a:r>
              <a:rPr sz="2400" spc="-6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expression</a:t>
            </a:r>
            <a:r>
              <a:rPr sz="2400" spc="-9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that</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element</a:t>
            </a:r>
            <a:r>
              <a:rPr sz="2400" spc="-8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spc="-50" dirty="0">
                <a:latin typeface="Times New Roman" panose="02020603050405020304" pitchFamily="18" charset="0"/>
                <a:cs typeface="Times New Roman" panose="02020603050405020304" pitchFamily="18" charset="0"/>
              </a:rPr>
              <a:t>D </a:t>
            </a:r>
            <a:r>
              <a:rPr sz="2400" dirty="0">
                <a:latin typeface="Times New Roman" panose="02020603050405020304" pitchFamily="18" charset="0"/>
                <a:cs typeface="Times New Roman" panose="02020603050405020304" pitchFamily="18" charset="0"/>
              </a:rPr>
              <a:t>obtained</a:t>
            </a:r>
            <a:r>
              <a:rPr sz="2400" spc="-6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by</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evaluating</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function</a:t>
            </a:r>
            <a:r>
              <a:rPr sz="2400" spc="-4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for</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 </a:t>
            </a:r>
            <a:r>
              <a:rPr sz="2400" spc="-10" dirty="0">
                <a:latin typeface="Times New Roman" panose="02020603050405020304" pitchFamily="18" charset="0"/>
                <a:cs typeface="Times New Roman" panose="02020603050405020304" pitchFamily="18" charset="0"/>
              </a:rPr>
              <a:t>parameter </a:t>
            </a:r>
            <a:r>
              <a:rPr sz="2400" dirty="0">
                <a:latin typeface="Times New Roman" panose="02020603050405020304" pitchFamily="18" charset="0"/>
                <a:cs typeface="Times New Roman" panose="02020603050405020304" pitchFamily="18" charset="0"/>
              </a:rPr>
              <a:t>values</a:t>
            </a:r>
            <a:r>
              <a:rPr sz="2400" spc="-4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assigned</a:t>
            </a:r>
            <a:r>
              <a:rPr sz="2400" spc="-9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by</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interpretation.</a:t>
            </a:r>
            <a:endParaRPr sz="2400" dirty="0">
              <a:latin typeface="Times New Roman" panose="02020603050405020304" pitchFamily="18" charset="0"/>
              <a:cs typeface="Times New Roman" panose="02020603050405020304" pitchFamily="18" charset="0"/>
            </a:endParaRPr>
          </a:p>
          <a:p>
            <a:pPr marL="396875" indent="-396875">
              <a:spcBef>
                <a:spcPts val="265"/>
              </a:spcBef>
              <a:buAutoNum type="arabicPeriod"/>
              <a:tabLst>
                <a:tab pos="323215" algn="l"/>
              </a:tabLst>
            </a:pPr>
            <a:r>
              <a:rPr sz="2400" dirty="0">
                <a:latin typeface="Times New Roman" panose="02020603050405020304" pitchFamily="18" charset="0"/>
                <a:cs typeface="Times New Roman" panose="02020603050405020304" pitchFamily="18" charset="0"/>
              </a:rPr>
              <a:t>The</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truth</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symbol</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“true”</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 T</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“false”</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F.</a:t>
            </a:r>
            <a:endParaRPr sz="2400" dirty="0">
              <a:latin typeface="Times New Roman" panose="02020603050405020304" pitchFamily="18" charset="0"/>
              <a:cs typeface="Times New Roman" panose="02020603050405020304" pitchFamily="18" charset="0"/>
            </a:endParaRPr>
          </a:p>
          <a:p>
            <a:pPr marL="396875" marR="822325" indent="-396875">
              <a:lnSpc>
                <a:spcPts val="2380"/>
              </a:lnSpc>
              <a:spcBef>
                <a:spcPts val="560"/>
              </a:spcBef>
              <a:buAutoNum type="arabicPeriod"/>
              <a:tabLst>
                <a:tab pos="323850" algn="l"/>
              </a:tabLst>
            </a:pPr>
            <a:r>
              <a:rPr sz="2400" dirty="0">
                <a:latin typeface="Times New Roman" panose="02020603050405020304" pitchFamily="18" charset="0"/>
                <a:cs typeface="Times New Roman" panose="02020603050405020304" pitchFamily="18" charset="0"/>
              </a:rPr>
              <a:t>The</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atomic</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sentence</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either</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or</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a:t>
            </a:r>
            <a:r>
              <a:rPr sz="2400" spc="-2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as </a:t>
            </a:r>
            <a:r>
              <a:rPr sz="2400" dirty="0">
                <a:latin typeface="Times New Roman" panose="02020603050405020304" pitchFamily="18" charset="0"/>
                <a:cs typeface="Times New Roman" panose="02020603050405020304" pitchFamily="18" charset="0"/>
              </a:rPr>
              <a:t>determined</a:t>
            </a:r>
            <a:r>
              <a:rPr sz="2400" spc="-10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by</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interpretation</a:t>
            </a:r>
            <a:r>
              <a:rPr sz="2400" spc="-9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a:t>
            </a:r>
            <a:endParaRPr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6016"/>
    </mc:Choice>
    <mc:Fallback>
      <p:transition spd="slow" advTm="8601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28216" y="1"/>
            <a:ext cx="8909685" cy="2051685"/>
            <a:chOff x="204215" y="0"/>
            <a:chExt cx="8909685" cy="2051685"/>
          </a:xfrm>
        </p:grpSpPr>
        <p:pic>
          <p:nvPicPr>
            <p:cNvPr id="3" name="object 3"/>
            <p:cNvPicPr/>
            <p:nvPr/>
          </p:nvPicPr>
          <p:blipFill>
            <a:blip r:embed="rId2" cstate="print"/>
            <a:stretch>
              <a:fillRect/>
            </a:stretch>
          </p:blipFill>
          <p:spPr>
            <a:xfrm>
              <a:off x="204215" y="0"/>
              <a:ext cx="8909304" cy="1313688"/>
            </a:xfrm>
            <a:prstGeom prst="rect">
              <a:avLst/>
            </a:prstGeom>
          </p:spPr>
        </p:pic>
        <p:pic>
          <p:nvPicPr>
            <p:cNvPr id="4" name="object 4"/>
            <p:cNvPicPr/>
            <p:nvPr/>
          </p:nvPicPr>
          <p:blipFill>
            <a:blip r:embed="rId3" cstate="print"/>
            <a:stretch>
              <a:fillRect/>
            </a:stretch>
          </p:blipFill>
          <p:spPr>
            <a:xfrm>
              <a:off x="1813560" y="502919"/>
              <a:ext cx="5516880" cy="1548384"/>
            </a:xfrm>
            <a:prstGeom prst="rect">
              <a:avLst/>
            </a:prstGeom>
          </p:spPr>
        </p:pic>
      </p:grpSp>
      <p:sp>
        <p:nvSpPr>
          <p:cNvPr id="5" name="object 5"/>
          <p:cNvSpPr txBox="1">
            <a:spLocks noGrp="1"/>
          </p:cNvSpPr>
          <p:nvPr>
            <p:ph type="title" idx="4294967295"/>
          </p:nvPr>
        </p:nvSpPr>
        <p:spPr>
          <a:xfrm>
            <a:off x="1676400" y="619125"/>
            <a:ext cx="10515600" cy="817563"/>
          </a:xfrm>
          <a:prstGeom prst="rect">
            <a:avLst/>
          </a:prstGeom>
        </p:spPr>
        <p:txBody>
          <a:bodyPr vert="horz" wrap="square" lIns="0" tIns="108585" rIns="0" bIns="0" rtlCol="0" anchor="ctr">
            <a:spAutoFit/>
          </a:bodyPr>
          <a:lstStyle/>
          <a:p>
            <a:pPr marL="1710689" marR="5080" indent="-1610360">
              <a:lnSpc>
                <a:spcPts val="5810"/>
              </a:lnSpc>
              <a:spcBef>
                <a:spcPts val="855"/>
              </a:spcBef>
            </a:pPr>
            <a:r>
              <a:rPr b="1" spc="-20" dirty="0">
                <a:solidFill>
                  <a:schemeClr val="bg1"/>
                </a:solidFill>
              </a:rPr>
              <a:t>PREDICATE</a:t>
            </a:r>
            <a:r>
              <a:rPr b="1" spc="-250" dirty="0">
                <a:solidFill>
                  <a:schemeClr val="bg1"/>
                </a:solidFill>
              </a:rPr>
              <a:t> </a:t>
            </a:r>
            <a:r>
              <a:rPr b="1" spc="-10" dirty="0">
                <a:solidFill>
                  <a:schemeClr val="bg1"/>
                </a:solidFill>
              </a:rPr>
              <a:t>CALCULUS EXPRESSIONS</a:t>
            </a:r>
          </a:p>
        </p:txBody>
      </p:sp>
      <p:sp>
        <p:nvSpPr>
          <p:cNvPr id="6" name="object 6"/>
          <p:cNvSpPr txBox="1">
            <a:spLocks noGrp="1"/>
          </p:cNvSpPr>
          <p:nvPr>
            <p:ph type="body" idx="4294967295"/>
          </p:nvPr>
        </p:nvSpPr>
        <p:spPr>
          <a:xfrm>
            <a:off x="838200" y="1700212"/>
            <a:ext cx="10272623" cy="3991862"/>
          </a:xfrm>
          <a:prstGeom prst="rect">
            <a:avLst/>
          </a:prstGeom>
        </p:spPr>
        <p:txBody>
          <a:bodyPr vert="horz" wrap="square" lIns="0" tIns="46990" rIns="0" bIns="0" rtlCol="0">
            <a:spAutoFit/>
          </a:bodyPr>
          <a:lstStyle/>
          <a:p>
            <a:pPr marL="396875" marR="411480" indent="-387350" algn="just">
              <a:lnSpc>
                <a:spcPct val="90100"/>
              </a:lnSpc>
              <a:spcBef>
                <a:spcPts val="370"/>
              </a:spcBef>
              <a:buNone/>
              <a:tabLst>
                <a:tab pos="357505" algn="l"/>
              </a:tabLst>
            </a:pPr>
            <a:r>
              <a:rPr dirty="0">
                <a:latin typeface="Times New Roman" panose="02020603050405020304" pitchFamily="18" charset="0"/>
                <a:cs typeface="Times New Roman" panose="02020603050405020304" pitchFamily="18" charset="0"/>
              </a:rPr>
              <a:t>6.</a:t>
            </a:r>
            <a:r>
              <a:rPr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negation</a:t>
            </a:r>
            <a:r>
              <a:rPr sz="2400" spc="-6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sentence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 if</a:t>
            </a:r>
            <a:r>
              <a:rPr sz="2400" spc="-3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the </a:t>
            </a:r>
            <a:r>
              <a:rPr sz="2400" dirty="0">
                <a:latin typeface="Times New Roman" panose="02020603050405020304" pitchFamily="18" charset="0"/>
                <a:cs typeface="Times New Roman" panose="02020603050405020304" pitchFamily="18" charset="0"/>
              </a:rPr>
              <a:t>value</a:t>
            </a:r>
            <a:r>
              <a:rPr sz="2400" spc="-8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 sentence</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 F</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if</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5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the </a:t>
            </a:r>
            <a:r>
              <a:rPr sz="2400" dirty="0">
                <a:latin typeface="Times New Roman" panose="02020603050405020304" pitchFamily="18" charset="0"/>
                <a:cs typeface="Times New Roman" panose="02020603050405020304" pitchFamily="18" charset="0"/>
              </a:rPr>
              <a:t>sentence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5" dirty="0">
                <a:latin typeface="Times New Roman" panose="02020603050405020304" pitchFamily="18" charset="0"/>
                <a:cs typeface="Times New Roman" panose="02020603050405020304" pitchFamily="18" charset="0"/>
              </a:rPr>
              <a:t> T.</a:t>
            </a:r>
          </a:p>
          <a:p>
            <a:pPr marL="396875" indent="-387350" algn="just">
              <a:lnSpc>
                <a:spcPts val="2510"/>
              </a:lnSpc>
              <a:spcBef>
                <a:spcPts val="265"/>
              </a:spcBef>
              <a:buNone/>
              <a:tabLst>
                <a:tab pos="357505" algn="l"/>
              </a:tabLst>
            </a:pPr>
            <a:r>
              <a:rPr sz="2400" dirty="0">
                <a:latin typeface="Times New Roman" panose="02020603050405020304" pitchFamily="18" charset="0"/>
                <a:cs typeface="Times New Roman" panose="02020603050405020304" pitchFamily="18" charset="0"/>
              </a:rPr>
              <a:t>7. The</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 conjunction</a:t>
            </a:r>
            <a:r>
              <a:rPr sz="2400" spc="-9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two sentences</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a:t>
            </a:r>
            <a:r>
              <a:rPr sz="2400" spc="-6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if</a:t>
            </a:r>
            <a:r>
              <a:rPr lang="en-US"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both</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sentences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a:t>
            </a:r>
            <a:r>
              <a:rPr sz="2400" spc="-4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4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a:t>
            </a:r>
            <a:r>
              <a:rPr sz="2400" spc="-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otherwise.</a:t>
            </a:r>
          </a:p>
          <a:p>
            <a:pPr marL="396875" indent="-387350" algn="just">
              <a:lnSpc>
                <a:spcPts val="2520"/>
              </a:lnSpc>
              <a:spcBef>
                <a:spcPts val="240"/>
              </a:spcBef>
              <a:buNone/>
              <a:tabLst>
                <a:tab pos="357505" algn="l"/>
              </a:tabLst>
            </a:pPr>
            <a:r>
              <a:rPr sz="2400" dirty="0">
                <a:latin typeface="Times New Roman" panose="02020603050405020304" pitchFamily="18" charset="0"/>
                <a:cs typeface="Times New Roman" panose="02020603050405020304" pitchFamily="18" charset="0"/>
              </a:rPr>
              <a:t>8.</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truth</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7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expressions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using</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t>
            </a:r>
            <a:r>
              <a:rPr sz="2400" spc="-4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t>
            </a:r>
            <a:r>
              <a:rPr sz="2400" spc="15"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is</a:t>
            </a:r>
            <a:r>
              <a:rPr lang="en-US"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determined</a:t>
            </a:r>
            <a:r>
              <a:rPr sz="2400" spc="-10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from</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their</a:t>
            </a:r>
            <a:r>
              <a:rPr sz="2400" spc="-5"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operands.</a:t>
            </a:r>
            <a:r>
              <a:rPr lang="en-US" sz="2400" spc="-10" dirty="0">
                <a:latin typeface="Times New Roman" panose="02020603050405020304" pitchFamily="18" charset="0"/>
                <a:cs typeface="Times New Roman" panose="02020603050405020304" pitchFamily="18" charset="0"/>
              </a:rPr>
              <a:t> </a:t>
            </a:r>
          </a:p>
          <a:p>
            <a:pPr marL="396875" indent="-387350" algn="just">
              <a:lnSpc>
                <a:spcPts val="2520"/>
              </a:lnSpc>
              <a:spcBef>
                <a:spcPts val="240"/>
              </a:spcBef>
              <a:buNone/>
              <a:tabLst>
                <a:tab pos="357505" algn="l"/>
              </a:tabLst>
            </a:pPr>
            <a:r>
              <a:rPr lang="en-US" sz="2400" spc="-10" dirty="0">
                <a:latin typeface="Times New Roman" panose="02020603050405020304" pitchFamily="18" charset="0"/>
                <a:cs typeface="Times New Roman" panose="02020603050405020304" pitchFamily="18" charset="0"/>
              </a:rPr>
              <a:t>9. </a:t>
            </a:r>
            <a:r>
              <a:rPr sz="2400" dirty="0">
                <a:latin typeface="Times New Roman" panose="02020603050405020304" pitchFamily="18" charset="0"/>
                <a:cs typeface="Times New Roman" panose="02020603050405020304" pitchFamily="18" charset="0"/>
              </a:rPr>
              <a:t>For</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 variable</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X</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 sentence</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a:t>
            </a:r>
            <a:r>
              <a:rPr sz="2400" spc="-5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containing</a:t>
            </a:r>
            <a:r>
              <a:rPr sz="2400" spc="-3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X:</a:t>
            </a:r>
          </a:p>
          <a:p>
            <a:pPr marL="396875" indent="0" algn="just">
              <a:lnSpc>
                <a:spcPts val="2520"/>
              </a:lnSpc>
              <a:spcBef>
                <a:spcPts val="240"/>
              </a:spcBef>
              <a:buNone/>
              <a:tabLst>
                <a:tab pos="357505" algn="l"/>
              </a:tabLst>
            </a:pP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 ∀</a:t>
            </a:r>
            <a:r>
              <a:rPr sz="2400" spc="14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X</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if</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a:t>
            </a:r>
            <a:r>
              <a:rPr sz="2400" spc="-5"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for</a:t>
            </a:r>
            <a:r>
              <a:rPr sz="2400" b="1" spc="-2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all</a:t>
            </a:r>
            <a:r>
              <a:rPr sz="2400" b="1" spc="-2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assignments</a:t>
            </a:r>
            <a:r>
              <a:rPr sz="2400" b="1" spc="-3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to</a:t>
            </a:r>
            <a:r>
              <a:rPr sz="2400" b="1" spc="-15" dirty="0">
                <a:latin typeface="Times New Roman" panose="02020603050405020304" pitchFamily="18" charset="0"/>
                <a:cs typeface="Times New Roman" panose="02020603050405020304" pitchFamily="18" charset="0"/>
              </a:rPr>
              <a:t> </a:t>
            </a:r>
            <a:r>
              <a:rPr sz="2400" b="1" spc="-50" dirty="0">
                <a:latin typeface="Times New Roman" panose="02020603050405020304" pitchFamily="18" charset="0"/>
                <a:cs typeface="Times New Roman" panose="02020603050405020304" pitchFamily="18" charset="0"/>
              </a:rPr>
              <a:t>X</a:t>
            </a:r>
            <a:r>
              <a:rPr lang="en-US" sz="2400" b="1" spc="-5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under</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 it</a:t>
            </a:r>
            <a:r>
              <a:rPr sz="2400" spc="-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F</a:t>
            </a:r>
            <a:r>
              <a:rPr sz="2400" spc="10" dirty="0">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otherwise.</a:t>
            </a:r>
          </a:p>
          <a:p>
            <a:pPr marL="396875" marR="5080" indent="-387350">
              <a:lnSpc>
                <a:spcPct val="90500"/>
              </a:lnSpc>
              <a:spcBef>
                <a:spcPts val="495"/>
              </a:spcBef>
              <a:buNone/>
              <a:tabLst>
                <a:tab pos="356870" algn="l"/>
                <a:tab pos="357505" algn="l"/>
              </a:tabLst>
            </a:pPr>
            <a:r>
              <a:rPr sz="2400" dirty="0">
                <a:latin typeface="Times New Roman" panose="02020603050405020304" pitchFamily="18" charset="0"/>
                <a:cs typeface="Times New Roman" panose="02020603050405020304" pitchFamily="18" charset="0"/>
              </a:rPr>
              <a:t>10.</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value</a:t>
            </a:r>
            <a:r>
              <a:rPr sz="2400" spc="-8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of ∃</a:t>
            </a:r>
            <a:r>
              <a:rPr sz="2400" spc="1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X</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 if</a:t>
            </a:r>
            <a:r>
              <a:rPr sz="2400" spc="-3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there</a:t>
            </a:r>
            <a:r>
              <a:rPr sz="2400" spc="-3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1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at</a:t>
            </a:r>
            <a:r>
              <a:rPr sz="2400" b="1" spc="-10" dirty="0">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least</a:t>
            </a:r>
            <a:r>
              <a:rPr sz="2400" b="1" spc="-30" dirty="0">
                <a:latin typeface="Times New Roman" panose="02020603050405020304" pitchFamily="18" charset="0"/>
                <a:cs typeface="Times New Roman" panose="02020603050405020304" pitchFamily="18" charset="0"/>
              </a:rPr>
              <a:t> </a:t>
            </a:r>
            <a:r>
              <a:rPr sz="2400" b="1" spc="-25" dirty="0">
                <a:latin typeface="Times New Roman" panose="02020603050405020304" pitchFamily="18" charset="0"/>
                <a:cs typeface="Times New Roman" panose="02020603050405020304" pitchFamily="18" charset="0"/>
              </a:rPr>
              <a:t>one </a:t>
            </a:r>
            <a:r>
              <a:rPr sz="2400" dirty="0">
                <a:latin typeface="Times New Roman" panose="02020603050405020304" pitchFamily="18" charset="0"/>
                <a:cs typeface="Times New Roman" panose="02020603050405020304" pitchFamily="18" charset="0"/>
              </a:rPr>
              <a:t>assignment</a:t>
            </a:r>
            <a:r>
              <a:rPr sz="2400" spc="-6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to</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X</a:t>
            </a:r>
            <a:r>
              <a:rPr sz="2400" spc="-2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in</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the</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interpretation</a:t>
            </a:r>
            <a:r>
              <a:rPr sz="2400" spc="-5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under</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which</a:t>
            </a:r>
            <a:r>
              <a:rPr sz="2400" spc="-9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S</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a:t>
            </a:r>
            <a:r>
              <a:rPr sz="2400" spc="-30" dirty="0">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T; </a:t>
            </a:r>
            <a:r>
              <a:rPr sz="2400" dirty="0">
                <a:latin typeface="Times New Roman" panose="02020603050405020304" pitchFamily="18" charset="0"/>
                <a:cs typeface="Times New Roman" panose="02020603050405020304" pitchFamily="18" charset="0"/>
              </a:rPr>
              <a:t>otherwise</a:t>
            </a:r>
            <a:r>
              <a:rPr sz="2400" spc="-9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it</a:t>
            </a:r>
            <a:r>
              <a:rPr sz="2400" spc="-1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is </a:t>
            </a:r>
            <a:r>
              <a:rPr sz="2400" spc="-25" dirty="0">
                <a:latin typeface="Times New Roman" panose="02020603050405020304" pitchFamily="18" charset="0"/>
                <a:cs typeface="Times New Roman" panose="02020603050405020304" pitchFamily="18" charset="0"/>
              </a:rPr>
              <a:t>F.</a:t>
            </a:r>
          </a:p>
        </p:txBody>
      </p:sp>
    </p:spTree>
  </p:cSld>
  <p:clrMapOvr>
    <a:masterClrMapping/>
  </p:clrMapOvr>
  <mc:AlternateContent xmlns:mc="http://schemas.openxmlformats.org/markup-compatibility/2006">
    <mc:Choice xmlns:p14="http://schemas.microsoft.com/office/powerpoint/2010/main" Requires="p14">
      <p:transition spd="slow" p14:dur="2000" advTm="101169"/>
    </mc:Choice>
    <mc:Fallback>
      <p:transition spd="slow" advTm="10116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558800" y="195022"/>
            <a:ext cx="10515600" cy="1436687"/>
          </a:xfrm>
          <a:prstGeom prst="rect">
            <a:avLst/>
          </a:prstGeom>
        </p:spPr>
        <p:txBody>
          <a:bodyPr vert="horz" wrap="square" lIns="0" tIns="751585" rIns="0" bIns="0" rtlCol="0" anchor="ctr">
            <a:spAutoFit/>
          </a:bodyPr>
          <a:lstStyle/>
          <a:p>
            <a:pPr marL="2527935">
              <a:lnSpc>
                <a:spcPct val="100000"/>
              </a:lnSpc>
              <a:spcBef>
                <a:spcPts val="100"/>
              </a:spcBef>
            </a:pPr>
            <a:r>
              <a:rPr b="1" spc="-10" dirty="0">
                <a:solidFill>
                  <a:schemeClr val="bg1"/>
                </a:solidFill>
              </a:rPr>
              <a:t>Examples</a:t>
            </a:r>
          </a:p>
        </p:txBody>
      </p:sp>
      <p:sp>
        <p:nvSpPr>
          <p:cNvPr id="4" name="object 4"/>
          <p:cNvSpPr txBox="1">
            <a:spLocks noGrp="1"/>
          </p:cNvSpPr>
          <p:nvPr>
            <p:ph type="body" idx="4294967295"/>
          </p:nvPr>
        </p:nvSpPr>
        <p:spPr>
          <a:xfrm>
            <a:off x="1279585" y="1631709"/>
            <a:ext cx="10515600" cy="4584588"/>
          </a:xfrm>
          <a:prstGeom prst="rect">
            <a:avLst/>
          </a:prstGeom>
        </p:spPr>
        <p:txBody>
          <a:bodyPr vert="horz" wrap="square" lIns="0" tIns="13970" rIns="0" bIns="0" rtlCol="0">
            <a:spAutoFit/>
          </a:bodyPr>
          <a:lstStyle/>
          <a:p>
            <a:pPr marL="356870" indent="-344805">
              <a:lnSpc>
                <a:spcPts val="2375"/>
              </a:lnSpc>
              <a:spcBef>
                <a:spcPts val="110"/>
              </a:spcBef>
              <a:buFont typeface="Arial"/>
              <a:buChar char="•"/>
              <a:tabLst>
                <a:tab pos="356870" algn="l"/>
                <a:tab pos="357505" algn="l"/>
              </a:tabLst>
            </a:pPr>
            <a:r>
              <a:rPr sz="2200" dirty="0"/>
              <a:t>If</a:t>
            </a:r>
            <a:r>
              <a:rPr sz="2200" spc="-60" dirty="0"/>
              <a:t> </a:t>
            </a:r>
            <a:r>
              <a:rPr sz="2200" dirty="0"/>
              <a:t>it</a:t>
            </a:r>
            <a:r>
              <a:rPr sz="2200" spc="-15" dirty="0"/>
              <a:t> </a:t>
            </a:r>
            <a:r>
              <a:rPr sz="2200" dirty="0"/>
              <a:t>doesn’t</a:t>
            </a:r>
            <a:r>
              <a:rPr sz="2200" spc="-20" dirty="0"/>
              <a:t> </a:t>
            </a:r>
            <a:r>
              <a:rPr sz="2200" dirty="0"/>
              <a:t>rain</a:t>
            </a:r>
            <a:r>
              <a:rPr sz="2200" spc="-65" dirty="0"/>
              <a:t> </a:t>
            </a:r>
            <a:r>
              <a:rPr sz="2200" dirty="0"/>
              <a:t>on</a:t>
            </a:r>
            <a:r>
              <a:rPr sz="2200" spc="-20" dirty="0"/>
              <a:t> </a:t>
            </a:r>
            <a:r>
              <a:rPr sz="2200" dirty="0"/>
              <a:t>Monday,</a:t>
            </a:r>
            <a:r>
              <a:rPr sz="2200" spc="-5" dirty="0"/>
              <a:t> </a:t>
            </a:r>
            <a:r>
              <a:rPr sz="2200" dirty="0"/>
              <a:t>Tom</a:t>
            </a:r>
            <a:r>
              <a:rPr sz="2200" spc="-25" dirty="0"/>
              <a:t> </a:t>
            </a:r>
            <a:r>
              <a:rPr sz="2200" dirty="0"/>
              <a:t>will</a:t>
            </a:r>
            <a:r>
              <a:rPr sz="2200" spc="-50" dirty="0"/>
              <a:t> </a:t>
            </a:r>
            <a:r>
              <a:rPr sz="2200" dirty="0"/>
              <a:t>go</a:t>
            </a:r>
            <a:r>
              <a:rPr sz="2200" spc="-25" dirty="0"/>
              <a:t> </a:t>
            </a:r>
            <a:r>
              <a:rPr sz="2200" dirty="0"/>
              <a:t>to</a:t>
            </a:r>
            <a:r>
              <a:rPr sz="2200" spc="-5" dirty="0"/>
              <a:t> </a:t>
            </a:r>
            <a:r>
              <a:rPr sz="2200" spc="-25" dirty="0"/>
              <a:t>the</a:t>
            </a:r>
            <a:r>
              <a:rPr lang="en-US" sz="2200" spc="-25" dirty="0"/>
              <a:t> </a:t>
            </a:r>
            <a:r>
              <a:rPr sz="2200" spc="-10" dirty="0"/>
              <a:t>mountains.</a:t>
            </a:r>
          </a:p>
          <a:p>
            <a:pPr marL="12065" indent="0">
              <a:lnSpc>
                <a:spcPct val="100000"/>
              </a:lnSpc>
              <a:buNone/>
              <a:tabLst>
                <a:tab pos="356870" algn="l"/>
                <a:tab pos="357505" algn="l"/>
              </a:tabLst>
            </a:pPr>
            <a:r>
              <a:rPr lang="en-US" sz="2200" dirty="0"/>
              <a:t>        </a:t>
            </a:r>
            <a:r>
              <a:rPr sz="2200" dirty="0"/>
              <a:t>¬</a:t>
            </a:r>
            <a:r>
              <a:rPr sz="2200" spc="-55" dirty="0"/>
              <a:t> </a:t>
            </a:r>
            <a:r>
              <a:rPr sz="2200" dirty="0"/>
              <a:t>weather(rain,</a:t>
            </a:r>
            <a:r>
              <a:rPr sz="2200" spc="-70" dirty="0"/>
              <a:t> </a:t>
            </a:r>
            <a:r>
              <a:rPr sz="2200" dirty="0"/>
              <a:t>monday)</a:t>
            </a:r>
            <a:r>
              <a:rPr sz="2200" spc="-50" dirty="0"/>
              <a:t> </a:t>
            </a:r>
            <a:r>
              <a:rPr sz="2200" dirty="0"/>
              <a:t>→</a:t>
            </a:r>
            <a:r>
              <a:rPr sz="2200" spc="-50" dirty="0"/>
              <a:t> </a:t>
            </a:r>
            <a:r>
              <a:rPr sz="2200" dirty="0"/>
              <a:t>go(tom,</a:t>
            </a:r>
            <a:r>
              <a:rPr sz="2200" spc="-15" dirty="0"/>
              <a:t> </a:t>
            </a:r>
            <a:r>
              <a:rPr sz="2200" spc="-10" dirty="0"/>
              <a:t>mountains)</a:t>
            </a:r>
          </a:p>
          <a:p>
            <a:pPr marL="356870" indent="-344805">
              <a:lnSpc>
                <a:spcPts val="2365"/>
              </a:lnSpc>
              <a:buFont typeface="Arial"/>
              <a:buChar char="•"/>
              <a:tabLst>
                <a:tab pos="356870" algn="l"/>
                <a:tab pos="357505" algn="l"/>
              </a:tabLst>
            </a:pPr>
            <a:r>
              <a:rPr sz="2200" dirty="0"/>
              <a:t>Emma</a:t>
            </a:r>
            <a:r>
              <a:rPr sz="2200" spc="-25" dirty="0"/>
              <a:t> </a:t>
            </a:r>
            <a:r>
              <a:rPr sz="2200" dirty="0"/>
              <a:t>is</a:t>
            </a:r>
            <a:r>
              <a:rPr sz="2200" spc="-35" dirty="0"/>
              <a:t> </a:t>
            </a:r>
            <a:r>
              <a:rPr sz="2200" dirty="0"/>
              <a:t>a</a:t>
            </a:r>
            <a:r>
              <a:rPr sz="2200" spc="-10" dirty="0"/>
              <a:t> </a:t>
            </a:r>
            <a:r>
              <a:rPr sz="2200" dirty="0"/>
              <a:t>Doberman</a:t>
            </a:r>
            <a:r>
              <a:rPr sz="2200" spc="-70" dirty="0"/>
              <a:t> </a:t>
            </a:r>
            <a:r>
              <a:rPr sz="2200" dirty="0"/>
              <a:t>pinscher</a:t>
            </a:r>
            <a:r>
              <a:rPr sz="2200" spc="-30" dirty="0"/>
              <a:t> </a:t>
            </a:r>
            <a:r>
              <a:rPr sz="2200" dirty="0"/>
              <a:t>and</a:t>
            </a:r>
            <a:r>
              <a:rPr sz="2200" spc="-65" dirty="0"/>
              <a:t> </a:t>
            </a:r>
            <a:r>
              <a:rPr sz="2200" dirty="0"/>
              <a:t>a</a:t>
            </a:r>
            <a:r>
              <a:rPr sz="2200" spc="-10" dirty="0"/>
              <a:t> </a:t>
            </a:r>
            <a:r>
              <a:rPr sz="2200" dirty="0"/>
              <a:t>good</a:t>
            </a:r>
            <a:r>
              <a:rPr sz="2200" spc="-40" dirty="0"/>
              <a:t> </a:t>
            </a:r>
            <a:r>
              <a:rPr sz="2200" spc="-20" dirty="0"/>
              <a:t>dog.</a:t>
            </a:r>
          </a:p>
          <a:p>
            <a:pPr marL="128270" indent="0">
              <a:lnSpc>
                <a:spcPts val="2365"/>
              </a:lnSpc>
              <a:buNone/>
            </a:pPr>
            <a:r>
              <a:rPr lang="en-US" sz="2200" dirty="0"/>
              <a:t>        </a:t>
            </a:r>
            <a:r>
              <a:rPr sz="2200" dirty="0" err="1"/>
              <a:t>gooddog</a:t>
            </a:r>
            <a:r>
              <a:rPr sz="2200" dirty="0"/>
              <a:t>(emma)</a:t>
            </a:r>
            <a:r>
              <a:rPr sz="2200" spc="-80" dirty="0"/>
              <a:t> </a:t>
            </a:r>
            <a:r>
              <a:rPr sz="2200" dirty="0">
                <a:latin typeface="Cambria Math"/>
                <a:cs typeface="Cambria Math"/>
              </a:rPr>
              <a:t>∧</a:t>
            </a:r>
            <a:r>
              <a:rPr sz="2200" spc="50" dirty="0">
                <a:latin typeface="Cambria Math"/>
                <a:cs typeface="Cambria Math"/>
              </a:rPr>
              <a:t> </a:t>
            </a:r>
            <a:r>
              <a:rPr sz="2200" dirty="0"/>
              <a:t>isa(emma,</a:t>
            </a:r>
            <a:r>
              <a:rPr sz="2200" spc="-75" dirty="0"/>
              <a:t> </a:t>
            </a:r>
            <a:r>
              <a:rPr sz="2200" spc="-10" dirty="0"/>
              <a:t>doberman)</a:t>
            </a:r>
          </a:p>
          <a:p>
            <a:pPr marL="356870" indent="-344805">
              <a:lnSpc>
                <a:spcPts val="2390"/>
              </a:lnSpc>
              <a:buFont typeface="Arial"/>
              <a:buChar char="•"/>
              <a:tabLst>
                <a:tab pos="356870" algn="l"/>
                <a:tab pos="357505" algn="l"/>
              </a:tabLst>
            </a:pPr>
            <a:r>
              <a:rPr sz="2200" dirty="0"/>
              <a:t>All</a:t>
            </a:r>
            <a:r>
              <a:rPr sz="2200" spc="5" dirty="0"/>
              <a:t> </a:t>
            </a:r>
            <a:r>
              <a:rPr sz="2200" dirty="0"/>
              <a:t>basketball</a:t>
            </a:r>
            <a:r>
              <a:rPr sz="2200" spc="-40" dirty="0"/>
              <a:t> </a:t>
            </a:r>
            <a:r>
              <a:rPr sz="2200" dirty="0"/>
              <a:t>players</a:t>
            </a:r>
            <a:r>
              <a:rPr sz="2200" spc="-40" dirty="0"/>
              <a:t> </a:t>
            </a:r>
            <a:r>
              <a:rPr sz="2200" dirty="0"/>
              <a:t>are</a:t>
            </a:r>
            <a:r>
              <a:rPr sz="2200" spc="-45" dirty="0"/>
              <a:t> </a:t>
            </a:r>
            <a:r>
              <a:rPr sz="2200" dirty="0"/>
              <a:t>tall.</a:t>
            </a:r>
            <a:r>
              <a:rPr sz="2200" spc="-60" dirty="0"/>
              <a:t> </a:t>
            </a:r>
            <a:r>
              <a:rPr sz="2200" dirty="0">
                <a:latin typeface="Cambria Math"/>
                <a:cs typeface="Cambria Math"/>
              </a:rPr>
              <a:t>∀</a:t>
            </a:r>
            <a:r>
              <a:rPr sz="2200" spc="105" dirty="0">
                <a:latin typeface="Cambria Math"/>
                <a:cs typeface="Cambria Math"/>
              </a:rPr>
              <a:t> </a:t>
            </a:r>
            <a:r>
              <a:rPr sz="2200" dirty="0"/>
              <a:t>X</a:t>
            </a:r>
            <a:r>
              <a:rPr sz="2200" spc="-25" dirty="0"/>
              <a:t> </a:t>
            </a:r>
            <a:r>
              <a:rPr sz="2200" spc="-10" dirty="0"/>
              <a:t>(basketball_player(X)</a:t>
            </a:r>
            <a:r>
              <a:rPr lang="en-US" sz="2200" spc="-10" dirty="0"/>
              <a:t> </a:t>
            </a:r>
            <a:r>
              <a:rPr sz="2200" dirty="0"/>
              <a:t>→</a:t>
            </a:r>
            <a:r>
              <a:rPr sz="2200" spc="-15" dirty="0"/>
              <a:t> </a:t>
            </a:r>
            <a:r>
              <a:rPr sz="2200" spc="-10" dirty="0"/>
              <a:t>tall(X))</a:t>
            </a:r>
          </a:p>
          <a:p>
            <a:pPr marL="356870" indent="-344805">
              <a:lnSpc>
                <a:spcPts val="2630"/>
              </a:lnSpc>
              <a:spcBef>
                <a:spcPts val="5"/>
              </a:spcBef>
              <a:buFont typeface="Arial"/>
              <a:buChar char="•"/>
              <a:tabLst>
                <a:tab pos="356870" algn="l"/>
                <a:tab pos="357505" algn="l"/>
              </a:tabLst>
            </a:pPr>
            <a:r>
              <a:rPr sz="2200" dirty="0"/>
              <a:t>Some</a:t>
            </a:r>
            <a:r>
              <a:rPr sz="2200" spc="-20" dirty="0"/>
              <a:t> </a:t>
            </a:r>
            <a:r>
              <a:rPr sz="2200" dirty="0"/>
              <a:t>people</a:t>
            </a:r>
            <a:r>
              <a:rPr sz="2200" spc="-35" dirty="0"/>
              <a:t> </a:t>
            </a:r>
            <a:r>
              <a:rPr sz="2200" dirty="0"/>
              <a:t>like</a:t>
            </a:r>
            <a:r>
              <a:rPr sz="2200" spc="-85" dirty="0"/>
              <a:t> </a:t>
            </a:r>
            <a:r>
              <a:rPr sz="2200" spc="-10" dirty="0"/>
              <a:t>anchovies.</a:t>
            </a:r>
          </a:p>
          <a:p>
            <a:pPr marL="12065" indent="0">
              <a:lnSpc>
                <a:spcPts val="2630"/>
              </a:lnSpc>
              <a:buNone/>
              <a:tabLst>
                <a:tab pos="356870" algn="l"/>
                <a:tab pos="357505" algn="l"/>
              </a:tabLst>
            </a:pPr>
            <a:r>
              <a:rPr lang="en-US" sz="2200" dirty="0">
                <a:latin typeface="Cambria Math"/>
                <a:cs typeface="Cambria Math"/>
              </a:rPr>
              <a:t>       </a:t>
            </a:r>
            <a:r>
              <a:rPr sz="2200" dirty="0">
                <a:latin typeface="Cambria Math"/>
                <a:cs typeface="Cambria Math"/>
              </a:rPr>
              <a:t>∃</a:t>
            </a:r>
            <a:r>
              <a:rPr sz="2200" spc="75" dirty="0">
                <a:latin typeface="Cambria Math"/>
                <a:cs typeface="Cambria Math"/>
              </a:rPr>
              <a:t> </a:t>
            </a:r>
            <a:r>
              <a:rPr sz="2200" dirty="0"/>
              <a:t>X</a:t>
            </a:r>
            <a:r>
              <a:rPr sz="2200" spc="-45" dirty="0"/>
              <a:t> </a:t>
            </a:r>
            <a:r>
              <a:rPr sz="2200" dirty="0"/>
              <a:t>(person(X)</a:t>
            </a:r>
            <a:r>
              <a:rPr sz="2200" spc="20" dirty="0"/>
              <a:t> </a:t>
            </a:r>
            <a:r>
              <a:rPr sz="2200" dirty="0">
                <a:latin typeface="Cambria Math"/>
                <a:cs typeface="Cambria Math"/>
              </a:rPr>
              <a:t>∧</a:t>
            </a:r>
            <a:r>
              <a:rPr sz="2200" spc="85" dirty="0">
                <a:latin typeface="Cambria Math"/>
                <a:cs typeface="Cambria Math"/>
              </a:rPr>
              <a:t> </a:t>
            </a:r>
            <a:r>
              <a:rPr sz="2200" dirty="0"/>
              <a:t>likes(X,</a:t>
            </a:r>
            <a:r>
              <a:rPr sz="2200" spc="-50" dirty="0"/>
              <a:t> </a:t>
            </a:r>
            <a:r>
              <a:rPr sz="2200" spc="-10" dirty="0"/>
              <a:t>anchovies))</a:t>
            </a:r>
          </a:p>
          <a:p>
            <a:pPr marL="356870" indent="-344805">
              <a:lnSpc>
                <a:spcPct val="100000"/>
              </a:lnSpc>
              <a:spcBef>
                <a:spcPts val="25"/>
              </a:spcBef>
              <a:buFont typeface="Arial"/>
              <a:buChar char="•"/>
              <a:tabLst>
                <a:tab pos="356870" algn="l"/>
                <a:tab pos="357505" algn="l"/>
              </a:tabLst>
            </a:pPr>
            <a:r>
              <a:rPr sz="2200" dirty="0"/>
              <a:t>If</a:t>
            </a:r>
            <a:r>
              <a:rPr sz="2200" spc="-60" dirty="0"/>
              <a:t> </a:t>
            </a:r>
            <a:r>
              <a:rPr sz="2200" dirty="0"/>
              <a:t>wishes</a:t>
            </a:r>
            <a:r>
              <a:rPr sz="2200" spc="-50" dirty="0"/>
              <a:t> </a:t>
            </a:r>
            <a:r>
              <a:rPr sz="2200" dirty="0"/>
              <a:t>were</a:t>
            </a:r>
            <a:r>
              <a:rPr sz="2200" spc="-25" dirty="0"/>
              <a:t> </a:t>
            </a:r>
            <a:r>
              <a:rPr sz="2200" dirty="0"/>
              <a:t>horses,</a:t>
            </a:r>
            <a:r>
              <a:rPr sz="2200" spc="-65" dirty="0"/>
              <a:t> </a:t>
            </a:r>
            <a:r>
              <a:rPr sz="2200" dirty="0"/>
              <a:t>beggars</a:t>
            </a:r>
            <a:r>
              <a:rPr sz="2200" spc="-25" dirty="0"/>
              <a:t> </a:t>
            </a:r>
            <a:r>
              <a:rPr sz="2200" dirty="0"/>
              <a:t>would</a:t>
            </a:r>
            <a:r>
              <a:rPr sz="2200" spc="-80" dirty="0"/>
              <a:t> </a:t>
            </a:r>
            <a:r>
              <a:rPr sz="2200" spc="-10" dirty="0"/>
              <a:t>ride.</a:t>
            </a:r>
          </a:p>
          <a:p>
            <a:pPr marL="12065" indent="0">
              <a:lnSpc>
                <a:spcPct val="100000"/>
              </a:lnSpc>
              <a:buNone/>
              <a:tabLst>
                <a:tab pos="356870" algn="l"/>
                <a:tab pos="357505" algn="l"/>
              </a:tabLst>
            </a:pPr>
            <a:r>
              <a:rPr lang="en-US" sz="2200" dirty="0"/>
              <a:t>      </a:t>
            </a:r>
            <a:r>
              <a:rPr sz="2200" dirty="0"/>
              <a:t>equal(wishes,</a:t>
            </a:r>
            <a:r>
              <a:rPr sz="2200" spc="-95" dirty="0"/>
              <a:t> </a:t>
            </a:r>
            <a:r>
              <a:rPr sz="2200" dirty="0"/>
              <a:t>horses)</a:t>
            </a:r>
            <a:r>
              <a:rPr sz="2200" spc="-75" dirty="0"/>
              <a:t> </a:t>
            </a:r>
            <a:r>
              <a:rPr sz="2200" dirty="0"/>
              <a:t>→</a:t>
            </a:r>
            <a:r>
              <a:rPr sz="2200" spc="-25" dirty="0"/>
              <a:t> </a:t>
            </a:r>
            <a:r>
              <a:rPr sz="2200" spc="-10" dirty="0"/>
              <a:t>ride(beggars)</a:t>
            </a:r>
          </a:p>
          <a:p>
            <a:pPr marL="356870" indent="-344805">
              <a:lnSpc>
                <a:spcPts val="2630"/>
              </a:lnSpc>
              <a:spcBef>
                <a:spcPts val="5"/>
              </a:spcBef>
              <a:buFont typeface="Arial"/>
              <a:buChar char="•"/>
              <a:tabLst>
                <a:tab pos="356870" algn="l"/>
                <a:tab pos="357505" algn="l"/>
              </a:tabLst>
            </a:pPr>
            <a:r>
              <a:rPr sz="2200" dirty="0"/>
              <a:t>Nobody</a:t>
            </a:r>
            <a:r>
              <a:rPr sz="2200" spc="-30" dirty="0"/>
              <a:t> </a:t>
            </a:r>
            <a:r>
              <a:rPr sz="2200" dirty="0"/>
              <a:t>likes</a:t>
            </a:r>
            <a:r>
              <a:rPr sz="2200" spc="-80" dirty="0"/>
              <a:t> </a:t>
            </a:r>
            <a:r>
              <a:rPr sz="2200" spc="-10" dirty="0"/>
              <a:t>taxes.</a:t>
            </a:r>
          </a:p>
          <a:p>
            <a:pPr marL="356870" indent="-344805">
              <a:lnSpc>
                <a:spcPts val="2630"/>
              </a:lnSpc>
              <a:buFont typeface="Arial"/>
              <a:buChar char="•"/>
              <a:tabLst>
                <a:tab pos="356870" algn="l"/>
                <a:tab pos="357505" algn="l"/>
              </a:tabLst>
            </a:pPr>
            <a:r>
              <a:rPr sz="2200" dirty="0"/>
              <a:t>¬</a:t>
            </a:r>
            <a:r>
              <a:rPr sz="2200" spc="-15" dirty="0"/>
              <a:t> </a:t>
            </a:r>
            <a:r>
              <a:rPr sz="2200" dirty="0">
                <a:latin typeface="Cambria Math"/>
                <a:cs typeface="Cambria Math"/>
              </a:rPr>
              <a:t>∃</a:t>
            </a:r>
            <a:r>
              <a:rPr sz="2200" spc="105" dirty="0">
                <a:latin typeface="Cambria Math"/>
                <a:cs typeface="Cambria Math"/>
              </a:rPr>
              <a:t> </a:t>
            </a:r>
            <a:r>
              <a:rPr sz="2200" dirty="0"/>
              <a:t>X</a:t>
            </a:r>
            <a:r>
              <a:rPr sz="2200" spc="5" dirty="0"/>
              <a:t> </a:t>
            </a:r>
            <a:r>
              <a:rPr sz="2200" dirty="0"/>
              <a:t>likes(X,</a:t>
            </a:r>
            <a:r>
              <a:rPr sz="2200" spc="-55" dirty="0"/>
              <a:t> </a:t>
            </a:r>
            <a:r>
              <a:rPr sz="2200" spc="-10" dirty="0"/>
              <a:t>taxes)</a:t>
            </a:r>
          </a:p>
        </p:txBody>
      </p:sp>
    </p:spTree>
  </p:cSld>
  <p:clrMapOvr>
    <a:masterClrMapping/>
  </p:clrMapOvr>
  <mc:AlternateContent xmlns:mc="http://schemas.openxmlformats.org/markup-compatibility/2006">
    <mc:Choice xmlns:p14="http://schemas.microsoft.com/office/powerpoint/2010/main" Requires="p14">
      <p:transition spd="slow" p14:dur="2000" advTm="248351"/>
    </mc:Choice>
    <mc:Fallback>
      <p:transition spd="slow" advTm="24835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a:extLst>
              <a:ext uri="{FF2B5EF4-FFF2-40B4-BE49-F238E27FC236}">
                <a16:creationId xmlns:a16="http://schemas.microsoft.com/office/drawing/2014/main" id="{7AE65B14-6D15-60BF-0C7D-6F9FF570768E}"/>
              </a:ext>
            </a:extLst>
          </p:cNvPr>
          <p:cNvSpPr>
            <a:spLocks noGrp="1" noChangeArrowheads="1"/>
          </p:cNvSpPr>
          <p:nvPr>
            <p:ph type="title" idx="4294967295"/>
          </p:nvPr>
        </p:nvSpPr>
        <p:spPr>
          <a:xfrm>
            <a:off x="0" y="365125"/>
            <a:ext cx="10515600" cy="1325563"/>
          </a:xfrm>
        </p:spPr>
        <p:txBody>
          <a:bodyPr/>
          <a:lstStyle/>
          <a:p>
            <a:r>
              <a:rPr lang="en-GB" altLang="en-US" b="1" dirty="0">
                <a:solidFill>
                  <a:schemeClr val="bg1"/>
                </a:solidFill>
              </a:rPr>
              <a:t>Definition of Conceptual Graphs</a:t>
            </a:r>
          </a:p>
        </p:txBody>
      </p:sp>
      <p:sp>
        <p:nvSpPr>
          <p:cNvPr id="379907" name="Rectangle 3">
            <a:extLst>
              <a:ext uri="{FF2B5EF4-FFF2-40B4-BE49-F238E27FC236}">
                <a16:creationId xmlns:a16="http://schemas.microsoft.com/office/drawing/2014/main" id="{8EE242F4-0FB5-86EE-9AAD-6896FD6BD133}"/>
              </a:ext>
            </a:extLst>
          </p:cNvPr>
          <p:cNvSpPr>
            <a:spLocks noGrp="1" noChangeArrowheads="1"/>
          </p:cNvSpPr>
          <p:nvPr>
            <p:ph type="body" idx="4294967295"/>
          </p:nvPr>
        </p:nvSpPr>
        <p:spPr>
          <a:xfrm>
            <a:off x="838200" y="1860131"/>
            <a:ext cx="10515600" cy="4351338"/>
          </a:xfrm>
        </p:spPr>
        <p:txBody>
          <a:bodyPr/>
          <a:lstStyle/>
          <a:p>
            <a:pPr>
              <a:buFontTx/>
              <a:buNone/>
            </a:pPr>
            <a:r>
              <a:rPr lang="en-GB" altLang="en-US" dirty="0"/>
              <a:t>A conceptual graph consists of concept nodes and relation nodes</a:t>
            </a:r>
          </a:p>
          <a:p>
            <a:pPr marL="687388" lvl="1" indent="-230188"/>
            <a:r>
              <a:rPr lang="en-GB" altLang="en-US" dirty="0"/>
              <a:t> The </a:t>
            </a:r>
            <a:r>
              <a:rPr lang="en-GB" altLang="en-US" sz="2800" b="1" dirty="0"/>
              <a:t>concept nodes</a:t>
            </a:r>
            <a:r>
              <a:rPr lang="en-GB" altLang="en-US" dirty="0"/>
              <a:t> represent entities, attributes, states, and events</a:t>
            </a:r>
          </a:p>
          <a:p>
            <a:pPr marL="687388" lvl="1" indent="-230188">
              <a:buNone/>
            </a:pPr>
            <a:r>
              <a:rPr lang="en-GB" altLang="en-US" dirty="0"/>
              <a:t>        </a:t>
            </a:r>
            <a:r>
              <a:rPr lang="en-GB" altLang="en-US" b="1" dirty="0"/>
              <a:t>concept nodes</a:t>
            </a:r>
            <a:r>
              <a:rPr lang="en-GB" altLang="en-US" dirty="0"/>
              <a:t> represent either: </a:t>
            </a:r>
          </a:p>
          <a:p>
            <a:pPr marL="687388" lvl="1" indent="-230188">
              <a:buNone/>
            </a:pPr>
            <a:r>
              <a:rPr lang="en-GB" altLang="en-US" dirty="0"/>
              <a:t>         a- </a:t>
            </a:r>
            <a:r>
              <a:rPr lang="en-GB" altLang="en-US" b="1" dirty="0"/>
              <a:t>Concrete concepts: </a:t>
            </a:r>
            <a:r>
              <a:rPr lang="en-GB" altLang="en-US" dirty="0"/>
              <a:t>such as a cat, telephone, or restaurant, are characterized by our ability to form an image of them in our minds.</a:t>
            </a:r>
          </a:p>
          <a:p>
            <a:pPr marL="687388" lvl="1" indent="-230188">
              <a:buNone/>
            </a:pPr>
            <a:r>
              <a:rPr lang="en-GB" altLang="en-US" dirty="0"/>
              <a:t>         b- </a:t>
            </a:r>
            <a:r>
              <a:rPr lang="en-GB" altLang="en-US" b="1" dirty="0"/>
              <a:t>abstract concepts: </a:t>
            </a:r>
            <a:r>
              <a:rPr lang="en-GB" altLang="en-US" dirty="0"/>
              <a:t>include things such as love, beauty, and loyalty that do not correspond to image in our minds.</a:t>
            </a:r>
            <a:r>
              <a:rPr lang="en-GB" altLang="en-US" b="1" dirty="0"/>
              <a:t> </a:t>
            </a:r>
            <a:endParaRPr lang="en-GB" altLang="en-US" dirty="0"/>
          </a:p>
          <a:p>
            <a:pPr marL="687388" lvl="1" indent="-230188"/>
            <a:r>
              <a:rPr lang="en-GB" altLang="en-US" dirty="0"/>
              <a:t> The </a:t>
            </a:r>
            <a:r>
              <a:rPr lang="en-GB" altLang="en-US" sz="2800" b="1" dirty="0"/>
              <a:t>relation nodes</a:t>
            </a:r>
            <a:r>
              <a:rPr lang="en-GB" altLang="en-US" dirty="0"/>
              <a:t> show how the concepts are interconnected.</a:t>
            </a:r>
          </a:p>
          <a:p>
            <a:pPr marL="687388" lvl="1" indent="-230188">
              <a:buNone/>
            </a:pPr>
            <a:endParaRPr lang="en-GB"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86105"/>
    </mc:Choice>
    <mc:Fallback>
      <p:transition spd="slow" advTm="8610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a:extLst>
              <a:ext uri="{FF2B5EF4-FFF2-40B4-BE49-F238E27FC236}">
                <a16:creationId xmlns:a16="http://schemas.microsoft.com/office/drawing/2014/main" id="{207102FF-0F52-4C24-72DE-5AA23E696987}"/>
              </a:ext>
            </a:extLst>
          </p:cNvPr>
          <p:cNvSpPr>
            <a:spLocks noGrp="1" noChangeArrowheads="1"/>
          </p:cNvSpPr>
          <p:nvPr>
            <p:ph type="title" idx="4294967295"/>
          </p:nvPr>
        </p:nvSpPr>
        <p:spPr>
          <a:xfrm>
            <a:off x="638355" y="287487"/>
            <a:ext cx="10515600" cy="1325563"/>
          </a:xfrm>
        </p:spPr>
        <p:txBody>
          <a:bodyPr/>
          <a:lstStyle/>
          <a:p>
            <a:r>
              <a:rPr lang="en-GB" altLang="en-US" b="1" dirty="0">
                <a:solidFill>
                  <a:schemeClr val="bg1"/>
                </a:solidFill>
              </a:rPr>
              <a:t>A Graph-Theoretic Definition</a:t>
            </a:r>
          </a:p>
        </p:txBody>
      </p:sp>
      <p:sp>
        <p:nvSpPr>
          <p:cNvPr id="378883" name="Rectangle 3">
            <a:extLst>
              <a:ext uri="{FF2B5EF4-FFF2-40B4-BE49-F238E27FC236}">
                <a16:creationId xmlns:a16="http://schemas.microsoft.com/office/drawing/2014/main" id="{41936112-D267-55A1-3F32-30083E3F5A9E}"/>
              </a:ext>
            </a:extLst>
          </p:cNvPr>
          <p:cNvSpPr>
            <a:spLocks noGrp="1" noChangeArrowheads="1"/>
          </p:cNvSpPr>
          <p:nvPr>
            <p:ph type="body" idx="4294967295"/>
          </p:nvPr>
        </p:nvSpPr>
        <p:spPr>
          <a:xfrm>
            <a:off x="1000664" y="1690688"/>
            <a:ext cx="10515600" cy="4351338"/>
          </a:xfrm>
        </p:spPr>
        <p:txBody>
          <a:bodyPr/>
          <a:lstStyle/>
          <a:p>
            <a:r>
              <a:rPr lang="en-GB" altLang="en-US" dirty="0"/>
              <a:t>Conceptual Graphs are </a:t>
            </a:r>
            <a:r>
              <a:rPr lang="en-GB" altLang="en-US" b="1" dirty="0"/>
              <a:t>finite</a:t>
            </a:r>
            <a:r>
              <a:rPr lang="en-GB" altLang="en-US" dirty="0"/>
              <a:t>, </a:t>
            </a:r>
            <a:r>
              <a:rPr lang="en-GB" altLang="en-US" b="1" dirty="0"/>
              <a:t>connected</a:t>
            </a:r>
            <a:r>
              <a:rPr lang="en-GB" altLang="en-US" dirty="0"/>
              <a:t>, </a:t>
            </a:r>
            <a:r>
              <a:rPr lang="en-GB" altLang="en-US" b="1" dirty="0"/>
              <a:t>bipartite</a:t>
            </a:r>
            <a:r>
              <a:rPr lang="en-GB" altLang="en-US" dirty="0"/>
              <a:t> graphs.</a:t>
            </a:r>
          </a:p>
          <a:p>
            <a:endParaRPr lang="en-GB" altLang="en-US" dirty="0"/>
          </a:p>
          <a:p>
            <a:pPr lvl="1"/>
            <a:r>
              <a:rPr lang="en-GB" altLang="en-US" b="1" dirty="0"/>
              <a:t>Finite</a:t>
            </a:r>
            <a:r>
              <a:rPr lang="en-GB" altLang="en-US" dirty="0"/>
              <a:t>: because any graph (in 'human brain' or 'computer storage') can only have a finite number of concepts and conceptual relations.</a:t>
            </a:r>
          </a:p>
          <a:p>
            <a:pPr lvl="1"/>
            <a:endParaRPr lang="en-GB" altLang="en-US" dirty="0"/>
          </a:p>
          <a:p>
            <a:pPr lvl="1"/>
            <a:r>
              <a:rPr lang="en-GB" altLang="en-US" b="1" dirty="0"/>
              <a:t>Connected</a:t>
            </a:r>
            <a:r>
              <a:rPr lang="en-GB" altLang="en-US" dirty="0"/>
              <a:t>: because two parts that are not connected would simply be called two conceptual graphs.</a:t>
            </a:r>
          </a:p>
          <a:p>
            <a:pPr lvl="1"/>
            <a:endParaRPr lang="en-GB" altLang="en-US" dirty="0"/>
          </a:p>
          <a:p>
            <a:pPr lvl="1"/>
            <a:r>
              <a:rPr lang="en-GB" altLang="en-US" b="1" dirty="0"/>
              <a:t>Bipartite</a:t>
            </a:r>
            <a:r>
              <a:rPr lang="en-GB" altLang="en-US" dirty="0"/>
              <a:t>: because there are two different kinds of nodes: </a:t>
            </a:r>
            <a:r>
              <a:rPr lang="en-GB" altLang="en-US" b="1" dirty="0"/>
              <a:t>concepts</a:t>
            </a:r>
            <a:r>
              <a:rPr lang="en-GB" altLang="en-US" dirty="0"/>
              <a:t> and </a:t>
            </a:r>
            <a:r>
              <a:rPr lang="en-GB" altLang="en-US" b="1" dirty="0"/>
              <a:t>conceptual relations</a:t>
            </a:r>
            <a:r>
              <a:rPr lang="en-GB" altLang="en-US" dirty="0"/>
              <a:t>, and every </a:t>
            </a:r>
            <a:r>
              <a:rPr lang="en-GB" altLang="en-US" b="1" dirty="0"/>
              <a:t>arc</a:t>
            </a:r>
            <a:r>
              <a:rPr lang="en-GB" altLang="en-US" dirty="0"/>
              <a:t> links a node of one kind to a node of another kind</a:t>
            </a:r>
          </a:p>
        </p:txBody>
      </p:sp>
    </p:spTree>
  </p:cSld>
  <p:clrMapOvr>
    <a:masterClrMapping/>
  </p:clrMapOvr>
  <mc:AlternateContent xmlns:mc="http://schemas.openxmlformats.org/markup-compatibility/2006">
    <mc:Choice xmlns:p14="http://schemas.microsoft.com/office/powerpoint/2010/main" Requires="p14">
      <p:transition spd="slow" p14:dur="2000" advTm="65652"/>
    </mc:Choice>
    <mc:Fallback>
      <p:transition spd="slow" advTm="6565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3" name="Rectangle 3">
            <a:extLst>
              <a:ext uri="{FF2B5EF4-FFF2-40B4-BE49-F238E27FC236}">
                <a16:creationId xmlns:a16="http://schemas.microsoft.com/office/drawing/2014/main" id="{FFE0912D-0C7D-AD73-478C-012E6B8F44E6}"/>
              </a:ext>
            </a:extLst>
          </p:cNvPr>
          <p:cNvSpPr>
            <a:spLocks noGrp="1" noChangeArrowheads="1"/>
          </p:cNvSpPr>
          <p:nvPr>
            <p:ph type="body" idx="4294967295"/>
          </p:nvPr>
        </p:nvSpPr>
        <p:spPr>
          <a:xfrm>
            <a:off x="1509622" y="1981200"/>
            <a:ext cx="7772400" cy="2625725"/>
          </a:xfrm>
        </p:spPr>
        <p:txBody>
          <a:bodyPr>
            <a:normAutofit fontScale="92500"/>
          </a:bodyPr>
          <a:lstStyle/>
          <a:p>
            <a:r>
              <a:rPr lang="en-US" altLang="en-US" dirty="0"/>
              <a:t>A relation of arity </a:t>
            </a:r>
            <a:r>
              <a:rPr lang="en-US" altLang="en-US" b="1" dirty="0"/>
              <a:t>n</a:t>
            </a:r>
            <a:r>
              <a:rPr lang="en-US" altLang="en-US" dirty="0"/>
              <a:t> is represented by a conceptual relation node having n arcs.</a:t>
            </a:r>
          </a:p>
          <a:p>
            <a:r>
              <a:rPr lang="en-US" altLang="en-US" dirty="0"/>
              <a:t>Each conceptual graph represents a single proposition.</a:t>
            </a:r>
          </a:p>
          <a:p>
            <a:r>
              <a:rPr lang="en-US" altLang="en-US" dirty="0"/>
              <a:t>A typical knowledge base will contain a number of such graphs.</a:t>
            </a:r>
          </a:p>
          <a:p>
            <a:r>
              <a:rPr lang="en-US" altLang="en-US" dirty="0"/>
              <a:t>Graphs may be arbitrarily complex but must be finite. </a:t>
            </a:r>
          </a:p>
        </p:txBody>
      </p:sp>
    </p:spTree>
  </p:cSld>
  <p:clrMapOvr>
    <a:masterClrMapping/>
  </p:clrMapOvr>
  <mc:AlternateContent xmlns:mc="http://schemas.openxmlformats.org/markup-compatibility/2006">
    <mc:Choice xmlns:p14="http://schemas.microsoft.com/office/powerpoint/2010/main" Requires="p14">
      <p:transition spd="slow" p14:dur="2000" advTm="48865"/>
    </mc:Choice>
    <mc:Fallback>
      <p:transition spd="slow" advTm="4886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a:extLst>
              <a:ext uri="{FF2B5EF4-FFF2-40B4-BE49-F238E27FC236}">
                <a16:creationId xmlns:a16="http://schemas.microsoft.com/office/drawing/2014/main" id="{24DA45CE-877D-C6AB-643E-6B0F5D812077}"/>
              </a:ext>
            </a:extLst>
          </p:cNvPr>
          <p:cNvSpPr>
            <a:spLocks noChangeArrowheads="1"/>
          </p:cNvSpPr>
          <p:nvPr/>
        </p:nvSpPr>
        <p:spPr bwMode="auto">
          <a:xfrm>
            <a:off x="1597026" y="304801"/>
            <a:ext cx="90709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1435100" indent="-1435100" algn="ctr">
              <a:defRPr sz="3200" b="1">
                <a:solidFill>
                  <a:srgbClr val="000A3C"/>
                </a:solidFill>
                <a:effectLst>
                  <a:outerShdw blurRad="38100" dist="38100" dir="2700000" algn="tl">
                    <a:srgbClr val="C0C0C0"/>
                  </a:outerShdw>
                </a:effectLst>
                <a:latin typeface="Times New Roman" panose="02020603050405020304" pitchFamily="18" charset="0"/>
              </a:defRPr>
            </a:lvl1pPr>
            <a:lvl2pPr marL="1435100" indent="-1435100" algn="ctr">
              <a:defRPr sz="3200" b="1">
                <a:solidFill>
                  <a:srgbClr val="000A3C"/>
                </a:solidFill>
                <a:effectLst>
                  <a:outerShdw blurRad="38100" dist="38100" dir="2700000" algn="tl">
                    <a:srgbClr val="C0C0C0"/>
                  </a:outerShdw>
                </a:effectLst>
                <a:latin typeface="Times New Roman" panose="02020603050405020304" pitchFamily="18" charset="0"/>
              </a:defRPr>
            </a:lvl2pPr>
            <a:lvl3pPr marL="1435100" indent="-1435100" algn="ctr">
              <a:defRPr sz="3200" b="1">
                <a:solidFill>
                  <a:srgbClr val="000A3C"/>
                </a:solidFill>
                <a:effectLst>
                  <a:outerShdw blurRad="38100" dist="38100" dir="2700000" algn="tl">
                    <a:srgbClr val="C0C0C0"/>
                  </a:outerShdw>
                </a:effectLst>
                <a:latin typeface="Times New Roman" panose="02020603050405020304" pitchFamily="18" charset="0"/>
              </a:defRPr>
            </a:lvl3pPr>
            <a:lvl4pPr marL="1435100" indent="-1435100" algn="ctr">
              <a:defRPr sz="3200" b="1">
                <a:solidFill>
                  <a:srgbClr val="000A3C"/>
                </a:solidFill>
                <a:effectLst>
                  <a:outerShdw blurRad="38100" dist="38100" dir="2700000" algn="tl">
                    <a:srgbClr val="C0C0C0"/>
                  </a:outerShdw>
                </a:effectLst>
                <a:latin typeface="Times New Roman" panose="02020603050405020304" pitchFamily="18" charset="0"/>
              </a:defRPr>
            </a:lvl4pPr>
            <a:lvl5pPr marL="1435100" indent="-1435100" algn="ctr">
              <a:defRPr sz="3200" b="1">
                <a:solidFill>
                  <a:srgbClr val="000A3C"/>
                </a:solidFill>
                <a:effectLst>
                  <a:outerShdw blurRad="38100" dist="38100" dir="2700000" algn="tl">
                    <a:srgbClr val="C0C0C0"/>
                  </a:outerShdw>
                </a:effectLst>
                <a:latin typeface="Times New Roman" panose="02020603050405020304" pitchFamily="18" charset="0"/>
              </a:defRPr>
            </a:lvl5pPr>
            <a:lvl6pPr marL="1892300" indent="-1435100" algn="ctr" fontAlgn="base">
              <a:spcBef>
                <a:spcPct val="0"/>
              </a:spcBef>
              <a:spcAft>
                <a:spcPct val="0"/>
              </a:spcAft>
              <a:defRPr sz="3200" b="1">
                <a:solidFill>
                  <a:srgbClr val="000A3C"/>
                </a:solidFill>
                <a:effectLst>
                  <a:outerShdw blurRad="38100" dist="38100" dir="2700000" algn="tl">
                    <a:srgbClr val="C0C0C0"/>
                  </a:outerShdw>
                </a:effectLst>
                <a:latin typeface="Times New Roman" panose="02020603050405020304" pitchFamily="18" charset="0"/>
              </a:defRPr>
            </a:lvl6pPr>
            <a:lvl7pPr marL="2349500" indent="-1435100" algn="ctr" fontAlgn="base">
              <a:spcBef>
                <a:spcPct val="0"/>
              </a:spcBef>
              <a:spcAft>
                <a:spcPct val="0"/>
              </a:spcAft>
              <a:defRPr sz="3200" b="1">
                <a:solidFill>
                  <a:srgbClr val="000A3C"/>
                </a:solidFill>
                <a:effectLst>
                  <a:outerShdw blurRad="38100" dist="38100" dir="2700000" algn="tl">
                    <a:srgbClr val="C0C0C0"/>
                  </a:outerShdw>
                </a:effectLst>
                <a:latin typeface="Times New Roman" panose="02020603050405020304" pitchFamily="18" charset="0"/>
              </a:defRPr>
            </a:lvl7pPr>
            <a:lvl8pPr marL="2806700" indent="-1435100" algn="ctr" fontAlgn="base">
              <a:spcBef>
                <a:spcPct val="0"/>
              </a:spcBef>
              <a:spcAft>
                <a:spcPct val="0"/>
              </a:spcAft>
              <a:defRPr sz="3200" b="1">
                <a:solidFill>
                  <a:srgbClr val="000A3C"/>
                </a:solidFill>
                <a:effectLst>
                  <a:outerShdw blurRad="38100" dist="38100" dir="2700000" algn="tl">
                    <a:srgbClr val="C0C0C0"/>
                  </a:outerShdw>
                </a:effectLst>
                <a:latin typeface="Times New Roman" panose="02020603050405020304" pitchFamily="18" charset="0"/>
              </a:defRPr>
            </a:lvl8pPr>
            <a:lvl9pPr marL="3263900" indent="-1435100" algn="ctr" fontAlgn="base">
              <a:spcBef>
                <a:spcPct val="0"/>
              </a:spcBef>
              <a:spcAft>
                <a:spcPct val="0"/>
              </a:spcAft>
              <a:defRPr sz="3200" b="1">
                <a:solidFill>
                  <a:srgbClr val="000A3C"/>
                </a:solidFill>
                <a:effectLst>
                  <a:outerShdw blurRad="38100" dist="38100" dir="2700000" algn="tl">
                    <a:srgbClr val="C0C0C0"/>
                  </a:outerShdw>
                </a:effectLst>
                <a:latin typeface="Times New Roman" panose="02020603050405020304" pitchFamily="18" charset="0"/>
              </a:defRPr>
            </a:lvl9pPr>
          </a:lstStyle>
          <a:p>
            <a:pPr algn="l"/>
            <a:r>
              <a:rPr lang="en-US" altLang="en-US" sz="1400" dirty="0">
                <a:solidFill>
                  <a:schemeClr val="bg1"/>
                </a:solidFill>
              </a:rPr>
              <a:t>Fig 7.14	Conceptual relations of different arities.</a:t>
            </a:r>
          </a:p>
        </p:txBody>
      </p:sp>
      <p:pic>
        <p:nvPicPr>
          <p:cNvPr id="410627" name="Picture 3">
            <a:extLst>
              <a:ext uri="{FF2B5EF4-FFF2-40B4-BE49-F238E27FC236}">
                <a16:creationId xmlns:a16="http://schemas.microsoft.com/office/drawing/2014/main" id="{8DB6A57D-0DE6-74B5-BF2B-E00A7E773F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2430" y="1636143"/>
            <a:ext cx="6103639" cy="441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628" name="Text Box 4">
            <a:extLst>
              <a:ext uri="{FF2B5EF4-FFF2-40B4-BE49-F238E27FC236}">
                <a16:creationId xmlns:a16="http://schemas.microsoft.com/office/drawing/2014/main" id="{0C616568-2EEC-EF3F-A479-3FEC5CBA7FE3}"/>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410629" name="Text Box 5">
            <a:extLst>
              <a:ext uri="{FF2B5EF4-FFF2-40B4-BE49-F238E27FC236}">
                <a16:creationId xmlns:a16="http://schemas.microsoft.com/office/drawing/2014/main" id="{E419A3E8-54F6-D20B-3BB7-FD7D6967A3C8}"/>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15</a:t>
            </a:r>
          </a:p>
        </p:txBody>
      </p:sp>
    </p:spTree>
  </p:cSld>
  <p:clrMapOvr>
    <a:masterClrMapping/>
  </p:clrMapOvr>
  <mc:AlternateContent xmlns:mc="http://schemas.openxmlformats.org/markup-compatibility/2006">
    <mc:Choice xmlns:p14="http://schemas.microsoft.com/office/powerpoint/2010/main" Requires="p14">
      <p:transition spd="slow" p14:dur="2000" advTm="43573"/>
    </mc:Choice>
    <mc:Fallback>
      <p:transition spd="slow" advTm="43573"/>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1" name="Rectangle 3">
            <a:extLst>
              <a:ext uri="{FF2B5EF4-FFF2-40B4-BE49-F238E27FC236}">
                <a16:creationId xmlns:a16="http://schemas.microsoft.com/office/drawing/2014/main" id="{0A803082-9E47-83F1-51F2-D8D761FC5753}"/>
              </a:ext>
            </a:extLst>
          </p:cNvPr>
          <p:cNvSpPr>
            <a:spLocks noGrp="1" noChangeArrowheads="1"/>
          </p:cNvSpPr>
          <p:nvPr>
            <p:ph type="body" idx="4294967295"/>
          </p:nvPr>
        </p:nvSpPr>
        <p:spPr>
          <a:xfrm>
            <a:off x="1196196" y="1903023"/>
            <a:ext cx="9195760" cy="4126841"/>
          </a:xfrm>
        </p:spPr>
        <p:txBody>
          <a:bodyPr>
            <a:normAutofit lnSpcReduction="10000"/>
          </a:bodyPr>
          <a:lstStyle/>
          <a:p>
            <a:r>
              <a:rPr lang="en-US" altLang="en-US"/>
              <a:t>In conceptual graphs CG, every concept is a unique individual of a particular type. Each box is labeled with a type label, which indicates the class or type of individual represented by that node.</a:t>
            </a:r>
          </a:p>
          <a:p>
            <a:r>
              <a:rPr lang="en-GB" altLang="en-US"/>
              <a:t>CG allows nodes to be labelled simultaneously with the name of the individual the node represents and its type.  The two are separated by a colon (":")</a:t>
            </a:r>
            <a:r>
              <a:rPr lang="en-US" altLang="en-US"/>
              <a:t> </a:t>
            </a:r>
          </a:p>
          <a:p>
            <a:r>
              <a:rPr lang="en-US" altLang="en-US"/>
              <a:t>Boxes with the same type label represent concepts of the same type; however, these boxes may or may not represent the same individual concept.</a:t>
            </a:r>
          </a:p>
          <a:p>
            <a:pPr>
              <a:buFontTx/>
              <a:buNone/>
            </a:pPr>
            <a:endParaRPr lang="en-US" altLang="en-US" dirty="0"/>
          </a:p>
        </p:txBody>
      </p:sp>
      <p:sp>
        <p:nvSpPr>
          <p:cNvPr id="2" name="TextBox 1">
            <a:extLst>
              <a:ext uri="{FF2B5EF4-FFF2-40B4-BE49-F238E27FC236}">
                <a16:creationId xmlns:a16="http://schemas.microsoft.com/office/drawing/2014/main" id="{DD02FB2B-9A4B-8ECD-22E9-043640B9D1FE}"/>
              </a:ext>
            </a:extLst>
          </p:cNvPr>
          <p:cNvSpPr txBox="1"/>
          <p:nvPr/>
        </p:nvSpPr>
        <p:spPr>
          <a:xfrm>
            <a:off x="3732362" y="828136"/>
            <a:ext cx="3462068" cy="1077218"/>
          </a:xfrm>
          <a:prstGeom prst="rect">
            <a:avLst/>
          </a:prstGeom>
          <a:noFill/>
        </p:spPr>
        <p:txBody>
          <a:bodyPr wrap="square" rtlCol="0">
            <a:spAutoFit/>
          </a:bodyPr>
          <a:lstStyle/>
          <a:p>
            <a:r>
              <a:rPr lang="en-GB" altLang="en-US" sz="3200" b="1" dirty="0">
                <a:solidFill>
                  <a:schemeClr val="bg1"/>
                </a:solidFill>
              </a:rPr>
              <a:t>Concept Nodes</a:t>
            </a:r>
            <a:endParaRPr lang="en-US" altLang="en-US" sz="3200" b="1" dirty="0">
              <a:solidFill>
                <a:schemeClr val="bg1"/>
              </a:solidFill>
            </a:endParaRPr>
          </a:p>
          <a:p>
            <a:endParaRPr lang="en-US" sz="3200" dirty="0"/>
          </a:p>
        </p:txBody>
      </p:sp>
    </p:spTree>
  </p:cSld>
  <p:clrMapOvr>
    <a:masterClrMapping/>
  </p:clrMapOvr>
  <mc:AlternateContent xmlns:mc="http://schemas.openxmlformats.org/markup-compatibility/2006">
    <mc:Choice xmlns:p14="http://schemas.microsoft.com/office/powerpoint/2010/main" Requires="p14">
      <p:transition spd="slow" p14:dur="2000" advTm="109030"/>
    </mc:Choice>
    <mc:Fallback>
      <p:transition spd="slow" advTm="1090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Text Box 2">
            <a:extLst>
              <a:ext uri="{FF2B5EF4-FFF2-40B4-BE49-F238E27FC236}">
                <a16:creationId xmlns:a16="http://schemas.microsoft.com/office/drawing/2014/main" id="{8BD86FDC-44EF-A1B2-D0A0-7B2990EEFB33}"/>
              </a:ext>
            </a:extLst>
          </p:cNvPr>
          <p:cNvSpPr txBox="1">
            <a:spLocks noChangeArrowheads="1"/>
          </p:cNvSpPr>
          <p:nvPr/>
        </p:nvSpPr>
        <p:spPr bwMode="auto">
          <a:xfrm>
            <a:off x="1488282" y="722907"/>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dirty="0">
                <a:solidFill>
                  <a:schemeClr val="bg1"/>
                </a:solidFill>
              </a:rPr>
              <a:t>Fig 7.15	Graph of “Mary gave John the book.”</a:t>
            </a:r>
          </a:p>
        </p:txBody>
      </p:sp>
      <p:pic>
        <p:nvPicPr>
          <p:cNvPr id="406531" name="Picture 3">
            <a:extLst>
              <a:ext uri="{FF2B5EF4-FFF2-40B4-BE49-F238E27FC236}">
                <a16:creationId xmlns:a16="http://schemas.microsoft.com/office/drawing/2014/main" id="{E2AD102D-584C-6E23-0BF6-4E05B9E77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0789" y="2533650"/>
            <a:ext cx="7210425" cy="179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6534" name="Text Box 6">
            <a:extLst>
              <a:ext uri="{FF2B5EF4-FFF2-40B4-BE49-F238E27FC236}">
                <a16:creationId xmlns:a16="http://schemas.microsoft.com/office/drawing/2014/main" id="{ADEB5B72-56C0-3528-8369-CF157CCBE466}"/>
              </a:ext>
            </a:extLst>
          </p:cNvPr>
          <p:cNvSpPr txBox="1">
            <a:spLocks noChangeArrowheads="1"/>
          </p:cNvSpPr>
          <p:nvPr/>
        </p:nvSpPr>
        <p:spPr bwMode="auto">
          <a:xfrm>
            <a:off x="2711451" y="5013325"/>
            <a:ext cx="6697663"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a:t>This graph uses conceptual relations to represent the cases of the verb “to give” and indicates the way in which conceptual graphs are used to model the semantics of natural language.</a:t>
            </a:r>
          </a:p>
        </p:txBody>
      </p:sp>
    </p:spTree>
  </p:cSld>
  <p:clrMapOvr>
    <a:masterClrMapping/>
  </p:clrMapOvr>
  <mc:AlternateContent xmlns:mc="http://schemas.openxmlformats.org/markup-compatibility/2006">
    <mc:Choice xmlns:p14="http://schemas.microsoft.com/office/powerpoint/2010/main" Requires="p14">
      <p:transition spd="slow" p14:dur="2000" advTm="59699"/>
    </mc:Choice>
    <mc:Fallback>
      <p:transition spd="slow" advTm="59699"/>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a:extLst>
              <a:ext uri="{FF2B5EF4-FFF2-40B4-BE49-F238E27FC236}">
                <a16:creationId xmlns:a16="http://schemas.microsoft.com/office/drawing/2014/main" id="{617B814A-9E13-8FB3-73A8-EC304D1978AB}"/>
              </a:ext>
            </a:extLst>
          </p:cNvPr>
          <p:cNvSpPr>
            <a:spLocks noGrp="1" noChangeArrowheads="1"/>
          </p:cNvSpPr>
          <p:nvPr>
            <p:ph type="title" idx="4294967295"/>
          </p:nvPr>
        </p:nvSpPr>
        <p:spPr>
          <a:xfrm>
            <a:off x="379562" y="347662"/>
            <a:ext cx="10515600" cy="1325563"/>
          </a:xfrm>
        </p:spPr>
        <p:txBody>
          <a:bodyPr/>
          <a:lstStyle/>
          <a:p>
            <a:r>
              <a:rPr lang="en-GB" altLang="en-US" b="1" dirty="0">
                <a:solidFill>
                  <a:schemeClr val="bg1"/>
                </a:solidFill>
              </a:rPr>
              <a:t>Concept Nodes: Unnamed Individuals</a:t>
            </a:r>
          </a:p>
        </p:txBody>
      </p:sp>
      <p:sp>
        <p:nvSpPr>
          <p:cNvPr id="399363" name="Rectangle 3">
            <a:extLst>
              <a:ext uri="{FF2B5EF4-FFF2-40B4-BE49-F238E27FC236}">
                <a16:creationId xmlns:a16="http://schemas.microsoft.com/office/drawing/2014/main" id="{9C1C616E-AFDE-F5AC-9C00-54A2B2E9C7C4}"/>
              </a:ext>
            </a:extLst>
          </p:cNvPr>
          <p:cNvSpPr>
            <a:spLocks noGrp="1" noChangeArrowheads="1"/>
          </p:cNvSpPr>
          <p:nvPr>
            <p:ph type="body" idx="4294967295"/>
          </p:nvPr>
        </p:nvSpPr>
        <p:spPr>
          <a:xfrm>
            <a:off x="621102" y="1799746"/>
            <a:ext cx="10515600" cy="4351338"/>
          </a:xfrm>
        </p:spPr>
        <p:txBody>
          <a:bodyPr>
            <a:normAutofit lnSpcReduction="10000"/>
          </a:bodyPr>
          <a:lstStyle/>
          <a:p>
            <a:r>
              <a:rPr lang="en-GB" altLang="en-US" dirty="0"/>
              <a:t>Consider the example that we do not know the name of a cat that is brown:</a:t>
            </a:r>
          </a:p>
          <a:p>
            <a:endParaRPr lang="en-GB" altLang="en-US" dirty="0"/>
          </a:p>
          <a:p>
            <a:endParaRPr lang="en-GB" altLang="en-US" dirty="0"/>
          </a:p>
          <a:p>
            <a:endParaRPr lang="en-GB" altLang="en-US" dirty="0"/>
          </a:p>
          <a:p>
            <a:r>
              <a:rPr lang="en-GB" altLang="en-US" dirty="0"/>
              <a:t>Each concept node in a CG may be used to represent specific but unnamed individuals.</a:t>
            </a:r>
          </a:p>
          <a:p>
            <a:r>
              <a:rPr lang="en-GB" altLang="en-US" dirty="0"/>
              <a:t>A unique token called a marker indicates each individual in the world of discourse.</a:t>
            </a:r>
          </a:p>
          <a:p>
            <a:r>
              <a:rPr lang="en-GB" altLang="en-US" dirty="0"/>
              <a:t>This marker is written as a number preceded by a #. </a:t>
            </a:r>
          </a:p>
        </p:txBody>
      </p:sp>
      <p:sp>
        <p:nvSpPr>
          <p:cNvPr id="399364" name="Rectangle 4">
            <a:extLst>
              <a:ext uri="{FF2B5EF4-FFF2-40B4-BE49-F238E27FC236}">
                <a16:creationId xmlns:a16="http://schemas.microsoft.com/office/drawing/2014/main" id="{E90C185B-BAB6-418A-8687-75996A43B999}"/>
              </a:ext>
            </a:extLst>
          </p:cNvPr>
          <p:cNvSpPr>
            <a:spLocks noChangeArrowheads="1"/>
          </p:cNvSpPr>
          <p:nvPr/>
        </p:nvSpPr>
        <p:spPr bwMode="auto">
          <a:xfrm>
            <a:off x="2895600" y="2743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cat: #12345</a:t>
            </a:r>
          </a:p>
        </p:txBody>
      </p:sp>
      <p:sp>
        <p:nvSpPr>
          <p:cNvPr id="399365" name="Oval 5">
            <a:extLst>
              <a:ext uri="{FF2B5EF4-FFF2-40B4-BE49-F238E27FC236}">
                <a16:creationId xmlns:a16="http://schemas.microsoft.com/office/drawing/2014/main" id="{97CF613E-5FBF-74B0-5EE2-148A712C4034}"/>
              </a:ext>
            </a:extLst>
          </p:cNvPr>
          <p:cNvSpPr>
            <a:spLocks noChangeArrowheads="1"/>
          </p:cNvSpPr>
          <p:nvPr/>
        </p:nvSpPr>
        <p:spPr bwMode="auto">
          <a:xfrm>
            <a:off x="5410200" y="26670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colour</a:t>
            </a:r>
          </a:p>
        </p:txBody>
      </p:sp>
      <p:sp>
        <p:nvSpPr>
          <p:cNvPr id="399366" name="Rectangle 6">
            <a:extLst>
              <a:ext uri="{FF2B5EF4-FFF2-40B4-BE49-F238E27FC236}">
                <a16:creationId xmlns:a16="http://schemas.microsoft.com/office/drawing/2014/main" id="{8FB0A923-B678-75BA-2E87-DDD7D32A2D0F}"/>
              </a:ext>
            </a:extLst>
          </p:cNvPr>
          <p:cNvSpPr>
            <a:spLocks noChangeArrowheads="1"/>
          </p:cNvSpPr>
          <p:nvPr/>
        </p:nvSpPr>
        <p:spPr bwMode="auto">
          <a:xfrm>
            <a:off x="7467600" y="2743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brown</a:t>
            </a:r>
          </a:p>
        </p:txBody>
      </p:sp>
      <p:sp>
        <p:nvSpPr>
          <p:cNvPr id="399367" name="Line 7">
            <a:extLst>
              <a:ext uri="{FF2B5EF4-FFF2-40B4-BE49-F238E27FC236}">
                <a16:creationId xmlns:a16="http://schemas.microsoft.com/office/drawing/2014/main" id="{48A5FC0B-9C94-6ED9-5DD7-A78D060D40D6}"/>
              </a:ext>
            </a:extLst>
          </p:cNvPr>
          <p:cNvSpPr>
            <a:spLocks noChangeShapeType="1"/>
          </p:cNvSpPr>
          <p:nvPr/>
        </p:nvSpPr>
        <p:spPr bwMode="auto">
          <a:xfrm>
            <a:off x="4800600" y="2971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99368" name="Line 8">
            <a:extLst>
              <a:ext uri="{FF2B5EF4-FFF2-40B4-BE49-F238E27FC236}">
                <a16:creationId xmlns:a16="http://schemas.microsoft.com/office/drawing/2014/main" id="{014DE1FB-11AB-7423-732C-E36320DEFB47}"/>
              </a:ext>
            </a:extLst>
          </p:cNvPr>
          <p:cNvSpPr>
            <a:spLocks noChangeShapeType="1"/>
          </p:cNvSpPr>
          <p:nvPr/>
        </p:nvSpPr>
        <p:spPr bwMode="auto">
          <a:xfrm>
            <a:off x="6858000" y="2971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Tm="63704"/>
    </mc:Choice>
    <mc:Fallback>
      <p:transition spd="slow" advTm="63704"/>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a:extLst>
              <a:ext uri="{FF2B5EF4-FFF2-40B4-BE49-F238E27FC236}">
                <a16:creationId xmlns:a16="http://schemas.microsoft.com/office/drawing/2014/main" id="{36497BCE-6E17-DEC8-068F-C6067CBE97F4}"/>
              </a:ext>
            </a:extLst>
          </p:cNvPr>
          <p:cNvSpPr>
            <a:spLocks noGrp="1" noChangeArrowheads="1"/>
          </p:cNvSpPr>
          <p:nvPr>
            <p:ph type="title" idx="4294967295"/>
          </p:nvPr>
        </p:nvSpPr>
        <p:spPr>
          <a:xfrm>
            <a:off x="0" y="365125"/>
            <a:ext cx="10515600" cy="1325563"/>
          </a:xfrm>
        </p:spPr>
        <p:txBody>
          <a:bodyPr/>
          <a:lstStyle/>
          <a:p>
            <a:r>
              <a:rPr lang="en-GB" altLang="en-US" b="1" dirty="0">
                <a:solidFill>
                  <a:schemeClr val="bg1"/>
                </a:solidFill>
              </a:rPr>
              <a:t>Concept Nodes: Multiple Names</a:t>
            </a:r>
          </a:p>
        </p:txBody>
      </p:sp>
      <p:sp>
        <p:nvSpPr>
          <p:cNvPr id="400387" name="Rectangle 3">
            <a:extLst>
              <a:ext uri="{FF2B5EF4-FFF2-40B4-BE49-F238E27FC236}">
                <a16:creationId xmlns:a16="http://schemas.microsoft.com/office/drawing/2014/main" id="{A7915AF5-9018-CF9A-3281-7AB11B22ACA6}"/>
              </a:ext>
            </a:extLst>
          </p:cNvPr>
          <p:cNvSpPr>
            <a:spLocks noGrp="1" noChangeArrowheads="1"/>
          </p:cNvSpPr>
          <p:nvPr>
            <p:ph type="body" idx="4294967295"/>
          </p:nvPr>
        </p:nvSpPr>
        <p:spPr>
          <a:xfrm>
            <a:off x="723900" y="1868757"/>
            <a:ext cx="10515600" cy="4351338"/>
          </a:xfrm>
        </p:spPr>
        <p:txBody>
          <a:bodyPr/>
          <a:lstStyle/>
          <a:p>
            <a:r>
              <a:rPr lang="en-GB" altLang="en-US" dirty="0"/>
              <a:t>We subsequently found out that the cat is called by different names: "Sylvester", "Sugar Pie" and "Squidgy Bod“.  The name is enclosed in double quotes to indicate that it is a string. </a:t>
            </a:r>
          </a:p>
        </p:txBody>
      </p:sp>
      <p:sp>
        <p:nvSpPr>
          <p:cNvPr id="400388" name="Rectangle 4">
            <a:extLst>
              <a:ext uri="{FF2B5EF4-FFF2-40B4-BE49-F238E27FC236}">
                <a16:creationId xmlns:a16="http://schemas.microsoft.com/office/drawing/2014/main" id="{3FC37173-BDC2-3318-CCB3-130484AD0945}"/>
              </a:ext>
            </a:extLst>
          </p:cNvPr>
          <p:cNvSpPr>
            <a:spLocks noChangeArrowheads="1"/>
          </p:cNvSpPr>
          <p:nvPr/>
        </p:nvSpPr>
        <p:spPr bwMode="auto">
          <a:xfrm>
            <a:off x="2743200" y="41910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cat: #12345</a:t>
            </a:r>
          </a:p>
        </p:txBody>
      </p:sp>
      <p:sp>
        <p:nvSpPr>
          <p:cNvPr id="400389" name="Oval 5">
            <a:extLst>
              <a:ext uri="{FF2B5EF4-FFF2-40B4-BE49-F238E27FC236}">
                <a16:creationId xmlns:a16="http://schemas.microsoft.com/office/drawing/2014/main" id="{FB752164-96F7-7DFA-A9A2-BF0E0A96EA73}"/>
              </a:ext>
            </a:extLst>
          </p:cNvPr>
          <p:cNvSpPr>
            <a:spLocks noChangeArrowheads="1"/>
          </p:cNvSpPr>
          <p:nvPr/>
        </p:nvSpPr>
        <p:spPr bwMode="auto">
          <a:xfrm>
            <a:off x="5257800" y="41148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name</a:t>
            </a:r>
          </a:p>
        </p:txBody>
      </p:sp>
      <p:sp>
        <p:nvSpPr>
          <p:cNvPr id="400390" name="Rectangle 6">
            <a:extLst>
              <a:ext uri="{FF2B5EF4-FFF2-40B4-BE49-F238E27FC236}">
                <a16:creationId xmlns:a16="http://schemas.microsoft.com/office/drawing/2014/main" id="{F8DFB80B-8FDE-2F3A-F18A-87A50FE73BC1}"/>
              </a:ext>
            </a:extLst>
          </p:cNvPr>
          <p:cNvSpPr>
            <a:spLocks noChangeArrowheads="1"/>
          </p:cNvSpPr>
          <p:nvPr/>
        </p:nvSpPr>
        <p:spPr bwMode="auto">
          <a:xfrm>
            <a:off x="7315200" y="41910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"Sugar Pie"</a:t>
            </a:r>
          </a:p>
        </p:txBody>
      </p:sp>
      <p:sp>
        <p:nvSpPr>
          <p:cNvPr id="400391" name="Line 7">
            <a:extLst>
              <a:ext uri="{FF2B5EF4-FFF2-40B4-BE49-F238E27FC236}">
                <a16:creationId xmlns:a16="http://schemas.microsoft.com/office/drawing/2014/main" id="{411F2D84-29EF-7D41-D0A0-F85792D06D3D}"/>
              </a:ext>
            </a:extLst>
          </p:cNvPr>
          <p:cNvSpPr>
            <a:spLocks noChangeShapeType="1"/>
          </p:cNvSpPr>
          <p:nvPr/>
        </p:nvSpPr>
        <p:spPr bwMode="auto">
          <a:xfrm>
            <a:off x="4648200" y="44196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392" name="Line 8">
            <a:extLst>
              <a:ext uri="{FF2B5EF4-FFF2-40B4-BE49-F238E27FC236}">
                <a16:creationId xmlns:a16="http://schemas.microsoft.com/office/drawing/2014/main" id="{D5061018-1BE4-1FD4-E824-02FE3D470A53}"/>
              </a:ext>
            </a:extLst>
          </p:cNvPr>
          <p:cNvSpPr>
            <a:spLocks noChangeShapeType="1"/>
          </p:cNvSpPr>
          <p:nvPr/>
        </p:nvSpPr>
        <p:spPr bwMode="auto">
          <a:xfrm>
            <a:off x="6705600" y="44196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393" name="Oval 9">
            <a:extLst>
              <a:ext uri="{FF2B5EF4-FFF2-40B4-BE49-F238E27FC236}">
                <a16:creationId xmlns:a16="http://schemas.microsoft.com/office/drawing/2014/main" id="{74C2C6B4-E598-B52E-D45E-E6E8D6B78404}"/>
              </a:ext>
            </a:extLst>
          </p:cNvPr>
          <p:cNvSpPr>
            <a:spLocks noChangeArrowheads="1"/>
          </p:cNvSpPr>
          <p:nvPr/>
        </p:nvSpPr>
        <p:spPr bwMode="auto">
          <a:xfrm>
            <a:off x="5257800" y="32766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name</a:t>
            </a:r>
          </a:p>
        </p:txBody>
      </p:sp>
      <p:sp>
        <p:nvSpPr>
          <p:cNvPr id="400394" name="Rectangle 10">
            <a:extLst>
              <a:ext uri="{FF2B5EF4-FFF2-40B4-BE49-F238E27FC236}">
                <a16:creationId xmlns:a16="http://schemas.microsoft.com/office/drawing/2014/main" id="{E36C18C9-A6A8-7337-D173-42345EF926A2}"/>
              </a:ext>
            </a:extLst>
          </p:cNvPr>
          <p:cNvSpPr>
            <a:spLocks noChangeArrowheads="1"/>
          </p:cNvSpPr>
          <p:nvPr/>
        </p:nvSpPr>
        <p:spPr bwMode="auto">
          <a:xfrm>
            <a:off x="7315200" y="33528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"Sylvester"</a:t>
            </a:r>
          </a:p>
        </p:txBody>
      </p:sp>
      <p:sp>
        <p:nvSpPr>
          <p:cNvPr id="400395" name="Line 11">
            <a:extLst>
              <a:ext uri="{FF2B5EF4-FFF2-40B4-BE49-F238E27FC236}">
                <a16:creationId xmlns:a16="http://schemas.microsoft.com/office/drawing/2014/main" id="{B2737F02-D9EB-DCB2-5BC0-A1DC0434E421}"/>
              </a:ext>
            </a:extLst>
          </p:cNvPr>
          <p:cNvSpPr>
            <a:spLocks noChangeShapeType="1"/>
          </p:cNvSpPr>
          <p:nvPr/>
        </p:nvSpPr>
        <p:spPr bwMode="auto">
          <a:xfrm>
            <a:off x="4648200" y="35814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396" name="Line 12">
            <a:extLst>
              <a:ext uri="{FF2B5EF4-FFF2-40B4-BE49-F238E27FC236}">
                <a16:creationId xmlns:a16="http://schemas.microsoft.com/office/drawing/2014/main" id="{73DA8BD0-4D7D-DA89-E5DD-C8053119C7E1}"/>
              </a:ext>
            </a:extLst>
          </p:cNvPr>
          <p:cNvSpPr>
            <a:spLocks noChangeShapeType="1"/>
          </p:cNvSpPr>
          <p:nvPr/>
        </p:nvSpPr>
        <p:spPr bwMode="auto">
          <a:xfrm>
            <a:off x="6705600" y="35814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397" name="Oval 13">
            <a:extLst>
              <a:ext uri="{FF2B5EF4-FFF2-40B4-BE49-F238E27FC236}">
                <a16:creationId xmlns:a16="http://schemas.microsoft.com/office/drawing/2014/main" id="{238D3FF0-9AA5-CA5B-1ECB-AC522A1602B3}"/>
              </a:ext>
            </a:extLst>
          </p:cNvPr>
          <p:cNvSpPr>
            <a:spLocks noChangeArrowheads="1"/>
          </p:cNvSpPr>
          <p:nvPr/>
        </p:nvSpPr>
        <p:spPr bwMode="auto">
          <a:xfrm>
            <a:off x="5257800" y="49530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name</a:t>
            </a:r>
          </a:p>
        </p:txBody>
      </p:sp>
      <p:sp>
        <p:nvSpPr>
          <p:cNvPr id="400398" name="Rectangle 14">
            <a:extLst>
              <a:ext uri="{FF2B5EF4-FFF2-40B4-BE49-F238E27FC236}">
                <a16:creationId xmlns:a16="http://schemas.microsoft.com/office/drawing/2014/main" id="{FB802D71-7EB3-7957-8124-E4A6FCAAFE43}"/>
              </a:ext>
            </a:extLst>
          </p:cNvPr>
          <p:cNvSpPr>
            <a:spLocks noChangeArrowheads="1"/>
          </p:cNvSpPr>
          <p:nvPr/>
        </p:nvSpPr>
        <p:spPr bwMode="auto">
          <a:xfrm>
            <a:off x="7315200" y="5029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"Squidgy Bod"</a:t>
            </a:r>
          </a:p>
        </p:txBody>
      </p:sp>
      <p:sp>
        <p:nvSpPr>
          <p:cNvPr id="400399" name="Line 15">
            <a:extLst>
              <a:ext uri="{FF2B5EF4-FFF2-40B4-BE49-F238E27FC236}">
                <a16:creationId xmlns:a16="http://schemas.microsoft.com/office/drawing/2014/main" id="{94E8A676-36EF-8EB8-2BEB-F39219A46032}"/>
              </a:ext>
            </a:extLst>
          </p:cNvPr>
          <p:cNvSpPr>
            <a:spLocks noChangeShapeType="1"/>
          </p:cNvSpPr>
          <p:nvPr/>
        </p:nvSpPr>
        <p:spPr bwMode="auto">
          <a:xfrm>
            <a:off x="4648200" y="5257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400" name="Line 16">
            <a:extLst>
              <a:ext uri="{FF2B5EF4-FFF2-40B4-BE49-F238E27FC236}">
                <a16:creationId xmlns:a16="http://schemas.microsoft.com/office/drawing/2014/main" id="{FDD60721-6D70-F6CE-F952-AFB03C3F069C}"/>
              </a:ext>
            </a:extLst>
          </p:cNvPr>
          <p:cNvSpPr>
            <a:spLocks noChangeShapeType="1"/>
          </p:cNvSpPr>
          <p:nvPr/>
        </p:nvSpPr>
        <p:spPr bwMode="auto">
          <a:xfrm>
            <a:off x="6705600" y="5257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401" name="Line 17">
            <a:extLst>
              <a:ext uri="{FF2B5EF4-FFF2-40B4-BE49-F238E27FC236}">
                <a16:creationId xmlns:a16="http://schemas.microsoft.com/office/drawing/2014/main" id="{D681FF38-8E1D-D23A-89CE-0B945195946B}"/>
              </a:ext>
            </a:extLst>
          </p:cNvPr>
          <p:cNvSpPr>
            <a:spLocks noChangeShapeType="1"/>
          </p:cNvSpPr>
          <p:nvPr/>
        </p:nvSpPr>
        <p:spPr bwMode="auto">
          <a:xfrm flipV="1">
            <a:off x="3810000" y="3581400"/>
            <a:ext cx="838200" cy="6096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0402" name="Line 18">
            <a:extLst>
              <a:ext uri="{FF2B5EF4-FFF2-40B4-BE49-F238E27FC236}">
                <a16:creationId xmlns:a16="http://schemas.microsoft.com/office/drawing/2014/main" id="{5A829F57-8EC0-3A51-2A9E-7DE330D3084A}"/>
              </a:ext>
            </a:extLst>
          </p:cNvPr>
          <p:cNvSpPr>
            <a:spLocks noChangeShapeType="1"/>
          </p:cNvSpPr>
          <p:nvPr/>
        </p:nvSpPr>
        <p:spPr bwMode="auto">
          <a:xfrm>
            <a:off x="3810000" y="4648200"/>
            <a:ext cx="838200" cy="6096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Tm="61957"/>
    </mc:Choice>
    <mc:Fallback>
      <p:transition spd="slow" advTm="61957"/>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700" name="Text Box 4">
            <a:extLst>
              <a:ext uri="{FF2B5EF4-FFF2-40B4-BE49-F238E27FC236}">
                <a16:creationId xmlns:a16="http://schemas.microsoft.com/office/drawing/2014/main" id="{9E23DC83-475D-374F-6C30-D9EB969B3357}"/>
              </a:ext>
            </a:extLst>
          </p:cNvPr>
          <p:cNvSpPr txBox="1">
            <a:spLocks noChangeArrowheads="1"/>
          </p:cNvSpPr>
          <p:nvPr/>
        </p:nvSpPr>
        <p:spPr bwMode="auto">
          <a:xfrm>
            <a:off x="1524000" y="304801"/>
            <a:ext cx="641230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000" b="1" dirty="0">
                <a:solidFill>
                  <a:schemeClr val="bg1"/>
                </a:solidFill>
              </a:rPr>
              <a:t>Fig 7.19	Conceptual graph of a person with three names.</a:t>
            </a:r>
          </a:p>
        </p:txBody>
      </p:sp>
      <p:pic>
        <p:nvPicPr>
          <p:cNvPr id="413701" name="Picture 5">
            <a:extLst>
              <a:ext uri="{FF2B5EF4-FFF2-40B4-BE49-F238E27FC236}">
                <a16:creationId xmlns:a16="http://schemas.microsoft.com/office/drawing/2014/main" id="{1310C207-D690-ED5D-3921-B956030C58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2154987"/>
            <a:ext cx="670560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advTm="27495"/>
    </mc:Choice>
    <mc:Fallback>
      <p:transition spd="slow" advTm="27495"/>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a:extLst>
              <a:ext uri="{FF2B5EF4-FFF2-40B4-BE49-F238E27FC236}">
                <a16:creationId xmlns:a16="http://schemas.microsoft.com/office/drawing/2014/main" id="{F85F547A-E961-9F5D-4698-5864FEB4858E}"/>
              </a:ext>
            </a:extLst>
          </p:cNvPr>
          <p:cNvSpPr>
            <a:spLocks noGrp="1" noChangeArrowheads="1"/>
          </p:cNvSpPr>
          <p:nvPr>
            <p:ph type="title" idx="4294967295"/>
          </p:nvPr>
        </p:nvSpPr>
        <p:spPr>
          <a:xfrm>
            <a:off x="0" y="365125"/>
            <a:ext cx="10515600" cy="1325563"/>
          </a:xfrm>
        </p:spPr>
        <p:txBody>
          <a:bodyPr/>
          <a:lstStyle/>
          <a:p>
            <a:r>
              <a:rPr lang="en-GB" altLang="en-US" b="1" dirty="0">
                <a:solidFill>
                  <a:schemeClr val="bg1"/>
                </a:solidFill>
              </a:rPr>
              <a:t>Concept Nodes: Unspecified Individuals</a:t>
            </a:r>
          </a:p>
        </p:txBody>
      </p:sp>
      <p:sp>
        <p:nvSpPr>
          <p:cNvPr id="401411" name="Rectangle 3">
            <a:extLst>
              <a:ext uri="{FF2B5EF4-FFF2-40B4-BE49-F238E27FC236}">
                <a16:creationId xmlns:a16="http://schemas.microsoft.com/office/drawing/2014/main" id="{EF4D29E5-C056-57C2-F863-178F13730B09}"/>
              </a:ext>
            </a:extLst>
          </p:cNvPr>
          <p:cNvSpPr>
            <a:spLocks noGrp="1" noChangeArrowheads="1"/>
          </p:cNvSpPr>
          <p:nvPr>
            <p:ph type="body" idx="4294967295"/>
          </p:nvPr>
        </p:nvSpPr>
        <p:spPr>
          <a:xfrm>
            <a:off x="759125" y="1851504"/>
            <a:ext cx="10515600" cy="4351338"/>
          </a:xfrm>
        </p:spPr>
        <p:txBody>
          <a:bodyPr>
            <a:normAutofit fontScale="92500" lnSpcReduction="20000"/>
          </a:bodyPr>
          <a:lstStyle/>
          <a:p>
            <a:r>
              <a:rPr lang="en-GB" altLang="en-US" dirty="0"/>
              <a:t>General markers can also be used to refer to an unspecified individual.  The CG:</a:t>
            </a:r>
          </a:p>
          <a:p>
            <a:endParaRPr lang="en-GB" altLang="en-US" dirty="0"/>
          </a:p>
          <a:p>
            <a:endParaRPr lang="en-GB" altLang="en-US" dirty="0"/>
          </a:p>
          <a:p>
            <a:endParaRPr lang="en-GB" altLang="en-US" dirty="0"/>
          </a:p>
          <a:p>
            <a:r>
              <a:rPr lang="en-GB" altLang="en-US" dirty="0"/>
              <a:t>Refers to an unspecified cat.  </a:t>
            </a:r>
            <a:r>
              <a:rPr lang="en-GB" altLang="en-US" dirty="0" err="1"/>
              <a:t>Notationally</a:t>
            </a:r>
            <a:r>
              <a:rPr lang="en-GB" altLang="en-US" dirty="0"/>
              <a:t>, unspecified individuals are shown by the existence of an asterisk ("*")</a:t>
            </a:r>
          </a:p>
          <a:p>
            <a:endParaRPr lang="en-GB" altLang="en-US" dirty="0"/>
          </a:p>
          <a:p>
            <a:endParaRPr lang="en-GB" altLang="en-US" dirty="0"/>
          </a:p>
          <a:p>
            <a:endParaRPr lang="en-GB" altLang="en-US" dirty="0"/>
          </a:p>
          <a:p>
            <a:r>
              <a:rPr lang="en-GB" altLang="en-US" dirty="0"/>
              <a:t>BUT… this is usually omitted (cat = cat:*).</a:t>
            </a:r>
          </a:p>
        </p:txBody>
      </p:sp>
      <p:sp>
        <p:nvSpPr>
          <p:cNvPr id="401427" name="Rectangle 19">
            <a:extLst>
              <a:ext uri="{FF2B5EF4-FFF2-40B4-BE49-F238E27FC236}">
                <a16:creationId xmlns:a16="http://schemas.microsoft.com/office/drawing/2014/main" id="{060AB3A8-C433-4E49-45BC-799601436046}"/>
              </a:ext>
            </a:extLst>
          </p:cNvPr>
          <p:cNvSpPr>
            <a:spLocks noChangeArrowheads="1"/>
          </p:cNvSpPr>
          <p:nvPr/>
        </p:nvSpPr>
        <p:spPr bwMode="auto">
          <a:xfrm>
            <a:off x="2895600" y="2743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cat</a:t>
            </a:r>
          </a:p>
        </p:txBody>
      </p:sp>
      <p:sp>
        <p:nvSpPr>
          <p:cNvPr id="401428" name="Oval 20">
            <a:extLst>
              <a:ext uri="{FF2B5EF4-FFF2-40B4-BE49-F238E27FC236}">
                <a16:creationId xmlns:a16="http://schemas.microsoft.com/office/drawing/2014/main" id="{1C236209-A416-E9AE-C0E2-2FBEDC282199}"/>
              </a:ext>
            </a:extLst>
          </p:cNvPr>
          <p:cNvSpPr>
            <a:spLocks noChangeArrowheads="1"/>
          </p:cNvSpPr>
          <p:nvPr/>
        </p:nvSpPr>
        <p:spPr bwMode="auto">
          <a:xfrm>
            <a:off x="5410200" y="26670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colour</a:t>
            </a:r>
          </a:p>
        </p:txBody>
      </p:sp>
      <p:sp>
        <p:nvSpPr>
          <p:cNvPr id="401429" name="Rectangle 21">
            <a:extLst>
              <a:ext uri="{FF2B5EF4-FFF2-40B4-BE49-F238E27FC236}">
                <a16:creationId xmlns:a16="http://schemas.microsoft.com/office/drawing/2014/main" id="{2EDCFC21-405D-EF2C-689B-FDEAFDD26735}"/>
              </a:ext>
            </a:extLst>
          </p:cNvPr>
          <p:cNvSpPr>
            <a:spLocks noChangeArrowheads="1"/>
          </p:cNvSpPr>
          <p:nvPr/>
        </p:nvSpPr>
        <p:spPr bwMode="auto">
          <a:xfrm>
            <a:off x="7467600" y="2743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brown</a:t>
            </a:r>
          </a:p>
        </p:txBody>
      </p:sp>
      <p:sp>
        <p:nvSpPr>
          <p:cNvPr id="401430" name="Line 22">
            <a:extLst>
              <a:ext uri="{FF2B5EF4-FFF2-40B4-BE49-F238E27FC236}">
                <a16:creationId xmlns:a16="http://schemas.microsoft.com/office/drawing/2014/main" id="{8D49CD7D-FAEC-FBA5-622C-81791441A073}"/>
              </a:ext>
            </a:extLst>
          </p:cNvPr>
          <p:cNvSpPr>
            <a:spLocks noChangeShapeType="1"/>
          </p:cNvSpPr>
          <p:nvPr/>
        </p:nvSpPr>
        <p:spPr bwMode="auto">
          <a:xfrm>
            <a:off x="4800600" y="2971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1431" name="Line 23">
            <a:extLst>
              <a:ext uri="{FF2B5EF4-FFF2-40B4-BE49-F238E27FC236}">
                <a16:creationId xmlns:a16="http://schemas.microsoft.com/office/drawing/2014/main" id="{787472F3-3423-8898-0230-B3D8F091BFAB}"/>
              </a:ext>
            </a:extLst>
          </p:cNvPr>
          <p:cNvSpPr>
            <a:spLocks noChangeShapeType="1"/>
          </p:cNvSpPr>
          <p:nvPr/>
        </p:nvSpPr>
        <p:spPr bwMode="auto">
          <a:xfrm>
            <a:off x="6858000" y="2971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1432" name="Rectangle 24">
            <a:extLst>
              <a:ext uri="{FF2B5EF4-FFF2-40B4-BE49-F238E27FC236}">
                <a16:creationId xmlns:a16="http://schemas.microsoft.com/office/drawing/2014/main" id="{207ACB21-1FCF-4701-E84C-8E8EA13329F3}"/>
              </a:ext>
            </a:extLst>
          </p:cNvPr>
          <p:cNvSpPr>
            <a:spLocks noChangeArrowheads="1"/>
          </p:cNvSpPr>
          <p:nvPr/>
        </p:nvSpPr>
        <p:spPr bwMode="auto">
          <a:xfrm>
            <a:off x="2895600" y="5029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cat: *</a:t>
            </a:r>
          </a:p>
        </p:txBody>
      </p:sp>
      <p:sp>
        <p:nvSpPr>
          <p:cNvPr id="401433" name="Oval 25">
            <a:extLst>
              <a:ext uri="{FF2B5EF4-FFF2-40B4-BE49-F238E27FC236}">
                <a16:creationId xmlns:a16="http://schemas.microsoft.com/office/drawing/2014/main" id="{B49338B7-35A2-854A-5909-9BE8A2012B28}"/>
              </a:ext>
            </a:extLst>
          </p:cNvPr>
          <p:cNvSpPr>
            <a:spLocks noChangeArrowheads="1"/>
          </p:cNvSpPr>
          <p:nvPr/>
        </p:nvSpPr>
        <p:spPr bwMode="auto">
          <a:xfrm>
            <a:off x="5410200" y="49530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colour</a:t>
            </a:r>
          </a:p>
        </p:txBody>
      </p:sp>
      <p:sp>
        <p:nvSpPr>
          <p:cNvPr id="401434" name="Rectangle 26">
            <a:extLst>
              <a:ext uri="{FF2B5EF4-FFF2-40B4-BE49-F238E27FC236}">
                <a16:creationId xmlns:a16="http://schemas.microsoft.com/office/drawing/2014/main" id="{07EF4DC5-8F2A-4CEE-8B66-08EA873056A4}"/>
              </a:ext>
            </a:extLst>
          </p:cNvPr>
          <p:cNvSpPr>
            <a:spLocks noChangeArrowheads="1"/>
          </p:cNvSpPr>
          <p:nvPr/>
        </p:nvSpPr>
        <p:spPr bwMode="auto">
          <a:xfrm>
            <a:off x="7467600" y="5029200"/>
            <a:ext cx="1905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brown</a:t>
            </a:r>
          </a:p>
        </p:txBody>
      </p:sp>
      <p:sp>
        <p:nvSpPr>
          <p:cNvPr id="401435" name="Line 27">
            <a:extLst>
              <a:ext uri="{FF2B5EF4-FFF2-40B4-BE49-F238E27FC236}">
                <a16:creationId xmlns:a16="http://schemas.microsoft.com/office/drawing/2014/main" id="{817DC26F-C815-CAC0-0BBD-A86F3B376EB7}"/>
              </a:ext>
            </a:extLst>
          </p:cNvPr>
          <p:cNvSpPr>
            <a:spLocks noChangeShapeType="1"/>
          </p:cNvSpPr>
          <p:nvPr/>
        </p:nvSpPr>
        <p:spPr bwMode="auto">
          <a:xfrm>
            <a:off x="4800600" y="5257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1436" name="Line 28">
            <a:extLst>
              <a:ext uri="{FF2B5EF4-FFF2-40B4-BE49-F238E27FC236}">
                <a16:creationId xmlns:a16="http://schemas.microsoft.com/office/drawing/2014/main" id="{AD14CC47-098F-0E2B-7B21-A3AF6EE5E002}"/>
              </a:ext>
            </a:extLst>
          </p:cNvPr>
          <p:cNvSpPr>
            <a:spLocks noChangeShapeType="1"/>
          </p:cNvSpPr>
          <p:nvPr/>
        </p:nvSpPr>
        <p:spPr bwMode="auto">
          <a:xfrm>
            <a:off x="6858000" y="52578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Tm="51072"/>
    </mc:Choice>
    <mc:Fallback>
      <p:transition spd="slow" advTm="51072"/>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a:extLst>
              <a:ext uri="{FF2B5EF4-FFF2-40B4-BE49-F238E27FC236}">
                <a16:creationId xmlns:a16="http://schemas.microsoft.com/office/drawing/2014/main" id="{A88278B7-7172-9851-B9EA-A27CDFE66613}"/>
              </a:ext>
            </a:extLst>
          </p:cNvPr>
          <p:cNvSpPr>
            <a:spLocks noGrp="1" noChangeArrowheads="1"/>
          </p:cNvSpPr>
          <p:nvPr>
            <p:ph type="title" idx="4294967295"/>
          </p:nvPr>
        </p:nvSpPr>
        <p:spPr>
          <a:xfrm>
            <a:off x="0" y="365125"/>
            <a:ext cx="10515600" cy="1325563"/>
          </a:xfrm>
        </p:spPr>
        <p:txBody>
          <a:bodyPr/>
          <a:lstStyle/>
          <a:p>
            <a:r>
              <a:rPr lang="en-GB" altLang="en-US" b="1" dirty="0">
                <a:solidFill>
                  <a:schemeClr val="bg1"/>
                </a:solidFill>
              </a:rPr>
              <a:t>Concept Nodes: Named Variables</a:t>
            </a:r>
          </a:p>
        </p:txBody>
      </p:sp>
      <p:sp>
        <p:nvSpPr>
          <p:cNvPr id="402435" name="Rectangle 3">
            <a:extLst>
              <a:ext uri="{FF2B5EF4-FFF2-40B4-BE49-F238E27FC236}">
                <a16:creationId xmlns:a16="http://schemas.microsoft.com/office/drawing/2014/main" id="{F8E512B2-AB19-EE28-0918-D30CACC46A26}"/>
              </a:ext>
            </a:extLst>
          </p:cNvPr>
          <p:cNvSpPr>
            <a:spLocks noGrp="1" noChangeArrowheads="1"/>
          </p:cNvSpPr>
          <p:nvPr>
            <p:ph type="body" idx="4294967295"/>
          </p:nvPr>
        </p:nvSpPr>
        <p:spPr>
          <a:xfrm>
            <a:off x="672860" y="1690688"/>
            <a:ext cx="10515600" cy="4351338"/>
          </a:xfrm>
        </p:spPr>
        <p:txBody>
          <a:bodyPr/>
          <a:lstStyle/>
          <a:p>
            <a:r>
              <a:rPr lang="en-GB" altLang="en-US" sz="2000" dirty="0"/>
              <a:t>Named variables can also be used to refer to an individual.  These are represented by an asterisk followed by the variable name.</a:t>
            </a:r>
          </a:p>
          <a:p>
            <a:r>
              <a:rPr lang="en-GB" altLang="en-US" sz="2000" dirty="0"/>
              <a:t>This is useful to indicate nodes that are the same unspecified individual.</a:t>
            </a:r>
          </a:p>
        </p:txBody>
      </p:sp>
      <p:sp>
        <p:nvSpPr>
          <p:cNvPr id="402436" name="Rectangle 4">
            <a:extLst>
              <a:ext uri="{FF2B5EF4-FFF2-40B4-BE49-F238E27FC236}">
                <a16:creationId xmlns:a16="http://schemas.microsoft.com/office/drawing/2014/main" id="{C5CDED97-6316-A3A0-5B65-0D0FD8E7F0AE}"/>
              </a:ext>
            </a:extLst>
          </p:cNvPr>
          <p:cNvSpPr>
            <a:spLocks noChangeArrowheads="1"/>
          </p:cNvSpPr>
          <p:nvPr/>
        </p:nvSpPr>
        <p:spPr bwMode="auto">
          <a:xfrm>
            <a:off x="1676400" y="3581400"/>
            <a:ext cx="1143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dog:*X</a:t>
            </a:r>
          </a:p>
        </p:txBody>
      </p:sp>
      <p:sp>
        <p:nvSpPr>
          <p:cNvPr id="402437" name="Oval 5">
            <a:extLst>
              <a:ext uri="{FF2B5EF4-FFF2-40B4-BE49-F238E27FC236}">
                <a16:creationId xmlns:a16="http://schemas.microsoft.com/office/drawing/2014/main" id="{08F81739-67FD-66CB-ED4F-F6F818628820}"/>
              </a:ext>
            </a:extLst>
          </p:cNvPr>
          <p:cNvSpPr>
            <a:spLocks noChangeArrowheads="1"/>
          </p:cNvSpPr>
          <p:nvPr/>
        </p:nvSpPr>
        <p:spPr bwMode="auto">
          <a:xfrm>
            <a:off x="3429000" y="35052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agent</a:t>
            </a:r>
          </a:p>
        </p:txBody>
      </p:sp>
      <p:sp>
        <p:nvSpPr>
          <p:cNvPr id="402438" name="Rectangle 6">
            <a:extLst>
              <a:ext uri="{FF2B5EF4-FFF2-40B4-BE49-F238E27FC236}">
                <a16:creationId xmlns:a16="http://schemas.microsoft.com/office/drawing/2014/main" id="{1F38DFCC-2F9A-7456-8639-A7F27E9382A9}"/>
              </a:ext>
            </a:extLst>
          </p:cNvPr>
          <p:cNvSpPr>
            <a:spLocks noChangeArrowheads="1"/>
          </p:cNvSpPr>
          <p:nvPr/>
        </p:nvSpPr>
        <p:spPr bwMode="auto">
          <a:xfrm>
            <a:off x="5486400" y="3581400"/>
            <a:ext cx="1143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a:t>scratch</a:t>
            </a:r>
          </a:p>
        </p:txBody>
      </p:sp>
      <p:sp>
        <p:nvSpPr>
          <p:cNvPr id="402439" name="Line 7">
            <a:extLst>
              <a:ext uri="{FF2B5EF4-FFF2-40B4-BE49-F238E27FC236}">
                <a16:creationId xmlns:a16="http://schemas.microsoft.com/office/drawing/2014/main" id="{75022ED9-043C-A98E-EC3F-7D4E094528E3}"/>
              </a:ext>
            </a:extLst>
          </p:cNvPr>
          <p:cNvSpPr>
            <a:spLocks noChangeShapeType="1"/>
          </p:cNvSpPr>
          <p:nvPr/>
        </p:nvSpPr>
        <p:spPr bwMode="auto">
          <a:xfrm>
            <a:off x="2819400" y="3810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40" name="Line 8">
            <a:extLst>
              <a:ext uri="{FF2B5EF4-FFF2-40B4-BE49-F238E27FC236}">
                <a16:creationId xmlns:a16="http://schemas.microsoft.com/office/drawing/2014/main" id="{F3527BA6-6CC0-514B-805C-46D66ABD8896}"/>
              </a:ext>
            </a:extLst>
          </p:cNvPr>
          <p:cNvSpPr>
            <a:spLocks noChangeShapeType="1"/>
          </p:cNvSpPr>
          <p:nvPr/>
        </p:nvSpPr>
        <p:spPr bwMode="auto">
          <a:xfrm>
            <a:off x="4876800" y="3810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46" name="Oval 14">
            <a:extLst>
              <a:ext uri="{FF2B5EF4-FFF2-40B4-BE49-F238E27FC236}">
                <a16:creationId xmlns:a16="http://schemas.microsoft.com/office/drawing/2014/main" id="{26AD9DDE-3FC6-6C2D-152F-C88417BAF011}"/>
              </a:ext>
            </a:extLst>
          </p:cNvPr>
          <p:cNvSpPr>
            <a:spLocks noChangeArrowheads="1"/>
          </p:cNvSpPr>
          <p:nvPr/>
        </p:nvSpPr>
        <p:spPr bwMode="auto">
          <a:xfrm>
            <a:off x="7239000" y="35052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a:t>object</a:t>
            </a:r>
          </a:p>
        </p:txBody>
      </p:sp>
      <p:sp>
        <p:nvSpPr>
          <p:cNvPr id="402447" name="Rectangle 15">
            <a:extLst>
              <a:ext uri="{FF2B5EF4-FFF2-40B4-BE49-F238E27FC236}">
                <a16:creationId xmlns:a16="http://schemas.microsoft.com/office/drawing/2014/main" id="{1899FE78-4EFF-8DE0-4AFF-CDD4FA5C330A}"/>
              </a:ext>
            </a:extLst>
          </p:cNvPr>
          <p:cNvSpPr>
            <a:spLocks noChangeArrowheads="1"/>
          </p:cNvSpPr>
          <p:nvPr/>
        </p:nvSpPr>
        <p:spPr bwMode="auto">
          <a:xfrm>
            <a:off x="9296400" y="3581400"/>
            <a:ext cx="1143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a:t>ear</a:t>
            </a:r>
          </a:p>
        </p:txBody>
      </p:sp>
      <p:sp>
        <p:nvSpPr>
          <p:cNvPr id="402448" name="Line 16">
            <a:extLst>
              <a:ext uri="{FF2B5EF4-FFF2-40B4-BE49-F238E27FC236}">
                <a16:creationId xmlns:a16="http://schemas.microsoft.com/office/drawing/2014/main" id="{E24D5184-46E4-A907-33E2-51E5C8F8F555}"/>
              </a:ext>
            </a:extLst>
          </p:cNvPr>
          <p:cNvSpPr>
            <a:spLocks noChangeShapeType="1"/>
          </p:cNvSpPr>
          <p:nvPr/>
        </p:nvSpPr>
        <p:spPr bwMode="auto">
          <a:xfrm>
            <a:off x="6629400" y="3810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49" name="Line 17">
            <a:extLst>
              <a:ext uri="{FF2B5EF4-FFF2-40B4-BE49-F238E27FC236}">
                <a16:creationId xmlns:a16="http://schemas.microsoft.com/office/drawing/2014/main" id="{29602BEE-6B0B-897A-40FD-71324E49C125}"/>
              </a:ext>
            </a:extLst>
          </p:cNvPr>
          <p:cNvSpPr>
            <a:spLocks noChangeShapeType="1"/>
          </p:cNvSpPr>
          <p:nvPr/>
        </p:nvSpPr>
        <p:spPr bwMode="auto">
          <a:xfrm>
            <a:off x="8686800" y="3810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50" name="Rectangle 18">
            <a:extLst>
              <a:ext uri="{FF2B5EF4-FFF2-40B4-BE49-F238E27FC236}">
                <a16:creationId xmlns:a16="http://schemas.microsoft.com/office/drawing/2014/main" id="{53087B01-4F2C-823B-65BE-10E8D5FA8CBA}"/>
              </a:ext>
            </a:extLst>
          </p:cNvPr>
          <p:cNvSpPr>
            <a:spLocks noChangeArrowheads="1"/>
          </p:cNvSpPr>
          <p:nvPr/>
        </p:nvSpPr>
        <p:spPr bwMode="auto">
          <a:xfrm>
            <a:off x="5486400" y="5867400"/>
            <a:ext cx="1143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a:t>paw</a:t>
            </a:r>
          </a:p>
        </p:txBody>
      </p:sp>
      <p:sp>
        <p:nvSpPr>
          <p:cNvPr id="402451" name="Oval 19">
            <a:extLst>
              <a:ext uri="{FF2B5EF4-FFF2-40B4-BE49-F238E27FC236}">
                <a16:creationId xmlns:a16="http://schemas.microsoft.com/office/drawing/2014/main" id="{6241AC27-CE75-A3CF-2856-02AEF6999528}"/>
              </a:ext>
            </a:extLst>
          </p:cNvPr>
          <p:cNvSpPr>
            <a:spLocks noChangeArrowheads="1"/>
          </p:cNvSpPr>
          <p:nvPr/>
        </p:nvSpPr>
        <p:spPr bwMode="auto">
          <a:xfrm>
            <a:off x="7239000" y="57912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part</a:t>
            </a:r>
          </a:p>
        </p:txBody>
      </p:sp>
      <p:sp>
        <p:nvSpPr>
          <p:cNvPr id="402452" name="Rectangle 20">
            <a:extLst>
              <a:ext uri="{FF2B5EF4-FFF2-40B4-BE49-F238E27FC236}">
                <a16:creationId xmlns:a16="http://schemas.microsoft.com/office/drawing/2014/main" id="{F8336A4E-79A9-2B0D-E106-CD7A32625A1C}"/>
              </a:ext>
            </a:extLst>
          </p:cNvPr>
          <p:cNvSpPr>
            <a:spLocks noChangeArrowheads="1"/>
          </p:cNvSpPr>
          <p:nvPr/>
        </p:nvSpPr>
        <p:spPr bwMode="auto">
          <a:xfrm>
            <a:off x="9296400" y="5867400"/>
            <a:ext cx="11430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dog:*X</a:t>
            </a:r>
          </a:p>
        </p:txBody>
      </p:sp>
      <p:sp>
        <p:nvSpPr>
          <p:cNvPr id="402453" name="Line 21">
            <a:extLst>
              <a:ext uri="{FF2B5EF4-FFF2-40B4-BE49-F238E27FC236}">
                <a16:creationId xmlns:a16="http://schemas.microsoft.com/office/drawing/2014/main" id="{70464C9D-906A-82D7-4298-2D07DE98F32B}"/>
              </a:ext>
            </a:extLst>
          </p:cNvPr>
          <p:cNvSpPr>
            <a:spLocks noChangeShapeType="1"/>
          </p:cNvSpPr>
          <p:nvPr/>
        </p:nvSpPr>
        <p:spPr bwMode="auto">
          <a:xfrm>
            <a:off x="6629400" y="6096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54" name="Line 22">
            <a:extLst>
              <a:ext uri="{FF2B5EF4-FFF2-40B4-BE49-F238E27FC236}">
                <a16:creationId xmlns:a16="http://schemas.microsoft.com/office/drawing/2014/main" id="{A56C8F1F-90A5-212A-4522-05AE25BBE535}"/>
              </a:ext>
            </a:extLst>
          </p:cNvPr>
          <p:cNvSpPr>
            <a:spLocks noChangeShapeType="1"/>
          </p:cNvSpPr>
          <p:nvPr/>
        </p:nvSpPr>
        <p:spPr bwMode="auto">
          <a:xfrm>
            <a:off x="8686800" y="6096000"/>
            <a:ext cx="6096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55" name="Oval 23">
            <a:extLst>
              <a:ext uri="{FF2B5EF4-FFF2-40B4-BE49-F238E27FC236}">
                <a16:creationId xmlns:a16="http://schemas.microsoft.com/office/drawing/2014/main" id="{BAC5E3C6-802D-7A64-335A-DB5BFBCDFCBD}"/>
              </a:ext>
            </a:extLst>
          </p:cNvPr>
          <p:cNvSpPr>
            <a:spLocks noChangeArrowheads="1"/>
          </p:cNvSpPr>
          <p:nvPr/>
        </p:nvSpPr>
        <p:spPr bwMode="auto">
          <a:xfrm>
            <a:off x="5334000" y="46482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instrument</a:t>
            </a:r>
          </a:p>
        </p:txBody>
      </p:sp>
      <p:sp>
        <p:nvSpPr>
          <p:cNvPr id="402456" name="Oval 24">
            <a:extLst>
              <a:ext uri="{FF2B5EF4-FFF2-40B4-BE49-F238E27FC236}">
                <a16:creationId xmlns:a16="http://schemas.microsoft.com/office/drawing/2014/main" id="{E348A71F-3B98-136E-A061-7E1228EA8CF4}"/>
              </a:ext>
            </a:extLst>
          </p:cNvPr>
          <p:cNvSpPr>
            <a:spLocks noChangeArrowheads="1"/>
          </p:cNvSpPr>
          <p:nvPr/>
        </p:nvSpPr>
        <p:spPr bwMode="auto">
          <a:xfrm>
            <a:off x="9144000" y="46482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part</a:t>
            </a:r>
          </a:p>
        </p:txBody>
      </p:sp>
      <p:sp>
        <p:nvSpPr>
          <p:cNvPr id="402457" name="Line 25">
            <a:extLst>
              <a:ext uri="{FF2B5EF4-FFF2-40B4-BE49-F238E27FC236}">
                <a16:creationId xmlns:a16="http://schemas.microsoft.com/office/drawing/2014/main" id="{3728738C-0737-1F2A-DE40-FC9D6F9C4F9C}"/>
              </a:ext>
            </a:extLst>
          </p:cNvPr>
          <p:cNvSpPr>
            <a:spLocks noChangeShapeType="1"/>
          </p:cNvSpPr>
          <p:nvPr/>
        </p:nvSpPr>
        <p:spPr bwMode="auto">
          <a:xfrm>
            <a:off x="9829800" y="4038600"/>
            <a:ext cx="0" cy="6096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58" name="Line 26">
            <a:extLst>
              <a:ext uri="{FF2B5EF4-FFF2-40B4-BE49-F238E27FC236}">
                <a16:creationId xmlns:a16="http://schemas.microsoft.com/office/drawing/2014/main" id="{81DA9837-2750-56D7-C354-4CB993ADFC89}"/>
              </a:ext>
            </a:extLst>
          </p:cNvPr>
          <p:cNvSpPr>
            <a:spLocks noChangeShapeType="1"/>
          </p:cNvSpPr>
          <p:nvPr/>
        </p:nvSpPr>
        <p:spPr bwMode="auto">
          <a:xfrm>
            <a:off x="9829800" y="5257800"/>
            <a:ext cx="0" cy="6096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59" name="Line 27">
            <a:extLst>
              <a:ext uri="{FF2B5EF4-FFF2-40B4-BE49-F238E27FC236}">
                <a16:creationId xmlns:a16="http://schemas.microsoft.com/office/drawing/2014/main" id="{D976B204-3EA0-FC2C-6A7F-DB53BC00DA87}"/>
              </a:ext>
            </a:extLst>
          </p:cNvPr>
          <p:cNvSpPr>
            <a:spLocks noChangeShapeType="1"/>
          </p:cNvSpPr>
          <p:nvPr/>
        </p:nvSpPr>
        <p:spPr bwMode="auto">
          <a:xfrm>
            <a:off x="6096000" y="5257800"/>
            <a:ext cx="0" cy="6096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402460" name="Line 28">
            <a:extLst>
              <a:ext uri="{FF2B5EF4-FFF2-40B4-BE49-F238E27FC236}">
                <a16:creationId xmlns:a16="http://schemas.microsoft.com/office/drawing/2014/main" id="{CC7094BF-6697-2FE9-EEC2-33B0944805F7}"/>
              </a:ext>
            </a:extLst>
          </p:cNvPr>
          <p:cNvSpPr>
            <a:spLocks noChangeShapeType="1"/>
          </p:cNvSpPr>
          <p:nvPr/>
        </p:nvSpPr>
        <p:spPr bwMode="auto">
          <a:xfrm>
            <a:off x="6096000" y="4038600"/>
            <a:ext cx="0" cy="6096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Tm="51873"/>
    </mc:Choice>
    <mc:Fallback>
      <p:transition spd="slow" advTm="5187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Rectangle 2">
            <a:extLst>
              <a:ext uri="{FF2B5EF4-FFF2-40B4-BE49-F238E27FC236}">
                <a16:creationId xmlns:a16="http://schemas.microsoft.com/office/drawing/2014/main" id="{DB66A257-E8B7-E211-875C-AFC6891D0E47}"/>
              </a:ext>
            </a:extLst>
          </p:cNvPr>
          <p:cNvSpPr>
            <a:spLocks noGrp="1" noChangeArrowheads="1"/>
          </p:cNvSpPr>
          <p:nvPr>
            <p:ph type="title" idx="4294967295"/>
          </p:nvPr>
        </p:nvSpPr>
        <p:spPr>
          <a:xfrm>
            <a:off x="0" y="365125"/>
            <a:ext cx="10515600" cy="1325563"/>
          </a:xfrm>
        </p:spPr>
        <p:txBody>
          <a:bodyPr/>
          <a:lstStyle/>
          <a:p>
            <a:pPr algn="ctr"/>
            <a:r>
              <a:rPr lang="en-GB" altLang="en-US" b="1">
                <a:solidFill>
                  <a:schemeClr val="bg1"/>
                </a:solidFill>
              </a:rPr>
              <a:t>Exercises</a:t>
            </a:r>
          </a:p>
        </p:txBody>
      </p:sp>
      <p:sp>
        <p:nvSpPr>
          <p:cNvPr id="342019" name="Rectangle 3">
            <a:extLst>
              <a:ext uri="{FF2B5EF4-FFF2-40B4-BE49-F238E27FC236}">
                <a16:creationId xmlns:a16="http://schemas.microsoft.com/office/drawing/2014/main" id="{020BB6E4-A80D-E939-57ED-5E84BA19A9A2}"/>
              </a:ext>
            </a:extLst>
          </p:cNvPr>
          <p:cNvSpPr>
            <a:spLocks noGrp="1" noChangeArrowheads="1"/>
          </p:cNvSpPr>
          <p:nvPr>
            <p:ph type="body" idx="4294967295"/>
          </p:nvPr>
        </p:nvSpPr>
        <p:spPr>
          <a:xfrm>
            <a:off x="1086928" y="1980900"/>
            <a:ext cx="10515600" cy="4351338"/>
          </a:xfrm>
        </p:spPr>
        <p:txBody>
          <a:bodyPr/>
          <a:lstStyle/>
          <a:p>
            <a:r>
              <a:rPr lang="en-GB" altLang="en-US" dirty="0"/>
              <a:t>Please create the conceptual graph of the following sentence:</a:t>
            </a:r>
          </a:p>
          <a:p>
            <a:pPr lvl="1"/>
            <a:r>
              <a:rPr lang="en-GB" altLang="en-US" dirty="0"/>
              <a:t>John is between a rock and a hard place</a:t>
            </a:r>
          </a:p>
        </p:txBody>
      </p:sp>
    </p:spTree>
  </p:cSld>
  <p:clrMapOvr>
    <a:masterClrMapping/>
  </p:clrMapOvr>
  <mc:AlternateContent xmlns:mc="http://schemas.openxmlformats.org/markup-compatibility/2006">
    <mc:Choice xmlns:p14="http://schemas.microsoft.com/office/powerpoint/2010/main" Requires="p14">
      <p:transition spd="slow" p14:dur="2000" advTm="11777"/>
    </mc:Choice>
    <mc:Fallback>
      <p:transition spd="slow" advTm="11777"/>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a:extLst>
              <a:ext uri="{FF2B5EF4-FFF2-40B4-BE49-F238E27FC236}">
                <a16:creationId xmlns:a16="http://schemas.microsoft.com/office/drawing/2014/main" id="{37D2477D-DEDF-5CE7-1FB7-FBD77F9F4CAA}"/>
              </a:ext>
            </a:extLst>
          </p:cNvPr>
          <p:cNvSpPr>
            <a:spLocks noGrp="1" noChangeArrowheads="1"/>
          </p:cNvSpPr>
          <p:nvPr>
            <p:ph type="title" idx="4294967295"/>
          </p:nvPr>
        </p:nvSpPr>
        <p:spPr>
          <a:xfrm>
            <a:off x="0" y="365125"/>
            <a:ext cx="10515600" cy="1325563"/>
          </a:xfrm>
        </p:spPr>
        <p:txBody>
          <a:bodyPr/>
          <a:lstStyle/>
          <a:p>
            <a:pPr algn="ctr"/>
            <a:r>
              <a:rPr lang="en-GB" altLang="en-US" b="1" dirty="0">
                <a:solidFill>
                  <a:schemeClr val="bg1"/>
                </a:solidFill>
              </a:rPr>
              <a:t>Solution 1</a:t>
            </a:r>
          </a:p>
        </p:txBody>
      </p:sp>
      <p:sp>
        <p:nvSpPr>
          <p:cNvPr id="345091" name="Rectangle 3">
            <a:extLst>
              <a:ext uri="{FF2B5EF4-FFF2-40B4-BE49-F238E27FC236}">
                <a16:creationId xmlns:a16="http://schemas.microsoft.com/office/drawing/2014/main" id="{687DA525-1B23-8EED-9F11-C43CE56EB3A6}"/>
              </a:ext>
            </a:extLst>
          </p:cNvPr>
          <p:cNvSpPr>
            <a:spLocks noGrp="1" noChangeArrowheads="1"/>
          </p:cNvSpPr>
          <p:nvPr>
            <p:ph type="body" idx="4294967295"/>
          </p:nvPr>
        </p:nvSpPr>
        <p:spPr>
          <a:xfrm>
            <a:off x="508959" y="1690688"/>
            <a:ext cx="10515600" cy="4351338"/>
          </a:xfrm>
        </p:spPr>
        <p:txBody>
          <a:bodyPr/>
          <a:lstStyle/>
          <a:p>
            <a:r>
              <a:rPr lang="en-GB" altLang="en-US" dirty="0"/>
              <a:t>"John is between a rock and a hard place"</a:t>
            </a:r>
          </a:p>
        </p:txBody>
      </p:sp>
      <p:sp>
        <p:nvSpPr>
          <p:cNvPr id="345148" name="Rectangle 60">
            <a:extLst>
              <a:ext uri="{FF2B5EF4-FFF2-40B4-BE49-F238E27FC236}">
                <a16:creationId xmlns:a16="http://schemas.microsoft.com/office/drawing/2014/main" id="{703A6621-6FAB-6BCD-9451-1F8382FBD617}"/>
              </a:ext>
            </a:extLst>
          </p:cNvPr>
          <p:cNvSpPr>
            <a:spLocks noChangeArrowheads="1"/>
          </p:cNvSpPr>
          <p:nvPr/>
        </p:nvSpPr>
        <p:spPr bwMode="auto">
          <a:xfrm>
            <a:off x="2590800" y="3276600"/>
            <a:ext cx="16764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person: John</a:t>
            </a:r>
          </a:p>
        </p:txBody>
      </p:sp>
      <p:sp>
        <p:nvSpPr>
          <p:cNvPr id="345149" name="Rectangle 61">
            <a:extLst>
              <a:ext uri="{FF2B5EF4-FFF2-40B4-BE49-F238E27FC236}">
                <a16:creationId xmlns:a16="http://schemas.microsoft.com/office/drawing/2014/main" id="{04C077C0-DAF2-411B-C765-A93B5E540DEA}"/>
              </a:ext>
            </a:extLst>
          </p:cNvPr>
          <p:cNvSpPr>
            <a:spLocks noChangeArrowheads="1"/>
          </p:cNvSpPr>
          <p:nvPr/>
        </p:nvSpPr>
        <p:spPr bwMode="auto">
          <a:xfrm>
            <a:off x="6705600" y="2438400"/>
            <a:ext cx="12192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rock</a:t>
            </a:r>
          </a:p>
        </p:txBody>
      </p:sp>
      <p:sp>
        <p:nvSpPr>
          <p:cNvPr id="345150" name="Oval 62">
            <a:extLst>
              <a:ext uri="{FF2B5EF4-FFF2-40B4-BE49-F238E27FC236}">
                <a16:creationId xmlns:a16="http://schemas.microsoft.com/office/drawing/2014/main" id="{6F9EECA7-BAB8-6296-F45E-7AEAA1B04E1A}"/>
              </a:ext>
            </a:extLst>
          </p:cNvPr>
          <p:cNvSpPr>
            <a:spLocks noChangeArrowheads="1"/>
          </p:cNvSpPr>
          <p:nvPr/>
        </p:nvSpPr>
        <p:spPr bwMode="auto">
          <a:xfrm>
            <a:off x="4876800" y="32004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between</a:t>
            </a:r>
          </a:p>
        </p:txBody>
      </p:sp>
      <p:sp>
        <p:nvSpPr>
          <p:cNvPr id="345151" name="Rectangle 63">
            <a:extLst>
              <a:ext uri="{FF2B5EF4-FFF2-40B4-BE49-F238E27FC236}">
                <a16:creationId xmlns:a16="http://schemas.microsoft.com/office/drawing/2014/main" id="{E2373DAF-4896-D35F-3DE3-ADACB6C3E87C}"/>
              </a:ext>
            </a:extLst>
          </p:cNvPr>
          <p:cNvSpPr>
            <a:spLocks noChangeArrowheads="1"/>
          </p:cNvSpPr>
          <p:nvPr/>
        </p:nvSpPr>
        <p:spPr bwMode="auto">
          <a:xfrm>
            <a:off x="6705600" y="4191000"/>
            <a:ext cx="12192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place</a:t>
            </a:r>
          </a:p>
        </p:txBody>
      </p:sp>
      <p:sp>
        <p:nvSpPr>
          <p:cNvPr id="345152" name="Line 64">
            <a:extLst>
              <a:ext uri="{FF2B5EF4-FFF2-40B4-BE49-F238E27FC236}">
                <a16:creationId xmlns:a16="http://schemas.microsoft.com/office/drawing/2014/main" id="{8C0AC9A3-62DC-1B85-910B-FF7604B090E7}"/>
              </a:ext>
            </a:extLst>
          </p:cNvPr>
          <p:cNvSpPr>
            <a:spLocks noChangeShapeType="1"/>
          </p:cNvSpPr>
          <p:nvPr/>
        </p:nvSpPr>
        <p:spPr bwMode="auto">
          <a:xfrm>
            <a:off x="4267200" y="3505200"/>
            <a:ext cx="609600" cy="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45153" name="Line 65">
            <a:extLst>
              <a:ext uri="{FF2B5EF4-FFF2-40B4-BE49-F238E27FC236}">
                <a16:creationId xmlns:a16="http://schemas.microsoft.com/office/drawing/2014/main" id="{F6C55A87-5599-D24E-646B-3D3BA9486A44}"/>
              </a:ext>
            </a:extLst>
          </p:cNvPr>
          <p:cNvSpPr>
            <a:spLocks noChangeShapeType="1"/>
          </p:cNvSpPr>
          <p:nvPr/>
        </p:nvSpPr>
        <p:spPr bwMode="auto">
          <a:xfrm flipV="1">
            <a:off x="6096000" y="2895600"/>
            <a:ext cx="609600" cy="38100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45154" name="Line 66">
            <a:extLst>
              <a:ext uri="{FF2B5EF4-FFF2-40B4-BE49-F238E27FC236}">
                <a16:creationId xmlns:a16="http://schemas.microsoft.com/office/drawing/2014/main" id="{F838C877-C594-D5E5-B78F-BDB8F742CACF}"/>
              </a:ext>
            </a:extLst>
          </p:cNvPr>
          <p:cNvSpPr>
            <a:spLocks noChangeShapeType="1"/>
          </p:cNvSpPr>
          <p:nvPr/>
        </p:nvSpPr>
        <p:spPr bwMode="auto">
          <a:xfrm>
            <a:off x="6096000" y="3733800"/>
            <a:ext cx="609600" cy="457200"/>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45157" name="Rectangle 69">
            <a:extLst>
              <a:ext uri="{FF2B5EF4-FFF2-40B4-BE49-F238E27FC236}">
                <a16:creationId xmlns:a16="http://schemas.microsoft.com/office/drawing/2014/main" id="{5CAE8DF1-07BC-4E30-A465-5F109D863642}"/>
              </a:ext>
            </a:extLst>
          </p:cNvPr>
          <p:cNvSpPr>
            <a:spLocks noChangeArrowheads="1"/>
          </p:cNvSpPr>
          <p:nvPr/>
        </p:nvSpPr>
        <p:spPr bwMode="auto">
          <a:xfrm>
            <a:off x="8763000" y="5334000"/>
            <a:ext cx="1219200" cy="457200"/>
          </a:xfrm>
          <a:prstGeom prst="rect">
            <a:avLst/>
          </a:prstGeom>
          <a:solidFill>
            <a:schemeClr val="accent1"/>
          </a:solidFill>
          <a:ln w="12700">
            <a:solidFill>
              <a:schemeClr val="tx1"/>
            </a:solidFill>
            <a:miter lim="800000"/>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hard</a:t>
            </a:r>
          </a:p>
        </p:txBody>
      </p:sp>
      <p:sp>
        <p:nvSpPr>
          <p:cNvPr id="345158" name="Line 70">
            <a:extLst>
              <a:ext uri="{FF2B5EF4-FFF2-40B4-BE49-F238E27FC236}">
                <a16:creationId xmlns:a16="http://schemas.microsoft.com/office/drawing/2014/main" id="{1ACB770D-881F-E972-79C0-C1265AD56286}"/>
              </a:ext>
            </a:extLst>
          </p:cNvPr>
          <p:cNvSpPr>
            <a:spLocks noChangeShapeType="1"/>
          </p:cNvSpPr>
          <p:nvPr/>
        </p:nvSpPr>
        <p:spPr bwMode="auto">
          <a:xfrm flipV="1">
            <a:off x="8001000" y="5562600"/>
            <a:ext cx="762000" cy="0"/>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45159" name="Oval 71">
            <a:extLst>
              <a:ext uri="{FF2B5EF4-FFF2-40B4-BE49-F238E27FC236}">
                <a16:creationId xmlns:a16="http://schemas.microsoft.com/office/drawing/2014/main" id="{D52574B4-F561-238F-037A-BBA1228050E2}"/>
              </a:ext>
            </a:extLst>
          </p:cNvPr>
          <p:cNvSpPr>
            <a:spLocks noChangeArrowheads="1"/>
          </p:cNvSpPr>
          <p:nvPr/>
        </p:nvSpPr>
        <p:spPr bwMode="auto">
          <a:xfrm>
            <a:off x="6553200" y="5257800"/>
            <a:ext cx="1447800" cy="609600"/>
          </a:xfrm>
          <a:prstGeom prst="ellipse">
            <a:avLst/>
          </a:prstGeom>
          <a:solidFill>
            <a:schemeClr val="hlink"/>
          </a:solidFill>
          <a:ln w="12700">
            <a:solidFill>
              <a:schemeClr val="tx1"/>
            </a:solidFill>
            <a:round/>
            <a:headEnd type="none" w="sm" len="sm"/>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attribute</a:t>
            </a:r>
          </a:p>
        </p:txBody>
      </p:sp>
      <p:sp>
        <p:nvSpPr>
          <p:cNvPr id="345160" name="Line 72">
            <a:extLst>
              <a:ext uri="{FF2B5EF4-FFF2-40B4-BE49-F238E27FC236}">
                <a16:creationId xmlns:a16="http://schemas.microsoft.com/office/drawing/2014/main" id="{DCDCF04C-2D79-0987-B8AE-8C538AA5F63B}"/>
              </a:ext>
            </a:extLst>
          </p:cNvPr>
          <p:cNvSpPr>
            <a:spLocks noChangeShapeType="1"/>
          </p:cNvSpPr>
          <p:nvPr/>
        </p:nvSpPr>
        <p:spPr bwMode="auto">
          <a:xfrm>
            <a:off x="7315200" y="4648200"/>
            <a:ext cx="0" cy="609600"/>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Tm="29758"/>
    </mc:Choice>
    <mc:Fallback>
      <p:transition spd="slow" advTm="29758"/>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6" name="Text Box 4">
            <a:extLst>
              <a:ext uri="{FF2B5EF4-FFF2-40B4-BE49-F238E27FC236}">
                <a16:creationId xmlns:a16="http://schemas.microsoft.com/office/drawing/2014/main" id="{59AA9BAE-C223-B4C1-1882-D2778FE6652D}"/>
              </a:ext>
            </a:extLst>
          </p:cNvPr>
          <p:cNvSpPr txBox="1">
            <a:spLocks noChangeArrowheads="1"/>
          </p:cNvSpPr>
          <p:nvPr/>
        </p:nvSpPr>
        <p:spPr bwMode="auto">
          <a:xfrm>
            <a:off x="1524000" y="228601"/>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chemeClr val="bg1"/>
                </a:solidFill>
              </a:rPr>
              <a:t>Fig 7.16	Conceptual graph indicating that the dog named Emma is brown.</a:t>
            </a:r>
          </a:p>
        </p:txBody>
      </p:sp>
      <p:sp>
        <p:nvSpPr>
          <p:cNvPr id="412677" name="Text Box 5">
            <a:extLst>
              <a:ext uri="{FF2B5EF4-FFF2-40B4-BE49-F238E27FC236}">
                <a16:creationId xmlns:a16="http://schemas.microsoft.com/office/drawing/2014/main" id="{170FB450-3C77-D6C6-C4F8-230D94C91AB0}"/>
              </a:ext>
            </a:extLst>
          </p:cNvPr>
          <p:cNvSpPr txBox="1">
            <a:spLocks noChangeArrowheads="1"/>
          </p:cNvSpPr>
          <p:nvPr/>
        </p:nvSpPr>
        <p:spPr bwMode="auto">
          <a:xfrm>
            <a:off x="1524000" y="1905001"/>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dirty="0"/>
              <a:t>Fig 7.17	Conceptual graph indicating that a particular (but unnamed) dog is brown.</a:t>
            </a:r>
          </a:p>
        </p:txBody>
      </p:sp>
      <p:sp>
        <p:nvSpPr>
          <p:cNvPr id="412678" name="Text Box 6">
            <a:extLst>
              <a:ext uri="{FF2B5EF4-FFF2-40B4-BE49-F238E27FC236}">
                <a16:creationId xmlns:a16="http://schemas.microsoft.com/office/drawing/2014/main" id="{F5D6AA04-CF0C-7D02-B3AF-5890C73E56AE}"/>
              </a:ext>
            </a:extLst>
          </p:cNvPr>
          <p:cNvSpPr txBox="1">
            <a:spLocks noChangeArrowheads="1"/>
          </p:cNvSpPr>
          <p:nvPr/>
        </p:nvSpPr>
        <p:spPr bwMode="auto">
          <a:xfrm>
            <a:off x="1524000" y="3259931"/>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dirty="0"/>
              <a:t>Fig 7.18	Conceptual graph indicating that a dog named Emma is brown.</a:t>
            </a:r>
          </a:p>
        </p:txBody>
      </p:sp>
      <p:pic>
        <p:nvPicPr>
          <p:cNvPr id="412679" name="Picture 7">
            <a:extLst>
              <a:ext uri="{FF2B5EF4-FFF2-40B4-BE49-F238E27FC236}">
                <a16:creationId xmlns:a16="http://schemas.microsoft.com/office/drawing/2014/main" id="{47351B47-E19A-B883-3FEA-D906478014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914400"/>
            <a:ext cx="6076950"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680" name="Picture 8">
            <a:extLst>
              <a:ext uri="{FF2B5EF4-FFF2-40B4-BE49-F238E27FC236}">
                <a16:creationId xmlns:a16="http://schemas.microsoft.com/office/drawing/2014/main" id="{6D350D5C-B7A0-F57B-C679-A8F2267C81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2514601"/>
            <a:ext cx="60960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681" name="Picture 9">
            <a:extLst>
              <a:ext uri="{FF2B5EF4-FFF2-40B4-BE49-F238E27FC236}">
                <a16:creationId xmlns:a16="http://schemas.microsoft.com/office/drawing/2014/main" id="{913D9A0D-8CBD-2519-BE36-C71B038187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5471" y="3821111"/>
            <a:ext cx="6019800"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2685" name="Text Box 13">
            <a:extLst>
              <a:ext uri="{FF2B5EF4-FFF2-40B4-BE49-F238E27FC236}">
                <a16:creationId xmlns:a16="http://schemas.microsoft.com/office/drawing/2014/main" id="{B475756C-5EE8-1F52-BB67-4DBB12FF6D3E}"/>
              </a:ext>
            </a:extLst>
          </p:cNvPr>
          <p:cNvSpPr txBox="1">
            <a:spLocks noChangeArrowheads="1"/>
          </p:cNvSpPr>
          <p:nvPr/>
        </p:nvSpPr>
        <p:spPr bwMode="auto">
          <a:xfrm>
            <a:off x="1425395" y="5322409"/>
            <a:ext cx="860425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 </a:t>
            </a:r>
            <a:r>
              <a:rPr lang="en-US" altLang="en-US" sz="2000" dirty="0"/>
              <a:t>We can simplify the graph and refer to the individual directly by name. under this convention, The graph of figure 7.18 is equivalent to the graph of figure 7.16</a:t>
            </a:r>
          </a:p>
        </p:txBody>
      </p:sp>
    </p:spTree>
  </p:cSld>
  <p:clrMapOvr>
    <a:masterClrMapping/>
  </p:clrMapOvr>
  <mc:AlternateContent xmlns:mc="http://schemas.openxmlformats.org/markup-compatibility/2006">
    <mc:Choice xmlns:p14="http://schemas.microsoft.com/office/powerpoint/2010/main" Requires="p14">
      <p:transition spd="slow" p14:dur="2000" advTm="44255"/>
    </mc:Choice>
    <mc:Fallback>
      <p:transition spd="slow" advTm="44255"/>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4" name="Oval 4">
            <a:extLst>
              <a:ext uri="{FF2B5EF4-FFF2-40B4-BE49-F238E27FC236}">
                <a16:creationId xmlns:a16="http://schemas.microsoft.com/office/drawing/2014/main" id="{5BB69D03-8693-F15A-FABC-1F94E2CC9BF8}"/>
              </a:ext>
            </a:extLst>
          </p:cNvPr>
          <p:cNvSpPr>
            <a:spLocks noChangeArrowheads="1"/>
          </p:cNvSpPr>
          <p:nvPr/>
        </p:nvSpPr>
        <p:spPr bwMode="auto">
          <a:xfrm>
            <a:off x="4367212" y="3416921"/>
            <a:ext cx="1728788" cy="720725"/>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725" name="Text Box 5">
            <a:extLst>
              <a:ext uri="{FF2B5EF4-FFF2-40B4-BE49-F238E27FC236}">
                <a16:creationId xmlns:a16="http://schemas.microsoft.com/office/drawing/2014/main" id="{1B73CC7A-0534-56F5-10E4-B5073468081C}"/>
              </a:ext>
            </a:extLst>
          </p:cNvPr>
          <p:cNvSpPr txBox="1">
            <a:spLocks noChangeArrowheads="1"/>
          </p:cNvSpPr>
          <p:nvPr/>
        </p:nvSpPr>
        <p:spPr bwMode="auto">
          <a:xfrm>
            <a:off x="4872037" y="3598657"/>
            <a:ext cx="863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Neg</a:t>
            </a:r>
          </a:p>
        </p:txBody>
      </p:sp>
      <p:sp>
        <p:nvSpPr>
          <p:cNvPr id="414726" name="Line 6">
            <a:extLst>
              <a:ext uri="{FF2B5EF4-FFF2-40B4-BE49-F238E27FC236}">
                <a16:creationId xmlns:a16="http://schemas.microsoft.com/office/drawing/2014/main" id="{E377C844-7EF5-E759-BCF6-B83E879C537F}"/>
              </a:ext>
            </a:extLst>
          </p:cNvPr>
          <p:cNvSpPr>
            <a:spLocks noChangeShapeType="1"/>
          </p:cNvSpPr>
          <p:nvPr/>
        </p:nvSpPr>
        <p:spPr bwMode="auto">
          <a:xfrm flipV="1">
            <a:off x="5151527" y="2636837"/>
            <a:ext cx="0" cy="792163"/>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4727" name="Rectangle 7">
            <a:extLst>
              <a:ext uri="{FF2B5EF4-FFF2-40B4-BE49-F238E27FC236}">
                <a16:creationId xmlns:a16="http://schemas.microsoft.com/office/drawing/2014/main" id="{353457FD-E230-31E1-5264-9098E51EEA33}"/>
              </a:ext>
            </a:extLst>
          </p:cNvPr>
          <p:cNvSpPr>
            <a:spLocks noChangeArrowheads="1"/>
          </p:cNvSpPr>
          <p:nvPr/>
        </p:nvSpPr>
        <p:spPr bwMode="auto">
          <a:xfrm>
            <a:off x="3791744" y="1910880"/>
            <a:ext cx="3024187" cy="719137"/>
          </a:xfrm>
          <a:prstGeom prst="rect">
            <a:avLst/>
          </a:prstGeom>
          <a:noFill/>
          <a:ln w="222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728" name="Text Box 8">
            <a:extLst>
              <a:ext uri="{FF2B5EF4-FFF2-40B4-BE49-F238E27FC236}">
                <a16:creationId xmlns:a16="http://schemas.microsoft.com/office/drawing/2014/main" id="{1592EBAD-45F3-FE87-83B3-4A1437CA5E45}"/>
              </a:ext>
            </a:extLst>
          </p:cNvPr>
          <p:cNvSpPr txBox="1">
            <a:spLocks noChangeArrowheads="1"/>
          </p:cNvSpPr>
          <p:nvPr/>
        </p:nvSpPr>
        <p:spPr bwMode="auto">
          <a:xfrm>
            <a:off x="4510881" y="2011683"/>
            <a:ext cx="23050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proposition</a:t>
            </a:r>
          </a:p>
        </p:txBody>
      </p:sp>
      <p:pic>
        <p:nvPicPr>
          <p:cNvPr id="3" name="Picture 2">
            <a:extLst>
              <a:ext uri="{FF2B5EF4-FFF2-40B4-BE49-F238E27FC236}">
                <a16:creationId xmlns:a16="http://schemas.microsoft.com/office/drawing/2014/main" id="{466DCC98-E54F-4D17-C475-75A5137B8953}"/>
              </a:ext>
            </a:extLst>
          </p:cNvPr>
          <p:cNvPicPr>
            <a:picLocks noChangeAspect="1"/>
          </p:cNvPicPr>
          <p:nvPr/>
        </p:nvPicPr>
        <p:blipFill>
          <a:blip r:embed="rId2"/>
          <a:stretch>
            <a:fillRect/>
          </a:stretch>
        </p:blipFill>
        <p:spPr>
          <a:xfrm>
            <a:off x="1784439" y="4307303"/>
            <a:ext cx="6734175" cy="15335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3257"/>
    </mc:Choice>
    <mc:Fallback>
      <p:transition spd="slow" advTm="33257"/>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75CEC5-F022-A9B3-43CD-E70E05E94210}"/>
              </a:ext>
            </a:extLst>
          </p:cNvPr>
          <p:cNvSpPr txBox="1"/>
          <p:nvPr/>
        </p:nvSpPr>
        <p:spPr>
          <a:xfrm>
            <a:off x="1794294" y="672860"/>
            <a:ext cx="3562710" cy="707886"/>
          </a:xfrm>
          <a:prstGeom prst="rect">
            <a:avLst/>
          </a:prstGeom>
          <a:noFill/>
        </p:spPr>
        <p:txBody>
          <a:bodyPr wrap="square" rtlCol="0">
            <a:spAutoFit/>
          </a:bodyPr>
          <a:lstStyle/>
          <a:p>
            <a:r>
              <a:rPr lang="en-US" sz="4000" dirty="0">
                <a:solidFill>
                  <a:schemeClr val="bg1"/>
                </a:solidFill>
              </a:rPr>
              <a:t>Summary </a:t>
            </a:r>
          </a:p>
        </p:txBody>
      </p:sp>
      <p:sp>
        <p:nvSpPr>
          <p:cNvPr id="4" name="TextBox 3">
            <a:extLst>
              <a:ext uri="{FF2B5EF4-FFF2-40B4-BE49-F238E27FC236}">
                <a16:creationId xmlns:a16="http://schemas.microsoft.com/office/drawing/2014/main" id="{DC7CF855-9757-EFCD-1D36-143CF6E0A9B3}"/>
              </a:ext>
            </a:extLst>
          </p:cNvPr>
          <p:cNvSpPr txBox="1"/>
          <p:nvPr/>
        </p:nvSpPr>
        <p:spPr>
          <a:xfrm>
            <a:off x="1132216" y="2045263"/>
            <a:ext cx="9926847" cy="4601260"/>
          </a:xfrm>
          <a:prstGeom prst="rect">
            <a:avLst/>
          </a:prstGeom>
          <a:noFill/>
        </p:spPr>
        <p:txBody>
          <a:bodyPr wrap="square">
            <a:spAutoFit/>
          </a:bodyPr>
          <a:lstStyle/>
          <a:p>
            <a:pPr marL="12700">
              <a:lnSpc>
                <a:spcPct val="100000"/>
              </a:lnSpc>
              <a:spcBef>
                <a:spcPts val="100"/>
              </a:spcBef>
            </a:pPr>
            <a:r>
              <a:rPr lang="en-US" sz="3600" b="1" dirty="0"/>
              <a:t>knowledge representation</a:t>
            </a:r>
          </a:p>
          <a:p>
            <a:pPr marL="584200" indent="-571500">
              <a:lnSpc>
                <a:spcPct val="100000"/>
              </a:lnSpc>
              <a:spcBef>
                <a:spcPts val="100"/>
              </a:spcBef>
              <a:buFont typeface="Arial" panose="020B0604020202020204" pitchFamily="34" charset="0"/>
              <a:buChar char="•"/>
            </a:pPr>
            <a:r>
              <a:rPr lang="en-US" sz="3600" b="1" dirty="0"/>
              <a:t>Propositional Logic (Propositional  </a:t>
            </a:r>
            <a:r>
              <a:rPr lang="en-US" sz="3600" b="1" spc="-10" dirty="0"/>
              <a:t>Calculus)</a:t>
            </a:r>
          </a:p>
          <a:p>
            <a:pPr marL="584200" indent="-571500">
              <a:spcBef>
                <a:spcPts val="100"/>
              </a:spcBef>
              <a:buFont typeface="Arial" panose="020B0604020202020204" pitchFamily="34" charset="0"/>
              <a:buChar char="•"/>
            </a:pPr>
            <a:r>
              <a:rPr lang="en-US" sz="3600" b="1" dirty="0"/>
              <a:t>Predicate Logic (First-Order Logic (FOL), Predicate Calculus)</a:t>
            </a:r>
          </a:p>
          <a:p>
            <a:pPr marL="584200" indent="-571500">
              <a:spcBef>
                <a:spcPts val="100"/>
              </a:spcBef>
              <a:buFont typeface="Arial" panose="020B0604020202020204" pitchFamily="34" charset="0"/>
              <a:buChar char="•"/>
            </a:pPr>
            <a:r>
              <a:rPr lang="en-GB" altLang="en-US" sz="3600" b="1" dirty="0"/>
              <a:t>Conceptual Graphs</a:t>
            </a:r>
          </a:p>
          <a:p>
            <a:pPr marL="12700">
              <a:spcBef>
                <a:spcPts val="100"/>
              </a:spcBef>
            </a:pPr>
            <a:endParaRPr lang="en-US" sz="3600" b="1" dirty="0"/>
          </a:p>
          <a:p>
            <a:pPr marL="584200" indent="-571500">
              <a:lnSpc>
                <a:spcPct val="100000"/>
              </a:lnSpc>
              <a:spcBef>
                <a:spcPts val="100"/>
              </a:spcBef>
              <a:buFont typeface="Arial" panose="020B0604020202020204" pitchFamily="34" charset="0"/>
              <a:buChar char="•"/>
            </a:pPr>
            <a:endParaRPr lang="en-US" sz="3600" b="1" spc="-10" dirty="0"/>
          </a:p>
          <a:p>
            <a:pPr marL="584200" indent="-571500">
              <a:lnSpc>
                <a:spcPct val="100000"/>
              </a:lnSpc>
              <a:spcBef>
                <a:spcPts val="100"/>
              </a:spcBef>
              <a:buFont typeface="Arial" panose="020B0604020202020204" pitchFamily="34" charset="0"/>
              <a:buChar char="•"/>
            </a:pPr>
            <a:endParaRPr lang="en-US" sz="3600" b="1" spc="-10" dirty="0"/>
          </a:p>
        </p:txBody>
      </p:sp>
    </p:spTree>
    <p:extLst>
      <p:ext uri="{BB962C8B-B14F-4D97-AF65-F5344CB8AC3E}">
        <p14:creationId xmlns:p14="http://schemas.microsoft.com/office/powerpoint/2010/main" val="1940987070"/>
      </p:ext>
    </p:extLst>
  </p:cSld>
  <p:clrMapOvr>
    <a:masterClrMapping/>
  </p:clrMapOvr>
  <mc:AlternateContent xmlns:mc="http://schemas.openxmlformats.org/markup-compatibility/2006">
    <mc:Choice xmlns:p14="http://schemas.microsoft.com/office/powerpoint/2010/main" Requires="p14">
      <p:transition spd="slow" p14:dur="2000" advTm="26634"/>
    </mc:Choice>
    <mc:Fallback>
      <p:transition spd="slow" advTm="26634"/>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15179"/>
    </mc:Choice>
    <mc:Fallback>
      <p:transition spd="slow" advTm="1517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64.5"/>
</p:tagLst>
</file>

<file path=ppt/tags/tag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p \vee q  \rightarrow \neg r$&#10;&#10;\end{document}"/>
  <p:tag name="IGUANATEXSIZE" val="30"/>
</p:tagLst>
</file>

<file path=ppt/tags/tag3.xml><?xml version="1.0" encoding="utf-8"?>
<p:tagLst xmlns:a="http://schemas.openxmlformats.org/drawingml/2006/main" xmlns:r="http://schemas.openxmlformats.org/officeDocument/2006/relationships" xmlns:p="http://schemas.openxmlformats.org/presentationml/2006/main">
  <p:tag name="TIMING" val="|23.9"/>
</p:tagLst>
</file>

<file path=ppt/tags/tag4.xml><?xml version="1.0" encoding="utf-8"?>
<p:tagLst xmlns:a="http://schemas.openxmlformats.org/drawingml/2006/main" xmlns:r="http://schemas.openxmlformats.org/officeDocument/2006/relationships" xmlns:p="http://schemas.openxmlformats.org/presentationml/2006/main">
  <p:tag name="TIMING" val="|19.1"/>
</p:tagLst>
</file>

<file path=ppt/tags/tag5.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p \vee q) \rightarrow \neg r$&#10;&#10;\end{document}"/>
  <p:tag name="IGUANATEXSIZE" val="30"/>
</p:tagLst>
</file>

<file path=ppt/tags/tag6.xml><?xml version="1.0" encoding="utf-8"?>
<p:tagLst xmlns:a="http://schemas.openxmlformats.org/drawingml/2006/main" xmlns:r="http://schemas.openxmlformats.org/officeDocument/2006/relationships" xmlns:p="http://schemas.openxmlformats.org/presentationml/2006/main">
  <p:tag name="TIMING" val="|2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6860</TotalTime>
  <Words>4134</Words>
  <Application>Microsoft Office PowerPoint</Application>
  <PresentationFormat>Widescreen</PresentationFormat>
  <Paragraphs>554</Paragraphs>
  <Slides>69</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69</vt:i4>
      </vt:variant>
    </vt:vector>
  </HeadingPairs>
  <TitlesOfParts>
    <vt:vector size="80" baseType="lpstr">
      <vt:lpstr>Arial</vt:lpstr>
      <vt:lpstr>ArialMT</vt:lpstr>
      <vt:lpstr>Calibri</vt:lpstr>
      <vt:lpstr>Calibri Light</vt:lpstr>
      <vt:lpstr>Cambria Math</vt:lpstr>
      <vt:lpstr>Century Gothic</vt:lpstr>
      <vt:lpstr>Palatino Linotype</vt:lpstr>
      <vt:lpstr>Times New Roman</vt:lpstr>
      <vt:lpstr>TimesNewRomanPS</vt:lpstr>
      <vt:lpstr>Times-Roman</vt:lpstr>
      <vt:lpstr>Office Theme</vt:lpstr>
      <vt:lpstr>PowerPoint Presentation</vt:lpstr>
      <vt:lpstr>PowerPoint Presentation</vt:lpstr>
      <vt:lpstr>PowerPoint Presentation</vt:lpstr>
      <vt:lpstr>PowerPoint Presentation</vt:lpstr>
      <vt:lpstr>Knowledge Representation</vt:lpstr>
      <vt:lpstr>Propositional Calculus</vt:lpstr>
      <vt:lpstr>Propositions</vt:lpstr>
      <vt:lpstr>PROPOSITIONAL CALCULUS SYMBOLS</vt:lpstr>
      <vt:lpstr>PROPOSITIONAL CALCULUS SENTENCES</vt:lpstr>
      <vt:lpstr>Negation</vt:lpstr>
      <vt:lpstr>Conjunction</vt:lpstr>
      <vt:lpstr>Disjunction</vt:lpstr>
      <vt:lpstr>Implication</vt:lpstr>
      <vt:lpstr>Equivalence</vt:lpstr>
      <vt:lpstr>Grouping of sentences</vt:lpstr>
      <vt:lpstr>Well Formed Formula</vt:lpstr>
      <vt:lpstr>Example</vt:lpstr>
      <vt:lpstr>Semantics</vt:lpstr>
      <vt:lpstr>Example</vt:lpstr>
      <vt:lpstr>PROPOSITIONAL CALCULUS SEMANTICS</vt:lpstr>
      <vt:lpstr>Negation</vt:lpstr>
      <vt:lpstr>Conjunction</vt:lpstr>
      <vt:lpstr>Disjunction</vt:lpstr>
      <vt:lpstr>Implication</vt:lpstr>
      <vt:lpstr>PowerPoint Presentation</vt:lpstr>
      <vt:lpstr>Equivalence</vt:lpstr>
      <vt:lpstr>Converse, Contrapositive, and Inverse</vt:lpstr>
      <vt:lpstr>Truth Tables</vt:lpstr>
      <vt:lpstr>Example Truth Table</vt:lpstr>
      <vt:lpstr>Equivalent Propositions</vt:lpstr>
      <vt:lpstr>Using a Truth Table to Show  Non-Equivalence</vt:lpstr>
      <vt:lpstr>Exercise</vt:lpstr>
      <vt:lpstr>PowerPoint Presentation</vt:lpstr>
      <vt:lpstr>PowerPoint Presentation</vt:lpstr>
      <vt:lpstr>PowerPoint Presentation</vt:lpstr>
      <vt:lpstr>Equivalences</vt:lpstr>
      <vt:lpstr>PowerPoint Presentation</vt:lpstr>
      <vt:lpstr>Exercises</vt:lpstr>
      <vt:lpstr>Predicate Calculus</vt:lpstr>
      <vt:lpstr>Propositional vs Predicate Calculus</vt:lpstr>
      <vt:lpstr>PREDICATE CALCULUS ALPHABET</vt:lpstr>
      <vt:lpstr>Predicate Calculus SYMBOLS</vt:lpstr>
      <vt:lpstr>TERMS</vt:lpstr>
      <vt:lpstr>PREDICATES</vt:lpstr>
      <vt:lpstr>ATOMIC SENTENCES</vt:lpstr>
      <vt:lpstr>PowerPoint Presentation</vt:lpstr>
      <vt:lpstr>PREDICATE CALCULUS SENTENCES</vt:lpstr>
      <vt:lpstr>Example</vt:lpstr>
      <vt:lpstr>DEFINITION : INTERPRETATION</vt:lpstr>
      <vt:lpstr>TRUTH VALUE OF PREDICATE CALCULUS EXPRESSIONS</vt:lpstr>
      <vt:lpstr>PREDICATE CALCULUS EXPRESSIONS</vt:lpstr>
      <vt:lpstr>Examples</vt:lpstr>
      <vt:lpstr>Definition of Conceptual Graphs</vt:lpstr>
      <vt:lpstr>A Graph-Theoretic Definition</vt:lpstr>
      <vt:lpstr>PowerPoint Presentation</vt:lpstr>
      <vt:lpstr>PowerPoint Presentation</vt:lpstr>
      <vt:lpstr>PowerPoint Presentation</vt:lpstr>
      <vt:lpstr>PowerPoint Presentation</vt:lpstr>
      <vt:lpstr>Concept Nodes: Unnamed Individuals</vt:lpstr>
      <vt:lpstr>Concept Nodes: Multiple Names</vt:lpstr>
      <vt:lpstr>PowerPoint Presentation</vt:lpstr>
      <vt:lpstr>Concept Nodes: Unspecified Individuals</vt:lpstr>
      <vt:lpstr>Concept Nodes: Named Variables</vt:lpstr>
      <vt:lpstr>Exercises</vt:lpstr>
      <vt:lpstr>Solution 1</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Prof. Lamiaa Fattouh</cp:lastModifiedBy>
  <cp:revision>38</cp:revision>
  <cp:lastPrinted>2023-11-19T10:45:48Z</cp:lastPrinted>
  <dcterms:created xsi:type="dcterms:W3CDTF">2023-04-29T09:08:23Z</dcterms:created>
  <dcterms:modified xsi:type="dcterms:W3CDTF">2023-11-24T21:24:40Z</dcterms:modified>
</cp:coreProperties>
</file>