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303" r:id="rId3"/>
    <p:sldId id="271" r:id="rId4"/>
    <p:sldId id="313" r:id="rId5"/>
    <p:sldId id="276"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2" r:id="rId28"/>
    <p:sldId id="503"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108" d="100"/>
          <a:sy n="108" d="100"/>
        </p:scale>
        <p:origin x="6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Drag picture to placeholder or click icon to add</a:t>
            </a:r>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Sarah </a:t>
            </a:r>
            <a:r>
              <a:rPr lang="en-US" sz="2400" dirty="0" err="1" smtClean="0">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82143"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964273"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Strategies for Firm Growth</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82143"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64273"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Strategies for Firm Growth</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Sarah </a:t>
            </a:r>
            <a:r>
              <a:rPr lang="en-US" sz="2800" b="1" dirty="0" err="1" smtClean="0">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940066"/>
          </a:xfrm>
          <a:prstGeom prst="rect">
            <a:avLst/>
          </a:prstGeom>
          <a:noFill/>
        </p:spPr>
        <p:txBody>
          <a:bodyPr wrap="square">
            <a:spAutoFit/>
          </a:bodyPr>
          <a:lstStyle/>
          <a:p>
            <a:pPr algn="just">
              <a:lnSpc>
                <a:spcPct val="120000"/>
              </a:lnSpc>
            </a:pPr>
            <a:r>
              <a:rPr lang="en-US" sz="2400" dirty="0" smtClean="0">
                <a:latin typeface="Times New Roman" panose="02020603050405020304" pitchFamily="18" charset="0"/>
                <a:cs typeface="Times New Roman" panose="02020603050405020304" pitchFamily="18" charset="0"/>
              </a:rPr>
              <a:t>Growth strategies can be internal, international and external. </a:t>
            </a: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Introduction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337057"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Internal Growth Strategies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Internal growth strategies involve efforts taken within the firm itself, such as new product development, other product-related strategies, and international expansion, for the purpose of increasing sales revenue and profitability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distinctive attribute of internally generated growth is that a business relies on its own competencies, expertise, business practices, and employees. Internally generated growth is often called organic growth because it does not rely on outside intervention.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6247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Internal 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There </a:t>
            </a:r>
            <a:r>
              <a:rPr lang="en-US" sz="2400" dirty="0">
                <a:latin typeface="Times New Roman" panose="02020603050405020304" pitchFamily="18" charset="0"/>
                <a:cs typeface="Times New Roman" panose="02020603050405020304" pitchFamily="18" charset="0"/>
              </a:rPr>
              <a:t>are limits to internal growth. As a company enters the middle and later stages of its life cycle, sustaining growth strictly through internal means becomes more challenging</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This can happen when a company has the same product or service that it tries to sell to the same list of potential buyers. Companies in this predicament need to either expand their client list, add new products or services to complement their existing ones, or find new avenues to growth.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6247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Internal 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New Product Development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New product development involves designing, producing, and selling new products (or services) as a means of increasing firm revenues and profitability. In many fast-paced industries, new product development is a competitive necessity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It is </a:t>
            </a:r>
            <a:r>
              <a:rPr lang="en-US" sz="2400" dirty="0">
                <a:latin typeface="Times New Roman" panose="02020603050405020304" pitchFamily="18" charset="0"/>
                <a:cs typeface="Times New Roman" panose="02020603050405020304" pitchFamily="18" charset="0"/>
              </a:rPr>
              <a:t>is a high-risk strategy. The key is developing innovative new products that aren’t simply “me-too” products that are entering already crowded markets</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many cases, the products are patented, meaning that no one else can make them, at least until the patents expire. Successful new products can also provide sufficient cash flow to fund a company’s operations and provide resources to support developing additional new products.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19403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6247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Internal 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New Product Development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keys to effective new product and service </a:t>
            </a:r>
            <a:r>
              <a:rPr lang="en-US" sz="2400" dirty="0" smtClean="0">
                <a:latin typeface="Times New Roman" panose="02020603050405020304" pitchFamily="18" charset="0"/>
                <a:cs typeface="Times New Roman" panose="02020603050405020304" pitchFamily="18" charset="0"/>
              </a:rPr>
              <a:t>development: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Find a need and fill it: </a:t>
            </a:r>
            <a:r>
              <a:rPr lang="en-US" sz="2400" dirty="0">
                <a:latin typeface="Times New Roman" panose="02020603050405020304" pitchFamily="18" charset="0"/>
                <a:cs typeface="Times New Roman" panose="02020603050405020304" pitchFamily="18" charset="0"/>
              </a:rPr>
              <a:t>Most successful new products fill a need that is presently unfilled. “Saturated” markets should be avoided</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Develop products that add value: in addition to finding a need and satisfying it, the most successful products are those that “add value” for customers in some meaningful way.</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Get quality and pricing right: every product </a:t>
            </a:r>
            <a:r>
              <a:rPr lang="en-US" sz="2400" dirty="0">
                <a:latin typeface="Times New Roman" panose="02020603050405020304" pitchFamily="18" charset="0"/>
                <a:cs typeface="Times New Roman" panose="02020603050405020304" pitchFamily="18" charset="0"/>
              </a:rPr>
              <a:t>represents a balance between quality and pricing. If the quality of a product and its price are not compatible, the product may fail and have little chance for recovery.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58976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62471"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Internal 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New Product Development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keys to effective new product and service </a:t>
            </a:r>
            <a:r>
              <a:rPr lang="en-US" sz="2400" dirty="0" smtClean="0">
                <a:latin typeface="Times New Roman" panose="02020603050405020304" pitchFamily="18" charset="0"/>
                <a:cs typeface="Times New Roman" panose="02020603050405020304" pitchFamily="18" charset="0"/>
              </a:rPr>
              <a:t>development: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Focus on a specific target market: Every </a:t>
            </a:r>
            <a:r>
              <a:rPr lang="en-US" sz="2400" dirty="0">
                <a:latin typeface="Times New Roman" panose="02020603050405020304" pitchFamily="18" charset="0"/>
                <a:cs typeface="Times New Roman" panose="02020603050405020304" pitchFamily="18" charset="0"/>
              </a:rPr>
              <a:t>new product and service should have a specific target market in mind. This degree of specificity gives the innovating entrepreneurial venture the opportunity to conduct a focused promotional campaign and select the appropriate distributors. </a:t>
            </a:r>
            <a:endParaRPr lang="en-US" sz="2400" dirty="0" smtClean="0">
              <a:latin typeface="Times New Roman" panose="02020603050405020304" pitchFamily="18" charset="0"/>
              <a:cs typeface="Times New Roman" panose="02020603050405020304" pitchFamily="18" charset="0"/>
            </a:endParaRP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Conduct ongoing feasibility analysis: once a product or service is launched, the feasibility analysis and marketing research should not end. The initial market response should be tested in customer interviews, focus groups, and surveys, and incremental adjustments should be made when appropriate.</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92832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Additional Internal Product-Growth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Improving an Existing Product or </a:t>
            </a:r>
            <a:r>
              <a:rPr lang="en-US" sz="2400" b="1" dirty="0" smtClean="0">
                <a:latin typeface="Times New Roman" panose="02020603050405020304" pitchFamily="18" charset="0"/>
                <a:cs typeface="Times New Roman" panose="02020603050405020304" pitchFamily="18" charset="0"/>
              </a:rPr>
              <a:t>Service: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business can often increase its revenue by improving an existing product or service—enhancing quality, making it larger or smaller, making it more convenient to use, improving its durability, or making it more up-to-date. Improving an item means increasing its value and price potential from the customer’s perspective</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mistake many businesses make is not remaining vigilant enough regarding opportunities to improve existing products and services. It is typically much less expensive for a firm to modify an existing product or service and extend its life than to develop a new product or service from scratch.</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920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Additional Internal Product-Growth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Increasing the Market Penetration of an Existing Product or </a:t>
            </a:r>
            <a:r>
              <a:rPr lang="en-US" sz="2400" b="1" dirty="0" smtClean="0">
                <a:latin typeface="Times New Roman" panose="02020603050405020304" pitchFamily="18" charset="0"/>
                <a:cs typeface="Times New Roman" panose="02020603050405020304" pitchFamily="18" charset="0"/>
              </a:rPr>
              <a:t>Service: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market penetration strategy involves actions taken to increase the sales of a product or service through greater marketing efforts or through increased production capacity and efficiency</a:t>
            </a:r>
            <a:r>
              <a:rPr lang="en-US" sz="2400" dirty="0" smtClean="0">
                <a:latin typeface="Times New Roman" panose="02020603050405020304" pitchFamily="18" charset="0"/>
                <a:cs typeface="Times New Roman" panose="02020603050405020304" pitchFamily="18" charset="0"/>
              </a:rPr>
              <a:t>. </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An </a:t>
            </a:r>
            <a:r>
              <a:rPr lang="en-US" sz="2400" dirty="0">
                <a:latin typeface="Times New Roman" panose="02020603050405020304" pitchFamily="18" charset="0"/>
                <a:cs typeface="Times New Roman" panose="02020603050405020304" pitchFamily="18" charset="0"/>
              </a:rPr>
              <a:t>increase in a product’s market share is typically accomplished by increasing advertising expenditures, offering sales promotions, lowering the price, increasing the size of the sales force, or increasing a company’s social media efforts.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3628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Additional Internal Product-Growth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Increasing the Market Penetration of an Existing Product or </a:t>
            </a:r>
            <a:r>
              <a:rPr lang="en-US" sz="2400" b="1" dirty="0" smtClean="0">
                <a:latin typeface="Times New Roman" panose="02020603050405020304" pitchFamily="18" charset="0"/>
                <a:cs typeface="Times New Roman" panose="02020603050405020304" pitchFamily="18" charset="0"/>
              </a:rPr>
              <a:t>Service: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Increased market penetration can also occur through increased capacity or efficiency, which permits a firm to have a greater volume of product or service to sell. </a:t>
            </a:r>
            <a:endParaRPr lang="en-US" sz="2400" dirty="0" smtClean="0">
              <a:latin typeface="Times New Roman" panose="02020603050405020304" pitchFamily="18" charset="0"/>
              <a:cs typeface="Times New Roman" panose="02020603050405020304" pitchFamily="18" charset="0"/>
            </a:endParaRP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manufacturing context, an increase in product capacity can occur by expanding plant and equipment or by outsourcing a portion of the production process to another company.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Outsourcing </a:t>
            </a:r>
            <a:r>
              <a:rPr lang="en-US" sz="2400" dirty="0">
                <a:latin typeface="Times New Roman" panose="02020603050405020304" pitchFamily="18" charset="0"/>
                <a:cs typeface="Times New Roman" panose="02020603050405020304" pitchFamily="18" charset="0"/>
              </a:rPr>
              <a:t>is work that is done for a company by people other than the company’s full-time employees</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0572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Additional Internal Product-Growth Strategies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Extending Product </a:t>
            </a:r>
            <a:r>
              <a:rPr lang="en-US" sz="2400" b="1" dirty="0" smtClean="0">
                <a:latin typeface="Times New Roman" panose="02020603050405020304" pitchFamily="18" charset="0"/>
                <a:cs typeface="Times New Roman" panose="02020603050405020304" pitchFamily="18" charset="0"/>
              </a:rPr>
              <a:t>Lines: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product line extension strategy involves making additional versions of a product so that it will appeal to different clientele or making related products to sell to the same clientele</a:t>
            </a:r>
            <a:r>
              <a:rPr lang="en-US" sz="2400" dirty="0" smtClean="0">
                <a:latin typeface="Times New Roman" panose="02020603050405020304" pitchFamily="18" charset="0"/>
                <a:cs typeface="Times New Roman" panose="02020603050405020304" pitchFamily="18" charset="0"/>
              </a:rPr>
              <a:t>.</a:t>
            </a:r>
          </a:p>
          <a:p>
            <a:pPr algn="just"/>
            <a:r>
              <a:rPr lang="en-US" sz="2400" b="1" dirty="0" smtClean="0">
                <a:latin typeface="Times New Roman" panose="02020603050405020304" pitchFamily="18" charset="0"/>
                <a:cs typeface="Times New Roman" panose="02020603050405020304" pitchFamily="18" charset="0"/>
              </a:rPr>
              <a:t>Geographic Expansion:</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Many entrepreneurial businesses grow by simply expanding from their original location to additional geographic sites. This type of expansion is most common in retail settings.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41347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International Expansion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193899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From the time they are started, these firms, which are sometimes called “global start-ups” or “born </a:t>
            </a:r>
            <a:r>
              <a:rPr lang="en-US" sz="2400" dirty="0" err="1">
                <a:latin typeface="Times New Roman" panose="02020603050405020304" pitchFamily="18" charset="0"/>
                <a:cs typeface="Times New Roman" panose="02020603050405020304" pitchFamily="18" charset="0"/>
              </a:rPr>
              <a:t>globals</a:t>
            </a:r>
            <a:r>
              <a:rPr lang="en-US" sz="2400" dirty="0">
                <a:latin typeface="Times New Roman" panose="02020603050405020304" pitchFamily="18" charset="0"/>
                <a:cs typeface="Times New Roman" panose="02020603050405020304" pitchFamily="18" charset="0"/>
              </a:rPr>
              <a:t>,” view the world as their marketplace rather than confining themselves to a single country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Although there is vast potential associated with selling overseas, it is a fairly complex form of firm growth.</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1756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193899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An emphasis on external growth strategies typically results in a more fast-paced, collaborative approach toward growth than the slower-paced internal strategies, such as new product </a:t>
            </a:r>
            <a:r>
              <a:rPr lang="en-US" sz="2400" dirty="0" smtClean="0">
                <a:latin typeface="Times New Roman" panose="02020603050405020304" pitchFamily="18" charset="0"/>
                <a:cs typeface="Times New Roman" panose="02020603050405020304" pitchFamily="18" charset="0"/>
              </a:rPr>
              <a:t>development.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External growth strategies level the playing field between smaller firms and larger companies.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24661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2677656"/>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Mergers and </a:t>
            </a:r>
            <a:r>
              <a:rPr lang="en-US" sz="2400" b="1" dirty="0" smtClean="0">
                <a:latin typeface="Times New Roman" panose="02020603050405020304" pitchFamily="18" charset="0"/>
                <a:cs typeface="Times New Roman" panose="02020603050405020304" pitchFamily="18" charset="0"/>
              </a:rPr>
              <a:t>Acquisitions: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Many entrepreneurial firms grow through mergers and acquisitions. A merger is the pooling of interests to combine two or more firms into one. An acquisition is the outright purchase of one firm by another. In an acquisition, the surviving firm is called the acquirer, and the firm that is acquired is called the target. This section focuses on acquisitions rather than mergers because entrepreneurial firms are more commonly involved with acquisitions than mergers</a:t>
            </a:r>
            <a:r>
              <a:rPr lang="en-US" sz="2400" dirty="0" smtClean="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11461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Mergers and </a:t>
            </a:r>
            <a:r>
              <a:rPr lang="en-US" sz="2400" b="1" dirty="0" smtClean="0">
                <a:latin typeface="Times New Roman" panose="02020603050405020304" pitchFamily="18" charset="0"/>
                <a:cs typeface="Times New Roman" panose="02020603050405020304" pitchFamily="18" charset="0"/>
              </a:rPr>
              <a:t>Acquisitions:</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Acquiring </a:t>
            </a:r>
            <a:r>
              <a:rPr lang="en-US" sz="2400" dirty="0">
                <a:latin typeface="Times New Roman" panose="02020603050405020304" pitchFamily="18" charset="0"/>
                <a:cs typeface="Times New Roman" panose="02020603050405020304" pitchFamily="18" charset="0"/>
              </a:rPr>
              <a:t>another business can fulfill several of a company’s needs, such as expanding its product line, gaining access to distribution channels, </a:t>
            </a:r>
            <a:r>
              <a:rPr lang="en-US" sz="2400" dirty="0" smtClean="0">
                <a:latin typeface="Times New Roman" panose="02020603050405020304" pitchFamily="18" charset="0"/>
                <a:cs typeface="Times New Roman" panose="02020603050405020304" pitchFamily="18" charset="0"/>
              </a:rPr>
              <a:t>gaining </a:t>
            </a:r>
            <a:r>
              <a:rPr lang="en-US" sz="2400" dirty="0">
                <a:latin typeface="Times New Roman" panose="02020603050405020304" pitchFamily="18" charset="0"/>
                <a:cs typeface="Times New Roman" panose="02020603050405020304" pitchFamily="18" charset="0"/>
              </a:rPr>
              <a:t>access to technology that will enhance its current offerings, or gaining access to talented employees. In most cases, a firm acquires a competitor or a company that has a product line or a core competence that it needs</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Although it can be advantageous, the decision to grow the entrepreneurial firm through acquisitions should be approached with caution. Many firms have found that the process of assimilating another company into their current operation is not easy and can stretch finances to the brink.</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01031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Finding an Appropriate Acquisition </a:t>
            </a:r>
            <a:r>
              <a:rPr lang="en-US" sz="2400" b="1" dirty="0" smtClean="0">
                <a:latin typeface="Times New Roman" panose="02020603050405020304" pitchFamily="18" charset="0"/>
                <a:cs typeface="Times New Roman" panose="02020603050405020304" pitchFamily="18" charset="0"/>
              </a:rPr>
              <a:t>Candidate:</a:t>
            </a:r>
            <a:r>
              <a:rPr lang="en-US" sz="2400" b="1" dirty="0">
                <a:latin typeface="Times New Roman" panose="02020603050405020304" pitchFamily="18" charset="0"/>
                <a:cs typeface="Times New Roman" panose="02020603050405020304" pitchFamily="18" charset="0"/>
              </a:rPr>
              <a:t> </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If a firm decides to grow through acquisition, it is very important for it to exercise extreme care in finding acquisition candidates. Many acquisitions fail not because the companies involved lack resolve, but because they were a poor match to begin with. There are typically two steps involved in finding an appropriate target firm. The first step is to survey the marketplace and make a “short list” of promising candidates. The second is to carefully screen each candidate to determine its suitability for acquisition. The key areas to focus on in accomplishing these two steps are as follows: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768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15382"/>
            <a:ext cx="10541000" cy="415498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Finding an Appropriate Acquisition </a:t>
            </a:r>
            <a:r>
              <a:rPr lang="en-US" sz="2400" b="1" dirty="0" smtClean="0">
                <a:latin typeface="Times New Roman" panose="02020603050405020304" pitchFamily="18" charset="0"/>
                <a:cs typeface="Times New Roman" panose="02020603050405020304" pitchFamily="18" charset="0"/>
              </a:rPr>
              <a:t>Candidate:</a:t>
            </a:r>
            <a:r>
              <a:rPr lang="en-US" sz="2400" b="1" dirty="0">
                <a:latin typeface="Times New Roman" panose="02020603050405020304" pitchFamily="18" charset="0"/>
                <a:cs typeface="Times New Roman" panose="02020603050405020304" pitchFamily="18" charset="0"/>
              </a:rPr>
              <a:t> </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target firm’s openness to the idea of being </a:t>
            </a:r>
            <a:r>
              <a:rPr lang="en-US" sz="2400" dirty="0" smtClean="0">
                <a:latin typeface="Times New Roman" panose="02020603050405020304" pitchFamily="18" charset="0"/>
                <a:cs typeface="Times New Roman" panose="02020603050405020304" pitchFamily="18" charset="0"/>
              </a:rPr>
              <a:t>acquired.</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strength of the target firm’s management team, its industry, and its physical proximity to the acquiring firm’s headquarters</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perceived compatibility of the target company’s top management team and corporate culture with the acquiring firm’s top management team and corporate culture</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target firm’s past and projected financial performance</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extent to which the acquiring firm understands the business and industry of the target firm.</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69560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830997"/>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Steps Involved in an Acquisition:</a:t>
            </a:r>
            <a:r>
              <a:rPr lang="en-US" sz="2400" b="1" dirty="0">
                <a:latin typeface="Times New Roman" panose="02020603050405020304" pitchFamily="18" charset="0"/>
                <a:cs typeface="Times New Roman" panose="02020603050405020304" pitchFamily="18" charset="0"/>
              </a:rPr>
              <a:t> </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2165" r="3536" b="1267"/>
          <a:stretch/>
        </p:blipFill>
        <p:spPr>
          <a:xfrm>
            <a:off x="3200898" y="2459344"/>
            <a:ext cx="5445797" cy="3580521"/>
          </a:xfrm>
          <a:prstGeom prst="rect">
            <a:avLst/>
          </a:prstGeom>
        </p:spPr>
      </p:pic>
    </p:spTree>
    <p:extLst>
      <p:ext uri="{BB962C8B-B14F-4D97-AF65-F5344CB8AC3E}">
        <p14:creationId xmlns:p14="http://schemas.microsoft.com/office/powerpoint/2010/main" val="1146320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046988"/>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Licensing:</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Licensing is the granting of permission by one company to another company to use a specific form of its intellectual property under clearly defined conditions. Virtually any intellectual property a company owns that is protected by a patent, trademark, or copyright can be licensed to a third party. Licensing also works well for firms that create novel products but do not have the resources to build manufacturing capabilities or distribution networks, which other firms may already have in place</a:t>
            </a:r>
            <a:r>
              <a:rPr lang="en-US" sz="2400" dirty="0" smtClean="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416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785652"/>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Licensing:</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terms of a license are spelled out through a licensing agreement, which is a formal contract between a licensor and a licensee. The licensor is the company that owns the intellectual property; the licensee is the company purchasing the right to use it. A license can be exclusive, nonexclusive, for a specific purpose, and for a specific geographic area</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almost all cases, the licensee pays the licensor an initial payment plus an ongoing royalty for the right to use the intellectual property. There is no set formula for determining the amount of the initial payment or the royalties—these are issues that are part of the process of negotiating a licensing agreement.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55279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046988"/>
          </a:xfrm>
          <a:prstGeom prst="rect">
            <a:avLst/>
          </a:prstGeom>
          <a:noFill/>
        </p:spPr>
        <p:txBody>
          <a:bodyPr wrap="square" rtlCol="0">
            <a:spAutoFit/>
          </a:bodyPr>
          <a:lstStyle/>
          <a:p>
            <a:pPr algn="just"/>
            <a:r>
              <a:rPr lang="en-US" sz="2400" b="1" dirty="0" smtClean="0">
                <a:latin typeface="Times New Roman" panose="02020603050405020304" pitchFamily="18" charset="0"/>
                <a:cs typeface="Times New Roman" panose="02020603050405020304" pitchFamily="18" charset="0"/>
              </a:rPr>
              <a:t>Licensing:</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are two principal types of licensing: technology licensing and merchandise and character </a:t>
            </a:r>
            <a:r>
              <a:rPr lang="en-US" sz="2400" dirty="0" smtClean="0">
                <a:latin typeface="Times New Roman" panose="02020603050405020304" pitchFamily="18" charset="0"/>
                <a:cs typeface="Times New Roman" panose="02020603050405020304" pitchFamily="18" charset="0"/>
              </a:rPr>
              <a:t>licensing.</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Technology licensing is the licensing of proprietary technology that the licensor typically controls by virtue of a utility patent</a:t>
            </a:r>
            <a:r>
              <a:rPr lang="en-US" sz="2400" dirty="0" smtClean="0">
                <a:latin typeface="Times New Roman" panose="02020603050405020304" pitchFamily="18" charset="0"/>
                <a:cs typeface="Times New Roman" panose="02020603050405020304" pitchFamily="18" charset="0"/>
              </a:rPr>
              <a:t>.</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Merchandise and character licensing is the licensing of a recognized trademark or brand that the licensor typically controls through a registered trademark or copyright.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34847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strategic alliance is a partnership between two or more firms that is developed to achieve a specific goal. Various studies show that participation in alliances can boost a firm’s rate of patenting, product innovation, and foreign sales. Alliances tend to be informal and do not involve the creation of a new entity (such as in a joint venture). Although engaging in alliances can be tremendously helpful for an entrepreneurial firm, setting up an alliance and making it work can be tricky.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542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2878"/>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Technological </a:t>
            </a:r>
            <a:r>
              <a:rPr lang="en-US" sz="2400" dirty="0">
                <a:latin typeface="Times New Roman" panose="02020603050405020304" pitchFamily="18" charset="0"/>
                <a:cs typeface="Times New Roman" panose="02020603050405020304" pitchFamily="18" charset="0"/>
              </a:rPr>
              <a:t>alliances and marketing alliances are two of the most common forms of alliances.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Technological </a:t>
            </a:r>
            <a:r>
              <a:rPr lang="en-US" sz="2400" dirty="0">
                <a:latin typeface="Times New Roman" panose="02020603050405020304" pitchFamily="18" charset="0"/>
                <a:cs typeface="Times New Roman" panose="02020603050405020304" pitchFamily="18" charset="0"/>
              </a:rPr>
              <a:t>alliances feature cooperation in research and development, engineering, and manufacturing. Research-and-development alliances often bring together entrepreneurial firms with specific technical skills and larger, more mature firms with experience in development and marketing. By pooling their complementary assets, these firms can typically produce a product and bring it to market faster and cheaper than either firm could alone.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4399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230832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Marketing alliances typically match a company that has a distribution system with a company that has a product to sell in order to increase sales of a product or service. For example, an American food company may initiate an alliance with Nestlé (a Swiss food company) to gain access to Nestlé’s distribution channels in Europe</a:t>
            </a:r>
            <a:r>
              <a:rPr lang="en-US" sz="2400" dirty="0" smtClean="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27183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230832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Both technological and marketing alliances allow firms to focus on their specific area of expertise and partner with others to fill their expertise gaps. This approach is particularly attractive to entrepreneurial firms, which often lack the financial resources or time to develop all the competencies they need to bring final products to market quickly.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6866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3046988"/>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joint venture is an entity created when two or more firms pool a portion of their resources to create a separate, jointly owned organization</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Gaining access to a foreign market is a common reason for a firm to form a joint venture. In these cases, the joint venture typically consists of the firm trying to reach a foreign market and one or more local partners. Joint ventures created for reasons other than foreign market entry are typically described as either scale or link joint </a:t>
            </a:r>
            <a:r>
              <a:rPr lang="en-US" sz="2400" dirty="0" smtClean="0">
                <a:latin typeface="Times New Roman" panose="02020603050405020304" pitchFamily="18" charset="0"/>
                <a:cs typeface="Times New Roman" panose="02020603050405020304" pitchFamily="18" charset="0"/>
              </a:rPr>
              <a:t>ventures.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57092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9623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Growth Strategies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Strategic Alliances and Joint Ventures:</a:t>
            </a:r>
            <a:endParaRPr lang="en-US" sz="2400" b="1"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scale joint venture, the partners collaborate at a single point in the value chain to gain economies of scale in production or distribution. This type of joint venture can be a good vehicle for developing new products or services.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link joint venture, the position of the parties is not symmetrical, and the objectives of the partners may diverge. For example, many of the joint ventures between American and European food companies provide the American partner with access to European markets and distribution channels and the European partner with the opportunity to add to its product line.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956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Lecture 10</Template>
  <TotalTime>1943</TotalTime>
  <Words>2133</Words>
  <Application>Microsoft Office PowerPoint</Application>
  <PresentationFormat>Widescreen</PresentationFormat>
  <Paragraphs>196</Paragraphs>
  <Slides>29</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Sarah Chahine</cp:lastModifiedBy>
  <cp:revision>11</cp:revision>
  <dcterms:created xsi:type="dcterms:W3CDTF">2023-12-04T13:29:52Z</dcterms:created>
  <dcterms:modified xsi:type="dcterms:W3CDTF">2023-12-07T07:35:30Z</dcterms:modified>
</cp:coreProperties>
</file>