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355" r:id="rId3"/>
    <p:sldId id="313" r:id="rId4"/>
    <p:sldId id="287" r:id="rId5"/>
    <p:sldId id="258" r:id="rId6"/>
    <p:sldId id="259" r:id="rId7"/>
    <p:sldId id="288" r:id="rId8"/>
    <p:sldId id="260" r:id="rId9"/>
    <p:sldId id="289" r:id="rId10"/>
    <p:sldId id="290" r:id="rId11"/>
    <p:sldId id="261" r:id="rId12"/>
    <p:sldId id="291" r:id="rId13"/>
    <p:sldId id="292" r:id="rId14"/>
    <p:sldId id="293" r:id="rId15"/>
    <p:sldId id="294" r:id="rId16"/>
    <p:sldId id="296" r:id="rId17"/>
    <p:sldId id="295" r:id="rId18"/>
    <p:sldId id="297" r:id="rId19"/>
    <p:sldId id="298" r:id="rId20"/>
    <p:sldId id="299" r:id="rId21"/>
    <p:sldId id="300" r:id="rId22"/>
    <p:sldId id="302" r:id="rId23"/>
    <p:sldId id="301" r:id="rId24"/>
    <p:sldId id="303" r:id="rId25"/>
    <p:sldId id="304" r:id="rId26"/>
    <p:sldId id="262" r:id="rId27"/>
    <p:sldId id="263" r:id="rId28"/>
    <p:sldId id="264" r:id="rId29"/>
    <p:sldId id="265" r:id="rId30"/>
    <p:sldId id="266" r:id="rId31"/>
    <p:sldId id="267" r:id="rId32"/>
    <p:sldId id="268" r:id="rId33"/>
    <p:sldId id="270" r:id="rId34"/>
    <p:sldId id="271" r:id="rId35"/>
    <p:sldId id="272" r:id="rId36"/>
    <p:sldId id="273" r:id="rId37"/>
    <p:sldId id="274" r:id="rId38"/>
    <p:sldId id="275" r:id="rId39"/>
    <p:sldId id="276" r:id="rId40"/>
    <p:sldId id="277" r:id="rId41"/>
    <p:sldId id="280" r:id="rId42"/>
    <p:sldId id="305" r:id="rId43"/>
    <p:sldId id="306" r:id="rId44"/>
    <p:sldId id="307" r:id="rId45"/>
    <p:sldId id="308" r:id="rId46"/>
    <p:sldId id="309" r:id="rId47"/>
    <p:sldId id="310" r:id="rId48"/>
    <p:sldId id="278" r:id="rId49"/>
    <p:sldId id="279" r:id="rId50"/>
    <p:sldId id="311" r:id="rId51"/>
    <p:sldId id="312" r:id="rId52"/>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482" y="7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EC0EE3-5D3A-46FF-A718-4E57A8C0EE82}" type="doc">
      <dgm:prSet loTypeId="urn:microsoft.com/office/officeart/2005/8/layout/vList2" loCatId="list" qsTypeId="urn:microsoft.com/office/officeart/2005/8/quickstyle/3d2#1" qsCatId="3D" csTypeId="urn:microsoft.com/office/officeart/2005/8/colors/accent4_3" csCatId="accent4" phldr="1"/>
      <dgm:spPr/>
      <dgm:t>
        <a:bodyPr/>
        <a:lstStyle/>
        <a:p>
          <a:endParaRPr lang="en-US"/>
        </a:p>
      </dgm:t>
    </dgm:pt>
    <dgm:pt modelId="{9AA3D907-B353-41D9-8DE3-87B8A9C1ECF0}">
      <dgm:prSet phldrT="[Text]" custT="1"/>
      <dgm:spPr/>
      <dgm:t>
        <a:bodyPr/>
        <a:lstStyle/>
        <a:p>
          <a:r>
            <a:rPr lang="en-US" sz="1600" b="1" dirty="0">
              <a:solidFill>
                <a:schemeClr val="bg2"/>
              </a:solidFill>
            </a:rPr>
            <a:t>Fixed-Price Contracts</a:t>
          </a:r>
        </a:p>
      </dgm:t>
    </dgm:pt>
    <dgm:pt modelId="{FBBA55EB-3603-4C1E-BFDC-46818E263CA7}" type="parTrans" cxnId="{3D42D0ED-90CE-478F-9B56-A8CEA1A012E5}">
      <dgm:prSet/>
      <dgm:spPr/>
      <dgm:t>
        <a:bodyPr/>
        <a:lstStyle/>
        <a:p>
          <a:endParaRPr lang="en-US"/>
        </a:p>
      </dgm:t>
    </dgm:pt>
    <dgm:pt modelId="{D2A04AA2-740D-41E2-A017-4BAA04CF9D98}" type="sibTrans" cxnId="{3D42D0ED-90CE-478F-9B56-A8CEA1A012E5}">
      <dgm:prSet/>
      <dgm:spPr/>
      <dgm:t>
        <a:bodyPr/>
        <a:lstStyle/>
        <a:p>
          <a:endParaRPr lang="en-US"/>
        </a:p>
      </dgm:t>
    </dgm:pt>
    <dgm:pt modelId="{111EB563-41F8-4F96-9F20-A01AEFD90F0D}">
      <dgm:prSet phldrT="[Text]"/>
      <dgm:spPr/>
      <dgm:t>
        <a:bodyPr/>
        <a:lstStyle/>
        <a:p>
          <a:r>
            <a:rPr lang="en-US" dirty="0">
              <a:solidFill>
                <a:schemeClr val="bg2"/>
              </a:solidFill>
            </a:rPr>
            <a:t>Firm Fixed Price Contract (FFP)</a:t>
          </a:r>
        </a:p>
      </dgm:t>
    </dgm:pt>
    <dgm:pt modelId="{FFBBC648-0570-428F-B662-C0D7E0310DE9}" type="parTrans" cxnId="{E61EF33B-3C07-4EDE-BC57-E59B3F5D22E7}">
      <dgm:prSet/>
      <dgm:spPr/>
      <dgm:t>
        <a:bodyPr/>
        <a:lstStyle/>
        <a:p>
          <a:endParaRPr lang="en-US"/>
        </a:p>
      </dgm:t>
    </dgm:pt>
    <dgm:pt modelId="{48EE93C1-E8BE-4E12-90F1-47DEF777E3E5}" type="sibTrans" cxnId="{E61EF33B-3C07-4EDE-BC57-E59B3F5D22E7}">
      <dgm:prSet/>
      <dgm:spPr/>
      <dgm:t>
        <a:bodyPr/>
        <a:lstStyle/>
        <a:p>
          <a:endParaRPr lang="en-US"/>
        </a:p>
      </dgm:t>
    </dgm:pt>
    <dgm:pt modelId="{888C6C56-122D-44D5-A462-22B149FCFDC9}">
      <dgm:prSet phldrT="[Text]" custT="1"/>
      <dgm:spPr/>
      <dgm:t>
        <a:bodyPr/>
        <a:lstStyle/>
        <a:p>
          <a:r>
            <a:rPr lang="en-US" sz="1600" b="1" dirty="0">
              <a:solidFill>
                <a:schemeClr val="bg2"/>
              </a:solidFill>
            </a:rPr>
            <a:t>Cost-Reimbursable Contract </a:t>
          </a:r>
        </a:p>
      </dgm:t>
    </dgm:pt>
    <dgm:pt modelId="{169DDE17-7C27-43D8-9D7E-36F4ED29C34B}" type="parTrans" cxnId="{50D5AF6D-D487-4164-83C0-CCFB3E3EDB34}">
      <dgm:prSet/>
      <dgm:spPr/>
      <dgm:t>
        <a:bodyPr/>
        <a:lstStyle/>
        <a:p>
          <a:endParaRPr lang="en-US"/>
        </a:p>
      </dgm:t>
    </dgm:pt>
    <dgm:pt modelId="{7D359942-4C0E-4BC5-A182-9CFA2EBBE794}" type="sibTrans" cxnId="{50D5AF6D-D487-4164-83C0-CCFB3E3EDB34}">
      <dgm:prSet/>
      <dgm:spPr/>
      <dgm:t>
        <a:bodyPr/>
        <a:lstStyle/>
        <a:p>
          <a:endParaRPr lang="en-US"/>
        </a:p>
      </dgm:t>
    </dgm:pt>
    <dgm:pt modelId="{91DC99D3-21D5-45DD-B5C7-FF35FC455660}">
      <dgm:prSet phldrT="[Text]"/>
      <dgm:spPr/>
      <dgm:t>
        <a:bodyPr/>
        <a:lstStyle/>
        <a:p>
          <a:r>
            <a:rPr lang="en-US" dirty="0">
              <a:solidFill>
                <a:schemeClr val="bg2"/>
              </a:solidFill>
            </a:rPr>
            <a:t>Cost Plus Fixed fee Contract (CPFF)</a:t>
          </a:r>
        </a:p>
      </dgm:t>
    </dgm:pt>
    <dgm:pt modelId="{C49C0065-FCB7-4B09-8A5A-E3D944620B40}" type="parTrans" cxnId="{CD45AF4E-517A-4340-BBA9-0FEED2874D1A}">
      <dgm:prSet/>
      <dgm:spPr/>
      <dgm:t>
        <a:bodyPr/>
        <a:lstStyle/>
        <a:p>
          <a:endParaRPr lang="en-US"/>
        </a:p>
      </dgm:t>
    </dgm:pt>
    <dgm:pt modelId="{0DCB4379-4351-44FF-AA9E-738234215FA8}" type="sibTrans" cxnId="{CD45AF4E-517A-4340-BBA9-0FEED2874D1A}">
      <dgm:prSet/>
      <dgm:spPr/>
      <dgm:t>
        <a:bodyPr/>
        <a:lstStyle/>
        <a:p>
          <a:endParaRPr lang="en-US"/>
        </a:p>
      </dgm:t>
    </dgm:pt>
    <dgm:pt modelId="{DFF2D607-FCF1-437D-B172-F843DCF44469}">
      <dgm:prSet phldrT="[Text]" custT="1"/>
      <dgm:spPr/>
      <dgm:t>
        <a:bodyPr/>
        <a:lstStyle/>
        <a:p>
          <a:r>
            <a:rPr lang="en-US" sz="1600" b="1" dirty="0">
              <a:solidFill>
                <a:schemeClr val="bg2"/>
              </a:solidFill>
            </a:rPr>
            <a:t>Time and Material Contract (T&amp;M)</a:t>
          </a:r>
        </a:p>
      </dgm:t>
    </dgm:pt>
    <dgm:pt modelId="{120421A2-1561-4B9A-80D7-FC8054954C29}" type="parTrans" cxnId="{9821CCB4-07E3-430D-8780-087D02893597}">
      <dgm:prSet/>
      <dgm:spPr/>
      <dgm:t>
        <a:bodyPr/>
        <a:lstStyle/>
        <a:p>
          <a:endParaRPr lang="en-US"/>
        </a:p>
      </dgm:t>
    </dgm:pt>
    <dgm:pt modelId="{3B34386C-BB8E-4577-A566-CFFD384D9619}" type="sibTrans" cxnId="{9821CCB4-07E3-430D-8780-087D02893597}">
      <dgm:prSet/>
      <dgm:spPr/>
      <dgm:t>
        <a:bodyPr/>
        <a:lstStyle/>
        <a:p>
          <a:endParaRPr lang="en-US"/>
        </a:p>
      </dgm:t>
    </dgm:pt>
    <dgm:pt modelId="{20DE1E08-78CB-439C-A670-455A47FBC9A0}">
      <dgm:prSet phldrT="[Text]"/>
      <dgm:spPr/>
      <dgm:t>
        <a:bodyPr/>
        <a:lstStyle/>
        <a:p>
          <a:r>
            <a:rPr lang="en-US" dirty="0">
              <a:solidFill>
                <a:schemeClr val="bg2"/>
              </a:solidFill>
            </a:rPr>
            <a:t>Fixed Price Incentive Fee Contracts (FPIF)</a:t>
          </a:r>
        </a:p>
      </dgm:t>
    </dgm:pt>
    <dgm:pt modelId="{09C22E01-9344-4F5C-8336-FC62F5269187}" type="parTrans" cxnId="{F93D3E85-656C-41B7-9018-2402E4ED9561}">
      <dgm:prSet/>
      <dgm:spPr/>
      <dgm:t>
        <a:bodyPr/>
        <a:lstStyle/>
        <a:p>
          <a:endParaRPr lang="en-US"/>
        </a:p>
      </dgm:t>
    </dgm:pt>
    <dgm:pt modelId="{424242E2-5486-43F9-BA28-6313B86C6E6A}" type="sibTrans" cxnId="{F93D3E85-656C-41B7-9018-2402E4ED9561}">
      <dgm:prSet/>
      <dgm:spPr/>
      <dgm:t>
        <a:bodyPr/>
        <a:lstStyle/>
        <a:p>
          <a:endParaRPr lang="en-US"/>
        </a:p>
      </dgm:t>
    </dgm:pt>
    <dgm:pt modelId="{5F99FBE5-B1DB-4CA1-8F8E-E5E0C3F53A3D}">
      <dgm:prSet phldrT="[Text]"/>
      <dgm:spPr/>
      <dgm:t>
        <a:bodyPr/>
        <a:lstStyle/>
        <a:p>
          <a:r>
            <a:rPr lang="en-US" dirty="0">
              <a:solidFill>
                <a:schemeClr val="bg2"/>
              </a:solidFill>
            </a:rPr>
            <a:t>Fixed Price with Economic Price Adjustment Contract (FP-EPA)</a:t>
          </a:r>
        </a:p>
      </dgm:t>
    </dgm:pt>
    <dgm:pt modelId="{8B1E86C2-42DF-4806-B10D-EC9957268ABC}" type="parTrans" cxnId="{FB4A72CD-2236-437D-A79C-B1827D567482}">
      <dgm:prSet/>
      <dgm:spPr/>
      <dgm:t>
        <a:bodyPr/>
        <a:lstStyle/>
        <a:p>
          <a:endParaRPr lang="en-US"/>
        </a:p>
      </dgm:t>
    </dgm:pt>
    <dgm:pt modelId="{7AE6130A-EAB1-416D-BAD3-B48D5DF608E3}" type="sibTrans" cxnId="{FB4A72CD-2236-437D-A79C-B1827D567482}">
      <dgm:prSet/>
      <dgm:spPr/>
      <dgm:t>
        <a:bodyPr/>
        <a:lstStyle/>
        <a:p>
          <a:endParaRPr lang="en-US"/>
        </a:p>
      </dgm:t>
    </dgm:pt>
    <dgm:pt modelId="{14B96919-FA73-4AC1-9D55-770FF06F283C}">
      <dgm:prSet phldrT="[Text]"/>
      <dgm:spPr/>
      <dgm:t>
        <a:bodyPr/>
        <a:lstStyle/>
        <a:p>
          <a:r>
            <a:rPr lang="en-US" dirty="0">
              <a:solidFill>
                <a:schemeClr val="bg2"/>
              </a:solidFill>
            </a:rPr>
            <a:t>Cost Plus Incentive fee Contract (CPIF)</a:t>
          </a:r>
        </a:p>
      </dgm:t>
    </dgm:pt>
    <dgm:pt modelId="{E85515BE-94FF-46EA-B60B-B1CAE137D8D7}" type="parTrans" cxnId="{076001E1-E887-4224-B526-770EC80C288B}">
      <dgm:prSet/>
      <dgm:spPr/>
      <dgm:t>
        <a:bodyPr/>
        <a:lstStyle/>
        <a:p>
          <a:endParaRPr lang="en-US"/>
        </a:p>
      </dgm:t>
    </dgm:pt>
    <dgm:pt modelId="{85539299-6ADF-4F8A-9443-7E3ED1D0D8D6}" type="sibTrans" cxnId="{076001E1-E887-4224-B526-770EC80C288B}">
      <dgm:prSet/>
      <dgm:spPr/>
      <dgm:t>
        <a:bodyPr/>
        <a:lstStyle/>
        <a:p>
          <a:endParaRPr lang="en-US"/>
        </a:p>
      </dgm:t>
    </dgm:pt>
    <dgm:pt modelId="{4C8364B3-5F93-4E3F-8A01-E0A1FD08005B}">
      <dgm:prSet phldrT="[Text]"/>
      <dgm:spPr/>
      <dgm:t>
        <a:bodyPr/>
        <a:lstStyle/>
        <a:p>
          <a:r>
            <a:rPr lang="en-US" dirty="0">
              <a:solidFill>
                <a:schemeClr val="bg2"/>
              </a:solidFill>
            </a:rPr>
            <a:t>Cost Plus Award fee Contract (CPAF)</a:t>
          </a:r>
        </a:p>
      </dgm:t>
    </dgm:pt>
    <dgm:pt modelId="{8D35F716-DDC2-450B-BE22-D8BC9111DD18}" type="parTrans" cxnId="{8EA5E4D6-3992-4EB2-B05A-22BC73E38B1F}">
      <dgm:prSet/>
      <dgm:spPr/>
      <dgm:t>
        <a:bodyPr/>
        <a:lstStyle/>
        <a:p>
          <a:endParaRPr lang="en-US"/>
        </a:p>
      </dgm:t>
    </dgm:pt>
    <dgm:pt modelId="{21A9372A-285D-482A-B3B1-ACC56CBBB278}" type="sibTrans" cxnId="{8EA5E4D6-3992-4EB2-B05A-22BC73E38B1F}">
      <dgm:prSet/>
      <dgm:spPr/>
      <dgm:t>
        <a:bodyPr/>
        <a:lstStyle/>
        <a:p>
          <a:endParaRPr lang="en-US"/>
        </a:p>
      </dgm:t>
    </dgm:pt>
    <dgm:pt modelId="{32D9E9F9-5203-40A8-A285-EFA06EB31D21}" type="pres">
      <dgm:prSet presAssocID="{C4EC0EE3-5D3A-46FF-A718-4E57A8C0EE82}" presName="linear" presStyleCnt="0">
        <dgm:presLayoutVars>
          <dgm:animLvl val="lvl"/>
          <dgm:resizeHandles val="exact"/>
        </dgm:presLayoutVars>
      </dgm:prSet>
      <dgm:spPr/>
      <dgm:t>
        <a:bodyPr/>
        <a:lstStyle/>
        <a:p>
          <a:endParaRPr lang="en-US"/>
        </a:p>
      </dgm:t>
    </dgm:pt>
    <dgm:pt modelId="{A1279CB3-1159-4D68-BA89-45AE2CFA6DBE}" type="pres">
      <dgm:prSet presAssocID="{9AA3D907-B353-41D9-8DE3-87B8A9C1ECF0}" presName="parentText" presStyleLbl="node1" presStyleIdx="0" presStyleCnt="3" custLinFactNeighborX="1220">
        <dgm:presLayoutVars>
          <dgm:chMax val="0"/>
          <dgm:bulletEnabled val="1"/>
        </dgm:presLayoutVars>
      </dgm:prSet>
      <dgm:spPr/>
      <dgm:t>
        <a:bodyPr/>
        <a:lstStyle/>
        <a:p>
          <a:endParaRPr lang="en-US"/>
        </a:p>
      </dgm:t>
    </dgm:pt>
    <dgm:pt modelId="{2D125356-13B6-47EF-8240-CDAC9949DFEF}" type="pres">
      <dgm:prSet presAssocID="{9AA3D907-B353-41D9-8DE3-87B8A9C1ECF0}" presName="childText" presStyleLbl="revTx" presStyleIdx="0" presStyleCnt="2">
        <dgm:presLayoutVars>
          <dgm:bulletEnabled val="1"/>
        </dgm:presLayoutVars>
      </dgm:prSet>
      <dgm:spPr/>
      <dgm:t>
        <a:bodyPr/>
        <a:lstStyle/>
        <a:p>
          <a:endParaRPr lang="en-US"/>
        </a:p>
      </dgm:t>
    </dgm:pt>
    <dgm:pt modelId="{08FC971A-C03C-48F7-A929-E705BD18B152}" type="pres">
      <dgm:prSet presAssocID="{888C6C56-122D-44D5-A462-22B149FCFDC9}" presName="parentText" presStyleLbl="node1" presStyleIdx="1" presStyleCnt="3">
        <dgm:presLayoutVars>
          <dgm:chMax val="0"/>
          <dgm:bulletEnabled val="1"/>
        </dgm:presLayoutVars>
      </dgm:prSet>
      <dgm:spPr/>
      <dgm:t>
        <a:bodyPr/>
        <a:lstStyle/>
        <a:p>
          <a:endParaRPr lang="en-US"/>
        </a:p>
      </dgm:t>
    </dgm:pt>
    <dgm:pt modelId="{3B1ED6F2-2479-4893-9CA5-F53F46130F18}" type="pres">
      <dgm:prSet presAssocID="{888C6C56-122D-44D5-A462-22B149FCFDC9}" presName="childText" presStyleLbl="revTx" presStyleIdx="1" presStyleCnt="2">
        <dgm:presLayoutVars>
          <dgm:bulletEnabled val="1"/>
        </dgm:presLayoutVars>
      </dgm:prSet>
      <dgm:spPr/>
      <dgm:t>
        <a:bodyPr/>
        <a:lstStyle/>
        <a:p>
          <a:endParaRPr lang="en-US"/>
        </a:p>
      </dgm:t>
    </dgm:pt>
    <dgm:pt modelId="{5397100A-7BBA-4CC9-A4C9-52E6D823A362}" type="pres">
      <dgm:prSet presAssocID="{DFF2D607-FCF1-437D-B172-F843DCF44469}" presName="parentText" presStyleLbl="node1" presStyleIdx="2" presStyleCnt="3">
        <dgm:presLayoutVars>
          <dgm:chMax val="0"/>
          <dgm:bulletEnabled val="1"/>
        </dgm:presLayoutVars>
      </dgm:prSet>
      <dgm:spPr/>
      <dgm:t>
        <a:bodyPr/>
        <a:lstStyle/>
        <a:p>
          <a:endParaRPr lang="en-US"/>
        </a:p>
      </dgm:t>
    </dgm:pt>
  </dgm:ptLst>
  <dgm:cxnLst>
    <dgm:cxn modelId="{CEE23F61-38AA-4AB9-AC24-8406A7FEE4B3}" type="presOf" srcId="{C4EC0EE3-5D3A-46FF-A718-4E57A8C0EE82}" destId="{32D9E9F9-5203-40A8-A285-EFA06EB31D21}" srcOrd="0" destOrd="0" presId="urn:microsoft.com/office/officeart/2005/8/layout/vList2"/>
    <dgm:cxn modelId="{C8530990-6E21-41A3-B13B-CCA7ECEC1D44}" type="presOf" srcId="{888C6C56-122D-44D5-A462-22B149FCFDC9}" destId="{08FC971A-C03C-48F7-A929-E705BD18B152}" srcOrd="0" destOrd="0" presId="urn:microsoft.com/office/officeart/2005/8/layout/vList2"/>
    <dgm:cxn modelId="{E61EF33B-3C07-4EDE-BC57-E59B3F5D22E7}" srcId="{9AA3D907-B353-41D9-8DE3-87B8A9C1ECF0}" destId="{111EB563-41F8-4F96-9F20-A01AEFD90F0D}" srcOrd="0" destOrd="0" parTransId="{FFBBC648-0570-428F-B662-C0D7E0310DE9}" sibTransId="{48EE93C1-E8BE-4E12-90F1-47DEF777E3E5}"/>
    <dgm:cxn modelId="{FB4A72CD-2236-437D-A79C-B1827D567482}" srcId="{9AA3D907-B353-41D9-8DE3-87B8A9C1ECF0}" destId="{5F99FBE5-B1DB-4CA1-8F8E-E5E0C3F53A3D}" srcOrd="2" destOrd="0" parTransId="{8B1E86C2-42DF-4806-B10D-EC9957268ABC}" sibTransId="{7AE6130A-EAB1-416D-BAD3-B48D5DF608E3}"/>
    <dgm:cxn modelId="{E6C4771C-6D34-45D5-B840-42229E8AA068}" type="presOf" srcId="{4C8364B3-5F93-4E3F-8A01-E0A1FD08005B}" destId="{3B1ED6F2-2479-4893-9CA5-F53F46130F18}" srcOrd="0" destOrd="2" presId="urn:microsoft.com/office/officeart/2005/8/layout/vList2"/>
    <dgm:cxn modelId="{F93D3E85-656C-41B7-9018-2402E4ED9561}" srcId="{9AA3D907-B353-41D9-8DE3-87B8A9C1ECF0}" destId="{20DE1E08-78CB-439C-A670-455A47FBC9A0}" srcOrd="1" destOrd="0" parTransId="{09C22E01-9344-4F5C-8336-FC62F5269187}" sibTransId="{424242E2-5486-43F9-BA28-6313B86C6E6A}"/>
    <dgm:cxn modelId="{8EA5E4D6-3992-4EB2-B05A-22BC73E38B1F}" srcId="{888C6C56-122D-44D5-A462-22B149FCFDC9}" destId="{4C8364B3-5F93-4E3F-8A01-E0A1FD08005B}" srcOrd="2" destOrd="0" parTransId="{8D35F716-DDC2-450B-BE22-D8BC9111DD18}" sibTransId="{21A9372A-285D-482A-B3B1-ACC56CBBB278}"/>
    <dgm:cxn modelId="{451993A7-C9FA-48A4-853F-4BFEEF67755F}" type="presOf" srcId="{DFF2D607-FCF1-437D-B172-F843DCF44469}" destId="{5397100A-7BBA-4CC9-A4C9-52E6D823A362}" srcOrd="0" destOrd="0" presId="urn:microsoft.com/office/officeart/2005/8/layout/vList2"/>
    <dgm:cxn modelId="{B2860C31-C4FE-47FA-A88F-642023391BB6}" type="presOf" srcId="{111EB563-41F8-4F96-9F20-A01AEFD90F0D}" destId="{2D125356-13B6-47EF-8240-CDAC9949DFEF}" srcOrd="0" destOrd="0" presId="urn:microsoft.com/office/officeart/2005/8/layout/vList2"/>
    <dgm:cxn modelId="{20C0996D-285B-4F5F-AD5C-463FF830B386}" type="presOf" srcId="{5F99FBE5-B1DB-4CA1-8F8E-E5E0C3F53A3D}" destId="{2D125356-13B6-47EF-8240-CDAC9949DFEF}" srcOrd="0" destOrd="2" presId="urn:microsoft.com/office/officeart/2005/8/layout/vList2"/>
    <dgm:cxn modelId="{0BC83717-A95D-4E11-A008-728FD9A09969}" type="presOf" srcId="{20DE1E08-78CB-439C-A670-455A47FBC9A0}" destId="{2D125356-13B6-47EF-8240-CDAC9949DFEF}" srcOrd="0" destOrd="1" presId="urn:microsoft.com/office/officeart/2005/8/layout/vList2"/>
    <dgm:cxn modelId="{9821CCB4-07E3-430D-8780-087D02893597}" srcId="{C4EC0EE3-5D3A-46FF-A718-4E57A8C0EE82}" destId="{DFF2D607-FCF1-437D-B172-F843DCF44469}" srcOrd="2" destOrd="0" parTransId="{120421A2-1561-4B9A-80D7-FC8054954C29}" sibTransId="{3B34386C-BB8E-4577-A566-CFFD384D9619}"/>
    <dgm:cxn modelId="{CD45AF4E-517A-4340-BBA9-0FEED2874D1A}" srcId="{888C6C56-122D-44D5-A462-22B149FCFDC9}" destId="{91DC99D3-21D5-45DD-B5C7-FF35FC455660}" srcOrd="0" destOrd="0" parTransId="{C49C0065-FCB7-4B09-8A5A-E3D944620B40}" sibTransId="{0DCB4379-4351-44FF-AA9E-738234215FA8}"/>
    <dgm:cxn modelId="{50D5AF6D-D487-4164-83C0-CCFB3E3EDB34}" srcId="{C4EC0EE3-5D3A-46FF-A718-4E57A8C0EE82}" destId="{888C6C56-122D-44D5-A462-22B149FCFDC9}" srcOrd="1" destOrd="0" parTransId="{169DDE17-7C27-43D8-9D7E-36F4ED29C34B}" sibTransId="{7D359942-4C0E-4BC5-A182-9CFA2EBBE794}"/>
    <dgm:cxn modelId="{076001E1-E887-4224-B526-770EC80C288B}" srcId="{888C6C56-122D-44D5-A462-22B149FCFDC9}" destId="{14B96919-FA73-4AC1-9D55-770FF06F283C}" srcOrd="1" destOrd="0" parTransId="{E85515BE-94FF-46EA-B60B-B1CAE137D8D7}" sibTransId="{85539299-6ADF-4F8A-9443-7E3ED1D0D8D6}"/>
    <dgm:cxn modelId="{799765E6-4012-46E7-9B2D-F6138AF68A29}" type="presOf" srcId="{14B96919-FA73-4AC1-9D55-770FF06F283C}" destId="{3B1ED6F2-2479-4893-9CA5-F53F46130F18}" srcOrd="0" destOrd="1" presId="urn:microsoft.com/office/officeart/2005/8/layout/vList2"/>
    <dgm:cxn modelId="{5637B080-FB51-414D-9B5E-5B6A215EB39B}" type="presOf" srcId="{91DC99D3-21D5-45DD-B5C7-FF35FC455660}" destId="{3B1ED6F2-2479-4893-9CA5-F53F46130F18}" srcOrd="0" destOrd="0" presId="urn:microsoft.com/office/officeart/2005/8/layout/vList2"/>
    <dgm:cxn modelId="{33AA75E6-7413-49BE-8B62-670E9686C97B}" type="presOf" srcId="{9AA3D907-B353-41D9-8DE3-87B8A9C1ECF0}" destId="{A1279CB3-1159-4D68-BA89-45AE2CFA6DBE}" srcOrd="0" destOrd="0" presId="urn:microsoft.com/office/officeart/2005/8/layout/vList2"/>
    <dgm:cxn modelId="{3D42D0ED-90CE-478F-9B56-A8CEA1A012E5}" srcId="{C4EC0EE3-5D3A-46FF-A718-4E57A8C0EE82}" destId="{9AA3D907-B353-41D9-8DE3-87B8A9C1ECF0}" srcOrd="0" destOrd="0" parTransId="{FBBA55EB-3603-4C1E-BFDC-46818E263CA7}" sibTransId="{D2A04AA2-740D-41E2-A017-4BAA04CF9D98}"/>
    <dgm:cxn modelId="{ABDCF99B-1E41-4F2C-9229-0147E74B1A2F}" type="presParOf" srcId="{32D9E9F9-5203-40A8-A285-EFA06EB31D21}" destId="{A1279CB3-1159-4D68-BA89-45AE2CFA6DBE}" srcOrd="0" destOrd="0" presId="urn:microsoft.com/office/officeart/2005/8/layout/vList2"/>
    <dgm:cxn modelId="{2E85EB12-0EC6-4085-8216-726D2231CD62}" type="presParOf" srcId="{32D9E9F9-5203-40A8-A285-EFA06EB31D21}" destId="{2D125356-13B6-47EF-8240-CDAC9949DFEF}" srcOrd="1" destOrd="0" presId="urn:microsoft.com/office/officeart/2005/8/layout/vList2"/>
    <dgm:cxn modelId="{C575BB4F-10C3-4933-9285-478234D7EBA1}" type="presParOf" srcId="{32D9E9F9-5203-40A8-A285-EFA06EB31D21}" destId="{08FC971A-C03C-48F7-A929-E705BD18B152}" srcOrd="2" destOrd="0" presId="urn:microsoft.com/office/officeart/2005/8/layout/vList2"/>
    <dgm:cxn modelId="{6EC14A1F-D9C7-4D61-B555-6CF716FF4916}" type="presParOf" srcId="{32D9E9F9-5203-40A8-A285-EFA06EB31D21}" destId="{3B1ED6F2-2479-4893-9CA5-F53F46130F18}" srcOrd="3" destOrd="0" presId="urn:microsoft.com/office/officeart/2005/8/layout/vList2"/>
    <dgm:cxn modelId="{7C4C0E4C-352B-489D-87C4-CCBCDBD2A940}" type="presParOf" srcId="{32D9E9F9-5203-40A8-A285-EFA06EB31D21}" destId="{5397100A-7BBA-4CC9-A4C9-52E6D823A36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79CB3-1159-4D68-BA89-45AE2CFA6DBE}">
      <dsp:nvSpPr>
        <dsp:cNvPr id="0" name=""/>
        <dsp:cNvSpPr/>
      </dsp:nvSpPr>
      <dsp:spPr>
        <a:xfrm>
          <a:off x="0" y="9329"/>
          <a:ext cx="6873240" cy="393120"/>
        </a:xfrm>
        <a:prstGeom prst="round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a:solidFill>
                <a:schemeClr val="bg2"/>
              </a:solidFill>
            </a:rPr>
            <a:t>Fixed-Price Contracts</a:t>
          </a:r>
        </a:p>
      </dsp:txBody>
      <dsp:txXfrm>
        <a:off x="19191" y="28520"/>
        <a:ext cx="6834858" cy="354738"/>
      </dsp:txXfrm>
    </dsp:sp>
    <dsp:sp modelId="{2D125356-13B6-47EF-8240-CDAC9949DFEF}">
      <dsp:nvSpPr>
        <dsp:cNvPr id="0" name=""/>
        <dsp:cNvSpPr/>
      </dsp:nvSpPr>
      <dsp:spPr>
        <a:xfrm>
          <a:off x="0" y="402449"/>
          <a:ext cx="687324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8225"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solidFill>
                <a:schemeClr val="bg2"/>
              </a:solidFill>
            </a:rPr>
            <a:t>Firm Fixed Price Contract (FFP)</a:t>
          </a:r>
        </a:p>
        <a:p>
          <a:pPr marL="171450" lvl="1" indent="-171450" algn="l" defTabSz="711200">
            <a:lnSpc>
              <a:spcPct val="90000"/>
            </a:lnSpc>
            <a:spcBef>
              <a:spcPct val="0"/>
            </a:spcBef>
            <a:spcAft>
              <a:spcPct val="20000"/>
            </a:spcAft>
            <a:buChar char="••"/>
          </a:pPr>
          <a:r>
            <a:rPr lang="en-US" sz="1600" kern="1200" dirty="0">
              <a:solidFill>
                <a:schemeClr val="bg2"/>
              </a:solidFill>
            </a:rPr>
            <a:t>Fixed Price Incentive Fee Contracts (FPIF)</a:t>
          </a:r>
        </a:p>
        <a:p>
          <a:pPr marL="171450" lvl="1" indent="-171450" algn="l" defTabSz="711200">
            <a:lnSpc>
              <a:spcPct val="90000"/>
            </a:lnSpc>
            <a:spcBef>
              <a:spcPct val="0"/>
            </a:spcBef>
            <a:spcAft>
              <a:spcPct val="20000"/>
            </a:spcAft>
            <a:buChar char="••"/>
          </a:pPr>
          <a:r>
            <a:rPr lang="en-US" sz="1600" kern="1200" dirty="0">
              <a:solidFill>
                <a:schemeClr val="bg2"/>
              </a:solidFill>
            </a:rPr>
            <a:t>Fixed Price with Economic Price Adjustment Contract (FP-EPA)</a:t>
          </a:r>
        </a:p>
      </dsp:txBody>
      <dsp:txXfrm>
        <a:off x="0" y="402449"/>
        <a:ext cx="6873240" cy="825930"/>
      </dsp:txXfrm>
    </dsp:sp>
    <dsp:sp modelId="{08FC971A-C03C-48F7-A929-E705BD18B152}">
      <dsp:nvSpPr>
        <dsp:cNvPr id="0" name=""/>
        <dsp:cNvSpPr/>
      </dsp:nvSpPr>
      <dsp:spPr>
        <a:xfrm>
          <a:off x="0" y="1228379"/>
          <a:ext cx="6873240" cy="393120"/>
        </a:xfrm>
        <a:prstGeom prst="roundRect">
          <a:avLst/>
        </a:prstGeom>
        <a:gradFill rotWithShape="0">
          <a:gsLst>
            <a:gs pos="0">
              <a:schemeClr val="accent4">
                <a:shade val="80000"/>
                <a:hueOff val="-88279"/>
                <a:satOff val="-2183"/>
                <a:lumOff val="12494"/>
                <a:alphaOff val="0"/>
                <a:shade val="51000"/>
                <a:satMod val="130000"/>
              </a:schemeClr>
            </a:gs>
            <a:gs pos="80000">
              <a:schemeClr val="accent4">
                <a:shade val="80000"/>
                <a:hueOff val="-88279"/>
                <a:satOff val="-2183"/>
                <a:lumOff val="12494"/>
                <a:alphaOff val="0"/>
                <a:shade val="93000"/>
                <a:satMod val="130000"/>
              </a:schemeClr>
            </a:gs>
            <a:gs pos="100000">
              <a:schemeClr val="accent4">
                <a:shade val="80000"/>
                <a:hueOff val="-88279"/>
                <a:satOff val="-2183"/>
                <a:lumOff val="124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a:solidFill>
                <a:schemeClr val="bg2"/>
              </a:solidFill>
            </a:rPr>
            <a:t>Cost-Reimbursable Contract </a:t>
          </a:r>
        </a:p>
      </dsp:txBody>
      <dsp:txXfrm>
        <a:off x="19191" y="1247570"/>
        <a:ext cx="6834858" cy="354738"/>
      </dsp:txXfrm>
    </dsp:sp>
    <dsp:sp modelId="{3B1ED6F2-2479-4893-9CA5-F53F46130F18}">
      <dsp:nvSpPr>
        <dsp:cNvPr id="0" name=""/>
        <dsp:cNvSpPr/>
      </dsp:nvSpPr>
      <dsp:spPr>
        <a:xfrm>
          <a:off x="0" y="1621500"/>
          <a:ext cx="687324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8225"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solidFill>
                <a:schemeClr val="bg2"/>
              </a:solidFill>
            </a:rPr>
            <a:t>Cost Plus Fixed fee Contract (CPFF)</a:t>
          </a:r>
        </a:p>
        <a:p>
          <a:pPr marL="171450" lvl="1" indent="-171450" algn="l" defTabSz="711200">
            <a:lnSpc>
              <a:spcPct val="90000"/>
            </a:lnSpc>
            <a:spcBef>
              <a:spcPct val="0"/>
            </a:spcBef>
            <a:spcAft>
              <a:spcPct val="20000"/>
            </a:spcAft>
            <a:buChar char="••"/>
          </a:pPr>
          <a:r>
            <a:rPr lang="en-US" sz="1600" kern="1200" dirty="0">
              <a:solidFill>
                <a:schemeClr val="bg2"/>
              </a:solidFill>
            </a:rPr>
            <a:t>Cost Plus Incentive fee Contract (CPIF)</a:t>
          </a:r>
        </a:p>
        <a:p>
          <a:pPr marL="171450" lvl="1" indent="-171450" algn="l" defTabSz="711200">
            <a:lnSpc>
              <a:spcPct val="90000"/>
            </a:lnSpc>
            <a:spcBef>
              <a:spcPct val="0"/>
            </a:spcBef>
            <a:spcAft>
              <a:spcPct val="20000"/>
            </a:spcAft>
            <a:buChar char="••"/>
          </a:pPr>
          <a:r>
            <a:rPr lang="en-US" sz="1600" kern="1200" dirty="0">
              <a:solidFill>
                <a:schemeClr val="bg2"/>
              </a:solidFill>
            </a:rPr>
            <a:t>Cost Plus Award fee Contract (CPAF)</a:t>
          </a:r>
        </a:p>
      </dsp:txBody>
      <dsp:txXfrm>
        <a:off x="0" y="1621500"/>
        <a:ext cx="6873240" cy="825930"/>
      </dsp:txXfrm>
    </dsp:sp>
    <dsp:sp modelId="{5397100A-7BBA-4CC9-A4C9-52E6D823A362}">
      <dsp:nvSpPr>
        <dsp:cNvPr id="0" name=""/>
        <dsp:cNvSpPr/>
      </dsp:nvSpPr>
      <dsp:spPr>
        <a:xfrm>
          <a:off x="0" y="2447429"/>
          <a:ext cx="6873240" cy="393120"/>
        </a:xfrm>
        <a:prstGeom prst="roundRect">
          <a:avLst/>
        </a:prstGeom>
        <a:gradFill rotWithShape="0">
          <a:gsLst>
            <a:gs pos="0">
              <a:schemeClr val="accent4">
                <a:shade val="80000"/>
                <a:hueOff val="-176558"/>
                <a:satOff val="-4365"/>
                <a:lumOff val="24988"/>
                <a:alphaOff val="0"/>
                <a:shade val="51000"/>
                <a:satMod val="130000"/>
              </a:schemeClr>
            </a:gs>
            <a:gs pos="80000">
              <a:schemeClr val="accent4">
                <a:shade val="80000"/>
                <a:hueOff val="-176558"/>
                <a:satOff val="-4365"/>
                <a:lumOff val="24988"/>
                <a:alphaOff val="0"/>
                <a:shade val="93000"/>
                <a:satMod val="130000"/>
              </a:schemeClr>
            </a:gs>
            <a:gs pos="100000">
              <a:schemeClr val="accent4">
                <a:shade val="80000"/>
                <a:hueOff val="-176558"/>
                <a:satOff val="-4365"/>
                <a:lumOff val="2498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a:solidFill>
                <a:schemeClr val="bg2"/>
              </a:solidFill>
            </a:rPr>
            <a:t>Time and Material Contract (T&amp;M)</a:t>
          </a:r>
        </a:p>
      </dsp:txBody>
      <dsp:txXfrm>
        <a:off x="19191" y="2466620"/>
        <a:ext cx="6834858" cy="3547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59275" cy="3889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97538" y="0"/>
            <a:ext cx="4359275" cy="388938"/>
          </a:xfrm>
          <a:prstGeom prst="rect">
            <a:avLst/>
          </a:prstGeom>
        </p:spPr>
        <p:txBody>
          <a:bodyPr vert="horz" lIns="91440" tIns="45720" rIns="91440" bIns="45720" rtlCol="0"/>
          <a:lstStyle>
            <a:lvl1pPr algn="r">
              <a:defRPr sz="1200"/>
            </a:lvl1pPr>
          </a:lstStyle>
          <a:p>
            <a:fld id="{8358B036-62BB-4076-A8E6-71F63CE7B3F5}" type="datetimeFigureOut">
              <a:rPr lang="en-US" smtClean="0"/>
              <a:t>4/17/2021</a:t>
            </a:fld>
            <a:endParaRPr lang="en-US"/>
          </a:p>
        </p:txBody>
      </p:sp>
      <p:sp>
        <p:nvSpPr>
          <p:cNvPr id="4" name="Slide Image Placeholder 3"/>
          <p:cNvSpPr>
            <a:spLocks noGrp="1" noRot="1" noChangeAspect="1"/>
          </p:cNvSpPr>
          <p:nvPr>
            <p:ph type="sldImg" idx="2"/>
          </p:nvPr>
        </p:nvSpPr>
        <p:spPr>
          <a:xfrm>
            <a:off x="3332163" y="971550"/>
            <a:ext cx="3394075" cy="26225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006475" y="3740150"/>
            <a:ext cx="8045450" cy="30607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7383463"/>
            <a:ext cx="4359275" cy="3889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97538" y="7383463"/>
            <a:ext cx="4359275" cy="388937"/>
          </a:xfrm>
          <a:prstGeom prst="rect">
            <a:avLst/>
          </a:prstGeom>
        </p:spPr>
        <p:txBody>
          <a:bodyPr vert="horz" lIns="91440" tIns="45720" rIns="91440" bIns="45720" rtlCol="0" anchor="b"/>
          <a:lstStyle>
            <a:lvl1pPr algn="r">
              <a:defRPr sz="1200"/>
            </a:lvl1pPr>
          </a:lstStyle>
          <a:p>
            <a:fld id="{D6FDCE86-1121-49E3-99F9-AFE2E8569430}" type="slidenum">
              <a:rPr lang="en-US" smtClean="0"/>
              <a:t>‹#›</a:t>
            </a:fld>
            <a:endParaRPr lang="en-US"/>
          </a:p>
        </p:txBody>
      </p:sp>
    </p:spTree>
    <p:extLst>
      <p:ext uri="{BB962C8B-B14F-4D97-AF65-F5344CB8AC3E}">
        <p14:creationId xmlns:p14="http://schemas.microsoft.com/office/powerpoint/2010/main" val="1418457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4/17/2021</a:t>
            </a:fld>
            <a:endParaRPr lang="en-US"/>
          </a:p>
        </p:txBody>
      </p:sp>
      <p:sp>
        <p:nvSpPr>
          <p:cNvPr id="6" name="Holder 6"/>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rgbClr val="F8F8F8"/>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800" b="0" i="0">
                <a:solidFill>
                  <a:srgbClr val="33659A"/>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4/17/2021</a:t>
            </a:fld>
            <a:endParaRPr lang="en-US"/>
          </a:p>
        </p:txBody>
      </p:sp>
      <p:sp>
        <p:nvSpPr>
          <p:cNvPr id="6" name="Holder 6"/>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rgbClr val="F8F8F8"/>
                </a:solidFill>
                <a:latin typeface="Arial"/>
                <a:cs typeface="Arial"/>
              </a:defRPr>
            </a:lvl1pPr>
          </a:lstStyle>
          <a:p>
            <a:endParaRPr/>
          </a:p>
        </p:txBody>
      </p:sp>
      <p:sp>
        <p:nvSpPr>
          <p:cNvPr id="3" name="Holder 3"/>
          <p:cNvSpPr>
            <a:spLocks noGrp="1"/>
          </p:cNvSpPr>
          <p:nvPr>
            <p:ph sz="half" idx="2"/>
          </p:nvPr>
        </p:nvSpPr>
        <p:spPr>
          <a:xfrm>
            <a:off x="1267460" y="2085847"/>
            <a:ext cx="3352800" cy="4688840"/>
          </a:xfrm>
          <a:prstGeom prst="rect">
            <a:avLst/>
          </a:prstGeom>
        </p:spPr>
        <p:txBody>
          <a:bodyPr wrap="square" lIns="0" tIns="0" rIns="0" bIns="0">
            <a:spAutoFit/>
          </a:bodyPr>
          <a:lstStyle>
            <a:lvl1pPr>
              <a:defRPr sz="1800" b="1" i="0">
                <a:solidFill>
                  <a:schemeClr val="tx1"/>
                </a:solidFill>
                <a:latin typeface="Arial"/>
                <a:cs typeface="Arial"/>
              </a:defRPr>
            </a:lvl1pPr>
          </a:lstStyle>
          <a:p>
            <a:endParaRPr/>
          </a:p>
        </p:txBody>
      </p:sp>
      <p:sp>
        <p:nvSpPr>
          <p:cNvPr id="4" name="Holder 4"/>
          <p:cNvSpPr>
            <a:spLocks noGrp="1"/>
          </p:cNvSpPr>
          <p:nvPr>
            <p:ph sz="half" idx="3"/>
          </p:nvPr>
        </p:nvSpPr>
        <p:spPr>
          <a:xfrm>
            <a:off x="5107940" y="2085847"/>
            <a:ext cx="3886200" cy="4195445"/>
          </a:xfrm>
          <a:prstGeom prst="rect">
            <a:avLst/>
          </a:prstGeom>
        </p:spPr>
        <p:txBody>
          <a:bodyPr wrap="square" lIns="0" tIns="0" rIns="0" bIns="0">
            <a:spAutoFit/>
          </a:bodyPr>
          <a:lstStyle>
            <a:lvl1pPr>
              <a:defRPr sz="1800" b="1" i="0">
                <a:solidFill>
                  <a:schemeClr val="tx1"/>
                </a:solidFill>
                <a:latin typeface="Arial"/>
                <a:cs typeface="Arial"/>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4/17/2021</a:t>
            </a:fld>
            <a:endParaRPr lang="en-US"/>
          </a:p>
        </p:txBody>
      </p:sp>
      <p:sp>
        <p:nvSpPr>
          <p:cNvPr id="7" name="Holder 7"/>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rgbClr val="F8F8F8"/>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4/17/2021</a:t>
            </a:fld>
            <a:endParaRPr lang="en-US"/>
          </a:p>
        </p:txBody>
      </p:sp>
      <p:sp>
        <p:nvSpPr>
          <p:cNvPr id="5" name="Holder 5"/>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4/17/2021</a:t>
            </a:fld>
            <a:endParaRPr lang="en-US"/>
          </a:p>
        </p:txBody>
      </p:sp>
      <p:sp>
        <p:nvSpPr>
          <p:cNvPr id="4" name="Holder 4"/>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57300" y="1272011"/>
            <a:ext cx="7543800" cy="2705947"/>
          </a:xfrm>
        </p:spPr>
        <p:txBody>
          <a:bodyPr anchor="b"/>
          <a:lstStyle>
            <a:lvl1pPr algn="ctr">
              <a:defRPr sz="2784"/>
            </a:lvl1pPr>
          </a:lstStyle>
          <a:p>
            <a:r>
              <a:rPr lang="en-US"/>
              <a:t>Click to edit Master title style</a:t>
            </a:r>
          </a:p>
        </p:txBody>
      </p:sp>
      <p:sp>
        <p:nvSpPr>
          <p:cNvPr id="3" name="Subtitle 2"/>
          <p:cNvSpPr>
            <a:spLocks noGrp="1"/>
          </p:cNvSpPr>
          <p:nvPr>
            <p:ph type="subTitle" idx="1"/>
          </p:nvPr>
        </p:nvSpPr>
        <p:spPr>
          <a:xfrm>
            <a:off x="1257300" y="4082310"/>
            <a:ext cx="7543800" cy="1876530"/>
          </a:xfrm>
        </p:spPr>
        <p:txBody>
          <a:bodyPr/>
          <a:lstStyle>
            <a:lvl1pPr marL="0" indent="0" algn="ctr">
              <a:buNone/>
              <a:defRPr sz="1114"/>
            </a:lvl1pPr>
            <a:lvl2pPr marL="212169" indent="0" algn="ctr">
              <a:buNone/>
              <a:defRPr sz="928"/>
            </a:lvl2pPr>
            <a:lvl3pPr marL="424339" indent="0" algn="ctr">
              <a:buNone/>
              <a:defRPr sz="836"/>
            </a:lvl3pPr>
            <a:lvl4pPr marL="636508" indent="0" algn="ctr">
              <a:buNone/>
              <a:defRPr sz="743"/>
            </a:lvl4pPr>
            <a:lvl5pPr marL="848678" indent="0" algn="ctr">
              <a:buNone/>
              <a:defRPr sz="743"/>
            </a:lvl5pPr>
            <a:lvl6pPr marL="1060847" indent="0" algn="ctr">
              <a:buNone/>
              <a:defRPr sz="743"/>
            </a:lvl6pPr>
            <a:lvl7pPr marL="1273016" indent="0" algn="ctr">
              <a:buNone/>
              <a:defRPr sz="743"/>
            </a:lvl7pPr>
            <a:lvl8pPr marL="1485186" indent="0" algn="ctr">
              <a:buNone/>
              <a:defRPr sz="743"/>
            </a:lvl8pPr>
            <a:lvl9pPr marL="1697355" indent="0" algn="ctr">
              <a:buNone/>
              <a:defRPr sz="743"/>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4/17/2021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1711033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4/17/2021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565808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6277" y="1937708"/>
            <a:ext cx="8675370" cy="3233102"/>
          </a:xfrm>
        </p:spPr>
        <p:txBody>
          <a:bodyPr anchor="b"/>
          <a:lstStyle>
            <a:lvl1pPr>
              <a:defRPr sz="2784"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686277" y="5201396"/>
            <a:ext cx="8675370" cy="1700212"/>
          </a:xfrm>
        </p:spPr>
        <p:txBody>
          <a:bodyPr/>
          <a:lstStyle>
            <a:lvl1pPr marL="0" indent="0">
              <a:buNone/>
              <a:defRPr sz="1114">
                <a:solidFill>
                  <a:schemeClr val="tx1">
                    <a:tint val="75000"/>
                  </a:schemeClr>
                </a:solidFill>
              </a:defRPr>
            </a:lvl1pPr>
            <a:lvl2pPr marL="212169" indent="0">
              <a:buNone/>
              <a:defRPr sz="928">
                <a:solidFill>
                  <a:schemeClr val="tx1">
                    <a:tint val="75000"/>
                  </a:schemeClr>
                </a:solidFill>
              </a:defRPr>
            </a:lvl2pPr>
            <a:lvl3pPr marL="424339" indent="0">
              <a:buNone/>
              <a:defRPr sz="836">
                <a:solidFill>
                  <a:schemeClr val="tx1">
                    <a:tint val="75000"/>
                  </a:schemeClr>
                </a:solidFill>
              </a:defRPr>
            </a:lvl3pPr>
            <a:lvl4pPr marL="636508" indent="0">
              <a:buNone/>
              <a:defRPr sz="743">
                <a:solidFill>
                  <a:schemeClr val="tx1">
                    <a:tint val="75000"/>
                  </a:schemeClr>
                </a:solidFill>
              </a:defRPr>
            </a:lvl4pPr>
            <a:lvl5pPr marL="848678" indent="0">
              <a:buNone/>
              <a:defRPr sz="743">
                <a:solidFill>
                  <a:schemeClr val="tx1">
                    <a:tint val="75000"/>
                  </a:schemeClr>
                </a:solidFill>
              </a:defRPr>
            </a:lvl5pPr>
            <a:lvl6pPr marL="1060847" indent="0">
              <a:buNone/>
              <a:defRPr sz="743">
                <a:solidFill>
                  <a:schemeClr val="tx1">
                    <a:tint val="75000"/>
                  </a:schemeClr>
                </a:solidFill>
              </a:defRPr>
            </a:lvl6pPr>
            <a:lvl7pPr marL="1273016" indent="0">
              <a:buNone/>
              <a:defRPr sz="743">
                <a:solidFill>
                  <a:schemeClr val="tx1">
                    <a:tint val="75000"/>
                  </a:schemeClr>
                </a:solidFill>
              </a:defRPr>
            </a:lvl7pPr>
            <a:lvl8pPr marL="1485186" indent="0">
              <a:buNone/>
              <a:defRPr sz="743">
                <a:solidFill>
                  <a:schemeClr val="tx1">
                    <a:tint val="75000"/>
                  </a:schemeClr>
                </a:solidFill>
              </a:defRPr>
            </a:lvl8pPr>
            <a:lvl9pPr marL="1697355" indent="0">
              <a:buNone/>
              <a:defRPr sz="743">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4/17/2021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1846795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69151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9206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4/17/2021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2598740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2825" y="413813"/>
            <a:ext cx="8675370" cy="1502305"/>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692826" y="1905318"/>
            <a:ext cx="4255174" cy="933767"/>
          </a:xfrm>
        </p:spPr>
        <p:txBody>
          <a:bodyPr anchor="b"/>
          <a:lstStyle>
            <a:lvl1pPr marL="0" indent="0">
              <a:buNone/>
              <a:defRPr sz="1114" b="1"/>
            </a:lvl1pPr>
            <a:lvl2pPr marL="212169" indent="0">
              <a:buNone/>
              <a:defRPr sz="928" b="1"/>
            </a:lvl2pPr>
            <a:lvl3pPr marL="424339" indent="0">
              <a:buNone/>
              <a:defRPr sz="836" b="1"/>
            </a:lvl3pPr>
            <a:lvl4pPr marL="636508" indent="0">
              <a:buNone/>
              <a:defRPr sz="743" b="1"/>
            </a:lvl4pPr>
            <a:lvl5pPr marL="848678" indent="0">
              <a:buNone/>
              <a:defRPr sz="743" b="1"/>
            </a:lvl5pPr>
            <a:lvl6pPr marL="1060847" indent="0">
              <a:buNone/>
              <a:defRPr sz="743" b="1"/>
            </a:lvl6pPr>
            <a:lvl7pPr marL="1273016" indent="0">
              <a:buNone/>
              <a:defRPr sz="743" b="1"/>
            </a:lvl7pPr>
            <a:lvl8pPr marL="1485186" indent="0">
              <a:buNone/>
              <a:defRPr sz="743" b="1"/>
            </a:lvl8pPr>
            <a:lvl9pPr marL="1697355" indent="0">
              <a:buNone/>
              <a:defRPr sz="743" b="1"/>
            </a:lvl9pPr>
          </a:lstStyle>
          <a:p>
            <a:pPr lvl="0"/>
            <a:r>
              <a:rPr lang="en-US"/>
              <a:t>Click to 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92067" y="1905318"/>
            <a:ext cx="4276130" cy="933767"/>
          </a:xfrm>
        </p:spPr>
        <p:txBody>
          <a:bodyPr anchor="b"/>
          <a:lstStyle>
            <a:lvl1pPr marL="0" indent="0">
              <a:buNone/>
              <a:defRPr sz="1114" b="1"/>
            </a:lvl1pPr>
            <a:lvl2pPr marL="212169" indent="0">
              <a:buNone/>
              <a:defRPr sz="928" b="1"/>
            </a:lvl2pPr>
            <a:lvl3pPr marL="424339" indent="0">
              <a:buNone/>
              <a:defRPr sz="836" b="1"/>
            </a:lvl3pPr>
            <a:lvl4pPr marL="636508" indent="0">
              <a:buNone/>
              <a:defRPr sz="743" b="1"/>
            </a:lvl4pPr>
            <a:lvl5pPr marL="848678" indent="0">
              <a:buNone/>
              <a:defRPr sz="743" b="1"/>
            </a:lvl5pPr>
            <a:lvl6pPr marL="1060847" indent="0">
              <a:buNone/>
              <a:defRPr sz="743" b="1"/>
            </a:lvl6pPr>
            <a:lvl7pPr marL="1273016" indent="0">
              <a:buNone/>
              <a:defRPr sz="743" b="1"/>
            </a:lvl7pPr>
            <a:lvl8pPr marL="1485186" indent="0">
              <a:buNone/>
              <a:defRPr sz="743" b="1"/>
            </a:lvl8pPr>
            <a:lvl9pPr marL="1697355" indent="0">
              <a:buNone/>
              <a:defRPr sz="743" b="1"/>
            </a:lvl9pPr>
          </a:lstStyle>
          <a:p>
            <a:pPr lvl="0"/>
            <a:r>
              <a:rPr lang="en-US"/>
              <a:t>Click to edit Master text styles</a:t>
            </a:r>
          </a:p>
        </p:txBody>
      </p:sp>
      <p:sp>
        <p:nvSpPr>
          <p:cNvPr id="6" name="Content Placeholder 5"/>
          <p:cNvSpPr>
            <a:spLocks noGrp="1"/>
          </p:cNvSpPr>
          <p:nvPr>
            <p:ph sz="quarter" idx="4"/>
          </p:nvPr>
        </p:nvSpPr>
        <p:spPr>
          <a:xfrm>
            <a:off x="5092067" y="2839085"/>
            <a:ext cx="427613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4/17/2021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844067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4/17/2021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20382548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4/17/2021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2675893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1485"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4276130" y="1119087"/>
            <a:ext cx="5092065" cy="5523442"/>
          </a:xfrm>
        </p:spPr>
        <p:txBody>
          <a:bodyPr/>
          <a:lstStyle>
            <a:lvl1pPr>
              <a:defRPr sz="1485"/>
            </a:lvl1pPr>
            <a:lvl2pPr>
              <a:defRPr sz="1299"/>
            </a:lvl2pPr>
            <a:lvl3pPr>
              <a:defRPr sz="1114"/>
            </a:lvl3pPr>
            <a:lvl4pPr>
              <a:defRPr sz="928"/>
            </a:lvl4pPr>
            <a:lvl5pPr>
              <a:defRPr sz="928"/>
            </a:lvl5pPr>
            <a:lvl6pPr>
              <a:defRPr sz="928"/>
            </a:lvl6pPr>
            <a:lvl7pPr>
              <a:defRPr sz="928"/>
            </a:lvl7pPr>
            <a:lvl8pPr>
              <a:defRPr sz="928"/>
            </a:lvl8pPr>
            <a:lvl9pPr>
              <a:defRPr sz="92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92825" y="2331720"/>
            <a:ext cx="3244096" cy="4319800"/>
          </a:xfrm>
        </p:spPr>
        <p:txBody>
          <a:bodyPr/>
          <a:lstStyle>
            <a:lvl1pPr marL="0" indent="0">
              <a:buNone/>
              <a:defRPr sz="743"/>
            </a:lvl1pPr>
            <a:lvl2pPr marL="212169" indent="0">
              <a:buNone/>
              <a:defRPr sz="650"/>
            </a:lvl2pPr>
            <a:lvl3pPr marL="424339" indent="0">
              <a:buNone/>
              <a:defRPr sz="557"/>
            </a:lvl3pPr>
            <a:lvl4pPr marL="636508" indent="0">
              <a:buNone/>
              <a:defRPr sz="464"/>
            </a:lvl4pPr>
            <a:lvl5pPr marL="848678" indent="0">
              <a:buNone/>
              <a:defRPr sz="464"/>
            </a:lvl5pPr>
            <a:lvl6pPr marL="1060847" indent="0">
              <a:buNone/>
              <a:defRPr sz="464"/>
            </a:lvl6pPr>
            <a:lvl7pPr marL="1273016" indent="0">
              <a:buNone/>
              <a:defRPr sz="464"/>
            </a:lvl7pPr>
            <a:lvl8pPr marL="1485186" indent="0">
              <a:buNone/>
              <a:defRPr sz="464"/>
            </a:lvl8pPr>
            <a:lvl9pPr marL="1697355" indent="0">
              <a:buNone/>
              <a:defRPr sz="464"/>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4/17/2021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11939721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1485"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4276130" y="1119087"/>
            <a:ext cx="5092065" cy="5523442"/>
          </a:xfrm>
        </p:spPr>
        <p:txBody>
          <a:bodyPr rtlCol="0">
            <a:normAutofit/>
          </a:bodyPr>
          <a:lstStyle>
            <a:lvl1pPr marL="0" indent="0">
              <a:buNone/>
              <a:defRPr sz="1485"/>
            </a:lvl1pPr>
            <a:lvl2pPr marL="212169" indent="0">
              <a:buNone/>
              <a:defRPr sz="1299"/>
            </a:lvl2pPr>
            <a:lvl3pPr marL="424339" indent="0">
              <a:buNone/>
              <a:defRPr sz="1114"/>
            </a:lvl3pPr>
            <a:lvl4pPr marL="636508" indent="0">
              <a:buNone/>
              <a:defRPr sz="928"/>
            </a:lvl4pPr>
            <a:lvl5pPr marL="848678" indent="0">
              <a:buNone/>
              <a:defRPr sz="928"/>
            </a:lvl5pPr>
            <a:lvl6pPr marL="1060847" indent="0">
              <a:buNone/>
              <a:defRPr sz="928"/>
            </a:lvl6pPr>
            <a:lvl7pPr marL="1273016" indent="0">
              <a:buNone/>
              <a:defRPr sz="928"/>
            </a:lvl7pPr>
            <a:lvl8pPr marL="1485186" indent="0">
              <a:buNone/>
              <a:defRPr sz="928"/>
            </a:lvl8pPr>
            <a:lvl9pPr marL="1697355" indent="0">
              <a:buNone/>
              <a:defRPr sz="928"/>
            </a:lvl9pPr>
          </a:lstStyle>
          <a:p>
            <a:pPr lvl="0"/>
            <a:endParaRPr lang="en-US" noProof="0"/>
          </a:p>
        </p:txBody>
      </p:sp>
      <p:sp>
        <p:nvSpPr>
          <p:cNvPr id="4" name="Text Placeholder 3"/>
          <p:cNvSpPr>
            <a:spLocks noGrp="1"/>
          </p:cNvSpPr>
          <p:nvPr>
            <p:ph type="body" sz="half" idx="2"/>
          </p:nvPr>
        </p:nvSpPr>
        <p:spPr>
          <a:xfrm>
            <a:off x="692825" y="2331720"/>
            <a:ext cx="3244096" cy="4319800"/>
          </a:xfrm>
        </p:spPr>
        <p:txBody>
          <a:bodyPr/>
          <a:lstStyle>
            <a:lvl1pPr marL="0" indent="0">
              <a:buNone/>
              <a:defRPr sz="743"/>
            </a:lvl1pPr>
            <a:lvl2pPr marL="212169" indent="0">
              <a:buNone/>
              <a:defRPr sz="650"/>
            </a:lvl2pPr>
            <a:lvl3pPr marL="424339" indent="0">
              <a:buNone/>
              <a:defRPr sz="557"/>
            </a:lvl3pPr>
            <a:lvl4pPr marL="636508" indent="0">
              <a:buNone/>
              <a:defRPr sz="464"/>
            </a:lvl4pPr>
            <a:lvl5pPr marL="848678" indent="0">
              <a:buNone/>
              <a:defRPr sz="464"/>
            </a:lvl5pPr>
            <a:lvl6pPr marL="1060847" indent="0">
              <a:buNone/>
              <a:defRPr sz="464"/>
            </a:lvl6pPr>
            <a:lvl7pPr marL="1273016" indent="0">
              <a:buNone/>
              <a:defRPr sz="464"/>
            </a:lvl7pPr>
            <a:lvl8pPr marL="1485186" indent="0">
              <a:buNone/>
              <a:defRPr sz="464"/>
            </a:lvl8pPr>
            <a:lvl9pPr marL="1697355" indent="0">
              <a:buNone/>
              <a:defRPr sz="464"/>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4/17/2021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7243268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4/17/2021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544364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98044" y="413808"/>
            <a:ext cx="2168843" cy="6586750"/>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691516" y="413808"/>
            <a:ext cx="6380798" cy="6586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4/17/2021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9687892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947927" y="716280"/>
            <a:ext cx="8163306" cy="829056"/>
          </a:xfrm>
          <a:prstGeom prst="rect">
            <a:avLst/>
          </a:prstGeom>
        </p:spPr>
      </p:pic>
      <p:sp>
        <p:nvSpPr>
          <p:cNvPr id="17" name="bg object 17"/>
          <p:cNvSpPr/>
          <p:nvPr/>
        </p:nvSpPr>
        <p:spPr>
          <a:xfrm>
            <a:off x="947927" y="716280"/>
            <a:ext cx="8163559" cy="833755"/>
          </a:xfrm>
          <a:custGeom>
            <a:avLst/>
            <a:gdLst/>
            <a:ahLst/>
            <a:cxnLst/>
            <a:rect l="l" t="t" r="r" b="b"/>
            <a:pathLst>
              <a:path w="8163559" h="833755">
                <a:moveTo>
                  <a:pt x="8163306" y="767333"/>
                </a:moveTo>
                <a:lnTo>
                  <a:pt x="8163306" y="65531"/>
                </a:lnTo>
                <a:lnTo>
                  <a:pt x="8162544" y="58673"/>
                </a:lnTo>
                <a:lnTo>
                  <a:pt x="8141350" y="17044"/>
                </a:lnTo>
                <a:lnTo>
                  <a:pt x="8103870" y="0"/>
                </a:lnTo>
                <a:lnTo>
                  <a:pt x="65532" y="0"/>
                </a:lnTo>
                <a:lnTo>
                  <a:pt x="26655" y="13039"/>
                </a:lnTo>
                <a:lnTo>
                  <a:pt x="3047" y="46482"/>
                </a:lnTo>
                <a:lnTo>
                  <a:pt x="0" y="66294"/>
                </a:lnTo>
                <a:lnTo>
                  <a:pt x="0" y="768096"/>
                </a:lnTo>
                <a:lnTo>
                  <a:pt x="762" y="774192"/>
                </a:lnTo>
                <a:lnTo>
                  <a:pt x="1524" y="781050"/>
                </a:lnTo>
                <a:lnTo>
                  <a:pt x="3048" y="787146"/>
                </a:lnTo>
                <a:lnTo>
                  <a:pt x="5334" y="793242"/>
                </a:lnTo>
                <a:lnTo>
                  <a:pt x="9183" y="800850"/>
                </a:lnTo>
                <a:lnTo>
                  <a:pt x="9906" y="802019"/>
                </a:lnTo>
                <a:lnTo>
                  <a:pt x="9906" y="60198"/>
                </a:lnTo>
                <a:lnTo>
                  <a:pt x="10667" y="54102"/>
                </a:lnTo>
                <a:lnTo>
                  <a:pt x="39623" y="16002"/>
                </a:lnTo>
                <a:lnTo>
                  <a:pt x="60130" y="9910"/>
                </a:lnTo>
                <a:lnTo>
                  <a:pt x="8103870" y="10001"/>
                </a:lnTo>
                <a:lnTo>
                  <a:pt x="8139369" y="28284"/>
                </a:lnTo>
                <a:lnTo>
                  <a:pt x="8153400" y="60197"/>
                </a:lnTo>
                <a:lnTo>
                  <a:pt x="8153400" y="800353"/>
                </a:lnTo>
                <a:lnTo>
                  <a:pt x="8157398" y="794208"/>
                </a:lnTo>
                <a:lnTo>
                  <a:pt x="8162544" y="774191"/>
                </a:lnTo>
                <a:lnTo>
                  <a:pt x="8163306" y="767333"/>
                </a:lnTo>
                <a:close/>
              </a:path>
              <a:path w="8163559" h="833755">
                <a:moveTo>
                  <a:pt x="8153400" y="800353"/>
                </a:moveTo>
                <a:lnTo>
                  <a:pt x="8153400" y="773429"/>
                </a:lnTo>
                <a:lnTo>
                  <a:pt x="8152638" y="779525"/>
                </a:lnTo>
                <a:lnTo>
                  <a:pt x="8145622" y="796154"/>
                </a:lnTo>
                <a:lnTo>
                  <a:pt x="8134859" y="809605"/>
                </a:lnTo>
                <a:lnTo>
                  <a:pt x="8120603" y="819066"/>
                </a:lnTo>
                <a:lnTo>
                  <a:pt x="8103870" y="823519"/>
                </a:lnTo>
                <a:lnTo>
                  <a:pt x="65532" y="823617"/>
                </a:lnTo>
                <a:lnTo>
                  <a:pt x="48528" y="821279"/>
                </a:lnTo>
                <a:lnTo>
                  <a:pt x="12192" y="784098"/>
                </a:lnTo>
                <a:lnTo>
                  <a:pt x="9906" y="773430"/>
                </a:lnTo>
                <a:lnTo>
                  <a:pt x="9906" y="802019"/>
                </a:lnTo>
                <a:lnTo>
                  <a:pt x="42508" y="829223"/>
                </a:lnTo>
                <a:lnTo>
                  <a:pt x="8097774" y="833627"/>
                </a:lnTo>
                <a:lnTo>
                  <a:pt x="8103870" y="832865"/>
                </a:lnTo>
                <a:lnTo>
                  <a:pt x="8110728" y="832103"/>
                </a:lnTo>
                <a:lnTo>
                  <a:pt x="8130061" y="824739"/>
                </a:lnTo>
                <a:lnTo>
                  <a:pt x="8146094" y="811582"/>
                </a:lnTo>
                <a:lnTo>
                  <a:pt x="8153400" y="800353"/>
                </a:lnTo>
                <a:close/>
              </a:path>
            </a:pathLst>
          </a:custGeom>
          <a:solidFill>
            <a:srgbClr val="4D4D4D"/>
          </a:solidFill>
        </p:spPr>
        <p:txBody>
          <a:bodyPr wrap="square" lIns="0" tIns="0" rIns="0" bIns="0" rtlCol="0"/>
          <a:lstStyle/>
          <a:p>
            <a:endParaRPr/>
          </a:p>
        </p:txBody>
      </p:sp>
      <p:sp>
        <p:nvSpPr>
          <p:cNvPr id="2" name="Holder 2"/>
          <p:cNvSpPr>
            <a:spLocks noGrp="1"/>
          </p:cNvSpPr>
          <p:nvPr>
            <p:ph type="title"/>
          </p:nvPr>
        </p:nvSpPr>
        <p:spPr>
          <a:xfrm>
            <a:off x="1483233" y="836930"/>
            <a:ext cx="7091933" cy="1000760"/>
          </a:xfrm>
          <a:prstGeom prst="rect">
            <a:avLst/>
          </a:prstGeom>
        </p:spPr>
        <p:txBody>
          <a:bodyPr wrap="square" lIns="0" tIns="0" rIns="0" bIns="0">
            <a:spAutoFit/>
          </a:bodyPr>
          <a:lstStyle>
            <a:lvl1pPr>
              <a:defRPr sz="3200" b="0" i="0">
                <a:solidFill>
                  <a:srgbClr val="F8F8F8"/>
                </a:solidFill>
                <a:latin typeface="Arial"/>
                <a:cs typeface="Arial"/>
              </a:defRPr>
            </a:lvl1pPr>
          </a:lstStyle>
          <a:p>
            <a:endParaRPr/>
          </a:p>
        </p:txBody>
      </p:sp>
      <p:sp>
        <p:nvSpPr>
          <p:cNvPr id="3" name="Holder 3"/>
          <p:cNvSpPr>
            <a:spLocks noGrp="1"/>
          </p:cNvSpPr>
          <p:nvPr>
            <p:ph type="body" idx="1"/>
          </p:nvPr>
        </p:nvSpPr>
        <p:spPr>
          <a:xfrm>
            <a:off x="993140" y="1612685"/>
            <a:ext cx="8072119" cy="4961890"/>
          </a:xfrm>
          <a:prstGeom prst="rect">
            <a:avLst/>
          </a:prstGeom>
        </p:spPr>
        <p:txBody>
          <a:bodyPr wrap="square" lIns="0" tIns="0" rIns="0" bIns="0">
            <a:spAutoFit/>
          </a:bodyPr>
          <a:lstStyle>
            <a:lvl1pPr>
              <a:defRPr sz="2800" b="0" i="0">
                <a:solidFill>
                  <a:srgbClr val="33659A"/>
                </a:solidFill>
                <a:latin typeface="Arial"/>
                <a:cs typeface="Arial"/>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4/17/2021</a:t>
            </a:fld>
            <a:endParaRPr lang="en-US"/>
          </a:p>
        </p:txBody>
      </p:sp>
      <p:sp>
        <p:nvSpPr>
          <p:cNvPr id="6" name="Holder 6"/>
          <p:cNvSpPr>
            <a:spLocks noGrp="1"/>
          </p:cNvSpPr>
          <p:nvPr>
            <p:ph type="sldNum" sz="quarter" idx="7"/>
          </p:nvPr>
        </p:nvSpPr>
        <p:spPr>
          <a:xfrm>
            <a:off x="8703818" y="7005944"/>
            <a:ext cx="403859" cy="167640"/>
          </a:xfrm>
          <a:prstGeom prst="rect">
            <a:avLst/>
          </a:prstGeom>
        </p:spPr>
        <p:txBody>
          <a:bodyPr wrap="square" lIns="0" tIns="0" rIns="0" bIns="0">
            <a:spAutoFit/>
          </a:bodyPr>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691515" y="413810"/>
            <a:ext cx="8675370" cy="1502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691515" y="2069042"/>
            <a:ext cx="8675370" cy="493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557">
                <a:solidFill>
                  <a:schemeClr val="tx1">
                    <a:tint val="75000"/>
                  </a:schemeClr>
                </a:solidFill>
              </a:defRPr>
            </a:lvl1pPr>
          </a:lstStyle>
          <a:p>
            <a:pPr>
              <a:defRPr/>
            </a:pPr>
            <a:fld id="{7E8B6D35-B1E6-461F-B901-6873F2655254}" type="datetimeFigureOut">
              <a:rPr lang="en-US"/>
              <a:pPr>
                <a:defRPr/>
              </a:pPr>
              <a:t>4/17/2021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557"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7103745" y="7203865"/>
            <a:ext cx="2263140" cy="413808"/>
          </a:xfrm>
          <a:prstGeom prst="rect">
            <a:avLst/>
          </a:prstGeom>
        </p:spPr>
        <p:txBody>
          <a:bodyPr vert="horz" wrap="square" lIns="91440" tIns="45720" rIns="91440" bIns="45720" numCol="1" anchor="ctr" anchorCtr="0" compatLnSpc="1">
            <a:prstTxWarp prst="textNoShape">
              <a:avLst/>
            </a:prstTxWarp>
          </a:bodyPr>
          <a:lstStyle>
            <a:lvl1pPr algn="r">
              <a:defRPr sz="495"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65309946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424339" rtl="0" eaLnBrk="0" fontAlgn="base" hangingPunct="0">
        <a:lnSpc>
          <a:spcPct val="90000"/>
        </a:lnSpc>
        <a:spcBef>
          <a:spcPct val="0"/>
        </a:spcBef>
        <a:spcAft>
          <a:spcPct val="0"/>
        </a:spcAft>
        <a:defRPr sz="1980" b="1" kern="1200">
          <a:solidFill>
            <a:srgbClr val="53728A"/>
          </a:solidFill>
          <a:latin typeface="+mj-lt"/>
          <a:ea typeface="+mj-ea"/>
          <a:cs typeface="+mj-cs"/>
        </a:defRPr>
      </a:lvl1pPr>
      <a:lvl2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2pPr>
      <a:lvl3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3pPr>
      <a:lvl4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4pPr>
      <a:lvl5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5pPr>
      <a:lvl6pPr marL="37719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6pPr>
      <a:lvl7pPr marL="75438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7pPr>
      <a:lvl8pPr marL="113157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8pPr>
      <a:lvl9pPr marL="150876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9pPr>
    </p:titleStyle>
    <p:bodyStyle>
      <a:lvl1pPr marL="106085" indent="-106085" algn="l" defTabSz="424339" rtl="0" eaLnBrk="0" fontAlgn="base" hangingPunct="0">
        <a:lnSpc>
          <a:spcPct val="90000"/>
        </a:lnSpc>
        <a:spcBef>
          <a:spcPts val="464"/>
        </a:spcBef>
        <a:spcAft>
          <a:spcPct val="0"/>
        </a:spcAft>
        <a:buFont typeface="Arial" panose="020B0604020202020204" pitchFamily="34" charset="0"/>
        <a:buChar char="•"/>
        <a:defRPr sz="1238" kern="1200">
          <a:solidFill>
            <a:schemeClr val="tx1"/>
          </a:solidFill>
          <a:latin typeface="+mn-lt"/>
          <a:ea typeface="+mn-ea"/>
          <a:cs typeface="+mn-cs"/>
        </a:defRPr>
      </a:lvl1pPr>
      <a:lvl2pPr marL="318254" indent="-106085" algn="l" defTabSz="424339" rtl="0" eaLnBrk="0" fontAlgn="base" hangingPunct="0">
        <a:lnSpc>
          <a:spcPct val="90000"/>
        </a:lnSpc>
        <a:spcBef>
          <a:spcPts val="227"/>
        </a:spcBef>
        <a:spcAft>
          <a:spcPct val="0"/>
        </a:spcAft>
        <a:buFont typeface="Arial" panose="020B0604020202020204" pitchFamily="34" charset="0"/>
        <a:buChar char="•"/>
        <a:defRPr sz="1073" kern="1200">
          <a:solidFill>
            <a:schemeClr val="tx1"/>
          </a:solidFill>
          <a:latin typeface="+mn-lt"/>
          <a:ea typeface="+mn-ea"/>
          <a:cs typeface="+mn-cs"/>
        </a:defRPr>
      </a:lvl2pPr>
      <a:lvl3pPr marL="530424" indent="-106085" algn="l" defTabSz="424339" rtl="0" eaLnBrk="0" fontAlgn="base" hangingPunct="0">
        <a:lnSpc>
          <a:spcPct val="90000"/>
        </a:lnSpc>
        <a:spcBef>
          <a:spcPts val="227"/>
        </a:spcBef>
        <a:spcAft>
          <a:spcPct val="0"/>
        </a:spcAft>
        <a:buFont typeface="Arial" panose="020B0604020202020204" pitchFamily="34" charset="0"/>
        <a:buChar char="•"/>
        <a:defRPr sz="907" kern="1200">
          <a:solidFill>
            <a:schemeClr val="tx1"/>
          </a:solidFill>
          <a:latin typeface="+mn-lt"/>
          <a:ea typeface="+mn-ea"/>
          <a:cs typeface="+mn-cs"/>
        </a:defRPr>
      </a:lvl3pPr>
      <a:lvl4pPr marL="742593" indent="-106085" algn="l" defTabSz="424339" rtl="0" eaLnBrk="0" fontAlgn="base" hangingPunct="0">
        <a:lnSpc>
          <a:spcPct val="90000"/>
        </a:lnSpc>
        <a:spcBef>
          <a:spcPts val="227"/>
        </a:spcBef>
        <a:spcAft>
          <a:spcPct val="0"/>
        </a:spcAft>
        <a:buFont typeface="Arial" panose="020B0604020202020204" pitchFamily="34" charset="0"/>
        <a:buChar char="•"/>
        <a:defRPr sz="825" kern="1200">
          <a:solidFill>
            <a:schemeClr val="tx1"/>
          </a:solidFill>
          <a:latin typeface="+mn-lt"/>
          <a:ea typeface="+mn-ea"/>
          <a:cs typeface="+mn-cs"/>
        </a:defRPr>
      </a:lvl4pPr>
      <a:lvl5pPr marL="954763" indent="-106085" algn="l" defTabSz="424339" rtl="0" eaLnBrk="0" fontAlgn="base" hangingPunct="0">
        <a:lnSpc>
          <a:spcPct val="90000"/>
        </a:lnSpc>
        <a:spcBef>
          <a:spcPts val="227"/>
        </a:spcBef>
        <a:spcAft>
          <a:spcPct val="0"/>
        </a:spcAft>
        <a:buFont typeface="Arial" panose="020B0604020202020204" pitchFamily="34" charset="0"/>
        <a:buChar char="•"/>
        <a:defRPr sz="825" kern="1200">
          <a:solidFill>
            <a:schemeClr val="tx1"/>
          </a:solidFill>
          <a:latin typeface="+mn-lt"/>
          <a:ea typeface="+mn-ea"/>
          <a:cs typeface="+mn-cs"/>
        </a:defRPr>
      </a:lvl5pPr>
      <a:lvl6pPr marL="1166932"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6pPr>
      <a:lvl7pPr marL="1379101"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7pPr>
      <a:lvl8pPr marL="1591271"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8pPr>
      <a:lvl9pPr marL="1803440"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9pPr>
    </p:bodyStyle>
    <p:otherStyle>
      <a:defPPr>
        <a:defRPr lang="en-US"/>
      </a:defPPr>
      <a:lvl1pPr marL="0" algn="l" defTabSz="424339" rtl="0" eaLnBrk="1" latinLnBrk="0" hangingPunct="1">
        <a:defRPr sz="836" kern="1200">
          <a:solidFill>
            <a:schemeClr val="tx1"/>
          </a:solidFill>
          <a:latin typeface="+mn-lt"/>
          <a:ea typeface="+mn-ea"/>
          <a:cs typeface="+mn-cs"/>
        </a:defRPr>
      </a:lvl1pPr>
      <a:lvl2pPr marL="212169" algn="l" defTabSz="424339" rtl="0" eaLnBrk="1" latinLnBrk="0" hangingPunct="1">
        <a:defRPr sz="836" kern="1200">
          <a:solidFill>
            <a:schemeClr val="tx1"/>
          </a:solidFill>
          <a:latin typeface="+mn-lt"/>
          <a:ea typeface="+mn-ea"/>
          <a:cs typeface="+mn-cs"/>
        </a:defRPr>
      </a:lvl2pPr>
      <a:lvl3pPr marL="424339" algn="l" defTabSz="424339" rtl="0" eaLnBrk="1" latinLnBrk="0" hangingPunct="1">
        <a:defRPr sz="836" kern="1200">
          <a:solidFill>
            <a:schemeClr val="tx1"/>
          </a:solidFill>
          <a:latin typeface="+mn-lt"/>
          <a:ea typeface="+mn-ea"/>
          <a:cs typeface="+mn-cs"/>
        </a:defRPr>
      </a:lvl3pPr>
      <a:lvl4pPr marL="636508" algn="l" defTabSz="424339" rtl="0" eaLnBrk="1" latinLnBrk="0" hangingPunct="1">
        <a:defRPr sz="836" kern="1200">
          <a:solidFill>
            <a:schemeClr val="tx1"/>
          </a:solidFill>
          <a:latin typeface="+mn-lt"/>
          <a:ea typeface="+mn-ea"/>
          <a:cs typeface="+mn-cs"/>
        </a:defRPr>
      </a:lvl4pPr>
      <a:lvl5pPr marL="848678" algn="l" defTabSz="424339" rtl="0" eaLnBrk="1" latinLnBrk="0" hangingPunct="1">
        <a:defRPr sz="836" kern="1200">
          <a:solidFill>
            <a:schemeClr val="tx1"/>
          </a:solidFill>
          <a:latin typeface="+mn-lt"/>
          <a:ea typeface="+mn-ea"/>
          <a:cs typeface="+mn-cs"/>
        </a:defRPr>
      </a:lvl5pPr>
      <a:lvl6pPr marL="1060847" algn="l" defTabSz="424339" rtl="0" eaLnBrk="1" latinLnBrk="0" hangingPunct="1">
        <a:defRPr sz="836" kern="1200">
          <a:solidFill>
            <a:schemeClr val="tx1"/>
          </a:solidFill>
          <a:latin typeface="+mn-lt"/>
          <a:ea typeface="+mn-ea"/>
          <a:cs typeface="+mn-cs"/>
        </a:defRPr>
      </a:lvl6pPr>
      <a:lvl7pPr marL="1273016" algn="l" defTabSz="424339" rtl="0" eaLnBrk="1" latinLnBrk="0" hangingPunct="1">
        <a:defRPr sz="836" kern="1200">
          <a:solidFill>
            <a:schemeClr val="tx1"/>
          </a:solidFill>
          <a:latin typeface="+mn-lt"/>
          <a:ea typeface="+mn-ea"/>
          <a:cs typeface="+mn-cs"/>
        </a:defRPr>
      </a:lvl7pPr>
      <a:lvl8pPr marL="1485186" algn="l" defTabSz="424339" rtl="0" eaLnBrk="1" latinLnBrk="0" hangingPunct="1">
        <a:defRPr sz="836" kern="1200">
          <a:solidFill>
            <a:schemeClr val="tx1"/>
          </a:solidFill>
          <a:latin typeface="+mn-lt"/>
          <a:ea typeface="+mn-ea"/>
          <a:cs typeface="+mn-cs"/>
        </a:defRPr>
      </a:lvl8pPr>
      <a:lvl9pPr marL="1697355" algn="l" defTabSz="424339" rtl="0" eaLnBrk="1" latinLnBrk="0" hangingPunct="1">
        <a:defRPr sz="83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8.gi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3881914" y="2702242"/>
            <a:ext cx="3976211" cy="1597819"/>
          </a:xfrm>
          <a:solidFill>
            <a:srgbClr val="53728A"/>
          </a:solidFill>
        </p:spPr>
        <p:txBody>
          <a:bodyPr vert="horz" wrap="square" lIns="127302" tIns="42434" rIns="84868" bIns="42434" numCol="1" rtlCol="0" anchor="b" anchorCtr="0" compatLnSpc="1">
            <a:prstTxWarp prst="textNoShape">
              <a:avLst/>
            </a:prstTxWarp>
            <a:normAutofit fontScale="90000"/>
          </a:bodyPr>
          <a:lstStyle/>
          <a:p>
            <a:pPr algn="l" eaLnBrk="1" fontAlgn="auto" hangingPunct="1">
              <a:lnSpc>
                <a:spcPct val="100000"/>
              </a:lnSpc>
              <a:spcAft>
                <a:spcPts val="0"/>
              </a:spcAft>
              <a:defRPr/>
            </a:pPr>
            <a:r>
              <a:rPr lang="en-US" sz="2475" dirty="0">
                <a:solidFill>
                  <a:schemeClr val="bg1"/>
                </a:solidFill>
                <a:latin typeface="Times New Roman" panose="02020603050405020304" pitchFamily="18" charset="0"/>
                <a:cs typeface="Times New Roman" panose="02020603050405020304" pitchFamily="18" charset="0"/>
              </a:rPr>
              <a:t/>
            </a:r>
            <a:br>
              <a:rPr lang="en-US" sz="2475" dirty="0">
                <a:solidFill>
                  <a:schemeClr val="bg1"/>
                </a:solidFill>
                <a:latin typeface="Times New Roman" panose="02020603050405020304" pitchFamily="18" charset="0"/>
                <a:cs typeface="Times New Roman" panose="02020603050405020304" pitchFamily="18" charset="0"/>
              </a:rPr>
            </a:br>
            <a:r>
              <a:rPr lang="en-US" sz="2475" dirty="0">
                <a:solidFill>
                  <a:schemeClr val="bg1"/>
                </a:solidFill>
                <a:latin typeface="Times New Roman" panose="02020603050405020304" pitchFamily="18" charset="0"/>
                <a:cs typeface="Times New Roman" panose="02020603050405020304" pitchFamily="18" charset="0"/>
              </a:rPr>
              <a:t/>
            </a:r>
            <a:br>
              <a:rPr lang="en-US" sz="2475" dirty="0">
                <a:solidFill>
                  <a:schemeClr val="bg1"/>
                </a:solidFill>
                <a:latin typeface="Times New Roman" panose="02020603050405020304" pitchFamily="18" charset="0"/>
                <a:cs typeface="Times New Roman" panose="02020603050405020304" pitchFamily="18" charset="0"/>
              </a:rPr>
            </a:br>
            <a:r>
              <a:rPr lang="en-US" sz="2475" dirty="0">
                <a:solidFill>
                  <a:schemeClr val="bg1"/>
                </a:solidFill>
                <a:latin typeface="Times New Roman" panose="02020603050405020304" pitchFamily="18" charset="0"/>
                <a:cs typeface="Times New Roman" panose="02020603050405020304" pitchFamily="18" charset="0"/>
              </a:rPr>
              <a:t/>
            </a:r>
            <a:br>
              <a:rPr lang="en-US" sz="2475" dirty="0">
                <a:solidFill>
                  <a:schemeClr val="bg1"/>
                </a:solidFill>
                <a:latin typeface="Times New Roman" panose="02020603050405020304" pitchFamily="18" charset="0"/>
                <a:cs typeface="Times New Roman" panose="02020603050405020304" pitchFamily="18" charset="0"/>
              </a:rPr>
            </a:br>
            <a:r>
              <a:rPr lang="en-US" sz="2000" dirty="0">
                <a:solidFill>
                  <a:prstClr val="white"/>
                </a:solidFill>
                <a:latin typeface="Times New Roman" panose="02020603050405020304" pitchFamily="18" charset="0"/>
                <a:cs typeface="Times New Roman" panose="02020603050405020304" pitchFamily="18" charset="0"/>
              </a:rPr>
              <a:t>Outsourcing – Managing interorganizational relationships</a:t>
            </a:r>
            <a:br>
              <a:rPr lang="en-US" sz="2000" dirty="0">
                <a:solidFill>
                  <a:prstClr val="white"/>
                </a:solidFill>
                <a:latin typeface="Times New Roman" panose="02020603050405020304" pitchFamily="18" charset="0"/>
                <a:cs typeface="Times New Roman" panose="02020603050405020304" pitchFamily="18" charset="0"/>
              </a:rPr>
            </a:br>
            <a:r>
              <a:rPr lang="en-US" sz="2000" dirty="0">
                <a:solidFill>
                  <a:prstClr val="white"/>
                </a:solidFill>
                <a:latin typeface="Times New Roman" panose="02020603050405020304" pitchFamily="18" charset="0"/>
                <a:cs typeface="Times New Roman" panose="02020603050405020304" pitchFamily="18" charset="0"/>
              </a:rPr>
              <a:t>Lecture 11</a:t>
            </a:r>
            <a:r>
              <a:rPr lang="en-US" sz="2000" dirty="0">
                <a:solidFill>
                  <a:schemeClr val="bg1"/>
                </a:solidFill>
                <a:latin typeface="+mn-lt"/>
              </a:rPr>
              <a:t/>
            </a:r>
            <a:br>
              <a:rPr lang="en-US" sz="2000" dirty="0">
                <a:solidFill>
                  <a:schemeClr val="bg1"/>
                </a:solidFill>
                <a:latin typeface="+mn-lt"/>
              </a:rPr>
            </a:br>
            <a:r>
              <a:rPr lang="en-US" sz="1733" dirty="0">
                <a:solidFill>
                  <a:schemeClr val="bg1"/>
                </a:solidFill>
                <a:latin typeface="Times New Roman" panose="02020603050405020304" pitchFamily="18" charset="0"/>
                <a:cs typeface="Times New Roman" panose="02020603050405020304" pitchFamily="18" charset="0"/>
              </a:rPr>
              <a:t>Chapter 10</a:t>
            </a:r>
            <a:r>
              <a:rPr lang="en-US" sz="1299" dirty="0">
                <a:solidFill>
                  <a:schemeClr val="bg1"/>
                </a:solidFill>
                <a:latin typeface="+mn-lt"/>
              </a:rPr>
              <a:t/>
            </a:r>
            <a:br>
              <a:rPr lang="en-US" sz="1299" dirty="0">
                <a:solidFill>
                  <a:schemeClr val="bg1"/>
                </a:solidFill>
                <a:latin typeface="+mn-lt"/>
              </a:rPr>
            </a:br>
            <a:r>
              <a:rPr lang="en-US" sz="1485" dirty="0">
                <a:solidFill>
                  <a:schemeClr val="bg1"/>
                </a:solidFill>
                <a:latin typeface="+mn-lt"/>
              </a:rPr>
              <a:t/>
            </a:r>
            <a:br>
              <a:rPr lang="en-US" sz="1485" dirty="0">
                <a:solidFill>
                  <a:schemeClr val="bg1"/>
                </a:solidFill>
                <a:latin typeface="+mn-lt"/>
              </a:rPr>
            </a:br>
            <a:r>
              <a:rPr lang="en-US" sz="1485" dirty="0">
                <a:solidFill>
                  <a:schemeClr val="bg1"/>
                </a:solidFill>
                <a:latin typeface="+mn-lt"/>
              </a:rPr>
              <a:t>Presented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3881914" y="4344592"/>
            <a:ext cx="3976211" cy="725567"/>
          </a:xfrm>
          <a:solidFill>
            <a:schemeClr val="tx1">
              <a:lumMod val="65000"/>
              <a:lumOff val="35000"/>
            </a:schemeClr>
          </a:solidFill>
        </p:spPr>
        <p:txBody>
          <a:bodyPr vert="horz" wrap="square" lIns="127302" tIns="42434" rIns="84868" bIns="42434"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485"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200275" y="2702243"/>
            <a:ext cx="1630561" cy="236791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24339">
              <a:defRPr/>
            </a:pPr>
            <a:endParaRPr lang="en-US" sz="1485" b="1" dirty="0">
              <a:solidFill>
                <a:prstClr val="white"/>
              </a:solidFill>
              <a:latin typeface="Calibri"/>
            </a:endParaRPr>
          </a:p>
          <a:p>
            <a:pPr defTabSz="424339">
              <a:defRPr/>
            </a:pPr>
            <a:endParaRPr lang="en-US" sz="1485" b="1" dirty="0">
              <a:solidFill>
                <a:prstClr val="white"/>
              </a:solidFill>
              <a:latin typeface="Calibri"/>
            </a:endParaRPr>
          </a:p>
          <a:p>
            <a:pPr defTabSz="424339">
              <a:defRPr/>
            </a:pPr>
            <a:r>
              <a:rPr lang="en-US" sz="1393" b="1" dirty="0">
                <a:solidFill>
                  <a:srgbClr val="53728A"/>
                </a:solidFill>
                <a:latin typeface="Calibri"/>
              </a:rPr>
              <a:t>Everyone’s Smart</a:t>
            </a:r>
            <a:br>
              <a:rPr lang="en-US" sz="1393" b="1" dirty="0">
                <a:solidFill>
                  <a:srgbClr val="53728A"/>
                </a:solidFill>
                <a:latin typeface="Calibri"/>
              </a:rPr>
            </a:br>
            <a:r>
              <a:rPr lang="en-US" sz="1393" b="1" dirty="0">
                <a:solidFill>
                  <a:srgbClr val="53728A"/>
                </a:solidFill>
                <a:latin typeface="Calibri"/>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6947" y="3105626"/>
            <a:ext cx="1250752" cy="687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872A-5FE9-4E32-A655-C52606C679D8}"/>
              </a:ext>
            </a:extLst>
          </p:cNvPr>
          <p:cNvSpPr>
            <a:spLocks noGrp="1"/>
          </p:cNvSpPr>
          <p:nvPr>
            <p:ph type="title"/>
          </p:nvPr>
        </p:nvSpPr>
        <p:spPr>
          <a:xfrm>
            <a:off x="1483233" y="836930"/>
            <a:ext cx="7091933" cy="4783489"/>
          </a:xfrm>
        </p:spPr>
        <p:txBody>
          <a:bodyPr/>
          <a:lstStyle/>
          <a:p>
            <a:pPr marL="78105" marR="0" algn="l" rtl="0">
              <a:lnSpc>
                <a:spcPct val="200000"/>
              </a:lnSpc>
              <a:spcBef>
                <a:spcPts val="315"/>
              </a:spcBef>
              <a:spcAft>
                <a:spcPts val="0"/>
              </a:spcAft>
            </a:pPr>
            <a:r>
              <a:rPr lang="en-US" b="1" dirty="0">
                <a:solidFill>
                  <a:schemeClr val="tx2">
                    <a:lumMod val="75000"/>
                  </a:schemeClr>
                </a:solidFill>
              </a:rPr>
              <a:t>Learning outcomes</a:t>
            </a:r>
            <a:r>
              <a:rPr lang="en-US" dirty="0"/>
              <a:t/>
            </a:r>
            <a:br>
              <a:rPr lang="en-US" dirty="0"/>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Outsourcing</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Project</a:t>
            </a:r>
            <a:r>
              <a:rPr lang="en-US" sz="1800" b="1" spc="1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Work</a:t>
            </a:r>
            <a:r>
              <a:rPr lang="en-US" sz="1800" b="1" dirty="0">
                <a:effectLst/>
                <a:latin typeface="Georgia" panose="02040502050405020303" pitchFamily="18" charset="0"/>
                <a:ea typeface="Georgia" panose="02040502050405020303" pitchFamily="18" charset="0"/>
                <a:cs typeface="Georgia" panose="02040502050405020303" pitchFamily="18" charset="0"/>
              </a:rPr>
              <a:t/>
            </a:r>
            <a:br>
              <a:rPr lang="en-US" sz="1800" b="1" dirty="0">
                <a:effectLst/>
                <a:latin typeface="Georgia" panose="02040502050405020303" pitchFamily="18"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Best</a:t>
            </a:r>
            <a:r>
              <a:rPr lang="en-US" sz="1800" b="1" spc="7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Practices</a:t>
            </a:r>
            <a:r>
              <a:rPr lang="en-US" sz="1800" b="1" spc="6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in</a:t>
            </a:r>
            <a:r>
              <a:rPr lang="en-US" sz="1800" b="1" spc="7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Outsourcing</a:t>
            </a:r>
            <a:r>
              <a:rPr lang="en-US" sz="1800" b="1" spc="7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Project</a:t>
            </a:r>
            <a:r>
              <a:rPr lang="en-US" sz="1800" b="1" spc="5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Work</a:t>
            </a:r>
            <a:r>
              <a:rPr lang="en-US" sz="1800" b="1" spc="-18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br>
              <a:rPr lang="en-US" sz="1800" b="1" spc="-18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The</a:t>
            </a:r>
            <a:r>
              <a:rPr lang="en-US" sz="1800" b="1" spc="-3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Art of</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Negotiating</a:t>
            </a:r>
            <a:r>
              <a:rPr lang="en-US" sz="1800" b="1" dirty="0">
                <a:effectLst/>
                <a:latin typeface="Georgia" panose="02040502050405020303" pitchFamily="18" charset="0"/>
                <a:ea typeface="Georgia" panose="02040502050405020303" pitchFamily="18" charset="0"/>
                <a:cs typeface="Georgia" panose="02040502050405020303" pitchFamily="18" charset="0"/>
              </a:rPr>
              <a:t/>
            </a:r>
            <a:br>
              <a:rPr lang="en-US" sz="1800" b="1" dirty="0">
                <a:effectLst/>
                <a:latin typeface="Georgia" panose="02040502050405020303" pitchFamily="18"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A</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Note</a:t>
            </a:r>
            <a:r>
              <a:rPr lang="en-US" sz="1800" b="1" spc="1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on</a:t>
            </a:r>
            <a:r>
              <a:rPr lang="en-US" sz="1800" b="1" spc="-1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Managing</a:t>
            </a:r>
            <a:r>
              <a:rPr lang="en-US" sz="1800" b="1" spc="3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Customer</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Relations</a:t>
            </a:r>
            <a:b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Procurement management process</a:t>
            </a:r>
            <a:b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Types of contracts</a:t>
            </a:r>
            <a:b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Risk associated with different types of contracts.</a:t>
            </a:r>
            <a:endParaRPr lang="en-US" b="1" dirty="0"/>
          </a:p>
        </p:txBody>
      </p:sp>
      <p:pic>
        <p:nvPicPr>
          <p:cNvPr id="4" name="Picture 3">
            <a:extLst>
              <a:ext uri="{FF2B5EF4-FFF2-40B4-BE49-F238E27FC236}">
                <a16:creationId xmlns:a16="http://schemas.microsoft.com/office/drawing/2014/main" id="{939DF602-7E7A-4329-9D1F-603689FC8FFC}"/>
              </a:ext>
            </a:extLst>
          </p:cNvPr>
          <p:cNvPicPr>
            <a:picLocks noChangeAspect="1"/>
          </p:cNvPicPr>
          <p:nvPr/>
        </p:nvPicPr>
        <p:blipFill>
          <a:blip r:embed="rId2"/>
          <a:stretch>
            <a:fillRect/>
          </a:stretch>
        </p:blipFill>
        <p:spPr>
          <a:xfrm>
            <a:off x="6400800" y="1752600"/>
            <a:ext cx="3218967" cy="3218967"/>
          </a:xfrm>
          <a:prstGeom prst="rect">
            <a:avLst/>
          </a:prstGeom>
        </p:spPr>
      </p:pic>
      <p:pic>
        <p:nvPicPr>
          <p:cNvPr id="5" name="Picture 4">
            <a:extLst>
              <a:ext uri="{FF2B5EF4-FFF2-40B4-BE49-F238E27FC236}">
                <a16:creationId xmlns:a16="http://schemas.microsoft.com/office/drawing/2014/main" id="{33AD2E5F-BBD3-4C8B-8E30-9BB0AF8EBE41}"/>
              </a:ext>
            </a:extLst>
          </p:cNvPr>
          <p:cNvPicPr>
            <a:picLocks noChangeAspect="1"/>
          </p:cNvPicPr>
          <p:nvPr/>
        </p:nvPicPr>
        <p:blipFill>
          <a:blip r:embed="rId3"/>
          <a:stretch>
            <a:fillRect/>
          </a:stretch>
        </p:blipFill>
        <p:spPr>
          <a:xfrm>
            <a:off x="8861978" y="150991"/>
            <a:ext cx="1133954" cy="1012024"/>
          </a:xfrm>
          <a:prstGeom prst="rect">
            <a:avLst/>
          </a:prstGeom>
        </p:spPr>
      </p:pic>
    </p:spTree>
    <p:extLst>
      <p:ext uri="{BB962C8B-B14F-4D97-AF65-F5344CB8AC3E}">
        <p14:creationId xmlns:p14="http://schemas.microsoft.com/office/powerpoint/2010/main" val="2602394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D0F4-3D17-4140-B5E2-A6D0EB25A535}"/>
              </a:ext>
            </a:extLst>
          </p:cNvPr>
          <p:cNvSpPr>
            <a:spLocks noGrp="1"/>
          </p:cNvSpPr>
          <p:nvPr>
            <p:ph type="title"/>
          </p:nvPr>
        </p:nvSpPr>
        <p:spPr/>
        <p:txBody>
          <a:bodyPr/>
          <a:lstStyle/>
          <a:p>
            <a:pPr marL="1075690" marR="0">
              <a:spcBef>
                <a:spcPts val="885"/>
              </a:spcBef>
              <a:spcAft>
                <a:spcPts val="0"/>
              </a:spcAft>
            </a:pPr>
            <a:r>
              <a:rPr lang="en-US" sz="3200" b="1" dirty="0">
                <a:solidFill>
                  <a:srgbClr val="EB018C"/>
                </a:solidFill>
                <a:effectLst/>
                <a:latin typeface="Calibri" panose="020F0502020204030204" pitchFamily="34" charset="0"/>
                <a:ea typeface="Calibri" panose="020F0502020204030204" pitchFamily="34" charset="0"/>
              </a:rPr>
              <a:t>Outsourcing</a:t>
            </a:r>
            <a:r>
              <a:rPr lang="en-US" sz="3200" b="1" spc="25" dirty="0">
                <a:solidFill>
                  <a:srgbClr val="EB018C"/>
                </a:solidFill>
                <a:effectLst/>
                <a:latin typeface="Calibri" panose="020F0502020204030204" pitchFamily="34" charset="0"/>
                <a:ea typeface="Calibri" panose="020F0502020204030204" pitchFamily="34" charset="0"/>
              </a:rPr>
              <a:t> </a:t>
            </a:r>
            <a:r>
              <a:rPr lang="en-US" sz="3200" b="1" dirty="0">
                <a:solidFill>
                  <a:srgbClr val="EB018C"/>
                </a:solidFill>
                <a:effectLst/>
                <a:latin typeface="Calibri" panose="020F0502020204030204" pitchFamily="34" charset="0"/>
                <a:ea typeface="Calibri" panose="020F0502020204030204" pitchFamily="34" charset="0"/>
              </a:rPr>
              <a:t>Project</a:t>
            </a:r>
            <a:r>
              <a:rPr lang="en-US" sz="3200" b="1" spc="30" dirty="0">
                <a:solidFill>
                  <a:srgbClr val="EB018C"/>
                </a:solidFill>
                <a:effectLst/>
                <a:latin typeface="Calibri" panose="020F0502020204030204" pitchFamily="34" charset="0"/>
                <a:ea typeface="Calibri" panose="020F0502020204030204" pitchFamily="34" charset="0"/>
              </a:rPr>
              <a:t> </a:t>
            </a:r>
            <a:r>
              <a:rPr lang="en-US" sz="3200" b="1" dirty="0">
                <a:solidFill>
                  <a:srgbClr val="EB018C"/>
                </a:solidFill>
                <a:effectLst/>
                <a:latin typeface="Calibri" panose="020F0502020204030204" pitchFamily="34" charset="0"/>
                <a:ea typeface="Calibri" panose="020F0502020204030204" pitchFamily="34" charset="0"/>
              </a:rPr>
              <a:t>Work</a:t>
            </a:r>
            <a:r>
              <a:rPr lang="en-US" sz="3200" b="1" dirty="0">
                <a:effectLst/>
                <a:latin typeface="Calibri" panose="020F0502020204030204" pitchFamily="34" charset="0"/>
                <a:ea typeface="Calibri" panose="020F0502020204030204" pitchFamily="34" charset="0"/>
              </a:rPr>
              <a:t/>
            </a:r>
            <a:br>
              <a:rPr lang="en-US" sz="3200" b="1" dirty="0">
                <a:effectLst/>
                <a:latin typeface="Calibri" panose="020F0502020204030204" pitchFamily="34" charset="0"/>
                <a:ea typeface="Calibri" panose="020F0502020204030204" pitchFamily="34" charset="0"/>
              </a:rPr>
            </a:br>
            <a:endParaRPr lang="en-US" dirty="0"/>
          </a:p>
        </p:txBody>
      </p:sp>
      <p:sp>
        <p:nvSpPr>
          <p:cNvPr id="4" name="TextBox 3">
            <a:extLst>
              <a:ext uri="{FF2B5EF4-FFF2-40B4-BE49-F238E27FC236}">
                <a16:creationId xmlns:a16="http://schemas.microsoft.com/office/drawing/2014/main" id="{19527972-035A-4F6A-8A75-EDE46A48CBC5}"/>
              </a:ext>
            </a:extLst>
          </p:cNvPr>
          <p:cNvSpPr txBox="1"/>
          <p:nvPr/>
        </p:nvSpPr>
        <p:spPr>
          <a:xfrm>
            <a:off x="304800" y="2455039"/>
            <a:ext cx="9448800" cy="4199611"/>
          </a:xfrm>
          <a:prstGeom prst="rect">
            <a:avLst/>
          </a:prstGeom>
          <a:noFill/>
        </p:spPr>
        <p:txBody>
          <a:bodyPr wrap="square">
            <a:spAutoFit/>
          </a:bodyPr>
          <a:lstStyle/>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term</a:t>
            </a:r>
            <a:r>
              <a:rPr lang="en-US" sz="20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000" b="1" dirty="0">
                <a:solidFill>
                  <a:srgbClr val="231F21"/>
                </a:solidFill>
                <a:effectLst/>
                <a:highlight>
                  <a:srgbClr val="FFFF00"/>
                </a:highlight>
                <a:latin typeface="Cambria" panose="02040503050406030204" pitchFamily="18" charset="0"/>
                <a:ea typeface="Georgia" panose="02040502050405020303" pitchFamily="18" charset="0"/>
                <a:cs typeface="Georgia" panose="02040502050405020303" pitchFamily="18" charset="0"/>
              </a:rPr>
              <a:t>outsourcing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 traditionally been applied to the transferring of business functions or processes (e.g., customer support, IT, accounting) to other, often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foreign companies.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provider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solve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technical problem you are likely to talk to a technician in Bangalore, India, 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Bucharest,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Romania.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Outsourcing</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now</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contracting</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 chunks of project work. For example, HP and Dell work closely with hard drive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manufacturers to develop next-generation laptops. Toyota and DaimlerChrysler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collaborate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automobile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platforms.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sz="2000" dirty="0"/>
          </a:p>
        </p:txBody>
      </p:sp>
    </p:spTree>
    <p:extLst>
      <p:ext uri="{BB962C8B-B14F-4D97-AF65-F5344CB8AC3E}">
        <p14:creationId xmlns:p14="http://schemas.microsoft.com/office/powerpoint/2010/main" val="1719693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51557" y="852169"/>
            <a:ext cx="5958205" cy="513080"/>
          </a:xfrm>
          <a:prstGeom prst="rect">
            <a:avLst/>
          </a:prstGeom>
        </p:spPr>
        <p:txBody>
          <a:bodyPr vert="horz" wrap="square" lIns="0" tIns="12065" rIns="0" bIns="0" rtlCol="0">
            <a:spAutoFit/>
          </a:bodyPr>
          <a:lstStyle/>
          <a:p>
            <a:pPr marL="12700">
              <a:lnSpc>
                <a:spcPct val="100000"/>
              </a:lnSpc>
              <a:spcBef>
                <a:spcPts val="95"/>
              </a:spcBef>
            </a:pPr>
            <a:r>
              <a:rPr spc="-10" dirty="0"/>
              <a:t>Introduction</a:t>
            </a:r>
            <a:r>
              <a:rPr spc="5" dirty="0"/>
              <a:t> </a:t>
            </a:r>
            <a:r>
              <a:rPr spc="-5" dirty="0"/>
              <a:t>to</a:t>
            </a:r>
            <a:r>
              <a:rPr spc="5" dirty="0"/>
              <a:t> </a:t>
            </a:r>
            <a:r>
              <a:rPr spc="-10" dirty="0"/>
              <a:t>Project</a:t>
            </a:r>
            <a:r>
              <a:rPr spc="5" dirty="0"/>
              <a:t> </a:t>
            </a:r>
            <a:r>
              <a:rPr spc="-10" dirty="0"/>
              <a:t>Partnering</a:t>
            </a:r>
          </a:p>
        </p:txBody>
      </p:sp>
      <p:sp>
        <p:nvSpPr>
          <p:cNvPr id="4" name="object 4"/>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4</a:t>
            </a:fld>
            <a:endParaRPr sz="1000">
              <a:latin typeface="Arial"/>
              <a:cs typeface="Arial"/>
            </a:endParaRPr>
          </a:p>
        </p:txBody>
      </p:sp>
      <p:sp>
        <p:nvSpPr>
          <p:cNvPr id="3" name="object 3"/>
          <p:cNvSpPr txBox="1">
            <a:spLocks noGrp="1"/>
          </p:cNvSpPr>
          <p:nvPr>
            <p:ph type="body" idx="1"/>
          </p:nvPr>
        </p:nvSpPr>
        <p:spPr>
          <a:prstGeom prst="rect">
            <a:avLst/>
          </a:prstGeom>
        </p:spPr>
        <p:txBody>
          <a:bodyPr vert="horz" wrap="square" lIns="0" tIns="99695" rIns="0" bIns="0" rtlCol="0">
            <a:spAutoFit/>
          </a:bodyPr>
          <a:lstStyle/>
          <a:p>
            <a:pPr marL="310515" indent="-222885">
              <a:lnSpc>
                <a:spcPct val="100000"/>
              </a:lnSpc>
              <a:spcBef>
                <a:spcPts val="785"/>
              </a:spcBef>
              <a:buChar char="•"/>
              <a:tabLst>
                <a:tab pos="311785" algn="l"/>
              </a:tabLst>
            </a:pPr>
            <a:r>
              <a:rPr dirty="0"/>
              <a:t>Partnering</a:t>
            </a:r>
          </a:p>
          <a:p>
            <a:pPr marL="721995" marR="5080" lvl="1" indent="-297180">
              <a:lnSpc>
                <a:spcPct val="100000"/>
              </a:lnSpc>
              <a:spcBef>
                <a:spcPts val="585"/>
              </a:spcBef>
              <a:buChar char="–"/>
              <a:tabLst>
                <a:tab pos="722630" algn="l"/>
                <a:tab pos="723265" algn="l"/>
              </a:tabLst>
            </a:pPr>
            <a:r>
              <a:rPr sz="2400" spc="-5" dirty="0">
                <a:solidFill>
                  <a:srgbClr val="9A0033"/>
                </a:solidFill>
                <a:latin typeface="Arial"/>
                <a:cs typeface="Arial"/>
              </a:rPr>
              <a:t>The process of transforming contractual arrangements </a:t>
            </a:r>
            <a:r>
              <a:rPr sz="2400" spc="-655" dirty="0">
                <a:solidFill>
                  <a:srgbClr val="9A0033"/>
                </a:solidFill>
                <a:latin typeface="Arial"/>
                <a:cs typeface="Arial"/>
              </a:rPr>
              <a:t> </a:t>
            </a:r>
            <a:r>
              <a:rPr sz="2400" spc="-5" dirty="0">
                <a:solidFill>
                  <a:srgbClr val="9A0033"/>
                </a:solidFill>
                <a:latin typeface="Arial"/>
                <a:cs typeface="Arial"/>
              </a:rPr>
              <a:t>into</a:t>
            </a:r>
            <a:r>
              <a:rPr sz="2400" spc="-15" dirty="0">
                <a:solidFill>
                  <a:srgbClr val="9A0033"/>
                </a:solidFill>
                <a:latin typeface="Arial"/>
                <a:cs typeface="Arial"/>
              </a:rPr>
              <a:t> </a:t>
            </a:r>
            <a:r>
              <a:rPr sz="2400" dirty="0">
                <a:solidFill>
                  <a:srgbClr val="9A0033"/>
                </a:solidFill>
                <a:latin typeface="Arial"/>
                <a:cs typeface="Arial"/>
              </a:rPr>
              <a:t>a</a:t>
            </a:r>
            <a:r>
              <a:rPr sz="2400" spc="-10" dirty="0">
                <a:solidFill>
                  <a:srgbClr val="9A0033"/>
                </a:solidFill>
                <a:latin typeface="Arial"/>
                <a:cs typeface="Arial"/>
              </a:rPr>
              <a:t> </a:t>
            </a:r>
            <a:r>
              <a:rPr sz="2400" spc="-5" dirty="0">
                <a:solidFill>
                  <a:srgbClr val="9A0033"/>
                </a:solidFill>
                <a:latin typeface="Arial"/>
                <a:cs typeface="Arial"/>
              </a:rPr>
              <a:t>cohesive,</a:t>
            </a:r>
            <a:r>
              <a:rPr sz="2400" spc="10" dirty="0">
                <a:solidFill>
                  <a:srgbClr val="9A0033"/>
                </a:solidFill>
                <a:latin typeface="Arial"/>
                <a:cs typeface="Arial"/>
              </a:rPr>
              <a:t> </a:t>
            </a:r>
            <a:r>
              <a:rPr sz="2400" spc="-5" dirty="0">
                <a:solidFill>
                  <a:srgbClr val="9A0033"/>
                </a:solidFill>
                <a:latin typeface="Arial"/>
                <a:cs typeface="Arial"/>
              </a:rPr>
              <a:t>collaborative</a:t>
            </a:r>
            <a:r>
              <a:rPr sz="2400" spc="15" dirty="0">
                <a:solidFill>
                  <a:srgbClr val="9A0033"/>
                </a:solidFill>
                <a:latin typeface="Arial"/>
                <a:cs typeface="Arial"/>
              </a:rPr>
              <a:t> </a:t>
            </a:r>
            <a:r>
              <a:rPr sz="2400" dirty="0">
                <a:solidFill>
                  <a:srgbClr val="9A0033"/>
                </a:solidFill>
                <a:latin typeface="Arial"/>
                <a:cs typeface="Arial"/>
              </a:rPr>
              <a:t>team</a:t>
            </a:r>
            <a:r>
              <a:rPr sz="2400" spc="-10" dirty="0">
                <a:solidFill>
                  <a:srgbClr val="9A0033"/>
                </a:solidFill>
                <a:latin typeface="Arial"/>
                <a:cs typeface="Arial"/>
              </a:rPr>
              <a:t> </a:t>
            </a:r>
            <a:r>
              <a:rPr sz="2400" dirty="0">
                <a:solidFill>
                  <a:srgbClr val="9A0033"/>
                </a:solidFill>
                <a:latin typeface="Arial"/>
                <a:cs typeface="Arial"/>
              </a:rPr>
              <a:t>that</a:t>
            </a:r>
            <a:r>
              <a:rPr sz="2400" spc="-10" dirty="0">
                <a:solidFill>
                  <a:srgbClr val="9A0033"/>
                </a:solidFill>
                <a:latin typeface="Arial"/>
                <a:cs typeface="Arial"/>
              </a:rPr>
              <a:t> </a:t>
            </a:r>
            <a:r>
              <a:rPr sz="2400" spc="-5" dirty="0">
                <a:solidFill>
                  <a:srgbClr val="9A0033"/>
                </a:solidFill>
                <a:latin typeface="Arial"/>
                <a:cs typeface="Arial"/>
              </a:rPr>
              <a:t>deals</a:t>
            </a:r>
            <a:r>
              <a:rPr sz="2400" spc="10" dirty="0">
                <a:solidFill>
                  <a:srgbClr val="9A0033"/>
                </a:solidFill>
                <a:latin typeface="Arial"/>
                <a:cs typeface="Arial"/>
              </a:rPr>
              <a:t> </a:t>
            </a:r>
            <a:r>
              <a:rPr sz="2400" spc="-5" dirty="0">
                <a:solidFill>
                  <a:srgbClr val="9A0033"/>
                </a:solidFill>
                <a:latin typeface="Arial"/>
                <a:cs typeface="Arial"/>
              </a:rPr>
              <a:t>with </a:t>
            </a:r>
            <a:r>
              <a:rPr sz="2400" dirty="0">
                <a:solidFill>
                  <a:srgbClr val="9A0033"/>
                </a:solidFill>
                <a:latin typeface="Arial"/>
                <a:cs typeface="Arial"/>
              </a:rPr>
              <a:t> </a:t>
            </a:r>
            <a:r>
              <a:rPr sz="2400" spc="-5" dirty="0">
                <a:solidFill>
                  <a:srgbClr val="9A0033"/>
                </a:solidFill>
                <a:latin typeface="Arial"/>
                <a:cs typeface="Arial"/>
              </a:rPr>
              <a:t>issues</a:t>
            </a:r>
            <a:r>
              <a:rPr sz="2400"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5" dirty="0">
                <a:solidFill>
                  <a:srgbClr val="9A0033"/>
                </a:solidFill>
                <a:latin typeface="Arial"/>
                <a:cs typeface="Arial"/>
              </a:rPr>
              <a:t>problems</a:t>
            </a:r>
            <a:r>
              <a:rPr sz="2400" spc="20" dirty="0">
                <a:solidFill>
                  <a:srgbClr val="9A0033"/>
                </a:solidFill>
                <a:latin typeface="Arial"/>
                <a:cs typeface="Arial"/>
              </a:rPr>
              <a:t> </a:t>
            </a:r>
            <a:r>
              <a:rPr sz="2400" spc="-5" dirty="0">
                <a:solidFill>
                  <a:srgbClr val="9A0033"/>
                </a:solidFill>
                <a:latin typeface="Arial"/>
                <a:cs typeface="Arial"/>
              </a:rPr>
              <a:t>encountered</a:t>
            </a:r>
            <a:r>
              <a:rPr sz="2400" spc="2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meet </a:t>
            </a:r>
            <a:r>
              <a:rPr sz="2400" dirty="0">
                <a:solidFill>
                  <a:srgbClr val="9A0033"/>
                </a:solidFill>
                <a:latin typeface="Arial"/>
                <a:cs typeface="Arial"/>
              </a:rPr>
              <a:t>a </a:t>
            </a:r>
            <a:r>
              <a:rPr sz="2400" spc="5" dirty="0">
                <a:solidFill>
                  <a:srgbClr val="9A0033"/>
                </a:solidFill>
                <a:latin typeface="Arial"/>
                <a:cs typeface="Arial"/>
              </a:rPr>
              <a:t> </a:t>
            </a:r>
            <a:r>
              <a:rPr sz="2400" dirty="0">
                <a:solidFill>
                  <a:srgbClr val="9A0033"/>
                </a:solidFill>
                <a:latin typeface="Arial"/>
                <a:cs typeface="Arial"/>
              </a:rPr>
              <a:t>customer’s</a:t>
            </a:r>
            <a:r>
              <a:rPr sz="2400" spc="5" dirty="0">
                <a:solidFill>
                  <a:srgbClr val="9A0033"/>
                </a:solidFill>
                <a:latin typeface="Arial"/>
                <a:cs typeface="Arial"/>
              </a:rPr>
              <a:t> </a:t>
            </a:r>
            <a:r>
              <a:rPr sz="2400" spc="-5" dirty="0">
                <a:solidFill>
                  <a:srgbClr val="9A0033"/>
                </a:solidFill>
                <a:latin typeface="Arial"/>
                <a:cs typeface="Arial"/>
              </a:rPr>
              <a:t>needs.</a:t>
            </a:r>
            <a:endParaRPr sz="2400">
              <a:latin typeface="Arial"/>
              <a:cs typeface="Arial"/>
            </a:endParaRPr>
          </a:p>
          <a:p>
            <a:pPr marL="1059815" marR="162560" lvl="2" indent="-174625">
              <a:lnSpc>
                <a:spcPct val="100000"/>
              </a:lnSpc>
              <a:spcBef>
                <a:spcPts val="540"/>
              </a:spcBef>
              <a:buSzPct val="90000"/>
              <a:buChar char="•"/>
              <a:tabLst>
                <a:tab pos="1060450" algn="l"/>
              </a:tabLst>
            </a:pPr>
            <a:r>
              <a:rPr sz="2000" spc="-5" dirty="0">
                <a:solidFill>
                  <a:srgbClr val="006565"/>
                </a:solidFill>
                <a:latin typeface="Tahoma"/>
                <a:cs typeface="Tahoma"/>
              </a:rPr>
              <a:t>Assumes</a:t>
            </a:r>
            <a:r>
              <a:rPr sz="2000" spc="5" dirty="0">
                <a:solidFill>
                  <a:srgbClr val="006565"/>
                </a:solidFill>
                <a:latin typeface="Tahoma"/>
                <a:cs typeface="Tahoma"/>
              </a:rPr>
              <a:t> </a:t>
            </a:r>
            <a:r>
              <a:rPr sz="2000" spc="-5" dirty="0">
                <a:solidFill>
                  <a:srgbClr val="006565"/>
                </a:solidFill>
                <a:latin typeface="Tahoma"/>
                <a:cs typeface="Tahoma"/>
              </a:rPr>
              <a:t>that</a:t>
            </a:r>
            <a:r>
              <a:rPr sz="2000" spc="5" dirty="0">
                <a:solidFill>
                  <a:srgbClr val="006565"/>
                </a:solidFill>
                <a:latin typeface="Tahoma"/>
                <a:cs typeface="Tahoma"/>
              </a:rPr>
              <a:t> </a:t>
            </a:r>
            <a:r>
              <a:rPr sz="2000" spc="-5" dirty="0">
                <a:solidFill>
                  <a:srgbClr val="006565"/>
                </a:solidFill>
                <a:latin typeface="Tahoma"/>
                <a:cs typeface="Tahoma"/>
              </a:rPr>
              <a:t>the</a:t>
            </a:r>
            <a:r>
              <a:rPr sz="2000" dirty="0">
                <a:solidFill>
                  <a:srgbClr val="006565"/>
                </a:solidFill>
                <a:latin typeface="Tahoma"/>
                <a:cs typeface="Tahoma"/>
              </a:rPr>
              <a:t> </a:t>
            </a:r>
            <a:r>
              <a:rPr sz="2000" spc="-5" dirty="0">
                <a:solidFill>
                  <a:srgbClr val="006565"/>
                </a:solidFill>
                <a:latin typeface="Tahoma"/>
                <a:cs typeface="Tahoma"/>
              </a:rPr>
              <a:t>traditional</a:t>
            </a:r>
            <a:r>
              <a:rPr sz="2000" spc="40" dirty="0">
                <a:solidFill>
                  <a:srgbClr val="006565"/>
                </a:solidFill>
                <a:latin typeface="Tahoma"/>
                <a:cs typeface="Tahoma"/>
              </a:rPr>
              <a:t> </a:t>
            </a:r>
            <a:r>
              <a:rPr sz="2000" spc="-10" dirty="0">
                <a:solidFill>
                  <a:srgbClr val="006565"/>
                </a:solidFill>
                <a:latin typeface="Tahoma"/>
                <a:cs typeface="Tahoma"/>
              </a:rPr>
              <a:t>adversarial</a:t>
            </a:r>
            <a:r>
              <a:rPr sz="2000" spc="25" dirty="0">
                <a:solidFill>
                  <a:srgbClr val="006565"/>
                </a:solidFill>
                <a:latin typeface="Tahoma"/>
                <a:cs typeface="Tahoma"/>
              </a:rPr>
              <a:t> </a:t>
            </a:r>
            <a:r>
              <a:rPr sz="2000" spc="-10" dirty="0">
                <a:solidFill>
                  <a:srgbClr val="006565"/>
                </a:solidFill>
                <a:latin typeface="Tahoma"/>
                <a:cs typeface="Tahoma"/>
              </a:rPr>
              <a:t>relationship</a:t>
            </a:r>
            <a:r>
              <a:rPr sz="2000" spc="25" dirty="0">
                <a:solidFill>
                  <a:srgbClr val="006565"/>
                </a:solidFill>
                <a:latin typeface="Tahoma"/>
                <a:cs typeface="Tahoma"/>
              </a:rPr>
              <a:t> </a:t>
            </a:r>
            <a:r>
              <a:rPr sz="2000" spc="-5" dirty="0">
                <a:solidFill>
                  <a:srgbClr val="006565"/>
                </a:solidFill>
                <a:latin typeface="Tahoma"/>
                <a:cs typeface="Tahoma"/>
              </a:rPr>
              <a:t>between </a:t>
            </a:r>
            <a:r>
              <a:rPr sz="2000" spc="-610" dirty="0">
                <a:solidFill>
                  <a:srgbClr val="006565"/>
                </a:solidFill>
                <a:latin typeface="Tahoma"/>
                <a:cs typeface="Tahoma"/>
              </a:rPr>
              <a:t> </a:t>
            </a:r>
            <a:r>
              <a:rPr sz="2000" spc="-5" dirty="0">
                <a:solidFill>
                  <a:srgbClr val="006565"/>
                </a:solidFill>
                <a:latin typeface="Tahoma"/>
                <a:cs typeface="Tahoma"/>
              </a:rPr>
              <a:t>the </a:t>
            </a:r>
            <a:r>
              <a:rPr sz="2000" spc="-10" dirty="0">
                <a:solidFill>
                  <a:srgbClr val="006565"/>
                </a:solidFill>
                <a:latin typeface="Tahoma"/>
                <a:cs typeface="Tahoma"/>
              </a:rPr>
              <a:t>owner</a:t>
            </a:r>
            <a:r>
              <a:rPr sz="2000" spc="15" dirty="0">
                <a:solidFill>
                  <a:srgbClr val="006565"/>
                </a:solidFill>
                <a:latin typeface="Tahoma"/>
                <a:cs typeface="Tahoma"/>
              </a:rPr>
              <a:t> </a:t>
            </a:r>
            <a:r>
              <a:rPr sz="2000" spc="-5" dirty="0">
                <a:solidFill>
                  <a:srgbClr val="006565"/>
                </a:solidFill>
                <a:latin typeface="Tahoma"/>
                <a:cs typeface="Tahoma"/>
              </a:rPr>
              <a:t>and</a:t>
            </a:r>
            <a:r>
              <a:rPr sz="2000" spc="5" dirty="0">
                <a:solidFill>
                  <a:srgbClr val="006565"/>
                </a:solidFill>
                <a:latin typeface="Tahoma"/>
                <a:cs typeface="Tahoma"/>
              </a:rPr>
              <a:t> </a:t>
            </a:r>
            <a:r>
              <a:rPr sz="2000" spc="-10" dirty="0">
                <a:solidFill>
                  <a:srgbClr val="006565"/>
                </a:solidFill>
                <a:latin typeface="Tahoma"/>
                <a:cs typeface="Tahoma"/>
              </a:rPr>
              <a:t>contractor</a:t>
            </a:r>
            <a:r>
              <a:rPr sz="2000" spc="30" dirty="0">
                <a:solidFill>
                  <a:srgbClr val="006565"/>
                </a:solidFill>
                <a:latin typeface="Tahoma"/>
                <a:cs typeface="Tahoma"/>
              </a:rPr>
              <a:t> </a:t>
            </a:r>
            <a:r>
              <a:rPr sz="2000" spc="-5" dirty="0">
                <a:solidFill>
                  <a:srgbClr val="006565"/>
                </a:solidFill>
                <a:latin typeface="Tahoma"/>
                <a:cs typeface="Tahoma"/>
              </a:rPr>
              <a:t>is</a:t>
            </a:r>
            <a:r>
              <a:rPr sz="2000" dirty="0">
                <a:solidFill>
                  <a:srgbClr val="006565"/>
                </a:solidFill>
                <a:latin typeface="Tahoma"/>
                <a:cs typeface="Tahoma"/>
              </a:rPr>
              <a:t> </a:t>
            </a:r>
            <a:r>
              <a:rPr sz="2000" spc="-10" dirty="0">
                <a:solidFill>
                  <a:srgbClr val="006565"/>
                </a:solidFill>
                <a:latin typeface="Tahoma"/>
                <a:cs typeface="Tahoma"/>
              </a:rPr>
              <a:t>ineffective</a:t>
            </a:r>
            <a:r>
              <a:rPr sz="2000" spc="30" dirty="0">
                <a:solidFill>
                  <a:srgbClr val="006565"/>
                </a:solidFill>
                <a:latin typeface="Tahoma"/>
                <a:cs typeface="Tahoma"/>
              </a:rPr>
              <a:t> </a:t>
            </a:r>
            <a:r>
              <a:rPr sz="2000" spc="-5" dirty="0">
                <a:solidFill>
                  <a:srgbClr val="006565"/>
                </a:solidFill>
                <a:latin typeface="Tahoma"/>
                <a:cs typeface="Tahoma"/>
              </a:rPr>
              <a:t>and</a:t>
            </a:r>
            <a:r>
              <a:rPr sz="2000" spc="5" dirty="0">
                <a:solidFill>
                  <a:srgbClr val="006565"/>
                </a:solidFill>
                <a:latin typeface="Tahoma"/>
                <a:cs typeface="Tahoma"/>
              </a:rPr>
              <a:t> </a:t>
            </a:r>
            <a:r>
              <a:rPr sz="2000" spc="-15" dirty="0">
                <a:solidFill>
                  <a:srgbClr val="006565"/>
                </a:solidFill>
                <a:latin typeface="Tahoma"/>
                <a:cs typeface="Tahoma"/>
              </a:rPr>
              <a:t>self-defeating.</a:t>
            </a:r>
            <a:endParaRPr sz="2000">
              <a:latin typeface="Tahoma"/>
              <a:cs typeface="Tahoma"/>
            </a:endParaRPr>
          </a:p>
          <a:p>
            <a:pPr marL="1059815" marR="153670" lvl="2" indent="-174625">
              <a:lnSpc>
                <a:spcPct val="100000"/>
              </a:lnSpc>
              <a:spcBef>
                <a:spcPts val="480"/>
              </a:spcBef>
              <a:buSzPct val="90000"/>
              <a:buChar char="•"/>
              <a:tabLst>
                <a:tab pos="1060450" algn="l"/>
              </a:tabLst>
            </a:pPr>
            <a:r>
              <a:rPr sz="2000" spc="-5" dirty="0">
                <a:solidFill>
                  <a:srgbClr val="006565"/>
                </a:solidFill>
                <a:latin typeface="Tahoma"/>
                <a:cs typeface="Tahoma"/>
              </a:rPr>
              <a:t>Assumes</a:t>
            </a:r>
            <a:r>
              <a:rPr sz="2000" spc="5" dirty="0">
                <a:solidFill>
                  <a:srgbClr val="006565"/>
                </a:solidFill>
                <a:latin typeface="Tahoma"/>
                <a:cs typeface="Tahoma"/>
              </a:rPr>
              <a:t> </a:t>
            </a:r>
            <a:r>
              <a:rPr sz="2000" spc="-5" dirty="0">
                <a:solidFill>
                  <a:srgbClr val="006565"/>
                </a:solidFill>
                <a:latin typeface="Tahoma"/>
                <a:cs typeface="Tahoma"/>
              </a:rPr>
              <a:t>that</a:t>
            </a:r>
            <a:r>
              <a:rPr sz="2000" spc="5" dirty="0">
                <a:solidFill>
                  <a:srgbClr val="006565"/>
                </a:solidFill>
                <a:latin typeface="Tahoma"/>
                <a:cs typeface="Tahoma"/>
              </a:rPr>
              <a:t> </a:t>
            </a:r>
            <a:r>
              <a:rPr sz="2000" spc="-5" dirty="0">
                <a:solidFill>
                  <a:srgbClr val="006565"/>
                </a:solidFill>
                <a:latin typeface="Tahoma"/>
                <a:cs typeface="Tahoma"/>
              </a:rPr>
              <a:t>both</a:t>
            </a:r>
            <a:r>
              <a:rPr sz="2000" spc="10" dirty="0">
                <a:solidFill>
                  <a:srgbClr val="006565"/>
                </a:solidFill>
                <a:latin typeface="Tahoma"/>
                <a:cs typeface="Tahoma"/>
              </a:rPr>
              <a:t> </a:t>
            </a:r>
            <a:r>
              <a:rPr sz="2000" spc="-5" dirty="0">
                <a:solidFill>
                  <a:srgbClr val="006565"/>
                </a:solidFill>
                <a:latin typeface="Tahoma"/>
                <a:cs typeface="Tahoma"/>
              </a:rPr>
              <a:t>parties</a:t>
            </a:r>
            <a:r>
              <a:rPr sz="2000" spc="15" dirty="0">
                <a:solidFill>
                  <a:srgbClr val="006565"/>
                </a:solidFill>
                <a:latin typeface="Tahoma"/>
                <a:cs typeface="Tahoma"/>
              </a:rPr>
              <a:t> </a:t>
            </a:r>
            <a:r>
              <a:rPr sz="2000" spc="-5" dirty="0">
                <a:solidFill>
                  <a:srgbClr val="006565"/>
                </a:solidFill>
                <a:latin typeface="Tahoma"/>
                <a:cs typeface="Tahoma"/>
              </a:rPr>
              <a:t>share</a:t>
            </a:r>
            <a:r>
              <a:rPr sz="2000" spc="5" dirty="0">
                <a:solidFill>
                  <a:srgbClr val="006565"/>
                </a:solidFill>
                <a:latin typeface="Tahoma"/>
                <a:cs typeface="Tahoma"/>
              </a:rPr>
              <a:t> </a:t>
            </a:r>
            <a:r>
              <a:rPr sz="2000" spc="-10" dirty="0">
                <a:solidFill>
                  <a:srgbClr val="006565"/>
                </a:solidFill>
                <a:latin typeface="Tahoma"/>
                <a:cs typeface="Tahoma"/>
              </a:rPr>
              <a:t>common</a:t>
            </a:r>
            <a:r>
              <a:rPr sz="2000" spc="5" dirty="0">
                <a:solidFill>
                  <a:srgbClr val="006565"/>
                </a:solidFill>
                <a:latin typeface="Tahoma"/>
                <a:cs typeface="Tahoma"/>
              </a:rPr>
              <a:t> </a:t>
            </a:r>
            <a:r>
              <a:rPr sz="2000" spc="-5" dirty="0">
                <a:solidFill>
                  <a:srgbClr val="006565"/>
                </a:solidFill>
                <a:latin typeface="Tahoma"/>
                <a:cs typeface="Tahoma"/>
              </a:rPr>
              <a:t>goals</a:t>
            </a:r>
            <a:r>
              <a:rPr sz="2000" spc="10" dirty="0">
                <a:solidFill>
                  <a:srgbClr val="006565"/>
                </a:solidFill>
                <a:latin typeface="Tahoma"/>
                <a:cs typeface="Tahoma"/>
              </a:rPr>
              <a:t> </a:t>
            </a:r>
            <a:r>
              <a:rPr sz="2000" spc="-5" dirty="0">
                <a:solidFill>
                  <a:srgbClr val="006565"/>
                </a:solidFill>
                <a:latin typeface="Tahoma"/>
                <a:cs typeface="Tahoma"/>
              </a:rPr>
              <a:t>and</a:t>
            </a:r>
            <a:r>
              <a:rPr sz="2000" spc="5" dirty="0">
                <a:solidFill>
                  <a:srgbClr val="006565"/>
                </a:solidFill>
                <a:latin typeface="Tahoma"/>
                <a:cs typeface="Tahoma"/>
              </a:rPr>
              <a:t> </a:t>
            </a:r>
            <a:r>
              <a:rPr sz="2000" spc="-5" dirty="0">
                <a:solidFill>
                  <a:srgbClr val="006565"/>
                </a:solidFill>
                <a:latin typeface="Tahoma"/>
                <a:cs typeface="Tahoma"/>
              </a:rPr>
              <a:t>mutually </a:t>
            </a:r>
            <a:r>
              <a:rPr sz="2000" spc="-610" dirty="0">
                <a:solidFill>
                  <a:srgbClr val="006565"/>
                </a:solidFill>
                <a:latin typeface="Tahoma"/>
                <a:cs typeface="Tahoma"/>
              </a:rPr>
              <a:t> </a:t>
            </a:r>
            <a:r>
              <a:rPr sz="2000" spc="-5" dirty="0">
                <a:solidFill>
                  <a:srgbClr val="006565"/>
                </a:solidFill>
                <a:latin typeface="Tahoma"/>
                <a:cs typeface="Tahoma"/>
              </a:rPr>
              <a:t>benefit</a:t>
            </a:r>
            <a:r>
              <a:rPr sz="2000" dirty="0">
                <a:solidFill>
                  <a:srgbClr val="006565"/>
                </a:solidFill>
                <a:latin typeface="Tahoma"/>
                <a:cs typeface="Tahoma"/>
              </a:rPr>
              <a:t> </a:t>
            </a:r>
            <a:r>
              <a:rPr sz="2000" spc="-10" dirty="0">
                <a:solidFill>
                  <a:srgbClr val="006565"/>
                </a:solidFill>
                <a:latin typeface="Tahoma"/>
                <a:cs typeface="Tahoma"/>
              </a:rPr>
              <a:t>from</a:t>
            </a:r>
            <a:r>
              <a:rPr sz="2000" spc="10" dirty="0">
                <a:solidFill>
                  <a:srgbClr val="006565"/>
                </a:solidFill>
                <a:latin typeface="Tahoma"/>
                <a:cs typeface="Tahoma"/>
              </a:rPr>
              <a:t> </a:t>
            </a:r>
            <a:r>
              <a:rPr sz="2000" spc="-5" dirty="0">
                <a:solidFill>
                  <a:srgbClr val="006565"/>
                </a:solidFill>
                <a:latin typeface="Tahoma"/>
                <a:cs typeface="Tahoma"/>
              </a:rPr>
              <a:t>the successful completion</a:t>
            </a:r>
            <a:r>
              <a:rPr sz="2000" spc="10" dirty="0">
                <a:solidFill>
                  <a:srgbClr val="006565"/>
                </a:solidFill>
                <a:latin typeface="Tahoma"/>
                <a:cs typeface="Tahoma"/>
              </a:rPr>
              <a:t> </a:t>
            </a:r>
            <a:r>
              <a:rPr sz="2000" spc="-5" dirty="0">
                <a:solidFill>
                  <a:srgbClr val="006565"/>
                </a:solidFill>
                <a:latin typeface="Tahoma"/>
                <a:cs typeface="Tahoma"/>
              </a:rPr>
              <a:t>of</a:t>
            </a:r>
            <a:r>
              <a:rPr sz="2000" dirty="0">
                <a:solidFill>
                  <a:srgbClr val="006565"/>
                </a:solidFill>
                <a:latin typeface="Tahoma"/>
                <a:cs typeface="Tahoma"/>
              </a:rPr>
              <a:t> </a:t>
            </a:r>
            <a:r>
              <a:rPr sz="2000" spc="-5" dirty="0">
                <a:solidFill>
                  <a:srgbClr val="006565"/>
                </a:solidFill>
                <a:latin typeface="Tahoma"/>
                <a:cs typeface="Tahoma"/>
              </a:rPr>
              <a:t>projects.</a:t>
            </a:r>
            <a:endParaRPr sz="2000">
              <a:latin typeface="Tahoma"/>
              <a:cs typeface="Tahoma"/>
            </a:endParaRPr>
          </a:p>
          <a:p>
            <a:pPr marL="721995" lvl="1" indent="-297815">
              <a:lnSpc>
                <a:spcPct val="100000"/>
              </a:lnSpc>
              <a:spcBef>
                <a:spcPts val="515"/>
              </a:spcBef>
              <a:buChar char="–"/>
              <a:tabLst>
                <a:tab pos="722630" algn="l"/>
                <a:tab pos="723265" algn="l"/>
              </a:tabLst>
            </a:pPr>
            <a:r>
              <a:rPr sz="2400" spc="-5" dirty="0">
                <a:solidFill>
                  <a:srgbClr val="9A0033"/>
                </a:solidFill>
                <a:latin typeface="Arial"/>
                <a:cs typeface="Arial"/>
              </a:rPr>
              <a:t>Factors</a:t>
            </a:r>
            <a:r>
              <a:rPr sz="2400" spc="-50" dirty="0">
                <a:solidFill>
                  <a:srgbClr val="9A0033"/>
                </a:solidFill>
                <a:latin typeface="Arial"/>
                <a:cs typeface="Arial"/>
              </a:rPr>
              <a:t> </a:t>
            </a:r>
            <a:r>
              <a:rPr sz="2400" spc="-5" dirty="0">
                <a:solidFill>
                  <a:srgbClr val="9A0033"/>
                </a:solidFill>
                <a:latin typeface="Arial"/>
                <a:cs typeface="Arial"/>
              </a:rPr>
              <a:t>favoring</a:t>
            </a:r>
            <a:r>
              <a:rPr sz="2400" spc="-30" dirty="0">
                <a:solidFill>
                  <a:srgbClr val="9A0033"/>
                </a:solidFill>
                <a:latin typeface="Arial"/>
                <a:cs typeface="Arial"/>
              </a:rPr>
              <a:t> </a:t>
            </a:r>
            <a:r>
              <a:rPr sz="2400" spc="-5" dirty="0">
                <a:solidFill>
                  <a:srgbClr val="9A0033"/>
                </a:solidFill>
                <a:latin typeface="Arial"/>
                <a:cs typeface="Arial"/>
              </a:rPr>
              <a:t>partnering:</a:t>
            </a:r>
            <a:endParaRPr sz="2400">
              <a:latin typeface="Arial"/>
              <a:cs typeface="Arial"/>
            </a:endParaRPr>
          </a:p>
          <a:p>
            <a:pPr marL="1059815" lvl="2" indent="-174625">
              <a:lnSpc>
                <a:spcPct val="100000"/>
              </a:lnSpc>
              <a:spcBef>
                <a:spcPts val="540"/>
              </a:spcBef>
              <a:buSzPct val="90000"/>
              <a:buChar char="•"/>
              <a:tabLst>
                <a:tab pos="1060450" algn="l"/>
              </a:tabLst>
            </a:pPr>
            <a:r>
              <a:rPr sz="2000" spc="-5" dirty="0">
                <a:solidFill>
                  <a:srgbClr val="006565"/>
                </a:solidFill>
                <a:latin typeface="Tahoma"/>
                <a:cs typeface="Tahoma"/>
              </a:rPr>
              <a:t>Existence of</a:t>
            </a:r>
            <a:r>
              <a:rPr sz="2000" dirty="0">
                <a:solidFill>
                  <a:srgbClr val="006565"/>
                </a:solidFill>
                <a:latin typeface="Tahoma"/>
                <a:cs typeface="Tahoma"/>
              </a:rPr>
              <a:t> </a:t>
            </a:r>
            <a:r>
              <a:rPr sz="2000" spc="-10" dirty="0">
                <a:solidFill>
                  <a:srgbClr val="006565"/>
                </a:solidFill>
                <a:latin typeface="Tahoma"/>
                <a:cs typeface="Tahoma"/>
              </a:rPr>
              <a:t>common</a:t>
            </a:r>
            <a:r>
              <a:rPr sz="2000" spc="-5" dirty="0">
                <a:solidFill>
                  <a:srgbClr val="006565"/>
                </a:solidFill>
                <a:latin typeface="Tahoma"/>
                <a:cs typeface="Tahoma"/>
              </a:rPr>
              <a:t> goals</a:t>
            </a:r>
            <a:endParaRPr sz="2000">
              <a:latin typeface="Tahoma"/>
              <a:cs typeface="Tahoma"/>
            </a:endParaRPr>
          </a:p>
          <a:p>
            <a:pPr marL="1059815" lvl="2" indent="-174625">
              <a:lnSpc>
                <a:spcPct val="100000"/>
              </a:lnSpc>
              <a:spcBef>
                <a:spcPts val="480"/>
              </a:spcBef>
              <a:buSzPct val="90000"/>
              <a:buChar char="•"/>
              <a:tabLst>
                <a:tab pos="1060450" algn="l"/>
              </a:tabLst>
            </a:pPr>
            <a:r>
              <a:rPr sz="2000" spc="-5" dirty="0">
                <a:solidFill>
                  <a:srgbClr val="006565"/>
                </a:solidFill>
                <a:latin typeface="Tahoma"/>
                <a:cs typeface="Tahoma"/>
              </a:rPr>
              <a:t>High costs of the </a:t>
            </a:r>
            <a:r>
              <a:rPr sz="2000" spc="-10" dirty="0">
                <a:solidFill>
                  <a:srgbClr val="006565"/>
                </a:solidFill>
                <a:latin typeface="Tahoma"/>
                <a:cs typeface="Tahoma"/>
              </a:rPr>
              <a:t>adversarial</a:t>
            </a:r>
            <a:r>
              <a:rPr sz="2000" spc="10" dirty="0">
                <a:solidFill>
                  <a:srgbClr val="006565"/>
                </a:solidFill>
                <a:latin typeface="Tahoma"/>
                <a:cs typeface="Tahoma"/>
              </a:rPr>
              <a:t> </a:t>
            </a:r>
            <a:r>
              <a:rPr sz="2000" spc="-5" dirty="0">
                <a:solidFill>
                  <a:srgbClr val="006565"/>
                </a:solidFill>
                <a:latin typeface="Tahoma"/>
                <a:cs typeface="Tahoma"/>
              </a:rPr>
              <a:t>approach</a:t>
            </a:r>
            <a:endParaRPr sz="2000">
              <a:latin typeface="Tahoma"/>
              <a:cs typeface="Tahoma"/>
            </a:endParaRPr>
          </a:p>
          <a:p>
            <a:pPr marL="1059815" lvl="2" indent="-174625">
              <a:lnSpc>
                <a:spcPct val="100000"/>
              </a:lnSpc>
              <a:spcBef>
                <a:spcPts val="480"/>
              </a:spcBef>
              <a:buSzPct val="90000"/>
              <a:buChar char="•"/>
              <a:tabLst>
                <a:tab pos="1060450" algn="l"/>
              </a:tabLst>
            </a:pPr>
            <a:r>
              <a:rPr sz="2000" spc="-5" dirty="0">
                <a:solidFill>
                  <a:srgbClr val="006565"/>
                </a:solidFill>
                <a:latin typeface="Tahoma"/>
                <a:cs typeface="Tahoma"/>
              </a:rPr>
              <a:t>Shared</a:t>
            </a:r>
            <a:r>
              <a:rPr sz="2000" dirty="0">
                <a:solidFill>
                  <a:srgbClr val="006565"/>
                </a:solidFill>
                <a:latin typeface="Tahoma"/>
                <a:cs typeface="Tahoma"/>
              </a:rPr>
              <a:t> </a:t>
            </a:r>
            <a:r>
              <a:rPr sz="2000" spc="-5" dirty="0">
                <a:solidFill>
                  <a:srgbClr val="006565"/>
                </a:solidFill>
                <a:latin typeface="Tahoma"/>
                <a:cs typeface="Tahoma"/>
              </a:rPr>
              <a:t>benefits</a:t>
            </a:r>
            <a:r>
              <a:rPr sz="2000" spc="5" dirty="0">
                <a:solidFill>
                  <a:srgbClr val="006565"/>
                </a:solidFill>
                <a:latin typeface="Tahoma"/>
                <a:cs typeface="Tahoma"/>
              </a:rPr>
              <a:t> </a:t>
            </a:r>
            <a:r>
              <a:rPr sz="2000" spc="-5" dirty="0">
                <a:solidFill>
                  <a:srgbClr val="006565"/>
                </a:solidFill>
                <a:latin typeface="Tahoma"/>
                <a:cs typeface="Tahoma"/>
              </a:rPr>
              <a:t>of</a:t>
            </a:r>
            <a:r>
              <a:rPr sz="2000" spc="5" dirty="0">
                <a:solidFill>
                  <a:srgbClr val="006565"/>
                </a:solidFill>
                <a:latin typeface="Tahoma"/>
                <a:cs typeface="Tahoma"/>
              </a:rPr>
              <a:t> </a:t>
            </a:r>
            <a:r>
              <a:rPr sz="2000" spc="-5" dirty="0">
                <a:solidFill>
                  <a:srgbClr val="006565"/>
                </a:solidFill>
                <a:latin typeface="Tahoma"/>
                <a:cs typeface="Tahoma"/>
              </a:rPr>
              <a:t>the</a:t>
            </a:r>
            <a:r>
              <a:rPr sz="2000" spc="5" dirty="0">
                <a:solidFill>
                  <a:srgbClr val="006565"/>
                </a:solidFill>
                <a:latin typeface="Tahoma"/>
                <a:cs typeface="Tahoma"/>
              </a:rPr>
              <a:t> </a:t>
            </a:r>
            <a:r>
              <a:rPr sz="2000" spc="-10" dirty="0">
                <a:solidFill>
                  <a:srgbClr val="006565"/>
                </a:solidFill>
                <a:latin typeface="Tahoma"/>
                <a:cs typeface="Tahoma"/>
              </a:rPr>
              <a:t>collaborative</a:t>
            </a:r>
            <a:r>
              <a:rPr sz="2000" spc="25" dirty="0">
                <a:solidFill>
                  <a:srgbClr val="006565"/>
                </a:solidFill>
                <a:latin typeface="Tahoma"/>
                <a:cs typeface="Tahoma"/>
              </a:rPr>
              <a:t> </a:t>
            </a:r>
            <a:r>
              <a:rPr sz="2000" spc="-5" dirty="0">
                <a:solidFill>
                  <a:srgbClr val="006565"/>
                </a:solidFill>
                <a:latin typeface="Tahoma"/>
                <a:cs typeface="Tahoma"/>
              </a:rPr>
              <a:t>approach</a:t>
            </a:r>
            <a:endParaRPr sz="2000">
              <a:latin typeface="Tahoma"/>
              <a:cs typeface="Tahom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5175"/>
            <a:chOff x="946403" y="719327"/>
            <a:chExt cx="8166734" cy="765175"/>
          </a:xfrm>
        </p:grpSpPr>
        <p:pic>
          <p:nvPicPr>
            <p:cNvPr id="3" name="object 3"/>
            <p:cNvPicPr/>
            <p:nvPr/>
          </p:nvPicPr>
          <p:blipFill>
            <a:blip r:embed="rId2" cstate="print"/>
            <a:stretch>
              <a:fillRect/>
            </a:stretch>
          </p:blipFill>
          <p:spPr>
            <a:xfrm>
              <a:off x="1003561" y="1479042"/>
              <a:ext cx="8048239" cy="761"/>
            </a:xfrm>
            <a:prstGeom prst="rect">
              <a:avLst/>
            </a:prstGeom>
          </p:spPr>
        </p:pic>
        <p:pic>
          <p:nvPicPr>
            <p:cNvPr id="4" name="object 4"/>
            <p:cNvPicPr/>
            <p:nvPr/>
          </p:nvPicPr>
          <p:blipFill>
            <a:blip r:embed="rId3" cstate="print"/>
            <a:stretch>
              <a:fillRect/>
            </a:stretch>
          </p:blipFill>
          <p:spPr>
            <a:xfrm>
              <a:off x="946403" y="719327"/>
              <a:ext cx="8166354" cy="760476"/>
            </a:xfrm>
            <a:prstGeom prst="rect">
              <a:avLst/>
            </a:prstGeom>
          </p:spPr>
        </p:pic>
        <p:sp>
          <p:nvSpPr>
            <p:cNvPr id="5" name="object 5"/>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3204464" y="855217"/>
            <a:ext cx="3649345" cy="452755"/>
          </a:xfrm>
          <a:prstGeom prst="rect">
            <a:avLst/>
          </a:prstGeom>
        </p:spPr>
        <p:txBody>
          <a:bodyPr vert="horz" wrap="square" lIns="0" tIns="12700" rIns="0" bIns="0" rtlCol="0">
            <a:spAutoFit/>
          </a:bodyPr>
          <a:lstStyle/>
          <a:p>
            <a:pPr marL="12700">
              <a:lnSpc>
                <a:spcPct val="100000"/>
              </a:lnSpc>
              <a:spcBef>
                <a:spcPts val="100"/>
              </a:spcBef>
            </a:pPr>
            <a:r>
              <a:rPr sz="2800" dirty="0"/>
              <a:t>Reclining</a:t>
            </a:r>
            <a:r>
              <a:rPr sz="2800" spc="-40" dirty="0"/>
              <a:t> </a:t>
            </a:r>
            <a:r>
              <a:rPr sz="2800" dirty="0"/>
              <a:t>Chair</a:t>
            </a:r>
            <a:r>
              <a:rPr sz="2800" spc="-35" dirty="0"/>
              <a:t> </a:t>
            </a:r>
            <a:r>
              <a:rPr sz="2800" dirty="0"/>
              <a:t>Project</a:t>
            </a:r>
          </a:p>
        </p:txBody>
      </p:sp>
      <p:sp>
        <p:nvSpPr>
          <p:cNvPr id="7" name="object 7"/>
          <p:cNvSpPr txBox="1"/>
          <p:nvPr/>
        </p:nvSpPr>
        <p:spPr>
          <a:xfrm>
            <a:off x="8123173" y="6657846"/>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12.1</a:t>
            </a:r>
            <a:endParaRPr sz="1200">
              <a:latin typeface="Arial"/>
              <a:cs typeface="Arial"/>
            </a:endParaRPr>
          </a:p>
        </p:txBody>
      </p:sp>
      <p:pic>
        <p:nvPicPr>
          <p:cNvPr id="8" name="object 8"/>
          <p:cNvPicPr/>
          <p:nvPr/>
        </p:nvPicPr>
        <p:blipFill>
          <a:blip r:embed="rId4" cstate="print"/>
          <a:stretch>
            <a:fillRect/>
          </a:stretch>
        </p:blipFill>
        <p:spPr>
          <a:xfrm>
            <a:off x="2157238" y="1623835"/>
            <a:ext cx="5771363" cy="5247866"/>
          </a:xfrm>
          <a:prstGeom prst="rect">
            <a:avLst/>
          </a:prstGeom>
        </p:spPr>
      </p:pic>
      <p:sp>
        <p:nvSpPr>
          <p:cNvPr id="9" name="object 9"/>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5</a:t>
            </a:fld>
            <a:endParaRPr sz="10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12F2B85-4D50-4354-B47D-D5CD51CE10B6}"/>
              </a:ext>
            </a:extLst>
          </p:cNvPr>
          <p:cNvSpPr txBox="1"/>
          <p:nvPr/>
        </p:nvSpPr>
        <p:spPr>
          <a:xfrm>
            <a:off x="228599" y="1828800"/>
            <a:ext cx="9601200" cy="4661276"/>
          </a:xfrm>
          <a:prstGeom prst="rect">
            <a:avLst/>
          </a:prstGeom>
          <a:noFill/>
        </p:spPr>
        <p:txBody>
          <a:bodyPr wrap="square">
            <a:spAutoFit/>
          </a:bodyPr>
          <a:lstStyle/>
          <a:p>
            <a:pPr algn="just">
              <a:lnSpc>
                <a:spcPct val="150000"/>
              </a:lnSpc>
            </a:pPr>
            <a:r>
              <a:rPr lang="en-US" sz="2000" dirty="0"/>
              <a:t>Figure 12.1 depicts a situation in which a zero-gravity reclining chair is being developed. The genesis for the chair comes from a mechanical engineer who developed the idea in her garage. The inventor negotiates a contract with a catalog firm to develop and manufacture the chair. The catalog company in turn creates a project team of manufacturers, suppliers, and marketing firms to create the new chair. Each participant adds requisite expertise to the project. The catalog firm brings its brand name and distribution channels to the project. Tool and die firms provide customized parts which are delivered to a manufacturing firm that will produce the chair. Marketing firms refine the design, develop packaging, and test market potential names. A project manager is assigned by the catalog firm to work with the inventor and the other parties to complete the project.</a:t>
            </a:r>
          </a:p>
        </p:txBody>
      </p:sp>
      <p:grpSp>
        <p:nvGrpSpPr>
          <p:cNvPr id="9" name="object 2">
            <a:extLst>
              <a:ext uri="{FF2B5EF4-FFF2-40B4-BE49-F238E27FC236}">
                <a16:creationId xmlns:a16="http://schemas.microsoft.com/office/drawing/2014/main" id="{3AF38874-AF2C-4F33-8C78-3C2CBDE79F75}"/>
              </a:ext>
            </a:extLst>
          </p:cNvPr>
          <p:cNvGrpSpPr/>
          <p:nvPr/>
        </p:nvGrpSpPr>
        <p:grpSpPr>
          <a:xfrm>
            <a:off x="946403" y="719327"/>
            <a:ext cx="8166734" cy="765175"/>
            <a:chOff x="946403" y="719327"/>
            <a:chExt cx="8166734" cy="765175"/>
          </a:xfrm>
        </p:grpSpPr>
        <p:pic>
          <p:nvPicPr>
            <p:cNvPr id="10" name="object 3">
              <a:extLst>
                <a:ext uri="{FF2B5EF4-FFF2-40B4-BE49-F238E27FC236}">
                  <a16:creationId xmlns:a16="http://schemas.microsoft.com/office/drawing/2014/main" id="{31911BEE-76E2-4330-9DEC-77DA765AB90B}"/>
                </a:ext>
              </a:extLst>
            </p:cNvPr>
            <p:cNvPicPr/>
            <p:nvPr/>
          </p:nvPicPr>
          <p:blipFill>
            <a:blip r:embed="rId2" cstate="print"/>
            <a:stretch>
              <a:fillRect/>
            </a:stretch>
          </p:blipFill>
          <p:spPr>
            <a:xfrm>
              <a:off x="1003561" y="1479042"/>
              <a:ext cx="8048239" cy="761"/>
            </a:xfrm>
            <a:prstGeom prst="rect">
              <a:avLst/>
            </a:prstGeom>
          </p:spPr>
        </p:pic>
        <p:pic>
          <p:nvPicPr>
            <p:cNvPr id="11" name="object 4">
              <a:extLst>
                <a:ext uri="{FF2B5EF4-FFF2-40B4-BE49-F238E27FC236}">
                  <a16:creationId xmlns:a16="http://schemas.microsoft.com/office/drawing/2014/main" id="{3C60F72A-C1C8-49DB-829C-DAE21F84D634}"/>
                </a:ext>
              </a:extLst>
            </p:cNvPr>
            <p:cNvPicPr/>
            <p:nvPr/>
          </p:nvPicPr>
          <p:blipFill>
            <a:blip r:embed="rId3" cstate="print"/>
            <a:stretch>
              <a:fillRect/>
            </a:stretch>
          </p:blipFill>
          <p:spPr>
            <a:xfrm>
              <a:off x="946403" y="719327"/>
              <a:ext cx="8166354" cy="760476"/>
            </a:xfrm>
            <a:prstGeom prst="rect">
              <a:avLst/>
            </a:prstGeom>
          </p:spPr>
        </p:pic>
        <p:sp>
          <p:nvSpPr>
            <p:cNvPr id="12" name="object 5">
              <a:extLst>
                <a:ext uri="{FF2B5EF4-FFF2-40B4-BE49-F238E27FC236}">
                  <a16:creationId xmlns:a16="http://schemas.microsoft.com/office/drawing/2014/main" id="{34C90954-DA5E-4691-B6CB-8754FA7A2447}"/>
                </a:ext>
              </a:extLst>
            </p:cNvPr>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16" name="TextBox 15">
            <a:extLst>
              <a:ext uri="{FF2B5EF4-FFF2-40B4-BE49-F238E27FC236}">
                <a16:creationId xmlns:a16="http://schemas.microsoft.com/office/drawing/2014/main" id="{776787E4-D4A1-4EA7-98E6-A29B0BE06091}"/>
              </a:ext>
            </a:extLst>
          </p:cNvPr>
          <p:cNvSpPr txBox="1"/>
          <p:nvPr/>
        </p:nvSpPr>
        <p:spPr>
          <a:xfrm>
            <a:off x="2971800" y="837955"/>
            <a:ext cx="5029200" cy="523220"/>
          </a:xfrm>
          <a:prstGeom prst="rect">
            <a:avLst/>
          </a:prstGeom>
          <a:noFill/>
        </p:spPr>
        <p:txBody>
          <a:bodyPr wrap="square">
            <a:spAutoFit/>
          </a:bodyPr>
          <a:lstStyle/>
          <a:p>
            <a:r>
              <a:rPr kumimoji="0" lang="en-US" sz="2800" b="0" i="0" u="none" strike="noStrike" kern="0" cap="none" spc="0" normalizeH="0" baseline="0" noProof="0" dirty="0">
                <a:ln>
                  <a:noFill/>
                </a:ln>
                <a:solidFill>
                  <a:srgbClr val="F8F8F8"/>
                </a:solidFill>
                <a:effectLst/>
                <a:uLnTx/>
                <a:uFillTx/>
                <a:latin typeface="Arial"/>
                <a:ea typeface="+mj-ea"/>
                <a:cs typeface="Arial"/>
              </a:rPr>
              <a:t>Reclining</a:t>
            </a:r>
            <a:r>
              <a:rPr kumimoji="0" lang="en-US" sz="2800" b="0" i="0" u="none" strike="noStrike" kern="0" cap="none" spc="-40" normalizeH="0" baseline="0" noProof="0" dirty="0">
                <a:ln>
                  <a:noFill/>
                </a:ln>
                <a:solidFill>
                  <a:srgbClr val="F8F8F8"/>
                </a:solidFill>
                <a:effectLst/>
                <a:uLnTx/>
                <a:uFillTx/>
                <a:latin typeface="Arial"/>
                <a:ea typeface="+mj-ea"/>
                <a:cs typeface="Arial"/>
              </a:rPr>
              <a:t> </a:t>
            </a:r>
            <a:r>
              <a:rPr kumimoji="0" lang="en-US" sz="2800" b="0" i="0" u="none" strike="noStrike" kern="0" cap="none" spc="0" normalizeH="0" baseline="0" noProof="0" dirty="0">
                <a:ln>
                  <a:noFill/>
                </a:ln>
                <a:solidFill>
                  <a:srgbClr val="F8F8F8"/>
                </a:solidFill>
                <a:effectLst/>
                <a:uLnTx/>
                <a:uFillTx/>
                <a:latin typeface="Arial"/>
                <a:ea typeface="+mj-ea"/>
                <a:cs typeface="Arial"/>
              </a:rPr>
              <a:t>Chair</a:t>
            </a:r>
            <a:r>
              <a:rPr kumimoji="0" lang="en-US" sz="2800" b="0" i="0" u="none" strike="noStrike" kern="0" cap="none" spc="-35" normalizeH="0" baseline="0" noProof="0" dirty="0">
                <a:ln>
                  <a:noFill/>
                </a:ln>
                <a:solidFill>
                  <a:srgbClr val="F8F8F8"/>
                </a:solidFill>
                <a:effectLst/>
                <a:uLnTx/>
                <a:uFillTx/>
                <a:latin typeface="Arial"/>
                <a:ea typeface="+mj-ea"/>
                <a:cs typeface="Arial"/>
              </a:rPr>
              <a:t> </a:t>
            </a:r>
            <a:r>
              <a:rPr kumimoji="0" lang="en-US" sz="2800" b="0" i="0" u="none" strike="noStrike" kern="0" cap="none" spc="0" normalizeH="0" baseline="0" noProof="0" dirty="0">
                <a:ln>
                  <a:noFill/>
                </a:ln>
                <a:solidFill>
                  <a:srgbClr val="F8F8F8"/>
                </a:solidFill>
                <a:effectLst/>
                <a:uLnTx/>
                <a:uFillTx/>
                <a:latin typeface="Arial"/>
                <a:ea typeface="+mj-ea"/>
                <a:cs typeface="Arial"/>
              </a:rPr>
              <a:t>Project</a:t>
            </a:r>
            <a:endParaRPr lang="en-US" dirty="0"/>
          </a:p>
        </p:txBody>
      </p:sp>
    </p:spTree>
    <p:extLst>
      <p:ext uri="{BB962C8B-B14F-4D97-AF65-F5344CB8AC3E}">
        <p14:creationId xmlns:p14="http://schemas.microsoft.com/office/powerpoint/2010/main" val="153764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7927" y="716280"/>
            <a:ext cx="8163559" cy="833755"/>
            <a:chOff x="947927" y="716280"/>
            <a:chExt cx="8163559" cy="833755"/>
          </a:xfrm>
        </p:grpSpPr>
        <p:pic>
          <p:nvPicPr>
            <p:cNvPr id="3" name="object 3"/>
            <p:cNvPicPr/>
            <p:nvPr/>
          </p:nvPicPr>
          <p:blipFill>
            <a:blip r:embed="rId2" cstate="print"/>
            <a:stretch>
              <a:fillRect/>
            </a:stretch>
          </p:blipFill>
          <p:spPr>
            <a:xfrm>
              <a:off x="947927" y="716280"/>
              <a:ext cx="8163306" cy="829056"/>
            </a:xfrm>
            <a:prstGeom prst="rect">
              <a:avLst/>
            </a:prstGeom>
          </p:spPr>
        </p:pic>
        <p:sp>
          <p:nvSpPr>
            <p:cNvPr id="4" name="object 4"/>
            <p:cNvSpPr/>
            <p:nvPr/>
          </p:nvSpPr>
          <p:spPr>
            <a:xfrm>
              <a:off x="947927" y="716280"/>
              <a:ext cx="8163559" cy="833755"/>
            </a:xfrm>
            <a:custGeom>
              <a:avLst/>
              <a:gdLst/>
              <a:ahLst/>
              <a:cxnLst/>
              <a:rect l="l" t="t" r="r" b="b"/>
              <a:pathLst>
                <a:path w="8163559" h="833755">
                  <a:moveTo>
                    <a:pt x="8163306" y="767333"/>
                  </a:moveTo>
                  <a:lnTo>
                    <a:pt x="8163306" y="65531"/>
                  </a:lnTo>
                  <a:lnTo>
                    <a:pt x="8162544" y="58673"/>
                  </a:lnTo>
                  <a:lnTo>
                    <a:pt x="8141350" y="17044"/>
                  </a:lnTo>
                  <a:lnTo>
                    <a:pt x="8103870" y="0"/>
                  </a:lnTo>
                  <a:lnTo>
                    <a:pt x="65532" y="0"/>
                  </a:lnTo>
                  <a:lnTo>
                    <a:pt x="26655" y="13039"/>
                  </a:lnTo>
                  <a:lnTo>
                    <a:pt x="3047" y="46482"/>
                  </a:lnTo>
                  <a:lnTo>
                    <a:pt x="0" y="66294"/>
                  </a:lnTo>
                  <a:lnTo>
                    <a:pt x="0" y="768096"/>
                  </a:lnTo>
                  <a:lnTo>
                    <a:pt x="762" y="774192"/>
                  </a:lnTo>
                  <a:lnTo>
                    <a:pt x="1524" y="781050"/>
                  </a:lnTo>
                  <a:lnTo>
                    <a:pt x="3048" y="787146"/>
                  </a:lnTo>
                  <a:lnTo>
                    <a:pt x="5334" y="793242"/>
                  </a:lnTo>
                  <a:lnTo>
                    <a:pt x="9183" y="800850"/>
                  </a:lnTo>
                  <a:lnTo>
                    <a:pt x="9906" y="802019"/>
                  </a:lnTo>
                  <a:lnTo>
                    <a:pt x="9906" y="60198"/>
                  </a:lnTo>
                  <a:lnTo>
                    <a:pt x="10667" y="54102"/>
                  </a:lnTo>
                  <a:lnTo>
                    <a:pt x="39623" y="16002"/>
                  </a:lnTo>
                  <a:lnTo>
                    <a:pt x="60130" y="9910"/>
                  </a:lnTo>
                  <a:lnTo>
                    <a:pt x="8103870" y="10001"/>
                  </a:lnTo>
                  <a:lnTo>
                    <a:pt x="8139369" y="28284"/>
                  </a:lnTo>
                  <a:lnTo>
                    <a:pt x="8153400" y="60197"/>
                  </a:lnTo>
                  <a:lnTo>
                    <a:pt x="8153400" y="800353"/>
                  </a:lnTo>
                  <a:lnTo>
                    <a:pt x="8157398" y="794208"/>
                  </a:lnTo>
                  <a:lnTo>
                    <a:pt x="8162544" y="774191"/>
                  </a:lnTo>
                  <a:lnTo>
                    <a:pt x="8163306" y="767333"/>
                  </a:lnTo>
                  <a:close/>
                </a:path>
                <a:path w="8163559" h="833755">
                  <a:moveTo>
                    <a:pt x="8153400" y="800353"/>
                  </a:moveTo>
                  <a:lnTo>
                    <a:pt x="8153400" y="773429"/>
                  </a:lnTo>
                  <a:lnTo>
                    <a:pt x="8152638" y="779525"/>
                  </a:lnTo>
                  <a:lnTo>
                    <a:pt x="8145622" y="796154"/>
                  </a:lnTo>
                  <a:lnTo>
                    <a:pt x="8134859" y="809605"/>
                  </a:lnTo>
                  <a:lnTo>
                    <a:pt x="8120603" y="819066"/>
                  </a:lnTo>
                  <a:lnTo>
                    <a:pt x="8103870" y="823519"/>
                  </a:lnTo>
                  <a:lnTo>
                    <a:pt x="65532" y="823617"/>
                  </a:lnTo>
                  <a:lnTo>
                    <a:pt x="48528" y="821279"/>
                  </a:lnTo>
                  <a:lnTo>
                    <a:pt x="12192" y="784098"/>
                  </a:lnTo>
                  <a:lnTo>
                    <a:pt x="9906" y="773430"/>
                  </a:lnTo>
                  <a:lnTo>
                    <a:pt x="9906" y="802019"/>
                  </a:lnTo>
                  <a:lnTo>
                    <a:pt x="42508" y="829223"/>
                  </a:lnTo>
                  <a:lnTo>
                    <a:pt x="8097774" y="833627"/>
                  </a:lnTo>
                  <a:lnTo>
                    <a:pt x="8103870" y="832865"/>
                  </a:lnTo>
                  <a:lnTo>
                    <a:pt x="8110728" y="832103"/>
                  </a:lnTo>
                  <a:lnTo>
                    <a:pt x="8130061" y="824739"/>
                  </a:lnTo>
                  <a:lnTo>
                    <a:pt x="8146094" y="811582"/>
                  </a:lnTo>
                  <a:lnTo>
                    <a:pt x="8153400" y="800353"/>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xfrm>
            <a:off x="2708401" y="852169"/>
            <a:ext cx="4643120" cy="513080"/>
          </a:xfrm>
          <a:prstGeom prst="rect">
            <a:avLst/>
          </a:prstGeom>
        </p:spPr>
        <p:txBody>
          <a:bodyPr vert="horz" wrap="square" lIns="0" tIns="12065" rIns="0" bIns="0" rtlCol="0">
            <a:spAutoFit/>
          </a:bodyPr>
          <a:lstStyle/>
          <a:p>
            <a:pPr marL="12700">
              <a:lnSpc>
                <a:spcPct val="100000"/>
              </a:lnSpc>
              <a:spcBef>
                <a:spcPts val="95"/>
              </a:spcBef>
            </a:pPr>
            <a:r>
              <a:rPr spc="-10" dirty="0"/>
              <a:t>Outsourcing</a:t>
            </a:r>
            <a:r>
              <a:rPr spc="-15" dirty="0"/>
              <a:t> </a:t>
            </a:r>
            <a:r>
              <a:rPr spc="-10" dirty="0"/>
              <a:t>Project </a:t>
            </a:r>
            <a:r>
              <a:rPr spc="-20" dirty="0"/>
              <a:t>Work</a:t>
            </a:r>
          </a:p>
        </p:txBody>
      </p:sp>
      <p:sp>
        <p:nvSpPr>
          <p:cNvPr id="8" name="object 8"/>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7</a:t>
            </a:fld>
            <a:endParaRPr sz="1000">
              <a:latin typeface="Arial"/>
              <a:cs typeface="Arial"/>
            </a:endParaRPr>
          </a:p>
        </p:txBody>
      </p:sp>
      <p:sp>
        <p:nvSpPr>
          <p:cNvPr id="6" name="object 6"/>
          <p:cNvSpPr txBox="1"/>
          <p:nvPr/>
        </p:nvSpPr>
        <p:spPr>
          <a:xfrm>
            <a:off x="1069339" y="1484578"/>
            <a:ext cx="3657600" cy="322897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Advantages</a:t>
            </a:r>
            <a:endParaRPr sz="2800">
              <a:latin typeface="Arial"/>
              <a:cs typeface="Arial"/>
            </a:endParaRPr>
          </a:p>
          <a:p>
            <a:pPr marL="646430" lvl="1" indent="-297815">
              <a:lnSpc>
                <a:spcPct val="100000"/>
              </a:lnSpc>
              <a:spcBef>
                <a:spcPts val="1450"/>
              </a:spcBef>
              <a:buChar char="–"/>
              <a:tabLst>
                <a:tab pos="646430" algn="l"/>
                <a:tab pos="647065" algn="l"/>
              </a:tabLst>
            </a:pPr>
            <a:r>
              <a:rPr sz="2400" spc="-5" dirty="0">
                <a:solidFill>
                  <a:srgbClr val="9A0033"/>
                </a:solidFill>
                <a:latin typeface="Arial"/>
                <a:cs typeface="Arial"/>
              </a:rPr>
              <a:t>Cost</a:t>
            </a:r>
            <a:r>
              <a:rPr sz="2400" spc="-50" dirty="0">
                <a:solidFill>
                  <a:srgbClr val="9A0033"/>
                </a:solidFill>
                <a:latin typeface="Arial"/>
                <a:cs typeface="Arial"/>
              </a:rPr>
              <a:t> </a:t>
            </a:r>
            <a:r>
              <a:rPr sz="2400" spc="-5" dirty="0">
                <a:solidFill>
                  <a:srgbClr val="9A0033"/>
                </a:solidFill>
                <a:latin typeface="Arial"/>
                <a:cs typeface="Arial"/>
              </a:rPr>
              <a:t>reduction</a:t>
            </a:r>
            <a:endParaRPr sz="2400">
              <a:latin typeface="Arial"/>
              <a:cs typeface="Arial"/>
            </a:endParaRPr>
          </a:p>
          <a:p>
            <a:pPr marL="646430" marR="1142365" lvl="1" indent="-297180">
              <a:lnSpc>
                <a:spcPct val="100000"/>
              </a:lnSpc>
              <a:spcBef>
                <a:spcPts val="1440"/>
              </a:spcBef>
              <a:buChar char="–"/>
              <a:tabLst>
                <a:tab pos="646430" algn="l"/>
                <a:tab pos="647065" algn="l"/>
              </a:tabLst>
            </a:pPr>
            <a:r>
              <a:rPr sz="2400" spc="-5" dirty="0">
                <a:solidFill>
                  <a:srgbClr val="9A0033"/>
                </a:solidFill>
                <a:latin typeface="Arial"/>
                <a:cs typeface="Arial"/>
              </a:rPr>
              <a:t>Faster</a:t>
            </a:r>
            <a:r>
              <a:rPr sz="2400" spc="-95" dirty="0">
                <a:solidFill>
                  <a:srgbClr val="9A0033"/>
                </a:solidFill>
                <a:latin typeface="Arial"/>
                <a:cs typeface="Arial"/>
              </a:rPr>
              <a:t> </a:t>
            </a:r>
            <a:r>
              <a:rPr sz="2400" spc="-5" dirty="0">
                <a:solidFill>
                  <a:srgbClr val="9A0033"/>
                </a:solidFill>
                <a:latin typeface="Arial"/>
                <a:cs typeface="Arial"/>
              </a:rPr>
              <a:t>project </a:t>
            </a:r>
            <a:r>
              <a:rPr sz="2400" spc="-650" dirty="0">
                <a:solidFill>
                  <a:srgbClr val="9A0033"/>
                </a:solidFill>
                <a:latin typeface="Arial"/>
                <a:cs typeface="Arial"/>
              </a:rPr>
              <a:t> </a:t>
            </a:r>
            <a:r>
              <a:rPr sz="2400" spc="-5" dirty="0">
                <a:solidFill>
                  <a:srgbClr val="9A0033"/>
                </a:solidFill>
                <a:latin typeface="Arial"/>
                <a:cs typeface="Arial"/>
              </a:rPr>
              <a:t>completion</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High</a:t>
            </a:r>
            <a:r>
              <a:rPr sz="2400" spc="-25" dirty="0">
                <a:solidFill>
                  <a:srgbClr val="9A0033"/>
                </a:solidFill>
                <a:latin typeface="Arial"/>
                <a:cs typeface="Arial"/>
              </a:rPr>
              <a:t> </a:t>
            </a:r>
            <a:r>
              <a:rPr sz="2400" spc="-5" dirty="0">
                <a:solidFill>
                  <a:srgbClr val="9A0033"/>
                </a:solidFill>
                <a:latin typeface="Arial"/>
                <a:cs typeface="Arial"/>
              </a:rPr>
              <a:t>level</a:t>
            </a:r>
            <a:r>
              <a:rPr sz="2400" spc="-10" dirty="0">
                <a:solidFill>
                  <a:srgbClr val="9A0033"/>
                </a:solidFill>
                <a:latin typeface="Arial"/>
                <a:cs typeface="Arial"/>
              </a:rPr>
              <a:t> </a:t>
            </a:r>
            <a:r>
              <a:rPr sz="2400" spc="-5" dirty="0">
                <a:solidFill>
                  <a:srgbClr val="9A0033"/>
                </a:solidFill>
                <a:latin typeface="Arial"/>
                <a:cs typeface="Arial"/>
              </a:rPr>
              <a:t>of</a:t>
            </a:r>
            <a:r>
              <a:rPr sz="2400" spc="-30" dirty="0">
                <a:solidFill>
                  <a:srgbClr val="9A0033"/>
                </a:solidFill>
                <a:latin typeface="Arial"/>
                <a:cs typeface="Arial"/>
              </a:rPr>
              <a:t> </a:t>
            </a:r>
            <a:r>
              <a:rPr sz="2400" spc="-5" dirty="0">
                <a:solidFill>
                  <a:srgbClr val="9A0033"/>
                </a:solidFill>
                <a:latin typeface="Arial"/>
                <a:cs typeface="Arial"/>
              </a:rPr>
              <a:t>expertise</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Flexibility</a:t>
            </a:r>
            <a:endParaRPr sz="2400">
              <a:latin typeface="Arial"/>
              <a:cs typeface="Arial"/>
            </a:endParaRPr>
          </a:p>
        </p:txBody>
      </p:sp>
      <p:sp>
        <p:nvSpPr>
          <p:cNvPr id="7" name="object 7"/>
          <p:cNvSpPr txBox="1"/>
          <p:nvPr/>
        </p:nvSpPr>
        <p:spPr>
          <a:xfrm>
            <a:off x="5184140" y="1484578"/>
            <a:ext cx="3471545" cy="377761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Disadvantages</a:t>
            </a:r>
            <a:endParaRPr sz="2800">
              <a:latin typeface="Arial"/>
              <a:cs typeface="Arial"/>
            </a:endParaRPr>
          </a:p>
          <a:p>
            <a:pPr marL="646430" marR="1089660" lvl="1" indent="-297180">
              <a:lnSpc>
                <a:spcPct val="100000"/>
              </a:lnSpc>
              <a:spcBef>
                <a:spcPts val="1450"/>
              </a:spcBef>
              <a:buChar char="–"/>
              <a:tabLst>
                <a:tab pos="646430" algn="l"/>
                <a:tab pos="647065" algn="l"/>
              </a:tabLst>
            </a:pPr>
            <a:r>
              <a:rPr sz="2400" dirty="0">
                <a:solidFill>
                  <a:srgbClr val="9A0033"/>
                </a:solidFill>
                <a:latin typeface="Arial"/>
                <a:cs typeface="Arial"/>
              </a:rPr>
              <a:t>C</a:t>
            </a:r>
            <a:r>
              <a:rPr sz="2400" spc="-5" dirty="0">
                <a:solidFill>
                  <a:srgbClr val="9A0033"/>
                </a:solidFill>
                <a:latin typeface="Arial"/>
                <a:cs typeface="Arial"/>
              </a:rPr>
              <a:t>oordination  breakdowns</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Loss</a:t>
            </a:r>
            <a:r>
              <a:rPr sz="2400" spc="-35" dirty="0">
                <a:solidFill>
                  <a:srgbClr val="9A0033"/>
                </a:solidFill>
                <a:latin typeface="Arial"/>
                <a:cs typeface="Arial"/>
              </a:rPr>
              <a:t> </a:t>
            </a:r>
            <a:r>
              <a:rPr sz="2400" spc="-5" dirty="0">
                <a:solidFill>
                  <a:srgbClr val="9A0033"/>
                </a:solidFill>
                <a:latin typeface="Arial"/>
                <a:cs typeface="Arial"/>
              </a:rPr>
              <a:t>of</a:t>
            </a:r>
            <a:r>
              <a:rPr sz="2400" spc="-35" dirty="0">
                <a:solidFill>
                  <a:srgbClr val="9A0033"/>
                </a:solidFill>
                <a:latin typeface="Arial"/>
                <a:cs typeface="Arial"/>
              </a:rPr>
              <a:t> </a:t>
            </a:r>
            <a:r>
              <a:rPr sz="2400" spc="-5" dirty="0">
                <a:solidFill>
                  <a:srgbClr val="9A0033"/>
                </a:solidFill>
                <a:latin typeface="Arial"/>
                <a:cs typeface="Arial"/>
              </a:rPr>
              <a:t>control</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Interpersonal</a:t>
            </a:r>
            <a:r>
              <a:rPr sz="2400" spc="-55" dirty="0">
                <a:solidFill>
                  <a:srgbClr val="9A0033"/>
                </a:solidFill>
                <a:latin typeface="Arial"/>
                <a:cs typeface="Arial"/>
              </a:rPr>
              <a:t> </a:t>
            </a:r>
            <a:r>
              <a:rPr sz="2400" spc="-5" dirty="0">
                <a:solidFill>
                  <a:srgbClr val="9A0033"/>
                </a:solidFill>
                <a:latin typeface="Arial"/>
                <a:cs typeface="Arial"/>
              </a:rPr>
              <a:t>conflict</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Security</a:t>
            </a:r>
            <a:r>
              <a:rPr sz="2400" spc="-50" dirty="0">
                <a:solidFill>
                  <a:srgbClr val="9A0033"/>
                </a:solidFill>
                <a:latin typeface="Arial"/>
                <a:cs typeface="Arial"/>
              </a:rPr>
              <a:t> </a:t>
            </a:r>
            <a:r>
              <a:rPr sz="2400" spc="-5" dirty="0">
                <a:solidFill>
                  <a:srgbClr val="9A0033"/>
                </a:solidFill>
                <a:latin typeface="Arial"/>
                <a:cs typeface="Arial"/>
              </a:rPr>
              <a:t>issues</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Political</a:t>
            </a:r>
            <a:r>
              <a:rPr sz="2400" spc="-15" dirty="0">
                <a:solidFill>
                  <a:srgbClr val="9A0033"/>
                </a:solidFill>
                <a:latin typeface="Arial"/>
                <a:cs typeface="Arial"/>
              </a:rPr>
              <a:t> </a:t>
            </a:r>
            <a:r>
              <a:rPr sz="2400" spc="-5" dirty="0">
                <a:solidFill>
                  <a:srgbClr val="9A0033"/>
                </a:solidFill>
                <a:latin typeface="Arial"/>
                <a:cs typeface="Arial"/>
              </a:rPr>
              <a:t>hot</a:t>
            </a:r>
            <a:r>
              <a:rPr sz="2400" spc="-30" dirty="0">
                <a:solidFill>
                  <a:srgbClr val="9A0033"/>
                </a:solidFill>
                <a:latin typeface="Arial"/>
                <a:cs typeface="Arial"/>
              </a:rPr>
              <a:t> </a:t>
            </a:r>
            <a:r>
              <a:rPr sz="2400" spc="-5" dirty="0">
                <a:solidFill>
                  <a:srgbClr val="9A0033"/>
                </a:solidFill>
                <a:latin typeface="Arial"/>
                <a:cs typeface="Arial"/>
              </a:rPr>
              <a:t>potato</a:t>
            </a:r>
            <a:endParaRPr sz="240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B3F3A3-8EFA-4E58-B880-4800D08DF3AE}"/>
              </a:ext>
            </a:extLst>
          </p:cNvPr>
          <p:cNvSpPr txBox="1"/>
          <p:nvPr/>
        </p:nvSpPr>
        <p:spPr>
          <a:xfrm>
            <a:off x="-228601" y="250172"/>
            <a:ext cx="10896600" cy="7272055"/>
          </a:xfrm>
          <a:prstGeom prst="rect">
            <a:avLst/>
          </a:prstGeom>
          <a:noFill/>
        </p:spPr>
        <p:txBody>
          <a:bodyPr wrap="square">
            <a:spAutoFit/>
          </a:bodyPr>
          <a:lstStyle/>
          <a:p>
            <a:pPr marL="2480945" marR="0" algn="just">
              <a:lnSpc>
                <a:spcPct val="150000"/>
              </a:lnSpc>
              <a:spcBef>
                <a:spcPts val="0"/>
              </a:spcBef>
              <a:spcAft>
                <a:spcPts val="0"/>
              </a:spcAft>
            </a:pP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The</a:t>
            </a:r>
            <a:r>
              <a:rPr lang="en-US" b="1" spc="-6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advantages</a:t>
            </a:r>
            <a:r>
              <a:rPr lang="en-US" b="1" spc="-6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4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outsourcing</a:t>
            </a:r>
            <a:r>
              <a:rPr lang="en-US"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a:t>
            </a:r>
            <a:r>
              <a:rPr lang="en-US"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work</a:t>
            </a:r>
            <a:r>
              <a:rPr lang="en-US" b="1" spc="-4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are</a:t>
            </a:r>
            <a:r>
              <a:rPr lang="en-US" b="1" spc="-6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many:</a:t>
            </a:r>
            <a:endParaRPr lang="en-US"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L="742950" marR="758825" lvl="1" indent="-285750" algn="just">
              <a:lnSpc>
                <a:spcPct val="150000"/>
              </a:lnSpc>
              <a:spcBef>
                <a:spcPts val="720"/>
              </a:spcBef>
              <a:spcAft>
                <a:spcPts val="0"/>
              </a:spcAft>
              <a:buClr>
                <a:srgbClr val="231F21"/>
              </a:buClr>
              <a:buSzPts val="1050"/>
              <a:buFont typeface="Georgia" panose="02040502050405020303" pitchFamily="18" charset="0"/>
              <a:buAutoNum type="arabicPeriod"/>
              <a:tabLst>
                <a:tab pos="248158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Cost reduction</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Companies can secure competitive prices for contracted services, especially if the work can be outsourced offshore. Furthermore, overhead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dramatically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cut</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since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longer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services.</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742950" marR="758825" lvl="1" indent="-285750" algn="just">
              <a:lnSpc>
                <a:spcPct val="150000"/>
              </a:lnSpc>
              <a:spcBef>
                <a:spcPts val="190"/>
              </a:spcBef>
              <a:spcAft>
                <a:spcPts val="0"/>
              </a:spcAft>
              <a:buClr>
                <a:srgbClr val="231F21"/>
              </a:buClr>
              <a:buSzPts val="1050"/>
              <a:buFont typeface="Georgia" panose="02040502050405020303" pitchFamily="18" charset="0"/>
              <a:buAutoNum type="arabicPeriod"/>
              <a:tabLst>
                <a:tab pos="248158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Faster project completion</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Not only can work be done more cheaply, but it can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also be done faster. Competitive pricing means more resources for the dollar.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hire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Indian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software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engineers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American software engineer. Furthermore, outsourcing can provide access 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equipment that can accelerate completion of project tasks. For example, by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backhoe </a:t>
            </a:r>
            <a:r>
              <a:rPr lang="en-US"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operater</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you</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accomplish 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hours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what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would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landscaping</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crew four</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days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complete.</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742950" marR="758190" lvl="1" indent="-285750" algn="just">
              <a:lnSpc>
                <a:spcPct val="150000"/>
              </a:lnSpc>
              <a:spcBef>
                <a:spcPts val="190"/>
              </a:spcBef>
              <a:spcAft>
                <a:spcPts val="0"/>
              </a:spcAft>
              <a:buClr>
                <a:srgbClr val="231F21"/>
              </a:buClr>
              <a:buSzPts val="1050"/>
              <a:buFont typeface="Georgia" panose="02040502050405020303" pitchFamily="18" charset="0"/>
              <a:buAutoNum type="arabicPeriod"/>
              <a:tabLst>
                <a:tab pos="248158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High level of expertise</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high level of expertise and technology can be brought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bear</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longer</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keep</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technological</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advances. Instead, it can focus on developing its core competencies and hire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know-how</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relevant</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742950" marR="758825" lvl="1" indent="-285750" algn="just">
              <a:lnSpc>
                <a:spcPct val="150000"/>
              </a:lnSpc>
              <a:spcBef>
                <a:spcPts val="180"/>
              </a:spcBef>
              <a:spcAft>
                <a:spcPts val="0"/>
              </a:spcAft>
              <a:buClr>
                <a:srgbClr val="231F21"/>
              </a:buClr>
              <a:buSzPts val="1050"/>
              <a:buFont typeface="Georgia" panose="02040502050405020303" pitchFamily="18" charset="0"/>
              <a:buAutoNum type="arabicPeriod"/>
              <a:tabLst>
                <a:tab pos="2481580" algn="l"/>
              </a:tabLst>
            </a:pPr>
            <a:r>
              <a:rPr lang="en-US" i="1" spc="-5"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Flexibility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longer</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constrained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wide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combining</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talents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other companies. Small companies can instantly go global by working with</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foreign</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partners.</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402178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366DA-14AA-467A-87DA-D253DF2DBAE1}"/>
              </a:ext>
            </a:extLst>
          </p:cNvPr>
          <p:cNvSpPr>
            <a:spLocks noGrp="1"/>
          </p:cNvSpPr>
          <p:nvPr>
            <p:ph type="title"/>
          </p:nvPr>
        </p:nvSpPr>
        <p:spPr>
          <a:xfrm>
            <a:off x="-609600" y="0"/>
            <a:ext cx="10668000" cy="1107996"/>
          </a:xfrm>
        </p:spPr>
        <p:txBody>
          <a:bodyPr/>
          <a:lstStyle/>
          <a:p>
            <a:pPr marL="1150938" marR="0" lvl="0" defTabSz="914400" rtl="0" eaLnBrk="1" fontAlgn="auto" latinLnBrk="0" hangingPunct="1">
              <a:lnSpc>
                <a:spcPct val="100000"/>
              </a:lnSpc>
              <a:spcBef>
                <a:spcPts val="0"/>
              </a:spcBef>
              <a:spcAft>
                <a:spcPts val="0"/>
              </a:spcAft>
              <a:tabLst/>
              <a:defRPr/>
            </a:pP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The</a:t>
            </a:r>
            <a:r>
              <a:rPr kumimoji="0" lang="en-US" sz="2000" b="1" i="0" u="none" strike="noStrike" kern="1200" cap="none" spc="-4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disadvantages</a:t>
            </a:r>
            <a:r>
              <a:rPr kumimoji="0" lang="en-US" sz="2000" b="1" i="0" u="none" strike="noStrike" kern="1200" cap="none" spc="-3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of</a:t>
            </a:r>
            <a:r>
              <a:rPr kumimoji="0" lang="en-US" sz="2000" b="1" i="0" u="none" strike="noStrike" kern="1200" cap="none" spc="1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outsourcing</a:t>
            </a:r>
            <a:r>
              <a:rPr kumimoji="0" lang="en-US" sz="2000" b="1" i="0" u="none" strike="noStrike" kern="1200" cap="none" spc="-5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project</a:t>
            </a:r>
            <a:r>
              <a:rPr kumimoji="0" lang="en-US" sz="2000" b="1" i="0" u="none" strike="noStrike" kern="1200" cap="none" spc="-4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work</a:t>
            </a:r>
            <a:r>
              <a:rPr kumimoji="0" lang="en-US" sz="2000" b="1" i="0" u="none" strike="noStrike" kern="1200" cap="none" spc="-4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are</a:t>
            </a:r>
            <a:r>
              <a:rPr kumimoji="0" lang="en-US" sz="2000" b="1" i="0" u="none" strike="noStrike" kern="1200" cap="none" spc="-4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less</a:t>
            </a:r>
            <a:r>
              <a:rPr kumimoji="0" lang="en-US" sz="2000" b="1" i="0" u="none" strike="noStrike" kern="1200" cap="none" spc="-3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well</a:t>
            </a:r>
            <a:r>
              <a:rPr kumimoji="0" lang="en-US" sz="2000" b="1" i="0" u="none" strike="noStrike" kern="1200" cap="none" spc="-3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documented:</a:t>
            </a:r>
            <a:r>
              <a:rPr kumimoji="0" lang="en-US" sz="2000" b="1" i="0" u="none" strike="noStrike" kern="1200" cap="none" spc="0" normalizeH="0" baseline="0" noProof="0" dirty="0">
                <a:ln>
                  <a:noFill/>
                </a:ln>
                <a:solidFill>
                  <a:prstClr val="black"/>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r>
            <a:br>
              <a:rPr kumimoji="0" lang="en-US" sz="2000" b="1" i="0" u="none" strike="noStrike" kern="1200" cap="none" spc="0" normalizeH="0" baseline="0" noProof="0" dirty="0">
                <a:ln>
                  <a:noFill/>
                </a:ln>
                <a:solidFill>
                  <a:prstClr val="black"/>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br>
            <a:endParaRPr lang="en-US" b="1" dirty="0">
              <a:highlight>
                <a:srgbClr val="FFFF00"/>
              </a:highlight>
            </a:endParaRPr>
          </a:p>
        </p:txBody>
      </p:sp>
      <p:sp>
        <p:nvSpPr>
          <p:cNvPr id="8" name="TextBox 7">
            <a:extLst>
              <a:ext uri="{FF2B5EF4-FFF2-40B4-BE49-F238E27FC236}">
                <a16:creationId xmlns:a16="http://schemas.microsoft.com/office/drawing/2014/main" id="{0F23DDC6-2EE8-4794-A836-C8CB7BA5DF6A}"/>
              </a:ext>
            </a:extLst>
          </p:cNvPr>
          <p:cNvSpPr txBox="1"/>
          <p:nvPr/>
        </p:nvSpPr>
        <p:spPr>
          <a:xfrm>
            <a:off x="93133" y="762000"/>
            <a:ext cx="10896600" cy="6766789"/>
          </a:xfrm>
          <a:prstGeom prst="rect">
            <a:avLst/>
          </a:prstGeom>
          <a:noFill/>
        </p:spPr>
        <p:txBody>
          <a:bodyPr wrap="square">
            <a:spAutoFit/>
          </a:bodyPr>
          <a:lstStyle/>
          <a:p>
            <a:pPr marL="342900" marR="1071245" lvl="0" indent="-342900" algn="just">
              <a:lnSpc>
                <a:spcPct val="150000"/>
              </a:lnSpc>
              <a:spcBef>
                <a:spcPts val="720"/>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Coordination breakdowns</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Coordination of professionals from different organizations can be challenging, especially if the project work requires close collaboration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mutual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adjustment.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Breakdowns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exacerbated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physical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separation with people working in different buildings, different cities, if not different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countries.</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342900" marR="1071245" lvl="0" indent="-342900" algn="just">
              <a:lnSpc>
                <a:spcPct val="150000"/>
              </a:lnSpc>
              <a:spcBef>
                <a:spcPts val="190"/>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Loss of control</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There is potential loss of control over the project. The core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 depends on other organizations that they have no direct authority over.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While long-term survival of participating organizations depends on performance,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falter when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partner</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fails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342900" marR="1071245" lvl="0" indent="-342900" algn="just">
              <a:lnSpc>
                <a:spcPct val="150000"/>
              </a:lnSpc>
              <a:spcBef>
                <a:spcPts val="190"/>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Conflict</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are more prone to interpersonal conflict since the different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participants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share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values,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priorities,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culture.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which</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essential to project success, can be difficult to forge when interactions are limited,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people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342900" marR="1071880" lvl="0" indent="-342900" algn="just">
              <a:lnSpc>
                <a:spcPct val="150000"/>
              </a:lnSpc>
              <a:spcBef>
                <a:spcPts val="175"/>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Security issues</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Depending on the nature of the project, trade and business se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crets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revealed.</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problematic</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also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competitor.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Confidentiality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companies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 careful when outsourcing processes like payroll, medical transcriptions,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insurance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217431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5175"/>
            <a:chOff x="946403" y="719327"/>
            <a:chExt cx="8166734" cy="765175"/>
          </a:xfrm>
        </p:grpSpPr>
        <p:pic>
          <p:nvPicPr>
            <p:cNvPr id="3" name="object 3"/>
            <p:cNvPicPr/>
            <p:nvPr/>
          </p:nvPicPr>
          <p:blipFill>
            <a:blip r:embed="rId2" cstate="print"/>
            <a:stretch>
              <a:fillRect/>
            </a:stretch>
          </p:blipFill>
          <p:spPr>
            <a:xfrm>
              <a:off x="1003561" y="1479042"/>
              <a:ext cx="8048239" cy="761"/>
            </a:xfrm>
            <a:prstGeom prst="rect">
              <a:avLst/>
            </a:prstGeom>
          </p:spPr>
        </p:pic>
        <p:pic>
          <p:nvPicPr>
            <p:cNvPr id="4" name="object 4"/>
            <p:cNvPicPr/>
            <p:nvPr/>
          </p:nvPicPr>
          <p:blipFill>
            <a:blip r:embed="rId3" cstate="print"/>
            <a:stretch>
              <a:fillRect/>
            </a:stretch>
          </p:blipFill>
          <p:spPr>
            <a:xfrm>
              <a:off x="946403" y="719327"/>
              <a:ext cx="8166354" cy="760476"/>
            </a:xfrm>
            <a:prstGeom prst="rect">
              <a:avLst/>
            </a:prstGeom>
          </p:spPr>
        </p:pic>
        <p:sp>
          <p:nvSpPr>
            <p:cNvPr id="5" name="object 5"/>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1617217" y="855217"/>
            <a:ext cx="6826884" cy="452755"/>
          </a:xfrm>
          <a:prstGeom prst="rect">
            <a:avLst/>
          </a:prstGeom>
        </p:spPr>
        <p:txBody>
          <a:bodyPr vert="horz" wrap="square" lIns="0" tIns="12700" rIns="0" bIns="0" rtlCol="0">
            <a:spAutoFit/>
          </a:bodyPr>
          <a:lstStyle/>
          <a:p>
            <a:pPr marL="12700">
              <a:lnSpc>
                <a:spcPct val="100000"/>
              </a:lnSpc>
              <a:spcBef>
                <a:spcPts val="100"/>
              </a:spcBef>
            </a:pPr>
            <a:r>
              <a:rPr sz="2800" dirty="0"/>
              <a:t>Best</a:t>
            </a:r>
            <a:r>
              <a:rPr sz="2800" spc="-15" dirty="0"/>
              <a:t> </a:t>
            </a:r>
            <a:r>
              <a:rPr sz="2800" dirty="0"/>
              <a:t>Practices</a:t>
            </a:r>
            <a:r>
              <a:rPr sz="2800" spc="-25" dirty="0"/>
              <a:t> </a:t>
            </a:r>
            <a:r>
              <a:rPr sz="2800" dirty="0"/>
              <a:t>in</a:t>
            </a:r>
            <a:r>
              <a:rPr sz="2800" spc="-10" dirty="0"/>
              <a:t> </a:t>
            </a:r>
            <a:r>
              <a:rPr sz="2800" dirty="0"/>
              <a:t>Outsourcing</a:t>
            </a:r>
            <a:r>
              <a:rPr sz="2800" spc="-10" dirty="0"/>
              <a:t> </a:t>
            </a:r>
            <a:r>
              <a:rPr sz="2800" dirty="0"/>
              <a:t>Project</a:t>
            </a:r>
            <a:r>
              <a:rPr sz="2800" spc="-10" dirty="0"/>
              <a:t> </a:t>
            </a:r>
            <a:r>
              <a:rPr sz="2800" spc="-15" dirty="0"/>
              <a:t>Work</a:t>
            </a:r>
            <a:endParaRPr sz="2800"/>
          </a:p>
        </p:txBody>
      </p:sp>
      <p:sp>
        <p:nvSpPr>
          <p:cNvPr id="9" name="object 9"/>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10</a:t>
            </a:fld>
            <a:endParaRPr sz="1000">
              <a:latin typeface="Arial"/>
              <a:cs typeface="Arial"/>
            </a:endParaRPr>
          </a:p>
        </p:txBody>
      </p:sp>
      <p:sp>
        <p:nvSpPr>
          <p:cNvPr id="7" name="object 7"/>
          <p:cNvSpPr txBox="1"/>
          <p:nvPr/>
        </p:nvSpPr>
        <p:spPr>
          <a:xfrm>
            <a:off x="8123173" y="6657846"/>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12.2</a:t>
            </a:r>
            <a:endParaRPr sz="1200">
              <a:latin typeface="Arial"/>
              <a:cs typeface="Arial"/>
            </a:endParaRPr>
          </a:p>
        </p:txBody>
      </p:sp>
      <p:sp>
        <p:nvSpPr>
          <p:cNvPr id="8" name="object 8"/>
          <p:cNvSpPr txBox="1"/>
          <p:nvPr/>
        </p:nvSpPr>
        <p:spPr>
          <a:xfrm>
            <a:off x="1358138" y="1716278"/>
            <a:ext cx="6974205" cy="4231640"/>
          </a:xfrm>
          <a:prstGeom prst="rect">
            <a:avLst/>
          </a:prstGeom>
        </p:spPr>
        <p:txBody>
          <a:bodyPr vert="horz" wrap="square" lIns="0" tIns="195580" rIns="0" bIns="0" rtlCol="0">
            <a:spAutoFit/>
          </a:bodyPr>
          <a:lstStyle/>
          <a:p>
            <a:pPr marL="358140" indent="-346075">
              <a:lnSpc>
                <a:spcPct val="100000"/>
              </a:lnSpc>
              <a:spcBef>
                <a:spcPts val="1540"/>
              </a:spcBef>
              <a:buChar char="•"/>
              <a:tabLst>
                <a:tab pos="358140" algn="l"/>
                <a:tab pos="358775" algn="l"/>
              </a:tabLst>
            </a:pPr>
            <a:r>
              <a:rPr sz="2400" spc="-10" dirty="0">
                <a:latin typeface="Arial"/>
                <a:cs typeface="Arial"/>
              </a:rPr>
              <a:t>Well-defined</a:t>
            </a:r>
            <a:r>
              <a:rPr sz="2400" spc="5" dirty="0">
                <a:latin typeface="Arial"/>
                <a:cs typeface="Arial"/>
              </a:rPr>
              <a:t> </a:t>
            </a:r>
            <a:r>
              <a:rPr sz="2400" spc="-5" dirty="0">
                <a:latin typeface="Arial"/>
                <a:cs typeface="Arial"/>
              </a:rPr>
              <a:t>requirements</a:t>
            </a:r>
            <a:r>
              <a:rPr sz="2400" spc="5" dirty="0">
                <a:latin typeface="Arial"/>
                <a:cs typeface="Arial"/>
              </a:rPr>
              <a:t> </a:t>
            </a:r>
            <a:r>
              <a:rPr sz="2400" spc="-5" dirty="0">
                <a:latin typeface="Arial"/>
                <a:cs typeface="Arial"/>
              </a:rPr>
              <a:t>and procedures.</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Extensive</a:t>
            </a:r>
            <a:r>
              <a:rPr sz="2400" spc="-10" dirty="0">
                <a:latin typeface="Arial"/>
                <a:cs typeface="Arial"/>
              </a:rPr>
              <a:t> </a:t>
            </a:r>
            <a:r>
              <a:rPr sz="2400" dirty="0">
                <a:latin typeface="Arial"/>
                <a:cs typeface="Arial"/>
              </a:rPr>
              <a:t>training</a:t>
            </a:r>
            <a:r>
              <a:rPr sz="2400" spc="5" dirty="0">
                <a:latin typeface="Arial"/>
                <a:cs typeface="Arial"/>
              </a:rPr>
              <a:t> </a:t>
            </a:r>
            <a:r>
              <a:rPr sz="2400" spc="-5" dirty="0">
                <a:latin typeface="Arial"/>
                <a:cs typeface="Arial"/>
              </a:rPr>
              <a:t>and </a:t>
            </a:r>
            <a:r>
              <a:rPr sz="2400" dirty="0">
                <a:latin typeface="Arial"/>
                <a:cs typeface="Arial"/>
              </a:rPr>
              <a:t>team-building</a:t>
            </a:r>
            <a:r>
              <a:rPr sz="2400" spc="10" dirty="0">
                <a:latin typeface="Arial"/>
                <a:cs typeface="Arial"/>
              </a:rPr>
              <a:t> </a:t>
            </a:r>
            <a:r>
              <a:rPr sz="2400" spc="-5" dirty="0">
                <a:latin typeface="Arial"/>
                <a:cs typeface="Arial"/>
              </a:rPr>
              <a:t>activities.</a:t>
            </a:r>
            <a:endParaRPr sz="2400">
              <a:latin typeface="Arial"/>
              <a:cs typeface="Arial"/>
            </a:endParaRPr>
          </a:p>
          <a:p>
            <a:pPr marL="358140" marR="5080" indent="-346075">
              <a:lnSpc>
                <a:spcPct val="100000"/>
              </a:lnSpc>
              <a:spcBef>
                <a:spcPts val="1440"/>
              </a:spcBef>
              <a:buChar char="•"/>
              <a:tabLst>
                <a:tab pos="358140" algn="l"/>
                <a:tab pos="358775" algn="l"/>
              </a:tabLst>
            </a:pPr>
            <a:r>
              <a:rPr sz="2400" spc="-10" dirty="0">
                <a:latin typeface="Arial"/>
                <a:cs typeface="Arial"/>
              </a:rPr>
              <a:t>Well-established</a:t>
            </a:r>
            <a:r>
              <a:rPr sz="2400" spc="10" dirty="0">
                <a:latin typeface="Arial"/>
                <a:cs typeface="Arial"/>
              </a:rPr>
              <a:t> </a:t>
            </a:r>
            <a:r>
              <a:rPr sz="2400" spc="-5" dirty="0">
                <a:latin typeface="Arial"/>
                <a:cs typeface="Arial"/>
              </a:rPr>
              <a:t>conflict</a:t>
            </a:r>
            <a:r>
              <a:rPr sz="2400" spc="-15" dirty="0">
                <a:latin typeface="Arial"/>
                <a:cs typeface="Arial"/>
              </a:rPr>
              <a:t> </a:t>
            </a:r>
            <a:r>
              <a:rPr sz="2400" spc="-5" dirty="0">
                <a:latin typeface="Arial"/>
                <a:cs typeface="Arial"/>
              </a:rPr>
              <a:t>management</a:t>
            </a:r>
            <a:r>
              <a:rPr sz="2400" spc="5" dirty="0">
                <a:latin typeface="Arial"/>
                <a:cs typeface="Arial"/>
              </a:rPr>
              <a:t> </a:t>
            </a:r>
            <a:r>
              <a:rPr sz="2400" spc="-5" dirty="0">
                <a:latin typeface="Arial"/>
                <a:cs typeface="Arial"/>
              </a:rPr>
              <a:t>processes </a:t>
            </a:r>
            <a:r>
              <a:rPr sz="2400" spc="-650" dirty="0">
                <a:latin typeface="Arial"/>
                <a:cs typeface="Arial"/>
              </a:rPr>
              <a:t> </a:t>
            </a:r>
            <a:r>
              <a:rPr sz="2400" spc="-5" dirty="0">
                <a:latin typeface="Arial"/>
                <a:cs typeface="Arial"/>
              </a:rPr>
              <a:t>in</a:t>
            </a:r>
            <a:r>
              <a:rPr sz="2400" spc="-10" dirty="0">
                <a:latin typeface="Arial"/>
                <a:cs typeface="Arial"/>
              </a:rPr>
              <a:t> </a:t>
            </a:r>
            <a:r>
              <a:rPr sz="2400" spc="-5" dirty="0">
                <a:latin typeface="Arial"/>
                <a:cs typeface="Arial"/>
              </a:rPr>
              <a:t>place.</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Frequent</a:t>
            </a:r>
            <a:r>
              <a:rPr sz="2400" dirty="0">
                <a:latin typeface="Arial"/>
                <a:cs typeface="Arial"/>
              </a:rPr>
              <a:t> </a:t>
            </a:r>
            <a:r>
              <a:rPr sz="2400" spc="-5" dirty="0">
                <a:latin typeface="Arial"/>
                <a:cs typeface="Arial"/>
              </a:rPr>
              <a:t>review</a:t>
            </a:r>
            <a:r>
              <a:rPr sz="2400" spc="-10" dirty="0">
                <a:latin typeface="Arial"/>
                <a:cs typeface="Arial"/>
              </a:rPr>
              <a:t> </a:t>
            </a:r>
            <a:r>
              <a:rPr sz="2400" spc="-5" dirty="0">
                <a:latin typeface="Arial"/>
                <a:cs typeface="Arial"/>
              </a:rPr>
              <a:t>and</a:t>
            </a:r>
            <a:r>
              <a:rPr sz="2400" spc="-10" dirty="0">
                <a:latin typeface="Arial"/>
                <a:cs typeface="Arial"/>
              </a:rPr>
              <a:t> </a:t>
            </a:r>
            <a:r>
              <a:rPr sz="2400" spc="-5" dirty="0">
                <a:latin typeface="Arial"/>
                <a:cs typeface="Arial"/>
              </a:rPr>
              <a:t>status</a:t>
            </a:r>
            <a:r>
              <a:rPr sz="2400" spc="-20" dirty="0">
                <a:latin typeface="Arial"/>
                <a:cs typeface="Arial"/>
              </a:rPr>
              <a:t> </a:t>
            </a:r>
            <a:r>
              <a:rPr sz="2400" spc="-5" dirty="0">
                <a:latin typeface="Arial"/>
                <a:cs typeface="Arial"/>
              </a:rPr>
              <a:t>updates.</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Co-location when</a:t>
            </a:r>
            <a:r>
              <a:rPr sz="2400" spc="-20" dirty="0">
                <a:latin typeface="Arial"/>
                <a:cs typeface="Arial"/>
              </a:rPr>
              <a:t> </a:t>
            </a:r>
            <a:r>
              <a:rPr sz="2400" spc="-5" dirty="0">
                <a:latin typeface="Arial"/>
                <a:cs typeface="Arial"/>
              </a:rPr>
              <a:t>needed.</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Fair</a:t>
            </a:r>
            <a:r>
              <a:rPr sz="2400" spc="-25" dirty="0">
                <a:latin typeface="Arial"/>
                <a:cs typeface="Arial"/>
              </a:rPr>
              <a:t> </a:t>
            </a:r>
            <a:r>
              <a:rPr sz="2400" spc="-5" dirty="0">
                <a:latin typeface="Arial"/>
                <a:cs typeface="Arial"/>
              </a:rPr>
              <a:t>and</a:t>
            </a:r>
            <a:r>
              <a:rPr sz="2400" spc="-25" dirty="0">
                <a:latin typeface="Arial"/>
                <a:cs typeface="Arial"/>
              </a:rPr>
              <a:t> </a:t>
            </a:r>
            <a:r>
              <a:rPr sz="2400" spc="-5" dirty="0">
                <a:latin typeface="Arial"/>
                <a:cs typeface="Arial"/>
              </a:rPr>
              <a:t>incentive-laden</a:t>
            </a:r>
            <a:r>
              <a:rPr sz="2400" dirty="0">
                <a:latin typeface="Arial"/>
                <a:cs typeface="Arial"/>
              </a:rPr>
              <a:t> </a:t>
            </a:r>
            <a:r>
              <a:rPr sz="2400" spc="-5" dirty="0">
                <a:latin typeface="Arial"/>
                <a:cs typeface="Arial"/>
              </a:rPr>
              <a:t>contracts.</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Long-term</a:t>
            </a:r>
            <a:r>
              <a:rPr sz="2400" spc="-10" dirty="0">
                <a:latin typeface="Arial"/>
                <a:cs typeface="Arial"/>
              </a:rPr>
              <a:t> </a:t>
            </a:r>
            <a:r>
              <a:rPr sz="2400" spc="-5" dirty="0">
                <a:latin typeface="Arial"/>
                <a:cs typeface="Arial"/>
              </a:rPr>
              <a:t>outsourcing relationships.</a:t>
            </a:r>
            <a:endParaRPr sz="24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09200"/>
          </a:xfrm>
        </p:spPr>
        <p:txBody>
          <a:bodyPr/>
          <a:lstStyle/>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Convincing</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people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professions,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cultures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together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difficult.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requirements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fuzzy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debate,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is even harder. Successful firms are very careful in selecting the work to be out-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choose 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only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measurable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outcomes.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hire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electric</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install</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heating and air-conditioning systems, electronic firms use design firms to fabricate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enclosures for their products, and software development teams outsource the test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ing of versions of their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programs. In all of these cases, the technical requirements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spelled out in detail. Even so, communicating requirements can be trouble-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 especially with foreign providers, and extra care has to be taken to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 that expectations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understood.</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
        <p:nvSpPr>
          <p:cNvPr id="5" name="TextBox 4">
            <a:extLst>
              <a:ext uri="{FF2B5EF4-FFF2-40B4-BE49-F238E27FC236}">
                <a16:creationId xmlns:a16="http://schemas.microsoft.com/office/drawing/2014/main" id="{35D8B152-52D8-46F8-934D-59F9CA722A2B}"/>
              </a:ext>
            </a:extLst>
          </p:cNvPr>
          <p:cNvSpPr txBox="1"/>
          <p:nvPr/>
        </p:nvSpPr>
        <p:spPr>
          <a:xfrm>
            <a:off x="304800" y="762001"/>
            <a:ext cx="8077200" cy="400110"/>
          </a:xfrm>
          <a:prstGeom prst="rect">
            <a:avLst/>
          </a:prstGeom>
          <a:noFill/>
        </p:spPr>
        <p:txBody>
          <a:bodyPr wrap="square">
            <a:spAutoFit/>
          </a:bodyPr>
          <a:lstStyle/>
          <a:p>
            <a:pPr marL="2325370" marR="0" algn="just">
              <a:spcBef>
                <a:spcPts val="950"/>
              </a:spcBef>
              <a:spcAft>
                <a:spcPts val="0"/>
              </a:spcAft>
            </a:pPr>
            <a:r>
              <a:rPr lang="en-US" sz="2000" b="1" dirty="0">
                <a:solidFill>
                  <a:schemeClr val="bg1"/>
                </a:solidFill>
                <a:effectLst/>
                <a:latin typeface="Calibri" panose="020F0502020204030204" pitchFamily="34" charset="0"/>
                <a:ea typeface="Calibri" panose="020F0502020204030204" pitchFamily="34" charset="0"/>
              </a:rPr>
              <a:t>Well-Defined</a:t>
            </a:r>
            <a:r>
              <a:rPr lang="en-US" sz="2000" b="1" spc="95" dirty="0">
                <a:solidFill>
                  <a:schemeClr val="bg1"/>
                </a:solidFill>
                <a:effectLst/>
                <a:latin typeface="Calibri" panose="020F0502020204030204" pitchFamily="34" charset="0"/>
                <a:ea typeface="Calibri" panose="020F0502020204030204" pitchFamily="34" charset="0"/>
              </a:rPr>
              <a:t> </a:t>
            </a:r>
            <a:r>
              <a:rPr lang="en-US" sz="2000" b="1" dirty="0">
                <a:solidFill>
                  <a:schemeClr val="bg1"/>
                </a:solidFill>
                <a:effectLst/>
                <a:latin typeface="Calibri" panose="020F0502020204030204" pitchFamily="34" charset="0"/>
                <a:ea typeface="Calibri" panose="020F0502020204030204" pitchFamily="34" charset="0"/>
              </a:rPr>
              <a:t>Requirements</a:t>
            </a:r>
            <a:r>
              <a:rPr lang="en-US" sz="2000" b="1" spc="90" dirty="0">
                <a:solidFill>
                  <a:schemeClr val="bg1"/>
                </a:solidFill>
                <a:effectLst/>
                <a:latin typeface="Calibri" panose="020F0502020204030204" pitchFamily="34" charset="0"/>
                <a:ea typeface="Calibri" panose="020F0502020204030204" pitchFamily="34" charset="0"/>
              </a:rPr>
              <a:t> </a:t>
            </a:r>
            <a:r>
              <a:rPr lang="en-US" sz="2000" b="1" dirty="0">
                <a:solidFill>
                  <a:schemeClr val="bg1"/>
                </a:solidFill>
                <a:effectLst/>
                <a:latin typeface="Calibri" panose="020F0502020204030204" pitchFamily="34" charset="0"/>
                <a:ea typeface="Calibri" panose="020F0502020204030204" pitchFamily="34" charset="0"/>
              </a:rPr>
              <a:t>and</a:t>
            </a:r>
            <a:r>
              <a:rPr lang="en-US" sz="2000" b="1" spc="100" dirty="0">
                <a:solidFill>
                  <a:schemeClr val="bg1"/>
                </a:solidFill>
                <a:effectLst/>
                <a:latin typeface="Calibri" panose="020F0502020204030204" pitchFamily="34" charset="0"/>
                <a:ea typeface="Calibri" panose="020F0502020204030204" pitchFamily="34" charset="0"/>
              </a:rPr>
              <a:t> </a:t>
            </a:r>
            <a:r>
              <a:rPr lang="en-US" sz="2000" b="1" dirty="0">
                <a:solidFill>
                  <a:schemeClr val="bg1"/>
                </a:solidFill>
                <a:effectLst/>
                <a:latin typeface="Calibri" panose="020F0502020204030204" pitchFamily="34" charset="0"/>
                <a:ea typeface="Calibri" panose="020F0502020204030204" pitchFamily="34" charset="0"/>
              </a:rPr>
              <a:t>Procedures</a:t>
            </a:r>
          </a:p>
        </p:txBody>
      </p:sp>
    </p:spTree>
    <p:extLst>
      <p:ext uri="{BB962C8B-B14F-4D97-AF65-F5344CB8AC3E}">
        <p14:creationId xmlns:p14="http://schemas.microsoft.com/office/powerpoint/2010/main" val="1290231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47673"/>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Too often managers become preoccupied with the plans and technical challenges of the project and assume that people issues will work themselves out over time. Smart firms recognize that people issues are as important, if not more important than technical issues. They train their personnel to work effectively with people from other organizations and countries. This training is pervasive. It is not limited to management but involves all the people, at all levels, who interact with and are dependent upon outsourcers. Whether in a general class on negotiation or a specific one on working with Chinese programmers, team members are provided with</a:t>
            </a:r>
            <a:r>
              <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theoretical understanding of the barriers to collaboration as well as the skills and procedures to be successful.</a:t>
            </a:r>
          </a:p>
          <a:p>
            <a:endParaRPr lang="en-US" dirty="0"/>
          </a:p>
        </p:txBody>
      </p:sp>
      <p:sp>
        <p:nvSpPr>
          <p:cNvPr id="5" name="TextBox 4">
            <a:extLst>
              <a:ext uri="{FF2B5EF4-FFF2-40B4-BE49-F238E27FC236}">
                <a16:creationId xmlns:a16="http://schemas.microsoft.com/office/drawing/2014/main" id="{35D8B152-52D8-46F8-934D-59F9CA722A2B}"/>
              </a:ext>
            </a:extLst>
          </p:cNvPr>
          <p:cNvSpPr txBox="1"/>
          <p:nvPr/>
        </p:nvSpPr>
        <p:spPr>
          <a:xfrm>
            <a:off x="-381000" y="762001"/>
            <a:ext cx="8763000" cy="461665"/>
          </a:xfrm>
          <a:prstGeom prst="rect">
            <a:avLst/>
          </a:prstGeom>
          <a:noFill/>
        </p:spPr>
        <p:txBody>
          <a:bodyPr wrap="square">
            <a:spAutoFit/>
          </a:bodyPr>
          <a:lstStyle/>
          <a:p>
            <a:pPr marL="2325370" marR="0" algn="just">
              <a:spcBef>
                <a:spcPts val="950"/>
              </a:spcBef>
              <a:spcAft>
                <a:spcPts val="0"/>
              </a:spcAft>
            </a:pPr>
            <a:r>
              <a:rPr lang="en-US" sz="2400" b="1">
                <a:solidFill>
                  <a:schemeClr val="bg1"/>
                </a:solidFill>
                <a:effectLst/>
                <a:latin typeface="Calibri" panose="020F0502020204030204" pitchFamily="34" charset="0"/>
                <a:ea typeface="Calibri" panose="020F0502020204030204" pitchFamily="34" charset="0"/>
              </a:rPr>
              <a:t>Extensive Training and Team-Building Activities</a:t>
            </a:r>
            <a:endParaRPr lang="en-US" sz="2400" b="1" dirty="0">
              <a:solidFill>
                <a:schemeClr val="bg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5264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59920"/>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Escalation is the primary control mechanism for dealing with and resolving problems. The basic principle is that problems should be resolved at the lowest level within a set time limit (say, 24 hours), or they are “escalated” to the next level of management. If so, the principals have the same time limit to resolve the problem, or it gets passed on to the next higher level. No action is not an option. Nor can one participant force concessions from the other by simply delaying the decision. There is no shame in pushing significant problems up the hierarchy; at the same time, managers should be quick to point out to subordinates those problems or questions that they should have been able to resolve on their own.</a:t>
            </a: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dirty="0">
                <a:solidFill>
                  <a:schemeClr val="tx1"/>
                </a:solidFill>
                <a:latin typeface="Georgia "/>
              </a:rPr>
              <a:t>In addition, principled negotiation is the norm for resolving problems and reaching agreements. This approach, which emphasizes collaborative problem solving</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1"/>
            <a:ext cx="10210800" cy="461665"/>
          </a:xfrm>
          <a:prstGeom prst="rect">
            <a:avLst/>
          </a:prstGeom>
          <a:noFill/>
        </p:spPr>
        <p:txBody>
          <a:bodyPr wrap="square">
            <a:spAutoFit/>
          </a:bodyPr>
          <a:lstStyle/>
          <a:p>
            <a:pPr marL="2325370" marR="0" algn="just">
              <a:spcBef>
                <a:spcPts val="950"/>
              </a:spcBef>
              <a:spcAft>
                <a:spcPts val="0"/>
              </a:spcAft>
            </a:pPr>
            <a:r>
              <a:rPr lang="en-US" sz="2400" b="1" dirty="0">
                <a:solidFill>
                  <a:schemeClr val="bg1"/>
                </a:solidFill>
                <a:effectLst/>
                <a:latin typeface="Calibri" panose="020F0502020204030204" pitchFamily="34" charset="0"/>
                <a:ea typeface="Calibri" panose="020F0502020204030204" pitchFamily="34" charset="0"/>
              </a:rPr>
              <a:t>Well-Established Conflict Management Processes in Place</a:t>
            </a:r>
          </a:p>
        </p:txBody>
      </p:sp>
    </p:spTree>
    <p:extLst>
      <p:ext uri="{BB962C8B-B14F-4D97-AF65-F5344CB8AC3E}">
        <p14:creationId xmlns:p14="http://schemas.microsoft.com/office/powerpoint/2010/main" val="37016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4175887"/>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managers and other key personnel from all involved organizations meet on a regular basis to review and assess project performance. Collaborating as partners is considered a legitimate project priority which is assessed along with time, cost, and performance. Teamwork, communication, and timely problem resolution are evaluated. This provides a forum for identifying problems not only with the project but also with working relationships so that they can be resolved quickly and appropriately.</a:t>
            </a: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 and more companies are using </a:t>
            </a:r>
            <a:r>
              <a:rPr lang="en-US" sz="20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online surveys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collect data from all project participants about the quality of working relations. </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461665"/>
          </a:xfrm>
          <a:prstGeom prst="rect">
            <a:avLst/>
          </a:prstGeom>
          <a:noFill/>
        </p:spPr>
        <p:txBody>
          <a:bodyPr wrap="square">
            <a:spAutoFit/>
          </a:bodyPr>
          <a:lstStyle/>
          <a:p>
            <a:pPr marL="2325370" marR="0" algn="ctr">
              <a:spcBef>
                <a:spcPts val="950"/>
              </a:spcBef>
              <a:spcAft>
                <a:spcPts val="0"/>
              </a:spcAft>
            </a:pPr>
            <a:r>
              <a:rPr lang="en-US" sz="2400" b="1" dirty="0">
                <a:solidFill>
                  <a:schemeClr val="bg1"/>
                </a:solidFill>
                <a:effectLst/>
                <a:latin typeface="Calibri" panose="020F0502020204030204" pitchFamily="34" charset="0"/>
                <a:ea typeface="Calibri" panose="020F0502020204030204" pitchFamily="34" charset="0"/>
              </a:rPr>
              <a:t>Frequent Review and Status Updates</a:t>
            </a:r>
          </a:p>
        </p:txBody>
      </p:sp>
    </p:spTree>
    <p:extLst>
      <p:ext uri="{BB962C8B-B14F-4D97-AF65-F5344CB8AC3E}">
        <p14:creationId xmlns:p14="http://schemas.microsoft.com/office/powerpoint/2010/main" val="3606579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62C9A-F140-485A-82BD-61314A565DF6}"/>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1D444CA1-FD43-4DF9-AA66-B951E47A587D}"/>
              </a:ext>
            </a:extLst>
          </p:cNvPr>
          <p:cNvSpPr>
            <a:spLocks noGrp="1"/>
          </p:cNvSpPr>
          <p:nvPr>
            <p:ph type="body" idx="1"/>
          </p:nvPr>
        </p:nvSpPr>
        <p:spPr/>
        <p:txBody>
          <a:bodyPr/>
          <a:lstStyle/>
          <a:p>
            <a:endParaRPr lang="en-US"/>
          </a:p>
        </p:txBody>
      </p:sp>
      <p:pic>
        <p:nvPicPr>
          <p:cNvPr id="5" name="Picture 4">
            <a:extLst>
              <a:ext uri="{FF2B5EF4-FFF2-40B4-BE49-F238E27FC236}">
                <a16:creationId xmlns:a16="http://schemas.microsoft.com/office/drawing/2014/main" id="{D7D8B0FB-1264-4AEC-B5C9-9A51AE11D6CD}"/>
              </a:ext>
            </a:extLst>
          </p:cNvPr>
          <p:cNvPicPr>
            <a:picLocks noChangeAspect="1"/>
          </p:cNvPicPr>
          <p:nvPr/>
        </p:nvPicPr>
        <p:blipFill>
          <a:blip r:embed="rId2"/>
          <a:stretch>
            <a:fillRect/>
          </a:stretch>
        </p:blipFill>
        <p:spPr>
          <a:xfrm>
            <a:off x="152400" y="600074"/>
            <a:ext cx="9906000" cy="7172325"/>
          </a:xfrm>
          <a:prstGeom prst="rect">
            <a:avLst/>
          </a:prstGeom>
        </p:spPr>
      </p:pic>
      <p:sp>
        <p:nvSpPr>
          <p:cNvPr id="9" name="TextBox 8">
            <a:extLst>
              <a:ext uri="{FF2B5EF4-FFF2-40B4-BE49-F238E27FC236}">
                <a16:creationId xmlns:a16="http://schemas.microsoft.com/office/drawing/2014/main" id="{00B0D909-CE5F-431F-9BD9-7CE7C0F2A64A}"/>
              </a:ext>
            </a:extLst>
          </p:cNvPr>
          <p:cNvSpPr txBox="1"/>
          <p:nvPr/>
        </p:nvSpPr>
        <p:spPr>
          <a:xfrm>
            <a:off x="993140" y="0"/>
            <a:ext cx="8379460" cy="738664"/>
          </a:xfrm>
          <a:prstGeom prst="rect">
            <a:avLst/>
          </a:prstGeom>
          <a:noFill/>
        </p:spPr>
        <p:txBody>
          <a:bodyPr wrap="square">
            <a:spAutoFit/>
          </a:bodyPr>
          <a:lstStyle/>
          <a:p>
            <a:r>
              <a:rPr lang="en-US" sz="2400" b="1" dirty="0">
                <a:highlight>
                  <a:srgbClr val="FFFF00"/>
                </a:highlight>
              </a:rPr>
              <a:t>Sample Online Survey </a:t>
            </a:r>
          </a:p>
          <a:p>
            <a:endParaRPr lang="en-US" dirty="0"/>
          </a:p>
        </p:txBody>
      </p:sp>
    </p:spTree>
    <p:extLst>
      <p:ext uri="{BB962C8B-B14F-4D97-AF65-F5344CB8AC3E}">
        <p14:creationId xmlns:p14="http://schemas.microsoft.com/office/powerpoint/2010/main" val="513865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4599080"/>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 of the best ways to overcome interorganizational friction is to have people from each organization working side by side on the project. Smart companies rent or make available the necessary accommodations so that all key project personnel can work collectively together. This allows the high degree of face-to-face interaction needed to coordinate activities, solve difficult problems, and form a common bond. This is especially relevant for complex projects in which close collaboration from different parties is required to be successful. For example, the U.S government pro- vides housing and common office space for all key contractors responsible for developing disaster response plans.</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461665"/>
          </a:xfrm>
          <a:prstGeom prst="rect">
            <a:avLst/>
          </a:prstGeom>
          <a:noFill/>
        </p:spPr>
        <p:txBody>
          <a:bodyPr wrap="square">
            <a:spAutoFit/>
          </a:bodyPr>
          <a:lstStyle/>
          <a:p>
            <a:pPr marL="2325370" marR="0" algn="ctr">
              <a:spcBef>
                <a:spcPts val="950"/>
              </a:spcBef>
              <a:spcAft>
                <a:spcPts val="0"/>
              </a:spcAft>
            </a:pPr>
            <a:r>
              <a:rPr lang="en-US" sz="2400" b="1" dirty="0">
                <a:solidFill>
                  <a:schemeClr val="bg1"/>
                </a:solidFill>
                <a:effectLst/>
                <a:latin typeface="Calibri" panose="020F0502020204030204" pitchFamily="34" charset="0"/>
                <a:ea typeface="Calibri" panose="020F0502020204030204" pitchFamily="34" charset="0"/>
              </a:rPr>
              <a:t>Co-Location When Needed</a:t>
            </a:r>
          </a:p>
        </p:txBody>
      </p:sp>
    </p:spTree>
    <p:extLst>
      <p:ext uri="{BB962C8B-B14F-4D97-AF65-F5344CB8AC3E}">
        <p14:creationId xmlns:p14="http://schemas.microsoft.com/office/powerpoint/2010/main" val="3897320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60881"/>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negotiating contracts, the goal is to reach a fair deal for all involved. Managers recognize that cohesion and cooperation is undermined if one party feels he or she is being unfairly treated by others. They also realize that negotiating the best deal in terms of price can come back to haunt them with shoddy work and change order gouging.</a:t>
            </a: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Performance-based contracts, in which significant incentives are established based on priorities of the project, are becoming increasingly popular. For exam- </a:t>
            </a:r>
            <a:r>
              <a:rPr lang="en-US" sz="2000" spc="-10"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ple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if time is critical, then contractors accrue payoffs for beating deadlines; if scope is critical, then bonuses are issued for exceeding performance expectations. At the same time contractors are held accountable with penalty clauses for failure to perform up to standard, meet deadlines, and/or control costs.</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579069"/>
          </a:xfrm>
          <a:prstGeom prst="rect">
            <a:avLst/>
          </a:prstGeom>
          <a:noFill/>
        </p:spPr>
        <p:txBody>
          <a:bodyPr wrap="square">
            <a:spAutoFit/>
          </a:bodyPr>
          <a:lstStyle/>
          <a:p>
            <a:pPr marL="2325370" marR="757555" algn="ctr">
              <a:lnSpc>
                <a:spcPct val="150000"/>
              </a:lnSpc>
              <a:spcBef>
                <a:spcPts val="345"/>
              </a:spcBef>
              <a:spcAft>
                <a:spcPts val="0"/>
              </a:spcAft>
            </a:pPr>
            <a:r>
              <a:rPr lang="en-US" sz="2400" b="1" spc="-10" dirty="0">
                <a:solidFill>
                  <a:schemeClr val="bg1"/>
                </a:solidFill>
                <a:effectLst/>
                <a:latin typeface="Georgia" panose="02040502050405020303" pitchFamily="18" charset="0"/>
                <a:ea typeface="Georgia" panose="02040502050405020303" pitchFamily="18" charset="0"/>
                <a:cs typeface="Georgia" panose="02040502050405020303" pitchFamily="18" charset="0"/>
              </a:rPr>
              <a:t>Fair and Incentive-Laden Contracts</a:t>
            </a:r>
          </a:p>
        </p:txBody>
      </p:sp>
    </p:spTree>
    <p:extLst>
      <p:ext uri="{BB962C8B-B14F-4D97-AF65-F5344CB8AC3E}">
        <p14:creationId xmlns:p14="http://schemas.microsoft.com/office/powerpoint/2010/main" val="2381039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6599627"/>
          </a:xfrm>
        </p:spPr>
        <p:txBody>
          <a:bodyPr/>
          <a:lstStyle/>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 companies recognize that major benefits can be enjoyed when outsourcing arrangements extend across multiple projects and are long term. For example, Corning and Toyota are among the many firms that have forged a network of long-term strategic partnerships with their suppliers. Among the many advantages for establishing a long- term partnership are the following:</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 administrative costs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costs associated with bidding and selecting a contractor are eliminated. Contract administration costs are reduced as partners become knowledgeable of their counterpart’s legal concerns.</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 efficient utilization of resources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 have a known forecast of work while owners are able to concentrate their workforce on core businesses and avoid the demanding swings of project support.</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579069"/>
          </a:xfrm>
          <a:prstGeom prst="rect">
            <a:avLst/>
          </a:prstGeom>
          <a:noFill/>
        </p:spPr>
        <p:txBody>
          <a:bodyPr wrap="square">
            <a:spAutoFit/>
          </a:bodyPr>
          <a:lstStyle/>
          <a:p>
            <a:pPr marL="2325370" marR="757555" algn="ctr">
              <a:lnSpc>
                <a:spcPct val="150000"/>
              </a:lnSpc>
              <a:spcBef>
                <a:spcPts val="345"/>
              </a:spcBef>
              <a:spcAft>
                <a:spcPts val="0"/>
              </a:spcAft>
            </a:pPr>
            <a:r>
              <a:rPr lang="en-US" sz="2400" b="1" spc="-10" dirty="0">
                <a:solidFill>
                  <a:schemeClr val="bg1"/>
                </a:solidFill>
                <a:effectLst/>
                <a:latin typeface="Georgia" panose="02040502050405020303" pitchFamily="18" charset="0"/>
                <a:ea typeface="Georgia" panose="02040502050405020303" pitchFamily="18" charset="0"/>
                <a:cs typeface="Georgia" panose="02040502050405020303" pitchFamily="18" charset="0"/>
              </a:rPr>
              <a:t>Long-Term Outsourcing Relationships</a:t>
            </a:r>
          </a:p>
        </p:txBody>
      </p:sp>
    </p:spTree>
    <p:extLst>
      <p:ext uri="{BB962C8B-B14F-4D97-AF65-F5344CB8AC3E}">
        <p14:creationId xmlns:p14="http://schemas.microsoft.com/office/powerpoint/2010/main" val="4032976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214633"/>
          </a:xfrm>
        </p:spPr>
        <p:txBody>
          <a:bodyPr/>
          <a:lstStyle/>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Improved communication—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partners gain experience with each other, they develop a common language and perspective, which reduces misunderstanding and enhances collaboration.</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Improved innovation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partners are able to discuss innovation and associated  risks in a more open manner and share risks and rewards fairly.</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Improved performance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 time partners become more familiar with each other’s standards and expectations and are able to apply lessons learned from previous projects to current projects.</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579069"/>
          </a:xfrm>
          <a:prstGeom prst="rect">
            <a:avLst/>
          </a:prstGeom>
          <a:noFill/>
        </p:spPr>
        <p:txBody>
          <a:bodyPr wrap="square">
            <a:spAutoFit/>
          </a:bodyPr>
          <a:lstStyle/>
          <a:p>
            <a:pPr marL="2325370" marR="757555" algn="ctr">
              <a:lnSpc>
                <a:spcPct val="150000"/>
              </a:lnSpc>
              <a:spcBef>
                <a:spcPts val="345"/>
              </a:spcBef>
              <a:spcAft>
                <a:spcPts val="0"/>
              </a:spcAft>
            </a:pPr>
            <a:r>
              <a:rPr lang="en-US" sz="2400" b="1" spc="-10" dirty="0">
                <a:solidFill>
                  <a:schemeClr val="bg1"/>
                </a:solidFill>
                <a:effectLst/>
                <a:latin typeface="Georgia" panose="02040502050405020303" pitchFamily="18" charset="0"/>
                <a:ea typeface="Georgia" panose="02040502050405020303" pitchFamily="18" charset="0"/>
                <a:cs typeface="Georgia" panose="02040502050405020303" pitchFamily="18" charset="0"/>
              </a:rPr>
              <a:t>Long-Term Outsourcing Relationships</a:t>
            </a:r>
          </a:p>
        </p:txBody>
      </p:sp>
    </p:spTree>
    <p:extLst>
      <p:ext uri="{BB962C8B-B14F-4D97-AF65-F5344CB8AC3E}">
        <p14:creationId xmlns:p14="http://schemas.microsoft.com/office/powerpoint/2010/main" val="40932238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483233" y="836930"/>
            <a:ext cx="7091933" cy="492443"/>
          </a:xfrm>
        </p:spPr>
        <p:txBody>
          <a:bodyPr/>
          <a:lstStyle/>
          <a:p>
            <a:pPr algn="ctr"/>
            <a:r>
              <a:rPr lang="en-US"/>
              <a:t>Principled Negotiation</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993140" y="1612685"/>
            <a:ext cx="8072119" cy="3877985"/>
          </a:xfrm>
        </p:spPr>
        <p:txBody>
          <a:bodyPr/>
          <a:lstStyle/>
          <a:p>
            <a:pPr>
              <a:lnSpc>
                <a:spcPct val="200000"/>
              </a:lnSpc>
            </a:pPr>
            <a:r>
              <a:rPr lang="en-US" dirty="0">
                <a:solidFill>
                  <a:schemeClr val="tx1"/>
                </a:solidFill>
              </a:rPr>
              <a:t>1.	Separate the people from the problem</a:t>
            </a:r>
          </a:p>
          <a:p>
            <a:pPr>
              <a:lnSpc>
                <a:spcPct val="200000"/>
              </a:lnSpc>
            </a:pPr>
            <a:r>
              <a:rPr lang="en-US" dirty="0">
                <a:solidFill>
                  <a:schemeClr val="tx1"/>
                </a:solidFill>
              </a:rPr>
              <a:t>2.	Focus on interests, not positions</a:t>
            </a:r>
          </a:p>
          <a:p>
            <a:pPr>
              <a:lnSpc>
                <a:spcPct val="200000"/>
              </a:lnSpc>
            </a:pPr>
            <a:r>
              <a:rPr lang="en-US" dirty="0">
                <a:solidFill>
                  <a:schemeClr val="tx1"/>
                </a:solidFill>
              </a:rPr>
              <a:t>3.	Invent options for mutual gain</a:t>
            </a:r>
          </a:p>
          <a:p>
            <a:pPr>
              <a:lnSpc>
                <a:spcPct val="200000"/>
              </a:lnSpc>
            </a:pPr>
            <a:r>
              <a:rPr lang="en-US" dirty="0">
                <a:solidFill>
                  <a:schemeClr val="tx1"/>
                </a:solidFill>
              </a:rPr>
              <a:t>4.	When possible, use objective criteria</a:t>
            </a:r>
          </a:p>
          <a:p>
            <a:endParaRPr lang="en-US" dirty="0"/>
          </a:p>
        </p:txBody>
      </p:sp>
    </p:spTree>
    <p:extLst>
      <p:ext uri="{BB962C8B-B14F-4D97-AF65-F5344CB8AC3E}">
        <p14:creationId xmlns:p14="http://schemas.microsoft.com/office/powerpoint/2010/main" val="1160629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066801" y="836930"/>
            <a:ext cx="7508366" cy="984885"/>
          </a:xfrm>
        </p:spPr>
        <p:txBody>
          <a:bodyPr/>
          <a:lstStyle/>
          <a:p>
            <a:pPr algn="ctr"/>
            <a:r>
              <a:rPr lang="en-US" dirty="0"/>
              <a:t>1. Separate the People from the Problem</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12685"/>
            <a:ext cx="9601200" cy="6729727"/>
          </a:xfrm>
        </p:spPr>
        <p:txBody>
          <a:bodyPr/>
          <a:lstStyle/>
          <a:p>
            <a:pPr algn="just">
              <a:lnSpc>
                <a:spcPct val="150000"/>
              </a:lnSpc>
            </a:pPr>
            <a:r>
              <a:rPr lang="en-US" sz="2000" dirty="0">
                <a:solidFill>
                  <a:schemeClr val="tx1"/>
                </a:solidFill>
              </a:rPr>
              <a:t>Too often personal relations become entangled with the substantive issues under consideration. Instead of attacking the problem(s), people attack each other. Once people feel attacked or threatened their energy naturally goes to defending them- selves, and not to solving the problem. The key, then, is to focus on the problem—not the other person—during the negotiation. Avoid personalizing the negotiation and framing the negotiation as a contest. Instead, try to keep the focus on the problem to be resolved. In Fisher and </a:t>
            </a:r>
            <a:r>
              <a:rPr lang="en-US" sz="2000" dirty="0" err="1">
                <a:solidFill>
                  <a:schemeClr val="tx1"/>
                </a:solidFill>
              </a:rPr>
              <a:t>Ury’s</a:t>
            </a:r>
            <a:r>
              <a:rPr lang="en-US" sz="2000" dirty="0">
                <a:solidFill>
                  <a:schemeClr val="tx1"/>
                </a:solidFill>
              </a:rPr>
              <a:t> words: Be hard on the problem, soft on the people.</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By keeping the focus on the issues and not the personalities, negotiators are better able to let the other person blow off steam. On important problems it is not uncommon for people to become upset, frustrated, and angry. However, one angry attack produces an angry counterattack, and the discussion quickly escalates into a heated argument, an emotional chain reaction.</a:t>
            </a:r>
          </a:p>
          <a:p>
            <a:pPr>
              <a:lnSpc>
                <a:spcPct val="200000"/>
              </a:lnSpc>
            </a:pPr>
            <a:endParaRPr lang="en-US" dirty="0"/>
          </a:p>
        </p:txBody>
      </p:sp>
    </p:spTree>
    <p:extLst>
      <p:ext uri="{BB962C8B-B14F-4D97-AF65-F5344CB8AC3E}">
        <p14:creationId xmlns:p14="http://schemas.microsoft.com/office/powerpoint/2010/main" val="549618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483233" y="836930"/>
            <a:ext cx="7091933" cy="492443"/>
          </a:xfrm>
        </p:spPr>
        <p:txBody>
          <a:bodyPr/>
          <a:lstStyle/>
          <a:p>
            <a:pPr algn="ctr"/>
            <a:r>
              <a:rPr lang="en-US" dirty="0"/>
              <a:t>2.	Focus on Interests, Not Positions</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76400"/>
            <a:ext cx="9677400" cy="5944641"/>
          </a:xfrm>
        </p:spPr>
        <p:txBody>
          <a:bodyPr/>
          <a:lstStyle/>
          <a:p>
            <a:pPr algn="just">
              <a:lnSpc>
                <a:spcPct val="150000"/>
              </a:lnSpc>
            </a:pPr>
            <a:r>
              <a:rPr lang="en-US" sz="2000" dirty="0">
                <a:solidFill>
                  <a:schemeClr val="tx1"/>
                </a:solidFill>
              </a:rPr>
              <a:t>Negotiations often stall when people focus on positions:</a:t>
            </a:r>
          </a:p>
          <a:p>
            <a:pPr algn="just">
              <a:lnSpc>
                <a:spcPct val="150000"/>
              </a:lnSpc>
            </a:pPr>
            <a:r>
              <a:rPr lang="en-US" sz="2000" dirty="0">
                <a:solidFill>
                  <a:schemeClr val="tx1"/>
                </a:solidFill>
              </a:rPr>
              <a:t>I’m willing to pay $10,000. No, it will cost $15,000.</a:t>
            </a:r>
          </a:p>
          <a:p>
            <a:pPr algn="just">
              <a:lnSpc>
                <a:spcPct val="150000"/>
              </a:lnSpc>
            </a:pPr>
            <a:r>
              <a:rPr lang="en-US" sz="2000" dirty="0">
                <a:solidFill>
                  <a:schemeClr val="tx1"/>
                </a:solidFill>
              </a:rPr>
              <a:t>I need it done by Monday. That’s impossible, we can’t have it ready until Wednesday.</a:t>
            </a:r>
          </a:p>
          <a:p>
            <a:pPr algn="just">
              <a:lnSpc>
                <a:spcPct val="150000"/>
              </a:lnSpc>
            </a:pPr>
            <a:r>
              <a:rPr lang="en-US" sz="2000" dirty="0">
                <a:solidFill>
                  <a:schemeClr val="tx1"/>
                </a:solidFill>
              </a:rPr>
              <a:t>While such interchanges are common during preliminary discussions, managers must prevent this initial posturing from becoming polarized. When such positions are stated, attacked, and then defended, each party figuratively begins to draw a line he or she will not cross. This line creates a win/lose scenario in which someone has to lose by crossing the line in order to reach an agreement. As such, the negotiations can become a war of wills, with concessions being seen as a loss of face.</a:t>
            </a:r>
          </a:p>
          <a:p>
            <a:pPr algn="just">
              <a:lnSpc>
                <a:spcPct val="150000"/>
              </a:lnSpc>
            </a:pPr>
            <a:r>
              <a:rPr lang="en-US" sz="2000" dirty="0">
                <a:solidFill>
                  <a:schemeClr val="tx1"/>
                </a:solidFill>
              </a:rPr>
              <a:t>The key is to focus on the interests behind your positions (what you are trying to achieve) and separate these goals from your ego as best you can. Not only should you be driven by your interests, but you should try to identify the interests of the other party. </a:t>
            </a:r>
            <a:endParaRPr lang="en-US" sz="2000" dirty="0"/>
          </a:p>
        </p:txBody>
      </p:sp>
    </p:spTree>
    <p:extLst>
      <p:ext uri="{BB962C8B-B14F-4D97-AF65-F5344CB8AC3E}">
        <p14:creationId xmlns:p14="http://schemas.microsoft.com/office/powerpoint/2010/main" val="150397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483233" y="836930"/>
            <a:ext cx="7091933" cy="492443"/>
          </a:xfrm>
        </p:spPr>
        <p:txBody>
          <a:bodyPr/>
          <a:lstStyle/>
          <a:p>
            <a:pPr algn="ctr"/>
            <a:r>
              <a:rPr lang="en-US" dirty="0"/>
              <a:t>3.	Invent Options for Mutual Gain</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76400"/>
            <a:ext cx="9677400" cy="5021311"/>
          </a:xfrm>
        </p:spPr>
        <p:txBody>
          <a:bodyPr/>
          <a:lstStyle/>
          <a:p>
            <a:pPr algn="just">
              <a:lnSpc>
                <a:spcPct val="150000"/>
              </a:lnSpc>
            </a:pPr>
            <a:r>
              <a:rPr lang="en-US" sz="2000" dirty="0">
                <a:solidFill>
                  <a:schemeClr val="tx1"/>
                </a:solidFill>
              </a:rPr>
              <a:t>Once the individuals involved have identified their interests, then they can explore options for mutual gain. This is not easy. Stressful negotiations inhibit creativity and free exchange. What is required is collaborative brainstorming in which people work together to solve the problem in a way that will lead to a win/win scenario.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The key to brainstorming is separating the inventing from the deciding. Begin by taking 15 minutes to generate as many options as possible. No matter how outlandish any option is, it should not be subject to criticism or immediate rejection. People should feed off the ideas of others to generate new ideas. When all the possible options are exhausted, then sort through the ideas that were generated to focus on those with the greatest possibilities.</a:t>
            </a:r>
          </a:p>
        </p:txBody>
      </p:sp>
    </p:spTree>
    <p:extLst>
      <p:ext uri="{BB962C8B-B14F-4D97-AF65-F5344CB8AC3E}">
        <p14:creationId xmlns:p14="http://schemas.microsoft.com/office/powerpoint/2010/main" val="4682818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219199" y="836930"/>
            <a:ext cx="7355967" cy="566502"/>
          </a:xfrm>
        </p:spPr>
        <p:txBody>
          <a:bodyPr/>
          <a:lstStyle/>
          <a:p>
            <a:pPr algn="just">
              <a:lnSpc>
                <a:spcPct val="150000"/>
              </a:lnSpc>
            </a:pPr>
            <a:r>
              <a:rPr lang="en-US" sz="2800" dirty="0">
                <a:solidFill>
                  <a:schemeClr val="bg1"/>
                </a:solidFill>
              </a:rPr>
              <a:t>4.	When Possible, Use Objective Criteria</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76400"/>
            <a:ext cx="9677400" cy="4559646"/>
          </a:xfrm>
        </p:spPr>
        <p:txBody>
          <a:bodyPr/>
          <a:lstStyle/>
          <a:p>
            <a:pPr algn="just">
              <a:lnSpc>
                <a:spcPct val="150000"/>
              </a:lnSpc>
            </a:pPr>
            <a:r>
              <a:rPr lang="en-US" sz="2000" dirty="0">
                <a:solidFill>
                  <a:schemeClr val="tx1"/>
                </a:solidFill>
              </a:rPr>
              <a:t>Most established industries and professions have developed standards and rules to help deal with common areas of dispute. Both buyers and sellers rely on the blue book to establish price parameters for a used car. The construction industry has building codes and fair practice policies to resolve proof of quality and safe work procedures.</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 The legal profession uses precedents to adjudicate claims of wrongdoing. Whenever possible, you should insist on using external, objective criteria to settle disagreements. </a:t>
            </a:r>
          </a:p>
          <a:p>
            <a:pPr algn="just">
              <a:lnSpc>
                <a:spcPct val="150000"/>
              </a:lnSpc>
            </a:pPr>
            <a:endParaRPr lang="en-US" sz="2000" dirty="0">
              <a:solidFill>
                <a:schemeClr val="tx1"/>
              </a:solidFill>
            </a:endParaRPr>
          </a:p>
        </p:txBody>
      </p:sp>
    </p:spTree>
    <p:extLst>
      <p:ext uri="{BB962C8B-B14F-4D97-AF65-F5344CB8AC3E}">
        <p14:creationId xmlns:p14="http://schemas.microsoft.com/office/powerpoint/2010/main" val="1198769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37260" y="703326"/>
            <a:ext cx="8185150" cy="1102360"/>
            <a:chOff x="937260" y="703326"/>
            <a:chExt cx="8185150" cy="1102360"/>
          </a:xfrm>
        </p:grpSpPr>
        <p:pic>
          <p:nvPicPr>
            <p:cNvPr id="3" name="object 3"/>
            <p:cNvPicPr/>
            <p:nvPr/>
          </p:nvPicPr>
          <p:blipFill>
            <a:blip r:embed="rId2" cstate="print"/>
            <a:stretch>
              <a:fillRect/>
            </a:stretch>
          </p:blipFill>
          <p:spPr>
            <a:xfrm>
              <a:off x="1018847" y="1799844"/>
              <a:ext cx="8017713" cy="761"/>
            </a:xfrm>
            <a:prstGeom prst="rect">
              <a:avLst/>
            </a:prstGeom>
          </p:spPr>
        </p:pic>
        <p:pic>
          <p:nvPicPr>
            <p:cNvPr id="4" name="object 4"/>
            <p:cNvPicPr/>
            <p:nvPr/>
          </p:nvPicPr>
          <p:blipFill>
            <a:blip r:embed="rId3" cstate="print"/>
            <a:stretch>
              <a:fillRect/>
            </a:stretch>
          </p:blipFill>
          <p:spPr>
            <a:xfrm>
              <a:off x="937260" y="703326"/>
              <a:ext cx="8184642" cy="1097280"/>
            </a:xfrm>
            <a:prstGeom prst="rect">
              <a:avLst/>
            </a:prstGeom>
          </p:spPr>
        </p:pic>
        <p:sp>
          <p:nvSpPr>
            <p:cNvPr id="5" name="object 5"/>
            <p:cNvSpPr/>
            <p:nvPr/>
          </p:nvSpPr>
          <p:spPr>
            <a:xfrm>
              <a:off x="937260" y="703326"/>
              <a:ext cx="8185150" cy="1102360"/>
            </a:xfrm>
            <a:custGeom>
              <a:avLst/>
              <a:gdLst/>
              <a:ahLst/>
              <a:cxnLst/>
              <a:rect l="l" t="t" r="r" b="b"/>
              <a:pathLst>
                <a:path w="8185150" h="1102360">
                  <a:moveTo>
                    <a:pt x="8184642" y="1024890"/>
                  </a:moveTo>
                  <a:lnTo>
                    <a:pt x="8184642" y="76962"/>
                  </a:lnTo>
                  <a:lnTo>
                    <a:pt x="8183118" y="68580"/>
                  </a:lnTo>
                  <a:lnTo>
                    <a:pt x="8156428" y="22355"/>
                  </a:lnTo>
                  <a:lnTo>
                    <a:pt x="8107680" y="762"/>
                  </a:lnTo>
                  <a:lnTo>
                    <a:pt x="8099298" y="0"/>
                  </a:lnTo>
                  <a:lnTo>
                    <a:pt x="85344" y="0"/>
                  </a:lnTo>
                  <a:lnTo>
                    <a:pt x="34418" y="17173"/>
                  </a:lnTo>
                  <a:lnTo>
                    <a:pt x="3809" y="60960"/>
                  </a:lnTo>
                  <a:lnTo>
                    <a:pt x="0" y="77724"/>
                  </a:lnTo>
                  <a:lnTo>
                    <a:pt x="0" y="1024890"/>
                  </a:lnTo>
                  <a:lnTo>
                    <a:pt x="1524" y="1034034"/>
                  </a:lnTo>
                  <a:lnTo>
                    <a:pt x="3810" y="1041654"/>
                  </a:lnTo>
                  <a:lnTo>
                    <a:pt x="6858" y="1050036"/>
                  </a:lnTo>
                  <a:lnTo>
                    <a:pt x="9144" y="1055751"/>
                  </a:lnTo>
                  <a:lnTo>
                    <a:pt x="9144" y="86106"/>
                  </a:lnTo>
                  <a:lnTo>
                    <a:pt x="9906" y="77724"/>
                  </a:lnTo>
                  <a:lnTo>
                    <a:pt x="24260" y="40376"/>
                  </a:lnTo>
                  <a:lnTo>
                    <a:pt x="58204" y="15094"/>
                  </a:lnTo>
                  <a:lnTo>
                    <a:pt x="8106918" y="9906"/>
                  </a:lnTo>
                  <a:lnTo>
                    <a:pt x="8114538" y="11430"/>
                  </a:lnTo>
                  <a:lnTo>
                    <a:pt x="8155800" y="34999"/>
                  </a:lnTo>
                  <a:lnTo>
                    <a:pt x="8174735" y="78486"/>
                  </a:lnTo>
                  <a:lnTo>
                    <a:pt x="8175498" y="86106"/>
                  </a:lnTo>
                  <a:lnTo>
                    <a:pt x="8175498" y="1054180"/>
                  </a:lnTo>
                  <a:lnTo>
                    <a:pt x="8177390" y="1051252"/>
                  </a:lnTo>
                  <a:lnTo>
                    <a:pt x="8184642" y="1024890"/>
                  </a:lnTo>
                  <a:close/>
                </a:path>
                <a:path w="8185150" h="1102360">
                  <a:moveTo>
                    <a:pt x="8175498" y="1054180"/>
                  </a:moveTo>
                  <a:lnTo>
                    <a:pt x="8175498" y="1016508"/>
                  </a:lnTo>
                  <a:lnTo>
                    <a:pt x="8173974" y="1031748"/>
                  </a:lnTo>
                  <a:lnTo>
                    <a:pt x="8165423" y="1054414"/>
                  </a:lnTo>
                  <a:lnTo>
                    <a:pt x="8130248" y="1085802"/>
                  </a:lnTo>
                  <a:lnTo>
                    <a:pt x="85344" y="1092708"/>
                  </a:lnTo>
                  <a:lnTo>
                    <a:pt x="61324" y="1088689"/>
                  </a:lnTo>
                  <a:lnTo>
                    <a:pt x="23457" y="1060562"/>
                  </a:lnTo>
                  <a:lnTo>
                    <a:pt x="9144" y="1015746"/>
                  </a:lnTo>
                  <a:lnTo>
                    <a:pt x="9144" y="1055751"/>
                  </a:lnTo>
                  <a:lnTo>
                    <a:pt x="44958" y="1091946"/>
                  </a:lnTo>
                  <a:lnTo>
                    <a:pt x="8108442" y="1101852"/>
                  </a:lnTo>
                  <a:lnTo>
                    <a:pt x="8116824" y="1100328"/>
                  </a:lnTo>
                  <a:lnTo>
                    <a:pt x="8142356" y="1090517"/>
                  </a:lnTo>
                  <a:lnTo>
                    <a:pt x="8162920" y="1073643"/>
                  </a:lnTo>
                  <a:lnTo>
                    <a:pt x="8175498" y="1054180"/>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prstGeom prst="rect">
            <a:avLst/>
          </a:prstGeom>
        </p:spPr>
        <p:txBody>
          <a:bodyPr vert="horz" wrap="square" lIns="0" tIns="12700" rIns="0" bIns="0" rtlCol="0">
            <a:spAutoFit/>
          </a:bodyPr>
          <a:lstStyle/>
          <a:p>
            <a:pPr marL="104139" marR="5080" indent="-55880">
              <a:lnSpc>
                <a:spcPct val="100000"/>
              </a:lnSpc>
              <a:spcBef>
                <a:spcPts val="100"/>
              </a:spcBef>
            </a:pPr>
            <a:r>
              <a:rPr sz="2400" spc="-5" dirty="0"/>
              <a:t>Key</a:t>
            </a:r>
            <a:r>
              <a:rPr sz="2400" spc="-15" dirty="0"/>
              <a:t> </a:t>
            </a:r>
            <a:r>
              <a:rPr sz="2400" spc="-10" dirty="0"/>
              <a:t>Differences</a:t>
            </a:r>
            <a:r>
              <a:rPr sz="2400" spc="10" dirty="0"/>
              <a:t> </a:t>
            </a:r>
            <a:r>
              <a:rPr sz="2400" spc="-5" dirty="0"/>
              <a:t>Between</a:t>
            </a:r>
            <a:r>
              <a:rPr sz="2400" spc="5" dirty="0"/>
              <a:t> </a:t>
            </a:r>
            <a:r>
              <a:rPr sz="2400" spc="-5" dirty="0"/>
              <a:t>Partnering</a:t>
            </a:r>
            <a:r>
              <a:rPr sz="2400" spc="15" dirty="0"/>
              <a:t> </a:t>
            </a:r>
            <a:r>
              <a:rPr sz="2400" spc="-5" dirty="0"/>
              <a:t>and</a:t>
            </a:r>
            <a:r>
              <a:rPr sz="2400" spc="-40" dirty="0"/>
              <a:t> </a:t>
            </a:r>
            <a:r>
              <a:rPr sz="2400" spc="-15" dirty="0"/>
              <a:t>Traditional </a:t>
            </a:r>
            <a:r>
              <a:rPr sz="2400" spc="-655" dirty="0"/>
              <a:t> </a:t>
            </a:r>
            <a:r>
              <a:rPr sz="2400" spc="-5" dirty="0"/>
              <a:t>Approaches</a:t>
            </a:r>
            <a:r>
              <a:rPr sz="2400" dirty="0"/>
              <a:t> </a:t>
            </a:r>
            <a:r>
              <a:rPr sz="2400" spc="-5" dirty="0"/>
              <a:t>to</a:t>
            </a:r>
            <a:r>
              <a:rPr sz="2400" spc="-20" dirty="0"/>
              <a:t> </a:t>
            </a:r>
            <a:r>
              <a:rPr sz="2400" spc="-5" dirty="0"/>
              <a:t>Managing</a:t>
            </a:r>
            <a:r>
              <a:rPr sz="2400" spc="10" dirty="0"/>
              <a:t> </a:t>
            </a:r>
            <a:r>
              <a:rPr sz="2400" spc="-5" dirty="0"/>
              <a:t>Contracted</a:t>
            </a:r>
            <a:r>
              <a:rPr sz="2400" dirty="0"/>
              <a:t> </a:t>
            </a:r>
            <a:r>
              <a:rPr sz="2400" spc="-5" dirty="0"/>
              <a:t>Relationships</a:t>
            </a:r>
            <a:endParaRPr sz="2400"/>
          </a:p>
        </p:txBody>
      </p:sp>
      <p:sp>
        <p:nvSpPr>
          <p:cNvPr id="7" name="object 7"/>
          <p:cNvSpPr txBox="1"/>
          <p:nvPr/>
        </p:nvSpPr>
        <p:spPr>
          <a:xfrm>
            <a:off x="8203183" y="6657846"/>
            <a:ext cx="86106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a:t>
            </a:r>
            <a:r>
              <a:rPr sz="1200" b="1" spc="-55" dirty="0">
                <a:solidFill>
                  <a:srgbClr val="006565"/>
                </a:solidFill>
                <a:latin typeface="Arial"/>
                <a:cs typeface="Arial"/>
              </a:rPr>
              <a:t> </a:t>
            </a:r>
            <a:r>
              <a:rPr sz="1200" b="1" spc="-5" dirty="0">
                <a:solidFill>
                  <a:srgbClr val="006565"/>
                </a:solidFill>
                <a:latin typeface="Arial"/>
                <a:cs typeface="Arial"/>
              </a:rPr>
              <a:t>12.1</a:t>
            </a:r>
            <a:endParaRPr sz="1200">
              <a:latin typeface="Arial"/>
              <a:cs typeface="Arial"/>
            </a:endParaRPr>
          </a:p>
        </p:txBody>
      </p:sp>
      <p:sp>
        <p:nvSpPr>
          <p:cNvPr id="8" name="object 8"/>
          <p:cNvSpPr txBox="1"/>
          <p:nvPr/>
        </p:nvSpPr>
        <p:spPr>
          <a:xfrm>
            <a:off x="1267460" y="2075179"/>
            <a:ext cx="3348354" cy="468884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Partnering</a:t>
            </a:r>
            <a:r>
              <a:rPr sz="1800" b="1" spc="-114" dirty="0">
                <a:latin typeface="Arial"/>
                <a:cs typeface="Arial"/>
              </a:rPr>
              <a:t> </a:t>
            </a:r>
            <a:r>
              <a:rPr sz="1800" b="1" spc="-5" dirty="0">
                <a:latin typeface="Arial"/>
                <a:cs typeface="Arial"/>
              </a:rPr>
              <a:t>Approach</a:t>
            </a:r>
            <a:endParaRPr sz="1800" dirty="0">
              <a:latin typeface="Arial"/>
              <a:cs typeface="Arial"/>
            </a:endParaRPr>
          </a:p>
          <a:p>
            <a:pPr>
              <a:lnSpc>
                <a:spcPct val="100000"/>
              </a:lnSpc>
            </a:pPr>
            <a:endParaRPr sz="2250" dirty="0">
              <a:latin typeface="Arial"/>
              <a:cs typeface="Arial"/>
            </a:endParaRPr>
          </a:p>
          <a:p>
            <a:pPr marL="12700" marR="189230">
              <a:lnSpc>
                <a:spcPct val="100000"/>
              </a:lnSpc>
              <a:spcBef>
                <a:spcPts val="5"/>
              </a:spcBef>
            </a:pPr>
            <a:r>
              <a:rPr sz="1800" i="1" spc="-5" dirty="0">
                <a:latin typeface="Arial"/>
                <a:cs typeface="Arial"/>
              </a:rPr>
              <a:t>Mutual trust </a:t>
            </a:r>
            <a:r>
              <a:rPr sz="1800" dirty="0">
                <a:latin typeface="Arial"/>
                <a:cs typeface="Arial"/>
              </a:rPr>
              <a:t>forms the </a:t>
            </a:r>
            <a:r>
              <a:rPr sz="1800" spc="-5" dirty="0">
                <a:latin typeface="Arial"/>
                <a:cs typeface="Arial"/>
              </a:rPr>
              <a:t>basis </a:t>
            </a:r>
            <a:r>
              <a:rPr sz="1800" dirty="0">
                <a:latin typeface="Arial"/>
                <a:cs typeface="Arial"/>
              </a:rPr>
              <a:t>for </a:t>
            </a:r>
            <a:r>
              <a:rPr sz="1800" spc="-495" dirty="0">
                <a:latin typeface="Arial"/>
                <a:cs typeface="Arial"/>
              </a:rPr>
              <a:t> </a:t>
            </a:r>
            <a:r>
              <a:rPr sz="1800" dirty="0">
                <a:latin typeface="Arial"/>
                <a:cs typeface="Arial"/>
              </a:rPr>
              <a:t>strong</a:t>
            </a:r>
            <a:r>
              <a:rPr sz="1800" spc="-20" dirty="0">
                <a:latin typeface="Arial"/>
                <a:cs typeface="Arial"/>
              </a:rPr>
              <a:t> </a:t>
            </a:r>
            <a:r>
              <a:rPr sz="1800" dirty="0">
                <a:latin typeface="Arial"/>
                <a:cs typeface="Arial"/>
              </a:rPr>
              <a:t>working</a:t>
            </a:r>
            <a:r>
              <a:rPr sz="1800" spc="-30" dirty="0">
                <a:latin typeface="Arial"/>
                <a:cs typeface="Arial"/>
              </a:rPr>
              <a:t> </a:t>
            </a:r>
            <a:r>
              <a:rPr sz="1800" dirty="0">
                <a:latin typeface="Arial"/>
                <a:cs typeface="Arial"/>
              </a:rPr>
              <a:t>relationships.</a:t>
            </a:r>
          </a:p>
          <a:p>
            <a:pPr marL="12700">
              <a:lnSpc>
                <a:spcPct val="100000"/>
              </a:lnSpc>
              <a:spcBef>
                <a:spcPts val="430"/>
              </a:spcBef>
            </a:pPr>
            <a:r>
              <a:rPr sz="1800" i="1" spc="-5" dirty="0">
                <a:solidFill>
                  <a:srgbClr val="CC3300"/>
                </a:solidFill>
                <a:latin typeface="Arial"/>
                <a:cs typeface="Arial"/>
              </a:rPr>
              <a:t>Shared</a:t>
            </a:r>
            <a:r>
              <a:rPr sz="1800" i="1" spc="-10" dirty="0">
                <a:solidFill>
                  <a:srgbClr val="CC3300"/>
                </a:solidFill>
                <a:latin typeface="Arial"/>
                <a:cs typeface="Arial"/>
              </a:rPr>
              <a:t> </a:t>
            </a:r>
            <a:r>
              <a:rPr sz="1800" i="1" spc="-5" dirty="0">
                <a:solidFill>
                  <a:srgbClr val="CC3300"/>
                </a:solidFill>
                <a:latin typeface="Arial"/>
                <a:cs typeface="Arial"/>
              </a:rPr>
              <a:t>goals and objectives</a:t>
            </a:r>
            <a:endParaRPr sz="1800" dirty="0">
              <a:latin typeface="Arial"/>
              <a:cs typeface="Arial"/>
            </a:endParaRPr>
          </a:p>
          <a:p>
            <a:pPr marL="12700">
              <a:lnSpc>
                <a:spcPct val="100000"/>
              </a:lnSpc>
            </a:pPr>
            <a:r>
              <a:rPr sz="1800" spc="-5" dirty="0">
                <a:solidFill>
                  <a:srgbClr val="CC3300"/>
                </a:solidFill>
                <a:latin typeface="Arial"/>
                <a:cs typeface="Arial"/>
              </a:rPr>
              <a:t>ensure</a:t>
            </a:r>
            <a:r>
              <a:rPr sz="1800" spc="-35" dirty="0">
                <a:solidFill>
                  <a:srgbClr val="CC3300"/>
                </a:solidFill>
                <a:latin typeface="Arial"/>
                <a:cs typeface="Arial"/>
              </a:rPr>
              <a:t> </a:t>
            </a:r>
            <a:r>
              <a:rPr sz="1800" dirty="0">
                <a:solidFill>
                  <a:srgbClr val="CC3300"/>
                </a:solidFill>
                <a:latin typeface="Arial"/>
                <a:cs typeface="Arial"/>
              </a:rPr>
              <a:t>common</a:t>
            </a:r>
            <a:r>
              <a:rPr sz="1800" spc="-30" dirty="0">
                <a:solidFill>
                  <a:srgbClr val="CC3300"/>
                </a:solidFill>
                <a:latin typeface="Arial"/>
                <a:cs typeface="Arial"/>
              </a:rPr>
              <a:t> </a:t>
            </a:r>
            <a:r>
              <a:rPr sz="1800" spc="-5" dirty="0">
                <a:solidFill>
                  <a:srgbClr val="CC3300"/>
                </a:solidFill>
                <a:latin typeface="Arial"/>
                <a:cs typeface="Arial"/>
              </a:rPr>
              <a:t>direction.</a:t>
            </a:r>
            <a:endParaRPr sz="1800" dirty="0">
              <a:latin typeface="Arial"/>
              <a:cs typeface="Arial"/>
            </a:endParaRPr>
          </a:p>
          <a:p>
            <a:pPr>
              <a:lnSpc>
                <a:spcPct val="100000"/>
              </a:lnSpc>
              <a:spcBef>
                <a:spcPts val="5"/>
              </a:spcBef>
            </a:pPr>
            <a:endParaRPr sz="2250" dirty="0">
              <a:latin typeface="Arial"/>
              <a:cs typeface="Arial"/>
            </a:endParaRPr>
          </a:p>
          <a:p>
            <a:pPr marL="12700" marR="406400">
              <a:lnSpc>
                <a:spcPct val="100000"/>
              </a:lnSpc>
            </a:pPr>
            <a:r>
              <a:rPr sz="1800" i="1" spc="-5" dirty="0">
                <a:latin typeface="Arial"/>
                <a:cs typeface="Arial"/>
              </a:rPr>
              <a:t>Joint project </a:t>
            </a:r>
            <a:r>
              <a:rPr sz="1800" i="1" dirty="0">
                <a:latin typeface="Arial"/>
                <a:cs typeface="Arial"/>
              </a:rPr>
              <a:t>team </a:t>
            </a:r>
            <a:r>
              <a:rPr sz="1800" spc="-5" dirty="0">
                <a:latin typeface="Arial"/>
                <a:cs typeface="Arial"/>
              </a:rPr>
              <a:t>exists with </a:t>
            </a:r>
            <a:r>
              <a:rPr sz="1800" spc="-490" dirty="0">
                <a:latin typeface="Arial"/>
                <a:cs typeface="Arial"/>
              </a:rPr>
              <a:t> </a:t>
            </a:r>
            <a:r>
              <a:rPr sz="1800" spc="-5" dirty="0">
                <a:latin typeface="Arial"/>
                <a:cs typeface="Arial"/>
              </a:rPr>
              <a:t>high</a:t>
            </a:r>
            <a:r>
              <a:rPr sz="1800" spc="-15" dirty="0">
                <a:latin typeface="Arial"/>
                <a:cs typeface="Arial"/>
              </a:rPr>
              <a:t> </a:t>
            </a:r>
            <a:r>
              <a:rPr sz="1800" spc="-5" dirty="0">
                <a:latin typeface="Arial"/>
                <a:cs typeface="Arial"/>
              </a:rPr>
              <a:t>level</a:t>
            </a:r>
            <a:r>
              <a:rPr sz="1800" spc="-10" dirty="0">
                <a:latin typeface="Arial"/>
                <a:cs typeface="Arial"/>
              </a:rPr>
              <a:t> </a:t>
            </a:r>
            <a:r>
              <a:rPr sz="1800" spc="-5" dirty="0">
                <a:latin typeface="Arial"/>
                <a:cs typeface="Arial"/>
              </a:rPr>
              <a:t>of</a:t>
            </a:r>
            <a:r>
              <a:rPr sz="1800" spc="-15" dirty="0">
                <a:latin typeface="Arial"/>
                <a:cs typeface="Arial"/>
              </a:rPr>
              <a:t> </a:t>
            </a:r>
            <a:r>
              <a:rPr sz="1800" spc="-5" dirty="0">
                <a:latin typeface="Arial"/>
                <a:cs typeface="Arial"/>
              </a:rPr>
              <a:t>interaction.</a:t>
            </a:r>
            <a:endParaRPr sz="1800" dirty="0">
              <a:latin typeface="Arial"/>
              <a:cs typeface="Arial"/>
            </a:endParaRPr>
          </a:p>
          <a:p>
            <a:pPr>
              <a:lnSpc>
                <a:spcPct val="100000"/>
              </a:lnSpc>
              <a:spcBef>
                <a:spcPts val="5"/>
              </a:spcBef>
            </a:pPr>
            <a:endParaRPr sz="2250" dirty="0">
              <a:latin typeface="Arial"/>
              <a:cs typeface="Arial"/>
            </a:endParaRPr>
          </a:p>
          <a:p>
            <a:pPr marL="12700" marR="5080">
              <a:lnSpc>
                <a:spcPct val="100000"/>
              </a:lnSpc>
            </a:pPr>
            <a:r>
              <a:rPr sz="1800" i="1" spc="-5" dirty="0">
                <a:solidFill>
                  <a:srgbClr val="CC3300"/>
                </a:solidFill>
                <a:latin typeface="Arial"/>
                <a:cs typeface="Arial"/>
              </a:rPr>
              <a:t>Open communications </a:t>
            </a:r>
            <a:r>
              <a:rPr sz="1800" dirty="0">
                <a:solidFill>
                  <a:srgbClr val="CC3300"/>
                </a:solidFill>
                <a:latin typeface="Arial"/>
                <a:cs typeface="Arial"/>
              </a:rPr>
              <a:t>avoid </a:t>
            </a:r>
            <a:r>
              <a:rPr sz="1800" spc="5" dirty="0">
                <a:solidFill>
                  <a:srgbClr val="CC3300"/>
                </a:solidFill>
                <a:latin typeface="Arial"/>
                <a:cs typeface="Arial"/>
              </a:rPr>
              <a:t> </a:t>
            </a:r>
            <a:r>
              <a:rPr sz="1800" dirty="0">
                <a:solidFill>
                  <a:srgbClr val="CC3300"/>
                </a:solidFill>
                <a:latin typeface="Arial"/>
                <a:cs typeface="Arial"/>
              </a:rPr>
              <a:t>misdirection </a:t>
            </a:r>
            <a:r>
              <a:rPr sz="1800" spc="-5" dirty="0">
                <a:solidFill>
                  <a:srgbClr val="CC3300"/>
                </a:solidFill>
                <a:latin typeface="Arial"/>
                <a:cs typeface="Arial"/>
              </a:rPr>
              <a:t>and bolster </a:t>
            </a:r>
            <a:r>
              <a:rPr sz="1800" spc="-10" dirty="0">
                <a:solidFill>
                  <a:srgbClr val="CC3300"/>
                </a:solidFill>
                <a:latin typeface="Arial"/>
                <a:cs typeface="Arial"/>
              </a:rPr>
              <a:t>effective </a:t>
            </a:r>
            <a:r>
              <a:rPr sz="1800" spc="-495" dirty="0">
                <a:solidFill>
                  <a:srgbClr val="CC3300"/>
                </a:solidFill>
                <a:latin typeface="Arial"/>
                <a:cs typeface="Arial"/>
              </a:rPr>
              <a:t> </a:t>
            </a:r>
            <a:r>
              <a:rPr sz="1800" spc="-5" dirty="0">
                <a:solidFill>
                  <a:srgbClr val="CC3300"/>
                </a:solidFill>
                <a:latin typeface="Arial"/>
                <a:cs typeface="Arial"/>
              </a:rPr>
              <a:t>working</a:t>
            </a:r>
            <a:r>
              <a:rPr sz="1800" spc="-10" dirty="0">
                <a:solidFill>
                  <a:srgbClr val="CC3300"/>
                </a:solidFill>
                <a:latin typeface="Arial"/>
                <a:cs typeface="Arial"/>
              </a:rPr>
              <a:t> </a:t>
            </a:r>
            <a:r>
              <a:rPr sz="1800" dirty="0">
                <a:solidFill>
                  <a:srgbClr val="CC3300"/>
                </a:solidFill>
                <a:latin typeface="Arial"/>
                <a:cs typeface="Arial"/>
              </a:rPr>
              <a:t>relationships</a:t>
            </a:r>
            <a:r>
              <a:rPr sz="1800" dirty="0">
                <a:latin typeface="Arial"/>
                <a:cs typeface="Arial"/>
              </a:rPr>
              <a:t>.</a:t>
            </a:r>
          </a:p>
          <a:p>
            <a:pPr marL="12700" marR="49530">
              <a:lnSpc>
                <a:spcPct val="100000"/>
              </a:lnSpc>
              <a:spcBef>
                <a:spcPts val="430"/>
              </a:spcBef>
            </a:pPr>
            <a:r>
              <a:rPr sz="1800" i="1" spc="-5" dirty="0">
                <a:latin typeface="Arial"/>
                <a:cs typeface="Arial"/>
              </a:rPr>
              <a:t>Long-term</a:t>
            </a:r>
            <a:r>
              <a:rPr sz="1800" i="1" spc="-40" dirty="0">
                <a:latin typeface="Arial"/>
                <a:cs typeface="Arial"/>
              </a:rPr>
              <a:t> </a:t>
            </a:r>
            <a:r>
              <a:rPr sz="1800" i="1" dirty="0">
                <a:latin typeface="Arial"/>
                <a:cs typeface="Arial"/>
              </a:rPr>
              <a:t>commitment</a:t>
            </a:r>
            <a:r>
              <a:rPr sz="1800" i="1" spc="-30" dirty="0">
                <a:latin typeface="Arial"/>
                <a:cs typeface="Arial"/>
              </a:rPr>
              <a:t> </a:t>
            </a:r>
            <a:r>
              <a:rPr sz="1800" dirty="0">
                <a:latin typeface="Arial"/>
                <a:cs typeface="Arial"/>
              </a:rPr>
              <a:t>provides </a:t>
            </a:r>
            <a:r>
              <a:rPr sz="1800" spc="-484" dirty="0">
                <a:latin typeface="Arial"/>
                <a:cs typeface="Arial"/>
              </a:rPr>
              <a:t> </a:t>
            </a:r>
            <a:r>
              <a:rPr sz="1800" dirty="0">
                <a:latin typeface="Arial"/>
                <a:cs typeface="Arial"/>
              </a:rPr>
              <a:t>the </a:t>
            </a:r>
            <a:r>
              <a:rPr sz="1800" spc="-5" dirty="0">
                <a:latin typeface="Arial"/>
                <a:cs typeface="Arial"/>
              </a:rPr>
              <a:t>opportunity </a:t>
            </a:r>
            <a:r>
              <a:rPr sz="1800" dirty="0">
                <a:latin typeface="Arial"/>
                <a:cs typeface="Arial"/>
              </a:rPr>
              <a:t>to </a:t>
            </a:r>
            <a:r>
              <a:rPr sz="1800" spc="-5" dirty="0">
                <a:latin typeface="Arial"/>
                <a:cs typeface="Arial"/>
              </a:rPr>
              <a:t>attain </a:t>
            </a:r>
            <a:r>
              <a:rPr sz="1800" dirty="0">
                <a:latin typeface="Arial"/>
                <a:cs typeface="Arial"/>
              </a:rPr>
              <a:t> continuous</a:t>
            </a:r>
            <a:r>
              <a:rPr sz="1800" spc="-25" dirty="0">
                <a:latin typeface="Arial"/>
                <a:cs typeface="Arial"/>
              </a:rPr>
              <a:t> </a:t>
            </a:r>
            <a:r>
              <a:rPr sz="1800" dirty="0">
                <a:latin typeface="Arial"/>
                <a:cs typeface="Arial"/>
              </a:rPr>
              <a:t>improvement.</a:t>
            </a:r>
          </a:p>
        </p:txBody>
      </p:sp>
      <p:sp>
        <p:nvSpPr>
          <p:cNvPr id="9" name="object 9"/>
          <p:cNvSpPr txBox="1"/>
          <p:nvPr/>
        </p:nvSpPr>
        <p:spPr>
          <a:xfrm>
            <a:off x="5107940" y="2075179"/>
            <a:ext cx="3645535" cy="4195445"/>
          </a:xfrm>
          <a:prstGeom prst="rect">
            <a:avLst/>
          </a:prstGeom>
        </p:spPr>
        <p:txBody>
          <a:bodyPr vert="horz" wrap="square" lIns="0" tIns="12700" rIns="0" bIns="0" rtlCol="0">
            <a:spAutoFit/>
          </a:bodyPr>
          <a:lstStyle/>
          <a:p>
            <a:pPr marL="12700" algn="just">
              <a:lnSpc>
                <a:spcPct val="100000"/>
              </a:lnSpc>
              <a:spcBef>
                <a:spcPts val="100"/>
              </a:spcBef>
            </a:pPr>
            <a:r>
              <a:rPr sz="1800" b="1" spc="-15" dirty="0">
                <a:latin typeface="Arial"/>
                <a:cs typeface="Arial"/>
              </a:rPr>
              <a:t>Traditional</a:t>
            </a:r>
            <a:r>
              <a:rPr sz="1800" b="1" spc="-95" dirty="0">
                <a:latin typeface="Arial"/>
                <a:cs typeface="Arial"/>
              </a:rPr>
              <a:t> </a:t>
            </a:r>
            <a:r>
              <a:rPr sz="1800" b="1" spc="-5" dirty="0">
                <a:latin typeface="Arial"/>
                <a:cs typeface="Arial"/>
              </a:rPr>
              <a:t>Approach</a:t>
            </a:r>
            <a:endParaRPr sz="1800" dirty="0">
              <a:latin typeface="Arial"/>
              <a:cs typeface="Arial"/>
            </a:endParaRPr>
          </a:p>
          <a:p>
            <a:pPr>
              <a:lnSpc>
                <a:spcPct val="100000"/>
              </a:lnSpc>
            </a:pPr>
            <a:endParaRPr sz="2250" dirty="0">
              <a:latin typeface="Arial"/>
              <a:cs typeface="Arial"/>
            </a:endParaRPr>
          </a:p>
          <a:p>
            <a:pPr marL="12700" marR="156845" algn="just">
              <a:lnSpc>
                <a:spcPct val="100000"/>
              </a:lnSpc>
              <a:spcBef>
                <a:spcPts val="5"/>
              </a:spcBef>
            </a:pPr>
            <a:r>
              <a:rPr sz="1800" dirty="0">
                <a:latin typeface="Arial"/>
                <a:cs typeface="Arial"/>
              </a:rPr>
              <a:t>Suspicion </a:t>
            </a:r>
            <a:r>
              <a:rPr sz="1800" spc="-5" dirty="0">
                <a:latin typeface="Arial"/>
                <a:cs typeface="Arial"/>
              </a:rPr>
              <a:t>and distrust; each party </a:t>
            </a:r>
            <a:r>
              <a:rPr sz="1800" spc="-490" dirty="0">
                <a:latin typeface="Arial"/>
                <a:cs typeface="Arial"/>
              </a:rPr>
              <a:t> </a:t>
            </a:r>
            <a:r>
              <a:rPr sz="1800" spc="-5" dirty="0">
                <a:latin typeface="Arial"/>
                <a:cs typeface="Arial"/>
              </a:rPr>
              <a:t>is</a:t>
            </a:r>
            <a:r>
              <a:rPr sz="1800" spc="-15" dirty="0">
                <a:latin typeface="Arial"/>
                <a:cs typeface="Arial"/>
              </a:rPr>
              <a:t> </a:t>
            </a:r>
            <a:r>
              <a:rPr sz="1800" spc="-5" dirty="0">
                <a:latin typeface="Arial"/>
                <a:cs typeface="Arial"/>
              </a:rPr>
              <a:t>wary</a:t>
            </a:r>
            <a:r>
              <a:rPr sz="1800" spc="-10" dirty="0">
                <a:latin typeface="Arial"/>
                <a:cs typeface="Arial"/>
              </a:rPr>
              <a:t> </a:t>
            </a:r>
            <a:r>
              <a:rPr sz="1800" spc="-5" dirty="0">
                <a:latin typeface="Arial"/>
                <a:cs typeface="Arial"/>
              </a:rPr>
              <a:t>of</a:t>
            </a:r>
            <a:r>
              <a:rPr sz="1800" spc="-15" dirty="0">
                <a:latin typeface="Arial"/>
                <a:cs typeface="Arial"/>
              </a:rPr>
              <a:t> </a:t>
            </a:r>
            <a:r>
              <a:rPr sz="1800" dirty="0">
                <a:latin typeface="Arial"/>
                <a:cs typeface="Arial"/>
              </a:rPr>
              <a:t>the</a:t>
            </a:r>
            <a:r>
              <a:rPr sz="1800" spc="-5" dirty="0">
                <a:latin typeface="Arial"/>
                <a:cs typeface="Arial"/>
              </a:rPr>
              <a:t> motives</a:t>
            </a:r>
            <a:r>
              <a:rPr sz="1800" spc="-10" dirty="0">
                <a:latin typeface="Arial"/>
                <a:cs typeface="Arial"/>
              </a:rPr>
              <a:t> </a:t>
            </a:r>
            <a:r>
              <a:rPr sz="1800" spc="-5" dirty="0">
                <a:latin typeface="Arial"/>
                <a:cs typeface="Arial"/>
              </a:rPr>
              <a:t>of</a:t>
            </a:r>
            <a:r>
              <a:rPr sz="1800" spc="-15" dirty="0">
                <a:latin typeface="Arial"/>
                <a:cs typeface="Arial"/>
              </a:rPr>
              <a:t> </a:t>
            </a:r>
            <a:r>
              <a:rPr sz="1800" dirty="0">
                <a:latin typeface="Arial"/>
                <a:cs typeface="Arial"/>
              </a:rPr>
              <a:t>the</a:t>
            </a:r>
            <a:r>
              <a:rPr sz="1800" spc="-5" dirty="0">
                <a:latin typeface="Arial"/>
                <a:cs typeface="Arial"/>
              </a:rPr>
              <a:t> </a:t>
            </a:r>
            <a:r>
              <a:rPr sz="1800" spc="-25" dirty="0">
                <a:latin typeface="Arial"/>
                <a:cs typeface="Arial"/>
              </a:rPr>
              <a:t>other.</a:t>
            </a:r>
            <a:endParaRPr sz="1800" dirty="0">
              <a:latin typeface="Arial"/>
              <a:cs typeface="Arial"/>
            </a:endParaRPr>
          </a:p>
          <a:p>
            <a:pPr marL="12700" marR="132715" algn="just">
              <a:lnSpc>
                <a:spcPct val="100000"/>
              </a:lnSpc>
              <a:spcBef>
                <a:spcPts val="430"/>
              </a:spcBef>
            </a:pPr>
            <a:r>
              <a:rPr sz="1800" spc="-5" dirty="0">
                <a:solidFill>
                  <a:srgbClr val="CC3300"/>
                </a:solidFill>
                <a:latin typeface="Arial"/>
                <a:cs typeface="Arial"/>
              </a:rPr>
              <a:t>Each </a:t>
            </a:r>
            <a:r>
              <a:rPr sz="1800" spc="-10" dirty="0">
                <a:solidFill>
                  <a:srgbClr val="CC3300"/>
                </a:solidFill>
                <a:latin typeface="Arial"/>
                <a:cs typeface="Arial"/>
              </a:rPr>
              <a:t>party’s </a:t>
            </a:r>
            <a:r>
              <a:rPr sz="1800" spc="-5" dirty="0">
                <a:solidFill>
                  <a:srgbClr val="CC3300"/>
                </a:solidFill>
                <a:latin typeface="Arial"/>
                <a:cs typeface="Arial"/>
              </a:rPr>
              <a:t>goals and objectives, </a:t>
            </a:r>
            <a:r>
              <a:rPr sz="1800" spc="-490" dirty="0">
                <a:solidFill>
                  <a:srgbClr val="CC3300"/>
                </a:solidFill>
                <a:latin typeface="Arial"/>
                <a:cs typeface="Arial"/>
              </a:rPr>
              <a:t> </a:t>
            </a:r>
            <a:r>
              <a:rPr sz="1800" spc="-5" dirty="0">
                <a:solidFill>
                  <a:srgbClr val="CC3300"/>
                </a:solidFill>
                <a:latin typeface="Arial"/>
                <a:cs typeface="Arial"/>
              </a:rPr>
              <a:t>while </a:t>
            </a:r>
            <a:r>
              <a:rPr sz="1800" spc="-20" dirty="0">
                <a:solidFill>
                  <a:srgbClr val="CC3300"/>
                </a:solidFill>
                <a:latin typeface="Arial"/>
                <a:cs typeface="Arial"/>
              </a:rPr>
              <a:t>similar, </a:t>
            </a:r>
            <a:r>
              <a:rPr sz="1800" spc="-5" dirty="0">
                <a:solidFill>
                  <a:srgbClr val="CC3300"/>
                </a:solidFill>
                <a:latin typeface="Arial"/>
                <a:cs typeface="Arial"/>
              </a:rPr>
              <a:t>are geared </a:t>
            </a:r>
            <a:r>
              <a:rPr sz="1800" dirty="0">
                <a:solidFill>
                  <a:srgbClr val="CC3300"/>
                </a:solidFill>
                <a:latin typeface="Arial"/>
                <a:cs typeface="Arial"/>
              </a:rPr>
              <a:t>to </a:t>
            </a:r>
            <a:r>
              <a:rPr sz="1800" spc="-5" dirty="0">
                <a:solidFill>
                  <a:srgbClr val="CC3300"/>
                </a:solidFill>
                <a:latin typeface="Arial"/>
                <a:cs typeface="Arial"/>
              </a:rPr>
              <a:t>what is </a:t>
            </a:r>
            <a:r>
              <a:rPr sz="1800" spc="-490" dirty="0">
                <a:solidFill>
                  <a:srgbClr val="CC3300"/>
                </a:solidFill>
                <a:latin typeface="Arial"/>
                <a:cs typeface="Arial"/>
              </a:rPr>
              <a:t> </a:t>
            </a:r>
            <a:r>
              <a:rPr sz="1800" spc="-5" dirty="0">
                <a:solidFill>
                  <a:srgbClr val="CC3300"/>
                </a:solidFill>
                <a:latin typeface="Arial"/>
                <a:cs typeface="Arial"/>
              </a:rPr>
              <a:t>best</a:t>
            </a:r>
            <a:r>
              <a:rPr sz="1800" spc="-10" dirty="0">
                <a:solidFill>
                  <a:srgbClr val="CC3300"/>
                </a:solidFill>
                <a:latin typeface="Arial"/>
                <a:cs typeface="Arial"/>
              </a:rPr>
              <a:t> </a:t>
            </a:r>
            <a:r>
              <a:rPr sz="1800" dirty="0">
                <a:solidFill>
                  <a:srgbClr val="CC3300"/>
                </a:solidFill>
                <a:latin typeface="Arial"/>
                <a:cs typeface="Arial"/>
              </a:rPr>
              <a:t>for</a:t>
            </a:r>
            <a:r>
              <a:rPr sz="1800" spc="-5" dirty="0">
                <a:solidFill>
                  <a:srgbClr val="CC3300"/>
                </a:solidFill>
                <a:latin typeface="Arial"/>
                <a:cs typeface="Arial"/>
              </a:rPr>
              <a:t> them</a:t>
            </a:r>
            <a:r>
              <a:rPr sz="1800" spc="-5" dirty="0">
                <a:latin typeface="Arial"/>
                <a:cs typeface="Arial"/>
              </a:rPr>
              <a:t>.</a:t>
            </a:r>
            <a:endParaRPr sz="1800" dirty="0">
              <a:latin typeface="Arial"/>
              <a:cs typeface="Arial"/>
            </a:endParaRPr>
          </a:p>
          <a:p>
            <a:pPr marL="12700" marR="167640">
              <a:lnSpc>
                <a:spcPct val="100000"/>
              </a:lnSpc>
              <a:spcBef>
                <a:spcPts val="430"/>
              </a:spcBef>
            </a:pPr>
            <a:r>
              <a:rPr sz="1800" dirty="0">
                <a:latin typeface="Arial"/>
                <a:cs typeface="Arial"/>
              </a:rPr>
              <a:t>Independent</a:t>
            </a:r>
            <a:r>
              <a:rPr sz="1800" spc="-50" dirty="0">
                <a:latin typeface="Arial"/>
                <a:cs typeface="Arial"/>
              </a:rPr>
              <a:t> </a:t>
            </a:r>
            <a:r>
              <a:rPr sz="1800" dirty="0">
                <a:latin typeface="Arial"/>
                <a:cs typeface="Arial"/>
              </a:rPr>
              <a:t>project</a:t>
            </a:r>
            <a:r>
              <a:rPr sz="1800" spc="-30" dirty="0">
                <a:latin typeface="Arial"/>
                <a:cs typeface="Arial"/>
              </a:rPr>
              <a:t> </a:t>
            </a:r>
            <a:r>
              <a:rPr sz="1800" dirty="0">
                <a:latin typeface="Arial"/>
                <a:cs typeface="Arial"/>
              </a:rPr>
              <a:t>teams;</a:t>
            </a:r>
            <a:r>
              <a:rPr sz="1800" spc="-35" dirty="0">
                <a:latin typeface="Arial"/>
                <a:cs typeface="Arial"/>
              </a:rPr>
              <a:t> </a:t>
            </a:r>
            <a:r>
              <a:rPr sz="1800" dirty="0">
                <a:latin typeface="Arial"/>
                <a:cs typeface="Arial"/>
              </a:rPr>
              <a:t>teams </a:t>
            </a:r>
            <a:r>
              <a:rPr sz="1800" spc="-484" dirty="0">
                <a:latin typeface="Arial"/>
                <a:cs typeface="Arial"/>
              </a:rPr>
              <a:t> </a:t>
            </a:r>
            <a:r>
              <a:rPr sz="1800" spc="-5" dirty="0">
                <a:latin typeface="Arial"/>
                <a:cs typeface="Arial"/>
              </a:rPr>
              <a:t>are </a:t>
            </a:r>
            <a:r>
              <a:rPr sz="1800" dirty="0">
                <a:latin typeface="Arial"/>
                <a:cs typeface="Arial"/>
              </a:rPr>
              <a:t>spatially </a:t>
            </a:r>
            <a:r>
              <a:rPr sz="1800" spc="-5" dirty="0">
                <a:latin typeface="Arial"/>
                <a:cs typeface="Arial"/>
              </a:rPr>
              <a:t>separated with </a:t>
            </a:r>
            <a:r>
              <a:rPr sz="1800" dirty="0">
                <a:latin typeface="Arial"/>
                <a:cs typeface="Arial"/>
              </a:rPr>
              <a:t> managed</a:t>
            </a:r>
            <a:r>
              <a:rPr sz="1800" spc="-20" dirty="0">
                <a:latin typeface="Arial"/>
                <a:cs typeface="Arial"/>
              </a:rPr>
              <a:t> </a:t>
            </a:r>
            <a:r>
              <a:rPr sz="1800" dirty="0">
                <a:latin typeface="Arial"/>
                <a:cs typeface="Arial"/>
              </a:rPr>
              <a:t>interactions.</a:t>
            </a:r>
          </a:p>
          <a:p>
            <a:pPr marL="12700" marR="450215">
              <a:lnSpc>
                <a:spcPct val="100000"/>
              </a:lnSpc>
              <a:spcBef>
                <a:spcPts val="434"/>
              </a:spcBef>
            </a:pPr>
            <a:r>
              <a:rPr sz="1800" spc="-5" dirty="0">
                <a:solidFill>
                  <a:srgbClr val="CC3300"/>
                </a:solidFill>
                <a:latin typeface="Arial"/>
                <a:cs typeface="Arial"/>
              </a:rPr>
              <a:t>Communications</a:t>
            </a:r>
            <a:r>
              <a:rPr sz="1800" spc="-60" dirty="0">
                <a:solidFill>
                  <a:srgbClr val="CC3300"/>
                </a:solidFill>
                <a:latin typeface="Arial"/>
                <a:cs typeface="Arial"/>
              </a:rPr>
              <a:t> </a:t>
            </a:r>
            <a:r>
              <a:rPr sz="1800" dirty="0">
                <a:solidFill>
                  <a:srgbClr val="CC3300"/>
                </a:solidFill>
                <a:latin typeface="Arial"/>
                <a:cs typeface="Arial"/>
              </a:rPr>
              <a:t>are</a:t>
            </a:r>
            <a:r>
              <a:rPr sz="1800" spc="-45" dirty="0">
                <a:solidFill>
                  <a:srgbClr val="CC3300"/>
                </a:solidFill>
                <a:latin typeface="Arial"/>
                <a:cs typeface="Arial"/>
              </a:rPr>
              <a:t> </a:t>
            </a:r>
            <a:r>
              <a:rPr sz="1800" dirty="0">
                <a:solidFill>
                  <a:srgbClr val="CC3300"/>
                </a:solidFill>
                <a:latin typeface="Arial"/>
                <a:cs typeface="Arial"/>
              </a:rPr>
              <a:t>structured </a:t>
            </a:r>
            <a:r>
              <a:rPr sz="1800" spc="-484" dirty="0">
                <a:solidFill>
                  <a:srgbClr val="CC3300"/>
                </a:solidFill>
                <a:latin typeface="Arial"/>
                <a:cs typeface="Arial"/>
              </a:rPr>
              <a:t> </a:t>
            </a:r>
            <a:r>
              <a:rPr sz="1800" spc="-5" dirty="0">
                <a:solidFill>
                  <a:srgbClr val="CC3300"/>
                </a:solidFill>
                <a:latin typeface="Arial"/>
                <a:cs typeface="Arial"/>
              </a:rPr>
              <a:t>and</a:t>
            </a:r>
            <a:r>
              <a:rPr sz="1800" spc="-10" dirty="0">
                <a:solidFill>
                  <a:srgbClr val="CC3300"/>
                </a:solidFill>
                <a:latin typeface="Arial"/>
                <a:cs typeface="Arial"/>
              </a:rPr>
              <a:t> </a:t>
            </a:r>
            <a:r>
              <a:rPr sz="1800" spc="-5" dirty="0">
                <a:solidFill>
                  <a:srgbClr val="CC3300"/>
                </a:solidFill>
                <a:latin typeface="Arial"/>
                <a:cs typeface="Arial"/>
              </a:rPr>
              <a:t>guarded</a:t>
            </a:r>
            <a:r>
              <a:rPr sz="1800" spc="-5" dirty="0">
                <a:latin typeface="Arial"/>
                <a:cs typeface="Arial"/>
              </a:rPr>
              <a:t>.</a:t>
            </a:r>
            <a:endParaRPr sz="1800" dirty="0">
              <a:latin typeface="Arial"/>
              <a:cs typeface="Arial"/>
            </a:endParaRPr>
          </a:p>
          <a:p>
            <a:pPr>
              <a:lnSpc>
                <a:spcPct val="100000"/>
              </a:lnSpc>
              <a:spcBef>
                <a:spcPts val="35"/>
              </a:spcBef>
            </a:pPr>
            <a:endParaRPr sz="2600" dirty="0">
              <a:latin typeface="Arial"/>
              <a:cs typeface="Arial"/>
            </a:endParaRPr>
          </a:p>
          <a:p>
            <a:pPr marL="12700">
              <a:lnSpc>
                <a:spcPct val="100000"/>
              </a:lnSpc>
            </a:pPr>
            <a:r>
              <a:rPr sz="1800" spc="-5" dirty="0">
                <a:latin typeface="Arial"/>
                <a:cs typeface="Arial"/>
              </a:rPr>
              <a:t>Single</a:t>
            </a:r>
            <a:r>
              <a:rPr sz="1800" spc="-20" dirty="0">
                <a:latin typeface="Arial"/>
                <a:cs typeface="Arial"/>
              </a:rPr>
              <a:t> </a:t>
            </a:r>
            <a:r>
              <a:rPr sz="1800" spc="-5" dirty="0">
                <a:latin typeface="Arial"/>
                <a:cs typeface="Arial"/>
              </a:rPr>
              <a:t>project</a:t>
            </a:r>
            <a:r>
              <a:rPr sz="1800" spc="-25" dirty="0">
                <a:latin typeface="Arial"/>
                <a:cs typeface="Arial"/>
              </a:rPr>
              <a:t> </a:t>
            </a:r>
            <a:r>
              <a:rPr sz="1800" spc="-5" dirty="0">
                <a:latin typeface="Arial"/>
                <a:cs typeface="Arial"/>
              </a:rPr>
              <a:t>contracting</a:t>
            </a:r>
            <a:r>
              <a:rPr sz="1800" spc="-20" dirty="0">
                <a:latin typeface="Arial"/>
                <a:cs typeface="Arial"/>
              </a:rPr>
              <a:t> </a:t>
            </a:r>
            <a:r>
              <a:rPr sz="1800" spc="-5" dirty="0">
                <a:latin typeface="Arial"/>
                <a:cs typeface="Arial"/>
              </a:rPr>
              <a:t>is</a:t>
            </a:r>
            <a:r>
              <a:rPr sz="1800" spc="-25" dirty="0">
                <a:latin typeface="Arial"/>
                <a:cs typeface="Arial"/>
              </a:rPr>
              <a:t> </a:t>
            </a:r>
            <a:r>
              <a:rPr sz="1800" spc="-5" dirty="0">
                <a:latin typeface="Arial"/>
                <a:cs typeface="Arial"/>
              </a:rPr>
              <a:t>normal.</a:t>
            </a:r>
            <a:endParaRPr sz="1800" dirty="0">
              <a:latin typeface="Arial"/>
              <a:cs typeface="Arial"/>
            </a:endParaRPr>
          </a:p>
        </p:txBody>
      </p:sp>
      <p:sp>
        <p:nvSpPr>
          <p:cNvPr id="10" name="object 10"/>
          <p:cNvSpPr/>
          <p:nvPr/>
        </p:nvSpPr>
        <p:spPr>
          <a:xfrm>
            <a:off x="1280160" y="2468879"/>
            <a:ext cx="7591425" cy="29209"/>
          </a:xfrm>
          <a:custGeom>
            <a:avLst/>
            <a:gdLst/>
            <a:ahLst/>
            <a:cxnLst/>
            <a:rect l="l" t="t" r="r" b="b"/>
            <a:pathLst>
              <a:path w="7591425" h="29210">
                <a:moveTo>
                  <a:pt x="7591044" y="28955"/>
                </a:moveTo>
                <a:lnTo>
                  <a:pt x="7591044" y="0"/>
                </a:lnTo>
                <a:lnTo>
                  <a:pt x="0" y="0"/>
                </a:lnTo>
                <a:lnTo>
                  <a:pt x="0" y="28956"/>
                </a:lnTo>
                <a:lnTo>
                  <a:pt x="7591044" y="28955"/>
                </a:lnTo>
                <a:close/>
              </a:path>
            </a:pathLst>
          </a:custGeom>
          <a:solidFill>
            <a:srgbClr val="000000"/>
          </a:solidFill>
        </p:spPr>
        <p:txBody>
          <a:bodyPr wrap="square" lIns="0" tIns="0" rIns="0" bIns="0" rtlCol="0"/>
          <a:lstStyle/>
          <a:p>
            <a:endParaRPr/>
          </a:p>
        </p:txBody>
      </p:sp>
      <p:sp>
        <p:nvSpPr>
          <p:cNvPr id="11" name="object 11"/>
          <p:cNvSpPr txBox="1"/>
          <p:nvPr/>
        </p:nvSpPr>
        <p:spPr>
          <a:xfrm>
            <a:off x="8773159" y="7005944"/>
            <a:ext cx="307975" cy="167640"/>
          </a:xfrm>
          <a:prstGeom prst="rect">
            <a:avLst/>
          </a:prstGeom>
        </p:spPr>
        <p:txBody>
          <a:bodyPr vert="horz" wrap="square" lIns="0" tIns="635" rIns="0" bIns="0" rtlCol="0">
            <a:spAutoFit/>
          </a:bodyPr>
          <a:lstStyle/>
          <a:p>
            <a:pPr marL="12700">
              <a:lnSpc>
                <a:spcPct val="100000"/>
              </a:lnSpc>
              <a:spcBef>
                <a:spcPts val="5"/>
              </a:spcBef>
            </a:pPr>
            <a:r>
              <a:rPr sz="1000" i="1" dirty="0">
                <a:latin typeface="Arial"/>
                <a:cs typeface="Arial"/>
              </a:rPr>
              <a:t>12</a:t>
            </a:r>
            <a:r>
              <a:rPr sz="1000" i="1" spc="-10" dirty="0">
                <a:latin typeface="Arial"/>
                <a:cs typeface="Arial"/>
              </a:rPr>
              <a:t>–</a:t>
            </a:r>
            <a:r>
              <a:rPr sz="1000" i="1" dirty="0">
                <a:latin typeface="Arial"/>
                <a:cs typeface="Arial"/>
              </a:rPr>
              <a:t>7</a:t>
            </a:r>
            <a:endParaRPr sz="1000">
              <a:latin typeface="Arial"/>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37260" y="703326"/>
            <a:ext cx="8185150" cy="1102360"/>
            <a:chOff x="937260" y="703326"/>
            <a:chExt cx="8185150" cy="1102360"/>
          </a:xfrm>
        </p:grpSpPr>
        <p:pic>
          <p:nvPicPr>
            <p:cNvPr id="3" name="object 3"/>
            <p:cNvPicPr/>
            <p:nvPr/>
          </p:nvPicPr>
          <p:blipFill>
            <a:blip r:embed="rId2" cstate="print"/>
            <a:stretch>
              <a:fillRect/>
            </a:stretch>
          </p:blipFill>
          <p:spPr>
            <a:xfrm>
              <a:off x="1018847" y="1799844"/>
              <a:ext cx="8017713" cy="761"/>
            </a:xfrm>
            <a:prstGeom prst="rect">
              <a:avLst/>
            </a:prstGeom>
          </p:spPr>
        </p:pic>
        <p:pic>
          <p:nvPicPr>
            <p:cNvPr id="4" name="object 4"/>
            <p:cNvPicPr/>
            <p:nvPr/>
          </p:nvPicPr>
          <p:blipFill>
            <a:blip r:embed="rId3" cstate="print"/>
            <a:stretch>
              <a:fillRect/>
            </a:stretch>
          </p:blipFill>
          <p:spPr>
            <a:xfrm>
              <a:off x="937260" y="703326"/>
              <a:ext cx="8184642" cy="1097280"/>
            </a:xfrm>
            <a:prstGeom prst="rect">
              <a:avLst/>
            </a:prstGeom>
          </p:spPr>
        </p:pic>
        <p:sp>
          <p:nvSpPr>
            <p:cNvPr id="5" name="object 5"/>
            <p:cNvSpPr/>
            <p:nvPr/>
          </p:nvSpPr>
          <p:spPr>
            <a:xfrm>
              <a:off x="937260" y="703326"/>
              <a:ext cx="8185150" cy="1102360"/>
            </a:xfrm>
            <a:custGeom>
              <a:avLst/>
              <a:gdLst/>
              <a:ahLst/>
              <a:cxnLst/>
              <a:rect l="l" t="t" r="r" b="b"/>
              <a:pathLst>
                <a:path w="8185150" h="1102360">
                  <a:moveTo>
                    <a:pt x="8184642" y="1024890"/>
                  </a:moveTo>
                  <a:lnTo>
                    <a:pt x="8184642" y="76962"/>
                  </a:lnTo>
                  <a:lnTo>
                    <a:pt x="8183118" y="68580"/>
                  </a:lnTo>
                  <a:lnTo>
                    <a:pt x="8156428" y="22355"/>
                  </a:lnTo>
                  <a:lnTo>
                    <a:pt x="8107680" y="762"/>
                  </a:lnTo>
                  <a:lnTo>
                    <a:pt x="8099298" y="0"/>
                  </a:lnTo>
                  <a:lnTo>
                    <a:pt x="85344" y="0"/>
                  </a:lnTo>
                  <a:lnTo>
                    <a:pt x="34418" y="17173"/>
                  </a:lnTo>
                  <a:lnTo>
                    <a:pt x="3809" y="60960"/>
                  </a:lnTo>
                  <a:lnTo>
                    <a:pt x="0" y="77724"/>
                  </a:lnTo>
                  <a:lnTo>
                    <a:pt x="0" y="1024890"/>
                  </a:lnTo>
                  <a:lnTo>
                    <a:pt x="1524" y="1034034"/>
                  </a:lnTo>
                  <a:lnTo>
                    <a:pt x="3810" y="1041654"/>
                  </a:lnTo>
                  <a:lnTo>
                    <a:pt x="6858" y="1050036"/>
                  </a:lnTo>
                  <a:lnTo>
                    <a:pt x="9144" y="1055751"/>
                  </a:lnTo>
                  <a:lnTo>
                    <a:pt x="9144" y="86106"/>
                  </a:lnTo>
                  <a:lnTo>
                    <a:pt x="9906" y="77724"/>
                  </a:lnTo>
                  <a:lnTo>
                    <a:pt x="24260" y="40376"/>
                  </a:lnTo>
                  <a:lnTo>
                    <a:pt x="58204" y="15094"/>
                  </a:lnTo>
                  <a:lnTo>
                    <a:pt x="8106918" y="9906"/>
                  </a:lnTo>
                  <a:lnTo>
                    <a:pt x="8114538" y="11430"/>
                  </a:lnTo>
                  <a:lnTo>
                    <a:pt x="8155800" y="34999"/>
                  </a:lnTo>
                  <a:lnTo>
                    <a:pt x="8174735" y="78486"/>
                  </a:lnTo>
                  <a:lnTo>
                    <a:pt x="8175498" y="86106"/>
                  </a:lnTo>
                  <a:lnTo>
                    <a:pt x="8175498" y="1054180"/>
                  </a:lnTo>
                  <a:lnTo>
                    <a:pt x="8177390" y="1051252"/>
                  </a:lnTo>
                  <a:lnTo>
                    <a:pt x="8184642" y="1024890"/>
                  </a:lnTo>
                  <a:close/>
                </a:path>
                <a:path w="8185150" h="1102360">
                  <a:moveTo>
                    <a:pt x="8175498" y="1054180"/>
                  </a:moveTo>
                  <a:lnTo>
                    <a:pt x="8175498" y="1016508"/>
                  </a:lnTo>
                  <a:lnTo>
                    <a:pt x="8173974" y="1031748"/>
                  </a:lnTo>
                  <a:lnTo>
                    <a:pt x="8165423" y="1054414"/>
                  </a:lnTo>
                  <a:lnTo>
                    <a:pt x="8130248" y="1085802"/>
                  </a:lnTo>
                  <a:lnTo>
                    <a:pt x="85344" y="1092708"/>
                  </a:lnTo>
                  <a:lnTo>
                    <a:pt x="61324" y="1088689"/>
                  </a:lnTo>
                  <a:lnTo>
                    <a:pt x="23457" y="1060562"/>
                  </a:lnTo>
                  <a:lnTo>
                    <a:pt x="9144" y="1015746"/>
                  </a:lnTo>
                  <a:lnTo>
                    <a:pt x="9144" y="1055751"/>
                  </a:lnTo>
                  <a:lnTo>
                    <a:pt x="44958" y="1091946"/>
                  </a:lnTo>
                  <a:lnTo>
                    <a:pt x="8108442" y="1101852"/>
                  </a:lnTo>
                  <a:lnTo>
                    <a:pt x="8116824" y="1100328"/>
                  </a:lnTo>
                  <a:lnTo>
                    <a:pt x="8142356" y="1090517"/>
                  </a:lnTo>
                  <a:lnTo>
                    <a:pt x="8162920" y="1073643"/>
                  </a:lnTo>
                  <a:lnTo>
                    <a:pt x="8175498" y="1054180"/>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prstGeom prst="rect">
            <a:avLst/>
          </a:prstGeom>
        </p:spPr>
        <p:txBody>
          <a:bodyPr vert="horz" wrap="square" lIns="0" tIns="12700" rIns="0" bIns="0" rtlCol="0">
            <a:spAutoFit/>
          </a:bodyPr>
          <a:lstStyle/>
          <a:p>
            <a:pPr marL="1288415" marR="5080" indent="-494030">
              <a:lnSpc>
                <a:spcPct val="100000"/>
              </a:lnSpc>
              <a:spcBef>
                <a:spcPts val="100"/>
              </a:spcBef>
            </a:pPr>
            <a:r>
              <a:rPr sz="2400" spc="-5" dirty="0"/>
              <a:t>Key</a:t>
            </a:r>
            <a:r>
              <a:rPr sz="2400" spc="-20" dirty="0"/>
              <a:t> </a:t>
            </a:r>
            <a:r>
              <a:rPr sz="2400" spc="-10" dirty="0"/>
              <a:t>Differences</a:t>
            </a:r>
            <a:r>
              <a:rPr sz="2400" dirty="0"/>
              <a:t> </a:t>
            </a:r>
            <a:r>
              <a:rPr sz="2400" spc="-5" dirty="0"/>
              <a:t>Between</a:t>
            </a:r>
            <a:r>
              <a:rPr sz="2400" dirty="0"/>
              <a:t> </a:t>
            </a:r>
            <a:r>
              <a:rPr sz="2400" spc="-5" dirty="0"/>
              <a:t>Partnering</a:t>
            </a:r>
            <a:r>
              <a:rPr sz="2400" spc="5" dirty="0"/>
              <a:t> </a:t>
            </a:r>
            <a:r>
              <a:rPr sz="2400" spc="-5" dirty="0"/>
              <a:t>and </a:t>
            </a:r>
            <a:r>
              <a:rPr sz="2400" spc="-650" dirty="0"/>
              <a:t> </a:t>
            </a:r>
            <a:r>
              <a:rPr sz="2400" spc="-15" dirty="0"/>
              <a:t>Traditional</a:t>
            </a:r>
            <a:r>
              <a:rPr sz="2400" spc="-120" dirty="0"/>
              <a:t> </a:t>
            </a:r>
            <a:r>
              <a:rPr sz="2400" spc="-5" dirty="0"/>
              <a:t>Approaches</a:t>
            </a:r>
            <a:r>
              <a:rPr sz="2400" spc="10" dirty="0"/>
              <a:t> </a:t>
            </a:r>
            <a:r>
              <a:rPr sz="2400" spc="-5" dirty="0"/>
              <a:t>…(cont’d)</a:t>
            </a:r>
            <a:endParaRPr sz="2400"/>
          </a:p>
        </p:txBody>
      </p:sp>
      <p:sp>
        <p:nvSpPr>
          <p:cNvPr id="7" name="object 7"/>
          <p:cNvSpPr txBox="1"/>
          <p:nvPr/>
        </p:nvSpPr>
        <p:spPr>
          <a:xfrm>
            <a:off x="7601204" y="6657846"/>
            <a:ext cx="146177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 </a:t>
            </a:r>
            <a:r>
              <a:rPr sz="1200" b="1" spc="-5" dirty="0">
                <a:solidFill>
                  <a:srgbClr val="006565"/>
                </a:solidFill>
                <a:latin typeface="Arial"/>
                <a:cs typeface="Arial"/>
              </a:rPr>
              <a:t>12.1</a:t>
            </a:r>
            <a:r>
              <a:rPr sz="1200" b="1" spc="-35" dirty="0">
                <a:solidFill>
                  <a:srgbClr val="006565"/>
                </a:solidFill>
                <a:latin typeface="Arial"/>
                <a:cs typeface="Arial"/>
              </a:rPr>
              <a:t> </a:t>
            </a:r>
            <a:r>
              <a:rPr sz="1200" b="1" spc="-5" dirty="0">
                <a:solidFill>
                  <a:srgbClr val="006565"/>
                </a:solidFill>
                <a:latin typeface="Arial"/>
                <a:cs typeface="Arial"/>
              </a:rPr>
              <a:t>(cont’d)</a:t>
            </a:r>
            <a:endParaRPr sz="1200">
              <a:latin typeface="Arial"/>
              <a:cs typeface="Arial"/>
            </a:endParaRPr>
          </a:p>
        </p:txBody>
      </p:sp>
      <p:sp>
        <p:nvSpPr>
          <p:cNvPr id="8" name="object 8"/>
          <p:cNvSpPr txBox="1">
            <a:spLocks noGrp="1"/>
          </p:cNvSpPr>
          <p:nvPr>
            <p:ph sz="half" idx="2"/>
          </p:nvPr>
        </p:nvSpPr>
        <p:spPr>
          <a:xfrm>
            <a:off x="1267460" y="2085847"/>
            <a:ext cx="3352800" cy="4442242"/>
          </a:xfrm>
          <a:prstGeom prst="rect">
            <a:avLst/>
          </a:prstGeom>
        </p:spPr>
        <p:txBody>
          <a:bodyPr vert="horz" wrap="square" lIns="0" tIns="12700" rIns="0" bIns="0" rtlCol="0">
            <a:spAutoFit/>
          </a:bodyPr>
          <a:lstStyle/>
          <a:p>
            <a:pPr marL="12700">
              <a:lnSpc>
                <a:spcPct val="100000"/>
              </a:lnSpc>
              <a:spcBef>
                <a:spcPts val="100"/>
              </a:spcBef>
            </a:pPr>
            <a:r>
              <a:rPr dirty="0"/>
              <a:t>Partnering</a:t>
            </a:r>
            <a:r>
              <a:rPr spc="-114" dirty="0"/>
              <a:t> </a:t>
            </a:r>
            <a:r>
              <a:rPr spc="-5" dirty="0"/>
              <a:t>Approach</a:t>
            </a:r>
          </a:p>
          <a:p>
            <a:pPr>
              <a:lnSpc>
                <a:spcPct val="100000"/>
              </a:lnSpc>
            </a:pPr>
            <a:endParaRPr sz="2250" dirty="0"/>
          </a:p>
          <a:p>
            <a:pPr marL="12700" marR="322580">
              <a:lnSpc>
                <a:spcPct val="100000"/>
              </a:lnSpc>
              <a:spcBef>
                <a:spcPts val="5"/>
              </a:spcBef>
            </a:pPr>
            <a:r>
              <a:rPr b="0" i="1" spc="-5" dirty="0">
                <a:latin typeface="Arial"/>
                <a:cs typeface="Arial"/>
              </a:rPr>
              <a:t>Objective critique </a:t>
            </a:r>
            <a:r>
              <a:rPr b="0" spc="-5" dirty="0">
                <a:latin typeface="Arial"/>
                <a:cs typeface="Arial"/>
              </a:rPr>
              <a:t>is geared </a:t>
            </a:r>
            <a:r>
              <a:rPr b="0" dirty="0">
                <a:latin typeface="Arial"/>
                <a:cs typeface="Arial"/>
              </a:rPr>
              <a:t>to </a:t>
            </a:r>
            <a:r>
              <a:rPr b="0" spc="-490" dirty="0">
                <a:latin typeface="Arial"/>
                <a:cs typeface="Arial"/>
              </a:rPr>
              <a:t> </a:t>
            </a:r>
            <a:r>
              <a:rPr b="0" spc="-5" dirty="0">
                <a:latin typeface="Arial"/>
                <a:cs typeface="Arial"/>
              </a:rPr>
              <a:t>candid assessment of </a:t>
            </a:r>
            <a:r>
              <a:rPr b="0" dirty="0">
                <a:latin typeface="Arial"/>
                <a:cs typeface="Arial"/>
              </a:rPr>
              <a:t> performance.</a:t>
            </a:r>
          </a:p>
          <a:p>
            <a:pPr marL="12700" marR="792480">
              <a:lnSpc>
                <a:spcPct val="100000"/>
              </a:lnSpc>
              <a:spcBef>
                <a:spcPts val="430"/>
              </a:spcBef>
            </a:pPr>
            <a:r>
              <a:rPr b="0" i="1" dirty="0">
                <a:solidFill>
                  <a:srgbClr val="CC3300"/>
                </a:solidFill>
                <a:latin typeface="Arial"/>
                <a:cs typeface="Arial"/>
              </a:rPr>
              <a:t>Access </a:t>
            </a:r>
            <a:r>
              <a:rPr b="0" dirty="0">
                <a:solidFill>
                  <a:srgbClr val="CC3300"/>
                </a:solidFill>
                <a:latin typeface="Arial"/>
                <a:cs typeface="Arial"/>
              </a:rPr>
              <a:t>to </a:t>
            </a:r>
            <a:r>
              <a:rPr b="0" spc="-5" dirty="0">
                <a:solidFill>
                  <a:srgbClr val="CC3300"/>
                </a:solidFill>
                <a:latin typeface="Arial"/>
                <a:cs typeface="Arial"/>
              </a:rPr>
              <a:t>each </a:t>
            </a:r>
            <a:r>
              <a:rPr b="0" dirty="0">
                <a:solidFill>
                  <a:srgbClr val="CC3300"/>
                </a:solidFill>
                <a:latin typeface="Arial"/>
                <a:cs typeface="Arial"/>
              </a:rPr>
              <a:t>other’s </a:t>
            </a:r>
            <a:r>
              <a:rPr b="0" spc="5" dirty="0">
                <a:solidFill>
                  <a:srgbClr val="CC3300"/>
                </a:solidFill>
                <a:latin typeface="Arial"/>
                <a:cs typeface="Arial"/>
              </a:rPr>
              <a:t> </a:t>
            </a:r>
            <a:r>
              <a:rPr b="0" spc="-5" dirty="0">
                <a:solidFill>
                  <a:srgbClr val="CC3300"/>
                </a:solidFill>
                <a:latin typeface="Arial"/>
                <a:cs typeface="Arial"/>
              </a:rPr>
              <a:t>organization</a:t>
            </a:r>
            <a:r>
              <a:rPr b="0" spc="-60" dirty="0">
                <a:solidFill>
                  <a:srgbClr val="CC3300"/>
                </a:solidFill>
                <a:latin typeface="Arial"/>
                <a:cs typeface="Arial"/>
              </a:rPr>
              <a:t> </a:t>
            </a:r>
            <a:r>
              <a:rPr b="0" dirty="0">
                <a:solidFill>
                  <a:srgbClr val="CC3300"/>
                </a:solidFill>
                <a:latin typeface="Arial"/>
                <a:cs typeface="Arial"/>
              </a:rPr>
              <a:t>resources</a:t>
            </a:r>
            <a:r>
              <a:rPr b="0" spc="-45" dirty="0">
                <a:solidFill>
                  <a:srgbClr val="CC3300"/>
                </a:solidFill>
                <a:latin typeface="Arial"/>
                <a:cs typeface="Arial"/>
              </a:rPr>
              <a:t> </a:t>
            </a:r>
            <a:r>
              <a:rPr b="0" spc="-5" dirty="0">
                <a:solidFill>
                  <a:srgbClr val="CC3300"/>
                </a:solidFill>
                <a:latin typeface="Arial"/>
                <a:cs typeface="Arial"/>
              </a:rPr>
              <a:t>is </a:t>
            </a:r>
            <a:r>
              <a:rPr b="0" spc="-484" dirty="0">
                <a:solidFill>
                  <a:srgbClr val="CC3300"/>
                </a:solidFill>
                <a:latin typeface="Arial"/>
                <a:cs typeface="Arial"/>
              </a:rPr>
              <a:t> </a:t>
            </a:r>
            <a:r>
              <a:rPr b="0" dirty="0">
                <a:solidFill>
                  <a:srgbClr val="CC3300"/>
                </a:solidFill>
                <a:latin typeface="Arial"/>
                <a:cs typeface="Arial"/>
              </a:rPr>
              <a:t>available.</a:t>
            </a:r>
          </a:p>
          <a:p>
            <a:pPr marL="12700" marR="118745">
              <a:lnSpc>
                <a:spcPct val="100000"/>
              </a:lnSpc>
              <a:spcBef>
                <a:spcPts val="430"/>
              </a:spcBef>
            </a:pPr>
            <a:r>
              <a:rPr b="0" i="1" spc="-35" dirty="0">
                <a:latin typeface="Arial"/>
                <a:cs typeface="Arial"/>
              </a:rPr>
              <a:t>Total</a:t>
            </a:r>
            <a:r>
              <a:rPr b="0" i="1" spc="-5" dirty="0">
                <a:latin typeface="Arial"/>
                <a:cs typeface="Arial"/>
              </a:rPr>
              <a:t> company</a:t>
            </a:r>
            <a:r>
              <a:rPr b="0" i="1" spc="-10" dirty="0">
                <a:latin typeface="Arial"/>
                <a:cs typeface="Arial"/>
              </a:rPr>
              <a:t> </a:t>
            </a:r>
            <a:r>
              <a:rPr b="0" i="1" spc="-5" dirty="0">
                <a:latin typeface="Arial"/>
                <a:cs typeface="Arial"/>
              </a:rPr>
              <a:t>involvement </a:t>
            </a:r>
            <a:r>
              <a:rPr b="0" i="1" dirty="0">
                <a:latin typeface="Arial"/>
                <a:cs typeface="Arial"/>
              </a:rPr>
              <a:t> </a:t>
            </a:r>
            <a:r>
              <a:rPr b="0" spc="-5" dirty="0">
                <a:latin typeface="Arial"/>
                <a:cs typeface="Arial"/>
              </a:rPr>
              <a:t>requires commitment </a:t>
            </a:r>
            <a:r>
              <a:rPr b="0" dirty="0">
                <a:latin typeface="Arial"/>
                <a:cs typeface="Arial"/>
              </a:rPr>
              <a:t>from </a:t>
            </a:r>
            <a:r>
              <a:rPr b="0" spc="-5" dirty="0">
                <a:latin typeface="Arial"/>
                <a:cs typeface="Arial"/>
              </a:rPr>
              <a:t>CEO </a:t>
            </a:r>
            <a:r>
              <a:rPr b="0" spc="-490" dirty="0">
                <a:latin typeface="Arial"/>
                <a:cs typeface="Arial"/>
              </a:rPr>
              <a:t> </a:t>
            </a:r>
            <a:r>
              <a:rPr b="0" dirty="0">
                <a:latin typeface="Arial"/>
                <a:cs typeface="Arial"/>
              </a:rPr>
              <a:t>to</a:t>
            </a:r>
            <a:r>
              <a:rPr b="0" spc="-5" dirty="0">
                <a:latin typeface="Arial"/>
                <a:cs typeface="Arial"/>
              </a:rPr>
              <a:t> </a:t>
            </a:r>
            <a:r>
              <a:rPr b="0" dirty="0">
                <a:latin typeface="Arial"/>
                <a:cs typeface="Arial"/>
              </a:rPr>
              <a:t>team</a:t>
            </a:r>
            <a:r>
              <a:rPr b="0" spc="-5" dirty="0">
                <a:latin typeface="Arial"/>
                <a:cs typeface="Arial"/>
              </a:rPr>
              <a:t> </a:t>
            </a:r>
            <a:r>
              <a:rPr b="0" dirty="0">
                <a:latin typeface="Arial"/>
                <a:cs typeface="Arial"/>
              </a:rPr>
              <a:t>members.</a:t>
            </a:r>
          </a:p>
          <a:p>
            <a:pPr marL="12700" marR="80010">
              <a:lnSpc>
                <a:spcPct val="100000"/>
              </a:lnSpc>
              <a:spcBef>
                <a:spcPts val="434"/>
              </a:spcBef>
            </a:pPr>
            <a:endParaRPr lang="en-US" b="0" i="1" spc="-5" dirty="0">
              <a:solidFill>
                <a:srgbClr val="CC3300"/>
              </a:solidFill>
              <a:latin typeface="Arial"/>
              <a:cs typeface="Arial"/>
            </a:endParaRPr>
          </a:p>
          <a:p>
            <a:pPr marL="12700" marR="5080">
              <a:lnSpc>
                <a:spcPct val="100000"/>
              </a:lnSpc>
              <a:spcBef>
                <a:spcPts val="430"/>
              </a:spcBef>
            </a:pPr>
            <a:r>
              <a:rPr b="0" i="1" spc="-5" dirty="0">
                <a:latin typeface="Arial"/>
                <a:cs typeface="Arial"/>
              </a:rPr>
              <a:t>Risk is shared </a:t>
            </a:r>
            <a:r>
              <a:rPr b="0" spc="-5" dirty="0">
                <a:latin typeface="Arial"/>
                <a:cs typeface="Arial"/>
              </a:rPr>
              <a:t>jointly among </a:t>
            </a:r>
            <a:r>
              <a:rPr b="0" dirty="0">
                <a:latin typeface="Arial"/>
                <a:cs typeface="Arial"/>
              </a:rPr>
              <a:t>the </a:t>
            </a:r>
            <a:r>
              <a:rPr b="0" spc="5" dirty="0">
                <a:latin typeface="Arial"/>
                <a:cs typeface="Arial"/>
              </a:rPr>
              <a:t> </a:t>
            </a:r>
            <a:r>
              <a:rPr b="0" dirty="0">
                <a:latin typeface="Arial"/>
                <a:cs typeface="Arial"/>
              </a:rPr>
              <a:t>partners,</a:t>
            </a:r>
            <a:r>
              <a:rPr b="0" spc="-50" dirty="0">
                <a:latin typeface="Arial"/>
                <a:cs typeface="Arial"/>
              </a:rPr>
              <a:t> </a:t>
            </a:r>
            <a:r>
              <a:rPr b="0" dirty="0">
                <a:latin typeface="Arial"/>
                <a:cs typeface="Arial"/>
              </a:rPr>
              <a:t>encouraging</a:t>
            </a:r>
            <a:r>
              <a:rPr b="0" spc="-65" dirty="0">
                <a:latin typeface="Arial"/>
                <a:cs typeface="Arial"/>
              </a:rPr>
              <a:t> </a:t>
            </a:r>
            <a:r>
              <a:rPr b="0" spc="-5" dirty="0">
                <a:latin typeface="Arial"/>
                <a:cs typeface="Arial"/>
              </a:rPr>
              <a:t>innovation </a:t>
            </a:r>
            <a:r>
              <a:rPr b="0" spc="-484" dirty="0">
                <a:latin typeface="Arial"/>
                <a:cs typeface="Arial"/>
              </a:rPr>
              <a:t> </a:t>
            </a:r>
            <a:r>
              <a:rPr b="0" spc="-5" dirty="0">
                <a:latin typeface="Arial"/>
                <a:cs typeface="Arial"/>
              </a:rPr>
              <a:t>and</a:t>
            </a:r>
            <a:r>
              <a:rPr b="0" spc="-20" dirty="0">
                <a:latin typeface="Arial"/>
                <a:cs typeface="Arial"/>
              </a:rPr>
              <a:t> </a:t>
            </a:r>
            <a:r>
              <a:rPr b="0" dirty="0">
                <a:latin typeface="Arial"/>
                <a:cs typeface="Arial"/>
              </a:rPr>
              <a:t>continuous</a:t>
            </a:r>
            <a:r>
              <a:rPr b="0" spc="-15" dirty="0">
                <a:latin typeface="Arial"/>
                <a:cs typeface="Arial"/>
              </a:rPr>
              <a:t> </a:t>
            </a:r>
            <a:r>
              <a:rPr b="0" spc="-5" dirty="0">
                <a:latin typeface="Arial"/>
                <a:cs typeface="Arial"/>
              </a:rPr>
              <a:t>improvement.</a:t>
            </a:r>
          </a:p>
        </p:txBody>
      </p:sp>
      <p:sp>
        <p:nvSpPr>
          <p:cNvPr id="9" name="object 9"/>
          <p:cNvSpPr txBox="1">
            <a:spLocks noGrp="1"/>
          </p:cNvSpPr>
          <p:nvPr>
            <p:ph sz="half" idx="3"/>
          </p:nvPr>
        </p:nvSpPr>
        <p:spPr>
          <a:xfrm>
            <a:off x="5107940" y="2085847"/>
            <a:ext cx="3886200" cy="3960058"/>
          </a:xfrm>
          <a:prstGeom prst="rect">
            <a:avLst/>
          </a:prstGeom>
        </p:spPr>
        <p:txBody>
          <a:bodyPr vert="horz" wrap="square" lIns="0" tIns="12700" rIns="0" bIns="0" rtlCol="0">
            <a:spAutoFit/>
          </a:bodyPr>
          <a:lstStyle/>
          <a:p>
            <a:pPr marL="12700">
              <a:lnSpc>
                <a:spcPct val="100000"/>
              </a:lnSpc>
              <a:spcBef>
                <a:spcPts val="100"/>
              </a:spcBef>
            </a:pPr>
            <a:r>
              <a:rPr spc="-15" dirty="0"/>
              <a:t>Traditional</a:t>
            </a:r>
            <a:r>
              <a:rPr spc="-95" dirty="0"/>
              <a:t> </a:t>
            </a:r>
            <a:r>
              <a:rPr spc="-5" dirty="0"/>
              <a:t>Approach</a:t>
            </a:r>
          </a:p>
          <a:p>
            <a:pPr>
              <a:lnSpc>
                <a:spcPct val="100000"/>
              </a:lnSpc>
            </a:pPr>
            <a:endParaRPr sz="2250" dirty="0"/>
          </a:p>
          <a:p>
            <a:pPr marL="12700" marR="448945">
              <a:lnSpc>
                <a:spcPct val="100000"/>
              </a:lnSpc>
              <a:spcBef>
                <a:spcPts val="5"/>
              </a:spcBef>
            </a:pPr>
            <a:r>
              <a:rPr b="0" dirty="0">
                <a:latin typeface="Arial"/>
                <a:cs typeface="Arial"/>
              </a:rPr>
              <a:t>Objectivity</a:t>
            </a:r>
            <a:r>
              <a:rPr b="0" spc="-15" dirty="0">
                <a:latin typeface="Arial"/>
                <a:cs typeface="Arial"/>
              </a:rPr>
              <a:t> </a:t>
            </a:r>
            <a:r>
              <a:rPr b="0" spc="-5" dirty="0">
                <a:latin typeface="Arial"/>
                <a:cs typeface="Arial"/>
              </a:rPr>
              <a:t>is</a:t>
            </a:r>
            <a:r>
              <a:rPr b="0" spc="-20" dirty="0">
                <a:latin typeface="Arial"/>
                <a:cs typeface="Arial"/>
              </a:rPr>
              <a:t> </a:t>
            </a:r>
            <a:r>
              <a:rPr b="0" spc="-5" dirty="0">
                <a:latin typeface="Arial"/>
                <a:cs typeface="Arial"/>
              </a:rPr>
              <a:t>limited</a:t>
            </a:r>
            <a:r>
              <a:rPr b="0" spc="-20" dirty="0">
                <a:latin typeface="Arial"/>
                <a:cs typeface="Arial"/>
              </a:rPr>
              <a:t> </a:t>
            </a:r>
            <a:r>
              <a:rPr b="0" spc="-5" dirty="0">
                <a:latin typeface="Arial"/>
                <a:cs typeface="Arial"/>
              </a:rPr>
              <a:t>due</a:t>
            </a:r>
            <a:r>
              <a:rPr b="0" spc="-20" dirty="0">
                <a:latin typeface="Arial"/>
                <a:cs typeface="Arial"/>
              </a:rPr>
              <a:t> </a:t>
            </a:r>
            <a:r>
              <a:rPr b="0" dirty="0">
                <a:latin typeface="Arial"/>
                <a:cs typeface="Arial"/>
              </a:rPr>
              <a:t>to</a:t>
            </a:r>
            <a:r>
              <a:rPr b="0" spc="-10" dirty="0">
                <a:latin typeface="Arial"/>
                <a:cs typeface="Arial"/>
              </a:rPr>
              <a:t> </a:t>
            </a:r>
            <a:r>
              <a:rPr b="0" dirty="0">
                <a:latin typeface="Arial"/>
                <a:cs typeface="Arial"/>
              </a:rPr>
              <a:t>fear</a:t>
            </a:r>
            <a:r>
              <a:rPr b="0" spc="-15" dirty="0">
                <a:latin typeface="Arial"/>
                <a:cs typeface="Arial"/>
              </a:rPr>
              <a:t> </a:t>
            </a:r>
            <a:r>
              <a:rPr b="0" spc="-5" dirty="0">
                <a:latin typeface="Arial"/>
                <a:cs typeface="Arial"/>
              </a:rPr>
              <a:t>of </a:t>
            </a:r>
            <a:r>
              <a:rPr b="0" spc="-484" dirty="0">
                <a:latin typeface="Arial"/>
                <a:cs typeface="Arial"/>
              </a:rPr>
              <a:t> </a:t>
            </a:r>
            <a:r>
              <a:rPr b="0" dirty="0">
                <a:latin typeface="Arial"/>
                <a:cs typeface="Arial"/>
              </a:rPr>
              <a:t>reprisal </a:t>
            </a:r>
            <a:r>
              <a:rPr b="0" spc="-5" dirty="0">
                <a:latin typeface="Arial"/>
                <a:cs typeface="Arial"/>
              </a:rPr>
              <a:t>and lack of </a:t>
            </a:r>
            <a:r>
              <a:rPr b="0" dirty="0">
                <a:latin typeface="Arial"/>
                <a:cs typeface="Arial"/>
              </a:rPr>
              <a:t>continuous </a:t>
            </a:r>
            <a:r>
              <a:rPr b="0" spc="5" dirty="0">
                <a:latin typeface="Arial"/>
                <a:cs typeface="Arial"/>
              </a:rPr>
              <a:t> </a:t>
            </a:r>
            <a:r>
              <a:rPr b="0" spc="-5" dirty="0">
                <a:latin typeface="Arial"/>
                <a:cs typeface="Arial"/>
              </a:rPr>
              <a:t>improvement</a:t>
            </a:r>
            <a:r>
              <a:rPr b="0" spc="-10" dirty="0">
                <a:latin typeface="Arial"/>
                <a:cs typeface="Arial"/>
              </a:rPr>
              <a:t> </a:t>
            </a:r>
            <a:r>
              <a:rPr b="0" spc="-20" dirty="0">
                <a:latin typeface="Arial"/>
                <a:cs typeface="Arial"/>
              </a:rPr>
              <a:t>opportunity.</a:t>
            </a:r>
          </a:p>
          <a:p>
            <a:pPr marL="12700" marR="155575">
              <a:lnSpc>
                <a:spcPct val="100000"/>
              </a:lnSpc>
              <a:spcBef>
                <a:spcPts val="430"/>
              </a:spcBef>
            </a:pPr>
            <a:r>
              <a:rPr b="0" dirty="0">
                <a:solidFill>
                  <a:srgbClr val="CC3300"/>
                </a:solidFill>
                <a:latin typeface="Arial"/>
                <a:cs typeface="Arial"/>
              </a:rPr>
              <a:t>Access </a:t>
            </a:r>
            <a:r>
              <a:rPr b="0" spc="-5" dirty="0">
                <a:solidFill>
                  <a:srgbClr val="CC3300"/>
                </a:solidFill>
                <a:latin typeface="Arial"/>
                <a:cs typeface="Arial"/>
              </a:rPr>
              <a:t>is limited with </a:t>
            </a:r>
            <a:r>
              <a:rPr b="0" dirty="0">
                <a:solidFill>
                  <a:srgbClr val="CC3300"/>
                </a:solidFill>
                <a:latin typeface="Arial"/>
                <a:cs typeface="Arial"/>
              </a:rPr>
              <a:t>structured </a:t>
            </a:r>
            <a:r>
              <a:rPr b="0" spc="5" dirty="0">
                <a:solidFill>
                  <a:srgbClr val="CC3300"/>
                </a:solidFill>
                <a:latin typeface="Arial"/>
                <a:cs typeface="Arial"/>
              </a:rPr>
              <a:t> </a:t>
            </a:r>
            <a:r>
              <a:rPr b="0" dirty="0">
                <a:solidFill>
                  <a:srgbClr val="CC3300"/>
                </a:solidFill>
                <a:latin typeface="Arial"/>
                <a:cs typeface="Arial"/>
              </a:rPr>
              <a:t>procedures and self-preservation </a:t>
            </a:r>
            <a:r>
              <a:rPr b="0" spc="5" dirty="0">
                <a:solidFill>
                  <a:srgbClr val="CC3300"/>
                </a:solidFill>
                <a:latin typeface="Arial"/>
                <a:cs typeface="Arial"/>
              </a:rPr>
              <a:t> </a:t>
            </a:r>
            <a:r>
              <a:rPr b="0" dirty="0">
                <a:solidFill>
                  <a:srgbClr val="CC3300"/>
                </a:solidFill>
                <a:latin typeface="Arial"/>
                <a:cs typeface="Arial"/>
              </a:rPr>
              <a:t>taking</a:t>
            </a:r>
            <a:r>
              <a:rPr b="0" spc="-20" dirty="0">
                <a:solidFill>
                  <a:srgbClr val="CC3300"/>
                </a:solidFill>
                <a:latin typeface="Arial"/>
                <a:cs typeface="Arial"/>
              </a:rPr>
              <a:t> </a:t>
            </a:r>
            <a:r>
              <a:rPr b="0" spc="-5" dirty="0">
                <a:solidFill>
                  <a:srgbClr val="CC3300"/>
                </a:solidFill>
                <a:latin typeface="Arial"/>
                <a:cs typeface="Arial"/>
              </a:rPr>
              <a:t>priority</a:t>
            </a:r>
            <a:r>
              <a:rPr b="0" spc="-25" dirty="0">
                <a:solidFill>
                  <a:srgbClr val="CC3300"/>
                </a:solidFill>
                <a:latin typeface="Arial"/>
                <a:cs typeface="Arial"/>
              </a:rPr>
              <a:t> </a:t>
            </a:r>
            <a:r>
              <a:rPr b="0" spc="-5" dirty="0">
                <a:solidFill>
                  <a:srgbClr val="CC3300"/>
                </a:solidFill>
                <a:latin typeface="Arial"/>
                <a:cs typeface="Arial"/>
              </a:rPr>
              <a:t>over</a:t>
            </a:r>
            <a:r>
              <a:rPr b="0" spc="-20" dirty="0">
                <a:solidFill>
                  <a:srgbClr val="CC3300"/>
                </a:solidFill>
                <a:latin typeface="Arial"/>
                <a:cs typeface="Arial"/>
              </a:rPr>
              <a:t> </a:t>
            </a:r>
            <a:r>
              <a:rPr b="0" dirty="0">
                <a:solidFill>
                  <a:srgbClr val="CC3300"/>
                </a:solidFill>
                <a:latin typeface="Arial"/>
                <a:cs typeface="Arial"/>
              </a:rPr>
              <a:t>total</a:t>
            </a:r>
            <a:r>
              <a:rPr b="0" spc="-20" dirty="0">
                <a:solidFill>
                  <a:srgbClr val="CC3300"/>
                </a:solidFill>
                <a:latin typeface="Arial"/>
                <a:cs typeface="Arial"/>
              </a:rPr>
              <a:t> </a:t>
            </a:r>
            <a:r>
              <a:rPr b="0" spc="-5" dirty="0">
                <a:solidFill>
                  <a:srgbClr val="CC3300"/>
                </a:solidFill>
                <a:latin typeface="Arial"/>
                <a:cs typeface="Arial"/>
              </a:rPr>
              <a:t>optimization</a:t>
            </a:r>
            <a:r>
              <a:rPr b="0" spc="-5" dirty="0">
                <a:latin typeface="Arial"/>
                <a:cs typeface="Arial"/>
              </a:rPr>
              <a:t>.</a:t>
            </a:r>
          </a:p>
          <a:p>
            <a:pPr marL="12700" marR="499745">
              <a:lnSpc>
                <a:spcPct val="100000"/>
              </a:lnSpc>
              <a:spcBef>
                <a:spcPts val="430"/>
              </a:spcBef>
            </a:pPr>
            <a:r>
              <a:rPr b="0" dirty="0">
                <a:latin typeface="Arial"/>
                <a:cs typeface="Arial"/>
              </a:rPr>
              <a:t>Involvement</a:t>
            </a:r>
            <a:r>
              <a:rPr b="0" spc="-35" dirty="0">
                <a:latin typeface="Arial"/>
                <a:cs typeface="Arial"/>
              </a:rPr>
              <a:t> </a:t>
            </a:r>
            <a:r>
              <a:rPr b="0" dirty="0">
                <a:latin typeface="Arial"/>
                <a:cs typeface="Arial"/>
              </a:rPr>
              <a:t>is</a:t>
            </a:r>
            <a:r>
              <a:rPr b="0" spc="-25" dirty="0">
                <a:latin typeface="Arial"/>
                <a:cs typeface="Arial"/>
              </a:rPr>
              <a:t> </a:t>
            </a:r>
            <a:r>
              <a:rPr b="0" dirty="0">
                <a:latin typeface="Arial"/>
                <a:cs typeface="Arial"/>
              </a:rPr>
              <a:t>normally</a:t>
            </a:r>
            <a:r>
              <a:rPr b="0" spc="-30" dirty="0">
                <a:latin typeface="Arial"/>
                <a:cs typeface="Arial"/>
              </a:rPr>
              <a:t> </a:t>
            </a:r>
            <a:r>
              <a:rPr b="0" spc="-5" dirty="0">
                <a:latin typeface="Arial"/>
                <a:cs typeface="Arial"/>
              </a:rPr>
              <a:t>limited</a:t>
            </a:r>
            <a:r>
              <a:rPr b="0" spc="-35" dirty="0">
                <a:latin typeface="Arial"/>
                <a:cs typeface="Arial"/>
              </a:rPr>
              <a:t> </a:t>
            </a:r>
            <a:r>
              <a:rPr b="0" dirty="0">
                <a:latin typeface="Arial"/>
                <a:cs typeface="Arial"/>
              </a:rPr>
              <a:t>to </a:t>
            </a:r>
            <a:r>
              <a:rPr b="0" spc="-484" dirty="0">
                <a:latin typeface="Arial"/>
                <a:cs typeface="Arial"/>
              </a:rPr>
              <a:t> </a:t>
            </a:r>
            <a:r>
              <a:rPr b="0" dirty="0">
                <a:latin typeface="Arial"/>
                <a:cs typeface="Arial"/>
              </a:rPr>
              <a:t>project-level</a:t>
            </a:r>
            <a:r>
              <a:rPr b="0" spc="-25" dirty="0">
                <a:latin typeface="Arial"/>
                <a:cs typeface="Arial"/>
              </a:rPr>
              <a:t> </a:t>
            </a:r>
            <a:r>
              <a:rPr b="0" dirty="0">
                <a:latin typeface="Arial"/>
                <a:cs typeface="Arial"/>
              </a:rPr>
              <a:t>personnel.</a:t>
            </a:r>
          </a:p>
          <a:p>
            <a:pPr>
              <a:lnSpc>
                <a:spcPct val="100000"/>
              </a:lnSpc>
              <a:spcBef>
                <a:spcPts val="35"/>
              </a:spcBef>
            </a:pPr>
            <a:endParaRPr sz="2600" dirty="0">
              <a:latin typeface="Arial"/>
              <a:cs typeface="Arial"/>
            </a:endParaRPr>
          </a:p>
          <a:p>
            <a:pPr marL="12700" marR="5080">
              <a:lnSpc>
                <a:spcPct val="100000"/>
              </a:lnSpc>
            </a:pPr>
            <a:r>
              <a:rPr b="0" spc="-5" dirty="0">
                <a:solidFill>
                  <a:srgbClr val="CC3300"/>
                </a:solidFill>
                <a:latin typeface="Arial"/>
                <a:cs typeface="Arial"/>
              </a:rPr>
              <a:t>.</a:t>
            </a:r>
          </a:p>
          <a:p>
            <a:pPr marL="12700">
              <a:lnSpc>
                <a:spcPct val="100000"/>
              </a:lnSpc>
              <a:spcBef>
                <a:spcPts val="434"/>
              </a:spcBef>
            </a:pPr>
            <a:r>
              <a:rPr b="0" spc="-5" dirty="0">
                <a:latin typeface="Arial"/>
                <a:cs typeface="Arial"/>
              </a:rPr>
              <a:t>Risk</a:t>
            </a:r>
            <a:r>
              <a:rPr b="0" spc="-15" dirty="0">
                <a:latin typeface="Arial"/>
                <a:cs typeface="Arial"/>
              </a:rPr>
              <a:t> </a:t>
            </a:r>
            <a:r>
              <a:rPr b="0" spc="-5" dirty="0">
                <a:latin typeface="Arial"/>
                <a:cs typeface="Arial"/>
              </a:rPr>
              <a:t>is</a:t>
            </a:r>
            <a:r>
              <a:rPr b="0" spc="-15" dirty="0">
                <a:latin typeface="Arial"/>
                <a:cs typeface="Arial"/>
              </a:rPr>
              <a:t> </a:t>
            </a:r>
            <a:r>
              <a:rPr b="0" dirty="0">
                <a:latin typeface="Arial"/>
                <a:cs typeface="Arial"/>
              </a:rPr>
              <a:t>transferred</a:t>
            </a:r>
            <a:r>
              <a:rPr b="0" spc="-5" dirty="0">
                <a:latin typeface="Arial"/>
                <a:cs typeface="Arial"/>
              </a:rPr>
              <a:t> </a:t>
            </a:r>
            <a:r>
              <a:rPr b="0" dirty="0">
                <a:latin typeface="Arial"/>
                <a:cs typeface="Arial"/>
              </a:rPr>
              <a:t>to</a:t>
            </a:r>
            <a:r>
              <a:rPr b="0" spc="-10" dirty="0">
                <a:latin typeface="Arial"/>
                <a:cs typeface="Arial"/>
              </a:rPr>
              <a:t> </a:t>
            </a:r>
            <a:r>
              <a:rPr b="0" dirty="0">
                <a:latin typeface="Arial"/>
                <a:cs typeface="Arial"/>
              </a:rPr>
              <a:t>the</a:t>
            </a:r>
            <a:r>
              <a:rPr b="0" spc="-10" dirty="0">
                <a:latin typeface="Arial"/>
                <a:cs typeface="Arial"/>
              </a:rPr>
              <a:t> </a:t>
            </a:r>
            <a:r>
              <a:rPr b="0" spc="-5" dirty="0">
                <a:latin typeface="Arial"/>
                <a:cs typeface="Arial"/>
              </a:rPr>
              <a:t>other</a:t>
            </a:r>
            <a:r>
              <a:rPr b="0" spc="-10" dirty="0">
                <a:latin typeface="Arial"/>
                <a:cs typeface="Arial"/>
              </a:rPr>
              <a:t> </a:t>
            </a:r>
            <a:r>
              <a:rPr b="0" spc="-30" dirty="0">
                <a:latin typeface="Arial"/>
                <a:cs typeface="Arial"/>
              </a:rPr>
              <a:t>party.</a:t>
            </a:r>
          </a:p>
        </p:txBody>
      </p:sp>
      <p:sp>
        <p:nvSpPr>
          <p:cNvPr id="10" name="object 10"/>
          <p:cNvSpPr/>
          <p:nvPr/>
        </p:nvSpPr>
        <p:spPr>
          <a:xfrm>
            <a:off x="1233677" y="2500883"/>
            <a:ext cx="7592059" cy="28575"/>
          </a:xfrm>
          <a:custGeom>
            <a:avLst/>
            <a:gdLst/>
            <a:ahLst/>
            <a:cxnLst/>
            <a:rect l="l" t="t" r="r" b="b"/>
            <a:pathLst>
              <a:path w="7592059" h="28575">
                <a:moveTo>
                  <a:pt x="7591806" y="28193"/>
                </a:moveTo>
                <a:lnTo>
                  <a:pt x="7591806" y="0"/>
                </a:lnTo>
                <a:lnTo>
                  <a:pt x="0" y="0"/>
                </a:lnTo>
                <a:lnTo>
                  <a:pt x="0" y="28194"/>
                </a:lnTo>
                <a:lnTo>
                  <a:pt x="7591806" y="28193"/>
                </a:lnTo>
                <a:close/>
              </a:path>
            </a:pathLst>
          </a:custGeom>
          <a:solidFill>
            <a:srgbClr val="000000"/>
          </a:solidFill>
        </p:spPr>
        <p:txBody>
          <a:bodyPr wrap="square" lIns="0" tIns="0" rIns="0" bIns="0" rtlCol="0"/>
          <a:lstStyle/>
          <a:p>
            <a:endParaRPr/>
          </a:p>
        </p:txBody>
      </p:sp>
      <p:sp>
        <p:nvSpPr>
          <p:cNvPr id="11" name="object 11"/>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26</a:t>
            </a:fld>
            <a:endParaRPr spc="-5"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22782" y="691133"/>
            <a:ext cx="8215630" cy="1371600"/>
            <a:chOff x="922782" y="691133"/>
            <a:chExt cx="8215630" cy="1371600"/>
          </a:xfrm>
        </p:grpSpPr>
        <p:pic>
          <p:nvPicPr>
            <p:cNvPr id="3" name="object 3"/>
            <p:cNvPicPr/>
            <p:nvPr/>
          </p:nvPicPr>
          <p:blipFill>
            <a:blip r:embed="rId2" cstate="print"/>
            <a:stretch>
              <a:fillRect/>
            </a:stretch>
          </p:blipFill>
          <p:spPr>
            <a:xfrm>
              <a:off x="922782" y="691133"/>
              <a:ext cx="8215122" cy="1366265"/>
            </a:xfrm>
            <a:prstGeom prst="rect">
              <a:avLst/>
            </a:prstGeom>
          </p:spPr>
        </p:pic>
        <p:sp>
          <p:nvSpPr>
            <p:cNvPr id="4" name="object 4"/>
            <p:cNvSpPr/>
            <p:nvPr/>
          </p:nvSpPr>
          <p:spPr>
            <a:xfrm>
              <a:off x="922782" y="691133"/>
              <a:ext cx="8215630" cy="1371600"/>
            </a:xfrm>
            <a:custGeom>
              <a:avLst/>
              <a:gdLst/>
              <a:ahLst/>
              <a:cxnLst/>
              <a:rect l="l" t="t" r="r" b="b"/>
              <a:pathLst>
                <a:path w="8215630" h="1371600">
                  <a:moveTo>
                    <a:pt x="8215122" y="1265681"/>
                  </a:moveTo>
                  <a:lnTo>
                    <a:pt x="8215122" y="105155"/>
                  </a:lnTo>
                  <a:lnTo>
                    <a:pt x="8214359" y="94487"/>
                  </a:lnTo>
                  <a:lnTo>
                    <a:pt x="8200782" y="52333"/>
                  </a:lnTo>
                  <a:lnTo>
                    <a:pt x="8152514" y="8948"/>
                  </a:lnTo>
                  <a:lnTo>
                    <a:pt x="8119872" y="0"/>
                  </a:lnTo>
                  <a:lnTo>
                    <a:pt x="105155" y="0"/>
                  </a:lnTo>
                  <a:lnTo>
                    <a:pt x="42776" y="20626"/>
                  </a:lnTo>
                  <a:lnTo>
                    <a:pt x="4571" y="74676"/>
                  </a:lnTo>
                  <a:lnTo>
                    <a:pt x="0" y="105918"/>
                  </a:lnTo>
                  <a:lnTo>
                    <a:pt x="0" y="1265682"/>
                  </a:lnTo>
                  <a:lnTo>
                    <a:pt x="8382" y="1306830"/>
                  </a:lnTo>
                  <a:lnTo>
                    <a:pt x="9144" y="1308336"/>
                  </a:lnTo>
                  <a:lnTo>
                    <a:pt x="9144" y="105918"/>
                  </a:lnTo>
                  <a:lnTo>
                    <a:pt x="9906" y="95250"/>
                  </a:lnTo>
                  <a:lnTo>
                    <a:pt x="22889" y="56688"/>
                  </a:lnTo>
                  <a:lnTo>
                    <a:pt x="51816" y="25908"/>
                  </a:lnTo>
                  <a:lnTo>
                    <a:pt x="94016" y="10188"/>
                  </a:lnTo>
                  <a:lnTo>
                    <a:pt x="8109966" y="9198"/>
                  </a:lnTo>
                  <a:lnTo>
                    <a:pt x="8119872" y="9905"/>
                  </a:lnTo>
                  <a:lnTo>
                    <a:pt x="8157756" y="22215"/>
                  </a:lnTo>
                  <a:lnTo>
                    <a:pt x="8197420" y="66288"/>
                  </a:lnTo>
                  <a:lnTo>
                    <a:pt x="8205978" y="105917"/>
                  </a:lnTo>
                  <a:lnTo>
                    <a:pt x="8205978" y="1309143"/>
                  </a:lnTo>
                  <a:lnTo>
                    <a:pt x="8214359" y="1276349"/>
                  </a:lnTo>
                  <a:lnTo>
                    <a:pt x="8215122" y="1265681"/>
                  </a:lnTo>
                  <a:close/>
                </a:path>
                <a:path w="8215630" h="1371600">
                  <a:moveTo>
                    <a:pt x="8205978" y="1309143"/>
                  </a:moveTo>
                  <a:lnTo>
                    <a:pt x="8205978" y="1265681"/>
                  </a:lnTo>
                  <a:lnTo>
                    <a:pt x="8205216" y="1275587"/>
                  </a:lnTo>
                  <a:lnTo>
                    <a:pt x="8203692" y="1285493"/>
                  </a:lnTo>
                  <a:lnTo>
                    <a:pt x="8173673" y="1337148"/>
                  </a:lnTo>
                  <a:lnTo>
                    <a:pt x="8119872" y="1361484"/>
                  </a:lnTo>
                  <a:lnTo>
                    <a:pt x="105156" y="1361579"/>
                  </a:lnTo>
                  <a:lnTo>
                    <a:pt x="75798" y="1357157"/>
                  </a:lnTo>
                  <a:lnTo>
                    <a:pt x="27076" y="1321265"/>
                  </a:lnTo>
                  <a:lnTo>
                    <a:pt x="11430" y="1284732"/>
                  </a:lnTo>
                  <a:lnTo>
                    <a:pt x="9144" y="1265682"/>
                  </a:lnTo>
                  <a:lnTo>
                    <a:pt x="9144" y="1308336"/>
                  </a:lnTo>
                  <a:lnTo>
                    <a:pt x="38862" y="1347216"/>
                  </a:lnTo>
                  <a:lnTo>
                    <a:pt x="79929" y="1368371"/>
                  </a:lnTo>
                  <a:lnTo>
                    <a:pt x="8109966" y="1371599"/>
                  </a:lnTo>
                  <a:lnTo>
                    <a:pt x="8120633" y="1370837"/>
                  </a:lnTo>
                  <a:lnTo>
                    <a:pt x="8131302" y="1369314"/>
                  </a:lnTo>
                  <a:lnTo>
                    <a:pt x="8162824" y="1357081"/>
                  </a:lnTo>
                  <a:lnTo>
                    <a:pt x="8188271" y="1336519"/>
                  </a:lnTo>
                  <a:lnTo>
                    <a:pt x="8205978" y="1309143"/>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xfrm>
            <a:off x="2344166" y="838454"/>
            <a:ext cx="5370195" cy="1000760"/>
          </a:xfrm>
          <a:prstGeom prst="rect">
            <a:avLst/>
          </a:prstGeom>
        </p:spPr>
        <p:txBody>
          <a:bodyPr vert="horz" wrap="square" lIns="0" tIns="12065" rIns="0" bIns="0" rtlCol="0">
            <a:spAutoFit/>
          </a:bodyPr>
          <a:lstStyle/>
          <a:p>
            <a:pPr marL="1162050" marR="5080" indent="-1149985">
              <a:lnSpc>
                <a:spcPct val="100000"/>
              </a:lnSpc>
              <a:spcBef>
                <a:spcPts val="95"/>
              </a:spcBef>
            </a:pPr>
            <a:r>
              <a:rPr spc="-10" dirty="0"/>
              <a:t>Strategies</a:t>
            </a:r>
            <a:r>
              <a:rPr spc="-5" dirty="0"/>
              <a:t> for </a:t>
            </a:r>
            <a:r>
              <a:rPr spc="-10" dirty="0"/>
              <a:t>Communicating </a:t>
            </a:r>
            <a:r>
              <a:rPr spc="-875" dirty="0"/>
              <a:t> </a:t>
            </a:r>
            <a:r>
              <a:rPr spc="-5" dirty="0"/>
              <a:t>with</a:t>
            </a:r>
            <a:r>
              <a:rPr spc="-10" dirty="0"/>
              <a:t> Outsourcers</a:t>
            </a:r>
          </a:p>
        </p:txBody>
      </p:sp>
      <p:sp>
        <p:nvSpPr>
          <p:cNvPr id="6" name="object 6"/>
          <p:cNvSpPr/>
          <p:nvPr/>
        </p:nvSpPr>
        <p:spPr>
          <a:xfrm>
            <a:off x="2281427" y="2602229"/>
            <a:ext cx="5496560" cy="649605"/>
          </a:xfrm>
          <a:custGeom>
            <a:avLst/>
            <a:gdLst/>
            <a:ahLst/>
            <a:cxnLst/>
            <a:rect l="l" t="t" r="r" b="b"/>
            <a:pathLst>
              <a:path w="5496559" h="649604">
                <a:moveTo>
                  <a:pt x="5496306" y="649223"/>
                </a:moveTo>
                <a:lnTo>
                  <a:pt x="5496306" y="0"/>
                </a:lnTo>
                <a:lnTo>
                  <a:pt x="0" y="0"/>
                </a:lnTo>
                <a:lnTo>
                  <a:pt x="0" y="649224"/>
                </a:lnTo>
                <a:lnTo>
                  <a:pt x="4572" y="649224"/>
                </a:lnTo>
                <a:lnTo>
                  <a:pt x="4572" y="9906"/>
                </a:lnTo>
                <a:lnTo>
                  <a:pt x="9905" y="4572"/>
                </a:lnTo>
                <a:lnTo>
                  <a:pt x="9905" y="9906"/>
                </a:lnTo>
                <a:lnTo>
                  <a:pt x="5486400" y="9906"/>
                </a:lnTo>
                <a:lnTo>
                  <a:pt x="5486400" y="4571"/>
                </a:lnTo>
                <a:lnTo>
                  <a:pt x="5490972" y="9906"/>
                </a:lnTo>
                <a:lnTo>
                  <a:pt x="5490972" y="649223"/>
                </a:lnTo>
                <a:lnTo>
                  <a:pt x="5496306" y="649223"/>
                </a:lnTo>
                <a:close/>
              </a:path>
              <a:path w="5496559" h="649604">
                <a:moveTo>
                  <a:pt x="9905" y="9906"/>
                </a:moveTo>
                <a:lnTo>
                  <a:pt x="9905" y="4572"/>
                </a:lnTo>
                <a:lnTo>
                  <a:pt x="4572" y="9906"/>
                </a:lnTo>
                <a:lnTo>
                  <a:pt x="9905" y="9906"/>
                </a:lnTo>
                <a:close/>
              </a:path>
              <a:path w="5496559" h="649604">
                <a:moveTo>
                  <a:pt x="9906" y="640080"/>
                </a:moveTo>
                <a:lnTo>
                  <a:pt x="9905" y="9906"/>
                </a:lnTo>
                <a:lnTo>
                  <a:pt x="4572" y="9906"/>
                </a:lnTo>
                <a:lnTo>
                  <a:pt x="4572" y="640080"/>
                </a:lnTo>
                <a:lnTo>
                  <a:pt x="9906" y="640080"/>
                </a:lnTo>
                <a:close/>
              </a:path>
              <a:path w="5496559" h="649604">
                <a:moveTo>
                  <a:pt x="5490972" y="640080"/>
                </a:moveTo>
                <a:lnTo>
                  <a:pt x="4572" y="640080"/>
                </a:lnTo>
                <a:lnTo>
                  <a:pt x="9906" y="644651"/>
                </a:lnTo>
                <a:lnTo>
                  <a:pt x="9906" y="649224"/>
                </a:lnTo>
                <a:lnTo>
                  <a:pt x="5486400" y="649223"/>
                </a:lnTo>
                <a:lnTo>
                  <a:pt x="5486400" y="644651"/>
                </a:lnTo>
                <a:lnTo>
                  <a:pt x="5490972" y="640080"/>
                </a:lnTo>
                <a:close/>
              </a:path>
              <a:path w="5496559" h="649604">
                <a:moveTo>
                  <a:pt x="9906" y="649224"/>
                </a:moveTo>
                <a:lnTo>
                  <a:pt x="9906" y="644651"/>
                </a:lnTo>
                <a:lnTo>
                  <a:pt x="4572" y="640080"/>
                </a:lnTo>
                <a:lnTo>
                  <a:pt x="4572" y="649224"/>
                </a:lnTo>
                <a:lnTo>
                  <a:pt x="9906" y="649224"/>
                </a:lnTo>
                <a:close/>
              </a:path>
              <a:path w="5496559" h="649604">
                <a:moveTo>
                  <a:pt x="5490972" y="9906"/>
                </a:moveTo>
                <a:lnTo>
                  <a:pt x="5486400" y="4571"/>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3"/>
                </a:moveTo>
                <a:lnTo>
                  <a:pt x="5490972" y="640080"/>
                </a:lnTo>
                <a:lnTo>
                  <a:pt x="5486400" y="644651"/>
                </a:lnTo>
                <a:lnTo>
                  <a:pt x="5486400" y="649223"/>
                </a:lnTo>
                <a:lnTo>
                  <a:pt x="5490972" y="649223"/>
                </a:lnTo>
                <a:close/>
              </a:path>
            </a:pathLst>
          </a:custGeom>
          <a:solidFill>
            <a:srgbClr val="000000"/>
          </a:solidFill>
        </p:spPr>
        <p:txBody>
          <a:bodyPr wrap="square" lIns="0" tIns="0" rIns="0" bIns="0" rtlCol="0"/>
          <a:lstStyle/>
          <a:p>
            <a:endParaRPr/>
          </a:p>
        </p:txBody>
      </p:sp>
      <p:sp>
        <p:nvSpPr>
          <p:cNvPr id="7" name="object 7"/>
          <p:cNvSpPr txBox="1"/>
          <p:nvPr/>
        </p:nvSpPr>
        <p:spPr>
          <a:xfrm>
            <a:off x="2283460" y="2604516"/>
            <a:ext cx="5492115" cy="645160"/>
          </a:xfrm>
          <a:prstGeom prst="rect">
            <a:avLst/>
          </a:prstGeom>
          <a:ln w="5333">
            <a:solidFill>
              <a:srgbClr val="000000"/>
            </a:solidFill>
          </a:ln>
        </p:spPr>
        <p:txBody>
          <a:bodyPr vert="horz" wrap="square" lIns="0" tIns="162560" rIns="0" bIns="0" rtlCol="0">
            <a:spAutoFit/>
          </a:bodyPr>
          <a:lstStyle/>
          <a:p>
            <a:pPr marL="185420">
              <a:lnSpc>
                <a:spcPct val="100000"/>
              </a:lnSpc>
              <a:spcBef>
                <a:spcPts val="1280"/>
              </a:spcBef>
            </a:pPr>
            <a:r>
              <a:rPr sz="2000" b="1" spc="-25" dirty="0">
                <a:latin typeface="Arial"/>
                <a:cs typeface="Arial"/>
              </a:rPr>
              <a:t>STRATEGY</a:t>
            </a:r>
            <a:r>
              <a:rPr sz="2000" b="1" spc="-10" dirty="0">
                <a:latin typeface="Arial"/>
                <a:cs typeface="Arial"/>
              </a:rPr>
              <a:t> </a:t>
            </a:r>
            <a:r>
              <a:rPr sz="2000" b="1" spc="-5" dirty="0">
                <a:latin typeface="Arial"/>
                <a:cs typeface="Arial"/>
              </a:rPr>
              <a:t>1:</a:t>
            </a:r>
            <a:r>
              <a:rPr sz="2000" b="1" spc="-15" dirty="0">
                <a:latin typeface="Arial"/>
                <a:cs typeface="Arial"/>
              </a:rPr>
              <a:t> </a:t>
            </a:r>
            <a:r>
              <a:rPr sz="2000" spc="-10" dirty="0">
                <a:latin typeface="Arial"/>
                <a:cs typeface="Arial"/>
              </a:rPr>
              <a:t>Recognize</a:t>
            </a:r>
            <a:r>
              <a:rPr sz="2000" spc="15" dirty="0">
                <a:latin typeface="Arial"/>
                <a:cs typeface="Arial"/>
              </a:rPr>
              <a:t> </a:t>
            </a:r>
            <a:r>
              <a:rPr sz="2000" spc="-5" dirty="0">
                <a:latin typeface="Arial"/>
                <a:cs typeface="Arial"/>
              </a:rPr>
              <a:t>cultural</a:t>
            </a:r>
            <a:r>
              <a:rPr sz="2000" dirty="0">
                <a:latin typeface="Arial"/>
                <a:cs typeface="Arial"/>
              </a:rPr>
              <a:t> </a:t>
            </a:r>
            <a:r>
              <a:rPr sz="2000" spc="-10" dirty="0">
                <a:latin typeface="Arial"/>
                <a:cs typeface="Arial"/>
              </a:rPr>
              <a:t>differences</a:t>
            </a:r>
            <a:endParaRPr sz="2000">
              <a:latin typeface="Arial"/>
              <a:cs typeface="Arial"/>
            </a:endParaRPr>
          </a:p>
        </p:txBody>
      </p:sp>
      <p:sp>
        <p:nvSpPr>
          <p:cNvPr id="8" name="object 8"/>
          <p:cNvSpPr/>
          <p:nvPr/>
        </p:nvSpPr>
        <p:spPr>
          <a:xfrm>
            <a:off x="2281427" y="3516629"/>
            <a:ext cx="5496560" cy="649605"/>
          </a:xfrm>
          <a:custGeom>
            <a:avLst/>
            <a:gdLst/>
            <a:ahLst/>
            <a:cxnLst/>
            <a:rect l="l" t="t" r="r" b="b"/>
            <a:pathLst>
              <a:path w="5496559" h="649604">
                <a:moveTo>
                  <a:pt x="5496306" y="649224"/>
                </a:moveTo>
                <a:lnTo>
                  <a:pt x="5496306" y="0"/>
                </a:lnTo>
                <a:lnTo>
                  <a:pt x="0" y="0"/>
                </a:lnTo>
                <a:lnTo>
                  <a:pt x="0" y="649224"/>
                </a:lnTo>
                <a:lnTo>
                  <a:pt x="4572" y="649224"/>
                </a:lnTo>
                <a:lnTo>
                  <a:pt x="4572" y="9906"/>
                </a:lnTo>
                <a:lnTo>
                  <a:pt x="9905" y="4572"/>
                </a:lnTo>
                <a:lnTo>
                  <a:pt x="9905" y="9906"/>
                </a:lnTo>
                <a:lnTo>
                  <a:pt x="5486400" y="9906"/>
                </a:lnTo>
                <a:lnTo>
                  <a:pt x="5486400" y="4572"/>
                </a:lnTo>
                <a:lnTo>
                  <a:pt x="5490972" y="9906"/>
                </a:lnTo>
                <a:lnTo>
                  <a:pt x="5490972" y="649224"/>
                </a:lnTo>
                <a:lnTo>
                  <a:pt x="5496306" y="649224"/>
                </a:lnTo>
                <a:close/>
              </a:path>
              <a:path w="5496559" h="649604">
                <a:moveTo>
                  <a:pt x="9905" y="9906"/>
                </a:moveTo>
                <a:lnTo>
                  <a:pt x="9905" y="4572"/>
                </a:lnTo>
                <a:lnTo>
                  <a:pt x="4572" y="9906"/>
                </a:lnTo>
                <a:lnTo>
                  <a:pt x="9905" y="9906"/>
                </a:lnTo>
                <a:close/>
              </a:path>
              <a:path w="5496559" h="649604">
                <a:moveTo>
                  <a:pt x="9905" y="640080"/>
                </a:moveTo>
                <a:lnTo>
                  <a:pt x="9905" y="9906"/>
                </a:lnTo>
                <a:lnTo>
                  <a:pt x="4572" y="9906"/>
                </a:lnTo>
                <a:lnTo>
                  <a:pt x="4572" y="640080"/>
                </a:lnTo>
                <a:lnTo>
                  <a:pt x="9905" y="640080"/>
                </a:lnTo>
                <a:close/>
              </a:path>
              <a:path w="5496559" h="649604">
                <a:moveTo>
                  <a:pt x="5490972" y="640080"/>
                </a:moveTo>
                <a:lnTo>
                  <a:pt x="4572" y="640080"/>
                </a:lnTo>
                <a:lnTo>
                  <a:pt x="9905" y="644652"/>
                </a:lnTo>
                <a:lnTo>
                  <a:pt x="9905" y="649224"/>
                </a:lnTo>
                <a:lnTo>
                  <a:pt x="5486400" y="649224"/>
                </a:lnTo>
                <a:lnTo>
                  <a:pt x="5486400" y="644652"/>
                </a:lnTo>
                <a:lnTo>
                  <a:pt x="5490972" y="640080"/>
                </a:lnTo>
                <a:close/>
              </a:path>
              <a:path w="5496559" h="649604">
                <a:moveTo>
                  <a:pt x="9905" y="649224"/>
                </a:moveTo>
                <a:lnTo>
                  <a:pt x="9905" y="644652"/>
                </a:lnTo>
                <a:lnTo>
                  <a:pt x="4572" y="640080"/>
                </a:lnTo>
                <a:lnTo>
                  <a:pt x="4572" y="649224"/>
                </a:lnTo>
                <a:lnTo>
                  <a:pt x="9905" y="649224"/>
                </a:lnTo>
                <a:close/>
              </a:path>
              <a:path w="5496559" h="649604">
                <a:moveTo>
                  <a:pt x="5490972" y="9906"/>
                </a:moveTo>
                <a:lnTo>
                  <a:pt x="5486400" y="4572"/>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4"/>
                </a:moveTo>
                <a:lnTo>
                  <a:pt x="5490972" y="640080"/>
                </a:lnTo>
                <a:lnTo>
                  <a:pt x="5486400" y="644652"/>
                </a:lnTo>
                <a:lnTo>
                  <a:pt x="5486400" y="649224"/>
                </a:lnTo>
                <a:lnTo>
                  <a:pt x="5490972" y="649224"/>
                </a:lnTo>
                <a:close/>
              </a:path>
            </a:pathLst>
          </a:custGeom>
          <a:solidFill>
            <a:srgbClr val="000000"/>
          </a:solidFill>
        </p:spPr>
        <p:txBody>
          <a:bodyPr wrap="square" lIns="0" tIns="0" rIns="0" bIns="0" rtlCol="0"/>
          <a:lstStyle/>
          <a:p>
            <a:endParaRPr/>
          </a:p>
        </p:txBody>
      </p:sp>
      <p:sp>
        <p:nvSpPr>
          <p:cNvPr id="9" name="object 9"/>
          <p:cNvSpPr txBox="1"/>
          <p:nvPr/>
        </p:nvSpPr>
        <p:spPr>
          <a:xfrm>
            <a:off x="2283460" y="3518915"/>
            <a:ext cx="5492115" cy="645160"/>
          </a:xfrm>
          <a:prstGeom prst="rect">
            <a:avLst/>
          </a:prstGeom>
          <a:ln w="5333">
            <a:solidFill>
              <a:srgbClr val="000000"/>
            </a:solidFill>
          </a:ln>
        </p:spPr>
        <p:txBody>
          <a:bodyPr vert="horz" wrap="square" lIns="0" tIns="162560" rIns="0" bIns="0" rtlCol="0">
            <a:spAutoFit/>
          </a:bodyPr>
          <a:lstStyle/>
          <a:p>
            <a:pPr marL="184785">
              <a:lnSpc>
                <a:spcPct val="100000"/>
              </a:lnSpc>
              <a:spcBef>
                <a:spcPts val="1280"/>
              </a:spcBef>
            </a:pPr>
            <a:r>
              <a:rPr sz="2000" b="1" spc="-25" dirty="0">
                <a:latin typeface="Arial"/>
                <a:cs typeface="Arial"/>
              </a:rPr>
              <a:t>STRATEGY</a:t>
            </a:r>
            <a:r>
              <a:rPr sz="2000" b="1" spc="-15" dirty="0">
                <a:latin typeface="Arial"/>
                <a:cs typeface="Arial"/>
              </a:rPr>
              <a:t> </a:t>
            </a:r>
            <a:r>
              <a:rPr sz="2000" b="1" spc="-5" dirty="0">
                <a:latin typeface="Arial"/>
                <a:cs typeface="Arial"/>
              </a:rPr>
              <a:t>2:</a:t>
            </a:r>
            <a:r>
              <a:rPr sz="2000" b="1" spc="-15" dirty="0">
                <a:latin typeface="Arial"/>
                <a:cs typeface="Arial"/>
              </a:rPr>
              <a:t> </a:t>
            </a:r>
            <a:r>
              <a:rPr sz="2000" spc="-10" dirty="0">
                <a:latin typeface="Arial"/>
                <a:cs typeface="Arial"/>
              </a:rPr>
              <a:t>Choose</a:t>
            </a:r>
            <a:r>
              <a:rPr sz="2000" spc="10" dirty="0">
                <a:latin typeface="Arial"/>
                <a:cs typeface="Arial"/>
              </a:rPr>
              <a:t> </a:t>
            </a:r>
            <a:r>
              <a:rPr sz="2000" spc="-5" dirty="0">
                <a:latin typeface="Arial"/>
                <a:cs typeface="Arial"/>
              </a:rPr>
              <a:t>the right</a:t>
            </a:r>
            <a:r>
              <a:rPr sz="2000" spc="-10" dirty="0">
                <a:latin typeface="Arial"/>
                <a:cs typeface="Arial"/>
              </a:rPr>
              <a:t> words</a:t>
            </a:r>
            <a:endParaRPr sz="2000">
              <a:latin typeface="Arial"/>
              <a:cs typeface="Arial"/>
            </a:endParaRPr>
          </a:p>
        </p:txBody>
      </p:sp>
      <p:sp>
        <p:nvSpPr>
          <p:cNvPr id="10" name="object 10"/>
          <p:cNvSpPr/>
          <p:nvPr/>
        </p:nvSpPr>
        <p:spPr>
          <a:xfrm>
            <a:off x="2281427" y="4431029"/>
            <a:ext cx="5496560" cy="649605"/>
          </a:xfrm>
          <a:custGeom>
            <a:avLst/>
            <a:gdLst/>
            <a:ahLst/>
            <a:cxnLst/>
            <a:rect l="l" t="t" r="r" b="b"/>
            <a:pathLst>
              <a:path w="5496559" h="649604">
                <a:moveTo>
                  <a:pt x="5496306" y="649224"/>
                </a:moveTo>
                <a:lnTo>
                  <a:pt x="5496306" y="0"/>
                </a:lnTo>
                <a:lnTo>
                  <a:pt x="0" y="0"/>
                </a:lnTo>
                <a:lnTo>
                  <a:pt x="0" y="649224"/>
                </a:lnTo>
                <a:lnTo>
                  <a:pt x="4572" y="649224"/>
                </a:lnTo>
                <a:lnTo>
                  <a:pt x="4572" y="9906"/>
                </a:lnTo>
                <a:lnTo>
                  <a:pt x="9905" y="4572"/>
                </a:lnTo>
                <a:lnTo>
                  <a:pt x="9905" y="9906"/>
                </a:lnTo>
                <a:lnTo>
                  <a:pt x="5486400" y="9906"/>
                </a:lnTo>
                <a:lnTo>
                  <a:pt x="5486400" y="4572"/>
                </a:lnTo>
                <a:lnTo>
                  <a:pt x="5490972" y="9906"/>
                </a:lnTo>
                <a:lnTo>
                  <a:pt x="5490972" y="649224"/>
                </a:lnTo>
                <a:lnTo>
                  <a:pt x="5496306" y="649224"/>
                </a:lnTo>
                <a:close/>
              </a:path>
              <a:path w="5496559" h="649604">
                <a:moveTo>
                  <a:pt x="9905" y="9906"/>
                </a:moveTo>
                <a:lnTo>
                  <a:pt x="9905" y="4572"/>
                </a:lnTo>
                <a:lnTo>
                  <a:pt x="4572" y="9906"/>
                </a:lnTo>
                <a:lnTo>
                  <a:pt x="9905" y="9906"/>
                </a:lnTo>
                <a:close/>
              </a:path>
              <a:path w="5496559" h="649604">
                <a:moveTo>
                  <a:pt x="9905" y="640080"/>
                </a:moveTo>
                <a:lnTo>
                  <a:pt x="9905" y="9906"/>
                </a:lnTo>
                <a:lnTo>
                  <a:pt x="4572" y="9906"/>
                </a:lnTo>
                <a:lnTo>
                  <a:pt x="4572" y="640080"/>
                </a:lnTo>
                <a:lnTo>
                  <a:pt x="9905" y="640080"/>
                </a:lnTo>
                <a:close/>
              </a:path>
              <a:path w="5496559" h="649604">
                <a:moveTo>
                  <a:pt x="5490972" y="640080"/>
                </a:moveTo>
                <a:lnTo>
                  <a:pt x="4572" y="640080"/>
                </a:lnTo>
                <a:lnTo>
                  <a:pt x="9905" y="644652"/>
                </a:lnTo>
                <a:lnTo>
                  <a:pt x="9905" y="649224"/>
                </a:lnTo>
                <a:lnTo>
                  <a:pt x="5486400" y="649224"/>
                </a:lnTo>
                <a:lnTo>
                  <a:pt x="5486400" y="644652"/>
                </a:lnTo>
                <a:lnTo>
                  <a:pt x="5490972" y="640080"/>
                </a:lnTo>
                <a:close/>
              </a:path>
              <a:path w="5496559" h="649604">
                <a:moveTo>
                  <a:pt x="9905" y="649224"/>
                </a:moveTo>
                <a:lnTo>
                  <a:pt x="9905" y="644652"/>
                </a:lnTo>
                <a:lnTo>
                  <a:pt x="4572" y="640080"/>
                </a:lnTo>
                <a:lnTo>
                  <a:pt x="4572" y="649224"/>
                </a:lnTo>
                <a:lnTo>
                  <a:pt x="9905" y="649224"/>
                </a:lnTo>
                <a:close/>
              </a:path>
              <a:path w="5496559" h="649604">
                <a:moveTo>
                  <a:pt x="5490972" y="9906"/>
                </a:moveTo>
                <a:lnTo>
                  <a:pt x="5486400" y="4572"/>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4"/>
                </a:moveTo>
                <a:lnTo>
                  <a:pt x="5490972" y="640080"/>
                </a:lnTo>
                <a:lnTo>
                  <a:pt x="5486400" y="644652"/>
                </a:lnTo>
                <a:lnTo>
                  <a:pt x="5486400" y="649224"/>
                </a:lnTo>
                <a:lnTo>
                  <a:pt x="5490972" y="649224"/>
                </a:lnTo>
                <a:close/>
              </a:path>
            </a:pathLst>
          </a:custGeom>
          <a:solidFill>
            <a:srgbClr val="000000"/>
          </a:solidFill>
        </p:spPr>
        <p:txBody>
          <a:bodyPr wrap="square" lIns="0" tIns="0" rIns="0" bIns="0" rtlCol="0"/>
          <a:lstStyle/>
          <a:p>
            <a:endParaRPr/>
          </a:p>
        </p:txBody>
      </p:sp>
      <p:sp>
        <p:nvSpPr>
          <p:cNvPr id="11" name="object 11"/>
          <p:cNvSpPr txBox="1"/>
          <p:nvPr/>
        </p:nvSpPr>
        <p:spPr>
          <a:xfrm>
            <a:off x="2283460" y="4433315"/>
            <a:ext cx="5492115" cy="645160"/>
          </a:xfrm>
          <a:prstGeom prst="rect">
            <a:avLst/>
          </a:prstGeom>
          <a:ln w="5333">
            <a:solidFill>
              <a:srgbClr val="000000"/>
            </a:solidFill>
          </a:ln>
        </p:spPr>
        <p:txBody>
          <a:bodyPr vert="horz" wrap="square" lIns="0" tIns="162560" rIns="0" bIns="0" rtlCol="0">
            <a:spAutoFit/>
          </a:bodyPr>
          <a:lstStyle/>
          <a:p>
            <a:pPr marL="184785">
              <a:lnSpc>
                <a:spcPct val="100000"/>
              </a:lnSpc>
              <a:spcBef>
                <a:spcPts val="1280"/>
              </a:spcBef>
            </a:pPr>
            <a:r>
              <a:rPr sz="2000" b="1" spc="-25" dirty="0">
                <a:latin typeface="Arial"/>
                <a:cs typeface="Arial"/>
              </a:rPr>
              <a:t>STRATEGY</a:t>
            </a:r>
            <a:r>
              <a:rPr sz="2000" b="1" spc="-10" dirty="0">
                <a:latin typeface="Arial"/>
                <a:cs typeface="Arial"/>
              </a:rPr>
              <a:t> </a:t>
            </a:r>
            <a:r>
              <a:rPr sz="2000" b="1" spc="-5" dirty="0">
                <a:latin typeface="Arial"/>
                <a:cs typeface="Arial"/>
              </a:rPr>
              <a:t>3:</a:t>
            </a:r>
            <a:r>
              <a:rPr sz="2000" b="1" spc="-10" dirty="0">
                <a:latin typeface="Arial"/>
                <a:cs typeface="Arial"/>
              </a:rPr>
              <a:t> </a:t>
            </a:r>
            <a:r>
              <a:rPr sz="2000" spc="-10" dirty="0">
                <a:latin typeface="Arial"/>
                <a:cs typeface="Arial"/>
              </a:rPr>
              <a:t>Confirm</a:t>
            </a:r>
            <a:r>
              <a:rPr sz="2000" dirty="0">
                <a:latin typeface="Arial"/>
                <a:cs typeface="Arial"/>
              </a:rPr>
              <a:t> </a:t>
            </a:r>
            <a:r>
              <a:rPr sz="2000" spc="-5" dirty="0">
                <a:latin typeface="Arial"/>
                <a:cs typeface="Arial"/>
              </a:rPr>
              <a:t>your</a:t>
            </a:r>
            <a:r>
              <a:rPr sz="2000" dirty="0">
                <a:latin typeface="Arial"/>
                <a:cs typeface="Arial"/>
              </a:rPr>
              <a:t> </a:t>
            </a:r>
            <a:r>
              <a:rPr sz="2000" spc="-10" dirty="0">
                <a:latin typeface="Arial"/>
                <a:cs typeface="Arial"/>
              </a:rPr>
              <a:t>requirements</a:t>
            </a:r>
            <a:endParaRPr sz="2000">
              <a:latin typeface="Arial"/>
              <a:cs typeface="Arial"/>
            </a:endParaRPr>
          </a:p>
        </p:txBody>
      </p:sp>
      <p:sp>
        <p:nvSpPr>
          <p:cNvPr id="12" name="object 12"/>
          <p:cNvSpPr/>
          <p:nvPr/>
        </p:nvSpPr>
        <p:spPr>
          <a:xfrm>
            <a:off x="2281427" y="5345429"/>
            <a:ext cx="5496560" cy="649605"/>
          </a:xfrm>
          <a:custGeom>
            <a:avLst/>
            <a:gdLst/>
            <a:ahLst/>
            <a:cxnLst/>
            <a:rect l="l" t="t" r="r" b="b"/>
            <a:pathLst>
              <a:path w="5496559" h="649604">
                <a:moveTo>
                  <a:pt x="5496306" y="649224"/>
                </a:moveTo>
                <a:lnTo>
                  <a:pt x="5496306" y="0"/>
                </a:lnTo>
                <a:lnTo>
                  <a:pt x="0" y="0"/>
                </a:lnTo>
                <a:lnTo>
                  <a:pt x="0" y="649224"/>
                </a:lnTo>
                <a:lnTo>
                  <a:pt x="4572" y="649224"/>
                </a:lnTo>
                <a:lnTo>
                  <a:pt x="4572" y="9906"/>
                </a:lnTo>
                <a:lnTo>
                  <a:pt x="9905" y="4572"/>
                </a:lnTo>
                <a:lnTo>
                  <a:pt x="9905" y="9906"/>
                </a:lnTo>
                <a:lnTo>
                  <a:pt x="5486400" y="9906"/>
                </a:lnTo>
                <a:lnTo>
                  <a:pt x="5486400" y="4572"/>
                </a:lnTo>
                <a:lnTo>
                  <a:pt x="5490972" y="9906"/>
                </a:lnTo>
                <a:lnTo>
                  <a:pt x="5490972" y="649224"/>
                </a:lnTo>
                <a:lnTo>
                  <a:pt x="5496306" y="649224"/>
                </a:lnTo>
                <a:close/>
              </a:path>
              <a:path w="5496559" h="649604">
                <a:moveTo>
                  <a:pt x="9905" y="9906"/>
                </a:moveTo>
                <a:lnTo>
                  <a:pt x="9905" y="4572"/>
                </a:lnTo>
                <a:lnTo>
                  <a:pt x="4572" y="9906"/>
                </a:lnTo>
                <a:lnTo>
                  <a:pt x="9905" y="9906"/>
                </a:lnTo>
                <a:close/>
              </a:path>
              <a:path w="5496559" h="649604">
                <a:moveTo>
                  <a:pt x="9905" y="640080"/>
                </a:moveTo>
                <a:lnTo>
                  <a:pt x="9905" y="9906"/>
                </a:lnTo>
                <a:lnTo>
                  <a:pt x="4572" y="9906"/>
                </a:lnTo>
                <a:lnTo>
                  <a:pt x="4572" y="640080"/>
                </a:lnTo>
                <a:lnTo>
                  <a:pt x="9905" y="640080"/>
                </a:lnTo>
                <a:close/>
              </a:path>
              <a:path w="5496559" h="649604">
                <a:moveTo>
                  <a:pt x="5490972" y="640080"/>
                </a:moveTo>
                <a:lnTo>
                  <a:pt x="4572" y="640080"/>
                </a:lnTo>
                <a:lnTo>
                  <a:pt x="9905" y="644652"/>
                </a:lnTo>
                <a:lnTo>
                  <a:pt x="9905" y="649224"/>
                </a:lnTo>
                <a:lnTo>
                  <a:pt x="5486400" y="649224"/>
                </a:lnTo>
                <a:lnTo>
                  <a:pt x="5486400" y="644652"/>
                </a:lnTo>
                <a:lnTo>
                  <a:pt x="5490972" y="640080"/>
                </a:lnTo>
                <a:close/>
              </a:path>
              <a:path w="5496559" h="649604">
                <a:moveTo>
                  <a:pt x="9905" y="649224"/>
                </a:moveTo>
                <a:lnTo>
                  <a:pt x="9905" y="644652"/>
                </a:lnTo>
                <a:lnTo>
                  <a:pt x="4572" y="640080"/>
                </a:lnTo>
                <a:lnTo>
                  <a:pt x="4572" y="649224"/>
                </a:lnTo>
                <a:lnTo>
                  <a:pt x="9905" y="649224"/>
                </a:lnTo>
                <a:close/>
              </a:path>
              <a:path w="5496559" h="649604">
                <a:moveTo>
                  <a:pt x="5490972" y="9906"/>
                </a:moveTo>
                <a:lnTo>
                  <a:pt x="5486400" y="4572"/>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4"/>
                </a:moveTo>
                <a:lnTo>
                  <a:pt x="5490972" y="640080"/>
                </a:lnTo>
                <a:lnTo>
                  <a:pt x="5486400" y="644652"/>
                </a:lnTo>
                <a:lnTo>
                  <a:pt x="5486400" y="649224"/>
                </a:lnTo>
                <a:lnTo>
                  <a:pt x="5490972" y="649224"/>
                </a:lnTo>
                <a:close/>
              </a:path>
            </a:pathLst>
          </a:custGeom>
          <a:solidFill>
            <a:srgbClr val="000000"/>
          </a:solidFill>
        </p:spPr>
        <p:txBody>
          <a:bodyPr wrap="square" lIns="0" tIns="0" rIns="0" bIns="0" rtlCol="0"/>
          <a:lstStyle/>
          <a:p>
            <a:endParaRPr/>
          </a:p>
        </p:txBody>
      </p:sp>
      <p:sp>
        <p:nvSpPr>
          <p:cNvPr id="13" name="object 13"/>
          <p:cNvSpPr txBox="1"/>
          <p:nvPr/>
        </p:nvSpPr>
        <p:spPr>
          <a:xfrm>
            <a:off x="2283460" y="5347715"/>
            <a:ext cx="5492115" cy="645160"/>
          </a:xfrm>
          <a:prstGeom prst="rect">
            <a:avLst/>
          </a:prstGeom>
          <a:ln w="5333">
            <a:solidFill>
              <a:srgbClr val="000000"/>
            </a:solidFill>
          </a:ln>
        </p:spPr>
        <p:txBody>
          <a:bodyPr vert="horz" wrap="square" lIns="0" tIns="162560" rIns="0" bIns="0" rtlCol="0">
            <a:spAutoFit/>
          </a:bodyPr>
          <a:lstStyle/>
          <a:p>
            <a:pPr marL="184785">
              <a:lnSpc>
                <a:spcPct val="100000"/>
              </a:lnSpc>
              <a:spcBef>
                <a:spcPts val="1280"/>
              </a:spcBef>
            </a:pPr>
            <a:r>
              <a:rPr sz="2000" b="1" spc="-25" dirty="0">
                <a:latin typeface="Arial"/>
                <a:cs typeface="Arial"/>
              </a:rPr>
              <a:t>STRATEGY</a:t>
            </a:r>
            <a:r>
              <a:rPr sz="2000" b="1" spc="-15" dirty="0">
                <a:latin typeface="Arial"/>
                <a:cs typeface="Arial"/>
              </a:rPr>
              <a:t> </a:t>
            </a:r>
            <a:r>
              <a:rPr sz="2000" b="1" spc="-5" dirty="0">
                <a:latin typeface="Arial"/>
                <a:cs typeface="Arial"/>
              </a:rPr>
              <a:t>4:</a:t>
            </a:r>
            <a:r>
              <a:rPr sz="2000" b="1" spc="-20" dirty="0">
                <a:latin typeface="Arial"/>
                <a:cs typeface="Arial"/>
              </a:rPr>
              <a:t> </a:t>
            </a:r>
            <a:r>
              <a:rPr sz="2000" spc="-5" dirty="0">
                <a:latin typeface="Arial"/>
                <a:cs typeface="Arial"/>
              </a:rPr>
              <a:t>Set</a:t>
            </a:r>
            <a:r>
              <a:rPr sz="2000" spc="-10" dirty="0">
                <a:latin typeface="Arial"/>
                <a:cs typeface="Arial"/>
              </a:rPr>
              <a:t> deadlines</a:t>
            </a:r>
            <a:endParaRPr sz="2000">
              <a:latin typeface="Arial"/>
              <a:cs typeface="Arial"/>
            </a:endParaRPr>
          </a:p>
        </p:txBody>
      </p:sp>
      <p:sp>
        <p:nvSpPr>
          <p:cNvPr id="14" name="object 1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27</a:t>
            </a:fld>
            <a:endParaRPr spc="-5"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7080"/>
            <a:chOff x="946403" y="719327"/>
            <a:chExt cx="8166734" cy="767080"/>
          </a:xfrm>
        </p:grpSpPr>
        <p:pic>
          <p:nvPicPr>
            <p:cNvPr id="3" name="object 3"/>
            <p:cNvPicPr/>
            <p:nvPr/>
          </p:nvPicPr>
          <p:blipFill>
            <a:blip r:embed="rId2" cstate="print"/>
            <a:stretch>
              <a:fillRect/>
            </a:stretch>
          </p:blipFill>
          <p:spPr>
            <a:xfrm>
              <a:off x="1003572" y="1480566"/>
              <a:ext cx="8048229" cy="761"/>
            </a:xfrm>
            <a:prstGeom prst="rect">
              <a:avLst/>
            </a:prstGeom>
          </p:spPr>
        </p:pic>
        <p:pic>
          <p:nvPicPr>
            <p:cNvPr id="4" name="object 4"/>
            <p:cNvPicPr/>
            <p:nvPr/>
          </p:nvPicPr>
          <p:blipFill>
            <a:blip r:embed="rId3" cstate="print"/>
            <a:stretch>
              <a:fillRect/>
            </a:stretch>
          </p:blipFill>
          <p:spPr>
            <a:xfrm>
              <a:off x="946403" y="719327"/>
              <a:ext cx="8166354" cy="762000"/>
            </a:xfrm>
            <a:prstGeom prst="rect">
              <a:avLst/>
            </a:prstGeom>
          </p:spPr>
        </p:pic>
        <p:sp>
          <p:nvSpPr>
            <p:cNvPr id="5" name="object 5"/>
            <p:cNvSpPr/>
            <p:nvPr/>
          </p:nvSpPr>
          <p:spPr>
            <a:xfrm>
              <a:off x="946403" y="719327"/>
              <a:ext cx="8166734" cy="767080"/>
            </a:xfrm>
            <a:custGeom>
              <a:avLst/>
              <a:gdLst/>
              <a:ahLst/>
              <a:cxnLst/>
              <a:rect l="l" t="t" r="r" b="b"/>
              <a:pathLst>
                <a:path w="8166734" h="767080">
                  <a:moveTo>
                    <a:pt x="8166354" y="706374"/>
                  </a:moveTo>
                  <a:lnTo>
                    <a:pt x="8166354" y="60960"/>
                  </a:lnTo>
                  <a:lnTo>
                    <a:pt x="8164830" y="48768"/>
                  </a:lnTo>
                  <a:lnTo>
                    <a:pt x="8130261" y="5467"/>
                  </a:lnTo>
                  <a:lnTo>
                    <a:pt x="8105394" y="0"/>
                  </a:lnTo>
                  <a:lnTo>
                    <a:pt x="60960" y="0"/>
                  </a:lnTo>
                  <a:lnTo>
                    <a:pt x="24755" y="12334"/>
                  </a:lnTo>
                  <a:lnTo>
                    <a:pt x="1523" y="48768"/>
                  </a:lnTo>
                  <a:lnTo>
                    <a:pt x="0" y="60960"/>
                  </a:lnTo>
                  <a:lnTo>
                    <a:pt x="0" y="706374"/>
                  </a:lnTo>
                  <a:lnTo>
                    <a:pt x="9906" y="738764"/>
                  </a:lnTo>
                  <a:lnTo>
                    <a:pt x="9906" y="55626"/>
                  </a:lnTo>
                  <a:lnTo>
                    <a:pt x="10668" y="50292"/>
                  </a:lnTo>
                  <a:lnTo>
                    <a:pt x="32766" y="18288"/>
                  </a:lnTo>
                  <a:lnTo>
                    <a:pt x="60960" y="9906"/>
                  </a:lnTo>
                  <a:lnTo>
                    <a:pt x="8111490" y="10014"/>
                  </a:lnTo>
                  <a:lnTo>
                    <a:pt x="8152246" y="40461"/>
                  </a:lnTo>
                  <a:lnTo>
                    <a:pt x="8156448" y="56388"/>
                  </a:lnTo>
                  <a:lnTo>
                    <a:pt x="8156448" y="737635"/>
                  </a:lnTo>
                  <a:lnTo>
                    <a:pt x="8160902" y="730641"/>
                  </a:lnTo>
                  <a:lnTo>
                    <a:pt x="8165592" y="711708"/>
                  </a:lnTo>
                  <a:lnTo>
                    <a:pt x="8166354" y="706374"/>
                  </a:lnTo>
                  <a:close/>
                </a:path>
                <a:path w="8166734" h="767080">
                  <a:moveTo>
                    <a:pt x="8156448" y="737635"/>
                  </a:moveTo>
                  <a:lnTo>
                    <a:pt x="8156448" y="711708"/>
                  </a:lnTo>
                  <a:lnTo>
                    <a:pt x="8155685" y="716280"/>
                  </a:lnTo>
                  <a:lnTo>
                    <a:pt x="8149874" y="731680"/>
                  </a:lnTo>
                  <a:lnTo>
                    <a:pt x="8139579" y="744354"/>
                  </a:lnTo>
                  <a:lnTo>
                    <a:pt x="8125907" y="753279"/>
                  </a:lnTo>
                  <a:lnTo>
                    <a:pt x="8109966" y="757428"/>
                  </a:lnTo>
                  <a:lnTo>
                    <a:pt x="60960" y="757428"/>
                  </a:lnTo>
                  <a:lnTo>
                    <a:pt x="44885" y="755022"/>
                  </a:lnTo>
                  <a:lnTo>
                    <a:pt x="12192" y="720852"/>
                  </a:lnTo>
                  <a:lnTo>
                    <a:pt x="9906" y="710946"/>
                  </a:lnTo>
                  <a:lnTo>
                    <a:pt x="9906" y="738764"/>
                  </a:lnTo>
                  <a:lnTo>
                    <a:pt x="46015" y="765095"/>
                  </a:lnTo>
                  <a:lnTo>
                    <a:pt x="8111490" y="766572"/>
                  </a:lnTo>
                  <a:lnTo>
                    <a:pt x="8117585" y="765810"/>
                  </a:lnTo>
                  <a:lnTo>
                    <a:pt x="8135848" y="758878"/>
                  </a:lnTo>
                  <a:lnTo>
                    <a:pt x="8150637" y="746760"/>
                  </a:lnTo>
                  <a:lnTo>
                    <a:pt x="8156448" y="737635"/>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2947670" y="855217"/>
            <a:ext cx="4163060" cy="452755"/>
          </a:xfrm>
          <a:prstGeom prst="rect">
            <a:avLst/>
          </a:prstGeom>
        </p:spPr>
        <p:txBody>
          <a:bodyPr vert="horz" wrap="square" lIns="0" tIns="12700" rIns="0" bIns="0" rtlCol="0">
            <a:spAutoFit/>
          </a:bodyPr>
          <a:lstStyle/>
          <a:p>
            <a:pPr marL="12700">
              <a:lnSpc>
                <a:spcPct val="100000"/>
              </a:lnSpc>
              <a:spcBef>
                <a:spcPts val="100"/>
              </a:spcBef>
            </a:pPr>
            <a:r>
              <a:rPr sz="2800" dirty="0"/>
              <a:t>Project</a:t>
            </a:r>
            <a:r>
              <a:rPr sz="2800" spc="-40" dirty="0"/>
              <a:t> </a:t>
            </a:r>
            <a:r>
              <a:rPr sz="2800" dirty="0"/>
              <a:t>Partnering</a:t>
            </a:r>
            <a:r>
              <a:rPr sz="2800" spc="-35" dirty="0"/>
              <a:t> </a:t>
            </a:r>
            <a:r>
              <a:rPr sz="2800" dirty="0"/>
              <a:t>Charter</a:t>
            </a:r>
            <a:endParaRPr sz="2800"/>
          </a:p>
        </p:txBody>
      </p:sp>
      <p:sp>
        <p:nvSpPr>
          <p:cNvPr id="7" name="object 7"/>
          <p:cNvSpPr txBox="1"/>
          <p:nvPr/>
        </p:nvSpPr>
        <p:spPr>
          <a:xfrm>
            <a:off x="8123173" y="6657846"/>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12.2</a:t>
            </a:r>
            <a:endParaRPr sz="1200">
              <a:latin typeface="Arial"/>
              <a:cs typeface="Arial"/>
            </a:endParaRPr>
          </a:p>
        </p:txBody>
      </p:sp>
      <p:grpSp>
        <p:nvGrpSpPr>
          <p:cNvPr id="8" name="object 8"/>
          <p:cNvGrpSpPr/>
          <p:nvPr/>
        </p:nvGrpSpPr>
        <p:grpSpPr>
          <a:xfrm>
            <a:off x="1733550" y="1776983"/>
            <a:ext cx="6550659" cy="4726305"/>
            <a:chOff x="1733550" y="1776983"/>
            <a:chExt cx="6550659" cy="4726305"/>
          </a:xfrm>
        </p:grpSpPr>
        <p:pic>
          <p:nvPicPr>
            <p:cNvPr id="9" name="object 9"/>
            <p:cNvPicPr/>
            <p:nvPr/>
          </p:nvPicPr>
          <p:blipFill>
            <a:blip r:embed="rId4" cstate="print"/>
            <a:stretch>
              <a:fillRect/>
            </a:stretch>
          </p:blipFill>
          <p:spPr>
            <a:xfrm>
              <a:off x="1737360" y="1780031"/>
              <a:ext cx="6543293" cy="4719828"/>
            </a:xfrm>
            <a:prstGeom prst="rect">
              <a:avLst/>
            </a:prstGeom>
          </p:spPr>
        </p:pic>
        <p:pic>
          <p:nvPicPr>
            <p:cNvPr id="10" name="object 10"/>
            <p:cNvPicPr/>
            <p:nvPr/>
          </p:nvPicPr>
          <p:blipFill>
            <a:blip r:embed="rId5" cstate="print"/>
            <a:stretch>
              <a:fillRect/>
            </a:stretch>
          </p:blipFill>
          <p:spPr>
            <a:xfrm>
              <a:off x="1733550" y="1776983"/>
              <a:ext cx="6550152" cy="4725924"/>
            </a:xfrm>
            <a:prstGeom prst="rect">
              <a:avLst/>
            </a:prstGeom>
          </p:spPr>
        </p:pic>
        <p:sp>
          <p:nvSpPr>
            <p:cNvPr id="11" name="object 11"/>
            <p:cNvSpPr/>
            <p:nvPr/>
          </p:nvSpPr>
          <p:spPr>
            <a:xfrm>
              <a:off x="1733550" y="1776983"/>
              <a:ext cx="6550659" cy="4726305"/>
            </a:xfrm>
            <a:custGeom>
              <a:avLst/>
              <a:gdLst/>
              <a:ahLst/>
              <a:cxnLst/>
              <a:rect l="l" t="t" r="r" b="b"/>
              <a:pathLst>
                <a:path w="6550659" h="4726305">
                  <a:moveTo>
                    <a:pt x="6550152" y="4725924"/>
                  </a:moveTo>
                  <a:lnTo>
                    <a:pt x="6550152" y="0"/>
                  </a:lnTo>
                  <a:lnTo>
                    <a:pt x="0" y="0"/>
                  </a:lnTo>
                  <a:lnTo>
                    <a:pt x="0" y="4725924"/>
                  </a:lnTo>
                  <a:lnTo>
                    <a:pt x="2286" y="4725924"/>
                  </a:lnTo>
                  <a:lnTo>
                    <a:pt x="2286" y="3048"/>
                  </a:lnTo>
                  <a:lnTo>
                    <a:pt x="3810" y="1524"/>
                  </a:lnTo>
                  <a:lnTo>
                    <a:pt x="3809" y="3048"/>
                  </a:lnTo>
                  <a:lnTo>
                    <a:pt x="6547104" y="3048"/>
                  </a:lnTo>
                  <a:lnTo>
                    <a:pt x="6547104" y="1524"/>
                  </a:lnTo>
                  <a:lnTo>
                    <a:pt x="6548628" y="3048"/>
                  </a:lnTo>
                  <a:lnTo>
                    <a:pt x="6548628" y="4725924"/>
                  </a:lnTo>
                  <a:lnTo>
                    <a:pt x="6550152" y="4725924"/>
                  </a:lnTo>
                  <a:close/>
                </a:path>
                <a:path w="6550659" h="4726305">
                  <a:moveTo>
                    <a:pt x="3810" y="3048"/>
                  </a:moveTo>
                  <a:lnTo>
                    <a:pt x="3810" y="1524"/>
                  </a:lnTo>
                  <a:lnTo>
                    <a:pt x="2286" y="3048"/>
                  </a:lnTo>
                  <a:lnTo>
                    <a:pt x="3810" y="3048"/>
                  </a:lnTo>
                  <a:close/>
                </a:path>
                <a:path w="6550659" h="4726305">
                  <a:moveTo>
                    <a:pt x="3810" y="4722876"/>
                  </a:moveTo>
                  <a:lnTo>
                    <a:pt x="3810" y="3048"/>
                  </a:lnTo>
                  <a:lnTo>
                    <a:pt x="2286" y="3048"/>
                  </a:lnTo>
                  <a:lnTo>
                    <a:pt x="2286" y="4722876"/>
                  </a:lnTo>
                  <a:lnTo>
                    <a:pt x="3810" y="4722876"/>
                  </a:lnTo>
                  <a:close/>
                </a:path>
                <a:path w="6550659" h="4726305">
                  <a:moveTo>
                    <a:pt x="6548628" y="4722876"/>
                  </a:moveTo>
                  <a:lnTo>
                    <a:pt x="2286" y="4722876"/>
                  </a:lnTo>
                  <a:lnTo>
                    <a:pt x="3810" y="4724400"/>
                  </a:lnTo>
                  <a:lnTo>
                    <a:pt x="3809" y="4725924"/>
                  </a:lnTo>
                  <a:lnTo>
                    <a:pt x="6547104" y="4725924"/>
                  </a:lnTo>
                  <a:lnTo>
                    <a:pt x="6547104" y="4724400"/>
                  </a:lnTo>
                  <a:lnTo>
                    <a:pt x="6548628" y="4722876"/>
                  </a:lnTo>
                  <a:close/>
                </a:path>
                <a:path w="6550659" h="4726305">
                  <a:moveTo>
                    <a:pt x="3809" y="4725924"/>
                  </a:moveTo>
                  <a:lnTo>
                    <a:pt x="3810" y="4724400"/>
                  </a:lnTo>
                  <a:lnTo>
                    <a:pt x="2286" y="4722876"/>
                  </a:lnTo>
                  <a:lnTo>
                    <a:pt x="2286" y="4725924"/>
                  </a:lnTo>
                  <a:lnTo>
                    <a:pt x="3809" y="4725924"/>
                  </a:lnTo>
                  <a:close/>
                </a:path>
                <a:path w="6550659" h="4726305">
                  <a:moveTo>
                    <a:pt x="6548628" y="3048"/>
                  </a:moveTo>
                  <a:lnTo>
                    <a:pt x="6547104" y="1524"/>
                  </a:lnTo>
                  <a:lnTo>
                    <a:pt x="6547104" y="3048"/>
                  </a:lnTo>
                  <a:lnTo>
                    <a:pt x="6548628" y="3048"/>
                  </a:lnTo>
                  <a:close/>
                </a:path>
                <a:path w="6550659" h="4726305">
                  <a:moveTo>
                    <a:pt x="6548628" y="4722876"/>
                  </a:moveTo>
                  <a:lnTo>
                    <a:pt x="6548628" y="3048"/>
                  </a:lnTo>
                  <a:lnTo>
                    <a:pt x="6547104" y="3048"/>
                  </a:lnTo>
                  <a:lnTo>
                    <a:pt x="6547104" y="4722876"/>
                  </a:lnTo>
                  <a:lnTo>
                    <a:pt x="6548628" y="4722876"/>
                  </a:lnTo>
                  <a:close/>
                </a:path>
                <a:path w="6550659" h="4726305">
                  <a:moveTo>
                    <a:pt x="6548628" y="4725924"/>
                  </a:moveTo>
                  <a:lnTo>
                    <a:pt x="6548628" y="4722876"/>
                  </a:lnTo>
                  <a:lnTo>
                    <a:pt x="6547104" y="4724400"/>
                  </a:lnTo>
                  <a:lnTo>
                    <a:pt x="6547104" y="4725924"/>
                  </a:lnTo>
                  <a:lnTo>
                    <a:pt x="6548628" y="4725924"/>
                  </a:lnTo>
                  <a:close/>
                </a:path>
              </a:pathLst>
            </a:custGeom>
            <a:solidFill>
              <a:srgbClr val="000000"/>
            </a:solidFill>
          </p:spPr>
          <p:txBody>
            <a:bodyPr wrap="square" lIns="0" tIns="0" rIns="0" bIns="0" rtlCol="0"/>
            <a:lstStyle/>
            <a:p>
              <a:endParaRPr/>
            </a:p>
          </p:txBody>
        </p:sp>
      </p:grpSp>
      <p:sp>
        <p:nvSpPr>
          <p:cNvPr id="12" name="object 12"/>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28</a:t>
            </a:fld>
            <a:endParaRPr spc="-5"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895350" y="689609"/>
            <a:ext cx="8267700" cy="1374775"/>
            <a:chOff x="895350" y="689609"/>
            <a:chExt cx="8267700" cy="1374775"/>
          </a:xfrm>
        </p:grpSpPr>
        <p:pic>
          <p:nvPicPr>
            <p:cNvPr id="3" name="object 3"/>
            <p:cNvPicPr/>
            <p:nvPr/>
          </p:nvPicPr>
          <p:blipFill>
            <a:blip r:embed="rId2" cstate="print"/>
            <a:stretch>
              <a:fillRect/>
            </a:stretch>
          </p:blipFill>
          <p:spPr>
            <a:xfrm>
              <a:off x="895350" y="689609"/>
              <a:ext cx="8267700" cy="1370076"/>
            </a:xfrm>
            <a:prstGeom prst="rect">
              <a:avLst/>
            </a:prstGeom>
          </p:spPr>
        </p:pic>
        <p:sp>
          <p:nvSpPr>
            <p:cNvPr id="4" name="object 4"/>
            <p:cNvSpPr/>
            <p:nvPr/>
          </p:nvSpPr>
          <p:spPr>
            <a:xfrm>
              <a:off x="895350" y="689609"/>
              <a:ext cx="8267700" cy="1374775"/>
            </a:xfrm>
            <a:custGeom>
              <a:avLst/>
              <a:gdLst/>
              <a:ahLst/>
              <a:cxnLst/>
              <a:rect l="l" t="t" r="r" b="b"/>
              <a:pathLst>
                <a:path w="8267700" h="1374775">
                  <a:moveTo>
                    <a:pt x="8267700" y="1279398"/>
                  </a:moveTo>
                  <a:lnTo>
                    <a:pt x="8267700" y="94487"/>
                  </a:lnTo>
                  <a:lnTo>
                    <a:pt x="8266176" y="84581"/>
                  </a:lnTo>
                  <a:lnTo>
                    <a:pt x="8253903" y="52765"/>
                  </a:lnTo>
                  <a:lnTo>
                    <a:pt x="8233086" y="26979"/>
                  </a:lnTo>
                  <a:lnTo>
                    <a:pt x="8205382" y="8849"/>
                  </a:lnTo>
                  <a:lnTo>
                    <a:pt x="8172450" y="0"/>
                  </a:lnTo>
                  <a:lnTo>
                    <a:pt x="105918" y="0"/>
                  </a:lnTo>
                  <a:lnTo>
                    <a:pt x="43391" y="20897"/>
                  </a:lnTo>
                  <a:lnTo>
                    <a:pt x="5333" y="74676"/>
                  </a:lnTo>
                  <a:lnTo>
                    <a:pt x="0" y="105918"/>
                  </a:lnTo>
                  <a:lnTo>
                    <a:pt x="0" y="1268730"/>
                  </a:lnTo>
                  <a:lnTo>
                    <a:pt x="9144" y="1309878"/>
                  </a:lnTo>
                  <a:lnTo>
                    <a:pt x="9906" y="1311623"/>
                  </a:lnTo>
                  <a:lnTo>
                    <a:pt x="9906" y="105918"/>
                  </a:lnTo>
                  <a:lnTo>
                    <a:pt x="10668" y="96012"/>
                  </a:lnTo>
                  <a:lnTo>
                    <a:pt x="21996" y="58620"/>
                  </a:lnTo>
                  <a:lnTo>
                    <a:pt x="52577" y="25908"/>
                  </a:lnTo>
                  <a:lnTo>
                    <a:pt x="94539" y="10161"/>
                  </a:lnTo>
                  <a:lnTo>
                    <a:pt x="8162544" y="9198"/>
                  </a:lnTo>
                  <a:lnTo>
                    <a:pt x="8172450" y="9905"/>
                  </a:lnTo>
                  <a:lnTo>
                    <a:pt x="8210530" y="22347"/>
                  </a:lnTo>
                  <a:lnTo>
                    <a:pt x="8249959" y="66013"/>
                  </a:lnTo>
                  <a:lnTo>
                    <a:pt x="8258556" y="105917"/>
                  </a:lnTo>
                  <a:lnTo>
                    <a:pt x="8258556" y="1312500"/>
                  </a:lnTo>
                  <a:lnTo>
                    <a:pt x="8258825" y="1312088"/>
                  </a:lnTo>
                  <a:lnTo>
                    <a:pt x="8267700" y="1279398"/>
                  </a:lnTo>
                  <a:close/>
                </a:path>
                <a:path w="8267700" h="1374775">
                  <a:moveTo>
                    <a:pt x="8258556" y="1312500"/>
                  </a:moveTo>
                  <a:lnTo>
                    <a:pt x="8258556" y="1268730"/>
                  </a:lnTo>
                  <a:lnTo>
                    <a:pt x="8257794" y="1278636"/>
                  </a:lnTo>
                  <a:lnTo>
                    <a:pt x="8256270" y="1288542"/>
                  </a:lnTo>
                  <a:lnTo>
                    <a:pt x="8226418" y="1340405"/>
                  </a:lnTo>
                  <a:lnTo>
                    <a:pt x="8172450" y="1364539"/>
                  </a:lnTo>
                  <a:lnTo>
                    <a:pt x="105918" y="1364636"/>
                  </a:lnTo>
                  <a:lnTo>
                    <a:pt x="76898" y="1360612"/>
                  </a:lnTo>
                  <a:lnTo>
                    <a:pt x="27436" y="1324092"/>
                  </a:lnTo>
                  <a:lnTo>
                    <a:pt x="11430" y="1287780"/>
                  </a:lnTo>
                  <a:lnTo>
                    <a:pt x="9906" y="1267968"/>
                  </a:lnTo>
                  <a:lnTo>
                    <a:pt x="9906" y="1311623"/>
                  </a:lnTo>
                  <a:lnTo>
                    <a:pt x="38862" y="1350264"/>
                  </a:lnTo>
                  <a:lnTo>
                    <a:pt x="80691" y="1371419"/>
                  </a:lnTo>
                  <a:lnTo>
                    <a:pt x="8162544" y="1374648"/>
                  </a:lnTo>
                  <a:lnTo>
                    <a:pt x="8173211" y="1373886"/>
                  </a:lnTo>
                  <a:lnTo>
                    <a:pt x="8183880" y="1372361"/>
                  </a:lnTo>
                  <a:lnTo>
                    <a:pt x="8215443" y="1360095"/>
                  </a:lnTo>
                  <a:lnTo>
                    <a:pt x="8240915" y="1339495"/>
                  </a:lnTo>
                  <a:lnTo>
                    <a:pt x="8258556" y="1312500"/>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2065" rIns="0" bIns="0" rtlCol="0">
            <a:spAutoFit/>
          </a:bodyPr>
          <a:lstStyle/>
          <a:p>
            <a:pPr marL="1278255" marR="5080" indent="-1264285">
              <a:lnSpc>
                <a:spcPct val="100000"/>
              </a:lnSpc>
              <a:spcBef>
                <a:spcPts val="95"/>
              </a:spcBef>
            </a:pPr>
            <a:r>
              <a:rPr spc="-10" dirty="0"/>
              <a:t>Preproject Activities—Setting </a:t>
            </a:r>
            <a:r>
              <a:rPr spc="-5" dirty="0"/>
              <a:t>the </a:t>
            </a:r>
            <a:r>
              <a:rPr spc="-10" dirty="0"/>
              <a:t>Stage </a:t>
            </a:r>
            <a:r>
              <a:rPr spc="-875" dirty="0"/>
              <a:t> </a:t>
            </a:r>
            <a:r>
              <a:rPr spc="-5" dirty="0"/>
              <a:t>for</a:t>
            </a:r>
            <a:r>
              <a:rPr spc="-10" dirty="0"/>
              <a:t> Successful</a:t>
            </a:r>
            <a:r>
              <a:rPr spc="-5" dirty="0"/>
              <a:t> </a:t>
            </a:r>
            <a:r>
              <a:rPr spc="-10" dirty="0"/>
              <a:t>Partnering</a:t>
            </a:r>
          </a:p>
        </p:txBody>
      </p:sp>
      <p:sp>
        <p:nvSpPr>
          <p:cNvPr id="7" name="object 7"/>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29</a:t>
            </a:fld>
            <a:endParaRPr spc="-5" dirty="0"/>
          </a:p>
        </p:txBody>
      </p:sp>
      <p:sp>
        <p:nvSpPr>
          <p:cNvPr id="6" name="object 6"/>
          <p:cNvSpPr txBox="1"/>
          <p:nvPr/>
        </p:nvSpPr>
        <p:spPr>
          <a:xfrm>
            <a:off x="1069339" y="2176565"/>
            <a:ext cx="6572884" cy="3978910"/>
          </a:xfrm>
          <a:prstGeom prst="rect">
            <a:avLst/>
          </a:prstGeom>
        </p:spPr>
        <p:txBody>
          <a:bodyPr vert="horz" wrap="square" lIns="0" tIns="99695" rIns="0" bIns="0" rtlCol="0">
            <a:spAutoFit/>
          </a:bodyPr>
          <a:lstStyle/>
          <a:p>
            <a:pPr marL="234950" indent="-222885">
              <a:lnSpc>
                <a:spcPct val="100000"/>
              </a:lnSpc>
              <a:spcBef>
                <a:spcPts val="785"/>
              </a:spcBef>
              <a:buChar char="•"/>
              <a:tabLst>
                <a:tab pos="235585" algn="l"/>
              </a:tabLst>
            </a:pPr>
            <a:r>
              <a:rPr sz="2800" dirty="0">
                <a:solidFill>
                  <a:srgbClr val="33659A"/>
                </a:solidFill>
                <a:latin typeface="Arial"/>
                <a:cs typeface="Arial"/>
              </a:rPr>
              <a:t>Selecting</a:t>
            </a:r>
            <a:r>
              <a:rPr sz="2800" spc="-30" dirty="0">
                <a:solidFill>
                  <a:srgbClr val="33659A"/>
                </a:solidFill>
                <a:latin typeface="Arial"/>
                <a:cs typeface="Arial"/>
              </a:rPr>
              <a:t> </a:t>
            </a:r>
            <a:r>
              <a:rPr sz="2800" dirty="0">
                <a:solidFill>
                  <a:srgbClr val="33659A"/>
                </a:solidFill>
                <a:latin typeface="Arial"/>
                <a:cs typeface="Arial"/>
              </a:rPr>
              <a:t>a</a:t>
            </a:r>
            <a:r>
              <a:rPr sz="2800" spc="-25" dirty="0">
                <a:solidFill>
                  <a:srgbClr val="33659A"/>
                </a:solidFill>
                <a:latin typeface="Arial"/>
                <a:cs typeface="Arial"/>
              </a:rPr>
              <a:t> </a:t>
            </a:r>
            <a:r>
              <a:rPr sz="2800" dirty="0">
                <a:solidFill>
                  <a:srgbClr val="33659A"/>
                </a:solidFill>
                <a:latin typeface="Arial"/>
                <a:cs typeface="Arial"/>
              </a:rPr>
              <a:t>Partner(s)</a:t>
            </a:r>
            <a:endParaRPr sz="2800" dirty="0">
              <a:latin typeface="Arial"/>
              <a:cs typeface="Arial"/>
            </a:endParaRPr>
          </a:p>
          <a:p>
            <a:pPr marL="646430" marR="1430655" lvl="1" indent="-297180">
              <a:lnSpc>
                <a:spcPct val="100000"/>
              </a:lnSpc>
              <a:spcBef>
                <a:spcPts val="585"/>
              </a:spcBef>
              <a:buChar char="–"/>
              <a:tabLst>
                <a:tab pos="646430" algn="l"/>
                <a:tab pos="647065" algn="l"/>
              </a:tabLst>
            </a:pPr>
            <a:r>
              <a:rPr sz="2400" spc="-40" dirty="0">
                <a:solidFill>
                  <a:srgbClr val="9A0033"/>
                </a:solidFill>
                <a:latin typeface="Arial"/>
                <a:cs typeface="Arial"/>
              </a:rPr>
              <a:t>Voluntary,</a:t>
            </a:r>
            <a:r>
              <a:rPr sz="2400" spc="5" dirty="0">
                <a:solidFill>
                  <a:srgbClr val="9A0033"/>
                </a:solidFill>
                <a:latin typeface="Arial"/>
                <a:cs typeface="Arial"/>
              </a:rPr>
              <a:t> </a:t>
            </a:r>
            <a:r>
              <a:rPr sz="2400" spc="-5" dirty="0">
                <a:solidFill>
                  <a:srgbClr val="9A0033"/>
                </a:solidFill>
                <a:latin typeface="Arial"/>
                <a:cs typeface="Arial"/>
              </a:rPr>
              <a:t>experienced,</a:t>
            </a:r>
            <a:r>
              <a:rPr sz="2400" spc="10" dirty="0">
                <a:solidFill>
                  <a:srgbClr val="9A0033"/>
                </a:solidFill>
                <a:latin typeface="Arial"/>
                <a:cs typeface="Arial"/>
              </a:rPr>
              <a:t> </a:t>
            </a:r>
            <a:r>
              <a:rPr sz="2400" spc="-5" dirty="0">
                <a:solidFill>
                  <a:srgbClr val="9A0033"/>
                </a:solidFill>
                <a:latin typeface="Arial"/>
                <a:cs typeface="Arial"/>
              </a:rPr>
              <a:t>willing, </a:t>
            </a:r>
            <a:r>
              <a:rPr sz="2400" dirty="0">
                <a:solidFill>
                  <a:srgbClr val="9A0033"/>
                </a:solidFill>
                <a:latin typeface="Arial"/>
                <a:cs typeface="Arial"/>
              </a:rPr>
              <a:t> </a:t>
            </a:r>
            <a:r>
              <a:rPr sz="2400" spc="-5" dirty="0">
                <a:solidFill>
                  <a:srgbClr val="9A0033"/>
                </a:solidFill>
                <a:latin typeface="Arial"/>
                <a:cs typeface="Arial"/>
              </a:rPr>
              <a:t>with</a:t>
            </a:r>
            <a:r>
              <a:rPr sz="2400" spc="-35" dirty="0">
                <a:solidFill>
                  <a:srgbClr val="9A0033"/>
                </a:solidFill>
                <a:latin typeface="Arial"/>
                <a:cs typeface="Arial"/>
              </a:rPr>
              <a:t> </a:t>
            </a:r>
            <a:r>
              <a:rPr sz="2400" spc="-5" dirty="0">
                <a:solidFill>
                  <a:srgbClr val="9A0033"/>
                </a:solidFill>
                <a:latin typeface="Arial"/>
                <a:cs typeface="Arial"/>
              </a:rPr>
              <a:t>committed</a:t>
            </a:r>
            <a:r>
              <a:rPr sz="2400" spc="-15" dirty="0">
                <a:solidFill>
                  <a:srgbClr val="9A0033"/>
                </a:solidFill>
                <a:latin typeface="Arial"/>
                <a:cs typeface="Arial"/>
              </a:rPr>
              <a:t> </a:t>
            </a:r>
            <a:r>
              <a:rPr sz="2400" spc="-5" dirty="0">
                <a:solidFill>
                  <a:srgbClr val="9A0033"/>
                </a:solidFill>
                <a:latin typeface="Arial"/>
                <a:cs typeface="Arial"/>
              </a:rPr>
              <a:t>top</a:t>
            </a:r>
            <a:r>
              <a:rPr sz="2400" spc="-35" dirty="0">
                <a:solidFill>
                  <a:srgbClr val="9A0033"/>
                </a:solidFill>
                <a:latin typeface="Arial"/>
                <a:cs typeface="Arial"/>
              </a:rPr>
              <a:t> </a:t>
            </a:r>
            <a:r>
              <a:rPr sz="2400" spc="-5" dirty="0">
                <a:solidFill>
                  <a:srgbClr val="9A0033"/>
                </a:solidFill>
                <a:latin typeface="Arial"/>
                <a:cs typeface="Arial"/>
              </a:rPr>
              <a:t>management.</a:t>
            </a:r>
            <a:endParaRPr sz="2400" dirty="0">
              <a:latin typeface="Arial"/>
              <a:cs typeface="Arial"/>
            </a:endParaRPr>
          </a:p>
          <a:p>
            <a:pPr marL="234950" indent="-222885">
              <a:lnSpc>
                <a:spcPct val="100000"/>
              </a:lnSpc>
              <a:spcBef>
                <a:spcPts val="660"/>
              </a:spcBef>
              <a:buChar char="•"/>
              <a:tabLst>
                <a:tab pos="235585" algn="l"/>
              </a:tabLst>
            </a:pPr>
            <a:r>
              <a:rPr sz="2800" spc="-80" dirty="0">
                <a:solidFill>
                  <a:srgbClr val="33659A"/>
                </a:solidFill>
                <a:latin typeface="Arial"/>
                <a:cs typeface="Arial"/>
              </a:rPr>
              <a:t>Team</a:t>
            </a:r>
            <a:r>
              <a:rPr sz="2800" spc="-15" dirty="0">
                <a:solidFill>
                  <a:srgbClr val="33659A"/>
                </a:solidFill>
                <a:latin typeface="Arial"/>
                <a:cs typeface="Arial"/>
              </a:rPr>
              <a:t> </a:t>
            </a:r>
            <a:r>
              <a:rPr sz="2800" dirty="0">
                <a:solidFill>
                  <a:srgbClr val="33659A"/>
                </a:solidFill>
                <a:latin typeface="Arial"/>
                <a:cs typeface="Arial"/>
              </a:rPr>
              <a:t>Building:</a:t>
            </a:r>
            <a:r>
              <a:rPr sz="2800" spc="-55" dirty="0">
                <a:solidFill>
                  <a:srgbClr val="33659A"/>
                </a:solidFill>
                <a:latin typeface="Arial"/>
                <a:cs typeface="Arial"/>
              </a:rPr>
              <a:t> </a:t>
            </a:r>
            <a:r>
              <a:rPr sz="2800" spc="-5" dirty="0">
                <a:solidFill>
                  <a:srgbClr val="33659A"/>
                </a:solidFill>
                <a:latin typeface="Arial"/>
                <a:cs typeface="Arial"/>
              </a:rPr>
              <a:t>The</a:t>
            </a:r>
            <a:r>
              <a:rPr sz="2800" spc="-10" dirty="0">
                <a:solidFill>
                  <a:srgbClr val="33659A"/>
                </a:solidFill>
                <a:latin typeface="Arial"/>
                <a:cs typeface="Arial"/>
              </a:rPr>
              <a:t> </a:t>
            </a:r>
            <a:r>
              <a:rPr sz="2800" dirty="0">
                <a:solidFill>
                  <a:srgbClr val="33659A"/>
                </a:solidFill>
                <a:latin typeface="Arial"/>
                <a:cs typeface="Arial"/>
              </a:rPr>
              <a:t>Project</a:t>
            </a:r>
            <a:r>
              <a:rPr sz="2800" spc="-10" dirty="0">
                <a:solidFill>
                  <a:srgbClr val="33659A"/>
                </a:solidFill>
                <a:latin typeface="Arial"/>
                <a:cs typeface="Arial"/>
              </a:rPr>
              <a:t> </a:t>
            </a:r>
            <a:r>
              <a:rPr sz="2800" dirty="0">
                <a:solidFill>
                  <a:srgbClr val="33659A"/>
                </a:solidFill>
                <a:latin typeface="Arial"/>
                <a:cs typeface="Arial"/>
              </a:rPr>
              <a:t>Managers</a:t>
            </a:r>
            <a:endParaRPr sz="2800" dirty="0">
              <a:latin typeface="Arial"/>
              <a:cs typeface="Arial"/>
            </a:endParaRPr>
          </a:p>
          <a:p>
            <a:pPr marL="646430" marR="528320" lvl="1" indent="-297180">
              <a:lnSpc>
                <a:spcPct val="100000"/>
              </a:lnSpc>
              <a:spcBef>
                <a:spcPts val="590"/>
              </a:spcBef>
              <a:buChar char="–"/>
              <a:tabLst>
                <a:tab pos="646430" algn="l"/>
                <a:tab pos="647065" algn="l"/>
              </a:tabLst>
            </a:pPr>
            <a:r>
              <a:rPr sz="2400" spc="-5" dirty="0">
                <a:solidFill>
                  <a:srgbClr val="9A0033"/>
                </a:solidFill>
                <a:latin typeface="Arial"/>
                <a:cs typeface="Arial"/>
              </a:rPr>
              <a:t>Build </a:t>
            </a:r>
            <a:r>
              <a:rPr sz="2400" dirty="0">
                <a:solidFill>
                  <a:srgbClr val="9A0033"/>
                </a:solidFill>
                <a:latin typeface="Arial"/>
                <a:cs typeface="Arial"/>
              </a:rPr>
              <a:t>a </a:t>
            </a:r>
            <a:r>
              <a:rPr sz="2400" spc="-5" dirty="0">
                <a:solidFill>
                  <a:srgbClr val="9A0033"/>
                </a:solidFill>
                <a:latin typeface="Arial"/>
                <a:cs typeface="Arial"/>
              </a:rPr>
              <a:t>collaborative relationship among </a:t>
            </a:r>
            <a:r>
              <a:rPr sz="2400" spc="-65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project</a:t>
            </a:r>
            <a:r>
              <a:rPr sz="2400" dirty="0">
                <a:solidFill>
                  <a:srgbClr val="9A0033"/>
                </a:solidFill>
                <a:latin typeface="Arial"/>
                <a:cs typeface="Arial"/>
              </a:rPr>
              <a:t> </a:t>
            </a:r>
            <a:r>
              <a:rPr sz="2400" spc="-5" dirty="0">
                <a:solidFill>
                  <a:srgbClr val="9A0033"/>
                </a:solidFill>
                <a:latin typeface="Arial"/>
                <a:cs typeface="Arial"/>
              </a:rPr>
              <a:t>managers.</a:t>
            </a:r>
            <a:endParaRPr sz="2400" dirty="0">
              <a:latin typeface="Arial"/>
              <a:cs typeface="Arial"/>
            </a:endParaRPr>
          </a:p>
          <a:p>
            <a:pPr marL="234950" indent="-222885">
              <a:lnSpc>
                <a:spcPct val="100000"/>
              </a:lnSpc>
              <a:spcBef>
                <a:spcPts val="660"/>
              </a:spcBef>
              <a:buChar char="•"/>
              <a:tabLst>
                <a:tab pos="235585" algn="l"/>
              </a:tabLst>
            </a:pPr>
            <a:r>
              <a:rPr sz="2800" spc="-80" dirty="0">
                <a:solidFill>
                  <a:srgbClr val="33659A"/>
                </a:solidFill>
                <a:latin typeface="Arial"/>
                <a:cs typeface="Arial"/>
              </a:rPr>
              <a:t>Team</a:t>
            </a:r>
            <a:r>
              <a:rPr sz="2800" spc="-15" dirty="0">
                <a:solidFill>
                  <a:srgbClr val="33659A"/>
                </a:solidFill>
                <a:latin typeface="Arial"/>
                <a:cs typeface="Arial"/>
              </a:rPr>
              <a:t> </a:t>
            </a:r>
            <a:r>
              <a:rPr sz="2800" dirty="0">
                <a:solidFill>
                  <a:srgbClr val="33659A"/>
                </a:solidFill>
                <a:latin typeface="Arial"/>
                <a:cs typeface="Arial"/>
              </a:rPr>
              <a:t>Building:</a:t>
            </a:r>
            <a:r>
              <a:rPr sz="2800" spc="-60" dirty="0">
                <a:solidFill>
                  <a:srgbClr val="33659A"/>
                </a:solidFill>
                <a:latin typeface="Arial"/>
                <a:cs typeface="Arial"/>
              </a:rPr>
              <a:t> </a:t>
            </a:r>
            <a:r>
              <a:rPr sz="2800" spc="-5" dirty="0">
                <a:solidFill>
                  <a:srgbClr val="33659A"/>
                </a:solidFill>
                <a:latin typeface="Arial"/>
                <a:cs typeface="Arial"/>
              </a:rPr>
              <a:t>The</a:t>
            </a:r>
            <a:r>
              <a:rPr sz="2800" spc="-15" dirty="0">
                <a:solidFill>
                  <a:srgbClr val="33659A"/>
                </a:solidFill>
                <a:latin typeface="Arial"/>
                <a:cs typeface="Arial"/>
              </a:rPr>
              <a:t> </a:t>
            </a:r>
            <a:r>
              <a:rPr sz="2800" dirty="0">
                <a:solidFill>
                  <a:srgbClr val="33659A"/>
                </a:solidFill>
                <a:latin typeface="Arial"/>
                <a:cs typeface="Arial"/>
              </a:rPr>
              <a:t>Stakeholders</a:t>
            </a:r>
            <a:endParaRPr sz="2800" dirty="0">
              <a:latin typeface="Arial"/>
              <a:cs typeface="Arial"/>
            </a:endParaRPr>
          </a:p>
          <a:p>
            <a:pPr marL="646430" marR="5080" lvl="1" indent="-297180">
              <a:lnSpc>
                <a:spcPct val="100000"/>
              </a:lnSpc>
              <a:spcBef>
                <a:spcPts val="585"/>
              </a:spcBef>
              <a:buChar char="–"/>
              <a:tabLst>
                <a:tab pos="646430" algn="l"/>
                <a:tab pos="647065" algn="l"/>
              </a:tabLst>
            </a:pPr>
            <a:r>
              <a:rPr sz="2400" spc="-5" dirty="0">
                <a:solidFill>
                  <a:srgbClr val="9A0033"/>
                </a:solidFill>
                <a:latin typeface="Arial"/>
                <a:cs typeface="Arial"/>
              </a:rPr>
              <a:t>Expand</a:t>
            </a:r>
            <a:r>
              <a:rPr sz="2400" spc="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partnership</a:t>
            </a:r>
            <a:r>
              <a:rPr sz="2400" spc="15" dirty="0">
                <a:solidFill>
                  <a:srgbClr val="9A0033"/>
                </a:solidFill>
                <a:latin typeface="Arial"/>
                <a:cs typeface="Arial"/>
              </a:rPr>
              <a:t> </a:t>
            </a:r>
            <a:r>
              <a:rPr sz="2400" spc="-5" dirty="0">
                <a:solidFill>
                  <a:srgbClr val="9A0033"/>
                </a:solidFill>
                <a:latin typeface="Arial"/>
                <a:cs typeface="Arial"/>
              </a:rPr>
              <a:t>commitment</a:t>
            </a:r>
            <a:r>
              <a:rPr sz="2400" spc="10" dirty="0">
                <a:solidFill>
                  <a:srgbClr val="9A0033"/>
                </a:solidFill>
                <a:latin typeface="Arial"/>
                <a:cs typeface="Arial"/>
              </a:rPr>
              <a:t> </a:t>
            </a:r>
            <a:r>
              <a:rPr sz="2400" spc="-5" dirty="0">
                <a:solidFill>
                  <a:srgbClr val="9A0033"/>
                </a:solidFill>
                <a:latin typeface="Arial"/>
                <a:cs typeface="Arial"/>
              </a:rPr>
              <a:t>to </a:t>
            </a:r>
            <a:r>
              <a:rPr sz="2400" dirty="0">
                <a:solidFill>
                  <a:srgbClr val="9A0033"/>
                </a:solidFill>
                <a:latin typeface="Arial"/>
                <a:cs typeface="Arial"/>
              </a:rPr>
              <a:t> </a:t>
            </a:r>
            <a:r>
              <a:rPr sz="2400" spc="-5" dirty="0">
                <a:solidFill>
                  <a:srgbClr val="9A0033"/>
                </a:solidFill>
                <a:latin typeface="Arial"/>
                <a:cs typeface="Arial"/>
              </a:rPr>
              <a:t>include</a:t>
            </a:r>
            <a:r>
              <a:rPr sz="2400" spc="5" dirty="0">
                <a:solidFill>
                  <a:srgbClr val="9A0033"/>
                </a:solidFill>
                <a:latin typeface="Arial"/>
                <a:cs typeface="Arial"/>
              </a:rPr>
              <a:t> </a:t>
            </a:r>
            <a:r>
              <a:rPr sz="2400" spc="-5" dirty="0">
                <a:solidFill>
                  <a:srgbClr val="9A0033"/>
                </a:solidFill>
                <a:latin typeface="Arial"/>
                <a:cs typeface="Arial"/>
              </a:rPr>
              <a:t>other</a:t>
            </a:r>
            <a:r>
              <a:rPr sz="2400" spc="-10" dirty="0">
                <a:solidFill>
                  <a:srgbClr val="9A0033"/>
                </a:solidFill>
                <a:latin typeface="Arial"/>
                <a:cs typeface="Arial"/>
              </a:rPr>
              <a:t> </a:t>
            </a:r>
            <a:r>
              <a:rPr sz="2400" spc="-5" dirty="0">
                <a:solidFill>
                  <a:srgbClr val="9A0033"/>
                </a:solidFill>
                <a:latin typeface="Arial"/>
                <a:cs typeface="Arial"/>
              </a:rPr>
              <a:t>key</a:t>
            </a:r>
            <a:r>
              <a:rPr sz="2400" spc="-20" dirty="0">
                <a:solidFill>
                  <a:srgbClr val="9A0033"/>
                </a:solidFill>
                <a:latin typeface="Arial"/>
                <a:cs typeface="Arial"/>
              </a:rPr>
              <a:t> </a:t>
            </a:r>
            <a:r>
              <a:rPr sz="2400" spc="-5" dirty="0">
                <a:solidFill>
                  <a:srgbClr val="9A0033"/>
                </a:solidFill>
                <a:latin typeface="Arial"/>
                <a:cs typeface="Arial"/>
              </a:rPr>
              <a:t>managers</a:t>
            </a:r>
            <a:r>
              <a:rPr sz="2400" spc="10" dirty="0">
                <a:solidFill>
                  <a:srgbClr val="9A0033"/>
                </a:solidFill>
                <a:latin typeface="Arial"/>
                <a:cs typeface="Arial"/>
              </a:rPr>
              <a:t> </a:t>
            </a:r>
            <a:r>
              <a:rPr sz="2400" spc="-5" dirty="0">
                <a:solidFill>
                  <a:srgbClr val="9A0033"/>
                </a:solidFill>
                <a:latin typeface="Arial"/>
                <a:cs typeface="Arial"/>
              </a:rPr>
              <a:t>and</a:t>
            </a:r>
            <a:r>
              <a:rPr sz="2400" spc="-10" dirty="0">
                <a:solidFill>
                  <a:srgbClr val="9A0033"/>
                </a:solidFill>
                <a:latin typeface="Arial"/>
                <a:cs typeface="Arial"/>
              </a:rPr>
              <a:t> </a:t>
            </a:r>
            <a:r>
              <a:rPr sz="2400" spc="-5" dirty="0">
                <a:solidFill>
                  <a:srgbClr val="9A0033"/>
                </a:solidFill>
                <a:latin typeface="Arial"/>
                <a:cs typeface="Arial"/>
              </a:rPr>
              <a:t>specialists.</a:t>
            </a:r>
            <a:endParaRPr sz="2400" dirty="0">
              <a:latin typeface="Arial"/>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21258" y="689609"/>
            <a:ext cx="8216900" cy="1374775"/>
            <a:chOff x="921258" y="689609"/>
            <a:chExt cx="8216900" cy="1374775"/>
          </a:xfrm>
        </p:grpSpPr>
        <p:pic>
          <p:nvPicPr>
            <p:cNvPr id="3" name="object 3"/>
            <p:cNvPicPr/>
            <p:nvPr/>
          </p:nvPicPr>
          <p:blipFill>
            <a:blip r:embed="rId2" cstate="print"/>
            <a:stretch>
              <a:fillRect/>
            </a:stretch>
          </p:blipFill>
          <p:spPr>
            <a:xfrm>
              <a:off x="921258" y="689609"/>
              <a:ext cx="8216646" cy="1370076"/>
            </a:xfrm>
            <a:prstGeom prst="rect">
              <a:avLst/>
            </a:prstGeom>
          </p:spPr>
        </p:pic>
        <p:sp>
          <p:nvSpPr>
            <p:cNvPr id="4" name="object 4"/>
            <p:cNvSpPr/>
            <p:nvPr/>
          </p:nvSpPr>
          <p:spPr>
            <a:xfrm>
              <a:off x="921258" y="689609"/>
              <a:ext cx="8216900" cy="1374775"/>
            </a:xfrm>
            <a:custGeom>
              <a:avLst/>
              <a:gdLst/>
              <a:ahLst/>
              <a:cxnLst/>
              <a:rect l="l" t="t" r="r" b="b"/>
              <a:pathLst>
                <a:path w="8216900" h="1374775">
                  <a:moveTo>
                    <a:pt x="8216646" y="1268730"/>
                  </a:moveTo>
                  <a:lnTo>
                    <a:pt x="8216646" y="105917"/>
                  </a:lnTo>
                  <a:lnTo>
                    <a:pt x="8215883" y="94487"/>
                  </a:lnTo>
                  <a:lnTo>
                    <a:pt x="8202768" y="53129"/>
                  </a:lnTo>
                  <a:lnTo>
                    <a:pt x="8154011" y="8727"/>
                  </a:lnTo>
                  <a:lnTo>
                    <a:pt x="8121396" y="0"/>
                  </a:lnTo>
                  <a:lnTo>
                    <a:pt x="105918" y="0"/>
                  </a:lnTo>
                  <a:lnTo>
                    <a:pt x="43072" y="20564"/>
                  </a:lnTo>
                  <a:lnTo>
                    <a:pt x="4571" y="74676"/>
                  </a:lnTo>
                  <a:lnTo>
                    <a:pt x="0" y="95250"/>
                  </a:lnTo>
                  <a:lnTo>
                    <a:pt x="0" y="1268730"/>
                  </a:lnTo>
                  <a:lnTo>
                    <a:pt x="8382" y="1309878"/>
                  </a:lnTo>
                  <a:lnTo>
                    <a:pt x="9144" y="1311384"/>
                  </a:lnTo>
                  <a:lnTo>
                    <a:pt x="9144" y="105918"/>
                  </a:lnTo>
                  <a:lnTo>
                    <a:pt x="9906" y="96012"/>
                  </a:lnTo>
                  <a:lnTo>
                    <a:pt x="22889" y="56688"/>
                  </a:lnTo>
                  <a:lnTo>
                    <a:pt x="51816" y="25908"/>
                  </a:lnTo>
                  <a:lnTo>
                    <a:pt x="94329" y="10140"/>
                  </a:lnTo>
                  <a:lnTo>
                    <a:pt x="8110728" y="9143"/>
                  </a:lnTo>
                  <a:lnTo>
                    <a:pt x="8120633" y="9905"/>
                  </a:lnTo>
                  <a:lnTo>
                    <a:pt x="8159305" y="22229"/>
                  </a:lnTo>
                  <a:lnTo>
                    <a:pt x="8198905" y="66260"/>
                  </a:lnTo>
                  <a:lnTo>
                    <a:pt x="8207502" y="105917"/>
                  </a:lnTo>
                  <a:lnTo>
                    <a:pt x="8207502" y="1311347"/>
                  </a:lnTo>
                  <a:lnTo>
                    <a:pt x="8215883" y="1279398"/>
                  </a:lnTo>
                  <a:lnTo>
                    <a:pt x="8216646" y="1268730"/>
                  </a:lnTo>
                  <a:close/>
                </a:path>
                <a:path w="8216900" h="1374775">
                  <a:moveTo>
                    <a:pt x="8207502" y="1311347"/>
                  </a:moveTo>
                  <a:lnTo>
                    <a:pt x="8207502" y="1268730"/>
                  </a:lnTo>
                  <a:lnTo>
                    <a:pt x="8206740" y="1278636"/>
                  </a:lnTo>
                  <a:lnTo>
                    <a:pt x="8205216" y="1288542"/>
                  </a:lnTo>
                  <a:lnTo>
                    <a:pt x="8175174" y="1340229"/>
                  </a:lnTo>
                  <a:lnTo>
                    <a:pt x="8120633" y="1364742"/>
                  </a:lnTo>
                  <a:lnTo>
                    <a:pt x="105918" y="1364742"/>
                  </a:lnTo>
                  <a:lnTo>
                    <a:pt x="75714" y="1360446"/>
                  </a:lnTo>
                  <a:lnTo>
                    <a:pt x="27081" y="1324322"/>
                  </a:lnTo>
                  <a:lnTo>
                    <a:pt x="11430" y="1287780"/>
                  </a:lnTo>
                  <a:lnTo>
                    <a:pt x="9144" y="1267968"/>
                  </a:lnTo>
                  <a:lnTo>
                    <a:pt x="9144" y="1311384"/>
                  </a:lnTo>
                  <a:lnTo>
                    <a:pt x="38862" y="1350264"/>
                  </a:lnTo>
                  <a:lnTo>
                    <a:pt x="79929" y="1371419"/>
                  </a:lnTo>
                  <a:lnTo>
                    <a:pt x="105918" y="1374648"/>
                  </a:lnTo>
                  <a:lnTo>
                    <a:pt x="8110728" y="1374648"/>
                  </a:lnTo>
                  <a:lnTo>
                    <a:pt x="8164013" y="1360279"/>
                  </a:lnTo>
                  <a:lnTo>
                    <a:pt x="8207237" y="1312354"/>
                  </a:lnTo>
                  <a:lnTo>
                    <a:pt x="8207502" y="1311347"/>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2065" rIns="0" bIns="0" rtlCol="0">
            <a:spAutoFit/>
          </a:bodyPr>
          <a:lstStyle/>
          <a:p>
            <a:pPr marL="1086485" marR="5080" indent="-767080">
              <a:lnSpc>
                <a:spcPct val="100000"/>
              </a:lnSpc>
              <a:spcBef>
                <a:spcPts val="95"/>
              </a:spcBef>
            </a:pPr>
            <a:r>
              <a:rPr spc="-10" dirty="0"/>
              <a:t>Project</a:t>
            </a:r>
            <a:r>
              <a:rPr spc="20" dirty="0"/>
              <a:t> </a:t>
            </a:r>
            <a:r>
              <a:rPr spc="-10" dirty="0"/>
              <a:t>Implementation—Sustaining </a:t>
            </a:r>
            <a:r>
              <a:rPr spc="-875" dirty="0"/>
              <a:t> </a:t>
            </a:r>
            <a:r>
              <a:rPr spc="-10" dirty="0"/>
              <a:t>Collaborative</a:t>
            </a:r>
            <a:r>
              <a:rPr spc="-5" dirty="0"/>
              <a:t> </a:t>
            </a:r>
            <a:r>
              <a:rPr spc="-10" dirty="0"/>
              <a:t>Relationships</a:t>
            </a:r>
          </a:p>
        </p:txBody>
      </p:sp>
      <p:sp>
        <p:nvSpPr>
          <p:cNvPr id="7" name="object 7"/>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30</a:t>
            </a:fld>
            <a:endParaRPr spc="-5" dirty="0"/>
          </a:p>
        </p:txBody>
      </p:sp>
      <p:sp>
        <p:nvSpPr>
          <p:cNvPr id="6" name="object 6"/>
          <p:cNvSpPr txBox="1"/>
          <p:nvPr/>
        </p:nvSpPr>
        <p:spPr>
          <a:xfrm>
            <a:off x="1069339" y="2172716"/>
            <a:ext cx="7714615" cy="4379595"/>
          </a:xfrm>
          <a:prstGeom prst="rect">
            <a:avLst/>
          </a:prstGeom>
        </p:spPr>
        <p:txBody>
          <a:bodyPr vert="horz" wrap="square" lIns="0" tIns="12700" rIns="0" bIns="0" rtlCol="0">
            <a:spAutoFit/>
          </a:bodyPr>
          <a:lstStyle/>
          <a:p>
            <a:pPr marL="234950" marR="305435" indent="-222885">
              <a:lnSpc>
                <a:spcPct val="100000"/>
              </a:lnSpc>
              <a:spcBef>
                <a:spcPts val="100"/>
              </a:spcBef>
              <a:buChar char="•"/>
              <a:tabLst>
                <a:tab pos="235585" algn="l"/>
              </a:tabLst>
            </a:pPr>
            <a:r>
              <a:rPr sz="2800" dirty="0">
                <a:solidFill>
                  <a:srgbClr val="33659A"/>
                </a:solidFill>
                <a:latin typeface="Arial"/>
                <a:cs typeface="Arial"/>
              </a:rPr>
              <a:t>Establish</a:t>
            </a:r>
            <a:r>
              <a:rPr sz="2800" spc="-10" dirty="0">
                <a:solidFill>
                  <a:srgbClr val="33659A"/>
                </a:solidFill>
                <a:latin typeface="Arial"/>
                <a:cs typeface="Arial"/>
              </a:rPr>
              <a:t> </a:t>
            </a:r>
            <a:r>
              <a:rPr sz="2800" dirty="0">
                <a:solidFill>
                  <a:srgbClr val="33659A"/>
                </a:solidFill>
                <a:latin typeface="Arial"/>
                <a:cs typeface="Arial"/>
              </a:rPr>
              <a:t>a</a:t>
            </a:r>
            <a:r>
              <a:rPr sz="2800" spc="-10" dirty="0">
                <a:solidFill>
                  <a:srgbClr val="33659A"/>
                </a:solidFill>
                <a:latin typeface="Arial"/>
                <a:cs typeface="Arial"/>
              </a:rPr>
              <a:t> </a:t>
            </a:r>
            <a:r>
              <a:rPr sz="2800" dirty="0">
                <a:solidFill>
                  <a:srgbClr val="33659A"/>
                </a:solidFill>
                <a:latin typeface="Arial"/>
                <a:cs typeface="Arial"/>
              </a:rPr>
              <a:t>“we”</a:t>
            </a:r>
            <a:r>
              <a:rPr sz="2800" spc="-10" dirty="0">
                <a:solidFill>
                  <a:srgbClr val="33659A"/>
                </a:solidFill>
                <a:latin typeface="Arial"/>
                <a:cs typeface="Arial"/>
              </a:rPr>
              <a:t> </a:t>
            </a:r>
            <a:r>
              <a:rPr sz="2800" dirty="0">
                <a:solidFill>
                  <a:srgbClr val="33659A"/>
                </a:solidFill>
                <a:latin typeface="Arial"/>
                <a:cs typeface="Arial"/>
              </a:rPr>
              <a:t>as</a:t>
            </a:r>
            <a:r>
              <a:rPr sz="2800" spc="-5" dirty="0">
                <a:solidFill>
                  <a:srgbClr val="33659A"/>
                </a:solidFill>
                <a:latin typeface="Arial"/>
                <a:cs typeface="Arial"/>
              </a:rPr>
              <a:t> </a:t>
            </a:r>
            <a:r>
              <a:rPr sz="2800" dirty="0">
                <a:solidFill>
                  <a:srgbClr val="33659A"/>
                </a:solidFill>
                <a:latin typeface="Arial"/>
                <a:cs typeface="Arial"/>
              </a:rPr>
              <a:t>opposed</a:t>
            </a:r>
            <a:r>
              <a:rPr sz="2800" spc="-10" dirty="0">
                <a:solidFill>
                  <a:srgbClr val="33659A"/>
                </a:solidFill>
                <a:latin typeface="Arial"/>
                <a:cs typeface="Arial"/>
              </a:rPr>
              <a:t> </a:t>
            </a:r>
            <a:r>
              <a:rPr sz="2800" dirty="0">
                <a:solidFill>
                  <a:srgbClr val="33659A"/>
                </a:solidFill>
                <a:latin typeface="Arial"/>
                <a:cs typeface="Arial"/>
              </a:rPr>
              <a:t>to</a:t>
            </a:r>
            <a:r>
              <a:rPr sz="2800" spc="-10" dirty="0">
                <a:solidFill>
                  <a:srgbClr val="33659A"/>
                </a:solidFill>
                <a:latin typeface="Arial"/>
                <a:cs typeface="Arial"/>
              </a:rPr>
              <a:t> </a:t>
            </a:r>
            <a:r>
              <a:rPr sz="2800" dirty="0">
                <a:solidFill>
                  <a:srgbClr val="33659A"/>
                </a:solidFill>
                <a:latin typeface="Arial"/>
                <a:cs typeface="Arial"/>
              </a:rPr>
              <a:t>“us</a:t>
            </a:r>
            <a:r>
              <a:rPr sz="2800" spc="-10" dirty="0">
                <a:solidFill>
                  <a:srgbClr val="33659A"/>
                </a:solidFill>
                <a:latin typeface="Arial"/>
                <a:cs typeface="Arial"/>
              </a:rPr>
              <a:t> </a:t>
            </a:r>
            <a:r>
              <a:rPr sz="2800" dirty="0">
                <a:solidFill>
                  <a:srgbClr val="33659A"/>
                </a:solidFill>
                <a:latin typeface="Arial"/>
                <a:cs typeface="Arial"/>
              </a:rPr>
              <a:t>and</a:t>
            </a:r>
            <a:r>
              <a:rPr sz="2800" spc="-5" dirty="0">
                <a:solidFill>
                  <a:srgbClr val="33659A"/>
                </a:solidFill>
                <a:latin typeface="Arial"/>
                <a:cs typeface="Arial"/>
              </a:rPr>
              <a:t> </a:t>
            </a:r>
            <a:r>
              <a:rPr sz="2800" dirty="0">
                <a:solidFill>
                  <a:srgbClr val="33659A"/>
                </a:solidFill>
                <a:latin typeface="Arial"/>
                <a:cs typeface="Arial"/>
              </a:rPr>
              <a:t>them” </a:t>
            </a:r>
            <a:r>
              <a:rPr sz="2800" spc="-765" dirty="0">
                <a:solidFill>
                  <a:srgbClr val="33659A"/>
                </a:solidFill>
                <a:latin typeface="Arial"/>
                <a:cs typeface="Arial"/>
              </a:rPr>
              <a:t> </a:t>
            </a:r>
            <a:r>
              <a:rPr sz="2800" dirty="0">
                <a:solidFill>
                  <a:srgbClr val="33659A"/>
                </a:solidFill>
                <a:latin typeface="Arial"/>
                <a:cs typeface="Arial"/>
              </a:rPr>
              <a:t>attitude</a:t>
            </a:r>
            <a:r>
              <a:rPr sz="2800" spc="-5" dirty="0">
                <a:solidFill>
                  <a:srgbClr val="33659A"/>
                </a:solidFill>
                <a:latin typeface="Arial"/>
                <a:cs typeface="Arial"/>
              </a:rPr>
              <a:t> </a:t>
            </a:r>
            <a:r>
              <a:rPr sz="2800" dirty="0">
                <a:solidFill>
                  <a:srgbClr val="33659A"/>
                </a:solidFill>
                <a:latin typeface="Arial"/>
                <a:cs typeface="Arial"/>
              </a:rPr>
              <a:t>toward the</a:t>
            </a:r>
            <a:r>
              <a:rPr sz="2800" spc="-5" dirty="0">
                <a:solidFill>
                  <a:srgbClr val="33659A"/>
                </a:solidFill>
                <a:latin typeface="Arial"/>
                <a:cs typeface="Arial"/>
              </a:rPr>
              <a:t> </a:t>
            </a:r>
            <a:r>
              <a:rPr sz="2800" dirty="0">
                <a:solidFill>
                  <a:srgbClr val="33659A"/>
                </a:solidFill>
                <a:latin typeface="Arial"/>
                <a:cs typeface="Arial"/>
              </a:rPr>
              <a:t>project.</a:t>
            </a:r>
            <a:endParaRPr sz="2800">
              <a:latin typeface="Arial"/>
              <a:cs typeface="Arial"/>
            </a:endParaRPr>
          </a:p>
          <a:p>
            <a:pPr marL="646430" marR="102235" lvl="1" indent="-297180">
              <a:lnSpc>
                <a:spcPct val="100000"/>
              </a:lnSpc>
              <a:spcBef>
                <a:spcPts val="585"/>
              </a:spcBef>
              <a:buChar char="–"/>
              <a:tabLst>
                <a:tab pos="646430" algn="l"/>
                <a:tab pos="647065" algn="l"/>
              </a:tabLst>
            </a:pPr>
            <a:r>
              <a:rPr sz="2400" spc="-5" dirty="0">
                <a:solidFill>
                  <a:srgbClr val="9A0033"/>
                </a:solidFill>
                <a:latin typeface="Arial"/>
                <a:cs typeface="Arial"/>
              </a:rPr>
              <a:t>Co-location:</a:t>
            </a:r>
            <a:r>
              <a:rPr sz="2400" dirty="0">
                <a:solidFill>
                  <a:srgbClr val="9A0033"/>
                </a:solidFill>
                <a:latin typeface="Arial"/>
                <a:cs typeface="Arial"/>
              </a:rPr>
              <a:t> </a:t>
            </a:r>
            <a:r>
              <a:rPr sz="2400" spc="-5" dirty="0">
                <a:solidFill>
                  <a:srgbClr val="9A0033"/>
                </a:solidFill>
                <a:latin typeface="Arial"/>
                <a:cs typeface="Arial"/>
              </a:rPr>
              <a:t>employees</a:t>
            </a:r>
            <a:r>
              <a:rPr sz="2400" spc="10" dirty="0">
                <a:solidFill>
                  <a:srgbClr val="9A0033"/>
                </a:solidFill>
                <a:latin typeface="Arial"/>
                <a:cs typeface="Arial"/>
              </a:rPr>
              <a:t> </a:t>
            </a:r>
            <a:r>
              <a:rPr sz="2400" spc="-5" dirty="0">
                <a:solidFill>
                  <a:srgbClr val="9A0033"/>
                </a:solidFill>
                <a:latin typeface="Arial"/>
                <a:cs typeface="Arial"/>
              </a:rPr>
              <a:t>from</a:t>
            </a:r>
            <a:r>
              <a:rPr sz="2400" spc="-20" dirty="0">
                <a:solidFill>
                  <a:srgbClr val="9A0033"/>
                </a:solidFill>
                <a:latin typeface="Arial"/>
                <a:cs typeface="Arial"/>
              </a:rPr>
              <a:t> </a:t>
            </a:r>
            <a:r>
              <a:rPr sz="2400" spc="-10" dirty="0">
                <a:solidFill>
                  <a:srgbClr val="9A0033"/>
                </a:solidFill>
                <a:latin typeface="Arial"/>
                <a:cs typeface="Arial"/>
              </a:rPr>
              <a:t>different </a:t>
            </a:r>
            <a:r>
              <a:rPr sz="2400" spc="-5" dirty="0">
                <a:solidFill>
                  <a:srgbClr val="9A0033"/>
                </a:solidFill>
                <a:latin typeface="Arial"/>
                <a:cs typeface="Arial"/>
              </a:rPr>
              <a:t>organizations </a:t>
            </a:r>
            <a:r>
              <a:rPr sz="2400" spc="-650" dirty="0">
                <a:solidFill>
                  <a:srgbClr val="9A0033"/>
                </a:solidFill>
                <a:latin typeface="Arial"/>
                <a:cs typeface="Arial"/>
              </a:rPr>
              <a:t> </a:t>
            </a:r>
            <a:r>
              <a:rPr sz="2400" spc="-5" dirty="0">
                <a:solidFill>
                  <a:srgbClr val="9A0033"/>
                </a:solidFill>
                <a:latin typeface="Arial"/>
                <a:cs typeface="Arial"/>
              </a:rPr>
              <a:t>work</a:t>
            </a:r>
            <a:r>
              <a:rPr sz="2400" spc="-10" dirty="0">
                <a:solidFill>
                  <a:srgbClr val="9A0033"/>
                </a:solidFill>
                <a:latin typeface="Arial"/>
                <a:cs typeface="Arial"/>
              </a:rPr>
              <a:t> </a:t>
            </a:r>
            <a:r>
              <a:rPr sz="2400" spc="-5" dirty="0">
                <a:solidFill>
                  <a:srgbClr val="9A0033"/>
                </a:solidFill>
                <a:latin typeface="Arial"/>
                <a:cs typeface="Arial"/>
              </a:rPr>
              <a:t>together</a:t>
            </a:r>
            <a:r>
              <a:rPr sz="2400" spc="15" dirty="0">
                <a:solidFill>
                  <a:srgbClr val="9A0033"/>
                </a:solidFill>
                <a:latin typeface="Arial"/>
                <a:cs typeface="Arial"/>
              </a:rPr>
              <a:t> </a:t>
            </a:r>
            <a:r>
              <a:rPr sz="2400" spc="-5" dirty="0">
                <a:solidFill>
                  <a:srgbClr val="9A0033"/>
                </a:solidFill>
                <a:latin typeface="Arial"/>
                <a:cs typeface="Arial"/>
              </a:rPr>
              <a:t>at</a:t>
            </a:r>
            <a:r>
              <a:rPr sz="2400" spc="-10" dirty="0">
                <a:solidFill>
                  <a:srgbClr val="9A0033"/>
                </a:solidFill>
                <a:latin typeface="Arial"/>
                <a:cs typeface="Arial"/>
              </a:rPr>
              <a:t> </a:t>
            </a:r>
            <a:r>
              <a:rPr sz="2400" spc="-5" dirty="0">
                <a:solidFill>
                  <a:srgbClr val="9A0033"/>
                </a:solidFill>
                <a:latin typeface="Arial"/>
                <a:cs typeface="Arial"/>
              </a:rPr>
              <a:t>the same</a:t>
            </a:r>
            <a:r>
              <a:rPr sz="2400" spc="-10" dirty="0">
                <a:solidFill>
                  <a:srgbClr val="9A0033"/>
                </a:solidFill>
                <a:latin typeface="Arial"/>
                <a:cs typeface="Arial"/>
              </a:rPr>
              <a:t> </a:t>
            </a:r>
            <a:r>
              <a:rPr sz="2400" spc="-5" dirty="0">
                <a:solidFill>
                  <a:srgbClr val="9A0033"/>
                </a:solidFill>
                <a:latin typeface="Arial"/>
                <a:cs typeface="Arial"/>
              </a:rPr>
              <a:t>location.</a:t>
            </a:r>
            <a:endParaRPr sz="2400">
              <a:latin typeface="Arial"/>
              <a:cs typeface="Arial"/>
            </a:endParaRPr>
          </a:p>
          <a:p>
            <a:pPr marL="234950" marR="5080" indent="-222885">
              <a:lnSpc>
                <a:spcPct val="100000"/>
              </a:lnSpc>
              <a:spcBef>
                <a:spcPts val="665"/>
              </a:spcBef>
              <a:buChar char="•"/>
              <a:tabLst>
                <a:tab pos="235585" algn="l"/>
              </a:tabLst>
            </a:pPr>
            <a:r>
              <a:rPr sz="2800" dirty="0">
                <a:solidFill>
                  <a:srgbClr val="33659A"/>
                </a:solidFill>
                <a:latin typeface="Arial"/>
                <a:cs typeface="Arial"/>
              </a:rPr>
              <a:t>Establish mechanisms that will ensure the </a:t>
            </a:r>
            <a:r>
              <a:rPr sz="2800" spc="5" dirty="0">
                <a:solidFill>
                  <a:srgbClr val="33659A"/>
                </a:solidFill>
                <a:latin typeface="Arial"/>
                <a:cs typeface="Arial"/>
              </a:rPr>
              <a:t> </a:t>
            </a:r>
            <a:r>
              <a:rPr sz="2800" dirty="0">
                <a:solidFill>
                  <a:srgbClr val="33659A"/>
                </a:solidFill>
                <a:latin typeface="Arial"/>
                <a:cs typeface="Arial"/>
              </a:rPr>
              <a:t>relationship</a:t>
            </a:r>
            <a:r>
              <a:rPr sz="2800" spc="-15" dirty="0">
                <a:solidFill>
                  <a:srgbClr val="33659A"/>
                </a:solidFill>
                <a:latin typeface="Arial"/>
                <a:cs typeface="Arial"/>
              </a:rPr>
              <a:t> </a:t>
            </a:r>
            <a:r>
              <a:rPr sz="2800" dirty="0">
                <a:solidFill>
                  <a:srgbClr val="33659A"/>
                </a:solidFill>
                <a:latin typeface="Arial"/>
                <a:cs typeface="Arial"/>
              </a:rPr>
              <a:t>withstands</a:t>
            </a:r>
            <a:r>
              <a:rPr sz="2800" spc="-15" dirty="0">
                <a:solidFill>
                  <a:srgbClr val="33659A"/>
                </a:solidFill>
                <a:latin typeface="Arial"/>
                <a:cs typeface="Arial"/>
              </a:rPr>
              <a:t> </a:t>
            </a:r>
            <a:r>
              <a:rPr sz="2800" dirty="0">
                <a:solidFill>
                  <a:srgbClr val="33659A"/>
                </a:solidFill>
                <a:latin typeface="Arial"/>
                <a:cs typeface="Arial"/>
              </a:rPr>
              <a:t>problems</a:t>
            </a:r>
            <a:r>
              <a:rPr sz="2800" spc="-15" dirty="0">
                <a:solidFill>
                  <a:srgbClr val="33659A"/>
                </a:solidFill>
                <a:latin typeface="Arial"/>
                <a:cs typeface="Arial"/>
              </a:rPr>
              <a:t> </a:t>
            </a:r>
            <a:r>
              <a:rPr sz="2800" dirty="0">
                <a:solidFill>
                  <a:srgbClr val="33659A"/>
                </a:solidFill>
                <a:latin typeface="Arial"/>
                <a:cs typeface="Arial"/>
              </a:rPr>
              <a:t>and</a:t>
            </a:r>
            <a:r>
              <a:rPr sz="2800" spc="-15" dirty="0">
                <a:solidFill>
                  <a:srgbClr val="33659A"/>
                </a:solidFill>
                <a:latin typeface="Arial"/>
                <a:cs typeface="Arial"/>
              </a:rPr>
              <a:t> </a:t>
            </a:r>
            <a:r>
              <a:rPr sz="2800" dirty="0">
                <a:solidFill>
                  <a:srgbClr val="33659A"/>
                </a:solidFill>
                <a:latin typeface="Arial"/>
                <a:cs typeface="Arial"/>
              </a:rPr>
              <a:t>setbacks.</a:t>
            </a:r>
            <a:endParaRPr sz="2800">
              <a:latin typeface="Arial"/>
              <a:cs typeface="Arial"/>
            </a:endParaRPr>
          </a:p>
          <a:p>
            <a:pPr marL="646430" lvl="1" indent="-297815">
              <a:lnSpc>
                <a:spcPct val="100000"/>
              </a:lnSpc>
              <a:spcBef>
                <a:spcPts val="585"/>
              </a:spcBef>
              <a:buChar char="–"/>
              <a:tabLst>
                <a:tab pos="646430" algn="l"/>
                <a:tab pos="647065" algn="l"/>
              </a:tabLst>
            </a:pPr>
            <a:r>
              <a:rPr sz="2400" spc="-5" dirty="0">
                <a:solidFill>
                  <a:srgbClr val="9A0033"/>
                </a:solidFill>
                <a:latin typeface="Arial"/>
                <a:cs typeface="Arial"/>
              </a:rPr>
              <a:t>Problem</a:t>
            </a:r>
            <a:r>
              <a:rPr sz="2400" spc="-30" dirty="0">
                <a:solidFill>
                  <a:srgbClr val="9A0033"/>
                </a:solidFill>
                <a:latin typeface="Arial"/>
                <a:cs typeface="Arial"/>
              </a:rPr>
              <a:t> </a:t>
            </a:r>
            <a:r>
              <a:rPr sz="2400" spc="-5" dirty="0">
                <a:solidFill>
                  <a:srgbClr val="9A0033"/>
                </a:solidFill>
                <a:latin typeface="Arial"/>
                <a:cs typeface="Arial"/>
              </a:rPr>
              <a:t>resolution</a:t>
            </a:r>
            <a:endParaRPr sz="2400">
              <a:latin typeface="Arial"/>
              <a:cs typeface="Arial"/>
            </a:endParaRPr>
          </a:p>
          <a:p>
            <a:pPr marL="646430" lvl="1" indent="-297815">
              <a:lnSpc>
                <a:spcPct val="100000"/>
              </a:lnSpc>
              <a:spcBef>
                <a:spcPts val="575"/>
              </a:spcBef>
              <a:buChar char="–"/>
              <a:tabLst>
                <a:tab pos="646430" algn="l"/>
                <a:tab pos="647065" algn="l"/>
              </a:tabLst>
            </a:pPr>
            <a:r>
              <a:rPr sz="2400" spc="-5" dirty="0">
                <a:solidFill>
                  <a:srgbClr val="9A0033"/>
                </a:solidFill>
                <a:latin typeface="Arial"/>
                <a:cs typeface="Arial"/>
              </a:rPr>
              <a:t>Continuous</a:t>
            </a:r>
            <a:r>
              <a:rPr sz="2400" spc="-15" dirty="0">
                <a:solidFill>
                  <a:srgbClr val="9A0033"/>
                </a:solidFill>
                <a:latin typeface="Arial"/>
                <a:cs typeface="Arial"/>
              </a:rPr>
              <a:t> </a:t>
            </a:r>
            <a:r>
              <a:rPr sz="2400" spc="-5" dirty="0">
                <a:solidFill>
                  <a:srgbClr val="9A0033"/>
                </a:solidFill>
                <a:latin typeface="Arial"/>
                <a:cs typeface="Arial"/>
              </a:rPr>
              <a:t>improvement</a:t>
            </a:r>
            <a:endParaRPr sz="2400">
              <a:latin typeface="Arial"/>
              <a:cs typeface="Arial"/>
            </a:endParaRPr>
          </a:p>
          <a:p>
            <a:pPr marL="646430" lvl="1" indent="-297815">
              <a:lnSpc>
                <a:spcPct val="100000"/>
              </a:lnSpc>
              <a:spcBef>
                <a:spcPts val="575"/>
              </a:spcBef>
              <a:buChar char="–"/>
              <a:tabLst>
                <a:tab pos="646430" algn="l"/>
                <a:tab pos="647065" algn="l"/>
              </a:tabLst>
            </a:pPr>
            <a:r>
              <a:rPr sz="2400" spc="-5" dirty="0">
                <a:solidFill>
                  <a:srgbClr val="9A0033"/>
                </a:solidFill>
                <a:latin typeface="Arial"/>
                <a:cs typeface="Arial"/>
              </a:rPr>
              <a:t>Joint</a:t>
            </a:r>
            <a:r>
              <a:rPr sz="2400" spc="-50" dirty="0">
                <a:solidFill>
                  <a:srgbClr val="9A0033"/>
                </a:solidFill>
                <a:latin typeface="Arial"/>
                <a:cs typeface="Arial"/>
              </a:rPr>
              <a:t> </a:t>
            </a:r>
            <a:r>
              <a:rPr sz="2400" spc="-5" dirty="0">
                <a:solidFill>
                  <a:srgbClr val="9A0033"/>
                </a:solidFill>
                <a:latin typeface="Arial"/>
                <a:cs typeface="Arial"/>
              </a:rPr>
              <a:t>evaluation</a:t>
            </a:r>
            <a:endParaRPr sz="2400">
              <a:latin typeface="Arial"/>
              <a:cs typeface="Arial"/>
            </a:endParaRPr>
          </a:p>
          <a:p>
            <a:pPr marL="646430" lvl="1" indent="-297815">
              <a:lnSpc>
                <a:spcPct val="100000"/>
              </a:lnSpc>
              <a:spcBef>
                <a:spcPts val="575"/>
              </a:spcBef>
              <a:buChar char="–"/>
              <a:tabLst>
                <a:tab pos="646430" algn="l"/>
                <a:tab pos="647065" algn="l"/>
              </a:tabLst>
            </a:pPr>
            <a:r>
              <a:rPr sz="2400" spc="-5" dirty="0">
                <a:solidFill>
                  <a:srgbClr val="9A0033"/>
                </a:solidFill>
                <a:latin typeface="Arial"/>
                <a:cs typeface="Arial"/>
              </a:rPr>
              <a:t>Persistent</a:t>
            </a:r>
            <a:r>
              <a:rPr sz="2400" spc="-30" dirty="0">
                <a:solidFill>
                  <a:srgbClr val="9A0033"/>
                </a:solidFill>
                <a:latin typeface="Arial"/>
                <a:cs typeface="Arial"/>
              </a:rPr>
              <a:t> </a:t>
            </a:r>
            <a:r>
              <a:rPr sz="2400" spc="-5" dirty="0">
                <a:solidFill>
                  <a:srgbClr val="9A0033"/>
                </a:solidFill>
                <a:latin typeface="Arial"/>
                <a:cs typeface="Arial"/>
              </a:rPr>
              <a:t>leadership</a:t>
            </a:r>
            <a:endParaRPr sz="2400">
              <a:latin typeface="Arial"/>
              <a:cs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36980" y="852169"/>
            <a:ext cx="7581900" cy="513080"/>
          </a:xfrm>
          <a:prstGeom prst="rect">
            <a:avLst/>
          </a:prstGeom>
        </p:spPr>
        <p:txBody>
          <a:bodyPr vert="horz" wrap="square" lIns="0" tIns="12065" rIns="0" bIns="0" rtlCol="0">
            <a:spAutoFit/>
          </a:bodyPr>
          <a:lstStyle/>
          <a:p>
            <a:pPr marL="12700">
              <a:lnSpc>
                <a:spcPct val="100000"/>
              </a:lnSpc>
              <a:spcBef>
                <a:spcPts val="95"/>
              </a:spcBef>
            </a:pPr>
            <a:r>
              <a:rPr spc="-10" dirty="0"/>
              <a:t>Project</a:t>
            </a:r>
            <a:r>
              <a:rPr spc="15" dirty="0"/>
              <a:t> </a:t>
            </a:r>
            <a:r>
              <a:rPr spc="-10" dirty="0"/>
              <a:t>Completion—Celebrating</a:t>
            </a:r>
            <a:r>
              <a:rPr spc="20" dirty="0"/>
              <a:t> </a:t>
            </a:r>
            <a:r>
              <a:rPr spc="-10" dirty="0"/>
              <a:t>Success</a:t>
            </a:r>
          </a:p>
        </p:txBody>
      </p:sp>
      <p:sp>
        <p:nvSpPr>
          <p:cNvPr id="3" name="object 3"/>
          <p:cNvSpPr txBox="1"/>
          <p:nvPr/>
        </p:nvSpPr>
        <p:spPr>
          <a:xfrm>
            <a:off x="1069339" y="1699513"/>
            <a:ext cx="7278370" cy="1903730"/>
          </a:xfrm>
          <a:prstGeom prst="rect">
            <a:avLst/>
          </a:prstGeom>
        </p:spPr>
        <p:txBody>
          <a:bodyPr vert="horz" wrap="square" lIns="0" tIns="12700" rIns="0" bIns="0" rtlCol="0">
            <a:spAutoFit/>
          </a:bodyPr>
          <a:lstStyle/>
          <a:p>
            <a:pPr marL="234950" marR="286385" indent="-222885">
              <a:lnSpc>
                <a:spcPct val="100000"/>
              </a:lnSpc>
              <a:spcBef>
                <a:spcPts val="100"/>
              </a:spcBef>
              <a:buChar char="•"/>
              <a:tabLst>
                <a:tab pos="235585" algn="l"/>
              </a:tabLst>
            </a:pPr>
            <a:r>
              <a:rPr sz="2800" dirty="0">
                <a:solidFill>
                  <a:srgbClr val="33659A"/>
                </a:solidFill>
                <a:latin typeface="Arial"/>
                <a:cs typeface="Arial"/>
              </a:rPr>
              <a:t>Conduct</a:t>
            </a:r>
            <a:r>
              <a:rPr sz="2800" spc="-15" dirty="0">
                <a:solidFill>
                  <a:srgbClr val="33659A"/>
                </a:solidFill>
                <a:latin typeface="Arial"/>
                <a:cs typeface="Arial"/>
              </a:rPr>
              <a:t> </a:t>
            </a:r>
            <a:r>
              <a:rPr sz="2800" dirty="0">
                <a:solidFill>
                  <a:srgbClr val="33659A"/>
                </a:solidFill>
                <a:latin typeface="Arial"/>
                <a:cs typeface="Arial"/>
              </a:rPr>
              <a:t>a</a:t>
            </a:r>
            <a:r>
              <a:rPr sz="2800" spc="-15" dirty="0">
                <a:solidFill>
                  <a:srgbClr val="33659A"/>
                </a:solidFill>
                <a:latin typeface="Arial"/>
                <a:cs typeface="Arial"/>
              </a:rPr>
              <a:t> </a:t>
            </a:r>
            <a:r>
              <a:rPr sz="2800" dirty="0">
                <a:solidFill>
                  <a:srgbClr val="33659A"/>
                </a:solidFill>
                <a:latin typeface="Arial"/>
                <a:cs typeface="Arial"/>
              </a:rPr>
              <a:t>joint</a:t>
            </a:r>
            <a:r>
              <a:rPr sz="2800" spc="-15" dirty="0">
                <a:solidFill>
                  <a:srgbClr val="33659A"/>
                </a:solidFill>
                <a:latin typeface="Arial"/>
                <a:cs typeface="Arial"/>
              </a:rPr>
              <a:t> </a:t>
            </a:r>
            <a:r>
              <a:rPr sz="2800" dirty="0">
                <a:solidFill>
                  <a:srgbClr val="33659A"/>
                </a:solidFill>
                <a:latin typeface="Arial"/>
                <a:cs typeface="Arial"/>
              </a:rPr>
              <a:t>review</a:t>
            </a:r>
            <a:r>
              <a:rPr sz="2800" spc="-15" dirty="0">
                <a:solidFill>
                  <a:srgbClr val="33659A"/>
                </a:solidFill>
                <a:latin typeface="Arial"/>
                <a:cs typeface="Arial"/>
              </a:rPr>
              <a:t> </a:t>
            </a:r>
            <a:r>
              <a:rPr sz="2800" dirty="0">
                <a:solidFill>
                  <a:srgbClr val="33659A"/>
                </a:solidFill>
                <a:latin typeface="Arial"/>
                <a:cs typeface="Arial"/>
              </a:rPr>
              <a:t>of</a:t>
            </a:r>
            <a:r>
              <a:rPr sz="2800" spc="-10" dirty="0">
                <a:solidFill>
                  <a:srgbClr val="33659A"/>
                </a:solidFill>
                <a:latin typeface="Arial"/>
                <a:cs typeface="Arial"/>
              </a:rPr>
              <a:t> </a:t>
            </a:r>
            <a:r>
              <a:rPr sz="2800" dirty="0">
                <a:solidFill>
                  <a:srgbClr val="33659A"/>
                </a:solidFill>
                <a:latin typeface="Arial"/>
                <a:cs typeface="Arial"/>
              </a:rPr>
              <a:t>accomplishments </a:t>
            </a:r>
            <a:r>
              <a:rPr sz="2800" spc="-765" dirty="0">
                <a:solidFill>
                  <a:srgbClr val="33659A"/>
                </a:solidFill>
                <a:latin typeface="Arial"/>
                <a:cs typeface="Arial"/>
              </a:rPr>
              <a:t> </a:t>
            </a:r>
            <a:r>
              <a:rPr sz="2800" dirty="0">
                <a:solidFill>
                  <a:srgbClr val="33659A"/>
                </a:solidFill>
                <a:latin typeface="Arial"/>
                <a:cs typeface="Arial"/>
              </a:rPr>
              <a:t>and</a:t>
            </a:r>
            <a:r>
              <a:rPr sz="2800" spc="-5" dirty="0">
                <a:solidFill>
                  <a:srgbClr val="33659A"/>
                </a:solidFill>
                <a:latin typeface="Arial"/>
                <a:cs typeface="Arial"/>
              </a:rPr>
              <a:t> </a:t>
            </a:r>
            <a:r>
              <a:rPr sz="2800" dirty="0">
                <a:solidFill>
                  <a:srgbClr val="33659A"/>
                </a:solidFill>
                <a:latin typeface="Arial"/>
                <a:cs typeface="Arial"/>
              </a:rPr>
              <a:t>disappointments.</a:t>
            </a:r>
            <a:endParaRPr sz="2800">
              <a:latin typeface="Arial"/>
              <a:cs typeface="Arial"/>
            </a:endParaRPr>
          </a:p>
          <a:p>
            <a:pPr marL="234950" indent="-222885">
              <a:lnSpc>
                <a:spcPct val="100000"/>
              </a:lnSpc>
              <a:spcBef>
                <a:spcPts val="670"/>
              </a:spcBef>
              <a:buChar char="•"/>
              <a:tabLst>
                <a:tab pos="235585" algn="l"/>
              </a:tabLst>
            </a:pPr>
            <a:r>
              <a:rPr sz="2800" spc="-5" dirty="0">
                <a:solidFill>
                  <a:srgbClr val="33659A"/>
                </a:solidFill>
                <a:latin typeface="Arial"/>
                <a:cs typeface="Arial"/>
              </a:rPr>
              <a:t>Hold</a:t>
            </a:r>
            <a:r>
              <a:rPr sz="2800" spc="-10" dirty="0">
                <a:solidFill>
                  <a:srgbClr val="33659A"/>
                </a:solidFill>
                <a:latin typeface="Arial"/>
                <a:cs typeface="Arial"/>
              </a:rPr>
              <a:t> </a:t>
            </a:r>
            <a:r>
              <a:rPr sz="2800" dirty="0">
                <a:solidFill>
                  <a:srgbClr val="33659A"/>
                </a:solidFill>
                <a:latin typeface="Arial"/>
                <a:cs typeface="Arial"/>
              </a:rPr>
              <a:t>a</a:t>
            </a:r>
            <a:r>
              <a:rPr sz="2800" spc="-10" dirty="0">
                <a:solidFill>
                  <a:srgbClr val="33659A"/>
                </a:solidFill>
                <a:latin typeface="Arial"/>
                <a:cs typeface="Arial"/>
              </a:rPr>
              <a:t> </a:t>
            </a:r>
            <a:r>
              <a:rPr sz="2800" dirty="0">
                <a:solidFill>
                  <a:srgbClr val="33659A"/>
                </a:solidFill>
                <a:latin typeface="Arial"/>
                <a:cs typeface="Arial"/>
              </a:rPr>
              <a:t>celebration</a:t>
            </a:r>
            <a:r>
              <a:rPr sz="2800" spc="-5" dirty="0">
                <a:solidFill>
                  <a:srgbClr val="33659A"/>
                </a:solidFill>
                <a:latin typeface="Arial"/>
                <a:cs typeface="Arial"/>
              </a:rPr>
              <a:t> </a:t>
            </a:r>
            <a:r>
              <a:rPr sz="2800" dirty="0">
                <a:solidFill>
                  <a:srgbClr val="33659A"/>
                </a:solidFill>
                <a:latin typeface="Arial"/>
                <a:cs typeface="Arial"/>
              </a:rPr>
              <a:t>for</a:t>
            </a:r>
            <a:r>
              <a:rPr sz="2800" spc="-5" dirty="0">
                <a:solidFill>
                  <a:srgbClr val="33659A"/>
                </a:solidFill>
                <a:latin typeface="Arial"/>
                <a:cs typeface="Arial"/>
              </a:rPr>
              <a:t> </a:t>
            </a:r>
            <a:r>
              <a:rPr sz="2800" dirty="0">
                <a:solidFill>
                  <a:srgbClr val="33659A"/>
                </a:solidFill>
                <a:latin typeface="Arial"/>
                <a:cs typeface="Arial"/>
              </a:rPr>
              <a:t>all</a:t>
            </a:r>
            <a:r>
              <a:rPr sz="2800" spc="-5" dirty="0">
                <a:solidFill>
                  <a:srgbClr val="33659A"/>
                </a:solidFill>
                <a:latin typeface="Arial"/>
                <a:cs typeface="Arial"/>
              </a:rPr>
              <a:t> </a:t>
            </a:r>
            <a:r>
              <a:rPr sz="2800" dirty="0">
                <a:solidFill>
                  <a:srgbClr val="33659A"/>
                </a:solidFill>
                <a:latin typeface="Arial"/>
                <a:cs typeface="Arial"/>
              </a:rPr>
              <a:t>project</a:t>
            </a:r>
            <a:r>
              <a:rPr sz="2800" spc="-10" dirty="0">
                <a:solidFill>
                  <a:srgbClr val="33659A"/>
                </a:solidFill>
                <a:latin typeface="Arial"/>
                <a:cs typeface="Arial"/>
              </a:rPr>
              <a:t> </a:t>
            </a:r>
            <a:r>
              <a:rPr sz="2800" dirty="0">
                <a:solidFill>
                  <a:srgbClr val="33659A"/>
                </a:solidFill>
                <a:latin typeface="Arial"/>
                <a:cs typeface="Arial"/>
              </a:rPr>
              <a:t>participants.</a:t>
            </a:r>
            <a:endParaRPr sz="2800">
              <a:latin typeface="Arial"/>
              <a:cs typeface="Arial"/>
            </a:endParaRPr>
          </a:p>
          <a:p>
            <a:pPr marL="234950" indent="-222885">
              <a:lnSpc>
                <a:spcPct val="100000"/>
              </a:lnSpc>
              <a:spcBef>
                <a:spcPts val="675"/>
              </a:spcBef>
              <a:buChar char="•"/>
              <a:tabLst>
                <a:tab pos="235585" algn="l"/>
              </a:tabLst>
            </a:pPr>
            <a:r>
              <a:rPr sz="2800" dirty="0">
                <a:solidFill>
                  <a:srgbClr val="33659A"/>
                </a:solidFill>
                <a:latin typeface="Arial"/>
                <a:cs typeface="Arial"/>
              </a:rPr>
              <a:t>Recognize</a:t>
            </a:r>
            <a:r>
              <a:rPr sz="2800" spc="-25" dirty="0">
                <a:solidFill>
                  <a:srgbClr val="33659A"/>
                </a:solidFill>
                <a:latin typeface="Arial"/>
                <a:cs typeface="Arial"/>
              </a:rPr>
              <a:t> </a:t>
            </a:r>
            <a:r>
              <a:rPr sz="2800" dirty="0">
                <a:solidFill>
                  <a:srgbClr val="33659A"/>
                </a:solidFill>
                <a:latin typeface="Arial"/>
                <a:cs typeface="Arial"/>
              </a:rPr>
              <a:t>special</a:t>
            </a:r>
            <a:r>
              <a:rPr sz="2800" spc="-25" dirty="0">
                <a:solidFill>
                  <a:srgbClr val="33659A"/>
                </a:solidFill>
                <a:latin typeface="Arial"/>
                <a:cs typeface="Arial"/>
              </a:rPr>
              <a:t> </a:t>
            </a:r>
            <a:r>
              <a:rPr sz="2800" dirty="0">
                <a:solidFill>
                  <a:srgbClr val="33659A"/>
                </a:solidFill>
                <a:latin typeface="Arial"/>
                <a:cs typeface="Arial"/>
              </a:rPr>
              <a:t>contributions.</a:t>
            </a:r>
            <a:endParaRPr sz="2800">
              <a:latin typeface="Arial"/>
              <a:cs typeface="Arial"/>
            </a:endParaRPr>
          </a:p>
        </p:txBody>
      </p:sp>
      <p:grpSp>
        <p:nvGrpSpPr>
          <p:cNvPr id="4" name="object 4"/>
          <p:cNvGrpSpPr/>
          <p:nvPr/>
        </p:nvGrpSpPr>
        <p:grpSpPr>
          <a:xfrm>
            <a:off x="6036564" y="4072890"/>
            <a:ext cx="2228850" cy="2374900"/>
            <a:chOff x="6036564" y="4072890"/>
            <a:chExt cx="2228850" cy="2374900"/>
          </a:xfrm>
        </p:grpSpPr>
        <p:sp>
          <p:nvSpPr>
            <p:cNvPr id="5" name="object 5"/>
            <p:cNvSpPr/>
            <p:nvPr/>
          </p:nvSpPr>
          <p:spPr>
            <a:xfrm>
              <a:off x="6036564" y="4072890"/>
              <a:ext cx="2228850" cy="2336800"/>
            </a:xfrm>
            <a:custGeom>
              <a:avLst/>
              <a:gdLst/>
              <a:ahLst/>
              <a:cxnLst/>
              <a:rect l="l" t="t" r="r" b="b"/>
              <a:pathLst>
                <a:path w="2228850" h="2336800">
                  <a:moveTo>
                    <a:pt x="2228468" y="2336291"/>
                  </a:moveTo>
                  <a:lnTo>
                    <a:pt x="2228468" y="0"/>
                  </a:lnTo>
                  <a:lnTo>
                    <a:pt x="0" y="0"/>
                  </a:lnTo>
                  <a:lnTo>
                    <a:pt x="0" y="2336291"/>
                  </a:lnTo>
                  <a:lnTo>
                    <a:pt x="2228468" y="2336291"/>
                  </a:lnTo>
                  <a:close/>
                </a:path>
              </a:pathLst>
            </a:custGeom>
            <a:solidFill>
              <a:srgbClr val="51BFFF"/>
            </a:solidFill>
          </p:spPr>
          <p:txBody>
            <a:bodyPr wrap="square" lIns="0" tIns="0" rIns="0" bIns="0" rtlCol="0"/>
            <a:lstStyle/>
            <a:p>
              <a:endParaRPr/>
            </a:p>
          </p:txBody>
        </p:sp>
        <p:pic>
          <p:nvPicPr>
            <p:cNvPr id="6" name="object 6"/>
            <p:cNvPicPr/>
            <p:nvPr/>
          </p:nvPicPr>
          <p:blipFill>
            <a:blip r:embed="rId2" cstate="print"/>
            <a:stretch>
              <a:fillRect/>
            </a:stretch>
          </p:blipFill>
          <p:spPr>
            <a:xfrm>
              <a:off x="6036564" y="4299966"/>
              <a:ext cx="2228088" cy="2147316"/>
            </a:xfrm>
            <a:prstGeom prst="rect">
              <a:avLst/>
            </a:prstGeom>
          </p:spPr>
        </p:pic>
      </p:grpSp>
      <p:sp>
        <p:nvSpPr>
          <p:cNvPr id="7" name="object 7"/>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31</a:t>
            </a:fld>
            <a:endParaRPr spc="-5"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07539" y="852169"/>
            <a:ext cx="6246495" cy="513080"/>
          </a:xfrm>
          <a:prstGeom prst="rect">
            <a:avLst/>
          </a:prstGeom>
        </p:spPr>
        <p:txBody>
          <a:bodyPr vert="horz" wrap="square" lIns="0" tIns="12065" rIns="0" bIns="0" rtlCol="0">
            <a:spAutoFit/>
          </a:bodyPr>
          <a:lstStyle/>
          <a:p>
            <a:pPr marL="12700">
              <a:lnSpc>
                <a:spcPct val="100000"/>
              </a:lnSpc>
              <a:spcBef>
                <a:spcPts val="95"/>
              </a:spcBef>
            </a:pPr>
            <a:r>
              <a:rPr spc="-5" dirty="0"/>
              <a:t>Why</a:t>
            </a:r>
            <a:r>
              <a:rPr dirty="0"/>
              <a:t> </a:t>
            </a:r>
            <a:r>
              <a:rPr spc="-10" dirty="0"/>
              <a:t>Project</a:t>
            </a:r>
            <a:r>
              <a:rPr spc="5" dirty="0"/>
              <a:t> </a:t>
            </a:r>
            <a:r>
              <a:rPr spc="-10" dirty="0"/>
              <a:t>Partnering</a:t>
            </a:r>
            <a:r>
              <a:rPr spc="5" dirty="0"/>
              <a:t> </a:t>
            </a:r>
            <a:r>
              <a:rPr spc="-15" dirty="0"/>
              <a:t>Efforts</a:t>
            </a:r>
            <a:r>
              <a:rPr dirty="0"/>
              <a:t> </a:t>
            </a:r>
            <a:r>
              <a:rPr spc="-10" dirty="0"/>
              <a:t>Fail</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32</a:t>
            </a:fld>
            <a:endParaRPr spc="-5" dirty="0"/>
          </a:p>
        </p:txBody>
      </p:sp>
      <p:sp>
        <p:nvSpPr>
          <p:cNvPr id="3" name="object 3"/>
          <p:cNvSpPr txBox="1"/>
          <p:nvPr/>
        </p:nvSpPr>
        <p:spPr>
          <a:xfrm>
            <a:off x="1069339" y="1484578"/>
            <a:ext cx="7913370" cy="505777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Causes</a:t>
            </a:r>
            <a:r>
              <a:rPr sz="2800" spc="-20" dirty="0">
                <a:solidFill>
                  <a:srgbClr val="33659A"/>
                </a:solidFill>
                <a:latin typeface="Arial"/>
                <a:cs typeface="Arial"/>
              </a:rPr>
              <a:t> </a:t>
            </a:r>
            <a:r>
              <a:rPr sz="2800" dirty="0">
                <a:solidFill>
                  <a:srgbClr val="33659A"/>
                </a:solidFill>
                <a:latin typeface="Arial"/>
                <a:cs typeface="Arial"/>
              </a:rPr>
              <a:t>of</a:t>
            </a:r>
            <a:r>
              <a:rPr sz="2800" spc="-20" dirty="0">
                <a:solidFill>
                  <a:srgbClr val="33659A"/>
                </a:solidFill>
                <a:latin typeface="Arial"/>
                <a:cs typeface="Arial"/>
              </a:rPr>
              <a:t> </a:t>
            </a:r>
            <a:r>
              <a:rPr sz="2800" dirty="0">
                <a:solidFill>
                  <a:srgbClr val="33659A"/>
                </a:solidFill>
                <a:latin typeface="Arial"/>
                <a:cs typeface="Arial"/>
              </a:rPr>
              <a:t>Partnering</a:t>
            </a:r>
            <a:r>
              <a:rPr sz="2800" spc="-20" dirty="0">
                <a:solidFill>
                  <a:srgbClr val="33659A"/>
                </a:solidFill>
                <a:latin typeface="Arial"/>
                <a:cs typeface="Arial"/>
              </a:rPr>
              <a:t> </a:t>
            </a:r>
            <a:r>
              <a:rPr sz="2800" dirty="0">
                <a:solidFill>
                  <a:srgbClr val="33659A"/>
                </a:solidFill>
                <a:latin typeface="Arial"/>
                <a:cs typeface="Arial"/>
              </a:rPr>
              <a:t>Failures</a:t>
            </a:r>
            <a:endParaRPr sz="2800">
              <a:latin typeface="Arial"/>
              <a:cs typeface="Arial"/>
            </a:endParaRPr>
          </a:p>
          <a:p>
            <a:pPr marL="646430" marR="75565" lvl="1" indent="-297180">
              <a:lnSpc>
                <a:spcPct val="100000"/>
              </a:lnSpc>
              <a:spcBef>
                <a:spcPts val="1450"/>
              </a:spcBef>
              <a:buChar char="–"/>
              <a:tabLst>
                <a:tab pos="646430" algn="l"/>
                <a:tab pos="647065" algn="l"/>
              </a:tabLst>
            </a:pPr>
            <a:r>
              <a:rPr sz="2400" spc="-5" dirty="0">
                <a:solidFill>
                  <a:srgbClr val="9A0033"/>
                </a:solidFill>
                <a:latin typeface="Arial"/>
                <a:cs typeface="Arial"/>
              </a:rPr>
              <a:t>Senior</a:t>
            </a:r>
            <a:r>
              <a:rPr sz="2400" spc="10" dirty="0">
                <a:solidFill>
                  <a:srgbClr val="9A0033"/>
                </a:solidFill>
                <a:latin typeface="Arial"/>
                <a:cs typeface="Arial"/>
              </a:rPr>
              <a:t> </a:t>
            </a:r>
            <a:r>
              <a:rPr sz="2400" spc="-5" dirty="0">
                <a:solidFill>
                  <a:srgbClr val="9A0033"/>
                </a:solidFill>
                <a:latin typeface="Arial"/>
                <a:cs typeface="Arial"/>
              </a:rPr>
              <a:t>management</a:t>
            </a:r>
            <a:r>
              <a:rPr sz="2400" spc="15" dirty="0">
                <a:solidFill>
                  <a:srgbClr val="9A0033"/>
                </a:solidFill>
                <a:latin typeface="Arial"/>
                <a:cs typeface="Arial"/>
              </a:rPr>
              <a:t> </a:t>
            </a:r>
            <a:r>
              <a:rPr sz="2400" spc="-5" dirty="0">
                <a:solidFill>
                  <a:srgbClr val="9A0033"/>
                </a:solidFill>
                <a:latin typeface="Arial"/>
                <a:cs typeface="Arial"/>
              </a:rPr>
              <a:t>fails</a:t>
            </a:r>
            <a:r>
              <a:rPr sz="2400" spc="-1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address</a:t>
            </a:r>
            <a:r>
              <a:rPr sz="2400" spc="15" dirty="0">
                <a:solidFill>
                  <a:srgbClr val="9A0033"/>
                </a:solidFill>
                <a:latin typeface="Arial"/>
                <a:cs typeface="Arial"/>
              </a:rPr>
              <a:t> </a:t>
            </a:r>
            <a:r>
              <a:rPr sz="2400" spc="-5" dirty="0">
                <a:solidFill>
                  <a:srgbClr val="9A0033"/>
                </a:solidFill>
                <a:latin typeface="Arial"/>
                <a:cs typeface="Arial"/>
              </a:rPr>
              <a:t>problems</a:t>
            </a:r>
            <a:r>
              <a:rPr sz="2400" spc="15" dirty="0">
                <a:solidFill>
                  <a:srgbClr val="9A0033"/>
                </a:solidFill>
                <a:latin typeface="Arial"/>
                <a:cs typeface="Arial"/>
              </a:rPr>
              <a:t> </a:t>
            </a:r>
            <a:r>
              <a:rPr sz="2400" spc="-5" dirty="0">
                <a:solidFill>
                  <a:srgbClr val="9A0033"/>
                </a:solidFill>
                <a:latin typeface="Arial"/>
                <a:cs typeface="Arial"/>
              </a:rPr>
              <a:t>or </a:t>
            </a:r>
            <a:r>
              <a:rPr sz="2400" dirty="0">
                <a:solidFill>
                  <a:srgbClr val="9A0033"/>
                </a:solidFill>
                <a:latin typeface="Arial"/>
                <a:cs typeface="Arial"/>
              </a:rPr>
              <a:t> </a:t>
            </a:r>
            <a:r>
              <a:rPr sz="2400" spc="-5" dirty="0">
                <a:solidFill>
                  <a:srgbClr val="9A0033"/>
                </a:solidFill>
                <a:latin typeface="Arial"/>
                <a:cs typeface="Arial"/>
              </a:rPr>
              <a:t>does not</a:t>
            </a:r>
            <a:r>
              <a:rPr sz="2400" spc="-15" dirty="0">
                <a:solidFill>
                  <a:srgbClr val="9A0033"/>
                </a:solidFill>
                <a:latin typeface="Arial"/>
                <a:cs typeface="Arial"/>
              </a:rPr>
              <a:t> </a:t>
            </a:r>
            <a:r>
              <a:rPr sz="2400" spc="-5" dirty="0">
                <a:solidFill>
                  <a:srgbClr val="9A0033"/>
                </a:solidFill>
                <a:latin typeface="Arial"/>
                <a:cs typeface="Arial"/>
              </a:rPr>
              <a:t>empower</a:t>
            </a:r>
            <a:r>
              <a:rPr sz="2400" spc="10" dirty="0">
                <a:solidFill>
                  <a:srgbClr val="9A0033"/>
                </a:solidFill>
                <a:latin typeface="Arial"/>
                <a:cs typeface="Arial"/>
              </a:rPr>
              <a:t> </a:t>
            </a:r>
            <a:r>
              <a:rPr sz="2400" spc="-5" dirty="0">
                <a:solidFill>
                  <a:srgbClr val="9A0033"/>
                </a:solidFill>
                <a:latin typeface="Arial"/>
                <a:cs typeface="Arial"/>
              </a:rPr>
              <a:t>team</a:t>
            </a:r>
            <a:r>
              <a:rPr sz="2400" spc="-15" dirty="0">
                <a:solidFill>
                  <a:srgbClr val="9A0033"/>
                </a:solidFill>
                <a:latin typeface="Arial"/>
                <a:cs typeface="Arial"/>
              </a:rPr>
              <a:t> </a:t>
            </a:r>
            <a:r>
              <a:rPr sz="2400" spc="-5" dirty="0">
                <a:solidFill>
                  <a:srgbClr val="9A0033"/>
                </a:solidFill>
                <a:latin typeface="Arial"/>
                <a:cs typeface="Arial"/>
              </a:rPr>
              <a:t>members</a:t>
            </a:r>
            <a:r>
              <a:rPr sz="2400" spc="10" dirty="0">
                <a:solidFill>
                  <a:srgbClr val="9A0033"/>
                </a:solidFill>
                <a:latin typeface="Arial"/>
                <a:cs typeface="Arial"/>
              </a:rPr>
              <a:t> </a:t>
            </a:r>
            <a:r>
              <a:rPr sz="2400" spc="-5" dirty="0">
                <a:solidFill>
                  <a:srgbClr val="9A0033"/>
                </a:solidFill>
                <a:latin typeface="Arial"/>
                <a:cs typeface="Arial"/>
              </a:rPr>
              <a:t>to</a:t>
            </a:r>
            <a:r>
              <a:rPr sz="2400" spc="-15" dirty="0">
                <a:solidFill>
                  <a:srgbClr val="9A0033"/>
                </a:solidFill>
                <a:latin typeface="Arial"/>
                <a:cs typeface="Arial"/>
              </a:rPr>
              <a:t> </a:t>
            </a:r>
            <a:r>
              <a:rPr sz="2400" spc="-5" dirty="0">
                <a:solidFill>
                  <a:srgbClr val="9A0033"/>
                </a:solidFill>
                <a:latin typeface="Arial"/>
                <a:cs typeface="Arial"/>
              </a:rPr>
              <a:t>solve</a:t>
            </a:r>
            <a:r>
              <a:rPr sz="2400" dirty="0">
                <a:solidFill>
                  <a:srgbClr val="9A0033"/>
                </a:solidFill>
                <a:latin typeface="Arial"/>
                <a:cs typeface="Arial"/>
              </a:rPr>
              <a:t> </a:t>
            </a:r>
            <a:r>
              <a:rPr sz="2400" spc="-5" dirty="0">
                <a:solidFill>
                  <a:srgbClr val="9A0033"/>
                </a:solidFill>
                <a:latin typeface="Arial"/>
                <a:cs typeface="Arial"/>
              </a:rPr>
              <a:t>problems.</a:t>
            </a:r>
            <a:endParaRPr sz="2400">
              <a:latin typeface="Arial"/>
              <a:cs typeface="Arial"/>
            </a:endParaRPr>
          </a:p>
          <a:p>
            <a:pPr marL="646430" marR="654685" lvl="1" indent="-297180">
              <a:lnSpc>
                <a:spcPct val="100000"/>
              </a:lnSpc>
              <a:spcBef>
                <a:spcPts val="1440"/>
              </a:spcBef>
              <a:buChar char="–"/>
              <a:tabLst>
                <a:tab pos="646430" algn="l"/>
                <a:tab pos="647065" algn="l"/>
              </a:tabLst>
            </a:pPr>
            <a:r>
              <a:rPr sz="2400" spc="-5" dirty="0">
                <a:solidFill>
                  <a:srgbClr val="9A0033"/>
                </a:solidFill>
                <a:latin typeface="Arial"/>
                <a:cs typeface="Arial"/>
              </a:rPr>
              <a:t>Cultural</a:t>
            </a:r>
            <a:r>
              <a:rPr sz="2400" spc="10" dirty="0">
                <a:solidFill>
                  <a:srgbClr val="9A0033"/>
                </a:solidFill>
                <a:latin typeface="Arial"/>
                <a:cs typeface="Arial"/>
              </a:rPr>
              <a:t> </a:t>
            </a:r>
            <a:r>
              <a:rPr sz="2400" spc="-10" dirty="0">
                <a:solidFill>
                  <a:srgbClr val="9A0033"/>
                </a:solidFill>
                <a:latin typeface="Arial"/>
                <a:cs typeface="Arial"/>
              </a:rPr>
              <a:t>differences</a:t>
            </a:r>
            <a:r>
              <a:rPr sz="2400" spc="5" dirty="0">
                <a:solidFill>
                  <a:srgbClr val="9A0033"/>
                </a:solidFill>
                <a:latin typeface="Arial"/>
                <a:cs typeface="Arial"/>
              </a:rPr>
              <a:t> </a:t>
            </a:r>
            <a:r>
              <a:rPr sz="2400" spc="-5" dirty="0">
                <a:solidFill>
                  <a:srgbClr val="9A0033"/>
                </a:solidFill>
                <a:latin typeface="Arial"/>
                <a:cs typeface="Arial"/>
              </a:rPr>
              <a:t>are</a:t>
            </a:r>
            <a:r>
              <a:rPr sz="2400" spc="5" dirty="0">
                <a:solidFill>
                  <a:srgbClr val="9A0033"/>
                </a:solidFill>
                <a:latin typeface="Arial"/>
                <a:cs typeface="Arial"/>
              </a:rPr>
              <a:t> </a:t>
            </a:r>
            <a:r>
              <a:rPr sz="2400" spc="-5" dirty="0">
                <a:solidFill>
                  <a:srgbClr val="9A0033"/>
                </a:solidFill>
                <a:latin typeface="Arial"/>
                <a:cs typeface="Arial"/>
              </a:rPr>
              <a:t>not</a:t>
            </a:r>
            <a:r>
              <a:rPr sz="2400" spc="-15" dirty="0">
                <a:solidFill>
                  <a:srgbClr val="9A0033"/>
                </a:solidFill>
                <a:latin typeface="Arial"/>
                <a:cs typeface="Arial"/>
              </a:rPr>
              <a:t> </a:t>
            </a:r>
            <a:r>
              <a:rPr sz="2400" spc="-5" dirty="0">
                <a:solidFill>
                  <a:srgbClr val="9A0033"/>
                </a:solidFill>
                <a:latin typeface="Arial"/>
                <a:cs typeface="Arial"/>
              </a:rPr>
              <a:t>adequately</a:t>
            </a:r>
            <a:r>
              <a:rPr sz="2400" spc="10" dirty="0">
                <a:solidFill>
                  <a:srgbClr val="9A0033"/>
                </a:solidFill>
                <a:latin typeface="Arial"/>
                <a:cs typeface="Arial"/>
              </a:rPr>
              <a:t> </a:t>
            </a:r>
            <a:r>
              <a:rPr sz="2400" spc="-5" dirty="0">
                <a:solidFill>
                  <a:srgbClr val="9A0033"/>
                </a:solidFill>
                <a:latin typeface="Arial"/>
                <a:cs typeface="Arial"/>
              </a:rPr>
              <a:t>dealt</a:t>
            </a:r>
            <a:r>
              <a:rPr sz="2400" dirty="0">
                <a:solidFill>
                  <a:srgbClr val="9A0033"/>
                </a:solidFill>
                <a:latin typeface="Arial"/>
                <a:cs typeface="Arial"/>
              </a:rPr>
              <a:t> </a:t>
            </a:r>
            <a:r>
              <a:rPr sz="2400" spc="-5" dirty="0">
                <a:solidFill>
                  <a:srgbClr val="9A0033"/>
                </a:solidFill>
                <a:latin typeface="Arial"/>
                <a:cs typeface="Arial"/>
              </a:rPr>
              <a:t>with </a:t>
            </a:r>
            <a:r>
              <a:rPr sz="2400" spc="-655" dirty="0">
                <a:solidFill>
                  <a:srgbClr val="9A0033"/>
                </a:solidFill>
                <a:latin typeface="Arial"/>
                <a:cs typeface="Arial"/>
              </a:rPr>
              <a:t> </a:t>
            </a:r>
            <a:r>
              <a:rPr sz="2400" spc="-5" dirty="0">
                <a:solidFill>
                  <a:srgbClr val="9A0033"/>
                </a:solidFill>
                <a:latin typeface="Arial"/>
                <a:cs typeface="Arial"/>
              </a:rPr>
              <a:t>such</a:t>
            </a:r>
            <a:r>
              <a:rPr sz="2400" spc="-15" dirty="0">
                <a:solidFill>
                  <a:srgbClr val="9A0033"/>
                </a:solidFill>
                <a:latin typeface="Arial"/>
                <a:cs typeface="Arial"/>
              </a:rPr>
              <a:t> </a:t>
            </a:r>
            <a:r>
              <a:rPr sz="2400" spc="-5" dirty="0">
                <a:solidFill>
                  <a:srgbClr val="9A0033"/>
                </a:solidFill>
                <a:latin typeface="Arial"/>
                <a:cs typeface="Arial"/>
              </a:rPr>
              <a:t>that</a:t>
            </a:r>
            <a:r>
              <a:rPr sz="2400" spc="-10" dirty="0">
                <a:solidFill>
                  <a:srgbClr val="9A0033"/>
                </a:solidFill>
                <a:latin typeface="Arial"/>
                <a:cs typeface="Arial"/>
              </a:rPr>
              <a:t> </a:t>
            </a:r>
            <a:r>
              <a:rPr sz="2400" dirty="0">
                <a:solidFill>
                  <a:srgbClr val="9A0033"/>
                </a:solidFill>
                <a:latin typeface="Arial"/>
                <a:cs typeface="Arial"/>
              </a:rPr>
              <a:t>a</a:t>
            </a:r>
            <a:r>
              <a:rPr sz="2400" spc="-10" dirty="0">
                <a:solidFill>
                  <a:srgbClr val="9A0033"/>
                </a:solidFill>
                <a:latin typeface="Arial"/>
                <a:cs typeface="Arial"/>
              </a:rPr>
              <a:t> </a:t>
            </a:r>
            <a:r>
              <a:rPr sz="2400" spc="-5" dirty="0">
                <a:solidFill>
                  <a:srgbClr val="9A0033"/>
                </a:solidFill>
                <a:latin typeface="Arial"/>
                <a:cs typeface="Arial"/>
              </a:rPr>
              <a:t>common</a:t>
            </a:r>
            <a:r>
              <a:rPr sz="2400" spc="10" dirty="0">
                <a:solidFill>
                  <a:srgbClr val="9A0033"/>
                </a:solidFill>
                <a:latin typeface="Arial"/>
                <a:cs typeface="Arial"/>
              </a:rPr>
              <a:t> </a:t>
            </a:r>
            <a:r>
              <a:rPr sz="2400" spc="-5" dirty="0">
                <a:solidFill>
                  <a:srgbClr val="9A0033"/>
                </a:solidFill>
                <a:latin typeface="Arial"/>
                <a:cs typeface="Arial"/>
              </a:rPr>
              <a:t>team</a:t>
            </a:r>
            <a:r>
              <a:rPr sz="2400" spc="-10" dirty="0">
                <a:solidFill>
                  <a:srgbClr val="9A0033"/>
                </a:solidFill>
                <a:latin typeface="Arial"/>
                <a:cs typeface="Arial"/>
              </a:rPr>
              <a:t> </a:t>
            </a:r>
            <a:r>
              <a:rPr sz="2400" spc="-5" dirty="0">
                <a:solidFill>
                  <a:srgbClr val="9A0033"/>
                </a:solidFill>
                <a:latin typeface="Arial"/>
                <a:cs typeface="Arial"/>
              </a:rPr>
              <a:t>culture</a:t>
            </a:r>
            <a:r>
              <a:rPr sz="2400" spc="5" dirty="0">
                <a:solidFill>
                  <a:srgbClr val="9A0033"/>
                </a:solidFill>
                <a:latin typeface="Arial"/>
                <a:cs typeface="Arial"/>
              </a:rPr>
              <a:t> </a:t>
            </a:r>
            <a:r>
              <a:rPr sz="2400" spc="-5" dirty="0">
                <a:solidFill>
                  <a:srgbClr val="9A0033"/>
                </a:solidFill>
                <a:latin typeface="Arial"/>
                <a:cs typeface="Arial"/>
              </a:rPr>
              <a:t>develops.</a:t>
            </a:r>
            <a:endParaRPr sz="2400">
              <a:latin typeface="Arial"/>
              <a:cs typeface="Arial"/>
            </a:endParaRPr>
          </a:p>
          <a:p>
            <a:pPr marL="646430" marR="309245" lvl="1" indent="-297180">
              <a:lnSpc>
                <a:spcPct val="100000"/>
              </a:lnSpc>
              <a:spcBef>
                <a:spcPts val="1440"/>
              </a:spcBef>
              <a:buChar char="–"/>
              <a:tabLst>
                <a:tab pos="646430" algn="l"/>
                <a:tab pos="647065" algn="l"/>
              </a:tabLst>
            </a:pPr>
            <a:r>
              <a:rPr sz="2400" dirty="0">
                <a:solidFill>
                  <a:srgbClr val="9A0033"/>
                </a:solidFill>
                <a:latin typeface="Arial"/>
                <a:cs typeface="Arial"/>
              </a:rPr>
              <a:t>No</a:t>
            </a:r>
            <a:r>
              <a:rPr sz="2400" spc="-15" dirty="0">
                <a:solidFill>
                  <a:srgbClr val="9A0033"/>
                </a:solidFill>
                <a:latin typeface="Arial"/>
                <a:cs typeface="Arial"/>
              </a:rPr>
              <a:t> </a:t>
            </a:r>
            <a:r>
              <a:rPr sz="2400" spc="-5" dirty="0">
                <a:solidFill>
                  <a:srgbClr val="9A0033"/>
                </a:solidFill>
                <a:latin typeface="Arial"/>
                <a:cs typeface="Arial"/>
              </a:rPr>
              <a:t>formal</a:t>
            </a:r>
            <a:r>
              <a:rPr sz="2400" spc="5" dirty="0">
                <a:solidFill>
                  <a:srgbClr val="9A0033"/>
                </a:solidFill>
                <a:latin typeface="Arial"/>
                <a:cs typeface="Arial"/>
              </a:rPr>
              <a:t> </a:t>
            </a:r>
            <a:r>
              <a:rPr sz="2400" spc="-5" dirty="0">
                <a:solidFill>
                  <a:srgbClr val="9A0033"/>
                </a:solidFill>
                <a:latin typeface="Arial"/>
                <a:cs typeface="Arial"/>
              </a:rPr>
              <a:t>evaluation</a:t>
            </a:r>
            <a:r>
              <a:rPr sz="2400" spc="15" dirty="0">
                <a:solidFill>
                  <a:srgbClr val="9A0033"/>
                </a:solidFill>
                <a:latin typeface="Arial"/>
                <a:cs typeface="Arial"/>
              </a:rPr>
              <a:t> </a:t>
            </a:r>
            <a:r>
              <a:rPr sz="2400" spc="-5" dirty="0">
                <a:solidFill>
                  <a:srgbClr val="9A0033"/>
                </a:solidFill>
                <a:latin typeface="Arial"/>
                <a:cs typeface="Arial"/>
              </a:rPr>
              <a:t>process</a:t>
            </a:r>
            <a:r>
              <a:rPr sz="2400" spc="5" dirty="0">
                <a:solidFill>
                  <a:srgbClr val="9A0033"/>
                </a:solidFill>
                <a:latin typeface="Arial"/>
                <a:cs typeface="Arial"/>
              </a:rPr>
              <a:t> </a:t>
            </a:r>
            <a:r>
              <a:rPr sz="2400" spc="-5" dirty="0">
                <a:solidFill>
                  <a:srgbClr val="9A0033"/>
                </a:solidFill>
                <a:latin typeface="Arial"/>
                <a:cs typeface="Arial"/>
              </a:rPr>
              <a:t>is</a:t>
            </a:r>
            <a:r>
              <a:rPr sz="2400" spc="-10" dirty="0">
                <a:solidFill>
                  <a:srgbClr val="9A0033"/>
                </a:solidFill>
                <a:latin typeface="Arial"/>
                <a:cs typeface="Arial"/>
              </a:rPr>
              <a:t> </a:t>
            </a:r>
            <a:r>
              <a:rPr sz="2400" spc="-5" dirty="0">
                <a:solidFill>
                  <a:srgbClr val="9A0033"/>
                </a:solidFill>
                <a:latin typeface="Arial"/>
                <a:cs typeface="Arial"/>
              </a:rPr>
              <a:t>in</a:t>
            </a:r>
            <a:r>
              <a:rPr sz="2400" spc="-10" dirty="0">
                <a:solidFill>
                  <a:srgbClr val="9A0033"/>
                </a:solidFill>
                <a:latin typeface="Arial"/>
                <a:cs typeface="Arial"/>
              </a:rPr>
              <a:t> </a:t>
            </a:r>
            <a:r>
              <a:rPr sz="2400" spc="-5" dirty="0">
                <a:solidFill>
                  <a:srgbClr val="9A0033"/>
                </a:solidFill>
                <a:latin typeface="Arial"/>
                <a:cs typeface="Arial"/>
              </a:rPr>
              <a:t>place</a:t>
            </a:r>
            <a:r>
              <a:rPr sz="2400" spc="10" dirty="0">
                <a:solidFill>
                  <a:srgbClr val="9A0033"/>
                </a:solidFill>
                <a:latin typeface="Arial"/>
                <a:cs typeface="Arial"/>
              </a:rPr>
              <a:t> </a:t>
            </a:r>
            <a:r>
              <a:rPr sz="2400" spc="-5" dirty="0">
                <a:solidFill>
                  <a:srgbClr val="9A0033"/>
                </a:solidFill>
                <a:latin typeface="Arial"/>
                <a:cs typeface="Arial"/>
              </a:rPr>
              <a:t>to</a:t>
            </a:r>
            <a:r>
              <a:rPr sz="2400" spc="-15" dirty="0">
                <a:solidFill>
                  <a:srgbClr val="9A0033"/>
                </a:solidFill>
                <a:latin typeface="Arial"/>
                <a:cs typeface="Arial"/>
              </a:rPr>
              <a:t> </a:t>
            </a:r>
            <a:r>
              <a:rPr sz="2400" spc="-5" dirty="0">
                <a:solidFill>
                  <a:srgbClr val="9A0033"/>
                </a:solidFill>
                <a:latin typeface="Arial"/>
                <a:cs typeface="Arial"/>
              </a:rPr>
              <a:t>identify </a:t>
            </a:r>
            <a:r>
              <a:rPr sz="2400" dirty="0">
                <a:solidFill>
                  <a:srgbClr val="9A0033"/>
                </a:solidFill>
                <a:latin typeface="Arial"/>
                <a:cs typeface="Arial"/>
              </a:rPr>
              <a:t> </a:t>
            </a:r>
            <a:r>
              <a:rPr sz="2400" spc="-5" dirty="0">
                <a:solidFill>
                  <a:srgbClr val="9A0033"/>
                </a:solidFill>
                <a:latin typeface="Arial"/>
                <a:cs typeface="Arial"/>
              </a:rPr>
              <a:t>problems</a:t>
            </a:r>
            <a:r>
              <a:rPr sz="2400" spc="10" dirty="0">
                <a:solidFill>
                  <a:srgbClr val="9A0033"/>
                </a:solidFill>
                <a:latin typeface="Arial"/>
                <a:cs typeface="Arial"/>
              </a:rPr>
              <a:t> </a:t>
            </a:r>
            <a:r>
              <a:rPr sz="2400" spc="-5" dirty="0">
                <a:solidFill>
                  <a:srgbClr val="9A0033"/>
                </a:solidFill>
                <a:latin typeface="Arial"/>
                <a:cs typeface="Arial"/>
              </a:rPr>
              <a:t>and</a:t>
            </a:r>
            <a:r>
              <a:rPr sz="2400" spc="5" dirty="0">
                <a:solidFill>
                  <a:srgbClr val="9A0033"/>
                </a:solidFill>
                <a:latin typeface="Arial"/>
                <a:cs typeface="Arial"/>
              </a:rPr>
              <a:t> </a:t>
            </a:r>
            <a:r>
              <a:rPr sz="2400" spc="-5" dirty="0">
                <a:solidFill>
                  <a:srgbClr val="9A0033"/>
                </a:solidFill>
                <a:latin typeface="Arial"/>
                <a:cs typeface="Arial"/>
              </a:rPr>
              <a:t>opportunities</a:t>
            </a:r>
            <a:r>
              <a:rPr sz="2400" spc="15" dirty="0">
                <a:solidFill>
                  <a:srgbClr val="9A0033"/>
                </a:solidFill>
                <a:latin typeface="Arial"/>
                <a:cs typeface="Arial"/>
              </a:rPr>
              <a:t> </a:t>
            </a:r>
            <a:r>
              <a:rPr sz="2400" spc="-5" dirty="0">
                <a:solidFill>
                  <a:srgbClr val="9A0033"/>
                </a:solidFill>
                <a:latin typeface="Arial"/>
                <a:cs typeface="Arial"/>
              </a:rPr>
              <a:t>at</a:t>
            </a:r>
            <a:r>
              <a:rPr sz="2400" spc="-1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operating</a:t>
            </a:r>
            <a:r>
              <a:rPr sz="2400" spc="10" dirty="0">
                <a:solidFill>
                  <a:srgbClr val="9A0033"/>
                </a:solidFill>
                <a:latin typeface="Arial"/>
                <a:cs typeface="Arial"/>
              </a:rPr>
              <a:t> </a:t>
            </a:r>
            <a:r>
              <a:rPr sz="2400" spc="-5" dirty="0">
                <a:solidFill>
                  <a:srgbClr val="9A0033"/>
                </a:solidFill>
                <a:latin typeface="Arial"/>
                <a:cs typeface="Arial"/>
              </a:rPr>
              <a:t>level</a:t>
            </a:r>
            <a:r>
              <a:rPr sz="2400" spc="5" dirty="0">
                <a:solidFill>
                  <a:srgbClr val="9A0033"/>
                </a:solidFill>
                <a:latin typeface="Arial"/>
                <a:cs typeface="Arial"/>
              </a:rPr>
              <a:t> </a:t>
            </a:r>
            <a:r>
              <a:rPr sz="2400" spc="-5" dirty="0">
                <a:solidFill>
                  <a:srgbClr val="9A0033"/>
                </a:solidFill>
                <a:latin typeface="Arial"/>
                <a:cs typeface="Arial"/>
              </a:rPr>
              <a:t>or </a:t>
            </a:r>
            <a:r>
              <a:rPr sz="2400" spc="-650" dirty="0">
                <a:solidFill>
                  <a:srgbClr val="9A0033"/>
                </a:solidFill>
                <a:latin typeface="Arial"/>
                <a:cs typeface="Arial"/>
              </a:rPr>
              <a:t> </a:t>
            </a:r>
            <a:r>
              <a:rPr sz="2400" dirty="0">
                <a:solidFill>
                  <a:srgbClr val="9A0033"/>
                </a:solidFill>
                <a:latin typeface="Arial"/>
                <a:cs typeface="Arial"/>
              </a:rPr>
              <a:t>to </a:t>
            </a:r>
            <a:r>
              <a:rPr sz="2400" spc="-5" dirty="0">
                <a:solidFill>
                  <a:srgbClr val="9A0033"/>
                </a:solidFill>
                <a:latin typeface="Arial"/>
                <a:cs typeface="Arial"/>
              </a:rPr>
              <a:t>assess </a:t>
            </a:r>
            <a:r>
              <a:rPr sz="2400" dirty="0">
                <a:solidFill>
                  <a:srgbClr val="9A0033"/>
                </a:solidFill>
                <a:latin typeface="Arial"/>
                <a:cs typeface="Arial"/>
              </a:rPr>
              <a:t>the </a:t>
            </a:r>
            <a:r>
              <a:rPr sz="2400" spc="-5" dirty="0">
                <a:solidFill>
                  <a:srgbClr val="9A0033"/>
                </a:solidFill>
                <a:latin typeface="Arial"/>
                <a:cs typeface="Arial"/>
              </a:rPr>
              <a:t>current state of </a:t>
            </a:r>
            <a:r>
              <a:rPr sz="2400" dirty="0">
                <a:solidFill>
                  <a:srgbClr val="9A0033"/>
                </a:solidFill>
                <a:latin typeface="Arial"/>
                <a:cs typeface="Arial"/>
              </a:rPr>
              <a:t>the </a:t>
            </a:r>
            <a:r>
              <a:rPr sz="2400" spc="-5" dirty="0">
                <a:solidFill>
                  <a:srgbClr val="9A0033"/>
                </a:solidFill>
                <a:latin typeface="Arial"/>
                <a:cs typeface="Arial"/>
              </a:rPr>
              <a:t>partnering </a:t>
            </a:r>
            <a:r>
              <a:rPr sz="2400" dirty="0">
                <a:solidFill>
                  <a:srgbClr val="9A0033"/>
                </a:solidFill>
                <a:latin typeface="Arial"/>
                <a:cs typeface="Arial"/>
              </a:rPr>
              <a:t> </a:t>
            </a:r>
            <a:r>
              <a:rPr sz="2400" spc="-5" dirty="0">
                <a:solidFill>
                  <a:srgbClr val="9A0033"/>
                </a:solidFill>
                <a:latin typeface="Arial"/>
                <a:cs typeface="Arial"/>
              </a:rPr>
              <a:t>relationship.</a:t>
            </a:r>
            <a:endParaRPr sz="2400">
              <a:latin typeface="Arial"/>
              <a:cs typeface="Arial"/>
            </a:endParaRPr>
          </a:p>
          <a:p>
            <a:pPr marL="646430" marR="5080" lvl="1" indent="-297180">
              <a:lnSpc>
                <a:spcPct val="100000"/>
              </a:lnSpc>
              <a:spcBef>
                <a:spcPts val="1440"/>
              </a:spcBef>
              <a:buChar char="–"/>
              <a:tabLst>
                <a:tab pos="646430" algn="l"/>
                <a:tab pos="647065" algn="l"/>
              </a:tabLst>
            </a:pPr>
            <a:r>
              <a:rPr sz="2400" dirty="0">
                <a:solidFill>
                  <a:srgbClr val="9A0033"/>
                </a:solidFill>
                <a:latin typeface="Arial"/>
                <a:cs typeface="Arial"/>
              </a:rPr>
              <a:t>A </a:t>
            </a:r>
            <a:r>
              <a:rPr sz="2400" spc="-5" dirty="0">
                <a:solidFill>
                  <a:srgbClr val="9A0033"/>
                </a:solidFill>
                <a:latin typeface="Arial"/>
                <a:cs typeface="Arial"/>
              </a:rPr>
              <a:t>lack of incentive </a:t>
            </a:r>
            <a:r>
              <a:rPr sz="2400" dirty="0">
                <a:solidFill>
                  <a:srgbClr val="9A0033"/>
                </a:solidFill>
                <a:latin typeface="Arial"/>
                <a:cs typeface="Arial"/>
              </a:rPr>
              <a:t>for </a:t>
            </a:r>
            <a:r>
              <a:rPr sz="2400" spc="-5" dirty="0">
                <a:solidFill>
                  <a:srgbClr val="9A0033"/>
                </a:solidFill>
                <a:latin typeface="Arial"/>
                <a:cs typeface="Arial"/>
              </a:rPr>
              <a:t>continuous improvement by </a:t>
            </a:r>
            <a:r>
              <a:rPr sz="2400" dirty="0">
                <a:solidFill>
                  <a:srgbClr val="9A0033"/>
                </a:solidFill>
                <a:latin typeface="Arial"/>
                <a:cs typeface="Arial"/>
              </a:rPr>
              <a:t> </a:t>
            </a:r>
            <a:r>
              <a:rPr sz="2400" spc="-5" dirty="0">
                <a:solidFill>
                  <a:srgbClr val="9A0033"/>
                </a:solidFill>
                <a:latin typeface="Arial"/>
                <a:cs typeface="Arial"/>
              </a:rPr>
              <a:t>contractors participating</a:t>
            </a:r>
            <a:r>
              <a:rPr sz="2400" spc="5" dirty="0">
                <a:solidFill>
                  <a:srgbClr val="9A0033"/>
                </a:solidFill>
                <a:latin typeface="Arial"/>
                <a:cs typeface="Arial"/>
              </a:rPr>
              <a:t> </a:t>
            </a:r>
            <a:r>
              <a:rPr sz="2400" spc="-5" dirty="0">
                <a:solidFill>
                  <a:srgbClr val="9A0033"/>
                </a:solidFill>
                <a:latin typeface="Arial"/>
                <a:cs typeface="Arial"/>
              </a:rPr>
              <a:t>in</a:t>
            </a:r>
            <a:r>
              <a:rPr sz="2400" spc="-20" dirty="0">
                <a:solidFill>
                  <a:srgbClr val="9A0033"/>
                </a:solidFill>
                <a:latin typeface="Arial"/>
                <a:cs typeface="Arial"/>
              </a:rPr>
              <a:t> </a:t>
            </a:r>
            <a:r>
              <a:rPr sz="2400" dirty="0">
                <a:solidFill>
                  <a:srgbClr val="9A0033"/>
                </a:solidFill>
                <a:latin typeface="Arial"/>
                <a:cs typeface="Arial"/>
              </a:rPr>
              <a:t>the</a:t>
            </a:r>
            <a:r>
              <a:rPr sz="2400" spc="-20" dirty="0">
                <a:solidFill>
                  <a:srgbClr val="9A0033"/>
                </a:solidFill>
                <a:latin typeface="Arial"/>
                <a:cs typeface="Arial"/>
              </a:rPr>
              <a:t> </a:t>
            </a:r>
            <a:r>
              <a:rPr sz="2400" spc="-5" dirty="0">
                <a:solidFill>
                  <a:srgbClr val="9A0033"/>
                </a:solidFill>
                <a:latin typeface="Arial"/>
                <a:cs typeface="Arial"/>
              </a:rPr>
              <a:t>partnering</a:t>
            </a:r>
            <a:r>
              <a:rPr sz="2400" spc="10" dirty="0">
                <a:solidFill>
                  <a:srgbClr val="9A0033"/>
                </a:solidFill>
                <a:latin typeface="Arial"/>
                <a:cs typeface="Arial"/>
              </a:rPr>
              <a:t> </a:t>
            </a:r>
            <a:r>
              <a:rPr sz="2400" spc="-5" dirty="0">
                <a:solidFill>
                  <a:srgbClr val="9A0033"/>
                </a:solidFill>
                <a:latin typeface="Arial"/>
                <a:cs typeface="Arial"/>
              </a:rPr>
              <a:t>relationship.</a:t>
            </a:r>
            <a:endParaRPr sz="2400">
              <a:latin typeface="Arial"/>
              <a:cs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44066" y="852169"/>
            <a:ext cx="6969125" cy="513080"/>
          </a:xfrm>
          <a:prstGeom prst="rect">
            <a:avLst/>
          </a:prstGeom>
        </p:spPr>
        <p:txBody>
          <a:bodyPr vert="horz" wrap="square" lIns="0" tIns="12065" rIns="0" bIns="0" rtlCol="0">
            <a:spAutoFit/>
          </a:bodyPr>
          <a:lstStyle/>
          <a:p>
            <a:pPr marL="12700">
              <a:lnSpc>
                <a:spcPct val="100000"/>
              </a:lnSpc>
              <a:spcBef>
                <a:spcPts val="95"/>
              </a:spcBef>
            </a:pPr>
            <a:r>
              <a:rPr spc="-10" dirty="0"/>
              <a:t>Advantages</a:t>
            </a:r>
            <a:r>
              <a:rPr spc="5" dirty="0"/>
              <a:t> </a:t>
            </a:r>
            <a:r>
              <a:rPr spc="-5" dirty="0"/>
              <a:t>of</a:t>
            </a:r>
            <a:r>
              <a:rPr spc="5" dirty="0"/>
              <a:t> </a:t>
            </a:r>
            <a:r>
              <a:rPr spc="-10" dirty="0"/>
              <a:t>Long-term</a:t>
            </a:r>
            <a:r>
              <a:rPr spc="10" dirty="0"/>
              <a:t> </a:t>
            </a:r>
            <a:r>
              <a:rPr spc="-10" dirty="0"/>
              <a:t>Partnerships</a:t>
            </a:r>
          </a:p>
        </p:txBody>
      </p:sp>
      <p:sp>
        <p:nvSpPr>
          <p:cNvPr id="3" name="object 3"/>
          <p:cNvSpPr txBox="1"/>
          <p:nvPr/>
        </p:nvSpPr>
        <p:spPr>
          <a:xfrm>
            <a:off x="1069339" y="1867464"/>
            <a:ext cx="6026150" cy="3225800"/>
          </a:xfrm>
          <a:prstGeom prst="rect">
            <a:avLst/>
          </a:prstGeom>
        </p:spPr>
        <p:txBody>
          <a:bodyPr vert="horz" wrap="square" lIns="0" tIns="226060" rIns="0" bIns="0" rtlCol="0">
            <a:spAutoFit/>
          </a:bodyPr>
          <a:lstStyle/>
          <a:p>
            <a:pPr marL="234950" indent="-222885">
              <a:lnSpc>
                <a:spcPct val="100000"/>
              </a:lnSpc>
              <a:spcBef>
                <a:spcPts val="1780"/>
              </a:spcBef>
              <a:buChar char="•"/>
              <a:tabLst>
                <a:tab pos="235585" algn="l"/>
              </a:tabLst>
            </a:pPr>
            <a:r>
              <a:rPr sz="2800" dirty="0">
                <a:solidFill>
                  <a:srgbClr val="33659A"/>
                </a:solidFill>
                <a:latin typeface="Arial"/>
                <a:cs typeface="Arial"/>
              </a:rPr>
              <a:t>Reduced</a:t>
            </a:r>
            <a:r>
              <a:rPr sz="2800" spc="-25" dirty="0">
                <a:solidFill>
                  <a:srgbClr val="33659A"/>
                </a:solidFill>
                <a:latin typeface="Arial"/>
                <a:cs typeface="Arial"/>
              </a:rPr>
              <a:t> </a:t>
            </a:r>
            <a:r>
              <a:rPr sz="2800" dirty="0">
                <a:solidFill>
                  <a:srgbClr val="33659A"/>
                </a:solidFill>
                <a:latin typeface="Arial"/>
                <a:cs typeface="Arial"/>
              </a:rPr>
              <a:t>administrative</a:t>
            </a:r>
            <a:r>
              <a:rPr sz="2800" spc="-30" dirty="0">
                <a:solidFill>
                  <a:srgbClr val="33659A"/>
                </a:solidFill>
                <a:latin typeface="Arial"/>
                <a:cs typeface="Arial"/>
              </a:rPr>
              <a:t> </a:t>
            </a:r>
            <a:r>
              <a:rPr sz="2800" dirty="0">
                <a:solidFill>
                  <a:srgbClr val="33659A"/>
                </a:solidFill>
                <a:latin typeface="Arial"/>
                <a:cs typeface="Arial"/>
              </a:rPr>
              <a:t>costs</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More</a:t>
            </a:r>
            <a:r>
              <a:rPr sz="2800" spc="-20" dirty="0">
                <a:solidFill>
                  <a:srgbClr val="33659A"/>
                </a:solidFill>
                <a:latin typeface="Arial"/>
                <a:cs typeface="Arial"/>
              </a:rPr>
              <a:t> </a:t>
            </a:r>
            <a:r>
              <a:rPr sz="2800" spc="-5" dirty="0">
                <a:solidFill>
                  <a:srgbClr val="33659A"/>
                </a:solidFill>
                <a:latin typeface="Arial"/>
                <a:cs typeface="Arial"/>
              </a:rPr>
              <a:t>efficient</a:t>
            </a:r>
            <a:r>
              <a:rPr sz="2800" spc="-35" dirty="0">
                <a:solidFill>
                  <a:srgbClr val="33659A"/>
                </a:solidFill>
                <a:latin typeface="Arial"/>
                <a:cs typeface="Arial"/>
              </a:rPr>
              <a:t> </a:t>
            </a:r>
            <a:r>
              <a:rPr sz="2800" dirty="0">
                <a:solidFill>
                  <a:srgbClr val="33659A"/>
                </a:solidFill>
                <a:latin typeface="Arial"/>
                <a:cs typeface="Arial"/>
              </a:rPr>
              <a:t>utilization</a:t>
            </a:r>
            <a:r>
              <a:rPr sz="2800" spc="-10" dirty="0">
                <a:solidFill>
                  <a:srgbClr val="33659A"/>
                </a:solidFill>
                <a:latin typeface="Arial"/>
                <a:cs typeface="Arial"/>
              </a:rPr>
              <a:t> </a:t>
            </a:r>
            <a:r>
              <a:rPr sz="2800" dirty="0">
                <a:solidFill>
                  <a:srgbClr val="33659A"/>
                </a:solidFill>
                <a:latin typeface="Arial"/>
                <a:cs typeface="Arial"/>
              </a:rPr>
              <a:t>of</a:t>
            </a:r>
            <a:r>
              <a:rPr sz="2800" spc="-20" dirty="0">
                <a:solidFill>
                  <a:srgbClr val="33659A"/>
                </a:solidFill>
                <a:latin typeface="Arial"/>
                <a:cs typeface="Arial"/>
              </a:rPr>
              <a:t> </a:t>
            </a:r>
            <a:r>
              <a:rPr sz="2800" dirty="0">
                <a:solidFill>
                  <a:srgbClr val="33659A"/>
                </a:solidFill>
                <a:latin typeface="Arial"/>
                <a:cs typeface="Arial"/>
              </a:rPr>
              <a:t>resources</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Improved</a:t>
            </a:r>
            <a:r>
              <a:rPr sz="2800" spc="-40" dirty="0">
                <a:solidFill>
                  <a:srgbClr val="33659A"/>
                </a:solidFill>
                <a:latin typeface="Arial"/>
                <a:cs typeface="Arial"/>
              </a:rPr>
              <a:t> </a:t>
            </a:r>
            <a:r>
              <a:rPr sz="2800" dirty="0">
                <a:solidFill>
                  <a:srgbClr val="33659A"/>
                </a:solidFill>
                <a:latin typeface="Arial"/>
                <a:cs typeface="Arial"/>
              </a:rPr>
              <a:t>communication</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Improved</a:t>
            </a:r>
            <a:r>
              <a:rPr sz="2800" spc="-40" dirty="0">
                <a:solidFill>
                  <a:srgbClr val="33659A"/>
                </a:solidFill>
                <a:latin typeface="Arial"/>
                <a:cs typeface="Arial"/>
              </a:rPr>
              <a:t> </a:t>
            </a:r>
            <a:r>
              <a:rPr sz="2800" dirty="0">
                <a:solidFill>
                  <a:srgbClr val="33659A"/>
                </a:solidFill>
                <a:latin typeface="Arial"/>
                <a:cs typeface="Arial"/>
              </a:rPr>
              <a:t>innovation</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Improved</a:t>
            </a:r>
            <a:r>
              <a:rPr sz="2800" spc="-40" dirty="0">
                <a:solidFill>
                  <a:srgbClr val="33659A"/>
                </a:solidFill>
                <a:latin typeface="Arial"/>
                <a:cs typeface="Arial"/>
              </a:rPr>
              <a:t> </a:t>
            </a:r>
            <a:r>
              <a:rPr sz="2800" dirty="0">
                <a:solidFill>
                  <a:srgbClr val="33659A"/>
                </a:solidFill>
                <a:latin typeface="Arial"/>
                <a:cs typeface="Arial"/>
              </a:rPr>
              <a:t>performance</a:t>
            </a:r>
            <a:endParaRPr sz="2800">
              <a:latin typeface="Arial"/>
              <a:cs typeface="Arial"/>
            </a:endParaRPr>
          </a:p>
        </p:txBody>
      </p:sp>
      <p:pic>
        <p:nvPicPr>
          <p:cNvPr id="4" name="object 4"/>
          <p:cNvPicPr/>
          <p:nvPr/>
        </p:nvPicPr>
        <p:blipFill>
          <a:blip r:embed="rId2" cstate="print"/>
          <a:stretch>
            <a:fillRect/>
          </a:stretch>
        </p:blipFill>
        <p:spPr>
          <a:xfrm>
            <a:off x="5486400" y="3921037"/>
            <a:ext cx="2854452" cy="2419564"/>
          </a:xfrm>
          <a:prstGeom prst="rect">
            <a:avLst/>
          </a:prstGeom>
        </p:spPr>
      </p:pic>
      <p:sp>
        <p:nvSpPr>
          <p:cNvPr id="5" name="object 5"/>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33</a:t>
            </a:fld>
            <a:endParaRPr spc="-5"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55111" y="852169"/>
            <a:ext cx="3949065" cy="513080"/>
          </a:xfrm>
          <a:prstGeom prst="rect">
            <a:avLst/>
          </a:prstGeom>
        </p:spPr>
        <p:txBody>
          <a:bodyPr vert="horz" wrap="square" lIns="0" tIns="12065" rIns="0" bIns="0" rtlCol="0">
            <a:spAutoFit/>
          </a:bodyPr>
          <a:lstStyle/>
          <a:p>
            <a:pPr marL="12700">
              <a:lnSpc>
                <a:spcPct val="100000"/>
              </a:lnSpc>
              <a:spcBef>
                <a:spcPts val="95"/>
              </a:spcBef>
            </a:pPr>
            <a:r>
              <a:rPr spc="-5" dirty="0"/>
              <a:t>The</a:t>
            </a:r>
            <a:r>
              <a:rPr spc="-204" dirty="0"/>
              <a:t> </a:t>
            </a:r>
            <a:r>
              <a:rPr spc="-5" dirty="0"/>
              <a:t>Art</a:t>
            </a:r>
            <a:r>
              <a:rPr spc="-20" dirty="0"/>
              <a:t> </a:t>
            </a:r>
            <a:r>
              <a:rPr spc="-5" dirty="0"/>
              <a:t>of</a:t>
            </a:r>
            <a:r>
              <a:rPr spc="-20" dirty="0"/>
              <a:t> </a:t>
            </a:r>
            <a:r>
              <a:rPr spc="-10" dirty="0"/>
              <a:t>Negotiating</a:t>
            </a:r>
          </a:p>
        </p:txBody>
      </p:sp>
      <p:sp>
        <p:nvSpPr>
          <p:cNvPr id="5" name="object 5"/>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34</a:t>
            </a:fld>
            <a:endParaRPr spc="-5" dirty="0"/>
          </a:p>
        </p:txBody>
      </p:sp>
      <p:sp>
        <p:nvSpPr>
          <p:cNvPr id="3" name="object 3"/>
          <p:cNvSpPr txBox="1"/>
          <p:nvPr/>
        </p:nvSpPr>
        <p:spPr>
          <a:xfrm>
            <a:off x="1069339" y="1548631"/>
            <a:ext cx="7214870" cy="4637405"/>
          </a:xfrm>
          <a:prstGeom prst="rect">
            <a:avLst/>
          </a:prstGeom>
        </p:spPr>
        <p:txBody>
          <a:bodyPr vert="horz" wrap="square" lIns="0" tIns="163830" rIns="0" bIns="0" rtlCol="0">
            <a:spAutoFit/>
          </a:bodyPr>
          <a:lstStyle/>
          <a:p>
            <a:pPr marL="234950" indent="-222885">
              <a:lnSpc>
                <a:spcPct val="100000"/>
              </a:lnSpc>
              <a:spcBef>
                <a:spcPts val="1290"/>
              </a:spcBef>
              <a:buChar char="•"/>
              <a:tabLst>
                <a:tab pos="235585" algn="l"/>
              </a:tabLst>
            </a:pPr>
            <a:r>
              <a:rPr sz="2800" dirty="0">
                <a:solidFill>
                  <a:srgbClr val="33659A"/>
                </a:solidFill>
                <a:latin typeface="Arial"/>
                <a:cs typeface="Arial"/>
              </a:rPr>
              <a:t>Project</a:t>
            </a:r>
            <a:r>
              <a:rPr sz="2800" spc="-15" dirty="0">
                <a:solidFill>
                  <a:srgbClr val="33659A"/>
                </a:solidFill>
                <a:latin typeface="Arial"/>
                <a:cs typeface="Arial"/>
              </a:rPr>
              <a:t> </a:t>
            </a:r>
            <a:r>
              <a:rPr sz="2800" dirty="0">
                <a:solidFill>
                  <a:srgbClr val="33659A"/>
                </a:solidFill>
                <a:latin typeface="Arial"/>
                <a:cs typeface="Arial"/>
              </a:rPr>
              <a:t>management</a:t>
            </a:r>
            <a:r>
              <a:rPr sz="2800" spc="10" dirty="0">
                <a:solidFill>
                  <a:srgbClr val="33659A"/>
                </a:solidFill>
                <a:latin typeface="Arial"/>
                <a:cs typeface="Arial"/>
              </a:rPr>
              <a:t> </a:t>
            </a:r>
            <a:r>
              <a:rPr sz="2800" dirty="0">
                <a:solidFill>
                  <a:srgbClr val="33659A"/>
                </a:solidFill>
                <a:latin typeface="Arial"/>
                <a:cs typeface="Arial"/>
              </a:rPr>
              <a:t>is</a:t>
            </a:r>
            <a:r>
              <a:rPr sz="2800" spc="-25" dirty="0">
                <a:solidFill>
                  <a:srgbClr val="33659A"/>
                </a:solidFill>
                <a:latin typeface="Arial"/>
                <a:cs typeface="Arial"/>
              </a:rPr>
              <a:t> </a:t>
            </a:r>
            <a:r>
              <a:rPr sz="2800" b="1" spc="-5" dirty="0">
                <a:solidFill>
                  <a:srgbClr val="CC3300"/>
                </a:solidFill>
                <a:latin typeface="Arial"/>
                <a:cs typeface="Arial"/>
              </a:rPr>
              <a:t>NOT</a:t>
            </a:r>
            <a:r>
              <a:rPr sz="2800" b="1" spc="-10" dirty="0">
                <a:solidFill>
                  <a:srgbClr val="CC3300"/>
                </a:solidFill>
                <a:latin typeface="Arial"/>
                <a:cs typeface="Arial"/>
              </a:rPr>
              <a:t> </a:t>
            </a:r>
            <a:r>
              <a:rPr sz="2800" dirty="0">
                <a:solidFill>
                  <a:srgbClr val="33659A"/>
                </a:solidFill>
                <a:latin typeface="Arial"/>
                <a:cs typeface="Arial"/>
              </a:rPr>
              <a:t>a</a:t>
            </a:r>
            <a:r>
              <a:rPr sz="2800" spc="-15" dirty="0">
                <a:solidFill>
                  <a:srgbClr val="33659A"/>
                </a:solidFill>
                <a:latin typeface="Arial"/>
                <a:cs typeface="Arial"/>
              </a:rPr>
              <a:t> </a:t>
            </a:r>
            <a:r>
              <a:rPr sz="2800" dirty="0">
                <a:solidFill>
                  <a:srgbClr val="33659A"/>
                </a:solidFill>
                <a:latin typeface="Arial"/>
                <a:cs typeface="Arial"/>
              </a:rPr>
              <a:t>contest.</a:t>
            </a:r>
            <a:endParaRPr sz="2800" dirty="0">
              <a:latin typeface="Arial"/>
              <a:cs typeface="Arial"/>
            </a:endParaRPr>
          </a:p>
          <a:p>
            <a:pPr marL="646430" lvl="1" indent="-297815">
              <a:lnSpc>
                <a:spcPct val="100000"/>
              </a:lnSpc>
              <a:spcBef>
                <a:spcPts val="1015"/>
              </a:spcBef>
              <a:buChar char="–"/>
              <a:tabLst>
                <a:tab pos="646430" algn="l"/>
                <a:tab pos="647065" algn="l"/>
              </a:tabLst>
            </a:pPr>
            <a:r>
              <a:rPr sz="2400" spc="-5" dirty="0">
                <a:solidFill>
                  <a:srgbClr val="9A0033"/>
                </a:solidFill>
                <a:latin typeface="Arial"/>
                <a:cs typeface="Arial"/>
              </a:rPr>
              <a:t>Everyone</a:t>
            </a:r>
            <a:r>
              <a:rPr sz="2400" dirty="0">
                <a:solidFill>
                  <a:srgbClr val="9A0033"/>
                </a:solidFill>
                <a:latin typeface="Arial"/>
                <a:cs typeface="Arial"/>
              </a:rPr>
              <a:t> </a:t>
            </a:r>
            <a:r>
              <a:rPr sz="2400" spc="-5" dirty="0">
                <a:solidFill>
                  <a:srgbClr val="9A0033"/>
                </a:solidFill>
                <a:latin typeface="Arial"/>
                <a:cs typeface="Arial"/>
              </a:rPr>
              <a:t>is</a:t>
            </a:r>
            <a:r>
              <a:rPr sz="2400" spc="-15" dirty="0">
                <a:solidFill>
                  <a:srgbClr val="9A0033"/>
                </a:solidFill>
                <a:latin typeface="Arial"/>
                <a:cs typeface="Arial"/>
              </a:rPr>
              <a:t> </a:t>
            </a:r>
            <a:r>
              <a:rPr sz="2400" spc="-5" dirty="0">
                <a:solidFill>
                  <a:srgbClr val="9A0033"/>
                </a:solidFill>
                <a:latin typeface="Arial"/>
                <a:cs typeface="Arial"/>
              </a:rPr>
              <a:t>on</a:t>
            </a:r>
            <a:r>
              <a:rPr sz="2400" spc="-15"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5" dirty="0">
                <a:solidFill>
                  <a:srgbClr val="9A0033"/>
                </a:solidFill>
                <a:latin typeface="Arial"/>
                <a:cs typeface="Arial"/>
              </a:rPr>
              <a:t>same</a:t>
            </a:r>
            <a:r>
              <a:rPr sz="2400" dirty="0">
                <a:solidFill>
                  <a:srgbClr val="9A0033"/>
                </a:solidFill>
                <a:latin typeface="Arial"/>
                <a:cs typeface="Arial"/>
              </a:rPr>
              <a:t> </a:t>
            </a:r>
            <a:r>
              <a:rPr sz="2400" spc="-5" dirty="0">
                <a:solidFill>
                  <a:srgbClr val="9A0033"/>
                </a:solidFill>
                <a:latin typeface="Arial"/>
                <a:cs typeface="Arial"/>
              </a:rPr>
              <a:t>side—OURS.</a:t>
            </a:r>
            <a:endParaRPr sz="2400" dirty="0">
              <a:latin typeface="Arial"/>
              <a:cs typeface="Arial"/>
            </a:endParaRPr>
          </a:p>
          <a:p>
            <a:pPr marL="646430" lvl="1" indent="-297815">
              <a:lnSpc>
                <a:spcPct val="100000"/>
              </a:lnSpc>
              <a:spcBef>
                <a:spcPts val="1010"/>
              </a:spcBef>
              <a:buChar char="–"/>
              <a:tabLst>
                <a:tab pos="646430" algn="l"/>
                <a:tab pos="647065" algn="l"/>
              </a:tabLst>
            </a:pPr>
            <a:r>
              <a:rPr sz="2400" spc="-5" dirty="0">
                <a:solidFill>
                  <a:srgbClr val="9A0033"/>
                </a:solidFill>
                <a:latin typeface="Arial"/>
                <a:cs typeface="Arial"/>
              </a:rPr>
              <a:t>Everyone</a:t>
            </a:r>
            <a:r>
              <a:rPr sz="2400" spc="5" dirty="0">
                <a:solidFill>
                  <a:srgbClr val="9A0033"/>
                </a:solidFill>
                <a:latin typeface="Arial"/>
                <a:cs typeface="Arial"/>
              </a:rPr>
              <a:t> </a:t>
            </a:r>
            <a:r>
              <a:rPr sz="2400" spc="-5" dirty="0">
                <a:solidFill>
                  <a:srgbClr val="9A0033"/>
                </a:solidFill>
                <a:latin typeface="Arial"/>
                <a:cs typeface="Arial"/>
              </a:rPr>
              <a:t>is</a:t>
            </a:r>
            <a:r>
              <a:rPr sz="2400" spc="-10" dirty="0">
                <a:solidFill>
                  <a:srgbClr val="9A0033"/>
                </a:solidFill>
                <a:latin typeface="Arial"/>
                <a:cs typeface="Arial"/>
              </a:rPr>
              <a:t> </a:t>
            </a:r>
            <a:r>
              <a:rPr sz="2400" spc="-5" dirty="0">
                <a:solidFill>
                  <a:srgbClr val="9A0033"/>
                </a:solidFill>
                <a:latin typeface="Arial"/>
                <a:cs typeface="Arial"/>
              </a:rPr>
              <a:t>bound</a:t>
            </a:r>
            <a:r>
              <a:rPr sz="2400" spc="15" dirty="0">
                <a:solidFill>
                  <a:srgbClr val="9A0033"/>
                </a:solidFill>
                <a:latin typeface="Arial"/>
                <a:cs typeface="Arial"/>
              </a:rPr>
              <a:t> </a:t>
            </a:r>
            <a:r>
              <a:rPr sz="2400" spc="-5" dirty="0">
                <a:solidFill>
                  <a:srgbClr val="9A0033"/>
                </a:solidFill>
                <a:latin typeface="Arial"/>
                <a:cs typeface="Arial"/>
              </a:rPr>
              <a:t>by</a:t>
            </a:r>
            <a:r>
              <a:rPr sz="2400" spc="-1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success</a:t>
            </a:r>
            <a:r>
              <a:rPr sz="2400" spc="-10" dirty="0">
                <a:solidFill>
                  <a:srgbClr val="9A0033"/>
                </a:solidFill>
                <a:latin typeface="Arial"/>
                <a:cs typeface="Arial"/>
              </a:rPr>
              <a:t> </a:t>
            </a:r>
            <a:r>
              <a:rPr sz="2400" spc="-5" dirty="0">
                <a:solidFill>
                  <a:srgbClr val="9A0033"/>
                </a:solidFill>
                <a:latin typeface="Arial"/>
                <a:cs typeface="Arial"/>
              </a:rPr>
              <a:t>of</a:t>
            </a:r>
            <a:r>
              <a:rPr sz="2400" spc="-1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project.</a:t>
            </a:r>
            <a:endParaRPr sz="2400" dirty="0">
              <a:latin typeface="Arial"/>
              <a:cs typeface="Arial"/>
            </a:endParaRPr>
          </a:p>
          <a:p>
            <a:pPr marL="646430" lvl="1" indent="-297815">
              <a:lnSpc>
                <a:spcPct val="100000"/>
              </a:lnSpc>
              <a:spcBef>
                <a:spcPts val="1010"/>
              </a:spcBef>
              <a:buChar char="–"/>
              <a:tabLst>
                <a:tab pos="646430" algn="l"/>
                <a:tab pos="647065" algn="l"/>
              </a:tabLst>
            </a:pPr>
            <a:r>
              <a:rPr sz="2400" spc="-5" dirty="0">
                <a:solidFill>
                  <a:srgbClr val="9A0033"/>
                </a:solidFill>
                <a:latin typeface="Arial"/>
                <a:cs typeface="Arial"/>
              </a:rPr>
              <a:t>Everyone</a:t>
            </a:r>
            <a:r>
              <a:rPr sz="2400" spc="5" dirty="0">
                <a:solidFill>
                  <a:srgbClr val="9A0033"/>
                </a:solidFill>
                <a:latin typeface="Arial"/>
                <a:cs typeface="Arial"/>
              </a:rPr>
              <a:t> </a:t>
            </a:r>
            <a:r>
              <a:rPr sz="2400" spc="-5" dirty="0">
                <a:solidFill>
                  <a:srgbClr val="9A0033"/>
                </a:solidFill>
                <a:latin typeface="Arial"/>
                <a:cs typeface="Arial"/>
              </a:rPr>
              <a:t>has</a:t>
            </a:r>
            <a:r>
              <a:rPr sz="2400" spc="-1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continue</a:t>
            </a:r>
            <a:r>
              <a:rPr sz="2400" spc="1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work</a:t>
            </a:r>
            <a:r>
              <a:rPr sz="2400" spc="-15" dirty="0">
                <a:solidFill>
                  <a:srgbClr val="9A0033"/>
                </a:solidFill>
                <a:latin typeface="Arial"/>
                <a:cs typeface="Arial"/>
              </a:rPr>
              <a:t> </a:t>
            </a:r>
            <a:r>
              <a:rPr sz="2400" spc="-20" dirty="0">
                <a:solidFill>
                  <a:srgbClr val="9A0033"/>
                </a:solidFill>
                <a:latin typeface="Arial"/>
                <a:cs typeface="Arial"/>
              </a:rPr>
              <a:t>together.</a:t>
            </a:r>
            <a:endParaRPr sz="2400" dirty="0">
              <a:latin typeface="Arial"/>
              <a:cs typeface="Arial"/>
            </a:endParaRPr>
          </a:p>
          <a:p>
            <a:pPr marL="234950" indent="-222885">
              <a:lnSpc>
                <a:spcPct val="100000"/>
              </a:lnSpc>
              <a:spcBef>
                <a:spcPts val="1165"/>
              </a:spcBef>
              <a:buChar char="•"/>
              <a:tabLst>
                <a:tab pos="235585" algn="l"/>
              </a:tabLst>
            </a:pPr>
            <a:r>
              <a:rPr sz="2800" dirty="0">
                <a:solidFill>
                  <a:srgbClr val="33659A"/>
                </a:solidFill>
                <a:latin typeface="Arial"/>
                <a:cs typeface="Arial"/>
              </a:rPr>
              <a:t>Principled</a:t>
            </a:r>
            <a:r>
              <a:rPr sz="2800" spc="-40" dirty="0">
                <a:solidFill>
                  <a:srgbClr val="33659A"/>
                </a:solidFill>
                <a:latin typeface="Arial"/>
                <a:cs typeface="Arial"/>
              </a:rPr>
              <a:t> </a:t>
            </a:r>
            <a:r>
              <a:rPr sz="2800" dirty="0">
                <a:solidFill>
                  <a:srgbClr val="33659A"/>
                </a:solidFill>
                <a:latin typeface="Arial"/>
                <a:cs typeface="Arial"/>
              </a:rPr>
              <a:t>Negotiations</a:t>
            </a:r>
            <a:endParaRPr sz="2800" dirty="0">
              <a:latin typeface="Arial"/>
              <a:cs typeface="Arial"/>
            </a:endParaRPr>
          </a:p>
          <a:p>
            <a:pPr marL="806450" indent="-457834">
              <a:lnSpc>
                <a:spcPct val="100000"/>
              </a:lnSpc>
              <a:spcBef>
                <a:spcPts val="1015"/>
              </a:spcBef>
              <a:buAutoNum type="arabicPeriod"/>
              <a:tabLst>
                <a:tab pos="806450" algn="l"/>
                <a:tab pos="807085" algn="l"/>
              </a:tabLst>
            </a:pPr>
            <a:r>
              <a:rPr sz="2400" spc="-5" dirty="0">
                <a:solidFill>
                  <a:srgbClr val="9A0033"/>
                </a:solidFill>
                <a:latin typeface="Arial"/>
                <a:cs typeface="Arial"/>
              </a:rPr>
              <a:t>Separate</a:t>
            </a:r>
            <a:r>
              <a:rPr sz="2400"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5" dirty="0">
                <a:solidFill>
                  <a:srgbClr val="9A0033"/>
                </a:solidFill>
                <a:latin typeface="Arial"/>
                <a:cs typeface="Arial"/>
              </a:rPr>
              <a:t>people</a:t>
            </a:r>
            <a:r>
              <a:rPr sz="2400" spc="10" dirty="0">
                <a:solidFill>
                  <a:srgbClr val="9A0033"/>
                </a:solidFill>
                <a:latin typeface="Arial"/>
                <a:cs typeface="Arial"/>
              </a:rPr>
              <a:t> </a:t>
            </a:r>
            <a:r>
              <a:rPr sz="2400" spc="-5" dirty="0">
                <a:solidFill>
                  <a:srgbClr val="9A0033"/>
                </a:solidFill>
                <a:latin typeface="Arial"/>
                <a:cs typeface="Arial"/>
              </a:rPr>
              <a:t>from</a:t>
            </a:r>
            <a:r>
              <a:rPr sz="2400" spc="-15" dirty="0">
                <a:solidFill>
                  <a:srgbClr val="9A0033"/>
                </a:solidFill>
                <a:latin typeface="Arial"/>
                <a:cs typeface="Arial"/>
              </a:rPr>
              <a:t> </a:t>
            </a:r>
            <a:r>
              <a:rPr sz="2400" spc="-5" dirty="0">
                <a:solidFill>
                  <a:srgbClr val="9A0033"/>
                </a:solidFill>
                <a:latin typeface="Arial"/>
                <a:cs typeface="Arial"/>
              </a:rPr>
              <a:t>the</a:t>
            </a:r>
            <a:r>
              <a:rPr sz="2400" spc="-20" dirty="0">
                <a:solidFill>
                  <a:srgbClr val="9A0033"/>
                </a:solidFill>
                <a:latin typeface="Arial"/>
                <a:cs typeface="Arial"/>
              </a:rPr>
              <a:t> </a:t>
            </a:r>
            <a:r>
              <a:rPr sz="2400" spc="-5" dirty="0">
                <a:solidFill>
                  <a:srgbClr val="9A0033"/>
                </a:solidFill>
                <a:latin typeface="Arial"/>
                <a:cs typeface="Arial"/>
              </a:rPr>
              <a:t>problem</a:t>
            </a:r>
            <a:endParaRPr sz="2400" dirty="0">
              <a:latin typeface="Arial"/>
              <a:cs typeface="Arial"/>
            </a:endParaRPr>
          </a:p>
          <a:p>
            <a:pPr marL="806450" indent="-457834">
              <a:lnSpc>
                <a:spcPct val="100000"/>
              </a:lnSpc>
              <a:spcBef>
                <a:spcPts val="1010"/>
              </a:spcBef>
              <a:buAutoNum type="arabicPeriod"/>
              <a:tabLst>
                <a:tab pos="806450" algn="l"/>
                <a:tab pos="807085" algn="l"/>
              </a:tabLst>
            </a:pPr>
            <a:r>
              <a:rPr sz="2400" spc="-5" dirty="0">
                <a:solidFill>
                  <a:srgbClr val="9A0033"/>
                </a:solidFill>
                <a:latin typeface="Arial"/>
                <a:cs typeface="Arial"/>
              </a:rPr>
              <a:t>Focus</a:t>
            </a:r>
            <a:r>
              <a:rPr sz="2400" spc="-25" dirty="0">
                <a:solidFill>
                  <a:srgbClr val="9A0033"/>
                </a:solidFill>
                <a:latin typeface="Arial"/>
                <a:cs typeface="Arial"/>
              </a:rPr>
              <a:t> </a:t>
            </a:r>
            <a:r>
              <a:rPr sz="2400" spc="-5" dirty="0">
                <a:solidFill>
                  <a:srgbClr val="9A0033"/>
                </a:solidFill>
                <a:latin typeface="Arial"/>
                <a:cs typeface="Arial"/>
              </a:rPr>
              <a:t>on</a:t>
            </a:r>
            <a:r>
              <a:rPr sz="2400" spc="-20" dirty="0">
                <a:solidFill>
                  <a:srgbClr val="9A0033"/>
                </a:solidFill>
                <a:latin typeface="Arial"/>
                <a:cs typeface="Arial"/>
              </a:rPr>
              <a:t> </a:t>
            </a:r>
            <a:r>
              <a:rPr sz="2400" spc="-5" dirty="0">
                <a:solidFill>
                  <a:srgbClr val="9A0033"/>
                </a:solidFill>
                <a:latin typeface="Arial"/>
                <a:cs typeface="Arial"/>
              </a:rPr>
              <a:t>interests,</a:t>
            </a:r>
            <a:r>
              <a:rPr sz="2400" spc="-10" dirty="0">
                <a:solidFill>
                  <a:srgbClr val="9A0033"/>
                </a:solidFill>
                <a:latin typeface="Arial"/>
                <a:cs typeface="Arial"/>
              </a:rPr>
              <a:t> </a:t>
            </a:r>
            <a:r>
              <a:rPr sz="2400" spc="-5" dirty="0">
                <a:solidFill>
                  <a:srgbClr val="9A0033"/>
                </a:solidFill>
                <a:latin typeface="Arial"/>
                <a:cs typeface="Arial"/>
              </a:rPr>
              <a:t>not</a:t>
            </a:r>
            <a:r>
              <a:rPr sz="2400" spc="-20" dirty="0">
                <a:solidFill>
                  <a:srgbClr val="9A0033"/>
                </a:solidFill>
                <a:latin typeface="Arial"/>
                <a:cs typeface="Arial"/>
              </a:rPr>
              <a:t> </a:t>
            </a:r>
            <a:r>
              <a:rPr sz="2400" spc="-5" dirty="0">
                <a:solidFill>
                  <a:srgbClr val="9A0033"/>
                </a:solidFill>
                <a:latin typeface="Arial"/>
                <a:cs typeface="Arial"/>
              </a:rPr>
              <a:t>positions</a:t>
            </a:r>
            <a:endParaRPr sz="2400" dirty="0">
              <a:latin typeface="Arial"/>
              <a:cs typeface="Arial"/>
            </a:endParaRPr>
          </a:p>
          <a:p>
            <a:pPr marL="806450" indent="-457834">
              <a:lnSpc>
                <a:spcPct val="100000"/>
              </a:lnSpc>
              <a:spcBef>
                <a:spcPts val="1010"/>
              </a:spcBef>
              <a:buAutoNum type="arabicPeriod"/>
              <a:tabLst>
                <a:tab pos="806450" algn="l"/>
                <a:tab pos="807085" algn="l"/>
              </a:tabLst>
            </a:pPr>
            <a:r>
              <a:rPr sz="2400" spc="-5" dirty="0">
                <a:solidFill>
                  <a:srgbClr val="9A0033"/>
                </a:solidFill>
                <a:latin typeface="Arial"/>
                <a:cs typeface="Arial"/>
              </a:rPr>
              <a:t>Invent</a:t>
            </a:r>
            <a:r>
              <a:rPr sz="2400" spc="-25" dirty="0">
                <a:solidFill>
                  <a:srgbClr val="9A0033"/>
                </a:solidFill>
                <a:latin typeface="Arial"/>
                <a:cs typeface="Arial"/>
              </a:rPr>
              <a:t> </a:t>
            </a:r>
            <a:r>
              <a:rPr sz="2400" spc="-5" dirty="0">
                <a:solidFill>
                  <a:srgbClr val="9A0033"/>
                </a:solidFill>
                <a:latin typeface="Arial"/>
                <a:cs typeface="Arial"/>
              </a:rPr>
              <a:t>options</a:t>
            </a:r>
            <a:r>
              <a:rPr sz="2400" dirty="0">
                <a:solidFill>
                  <a:srgbClr val="9A0033"/>
                </a:solidFill>
                <a:latin typeface="Arial"/>
                <a:cs typeface="Arial"/>
              </a:rPr>
              <a:t> </a:t>
            </a:r>
            <a:r>
              <a:rPr sz="2400" spc="-5" dirty="0">
                <a:solidFill>
                  <a:srgbClr val="9A0033"/>
                </a:solidFill>
                <a:latin typeface="Arial"/>
                <a:cs typeface="Arial"/>
              </a:rPr>
              <a:t>for</a:t>
            </a:r>
            <a:r>
              <a:rPr sz="2400" spc="-20" dirty="0">
                <a:solidFill>
                  <a:srgbClr val="9A0033"/>
                </a:solidFill>
                <a:latin typeface="Arial"/>
                <a:cs typeface="Arial"/>
              </a:rPr>
              <a:t> </a:t>
            </a:r>
            <a:r>
              <a:rPr sz="2400" spc="-5" dirty="0">
                <a:solidFill>
                  <a:srgbClr val="9A0033"/>
                </a:solidFill>
                <a:latin typeface="Arial"/>
                <a:cs typeface="Arial"/>
              </a:rPr>
              <a:t>mutual</a:t>
            </a:r>
            <a:r>
              <a:rPr sz="2400" dirty="0">
                <a:solidFill>
                  <a:srgbClr val="9A0033"/>
                </a:solidFill>
                <a:latin typeface="Arial"/>
                <a:cs typeface="Arial"/>
              </a:rPr>
              <a:t> </a:t>
            </a:r>
            <a:r>
              <a:rPr sz="2400" spc="-5" dirty="0">
                <a:solidFill>
                  <a:srgbClr val="9A0033"/>
                </a:solidFill>
                <a:latin typeface="Arial"/>
                <a:cs typeface="Arial"/>
              </a:rPr>
              <a:t>gain</a:t>
            </a:r>
            <a:endParaRPr sz="2400" dirty="0">
              <a:latin typeface="Arial"/>
              <a:cs typeface="Arial"/>
            </a:endParaRPr>
          </a:p>
          <a:p>
            <a:pPr marL="806450" indent="-457834">
              <a:lnSpc>
                <a:spcPct val="100000"/>
              </a:lnSpc>
              <a:spcBef>
                <a:spcPts val="1005"/>
              </a:spcBef>
              <a:buAutoNum type="arabicPeriod"/>
              <a:tabLst>
                <a:tab pos="806450" algn="l"/>
                <a:tab pos="807085" algn="l"/>
              </a:tabLst>
            </a:pPr>
            <a:r>
              <a:rPr sz="2400" spc="-5" dirty="0">
                <a:solidFill>
                  <a:srgbClr val="9A0033"/>
                </a:solidFill>
                <a:latin typeface="Arial"/>
                <a:cs typeface="Arial"/>
              </a:rPr>
              <a:t>When</a:t>
            </a:r>
            <a:r>
              <a:rPr sz="2400" spc="-20" dirty="0">
                <a:solidFill>
                  <a:srgbClr val="9A0033"/>
                </a:solidFill>
                <a:latin typeface="Arial"/>
                <a:cs typeface="Arial"/>
              </a:rPr>
              <a:t> </a:t>
            </a:r>
            <a:r>
              <a:rPr sz="2400" spc="-5" dirty="0">
                <a:solidFill>
                  <a:srgbClr val="9A0033"/>
                </a:solidFill>
                <a:latin typeface="Arial"/>
                <a:cs typeface="Arial"/>
              </a:rPr>
              <a:t>possible,</a:t>
            </a:r>
            <a:r>
              <a:rPr sz="2400" spc="5" dirty="0">
                <a:solidFill>
                  <a:srgbClr val="9A0033"/>
                </a:solidFill>
                <a:latin typeface="Arial"/>
                <a:cs typeface="Arial"/>
              </a:rPr>
              <a:t> </a:t>
            </a:r>
            <a:r>
              <a:rPr sz="2400" spc="-5" dirty="0">
                <a:solidFill>
                  <a:srgbClr val="9A0033"/>
                </a:solidFill>
                <a:latin typeface="Arial"/>
                <a:cs typeface="Arial"/>
              </a:rPr>
              <a:t>use</a:t>
            </a:r>
            <a:r>
              <a:rPr sz="2400" spc="-20" dirty="0">
                <a:solidFill>
                  <a:srgbClr val="9A0033"/>
                </a:solidFill>
                <a:latin typeface="Arial"/>
                <a:cs typeface="Arial"/>
              </a:rPr>
              <a:t> </a:t>
            </a:r>
            <a:r>
              <a:rPr sz="2400" spc="-5" dirty="0">
                <a:solidFill>
                  <a:srgbClr val="9A0033"/>
                </a:solidFill>
                <a:latin typeface="Arial"/>
                <a:cs typeface="Arial"/>
              </a:rPr>
              <a:t>objective</a:t>
            </a:r>
            <a:r>
              <a:rPr sz="2400" spc="5" dirty="0">
                <a:solidFill>
                  <a:srgbClr val="9A0033"/>
                </a:solidFill>
                <a:latin typeface="Arial"/>
                <a:cs typeface="Arial"/>
              </a:rPr>
              <a:t> </a:t>
            </a:r>
            <a:r>
              <a:rPr sz="2400" spc="-5" dirty="0">
                <a:solidFill>
                  <a:srgbClr val="9A0033"/>
                </a:solidFill>
                <a:latin typeface="Arial"/>
                <a:cs typeface="Arial"/>
              </a:rPr>
              <a:t>criteria</a:t>
            </a:r>
            <a:endParaRPr sz="2400" dirty="0">
              <a:latin typeface="Arial"/>
              <a:cs typeface="Arial"/>
            </a:endParaRPr>
          </a:p>
        </p:txBody>
      </p:sp>
      <p:sp>
        <p:nvSpPr>
          <p:cNvPr id="4" name="object 4"/>
          <p:cNvSpPr txBox="1"/>
          <p:nvPr/>
        </p:nvSpPr>
        <p:spPr>
          <a:xfrm>
            <a:off x="8203183" y="6657846"/>
            <a:ext cx="86106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a:t>
            </a:r>
            <a:r>
              <a:rPr sz="1200" b="1" spc="-55" dirty="0">
                <a:solidFill>
                  <a:srgbClr val="006565"/>
                </a:solidFill>
                <a:latin typeface="Arial"/>
                <a:cs typeface="Arial"/>
              </a:rPr>
              <a:t> </a:t>
            </a:r>
            <a:r>
              <a:rPr sz="1200" b="1" spc="-5" dirty="0">
                <a:solidFill>
                  <a:srgbClr val="006565"/>
                </a:solidFill>
                <a:latin typeface="Arial"/>
                <a:cs typeface="Arial"/>
              </a:rPr>
              <a:t>12.2</a:t>
            </a:r>
            <a:endParaRPr sz="1200">
              <a:latin typeface="Arial"/>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22067" y="852169"/>
            <a:ext cx="5414010" cy="513080"/>
          </a:xfrm>
          <a:prstGeom prst="rect">
            <a:avLst/>
          </a:prstGeom>
        </p:spPr>
        <p:txBody>
          <a:bodyPr vert="horz" wrap="square" lIns="0" tIns="12065" rIns="0" bIns="0" rtlCol="0">
            <a:spAutoFit/>
          </a:bodyPr>
          <a:lstStyle/>
          <a:p>
            <a:pPr marL="12700">
              <a:lnSpc>
                <a:spcPct val="100000"/>
              </a:lnSpc>
              <a:spcBef>
                <a:spcPts val="95"/>
              </a:spcBef>
            </a:pPr>
            <a:r>
              <a:rPr spc="-5" dirty="0"/>
              <a:t>The</a:t>
            </a:r>
            <a:r>
              <a:rPr spc="-195" dirty="0"/>
              <a:t> </a:t>
            </a:r>
            <a:r>
              <a:rPr spc="-5" dirty="0"/>
              <a:t>Art of</a:t>
            </a:r>
            <a:r>
              <a:rPr spc="-10" dirty="0"/>
              <a:t> Negotiating</a:t>
            </a:r>
            <a:r>
              <a:rPr spc="-5" dirty="0"/>
              <a:t> </a:t>
            </a:r>
            <a:r>
              <a:rPr spc="-10" dirty="0"/>
              <a:t>(cont’d)</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35</a:t>
            </a:fld>
            <a:endParaRPr spc="-5" dirty="0"/>
          </a:p>
        </p:txBody>
      </p:sp>
      <p:sp>
        <p:nvSpPr>
          <p:cNvPr id="3" name="object 3"/>
          <p:cNvSpPr txBox="1"/>
          <p:nvPr/>
        </p:nvSpPr>
        <p:spPr>
          <a:xfrm>
            <a:off x="1069339" y="1484578"/>
            <a:ext cx="7750809" cy="487489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Dealing</a:t>
            </a:r>
            <a:r>
              <a:rPr sz="2800" spc="-20" dirty="0">
                <a:solidFill>
                  <a:srgbClr val="33659A"/>
                </a:solidFill>
                <a:latin typeface="Arial"/>
                <a:cs typeface="Arial"/>
              </a:rPr>
              <a:t> </a:t>
            </a:r>
            <a:r>
              <a:rPr sz="2800" dirty="0">
                <a:solidFill>
                  <a:srgbClr val="33659A"/>
                </a:solidFill>
                <a:latin typeface="Arial"/>
                <a:cs typeface="Arial"/>
              </a:rPr>
              <a:t>with</a:t>
            </a:r>
            <a:r>
              <a:rPr sz="2800" spc="-20" dirty="0">
                <a:solidFill>
                  <a:srgbClr val="33659A"/>
                </a:solidFill>
                <a:latin typeface="Arial"/>
                <a:cs typeface="Arial"/>
              </a:rPr>
              <a:t> </a:t>
            </a:r>
            <a:r>
              <a:rPr sz="2800" dirty="0">
                <a:solidFill>
                  <a:srgbClr val="33659A"/>
                </a:solidFill>
                <a:latin typeface="Arial"/>
                <a:cs typeface="Arial"/>
              </a:rPr>
              <a:t>Unreasonable</a:t>
            </a:r>
            <a:r>
              <a:rPr sz="2800" spc="5" dirty="0">
                <a:solidFill>
                  <a:srgbClr val="33659A"/>
                </a:solidFill>
                <a:latin typeface="Arial"/>
                <a:cs typeface="Arial"/>
              </a:rPr>
              <a:t> </a:t>
            </a:r>
            <a:r>
              <a:rPr sz="2800" dirty="0">
                <a:solidFill>
                  <a:srgbClr val="33659A"/>
                </a:solidFill>
                <a:latin typeface="Arial"/>
                <a:cs typeface="Arial"/>
              </a:rPr>
              <a:t>People</a:t>
            </a:r>
            <a:endParaRPr sz="2800">
              <a:latin typeface="Arial"/>
              <a:cs typeface="Arial"/>
            </a:endParaRPr>
          </a:p>
          <a:p>
            <a:pPr marL="646430" lvl="1" indent="-297815">
              <a:lnSpc>
                <a:spcPct val="100000"/>
              </a:lnSpc>
              <a:spcBef>
                <a:spcPts val="1450"/>
              </a:spcBef>
              <a:buChar char="–"/>
              <a:tabLst>
                <a:tab pos="646430" algn="l"/>
                <a:tab pos="647065" algn="l"/>
              </a:tabLst>
            </a:pPr>
            <a:r>
              <a:rPr sz="2400" spc="-5" dirty="0">
                <a:solidFill>
                  <a:srgbClr val="9A0033"/>
                </a:solidFill>
                <a:latin typeface="Arial"/>
                <a:cs typeface="Arial"/>
              </a:rPr>
              <a:t>If</a:t>
            </a:r>
            <a:r>
              <a:rPr sz="2400" spc="-25" dirty="0">
                <a:solidFill>
                  <a:srgbClr val="9A0033"/>
                </a:solidFill>
                <a:latin typeface="Arial"/>
                <a:cs typeface="Arial"/>
              </a:rPr>
              <a:t> </a:t>
            </a:r>
            <a:r>
              <a:rPr sz="2400" spc="-5" dirty="0">
                <a:solidFill>
                  <a:srgbClr val="9A0033"/>
                </a:solidFill>
                <a:latin typeface="Arial"/>
                <a:cs typeface="Arial"/>
              </a:rPr>
              <a:t>pushed,</a:t>
            </a:r>
            <a:r>
              <a:rPr sz="2400" spc="5" dirty="0">
                <a:solidFill>
                  <a:srgbClr val="9A0033"/>
                </a:solidFill>
                <a:latin typeface="Arial"/>
                <a:cs typeface="Arial"/>
              </a:rPr>
              <a:t> </a:t>
            </a:r>
            <a:r>
              <a:rPr sz="2400" spc="-5" dirty="0">
                <a:solidFill>
                  <a:srgbClr val="9A0033"/>
                </a:solidFill>
                <a:latin typeface="Arial"/>
                <a:cs typeface="Arial"/>
              </a:rPr>
              <a:t>don’t</a:t>
            </a:r>
            <a:r>
              <a:rPr sz="2400" spc="-10" dirty="0">
                <a:solidFill>
                  <a:srgbClr val="9A0033"/>
                </a:solidFill>
                <a:latin typeface="Arial"/>
                <a:cs typeface="Arial"/>
              </a:rPr>
              <a:t> </a:t>
            </a:r>
            <a:r>
              <a:rPr sz="2400" spc="-5" dirty="0">
                <a:solidFill>
                  <a:srgbClr val="9A0033"/>
                </a:solidFill>
                <a:latin typeface="Arial"/>
                <a:cs typeface="Arial"/>
              </a:rPr>
              <a:t>push</a:t>
            </a:r>
            <a:r>
              <a:rPr sz="2400" spc="-10" dirty="0">
                <a:solidFill>
                  <a:srgbClr val="9A0033"/>
                </a:solidFill>
                <a:latin typeface="Arial"/>
                <a:cs typeface="Arial"/>
              </a:rPr>
              <a:t> </a:t>
            </a:r>
            <a:r>
              <a:rPr sz="2400" spc="-5" dirty="0">
                <a:solidFill>
                  <a:srgbClr val="9A0033"/>
                </a:solidFill>
                <a:latin typeface="Arial"/>
                <a:cs typeface="Arial"/>
              </a:rPr>
              <a:t>back.</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Ask</a:t>
            </a:r>
            <a:r>
              <a:rPr sz="2400" spc="-20" dirty="0">
                <a:solidFill>
                  <a:srgbClr val="9A0033"/>
                </a:solidFill>
                <a:latin typeface="Arial"/>
                <a:cs typeface="Arial"/>
              </a:rPr>
              <a:t> </a:t>
            </a:r>
            <a:r>
              <a:rPr sz="2400" spc="-5" dirty="0">
                <a:solidFill>
                  <a:srgbClr val="9A0033"/>
                </a:solidFill>
                <a:latin typeface="Arial"/>
                <a:cs typeface="Arial"/>
              </a:rPr>
              <a:t>questions</a:t>
            </a:r>
            <a:r>
              <a:rPr sz="2400" spc="10" dirty="0">
                <a:solidFill>
                  <a:srgbClr val="9A0033"/>
                </a:solidFill>
                <a:latin typeface="Arial"/>
                <a:cs typeface="Arial"/>
              </a:rPr>
              <a:t> </a:t>
            </a:r>
            <a:r>
              <a:rPr sz="2400" spc="-5" dirty="0">
                <a:solidFill>
                  <a:srgbClr val="9A0033"/>
                </a:solidFill>
                <a:latin typeface="Arial"/>
                <a:cs typeface="Arial"/>
              </a:rPr>
              <a:t>instead</a:t>
            </a:r>
            <a:r>
              <a:rPr sz="2400" spc="5" dirty="0">
                <a:solidFill>
                  <a:srgbClr val="9A0033"/>
                </a:solidFill>
                <a:latin typeface="Arial"/>
                <a:cs typeface="Arial"/>
              </a:rPr>
              <a:t> </a:t>
            </a:r>
            <a:r>
              <a:rPr sz="2400" spc="-5" dirty="0">
                <a:solidFill>
                  <a:srgbClr val="9A0033"/>
                </a:solidFill>
                <a:latin typeface="Arial"/>
                <a:cs typeface="Arial"/>
              </a:rPr>
              <a:t>of</a:t>
            </a:r>
            <a:r>
              <a:rPr sz="2400" spc="-15" dirty="0">
                <a:solidFill>
                  <a:srgbClr val="9A0033"/>
                </a:solidFill>
                <a:latin typeface="Arial"/>
                <a:cs typeface="Arial"/>
              </a:rPr>
              <a:t> </a:t>
            </a:r>
            <a:r>
              <a:rPr sz="2400" spc="-5" dirty="0">
                <a:solidFill>
                  <a:srgbClr val="9A0033"/>
                </a:solidFill>
                <a:latin typeface="Arial"/>
                <a:cs typeface="Arial"/>
              </a:rPr>
              <a:t>making</a:t>
            </a:r>
            <a:r>
              <a:rPr sz="2400" spc="5" dirty="0">
                <a:solidFill>
                  <a:srgbClr val="9A0033"/>
                </a:solidFill>
                <a:latin typeface="Arial"/>
                <a:cs typeface="Arial"/>
              </a:rPr>
              <a:t> </a:t>
            </a:r>
            <a:r>
              <a:rPr sz="2400" spc="-5" dirty="0">
                <a:solidFill>
                  <a:srgbClr val="9A0033"/>
                </a:solidFill>
                <a:latin typeface="Arial"/>
                <a:cs typeface="Arial"/>
              </a:rPr>
              <a:t>statements.</a:t>
            </a:r>
            <a:endParaRPr sz="2400">
              <a:latin typeface="Arial"/>
              <a:cs typeface="Arial"/>
            </a:endParaRPr>
          </a:p>
          <a:p>
            <a:pPr marL="646430" marR="1250315" lvl="1" indent="-297180">
              <a:lnSpc>
                <a:spcPct val="100000"/>
              </a:lnSpc>
              <a:spcBef>
                <a:spcPts val="1440"/>
              </a:spcBef>
              <a:buChar char="–"/>
              <a:tabLst>
                <a:tab pos="646430" algn="l"/>
                <a:tab pos="647065" algn="l"/>
              </a:tabLst>
            </a:pPr>
            <a:r>
              <a:rPr sz="2400" spc="-5" dirty="0">
                <a:solidFill>
                  <a:srgbClr val="9A0033"/>
                </a:solidFill>
                <a:latin typeface="Arial"/>
                <a:cs typeface="Arial"/>
              </a:rPr>
              <a:t>Use silence as </a:t>
            </a:r>
            <a:r>
              <a:rPr sz="2400" dirty="0">
                <a:solidFill>
                  <a:srgbClr val="9A0033"/>
                </a:solidFill>
                <a:latin typeface="Arial"/>
                <a:cs typeface="Arial"/>
              </a:rPr>
              <a:t>a </a:t>
            </a:r>
            <a:r>
              <a:rPr sz="2400" spc="-5" dirty="0">
                <a:solidFill>
                  <a:srgbClr val="9A0033"/>
                </a:solidFill>
                <a:latin typeface="Arial"/>
                <a:cs typeface="Arial"/>
              </a:rPr>
              <a:t>response to unreasonable </a:t>
            </a:r>
            <a:r>
              <a:rPr sz="2400" spc="-655" dirty="0">
                <a:solidFill>
                  <a:srgbClr val="9A0033"/>
                </a:solidFill>
                <a:latin typeface="Arial"/>
                <a:cs typeface="Arial"/>
              </a:rPr>
              <a:t> </a:t>
            </a:r>
            <a:r>
              <a:rPr sz="2400" spc="-5" dirty="0">
                <a:solidFill>
                  <a:srgbClr val="9A0033"/>
                </a:solidFill>
                <a:latin typeface="Arial"/>
                <a:cs typeface="Arial"/>
              </a:rPr>
              <a:t>demands.</a:t>
            </a:r>
            <a:endParaRPr sz="2400">
              <a:latin typeface="Arial"/>
              <a:cs typeface="Arial"/>
            </a:endParaRPr>
          </a:p>
          <a:p>
            <a:pPr marL="646430" marR="13970" lvl="1" indent="-297180">
              <a:lnSpc>
                <a:spcPct val="100000"/>
              </a:lnSpc>
              <a:spcBef>
                <a:spcPts val="1440"/>
              </a:spcBef>
              <a:buChar char="–"/>
              <a:tabLst>
                <a:tab pos="646430" algn="l"/>
                <a:tab pos="647065" algn="l"/>
              </a:tabLst>
            </a:pPr>
            <a:r>
              <a:rPr sz="2400" spc="-5" dirty="0">
                <a:solidFill>
                  <a:srgbClr val="9A0033"/>
                </a:solidFill>
                <a:latin typeface="Arial"/>
                <a:cs typeface="Arial"/>
              </a:rPr>
              <a:t>Ask</a:t>
            </a:r>
            <a:r>
              <a:rPr sz="2400" spc="-15" dirty="0">
                <a:solidFill>
                  <a:srgbClr val="9A0033"/>
                </a:solidFill>
                <a:latin typeface="Arial"/>
                <a:cs typeface="Arial"/>
              </a:rPr>
              <a:t> </a:t>
            </a:r>
            <a:r>
              <a:rPr sz="2400" spc="-5" dirty="0">
                <a:solidFill>
                  <a:srgbClr val="9A0033"/>
                </a:solidFill>
                <a:latin typeface="Arial"/>
                <a:cs typeface="Arial"/>
              </a:rPr>
              <a:t>for</a:t>
            </a:r>
            <a:r>
              <a:rPr sz="2400" spc="-10" dirty="0">
                <a:solidFill>
                  <a:srgbClr val="9A0033"/>
                </a:solidFill>
                <a:latin typeface="Arial"/>
                <a:cs typeface="Arial"/>
              </a:rPr>
              <a:t> </a:t>
            </a:r>
            <a:r>
              <a:rPr sz="2400" spc="-5" dirty="0">
                <a:solidFill>
                  <a:srgbClr val="9A0033"/>
                </a:solidFill>
                <a:latin typeface="Arial"/>
                <a:cs typeface="Arial"/>
              </a:rPr>
              <a:t>advice</a:t>
            </a:r>
            <a:r>
              <a:rPr sz="2400" spc="10"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5" dirty="0">
                <a:solidFill>
                  <a:srgbClr val="9A0033"/>
                </a:solidFill>
                <a:latin typeface="Arial"/>
                <a:cs typeface="Arial"/>
              </a:rPr>
              <a:t>encourage</a:t>
            </a:r>
            <a:r>
              <a:rPr sz="2400" spc="10" dirty="0">
                <a:solidFill>
                  <a:srgbClr val="9A0033"/>
                </a:solidFill>
                <a:latin typeface="Arial"/>
                <a:cs typeface="Arial"/>
              </a:rPr>
              <a:t> </a:t>
            </a:r>
            <a:r>
              <a:rPr sz="2400" spc="-5" dirty="0">
                <a:solidFill>
                  <a:srgbClr val="9A0033"/>
                </a:solidFill>
                <a:latin typeface="Arial"/>
                <a:cs typeface="Arial"/>
              </a:rPr>
              <a:t>others</a:t>
            </a:r>
            <a:r>
              <a:rPr sz="2400" spc="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criticize</a:t>
            </a:r>
            <a:r>
              <a:rPr sz="2400" spc="5" dirty="0">
                <a:solidFill>
                  <a:srgbClr val="9A0033"/>
                </a:solidFill>
                <a:latin typeface="Arial"/>
                <a:cs typeface="Arial"/>
              </a:rPr>
              <a:t> </a:t>
            </a:r>
            <a:r>
              <a:rPr sz="2400" spc="-5" dirty="0">
                <a:solidFill>
                  <a:srgbClr val="9A0033"/>
                </a:solidFill>
                <a:latin typeface="Arial"/>
                <a:cs typeface="Arial"/>
              </a:rPr>
              <a:t>your </a:t>
            </a:r>
            <a:r>
              <a:rPr sz="2400" spc="-655" dirty="0">
                <a:solidFill>
                  <a:srgbClr val="9A0033"/>
                </a:solidFill>
                <a:latin typeface="Arial"/>
                <a:cs typeface="Arial"/>
              </a:rPr>
              <a:t> </a:t>
            </a:r>
            <a:r>
              <a:rPr sz="2400" spc="-5" dirty="0">
                <a:solidFill>
                  <a:srgbClr val="9A0033"/>
                </a:solidFill>
                <a:latin typeface="Arial"/>
                <a:cs typeface="Arial"/>
              </a:rPr>
              <a:t>ideas</a:t>
            </a:r>
            <a:r>
              <a:rPr sz="2400" spc="10" dirty="0">
                <a:solidFill>
                  <a:srgbClr val="9A0033"/>
                </a:solidFill>
                <a:latin typeface="Arial"/>
                <a:cs typeface="Arial"/>
              </a:rPr>
              <a:t> </a:t>
            </a:r>
            <a:r>
              <a:rPr sz="2400" spc="-5" dirty="0">
                <a:solidFill>
                  <a:srgbClr val="9A0033"/>
                </a:solidFill>
                <a:latin typeface="Arial"/>
                <a:cs typeface="Arial"/>
              </a:rPr>
              <a:t>and</a:t>
            </a:r>
            <a:r>
              <a:rPr sz="2400" spc="5" dirty="0">
                <a:solidFill>
                  <a:srgbClr val="9A0033"/>
                </a:solidFill>
                <a:latin typeface="Arial"/>
                <a:cs typeface="Arial"/>
              </a:rPr>
              <a:t> </a:t>
            </a:r>
            <a:r>
              <a:rPr sz="2400" spc="-5" dirty="0">
                <a:solidFill>
                  <a:srgbClr val="9A0033"/>
                </a:solidFill>
                <a:latin typeface="Arial"/>
                <a:cs typeface="Arial"/>
              </a:rPr>
              <a:t>positions.</a:t>
            </a:r>
            <a:endParaRPr sz="2400">
              <a:latin typeface="Arial"/>
              <a:cs typeface="Arial"/>
            </a:endParaRPr>
          </a:p>
          <a:p>
            <a:pPr marL="646430" marR="5080" lvl="1" indent="-297180">
              <a:lnSpc>
                <a:spcPct val="100000"/>
              </a:lnSpc>
              <a:spcBef>
                <a:spcPts val="1440"/>
              </a:spcBef>
              <a:buChar char="–"/>
              <a:tabLst>
                <a:tab pos="646430" algn="l"/>
                <a:tab pos="647065" algn="l"/>
              </a:tabLst>
            </a:pPr>
            <a:r>
              <a:rPr sz="2400" spc="-5" dirty="0">
                <a:solidFill>
                  <a:srgbClr val="9A0033"/>
                </a:solidFill>
                <a:latin typeface="Arial"/>
                <a:cs typeface="Arial"/>
              </a:rPr>
              <a:t>Use</a:t>
            </a:r>
            <a:r>
              <a:rPr sz="2400" spc="-15" dirty="0">
                <a:solidFill>
                  <a:srgbClr val="9A0033"/>
                </a:solidFill>
                <a:latin typeface="Arial"/>
                <a:cs typeface="Arial"/>
              </a:rPr>
              <a:t> </a:t>
            </a:r>
            <a:r>
              <a:rPr sz="2400" spc="-5" dirty="0">
                <a:solidFill>
                  <a:srgbClr val="9A0033"/>
                </a:solidFill>
                <a:latin typeface="Arial"/>
                <a:cs typeface="Arial"/>
              </a:rPr>
              <a:t>Fisher</a:t>
            </a:r>
            <a:r>
              <a:rPr sz="2400" spc="5"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15" dirty="0">
                <a:solidFill>
                  <a:srgbClr val="9A0033"/>
                </a:solidFill>
                <a:latin typeface="Arial"/>
                <a:cs typeface="Arial"/>
              </a:rPr>
              <a:t>Ury’s</a:t>
            </a:r>
            <a:r>
              <a:rPr sz="2400" spc="-10" dirty="0">
                <a:solidFill>
                  <a:srgbClr val="9A0033"/>
                </a:solidFill>
                <a:latin typeface="Arial"/>
                <a:cs typeface="Arial"/>
              </a:rPr>
              <a:t> </a:t>
            </a:r>
            <a:r>
              <a:rPr sz="2400" spc="-5" dirty="0">
                <a:solidFill>
                  <a:srgbClr val="9A0033"/>
                </a:solidFill>
                <a:latin typeface="Arial"/>
                <a:cs typeface="Arial"/>
              </a:rPr>
              <a:t>best</a:t>
            </a:r>
            <a:r>
              <a:rPr sz="2400" spc="-15" dirty="0">
                <a:solidFill>
                  <a:srgbClr val="9A0033"/>
                </a:solidFill>
                <a:latin typeface="Arial"/>
                <a:cs typeface="Arial"/>
              </a:rPr>
              <a:t> </a:t>
            </a:r>
            <a:r>
              <a:rPr sz="2400" spc="-5" dirty="0">
                <a:solidFill>
                  <a:srgbClr val="9A0033"/>
                </a:solidFill>
                <a:latin typeface="Arial"/>
                <a:cs typeface="Arial"/>
              </a:rPr>
              <a:t>alternative</a:t>
            </a:r>
            <a:r>
              <a:rPr sz="2400" spc="2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dirty="0">
                <a:solidFill>
                  <a:srgbClr val="9A0033"/>
                </a:solidFill>
                <a:latin typeface="Arial"/>
                <a:cs typeface="Arial"/>
              </a:rPr>
              <a:t>a</a:t>
            </a:r>
            <a:r>
              <a:rPr sz="2400" spc="-10" dirty="0">
                <a:solidFill>
                  <a:srgbClr val="9A0033"/>
                </a:solidFill>
                <a:latin typeface="Arial"/>
                <a:cs typeface="Arial"/>
              </a:rPr>
              <a:t> </a:t>
            </a:r>
            <a:r>
              <a:rPr sz="2400" spc="-5" dirty="0">
                <a:solidFill>
                  <a:srgbClr val="9A0033"/>
                </a:solidFill>
                <a:latin typeface="Arial"/>
                <a:cs typeface="Arial"/>
              </a:rPr>
              <a:t>negotiated </a:t>
            </a:r>
            <a:r>
              <a:rPr sz="2400" spc="-655" dirty="0">
                <a:solidFill>
                  <a:srgbClr val="9A0033"/>
                </a:solidFill>
                <a:latin typeface="Arial"/>
                <a:cs typeface="Arial"/>
              </a:rPr>
              <a:t> </a:t>
            </a:r>
            <a:r>
              <a:rPr sz="2400" spc="-5" dirty="0">
                <a:solidFill>
                  <a:srgbClr val="9A0033"/>
                </a:solidFill>
                <a:latin typeface="Arial"/>
                <a:cs typeface="Arial"/>
              </a:rPr>
              <a:t>agreement</a:t>
            </a:r>
            <a:r>
              <a:rPr sz="2400" spc="15" dirty="0">
                <a:solidFill>
                  <a:srgbClr val="9A0033"/>
                </a:solidFill>
                <a:latin typeface="Arial"/>
                <a:cs typeface="Arial"/>
              </a:rPr>
              <a:t> </a:t>
            </a:r>
            <a:r>
              <a:rPr sz="2400" spc="-30" dirty="0">
                <a:solidFill>
                  <a:srgbClr val="9A0033"/>
                </a:solidFill>
                <a:latin typeface="Arial"/>
                <a:cs typeface="Arial"/>
              </a:rPr>
              <a:t>(BATNA)</a:t>
            </a:r>
            <a:r>
              <a:rPr sz="2400" spc="-10" dirty="0">
                <a:solidFill>
                  <a:srgbClr val="9A0033"/>
                </a:solidFill>
                <a:latin typeface="Arial"/>
                <a:cs typeface="Arial"/>
              </a:rPr>
              <a:t> </a:t>
            </a:r>
            <a:r>
              <a:rPr sz="2400" spc="-5" dirty="0">
                <a:solidFill>
                  <a:srgbClr val="9A0033"/>
                </a:solidFill>
                <a:latin typeface="Arial"/>
                <a:cs typeface="Arial"/>
              </a:rPr>
              <a:t>concept</a:t>
            </a:r>
            <a:r>
              <a:rPr sz="2400" spc="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work</a:t>
            </a:r>
            <a:r>
              <a:rPr sz="2400" spc="-10" dirty="0">
                <a:solidFill>
                  <a:srgbClr val="9A0033"/>
                </a:solidFill>
                <a:latin typeface="Arial"/>
                <a:cs typeface="Arial"/>
              </a:rPr>
              <a:t> </a:t>
            </a:r>
            <a:r>
              <a:rPr sz="2400" spc="-5" dirty="0">
                <a:solidFill>
                  <a:srgbClr val="9A0033"/>
                </a:solidFill>
                <a:latin typeface="Arial"/>
                <a:cs typeface="Arial"/>
              </a:rPr>
              <a:t>toward</a:t>
            </a:r>
            <a:r>
              <a:rPr sz="2400" spc="10" dirty="0">
                <a:solidFill>
                  <a:srgbClr val="9A0033"/>
                </a:solidFill>
                <a:latin typeface="Arial"/>
                <a:cs typeface="Arial"/>
              </a:rPr>
              <a:t> </a:t>
            </a:r>
            <a:r>
              <a:rPr sz="2400" dirty="0">
                <a:solidFill>
                  <a:srgbClr val="9A0033"/>
                </a:solidFill>
                <a:latin typeface="Arial"/>
                <a:cs typeface="Arial"/>
              </a:rPr>
              <a:t>a </a:t>
            </a:r>
            <a:r>
              <a:rPr sz="2400" spc="5" dirty="0">
                <a:solidFill>
                  <a:srgbClr val="9A0033"/>
                </a:solidFill>
                <a:latin typeface="Arial"/>
                <a:cs typeface="Arial"/>
              </a:rPr>
              <a:t> </a:t>
            </a:r>
            <a:r>
              <a:rPr sz="2400" spc="-5" dirty="0">
                <a:solidFill>
                  <a:srgbClr val="9A0033"/>
                </a:solidFill>
                <a:latin typeface="Arial"/>
                <a:cs typeface="Arial"/>
              </a:rPr>
              <a:t>win/win</a:t>
            </a:r>
            <a:r>
              <a:rPr sz="2400" spc="10" dirty="0">
                <a:solidFill>
                  <a:srgbClr val="9A0033"/>
                </a:solidFill>
                <a:latin typeface="Arial"/>
                <a:cs typeface="Arial"/>
              </a:rPr>
              <a:t> </a:t>
            </a:r>
            <a:r>
              <a:rPr sz="2400" spc="-5" dirty="0">
                <a:solidFill>
                  <a:srgbClr val="9A0033"/>
                </a:solidFill>
                <a:latin typeface="Arial"/>
                <a:cs typeface="Arial"/>
              </a:rPr>
              <a:t>scenario.</a:t>
            </a:r>
            <a:endParaRPr sz="2400">
              <a:latin typeface="Arial"/>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7777" y="852169"/>
            <a:ext cx="5480685" cy="513080"/>
          </a:xfrm>
          <a:prstGeom prst="rect">
            <a:avLst/>
          </a:prstGeom>
        </p:spPr>
        <p:txBody>
          <a:bodyPr vert="horz" wrap="square" lIns="0" tIns="12065" rIns="0" bIns="0" rtlCol="0">
            <a:spAutoFit/>
          </a:bodyPr>
          <a:lstStyle/>
          <a:p>
            <a:pPr marL="12700">
              <a:lnSpc>
                <a:spcPct val="100000"/>
              </a:lnSpc>
              <a:spcBef>
                <a:spcPts val="95"/>
              </a:spcBef>
            </a:pPr>
            <a:r>
              <a:rPr spc="-10" dirty="0"/>
              <a:t>Managing</a:t>
            </a:r>
            <a:r>
              <a:rPr spc="-5" dirty="0"/>
              <a:t> </a:t>
            </a:r>
            <a:r>
              <a:rPr spc="-10" dirty="0"/>
              <a:t>Customer</a:t>
            </a:r>
            <a:r>
              <a:rPr dirty="0"/>
              <a:t> </a:t>
            </a:r>
            <a:r>
              <a:rPr spc="-10" dirty="0"/>
              <a:t>Relations</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36</a:t>
            </a:fld>
            <a:endParaRPr spc="-5" dirty="0"/>
          </a:p>
        </p:txBody>
      </p:sp>
      <p:sp>
        <p:nvSpPr>
          <p:cNvPr id="3" name="object 3"/>
          <p:cNvSpPr txBox="1"/>
          <p:nvPr/>
        </p:nvSpPr>
        <p:spPr>
          <a:xfrm>
            <a:off x="1069339" y="1548631"/>
            <a:ext cx="7745730" cy="4902200"/>
          </a:xfrm>
          <a:prstGeom prst="rect">
            <a:avLst/>
          </a:prstGeom>
        </p:spPr>
        <p:txBody>
          <a:bodyPr vert="horz" wrap="square" lIns="0" tIns="163830" rIns="0" bIns="0" rtlCol="0">
            <a:spAutoFit/>
          </a:bodyPr>
          <a:lstStyle/>
          <a:p>
            <a:pPr marL="234950" indent="-222885">
              <a:lnSpc>
                <a:spcPct val="100000"/>
              </a:lnSpc>
              <a:spcBef>
                <a:spcPts val="1290"/>
              </a:spcBef>
              <a:buChar char="•"/>
              <a:tabLst>
                <a:tab pos="235585" algn="l"/>
              </a:tabLst>
            </a:pPr>
            <a:r>
              <a:rPr sz="2800" dirty="0">
                <a:solidFill>
                  <a:srgbClr val="33659A"/>
                </a:solidFill>
                <a:latin typeface="Arial"/>
                <a:cs typeface="Arial"/>
              </a:rPr>
              <a:t>Customer</a:t>
            </a:r>
            <a:r>
              <a:rPr sz="2800" spc="-40" dirty="0">
                <a:solidFill>
                  <a:srgbClr val="33659A"/>
                </a:solidFill>
                <a:latin typeface="Arial"/>
                <a:cs typeface="Arial"/>
              </a:rPr>
              <a:t> </a:t>
            </a:r>
            <a:r>
              <a:rPr sz="2800" dirty="0">
                <a:solidFill>
                  <a:srgbClr val="33659A"/>
                </a:solidFill>
                <a:latin typeface="Arial"/>
                <a:cs typeface="Arial"/>
              </a:rPr>
              <a:t>Satisfaction</a:t>
            </a:r>
            <a:endParaRPr sz="2800">
              <a:latin typeface="Arial"/>
              <a:cs typeface="Arial"/>
            </a:endParaRPr>
          </a:p>
          <a:p>
            <a:pPr marL="646430" marR="5080" lvl="1" indent="-297180">
              <a:lnSpc>
                <a:spcPct val="100000"/>
              </a:lnSpc>
              <a:spcBef>
                <a:spcPts val="1015"/>
              </a:spcBef>
              <a:buChar char="–"/>
              <a:tabLst>
                <a:tab pos="646430" algn="l"/>
                <a:tab pos="647065" algn="l"/>
              </a:tabLst>
            </a:pP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negative</a:t>
            </a:r>
            <a:r>
              <a:rPr sz="2400" spc="15" dirty="0">
                <a:solidFill>
                  <a:srgbClr val="9A0033"/>
                </a:solidFill>
                <a:latin typeface="Arial"/>
                <a:cs typeface="Arial"/>
              </a:rPr>
              <a:t> </a:t>
            </a:r>
            <a:r>
              <a:rPr sz="2400" spc="-15" dirty="0">
                <a:solidFill>
                  <a:srgbClr val="9A0033"/>
                </a:solidFill>
                <a:latin typeface="Arial"/>
                <a:cs typeface="Arial"/>
              </a:rPr>
              <a:t>effect</a:t>
            </a:r>
            <a:r>
              <a:rPr sz="2400" spc="-10" dirty="0">
                <a:solidFill>
                  <a:srgbClr val="9A0033"/>
                </a:solidFill>
                <a:latin typeface="Arial"/>
                <a:cs typeface="Arial"/>
              </a:rPr>
              <a:t> </a:t>
            </a:r>
            <a:r>
              <a:rPr sz="2400" spc="-5" dirty="0">
                <a:solidFill>
                  <a:srgbClr val="9A0033"/>
                </a:solidFill>
                <a:latin typeface="Arial"/>
                <a:cs typeface="Arial"/>
              </a:rPr>
              <a:t>of dissatisfied</a:t>
            </a:r>
            <a:r>
              <a:rPr sz="2400" spc="15" dirty="0">
                <a:solidFill>
                  <a:srgbClr val="9A0033"/>
                </a:solidFill>
                <a:latin typeface="Arial"/>
                <a:cs typeface="Arial"/>
              </a:rPr>
              <a:t> </a:t>
            </a:r>
            <a:r>
              <a:rPr sz="2400" spc="-5" dirty="0">
                <a:solidFill>
                  <a:srgbClr val="9A0033"/>
                </a:solidFill>
                <a:latin typeface="Arial"/>
                <a:cs typeface="Arial"/>
              </a:rPr>
              <a:t>customers</a:t>
            </a:r>
            <a:r>
              <a:rPr sz="2400" spc="5" dirty="0">
                <a:solidFill>
                  <a:srgbClr val="9A0033"/>
                </a:solidFill>
                <a:latin typeface="Arial"/>
                <a:cs typeface="Arial"/>
              </a:rPr>
              <a:t> </a:t>
            </a:r>
            <a:r>
              <a:rPr sz="2400" spc="-5" dirty="0">
                <a:solidFill>
                  <a:srgbClr val="9A0033"/>
                </a:solidFill>
                <a:latin typeface="Arial"/>
                <a:cs typeface="Arial"/>
              </a:rPr>
              <a:t>on</a:t>
            </a:r>
            <a:r>
              <a:rPr sz="2400" spc="-10" dirty="0">
                <a:solidFill>
                  <a:srgbClr val="9A0033"/>
                </a:solidFill>
                <a:latin typeface="Arial"/>
                <a:cs typeface="Arial"/>
              </a:rPr>
              <a:t> </a:t>
            </a:r>
            <a:r>
              <a:rPr sz="2400" dirty="0">
                <a:solidFill>
                  <a:srgbClr val="9A0033"/>
                </a:solidFill>
                <a:latin typeface="Arial"/>
                <a:cs typeface="Arial"/>
              </a:rPr>
              <a:t>a </a:t>
            </a:r>
            <a:r>
              <a:rPr sz="2400" spc="5" dirty="0">
                <a:solidFill>
                  <a:srgbClr val="9A0033"/>
                </a:solidFill>
                <a:latin typeface="Arial"/>
                <a:cs typeface="Arial"/>
              </a:rPr>
              <a:t> </a:t>
            </a:r>
            <a:r>
              <a:rPr sz="2400" spc="-15" dirty="0">
                <a:solidFill>
                  <a:srgbClr val="9A0033"/>
                </a:solidFill>
                <a:latin typeface="Arial"/>
                <a:cs typeface="Arial"/>
              </a:rPr>
              <a:t>firm’s</a:t>
            </a:r>
            <a:r>
              <a:rPr sz="2400" spc="-10" dirty="0">
                <a:solidFill>
                  <a:srgbClr val="9A0033"/>
                </a:solidFill>
                <a:latin typeface="Arial"/>
                <a:cs typeface="Arial"/>
              </a:rPr>
              <a:t> </a:t>
            </a:r>
            <a:r>
              <a:rPr sz="2400" spc="-5" dirty="0">
                <a:solidFill>
                  <a:srgbClr val="9A0033"/>
                </a:solidFill>
                <a:latin typeface="Arial"/>
                <a:cs typeface="Arial"/>
              </a:rPr>
              <a:t>reputation</a:t>
            </a:r>
            <a:r>
              <a:rPr sz="2400" spc="20" dirty="0">
                <a:solidFill>
                  <a:srgbClr val="9A0033"/>
                </a:solidFill>
                <a:latin typeface="Arial"/>
                <a:cs typeface="Arial"/>
              </a:rPr>
              <a:t> </a:t>
            </a:r>
            <a:r>
              <a:rPr sz="2400" spc="-5" dirty="0">
                <a:solidFill>
                  <a:srgbClr val="9A0033"/>
                </a:solidFill>
                <a:latin typeface="Arial"/>
                <a:cs typeface="Arial"/>
              </a:rPr>
              <a:t>is</a:t>
            </a:r>
            <a:r>
              <a:rPr sz="2400" spc="-10" dirty="0">
                <a:solidFill>
                  <a:srgbClr val="9A0033"/>
                </a:solidFill>
                <a:latin typeface="Arial"/>
                <a:cs typeface="Arial"/>
              </a:rPr>
              <a:t> </a:t>
            </a:r>
            <a:r>
              <a:rPr sz="2400" spc="-5" dirty="0">
                <a:solidFill>
                  <a:srgbClr val="9A0033"/>
                </a:solidFill>
                <a:latin typeface="Arial"/>
                <a:cs typeface="Arial"/>
              </a:rPr>
              <a:t>far greater</a:t>
            </a:r>
            <a:r>
              <a:rPr sz="2400" spc="10" dirty="0">
                <a:solidFill>
                  <a:srgbClr val="9A0033"/>
                </a:solidFill>
                <a:latin typeface="Arial"/>
                <a:cs typeface="Arial"/>
              </a:rPr>
              <a:t> </a:t>
            </a:r>
            <a:r>
              <a:rPr sz="2400" spc="-5" dirty="0">
                <a:solidFill>
                  <a:srgbClr val="9A0033"/>
                </a:solidFill>
                <a:latin typeface="Arial"/>
                <a:cs typeface="Arial"/>
              </a:rPr>
              <a:t>than</a:t>
            </a:r>
            <a:r>
              <a:rPr sz="2400" spc="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positive</a:t>
            </a:r>
            <a:r>
              <a:rPr sz="2400" spc="5" dirty="0">
                <a:solidFill>
                  <a:srgbClr val="9A0033"/>
                </a:solidFill>
                <a:latin typeface="Arial"/>
                <a:cs typeface="Arial"/>
              </a:rPr>
              <a:t> </a:t>
            </a:r>
            <a:r>
              <a:rPr sz="2400" spc="-15" dirty="0">
                <a:solidFill>
                  <a:srgbClr val="9A0033"/>
                </a:solidFill>
                <a:latin typeface="Arial"/>
                <a:cs typeface="Arial"/>
              </a:rPr>
              <a:t>effect </a:t>
            </a:r>
            <a:r>
              <a:rPr sz="2400" spc="-655" dirty="0">
                <a:solidFill>
                  <a:srgbClr val="9A0033"/>
                </a:solidFill>
                <a:latin typeface="Arial"/>
                <a:cs typeface="Arial"/>
              </a:rPr>
              <a:t> </a:t>
            </a:r>
            <a:r>
              <a:rPr sz="2400" spc="-5" dirty="0">
                <a:solidFill>
                  <a:srgbClr val="9A0033"/>
                </a:solidFill>
                <a:latin typeface="Arial"/>
                <a:cs typeface="Arial"/>
              </a:rPr>
              <a:t>of</a:t>
            </a:r>
            <a:r>
              <a:rPr sz="2400" spc="-10" dirty="0">
                <a:solidFill>
                  <a:srgbClr val="9A0033"/>
                </a:solidFill>
                <a:latin typeface="Arial"/>
                <a:cs typeface="Arial"/>
              </a:rPr>
              <a:t> </a:t>
            </a:r>
            <a:r>
              <a:rPr sz="2400" spc="-5" dirty="0">
                <a:solidFill>
                  <a:srgbClr val="9A0033"/>
                </a:solidFill>
                <a:latin typeface="Arial"/>
                <a:cs typeface="Arial"/>
              </a:rPr>
              <a:t>satisfied</a:t>
            </a:r>
            <a:r>
              <a:rPr sz="2400" spc="10" dirty="0">
                <a:solidFill>
                  <a:srgbClr val="9A0033"/>
                </a:solidFill>
                <a:latin typeface="Arial"/>
                <a:cs typeface="Arial"/>
              </a:rPr>
              <a:t> </a:t>
            </a:r>
            <a:r>
              <a:rPr sz="2400" spc="-5" dirty="0">
                <a:solidFill>
                  <a:srgbClr val="9A0033"/>
                </a:solidFill>
                <a:latin typeface="Arial"/>
                <a:cs typeface="Arial"/>
              </a:rPr>
              <a:t>customers.</a:t>
            </a:r>
            <a:endParaRPr sz="2400">
              <a:latin typeface="Arial"/>
              <a:cs typeface="Arial"/>
            </a:endParaRPr>
          </a:p>
          <a:p>
            <a:pPr marL="646430" marR="521334" lvl="1" indent="-297180">
              <a:lnSpc>
                <a:spcPct val="100000"/>
              </a:lnSpc>
              <a:spcBef>
                <a:spcPts val="1010"/>
              </a:spcBef>
              <a:buChar char="–"/>
              <a:tabLst>
                <a:tab pos="646430" algn="l"/>
                <a:tab pos="647065" algn="l"/>
              </a:tabLst>
            </a:pPr>
            <a:r>
              <a:rPr sz="2400" spc="-5" dirty="0">
                <a:solidFill>
                  <a:srgbClr val="9A0033"/>
                </a:solidFill>
                <a:latin typeface="Arial"/>
                <a:cs typeface="Arial"/>
              </a:rPr>
              <a:t>Every customer has </a:t>
            </a:r>
            <a:r>
              <a:rPr sz="2400" dirty="0">
                <a:solidFill>
                  <a:srgbClr val="9A0033"/>
                </a:solidFill>
                <a:latin typeface="Arial"/>
                <a:cs typeface="Arial"/>
              </a:rPr>
              <a:t>a </a:t>
            </a:r>
            <a:r>
              <a:rPr sz="2400" spc="-5" dirty="0">
                <a:solidFill>
                  <a:srgbClr val="9A0033"/>
                </a:solidFill>
                <a:latin typeface="Arial"/>
                <a:cs typeface="Arial"/>
              </a:rPr>
              <a:t>unique set of performance </a:t>
            </a:r>
            <a:r>
              <a:rPr sz="2400" spc="-655" dirty="0">
                <a:solidFill>
                  <a:srgbClr val="9A0033"/>
                </a:solidFill>
                <a:latin typeface="Arial"/>
                <a:cs typeface="Arial"/>
              </a:rPr>
              <a:t> </a:t>
            </a:r>
            <a:r>
              <a:rPr sz="2400" spc="-5" dirty="0">
                <a:solidFill>
                  <a:srgbClr val="9A0033"/>
                </a:solidFill>
                <a:latin typeface="Arial"/>
                <a:cs typeface="Arial"/>
              </a:rPr>
              <a:t>expectations</a:t>
            </a:r>
            <a:r>
              <a:rPr sz="2400" dirty="0">
                <a:solidFill>
                  <a:srgbClr val="9A0033"/>
                </a:solidFill>
                <a:latin typeface="Arial"/>
                <a:cs typeface="Arial"/>
              </a:rPr>
              <a:t> </a:t>
            </a:r>
            <a:r>
              <a:rPr sz="2400" spc="-5" dirty="0">
                <a:solidFill>
                  <a:srgbClr val="9A0033"/>
                </a:solidFill>
                <a:latin typeface="Arial"/>
                <a:cs typeface="Arial"/>
              </a:rPr>
              <a:t>and met-performance</a:t>
            </a:r>
            <a:r>
              <a:rPr sz="2400" spc="5" dirty="0">
                <a:solidFill>
                  <a:srgbClr val="9A0033"/>
                </a:solidFill>
                <a:latin typeface="Arial"/>
                <a:cs typeface="Arial"/>
              </a:rPr>
              <a:t> </a:t>
            </a:r>
            <a:r>
              <a:rPr sz="2400" spc="-5" dirty="0">
                <a:solidFill>
                  <a:srgbClr val="9A0033"/>
                </a:solidFill>
                <a:latin typeface="Arial"/>
                <a:cs typeface="Arial"/>
              </a:rPr>
              <a:t>perceptions.</a:t>
            </a:r>
            <a:endParaRPr sz="2400">
              <a:latin typeface="Arial"/>
              <a:cs typeface="Arial"/>
            </a:endParaRPr>
          </a:p>
          <a:p>
            <a:pPr marL="646430" lvl="1" indent="-297815">
              <a:lnSpc>
                <a:spcPct val="100000"/>
              </a:lnSpc>
              <a:spcBef>
                <a:spcPts val="1010"/>
              </a:spcBef>
              <a:buChar char="–"/>
              <a:tabLst>
                <a:tab pos="646430" algn="l"/>
                <a:tab pos="647065" algn="l"/>
              </a:tabLst>
            </a:pPr>
            <a:r>
              <a:rPr sz="2400" spc="-5" dirty="0">
                <a:solidFill>
                  <a:srgbClr val="9A0033"/>
                </a:solidFill>
                <a:latin typeface="Arial"/>
                <a:cs typeface="Arial"/>
              </a:rPr>
              <a:t>Satisfaction</a:t>
            </a:r>
            <a:r>
              <a:rPr sz="2400" spc="-10" dirty="0">
                <a:solidFill>
                  <a:srgbClr val="9A0033"/>
                </a:solidFill>
                <a:latin typeface="Arial"/>
                <a:cs typeface="Arial"/>
              </a:rPr>
              <a:t> </a:t>
            </a:r>
            <a:r>
              <a:rPr sz="2400" spc="-5" dirty="0">
                <a:solidFill>
                  <a:srgbClr val="9A0033"/>
                </a:solidFill>
                <a:latin typeface="Arial"/>
                <a:cs typeface="Arial"/>
              </a:rPr>
              <a:t>is</a:t>
            </a:r>
            <a:r>
              <a:rPr sz="2400" spc="-20" dirty="0">
                <a:solidFill>
                  <a:srgbClr val="9A0033"/>
                </a:solidFill>
                <a:latin typeface="Arial"/>
                <a:cs typeface="Arial"/>
              </a:rPr>
              <a:t> </a:t>
            </a:r>
            <a:r>
              <a:rPr sz="2400" dirty="0">
                <a:solidFill>
                  <a:srgbClr val="9A0033"/>
                </a:solidFill>
                <a:latin typeface="Arial"/>
                <a:cs typeface="Arial"/>
              </a:rPr>
              <a:t>a</a:t>
            </a:r>
            <a:r>
              <a:rPr sz="2400" spc="-20" dirty="0">
                <a:solidFill>
                  <a:srgbClr val="9A0033"/>
                </a:solidFill>
                <a:latin typeface="Arial"/>
                <a:cs typeface="Arial"/>
              </a:rPr>
              <a:t> </a:t>
            </a:r>
            <a:r>
              <a:rPr sz="2400" spc="-5" dirty="0">
                <a:solidFill>
                  <a:srgbClr val="9A0033"/>
                </a:solidFill>
                <a:latin typeface="Arial"/>
                <a:cs typeface="Arial"/>
              </a:rPr>
              <a:t>perceptual</a:t>
            </a:r>
            <a:r>
              <a:rPr sz="2400" spc="10" dirty="0">
                <a:solidFill>
                  <a:srgbClr val="9A0033"/>
                </a:solidFill>
                <a:latin typeface="Arial"/>
                <a:cs typeface="Arial"/>
              </a:rPr>
              <a:t> </a:t>
            </a:r>
            <a:r>
              <a:rPr sz="2400" spc="-5" dirty="0">
                <a:solidFill>
                  <a:srgbClr val="9A0033"/>
                </a:solidFill>
                <a:latin typeface="Arial"/>
                <a:cs typeface="Arial"/>
              </a:rPr>
              <a:t>relationship:</a:t>
            </a:r>
            <a:endParaRPr sz="2400">
              <a:latin typeface="Arial"/>
              <a:cs typeface="Arial"/>
            </a:endParaRPr>
          </a:p>
          <a:p>
            <a:pPr marL="1841500" marR="2746375">
              <a:lnSpc>
                <a:spcPct val="100000"/>
              </a:lnSpc>
              <a:spcBef>
                <a:spcPts val="1005"/>
              </a:spcBef>
            </a:pPr>
            <a:r>
              <a:rPr sz="2400" u="heavy" spc="-5" dirty="0">
                <a:solidFill>
                  <a:srgbClr val="9A0033"/>
                </a:solidFill>
                <a:uFill>
                  <a:solidFill>
                    <a:srgbClr val="990033"/>
                  </a:solidFill>
                </a:uFill>
                <a:latin typeface="Arial"/>
                <a:cs typeface="Arial"/>
              </a:rPr>
              <a:t>Perceived</a:t>
            </a:r>
            <a:r>
              <a:rPr sz="2400" u="heavy" spc="-70" dirty="0">
                <a:solidFill>
                  <a:srgbClr val="9A0033"/>
                </a:solidFill>
                <a:uFill>
                  <a:solidFill>
                    <a:srgbClr val="990033"/>
                  </a:solidFill>
                </a:uFill>
                <a:latin typeface="Arial"/>
                <a:cs typeface="Arial"/>
              </a:rPr>
              <a:t> </a:t>
            </a:r>
            <a:r>
              <a:rPr sz="2400" u="heavy" spc="-5" dirty="0">
                <a:solidFill>
                  <a:srgbClr val="9A0033"/>
                </a:solidFill>
                <a:uFill>
                  <a:solidFill>
                    <a:srgbClr val="990033"/>
                  </a:solidFill>
                </a:uFill>
                <a:latin typeface="Arial"/>
                <a:cs typeface="Arial"/>
              </a:rPr>
              <a:t>performance </a:t>
            </a:r>
            <a:r>
              <a:rPr sz="2400" spc="-650" dirty="0">
                <a:solidFill>
                  <a:srgbClr val="9A0033"/>
                </a:solidFill>
                <a:latin typeface="Arial"/>
                <a:cs typeface="Arial"/>
              </a:rPr>
              <a:t> </a:t>
            </a:r>
            <a:r>
              <a:rPr sz="2400" spc="-5" dirty="0">
                <a:solidFill>
                  <a:srgbClr val="9A0033"/>
                </a:solidFill>
                <a:latin typeface="Arial"/>
                <a:cs typeface="Arial"/>
              </a:rPr>
              <a:t>Expected</a:t>
            </a:r>
            <a:r>
              <a:rPr sz="2400" spc="-40" dirty="0">
                <a:solidFill>
                  <a:srgbClr val="9A0033"/>
                </a:solidFill>
                <a:latin typeface="Arial"/>
                <a:cs typeface="Arial"/>
              </a:rPr>
              <a:t> </a:t>
            </a:r>
            <a:r>
              <a:rPr sz="2400" spc="-5" dirty="0">
                <a:solidFill>
                  <a:srgbClr val="9A0033"/>
                </a:solidFill>
                <a:latin typeface="Arial"/>
                <a:cs typeface="Arial"/>
              </a:rPr>
              <a:t>performance</a:t>
            </a:r>
            <a:endParaRPr sz="2400">
              <a:latin typeface="Arial"/>
              <a:cs typeface="Arial"/>
            </a:endParaRPr>
          </a:p>
          <a:p>
            <a:pPr marL="646430" marR="161290" lvl="1" indent="-297180">
              <a:lnSpc>
                <a:spcPct val="100000"/>
              </a:lnSpc>
              <a:spcBef>
                <a:spcPts val="1010"/>
              </a:spcBef>
              <a:buChar char="–"/>
              <a:tabLst>
                <a:tab pos="646430" algn="l"/>
                <a:tab pos="647065" algn="l"/>
              </a:tabLst>
            </a:pPr>
            <a:r>
              <a:rPr sz="2400" spc="-5" dirty="0">
                <a:solidFill>
                  <a:srgbClr val="9A0033"/>
                </a:solidFill>
                <a:latin typeface="Arial"/>
                <a:cs typeface="Arial"/>
              </a:rPr>
              <a:t>Project</a:t>
            </a:r>
            <a:r>
              <a:rPr sz="2400" spc="-15" dirty="0">
                <a:solidFill>
                  <a:srgbClr val="9A0033"/>
                </a:solidFill>
                <a:latin typeface="Arial"/>
                <a:cs typeface="Arial"/>
              </a:rPr>
              <a:t> </a:t>
            </a:r>
            <a:r>
              <a:rPr sz="2400" spc="-5" dirty="0">
                <a:solidFill>
                  <a:srgbClr val="9A0033"/>
                </a:solidFill>
                <a:latin typeface="Arial"/>
                <a:cs typeface="Arial"/>
              </a:rPr>
              <a:t>managers</a:t>
            </a:r>
            <a:r>
              <a:rPr sz="2400" spc="10" dirty="0">
                <a:solidFill>
                  <a:srgbClr val="9A0033"/>
                </a:solidFill>
                <a:latin typeface="Arial"/>
                <a:cs typeface="Arial"/>
              </a:rPr>
              <a:t> </a:t>
            </a:r>
            <a:r>
              <a:rPr sz="2400" spc="-5" dirty="0">
                <a:solidFill>
                  <a:srgbClr val="9A0033"/>
                </a:solidFill>
                <a:latin typeface="Arial"/>
                <a:cs typeface="Arial"/>
              </a:rPr>
              <a:t>must</a:t>
            </a:r>
            <a:r>
              <a:rPr sz="2400" spc="-10" dirty="0">
                <a:solidFill>
                  <a:srgbClr val="9A0033"/>
                </a:solidFill>
                <a:latin typeface="Arial"/>
                <a:cs typeface="Arial"/>
              </a:rPr>
              <a:t> </a:t>
            </a:r>
            <a:r>
              <a:rPr sz="2400" spc="-5" dirty="0">
                <a:solidFill>
                  <a:srgbClr val="9A0033"/>
                </a:solidFill>
                <a:latin typeface="Arial"/>
                <a:cs typeface="Arial"/>
              </a:rPr>
              <a:t>be</a:t>
            </a:r>
            <a:r>
              <a:rPr sz="2400" spc="-15" dirty="0">
                <a:solidFill>
                  <a:srgbClr val="9A0033"/>
                </a:solidFill>
                <a:latin typeface="Arial"/>
                <a:cs typeface="Arial"/>
              </a:rPr>
              <a:t> </a:t>
            </a:r>
            <a:r>
              <a:rPr sz="2400" spc="-5" dirty="0">
                <a:solidFill>
                  <a:srgbClr val="9A0033"/>
                </a:solidFill>
                <a:latin typeface="Arial"/>
                <a:cs typeface="Arial"/>
              </a:rPr>
              <a:t>skilled</a:t>
            </a:r>
            <a:r>
              <a:rPr sz="2400" spc="5" dirty="0">
                <a:solidFill>
                  <a:srgbClr val="9A0033"/>
                </a:solidFill>
                <a:latin typeface="Arial"/>
                <a:cs typeface="Arial"/>
              </a:rPr>
              <a:t> </a:t>
            </a:r>
            <a:r>
              <a:rPr sz="2400" spc="-5" dirty="0">
                <a:solidFill>
                  <a:srgbClr val="9A0033"/>
                </a:solidFill>
                <a:latin typeface="Arial"/>
                <a:cs typeface="Arial"/>
              </a:rPr>
              <a:t>at</a:t>
            </a:r>
            <a:r>
              <a:rPr sz="2400" spc="-10" dirty="0">
                <a:solidFill>
                  <a:srgbClr val="9A0033"/>
                </a:solidFill>
                <a:latin typeface="Arial"/>
                <a:cs typeface="Arial"/>
              </a:rPr>
              <a:t> </a:t>
            </a:r>
            <a:r>
              <a:rPr sz="2400" spc="-5" dirty="0">
                <a:solidFill>
                  <a:srgbClr val="9A0033"/>
                </a:solidFill>
                <a:latin typeface="Arial"/>
                <a:cs typeface="Arial"/>
              </a:rPr>
              <a:t>managing</a:t>
            </a:r>
            <a:r>
              <a:rPr sz="2400" spc="15" dirty="0">
                <a:solidFill>
                  <a:srgbClr val="9A0033"/>
                </a:solidFill>
                <a:latin typeface="Arial"/>
                <a:cs typeface="Arial"/>
              </a:rPr>
              <a:t> </a:t>
            </a:r>
            <a:r>
              <a:rPr sz="2400" spc="-5" dirty="0">
                <a:solidFill>
                  <a:srgbClr val="9A0033"/>
                </a:solidFill>
                <a:latin typeface="Arial"/>
                <a:cs typeface="Arial"/>
              </a:rPr>
              <a:t>both </a:t>
            </a:r>
            <a:r>
              <a:rPr sz="2400" spc="-650" dirty="0">
                <a:solidFill>
                  <a:srgbClr val="9A0033"/>
                </a:solidFill>
                <a:latin typeface="Arial"/>
                <a:cs typeface="Arial"/>
              </a:rPr>
              <a:t> </a:t>
            </a:r>
            <a:r>
              <a:rPr sz="2400" spc="-5" dirty="0">
                <a:solidFill>
                  <a:srgbClr val="9A0033"/>
                </a:solidFill>
                <a:latin typeface="Arial"/>
                <a:cs typeface="Arial"/>
              </a:rPr>
              <a:t>customer</a:t>
            </a:r>
            <a:r>
              <a:rPr sz="2400" spc="5" dirty="0">
                <a:solidFill>
                  <a:srgbClr val="9A0033"/>
                </a:solidFill>
                <a:latin typeface="Arial"/>
                <a:cs typeface="Arial"/>
              </a:rPr>
              <a:t> </a:t>
            </a:r>
            <a:r>
              <a:rPr sz="2400" spc="-5" dirty="0">
                <a:solidFill>
                  <a:srgbClr val="9A0033"/>
                </a:solidFill>
                <a:latin typeface="Arial"/>
                <a:cs typeface="Arial"/>
              </a:rPr>
              <a:t>expectations</a:t>
            </a:r>
            <a:r>
              <a:rPr sz="2400" spc="20"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5" dirty="0">
                <a:solidFill>
                  <a:srgbClr val="9A0033"/>
                </a:solidFill>
                <a:latin typeface="Arial"/>
                <a:cs typeface="Arial"/>
              </a:rPr>
              <a:t>perceptions.</a:t>
            </a:r>
            <a:endParaRPr sz="2400">
              <a:latin typeface="Arial"/>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24305" y="697230"/>
            <a:ext cx="8212455" cy="1238250"/>
            <a:chOff x="924305" y="697230"/>
            <a:chExt cx="8212455" cy="1238250"/>
          </a:xfrm>
        </p:grpSpPr>
        <p:pic>
          <p:nvPicPr>
            <p:cNvPr id="3" name="object 3"/>
            <p:cNvPicPr/>
            <p:nvPr/>
          </p:nvPicPr>
          <p:blipFill>
            <a:blip r:embed="rId2" cstate="print"/>
            <a:stretch>
              <a:fillRect/>
            </a:stretch>
          </p:blipFill>
          <p:spPr>
            <a:xfrm>
              <a:off x="1016569" y="1930146"/>
              <a:ext cx="8023801" cy="761"/>
            </a:xfrm>
            <a:prstGeom prst="rect">
              <a:avLst/>
            </a:prstGeom>
          </p:spPr>
        </p:pic>
        <p:pic>
          <p:nvPicPr>
            <p:cNvPr id="4" name="object 4"/>
            <p:cNvPicPr/>
            <p:nvPr/>
          </p:nvPicPr>
          <p:blipFill>
            <a:blip r:embed="rId3" cstate="print"/>
            <a:stretch>
              <a:fillRect/>
            </a:stretch>
          </p:blipFill>
          <p:spPr>
            <a:xfrm>
              <a:off x="924305" y="697230"/>
              <a:ext cx="8212074" cy="1233677"/>
            </a:xfrm>
            <a:prstGeom prst="rect">
              <a:avLst/>
            </a:prstGeom>
          </p:spPr>
        </p:pic>
        <p:sp>
          <p:nvSpPr>
            <p:cNvPr id="5" name="object 5"/>
            <p:cNvSpPr/>
            <p:nvPr/>
          </p:nvSpPr>
          <p:spPr>
            <a:xfrm>
              <a:off x="924305" y="697230"/>
              <a:ext cx="8212455" cy="1238250"/>
            </a:xfrm>
            <a:custGeom>
              <a:avLst/>
              <a:gdLst/>
              <a:ahLst/>
              <a:cxnLst/>
              <a:rect l="l" t="t" r="r" b="b"/>
              <a:pathLst>
                <a:path w="8212455" h="1238250">
                  <a:moveTo>
                    <a:pt x="8212074" y="1142237"/>
                  </a:moveTo>
                  <a:lnTo>
                    <a:pt x="8212074" y="96011"/>
                  </a:lnTo>
                  <a:lnTo>
                    <a:pt x="8211311" y="86105"/>
                  </a:lnTo>
                  <a:lnTo>
                    <a:pt x="8199091" y="47869"/>
                  </a:lnTo>
                  <a:lnTo>
                    <a:pt x="8155409" y="8539"/>
                  </a:lnTo>
                  <a:lnTo>
                    <a:pt x="8116824" y="58"/>
                  </a:lnTo>
                  <a:lnTo>
                    <a:pt x="96012" y="0"/>
                  </a:lnTo>
                  <a:lnTo>
                    <a:pt x="65999" y="4908"/>
                  </a:lnTo>
                  <a:lnTo>
                    <a:pt x="17675" y="40399"/>
                  </a:lnTo>
                  <a:lnTo>
                    <a:pt x="1523" y="76961"/>
                  </a:lnTo>
                  <a:lnTo>
                    <a:pt x="0" y="96011"/>
                  </a:lnTo>
                  <a:lnTo>
                    <a:pt x="0" y="1142237"/>
                  </a:lnTo>
                  <a:lnTo>
                    <a:pt x="7620" y="1179575"/>
                  </a:lnTo>
                  <a:lnTo>
                    <a:pt x="9144" y="1182744"/>
                  </a:lnTo>
                  <a:lnTo>
                    <a:pt x="9144" y="96011"/>
                  </a:lnTo>
                  <a:lnTo>
                    <a:pt x="9906" y="86867"/>
                  </a:lnTo>
                  <a:lnTo>
                    <a:pt x="26793" y="44376"/>
                  </a:lnTo>
                  <a:lnTo>
                    <a:pt x="63416" y="15779"/>
                  </a:lnTo>
                  <a:lnTo>
                    <a:pt x="8125206" y="9905"/>
                  </a:lnTo>
                  <a:lnTo>
                    <a:pt x="8133588" y="11429"/>
                  </a:lnTo>
                  <a:lnTo>
                    <a:pt x="8180460" y="38228"/>
                  </a:lnTo>
                  <a:lnTo>
                    <a:pt x="8202168" y="87629"/>
                  </a:lnTo>
                  <a:lnTo>
                    <a:pt x="8202930" y="96011"/>
                  </a:lnTo>
                  <a:lnTo>
                    <a:pt x="8202930" y="1182961"/>
                  </a:lnTo>
                  <a:lnTo>
                    <a:pt x="8204086" y="1181201"/>
                  </a:lnTo>
                  <a:lnTo>
                    <a:pt x="8211311" y="1152143"/>
                  </a:lnTo>
                  <a:lnTo>
                    <a:pt x="8212074" y="1142237"/>
                  </a:lnTo>
                  <a:close/>
                </a:path>
                <a:path w="8212455" h="1238250">
                  <a:moveTo>
                    <a:pt x="8202930" y="1182961"/>
                  </a:moveTo>
                  <a:lnTo>
                    <a:pt x="8202930" y="1142237"/>
                  </a:lnTo>
                  <a:lnTo>
                    <a:pt x="8202168" y="1151381"/>
                  </a:lnTo>
                  <a:lnTo>
                    <a:pt x="8200644" y="1159763"/>
                  </a:lnTo>
                  <a:lnTo>
                    <a:pt x="8174316" y="1206431"/>
                  </a:lnTo>
                  <a:lnTo>
                    <a:pt x="8125206" y="1228343"/>
                  </a:lnTo>
                  <a:lnTo>
                    <a:pt x="96012" y="1229105"/>
                  </a:lnTo>
                  <a:lnTo>
                    <a:pt x="68246" y="1224195"/>
                  </a:lnTo>
                  <a:lnTo>
                    <a:pt x="26060" y="1193058"/>
                  </a:lnTo>
                  <a:lnTo>
                    <a:pt x="9906" y="1150619"/>
                  </a:lnTo>
                  <a:lnTo>
                    <a:pt x="9144" y="1142237"/>
                  </a:lnTo>
                  <a:lnTo>
                    <a:pt x="9144" y="1182744"/>
                  </a:lnTo>
                  <a:lnTo>
                    <a:pt x="35052" y="1216151"/>
                  </a:lnTo>
                  <a:lnTo>
                    <a:pt x="72504" y="1235354"/>
                  </a:lnTo>
                  <a:lnTo>
                    <a:pt x="96012" y="1238249"/>
                  </a:lnTo>
                  <a:lnTo>
                    <a:pt x="8116824" y="1238249"/>
                  </a:lnTo>
                  <a:lnTo>
                    <a:pt x="8125968" y="1237487"/>
                  </a:lnTo>
                  <a:lnTo>
                    <a:pt x="8135874" y="1235963"/>
                  </a:lnTo>
                  <a:lnTo>
                    <a:pt x="8163959" y="1225487"/>
                  </a:lnTo>
                  <a:lnTo>
                    <a:pt x="8187499" y="1206441"/>
                  </a:lnTo>
                  <a:lnTo>
                    <a:pt x="8202930" y="118296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2751073" y="843026"/>
            <a:ext cx="4558030" cy="879475"/>
          </a:xfrm>
          <a:prstGeom prst="rect">
            <a:avLst/>
          </a:prstGeom>
        </p:spPr>
        <p:txBody>
          <a:bodyPr vert="horz" wrap="square" lIns="0" tIns="12700" rIns="0" bIns="0" rtlCol="0">
            <a:spAutoFit/>
          </a:bodyPr>
          <a:lstStyle/>
          <a:p>
            <a:pPr marL="338455" marR="5080" indent="-326390">
              <a:lnSpc>
                <a:spcPct val="100000"/>
              </a:lnSpc>
              <a:spcBef>
                <a:spcPts val="100"/>
              </a:spcBef>
            </a:pPr>
            <a:r>
              <a:rPr sz="2800" dirty="0"/>
              <a:t>The</a:t>
            </a:r>
            <a:r>
              <a:rPr sz="2800" spc="-40" dirty="0"/>
              <a:t> </a:t>
            </a:r>
            <a:r>
              <a:rPr sz="2800" dirty="0"/>
              <a:t>Met-Expectations</a:t>
            </a:r>
            <a:r>
              <a:rPr sz="2800" spc="-35" dirty="0"/>
              <a:t> </a:t>
            </a:r>
            <a:r>
              <a:rPr sz="2800" dirty="0"/>
              <a:t>Model </a:t>
            </a:r>
            <a:r>
              <a:rPr sz="2800" spc="-765" dirty="0"/>
              <a:t> </a:t>
            </a:r>
            <a:r>
              <a:rPr sz="2800" dirty="0"/>
              <a:t>of</a:t>
            </a:r>
            <a:r>
              <a:rPr sz="2800" spc="-15" dirty="0"/>
              <a:t> </a:t>
            </a:r>
            <a:r>
              <a:rPr sz="2800" spc="-5" dirty="0"/>
              <a:t>Customer</a:t>
            </a:r>
            <a:r>
              <a:rPr sz="2800" spc="-15" dirty="0"/>
              <a:t> </a:t>
            </a:r>
            <a:r>
              <a:rPr sz="2800" dirty="0"/>
              <a:t>Satisfaction</a:t>
            </a:r>
            <a:endParaRPr sz="2800"/>
          </a:p>
        </p:txBody>
      </p:sp>
      <p:sp>
        <p:nvSpPr>
          <p:cNvPr id="7" name="object 7"/>
          <p:cNvSpPr txBox="1"/>
          <p:nvPr/>
        </p:nvSpPr>
        <p:spPr>
          <a:xfrm>
            <a:off x="8123173" y="6474967"/>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12.5</a:t>
            </a:r>
            <a:endParaRPr sz="1200">
              <a:latin typeface="Arial"/>
              <a:cs typeface="Arial"/>
            </a:endParaRPr>
          </a:p>
        </p:txBody>
      </p:sp>
      <p:sp>
        <p:nvSpPr>
          <p:cNvPr id="8" name="object 8"/>
          <p:cNvSpPr/>
          <p:nvPr/>
        </p:nvSpPr>
        <p:spPr>
          <a:xfrm>
            <a:off x="1111758" y="3093720"/>
            <a:ext cx="1919605" cy="0"/>
          </a:xfrm>
          <a:custGeom>
            <a:avLst/>
            <a:gdLst/>
            <a:ahLst/>
            <a:cxnLst/>
            <a:rect l="l" t="t" r="r" b="b"/>
            <a:pathLst>
              <a:path w="1919605">
                <a:moveTo>
                  <a:pt x="0" y="0"/>
                </a:moveTo>
                <a:lnTo>
                  <a:pt x="1919477" y="0"/>
                </a:lnTo>
              </a:path>
            </a:pathLst>
          </a:custGeom>
          <a:ln w="12700">
            <a:solidFill>
              <a:srgbClr val="000000"/>
            </a:solidFill>
          </a:ln>
        </p:spPr>
        <p:txBody>
          <a:bodyPr wrap="square" lIns="0" tIns="0" rIns="0" bIns="0" rtlCol="0"/>
          <a:lstStyle/>
          <a:p>
            <a:endParaRPr/>
          </a:p>
        </p:txBody>
      </p:sp>
      <p:sp>
        <p:nvSpPr>
          <p:cNvPr id="9" name="object 9"/>
          <p:cNvSpPr/>
          <p:nvPr/>
        </p:nvSpPr>
        <p:spPr>
          <a:xfrm>
            <a:off x="3383279" y="3093720"/>
            <a:ext cx="3200400" cy="0"/>
          </a:xfrm>
          <a:custGeom>
            <a:avLst/>
            <a:gdLst/>
            <a:ahLst/>
            <a:cxnLst/>
            <a:rect l="l" t="t" r="r" b="b"/>
            <a:pathLst>
              <a:path w="3200400">
                <a:moveTo>
                  <a:pt x="0" y="0"/>
                </a:moveTo>
                <a:lnTo>
                  <a:pt x="3200400" y="0"/>
                </a:lnTo>
              </a:path>
            </a:pathLst>
          </a:custGeom>
          <a:ln w="12700">
            <a:solidFill>
              <a:srgbClr val="000000"/>
            </a:solidFill>
          </a:ln>
        </p:spPr>
        <p:txBody>
          <a:bodyPr wrap="square" lIns="0" tIns="0" rIns="0" bIns="0" rtlCol="0"/>
          <a:lstStyle/>
          <a:p>
            <a:endParaRPr/>
          </a:p>
        </p:txBody>
      </p:sp>
      <p:sp>
        <p:nvSpPr>
          <p:cNvPr id="10" name="object 10"/>
          <p:cNvSpPr/>
          <p:nvPr/>
        </p:nvSpPr>
        <p:spPr>
          <a:xfrm>
            <a:off x="6950202" y="3093720"/>
            <a:ext cx="1934210" cy="0"/>
          </a:xfrm>
          <a:custGeom>
            <a:avLst/>
            <a:gdLst/>
            <a:ahLst/>
            <a:cxnLst/>
            <a:rect l="l" t="t" r="r" b="b"/>
            <a:pathLst>
              <a:path w="1934209">
                <a:moveTo>
                  <a:pt x="0" y="0"/>
                </a:moveTo>
                <a:lnTo>
                  <a:pt x="1933956" y="0"/>
                </a:lnTo>
              </a:path>
            </a:pathLst>
          </a:custGeom>
          <a:ln w="12700">
            <a:solidFill>
              <a:srgbClr val="000000"/>
            </a:solidFill>
          </a:ln>
        </p:spPr>
        <p:txBody>
          <a:bodyPr wrap="square" lIns="0" tIns="0" rIns="0" bIns="0" rtlCol="0"/>
          <a:lstStyle/>
          <a:p>
            <a:endParaRPr/>
          </a:p>
        </p:txBody>
      </p:sp>
      <p:sp>
        <p:nvSpPr>
          <p:cNvPr id="11" name="object 11"/>
          <p:cNvSpPr txBox="1"/>
          <p:nvPr/>
        </p:nvSpPr>
        <p:spPr>
          <a:xfrm>
            <a:off x="1810766" y="2725927"/>
            <a:ext cx="519430"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0.90</a:t>
            </a:r>
            <a:endParaRPr sz="2000">
              <a:latin typeface="Arial"/>
              <a:cs typeface="Arial"/>
            </a:endParaRPr>
          </a:p>
        </p:txBody>
      </p:sp>
      <p:sp>
        <p:nvSpPr>
          <p:cNvPr id="20" name="object 20"/>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37</a:t>
            </a:fld>
            <a:endParaRPr spc="-5" dirty="0"/>
          </a:p>
        </p:txBody>
      </p:sp>
      <p:sp>
        <p:nvSpPr>
          <p:cNvPr id="12" name="object 12"/>
          <p:cNvSpPr txBox="1"/>
          <p:nvPr/>
        </p:nvSpPr>
        <p:spPr>
          <a:xfrm>
            <a:off x="3119892" y="2924053"/>
            <a:ext cx="173990" cy="330200"/>
          </a:xfrm>
          <a:prstGeom prst="rect">
            <a:avLst/>
          </a:prstGeom>
        </p:spPr>
        <p:txBody>
          <a:bodyPr vert="horz" wrap="square" lIns="0" tIns="12065" rIns="0" bIns="0" rtlCol="0">
            <a:spAutoFit/>
          </a:bodyPr>
          <a:lstStyle/>
          <a:p>
            <a:pPr marL="12700">
              <a:lnSpc>
                <a:spcPct val="100000"/>
              </a:lnSpc>
              <a:spcBef>
                <a:spcPts val="95"/>
              </a:spcBef>
            </a:pPr>
            <a:r>
              <a:rPr sz="2000" b="1" spc="-5" dirty="0">
                <a:latin typeface="Arial"/>
                <a:cs typeface="Arial"/>
              </a:rPr>
              <a:t>=</a:t>
            </a:r>
            <a:endParaRPr sz="2000">
              <a:latin typeface="Arial"/>
              <a:cs typeface="Arial"/>
            </a:endParaRPr>
          </a:p>
        </p:txBody>
      </p:sp>
      <p:sp>
        <p:nvSpPr>
          <p:cNvPr id="13" name="object 13"/>
          <p:cNvSpPr txBox="1"/>
          <p:nvPr/>
        </p:nvSpPr>
        <p:spPr>
          <a:xfrm>
            <a:off x="3566434" y="2725927"/>
            <a:ext cx="2832100"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Perceived</a:t>
            </a:r>
            <a:r>
              <a:rPr sz="2000" b="1" spc="-20" dirty="0">
                <a:latin typeface="Arial"/>
                <a:cs typeface="Arial"/>
              </a:rPr>
              <a:t> </a:t>
            </a:r>
            <a:r>
              <a:rPr sz="2000" b="1" spc="-5" dirty="0">
                <a:latin typeface="Arial"/>
                <a:cs typeface="Arial"/>
              </a:rPr>
              <a:t>performance</a:t>
            </a:r>
            <a:endParaRPr sz="2000">
              <a:latin typeface="Arial"/>
              <a:cs typeface="Arial"/>
            </a:endParaRPr>
          </a:p>
        </p:txBody>
      </p:sp>
      <p:sp>
        <p:nvSpPr>
          <p:cNvPr id="14" name="object 14"/>
          <p:cNvSpPr txBox="1"/>
          <p:nvPr/>
        </p:nvSpPr>
        <p:spPr>
          <a:xfrm>
            <a:off x="6679974" y="2924053"/>
            <a:ext cx="173990" cy="330200"/>
          </a:xfrm>
          <a:prstGeom prst="rect">
            <a:avLst/>
          </a:prstGeom>
        </p:spPr>
        <p:txBody>
          <a:bodyPr vert="horz" wrap="square" lIns="0" tIns="12065" rIns="0" bIns="0" rtlCol="0">
            <a:spAutoFit/>
          </a:bodyPr>
          <a:lstStyle/>
          <a:p>
            <a:pPr marL="12700">
              <a:lnSpc>
                <a:spcPct val="100000"/>
              </a:lnSpc>
              <a:spcBef>
                <a:spcPts val="95"/>
              </a:spcBef>
            </a:pPr>
            <a:r>
              <a:rPr sz="2000" b="1" spc="-5" dirty="0">
                <a:latin typeface="Arial"/>
                <a:cs typeface="Arial"/>
              </a:rPr>
              <a:t>=</a:t>
            </a:r>
            <a:endParaRPr sz="2000">
              <a:latin typeface="Arial"/>
              <a:cs typeface="Arial"/>
            </a:endParaRPr>
          </a:p>
        </p:txBody>
      </p:sp>
      <p:sp>
        <p:nvSpPr>
          <p:cNvPr id="15" name="object 15"/>
          <p:cNvSpPr txBox="1"/>
          <p:nvPr/>
        </p:nvSpPr>
        <p:spPr>
          <a:xfrm>
            <a:off x="7657631" y="2725927"/>
            <a:ext cx="519430"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1.10</a:t>
            </a:r>
            <a:endParaRPr sz="2000">
              <a:latin typeface="Arial"/>
              <a:cs typeface="Arial"/>
            </a:endParaRPr>
          </a:p>
        </p:txBody>
      </p:sp>
      <p:sp>
        <p:nvSpPr>
          <p:cNvPr id="16" name="object 16"/>
          <p:cNvSpPr txBox="1"/>
          <p:nvPr/>
        </p:nvSpPr>
        <p:spPr>
          <a:xfrm>
            <a:off x="1345979" y="3122177"/>
            <a:ext cx="1448435"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Dissatisfied</a:t>
            </a:r>
            <a:endParaRPr sz="2000">
              <a:latin typeface="Arial"/>
              <a:cs typeface="Arial"/>
            </a:endParaRPr>
          </a:p>
        </p:txBody>
      </p:sp>
      <p:sp>
        <p:nvSpPr>
          <p:cNvPr id="17" name="object 17"/>
          <p:cNvSpPr txBox="1"/>
          <p:nvPr/>
        </p:nvSpPr>
        <p:spPr>
          <a:xfrm>
            <a:off x="3600068" y="3122177"/>
            <a:ext cx="2761615"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Expected</a:t>
            </a:r>
            <a:r>
              <a:rPr sz="2000" b="1" spc="-5" dirty="0">
                <a:latin typeface="Arial"/>
                <a:cs typeface="Arial"/>
              </a:rPr>
              <a:t> </a:t>
            </a:r>
            <a:r>
              <a:rPr sz="2000" b="1" spc="-10" dirty="0">
                <a:latin typeface="Arial"/>
                <a:cs typeface="Arial"/>
              </a:rPr>
              <a:t>performance</a:t>
            </a:r>
            <a:endParaRPr sz="2000">
              <a:latin typeface="Arial"/>
              <a:cs typeface="Arial"/>
            </a:endParaRPr>
          </a:p>
        </p:txBody>
      </p:sp>
      <p:sp>
        <p:nvSpPr>
          <p:cNvPr id="18" name="object 18"/>
          <p:cNvSpPr txBox="1"/>
          <p:nvPr/>
        </p:nvSpPr>
        <p:spPr>
          <a:xfrm>
            <a:off x="7084406" y="3122177"/>
            <a:ext cx="1660525" cy="330200"/>
          </a:xfrm>
          <a:prstGeom prst="rect">
            <a:avLst/>
          </a:prstGeom>
        </p:spPr>
        <p:txBody>
          <a:bodyPr vert="horz" wrap="square" lIns="0" tIns="12065" rIns="0" bIns="0" rtlCol="0">
            <a:spAutoFit/>
          </a:bodyPr>
          <a:lstStyle/>
          <a:p>
            <a:pPr marL="12700">
              <a:lnSpc>
                <a:spcPct val="100000"/>
              </a:lnSpc>
              <a:spcBef>
                <a:spcPts val="95"/>
              </a:spcBef>
            </a:pPr>
            <a:r>
              <a:rPr sz="2000" b="1" spc="-35" dirty="0">
                <a:latin typeface="Arial"/>
                <a:cs typeface="Arial"/>
              </a:rPr>
              <a:t>Very</a:t>
            </a:r>
            <a:r>
              <a:rPr sz="2000" b="1" spc="-45" dirty="0">
                <a:latin typeface="Arial"/>
                <a:cs typeface="Arial"/>
              </a:rPr>
              <a:t> </a:t>
            </a:r>
            <a:r>
              <a:rPr sz="2000" b="1" spc="-10" dirty="0">
                <a:latin typeface="Arial"/>
                <a:cs typeface="Arial"/>
              </a:rPr>
              <a:t>satisfied</a:t>
            </a:r>
            <a:endParaRPr sz="2000">
              <a:latin typeface="Arial"/>
              <a:cs typeface="Arial"/>
            </a:endParaRPr>
          </a:p>
        </p:txBody>
      </p:sp>
      <p:sp>
        <p:nvSpPr>
          <p:cNvPr id="19" name="object 19"/>
          <p:cNvSpPr txBox="1"/>
          <p:nvPr/>
        </p:nvSpPr>
        <p:spPr>
          <a:xfrm>
            <a:off x="1204236" y="4004579"/>
            <a:ext cx="7369809" cy="1549400"/>
          </a:xfrm>
          <a:prstGeom prst="rect">
            <a:avLst/>
          </a:prstGeom>
        </p:spPr>
        <p:txBody>
          <a:bodyPr vert="horz" wrap="square" lIns="0" tIns="12065" rIns="0" bIns="0" rtlCol="0">
            <a:spAutoFit/>
          </a:bodyPr>
          <a:lstStyle/>
          <a:p>
            <a:pPr marL="12700" marR="5080">
              <a:lnSpc>
                <a:spcPct val="100000"/>
              </a:lnSpc>
              <a:spcBef>
                <a:spcPts val="95"/>
              </a:spcBef>
            </a:pPr>
            <a:r>
              <a:rPr sz="2000" spc="-5" dirty="0">
                <a:latin typeface="Arial"/>
                <a:cs typeface="Arial"/>
              </a:rPr>
              <a:t>When</a:t>
            </a:r>
            <a:r>
              <a:rPr sz="2000" spc="5" dirty="0">
                <a:latin typeface="Arial"/>
                <a:cs typeface="Arial"/>
              </a:rPr>
              <a:t> </a:t>
            </a:r>
            <a:r>
              <a:rPr sz="2000" spc="-10" dirty="0">
                <a:latin typeface="Arial"/>
                <a:cs typeface="Arial"/>
              </a:rPr>
              <a:t>performance</a:t>
            </a:r>
            <a:r>
              <a:rPr sz="2000" dirty="0">
                <a:latin typeface="Arial"/>
                <a:cs typeface="Arial"/>
              </a:rPr>
              <a:t> </a:t>
            </a:r>
            <a:r>
              <a:rPr sz="2000" spc="-5" dirty="0">
                <a:latin typeface="Arial"/>
                <a:cs typeface="Arial"/>
              </a:rPr>
              <a:t>falls</a:t>
            </a:r>
            <a:r>
              <a:rPr sz="2000" dirty="0">
                <a:latin typeface="Arial"/>
                <a:cs typeface="Arial"/>
              </a:rPr>
              <a:t> </a:t>
            </a:r>
            <a:r>
              <a:rPr sz="2000" spc="-5" dirty="0">
                <a:latin typeface="Arial"/>
                <a:cs typeface="Arial"/>
              </a:rPr>
              <a:t>short of</a:t>
            </a:r>
            <a:r>
              <a:rPr sz="2000" spc="-15" dirty="0">
                <a:latin typeface="Arial"/>
                <a:cs typeface="Arial"/>
              </a:rPr>
              <a:t> </a:t>
            </a:r>
            <a:r>
              <a:rPr sz="2000" spc="-10" dirty="0">
                <a:latin typeface="Arial"/>
                <a:cs typeface="Arial"/>
              </a:rPr>
              <a:t>expectations</a:t>
            </a:r>
            <a:r>
              <a:rPr sz="2000" dirty="0">
                <a:latin typeface="Arial"/>
                <a:cs typeface="Arial"/>
              </a:rPr>
              <a:t> </a:t>
            </a:r>
            <a:r>
              <a:rPr sz="2000" spc="-5" dirty="0">
                <a:latin typeface="Arial"/>
                <a:cs typeface="Arial"/>
              </a:rPr>
              <a:t>(ratio &lt;</a:t>
            </a:r>
            <a:r>
              <a:rPr sz="2000" dirty="0">
                <a:latin typeface="Arial"/>
                <a:cs typeface="Arial"/>
              </a:rPr>
              <a:t> </a:t>
            </a:r>
            <a:r>
              <a:rPr sz="2000" spc="-5" dirty="0">
                <a:latin typeface="Arial"/>
                <a:cs typeface="Arial"/>
              </a:rPr>
              <a:t>1),</a:t>
            </a:r>
            <a:r>
              <a:rPr sz="2000" spc="-15" dirty="0">
                <a:latin typeface="Arial"/>
                <a:cs typeface="Arial"/>
              </a:rPr>
              <a:t> </a:t>
            </a:r>
            <a:r>
              <a:rPr sz="2000" spc="-5" dirty="0">
                <a:latin typeface="Arial"/>
                <a:cs typeface="Arial"/>
              </a:rPr>
              <a:t>the </a:t>
            </a:r>
            <a:r>
              <a:rPr sz="2000" dirty="0">
                <a:latin typeface="Arial"/>
                <a:cs typeface="Arial"/>
              </a:rPr>
              <a:t> </a:t>
            </a:r>
            <a:r>
              <a:rPr sz="2000" spc="-5" dirty="0">
                <a:latin typeface="Arial"/>
                <a:cs typeface="Arial"/>
              </a:rPr>
              <a:t>customer</a:t>
            </a:r>
            <a:r>
              <a:rPr sz="2000" spc="-10" dirty="0">
                <a:latin typeface="Arial"/>
                <a:cs typeface="Arial"/>
              </a:rPr>
              <a:t> </a:t>
            </a:r>
            <a:r>
              <a:rPr sz="2000" spc="-5" dirty="0">
                <a:latin typeface="Arial"/>
                <a:cs typeface="Arial"/>
              </a:rPr>
              <a:t>is</a:t>
            </a:r>
            <a:r>
              <a:rPr sz="2000" spc="15" dirty="0">
                <a:latin typeface="Arial"/>
                <a:cs typeface="Arial"/>
              </a:rPr>
              <a:t> </a:t>
            </a:r>
            <a:r>
              <a:rPr sz="2000" spc="-10" dirty="0">
                <a:latin typeface="Arial"/>
                <a:cs typeface="Arial"/>
              </a:rPr>
              <a:t>dissatisfied.</a:t>
            </a:r>
            <a:r>
              <a:rPr sz="2000" spc="10" dirty="0">
                <a:latin typeface="Arial"/>
                <a:cs typeface="Arial"/>
              </a:rPr>
              <a:t> </a:t>
            </a:r>
            <a:r>
              <a:rPr sz="2000" spc="-5" dirty="0">
                <a:latin typeface="Arial"/>
                <a:cs typeface="Arial"/>
              </a:rPr>
              <a:t>If</a:t>
            </a:r>
            <a:r>
              <a:rPr sz="2000" spc="-15" dirty="0">
                <a:latin typeface="Arial"/>
                <a:cs typeface="Arial"/>
              </a:rPr>
              <a:t> </a:t>
            </a:r>
            <a:r>
              <a:rPr sz="2000" spc="-5" dirty="0">
                <a:latin typeface="Arial"/>
                <a:cs typeface="Arial"/>
              </a:rPr>
              <a:t>the</a:t>
            </a:r>
            <a:r>
              <a:rPr sz="2000" spc="15" dirty="0">
                <a:latin typeface="Arial"/>
                <a:cs typeface="Arial"/>
              </a:rPr>
              <a:t> </a:t>
            </a:r>
            <a:r>
              <a:rPr sz="2000" spc="-10" dirty="0">
                <a:latin typeface="Arial"/>
                <a:cs typeface="Arial"/>
              </a:rPr>
              <a:t>performance</a:t>
            </a:r>
            <a:r>
              <a:rPr sz="2000" spc="10" dirty="0">
                <a:latin typeface="Arial"/>
                <a:cs typeface="Arial"/>
              </a:rPr>
              <a:t> </a:t>
            </a:r>
            <a:r>
              <a:rPr sz="2000" spc="-5" dirty="0">
                <a:latin typeface="Arial"/>
                <a:cs typeface="Arial"/>
              </a:rPr>
              <a:t>matches</a:t>
            </a:r>
            <a:r>
              <a:rPr sz="2000" spc="15" dirty="0">
                <a:latin typeface="Arial"/>
                <a:cs typeface="Arial"/>
              </a:rPr>
              <a:t> </a:t>
            </a:r>
            <a:r>
              <a:rPr sz="2000" spc="-5" dirty="0">
                <a:latin typeface="Arial"/>
                <a:cs typeface="Arial"/>
              </a:rPr>
              <a:t>expectations </a:t>
            </a:r>
            <a:r>
              <a:rPr sz="2000" spc="-540" dirty="0">
                <a:latin typeface="Arial"/>
                <a:cs typeface="Arial"/>
              </a:rPr>
              <a:t> </a:t>
            </a:r>
            <a:r>
              <a:rPr sz="2000" spc="-5" dirty="0">
                <a:latin typeface="Arial"/>
                <a:cs typeface="Arial"/>
              </a:rPr>
              <a:t>(ratio</a:t>
            </a:r>
            <a:r>
              <a:rPr sz="2000" dirty="0">
                <a:latin typeface="Arial"/>
                <a:cs typeface="Arial"/>
              </a:rPr>
              <a:t> </a:t>
            </a:r>
            <a:r>
              <a:rPr sz="2000" spc="-5" dirty="0">
                <a:latin typeface="Arial"/>
                <a:cs typeface="Arial"/>
              </a:rPr>
              <a:t>=</a:t>
            </a:r>
            <a:r>
              <a:rPr sz="2000" dirty="0">
                <a:latin typeface="Arial"/>
                <a:cs typeface="Arial"/>
              </a:rPr>
              <a:t> </a:t>
            </a:r>
            <a:r>
              <a:rPr sz="2000" spc="-5" dirty="0">
                <a:latin typeface="Arial"/>
                <a:cs typeface="Arial"/>
              </a:rPr>
              <a:t>1),</a:t>
            </a:r>
            <a:r>
              <a:rPr sz="2000" dirty="0">
                <a:latin typeface="Arial"/>
                <a:cs typeface="Arial"/>
              </a:rPr>
              <a:t> </a:t>
            </a:r>
            <a:r>
              <a:rPr sz="2000" spc="-5" dirty="0">
                <a:latin typeface="Arial"/>
                <a:cs typeface="Arial"/>
              </a:rPr>
              <a:t>the</a:t>
            </a:r>
            <a:r>
              <a:rPr sz="2000" dirty="0">
                <a:latin typeface="Arial"/>
                <a:cs typeface="Arial"/>
              </a:rPr>
              <a:t> </a:t>
            </a:r>
            <a:r>
              <a:rPr sz="2000" spc="-10" dirty="0">
                <a:latin typeface="Arial"/>
                <a:cs typeface="Arial"/>
              </a:rPr>
              <a:t>customer </a:t>
            </a:r>
            <a:r>
              <a:rPr sz="2000" spc="-5" dirty="0">
                <a:latin typeface="Arial"/>
                <a:cs typeface="Arial"/>
              </a:rPr>
              <a:t>is</a:t>
            </a:r>
            <a:r>
              <a:rPr sz="2000" dirty="0">
                <a:latin typeface="Arial"/>
                <a:cs typeface="Arial"/>
              </a:rPr>
              <a:t> </a:t>
            </a:r>
            <a:r>
              <a:rPr sz="2000" spc="-5" dirty="0">
                <a:latin typeface="Arial"/>
                <a:cs typeface="Arial"/>
              </a:rPr>
              <a:t>satisfied.</a:t>
            </a:r>
            <a:r>
              <a:rPr sz="2000" spc="-10" dirty="0">
                <a:latin typeface="Arial"/>
                <a:cs typeface="Arial"/>
              </a:rPr>
              <a:t> </a:t>
            </a:r>
            <a:r>
              <a:rPr sz="2000" spc="-5" dirty="0">
                <a:latin typeface="Arial"/>
                <a:cs typeface="Arial"/>
              </a:rPr>
              <a:t>If</a:t>
            </a:r>
            <a:r>
              <a:rPr sz="2000" spc="-20" dirty="0">
                <a:latin typeface="Arial"/>
                <a:cs typeface="Arial"/>
              </a:rPr>
              <a:t> </a:t>
            </a:r>
            <a:r>
              <a:rPr sz="2000" spc="-5" dirty="0">
                <a:latin typeface="Arial"/>
                <a:cs typeface="Arial"/>
              </a:rPr>
              <a:t>the</a:t>
            </a:r>
            <a:r>
              <a:rPr sz="2000" spc="5" dirty="0">
                <a:latin typeface="Arial"/>
                <a:cs typeface="Arial"/>
              </a:rPr>
              <a:t> </a:t>
            </a:r>
            <a:r>
              <a:rPr sz="2000" spc="-10" dirty="0">
                <a:latin typeface="Arial"/>
                <a:cs typeface="Arial"/>
              </a:rPr>
              <a:t>performance</a:t>
            </a:r>
            <a:r>
              <a:rPr sz="2000" spc="5" dirty="0">
                <a:latin typeface="Arial"/>
                <a:cs typeface="Arial"/>
              </a:rPr>
              <a:t> </a:t>
            </a:r>
            <a:r>
              <a:rPr sz="2000" spc="-10" dirty="0">
                <a:latin typeface="Arial"/>
                <a:cs typeface="Arial"/>
              </a:rPr>
              <a:t>exceeds </a:t>
            </a:r>
            <a:r>
              <a:rPr sz="2000" spc="-5" dirty="0">
                <a:latin typeface="Arial"/>
                <a:cs typeface="Arial"/>
              </a:rPr>
              <a:t> </a:t>
            </a:r>
            <a:r>
              <a:rPr sz="2000" spc="-10" dirty="0">
                <a:latin typeface="Arial"/>
                <a:cs typeface="Arial"/>
              </a:rPr>
              <a:t>expectations</a:t>
            </a:r>
            <a:r>
              <a:rPr sz="2000" spc="-5" dirty="0">
                <a:latin typeface="Arial"/>
                <a:cs typeface="Arial"/>
              </a:rPr>
              <a:t> (ratio</a:t>
            </a:r>
            <a:r>
              <a:rPr sz="2000" dirty="0">
                <a:latin typeface="Arial"/>
                <a:cs typeface="Arial"/>
              </a:rPr>
              <a:t> </a:t>
            </a:r>
            <a:r>
              <a:rPr sz="2000" spc="-5" dirty="0">
                <a:latin typeface="Arial"/>
                <a:cs typeface="Arial"/>
              </a:rPr>
              <a:t>&gt;</a:t>
            </a:r>
            <a:r>
              <a:rPr sz="2000" dirty="0">
                <a:latin typeface="Arial"/>
                <a:cs typeface="Arial"/>
              </a:rPr>
              <a:t> </a:t>
            </a:r>
            <a:r>
              <a:rPr sz="2000" spc="-5" dirty="0">
                <a:latin typeface="Arial"/>
                <a:cs typeface="Arial"/>
              </a:rPr>
              <a:t>1),</a:t>
            </a:r>
            <a:r>
              <a:rPr sz="2000" spc="-20" dirty="0">
                <a:latin typeface="Arial"/>
                <a:cs typeface="Arial"/>
              </a:rPr>
              <a:t> </a:t>
            </a:r>
            <a:r>
              <a:rPr sz="2000" spc="-5" dirty="0">
                <a:latin typeface="Arial"/>
                <a:cs typeface="Arial"/>
              </a:rPr>
              <a:t>the</a:t>
            </a:r>
            <a:r>
              <a:rPr sz="2000" dirty="0">
                <a:latin typeface="Arial"/>
                <a:cs typeface="Arial"/>
              </a:rPr>
              <a:t> </a:t>
            </a:r>
            <a:r>
              <a:rPr sz="2000" spc="-10" dirty="0">
                <a:latin typeface="Arial"/>
                <a:cs typeface="Arial"/>
              </a:rPr>
              <a:t>customer</a:t>
            </a:r>
            <a:r>
              <a:rPr sz="2000" dirty="0">
                <a:latin typeface="Arial"/>
                <a:cs typeface="Arial"/>
              </a:rPr>
              <a:t> </a:t>
            </a:r>
            <a:r>
              <a:rPr sz="2000" spc="-5" dirty="0">
                <a:latin typeface="Arial"/>
                <a:cs typeface="Arial"/>
              </a:rPr>
              <a:t>is</a:t>
            </a:r>
            <a:r>
              <a:rPr sz="2000" dirty="0">
                <a:latin typeface="Arial"/>
                <a:cs typeface="Arial"/>
              </a:rPr>
              <a:t> </a:t>
            </a:r>
            <a:r>
              <a:rPr sz="2000" spc="-5" dirty="0">
                <a:latin typeface="Arial"/>
                <a:cs typeface="Arial"/>
              </a:rPr>
              <a:t>very </a:t>
            </a:r>
            <a:r>
              <a:rPr sz="2000" spc="-10" dirty="0">
                <a:latin typeface="Arial"/>
                <a:cs typeface="Arial"/>
              </a:rPr>
              <a:t>satisfied</a:t>
            </a:r>
            <a:r>
              <a:rPr sz="2000" dirty="0">
                <a:latin typeface="Arial"/>
                <a:cs typeface="Arial"/>
              </a:rPr>
              <a:t> </a:t>
            </a:r>
            <a:r>
              <a:rPr sz="2000" spc="-5" dirty="0">
                <a:latin typeface="Arial"/>
                <a:cs typeface="Arial"/>
              </a:rPr>
              <a:t>or</a:t>
            </a:r>
            <a:r>
              <a:rPr sz="2000" dirty="0">
                <a:latin typeface="Arial"/>
                <a:cs typeface="Arial"/>
              </a:rPr>
              <a:t> </a:t>
            </a:r>
            <a:r>
              <a:rPr sz="2000" spc="-5" dirty="0">
                <a:latin typeface="Arial"/>
                <a:cs typeface="Arial"/>
              </a:rPr>
              <a:t>even </a:t>
            </a:r>
            <a:r>
              <a:rPr sz="2000" dirty="0">
                <a:latin typeface="Arial"/>
                <a:cs typeface="Arial"/>
              </a:rPr>
              <a:t> </a:t>
            </a:r>
            <a:r>
              <a:rPr sz="2000" spc="-10" dirty="0">
                <a:latin typeface="Arial"/>
                <a:cs typeface="Arial"/>
              </a:rPr>
              <a:t>delighted.</a:t>
            </a:r>
            <a:endParaRPr sz="2000">
              <a:latin typeface="Arial"/>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55496" y="852169"/>
            <a:ext cx="6946265" cy="513080"/>
          </a:xfrm>
          <a:prstGeom prst="rect">
            <a:avLst/>
          </a:prstGeom>
        </p:spPr>
        <p:txBody>
          <a:bodyPr vert="horz" wrap="square" lIns="0" tIns="12065" rIns="0" bIns="0" rtlCol="0">
            <a:spAutoFit/>
          </a:bodyPr>
          <a:lstStyle/>
          <a:p>
            <a:pPr marL="12700">
              <a:lnSpc>
                <a:spcPct val="100000"/>
              </a:lnSpc>
              <a:spcBef>
                <a:spcPts val="95"/>
              </a:spcBef>
            </a:pPr>
            <a:r>
              <a:rPr spc="-10" dirty="0"/>
              <a:t>Managing</a:t>
            </a:r>
            <a:r>
              <a:rPr spc="5" dirty="0"/>
              <a:t> </a:t>
            </a:r>
            <a:r>
              <a:rPr spc="-10" dirty="0"/>
              <a:t>Customer</a:t>
            </a:r>
            <a:r>
              <a:rPr spc="10" dirty="0"/>
              <a:t> </a:t>
            </a:r>
            <a:r>
              <a:rPr spc="-10" dirty="0"/>
              <a:t>Relations</a:t>
            </a:r>
            <a:r>
              <a:rPr spc="10" dirty="0"/>
              <a:t> </a:t>
            </a:r>
            <a:r>
              <a:rPr spc="-10" dirty="0"/>
              <a:t>(cont’d)</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38</a:t>
            </a:fld>
            <a:endParaRPr spc="-5" dirty="0"/>
          </a:p>
        </p:txBody>
      </p:sp>
      <p:sp>
        <p:nvSpPr>
          <p:cNvPr id="3" name="object 3"/>
          <p:cNvSpPr txBox="1"/>
          <p:nvPr/>
        </p:nvSpPr>
        <p:spPr>
          <a:xfrm>
            <a:off x="1069339" y="1569983"/>
            <a:ext cx="7906384" cy="5118735"/>
          </a:xfrm>
          <a:prstGeom prst="rect">
            <a:avLst/>
          </a:prstGeom>
        </p:spPr>
        <p:txBody>
          <a:bodyPr vert="horz" wrap="square" lIns="0" tIns="142240" rIns="0" bIns="0" rtlCol="0">
            <a:spAutoFit/>
          </a:bodyPr>
          <a:lstStyle/>
          <a:p>
            <a:pPr marL="234950" indent="-222885">
              <a:lnSpc>
                <a:spcPct val="100000"/>
              </a:lnSpc>
              <a:spcBef>
                <a:spcPts val="1120"/>
              </a:spcBef>
              <a:buChar char="•"/>
              <a:tabLst>
                <a:tab pos="235585" algn="l"/>
              </a:tabLst>
            </a:pPr>
            <a:r>
              <a:rPr sz="2800" dirty="0">
                <a:solidFill>
                  <a:srgbClr val="33659A"/>
                </a:solidFill>
                <a:latin typeface="Arial"/>
                <a:cs typeface="Arial"/>
              </a:rPr>
              <a:t>Managing</a:t>
            </a:r>
            <a:r>
              <a:rPr sz="2800" spc="-25" dirty="0">
                <a:solidFill>
                  <a:srgbClr val="33659A"/>
                </a:solidFill>
                <a:latin typeface="Arial"/>
                <a:cs typeface="Arial"/>
              </a:rPr>
              <a:t> </a:t>
            </a:r>
            <a:r>
              <a:rPr sz="2800" dirty="0">
                <a:solidFill>
                  <a:srgbClr val="33659A"/>
                </a:solidFill>
                <a:latin typeface="Arial"/>
                <a:cs typeface="Arial"/>
              </a:rPr>
              <a:t>Customer</a:t>
            </a:r>
            <a:r>
              <a:rPr sz="2800" spc="-20" dirty="0">
                <a:solidFill>
                  <a:srgbClr val="33659A"/>
                </a:solidFill>
                <a:latin typeface="Arial"/>
                <a:cs typeface="Arial"/>
              </a:rPr>
              <a:t> </a:t>
            </a:r>
            <a:r>
              <a:rPr sz="2800" dirty="0">
                <a:solidFill>
                  <a:srgbClr val="33659A"/>
                </a:solidFill>
                <a:latin typeface="Arial"/>
                <a:cs typeface="Arial"/>
              </a:rPr>
              <a:t>Expectations</a:t>
            </a:r>
            <a:endParaRPr sz="2800" dirty="0">
              <a:latin typeface="Arial"/>
              <a:cs typeface="Arial"/>
            </a:endParaRPr>
          </a:p>
          <a:p>
            <a:pPr marL="646430" lvl="1" indent="-297815">
              <a:lnSpc>
                <a:spcPct val="100000"/>
              </a:lnSpc>
              <a:spcBef>
                <a:spcPts val="875"/>
              </a:spcBef>
              <a:buChar char="–"/>
              <a:tabLst>
                <a:tab pos="646430" algn="l"/>
                <a:tab pos="647065" algn="l"/>
              </a:tabLst>
            </a:pPr>
            <a:r>
              <a:rPr sz="2400" spc="-5" dirty="0">
                <a:solidFill>
                  <a:srgbClr val="9A0033"/>
                </a:solidFill>
                <a:latin typeface="Arial"/>
                <a:cs typeface="Arial"/>
              </a:rPr>
              <a:t>Don’t</a:t>
            </a:r>
            <a:r>
              <a:rPr sz="2400" dirty="0">
                <a:solidFill>
                  <a:srgbClr val="9A0033"/>
                </a:solidFill>
                <a:latin typeface="Arial"/>
                <a:cs typeface="Arial"/>
              </a:rPr>
              <a:t> </a:t>
            </a:r>
            <a:r>
              <a:rPr sz="2400" spc="-5" dirty="0">
                <a:solidFill>
                  <a:srgbClr val="9A0033"/>
                </a:solidFill>
                <a:latin typeface="Arial"/>
                <a:cs typeface="Arial"/>
              </a:rPr>
              <a:t>oversell</a:t>
            </a:r>
            <a:r>
              <a:rPr sz="2400" spc="10"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5" dirty="0">
                <a:solidFill>
                  <a:srgbClr val="9A0033"/>
                </a:solidFill>
                <a:latin typeface="Arial"/>
                <a:cs typeface="Arial"/>
              </a:rPr>
              <a:t>project;</a:t>
            </a:r>
            <a:r>
              <a:rPr sz="2400" dirty="0">
                <a:solidFill>
                  <a:srgbClr val="9A0033"/>
                </a:solidFill>
                <a:latin typeface="Arial"/>
                <a:cs typeface="Arial"/>
              </a:rPr>
              <a:t> </a:t>
            </a:r>
            <a:r>
              <a:rPr sz="2400" spc="-5" dirty="0">
                <a:solidFill>
                  <a:srgbClr val="9A0033"/>
                </a:solidFill>
                <a:latin typeface="Arial"/>
                <a:cs typeface="Arial"/>
              </a:rPr>
              <a:t>better</a:t>
            </a:r>
            <a:r>
              <a:rPr sz="2400" spc="-1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undersell.</a:t>
            </a:r>
            <a:endParaRPr sz="2400" dirty="0">
              <a:latin typeface="Arial"/>
              <a:cs typeface="Arial"/>
            </a:endParaRPr>
          </a:p>
          <a:p>
            <a:pPr marL="646430" lvl="1" indent="-297815">
              <a:lnSpc>
                <a:spcPct val="100000"/>
              </a:lnSpc>
              <a:spcBef>
                <a:spcPts val="865"/>
              </a:spcBef>
              <a:buChar char="–"/>
              <a:tabLst>
                <a:tab pos="646430" algn="l"/>
                <a:tab pos="647065" algn="l"/>
              </a:tabLst>
            </a:pPr>
            <a:r>
              <a:rPr sz="2400" spc="-5" dirty="0">
                <a:solidFill>
                  <a:srgbClr val="9A0033"/>
                </a:solidFill>
                <a:latin typeface="Arial"/>
                <a:cs typeface="Arial"/>
              </a:rPr>
              <a:t>Develop</a:t>
            </a:r>
            <a:r>
              <a:rPr sz="2400" spc="5" dirty="0">
                <a:solidFill>
                  <a:srgbClr val="9A0033"/>
                </a:solidFill>
                <a:latin typeface="Arial"/>
                <a:cs typeface="Arial"/>
              </a:rPr>
              <a:t> </a:t>
            </a:r>
            <a:r>
              <a:rPr sz="2400" dirty="0">
                <a:solidFill>
                  <a:srgbClr val="9A0033"/>
                </a:solidFill>
                <a:latin typeface="Arial"/>
                <a:cs typeface="Arial"/>
              </a:rPr>
              <a:t>a</a:t>
            </a:r>
            <a:r>
              <a:rPr sz="2400" spc="-15" dirty="0">
                <a:solidFill>
                  <a:srgbClr val="9A0033"/>
                </a:solidFill>
                <a:latin typeface="Arial"/>
                <a:cs typeface="Arial"/>
              </a:rPr>
              <a:t> </a:t>
            </a:r>
            <a:r>
              <a:rPr sz="2400" spc="-5" dirty="0">
                <a:solidFill>
                  <a:srgbClr val="9A0033"/>
                </a:solidFill>
                <a:latin typeface="Arial"/>
                <a:cs typeface="Arial"/>
              </a:rPr>
              <a:t>well-defined</a:t>
            </a:r>
            <a:r>
              <a:rPr sz="2400" spc="10" dirty="0">
                <a:solidFill>
                  <a:srgbClr val="9A0033"/>
                </a:solidFill>
                <a:latin typeface="Arial"/>
                <a:cs typeface="Arial"/>
              </a:rPr>
              <a:t> </a:t>
            </a:r>
            <a:r>
              <a:rPr sz="2400" spc="-5" dirty="0">
                <a:solidFill>
                  <a:srgbClr val="9A0033"/>
                </a:solidFill>
                <a:latin typeface="Arial"/>
                <a:cs typeface="Arial"/>
              </a:rPr>
              <a:t>project</a:t>
            </a:r>
            <a:r>
              <a:rPr sz="2400" dirty="0">
                <a:solidFill>
                  <a:srgbClr val="9A0033"/>
                </a:solidFill>
                <a:latin typeface="Arial"/>
                <a:cs typeface="Arial"/>
              </a:rPr>
              <a:t> </a:t>
            </a:r>
            <a:r>
              <a:rPr sz="2400" spc="-5" dirty="0">
                <a:solidFill>
                  <a:srgbClr val="9A0033"/>
                </a:solidFill>
                <a:latin typeface="Arial"/>
                <a:cs typeface="Arial"/>
              </a:rPr>
              <a:t>scope statement.</a:t>
            </a:r>
            <a:endParaRPr sz="2400" dirty="0">
              <a:latin typeface="Arial"/>
              <a:cs typeface="Arial"/>
            </a:endParaRPr>
          </a:p>
          <a:p>
            <a:pPr marL="646430" lvl="1" indent="-297815">
              <a:lnSpc>
                <a:spcPct val="100000"/>
              </a:lnSpc>
              <a:spcBef>
                <a:spcPts val="860"/>
              </a:spcBef>
              <a:buChar char="–"/>
              <a:tabLst>
                <a:tab pos="646430" algn="l"/>
                <a:tab pos="647065" algn="l"/>
              </a:tabLst>
            </a:pPr>
            <a:r>
              <a:rPr sz="2400" spc="-5" dirty="0">
                <a:solidFill>
                  <a:srgbClr val="9A0033"/>
                </a:solidFill>
                <a:latin typeface="Arial"/>
                <a:cs typeface="Arial"/>
              </a:rPr>
              <a:t>Share</a:t>
            </a:r>
            <a:r>
              <a:rPr sz="2400" spc="-10" dirty="0">
                <a:solidFill>
                  <a:srgbClr val="9A0033"/>
                </a:solidFill>
                <a:latin typeface="Arial"/>
                <a:cs typeface="Arial"/>
              </a:rPr>
              <a:t> </a:t>
            </a:r>
            <a:r>
              <a:rPr sz="2400" spc="-5" dirty="0">
                <a:solidFill>
                  <a:srgbClr val="9A0033"/>
                </a:solidFill>
                <a:latin typeface="Arial"/>
                <a:cs typeface="Arial"/>
              </a:rPr>
              <a:t>significant</a:t>
            </a:r>
            <a:r>
              <a:rPr sz="2400" spc="5" dirty="0">
                <a:solidFill>
                  <a:srgbClr val="9A0033"/>
                </a:solidFill>
                <a:latin typeface="Arial"/>
                <a:cs typeface="Arial"/>
              </a:rPr>
              <a:t> </a:t>
            </a:r>
            <a:r>
              <a:rPr sz="2400" spc="-5" dirty="0">
                <a:solidFill>
                  <a:srgbClr val="9A0033"/>
                </a:solidFill>
                <a:latin typeface="Arial"/>
                <a:cs typeface="Arial"/>
              </a:rPr>
              <a:t>problems</a:t>
            </a:r>
            <a:r>
              <a:rPr sz="2400" spc="5" dirty="0">
                <a:solidFill>
                  <a:srgbClr val="9A0033"/>
                </a:solidFill>
                <a:latin typeface="Arial"/>
                <a:cs typeface="Arial"/>
              </a:rPr>
              <a:t> </a:t>
            </a:r>
            <a:r>
              <a:rPr sz="2400" spc="-5" dirty="0">
                <a:solidFill>
                  <a:srgbClr val="9A0033"/>
                </a:solidFill>
                <a:latin typeface="Arial"/>
                <a:cs typeface="Arial"/>
              </a:rPr>
              <a:t>and</a:t>
            </a:r>
            <a:r>
              <a:rPr sz="2400" spc="-10" dirty="0">
                <a:solidFill>
                  <a:srgbClr val="9A0033"/>
                </a:solidFill>
                <a:latin typeface="Arial"/>
                <a:cs typeface="Arial"/>
              </a:rPr>
              <a:t> </a:t>
            </a:r>
            <a:r>
              <a:rPr sz="2400" spc="-5" dirty="0">
                <a:solidFill>
                  <a:srgbClr val="9A0033"/>
                </a:solidFill>
                <a:latin typeface="Arial"/>
                <a:cs typeface="Arial"/>
              </a:rPr>
              <a:t>risks.</a:t>
            </a:r>
            <a:endParaRPr sz="2400" dirty="0">
              <a:latin typeface="Arial"/>
              <a:cs typeface="Arial"/>
            </a:endParaRPr>
          </a:p>
          <a:p>
            <a:pPr marL="646430" lvl="1" indent="-297815">
              <a:lnSpc>
                <a:spcPct val="100000"/>
              </a:lnSpc>
              <a:spcBef>
                <a:spcPts val="865"/>
              </a:spcBef>
              <a:buChar char="–"/>
              <a:tabLst>
                <a:tab pos="646430" algn="l"/>
                <a:tab pos="647065" algn="l"/>
              </a:tabLst>
            </a:pPr>
            <a:r>
              <a:rPr sz="2400" spc="-5" dirty="0">
                <a:solidFill>
                  <a:srgbClr val="9A0033"/>
                </a:solidFill>
                <a:latin typeface="Arial"/>
                <a:cs typeface="Arial"/>
              </a:rPr>
              <a:t>Keep everyone</a:t>
            </a:r>
            <a:r>
              <a:rPr sz="2400" spc="10" dirty="0">
                <a:solidFill>
                  <a:srgbClr val="9A0033"/>
                </a:solidFill>
                <a:latin typeface="Arial"/>
                <a:cs typeface="Arial"/>
              </a:rPr>
              <a:t> </a:t>
            </a:r>
            <a:r>
              <a:rPr sz="2400" spc="-5" dirty="0">
                <a:solidFill>
                  <a:srgbClr val="9A0033"/>
                </a:solidFill>
                <a:latin typeface="Arial"/>
                <a:cs typeface="Arial"/>
              </a:rPr>
              <a:t>informed</a:t>
            </a:r>
            <a:r>
              <a:rPr sz="2400" spc="10" dirty="0">
                <a:solidFill>
                  <a:srgbClr val="9A0033"/>
                </a:solidFill>
                <a:latin typeface="Arial"/>
                <a:cs typeface="Arial"/>
              </a:rPr>
              <a:t> </a:t>
            </a:r>
            <a:r>
              <a:rPr sz="2400" spc="-5" dirty="0">
                <a:solidFill>
                  <a:srgbClr val="9A0033"/>
                </a:solidFill>
                <a:latin typeface="Arial"/>
                <a:cs typeface="Arial"/>
              </a:rPr>
              <a:t>about the</a:t>
            </a:r>
            <a:r>
              <a:rPr sz="2400" spc="-15" dirty="0">
                <a:solidFill>
                  <a:srgbClr val="9A0033"/>
                </a:solidFill>
                <a:latin typeface="Arial"/>
                <a:cs typeface="Arial"/>
              </a:rPr>
              <a:t> </a:t>
            </a:r>
            <a:r>
              <a:rPr sz="2400" spc="-10" dirty="0">
                <a:solidFill>
                  <a:srgbClr val="9A0033"/>
                </a:solidFill>
                <a:latin typeface="Arial"/>
                <a:cs typeface="Arial"/>
              </a:rPr>
              <a:t>project’s</a:t>
            </a:r>
            <a:r>
              <a:rPr sz="2400" spc="5" dirty="0">
                <a:solidFill>
                  <a:srgbClr val="9A0033"/>
                </a:solidFill>
                <a:latin typeface="Arial"/>
                <a:cs typeface="Arial"/>
              </a:rPr>
              <a:t> </a:t>
            </a:r>
            <a:r>
              <a:rPr sz="2400" spc="-5" dirty="0">
                <a:solidFill>
                  <a:srgbClr val="9A0033"/>
                </a:solidFill>
                <a:latin typeface="Arial"/>
                <a:cs typeface="Arial"/>
              </a:rPr>
              <a:t>progress.</a:t>
            </a:r>
            <a:endParaRPr sz="2400" dirty="0">
              <a:latin typeface="Arial"/>
              <a:cs typeface="Arial"/>
            </a:endParaRPr>
          </a:p>
          <a:p>
            <a:pPr marL="646430" marR="525780" lvl="1" indent="-297180">
              <a:lnSpc>
                <a:spcPct val="100000"/>
              </a:lnSpc>
              <a:spcBef>
                <a:spcPts val="865"/>
              </a:spcBef>
              <a:buChar char="–"/>
              <a:tabLst>
                <a:tab pos="646430" algn="l"/>
                <a:tab pos="647065" algn="l"/>
              </a:tabLst>
            </a:pPr>
            <a:r>
              <a:rPr sz="2400" spc="-5" dirty="0">
                <a:solidFill>
                  <a:srgbClr val="9A0033"/>
                </a:solidFill>
                <a:latin typeface="Arial"/>
                <a:cs typeface="Arial"/>
              </a:rPr>
              <a:t>Involve</a:t>
            </a:r>
            <a:r>
              <a:rPr sz="2400" spc="-10" dirty="0">
                <a:solidFill>
                  <a:srgbClr val="9A0033"/>
                </a:solidFill>
                <a:latin typeface="Arial"/>
                <a:cs typeface="Arial"/>
              </a:rPr>
              <a:t> </a:t>
            </a:r>
            <a:r>
              <a:rPr sz="2400" spc="-5" dirty="0">
                <a:solidFill>
                  <a:srgbClr val="9A0033"/>
                </a:solidFill>
                <a:latin typeface="Arial"/>
                <a:cs typeface="Arial"/>
              </a:rPr>
              <a:t>customers early</a:t>
            </a:r>
            <a:r>
              <a:rPr sz="2400" spc="5" dirty="0">
                <a:solidFill>
                  <a:srgbClr val="9A0033"/>
                </a:solidFill>
                <a:latin typeface="Arial"/>
                <a:cs typeface="Arial"/>
              </a:rPr>
              <a:t> </a:t>
            </a:r>
            <a:r>
              <a:rPr sz="2400" dirty="0">
                <a:solidFill>
                  <a:srgbClr val="9A0033"/>
                </a:solidFill>
                <a:latin typeface="Arial"/>
                <a:cs typeface="Arial"/>
              </a:rPr>
              <a:t>in</a:t>
            </a:r>
            <a:r>
              <a:rPr sz="2400" spc="-15" dirty="0">
                <a:solidFill>
                  <a:srgbClr val="9A0033"/>
                </a:solidFill>
                <a:latin typeface="Arial"/>
                <a:cs typeface="Arial"/>
              </a:rPr>
              <a:t> </a:t>
            </a:r>
            <a:r>
              <a:rPr sz="2400" spc="-5" dirty="0">
                <a:solidFill>
                  <a:srgbClr val="9A0033"/>
                </a:solidFill>
                <a:latin typeface="Arial"/>
                <a:cs typeface="Arial"/>
              </a:rPr>
              <a:t>decisions</a:t>
            </a:r>
            <a:r>
              <a:rPr sz="2400" spc="5" dirty="0">
                <a:solidFill>
                  <a:srgbClr val="9A0033"/>
                </a:solidFill>
                <a:latin typeface="Arial"/>
                <a:cs typeface="Arial"/>
              </a:rPr>
              <a:t> </a:t>
            </a:r>
            <a:r>
              <a:rPr sz="2400" spc="-5" dirty="0">
                <a:solidFill>
                  <a:srgbClr val="9A0033"/>
                </a:solidFill>
                <a:latin typeface="Arial"/>
                <a:cs typeface="Arial"/>
              </a:rPr>
              <a:t>about project </a:t>
            </a:r>
            <a:r>
              <a:rPr sz="2400" spc="-650" dirty="0">
                <a:solidFill>
                  <a:srgbClr val="9A0033"/>
                </a:solidFill>
                <a:latin typeface="Arial"/>
                <a:cs typeface="Arial"/>
              </a:rPr>
              <a:t> </a:t>
            </a:r>
            <a:r>
              <a:rPr sz="2400" spc="-5" dirty="0">
                <a:solidFill>
                  <a:srgbClr val="9A0033"/>
                </a:solidFill>
                <a:latin typeface="Arial"/>
                <a:cs typeface="Arial"/>
              </a:rPr>
              <a:t>development</a:t>
            </a:r>
            <a:r>
              <a:rPr sz="2400" spc="15" dirty="0">
                <a:solidFill>
                  <a:srgbClr val="9A0033"/>
                </a:solidFill>
                <a:latin typeface="Arial"/>
                <a:cs typeface="Arial"/>
              </a:rPr>
              <a:t> </a:t>
            </a:r>
            <a:r>
              <a:rPr sz="2400" spc="-5" dirty="0">
                <a:solidFill>
                  <a:srgbClr val="9A0033"/>
                </a:solidFill>
                <a:latin typeface="Arial"/>
                <a:cs typeface="Arial"/>
              </a:rPr>
              <a:t>changes.</a:t>
            </a:r>
            <a:endParaRPr sz="2400" dirty="0">
              <a:latin typeface="Arial"/>
              <a:cs typeface="Arial"/>
            </a:endParaRPr>
          </a:p>
          <a:p>
            <a:pPr marL="646430" marR="472440" lvl="1" indent="-297180">
              <a:lnSpc>
                <a:spcPct val="100000"/>
              </a:lnSpc>
              <a:spcBef>
                <a:spcPts val="865"/>
              </a:spcBef>
              <a:buChar char="–"/>
              <a:tabLst>
                <a:tab pos="646430" algn="l"/>
                <a:tab pos="647065" algn="l"/>
              </a:tabLst>
            </a:pPr>
            <a:r>
              <a:rPr sz="2400" spc="-5" dirty="0">
                <a:solidFill>
                  <a:srgbClr val="9A0033"/>
                </a:solidFill>
                <a:latin typeface="Arial"/>
                <a:cs typeface="Arial"/>
              </a:rPr>
              <a:t>Handle</a:t>
            </a:r>
            <a:r>
              <a:rPr sz="2400" spc="5" dirty="0">
                <a:solidFill>
                  <a:srgbClr val="9A0033"/>
                </a:solidFill>
                <a:latin typeface="Arial"/>
                <a:cs typeface="Arial"/>
              </a:rPr>
              <a:t> </a:t>
            </a:r>
            <a:r>
              <a:rPr sz="2400" spc="-5" dirty="0">
                <a:solidFill>
                  <a:srgbClr val="9A0033"/>
                </a:solidFill>
                <a:latin typeface="Arial"/>
                <a:cs typeface="Arial"/>
              </a:rPr>
              <a:t>customer</a:t>
            </a:r>
            <a:r>
              <a:rPr sz="2400" spc="5" dirty="0">
                <a:solidFill>
                  <a:srgbClr val="9A0033"/>
                </a:solidFill>
                <a:latin typeface="Arial"/>
                <a:cs typeface="Arial"/>
              </a:rPr>
              <a:t> </a:t>
            </a:r>
            <a:r>
              <a:rPr sz="2400" spc="-5" dirty="0">
                <a:solidFill>
                  <a:srgbClr val="9A0033"/>
                </a:solidFill>
                <a:latin typeface="Arial"/>
                <a:cs typeface="Arial"/>
              </a:rPr>
              <a:t>relationships</a:t>
            </a:r>
            <a:r>
              <a:rPr sz="2400" spc="10" dirty="0">
                <a:solidFill>
                  <a:srgbClr val="9A0033"/>
                </a:solidFill>
                <a:latin typeface="Arial"/>
                <a:cs typeface="Arial"/>
              </a:rPr>
              <a:t> </a:t>
            </a:r>
            <a:r>
              <a:rPr sz="2400" spc="-5" dirty="0">
                <a:solidFill>
                  <a:srgbClr val="9A0033"/>
                </a:solidFill>
                <a:latin typeface="Arial"/>
                <a:cs typeface="Arial"/>
              </a:rPr>
              <a:t>and problems</a:t>
            </a:r>
            <a:r>
              <a:rPr sz="2400" spc="10" dirty="0">
                <a:solidFill>
                  <a:srgbClr val="9A0033"/>
                </a:solidFill>
                <a:latin typeface="Arial"/>
                <a:cs typeface="Arial"/>
              </a:rPr>
              <a:t> </a:t>
            </a:r>
            <a:r>
              <a:rPr sz="2400" spc="-5" dirty="0">
                <a:solidFill>
                  <a:srgbClr val="9A0033"/>
                </a:solidFill>
                <a:latin typeface="Arial"/>
                <a:cs typeface="Arial"/>
              </a:rPr>
              <a:t>in</a:t>
            </a:r>
            <a:r>
              <a:rPr sz="2400" spc="-15" dirty="0">
                <a:solidFill>
                  <a:srgbClr val="9A0033"/>
                </a:solidFill>
                <a:latin typeface="Arial"/>
                <a:cs typeface="Arial"/>
              </a:rPr>
              <a:t> </a:t>
            </a:r>
            <a:r>
              <a:rPr sz="2400" spc="-5" dirty="0">
                <a:solidFill>
                  <a:srgbClr val="9A0033"/>
                </a:solidFill>
                <a:latin typeface="Arial"/>
                <a:cs typeface="Arial"/>
              </a:rPr>
              <a:t>an </a:t>
            </a:r>
            <a:r>
              <a:rPr sz="2400" spc="-650" dirty="0">
                <a:solidFill>
                  <a:srgbClr val="9A0033"/>
                </a:solidFill>
                <a:latin typeface="Arial"/>
                <a:cs typeface="Arial"/>
              </a:rPr>
              <a:t> </a:t>
            </a:r>
            <a:r>
              <a:rPr sz="2400" spc="-5" dirty="0">
                <a:solidFill>
                  <a:srgbClr val="9A0033"/>
                </a:solidFill>
                <a:latin typeface="Arial"/>
                <a:cs typeface="Arial"/>
              </a:rPr>
              <a:t>expeditious,</a:t>
            </a:r>
            <a:r>
              <a:rPr sz="2400" spc="5" dirty="0">
                <a:solidFill>
                  <a:srgbClr val="9A0033"/>
                </a:solidFill>
                <a:latin typeface="Arial"/>
                <a:cs typeface="Arial"/>
              </a:rPr>
              <a:t> </a:t>
            </a:r>
            <a:r>
              <a:rPr sz="2400" spc="-5" dirty="0">
                <a:solidFill>
                  <a:srgbClr val="9A0033"/>
                </a:solidFill>
                <a:latin typeface="Arial"/>
                <a:cs typeface="Arial"/>
              </a:rPr>
              <a:t>competent,</a:t>
            </a:r>
            <a:r>
              <a:rPr sz="2400" spc="5" dirty="0">
                <a:solidFill>
                  <a:srgbClr val="9A0033"/>
                </a:solidFill>
                <a:latin typeface="Arial"/>
                <a:cs typeface="Arial"/>
              </a:rPr>
              <a:t> </a:t>
            </a:r>
            <a:r>
              <a:rPr sz="2400" spc="-5" dirty="0">
                <a:solidFill>
                  <a:srgbClr val="9A0033"/>
                </a:solidFill>
                <a:latin typeface="Arial"/>
                <a:cs typeface="Arial"/>
              </a:rPr>
              <a:t>and</a:t>
            </a:r>
            <a:r>
              <a:rPr sz="2400" spc="-10" dirty="0">
                <a:solidFill>
                  <a:srgbClr val="9A0033"/>
                </a:solidFill>
                <a:latin typeface="Arial"/>
                <a:cs typeface="Arial"/>
              </a:rPr>
              <a:t> </a:t>
            </a:r>
            <a:r>
              <a:rPr sz="2400" spc="-5" dirty="0">
                <a:solidFill>
                  <a:srgbClr val="9A0033"/>
                </a:solidFill>
                <a:latin typeface="Arial"/>
                <a:cs typeface="Arial"/>
              </a:rPr>
              <a:t>professional</a:t>
            </a:r>
            <a:r>
              <a:rPr sz="2400" spc="15" dirty="0">
                <a:solidFill>
                  <a:srgbClr val="9A0033"/>
                </a:solidFill>
                <a:latin typeface="Arial"/>
                <a:cs typeface="Arial"/>
              </a:rPr>
              <a:t> </a:t>
            </a:r>
            <a:r>
              <a:rPr sz="2400" spc="-25" dirty="0">
                <a:solidFill>
                  <a:srgbClr val="9A0033"/>
                </a:solidFill>
                <a:latin typeface="Arial"/>
                <a:cs typeface="Arial"/>
              </a:rPr>
              <a:t>manner.</a:t>
            </a:r>
            <a:endParaRPr sz="2400" dirty="0">
              <a:latin typeface="Arial"/>
              <a:cs typeface="Arial"/>
            </a:endParaRPr>
          </a:p>
          <a:p>
            <a:pPr marL="646430" lvl="1" indent="-297815">
              <a:lnSpc>
                <a:spcPct val="100000"/>
              </a:lnSpc>
              <a:spcBef>
                <a:spcPts val="865"/>
              </a:spcBef>
              <a:buChar char="–"/>
              <a:tabLst>
                <a:tab pos="646430" algn="l"/>
                <a:tab pos="647065" algn="l"/>
              </a:tabLst>
            </a:pPr>
            <a:r>
              <a:rPr sz="2400" spc="-5" dirty="0">
                <a:solidFill>
                  <a:srgbClr val="9A0033"/>
                </a:solidFill>
                <a:latin typeface="Arial"/>
                <a:cs typeface="Arial"/>
              </a:rPr>
              <a:t>Speak</a:t>
            </a:r>
            <a:r>
              <a:rPr sz="2400" spc="-15" dirty="0">
                <a:solidFill>
                  <a:srgbClr val="9A0033"/>
                </a:solidFill>
                <a:latin typeface="Arial"/>
                <a:cs typeface="Arial"/>
              </a:rPr>
              <a:t> </a:t>
            </a:r>
            <a:r>
              <a:rPr sz="2400" spc="-5" dirty="0">
                <a:solidFill>
                  <a:srgbClr val="9A0033"/>
                </a:solidFill>
                <a:latin typeface="Arial"/>
                <a:cs typeface="Arial"/>
              </a:rPr>
              <a:t>with</a:t>
            </a:r>
            <a:r>
              <a:rPr sz="2400" spc="-25" dirty="0">
                <a:solidFill>
                  <a:srgbClr val="9A0033"/>
                </a:solidFill>
                <a:latin typeface="Arial"/>
                <a:cs typeface="Arial"/>
              </a:rPr>
              <a:t> </a:t>
            </a:r>
            <a:r>
              <a:rPr sz="2400" spc="-5" dirty="0">
                <a:solidFill>
                  <a:srgbClr val="9A0033"/>
                </a:solidFill>
                <a:latin typeface="Arial"/>
                <a:cs typeface="Arial"/>
              </a:rPr>
              <a:t>one</a:t>
            </a:r>
            <a:r>
              <a:rPr sz="2400" spc="-15" dirty="0">
                <a:solidFill>
                  <a:srgbClr val="9A0033"/>
                </a:solidFill>
                <a:latin typeface="Arial"/>
                <a:cs typeface="Arial"/>
              </a:rPr>
              <a:t> </a:t>
            </a:r>
            <a:r>
              <a:rPr sz="2400" spc="-5" dirty="0">
                <a:solidFill>
                  <a:srgbClr val="9A0033"/>
                </a:solidFill>
                <a:latin typeface="Arial"/>
                <a:cs typeface="Arial"/>
              </a:rPr>
              <a:t>voice.</a:t>
            </a:r>
            <a:endParaRPr sz="2400" dirty="0">
              <a:latin typeface="Arial"/>
              <a:cs typeface="Arial"/>
            </a:endParaRPr>
          </a:p>
          <a:p>
            <a:pPr marL="646430" lvl="1" indent="-297815">
              <a:lnSpc>
                <a:spcPct val="100000"/>
              </a:lnSpc>
              <a:spcBef>
                <a:spcPts val="860"/>
              </a:spcBef>
              <a:buChar char="–"/>
              <a:tabLst>
                <a:tab pos="646430" algn="l"/>
                <a:tab pos="647065" algn="l"/>
              </a:tabLst>
            </a:pPr>
            <a:r>
              <a:rPr sz="2400" spc="-5" dirty="0">
                <a:solidFill>
                  <a:srgbClr val="9A0033"/>
                </a:solidFill>
                <a:latin typeface="Arial"/>
                <a:cs typeface="Arial"/>
              </a:rPr>
              <a:t>Speak the</a:t>
            </a:r>
            <a:r>
              <a:rPr sz="2400" spc="-15" dirty="0">
                <a:solidFill>
                  <a:srgbClr val="9A0033"/>
                </a:solidFill>
                <a:latin typeface="Arial"/>
                <a:cs typeface="Arial"/>
              </a:rPr>
              <a:t> </a:t>
            </a:r>
            <a:r>
              <a:rPr sz="2400" spc="-5" dirty="0">
                <a:solidFill>
                  <a:srgbClr val="9A0033"/>
                </a:solidFill>
                <a:latin typeface="Arial"/>
                <a:cs typeface="Arial"/>
              </a:rPr>
              <a:t>language</a:t>
            </a:r>
            <a:r>
              <a:rPr sz="2400" spc="10" dirty="0">
                <a:solidFill>
                  <a:srgbClr val="9A0033"/>
                </a:solidFill>
                <a:latin typeface="Arial"/>
                <a:cs typeface="Arial"/>
              </a:rPr>
              <a:t> </a:t>
            </a:r>
            <a:r>
              <a:rPr sz="2400" spc="-5" dirty="0">
                <a:solidFill>
                  <a:srgbClr val="9A0033"/>
                </a:solidFill>
                <a:latin typeface="Arial"/>
                <a:cs typeface="Arial"/>
              </a:rPr>
              <a:t>of</a:t>
            </a:r>
            <a:r>
              <a:rPr sz="2400" spc="-15"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20" dirty="0">
                <a:solidFill>
                  <a:srgbClr val="9A0033"/>
                </a:solidFill>
                <a:latin typeface="Arial"/>
                <a:cs typeface="Arial"/>
              </a:rPr>
              <a:t>customer.</a:t>
            </a:r>
            <a:endParaRPr sz="2400" dirty="0">
              <a:latin typeface="Arial"/>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5175"/>
            <a:chOff x="946403" y="719327"/>
            <a:chExt cx="8166734" cy="765175"/>
          </a:xfrm>
        </p:grpSpPr>
        <p:pic>
          <p:nvPicPr>
            <p:cNvPr id="3" name="object 3"/>
            <p:cNvPicPr/>
            <p:nvPr/>
          </p:nvPicPr>
          <p:blipFill>
            <a:blip r:embed="rId2" cstate="print"/>
            <a:stretch>
              <a:fillRect/>
            </a:stretch>
          </p:blipFill>
          <p:spPr>
            <a:xfrm>
              <a:off x="1003561" y="1479042"/>
              <a:ext cx="8048239" cy="761"/>
            </a:xfrm>
            <a:prstGeom prst="rect">
              <a:avLst/>
            </a:prstGeom>
          </p:spPr>
        </p:pic>
        <p:pic>
          <p:nvPicPr>
            <p:cNvPr id="4" name="object 4"/>
            <p:cNvPicPr/>
            <p:nvPr/>
          </p:nvPicPr>
          <p:blipFill>
            <a:blip r:embed="rId3" cstate="print"/>
            <a:stretch>
              <a:fillRect/>
            </a:stretch>
          </p:blipFill>
          <p:spPr>
            <a:xfrm>
              <a:off x="946403" y="719327"/>
              <a:ext cx="8166354" cy="760476"/>
            </a:xfrm>
            <a:prstGeom prst="rect">
              <a:avLst/>
            </a:prstGeom>
          </p:spPr>
        </p:pic>
        <p:sp>
          <p:nvSpPr>
            <p:cNvPr id="5" name="object 5"/>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1720088" y="855217"/>
            <a:ext cx="6616700" cy="452755"/>
          </a:xfrm>
          <a:prstGeom prst="rect">
            <a:avLst/>
          </a:prstGeom>
        </p:spPr>
        <p:txBody>
          <a:bodyPr vert="horz" wrap="square" lIns="0" tIns="12700" rIns="0" bIns="0" rtlCol="0">
            <a:spAutoFit/>
          </a:bodyPr>
          <a:lstStyle/>
          <a:p>
            <a:pPr marL="12700">
              <a:lnSpc>
                <a:spcPct val="100000"/>
              </a:lnSpc>
              <a:spcBef>
                <a:spcPts val="100"/>
              </a:spcBef>
            </a:pPr>
            <a:r>
              <a:rPr sz="2800" dirty="0"/>
              <a:t>Project</a:t>
            </a:r>
            <a:r>
              <a:rPr sz="2800" spc="-20" dirty="0"/>
              <a:t> </a:t>
            </a:r>
            <a:r>
              <a:rPr sz="2800" dirty="0"/>
              <a:t>Roles,</a:t>
            </a:r>
            <a:r>
              <a:rPr sz="2800" spc="-15" dirty="0"/>
              <a:t> </a:t>
            </a:r>
            <a:r>
              <a:rPr sz="2800" dirty="0"/>
              <a:t>Challenges,</a:t>
            </a:r>
            <a:r>
              <a:rPr sz="2800" spc="-15" dirty="0"/>
              <a:t> </a:t>
            </a:r>
            <a:r>
              <a:rPr sz="2800" dirty="0"/>
              <a:t>and</a:t>
            </a:r>
            <a:r>
              <a:rPr sz="2800" spc="-15" dirty="0"/>
              <a:t> </a:t>
            </a:r>
            <a:r>
              <a:rPr sz="2800" dirty="0"/>
              <a:t>Strategies</a:t>
            </a:r>
            <a:endParaRPr sz="2800"/>
          </a:p>
        </p:txBody>
      </p:sp>
      <p:sp>
        <p:nvSpPr>
          <p:cNvPr id="7" name="object 7"/>
          <p:cNvSpPr txBox="1"/>
          <p:nvPr/>
        </p:nvSpPr>
        <p:spPr>
          <a:xfrm>
            <a:off x="8203183" y="6657846"/>
            <a:ext cx="86106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a:t>
            </a:r>
            <a:r>
              <a:rPr sz="1200" b="1" spc="-55" dirty="0">
                <a:solidFill>
                  <a:srgbClr val="006565"/>
                </a:solidFill>
                <a:latin typeface="Arial"/>
                <a:cs typeface="Arial"/>
              </a:rPr>
              <a:t> </a:t>
            </a:r>
            <a:r>
              <a:rPr sz="1200" b="1" spc="-5" dirty="0">
                <a:solidFill>
                  <a:srgbClr val="006565"/>
                </a:solidFill>
                <a:latin typeface="Arial"/>
                <a:cs typeface="Arial"/>
              </a:rPr>
              <a:t>12.3</a:t>
            </a:r>
            <a:endParaRPr sz="1200">
              <a:latin typeface="Arial"/>
              <a:cs typeface="Arial"/>
            </a:endParaRPr>
          </a:p>
        </p:txBody>
      </p:sp>
      <p:sp>
        <p:nvSpPr>
          <p:cNvPr id="8" name="object 8"/>
          <p:cNvSpPr/>
          <p:nvPr/>
        </p:nvSpPr>
        <p:spPr>
          <a:xfrm>
            <a:off x="1006602" y="2164079"/>
            <a:ext cx="8046084" cy="0"/>
          </a:xfrm>
          <a:custGeom>
            <a:avLst/>
            <a:gdLst/>
            <a:ahLst/>
            <a:cxnLst/>
            <a:rect l="l" t="t" r="r" b="b"/>
            <a:pathLst>
              <a:path w="8046084">
                <a:moveTo>
                  <a:pt x="0" y="0"/>
                </a:moveTo>
                <a:lnTo>
                  <a:pt x="8045958" y="0"/>
                </a:lnTo>
              </a:path>
            </a:pathLst>
          </a:custGeom>
          <a:ln w="12700">
            <a:solidFill>
              <a:srgbClr val="000000"/>
            </a:solidFill>
          </a:ln>
        </p:spPr>
        <p:txBody>
          <a:bodyPr wrap="square" lIns="0" tIns="0" rIns="0" bIns="0" rtlCol="0"/>
          <a:lstStyle/>
          <a:p>
            <a:endParaRPr/>
          </a:p>
        </p:txBody>
      </p:sp>
      <p:sp>
        <p:nvSpPr>
          <p:cNvPr id="9" name="object 9"/>
          <p:cNvSpPr txBox="1"/>
          <p:nvPr/>
        </p:nvSpPr>
        <p:spPr>
          <a:xfrm>
            <a:off x="1085341" y="1812289"/>
            <a:ext cx="221615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Project</a:t>
            </a:r>
            <a:r>
              <a:rPr sz="1600" b="1" spc="-35" dirty="0">
                <a:latin typeface="Arial"/>
                <a:cs typeface="Arial"/>
              </a:rPr>
              <a:t> </a:t>
            </a:r>
            <a:r>
              <a:rPr sz="1600" b="1" spc="-5" dirty="0">
                <a:latin typeface="Arial"/>
                <a:cs typeface="Arial"/>
              </a:rPr>
              <a:t>Manager</a:t>
            </a:r>
            <a:r>
              <a:rPr sz="1600" b="1" spc="-35" dirty="0">
                <a:latin typeface="Arial"/>
                <a:cs typeface="Arial"/>
              </a:rPr>
              <a:t> </a:t>
            </a:r>
            <a:r>
              <a:rPr sz="1600" b="1" spc="-5" dirty="0">
                <a:latin typeface="Arial"/>
                <a:cs typeface="Arial"/>
              </a:rPr>
              <a:t>Roles</a:t>
            </a:r>
            <a:endParaRPr sz="1600">
              <a:latin typeface="Arial"/>
              <a:cs typeface="Arial"/>
            </a:endParaRPr>
          </a:p>
        </p:txBody>
      </p:sp>
      <p:sp>
        <p:nvSpPr>
          <p:cNvPr id="21" name="object 21"/>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39</a:t>
            </a:fld>
            <a:endParaRPr spc="-5" dirty="0"/>
          </a:p>
        </p:txBody>
      </p:sp>
      <p:sp>
        <p:nvSpPr>
          <p:cNvPr id="10" name="object 10"/>
          <p:cNvSpPr txBox="1"/>
          <p:nvPr/>
        </p:nvSpPr>
        <p:spPr>
          <a:xfrm>
            <a:off x="3460770" y="1812289"/>
            <a:ext cx="110871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Challenges</a:t>
            </a:r>
            <a:endParaRPr sz="1600">
              <a:latin typeface="Arial"/>
              <a:cs typeface="Arial"/>
            </a:endParaRPr>
          </a:p>
        </p:txBody>
      </p:sp>
      <p:sp>
        <p:nvSpPr>
          <p:cNvPr id="11" name="object 11"/>
          <p:cNvSpPr txBox="1"/>
          <p:nvPr/>
        </p:nvSpPr>
        <p:spPr>
          <a:xfrm>
            <a:off x="6295190" y="1812289"/>
            <a:ext cx="100838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Strategies</a:t>
            </a:r>
            <a:endParaRPr sz="1600">
              <a:latin typeface="Arial"/>
              <a:cs typeface="Arial"/>
            </a:endParaRPr>
          </a:p>
        </p:txBody>
      </p:sp>
      <p:sp>
        <p:nvSpPr>
          <p:cNvPr id="12" name="object 12"/>
          <p:cNvSpPr txBox="1"/>
          <p:nvPr/>
        </p:nvSpPr>
        <p:spPr>
          <a:xfrm>
            <a:off x="1085341" y="2239014"/>
            <a:ext cx="1302385"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Entrepreneur</a:t>
            </a:r>
            <a:endParaRPr sz="1600">
              <a:latin typeface="Arial"/>
              <a:cs typeface="Arial"/>
            </a:endParaRPr>
          </a:p>
        </p:txBody>
      </p:sp>
      <p:sp>
        <p:nvSpPr>
          <p:cNvPr id="13" name="object 13"/>
          <p:cNvSpPr txBox="1"/>
          <p:nvPr/>
        </p:nvSpPr>
        <p:spPr>
          <a:xfrm>
            <a:off x="3462010" y="2239014"/>
            <a:ext cx="2365375" cy="4049395"/>
          </a:xfrm>
          <a:prstGeom prst="rect">
            <a:avLst/>
          </a:prstGeom>
        </p:spPr>
        <p:txBody>
          <a:bodyPr vert="horz" wrap="square" lIns="0" tIns="12700" rIns="0" bIns="0" rtlCol="0">
            <a:spAutoFit/>
          </a:bodyPr>
          <a:lstStyle/>
          <a:p>
            <a:pPr marL="12700" marR="608330">
              <a:lnSpc>
                <a:spcPct val="100000"/>
              </a:lnSpc>
              <a:spcBef>
                <a:spcPts val="100"/>
              </a:spcBef>
            </a:pPr>
            <a:r>
              <a:rPr sz="1600" spc="-5" dirty="0">
                <a:latin typeface="Arial"/>
                <a:cs typeface="Arial"/>
              </a:rPr>
              <a:t>Navigate</a:t>
            </a:r>
            <a:r>
              <a:rPr sz="1600" spc="-75" dirty="0">
                <a:latin typeface="Arial"/>
                <a:cs typeface="Arial"/>
              </a:rPr>
              <a:t> </a:t>
            </a:r>
            <a:r>
              <a:rPr sz="1600" spc="-5" dirty="0">
                <a:latin typeface="Arial"/>
                <a:cs typeface="Arial"/>
              </a:rPr>
              <a:t>unfamiliar </a:t>
            </a:r>
            <a:r>
              <a:rPr sz="1600" spc="-430" dirty="0">
                <a:latin typeface="Arial"/>
                <a:cs typeface="Arial"/>
              </a:rPr>
              <a:t> </a:t>
            </a:r>
            <a:r>
              <a:rPr sz="1600" spc="-5" dirty="0">
                <a:latin typeface="Arial"/>
                <a:cs typeface="Arial"/>
              </a:rPr>
              <a:t>surroundings</a:t>
            </a:r>
            <a:endParaRPr sz="1600">
              <a:latin typeface="Arial"/>
              <a:cs typeface="Arial"/>
            </a:endParaRPr>
          </a:p>
          <a:p>
            <a:pPr marL="12700" marR="5080">
              <a:lnSpc>
                <a:spcPct val="100000"/>
              </a:lnSpc>
              <a:spcBef>
                <a:spcPts val="720"/>
              </a:spcBef>
            </a:pPr>
            <a:r>
              <a:rPr sz="1600" spc="-5" dirty="0">
                <a:latin typeface="Arial"/>
                <a:cs typeface="Arial"/>
              </a:rPr>
              <a:t>Understand two diverse </a:t>
            </a:r>
            <a:r>
              <a:rPr sz="1600" dirty="0">
                <a:latin typeface="Arial"/>
                <a:cs typeface="Arial"/>
              </a:rPr>
              <a:t> </a:t>
            </a:r>
            <a:r>
              <a:rPr sz="1600" spc="-5" dirty="0">
                <a:latin typeface="Arial"/>
                <a:cs typeface="Arial"/>
              </a:rPr>
              <a:t>cultures (parent and client </a:t>
            </a:r>
            <a:r>
              <a:rPr sz="1600" spc="-430" dirty="0">
                <a:latin typeface="Arial"/>
                <a:cs typeface="Arial"/>
              </a:rPr>
              <a:t> </a:t>
            </a:r>
            <a:r>
              <a:rPr sz="1600" spc="-5" dirty="0">
                <a:latin typeface="Arial"/>
                <a:cs typeface="Arial"/>
              </a:rPr>
              <a:t>organization)</a:t>
            </a:r>
            <a:endParaRPr sz="1600">
              <a:latin typeface="Arial"/>
              <a:cs typeface="Arial"/>
            </a:endParaRPr>
          </a:p>
          <a:p>
            <a:pPr marL="12700" marR="99060">
              <a:lnSpc>
                <a:spcPct val="100000"/>
              </a:lnSpc>
              <a:spcBef>
                <a:spcPts val="720"/>
              </a:spcBef>
            </a:pPr>
            <a:r>
              <a:rPr sz="1600" spc="-5" dirty="0">
                <a:latin typeface="Arial"/>
                <a:cs typeface="Arial"/>
              </a:rPr>
              <a:t>Determine the important </a:t>
            </a:r>
            <a:r>
              <a:rPr sz="1600" dirty="0">
                <a:latin typeface="Arial"/>
                <a:cs typeface="Arial"/>
              </a:rPr>
              <a:t> </a:t>
            </a:r>
            <a:r>
              <a:rPr sz="1600" spc="-5" dirty="0">
                <a:latin typeface="Arial"/>
                <a:cs typeface="Arial"/>
              </a:rPr>
              <a:t>relationships to build and </a:t>
            </a:r>
            <a:r>
              <a:rPr sz="1600" spc="-430" dirty="0">
                <a:latin typeface="Arial"/>
                <a:cs typeface="Arial"/>
              </a:rPr>
              <a:t> </a:t>
            </a:r>
            <a:r>
              <a:rPr sz="1600" spc="-5" dirty="0">
                <a:latin typeface="Arial"/>
                <a:cs typeface="Arial"/>
              </a:rPr>
              <a:t>sustain outside the team </a:t>
            </a:r>
            <a:r>
              <a:rPr sz="1600" spc="-430" dirty="0">
                <a:latin typeface="Arial"/>
                <a:cs typeface="Arial"/>
              </a:rPr>
              <a:t> </a:t>
            </a:r>
            <a:r>
              <a:rPr sz="1600" spc="-5" dirty="0">
                <a:latin typeface="Arial"/>
                <a:cs typeface="Arial"/>
              </a:rPr>
              <a:t>itself</a:t>
            </a:r>
            <a:endParaRPr sz="1600">
              <a:latin typeface="Arial"/>
              <a:cs typeface="Arial"/>
            </a:endParaRPr>
          </a:p>
          <a:p>
            <a:pPr marL="12700" marR="129539">
              <a:lnSpc>
                <a:spcPct val="100000"/>
              </a:lnSpc>
              <a:spcBef>
                <a:spcPts val="720"/>
              </a:spcBef>
            </a:pPr>
            <a:r>
              <a:rPr sz="1600" spc="-5" dirty="0">
                <a:latin typeface="Arial"/>
                <a:cs typeface="Arial"/>
              </a:rPr>
              <a:t>Understand the strategic </a:t>
            </a:r>
            <a:r>
              <a:rPr sz="1600" spc="-430" dirty="0">
                <a:latin typeface="Arial"/>
                <a:cs typeface="Arial"/>
              </a:rPr>
              <a:t> </a:t>
            </a:r>
            <a:r>
              <a:rPr sz="1600" spc="-5" dirty="0">
                <a:latin typeface="Arial"/>
                <a:cs typeface="Arial"/>
              </a:rPr>
              <a:t>objectives of the client </a:t>
            </a:r>
            <a:r>
              <a:rPr sz="1600" dirty="0">
                <a:latin typeface="Arial"/>
                <a:cs typeface="Arial"/>
              </a:rPr>
              <a:t> </a:t>
            </a:r>
            <a:r>
              <a:rPr sz="1600" spc="-5" dirty="0">
                <a:latin typeface="Arial"/>
                <a:cs typeface="Arial"/>
              </a:rPr>
              <a:t>organization</a:t>
            </a:r>
            <a:endParaRPr sz="1600">
              <a:latin typeface="Arial"/>
              <a:cs typeface="Arial"/>
            </a:endParaRPr>
          </a:p>
          <a:p>
            <a:pPr marL="12700" marR="175260">
              <a:lnSpc>
                <a:spcPct val="100000"/>
              </a:lnSpc>
              <a:spcBef>
                <a:spcPts val="720"/>
              </a:spcBef>
            </a:pPr>
            <a:r>
              <a:rPr sz="1600" spc="-5" dirty="0">
                <a:latin typeface="Arial"/>
                <a:cs typeface="Arial"/>
              </a:rPr>
              <a:t>Motivate client team </a:t>
            </a:r>
            <a:r>
              <a:rPr sz="1600" dirty="0">
                <a:latin typeface="Arial"/>
                <a:cs typeface="Arial"/>
              </a:rPr>
              <a:t> </a:t>
            </a:r>
            <a:r>
              <a:rPr sz="1600" spc="-5" dirty="0">
                <a:latin typeface="Arial"/>
                <a:cs typeface="Arial"/>
              </a:rPr>
              <a:t>members without formal </a:t>
            </a:r>
            <a:r>
              <a:rPr sz="1600" spc="-430" dirty="0">
                <a:latin typeface="Arial"/>
                <a:cs typeface="Arial"/>
              </a:rPr>
              <a:t> </a:t>
            </a:r>
            <a:r>
              <a:rPr sz="1600" spc="-5" dirty="0">
                <a:latin typeface="Arial"/>
                <a:cs typeface="Arial"/>
              </a:rPr>
              <a:t>authority</a:t>
            </a:r>
            <a:endParaRPr sz="1600">
              <a:latin typeface="Arial"/>
              <a:cs typeface="Arial"/>
            </a:endParaRPr>
          </a:p>
        </p:txBody>
      </p:sp>
      <p:sp>
        <p:nvSpPr>
          <p:cNvPr id="14" name="object 14"/>
          <p:cNvSpPr txBox="1"/>
          <p:nvPr/>
        </p:nvSpPr>
        <p:spPr>
          <a:xfrm>
            <a:off x="6296653" y="2239014"/>
            <a:ext cx="2531110" cy="1092835"/>
          </a:xfrm>
          <a:prstGeom prst="rect">
            <a:avLst/>
          </a:prstGeom>
        </p:spPr>
        <p:txBody>
          <a:bodyPr vert="horz" wrap="square" lIns="0" tIns="12700" rIns="0" bIns="0" rtlCol="0">
            <a:spAutoFit/>
          </a:bodyPr>
          <a:lstStyle/>
          <a:p>
            <a:pPr marL="12700" marR="5080">
              <a:lnSpc>
                <a:spcPct val="100000"/>
              </a:lnSpc>
              <a:spcBef>
                <a:spcPts val="100"/>
              </a:spcBef>
            </a:pPr>
            <a:r>
              <a:rPr sz="1600" spc="-5" dirty="0">
                <a:latin typeface="Arial"/>
                <a:cs typeface="Arial"/>
              </a:rPr>
              <a:t>Use persuasion to influence </a:t>
            </a:r>
            <a:r>
              <a:rPr sz="1600" spc="-430" dirty="0">
                <a:latin typeface="Arial"/>
                <a:cs typeface="Arial"/>
              </a:rPr>
              <a:t> </a:t>
            </a:r>
            <a:r>
              <a:rPr sz="1600" spc="-5" dirty="0">
                <a:latin typeface="Arial"/>
                <a:cs typeface="Arial"/>
              </a:rPr>
              <a:t>others</a:t>
            </a:r>
            <a:endParaRPr sz="1600">
              <a:latin typeface="Arial"/>
              <a:cs typeface="Arial"/>
            </a:endParaRPr>
          </a:p>
          <a:p>
            <a:pPr marL="12700" marR="479425">
              <a:lnSpc>
                <a:spcPct val="100000"/>
              </a:lnSpc>
              <a:spcBef>
                <a:spcPts val="720"/>
              </a:spcBef>
            </a:pPr>
            <a:r>
              <a:rPr sz="1600" spc="-5" dirty="0">
                <a:latin typeface="Arial"/>
                <a:cs typeface="Arial"/>
              </a:rPr>
              <a:t>Align with the powerful </a:t>
            </a:r>
            <a:r>
              <a:rPr sz="1600" spc="-434" dirty="0">
                <a:latin typeface="Arial"/>
                <a:cs typeface="Arial"/>
              </a:rPr>
              <a:t> </a:t>
            </a:r>
            <a:r>
              <a:rPr sz="1600" spc="-5" dirty="0">
                <a:latin typeface="Arial"/>
                <a:cs typeface="Arial"/>
              </a:rPr>
              <a:t>individuals</a:t>
            </a:r>
            <a:endParaRPr sz="1600">
              <a:latin typeface="Arial"/>
              <a:cs typeface="Arial"/>
            </a:endParaRPr>
          </a:p>
        </p:txBody>
      </p:sp>
      <p:sp>
        <p:nvSpPr>
          <p:cNvPr id="15" name="object 15"/>
          <p:cNvSpPr txBox="1"/>
          <p:nvPr/>
        </p:nvSpPr>
        <p:spPr>
          <a:xfrm>
            <a:off x="1085341" y="2818125"/>
            <a:ext cx="929005"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Politician</a:t>
            </a:r>
            <a:endParaRPr sz="1600">
              <a:latin typeface="Arial"/>
              <a:cs typeface="Arial"/>
            </a:endParaRPr>
          </a:p>
        </p:txBody>
      </p:sp>
      <p:sp>
        <p:nvSpPr>
          <p:cNvPr id="16" name="object 16"/>
          <p:cNvSpPr txBox="1"/>
          <p:nvPr/>
        </p:nvSpPr>
        <p:spPr>
          <a:xfrm>
            <a:off x="1085341" y="3641076"/>
            <a:ext cx="647065"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Friend</a:t>
            </a:r>
            <a:endParaRPr sz="1600">
              <a:latin typeface="Arial"/>
              <a:cs typeface="Arial"/>
            </a:endParaRPr>
          </a:p>
        </p:txBody>
      </p:sp>
      <p:sp>
        <p:nvSpPr>
          <p:cNvPr id="17" name="object 17"/>
          <p:cNvSpPr txBox="1"/>
          <p:nvPr/>
        </p:nvSpPr>
        <p:spPr>
          <a:xfrm>
            <a:off x="6296653" y="3641076"/>
            <a:ext cx="2364105" cy="757555"/>
          </a:xfrm>
          <a:prstGeom prst="rect">
            <a:avLst/>
          </a:prstGeom>
        </p:spPr>
        <p:txBody>
          <a:bodyPr vert="horz" wrap="square" lIns="0" tIns="12700" rIns="0" bIns="0" rtlCol="0">
            <a:spAutoFit/>
          </a:bodyPr>
          <a:lstStyle/>
          <a:p>
            <a:pPr marL="12700" marR="5080" algn="just">
              <a:lnSpc>
                <a:spcPct val="100000"/>
              </a:lnSpc>
              <a:spcBef>
                <a:spcPts val="100"/>
              </a:spcBef>
            </a:pPr>
            <a:r>
              <a:rPr sz="1600" spc="-5" dirty="0">
                <a:latin typeface="Arial"/>
                <a:cs typeface="Arial"/>
              </a:rPr>
              <a:t>Identify common interests </a:t>
            </a:r>
            <a:r>
              <a:rPr sz="1600" spc="-430" dirty="0">
                <a:latin typeface="Arial"/>
                <a:cs typeface="Arial"/>
              </a:rPr>
              <a:t> </a:t>
            </a:r>
            <a:r>
              <a:rPr sz="1600" spc="-5" dirty="0">
                <a:latin typeface="Arial"/>
                <a:cs typeface="Arial"/>
              </a:rPr>
              <a:t>and experiences to bridge </a:t>
            </a:r>
            <a:r>
              <a:rPr sz="1600" spc="-430" dirty="0">
                <a:latin typeface="Arial"/>
                <a:cs typeface="Arial"/>
              </a:rPr>
              <a:t> </a:t>
            </a:r>
            <a:r>
              <a:rPr sz="1600" dirty="0">
                <a:latin typeface="Arial"/>
                <a:cs typeface="Arial"/>
              </a:rPr>
              <a:t>a</a:t>
            </a:r>
            <a:r>
              <a:rPr sz="1600" spc="-25" dirty="0">
                <a:latin typeface="Arial"/>
                <a:cs typeface="Arial"/>
              </a:rPr>
              <a:t> </a:t>
            </a:r>
            <a:r>
              <a:rPr sz="1600" spc="-5" dirty="0">
                <a:latin typeface="Arial"/>
                <a:cs typeface="Arial"/>
              </a:rPr>
              <a:t>friendship</a:t>
            </a:r>
            <a:r>
              <a:rPr sz="1600" spc="-20" dirty="0">
                <a:latin typeface="Arial"/>
                <a:cs typeface="Arial"/>
              </a:rPr>
              <a:t> </a:t>
            </a:r>
            <a:r>
              <a:rPr sz="1600" spc="-5" dirty="0">
                <a:latin typeface="Arial"/>
                <a:cs typeface="Arial"/>
              </a:rPr>
              <a:t>with</a:t>
            </a:r>
            <a:r>
              <a:rPr sz="1600" spc="-20" dirty="0">
                <a:latin typeface="Arial"/>
                <a:cs typeface="Arial"/>
              </a:rPr>
              <a:t> </a:t>
            </a:r>
            <a:r>
              <a:rPr sz="1600" spc="-5" dirty="0">
                <a:latin typeface="Arial"/>
                <a:cs typeface="Arial"/>
              </a:rPr>
              <a:t>the client</a:t>
            </a:r>
            <a:endParaRPr sz="1600">
              <a:latin typeface="Arial"/>
              <a:cs typeface="Arial"/>
            </a:endParaRPr>
          </a:p>
        </p:txBody>
      </p:sp>
      <p:sp>
        <p:nvSpPr>
          <p:cNvPr id="18" name="object 18"/>
          <p:cNvSpPr txBox="1"/>
          <p:nvPr/>
        </p:nvSpPr>
        <p:spPr>
          <a:xfrm>
            <a:off x="1085341" y="4707867"/>
            <a:ext cx="87249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Marketer</a:t>
            </a:r>
            <a:endParaRPr sz="1600">
              <a:latin typeface="Arial"/>
              <a:cs typeface="Arial"/>
            </a:endParaRPr>
          </a:p>
        </p:txBody>
      </p:sp>
      <p:sp>
        <p:nvSpPr>
          <p:cNvPr id="19" name="object 19"/>
          <p:cNvSpPr txBox="1"/>
          <p:nvPr/>
        </p:nvSpPr>
        <p:spPr>
          <a:xfrm>
            <a:off x="6296653" y="4707867"/>
            <a:ext cx="2590165" cy="1580515"/>
          </a:xfrm>
          <a:prstGeom prst="rect">
            <a:avLst/>
          </a:prstGeom>
        </p:spPr>
        <p:txBody>
          <a:bodyPr vert="horz" wrap="square" lIns="0" tIns="12700" rIns="0" bIns="0" rtlCol="0">
            <a:spAutoFit/>
          </a:bodyPr>
          <a:lstStyle/>
          <a:p>
            <a:pPr marL="12700" marR="26670">
              <a:lnSpc>
                <a:spcPct val="100000"/>
              </a:lnSpc>
              <a:spcBef>
                <a:spcPts val="100"/>
              </a:spcBef>
            </a:pPr>
            <a:r>
              <a:rPr sz="1600" spc="-5" dirty="0">
                <a:latin typeface="Arial"/>
                <a:cs typeface="Arial"/>
              </a:rPr>
              <a:t>Align new ideas/proposals </a:t>
            </a:r>
            <a:r>
              <a:rPr sz="1600" dirty="0">
                <a:latin typeface="Arial"/>
                <a:cs typeface="Arial"/>
              </a:rPr>
              <a:t> </a:t>
            </a:r>
            <a:r>
              <a:rPr sz="1600" spc="-5" dirty="0">
                <a:latin typeface="Arial"/>
                <a:cs typeface="Arial"/>
              </a:rPr>
              <a:t>with</a:t>
            </a:r>
            <a:r>
              <a:rPr sz="1600" dirty="0">
                <a:latin typeface="Arial"/>
                <a:cs typeface="Arial"/>
              </a:rPr>
              <a:t> the </a:t>
            </a:r>
            <a:r>
              <a:rPr sz="1600" spc="-5" dirty="0">
                <a:latin typeface="Arial"/>
                <a:cs typeface="Arial"/>
              </a:rPr>
              <a:t>strategic objectives </a:t>
            </a:r>
            <a:r>
              <a:rPr sz="1600" spc="-430" dirty="0">
                <a:latin typeface="Arial"/>
                <a:cs typeface="Arial"/>
              </a:rPr>
              <a:t> </a:t>
            </a:r>
            <a:r>
              <a:rPr sz="1600" spc="-5" dirty="0">
                <a:latin typeface="Arial"/>
                <a:cs typeface="Arial"/>
              </a:rPr>
              <a:t>of the</a:t>
            </a:r>
            <a:r>
              <a:rPr sz="1600" dirty="0">
                <a:latin typeface="Arial"/>
                <a:cs typeface="Arial"/>
              </a:rPr>
              <a:t> </a:t>
            </a:r>
            <a:r>
              <a:rPr sz="1600" spc="-5" dirty="0">
                <a:latin typeface="Arial"/>
                <a:cs typeface="Arial"/>
              </a:rPr>
              <a:t>client</a:t>
            </a:r>
            <a:r>
              <a:rPr sz="1600" spc="-15" dirty="0">
                <a:latin typeface="Arial"/>
                <a:cs typeface="Arial"/>
              </a:rPr>
              <a:t> </a:t>
            </a:r>
            <a:r>
              <a:rPr sz="1600" spc="-5" dirty="0">
                <a:latin typeface="Arial"/>
                <a:cs typeface="Arial"/>
              </a:rPr>
              <a:t>organization</a:t>
            </a:r>
            <a:endParaRPr sz="1600">
              <a:latin typeface="Arial"/>
              <a:cs typeface="Arial"/>
            </a:endParaRPr>
          </a:p>
          <a:p>
            <a:pPr marL="12700">
              <a:lnSpc>
                <a:spcPct val="100000"/>
              </a:lnSpc>
              <a:spcBef>
                <a:spcPts val="720"/>
              </a:spcBef>
            </a:pPr>
            <a:r>
              <a:rPr sz="1600" spc="-5" dirty="0">
                <a:latin typeface="Arial"/>
                <a:cs typeface="Arial"/>
              </a:rPr>
              <a:t>Provide</a:t>
            </a:r>
            <a:r>
              <a:rPr sz="1600" spc="-35" dirty="0">
                <a:latin typeface="Arial"/>
                <a:cs typeface="Arial"/>
              </a:rPr>
              <a:t> </a:t>
            </a:r>
            <a:r>
              <a:rPr sz="1600" spc="-5" dirty="0">
                <a:latin typeface="Arial"/>
                <a:cs typeface="Arial"/>
              </a:rPr>
              <a:t>challenging</a:t>
            </a:r>
            <a:r>
              <a:rPr sz="1600" spc="-35" dirty="0">
                <a:latin typeface="Arial"/>
                <a:cs typeface="Arial"/>
              </a:rPr>
              <a:t> </a:t>
            </a:r>
            <a:r>
              <a:rPr sz="1600" spc="-5" dirty="0">
                <a:latin typeface="Arial"/>
                <a:cs typeface="Arial"/>
              </a:rPr>
              <a:t>tasks</a:t>
            </a:r>
            <a:endParaRPr sz="1600">
              <a:latin typeface="Arial"/>
              <a:cs typeface="Arial"/>
            </a:endParaRPr>
          </a:p>
          <a:p>
            <a:pPr marL="12700" marR="5080">
              <a:lnSpc>
                <a:spcPct val="100000"/>
              </a:lnSpc>
            </a:pPr>
            <a:r>
              <a:rPr sz="1600" spc="-5" dirty="0">
                <a:latin typeface="Arial"/>
                <a:cs typeface="Arial"/>
              </a:rPr>
              <a:t>to build the skills of the team </a:t>
            </a:r>
            <a:r>
              <a:rPr sz="1600" spc="-430" dirty="0">
                <a:latin typeface="Arial"/>
                <a:cs typeface="Arial"/>
              </a:rPr>
              <a:t> </a:t>
            </a:r>
            <a:r>
              <a:rPr sz="1600" spc="-5" dirty="0">
                <a:latin typeface="Arial"/>
                <a:cs typeface="Arial"/>
              </a:rPr>
              <a:t>members</a:t>
            </a:r>
            <a:endParaRPr sz="1600">
              <a:latin typeface="Arial"/>
              <a:cs typeface="Arial"/>
            </a:endParaRPr>
          </a:p>
        </p:txBody>
      </p:sp>
      <p:sp>
        <p:nvSpPr>
          <p:cNvPr id="20" name="object 20"/>
          <p:cNvSpPr txBox="1"/>
          <p:nvPr/>
        </p:nvSpPr>
        <p:spPr>
          <a:xfrm>
            <a:off x="1085341" y="5530818"/>
            <a:ext cx="64643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Coach</a:t>
            </a:r>
            <a:endParaRPr sz="1600">
              <a:latin typeface="Arial"/>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25244" y="852169"/>
            <a:ext cx="6408420" cy="513080"/>
          </a:xfrm>
          <a:prstGeom prst="rect">
            <a:avLst/>
          </a:prstGeom>
        </p:spPr>
        <p:txBody>
          <a:bodyPr vert="horz" wrap="square" lIns="0" tIns="12065" rIns="0" bIns="0" rtlCol="0">
            <a:spAutoFit/>
          </a:bodyPr>
          <a:lstStyle/>
          <a:p>
            <a:pPr marL="12700">
              <a:lnSpc>
                <a:spcPct val="100000"/>
              </a:lnSpc>
              <a:spcBef>
                <a:spcPts val="95"/>
              </a:spcBef>
            </a:pPr>
            <a:r>
              <a:rPr spc="-10" dirty="0"/>
              <a:t>Procurement</a:t>
            </a:r>
            <a:r>
              <a:rPr dirty="0"/>
              <a:t> </a:t>
            </a:r>
            <a:r>
              <a:rPr spc="-10" dirty="0"/>
              <a:t>Management</a:t>
            </a:r>
            <a:r>
              <a:rPr spc="5" dirty="0"/>
              <a:t> </a:t>
            </a:r>
            <a:r>
              <a:rPr spc="-10" dirty="0"/>
              <a:t>Process</a:t>
            </a:r>
          </a:p>
        </p:txBody>
      </p:sp>
      <p:sp>
        <p:nvSpPr>
          <p:cNvPr id="3" name="object 3"/>
          <p:cNvSpPr txBox="1"/>
          <p:nvPr/>
        </p:nvSpPr>
        <p:spPr>
          <a:xfrm>
            <a:off x="1069338" y="1721144"/>
            <a:ext cx="8836661" cy="1760738"/>
          </a:xfrm>
          <a:prstGeom prst="rect">
            <a:avLst/>
          </a:prstGeom>
        </p:spPr>
        <p:txBody>
          <a:bodyPr vert="horz" wrap="square" lIns="0" tIns="97790" rIns="0" bIns="0" rtlCol="0">
            <a:spAutoFit/>
          </a:bodyPr>
          <a:lstStyle/>
          <a:p>
            <a:pPr>
              <a:buNone/>
            </a:pPr>
            <a:r>
              <a:rPr lang="en-US" sz="3600" dirty="0"/>
              <a:t>Includes the processes necessary to purchase or acquire products, services, or results needed from outside the project team.</a:t>
            </a:r>
          </a:p>
        </p:txBody>
      </p:sp>
      <p:grpSp>
        <p:nvGrpSpPr>
          <p:cNvPr id="4" name="object 4"/>
          <p:cNvGrpSpPr/>
          <p:nvPr/>
        </p:nvGrpSpPr>
        <p:grpSpPr>
          <a:xfrm>
            <a:off x="5567171" y="4876800"/>
            <a:ext cx="3129915" cy="1769618"/>
            <a:chOff x="5567171" y="3599688"/>
            <a:chExt cx="3129915" cy="3046730"/>
          </a:xfrm>
        </p:grpSpPr>
        <p:sp>
          <p:nvSpPr>
            <p:cNvPr id="5" name="object 5"/>
            <p:cNvSpPr/>
            <p:nvPr/>
          </p:nvSpPr>
          <p:spPr>
            <a:xfrm>
              <a:off x="5567172" y="5093207"/>
              <a:ext cx="3129915" cy="1553210"/>
            </a:xfrm>
            <a:custGeom>
              <a:avLst/>
              <a:gdLst/>
              <a:ahLst/>
              <a:cxnLst/>
              <a:rect l="l" t="t" r="r" b="b"/>
              <a:pathLst>
                <a:path w="3129915" h="1553209">
                  <a:moveTo>
                    <a:pt x="1775460" y="720852"/>
                  </a:moveTo>
                  <a:lnTo>
                    <a:pt x="1745742" y="566166"/>
                  </a:lnTo>
                  <a:lnTo>
                    <a:pt x="1434846" y="610362"/>
                  </a:lnTo>
                  <a:lnTo>
                    <a:pt x="1447038" y="740664"/>
                  </a:lnTo>
                  <a:lnTo>
                    <a:pt x="1456944" y="736092"/>
                  </a:lnTo>
                  <a:lnTo>
                    <a:pt x="1466088" y="729996"/>
                  </a:lnTo>
                  <a:lnTo>
                    <a:pt x="1476819" y="724979"/>
                  </a:lnTo>
                  <a:lnTo>
                    <a:pt x="1487487" y="720267"/>
                  </a:lnTo>
                  <a:lnTo>
                    <a:pt x="1498307" y="716038"/>
                  </a:lnTo>
                  <a:lnTo>
                    <a:pt x="1509522" y="712470"/>
                  </a:lnTo>
                  <a:lnTo>
                    <a:pt x="1515618" y="712470"/>
                  </a:lnTo>
                  <a:lnTo>
                    <a:pt x="1557528" y="736092"/>
                  </a:lnTo>
                  <a:lnTo>
                    <a:pt x="1579626" y="770382"/>
                  </a:lnTo>
                  <a:lnTo>
                    <a:pt x="1582674" y="788670"/>
                  </a:lnTo>
                  <a:lnTo>
                    <a:pt x="1579626" y="807720"/>
                  </a:lnTo>
                  <a:lnTo>
                    <a:pt x="1525955" y="850620"/>
                  </a:lnTo>
                  <a:lnTo>
                    <a:pt x="1492491" y="869416"/>
                  </a:lnTo>
                  <a:lnTo>
                    <a:pt x="1463040" y="883920"/>
                  </a:lnTo>
                  <a:lnTo>
                    <a:pt x="1469136" y="947928"/>
                  </a:lnTo>
                  <a:lnTo>
                    <a:pt x="1708404" y="947928"/>
                  </a:lnTo>
                  <a:lnTo>
                    <a:pt x="1708404" y="815340"/>
                  </a:lnTo>
                  <a:lnTo>
                    <a:pt x="1661439" y="780059"/>
                  </a:lnTo>
                  <a:lnTo>
                    <a:pt x="1612392" y="762762"/>
                  </a:lnTo>
                  <a:lnTo>
                    <a:pt x="1610868" y="762762"/>
                  </a:lnTo>
                  <a:lnTo>
                    <a:pt x="1610868" y="756666"/>
                  </a:lnTo>
                  <a:lnTo>
                    <a:pt x="1613916" y="743712"/>
                  </a:lnTo>
                  <a:lnTo>
                    <a:pt x="1624584" y="729996"/>
                  </a:lnTo>
                  <a:lnTo>
                    <a:pt x="1649730" y="722376"/>
                  </a:lnTo>
                  <a:lnTo>
                    <a:pt x="1664271" y="722477"/>
                  </a:lnTo>
                  <a:lnTo>
                    <a:pt x="1676895" y="724535"/>
                  </a:lnTo>
                  <a:lnTo>
                    <a:pt x="1689087" y="728560"/>
                  </a:lnTo>
                  <a:lnTo>
                    <a:pt x="1702308" y="734568"/>
                  </a:lnTo>
                  <a:lnTo>
                    <a:pt x="1708404" y="737616"/>
                  </a:lnTo>
                  <a:lnTo>
                    <a:pt x="1708404" y="723900"/>
                  </a:lnTo>
                  <a:lnTo>
                    <a:pt x="1775460" y="720852"/>
                  </a:lnTo>
                  <a:close/>
                </a:path>
                <a:path w="3129915" h="1553209">
                  <a:moveTo>
                    <a:pt x="2361438" y="886968"/>
                  </a:moveTo>
                  <a:lnTo>
                    <a:pt x="1874520" y="886968"/>
                  </a:lnTo>
                  <a:lnTo>
                    <a:pt x="1874520" y="909066"/>
                  </a:lnTo>
                  <a:lnTo>
                    <a:pt x="2361438" y="909066"/>
                  </a:lnTo>
                  <a:lnTo>
                    <a:pt x="2361438" y="886968"/>
                  </a:lnTo>
                  <a:close/>
                </a:path>
                <a:path w="3129915" h="1553209">
                  <a:moveTo>
                    <a:pt x="2394204" y="355092"/>
                  </a:moveTo>
                  <a:lnTo>
                    <a:pt x="2373630" y="329946"/>
                  </a:lnTo>
                  <a:lnTo>
                    <a:pt x="2364486" y="316230"/>
                  </a:lnTo>
                  <a:lnTo>
                    <a:pt x="2356866" y="301752"/>
                  </a:lnTo>
                  <a:lnTo>
                    <a:pt x="2319528" y="325374"/>
                  </a:lnTo>
                  <a:lnTo>
                    <a:pt x="2288286" y="348996"/>
                  </a:lnTo>
                  <a:lnTo>
                    <a:pt x="2251837" y="387108"/>
                  </a:lnTo>
                  <a:lnTo>
                    <a:pt x="2221674" y="429552"/>
                  </a:lnTo>
                  <a:lnTo>
                    <a:pt x="2195753" y="474954"/>
                  </a:lnTo>
                  <a:lnTo>
                    <a:pt x="2148548" y="569087"/>
                  </a:lnTo>
                  <a:lnTo>
                    <a:pt x="2123198" y="615022"/>
                  </a:lnTo>
                  <a:lnTo>
                    <a:pt x="2093976" y="658368"/>
                  </a:lnTo>
                  <a:lnTo>
                    <a:pt x="2058162" y="697230"/>
                  </a:lnTo>
                  <a:lnTo>
                    <a:pt x="2018944" y="725170"/>
                  </a:lnTo>
                  <a:lnTo>
                    <a:pt x="1976018" y="745197"/>
                  </a:lnTo>
                  <a:lnTo>
                    <a:pt x="1930412" y="758291"/>
                  </a:lnTo>
                  <a:lnTo>
                    <a:pt x="1883130" y="765429"/>
                  </a:lnTo>
                  <a:lnTo>
                    <a:pt x="1835200" y="767613"/>
                  </a:lnTo>
                  <a:lnTo>
                    <a:pt x="1787652" y="765810"/>
                  </a:lnTo>
                  <a:lnTo>
                    <a:pt x="1781556" y="764286"/>
                  </a:lnTo>
                  <a:lnTo>
                    <a:pt x="1778508" y="764286"/>
                  </a:lnTo>
                  <a:lnTo>
                    <a:pt x="1741170" y="758190"/>
                  </a:lnTo>
                  <a:lnTo>
                    <a:pt x="1741170" y="969264"/>
                  </a:lnTo>
                  <a:lnTo>
                    <a:pt x="1805178" y="969264"/>
                  </a:lnTo>
                  <a:lnTo>
                    <a:pt x="1805178" y="831342"/>
                  </a:lnTo>
                  <a:lnTo>
                    <a:pt x="1818894" y="831342"/>
                  </a:lnTo>
                  <a:lnTo>
                    <a:pt x="1885353" y="830173"/>
                  </a:lnTo>
                  <a:lnTo>
                    <a:pt x="1933879" y="823353"/>
                  </a:lnTo>
                  <a:lnTo>
                    <a:pt x="1980819" y="811695"/>
                  </a:lnTo>
                  <a:lnTo>
                    <a:pt x="2025827" y="794499"/>
                  </a:lnTo>
                  <a:lnTo>
                    <a:pt x="2068487" y="771055"/>
                  </a:lnTo>
                  <a:lnTo>
                    <a:pt x="2108454" y="740664"/>
                  </a:lnTo>
                  <a:lnTo>
                    <a:pt x="2143506" y="698754"/>
                  </a:lnTo>
                  <a:lnTo>
                    <a:pt x="2174100" y="657428"/>
                  </a:lnTo>
                  <a:lnTo>
                    <a:pt x="2200021" y="612394"/>
                  </a:lnTo>
                  <a:lnTo>
                    <a:pt x="2223414" y="565429"/>
                  </a:lnTo>
                  <a:lnTo>
                    <a:pt x="2246426" y="518312"/>
                  </a:lnTo>
                  <a:lnTo>
                    <a:pt x="2271230" y="472846"/>
                  </a:lnTo>
                  <a:lnTo>
                    <a:pt x="2299957" y="430796"/>
                  </a:lnTo>
                  <a:lnTo>
                    <a:pt x="2334768" y="393954"/>
                  </a:lnTo>
                  <a:lnTo>
                    <a:pt x="2362962" y="373380"/>
                  </a:lnTo>
                  <a:lnTo>
                    <a:pt x="2394204" y="355092"/>
                  </a:lnTo>
                  <a:close/>
                </a:path>
                <a:path w="3129915" h="1553209">
                  <a:moveTo>
                    <a:pt x="2398776" y="930402"/>
                  </a:moveTo>
                  <a:lnTo>
                    <a:pt x="1918716" y="930402"/>
                  </a:lnTo>
                  <a:lnTo>
                    <a:pt x="1918716" y="958596"/>
                  </a:lnTo>
                  <a:lnTo>
                    <a:pt x="2398776" y="958596"/>
                  </a:lnTo>
                  <a:lnTo>
                    <a:pt x="2398776" y="930402"/>
                  </a:lnTo>
                  <a:close/>
                </a:path>
                <a:path w="3129915" h="1553209">
                  <a:moveTo>
                    <a:pt x="2757335" y="202196"/>
                  </a:moveTo>
                  <a:lnTo>
                    <a:pt x="2749677" y="128955"/>
                  </a:lnTo>
                  <a:lnTo>
                    <a:pt x="2714828" y="64401"/>
                  </a:lnTo>
                  <a:lnTo>
                    <a:pt x="2655989" y="18186"/>
                  </a:lnTo>
                  <a:lnTo>
                    <a:pt x="2618562" y="4991"/>
                  </a:lnTo>
                  <a:lnTo>
                    <a:pt x="2576322" y="0"/>
                  </a:lnTo>
                  <a:lnTo>
                    <a:pt x="2538984" y="3048"/>
                  </a:lnTo>
                  <a:lnTo>
                    <a:pt x="2464066" y="38823"/>
                  </a:lnTo>
                  <a:lnTo>
                    <a:pt x="2432507" y="69507"/>
                  </a:lnTo>
                  <a:lnTo>
                    <a:pt x="2409977" y="104927"/>
                  </a:lnTo>
                  <a:lnTo>
                    <a:pt x="2396490" y="143535"/>
                  </a:lnTo>
                  <a:lnTo>
                    <a:pt x="2392019" y="183743"/>
                  </a:lnTo>
                  <a:lnTo>
                    <a:pt x="2396566" y="223964"/>
                  </a:lnTo>
                  <a:lnTo>
                    <a:pt x="2410104" y="262636"/>
                  </a:lnTo>
                  <a:lnTo>
                    <a:pt x="2432647" y="298183"/>
                  </a:lnTo>
                  <a:lnTo>
                    <a:pt x="2464181" y="329018"/>
                  </a:lnTo>
                  <a:lnTo>
                    <a:pt x="2504694" y="353568"/>
                  </a:lnTo>
                  <a:lnTo>
                    <a:pt x="2576322" y="367284"/>
                  </a:lnTo>
                  <a:lnTo>
                    <a:pt x="2613660" y="364236"/>
                  </a:lnTo>
                  <a:lnTo>
                    <a:pt x="2678430" y="336042"/>
                  </a:lnTo>
                  <a:lnTo>
                    <a:pt x="2710916" y="307187"/>
                  </a:lnTo>
                  <a:lnTo>
                    <a:pt x="2734640" y="274447"/>
                  </a:lnTo>
                  <a:lnTo>
                    <a:pt x="2749981" y="239052"/>
                  </a:lnTo>
                  <a:lnTo>
                    <a:pt x="2757335" y="202196"/>
                  </a:lnTo>
                  <a:close/>
                </a:path>
                <a:path w="3129915" h="1553209">
                  <a:moveTo>
                    <a:pt x="3129534" y="975360"/>
                  </a:moveTo>
                  <a:lnTo>
                    <a:pt x="3041205" y="975360"/>
                  </a:lnTo>
                  <a:lnTo>
                    <a:pt x="3041370" y="923366"/>
                  </a:lnTo>
                  <a:lnTo>
                    <a:pt x="3040951" y="875880"/>
                  </a:lnTo>
                  <a:lnTo>
                    <a:pt x="3039529" y="827239"/>
                  </a:lnTo>
                  <a:lnTo>
                    <a:pt x="3036798" y="777875"/>
                  </a:lnTo>
                  <a:lnTo>
                    <a:pt x="3032404" y="728192"/>
                  </a:lnTo>
                  <a:lnTo>
                    <a:pt x="3026003" y="678637"/>
                  </a:lnTo>
                  <a:lnTo>
                    <a:pt x="3017278" y="629627"/>
                  </a:lnTo>
                  <a:lnTo>
                    <a:pt x="3005874" y="581571"/>
                  </a:lnTo>
                  <a:lnTo>
                    <a:pt x="2991485" y="534911"/>
                  </a:lnTo>
                  <a:lnTo>
                    <a:pt x="2973743" y="490054"/>
                  </a:lnTo>
                  <a:lnTo>
                    <a:pt x="2952331" y="447446"/>
                  </a:lnTo>
                  <a:lnTo>
                    <a:pt x="2926905" y="407492"/>
                  </a:lnTo>
                  <a:lnTo>
                    <a:pt x="2897124" y="370624"/>
                  </a:lnTo>
                  <a:lnTo>
                    <a:pt x="2862681" y="337273"/>
                  </a:lnTo>
                  <a:lnTo>
                    <a:pt x="2823210" y="307848"/>
                  </a:lnTo>
                  <a:lnTo>
                    <a:pt x="2798826" y="294132"/>
                  </a:lnTo>
                  <a:lnTo>
                    <a:pt x="2790444" y="307848"/>
                  </a:lnTo>
                  <a:lnTo>
                    <a:pt x="2782824" y="322326"/>
                  </a:lnTo>
                  <a:lnTo>
                    <a:pt x="2773680" y="334518"/>
                  </a:lnTo>
                  <a:lnTo>
                    <a:pt x="2764536" y="347472"/>
                  </a:lnTo>
                  <a:lnTo>
                    <a:pt x="2784348" y="359664"/>
                  </a:lnTo>
                  <a:lnTo>
                    <a:pt x="2822003" y="387692"/>
                  </a:lnTo>
                  <a:lnTo>
                    <a:pt x="2854210" y="419862"/>
                  </a:lnTo>
                  <a:lnTo>
                    <a:pt x="2881414" y="455676"/>
                  </a:lnTo>
                  <a:lnTo>
                    <a:pt x="2904071" y="494601"/>
                  </a:lnTo>
                  <a:lnTo>
                    <a:pt x="2922613" y="536130"/>
                  </a:lnTo>
                  <a:lnTo>
                    <a:pt x="2937510" y="579755"/>
                  </a:lnTo>
                  <a:lnTo>
                    <a:pt x="2949194" y="624967"/>
                  </a:lnTo>
                  <a:lnTo>
                    <a:pt x="2958122" y="671245"/>
                  </a:lnTo>
                  <a:lnTo>
                    <a:pt x="2964751" y="718070"/>
                  </a:lnTo>
                  <a:lnTo>
                    <a:pt x="2969514" y="764946"/>
                  </a:lnTo>
                  <a:lnTo>
                    <a:pt x="2972866" y="811352"/>
                  </a:lnTo>
                  <a:lnTo>
                    <a:pt x="2975254" y="856767"/>
                  </a:lnTo>
                  <a:lnTo>
                    <a:pt x="2977134" y="900684"/>
                  </a:lnTo>
                  <a:lnTo>
                    <a:pt x="2977134" y="936498"/>
                  </a:lnTo>
                  <a:lnTo>
                    <a:pt x="2560320" y="936498"/>
                  </a:lnTo>
                  <a:lnTo>
                    <a:pt x="2560320" y="784098"/>
                  </a:lnTo>
                  <a:lnTo>
                    <a:pt x="2826258" y="784098"/>
                  </a:lnTo>
                  <a:lnTo>
                    <a:pt x="2826258" y="720852"/>
                  </a:lnTo>
                  <a:lnTo>
                    <a:pt x="2497074" y="720852"/>
                  </a:lnTo>
                  <a:lnTo>
                    <a:pt x="2497074" y="975360"/>
                  </a:lnTo>
                  <a:lnTo>
                    <a:pt x="0" y="975360"/>
                  </a:lnTo>
                  <a:lnTo>
                    <a:pt x="0" y="1046988"/>
                  </a:lnTo>
                  <a:lnTo>
                    <a:pt x="86868" y="1046988"/>
                  </a:lnTo>
                  <a:lnTo>
                    <a:pt x="86868" y="1552968"/>
                  </a:lnTo>
                  <a:lnTo>
                    <a:pt x="3006852" y="1552956"/>
                  </a:lnTo>
                  <a:lnTo>
                    <a:pt x="3006852" y="1046988"/>
                  </a:lnTo>
                  <a:lnTo>
                    <a:pt x="3129534" y="1046988"/>
                  </a:lnTo>
                  <a:lnTo>
                    <a:pt x="3129534" y="975360"/>
                  </a:lnTo>
                  <a:close/>
                </a:path>
              </a:pathLst>
            </a:custGeom>
            <a:solidFill>
              <a:srgbClr val="000000"/>
            </a:solidFill>
          </p:spPr>
          <p:txBody>
            <a:bodyPr wrap="square" lIns="0" tIns="0" rIns="0" bIns="0" rtlCol="0"/>
            <a:lstStyle/>
            <a:p>
              <a:endParaRPr/>
            </a:p>
          </p:txBody>
        </p:sp>
        <p:pic>
          <p:nvPicPr>
            <p:cNvPr id="6" name="object 6"/>
            <p:cNvPicPr/>
            <p:nvPr/>
          </p:nvPicPr>
          <p:blipFill>
            <a:blip r:embed="rId2" cstate="print"/>
            <a:stretch>
              <a:fillRect/>
            </a:stretch>
          </p:blipFill>
          <p:spPr>
            <a:xfrm>
              <a:off x="7066025" y="5407914"/>
              <a:ext cx="200405" cy="240792"/>
            </a:xfrm>
            <a:prstGeom prst="rect">
              <a:avLst/>
            </a:prstGeom>
          </p:spPr>
        </p:pic>
        <p:sp>
          <p:nvSpPr>
            <p:cNvPr id="7" name="object 7"/>
            <p:cNvSpPr/>
            <p:nvPr/>
          </p:nvSpPr>
          <p:spPr>
            <a:xfrm>
              <a:off x="5855830" y="3599687"/>
              <a:ext cx="2791460" cy="2489835"/>
            </a:xfrm>
            <a:custGeom>
              <a:avLst/>
              <a:gdLst/>
              <a:ahLst/>
              <a:cxnLst/>
              <a:rect l="l" t="t" r="r" b="b"/>
              <a:pathLst>
                <a:path w="2791459" h="2489835">
                  <a:moveTo>
                    <a:pt x="252361" y="1947672"/>
                  </a:moveTo>
                  <a:lnTo>
                    <a:pt x="251663" y="1894306"/>
                  </a:lnTo>
                  <a:lnTo>
                    <a:pt x="250380" y="1841423"/>
                  </a:lnTo>
                  <a:lnTo>
                    <a:pt x="248589" y="1788934"/>
                  </a:lnTo>
                  <a:lnTo>
                    <a:pt x="246341" y="1736686"/>
                  </a:lnTo>
                  <a:lnTo>
                    <a:pt x="243713" y="1684591"/>
                  </a:lnTo>
                  <a:lnTo>
                    <a:pt x="237578" y="1580311"/>
                  </a:lnTo>
                  <a:lnTo>
                    <a:pt x="227215" y="1421892"/>
                  </a:lnTo>
                  <a:lnTo>
                    <a:pt x="222643" y="1369314"/>
                  </a:lnTo>
                  <a:lnTo>
                    <a:pt x="230263" y="1361694"/>
                  </a:lnTo>
                  <a:lnTo>
                    <a:pt x="234835" y="1353312"/>
                  </a:lnTo>
                  <a:lnTo>
                    <a:pt x="236359" y="1344168"/>
                  </a:lnTo>
                  <a:lnTo>
                    <a:pt x="236359" y="1331976"/>
                  </a:lnTo>
                  <a:lnTo>
                    <a:pt x="203593" y="1318260"/>
                  </a:lnTo>
                  <a:lnTo>
                    <a:pt x="182257" y="1339596"/>
                  </a:lnTo>
                  <a:lnTo>
                    <a:pt x="182257" y="1357122"/>
                  </a:lnTo>
                  <a:lnTo>
                    <a:pt x="183781" y="1364742"/>
                  </a:lnTo>
                  <a:lnTo>
                    <a:pt x="188353" y="1369314"/>
                  </a:lnTo>
                  <a:lnTo>
                    <a:pt x="194449" y="1370838"/>
                  </a:lnTo>
                  <a:lnTo>
                    <a:pt x="195973" y="1372362"/>
                  </a:lnTo>
                  <a:lnTo>
                    <a:pt x="194449" y="1384554"/>
                  </a:lnTo>
                  <a:lnTo>
                    <a:pt x="191401" y="1423416"/>
                  </a:lnTo>
                  <a:lnTo>
                    <a:pt x="186829" y="1488948"/>
                  </a:lnTo>
                  <a:lnTo>
                    <a:pt x="185026" y="1541437"/>
                  </a:lnTo>
                  <a:lnTo>
                    <a:pt x="181978" y="1593303"/>
                  </a:lnTo>
                  <a:lnTo>
                    <a:pt x="177787" y="1644700"/>
                  </a:lnTo>
                  <a:lnTo>
                    <a:pt x="172580" y="1695767"/>
                  </a:lnTo>
                  <a:lnTo>
                    <a:pt x="166497" y="1746669"/>
                  </a:lnTo>
                  <a:lnTo>
                    <a:pt x="159639" y="1797545"/>
                  </a:lnTo>
                  <a:lnTo>
                    <a:pt x="152158" y="1848548"/>
                  </a:lnTo>
                  <a:lnTo>
                    <a:pt x="144157" y="1899805"/>
                  </a:lnTo>
                  <a:lnTo>
                    <a:pt x="135775" y="1951482"/>
                  </a:lnTo>
                  <a:lnTo>
                    <a:pt x="127393" y="1994916"/>
                  </a:lnTo>
                  <a:lnTo>
                    <a:pt x="182257" y="2114550"/>
                  </a:lnTo>
                  <a:lnTo>
                    <a:pt x="252361" y="2001012"/>
                  </a:lnTo>
                  <a:lnTo>
                    <a:pt x="252361" y="1947672"/>
                  </a:lnTo>
                  <a:close/>
                </a:path>
                <a:path w="2791459" h="2489835">
                  <a:moveTo>
                    <a:pt x="365226" y="1128585"/>
                  </a:moveTo>
                  <a:lnTo>
                    <a:pt x="357759" y="1055243"/>
                  </a:lnTo>
                  <a:lnTo>
                    <a:pt x="322707" y="990498"/>
                  </a:lnTo>
                  <a:lnTo>
                    <a:pt x="263182" y="944092"/>
                  </a:lnTo>
                  <a:lnTo>
                    <a:pt x="225196" y="930833"/>
                  </a:lnTo>
                  <a:lnTo>
                    <a:pt x="182257" y="925830"/>
                  </a:lnTo>
                  <a:lnTo>
                    <a:pt x="144919" y="928878"/>
                  </a:lnTo>
                  <a:lnTo>
                    <a:pt x="70878" y="963841"/>
                  </a:lnTo>
                  <a:lnTo>
                    <a:pt x="39928" y="994587"/>
                  </a:lnTo>
                  <a:lnTo>
                    <a:pt x="17792" y="1030160"/>
                  </a:lnTo>
                  <a:lnTo>
                    <a:pt x="4483" y="1068946"/>
                  </a:lnTo>
                  <a:lnTo>
                    <a:pt x="0" y="1109332"/>
                  </a:lnTo>
                  <a:lnTo>
                    <a:pt x="4381" y="1149705"/>
                  </a:lnTo>
                  <a:lnTo>
                    <a:pt x="17614" y="1188427"/>
                  </a:lnTo>
                  <a:lnTo>
                    <a:pt x="39725" y="1223911"/>
                  </a:lnTo>
                  <a:lnTo>
                    <a:pt x="70726" y="1254518"/>
                  </a:lnTo>
                  <a:lnTo>
                    <a:pt x="110629" y="1278636"/>
                  </a:lnTo>
                  <a:lnTo>
                    <a:pt x="182257" y="1293114"/>
                  </a:lnTo>
                  <a:lnTo>
                    <a:pt x="219595" y="1290066"/>
                  </a:lnTo>
                  <a:lnTo>
                    <a:pt x="285127" y="1261872"/>
                  </a:lnTo>
                  <a:lnTo>
                    <a:pt x="317995" y="1233284"/>
                  </a:lnTo>
                  <a:lnTo>
                    <a:pt x="342049" y="1200721"/>
                  </a:lnTo>
                  <a:lnTo>
                    <a:pt x="357670" y="1165415"/>
                  </a:lnTo>
                  <a:lnTo>
                    <a:pt x="365226" y="1128585"/>
                  </a:lnTo>
                  <a:close/>
                </a:path>
                <a:path w="2791459" h="2489835">
                  <a:moveTo>
                    <a:pt x="1029601" y="2235708"/>
                  </a:moveTo>
                  <a:lnTo>
                    <a:pt x="759091" y="2235708"/>
                  </a:lnTo>
                  <a:lnTo>
                    <a:pt x="759091" y="2299716"/>
                  </a:lnTo>
                  <a:lnTo>
                    <a:pt x="964069" y="2299716"/>
                  </a:lnTo>
                  <a:lnTo>
                    <a:pt x="964069" y="2423922"/>
                  </a:lnTo>
                  <a:lnTo>
                    <a:pt x="558685" y="2423922"/>
                  </a:lnTo>
                  <a:lnTo>
                    <a:pt x="564781" y="2386584"/>
                  </a:lnTo>
                  <a:lnTo>
                    <a:pt x="572312" y="2345194"/>
                  </a:lnTo>
                  <a:lnTo>
                    <a:pt x="581621" y="2298611"/>
                  </a:lnTo>
                  <a:lnTo>
                    <a:pt x="592899" y="2248293"/>
                  </a:lnTo>
                  <a:lnTo>
                    <a:pt x="606272" y="2195665"/>
                  </a:lnTo>
                  <a:lnTo>
                    <a:pt x="621931" y="2142198"/>
                  </a:lnTo>
                  <a:lnTo>
                    <a:pt x="640029" y="2089315"/>
                  </a:lnTo>
                  <a:lnTo>
                    <a:pt x="660730" y="2038489"/>
                  </a:lnTo>
                  <a:lnTo>
                    <a:pt x="684199" y="1991131"/>
                  </a:lnTo>
                  <a:lnTo>
                    <a:pt x="710590" y="1948713"/>
                  </a:lnTo>
                  <a:lnTo>
                    <a:pt x="740067" y="1912658"/>
                  </a:lnTo>
                  <a:lnTo>
                    <a:pt x="772807" y="1884426"/>
                  </a:lnTo>
                  <a:lnTo>
                    <a:pt x="787285" y="1874520"/>
                  </a:lnTo>
                  <a:lnTo>
                    <a:pt x="778903" y="1859280"/>
                  </a:lnTo>
                  <a:lnTo>
                    <a:pt x="772807" y="1844040"/>
                  </a:lnTo>
                  <a:lnTo>
                    <a:pt x="768235" y="1828038"/>
                  </a:lnTo>
                  <a:lnTo>
                    <a:pt x="765187" y="1811274"/>
                  </a:lnTo>
                  <a:lnTo>
                    <a:pt x="746899" y="1821942"/>
                  </a:lnTo>
                  <a:lnTo>
                    <a:pt x="713181" y="1847151"/>
                  </a:lnTo>
                  <a:lnTo>
                    <a:pt x="682358" y="1878761"/>
                  </a:lnTo>
                  <a:lnTo>
                    <a:pt x="654278" y="1915896"/>
                  </a:lnTo>
                  <a:lnTo>
                    <a:pt x="628840" y="1957666"/>
                  </a:lnTo>
                  <a:lnTo>
                    <a:pt x="605904" y="2003196"/>
                  </a:lnTo>
                  <a:lnTo>
                    <a:pt x="585343" y="2051608"/>
                  </a:lnTo>
                  <a:lnTo>
                    <a:pt x="567042" y="2102015"/>
                  </a:lnTo>
                  <a:lnTo>
                    <a:pt x="550875" y="2153551"/>
                  </a:lnTo>
                  <a:lnTo>
                    <a:pt x="536714" y="2205317"/>
                  </a:lnTo>
                  <a:lnTo>
                    <a:pt x="524433" y="2256434"/>
                  </a:lnTo>
                  <a:lnTo>
                    <a:pt x="513905" y="2306040"/>
                  </a:lnTo>
                  <a:lnTo>
                    <a:pt x="505015" y="2353233"/>
                  </a:lnTo>
                  <a:lnTo>
                    <a:pt x="497624" y="2397137"/>
                  </a:lnTo>
                  <a:lnTo>
                    <a:pt x="491629" y="2436876"/>
                  </a:lnTo>
                  <a:lnTo>
                    <a:pt x="490105" y="2453640"/>
                  </a:lnTo>
                  <a:lnTo>
                    <a:pt x="485533" y="2489454"/>
                  </a:lnTo>
                  <a:lnTo>
                    <a:pt x="1029601" y="2489454"/>
                  </a:lnTo>
                  <a:lnTo>
                    <a:pt x="1029601" y="2235708"/>
                  </a:lnTo>
                  <a:close/>
                </a:path>
                <a:path w="2791459" h="2489835">
                  <a:moveTo>
                    <a:pt x="1181773" y="1741487"/>
                  </a:moveTo>
                  <a:lnTo>
                    <a:pt x="1170381" y="1665579"/>
                  </a:lnTo>
                  <a:lnTo>
                    <a:pt x="1151826" y="1628978"/>
                  </a:lnTo>
                  <a:lnTo>
                    <a:pt x="1124089" y="1594866"/>
                  </a:lnTo>
                  <a:lnTo>
                    <a:pt x="1085227" y="1566672"/>
                  </a:lnTo>
                  <a:lnTo>
                    <a:pt x="1096657" y="1524762"/>
                  </a:lnTo>
                  <a:lnTo>
                    <a:pt x="1104277" y="1507998"/>
                  </a:lnTo>
                  <a:lnTo>
                    <a:pt x="1113421" y="1495044"/>
                  </a:lnTo>
                  <a:lnTo>
                    <a:pt x="1129423" y="1479804"/>
                  </a:lnTo>
                  <a:lnTo>
                    <a:pt x="1137043" y="1462278"/>
                  </a:lnTo>
                  <a:lnTo>
                    <a:pt x="1140091" y="1448562"/>
                  </a:lnTo>
                  <a:lnTo>
                    <a:pt x="1141615" y="1443990"/>
                  </a:lnTo>
                  <a:lnTo>
                    <a:pt x="1140091" y="1445514"/>
                  </a:lnTo>
                  <a:lnTo>
                    <a:pt x="1101763" y="1467319"/>
                  </a:lnTo>
                  <a:lnTo>
                    <a:pt x="1058608" y="1477695"/>
                  </a:lnTo>
                  <a:lnTo>
                    <a:pt x="1013701" y="1483982"/>
                  </a:lnTo>
                  <a:lnTo>
                    <a:pt x="970165" y="1493520"/>
                  </a:lnTo>
                  <a:lnTo>
                    <a:pt x="968641" y="1493520"/>
                  </a:lnTo>
                  <a:lnTo>
                    <a:pt x="989215" y="1450086"/>
                  </a:lnTo>
                  <a:lnTo>
                    <a:pt x="986167" y="1451610"/>
                  </a:lnTo>
                  <a:lnTo>
                    <a:pt x="935405" y="1470926"/>
                  </a:lnTo>
                  <a:lnTo>
                    <a:pt x="894930" y="1491500"/>
                  </a:lnTo>
                  <a:lnTo>
                    <a:pt x="861771" y="1517205"/>
                  </a:lnTo>
                  <a:lnTo>
                    <a:pt x="832967" y="1551901"/>
                  </a:lnTo>
                  <a:lnTo>
                    <a:pt x="805573" y="1599438"/>
                  </a:lnTo>
                  <a:lnTo>
                    <a:pt x="804049" y="1602486"/>
                  </a:lnTo>
                  <a:lnTo>
                    <a:pt x="797941" y="1575816"/>
                  </a:lnTo>
                  <a:lnTo>
                    <a:pt x="793369" y="1587246"/>
                  </a:lnTo>
                  <a:lnTo>
                    <a:pt x="785749" y="1614678"/>
                  </a:lnTo>
                  <a:lnTo>
                    <a:pt x="775843" y="1657350"/>
                  </a:lnTo>
                  <a:lnTo>
                    <a:pt x="774319" y="1708404"/>
                  </a:lnTo>
                  <a:lnTo>
                    <a:pt x="777113" y="1728800"/>
                  </a:lnTo>
                  <a:lnTo>
                    <a:pt x="785583" y="1747558"/>
                  </a:lnTo>
                  <a:lnTo>
                    <a:pt x="797394" y="1765020"/>
                  </a:lnTo>
                  <a:lnTo>
                    <a:pt x="810145" y="1781556"/>
                  </a:lnTo>
                  <a:lnTo>
                    <a:pt x="820051" y="1789176"/>
                  </a:lnTo>
                  <a:lnTo>
                    <a:pt x="829195" y="1796796"/>
                  </a:lnTo>
                  <a:lnTo>
                    <a:pt x="864108" y="1853272"/>
                  </a:lnTo>
                  <a:lnTo>
                    <a:pt x="917587" y="1892046"/>
                  </a:lnTo>
                  <a:lnTo>
                    <a:pt x="970165" y="1908810"/>
                  </a:lnTo>
                  <a:lnTo>
                    <a:pt x="998359" y="1910334"/>
                  </a:lnTo>
                  <a:lnTo>
                    <a:pt x="1042238" y="1904987"/>
                  </a:lnTo>
                  <a:lnTo>
                    <a:pt x="1080973" y="1891398"/>
                  </a:lnTo>
                  <a:lnTo>
                    <a:pt x="1114120" y="1870748"/>
                  </a:lnTo>
                  <a:lnTo>
                    <a:pt x="1161821" y="1813064"/>
                  </a:lnTo>
                  <a:lnTo>
                    <a:pt x="1175486" y="1778419"/>
                  </a:lnTo>
                  <a:lnTo>
                    <a:pt x="1181773" y="1741487"/>
                  </a:lnTo>
                  <a:close/>
                </a:path>
                <a:path w="2791459" h="2489835">
                  <a:moveTo>
                    <a:pt x="2175649" y="2246376"/>
                  </a:moveTo>
                  <a:lnTo>
                    <a:pt x="2172601" y="2246376"/>
                  </a:lnTo>
                  <a:lnTo>
                    <a:pt x="2119350" y="2237473"/>
                  </a:lnTo>
                  <a:lnTo>
                    <a:pt x="2072957" y="2237003"/>
                  </a:lnTo>
                  <a:lnTo>
                    <a:pt x="2031568" y="2245677"/>
                  </a:lnTo>
                  <a:lnTo>
                    <a:pt x="1993328" y="2264257"/>
                  </a:lnTo>
                  <a:lnTo>
                    <a:pt x="1956371" y="2293455"/>
                  </a:lnTo>
                  <a:lnTo>
                    <a:pt x="1918855" y="2334006"/>
                  </a:lnTo>
                  <a:lnTo>
                    <a:pt x="1917331" y="2344674"/>
                  </a:lnTo>
                  <a:lnTo>
                    <a:pt x="1926475" y="2349246"/>
                  </a:lnTo>
                  <a:lnTo>
                    <a:pt x="1978736" y="2345702"/>
                  </a:lnTo>
                  <a:lnTo>
                    <a:pt x="2022360" y="2341562"/>
                  </a:lnTo>
                  <a:lnTo>
                    <a:pt x="2061489" y="2343404"/>
                  </a:lnTo>
                  <a:lnTo>
                    <a:pt x="2100275" y="2357755"/>
                  </a:lnTo>
                  <a:lnTo>
                    <a:pt x="2142883" y="2391156"/>
                  </a:lnTo>
                  <a:lnTo>
                    <a:pt x="2169553" y="2391156"/>
                  </a:lnTo>
                  <a:lnTo>
                    <a:pt x="2175649" y="2246376"/>
                  </a:lnTo>
                  <a:close/>
                </a:path>
                <a:path w="2791459" h="2489835">
                  <a:moveTo>
                    <a:pt x="2283091" y="1899666"/>
                  </a:moveTo>
                  <a:lnTo>
                    <a:pt x="2267089" y="1884426"/>
                  </a:lnTo>
                  <a:lnTo>
                    <a:pt x="2241181" y="1888998"/>
                  </a:lnTo>
                  <a:lnTo>
                    <a:pt x="2229751" y="1910334"/>
                  </a:lnTo>
                  <a:lnTo>
                    <a:pt x="2241181" y="1938528"/>
                  </a:lnTo>
                  <a:lnTo>
                    <a:pt x="2202319" y="2181606"/>
                  </a:lnTo>
                  <a:lnTo>
                    <a:pt x="2271661" y="2181606"/>
                  </a:lnTo>
                  <a:lnTo>
                    <a:pt x="2267089" y="1938528"/>
                  </a:lnTo>
                  <a:lnTo>
                    <a:pt x="2283091" y="1899666"/>
                  </a:lnTo>
                  <a:close/>
                </a:path>
                <a:path w="2791459" h="2489835">
                  <a:moveTo>
                    <a:pt x="2531503" y="957072"/>
                  </a:moveTo>
                  <a:lnTo>
                    <a:pt x="2321953" y="957072"/>
                  </a:lnTo>
                  <a:lnTo>
                    <a:pt x="2321953" y="1015746"/>
                  </a:lnTo>
                  <a:lnTo>
                    <a:pt x="2531503" y="1015746"/>
                  </a:lnTo>
                  <a:lnTo>
                    <a:pt x="2531503" y="957072"/>
                  </a:lnTo>
                  <a:close/>
                </a:path>
                <a:path w="2791459" h="2489835">
                  <a:moveTo>
                    <a:pt x="2531503" y="861822"/>
                  </a:moveTo>
                  <a:lnTo>
                    <a:pt x="2321953" y="861822"/>
                  </a:lnTo>
                  <a:lnTo>
                    <a:pt x="2321953" y="921258"/>
                  </a:lnTo>
                  <a:lnTo>
                    <a:pt x="2531503" y="921258"/>
                  </a:lnTo>
                  <a:lnTo>
                    <a:pt x="2531503" y="861822"/>
                  </a:lnTo>
                  <a:close/>
                </a:path>
                <a:path w="2791459" h="2489835">
                  <a:moveTo>
                    <a:pt x="2791091" y="0"/>
                  </a:moveTo>
                  <a:lnTo>
                    <a:pt x="2721241" y="0"/>
                  </a:lnTo>
                  <a:lnTo>
                    <a:pt x="2721241" y="68580"/>
                  </a:lnTo>
                  <a:lnTo>
                    <a:pt x="2721241" y="1251204"/>
                  </a:lnTo>
                  <a:lnTo>
                    <a:pt x="1554111" y="1251204"/>
                  </a:lnTo>
                  <a:lnTo>
                    <a:pt x="1554111" y="692086"/>
                  </a:lnTo>
                  <a:lnTo>
                    <a:pt x="1624723" y="621030"/>
                  </a:lnTo>
                  <a:lnTo>
                    <a:pt x="1603387" y="611886"/>
                  </a:lnTo>
                  <a:lnTo>
                    <a:pt x="1554111" y="658660"/>
                  </a:lnTo>
                  <a:lnTo>
                    <a:pt x="1554111" y="68580"/>
                  </a:lnTo>
                  <a:lnTo>
                    <a:pt x="2721241" y="68580"/>
                  </a:lnTo>
                  <a:lnTo>
                    <a:pt x="2721241" y="0"/>
                  </a:lnTo>
                  <a:lnTo>
                    <a:pt x="1554111" y="0"/>
                  </a:lnTo>
                  <a:lnTo>
                    <a:pt x="1484261" y="0"/>
                  </a:lnTo>
                  <a:lnTo>
                    <a:pt x="1484261" y="724966"/>
                  </a:lnTo>
                  <a:lnTo>
                    <a:pt x="1228483" y="967740"/>
                  </a:lnTo>
                  <a:lnTo>
                    <a:pt x="1214767" y="958596"/>
                  </a:lnTo>
                  <a:lnTo>
                    <a:pt x="1204099" y="952500"/>
                  </a:lnTo>
                  <a:lnTo>
                    <a:pt x="1197241" y="947928"/>
                  </a:lnTo>
                  <a:lnTo>
                    <a:pt x="1194193" y="946404"/>
                  </a:lnTo>
                  <a:lnTo>
                    <a:pt x="1140091" y="972312"/>
                  </a:lnTo>
                  <a:lnTo>
                    <a:pt x="1069987" y="972312"/>
                  </a:lnTo>
                  <a:lnTo>
                    <a:pt x="1059319" y="1053084"/>
                  </a:lnTo>
                  <a:lnTo>
                    <a:pt x="1146187" y="1210818"/>
                  </a:lnTo>
                  <a:lnTo>
                    <a:pt x="1194193" y="1162050"/>
                  </a:lnTo>
                  <a:lnTo>
                    <a:pt x="1211719" y="1162050"/>
                  </a:lnTo>
                  <a:lnTo>
                    <a:pt x="1250581" y="1154430"/>
                  </a:lnTo>
                  <a:lnTo>
                    <a:pt x="1289443" y="1133094"/>
                  </a:lnTo>
                  <a:lnTo>
                    <a:pt x="1305877" y="1081836"/>
                  </a:lnTo>
                  <a:lnTo>
                    <a:pt x="1299400" y="1052080"/>
                  </a:lnTo>
                  <a:lnTo>
                    <a:pt x="1285074" y="1024559"/>
                  </a:lnTo>
                  <a:lnTo>
                    <a:pt x="1265821" y="1000506"/>
                  </a:lnTo>
                  <a:lnTo>
                    <a:pt x="1256677" y="991362"/>
                  </a:lnTo>
                  <a:lnTo>
                    <a:pt x="1484261" y="762368"/>
                  </a:lnTo>
                  <a:lnTo>
                    <a:pt x="1484261" y="1318260"/>
                  </a:lnTo>
                  <a:lnTo>
                    <a:pt x="1553857" y="1318260"/>
                  </a:lnTo>
                  <a:lnTo>
                    <a:pt x="1554111" y="1318260"/>
                  </a:lnTo>
                  <a:lnTo>
                    <a:pt x="2721241" y="1318260"/>
                  </a:lnTo>
                  <a:lnTo>
                    <a:pt x="2791091" y="1318260"/>
                  </a:lnTo>
                  <a:lnTo>
                    <a:pt x="2791091" y="0"/>
                  </a:lnTo>
                  <a:close/>
                </a:path>
              </a:pathLst>
            </a:custGeom>
            <a:solidFill>
              <a:srgbClr val="000000"/>
            </a:solidFill>
          </p:spPr>
          <p:txBody>
            <a:bodyPr wrap="square" lIns="0" tIns="0" rIns="0" bIns="0" rtlCol="0"/>
            <a:lstStyle/>
            <a:p>
              <a:endParaRPr/>
            </a:p>
          </p:txBody>
        </p:sp>
        <p:pic>
          <p:nvPicPr>
            <p:cNvPr id="8" name="object 8"/>
            <p:cNvPicPr/>
            <p:nvPr/>
          </p:nvPicPr>
          <p:blipFill>
            <a:blip r:embed="rId3" cstate="print"/>
            <a:stretch>
              <a:fillRect/>
            </a:stretch>
          </p:blipFill>
          <p:spPr>
            <a:xfrm>
              <a:off x="7762584" y="4564380"/>
              <a:ext cx="152223" cy="153924"/>
            </a:xfrm>
            <a:prstGeom prst="rect">
              <a:avLst/>
            </a:prstGeom>
          </p:spPr>
        </p:pic>
        <p:pic>
          <p:nvPicPr>
            <p:cNvPr id="9" name="object 9"/>
            <p:cNvPicPr/>
            <p:nvPr/>
          </p:nvPicPr>
          <p:blipFill>
            <a:blip r:embed="rId4" cstate="print"/>
            <a:stretch>
              <a:fillRect/>
            </a:stretch>
          </p:blipFill>
          <p:spPr>
            <a:xfrm>
              <a:off x="7562175" y="4564380"/>
              <a:ext cx="151812" cy="153924"/>
            </a:xfrm>
            <a:prstGeom prst="rect">
              <a:avLst/>
            </a:prstGeom>
          </p:spPr>
        </p:pic>
        <p:sp>
          <p:nvSpPr>
            <p:cNvPr id="10" name="object 10"/>
            <p:cNvSpPr/>
            <p:nvPr/>
          </p:nvSpPr>
          <p:spPr>
            <a:xfrm>
              <a:off x="5614835" y="3768089"/>
              <a:ext cx="2891155" cy="2386965"/>
            </a:xfrm>
            <a:custGeom>
              <a:avLst/>
              <a:gdLst/>
              <a:ahLst/>
              <a:cxnLst/>
              <a:rect l="l" t="t" r="r" b="b"/>
              <a:pathLst>
                <a:path w="2891154" h="2386965">
                  <a:moveTo>
                    <a:pt x="1373466" y="1084338"/>
                  </a:moveTo>
                  <a:lnTo>
                    <a:pt x="1354416" y="1056144"/>
                  </a:lnTo>
                  <a:lnTo>
                    <a:pt x="1256880" y="909840"/>
                  </a:lnTo>
                  <a:lnTo>
                    <a:pt x="1255356" y="906792"/>
                  </a:lnTo>
                  <a:lnTo>
                    <a:pt x="1248498" y="899172"/>
                  </a:lnTo>
                  <a:lnTo>
                    <a:pt x="1243926" y="893076"/>
                  </a:lnTo>
                  <a:lnTo>
                    <a:pt x="1242402" y="890028"/>
                  </a:lnTo>
                  <a:lnTo>
                    <a:pt x="1219542" y="899172"/>
                  </a:lnTo>
                  <a:lnTo>
                    <a:pt x="1166152" y="917511"/>
                  </a:lnTo>
                  <a:lnTo>
                    <a:pt x="1117739" y="933437"/>
                  </a:lnTo>
                  <a:lnTo>
                    <a:pt x="1069365" y="948448"/>
                  </a:lnTo>
                  <a:lnTo>
                    <a:pt x="1020673" y="962507"/>
                  </a:lnTo>
                  <a:lnTo>
                    <a:pt x="971283" y="975550"/>
                  </a:lnTo>
                  <a:lnTo>
                    <a:pt x="920838" y="987564"/>
                  </a:lnTo>
                  <a:lnTo>
                    <a:pt x="880452" y="995184"/>
                  </a:lnTo>
                  <a:lnTo>
                    <a:pt x="841590" y="1000518"/>
                  </a:lnTo>
                  <a:lnTo>
                    <a:pt x="796544" y="1005827"/>
                  </a:lnTo>
                  <a:lnTo>
                    <a:pt x="754113" y="1006005"/>
                  </a:lnTo>
                  <a:lnTo>
                    <a:pt x="712177" y="1002855"/>
                  </a:lnTo>
                  <a:lnTo>
                    <a:pt x="668616" y="998232"/>
                  </a:lnTo>
                  <a:lnTo>
                    <a:pt x="657948" y="996708"/>
                  </a:lnTo>
                  <a:lnTo>
                    <a:pt x="648804" y="996708"/>
                  </a:lnTo>
                  <a:lnTo>
                    <a:pt x="644232" y="1014234"/>
                  </a:lnTo>
                  <a:lnTo>
                    <a:pt x="637374" y="1030998"/>
                  </a:lnTo>
                  <a:lnTo>
                    <a:pt x="631278" y="1047000"/>
                  </a:lnTo>
                  <a:lnTo>
                    <a:pt x="623658" y="1060716"/>
                  </a:lnTo>
                  <a:lnTo>
                    <a:pt x="632802" y="1060716"/>
                  </a:lnTo>
                  <a:lnTo>
                    <a:pt x="644232" y="1062240"/>
                  </a:lnTo>
                  <a:lnTo>
                    <a:pt x="689152" y="1064641"/>
                  </a:lnTo>
                  <a:lnTo>
                    <a:pt x="734110" y="1068387"/>
                  </a:lnTo>
                  <a:lnTo>
                    <a:pt x="779081" y="1070203"/>
                  </a:lnTo>
                  <a:lnTo>
                    <a:pt x="824064" y="1066812"/>
                  </a:lnTo>
                  <a:lnTo>
                    <a:pt x="894168" y="1057668"/>
                  </a:lnTo>
                  <a:lnTo>
                    <a:pt x="943419" y="1047534"/>
                  </a:lnTo>
                  <a:lnTo>
                    <a:pt x="991450" y="1036180"/>
                  </a:lnTo>
                  <a:lnTo>
                    <a:pt x="1038707" y="1023759"/>
                  </a:lnTo>
                  <a:lnTo>
                    <a:pt x="1085684" y="1010412"/>
                  </a:lnTo>
                  <a:lnTo>
                    <a:pt x="1132840" y="996264"/>
                  </a:lnTo>
                  <a:lnTo>
                    <a:pt x="1180680" y="981468"/>
                  </a:lnTo>
                  <a:lnTo>
                    <a:pt x="1200492" y="973848"/>
                  </a:lnTo>
                  <a:lnTo>
                    <a:pt x="1218018" y="967752"/>
                  </a:lnTo>
                  <a:lnTo>
                    <a:pt x="1281264" y="1063764"/>
                  </a:lnTo>
                  <a:lnTo>
                    <a:pt x="1269072" y="1071384"/>
                  </a:lnTo>
                  <a:lnTo>
                    <a:pt x="1253832" y="1079766"/>
                  </a:lnTo>
                  <a:lnTo>
                    <a:pt x="1206957" y="1103172"/>
                  </a:lnTo>
                  <a:lnTo>
                    <a:pt x="1159319" y="1125258"/>
                  </a:lnTo>
                  <a:lnTo>
                    <a:pt x="1110881" y="1145552"/>
                  </a:lnTo>
                  <a:lnTo>
                    <a:pt x="1061631" y="1163574"/>
                  </a:lnTo>
                  <a:lnTo>
                    <a:pt x="1011516" y="1178864"/>
                  </a:lnTo>
                  <a:lnTo>
                    <a:pt x="960539" y="1190955"/>
                  </a:lnTo>
                  <a:lnTo>
                    <a:pt x="908646" y="1199400"/>
                  </a:lnTo>
                  <a:lnTo>
                    <a:pt x="838542" y="1207020"/>
                  </a:lnTo>
                  <a:lnTo>
                    <a:pt x="789914" y="1214081"/>
                  </a:lnTo>
                  <a:lnTo>
                    <a:pt x="741235" y="1221600"/>
                  </a:lnTo>
                  <a:lnTo>
                    <a:pt x="693013" y="1231163"/>
                  </a:lnTo>
                  <a:lnTo>
                    <a:pt x="645756" y="1244358"/>
                  </a:lnTo>
                  <a:lnTo>
                    <a:pt x="644232" y="1244358"/>
                  </a:lnTo>
                  <a:lnTo>
                    <a:pt x="623658" y="1253502"/>
                  </a:lnTo>
                  <a:lnTo>
                    <a:pt x="625182" y="1275600"/>
                  </a:lnTo>
                  <a:lnTo>
                    <a:pt x="628230" y="1350276"/>
                  </a:lnTo>
                  <a:lnTo>
                    <a:pt x="634326" y="1520964"/>
                  </a:lnTo>
                  <a:lnTo>
                    <a:pt x="637374" y="1720608"/>
                  </a:lnTo>
                  <a:lnTo>
                    <a:pt x="631278" y="1879104"/>
                  </a:lnTo>
                  <a:lnTo>
                    <a:pt x="626706" y="1913394"/>
                  </a:lnTo>
                  <a:lnTo>
                    <a:pt x="622134" y="1940064"/>
                  </a:lnTo>
                  <a:lnTo>
                    <a:pt x="614514" y="1969782"/>
                  </a:lnTo>
                  <a:lnTo>
                    <a:pt x="247230" y="1974354"/>
                  </a:lnTo>
                  <a:lnTo>
                    <a:pt x="247230" y="1444764"/>
                  </a:lnTo>
                  <a:lnTo>
                    <a:pt x="182460" y="1444764"/>
                  </a:lnTo>
                  <a:lnTo>
                    <a:pt x="182460" y="2067318"/>
                  </a:lnTo>
                  <a:lnTo>
                    <a:pt x="68922" y="2067318"/>
                  </a:lnTo>
                  <a:lnTo>
                    <a:pt x="67398" y="1944636"/>
                  </a:lnTo>
                  <a:lnTo>
                    <a:pt x="65874" y="1760994"/>
                  </a:lnTo>
                  <a:lnTo>
                    <a:pt x="65874" y="1547634"/>
                  </a:lnTo>
                  <a:lnTo>
                    <a:pt x="68922" y="1339608"/>
                  </a:lnTo>
                  <a:lnTo>
                    <a:pt x="76542" y="1272552"/>
                  </a:lnTo>
                  <a:lnTo>
                    <a:pt x="93306" y="1213116"/>
                  </a:lnTo>
                  <a:lnTo>
                    <a:pt x="119976" y="1165110"/>
                  </a:lnTo>
                  <a:lnTo>
                    <a:pt x="155994" y="1125512"/>
                  </a:lnTo>
                  <a:lnTo>
                    <a:pt x="191084" y="1100963"/>
                  </a:lnTo>
                  <a:lnTo>
                    <a:pt x="225894" y="1084338"/>
                  </a:lnTo>
                  <a:lnTo>
                    <a:pt x="238086" y="1079766"/>
                  </a:lnTo>
                  <a:lnTo>
                    <a:pt x="228942" y="1066812"/>
                  </a:lnTo>
                  <a:lnTo>
                    <a:pt x="219798" y="1053096"/>
                  </a:lnTo>
                  <a:lnTo>
                    <a:pt x="211416" y="1037856"/>
                  </a:lnTo>
                  <a:lnTo>
                    <a:pt x="205320" y="1021854"/>
                  </a:lnTo>
                  <a:lnTo>
                    <a:pt x="193128" y="1026426"/>
                  </a:lnTo>
                  <a:lnTo>
                    <a:pt x="147193" y="1051547"/>
                  </a:lnTo>
                  <a:lnTo>
                    <a:pt x="92951" y="1095019"/>
                  </a:lnTo>
                  <a:lnTo>
                    <a:pt x="67398" y="1126248"/>
                  </a:lnTo>
                  <a:lnTo>
                    <a:pt x="34632" y="1184922"/>
                  </a:lnTo>
                  <a:lnTo>
                    <a:pt x="14058" y="1255026"/>
                  </a:lnTo>
                  <a:lnTo>
                    <a:pt x="7962" y="1293888"/>
                  </a:lnTo>
                  <a:lnTo>
                    <a:pt x="4914" y="1336560"/>
                  </a:lnTo>
                  <a:lnTo>
                    <a:pt x="342" y="1586496"/>
                  </a:lnTo>
                  <a:lnTo>
                    <a:pt x="342" y="1832622"/>
                  </a:lnTo>
                  <a:lnTo>
                    <a:pt x="3390" y="2022360"/>
                  </a:lnTo>
                  <a:lnTo>
                    <a:pt x="4914" y="2100084"/>
                  </a:lnTo>
                  <a:lnTo>
                    <a:pt x="4914" y="2131326"/>
                  </a:lnTo>
                  <a:lnTo>
                    <a:pt x="37680" y="2131326"/>
                  </a:lnTo>
                  <a:lnTo>
                    <a:pt x="39204" y="2143518"/>
                  </a:lnTo>
                  <a:lnTo>
                    <a:pt x="37680" y="2157996"/>
                  </a:lnTo>
                  <a:lnTo>
                    <a:pt x="34632" y="2171712"/>
                  </a:lnTo>
                  <a:lnTo>
                    <a:pt x="28536" y="2182380"/>
                  </a:lnTo>
                  <a:lnTo>
                    <a:pt x="21678" y="2188476"/>
                  </a:lnTo>
                  <a:lnTo>
                    <a:pt x="15582" y="2195334"/>
                  </a:lnTo>
                  <a:lnTo>
                    <a:pt x="0" y="2222119"/>
                  </a:lnTo>
                  <a:lnTo>
                    <a:pt x="9436" y="2240038"/>
                  </a:lnTo>
                  <a:lnTo>
                    <a:pt x="33185" y="2250656"/>
                  </a:lnTo>
                  <a:lnTo>
                    <a:pt x="60540" y="2255532"/>
                  </a:lnTo>
                  <a:lnTo>
                    <a:pt x="68922" y="2255532"/>
                  </a:lnTo>
                  <a:lnTo>
                    <a:pt x="68922" y="2386596"/>
                  </a:lnTo>
                  <a:lnTo>
                    <a:pt x="290664" y="2386596"/>
                  </a:lnTo>
                  <a:lnTo>
                    <a:pt x="290664" y="2353830"/>
                  </a:lnTo>
                  <a:lnTo>
                    <a:pt x="603846" y="2353830"/>
                  </a:lnTo>
                  <a:lnTo>
                    <a:pt x="603846" y="2034552"/>
                  </a:lnTo>
                  <a:lnTo>
                    <a:pt x="605370" y="2034552"/>
                  </a:lnTo>
                  <a:lnTo>
                    <a:pt x="612990" y="2036076"/>
                  </a:lnTo>
                  <a:lnTo>
                    <a:pt x="629513" y="2037461"/>
                  </a:lnTo>
                  <a:lnTo>
                    <a:pt x="667092" y="2010168"/>
                  </a:lnTo>
                  <a:lnTo>
                    <a:pt x="681570" y="1974354"/>
                  </a:lnTo>
                  <a:lnTo>
                    <a:pt x="686142" y="1949208"/>
                  </a:lnTo>
                  <a:lnTo>
                    <a:pt x="692238" y="1921014"/>
                  </a:lnTo>
                  <a:lnTo>
                    <a:pt x="695286" y="1886724"/>
                  </a:lnTo>
                  <a:lnTo>
                    <a:pt x="701382" y="1750326"/>
                  </a:lnTo>
                  <a:lnTo>
                    <a:pt x="699858" y="1577352"/>
                  </a:lnTo>
                  <a:lnTo>
                    <a:pt x="695286" y="1411236"/>
                  </a:lnTo>
                  <a:lnTo>
                    <a:pt x="690714" y="1296936"/>
                  </a:lnTo>
                  <a:lnTo>
                    <a:pt x="702906" y="1293888"/>
                  </a:lnTo>
                  <a:lnTo>
                    <a:pt x="770559" y="1281899"/>
                  </a:lnTo>
                  <a:lnTo>
                    <a:pt x="821423" y="1274927"/>
                  </a:lnTo>
                  <a:lnTo>
                    <a:pt x="872566" y="1268768"/>
                  </a:lnTo>
                  <a:lnTo>
                    <a:pt x="923480" y="1262265"/>
                  </a:lnTo>
                  <a:lnTo>
                    <a:pt x="973709" y="1254264"/>
                  </a:lnTo>
                  <a:lnTo>
                    <a:pt x="1022769" y="1243596"/>
                  </a:lnTo>
                  <a:lnTo>
                    <a:pt x="1070190" y="1229118"/>
                  </a:lnTo>
                  <a:lnTo>
                    <a:pt x="1106004" y="1216164"/>
                  </a:lnTo>
                  <a:lnTo>
                    <a:pt x="1141818" y="1203972"/>
                  </a:lnTo>
                  <a:lnTo>
                    <a:pt x="1193088" y="1181544"/>
                  </a:lnTo>
                  <a:lnTo>
                    <a:pt x="1243291" y="1157986"/>
                  </a:lnTo>
                  <a:lnTo>
                    <a:pt x="1292479" y="1132459"/>
                  </a:lnTo>
                  <a:lnTo>
                    <a:pt x="1340700" y="1104150"/>
                  </a:lnTo>
                  <a:lnTo>
                    <a:pt x="1345272" y="1101102"/>
                  </a:lnTo>
                  <a:lnTo>
                    <a:pt x="1373466" y="1084338"/>
                  </a:lnTo>
                  <a:close/>
                </a:path>
                <a:path w="2891154" h="2386965">
                  <a:moveTo>
                    <a:pt x="2890609" y="0"/>
                  </a:moveTo>
                  <a:lnTo>
                    <a:pt x="2890609" y="0"/>
                  </a:lnTo>
                  <a:lnTo>
                    <a:pt x="1882228" y="0"/>
                  </a:lnTo>
                  <a:lnTo>
                    <a:pt x="1882228" y="91440"/>
                  </a:lnTo>
                  <a:lnTo>
                    <a:pt x="2717889" y="91440"/>
                  </a:lnTo>
                  <a:lnTo>
                    <a:pt x="2717889" y="188214"/>
                  </a:lnTo>
                  <a:lnTo>
                    <a:pt x="2669629" y="188214"/>
                  </a:lnTo>
                  <a:lnTo>
                    <a:pt x="2654389" y="188214"/>
                  </a:lnTo>
                  <a:lnTo>
                    <a:pt x="2573109" y="188214"/>
                  </a:lnTo>
                  <a:lnTo>
                    <a:pt x="2573109" y="231648"/>
                  </a:lnTo>
                  <a:lnTo>
                    <a:pt x="2562949" y="231648"/>
                  </a:lnTo>
                  <a:lnTo>
                    <a:pt x="2518499" y="231648"/>
                  </a:lnTo>
                  <a:lnTo>
                    <a:pt x="2518499" y="188214"/>
                  </a:lnTo>
                  <a:lnTo>
                    <a:pt x="2275929" y="188214"/>
                  </a:lnTo>
                  <a:lnTo>
                    <a:pt x="2265769" y="188214"/>
                  </a:lnTo>
                  <a:lnTo>
                    <a:pt x="2265769" y="231648"/>
                  </a:lnTo>
                  <a:lnTo>
                    <a:pt x="2211159" y="231648"/>
                  </a:lnTo>
                  <a:lnTo>
                    <a:pt x="2211159" y="188214"/>
                  </a:lnTo>
                  <a:lnTo>
                    <a:pt x="2098128" y="188214"/>
                  </a:lnTo>
                  <a:lnTo>
                    <a:pt x="2081618" y="188214"/>
                  </a:lnTo>
                  <a:lnTo>
                    <a:pt x="1968588" y="188214"/>
                  </a:lnTo>
                  <a:lnTo>
                    <a:pt x="1958428" y="188214"/>
                  </a:lnTo>
                  <a:lnTo>
                    <a:pt x="1958428" y="297180"/>
                  </a:lnTo>
                  <a:lnTo>
                    <a:pt x="1968588" y="297180"/>
                  </a:lnTo>
                  <a:lnTo>
                    <a:pt x="2081618" y="297180"/>
                  </a:lnTo>
                  <a:lnTo>
                    <a:pt x="2081618" y="550164"/>
                  </a:lnTo>
                  <a:lnTo>
                    <a:pt x="1968588" y="550164"/>
                  </a:lnTo>
                  <a:lnTo>
                    <a:pt x="1968588" y="675132"/>
                  </a:lnTo>
                  <a:lnTo>
                    <a:pt x="2081618" y="675132"/>
                  </a:lnTo>
                  <a:lnTo>
                    <a:pt x="2098128" y="675132"/>
                  </a:lnTo>
                  <a:lnTo>
                    <a:pt x="2211159" y="675132"/>
                  </a:lnTo>
                  <a:lnTo>
                    <a:pt x="2265769" y="675132"/>
                  </a:lnTo>
                  <a:lnTo>
                    <a:pt x="2275929" y="675132"/>
                  </a:lnTo>
                  <a:lnTo>
                    <a:pt x="2275929" y="550164"/>
                  </a:lnTo>
                  <a:lnTo>
                    <a:pt x="2265769" y="550164"/>
                  </a:lnTo>
                  <a:lnTo>
                    <a:pt x="2211159" y="550164"/>
                  </a:lnTo>
                  <a:lnTo>
                    <a:pt x="2098128" y="550164"/>
                  </a:lnTo>
                  <a:lnTo>
                    <a:pt x="2098128" y="297180"/>
                  </a:lnTo>
                  <a:lnTo>
                    <a:pt x="2211159" y="297180"/>
                  </a:lnTo>
                  <a:lnTo>
                    <a:pt x="2211159" y="248412"/>
                  </a:lnTo>
                  <a:lnTo>
                    <a:pt x="2265769" y="248412"/>
                  </a:lnTo>
                  <a:lnTo>
                    <a:pt x="2265769" y="297180"/>
                  </a:lnTo>
                  <a:lnTo>
                    <a:pt x="2275929" y="297180"/>
                  </a:lnTo>
                  <a:lnTo>
                    <a:pt x="2518499" y="297180"/>
                  </a:lnTo>
                  <a:lnTo>
                    <a:pt x="2518499" y="248412"/>
                  </a:lnTo>
                  <a:lnTo>
                    <a:pt x="2562949" y="248412"/>
                  </a:lnTo>
                  <a:lnTo>
                    <a:pt x="2573109" y="248412"/>
                  </a:lnTo>
                  <a:lnTo>
                    <a:pt x="2573109" y="297180"/>
                  </a:lnTo>
                  <a:lnTo>
                    <a:pt x="2654389" y="297180"/>
                  </a:lnTo>
                  <a:lnTo>
                    <a:pt x="2654389" y="598932"/>
                  </a:lnTo>
                  <a:lnTo>
                    <a:pt x="2573109" y="598932"/>
                  </a:lnTo>
                  <a:lnTo>
                    <a:pt x="2562949" y="598932"/>
                  </a:lnTo>
                  <a:lnTo>
                    <a:pt x="2562949" y="657606"/>
                  </a:lnTo>
                  <a:lnTo>
                    <a:pt x="2772499" y="657606"/>
                  </a:lnTo>
                  <a:lnTo>
                    <a:pt x="2772499" y="598932"/>
                  </a:lnTo>
                  <a:lnTo>
                    <a:pt x="2735669" y="598932"/>
                  </a:lnTo>
                  <a:lnTo>
                    <a:pt x="2717889" y="598932"/>
                  </a:lnTo>
                  <a:lnTo>
                    <a:pt x="2669629" y="598932"/>
                  </a:lnTo>
                  <a:lnTo>
                    <a:pt x="2669629" y="297180"/>
                  </a:lnTo>
                  <a:lnTo>
                    <a:pt x="2717889" y="297180"/>
                  </a:lnTo>
                  <a:lnTo>
                    <a:pt x="2735669" y="297180"/>
                  </a:lnTo>
                  <a:lnTo>
                    <a:pt x="2772499" y="297180"/>
                  </a:lnTo>
                  <a:lnTo>
                    <a:pt x="2827109" y="297180"/>
                  </a:lnTo>
                  <a:lnTo>
                    <a:pt x="2827109" y="188214"/>
                  </a:lnTo>
                  <a:lnTo>
                    <a:pt x="2772499" y="188214"/>
                  </a:lnTo>
                  <a:lnTo>
                    <a:pt x="2735669" y="188214"/>
                  </a:lnTo>
                  <a:lnTo>
                    <a:pt x="2735669" y="91440"/>
                  </a:lnTo>
                  <a:lnTo>
                    <a:pt x="2772499" y="91440"/>
                  </a:lnTo>
                  <a:lnTo>
                    <a:pt x="2827109" y="91440"/>
                  </a:lnTo>
                  <a:lnTo>
                    <a:pt x="2890609" y="91440"/>
                  </a:lnTo>
                  <a:lnTo>
                    <a:pt x="2890609" y="0"/>
                  </a:lnTo>
                  <a:close/>
                </a:path>
              </a:pathLst>
            </a:custGeom>
            <a:solidFill>
              <a:srgbClr val="000000"/>
            </a:solidFill>
          </p:spPr>
          <p:txBody>
            <a:bodyPr wrap="square" lIns="0" tIns="0" rIns="0" bIns="0" rtlCol="0"/>
            <a:lstStyle/>
            <a:p>
              <a:endParaRPr/>
            </a:p>
          </p:txBody>
        </p:sp>
      </p:grpSp>
      <p:sp>
        <p:nvSpPr>
          <p:cNvPr id="11" name="object 11"/>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40</a:t>
            </a:fld>
            <a:endParaRPr spc="-5"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08760" y="990600"/>
            <a:ext cx="7543800" cy="406265"/>
          </a:xfrm>
        </p:spPr>
        <p:txBody>
          <a:bodyPr anchor="ctr"/>
          <a:lstStyle/>
          <a:p>
            <a:r>
              <a:rPr lang="en-US" sz="2640" dirty="0"/>
              <a:t>Project Procurement Management processes:</a:t>
            </a:r>
          </a:p>
        </p:txBody>
      </p:sp>
      <p:sp>
        <p:nvSpPr>
          <p:cNvPr id="22531" name="Rectangle 3"/>
          <p:cNvSpPr>
            <a:spLocks noGrp="1" noChangeArrowheads="1"/>
          </p:cNvSpPr>
          <p:nvPr>
            <p:ph type="body" idx="1"/>
          </p:nvPr>
        </p:nvSpPr>
        <p:spPr>
          <a:xfrm>
            <a:off x="762000" y="2377440"/>
            <a:ext cx="8793480" cy="5090817"/>
          </a:xfrm>
        </p:spPr>
        <p:txBody>
          <a:bodyPr/>
          <a:lstStyle/>
          <a:p>
            <a:pPr algn="just">
              <a:lnSpc>
                <a:spcPct val="150000"/>
              </a:lnSpc>
              <a:buNone/>
            </a:pPr>
            <a:r>
              <a:rPr lang="en-US" i="1" u="sng" dirty="0"/>
              <a:t>1- Plan Procurements: </a:t>
            </a:r>
            <a:r>
              <a:rPr lang="en-US" dirty="0"/>
              <a:t>The process of documenting project purchasing decisions, specifying the approach and identifying potential sellers</a:t>
            </a:r>
          </a:p>
          <a:p>
            <a:pPr algn="just">
              <a:lnSpc>
                <a:spcPct val="150000"/>
              </a:lnSpc>
              <a:buNone/>
            </a:pPr>
            <a:endParaRPr lang="en-US" dirty="0"/>
          </a:p>
          <a:p>
            <a:pPr algn="just">
              <a:lnSpc>
                <a:spcPct val="150000"/>
              </a:lnSpc>
              <a:buNone/>
            </a:pPr>
            <a:r>
              <a:rPr lang="en-US" i="1" u="sng" dirty="0"/>
              <a:t>2- Conduct Procurements: </a:t>
            </a:r>
            <a:r>
              <a:rPr lang="en-US" dirty="0"/>
              <a:t>The process of obtaining sellers responses, selecting a seller, and awarding a contract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257300" y="838200"/>
            <a:ext cx="7543800" cy="406265"/>
          </a:xfrm>
        </p:spPr>
        <p:txBody>
          <a:bodyPr anchor="ctr"/>
          <a:lstStyle/>
          <a:p>
            <a:r>
              <a:rPr lang="en-US" sz="2640" dirty="0"/>
              <a:t>Project Procurement Management processes:</a:t>
            </a:r>
          </a:p>
        </p:txBody>
      </p:sp>
      <p:sp>
        <p:nvSpPr>
          <p:cNvPr id="22531" name="Rectangle 3"/>
          <p:cNvSpPr>
            <a:spLocks noGrp="1" noChangeArrowheads="1"/>
          </p:cNvSpPr>
          <p:nvPr>
            <p:ph type="body" idx="1"/>
          </p:nvPr>
        </p:nvSpPr>
        <p:spPr>
          <a:xfrm>
            <a:off x="1508760" y="2377440"/>
            <a:ext cx="8046720" cy="4444486"/>
          </a:xfrm>
        </p:spPr>
        <p:txBody>
          <a:bodyPr/>
          <a:lstStyle/>
          <a:p>
            <a:pPr algn="just">
              <a:lnSpc>
                <a:spcPct val="150000"/>
              </a:lnSpc>
              <a:buNone/>
            </a:pPr>
            <a:r>
              <a:rPr lang="en-US" i="1" u="sng" dirty="0"/>
              <a:t>3- Administer Procurements: </a:t>
            </a:r>
            <a:r>
              <a:rPr lang="en-US" dirty="0"/>
              <a:t>the process of managing procurement relationships, monitoring contract performance, and making changes and corrections as needed</a:t>
            </a:r>
          </a:p>
          <a:p>
            <a:pPr algn="just">
              <a:lnSpc>
                <a:spcPct val="150000"/>
              </a:lnSpc>
              <a:buNone/>
            </a:pPr>
            <a:endParaRPr lang="en-US" dirty="0"/>
          </a:p>
          <a:p>
            <a:pPr algn="just">
              <a:lnSpc>
                <a:spcPct val="150000"/>
              </a:lnSpc>
              <a:buNone/>
            </a:pPr>
            <a:r>
              <a:rPr lang="en-US" i="1" u="sng" dirty="0"/>
              <a:t>4- Close procurements: </a:t>
            </a:r>
            <a:r>
              <a:rPr lang="en-US" dirty="0"/>
              <a:t>The process of completing each project procurement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931468"/>
            <a:ext cx="7543800" cy="406265"/>
          </a:xfrm>
        </p:spPr>
        <p:txBody>
          <a:bodyPr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5" name="TextBox 4"/>
          <p:cNvSpPr txBox="1"/>
          <p:nvPr/>
        </p:nvSpPr>
        <p:spPr>
          <a:xfrm>
            <a:off x="1844040" y="2293620"/>
            <a:ext cx="7962900" cy="3701463"/>
          </a:xfrm>
          <a:prstGeom prst="rect">
            <a:avLst/>
          </a:prstGeom>
          <a:noFill/>
        </p:spPr>
        <p:txBody>
          <a:bodyPr wrap="square" rtlCol="0">
            <a:spAutoFit/>
          </a:bodyPr>
          <a:lstStyle/>
          <a:p>
            <a:pPr algn="just">
              <a:lnSpc>
                <a:spcPct val="150000"/>
              </a:lnSpc>
            </a:pPr>
            <a:r>
              <a:rPr lang="en-US" sz="1980" i="1" u="sng" dirty="0"/>
              <a:t>1.1 Make –or –buy Analysis</a:t>
            </a:r>
            <a:r>
              <a:rPr lang="en-US" sz="1980" dirty="0"/>
              <a:t>: means figuring out whether or not you should be contracting the work or doing it yourself. It could also mean deciding whether to build your own solution to your problem or buy one that is already available.</a:t>
            </a:r>
          </a:p>
          <a:p>
            <a:pPr algn="just">
              <a:lnSpc>
                <a:spcPct val="150000"/>
              </a:lnSpc>
            </a:pPr>
            <a:endParaRPr lang="en-US" sz="1980" dirty="0"/>
          </a:p>
          <a:p>
            <a:pPr algn="just">
              <a:lnSpc>
                <a:spcPct val="150000"/>
              </a:lnSpc>
            </a:pPr>
            <a:r>
              <a:rPr lang="en-US" sz="1980" i="1" u="sng" dirty="0"/>
              <a:t>1.2 Expert Judgment:  </a:t>
            </a:r>
            <a:r>
              <a:rPr lang="en-US" sz="1980" dirty="0"/>
              <a:t>means asking someone who’s made the same kind of decision before to help you look at all the information you have for your project and make the right decision</a:t>
            </a:r>
          </a:p>
        </p:txBody>
      </p:sp>
      <p:sp>
        <p:nvSpPr>
          <p:cNvPr id="6" name="Rounded Rectangle 5"/>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7"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881515"/>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5" name="TextBox 4"/>
          <p:cNvSpPr txBox="1"/>
          <p:nvPr/>
        </p:nvSpPr>
        <p:spPr>
          <a:xfrm>
            <a:off x="1844040" y="2293620"/>
            <a:ext cx="7962900" cy="3701463"/>
          </a:xfrm>
          <a:prstGeom prst="rect">
            <a:avLst/>
          </a:prstGeom>
          <a:noFill/>
        </p:spPr>
        <p:txBody>
          <a:bodyPr wrap="square" rtlCol="0">
            <a:spAutoFit/>
          </a:bodyPr>
          <a:lstStyle/>
          <a:p>
            <a:pPr algn="just">
              <a:lnSpc>
                <a:spcPct val="150000"/>
              </a:lnSpc>
            </a:pPr>
            <a:r>
              <a:rPr lang="en-US" sz="1980" i="1" u="sng" dirty="0"/>
              <a:t>1.1 Make –or –buy Analysis</a:t>
            </a:r>
            <a:r>
              <a:rPr lang="en-US" sz="1980" dirty="0"/>
              <a:t>: means figuring out whether or not you should be contracting the work or doing it yourself. It could also mean deciding whether to build your own solution to your problem or buy one that is already available.</a:t>
            </a:r>
          </a:p>
          <a:p>
            <a:pPr algn="just">
              <a:lnSpc>
                <a:spcPct val="150000"/>
              </a:lnSpc>
            </a:pPr>
            <a:endParaRPr lang="en-US" sz="1980" dirty="0"/>
          </a:p>
          <a:p>
            <a:pPr algn="just">
              <a:lnSpc>
                <a:spcPct val="150000"/>
              </a:lnSpc>
            </a:pPr>
            <a:r>
              <a:rPr lang="en-US" sz="1980" i="1" u="sng" dirty="0"/>
              <a:t>1.2 Expert Judgment:  </a:t>
            </a:r>
            <a:r>
              <a:rPr lang="en-US" sz="1980" dirty="0"/>
              <a:t>means asking someone who’s made the same kind of decision before to help you look at all the information you have for your project and make the right decision</a:t>
            </a:r>
          </a:p>
        </p:txBody>
      </p:sp>
      <p:sp>
        <p:nvSpPr>
          <p:cNvPr id="6" name="Rounded Rectangle 5"/>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7"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bwMode="auto">
          <a:xfrm>
            <a:off x="1676400" y="4053840"/>
            <a:ext cx="7376160" cy="3268980"/>
          </a:xfrm>
          <a:prstGeom prst="rect">
            <a:avLst/>
          </a:prstGeom>
          <a:solidFill>
            <a:schemeClr val="tx1"/>
          </a:solidFill>
          <a:ln w="12700" cap="sq" cmpd="sng" algn="ctr">
            <a:solidFill>
              <a:schemeClr val="tx1"/>
            </a:solidFill>
            <a:prstDash val="solid"/>
            <a:round/>
            <a:headEnd type="none" w="sm" len="sm"/>
            <a:tailEnd type="none" w="sm" len="sm"/>
          </a:ln>
          <a:effectLst/>
          <a:scene3d>
            <a:camera prst="orthographicFront"/>
            <a:lightRig rig="threePt" dir="t"/>
          </a:scene3d>
          <a:sp3d>
            <a:bevelT/>
          </a:sp3d>
        </p:spPr>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latin typeface="Times New Roman" pitchFamily="18" charset="0"/>
            </a:endParaRPr>
          </a:p>
        </p:txBody>
      </p:sp>
      <p:sp>
        <p:nvSpPr>
          <p:cNvPr id="4" name="Rectangle 2"/>
          <p:cNvSpPr>
            <a:spLocks noGrp="1" noChangeArrowheads="1"/>
          </p:cNvSpPr>
          <p:nvPr>
            <p:ph type="title"/>
          </p:nvPr>
        </p:nvSpPr>
        <p:spPr>
          <a:xfrm>
            <a:off x="1495201" y="804113"/>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5" name="TextBox 4"/>
          <p:cNvSpPr txBox="1"/>
          <p:nvPr/>
        </p:nvSpPr>
        <p:spPr>
          <a:xfrm>
            <a:off x="1844040" y="2293620"/>
            <a:ext cx="7962900" cy="1006429"/>
          </a:xfrm>
          <a:prstGeom prst="rect">
            <a:avLst/>
          </a:prstGeom>
          <a:noFill/>
        </p:spPr>
        <p:txBody>
          <a:bodyPr wrap="square" rtlCol="0">
            <a:spAutoFit/>
          </a:bodyPr>
          <a:lstStyle/>
          <a:p>
            <a:r>
              <a:rPr lang="en-US" sz="1980" i="1" u="sng" dirty="0"/>
              <a:t>1.3 Contract Type: </a:t>
            </a:r>
            <a:r>
              <a:rPr lang="en-US" sz="1980" dirty="0"/>
              <a:t>determine the risk shared between the buyer and seller</a:t>
            </a:r>
          </a:p>
          <a:p>
            <a:endParaRPr lang="en-US" sz="1980" dirty="0"/>
          </a:p>
          <a:p>
            <a:r>
              <a:rPr lang="en-US" sz="1980" dirty="0"/>
              <a:t>TYPE OF CONTRACTS</a:t>
            </a:r>
          </a:p>
        </p:txBody>
      </p:sp>
      <p:graphicFrame>
        <p:nvGraphicFramePr>
          <p:cNvPr id="8" name="Diagram 7"/>
          <p:cNvGraphicFramePr/>
          <p:nvPr/>
        </p:nvGraphicFramePr>
        <p:xfrm>
          <a:off x="1927860" y="4221480"/>
          <a:ext cx="6873240" cy="2849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le 5"/>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7" name="Picture 2" descr="D:\Documents and Settings\119541\Local Settings\Temporary Internet Files\Content.IE5\4FIQPT2A\MM900283272[1].gif"/>
          <p:cNvPicPr>
            <a:picLocks noChangeAspect="1" noChangeArrowheads="1" noCrop="1"/>
          </p:cNvPicPr>
          <p:nvPr/>
        </p:nvPicPr>
        <p:blipFill>
          <a:blip r:embed="rId7" cstate="print"/>
          <a:srcRect/>
          <a:stretch>
            <a:fillRect/>
          </a:stretch>
        </p:blipFill>
        <p:spPr bwMode="auto">
          <a:xfrm>
            <a:off x="8633460" y="701040"/>
            <a:ext cx="811082" cy="58674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508760" y="987404"/>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844040" y="22985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927860" y="2293620"/>
            <a:ext cx="3333157" cy="397032"/>
          </a:xfrm>
          <a:prstGeom prst="rect">
            <a:avLst/>
          </a:prstGeom>
        </p:spPr>
        <p:txBody>
          <a:bodyPr wrap="none">
            <a:spAutoFit/>
          </a:bodyPr>
          <a:lstStyle/>
          <a:p>
            <a:r>
              <a:rPr lang="en-US" sz="1980" dirty="0">
                <a:solidFill>
                  <a:schemeClr val="bg2"/>
                </a:solidFill>
              </a:rPr>
              <a:t>Firm Fixed Price Contract (FFP)</a:t>
            </a:r>
          </a:p>
        </p:txBody>
      </p:sp>
      <p:sp>
        <p:nvSpPr>
          <p:cNvPr id="7" name="TextBox 6"/>
          <p:cNvSpPr txBox="1"/>
          <p:nvPr/>
        </p:nvSpPr>
        <p:spPr>
          <a:xfrm>
            <a:off x="1760220" y="2842969"/>
            <a:ext cx="7711440" cy="1416222"/>
          </a:xfrm>
          <a:prstGeom prst="rect">
            <a:avLst/>
          </a:prstGeom>
          <a:noFill/>
        </p:spPr>
        <p:txBody>
          <a:bodyPr wrap="square" rtlCol="0">
            <a:spAutoFit/>
          </a:bodyPr>
          <a:lstStyle/>
          <a:p>
            <a:pPr algn="just">
              <a:lnSpc>
                <a:spcPct val="150000"/>
              </a:lnSpc>
            </a:pPr>
            <a:r>
              <a:rPr lang="en-US" sz="1980" dirty="0"/>
              <a:t>means that you are going to pay one amount regardless of how much it costs the contractor to do the work. A fixed price contract only makes sense in cases where the scope is very well known.</a:t>
            </a:r>
            <a:endParaRPr lang="en-US" sz="1980" dirty="0">
              <a:solidFill>
                <a:schemeClr val="bg2"/>
              </a:solidFill>
            </a:endParaRPr>
          </a:p>
        </p:txBody>
      </p:sp>
      <p:sp>
        <p:nvSpPr>
          <p:cNvPr id="8" name="Rounded Rectangle 7"/>
          <p:cNvSpPr/>
          <p:nvPr/>
        </p:nvSpPr>
        <p:spPr bwMode="auto">
          <a:xfrm>
            <a:off x="1844040" y="48131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9" name="Rectangle 8"/>
          <p:cNvSpPr/>
          <p:nvPr/>
        </p:nvSpPr>
        <p:spPr>
          <a:xfrm>
            <a:off x="1927860" y="4808220"/>
            <a:ext cx="4398576" cy="397032"/>
          </a:xfrm>
          <a:prstGeom prst="rect">
            <a:avLst/>
          </a:prstGeom>
        </p:spPr>
        <p:txBody>
          <a:bodyPr wrap="none">
            <a:spAutoFit/>
          </a:bodyPr>
          <a:lstStyle/>
          <a:p>
            <a:pPr lvl="0"/>
            <a:r>
              <a:rPr lang="en-US" sz="1980" dirty="0">
                <a:solidFill>
                  <a:schemeClr val="bg2"/>
                </a:solidFill>
              </a:rPr>
              <a:t>Fixed Price Incentive Fee Contracts (FPIF)</a:t>
            </a:r>
          </a:p>
        </p:txBody>
      </p:sp>
      <p:sp>
        <p:nvSpPr>
          <p:cNvPr id="10" name="TextBox 9"/>
          <p:cNvSpPr txBox="1"/>
          <p:nvPr/>
        </p:nvSpPr>
        <p:spPr>
          <a:xfrm>
            <a:off x="1760220" y="5316052"/>
            <a:ext cx="7711440" cy="1416222"/>
          </a:xfrm>
          <a:prstGeom prst="rect">
            <a:avLst/>
          </a:prstGeom>
          <a:noFill/>
        </p:spPr>
        <p:txBody>
          <a:bodyPr wrap="square" rtlCol="0">
            <a:spAutoFit/>
          </a:bodyPr>
          <a:lstStyle/>
          <a:p>
            <a:pPr algn="just">
              <a:lnSpc>
                <a:spcPct val="150000"/>
              </a:lnSpc>
            </a:pPr>
            <a:r>
              <a:rPr lang="en-US" sz="1980" dirty="0"/>
              <a:t>means that you are going to pay a fixed price for the contract and give a bonus based on some performance goal.</a:t>
            </a:r>
            <a:endParaRPr lang="en-US" sz="1980" dirty="0">
              <a:solidFill>
                <a:schemeClr val="bg2"/>
              </a:solidFill>
            </a:endParaRPr>
          </a:p>
          <a:p>
            <a:pPr algn="just">
              <a:lnSpc>
                <a:spcPct val="150000"/>
              </a:lnSpc>
            </a:pPr>
            <a:endParaRPr lang="en-US" sz="1980" dirty="0"/>
          </a:p>
        </p:txBody>
      </p:sp>
      <p:sp>
        <p:nvSpPr>
          <p:cNvPr id="11" name="Rounded Rectangle 10"/>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12"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881515"/>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844040" y="2298532"/>
            <a:ext cx="754380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927860" y="2293620"/>
            <a:ext cx="7250190" cy="430887"/>
          </a:xfrm>
          <a:prstGeom prst="rect">
            <a:avLst/>
          </a:prstGeom>
        </p:spPr>
        <p:txBody>
          <a:bodyPr wrap="none">
            <a:spAutoFit/>
          </a:bodyPr>
          <a:lstStyle/>
          <a:p>
            <a:pPr lvl="0"/>
            <a:r>
              <a:rPr lang="en-US" sz="2200" dirty="0">
                <a:solidFill>
                  <a:schemeClr val="bg2"/>
                </a:solidFill>
              </a:rPr>
              <a:t>Fixed Price with Economic Price Adjustment Contract (FP-EPA)</a:t>
            </a:r>
          </a:p>
        </p:txBody>
      </p:sp>
      <p:sp>
        <p:nvSpPr>
          <p:cNvPr id="7" name="TextBox 6"/>
          <p:cNvSpPr txBox="1"/>
          <p:nvPr/>
        </p:nvSpPr>
        <p:spPr>
          <a:xfrm>
            <a:off x="1760220" y="2842969"/>
            <a:ext cx="7711440" cy="1416222"/>
          </a:xfrm>
          <a:prstGeom prst="rect">
            <a:avLst/>
          </a:prstGeom>
          <a:noFill/>
        </p:spPr>
        <p:txBody>
          <a:bodyPr wrap="square" rtlCol="0">
            <a:spAutoFit/>
          </a:bodyPr>
          <a:lstStyle/>
          <a:p>
            <a:pPr algn="just">
              <a:lnSpc>
                <a:spcPct val="150000"/>
              </a:lnSpc>
            </a:pPr>
            <a:r>
              <a:rPr lang="en-US" sz="1980" dirty="0"/>
              <a:t>means that you are going to pay fixed price with adjustment that can be changed due to the economic price. This contract is only makes sense in cases where the contract period is very long.</a:t>
            </a:r>
            <a:endParaRPr lang="en-US" sz="1980" dirty="0">
              <a:solidFill>
                <a:schemeClr val="bg2"/>
              </a:solidFill>
            </a:endParaRPr>
          </a:p>
        </p:txBody>
      </p:sp>
      <p:sp>
        <p:nvSpPr>
          <p:cNvPr id="8" name="Rounded Rectangle 7"/>
          <p:cNvSpPr/>
          <p:nvPr/>
        </p:nvSpPr>
        <p:spPr bwMode="auto">
          <a:xfrm>
            <a:off x="1844040" y="4813132"/>
            <a:ext cx="74599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9" name="Rectangle 8"/>
          <p:cNvSpPr/>
          <p:nvPr/>
        </p:nvSpPr>
        <p:spPr>
          <a:xfrm>
            <a:off x="1927860" y="4808220"/>
            <a:ext cx="3743974" cy="397032"/>
          </a:xfrm>
          <a:prstGeom prst="rect">
            <a:avLst/>
          </a:prstGeom>
        </p:spPr>
        <p:txBody>
          <a:bodyPr wrap="none">
            <a:spAutoFit/>
          </a:bodyPr>
          <a:lstStyle/>
          <a:p>
            <a:pPr lvl="0"/>
            <a:r>
              <a:rPr lang="en-US" sz="1980" dirty="0">
                <a:solidFill>
                  <a:schemeClr val="bg2"/>
                </a:solidFill>
              </a:rPr>
              <a:t>Cost Plus Fixed fee Contract (CPFF)</a:t>
            </a:r>
            <a:endParaRPr lang="en-US" sz="1980" dirty="0"/>
          </a:p>
        </p:txBody>
      </p:sp>
      <p:sp>
        <p:nvSpPr>
          <p:cNvPr id="10" name="TextBox 9"/>
          <p:cNvSpPr txBox="1"/>
          <p:nvPr/>
        </p:nvSpPr>
        <p:spPr>
          <a:xfrm>
            <a:off x="1760220" y="5311141"/>
            <a:ext cx="7711440" cy="959173"/>
          </a:xfrm>
          <a:prstGeom prst="rect">
            <a:avLst/>
          </a:prstGeom>
          <a:noFill/>
        </p:spPr>
        <p:txBody>
          <a:bodyPr wrap="square" rtlCol="0">
            <a:spAutoFit/>
          </a:bodyPr>
          <a:lstStyle/>
          <a:p>
            <a:pPr algn="just">
              <a:lnSpc>
                <a:spcPct val="150000"/>
              </a:lnSpc>
            </a:pPr>
            <a:r>
              <a:rPr lang="en-US" sz="1980" dirty="0"/>
              <a:t>means you pay the seller back for the costs involved in doing the work, plus you agree to an amount that you will pay on top of that.</a:t>
            </a:r>
            <a:endParaRPr lang="en-US" sz="1980" dirty="0">
              <a:solidFill>
                <a:schemeClr val="bg2"/>
              </a:solidFill>
            </a:endParaRPr>
          </a:p>
        </p:txBody>
      </p:sp>
      <p:sp>
        <p:nvSpPr>
          <p:cNvPr id="11" name="Rounded Rectangle 10"/>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12"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534160" y="885393"/>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844040" y="22985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927860" y="2293620"/>
            <a:ext cx="3882730" cy="397032"/>
          </a:xfrm>
          <a:prstGeom prst="rect">
            <a:avLst/>
          </a:prstGeom>
        </p:spPr>
        <p:txBody>
          <a:bodyPr wrap="none">
            <a:spAutoFit/>
          </a:bodyPr>
          <a:lstStyle/>
          <a:p>
            <a:pPr lvl="0"/>
            <a:r>
              <a:rPr lang="en-US" sz="1980" dirty="0">
                <a:solidFill>
                  <a:schemeClr val="bg2"/>
                </a:solidFill>
              </a:rPr>
              <a:t>Cost Plus Award fee Contract (CPAF)</a:t>
            </a:r>
          </a:p>
        </p:txBody>
      </p:sp>
      <p:sp>
        <p:nvSpPr>
          <p:cNvPr id="7" name="TextBox 6"/>
          <p:cNvSpPr txBox="1"/>
          <p:nvPr/>
        </p:nvSpPr>
        <p:spPr>
          <a:xfrm>
            <a:off x="1927860" y="3104971"/>
            <a:ext cx="7711440" cy="1416222"/>
          </a:xfrm>
          <a:prstGeom prst="rect">
            <a:avLst/>
          </a:prstGeom>
          <a:noFill/>
        </p:spPr>
        <p:txBody>
          <a:bodyPr wrap="square" rtlCol="0">
            <a:spAutoFit/>
          </a:bodyPr>
          <a:lstStyle/>
          <a:p>
            <a:pPr algn="just">
              <a:lnSpc>
                <a:spcPct val="150000"/>
              </a:lnSpc>
            </a:pPr>
            <a:r>
              <a:rPr lang="en-US" sz="1980" dirty="0"/>
              <a:t>is similar to the CPFF contract, except that instead of paying a fee on top of the costs, you agree to pay a fee based on the buyer’s evaluation of the seller’s performance.</a:t>
            </a:r>
            <a:endParaRPr lang="en-US" sz="1980" dirty="0">
              <a:solidFill>
                <a:schemeClr val="bg2"/>
              </a:solidFill>
            </a:endParaRPr>
          </a:p>
        </p:txBody>
      </p:sp>
      <p:sp>
        <p:nvSpPr>
          <p:cNvPr id="8" name="Rounded Rectangle 7"/>
          <p:cNvSpPr/>
          <p:nvPr/>
        </p:nvSpPr>
        <p:spPr bwMode="auto">
          <a:xfrm>
            <a:off x="1844040" y="48131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9" name="Rectangle 8"/>
          <p:cNvSpPr/>
          <p:nvPr/>
        </p:nvSpPr>
        <p:spPr>
          <a:xfrm>
            <a:off x="1927860" y="4808220"/>
            <a:ext cx="4096827" cy="397032"/>
          </a:xfrm>
          <a:prstGeom prst="rect">
            <a:avLst/>
          </a:prstGeom>
        </p:spPr>
        <p:txBody>
          <a:bodyPr wrap="none">
            <a:spAutoFit/>
          </a:bodyPr>
          <a:lstStyle/>
          <a:p>
            <a:pPr lvl="0"/>
            <a:r>
              <a:rPr lang="en-US" sz="1980" dirty="0">
                <a:solidFill>
                  <a:schemeClr val="bg2"/>
                </a:solidFill>
              </a:rPr>
              <a:t>Cost Plus Incentive fee Contract (CPIF)</a:t>
            </a:r>
          </a:p>
        </p:txBody>
      </p:sp>
      <p:sp>
        <p:nvSpPr>
          <p:cNvPr id="10" name="TextBox 9"/>
          <p:cNvSpPr txBox="1"/>
          <p:nvPr/>
        </p:nvSpPr>
        <p:spPr>
          <a:xfrm>
            <a:off x="1760220" y="5311141"/>
            <a:ext cx="7711440" cy="959173"/>
          </a:xfrm>
          <a:prstGeom prst="rect">
            <a:avLst/>
          </a:prstGeom>
          <a:noFill/>
        </p:spPr>
        <p:txBody>
          <a:bodyPr wrap="square" rtlCol="0">
            <a:spAutoFit/>
          </a:bodyPr>
          <a:lstStyle/>
          <a:p>
            <a:pPr algn="just">
              <a:lnSpc>
                <a:spcPct val="150000"/>
              </a:lnSpc>
            </a:pPr>
            <a:r>
              <a:rPr lang="en-US" sz="1980" dirty="0"/>
              <a:t>means you will reimburse costs on the project and pay a fee if some performance goals are met.</a:t>
            </a:r>
            <a:endParaRPr lang="en-US" sz="1980" dirty="0">
              <a:solidFill>
                <a:schemeClr val="bg2"/>
              </a:solidFill>
            </a:endParaRPr>
          </a:p>
        </p:txBody>
      </p:sp>
      <p:sp>
        <p:nvSpPr>
          <p:cNvPr id="11" name="Rounded Rectangle 10"/>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12"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904729"/>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790450" y="2964180"/>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790450" y="2935531"/>
            <a:ext cx="4486165" cy="461665"/>
          </a:xfrm>
          <a:prstGeom prst="rect">
            <a:avLst/>
          </a:prstGeom>
        </p:spPr>
        <p:txBody>
          <a:bodyPr wrap="none">
            <a:spAutoFit/>
          </a:bodyPr>
          <a:lstStyle/>
          <a:p>
            <a:pPr lvl="0"/>
            <a:r>
              <a:rPr lang="en-US" sz="2400" dirty="0">
                <a:solidFill>
                  <a:schemeClr val="bg2"/>
                </a:solidFill>
              </a:rPr>
              <a:t>Time and Material Contract (T&amp;M)</a:t>
            </a:r>
          </a:p>
        </p:txBody>
      </p:sp>
      <p:sp>
        <p:nvSpPr>
          <p:cNvPr id="7" name="TextBox 6"/>
          <p:cNvSpPr txBox="1"/>
          <p:nvPr/>
        </p:nvSpPr>
        <p:spPr>
          <a:xfrm>
            <a:off x="502920" y="3513529"/>
            <a:ext cx="8968740" cy="3359061"/>
          </a:xfrm>
          <a:prstGeom prst="rect">
            <a:avLst/>
          </a:prstGeom>
          <a:noFill/>
        </p:spPr>
        <p:txBody>
          <a:bodyPr wrap="square" rtlCol="0">
            <a:spAutoFit/>
          </a:bodyPr>
          <a:lstStyle/>
          <a:p>
            <a:pPr algn="just">
              <a:lnSpc>
                <a:spcPct val="150000"/>
              </a:lnSpc>
            </a:pPr>
            <a:r>
              <a:rPr lang="en-US" sz="2400" dirty="0"/>
              <a:t>In which the employer agrees to pay the contractor based upon the time spent by the contractor's employees and subcontractors employees to perform the work, and for materials used in the construction. Time and Materials is generally used in projects in which it is not possible to accurately estimate the size of the project, or when it is expected that the project requirements would most likely change.</a:t>
            </a:r>
            <a:endParaRPr lang="en-US" sz="2400" dirty="0">
              <a:solidFill>
                <a:schemeClr val="bg2"/>
              </a:solidFill>
            </a:endParaRPr>
          </a:p>
        </p:txBody>
      </p:sp>
      <p:sp>
        <p:nvSpPr>
          <p:cNvPr id="8" name="Rounded Rectangle 7"/>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9"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pic>
        <p:nvPicPr>
          <p:cNvPr id="2054" name="Picture 6" descr="D:\Documents and Settings\119541\Local Settings\Temporary Internet Files\Content.IE5\4FIQPT2A\MC900297161[1].wmf"/>
          <p:cNvPicPr>
            <a:picLocks noChangeAspect="1" noChangeArrowheads="1"/>
          </p:cNvPicPr>
          <p:nvPr/>
        </p:nvPicPr>
        <p:blipFill>
          <a:blip r:embed="rId3" cstate="print"/>
          <a:srcRect/>
          <a:stretch>
            <a:fillRect/>
          </a:stretch>
        </p:blipFill>
        <p:spPr bwMode="auto">
          <a:xfrm>
            <a:off x="9099102" y="6400800"/>
            <a:ext cx="1005840" cy="134112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a:stretch>
            <a:fillRect/>
          </a:stretch>
        </p:blipFill>
        <p:spPr bwMode="auto">
          <a:xfrm>
            <a:off x="1341120" y="2809388"/>
            <a:ext cx="8214360" cy="2837032"/>
          </a:xfrm>
          <a:prstGeom prst="rect">
            <a:avLst/>
          </a:prstGeom>
          <a:noFill/>
          <a:ln w="9525">
            <a:noFill/>
            <a:miter lim="800000"/>
            <a:headEnd/>
            <a:tailEnd/>
          </a:ln>
          <a:effectLst/>
        </p:spPr>
      </p:pic>
      <p:sp>
        <p:nvSpPr>
          <p:cNvPr id="5" name="Rectangle 4"/>
          <p:cNvSpPr/>
          <p:nvPr/>
        </p:nvSpPr>
        <p:spPr>
          <a:xfrm>
            <a:off x="1341120" y="838200"/>
            <a:ext cx="4781117" cy="523220"/>
          </a:xfrm>
          <a:prstGeom prst="rect">
            <a:avLst/>
          </a:prstGeom>
        </p:spPr>
        <p:txBody>
          <a:bodyPr wrap="none">
            <a:spAutoFit/>
          </a:bodyPr>
          <a:lstStyle/>
          <a:p>
            <a:r>
              <a:rPr lang="en-US" sz="2800" b="1" cap="all" dirty="0">
                <a:ln w="0"/>
                <a:solidFill>
                  <a:schemeClr val="bg1"/>
                </a:solidFill>
                <a:effectLst>
                  <a:reflection blurRad="12700" stA="50000" endPos="50000" dist="5000" dir="5400000" sy="-100000" rotWithShape="0"/>
                </a:effectLst>
                <a:latin typeface="+mj-lt"/>
                <a:ea typeface="+mj-ea"/>
                <a:cs typeface="+mj-cs"/>
              </a:rPr>
              <a:t>Contract Types Versus Risk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259</TotalTime>
  <Words>4048</Words>
  <Application>Microsoft Office PowerPoint</Application>
  <PresentationFormat>Custom</PresentationFormat>
  <Paragraphs>322</Paragraphs>
  <Slides>50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Arial</vt:lpstr>
      <vt:lpstr>Calibri</vt:lpstr>
      <vt:lpstr>Calibri Light</vt:lpstr>
      <vt:lpstr>Cambria</vt:lpstr>
      <vt:lpstr>Georgia</vt:lpstr>
      <vt:lpstr>Georgia </vt:lpstr>
      <vt:lpstr>Tahoma</vt:lpstr>
      <vt:lpstr>Times New Roman</vt:lpstr>
      <vt:lpstr>Office Theme</vt:lpstr>
      <vt:lpstr>1_Office Theme</vt:lpstr>
      <vt:lpstr>   Outsourcing – Managing interorganizational relationships Lecture 11 Chapter 10  Presented by/ Dr. Walaa Mohamed</vt:lpstr>
      <vt:lpstr>Learning outcomes Outsourcing Project Work Best Practices in Outsourcing Project Work  The Art of Negotiating A Note on Managing Customer Relations Procurement management process Types of contracts Risk associated with different types of contracts.</vt:lpstr>
      <vt:lpstr>Outsourcing Project Work </vt:lpstr>
      <vt:lpstr>Introduction to Project Partnering</vt:lpstr>
      <vt:lpstr>Reclining Chair Project</vt:lpstr>
      <vt:lpstr>PowerPoint Presentation</vt:lpstr>
      <vt:lpstr>Outsourcing Project Work</vt:lpstr>
      <vt:lpstr>PowerPoint Presentation</vt:lpstr>
      <vt:lpstr>The disadvantages of outsourcing project work are less well documented: </vt:lpstr>
      <vt:lpstr>Best Practices in Outsourcing Project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Principled Negotiation</vt:lpstr>
      <vt:lpstr>1. Separate the People from the Problem</vt:lpstr>
      <vt:lpstr>2. Focus on Interests, Not Positions</vt:lpstr>
      <vt:lpstr>3. Invent Options for Mutual Gain</vt:lpstr>
      <vt:lpstr>4. When Possible, Use Objective Criteria</vt:lpstr>
      <vt:lpstr>Key Differences Between Partnering and Traditional  Approaches to Managing Contracted Relationships</vt:lpstr>
      <vt:lpstr>Key Differences Between Partnering and  Traditional Approaches …(cont’d)</vt:lpstr>
      <vt:lpstr>Strategies for Communicating  with Outsourcers</vt:lpstr>
      <vt:lpstr>Project Partnering Charter</vt:lpstr>
      <vt:lpstr>Preproject Activities—Setting the Stage  for Successful Partnering</vt:lpstr>
      <vt:lpstr>Project Implementation—Sustaining  Collaborative Relationships</vt:lpstr>
      <vt:lpstr>Project Completion—Celebrating Success</vt:lpstr>
      <vt:lpstr>Why Project Partnering Efforts Fail</vt:lpstr>
      <vt:lpstr>Advantages of Long-term Partnerships</vt:lpstr>
      <vt:lpstr>The Art of Negotiating</vt:lpstr>
      <vt:lpstr>The Art of Negotiating (cont’d)</vt:lpstr>
      <vt:lpstr>Managing Customer Relations</vt:lpstr>
      <vt:lpstr>The Met-Expectations Model  of Customer Satisfaction</vt:lpstr>
      <vt:lpstr>Managing Customer Relations (cont’d)</vt:lpstr>
      <vt:lpstr>Project Roles, Challenges, and Strategies</vt:lpstr>
      <vt:lpstr>Procurement Management Process</vt:lpstr>
      <vt:lpstr>Project Procurement Management processes:</vt:lpstr>
      <vt:lpstr>Project Procurement Management processes:</vt:lpstr>
      <vt:lpstr>Plan Procurements (Tools &amp; Tech.)</vt:lpstr>
      <vt:lpstr>Plan Procurements (Tools &amp; Tech.)</vt:lpstr>
      <vt:lpstr>Plan Procurements (Tools &amp; Tech.)</vt:lpstr>
      <vt:lpstr>Plan Procurements (Tools &amp; Tech.)</vt:lpstr>
      <vt:lpstr>Plan Procurements (Tools &amp; Tech.)</vt:lpstr>
      <vt:lpstr>Plan Procurements (Tools &amp; Tech.)</vt:lpstr>
      <vt:lpstr>Plan Procurements (Tools &amp; Tech.)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walaa mohamed</dc:creator>
  <cp:lastModifiedBy>esus</cp:lastModifiedBy>
  <cp:revision>16</cp:revision>
  <dcterms:created xsi:type="dcterms:W3CDTF">2021-04-15T09:10:22Z</dcterms:created>
  <dcterms:modified xsi:type="dcterms:W3CDTF">2021-04-17T06:44:07Z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2018-02-15T00:00:00Z</vt:filetime>
  </property>
  <property fmtid="{D5CDD505-2E9C-101B-9397-08002B2CF9AE}" pid="3" name="Creator">
    <vt:lpwstr>PScript5.dll Version 5.2.2</vt:lpwstr>
  </property>
  <property fmtid="{D5CDD505-2E9C-101B-9397-08002B2CF9AE}" pid="4" name="LastSaved">
    <vt:filetime>2021-04-15T00:00:00Z</vt:filetime>
  </property>
</Properties>
</file>