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5"/>
  </p:notesMasterIdLst>
  <p:sldIdLst>
    <p:sldId id="480" r:id="rId5"/>
    <p:sldId id="494" r:id="rId6"/>
    <p:sldId id="317" r:id="rId7"/>
    <p:sldId id="318" r:id="rId8"/>
    <p:sldId id="319" r:id="rId9"/>
    <p:sldId id="339" r:id="rId10"/>
    <p:sldId id="320" r:id="rId11"/>
    <p:sldId id="321" r:id="rId12"/>
    <p:sldId id="322" r:id="rId13"/>
    <p:sldId id="323" r:id="rId14"/>
    <p:sldId id="324" r:id="rId15"/>
    <p:sldId id="325" r:id="rId16"/>
    <p:sldId id="337" r:id="rId17"/>
    <p:sldId id="327" r:id="rId18"/>
    <p:sldId id="328" r:id="rId19"/>
    <p:sldId id="329" r:id="rId20"/>
    <p:sldId id="330" r:id="rId21"/>
    <p:sldId id="509" r:id="rId22"/>
    <p:sldId id="496" r:id="rId23"/>
    <p:sldId id="497" r:id="rId24"/>
    <p:sldId id="335" r:id="rId25"/>
    <p:sldId id="498" r:id="rId26"/>
    <p:sldId id="499" r:id="rId27"/>
    <p:sldId id="500" r:id="rId28"/>
    <p:sldId id="501" r:id="rId29"/>
    <p:sldId id="502" r:id="rId30"/>
    <p:sldId id="503" r:id="rId31"/>
    <p:sldId id="338" r:id="rId32"/>
    <p:sldId id="326" r:id="rId33"/>
    <p:sldId id="504" r:id="rId34"/>
    <p:sldId id="505" r:id="rId35"/>
    <p:sldId id="506" r:id="rId36"/>
    <p:sldId id="507" r:id="rId37"/>
    <p:sldId id="336" r:id="rId38"/>
    <p:sldId id="334" r:id="rId39"/>
    <p:sldId id="508" r:id="rId40"/>
    <p:sldId id="331" r:id="rId41"/>
    <p:sldId id="333" r:id="rId42"/>
    <p:sldId id="340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4"/>
            <p14:sldId id="317"/>
            <p14:sldId id="318"/>
            <p14:sldId id="319"/>
            <p14:sldId id="339"/>
            <p14:sldId id="320"/>
            <p14:sldId id="321"/>
            <p14:sldId id="322"/>
            <p14:sldId id="323"/>
            <p14:sldId id="324"/>
            <p14:sldId id="325"/>
            <p14:sldId id="337"/>
            <p14:sldId id="327"/>
            <p14:sldId id="328"/>
            <p14:sldId id="329"/>
            <p14:sldId id="330"/>
            <p14:sldId id="509"/>
            <p14:sldId id="496"/>
            <p14:sldId id="497"/>
            <p14:sldId id="335"/>
            <p14:sldId id="498"/>
            <p14:sldId id="499"/>
            <p14:sldId id="500"/>
            <p14:sldId id="501"/>
            <p14:sldId id="502"/>
            <p14:sldId id="503"/>
            <p14:sldId id="338"/>
            <p14:sldId id="326"/>
            <p14:sldId id="504"/>
            <p14:sldId id="505"/>
            <p14:sldId id="506"/>
            <p14:sldId id="507"/>
            <p14:sldId id="336"/>
            <p14:sldId id="334"/>
            <p14:sldId id="508"/>
            <p14:sldId id="331"/>
            <p14:sldId id="333"/>
            <p14:sldId id="34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74" d="100"/>
          <a:sy n="74" d="100"/>
        </p:scale>
        <p:origin x="-558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1F74B92-6AE8-10F7-C8A6-9F30688E1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C43BA31A-8D5A-9936-A53A-372D7F59C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911903B3-D439-A670-8979-3DF28BEAF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4F5E47B2-E933-2AA5-9D50-E229EBFF77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6407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1F74B92-6AE8-10F7-C8A6-9F30688E1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C43BA31A-8D5A-9936-A53A-372D7F59C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911903B3-D439-A670-8979-3DF28BEAF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4F5E47B2-E933-2AA5-9D50-E229EBFF77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8283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14833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  <p:sldLayoutId id="2147483668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xmlns="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1BBD67B8-DB49-942C-018D-7F74C671F260}"/>
              </a:ext>
            </a:extLst>
          </p:cNvPr>
          <p:cNvSpPr txBox="1"/>
          <p:nvPr/>
        </p:nvSpPr>
        <p:spPr>
          <a:xfrm>
            <a:off x="911948" y="526432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Injy Nashaat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16E4CC76-2D0D-6204-3FBC-B0856D8E8836}"/>
              </a:ext>
            </a:extLst>
          </p:cNvPr>
          <p:cNvSpPr txBox="1"/>
          <p:nvPr/>
        </p:nvSpPr>
        <p:spPr>
          <a:xfrm>
            <a:off x="555549" y="1766750"/>
            <a:ext cx="4046301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Perception </a:t>
            </a:r>
          </a:p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and Individual </a:t>
            </a:r>
          </a:p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Decision Making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xmlns="" id="{15C30772-0DD8-7BE1-E943-20DE696CFBEA}"/>
              </a:ext>
            </a:extLst>
          </p:cNvPr>
          <p:cNvSpPr/>
          <p:nvPr/>
        </p:nvSpPr>
        <p:spPr>
          <a:xfrm>
            <a:off x="21687" y="5843657"/>
            <a:ext cx="2954655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1975507-A6F2-F2A3-9B39-73B696BE4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D5FDAC2-2275-538A-BB61-A89B74AC3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7884A8A0-AA31-461D-31E1-26F4216507B0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289AE770-49C6-7A67-EC75-A2218EE6C0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B8B21BB-26B8-145B-FE1B-5080C04F5517}"/>
              </a:ext>
            </a:extLst>
          </p:cNvPr>
          <p:cNvSpPr txBox="1"/>
          <p:nvPr/>
        </p:nvSpPr>
        <p:spPr>
          <a:xfrm>
            <a:off x="5970900" y="3260606"/>
            <a:ext cx="583704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en-US" sz="96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Perception</a:t>
            </a:r>
            <a:endParaRPr lang="en-US" sz="20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9543F2F2-F2C4-2418-54A1-BFB4B442D74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173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xmlns="" id="{848991E8-1174-784A-AF96-82C67B6E4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Is Perception?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xmlns="" id="{5619BCCD-9161-23A1-9C28-CF6B82B3F5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324" y="1855788"/>
            <a:ext cx="10785475" cy="4525963"/>
          </a:xfrm>
        </p:spPr>
        <p:txBody>
          <a:bodyPr/>
          <a:lstStyle/>
          <a:p>
            <a:pPr marL="446088" indent="-26511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process by which individuals organize and interpret their sensory impressions to give meaning to their environment.</a:t>
            </a:r>
          </a:p>
          <a:p>
            <a:pPr marL="446088" indent="-26511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People’s behavior is based on their perception of what reality is, not on reality itself.</a:t>
            </a:r>
          </a:p>
          <a:p>
            <a:pPr marL="446088" indent="-26511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world as it is perceived is the world that is behaviorally important.</a:t>
            </a:r>
          </a:p>
          <a:p>
            <a:pPr marL="446088" indent="-265113">
              <a:lnSpc>
                <a:spcPct val="100000"/>
              </a:lnSpc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6" name="Picture 3" descr="C:\Users\Bob Stretch\AppData\Local\Microsoft\Windows\Temporary Internet Files\Content.IE5\7421JAUB\MCj02955790000[1].wmf">
            <a:extLst>
              <a:ext uri="{FF2B5EF4-FFF2-40B4-BE49-F238E27FC236}">
                <a16:creationId xmlns:a16="http://schemas.microsoft.com/office/drawing/2014/main" xmlns="" id="{1CC4C7D8-4BA9-AA97-D38A-67A68A54AA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0044" y="4537074"/>
            <a:ext cx="2971800" cy="210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xmlns="" id="{06C3F892-BFC8-7F3E-2939-576FBCF67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862" y="401637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Factors that Influence Perception</a:t>
            </a:r>
          </a:p>
        </p:txBody>
      </p:sp>
      <p:pic>
        <p:nvPicPr>
          <p:cNvPr id="9221" name="Picture 9">
            <a:extLst>
              <a:ext uri="{FF2B5EF4-FFF2-40B4-BE49-F238E27FC236}">
                <a16:creationId xmlns:a16="http://schemas.microsoft.com/office/drawing/2014/main" xmlns="" id="{09FD8327-57C5-1045-2299-24C9B2D4D6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850" y="1436688"/>
            <a:ext cx="9686925" cy="505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xmlns="" id="{98BF0C57-9FFB-2462-06B2-4EA5B7176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Attribution Theory: Judging Others</a:t>
            </a:r>
          </a:p>
        </p:txBody>
      </p:sp>
      <p:sp>
        <p:nvSpPr>
          <p:cNvPr id="10243" name="Content Placeholder 4">
            <a:extLst>
              <a:ext uri="{FF2B5EF4-FFF2-40B4-BE49-F238E27FC236}">
                <a16:creationId xmlns:a16="http://schemas.microsoft.com/office/drawing/2014/main" xmlns="" id="{AF76190A-6B24-46A4-BD15-07CFD7C1AB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213" y="2159000"/>
            <a:ext cx="11144249" cy="307975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Our perception and judgment of others is significantly influenced by our assumptions of the other person’s internal state:</a:t>
            </a:r>
          </a:p>
          <a:p>
            <a:pPr marL="0" indent="0">
              <a:lnSpc>
                <a:spcPct val="100000"/>
              </a:lnSpc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lvl="1" indent="-266700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individuals observe behavior, they attempt to determine whether it is internally or externally caused.</a:t>
            </a:r>
          </a:p>
          <a:p>
            <a:pPr marL="893763" lvl="2" indent="-266700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Internal causes are under that person’s control.</a:t>
            </a:r>
          </a:p>
          <a:p>
            <a:pPr marL="893763" lvl="2" indent="-266700">
              <a:lnSpc>
                <a:spcPct val="100000"/>
              </a:lnSpc>
              <a:spcAft>
                <a:spcPts val="6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External causes are not—person forced to act in that way.</a:t>
            </a:r>
          </a:p>
          <a:p>
            <a:pPr marL="0" indent="0">
              <a:lnSpc>
                <a:spcPct val="100000"/>
              </a:lnSpc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xmlns="" id="{4F74B5EB-E20D-5462-9C00-86C9F8775BD7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Attribution Theory: Judging Others</a:t>
            </a:r>
          </a:p>
        </p:txBody>
      </p:sp>
      <p:sp>
        <p:nvSpPr>
          <p:cNvPr id="11267" name="Content Placeholder 4">
            <a:extLst>
              <a:ext uri="{FF2B5EF4-FFF2-40B4-BE49-F238E27FC236}">
                <a16:creationId xmlns:a16="http://schemas.microsoft.com/office/drawing/2014/main" xmlns="" id="{3A13B80D-4D06-6976-4ED4-A729549AD6F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38200" y="169068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Causation judged through:</a:t>
            </a:r>
          </a:p>
          <a:p>
            <a:pPr marL="0" indent="0">
              <a:buNone/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Distinctiveness</a:t>
            </a:r>
          </a:p>
          <a:p>
            <a:pPr marL="893763" lvl="2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Shows different behaviors in different situations.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Consensus</a:t>
            </a:r>
          </a:p>
          <a:p>
            <a:pPr marL="893763" lvl="2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Response is the same as others to same situation.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Consistency</a:t>
            </a:r>
          </a:p>
          <a:p>
            <a:pPr marL="893763" lvl="2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Responds in the same way over time.</a:t>
            </a:r>
          </a:p>
          <a:p>
            <a:pPr marL="0" indent="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>
            <a:extLst>
              <a:ext uri="{FF2B5EF4-FFF2-40B4-BE49-F238E27FC236}">
                <a16:creationId xmlns:a16="http://schemas.microsoft.com/office/drawing/2014/main" xmlns="" id="{D6067210-CFF0-2740-100E-7673828A2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Elements of Attribution Theory</a:t>
            </a:r>
          </a:p>
        </p:txBody>
      </p:sp>
      <p:pic>
        <p:nvPicPr>
          <p:cNvPr id="12293" name="Picture 10">
            <a:extLst>
              <a:ext uri="{FF2B5EF4-FFF2-40B4-BE49-F238E27FC236}">
                <a16:creationId xmlns:a16="http://schemas.microsoft.com/office/drawing/2014/main" xmlns="" id="{6CFFF677-7D43-9FBE-036E-F7A8B4B159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775" y="1545861"/>
            <a:ext cx="8332788" cy="5118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4">
            <a:extLst>
              <a:ext uri="{FF2B5EF4-FFF2-40B4-BE49-F238E27FC236}">
                <a16:creationId xmlns:a16="http://schemas.microsoft.com/office/drawing/2014/main" xmlns="" id="{1CEF34B1-EED4-0D6B-65D4-C98A94445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Errors and Biases in Attributions</a:t>
            </a:r>
          </a:p>
        </p:txBody>
      </p:sp>
      <p:sp>
        <p:nvSpPr>
          <p:cNvPr id="13315" name="Content Placeholder 5">
            <a:extLst>
              <a:ext uri="{FF2B5EF4-FFF2-40B4-BE49-F238E27FC236}">
                <a16:creationId xmlns:a16="http://schemas.microsoft.com/office/drawing/2014/main" xmlns="" id="{ECD0D185-E623-3C48-D22B-E703546C5D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175" y="1690688"/>
            <a:ext cx="10915649" cy="50260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Fundamental attribution error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tendency to underestimate the influence of external factors and overestimate the influence of internal factors when making judgments about the behavior of others</a:t>
            </a:r>
          </a:p>
          <a:p>
            <a:pPr marL="446088" lvl="1" indent="-265113"/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blame people first, not the situation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Self-serving bias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tendency for individuals to attribute their own successes to internal factors while putting the blame for failures on external factors.</a:t>
            </a:r>
          </a:p>
          <a:p>
            <a:pPr marL="446088" lvl="1" indent="-265113"/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‘our’ success but ‘their’ failure.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6" name="Picture 3" descr="C:\Users\Bob Stretch\AppData\Local\Microsoft\Windows\Temporary Internet Files\Content.IE5\7421JAUB\MCj03631720000[1].wmf">
            <a:extLst>
              <a:ext uri="{FF2B5EF4-FFF2-40B4-BE49-F238E27FC236}">
                <a16:creationId xmlns:a16="http://schemas.microsoft.com/office/drawing/2014/main" xmlns="" id="{271A2CEE-A718-D54B-48C6-3B8D4087E4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519444" y="3051969"/>
            <a:ext cx="2422525" cy="127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xmlns="" id="{4398AFE4-B968-CC43-95EC-00DB8F036D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Frequently Used Shortcuts in Judging Others</a:t>
            </a:r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xmlns="" id="{791AD2F0-E6DF-943A-8935-09478DEE12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5789" y="1690688"/>
            <a:ext cx="11187111" cy="5105400"/>
          </a:xfrm>
        </p:spPr>
        <p:txBody>
          <a:bodyPr>
            <a:normAutofit/>
          </a:bodyPr>
          <a:lstStyle/>
          <a:p>
            <a:pPr marL="0" indent="0">
              <a:spcBef>
                <a:spcPts val="1800"/>
              </a:spcBef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Selective perception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selectively interpret what they see based on their interests, background, experience, and attitudes.</a:t>
            </a:r>
          </a:p>
          <a:p>
            <a:pPr marL="0" indent="0">
              <a:spcBef>
                <a:spcPts val="200"/>
              </a:spcBef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200"/>
              </a:spcBef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Halo effect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Drawing a general impression about an individual on the basis of a single characteristic.</a:t>
            </a:r>
          </a:p>
          <a:p>
            <a:pPr marL="0" indent="0">
              <a:spcBef>
                <a:spcPts val="200"/>
              </a:spcBef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200"/>
              </a:spcBef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Contrast effects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Evaluation of a person’s characteristics that are affected by comparisons with other people recently encountered who rank higher or lower on the same characteristics.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xmlns="" id="{1B187F5F-E3D5-A7E6-62AE-1D3F6BA2E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Another Shortcut: Stereotyping</a:t>
            </a:r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xmlns="" id="{23396862-47F5-273E-41B2-731F9933B1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7514" y="2112963"/>
            <a:ext cx="11147425" cy="4525962"/>
          </a:xfrm>
        </p:spPr>
        <p:txBody>
          <a:bodyPr/>
          <a:lstStyle/>
          <a:p>
            <a:pPr marL="6350" indent="-6350">
              <a:buNone/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Stereotyping: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Judging someone on the basis of one’s perception of the group to which that person belongs—a prevalent and often useful, if not always accurate, generalization.</a:t>
            </a:r>
          </a:p>
          <a:p>
            <a:pPr marL="6350" indent="-635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50" indent="-6350">
              <a:buNone/>
            </a:pP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Profiling: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form of stereotyping in which members of a group are singled out for intense scrutiny based on a single, often racial, trait.</a:t>
            </a:r>
          </a:p>
          <a:p>
            <a:pPr marL="6350" indent="-635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50" indent="-635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364" name="Picture 2" descr="C:\Users\Bob Stretch\AppData\Local\Microsoft\Windows\Temporary Internet Files\Content.IE5\118DJOWU\MCPE05872_0000[1].wmf">
            <a:extLst>
              <a:ext uri="{FF2B5EF4-FFF2-40B4-BE49-F238E27FC236}">
                <a16:creationId xmlns:a16="http://schemas.microsoft.com/office/drawing/2014/main" xmlns="" id="{4CF36335-6BB5-5085-819E-11F9F979D2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6861" y="4911725"/>
            <a:ext cx="13176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xmlns="" id="{3C356521-D333-B2D5-C297-7F96B173B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825" y="365125"/>
            <a:ext cx="11396663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Specific Shortcut Applications in Organizations</a:t>
            </a:r>
          </a:p>
        </p:txBody>
      </p:sp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xmlns="" id="{15794536-A804-D26A-549C-06723CCCA0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825" y="1793081"/>
            <a:ext cx="11396663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Employment Interview</a:t>
            </a:r>
          </a:p>
          <a:p>
            <a:pPr marL="446088" lvl="1" indent="-265113"/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Perceptual biases of raters affect the accuracy of interviewers’ judgments of applicants.</a:t>
            </a:r>
          </a:p>
          <a:p>
            <a:pPr marL="446088" lvl="1" indent="-265113"/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Formed in a single glance – 1/10 of a second!</a:t>
            </a:r>
          </a:p>
          <a:p>
            <a:pPr marL="0" indent="0"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Expectations</a:t>
            </a:r>
          </a:p>
          <a:p>
            <a:pPr marL="446088" lvl="1" indent="-265113">
              <a:buClr>
                <a:schemeClr val="tx1"/>
              </a:buClr>
            </a:pPr>
            <a:r>
              <a:rPr lang="en-US" altLang="en-US" sz="2600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Self-fulfilling prophecy (</a:t>
            </a:r>
            <a:r>
              <a:rPr lang="en-US" altLang="en-US" sz="2600" i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Pygmalion effect</a:t>
            </a:r>
            <a:r>
              <a:rPr lang="en-US" altLang="en-US" sz="2600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lower or higher performance of employees reflects preconceived leader expectations about employee capabilities.</a:t>
            </a:r>
          </a:p>
          <a:p>
            <a:pPr marL="0" indent="0"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Evaluations</a:t>
            </a:r>
          </a:p>
          <a:p>
            <a:pPr marL="446088" lvl="1" indent="-265113"/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Appraisals are often the subjective (judgmental) perceptions of appraisers of another employee’s job performance .</a:t>
            </a:r>
          </a:p>
          <a:p>
            <a:pPr marL="446088" lvl="1" indent="-265113"/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Critical impact on employees.</a:t>
            </a: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C:\Users\Bob Stretch\AppData\Local\Microsoft\Windows\Temporary Internet Files\Content.IE5\7421JAUB\MCj02154790000[1].wmf">
            <a:extLst>
              <a:ext uri="{FF2B5EF4-FFF2-40B4-BE49-F238E27FC236}">
                <a16:creationId xmlns:a16="http://schemas.microsoft.com/office/drawing/2014/main" xmlns="" id="{7D9ADE1F-5B77-113C-7B5E-FCB4ACD1B4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0175" y="4471988"/>
            <a:ext cx="2928937" cy="238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itle 1">
            <a:extLst>
              <a:ext uri="{FF2B5EF4-FFF2-40B4-BE49-F238E27FC236}">
                <a16:creationId xmlns:a16="http://schemas.microsoft.com/office/drawing/2014/main" xmlns="" id="{978DFAB2-6FE3-63A4-B9CD-7C609463B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Perceptions and Individual Decision Making</a:t>
            </a:r>
          </a:p>
        </p:txBody>
      </p:sp>
      <p:sp>
        <p:nvSpPr>
          <p:cNvPr id="17412" name="Content Placeholder 2">
            <a:extLst>
              <a:ext uri="{FF2B5EF4-FFF2-40B4-BE49-F238E27FC236}">
                <a16:creationId xmlns:a16="http://schemas.microsoft.com/office/drawing/2014/main" xmlns="" id="{54D2EE91-E6E1-1760-2C01-74D483DFC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2888" y="1400175"/>
            <a:ext cx="11530804" cy="51054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perceived discrepancy between the current situation and a desired state.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Decisions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Choices made from among alternatives developed from data.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Perception linkage: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elements of problem identification and the decision-making process are influenced by perception.</a:t>
            </a:r>
          </a:p>
          <a:p>
            <a:pPr marL="893763" lvl="2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Problems must be recognized.</a:t>
            </a:r>
          </a:p>
          <a:p>
            <a:pPr marL="893763" lvl="2" indent="-269875">
              <a:spcAft>
                <a:spcPts val="18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must be selected and evaluated.</a:t>
            </a:r>
          </a:p>
          <a:p>
            <a:pPr marL="623888" lvl="2" indent="0">
              <a:spcAft>
                <a:spcPts val="1800"/>
              </a:spcAft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3888" lvl="2" indent="0">
              <a:spcAft>
                <a:spcPts val="1800"/>
              </a:spcAft>
              <a:buNone/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Aptos" panose="020B0004020202020204" pitchFamily="34" charset="0"/>
              </a:rPr>
              <a:t>E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xpediency dominates business decision making</a:t>
            </a:r>
            <a:endParaRPr lang="en-US" altLang="en-US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xmlns="" id="{1CAAB2B6-F87A-4632-45CE-ED640124CD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Decision-Making Models in Organizations (cont’d)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xmlns="" id="{20CAC4F2-0432-FA8D-4052-FE1496E9AB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556" y="2325689"/>
            <a:ext cx="10910887" cy="37179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Bounded reality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“real world” model seeks satisfactory and sufficient solutions from limited data and alternatives.</a:t>
            </a:r>
          </a:p>
          <a:p>
            <a:pPr marL="444500" lvl="1" indent="-26511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Intuition</a:t>
            </a:r>
          </a:p>
          <a:p>
            <a:pPr marL="444500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non-conscious process created from distilled experience that results in quick decisions.</a:t>
            </a:r>
          </a:p>
          <a:p>
            <a:pPr marL="893763" lvl="2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Relies on holistic associations.</a:t>
            </a:r>
          </a:p>
          <a:p>
            <a:pPr marL="893763" lvl="2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Affectively charged—engaging the emotions.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xmlns="" id="{40370F93-45DB-1DDC-E2A2-4DE49BE65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Common Biases and Errors in Decision Making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xmlns="" id="{B74D08E5-B885-7726-FD6E-8886CEB70A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8664" y="1817689"/>
            <a:ext cx="11115674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Over-confidence bias</a:t>
            </a:r>
          </a:p>
          <a:p>
            <a:pPr marL="44450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Believing too much in our own ability to make good decisions—especially when outside of own expertise.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Fastening bias</a:t>
            </a:r>
          </a:p>
          <a:p>
            <a:pPr marL="44450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early, first received information as the basis for making subsequent judgments.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Confirmation bias</a:t>
            </a:r>
          </a:p>
          <a:p>
            <a:pPr marL="44450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Selecting and using only facts that support our decision.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Availability bias</a:t>
            </a:r>
          </a:p>
          <a:p>
            <a:pPr marL="44450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Emphasizing information that is most readily at hand.</a:t>
            </a:r>
          </a:p>
          <a:p>
            <a:pPr marL="893763" lvl="2" indent="-269875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Recent  </a:t>
            </a:r>
          </a:p>
          <a:p>
            <a:pPr marL="893763" lvl="2" indent="-269875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Vivid</a:t>
            </a:r>
          </a:p>
          <a:p>
            <a:pPr marL="0" indent="0"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xmlns="" id="{8F51F637-21DE-E182-FA00-B4049306B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More Common Decision-Making Errors</a:t>
            </a:r>
          </a:p>
        </p:txBody>
      </p:sp>
      <p:sp>
        <p:nvSpPr>
          <p:cNvPr id="21507" name="Content Placeholder 2">
            <a:extLst>
              <a:ext uri="{FF2B5EF4-FFF2-40B4-BE49-F238E27FC236}">
                <a16:creationId xmlns:a16="http://schemas.microsoft.com/office/drawing/2014/main" xmlns="" id="{215900B0-D562-D44B-72A3-09CD7E255A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774" y="1966912"/>
            <a:ext cx="10741026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Escalation of commitment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Increasing commitment to a decision despite evidence that it is wrong—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especially if responsible for the decision!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Randomness error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Creating meaning out of random events—superstitions.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Hindsight bias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an outcome is already known, believing it could have been accurately predicted beforehand.</a:t>
            </a:r>
          </a:p>
          <a:p>
            <a:pPr marL="446088" lvl="1" indent="-26511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xmlns="" id="{21E5B18C-99CE-E7D1-0C9D-7CD74A434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Individual Differences in Decision-Making</a:t>
            </a:r>
          </a:p>
        </p:txBody>
      </p:sp>
      <p:sp>
        <p:nvSpPr>
          <p:cNvPr id="22531" name="Content Placeholder 2">
            <a:extLst>
              <a:ext uri="{FF2B5EF4-FFF2-40B4-BE49-F238E27FC236}">
                <a16:creationId xmlns:a16="http://schemas.microsoft.com/office/drawing/2014/main" xmlns="" id="{8538157C-E1F9-B601-2435-F222ECBC97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969" y="1966912"/>
            <a:ext cx="11168061" cy="50688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Personality</a:t>
            </a:r>
          </a:p>
          <a:p>
            <a:pPr marL="44608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Conscientiousness may affect escalation of commitment.</a:t>
            </a:r>
          </a:p>
          <a:p>
            <a:pPr marL="893763" lvl="2" indent="-26828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Achievement-strivers are likely to increase commitment.</a:t>
            </a:r>
          </a:p>
          <a:p>
            <a:pPr marL="893763" lvl="2" indent="-26828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Dutiful people are less like to have this bias.</a:t>
            </a:r>
          </a:p>
          <a:p>
            <a:pPr marL="44608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Self-Esteem.</a:t>
            </a:r>
          </a:p>
          <a:p>
            <a:pPr marL="893763" lvl="2" indent="-26828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self-esteem people are susceptible to self-serving bias.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Gender</a:t>
            </a:r>
          </a:p>
          <a:p>
            <a:pPr marL="44608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Women analyze decisions more than men—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rumination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4608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Women are twice as likely to develop depression.</a:t>
            </a:r>
          </a:p>
          <a:p>
            <a:pPr marL="44608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Differences develop early.</a:t>
            </a: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xmlns="" id="{2352CCB8-6838-C0FE-5603-874D6094E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Constraints</a:t>
            </a:r>
          </a:p>
        </p:txBody>
      </p:sp>
      <p:sp>
        <p:nvSpPr>
          <p:cNvPr id="23555" name="Content Placeholder 2">
            <a:extLst>
              <a:ext uri="{FF2B5EF4-FFF2-40B4-BE49-F238E27FC236}">
                <a16:creationId xmlns:a16="http://schemas.microsoft.com/office/drawing/2014/main" xmlns="" id="{2D8CB71C-66DF-0985-0428-A7407982F2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9594" y="1514476"/>
            <a:ext cx="11072812" cy="49831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evaluation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Managerial evaluation criteria influence actions.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 systems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Managers will make the decision with the greatest personal payoff for them.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Formal regulations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 the alternative choices of decision makers.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System-imposed time constraints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Restrict ability to gather or evaluate information.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Historical precedents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Past decisions influence current decisions.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1975507-A6F2-F2A3-9B39-73B696BE4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D5FDAC2-2275-538A-BB61-A89B74AC3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7884A8A0-AA31-461D-31E1-26F4216507B0}"/>
              </a:ext>
            </a:extLst>
          </p:cNvPr>
          <p:cNvSpPr/>
          <p:nvPr/>
        </p:nvSpPr>
        <p:spPr>
          <a:xfrm flipV="1">
            <a:off x="1" y="310118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289AE770-49C6-7A67-EC75-A2218EE6C0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B8B21BB-26B8-145B-FE1B-5080C04F5517}"/>
              </a:ext>
            </a:extLst>
          </p:cNvPr>
          <p:cNvSpPr txBox="1"/>
          <p:nvPr/>
        </p:nvSpPr>
        <p:spPr>
          <a:xfrm>
            <a:off x="6271884" y="2953493"/>
            <a:ext cx="5594801" cy="2631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6600" b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</a:t>
            </a:r>
          </a:p>
          <a:p>
            <a:pPr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6600" b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Work Teams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9543F2F2-F2C4-2418-54A1-BFB4B442D74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4205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xmlns="" id="{F55BA1A8-682C-4BE5-407D-81978CE1A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Differences between Groups and Teams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xmlns="" id="{8D298B60-38E7-BDBF-F537-76B79B2015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0025" y="1157288"/>
            <a:ext cx="11830050" cy="5105400"/>
          </a:xfrm>
        </p:spPr>
        <p:txBody>
          <a:bodyPr>
            <a:normAutofit/>
          </a:bodyPr>
          <a:lstStyle/>
          <a:p>
            <a:pPr marL="0" indent="0">
              <a:spcBef>
                <a:spcPts val="1800"/>
              </a:spcBef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 group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interacts primarily to share information and to make decisions to help each group member perform within his or her area of responsibility.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joint effort required.</a:t>
            </a:r>
          </a:p>
          <a:p>
            <a:pPr marL="0" indent="0">
              <a:buNone/>
            </a:pPr>
            <a:endParaRPr lang="en-US" altLang="en-US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 team</a:t>
            </a:r>
            <a:r>
              <a:rPr lang="en-US" altLang="en-US" dirty="0">
                <a:solidFill>
                  <a:srgbClr val="61AE5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generates positive synergy through coordinated effort. The individual efforts result in a performance that is greater than the sum of the individual inputs.</a:t>
            </a:r>
          </a:p>
          <a:p>
            <a:pPr marL="452438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20" name="Picture 4" descr="C:\Users\Bob Stretch\AppData\Local\Microsoft\Windows\Temporary Internet Files\Content.IE5\ZUGDL5A6\MCj04042890000[1].wmf">
            <a:extLst>
              <a:ext uri="{FF2B5EF4-FFF2-40B4-BE49-F238E27FC236}">
                <a16:creationId xmlns:a16="http://schemas.microsoft.com/office/drawing/2014/main" xmlns="" id="{8FC5F708-A37A-14B3-D1D5-3859C7143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83463" y="2852738"/>
            <a:ext cx="2222500" cy="1487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xmlns="" id="{007B7AE3-9ECA-27A0-7A90-AF6F7F977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Comparing Work Groups and Work Teams</a:t>
            </a:r>
          </a:p>
        </p:txBody>
      </p:sp>
      <p:pic>
        <p:nvPicPr>
          <p:cNvPr id="10245" name="Picture 7">
            <a:extLst>
              <a:ext uri="{FF2B5EF4-FFF2-40B4-BE49-F238E27FC236}">
                <a16:creationId xmlns:a16="http://schemas.microsoft.com/office/drawing/2014/main" xmlns="" id="{CC49F07B-F894-7C7A-EB93-70BF96F15D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087" y="1833864"/>
            <a:ext cx="9522239" cy="50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4">
            <a:extLst>
              <a:ext uri="{FF2B5EF4-FFF2-40B4-BE49-F238E27FC236}">
                <a16:creationId xmlns:a16="http://schemas.microsoft.com/office/drawing/2014/main" xmlns="" id="{8D67F926-C9DC-1B63-AF8E-F252F98A1809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Teams</a:t>
            </a:r>
          </a:p>
        </p:txBody>
      </p:sp>
      <p:pic>
        <p:nvPicPr>
          <p:cNvPr id="11269" name="Picture 9">
            <a:extLst>
              <a:ext uri="{FF2B5EF4-FFF2-40B4-BE49-F238E27FC236}">
                <a16:creationId xmlns:a16="http://schemas.microsoft.com/office/drawing/2014/main" xmlns="" id="{CB723D4C-E4C0-C614-6DDC-A10A8CE818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89" y="2600325"/>
            <a:ext cx="9429674" cy="340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Text Box 10">
            <a:extLst>
              <a:ext uri="{FF2B5EF4-FFF2-40B4-BE49-F238E27FC236}">
                <a16:creationId xmlns:a16="http://schemas.microsoft.com/office/drawing/2014/main" xmlns="" id="{FFD12C7C-F170-D216-6CDE-E06E5AD517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63800" y="1617663"/>
            <a:ext cx="53530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1271" name="Text Box 11">
            <a:extLst>
              <a:ext uri="{FF2B5EF4-FFF2-40B4-BE49-F238E27FC236}">
                <a16:creationId xmlns:a16="http://schemas.microsoft.com/office/drawing/2014/main" xmlns="" id="{4011B883-7B8E-1AFB-A4CC-571DB1911A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126" y="1770063"/>
            <a:ext cx="64103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four types of teams.</a:t>
            </a: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4">
            <a:extLst>
              <a:ext uri="{FF2B5EF4-FFF2-40B4-BE49-F238E27FC236}">
                <a16:creationId xmlns:a16="http://schemas.microsoft.com/office/drawing/2014/main" xmlns="" id="{84287AF1-BBA1-ED88-39D0-B7E3EA5B2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Teams (cont’d)</a:t>
            </a:r>
          </a:p>
        </p:txBody>
      </p:sp>
      <p:sp>
        <p:nvSpPr>
          <p:cNvPr id="12291" name="Content Placeholder 5">
            <a:extLst>
              <a:ext uri="{FF2B5EF4-FFF2-40B4-BE49-F238E27FC236}">
                <a16:creationId xmlns:a16="http://schemas.microsoft.com/office/drawing/2014/main" xmlns="" id="{319429A7-44D1-D9A6-FBA7-B84EF74FA9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5788" y="1912939"/>
            <a:ext cx="11187112" cy="3914775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 solving teams</a:t>
            </a:r>
          </a:p>
          <a:p>
            <a:pPr marL="0" lvl="1" indent="1588">
              <a:lnSpc>
                <a:spcPct val="100000"/>
              </a:lnSpc>
              <a:buNone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Groups of 5 to 12 employees from the same department who meet for a few hours each week to discuss ways of improving quality, efficiency, and the work environment.</a:t>
            </a:r>
          </a:p>
          <a:p>
            <a:pPr marL="0" lvl="1" indent="1588">
              <a:lnSpc>
                <a:spcPct val="100000"/>
              </a:lnSpc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Self-managed work teams</a:t>
            </a:r>
          </a:p>
          <a:p>
            <a:pPr marL="0" lvl="1" indent="1588">
              <a:lnSpc>
                <a:spcPct val="100000"/>
              </a:lnSpc>
              <a:buNone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Groups of 10 to 15 people who take on the responsibilities of their former supervisors.</a:t>
            </a: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4">
            <a:extLst>
              <a:ext uri="{FF2B5EF4-FFF2-40B4-BE49-F238E27FC236}">
                <a16:creationId xmlns:a16="http://schemas.microsoft.com/office/drawing/2014/main" xmlns="" id="{7F1FCC00-1587-2223-B1F2-FF3548CF0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Teams (cont’d)</a:t>
            </a:r>
          </a:p>
        </p:txBody>
      </p:sp>
      <p:sp>
        <p:nvSpPr>
          <p:cNvPr id="13315" name="Content Placeholder 5">
            <a:extLst>
              <a:ext uri="{FF2B5EF4-FFF2-40B4-BE49-F238E27FC236}">
                <a16:creationId xmlns:a16="http://schemas.microsoft.com/office/drawing/2014/main" xmlns="" id="{64A17610-331C-D630-0BF9-F0D16ABC38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074" y="1912939"/>
            <a:ext cx="10753725" cy="2809875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Cross-functional teams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from about the same hierarchical level, but from different work areas, who come together to accomplish a task.</a:t>
            </a:r>
          </a:p>
          <a:p>
            <a:pPr marL="452438" lvl="1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Very common</a:t>
            </a:r>
          </a:p>
          <a:p>
            <a:pPr marL="452438" lvl="1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forces</a:t>
            </a:r>
          </a:p>
          <a:p>
            <a:pPr marL="452438" lvl="1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Committees</a:t>
            </a: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xmlns="" id="{95C6FEC5-44B5-5CA2-99DE-7E57FFAF1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Teams (cont’d)</a:t>
            </a:r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xmlns="" id="{18C5663A-F991-163C-E703-BFE0C0FC0C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318" y="1690688"/>
            <a:ext cx="10901363" cy="48006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Virtual teams</a:t>
            </a:r>
          </a:p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Teams that use computer technology to tie together physically dispersed members to achieve a common goal.</a:t>
            </a:r>
            <a:endParaRPr lang="en-US" alt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Limited socializing.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ability to overcome time and space constraints.</a:t>
            </a:r>
          </a:p>
          <a:p>
            <a:pPr marL="0" indent="0">
              <a:buNone/>
            </a:pP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be effective, needs: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trust among members;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close monitoring;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be publicized.</a:t>
            </a:r>
          </a:p>
          <a:p>
            <a:pPr marL="452438" lvl="1" indent="-271463"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2">
            <a:extLst>
              <a:ext uri="{FF2B5EF4-FFF2-40B4-BE49-F238E27FC236}">
                <a16:creationId xmlns:a16="http://schemas.microsoft.com/office/drawing/2014/main" xmlns="" id="{E295FC1C-422C-83E5-6D69-10B4A5B71E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1871" y="1470027"/>
            <a:ext cx="8649392" cy="5232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itle 5">
            <a:extLst>
              <a:ext uri="{FF2B5EF4-FFF2-40B4-BE49-F238E27FC236}">
                <a16:creationId xmlns:a16="http://schemas.microsoft.com/office/drawing/2014/main" xmlns="" id="{CA0B8D1B-8639-DFB0-524C-6D679F378D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1663" y="409576"/>
            <a:ext cx="8229600" cy="90011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Team-Effectiveness Model</a:t>
            </a: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xmlns="" id="{9EEA7487-E3AB-4D03-6C43-F20E39EAF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Key Components of Effective Teams</a:t>
            </a:r>
          </a:p>
        </p:txBody>
      </p:sp>
      <p:sp>
        <p:nvSpPr>
          <p:cNvPr id="16387" name="Content Placeholder 4">
            <a:extLst>
              <a:ext uri="{FF2B5EF4-FFF2-40B4-BE49-F238E27FC236}">
                <a16:creationId xmlns:a16="http://schemas.microsoft.com/office/drawing/2014/main" xmlns="" id="{C8C11D0D-6851-3E15-E9E8-571DFCE80F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325" y="2280444"/>
            <a:ext cx="10515600" cy="4351338"/>
          </a:xfrm>
        </p:spPr>
        <p:txBody>
          <a:bodyPr>
            <a:normAutofit/>
          </a:bodyPr>
          <a:lstStyle/>
          <a:p>
            <a:pPr marL="450850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Context</a:t>
            </a:r>
          </a:p>
          <a:p>
            <a:pPr marL="450850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Composition</a:t>
            </a:r>
          </a:p>
          <a:p>
            <a:pPr marL="450850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 design</a:t>
            </a:r>
          </a:p>
          <a:p>
            <a:pPr marL="450850" indent="-273050">
              <a:lnSpc>
                <a:spcPct val="150000"/>
              </a:lnSpc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variables</a:t>
            </a:r>
          </a:p>
        </p:txBody>
      </p:sp>
      <p:pic>
        <p:nvPicPr>
          <p:cNvPr id="16388" name="Picture 8" descr="C:\Users\Bob Stretch\AppData\Local\Microsoft\Windows\Temporary Internet Files\Content.IE5\118DJOWU\MCj00902330000[1].wmf">
            <a:extLst>
              <a:ext uri="{FF2B5EF4-FFF2-40B4-BE49-F238E27FC236}">
                <a16:creationId xmlns:a16="http://schemas.microsoft.com/office/drawing/2014/main" xmlns="" id="{540E8690-C41D-DFB0-9009-F9EDAA3F6D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1" y="2452688"/>
            <a:ext cx="3989387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Slide Number Placeholder 3">
            <a:extLst>
              <a:ext uri="{FF2B5EF4-FFF2-40B4-BE49-F238E27FC236}">
                <a16:creationId xmlns:a16="http://schemas.microsoft.com/office/drawing/2014/main" xmlns="" id="{B6B8E5BF-11A3-7FDE-274E-1990278BC8E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8-</a:t>
            </a:r>
            <a:fld id="{7AF35579-ED6D-49EE-9964-3DD0A0A8DC34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26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xmlns="" id="{5803AA4D-B811-340B-FD84-CB19AC3084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Context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xmlns="" id="{0BC87DB8-09CA-B72B-D661-6F72DDF02B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1074" y="2208214"/>
            <a:ext cx="10515599" cy="3952875"/>
          </a:xfrm>
        </p:spPr>
        <p:txBody>
          <a:bodyPr>
            <a:normAutofit/>
          </a:bodyPr>
          <a:lstStyle/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Adequate resources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the tools to complete the job.</a:t>
            </a:r>
          </a:p>
          <a:p>
            <a:pPr marL="450850" lvl="1" indent="-273050"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leadership and structure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Agreeing to the specifics of work and how the team fits together to integrate individual skills.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Even ‘self-managed’ teams need leaders.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Leadership especially important in multi-team systems.</a:t>
            </a: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xmlns="" id="{9DAB1C4B-25F7-F83B-8FFD-27F573762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Context (cont’d)</a:t>
            </a:r>
          </a:p>
        </p:txBody>
      </p:sp>
      <p:sp>
        <p:nvSpPr>
          <p:cNvPr id="18435" name="Content Placeholder 2">
            <a:extLst>
              <a:ext uri="{FF2B5EF4-FFF2-40B4-BE49-F238E27FC236}">
                <a16:creationId xmlns:a16="http://schemas.microsoft.com/office/drawing/2014/main" xmlns="" id="{AE9877AA-B809-D418-2970-807434C9F3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4375" y="2284413"/>
            <a:ext cx="11087100" cy="32496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Climate of trust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Members must trust each other and their leader.</a:t>
            </a:r>
          </a:p>
          <a:p>
            <a:pPr marL="452438" lvl="1" indent="-271463"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and reward systems that reflect team contributions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Cannot just be based on individual effort.</a:t>
            </a: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xmlns="" id="{059BF7D9-23C9-B5DB-76A7-03BFD248BE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Composition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xmlns="" id="{34B432C2-7E6E-C3ED-B155-F05B5F7772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624" y="1900238"/>
            <a:ext cx="11115675" cy="3586162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Abilities of members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technical expertise, problem solving, decision making, and good interpersonal skills.</a:t>
            </a:r>
          </a:p>
          <a:p>
            <a:pPr marL="450850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Personality of members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Conscientiousness, openness to experience, and agreeableness all relate to team performance.</a:t>
            </a:r>
          </a:p>
          <a:p>
            <a:pPr marL="450850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xmlns="" id="{1EBD2380-0D4D-D90E-09E5-E7218B21B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Composition (cont’d)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xmlns="" id="{BCF1B4B1-23A1-F1EC-EA3F-8D0FC6241C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2974" y="1949451"/>
            <a:ext cx="9244013" cy="4398963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Allocating roles and diversity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Many necessary roles must be filled.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Diversity can often lead to lower performance.</a:t>
            </a:r>
          </a:p>
          <a:p>
            <a:pPr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Size of team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smaller the better: 5 to 7 is optimal.</a:t>
            </a:r>
          </a:p>
          <a:p>
            <a:pPr marL="450850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Member’s preference for teamwork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the members want to be on teams?</a:t>
            </a: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xmlns="" id="{ABF4C39D-5843-28E1-48D5-9F62D8DE0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9125" y="277813"/>
            <a:ext cx="8229600" cy="900112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Key Roles On Teams</a:t>
            </a:r>
          </a:p>
        </p:txBody>
      </p:sp>
      <p:pic>
        <p:nvPicPr>
          <p:cNvPr id="21509" name="Picture 8">
            <a:extLst>
              <a:ext uri="{FF2B5EF4-FFF2-40B4-BE49-F238E27FC236}">
                <a16:creationId xmlns:a16="http://schemas.microsoft.com/office/drawing/2014/main" xmlns="" id="{B476C89C-3E6F-362B-A991-F480CB090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" y="1241425"/>
            <a:ext cx="10301287" cy="533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Bob Stretch\AppData\Local\Microsoft\Windows\Temporary Internet Files\Content.IE5\118DJOWU\MCj04044310000[1].wmf">
            <a:extLst>
              <a:ext uri="{FF2B5EF4-FFF2-40B4-BE49-F238E27FC236}">
                <a16:creationId xmlns:a16="http://schemas.microsoft.com/office/drawing/2014/main" xmlns="" id="{9A515DE6-2190-57F1-3AA2-3BFEFE024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372600" y="1504950"/>
            <a:ext cx="2438400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itle 1">
            <a:extLst>
              <a:ext uri="{FF2B5EF4-FFF2-40B4-BE49-F238E27FC236}">
                <a16:creationId xmlns:a16="http://schemas.microsoft.com/office/drawing/2014/main" xmlns="" id="{CA7BC143-E5AC-0DCF-4348-C52B90A52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Work Design</a:t>
            </a:r>
          </a:p>
        </p:txBody>
      </p:sp>
      <p:sp>
        <p:nvSpPr>
          <p:cNvPr id="22532" name="Content Placeholder 4">
            <a:extLst>
              <a:ext uri="{FF2B5EF4-FFF2-40B4-BE49-F238E27FC236}">
                <a16:creationId xmlns:a16="http://schemas.microsoft.com/office/drawing/2014/main" xmlns="" id="{14907707-1B35-EA1C-F6DA-3E632B2D43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839" y="1690688"/>
            <a:ext cx="11079161" cy="4525963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Freedom and autonomy</a:t>
            </a:r>
          </a:p>
          <a:p>
            <a:pPr marL="450850" lvl="1" indent="-273050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Ability to work independently.</a:t>
            </a:r>
          </a:p>
          <a:p>
            <a:pPr eaLnBrk="1" hangingPunct="1">
              <a:lnSpc>
                <a:spcPct val="10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Skill variety </a:t>
            </a:r>
          </a:p>
          <a:p>
            <a:pPr marL="450850" lvl="1" indent="-273050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Ability to use different skills and talents.</a:t>
            </a:r>
          </a:p>
          <a:p>
            <a:pPr eaLnBrk="1" hangingPunct="1">
              <a:lnSpc>
                <a:spcPct val="10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identity</a:t>
            </a:r>
          </a:p>
          <a:p>
            <a:pPr marL="450850" lvl="1" indent="-273050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Ability to complete a whole and identifiable task or product.</a:t>
            </a:r>
          </a:p>
          <a:p>
            <a:pPr eaLnBrk="1" hangingPunct="1">
              <a:lnSpc>
                <a:spcPct val="10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significance</a:t>
            </a:r>
          </a:p>
          <a:p>
            <a:pPr marL="450850" lvl="1" indent="-273050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Working on a task or project that has a substantial impact on others.</a:t>
            </a:r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xmlns="" id="{26C746C5-92F0-8023-6A41-FFBB84F90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180" y="584201"/>
            <a:ext cx="9291639" cy="80962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Process</a:t>
            </a:r>
          </a:p>
        </p:txBody>
      </p:sp>
      <p:sp>
        <p:nvSpPr>
          <p:cNvPr id="23555" name="Content Placeholder 2">
            <a:extLst>
              <a:ext uri="{FF2B5EF4-FFF2-40B4-BE49-F238E27FC236}">
                <a16:creationId xmlns:a16="http://schemas.microsoft.com/office/drawing/2014/main" xmlns="" id="{8C4EA45C-4616-A4A0-8F09-E029658836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563" y="1854199"/>
            <a:ext cx="9442451" cy="4648200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Commitment to a common purpose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 a common purpose that provides direction.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reflexivity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willing to adjust plan if necessary.</a:t>
            </a:r>
          </a:p>
          <a:p>
            <a:pPr marL="450850" lvl="1" indent="-273050">
              <a:lnSpc>
                <a:spcPct val="8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Establishment of specific team goals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Must be specific, measurable, realistic, and challenging.</a:t>
            </a:r>
          </a:p>
          <a:p>
            <a:pPr marL="450850" lvl="1" indent="-273050">
              <a:lnSpc>
                <a:spcPct val="8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efficacy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believes in its ability to succeed.</a:t>
            </a:r>
          </a:p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xmlns="" id="{A548A6CB-A521-75BA-BC7E-5D6BCB47156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514474" y="530224"/>
            <a:ext cx="9163051" cy="796925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Process (cont’d)</a:t>
            </a:r>
          </a:p>
        </p:txBody>
      </p:sp>
      <p:sp>
        <p:nvSpPr>
          <p:cNvPr id="24579" name="Content Placeholder 2">
            <a:extLst>
              <a:ext uri="{FF2B5EF4-FFF2-40B4-BE49-F238E27FC236}">
                <a16:creationId xmlns:a16="http://schemas.microsoft.com/office/drawing/2014/main" xmlns="" id="{DB6A244A-423E-BA04-CBE4-4151CFDEAF6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944562" y="1993900"/>
            <a:ext cx="10428288" cy="3935413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Mental models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an accurate and common mental map of how the work gets done.</a:t>
            </a:r>
          </a:p>
          <a:p>
            <a:pPr marL="450850" lvl="1" indent="-273050">
              <a:lnSpc>
                <a:spcPct val="8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managed level of conflict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conflicts are helpful; interpersonal conflicts are not.</a:t>
            </a:r>
          </a:p>
          <a:p>
            <a:pPr marL="450850" lvl="1" indent="-273050">
              <a:lnSpc>
                <a:spcPct val="8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Minimized social loafing</a:t>
            </a:r>
          </a:p>
          <a:p>
            <a:pPr marL="450850" lvl="1" indent="-273050">
              <a:lnSpc>
                <a:spcPct val="8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holds itself accountable both individually and as a team.</a:t>
            </a:r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xmlns="" id="{B026A9E5-1BDD-D7E0-CE07-58C52A6DF2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Creating Effective Teams: Process (cont’d)</a:t>
            </a:r>
            <a:endParaRPr lang="en-GB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603" name="Picture 6">
            <a:extLst>
              <a:ext uri="{FF2B5EF4-FFF2-40B4-BE49-F238E27FC236}">
                <a16:creationId xmlns:a16="http://schemas.microsoft.com/office/drawing/2014/main" xmlns="" id="{BF3DAFC4-5C2D-6B1E-00E9-2E3842964C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6013"/>
            <a:ext cx="12092580" cy="287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xmlns="" id="{1DC6A661-C13B-F7AB-204A-7E96C7F77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Turning Individuals into Team Players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xmlns="" id="{99527EC7-C76B-377D-BABF-A4092C1E58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812" y="1690688"/>
            <a:ext cx="11128376" cy="4525962"/>
          </a:xfrm>
        </p:spPr>
        <p:txBody>
          <a:bodyPr>
            <a:noAutofit/>
          </a:bodyPr>
          <a:lstStyle/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Selection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team skills one of the interpersonal skills in the hiring process.</a:t>
            </a:r>
          </a:p>
          <a:p>
            <a:pPr marL="450850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Training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Individualistic people can learn.</a:t>
            </a:r>
          </a:p>
          <a:p>
            <a:pPr marL="450850" lvl="1" indent="-27305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Verdana" panose="020B0604030504040204" pitchFamily="34" charset="0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Rewards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Rework the reward system to encourage cooperative efforts rather than competitive (individual) ones.</a:t>
            </a:r>
          </a:p>
          <a:p>
            <a:pPr marL="450850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Continue to recognize individual contributions while still emphasizing the importance of teamwork.</a:t>
            </a:r>
          </a:p>
        </p:txBody>
      </p:sp>
      <p:pic>
        <p:nvPicPr>
          <p:cNvPr id="26628" name="Picture 3" descr="C:\Users\Bob Stretch\AppData\Local\Microsoft\Windows\Temporary Internet Files\Content.IE5\118DJOWU\MCj02317850000[1].wmf">
            <a:extLst>
              <a:ext uri="{FF2B5EF4-FFF2-40B4-BE49-F238E27FC236}">
                <a16:creationId xmlns:a16="http://schemas.microsoft.com/office/drawing/2014/main" xmlns="" id="{F6F33419-277E-3250-51D4-B4022F84CF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8139" y="2559050"/>
            <a:ext cx="2738437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xmlns="" id="{29BBFD54-329B-145D-3275-89C079E57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Beware! Teams Aren’t Always the Answer</a:t>
            </a:r>
          </a:p>
        </p:txBody>
      </p:sp>
      <p:sp>
        <p:nvSpPr>
          <p:cNvPr id="27651" name="Content Placeholder 2">
            <a:extLst>
              <a:ext uri="{FF2B5EF4-FFF2-40B4-BE49-F238E27FC236}">
                <a16:creationId xmlns:a16="http://schemas.microsoft.com/office/drawing/2014/main" xmlns="" id="{853712BB-DA3E-304A-0D2C-5B5E5DD3A0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3" y="1966912"/>
            <a:ext cx="10669587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Teamwork takes more time and resources than does individual work.</a:t>
            </a:r>
            <a:endParaRPr lang="en-US" altLang="en-US" b="1" dirty="0">
              <a:solidFill>
                <a:srgbClr val="3FA85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en-US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 tests to see if a team fits the situation:</a:t>
            </a:r>
          </a:p>
          <a:p>
            <a:pPr marL="542925" lvl="1" indent="-361950">
              <a:lnSpc>
                <a:spcPct val="150000"/>
              </a:lnSpc>
              <a:buSzPct val="100000"/>
              <a:buFont typeface="Verdana" panose="020B0604030504040204" pitchFamily="34" charset="0"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work complex and is there a need for different perspectives: will it be better with the insights of more than one person?</a:t>
            </a:r>
          </a:p>
          <a:p>
            <a:pPr marL="542925" lvl="1" indent="-361950">
              <a:lnSpc>
                <a:spcPct val="150000"/>
              </a:lnSpc>
              <a:buSzPct val="100000"/>
              <a:buFont typeface="Verdana" panose="020B0604030504040204" pitchFamily="34" charset="0"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Does the work create a common purpose or set of goals for the group that is larger than the aggregate of the goals for individuals?</a:t>
            </a:r>
          </a:p>
          <a:p>
            <a:pPr marL="542925" lvl="1" indent="-361950">
              <a:lnSpc>
                <a:spcPct val="150000"/>
              </a:lnSpc>
              <a:buSzPct val="100000"/>
              <a:buFont typeface="Verdana" panose="020B0604030504040204" pitchFamily="34" charset="0"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members of the group involved in interdependent tasks?</a:t>
            </a:r>
          </a:p>
        </p:txBody>
      </p:sp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:a16="http://schemas.microsoft.com/office/drawing/2014/main" xmlns="" id="{E19DB66B-7869-45C5-18DF-8EEE9C671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Summary and Managerial Implications</a:t>
            </a:r>
          </a:p>
        </p:txBody>
      </p:sp>
      <p:sp>
        <p:nvSpPr>
          <p:cNvPr id="29699" name="Content Placeholder 7">
            <a:extLst>
              <a:ext uri="{FF2B5EF4-FFF2-40B4-BE49-F238E27FC236}">
                <a16:creationId xmlns:a16="http://schemas.microsoft.com/office/drawing/2014/main" xmlns="" id="{131BA394-96B5-DEC1-B608-993D622EB4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2913" y="1931988"/>
            <a:ext cx="9437687" cy="4283075"/>
          </a:xfrm>
        </p:spPr>
        <p:txBody>
          <a:bodyPr>
            <a:normAutofit/>
          </a:bodyPr>
          <a:lstStyle/>
          <a:p>
            <a:pPr marL="0" indent="0">
              <a:spcBef>
                <a:spcPts val="900"/>
              </a:spcBef>
              <a:spcAft>
                <a:spcPts val="9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teams have common characteristics:</a:t>
            </a:r>
          </a:p>
          <a:p>
            <a:pPr marL="452438" lvl="1" indent="-271463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Adequate resources</a:t>
            </a:r>
          </a:p>
          <a:p>
            <a:pPr marL="452438" lvl="1" indent="-271463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leadership</a:t>
            </a:r>
          </a:p>
          <a:p>
            <a:pPr marL="452438" lvl="1" indent="-271463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climate of trust</a:t>
            </a:r>
          </a:p>
          <a:p>
            <a:pPr marL="452438" lvl="1" indent="-271463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Appropriate reward and evaluation systems</a:t>
            </a:r>
          </a:p>
          <a:p>
            <a:pPr marL="452438" lvl="1" indent="-271463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Composed of members with correct skills and roles</a:t>
            </a:r>
          </a:p>
          <a:p>
            <a:pPr marL="452438" lvl="1" indent="-271463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Smaller</a:t>
            </a: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xmlns="" id="{553A1919-D319-3583-26B1-87F451C4C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Summary and Managerial Implications (cont’d)</a:t>
            </a:r>
          </a:p>
        </p:txBody>
      </p:sp>
      <p:sp>
        <p:nvSpPr>
          <p:cNvPr id="30723" name="Content Placeholder 7">
            <a:extLst>
              <a:ext uri="{FF2B5EF4-FFF2-40B4-BE49-F238E27FC236}">
                <a16:creationId xmlns:a16="http://schemas.microsoft.com/office/drawing/2014/main" xmlns="" id="{7E8EC6F7-BB69-2FEB-4477-EBFFD82F31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3614" y="2012156"/>
            <a:ext cx="11109324" cy="4202112"/>
          </a:xfrm>
        </p:spPr>
        <p:txBody>
          <a:bodyPr>
            <a:normAutofit/>
          </a:bodyPr>
          <a:lstStyle/>
          <a:p>
            <a:pPr marL="542925" lvl="1" indent="-542925">
              <a:spcBef>
                <a:spcPts val="900"/>
              </a:spcBef>
              <a:spcAft>
                <a:spcPts val="900"/>
              </a:spcAft>
              <a:buNone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teams have common characteristics (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cont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’):</a:t>
            </a:r>
          </a:p>
          <a:p>
            <a:pPr marL="542925" lvl="1" indent="-542925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 that provides freedom, autonomy, and the chance to contribute</a:t>
            </a:r>
          </a:p>
          <a:p>
            <a:pPr marL="542925" lvl="1" indent="-542925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Tasks are whole and significant</a:t>
            </a:r>
          </a:p>
          <a:p>
            <a:pPr marL="542925" lvl="1" indent="-542925">
              <a:spcBef>
                <a:spcPts val="900"/>
              </a:spcBef>
              <a:spcAft>
                <a:spcPts val="9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Members believe in the team’s capabilities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altLang="en-US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Managers should modify the environment and select team-oriented individuals to increase the chance of developing effective teams.</a:t>
            </a:r>
          </a:p>
        </p:txBody>
      </p:sp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xmlns="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ea25f9567e36108ede0f0801bedb611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793d9b42bd9af50412ee4611a05e29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DEA19EB-358C-4C40-AE37-8A05BAA14F8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3DC1A99-23DA-4BBE-B570-FBCEB8F7C586}">
  <ds:schemaRefs>
    <ds:schemaRef ds:uri="http://schemas.openxmlformats.org/package/2006/metadata/core-properties"/>
    <ds:schemaRef ds:uri="d13aca44-ef33-4cf4-9980-7f0b00e6eeb9"/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purl.org/dc/elements/1.1/"/>
    <ds:schemaRef ds:uri="49100919-8a76-4266-be0c-7dc583902cb4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62759192-ADF6-4865-A2E6-3F2E6155399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750</TotalTime>
  <Words>1645</Words>
  <Application>Microsoft Office PowerPoint</Application>
  <PresentationFormat>مخصص</PresentationFormat>
  <Paragraphs>257</Paragraphs>
  <Slides>40</Slides>
  <Notes>3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40</vt:i4>
      </vt:variant>
    </vt:vector>
  </HeadingPairs>
  <TitlesOfParts>
    <vt:vector size="41" baseType="lpstr">
      <vt:lpstr>Office Theme</vt:lpstr>
      <vt:lpstr>عرض تقديمي في PowerPoint</vt:lpstr>
      <vt:lpstr>عرض تقديمي في PowerPoint</vt:lpstr>
      <vt:lpstr>What Is Perception?</vt:lpstr>
      <vt:lpstr>Factors that Influence Perception</vt:lpstr>
      <vt:lpstr>Attribution Theory: Judging Others</vt:lpstr>
      <vt:lpstr>Attribution Theory: Judging Others</vt:lpstr>
      <vt:lpstr>Elements of Attribution Theory</vt:lpstr>
      <vt:lpstr>Errors and Biases in Attributions</vt:lpstr>
      <vt:lpstr>Frequently Used Shortcuts in Judging Others</vt:lpstr>
      <vt:lpstr>Another Shortcut: Stereotyping</vt:lpstr>
      <vt:lpstr>Specific Shortcut Applications in Organizations</vt:lpstr>
      <vt:lpstr>Perceptions and Individual Decision Making</vt:lpstr>
      <vt:lpstr>Decision-Making Models in Organizations (cont’d)</vt:lpstr>
      <vt:lpstr>Common Biases and Errors in Decision Making</vt:lpstr>
      <vt:lpstr>More Common Decision-Making Errors</vt:lpstr>
      <vt:lpstr>Individual Differences in Decision-Making</vt:lpstr>
      <vt:lpstr>Organizational Constraints</vt:lpstr>
      <vt:lpstr>عرض تقديمي في PowerPoint</vt:lpstr>
      <vt:lpstr>Differences between Groups and Teams</vt:lpstr>
      <vt:lpstr>Comparing Work Groups and Work Teams</vt:lpstr>
      <vt:lpstr>Types of Teams</vt:lpstr>
      <vt:lpstr>Types of Teams (cont’d)</vt:lpstr>
      <vt:lpstr>Types of Teams (cont’d)</vt:lpstr>
      <vt:lpstr>Types of Teams (cont’d)</vt:lpstr>
      <vt:lpstr>A Team-Effectiveness Model</vt:lpstr>
      <vt:lpstr>Key Components of Effective Teams</vt:lpstr>
      <vt:lpstr>Creating Effective Teams: Context</vt:lpstr>
      <vt:lpstr>Creating Effective Teams: Context (cont’d)</vt:lpstr>
      <vt:lpstr>Creating Effective Teams: Composition</vt:lpstr>
      <vt:lpstr>Creating Effective Teams: Composition (cont’d)</vt:lpstr>
      <vt:lpstr>Key Roles On Teams</vt:lpstr>
      <vt:lpstr>Creating Effective Teams: Work Design</vt:lpstr>
      <vt:lpstr>Creating Effective Teams: Process</vt:lpstr>
      <vt:lpstr>Creating Effective Teams: Process (cont’d)</vt:lpstr>
      <vt:lpstr>Creating Effective Teams: Process (cont’d)</vt:lpstr>
      <vt:lpstr>Turning Individuals into Team Players</vt:lpstr>
      <vt:lpstr>Beware! Teams Aren’t Always the Answer</vt:lpstr>
      <vt:lpstr>Summary and Managerial Implications</vt:lpstr>
      <vt:lpstr>Summary and Managerial Implications (cont’d)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مجد</cp:lastModifiedBy>
  <cp:revision>29</cp:revision>
  <dcterms:created xsi:type="dcterms:W3CDTF">2023-04-29T09:08:23Z</dcterms:created>
  <dcterms:modified xsi:type="dcterms:W3CDTF">2024-12-06T06:33:26Z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