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375" r:id="rId4"/>
    <p:sldId id="262" r:id="rId5"/>
    <p:sldId id="356" r:id="rId6"/>
    <p:sldId id="348" r:id="rId7"/>
    <p:sldId id="350" r:id="rId8"/>
    <p:sldId id="351" r:id="rId9"/>
    <p:sldId id="376" r:id="rId10"/>
    <p:sldId id="377" r:id="rId11"/>
    <p:sldId id="379" r:id="rId12"/>
    <p:sldId id="378" r:id="rId13"/>
    <p:sldId id="359" r:id="rId14"/>
    <p:sldId id="354" r:id="rId15"/>
    <p:sldId id="310" r:id="rId16"/>
    <p:sldId id="329" r:id="rId17"/>
    <p:sldId id="358" r:id="rId18"/>
    <p:sldId id="360" r:id="rId19"/>
    <p:sldId id="361" r:id="rId20"/>
    <p:sldId id="362" r:id="rId21"/>
    <p:sldId id="363" r:id="rId22"/>
    <p:sldId id="264" r:id="rId23"/>
    <p:sldId id="265" r:id="rId24"/>
    <p:sldId id="316" r:id="rId25"/>
    <p:sldId id="355" r:id="rId26"/>
    <p:sldId id="267" r:id="rId27"/>
    <p:sldId id="357" r:id="rId28"/>
    <p:sldId id="364" r:id="rId29"/>
    <p:sldId id="365" r:id="rId30"/>
    <p:sldId id="366" r:id="rId31"/>
    <p:sldId id="367" r:id="rId32"/>
    <p:sldId id="368" r:id="rId33"/>
    <p:sldId id="369" r:id="rId34"/>
    <p:sldId id="370" r:id="rId35"/>
    <p:sldId id="371" r:id="rId36"/>
    <p:sldId id="372" r:id="rId37"/>
    <p:sldId id="373" r:id="rId38"/>
    <p:sldId id="374" r:id="rId39"/>
    <p:sldId id="317" r:id="rId40"/>
    <p:sldId id="266" r:id="rId41"/>
    <p:sldId id="347" r:id="rId42"/>
    <p:sldId id="32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57" autoAdjust="0"/>
  </p:normalViewPr>
  <p:slideViewPr>
    <p:cSldViewPr snapToGrid="0">
      <p:cViewPr varScale="1">
        <p:scale>
          <a:sx n="106" d="100"/>
          <a:sy n="106" d="100"/>
        </p:scale>
        <p:origin x="708" y="10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6.jpeg"/><Relationship Id="rId4" Type="http://schemas.openxmlformats.org/officeDocument/2006/relationships/image" Target="../media/image7.emf"/><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5.png"/></Relationships>
</file>

<file path=ppt/slides/_rels/slide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6.png"/><Relationship Id="rId7" Type="http://schemas.openxmlformats.org/officeDocument/2006/relationships/image" Target="../media/image10.emf"/><Relationship Id="rId12" Type="http://schemas.openxmlformats.org/officeDocument/2006/relationships/image" Target="../media/image30.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29.png"/><Relationship Id="rId5" Type="http://schemas.openxmlformats.org/officeDocument/2006/relationships/image" Target="../media/image8.emf"/><Relationship Id="rId10" Type="http://schemas.openxmlformats.org/officeDocument/2006/relationships/image" Target="../media/image28.png"/><Relationship Id="rId4" Type="http://schemas.openxmlformats.org/officeDocument/2006/relationships/image" Target="../media/image7.emf"/><Relationship Id="rId9" Type="http://schemas.openxmlformats.org/officeDocument/2006/relationships/image" Target="../media/image27.png"/></Relationships>
</file>

<file path=ppt/slides/_rels/slide2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6.png"/><Relationship Id="rId7" Type="http://schemas.openxmlformats.org/officeDocument/2006/relationships/image" Target="../media/image10.emf"/><Relationship Id="rId12" Type="http://schemas.openxmlformats.org/officeDocument/2006/relationships/image" Target="../media/image35.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34.png"/><Relationship Id="rId5" Type="http://schemas.openxmlformats.org/officeDocument/2006/relationships/image" Target="../media/image8.emf"/><Relationship Id="rId10" Type="http://schemas.openxmlformats.org/officeDocument/2006/relationships/image" Target="../media/image33.jpeg"/><Relationship Id="rId4" Type="http://schemas.openxmlformats.org/officeDocument/2006/relationships/image" Target="../media/image7.emf"/><Relationship Id="rId9" Type="http://schemas.openxmlformats.org/officeDocument/2006/relationships/image" Target="../media/image32.png"/></Relationships>
</file>

<file path=ppt/slides/_rels/slide2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3.png"/><Relationship Id="rId4" Type="http://schemas.openxmlformats.org/officeDocument/2006/relationships/image" Target="../media/image7.emf"/><Relationship Id="rId9" Type="http://schemas.openxmlformats.org/officeDocument/2006/relationships/image" Target="../media/image37.png"/></Relationships>
</file>

<file path=ppt/slides/_rels/slide2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0.jpeg"/><Relationship Id="rId5" Type="http://schemas.openxmlformats.org/officeDocument/2006/relationships/image" Target="../media/image8.emf"/><Relationship Id="rId10" Type="http://schemas.openxmlformats.org/officeDocument/2006/relationships/image" Target="../media/image18.png"/><Relationship Id="rId4" Type="http://schemas.openxmlformats.org/officeDocument/2006/relationships/image" Target="../media/image7.emf"/><Relationship Id="rId9" Type="http://schemas.openxmlformats.org/officeDocument/2006/relationships/image" Target="../media/image39.png"/></Relationships>
</file>

<file path=ppt/slides/_rels/slide2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3.jpeg"/><Relationship Id="rId4" Type="http://schemas.openxmlformats.org/officeDocument/2006/relationships/image" Target="../media/image7.emf"/><Relationship Id="rId9" Type="http://schemas.openxmlformats.org/officeDocument/2006/relationships/image" Target="../media/image42.jpeg"/></Relationships>
</file>

<file path=ppt/slides/_rels/slide2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4.jpeg"/></Relationships>
</file>

<file path=ppt/slides/_rels/slide2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png"/><Relationship Id="rId7" Type="http://schemas.openxmlformats.org/officeDocument/2006/relationships/image" Target="../media/image4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7.png"/></Relationships>
</file>

<file path=ppt/slides/_rels/slide28.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6.png"/><Relationship Id="rId7" Type="http://schemas.openxmlformats.org/officeDocument/2006/relationships/image" Target="../media/image10.emf"/><Relationship Id="rId12" Type="http://schemas.openxmlformats.org/officeDocument/2006/relationships/image" Target="../media/image5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55.png"/><Relationship Id="rId5" Type="http://schemas.openxmlformats.org/officeDocument/2006/relationships/image" Target="../media/image8.emf"/><Relationship Id="rId10" Type="http://schemas.openxmlformats.org/officeDocument/2006/relationships/image" Target="../media/image54.png"/><Relationship Id="rId4" Type="http://schemas.openxmlformats.org/officeDocument/2006/relationships/image" Target="../media/image7.emf"/><Relationship Id="rId9" Type="http://schemas.openxmlformats.org/officeDocument/2006/relationships/image" Target="../media/image45.jpeg"/></Relationships>
</file>

<file path=ppt/slides/_rels/slide40.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57.png"/><Relationship Id="rId4" Type="http://schemas.openxmlformats.org/officeDocument/2006/relationships/image" Target="../media/image7.emf"/><Relationship Id="rId9" Type="http://schemas.openxmlformats.org/officeDocument/2006/relationships/image" Target="../media/image45.jpeg"/></Relationships>
</file>

<file path=ppt/slides/_rels/slide4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59.png"/></Relationships>
</file>

<file path=ppt/slides/_rels/slide42.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3</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282215"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11281" y="598972"/>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523663" y="1775936"/>
            <a:ext cx="7923219" cy="4204356"/>
          </a:xfrm>
          <a:prstGeom prst="rect">
            <a:avLst/>
          </a:prstGeom>
          <a:noFill/>
        </p:spPr>
        <p:txBody>
          <a:bodyPr wrap="square">
            <a:spAutoFit/>
          </a:bodyPr>
          <a:lstStyle/>
          <a:p>
            <a:r>
              <a:rPr lang="en-GB" b="1" dirty="0">
                <a:effectLst/>
              </a:rPr>
              <a:t>Lecture 3 Includes the following </a:t>
            </a:r>
            <a:r>
              <a:rPr lang="en-GB" b="1">
                <a:effectLst/>
              </a:rPr>
              <a:t>points:</a:t>
            </a:r>
          </a:p>
          <a:p>
            <a:endParaRPr lang="en-GB" dirty="0">
              <a:effectLst/>
            </a:endParaRPr>
          </a:p>
          <a:p>
            <a:pPr marL="285750" indent="-285750">
              <a:buFont typeface="Arial" panose="020B0604020202020204" pitchFamily="34" charset="0"/>
              <a:buChar char="•"/>
            </a:pPr>
            <a:r>
              <a:rPr lang="en-US" sz="1800" b="1" i="0" dirty="0">
                <a:effectLst/>
              </a:rPr>
              <a:t>Introduction</a:t>
            </a:r>
          </a:p>
          <a:p>
            <a:pPr marL="285750" indent="-285750">
              <a:lnSpc>
                <a:spcPct val="150000"/>
              </a:lnSpc>
              <a:buFont typeface="Arial" panose="020B0604020202020204" pitchFamily="34" charset="0"/>
              <a:buChar char="•"/>
            </a:pPr>
            <a:r>
              <a:rPr lang="en-US" sz="1800" b="1" i="0" dirty="0">
                <a:effectLst/>
              </a:rPr>
              <a:t>Reviewing </a:t>
            </a:r>
            <a:r>
              <a:rPr lang="en-US" b="1" dirty="0"/>
              <a:t>the </a:t>
            </a:r>
            <a:r>
              <a:rPr lang="en-GB" b="1" dirty="0"/>
              <a:t>literature</a:t>
            </a:r>
          </a:p>
          <a:p>
            <a:pPr marL="285750" indent="-285750">
              <a:lnSpc>
                <a:spcPct val="150000"/>
              </a:lnSpc>
              <a:buFont typeface="Arial" panose="020B0604020202020204" pitchFamily="34" charset="0"/>
              <a:buChar char="•"/>
            </a:pPr>
            <a:r>
              <a:rPr lang="en-US" sz="1800" b="1" i="0" dirty="0">
                <a:effectLst/>
              </a:rPr>
              <a:t>What is a literature review?</a:t>
            </a:r>
          </a:p>
          <a:p>
            <a:pPr marL="285750" indent="-285750">
              <a:lnSpc>
                <a:spcPct val="150000"/>
              </a:lnSpc>
              <a:buFont typeface="Arial" panose="020B0604020202020204" pitchFamily="34" charset="0"/>
              <a:buChar char="•"/>
            </a:pPr>
            <a:r>
              <a:rPr lang="en-US" sz="1800" b="1" i="0" dirty="0">
                <a:effectLst/>
              </a:rPr>
              <a:t> How is a literature review different from an academic research paper?</a:t>
            </a:r>
          </a:p>
          <a:p>
            <a:pPr marL="285750" indent="-285750">
              <a:lnSpc>
                <a:spcPct val="150000"/>
              </a:lnSpc>
              <a:buFont typeface="Arial" panose="020B0604020202020204" pitchFamily="34" charset="0"/>
              <a:buChar char="•"/>
            </a:pPr>
            <a:r>
              <a:rPr lang="en-US" sz="1800" b="1" i="0" dirty="0">
                <a:effectLst/>
              </a:rPr>
              <a:t>Why do we write literature reviews?</a:t>
            </a:r>
          </a:p>
          <a:p>
            <a:pPr marL="285750" indent="-285750">
              <a:lnSpc>
                <a:spcPct val="150000"/>
              </a:lnSpc>
              <a:buFont typeface="Arial" panose="020B0604020202020204" pitchFamily="34" charset="0"/>
              <a:buChar char="•"/>
            </a:pPr>
            <a:r>
              <a:rPr lang="en-US" sz="1800" b="1" i="0" dirty="0">
                <a:effectLst/>
              </a:rPr>
              <a:t>Ask yourself questions like these:</a:t>
            </a:r>
          </a:p>
          <a:p>
            <a:pPr marL="285750" indent="-285750">
              <a:lnSpc>
                <a:spcPct val="150000"/>
              </a:lnSpc>
              <a:buFont typeface="Arial" panose="020B0604020202020204" pitchFamily="34" charset="0"/>
              <a:buChar char="•"/>
            </a:pPr>
            <a:r>
              <a:rPr lang="en-GB" b="1" dirty="0"/>
              <a:t>What is the purpose of a literature review?</a:t>
            </a:r>
          </a:p>
          <a:p>
            <a:pPr marL="285750" indent="-285750">
              <a:lnSpc>
                <a:spcPct val="150000"/>
              </a:lnSpc>
              <a:buFont typeface="Arial" panose="020B0604020202020204" pitchFamily="34" charset="0"/>
              <a:buChar char="•"/>
            </a:pPr>
            <a:r>
              <a:rPr lang="en-GB" b="1" dirty="0"/>
              <a:t>The key steps to writing a literature review.</a:t>
            </a:r>
          </a:p>
          <a:p>
            <a:pPr marL="285750" indent="-285750">
              <a:lnSpc>
                <a:spcPct val="150000"/>
              </a:lnSpc>
              <a:buFont typeface="Arial" panose="020B0604020202020204" pitchFamily="34" charset="0"/>
              <a:buChar char="•"/>
            </a:pPr>
            <a:r>
              <a:rPr lang="en-GB" sz="1800" b="1" dirty="0"/>
              <a:t>Search for relevant sources.</a:t>
            </a:r>
            <a:endParaRPr lang="en-US" dirty="0"/>
          </a:p>
        </p:txBody>
      </p:sp>
      <p:pic>
        <p:nvPicPr>
          <p:cNvPr id="7" name="Picture 6">
            <a:extLst>
              <a:ext uri="{FF2B5EF4-FFF2-40B4-BE49-F238E27FC236}">
                <a16:creationId xmlns:a16="http://schemas.microsoft.com/office/drawing/2014/main" id="{9EEEDEB1-A54D-A669-EAAC-8566604DF877}"/>
              </a:ext>
            </a:extLst>
          </p:cNvPr>
          <p:cNvPicPr>
            <a:picLocks noChangeAspect="1"/>
          </p:cNvPicPr>
          <p:nvPr/>
        </p:nvPicPr>
        <p:blipFill>
          <a:blip r:embed="rId7"/>
          <a:stretch>
            <a:fillRect/>
          </a:stretch>
        </p:blipFill>
        <p:spPr>
          <a:xfrm>
            <a:off x="523664" y="397229"/>
            <a:ext cx="6198451" cy="888232"/>
          </a:xfrm>
          <a:prstGeom prst="rect">
            <a:avLst/>
          </a:prstGeom>
        </p:spPr>
      </p:pic>
      <p:sp>
        <p:nvSpPr>
          <p:cNvPr id="16" name="Freeform 8"/>
          <p:cNvSpPr>
            <a:spLocks/>
          </p:cNvSpPr>
          <p:nvPr/>
        </p:nvSpPr>
        <p:spPr bwMode="auto">
          <a:xfrm>
            <a:off x="-131763" y="-165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TextBox 5">
            <a:extLst>
              <a:ext uri="{FF2B5EF4-FFF2-40B4-BE49-F238E27FC236}">
                <a16:creationId xmlns:a16="http://schemas.microsoft.com/office/drawing/2014/main" id="{6187C537-D855-82F1-7541-AD468B2D7162}"/>
              </a:ext>
            </a:extLst>
          </p:cNvPr>
          <p:cNvSpPr txBox="1"/>
          <p:nvPr/>
        </p:nvSpPr>
        <p:spPr>
          <a:xfrm>
            <a:off x="2083828" y="656729"/>
            <a:ext cx="3987735"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Content of Lecture</a:t>
            </a:r>
          </a:p>
        </p:txBody>
      </p:sp>
      <p:pic>
        <p:nvPicPr>
          <p:cNvPr id="1026" name="Picture 2" descr="The Ultimate List of Content Marketing Tactics: More Than 35 Ideas -  Business 2 Community">
            <a:extLst>
              <a:ext uri="{FF2B5EF4-FFF2-40B4-BE49-F238E27FC236}">
                <a16:creationId xmlns:a16="http://schemas.microsoft.com/office/drawing/2014/main" id="{33E2ABE5-8FE8-00DE-AE8E-A33C937268B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61229" y="1356744"/>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CDEBC14A-6539-3F26-665D-F4D04D3D7A91}"/>
              </a:ext>
            </a:extLst>
          </p:cNvPr>
          <p:cNvSpPr txBox="1"/>
          <p:nvPr/>
        </p:nvSpPr>
        <p:spPr>
          <a:xfrm>
            <a:off x="394181" y="1695359"/>
            <a:ext cx="8052701" cy="5119350"/>
          </a:xfrm>
          <a:prstGeom prst="rect">
            <a:avLst/>
          </a:prstGeom>
          <a:noFill/>
        </p:spPr>
        <p:txBody>
          <a:bodyPr wrap="square">
            <a:spAutoFit/>
          </a:bodyPr>
          <a:lstStyle/>
          <a:p>
            <a:pPr algn="just" fontAlgn="base">
              <a:lnSpc>
                <a:spcPct val="150000"/>
              </a:lnSpc>
            </a:pPr>
            <a:r>
              <a:rPr lang="en-GB" sz="2000" dirty="0">
                <a:solidFill>
                  <a:srgbClr val="353535"/>
                </a:solidFill>
                <a:latin typeface="Lato" panose="020F0502020204030203" pitchFamily="34" charset="0"/>
              </a:rPr>
              <a:t>The literature review is considered important steps in scientific research, and the basic steps associated with writing them must be reviewed.</a:t>
            </a:r>
            <a:endParaRPr lang="ar-EG" sz="2000" dirty="0">
              <a:solidFill>
                <a:srgbClr val="353535"/>
              </a:solidFill>
              <a:latin typeface="Lato" panose="020F0502020204030203" pitchFamily="34" charset="0"/>
            </a:endParaRPr>
          </a:p>
          <a:p>
            <a:pPr algn="just" fontAlgn="base">
              <a:lnSpc>
                <a:spcPct val="150000"/>
              </a:lnSpc>
            </a:pPr>
            <a:r>
              <a:rPr lang="en-GB" sz="2000" dirty="0">
                <a:solidFill>
                  <a:srgbClr val="353535"/>
                </a:solidFill>
                <a:latin typeface="Lato" panose="020F0502020204030203" pitchFamily="34" charset="0"/>
              </a:rPr>
              <a:t>Conducting a literature review helps you build your knowledge in your field. You’ll learn about important concepts, research methods, and experimental techniques that are used in your field. You’ll also gain insight into how researchers apply the concepts you’re learning in your unit to real-world problems.</a:t>
            </a:r>
          </a:p>
          <a:p>
            <a:pPr>
              <a:lnSpc>
                <a:spcPct val="150000"/>
              </a:lnSpc>
            </a:pPr>
            <a:br>
              <a:rPr lang="en-GB" sz="2000" b="0" i="0" dirty="0">
                <a:solidFill>
                  <a:srgbClr val="353535"/>
                </a:solidFill>
                <a:effectLst/>
                <a:latin typeface="Lato" panose="020F0502020204030203" pitchFamily="34" charset="0"/>
              </a:rPr>
            </a:br>
            <a:br>
              <a:rPr lang="en-GB" sz="2000" i="0" dirty="0">
                <a:solidFill>
                  <a:srgbClr val="202124"/>
                </a:solidFill>
                <a:effectLst/>
                <a:latin typeface="Helvetica Neue"/>
              </a:rPr>
            </a:br>
            <a:endParaRPr lang="en-US" sz="2000" i="0" dirty="0">
              <a:solidFill>
                <a:srgbClr val="333333"/>
              </a:solidFill>
              <a:effectLst/>
              <a:latin typeface="Roboto" panose="02000000000000000000" pitchFamily="2" charset="0"/>
            </a:endParaRP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F067823C-65C3-95ED-C8AB-C646B900AD7B}"/>
              </a:ext>
            </a:extLst>
          </p:cNvPr>
          <p:cNvSpPr txBox="1"/>
          <p:nvPr/>
        </p:nvSpPr>
        <p:spPr>
          <a:xfrm>
            <a:off x="2500151" y="554565"/>
            <a:ext cx="3987735"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Introduction</a:t>
            </a:r>
          </a:p>
        </p:txBody>
      </p:sp>
      <p:pic>
        <p:nvPicPr>
          <p:cNvPr id="22530" name="Picture 2" descr="Literature Reviews – Writers Workshop">
            <a:extLst>
              <a:ext uri="{FF2B5EF4-FFF2-40B4-BE49-F238E27FC236}">
                <a16:creationId xmlns:a16="http://schemas.microsoft.com/office/drawing/2014/main" id="{F90E828A-FF99-48C9-43B4-4E0D02E8AA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54797" y="802762"/>
            <a:ext cx="2658240" cy="2658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5550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7" name="Picture 6">
            <a:extLst>
              <a:ext uri="{FF2B5EF4-FFF2-40B4-BE49-F238E27FC236}">
                <a16:creationId xmlns:a16="http://schemas.microsoft.com/office/drawing/2014/main" id="{E059E8DC-14CA-0ED5-FC49-02417DACCC20}"/>
              </a:ext>
            </a:extLst>
          </p:cNvPr>
          <p:cNvPicPr>
            <a:picLocks noChangeAspect="1"/>
          </p:cNvPicPr>
          <p:nvPr/>
        </p:nvPicPr>
        <p:blipFill rotWithShape="1">
          <a:blip r:embed="rId8"/>
          <a:srcRect l="34783" t="48502" r="35435" b="43572"/>
          <a:stretch/>
        </p:blipFill>
        <p:spPr>
          <a:xfrm>
            <a:off x="2532063" y="533330"/>
            <a:ext cx="3631095" cy="543339"/>
          </a:xfrm>
          <a:prstGeom prst="rect">
            <a:avLst/>
          </a:prstGeom>
        </p:spPr>
      </p:pic>
      <p:pic>
        <p:nvPicPr>
          <p:cNvPr id="12" name="Picture 11">
            <a:extLst>
              <a:ext uri="{FF2B5EF4-FFF2-40B4-BE49-F238E27FC236}">
                <a16:creationId xmlns:a16="http://schemas.microsoft.com/office/drawing/2014/main" id="{4EAE7F11-D5D4-7273-02DC-123366EE66B7}"/>
              </a:ext>
            </a:extLst>
          </p:cNvPr>
          <p:cNvPicPr>
            <a:picLocks noChangeAspect="1"/>
          </p:cNvPicPr>
          <p:nvPr/>
        </p:nvPicPr>
        <p:blipFill rotWithShape="1">
          <a:blip r:embed="rId9"/>
          <a:srcRect l="26901" t="25007" r="29065" b="44128"/>
          <a:stretch/>
        </p:blipFill>
        <p:spPr>
          <a:xfrm>
            <a:off x="712941" y="1611013"/>
            <a:ext cx="7211859" cy="3748613"/>
          </a:xfrm>
          <a:prstGeom prst="rect">
            <a:avLst/>
          </a:prstGeom>
        </p:spPr>
      </p:pic>
      <p:pic>
        <p:nvPicPr>
          <p:cNvPr id="1026" name="Picture 2" descr="Basics for Writing Literature Reviews - Writer's Exchange">
            <a:extLst>
              <a:ext uri="{FF2B5EF4-FFF2-40B4-BE49-F238E27FC236}">
                <a16:creationId xmlns:a16="http://schemas.microsoft.com/office/drawing/2014/main" id="{98BFE136-1AE9-1DBE-DF54-DF243191728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18221" y="1237896"/>
            <a:ext cx="3182794" cy="211033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921F08E-BE54-6EBC-618F-63E426F95C54}"/>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CDEBC14A-6539-3F26-665D-F4D04D3D7A91}"/>
              </a:ext>
            </a:extLst>
          </p:cNvPr>
          <p:cNvSpPr txBox="1"/>
          <p:nvPr/>
        </p:nvSpPr>
        <p:spPr>
          <a:xfrm>
            <a:off x="394182" y="1695359"/>
            <a:ext cx="7425724" cy="4401205"/>
          </a:xfrm>
          <a:prstGeom prst="rect">
            <a:avLst/>
          </a:prstGeom>
          <a:noFill/>
        </p:spPr>
        <p:txBody>
          <a:bodyPr wrap="square">
            <a:spAutoFit/>
          </a:bodyPr>
          <a:lstStyle/>
          <a:p>
            <a:pPr algn="just"/>
            <a:r>
              <a:rPr lang="en-GB" sz="2800" i="0" dirty="0">
                <a:solidFill>
                  <a:srgbClr val="202124"/>
                </a:solidFill>
                <a:effectLst/>
                <a:cs typeface="Helvetica Neue"/>
              </a:rPr>
              <a:t>A literature review is a survey of scholarly sources (journal articles, and theses) related to a specific topic or research question. It is often written as part of a thesis, dissertation, or research paper, in order to situate your work in relation to existing knowledge, allowing you to identify relevant theories, methods, and gaps in the existing research.</a:t>
            </a:r>
          </a:p>
          <a:p>
            <a:pPr algn="just"/>
            <a:br>
              <a:rPr lang="en-GB" sz="2800" i="0" dirty="0">
                <a:solidFill>
                  <a:srgbClr val="202124"/>
                </a:solidFill>
                <a:effectLst/>
                <a:latin typeface="Helvetica Neue"/>
              </a:rPr>
            </a:br>
            <a:endParaRPr lang="en-US" sz="2800" i="0" dirty="0">
              <a:solidFill>
                <a:srgbClr val="333333"/>
              </a:solidFill>
              <a:effectLst/>
              <a:latin typeface="Roboto" panose="02000000000000000000" pitchFamily="2" charset="0"/>
            </a:endParaRP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F067823C-65C3-95ED-C8AB-C646B900AD7B}"/>
              </a:ext>
            </a:extLst>
          </p:cNvPr>
          <p:cNvSpPr txBox="1"/>
          <p:nvPr/>
        </p:nvSpPr>
        <p:spPr>
          <a:xfrm>
            <a:off x="2500151" y="554565"/>
            <a:ext cx="3987735" cy="400110"/>
          </a:xfrm>
          <a:prstGeom prst="rect">
            <a:avLst/>
          </a:prstGeom>
          <a:noFill/>
        </p:spPr>
        <p:txBody>
          <a:bodyPr wrap="square">
            <a:spAutoFit/>
          </a:bodyPr>
          <a:lstStyle/>
          <a:p>
            <a:pPr algn="l"/>
            <a:r>
              <a:rPr lang="en-US" sz="2000" b="1" i="0" dirty="0">
                <a:solidFill>
                  <a:schemeClr val="bg1"/>
                </a:solidFill>
                <a:effectLst/>
                <a:latin typeface="Roboto" panose="02000000000000000000" pitchFamily="2" charset="0"/>
              </a:rPr>
              <a:t>What is a literature review?</a:t>
            </a:r>
          </a:p>
        </p:txBody>
      </p:sp>
      <p:pic>
        <p:nvPicPr>
          <p:cNvPr id="22530" name="Picture 2" descr="Literature Reviews – Writers Workshop">
            <a:extLst>
              <a:ext uri="{FF2B5EF4-FFF2-40B4-BE49-F238E27FC236}">
                <a16:creationId xmlns:a16="http://schemas.microsoft.com/office/drawing/2014/main" id="{F90E828A-FF99-48C9-43B4-4E0D02E8AA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54797" y="802762"/>
            <a:ext cx="2658240" cy="2658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07983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61890C0A-D4FA-E706-86BA-0FBCF225B394}"/>
              </a:ext>
            </a:extLst>
          </p:cNvPr>
          <p:cNvSpPr txBox="1"/>
          <p:nvPr/>
        </p:nvSpPr>
        <p:spPr>
          <a:xfrm>
            <a:off x="2500151" y="554565"/>
            <a:ext cx="3987735" cy="400110"/>
          </a:xfrm>
          <a:prstGeom prst="rect">
            <a:avLst/>
          </a:prstGeom>
          <a:noFill/>
        </p:spPr>
        <p:txBody>
          <a:bodyPr wrap="square">
            <a:spAutoFit/>
          </a:bodyPr>
          <a:lstStyle/>
          <a:p>
            <a:pPr algn="l"/>
            <a:r>
              <a:rPr lang="en-US" sz="2000" b="1" i="0" dirty="0">
                <a:solidFill>
                  <a:schemeClr val="bg1"/>
                </a:solidFill>
                <a:effectLst/>
                <a:latin typeface="Roboto" panose="02000000000000000000" pitchFamily="2" charset="0"/>
              </a:rPr>
              <a:t>What is a literature review?</a:t>
            </a:r>
          </a:p>
        </p:txBody>
      </p:sp>
      <p:sp>
        <p:nvSpPr>
          <p:cNvPr id="11" name="TextBox 10">
            <a:extLst>
              <a:ext uri="{FF2B5EF4-FFF2-40B4-BE49-F238E27FC236}">
                <a16:creationId xmlns:a16="http://schemas.microsoft.com/office/drawing/2014/main" id="{CDEBC14A-6539-3F26-665D-F4D04D3D7A91}"/>
              </a:ext>
            </a:extLst>
          </p:cNvPr>
          <p:cNvSpPr txBox="1"/>
          <p:nvPr/>
        </p:nvSpPr>
        <p:spPr>
          <a:xfrm>
            <a:off x="452672" y="1709122"/>
            <a:ext cx="7826491" cy="3744615"/>
          </a:xfrm>
          <a:prstGeom prst="rect">
            <a:avLst/>
          </a:prstGeom>
          <a:noFill/>
        </p:spPr>
        <p:txBody>
          <a:bodyPr wrap="square">
            <a:spAutoFit/>
          </a:bodyPr>
          <a:lstStyle/>
          <a:p>
            <a:pPr algn="just">
              <a:lnSpc>
                <a:spcPct val="150000"/>
              </a:lnSpc>
            </a:pPr>
            <a:r>
              <a:rPr lang="en-US" sz="1600" b="0" i="0" dirty="0">
                <a:solidFill>
                  <a:srgbClr val="333333"/>
                </a:solidFill>
                <a:effectLst/>
                <a:latin typeface="Roboto" panose="02000000000000000000" pitchFamily="2" charset="0"/>
              </a:rPr>
              <a:t>A literature review discusses published information in a particular subject area, and sometimes information in a particular subject area within a certain time period.</a:t>
            </a:r>
          </a:p>
          <a:p>
            <a:pPr algn="just">
              <a:lnSpc>
                <a:spcPct val="150000"/>
              </a:lnSpc>
            </a:pPr>
            <a:r>
              <a:rPr lang="en-US" sz="1600" b="0" i="0" dirty="0">
                <a:solidFill>
                  <a:srgbClr val="333333"/>
                </a:solidFill>
                <a:effectLst/>
                <a:latin typeface="Roboto" panose="02000000000000000000" pitchFamily="2" charset="0"/>
              </a:rPr>
              <a:t>A literature review can be just a simple summary of the sources, but it usually has an organizational pattern and combines both summary and synthesis. A summary is a recap of the important information of the source, but a synthesis is a re-organization, or a reshuffling, of that information. It might give a new interpretation of old material or combine new with old interpretations. Or it might trace the intellectual progression of the field, including major debates. And depending on the situation, the literature review may evaluate the sources and advise the reader on the most pertinent or relevant</a:t>
            </a: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5602" name="Picture 2" descr="Writing a Literature Review">
            <a:extLst>
              <a:ext uri="{FF2B5EF4-FFF2-40B4-BE49-F238E27FC236}">
                <a16:creationId xmlns:a16="http://schemas.microsoft.com/office/drawing/2014/main" id="{9E0E591F-534E-D3D6-9AAC-9B26FFA67C1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12354" y="110878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86749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18623" y="543490"/>
            <a:ext cx="4462736" cy="584775"/>
          </a:xfrm>
          <a:prstGeom prst="rect">
            <a:avLst/>
          </a:prstGeom>
          <a:noFill/>
        </p:spPr>
        <p:txBody>
          <a:bodyPr wrap="square" rtlCol="0">
            <a:spAutoFit/>
          </a:bodyPr>
          <a:lstStyle/>
          <a:p>
            <a:pPr algn="ctr"/>
            <a:r>
              <a:rPr lang="en-US" sz="1600" b="1" i="0" dirty="0">
                <a:solidFill>
                  <a:schemeClr val="bg1"/>
                </a:solidFill>
                <a:effectLst/>
                <a:latin typeface="Roboto" panose="02000000000000000000" pitchFamily="2" charset="0"/>
              </a:rPr>
              <a:t> How is a literature review different from an academic research paper?</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3BC54524-E032-16F5-D6F2-8579E63453EC}"/>
              </a:ext>
            </a:extLst>
          </p:cNvPr>
          <p:cNvSpPr txBox="1"/>
          <p:nvPr/>
        </p:nvSpPr>
        <p:spPr>
          <a:xfrm>
            <a:off x="699553" y="1987396"/>
            <a:ext cx="7579609" cy="3275512"/>
          </a:xfrm>
          <a:prstGeom prst="rect">
            <a:avLst/>
          </a:prstGeom>
          <a:noFill/>
        </p:spPr>
        <p:txBody>
          <a:bodyPr wrap="square">
            <a:spAutoFit/>
          </a:bodyPr>
          <a:lstStyle/>
          <a:p>
            <a:pPr algn="just">
              <a:lnSpc>
                <a:spcPct val="150000"/>
              </a:lnSpc>
            </a:pPr>
            <a:r>
              <a:rPr lang="en-US" sz="2000" b="0" i="0" dirty="0">
                <a:solidFill>
                  <a:srgbClr val="333333"/>
                </a:solidFill>
                <a:effectLst/>
                <a:latin typeface="Roboto" panose="02000000000000000000" pitchFamily="2" charset="0"/>
              </a:rPr>
              <a:t>The main focus of an academic research paper is to develop a new argument, and a research paper is likely to contain a literature review as one of its parts. In a research paper, you use the literature as a foundation and as support for a new insight that you contribute. The focus of a literature review, however, is to summarize and synthesize the arguments and ideas of others without adding new contribution</a:t>
            </a:r>
            <a:endParaRPr lang="en-GB" sz="2000" dirty="0"/>
          </a:p>
        </p:txBody>
      </p:sp>
      <p:sp>
        <p:nvSpPr>
          <p:cNvPr id="5" name="TextBox 4">
            <a:extLst>
              <a:ext uri="{FF2B5EF4-FFF2-40B4-BE49-F238E27FC236}">
                <a16:creationId xmlns:a16="http://schemas.microsoft.com/office/drawing/2014/main" id="{E0F1F0C3-4F7D-4AD2-EDFB-79F0CFC7C28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4578" name="Picture 2" descr="How to Write a Stellar Literature Review | Grammarly Blog">
            <a:extLst>
              <a:ext uri="{FF2B5EF4-FFF2-40B4-BE49-F238E27FC236}">
                <a16:creationId xmlns:a16="http://schemas.microsoft.com/office/drawing/2014/main" id="{CDA08482-2A7B-0677-DA4F-56748DB1735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559379"/>
            <a:ext cx="2933700"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54922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24114" y="543490"/>
            <a:ext cx="4298002" cy="400110"/>
          </a:xfrm>
          <a:prstGeom prst="rect">
            <a:avLst/>
          </a:prstGeom>
          <a:noFill/>
        </p:spPr>
        <p:txBody>
          <a:bodyPr wrap="square" rtlCol="0">
            <a:spAutoFit/>
          </a:bodyPr>
          <a:lstStyle/>
          <a:p>
            <a:pPr algn="ctr"/>
            <a:r>
              <a:rPr lang="en-US" sz="2000" b="1" i="0" dirty="0">
                <a:solidFill>
                  <a:schemeClr val="bg1"/>
                </a:solidFill>
                <a:effectLst/>
                <a:latin typeface="Roboto" panose="02000000000000000000" pitchFamily="2" charset="0"/>
              </a:rPr>
              <a:t>Why do we write literature reviews?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841351" y="1504024"/>
            <a:ext cx="7437812" cy="3788153"/>
          </a:xfrm>
          <a:prstGeom prst="rect">
            <a:avLst/>
          </a:prstGeom>
          <a:noFill/>
        </p:spPr>
        <p:txBody>
          <a:bodyPr wrap="square">
            <a:spAutoFit/>
          </a:bodyPr>
          <a:lstStyle/>
          <a:p>
            <a:pPr algn="just">
              <a:lnSpc>
                <a:spcPct val="150000"/>
              </a:lnSpc>
            </a:pPr>
            <a:r>
              <a:rPr lang="en-US" b="0" i="0" dirty="0">
                <a:solidFill>
                  <a:srgbClr val="333333"/>
                </a:solidFill>
                <a:effectLst/>
                <a:latin typeface="Roboto" panose="02000000000000000000" pitchFamily="2" charset="0"/>
              </a:rPr>
              <a:t>Literature reviews provide you with a handy guide to a particular topic. If you have limited time to conduct research, literature reviews can give you an overview or act as a steppingstone. For professionals, they are useful reports that keep them up to date with what is current in the field. For scholars, the depth and breadth of the literature review emphasizes the credibility of the writer in his or her field. Literature reviews also provide a solid background for a research paper’s investigation. Comprehensive knowledge of the literature of the field is essential to most research papers</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039CF134-3587-9CBB-8F5C-EB69B898B90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51566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67334" y="1604516"/>
            <a:ext cx="7948575" cy="4260077"/>
          </a:xfrm>
          <a:prstGeom prst="rect">
            <a:avLst/>
          </a:prstGeom>
          <a:noFill/>
        </p:spPr>
        <p:txBody>
          <a:bodyPr wrap="square">
            <a:spAutoFit/>
          </a:bodyPr>
          <a:lstStyle/>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Provides the interpretation of existing literature in light of updated developments in the field to help in establishing the consistency in knowledge and relevancy of existing materials</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It helps in calculating the impact of the latest information in the field by mapping their progress of knowledge.</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It brings out the dialects of contradictions between various thoughts within the field to establish facts</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The research gaps scrutinized initially are further explored to establish the latest facts of theories to add value to the field</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Indicates the current research place in the schema of a particular field</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Provides information for relevancy and coherency to check the research</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Apart from elucidating the continuance of knowledge, it also points out areas that require further investigation and thus aids as a starting point of any future research</a:t>
            </a:r>
            <a:endParaRPr lang="en-US" sz="1400" dirty="0">
              <a:solidFill>
                <a:srgbClr val="333333"/>
              </a:solidFill>
              <a:latin typeface="Roboto" panose="02000000000000000000" pitchFamily="2" charset="0"/>
            </a:endParaRPr>
          </a:p>
          <a:p>
            <a:pPr marL="342900" indent="-342900" algn="just">
              <a:lnSpc>
                <a:spcPct val="150000"/>
              </a:lnSpc>
              <a:buFont typeface="+mj-lt"/>
              <a:buAutoNum type="arabicPeriod"/>
            </a:pPr>
            <a:endParaRPr lang="en-GB" sz="1400"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94C3CE1C-4130-A517-CFD8-0092FE10DC63}"/>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5262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23664" y="1604515"/>
            <a:ext cx="7992245" cy="3788153"/>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Justifies the research and sets up the research question</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Sets up a theoretical framework comprising the concepts and theories of the research upon which its success can be judged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adopt a more appropriate methodology for the research by examining the strengths and weaknesses of existing research in the same field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Increases the significance of the results by comparing it with the existing literature</a:t>
            </a:r>
          </a:p>
          <a:p>
            <a:pPr marL="342900" indent="-342900" algn="just">
              <a:lnSpc>
                <a:spcPct val="150000"/>
              </a:lnSpc>
              <a:buFont typeface="+mj-lt"/>
              <a:buAutoNum type="arabicPeriod"/>
            </a:pP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EB8F3AA9-8D01-A66A-F4D2-EE3E6962CD3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1544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23664" y="1604515"/>
            <a:ext cx="7992245" cy="3372655"/>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Provides a point of reference by writing the findings in the scientific manuscript</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get the due credit from the audience for having done the fact-finding and fact-checking mission in the scientific manuscripts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The more the reference of relevant sources of it could increase more of its trustworthiness with the readers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prevent plagiarism by tailoring and uniquely tweaking the scientific manuscript not to repeat other’s original idea </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5122" name="Picture 2" descr="How to Write a Stellar Literature Review | Grammarly Blog">
            <a:extLst>
              <a:ext uri="{FF2B5EF4-FFF2-40B4-BE49-F238E27FC236}">
                <a16:creationId xmlns:a16="http://schemas.microsoft.com/office/drawing/2014/main" id="{89A5325B-5365-227F-8FEB-ABD1F0737E3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8811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67334" y="1604516"/>
            <a:ext cx="7948575" cy="4203651"/>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By preventing plagiarism, it saves the scientific manuscript from rejection and thus also saves a lot of time and money</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evaluate, condense and synthesize gist in the author’s own words to sharpen the research focus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compare and contrast to  show the originality and uniqueness of the research than that of the existing other researches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Rationalizes the need for conducting the particular research in a specified field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collect data accurately for allowing any new methodology of research than the existing ones </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8C4CF114-B073-0943-78DE-A385E99E8BD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4808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4871"/>
          </a:xfrm>
          <a:prstGeom prst="rect">
            <a:avLst/>
          </a:prstGeom>
          <a:noFill/>
        </p:spPr>
        <p:txBody>
          <a:bodyPr wrap="square">
            <a:spAutoFit/>
          </a:bodyPr>
          <a:lstStyle/>
          <a:p>
            <a:pPr algn="ctr">
              <a:lnSpc>
                <a:spcPct val="150000"/>
              </a:lnSpc>
            </a:pPr>
            <a:r>
              <a:rPr lang="en-GB" b="1" dirty="0">
                <a:solidFill>
                  <a:schemeClr val="bg1"/>
                </a:solidFill>
              </a:rPr>
              <a:t>What is the purpose of a literature review?</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4204356"/>
          </a:xfrm>
          <a:prstGeom prst="rect">
            <a:avLst/>
          </a:prstGeom>
          <a:noFill/>
        </p:spPr>
        <p:txBody>
          <a:bodyPr wrap="square">
            <a:spAutoFit/>
          </a:bodyPr>
          <a:lstStyle/>
          <a:p>
            <a:pPr>
              <a:lnSpc>
                <a:spcPct val="150000"/>
              </a:lnSpc>
            </a:pPr>
            <a:r>
              <a:rPr lang="en-GB" sz="1600" dirty="0"/>
              <a:t>When you write a thesis, dissertation, or research paper, you will likely have to conduct a literature review to situate your research within existing knowledge. The literature review gives you a chance to:</a:t>
            </a:r>
          </a:p>
          <a:p>
            <a:pPr marL="342900" indent="-342900">
              <a:lnSpc>
                <a:spcPct val="150000"/>
              </a:lnSpc>
              <a:buFont typeface="+mj-lt"/>
              <a:buAutoNum type="arabicPeriod"/>
            </a:pPr>
            <a:r>
              <a:rPr lang="en-GB" sz="1600" dirty="0"/>
              <a:t>Demonstrate your familiarity with the topic and its scholarly context</a:t>
            </a:r>
          </a:p>
          <a:p>
            <a:pPr marL="342900" indent="-342900">
              <a:lnSpc>
                <a:spcPct val="150000"/>
              </a:lnSpc>
              <a:buFont typeface="+mj-lt"/>
              <a:buAutoNum type="arabicPeriod"/>
            </a:pPr>
            <a:r>
              <a:rPr lang="en-GB" sz="1600" dirty="0"/>
              <a:t>Develop a theoretical framework and methodology for your research</a:t>
            </a:r>
          </a:p>
          <a:p>
            <a:pPr marL="342900" indent="-342900">
              <a:lnSpc>
                <a:spcPct val="150000"/>
              </a:lnSpc>
              <a:buFont typeface="+mj-lt"/>
              <a:buAutoNum type="arabicPeriod"/>
            </a:pPr>
            <a:r>
              <a:rPr lang="en-GB" sz="1600" dirty="0"/>
              <a:t>Position your work in relation to other researchers and theorists</a:t>
            </a:r>
          </a:p>
          <a:p>
            <a:pPr marL="342900" indent="-342900">
              <a:lnSpc>
                <a:spcPct val="150000"/>
              </a:lnSpc>
              <a:buFont typeface="+mj-lt"/>
              <a:buAutoNum type="arabicPeriod"/>
            </a:pPr>
            <a:r>
              <a:rPr lang="en-GB" sz="1600" dirty="0"/>
              <a:t>Show how your research addresses a gap or contributes to a debate</a:t>
            </a:r>
          </a:p>
          <a:p>
            <a:pPr marL="342900" indent="-342900">
              <a:lnSpc>
                <a:spcPct val="150000"/>
              </a:lnSpc>
              <a:buFont typeface="+mj-lt"/>
              <a:buAutoNum type="arabicPeriod"/>
            </a:pPr>
            <a:r>
              <a:rPr lang="en-GB" sz="1600" dirty="0"/>
              <a:t>Evaluate the current state of research and demonstrate your knowledge of the scholarly debates around your topic.</a:t>
            </a:r>
          </a:p>
          <a:p>
            <a:pPr>
              <a:lnSpc>
                <a:spcPct val="150000"/>
              </a:lnSpc>
            </a:pPr>
            <a:r>
              <a:rPr lang="en-GB" sz="1600" dirty="0"/>
              <a:t>Writing literature reviews is a particularly important skill if you want to apply for graduate school or pursue a career in research. </a:t>
            </a:r>
          </a:p>
        </p:txBody>
      </p:sp>
      <p:pic>
        <p:nvPicPr>
          <p:cNvPr id="26626" name="Picture 2" descr="Purpose of literature review | Literature, Resume, Hypothesis">
            <a:extLst>
              <a:ext uri="{FF2B5EF4-FFF2-40B4-BE49-F238E27FC236}">
                <a16:creationId xmlns:a16="http://schemas.microsoft.com/office/drawing/2014/main" id="{E8C3F05C-2142-D552-5879-9A5C252958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61077" y="964665"/>
            <a:ext cx="2665083" cy="1996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2891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33" y="578215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9" name="TextBox 8">
            <a:extLst>
              <a:ext uri="{FF2B5EF4-FFF2-40B4-BE49-F238E27FC236}">
                <a16:creationId xmlns:a16="http://schemas.microsoft.com/office/drawing/2014/main" id="{0DCA8D4D-7B75-A714-9B82-A9A95776AF29}"/>
              </a:ext>
            </a:extLst>
          </p:cNvPr>
          <p:cNvSpPr txBox="1"/>
          <p:nvPr/>
        </p:nvSpPr>
        <p:spPr>
          <a:xfrm>
            <a:off x="300064" y="1971972"/>
            <a:ext cx="8262470" cy="3780522"/>
          </a:xfrm>
          <a:prstGeom prst="rect">
            <a:avLst/>
          </a:prstGeom>
          <a:noFill/>
        </p:spPr>
        <p:txBody>
          <a:bodyPr wrap="square">
            <a:spAutoFit/>
          </a:bodyPr>
          <a:lstStyle/>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is the </a:t>
            </a:r>
            <a:r>
              <a:rPr lang="en-US" b="1" i="0" dirty="0">
                <a:solidFill>
                  <a:srgbClr val="001937"/>
                </a:solidFill>
                <a:effectLst/>
                <a:latin typeface="Arial" panose="020B0604020202020204" pitchFamily="34" charset="0"/>
              </a:rPr>
              <a:t>specific thesis, problem, or research question</a:t>
            </a:r>
            <a:r>
              <a:rPr lang="en-US" b="0" i="0" dirty="0">
                <a:solidFill>
                  <a:srgbClr val="001937"/>
                </a:solidFill>
                <a:effectLst/>
                <a:latin typeface="Arial" panose="020B0604020202020204" pitchFamily="34" charset="0"/>
              </a:rPr>
              <a:t> that my literature review helps to define?</a:t>
            </a:r>
          </a:p>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a:t>
            </a:r>
            <a:r>
              <a:rPr lang="en-US" b="1" i="0" dirty="0">
                <a:solidFill>
                  <a:srgbClr val="001937"/>
                </a:solidFill>
                <a:effectLst/>
                <a:latin typeface="Arial" panose="020B0604020202020204" pitchFamily="34" charset="0"/>
              </a:rPr>
              <a:t>type</a:t>
            </a:r>
            <a:r>
              <a:rPr lang="en-US" b="0" i="0" dirty="0">
                <a:solidFill>
                  <a:srgbClr val="001937"/>
                </a:solidFill>
                <a:effectLst/>
                <a:latin typeface="Arial" panose="020B0604020202020204" pitchFamily="34" charset="0"/>
              </a:rPr>
              <a:t> of literature review am I conducting? Am I looking at issues of theory? methodology? policy? quantitative research (e.g. on the effectiveness of a new procedure)? qualitative research (e.g., studies of loneliness among migrant workers)?</a:t>
            </a:r>
          </a:p>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is the </a:t>
            </a:r>
            <a:r>
              <a:rPr lang="en-US" b="1" i="0" dirty="0">
                <a:solidFill>
                  <a:srgbClr val="001937"/>
                </a:solidFill>
                <a:effectLst/>
                <a:latin typeface="Arial" panose="020B0604020202020204" pitchFamily="34" charset="0"/>
              </a:rPr>
              <a:t>scope</a:t>
            </a:r>
            <a:r>
              <a:rPr lang="en-US" b="0" i="0" dirty="0">
                <a:solidFill>
                  <a:srgbClr val="001937"/>
                </a:solidFill>
                <a:effectLst/>
                <a:latin typeface="Arial" panose="020B0604020202020204" pitchFamily="34" charset="0"/>
              </a:rPr>
              <a:t> of my literature review? What types of publications am I using (e.g., journals, books, government documents, popular media)? What discipline am I working in (e.g., nursing psychology, sociology, medicine)?</a:t>
            </a:r>
          </a:p>
        </p:txBody>
      </p:sp>
      <p:sp>
        <p:nvSpPr>
          <p:cNvPr id="7" name="TextBox 6">
            <a:extLst>
              <a:ext uri="{FF2B5EF4-FFF2-40B4-BE49-F238E27FC236}">
                <a16:creationId xmlns:a16="http://schemas.microsoft.com/office/drawing/2014/main" id="{FC951DEC-EC82-4C6D-9B73-C15CBA57B4D1}"/>
              </a:ext>
            </a:extLst>
          </p:cNvPr>
          <p:cNvSpPr txBox="1"/>
          <p:nvPr/>
        </p:nvSpPr>
        <p:spPr>
          <a:xfrm>
            <a:off x="2477492" y="448230"/>
            <a:ext cx="4222072" cy="400110"/>
          </a:xfrm>
          <a:prstGeom prst="rect">
            <a:avLst/>
          </a:prstGeom>
          <a:noFill/>
        </p:spPr>
        <p:txBody>
          <a:bodyPr wrap="square">
            <a:spAutoFit/>
          </a:bodyPr>
          <a:lstStyle/>
          <a:p>
            <a:pPr algn="l"/>
            <a:r>
              <a:rPr lang="en-US" sz="2000" b="1" i="0" dirty="0">
                <a:solidFill>
                  <a:schemeClr val="bg1"/>
                </a:solidFill>
                <a:effectLst/>
                <a:latin typeface="Open Sans Condensed"/>
              </a:rPr>
              <a:t>Ask yourself questions like these:</a:t>
            </a:r>
          </a:p>
        </p:txBody>
      </p:sp>
      <p:sp>
        <p:nvSpPr>
          <p:cNvPr id="5" name="TextBox 4">
            <a:extLst>
              <a:ext uri="{FF2B5EF4-FFF2-40B4-BE49-F238E27FC236}">
                <a16:creationId xmlns:a16="http://schemas.microsoft.com/office/drawing/2014/main" id="{BC482990-E1EC-CFE2-1980-3612053E605B}"/>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3074" name="Picture 2" descr="Ask Questions to Improve Your Leadership">
            <a:extLst>
              <a:ext uri="{FF2B5EF4-FFF2-40B4-BE49-F238E27FC236}">
                <a16:creationId xmlns:a16="http://schemas.microsoft.com/office/drawing/2014/main" id="{4B68243F-B4D2-9B04-60B8-0384E651A4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94755" y="1472980"/>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0661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33" y="578215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9" name="TextBox 8">
            <a:extLst>
              <a:ext uri="{FF2B5EF4-FFF2-40B4-BE49-F238E27FC236}">
                <a16:creationId xmlns:a16="http://schemas.microsoft.com/office/drawing/2014/main" id="{0DCA8D4D-7B75-A714-9B82-A9A95776AF29}"/>
              </a:ext>
            </a:extLst>
          </p:cNvPr>
          <p:cNvSpPr txBox="1"/>
          <p:nvPr/>
        </p:nvSpPr>
        <p:spPr>
          <a:xfrm>
            <a:off x="300064" y="1613948"/>
            <a:ext cx="8262470" cy="4196020"/>
          </a:xfrm>
          <a:prstGeom prst="rect">
            <a:avLst/>
          </a:prstGeom>
          <a:noFill/>
        </p:spPr>
        <p:txBody>
          <a:bodyPr wrap="square">
            <a:spAutoFit/>
          </a:bodyPr>
          <a:lstStyle/>
          <a:p>
            <a:pPr algn="just">
              <a:lnSpc>
                <a:spcPct val="150000"/>
              </a:lnSpc>
            </a:pPr>
            <a:r>
              <a:rPr lang="en-US" b="0" i="0" dirty="0">
                <a:solidFill>
                  <a:srgbClr val="001937"/>
                </a:solidFill>
                <a:effectLst/>
                <a:latin typeface="Arial" panose="020B0604020202020204" pitchFamily="34" charset="0"/>
              </a:rPr>
              <a:t>4.How good was my </a:t>
            </a:r>
            <a:r>
              <a:rPr lang="en-US" b="1" i="0" dirty="0">
                <a:solidFill>
                  <a:srgbClr val="001937"/>
                </a:solidFill>
                <a:effectLst/>
                <a:latin typeface="Arial" panose="020B0604020202020204" pitchFamily="34" charset="0"/>
              </a:rPr>
              <a:t>information seeking</a:t>
            </a:r>
            <a:r>
              <a:rPr lang="en-US" b="0" i="0" dirty="0">
                <a:solidFill>
                  <a:srgbClr val="001937"/>
                </a:solidFill>
                <a:effectLst/>
                <a:latin typeface="Arial" panose="020B0604020202020204" pitchFamily="34" charset="0"/>
              </a:rPr>
              <a:t>? Has my search been wide enough to ensure I’ve found all the relevant material? Has it been narrow enough to exclude irrelevant material? Is the number of sources I’ve used appropriate for the length of my paper?</a:t>
            </a:r>
          </a:p>
          <a:p>
            <a:pPr algn="just">
              <a:lnSpc>
                <a:spcPct val="150000"/>
              </a:lnSpc>
            </a:pPr>
            <a:r>
              <a:rPr lang="en-US" b="0" i="0" dirty="0">
                <a:solidFill>
                  <a:srgbClr val="001937"/>
                </a:solidFill>
                <a:effectLst/>
                <a:latin typeface="Arial" panose="020B0604020202020204" pitchFamily="34" charset="0"/>
              </a:rPr>
              <a:t>5.Have I </a:t>
            </a:r>
            <a:r>
              <a:rPr lang="en-US" b="1" i="0" dirty="0">
                <a:solidFill>
                  <a:srgbClr val="001937"/>
                </a:solidFill>
                <a:effectLst/>
                <a:latin typeface="Arial" panose="020B0604020202020204" pitchFamily="34" charset="0"/>
              </a:rPr>
              <a:t>critically </a:t>
            </a:r>
            <a:r>
              <a:rPr lang="en-US" b="1" i="0" dirty="0" err="1">
                <a:solidFill>
                  <a:srgbClr val="001937"/>
                </a:solidFill>
                <a:effectLst/>
                <a:latin typeface="Arial" panose="020B0604020202020204" pitchFamily="34" charset="0"/>
              </a:rPr>
              <a:t>analysed</a:t>
            </a:r>
            <a:r>
              <a:rPr lang="en-US" b="1" i="0" dirty="0">
                <a:solidFill>
                  <a:srgbClr val="001937"/>
                </a:solidFill>
                <a:effectLst/>
                <a:latin typeface="Arial" panose="020B0604020202020204" pitchFamily="34" charset="0"/>
              </a:rPr>
              <a:t> </a:t>
            </a:r>
            <a:r>
              <a:rPr lang="en-US" b="0" i="0" dirty="0">
                <a:solidFill>
                  <a:srgbClr val="001937"/>
                </a:solidFill>
                <a:effectLst/>
                <a:latin typeface="Arial" panose="020B0604020202020204" pitchFamily="34" charset="0"/>
              </a:rPr>
              <a:t>the literature I use? Do I follow through a set of concepts and questions, comparing items to each other in the ways they deal with them? Instead of just listing and summarizing items, do I assess them, discussing strengths and weaknesses?</a:t>
            </a:r>
          </a:p>
          <a:p>
            <a:pPr algn="just">
              <a:lnSpc>
                <a:spcPct val="150000"/>
              </a:lnSpc>
            </a:pPr>
            <a:r>
              <a:rPr lang="en-US" b="0" i="0" dirty="0">
                <a:solidFill>
                  <a:srgbClr val="001937"/>
                </a:solidFill>
                <a:effectLst/>
                <a:latin typeface="Arial" panose="020B0604020202020204" pitchFamily="34" charset="0"/>
              </a:rPr>
              <a:t>6,Have I cited and discussed studies </a:t>
            </a:r>
            <a:r>
              <a:rPr lang="en-US" b="1" i="0" dirty="0">
                <a:solidFill>
                  <a:srgbClr val="001937"/>
                </a:solidFill>
                <a:effectLst/>
                <a:latin typeface="Arial" panose="020B0604020202020204" pitchFamily="34" charset="0"/>
              </a:rPr>
              <a:t>contrary</a:t>
            </a:r>
            <a:r>
              <a:rPr lang="en-US" b="0" i="0" dirty="0">
                <a:solidFill>
                  <a:srgbClr val="001937"/>
                </a:solidFill>
                <a:effectLst/>
                <a:latin typeface="Arial" panose="020B0604020202020204" pitchFamily="34" charset="0"/>
              </a:rPr>
              <a:t> to my perspective?</a:t>
            </a:r>
          </a:p>
          <a:p>
            <a:pPr algn="just">
              <a:lnSpc>
                <a:spcPct val="150000"/>
              </a:lnSpc>
            </a:pPr>
            <a:r>
              <a:rPr lang="en-US" b="0" i="0" dirty="0">
                <a:solidFill>
                  <a:srgbClr val="001937"/>
                </a:solidFill>
                <a:effectLst/>
                <a:latin typeface="Arial" panose="020B0604020202020204" pitchFamily="34" charset="0"/>
              </a:rPr>
              <a:t>7.Will the reader find my literature review </a:t>
            </a:r>
            <a:r>
              <a:rPr lang="en-US" b="1" i="0" dirty="0">
                <a:solidFill>
                  <a:srgbClr val="001937"/>
                </a:solidFill>
                <a:effectLst/>
                <a:latin typeface="Arial" panose="020B0604020202020204" pitchFamily="34" charset="0"/>
              </a:rPr>
              <a:t>relevant, appropriate, and useful</a:t>
            </a:r>
            <a:r>
              <a:rPr lang="en-US" b="0" i="0" dirty="0">
                <a:solidFill>
                  <a:srgbClr val="001937"/>
                </a:solidFill>
                <a:effectLst/>
                <a:latin typeface="Arial" panose="020B0604020202020204" pitchFamily="34" charset="0"/>
              </a:rPr>
              <a:t>?</a:t>
            </a:r>
          </a:p>
        </p:txBody>
      </p:sp>
      <p:sp>
        <p:nvSpPr>
          <p:cNvPr id="7" name="TextBox 6">
            <a:extLst>
              <a:ext uri="{FF2B5EF4-FFF2-40B4-BE49-F238E27FC236}">
                <a16:creationId xmlns:a16="http://schemas.microsoft.com/office/drawing/2014/main" id="{FC951DEC-EC82-4C6D-9B73-C15CBA57B4D1}"/>
              </a:ext>
            </a:extLst>
          </p:cNvPr>
          <p:cNvSpPr txBox="1"/>
          <p:nvPr/>
        </p:nvSpPr>
        <p:spPr>
          <a:xfrm>
            <a:off x="2532062" y="448231"/>
            <a:ext cx="4149395" cy="400110"/>
          </a:xfrm>
          <a:prstGeom prst="rect">
            <a:avLst/>
          </a:prstGeom>
          <a:noFill/>
        </p:spPr>
        <p:txBody>
          <a:bodyPr wrap="square">
            <a:spAutoFit/>
          </a:bodyPr>
          <a:lstStyle/>
          <a:p>
            <a:pPr algn="l"/>
            <a:r>
              <a:rPr lang="en-US" sz="2000" b="1" i="0" dirty="0">
                <a:solidFill>
                  <a:schemeClr val="bg1"/>
                </a:solidFill>
                <a:effectLst/>
                <a:latin typeface="Open Sans Condensed"/>
              </a:rPr>
              <a:t>Ask yourself questions like these:</a:t>
            </a:r>
          </a:p>
        </p:txBody>
      </p:sp>
      <p:sp>
        <p:nvSpPr>
          <p:cNvPr id="5" name="TextBox 4">
            <a:extLst>
              <a:ext uri="{FF2B5EF4-FFF2-40B4-BE49-F238E27FC236}">
                <a16:creationId xmlns:a16="http://schemas.microsoft.com/office/drawing/2014/main" id="{483C2591-A40D-57C0-94BE-836ED0933D29}"/>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050" name="Picture 2" descr="250+ Not-Boring Questions To Connect And Get To Know Someone">
            <a:extLst>
              <a:ext uri="{FF2B5EF4-FFF2-40B4-BE49-F238E27FC236}">
                <a16:creationId xmlns:a16="http://schemas.microsoft.com/office/drawing/2014/main" id="{4FBED84B-D353-45FE-44E3-65F447EE434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1620" y="1914525"/>
            <a:ext cx="3019425"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5548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2846" y="300992"/>
            <a:ext cx="6198451" cy="159962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184086" y="492356"/>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24113" y="759094"/>
            <a:ext cx="8660422" cy="892552"/>
          </a:xfrm>
          <a:prstGeom prst="rect">
            <a:avLst/>
          </a:prstGeom>
          <a:noFill/>
        </p:spPr>
        <p:txBody>
          <a:bodyPr wrap="square">
            <a:spAutoFit/>
          </a:bodyPr>
          <a:lstStyle/>
          <a:p>
            <a:r>
              <a:rPr lang="en-US" sz="2800" dirty="0">
                <a:solidFill>
                  <a:schemeClr val="bg1"/>
                </a:solidFill>
                <a:latin typeface="Roboto" panose="02000000000000000000" pitchFamily="2" charset="0"/>
              </a:rPr>
              <a:t>Consider organization</a:t>
            </a:r>
          </a:p>
          <a:p>
            <a:endParaRPr lang="en-US" sz="2400" dirty="0">
              <a:solidFill>
                <a:schemeClr val="bg1"/>
              </a:solidFill>
            </a:endParaRPr>
          </a:p>
        </p:txBody>
      </p:sp>
      <p:sp>
        <p:nvSpPr>
          <p:cNvPr id="12" name="TextBox 11">
            <a:extLst>
              <a:ext uri="{FF2B5EF4-FFF2-40B4-BE49-F238E27FC236}">
                <a16:creationId xmlns:a16="http://schemas.microsoft.com/office/drawing/2014/main" id="{E656B573-0314-E968-4C66-A3AFD88CA878}"/>
              </a:ext>
            </a:extLst>
          </p:cNvPr>
          <p:cNvSpPr txBox="1"/>
          <p:nvPr/>
        </p:nvSpPr>
        <p:spPr>
          <a:xfrm>
            <a:off x="38727" y="2531019"/>
            <a:ext cx="8318310" cy="461665"/>
          </a:xfrm>
          <a:prstGeom prst="rect">
            <a:avLst/>
          </a:prstGeom>
          <a:noFill/>
        </p:spPr>
        <p:txBody>
          <a:bodyPr wrap="square">
            <a:spAutoFit/>
          </a:bodyPr>
          <a:lstStyle/>
          <a:p>
            <a:r>
              <a:rPr lang="en-US" sz="2400" dirty="0"/>
              <a:t>.</a:t>
            </a:r>
          </a:p>
        </p:txBody>
      </p:sp>
      <p:sp>
        <p:nvSpPr>
          <p:cNvPr id="7" name="TextBox 6">
            <a:extLst>
              <a:ext uri="{FF2B5EF4-FFF2-40B4-BE49-F238E27FC236}">
                <a16:creationId xmlns:a16="http://schemas.microsoft.com/office/drawing/2014/main" id="{51F050B8-D6B0-28F3-72F0-B7EFC7430C4A}"/>
              </a:ext>
            </a:extLst>
          </p:cNvPr>
          <p:cNvSpPr txBox="1"/>
          <p:nvPr/>
        </p:nvSpPr>
        <p:spPr>
          <a:xfrm>
            <a:off x="623035" y="1977250"/>
            <a:ext cx="8290056" cy="3354765"/>
          </a:xfrm>
          <a:prstGeom prst="rect">
            <a:avLst/>
          </a:prstGeom>
          <a:noFill/>
        </p:spPr>
        <p:txBody>
          <a:bodyPr wrap="square">
            <a:spAutoFit/>
          </a:bodyPr>
          <a:lstStyle/>
          <a:p>
            <a:pPr algn="just">
              <a:lnSpc>
                <a:spcPct val="150000"/>
              </a:lnSpc>
            </a:pPr>
            <a:r>
              <a:rPr lang="en-US" sz="2400" b="0" i="0" dirty="0">
                <a:solidFill>
                  <a:srgbClr val="333333"/>
                </a:solidFill>
                <a:effectLst/>
                <a:latin typeface="Roboto" panose="02000000000000000000" pitchFamily="2" charset="0"/>
              </a:rPr>
              <a:t>You’ve got a focus, and you’ve stated it clearly and directly. Now what is the most effective way of presenting the information? What are the most important topics, subtopics, etc., that your review needs to include? And in what order should you present them? Develop an organization for your review at both a global and local level</a:t>
            </a:r>
            <a:r>
              <a:rPr lang="en-US" b="0" i="0" dirty="0">
                <a:solidFill>
                  <a:srgbClr val="333333"/>
                </a:solidFill>
                <a:effectLst/>
                <a:latin typeface="Roboto" panose="02000000000000000000" pitchFamily="2" charset="0"/>
              </a:rPr>
              <a:t>.</a:t>
            </a:r>
          </a:p>
        </p:txBody>
      </p:sp>
      <p:sp>
        <p:nvSpPr>
          <p:cNvPr id="6" name="TextBox 5">
            <a:extLst>
              <a:ext uri="{FF2B5EF4-FFF2-40B4-BE49-F238E27FC236}">
                <a16:creationId xmlns:a16="http://schemas.microsoft.com/office/drawing/2014/main" id="{03AC6B53-4726-FDC6-A325-67C8A2FA70E8}"/>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4098" name="Picture 2" descr="Ask Questions to Improve Your Leadership">
            <a:extLst>
              <a:ext uri="{FF2B5EF4-FFF2-40B4-BE49-F238E27FC236}">
                <a16:creationId xmlns:a16="http://schemas.microsoft.com/office/drawing/2014/main" id="{2773A12D-6EE7-C5B2-1C70-07F871FA7D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06833" y="1243776"/>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8139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58214" y="1023325"/>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369332"/>
          </a:xfrm>
          <a:prstGeom prst="rect">
            <a:avLst/>
          </a:prstGeom>
          <a:noFill/>
        </p:spPr>
        <p:txBody>
          <a:bodyPr wrap="square">
            <a:spAutoFit/>
          </a:bodyPr>
          <a:lstStyle/>
          <a:p>
            <a:pPr algn="ctr"/>
            <a:r>
              <a:rPr lang="en-GB" b="1" dirty="0">
                <a:solidFill>
                  <a:schemeClr val="bg1"/>
                </a:solidFill>
              </a:rPr>
              <a:t>The key steps to writing a literature review</a:t>
            </a:r>
            <a:endParaRPr lang="en-US"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788858"/>
          </a:xfrm>
          <a:prstGeom prst="rect">
            <a:avLst/>
          </a:prstGeom>
          <a:noFill/>
        </p:spPr>
        <p:txBody>
          <a:bodyPr wrap="square">
            <a:spAutoFit/>
          </a:bodyPr>
          <a:lstStyle/>
          <a:p>
            <a:pPr>
              <a:lnSpc>
                <a:spcPct val="150000"/>
              </a:lnSpc>
            </a:pPr>
            <a:r>
              <a:rPr lang="en-GB" dirty="0"/>
              <a:t>There are five key steps to writing a literature review:</a:t>
            </a:r>
          </a:p>
          <a:p>
            <a:pPr marL="457200" indent="-457200">
              <a:lnSpc>
                <a:spcPct val="150000"/>
              </a:lnSpc>
              <a:buFont typeface="+mj-lt"/>
              <a:buAutoNum type="arabicPeriod"/>
            </a:pPr>
            <a:r>
              <a:rPr lang="en-GB" b="1" dirty="0"/>
              <a:t>Search for relevant literature</a:t>
            </a:r>
          </a:p>
          <a:p>
            <a:pPr marL="457200" indent="-457200">
              <a:lnSpc>
                <a:spcPct val="150000"/>
              </a:lnSpc>
              <a:buFont typeface="+mj-lt"/>
              <a:buAutoNum type="arabicPeriod"/>
            </a:pPr>
            <a:r>
              <a:rPr lang="en-GB" b="1" dirty="0"/>
              <a:t>Evaluate sources</a:t>
            </a:r>
          </a:p>
          <a:p>
            <a:pPr marL="457200" indent="-457200">
              <a:lnSpc>
                <a:spcPct val="150000"/>
              </a:lnSpc>
              <a:buFont typeface="+mj-lt"/>
              <a:buAutoNum type="arabicPeriod"/>
            </a:pPr>
            <a:r>
              <a:rPr lang="en-GB" b="1" dirty="0"/>
              <a:t>Identify themes, debates, and gaps</a:t>
            </a:r>
          </a:p>
          <a:p>
            <a:pPr marL="457200" indent="-457200">
              <a:lnSpc>
                <a:spcPct val="150000"/>
              </a:lnSpc>
              <a:buFont typeface="+mj-lt"/>
              <a:buAutoNum type="arabicPeriod"/>
            </a:pPr>
            <a:r>
              <a:rPr lang="en-GB" b="1" dirty="0"/>
              <a:t>Outline the structure</a:t>
            </a:r>
          </a:p>
          <a:p>
            <a:pPr marL="457200" indent="-457200">
              <a:lnSpc>
                <a:spcPct val="150000"/>
              </a:lnSpc>
              <a:buFont typeface="+mj-lt"/>
              <a:buAutoNum type="arabicPeriod"/>
            </a:pPr>
            <a:r>
              <a:rPr lang="en-GB" b="1" dirty="0"/>
              <a:t>Write your literature review</a:t>
            </a:r>
          </a:p>
          <a:p>
            <a:pPr>
              <a:lnSpc>
                <a:spcPct val="150000"/>
              </a:lnSpc>
            </a:pPr>
            <a:r>
              <a:rPr lang="en-GB" dirty="0"/>
              <a:t>A good literature review doesn’t just summarize sources—it </a:t>
            </a:r>
            <a:r>
              <a:rPr lang="en-GB" dirty="0" err="1"/>
              <a:t>analyzes</a:t>
            </a:r>
            <a:r>
              <a:rPr lang="en-GB" dirty="0"/>
              <a:t>, synthesizes, and critically evaluates to give a clear picture of the state of knowledge on the subject.</a:t>
            </a:r>
          </a:p>
        </p:txBody>
      </p:sp>
    </p:spTree>
    <p:extLst>
      <p:ext uri="{BB962C8B-B14F-4D97-AF65-F5344CB8AC3E}">
        <p14:creationId xmlns:p14="http://schemas.microsoft.com/office/powerpoint/2010/main" val="329514358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4871"/>
          </a:xfrm>
          <a:prstGeom prst="rect">
            <a:avLst/>
          </a:prstGeom>
          <a:noFill/>
        </p:spPr>
        <p:txBody>
          <a:bodyPr wrap="square">
            <a:spAutoFit/>
          </a:bodyPr>
          <a:lstStyle/>
          <a:p>
            <a:pPr algn="ctr">
              <a:lnSpc>
                <a:spcPct val="150000"/>
              </a:lnSpc>
            </a:pPr>
            <a:r>
              <a:rPr lang="en-GB" sz="1800" b="1" dirty="0">
                <a:solidFill>
                  <a:schemeClr val="bg1"/>
                </a:solidFill>
              </a:rPr>
              <a:t>Step 1 – Search for relevant literature</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636060"/>
          </a:xfrm>
          <a:prstGeom prst="rect">
            <a:avLst/>
          </a:prstGeom>
          <a:noFill/>
        </p:spPr>
        <p:txBody>
          <a:bodyPr wrap="square">
            <a:spAutoFit/>
          </a:bodyPr>
          <a:lstStyle/>
          <a:p>
            <a:pPr>
              <a:lnSpc>
                <a:spcPct val="150000"/>
              </a:lnSpc>
            </a:pPr>
            <a:r>
              <a:rPr lang="en-GB" dirty="0"/>
              <a:t>Before you begin searching for literature, you need a clearly defined topic.</a:t>
            </a:r>
          </a:p>
          <a:p>
            <a:pPr>
              <a:lnSpc>
                <a:spcPct val="150000"/>
              </a:lnSpc>
            </a:pPr>
            <a:endParaRPr lang="en-GB" dirty="0"/>
          </a:p>
          <a:p>
            <a:pPr>
              <a:lnSpc>
                <a:spcPct val="150000"/>
              </a:lnSpc>
            </a:pPr>
            <a:r>
              <a:rPr lang="en-GB" dirty="0"/>
              <a:t>If you are writing the literature review section of a dissertation or research paper, you will search for literature related to your research problem and questions.</a:t>
            </a:r>
          </a:p>
          <a:p>
            <a:pPr>
              <a:lnSpc>
                <a:spcPct val="150000"/>
              </a:lnSpc>
            </a:pPr>
            <a:endParaRPr lang="en-GB" dirty="0"/>
          </a:p>
          <a:p>
            <a:pPr>
              <a:lnSpc>
                <a:spcPct val="150000"/>
              </a:lnSpc>
            </a:pPr>
            <a:r>
              <a:rPr lang="en-GB" b="1" dirty="0">
                <a:highlight>
                  <a:srgbClr val="FFFF00"/>
                </a:highlight>
              </a:rPr>
              <a:t>Literature review research question example</a:t>
            </a:r>
          </a:p>
          <a:p>
            <a:pPr>
              <a:lnSpc>
                <a:spcPct val="150000"/>
              </a:lnSpc>
            </a:pPr>
            <a:r>
              <a:rPr lang="en-GB" sz="2400" b="1" dirty="0">
                <a:solidFill>
                  <a:srgbClr val="FF0000"/>
                </a:solidFill>
              </a:rPr>
              <a:t>What is the impact of social media on body image among Generation Z?</a:t>
            </a:r>
          </a:p>
        </p:txBody>
      </p:sp>
      <p:pic>
        <p:nvPicPr>
          <p:cNvPr id="26626" name="Picture 2" descr="Purpose of literature review | Literature, Resume, Hypothesis">
            <a:extLst>
              <a:ext uri="{FF2B5EF4-FFF2-40B4-BE49-F238E27FC236}">
                <a16:creationId xmlns:a16="http://schemas.microsoft.com/office/drawing/2014/main" id="{E8C3F05C-2142-D552-5879-9A5C252958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61077" y="964665"/>
            <a:ext cx="2665083" cy="1996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583638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1665"/>
          </a:xfrm>
          <a:prstGeom prst="rect">
            <a:avLst/>
          </a:prstGeom>
          <a:noFill/>
        </p:spPr>
        <p:txBody>
          <a:bodyPr wrap="square">
            <a:spAutoFit/>
          </a:bodyPr>
          <a:lstStyle/>
          <a:p>
            <a:pPr algn="ctr"/>
            <a:r>
              <a:rPr lang="en-GB" sz="2400" b="1" i="0" dirty="0">
                <a:solidFill>
                  <a:schemeClr val="bg1"/>
                </a:solidFill>
                <a:effectLst/>
                <a:latin typeface="Gilmer"/>
              </a:rPr>
              <a:t>Make a list of keywords</a:t>
            </a:r>
            <a:endParaRPr lang="en-GB" sz="1800" b="1" dirty="0">
              <a:solidFill>
                <a:schemeClr val="bg1"/>
              </a:solidFill>
            </a:endParaRP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936912"/>
          </a:xfrm>
          <a:prstGeom prst="rect">
            <a:avLst/>
          </a:prstGeom>
          <a:noFill/>
        </p:spPr>
        <p:txBody>
          <a:bodyPr wrap="square">
            <a:spAutoFit/>
          </a:bodyPr>
          <a:lstStyle/>
          <a:p>
            <a:pPr>
              <a:lnSpc>
                <a:spcPct val="150000"/>
              </a:lnSpc>
            </a:pPr>
            <a:r>
              <a:rPr lang="en-GB" sz="1400" b="1" dirty="0">
                <a:solidFill>
                  <a:schemeClr val="tx1">
                    <a:lumMod val="95000"/>
                    <a:lumOff val="5000"/>
                  </a:schemeClr>
                </a:solidFill>
                <a:highlight>
                  <a:srgbClr val="FFFF00"/>
                </a:highlight>
              </a:rPr>
              <a:t>Make a list of keywords</a:t>
            </a:r>
          </a:p>
          <a:p>
            <a:pPr>
              <a:lnSpc>
                <a:spcPct val="150000"/>
              </a:lnSpc>
            </a:pPr>
            <a:r>
              <a:rPr lang="en-GB" sz="1400" b="1" dirty="0">
                <a:solidFill>
                  <a:schemeClr val="tx1">
                    <a:lumMod val="95000"/>
                    <a:lumOff val="5000"/>
                  </a:schemeClr>
                </a:solidFill>
              </a:rPr>
              <a:t>Start by creating a list of keywords related to your research question. Include each of the key concepts or variables you’re interested in, and list any synonyms and related terms. You can add to this list as you discover new keywords in the process of your literature search.</a:t>
            </a:r>
          </a:p>
          <a:p>
            <a:pPr>
              <a:lnSpc>
                <a:spcPct val="150000"/>
              </a:lnSpc>
            </a:pPr>
            <a:endParaRPr lang="en-GB" sz="1400" b="1" dirty="0">
              <a:solidFill>
                <a:schemeClr val="tx1">
                  <a:lumMod val="95000"/>
                  <a:lumOff val="5000"/>
                </a:schemeClr>
              </a:solidFill>
            </a:endParaRPr>
          </a:p>
          <a:p>
            <a:pPr algn="ctr">
              <a:lnSpc>
                <a:spcPct val="150000"/>
              </a:lnSpc>
            </a:pPr>
            <a:r>
              <a:rPr lang="en-GB" sz="1400" b="1" dirty="0">
                <a:solidFill>
                  <a:schemeClr val="tx1">
                    <a:lumMod val="95000"/>
                    <a:lumOff val="5000"/>
                  </a:schemeClr>
                </a:solidFill>
                <a:highlight>
                  <a:srgbClr val="FFFF00"/>
                </a:highlight>
              </a:rPr>
              <a:t>Research Title </a:t>
            </a:r>
          </a:p>
          <a:p>
            <a:pPr algn="ctr">
              <a:lnSpc>
                <a:spcPct val="150000"/>
              </a:lnSpc>
            </a:pPr>
            <a:r>
              <a:rPr lang="en-GB" sz="1400" b="1" dirty="0">
                <a:solidFill>
                  <a:schemeClr val="tx1">
                    <a:lumMod val="95000"/>
                    <a:lumOff val="5000"/>
                  </a:schemeClr>
                </a:solidFill>
              </a:rPr>
              <a:t>What is the impact of social media on body image among Generation Z?</a:t>
            </a:r>
          </a:p>
          <a:p>
            <a:pPr>
              <a:lnSpc>
                <a:spcPct val="150000"/>
              </a:lnSpc>
            </a:pPr>
            <a:endParaRPr lang="en-GB" sz="1400" b="1" dirty="0">
              <a:solidFill>
                <a:schemeClr val="tx1">
                  <a:lumMod val="95000"/>
                  <a:lumOff val="5000"/>
                </a:schemeClr>
              </a:solidFill>
            </a:endParaRPr>
          </a:p>
          <a:p>
            <a:pPr>
              <a:lnSpc>
                <a:spcPct val="150000"/>
              </a:lnSpc>
            </a:pPr>
            <a:r>
              <a:rPr lang="en-GB" sz="1400" b="1" dirty="0">
                <a:solidFill>
                  <a:schemeClr val="tx1">
                    <a:lumMod val="95000"/>
                    <a:lumOff val="5000"/>
                  </a:schemeClr>
                </a:solidFill>
                <a:highlight>
                  <a:srgbClr val="FFFF00"/>
                </a:highlight>
              </a:rPr>
              <a:t>Keywords example</a:t>
            </a:r>
          </a:p>
          <a:p>
            <a:pPr>
              <a:lnSpc>
                <a:spcPct val="150000"/>
              </a:lnSpc>
            </a:pPr>
            <a:r>
              <a:rPr lang="en-GB" sz="1400" b="1" dirty="0">
                <a:solidFill>
                  <a:schemeClr val="tx1">
                    <a:lumMod val="95000"/>
                    <a:lumOff val="5000"/>
                  </a:schemeClr>
                </a:solidFill>
              </a:rPr>
              <a:t>Social media, Facebook, Instagram, Twitter, Snapchat, TikTok</a:t>
            </a:r>
          </a:p>
          <a:p>
            <a:pPr>
              <a:lnSpc>
                <a:spcPct val="150000"/>
              </a:lnSpc>
            </a:pPr>
            <a:r>
              <a:rPr lang="en-GB" sz="1400" b="1" dirty="0">
                <a:solidFill>
                  <a:schemeClr val="tx1">
                    <a:lumMod val="95000"/>
                    <a:lumOff val="5000"/>
                  </a:schemeClr>
                </a:solidFill>
              </a:rPr>
              <a:t>Body image, self-perception, self-esteem, mental health</a:t>
            </a:r>
          </a:p>
          <a:p>
            <a:pPr>
              <a:lnSpc>
                <a:spcPct val="150000"/>
              </a:lnSpc>
            </a:pPr>
            <a:r>
              <a:rPr lang="en-GB" sz="1400" b="1" dirty="0">
                <a:solidFill>
                  <a:schemeClr val="tx1">
                    <a:lumMod val="95000"/>
                    <a:lumOff val="5000"/>
                  </a:schemeClr>
                </a:solidFill>
              </a:rPr>
              <a:t>Generation Z, teenagers, adolescents, youth</a:t>
            </a:r>
          </a:p>
        </p:txBody>
      </p:sp>
      <p:pic>
        <p:nvPicPr>
          <p:cNvPr id="1026" name="Picture 2" descr="Best Keyword Research Strategy Using Free Tools | VitalStorm">
            <a:extLst>
              <a:ext uri="{FF2B5EF4-FFF2-40B4-BE49-F238E27FC236}">
                <a16:creationId xmlns:a16="http://schemas.microsoft.com/office/drawing/2014/main" id="{2F20B094-E702-0A63-F8E3-818F172CE4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7053" y="937330"/>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بحث في الكلمات المفتاحية ! كيف تختار العنوان المناسب | عالم التقنية">
            <a:extLst>
              <a:ext uri="{FF2B5EF4-FFF2-40B4-BE49-F238E27FC236}">
                <a16:creationId xmlns:a16="http://schemas.microsoft.com/office/drawing/2014/main" id="{7F1E9848-FA56-F851-5DE3-0802A1B3216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53015" y="2811876"/>
            <a:ext cx="3048000" cy="149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398313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589072"/>
          </a:xfrm>
          <a:prstGeom prst="rect">
            <a:avLst/>
          </a:prstGeom>
          <a:noFill/>
        </p:spPr>
        <p:txBody>
          <a:bodyPr wrap="square">
            <a:spAutoFit/>
          </a:bodyPr>
          <a:lstStyle/>
          <a:p>
            <a:pPr algn="ctr">
              <a:lnSpc>
                <a:spcPct val="150000"/>
              </a:lnSpc>
            </a:pPr>
            <a:r>
              <a:rPr lang="en-GB" sz="2400" b="1" dirty="0">
                <a:solidFill>
                  <a:schemeClr val="bg1"/>
                </a:solidFill>
              </a:rPr>
              <a:t>Search for relevant sources</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25942" y="1609953"/>
            <a:ext cx="7743322" cy="3922612"/>
          </a:xfrm>
          <a:prstGeom prst="rect">
            <a:avLst/>
          </a:prstGeom>
          <a:noFill/>
        </p:spPr>
        <p:txBody>
          <a:bodyPr wrap="square">
            <a:spAutoFit/>
          </a:bodyPr>
          <a:lstStyle/>
          <a:p>
            <a:pPr>
              <a:lnSpc>
                <a:spcPct val="150000"/>
              </a:lnSpc>
            </a:pPr>
            <a:r>
              <a:rPr lang="en-GB" sz="2400" b="1" dirty="0">
                <a:solidFill>
                  <a:schemeClr val="tx1">
                    <a:lumMod val="95000"/>
                    <a:lumOff val="5000"/>
                  </a:schemeClr>
                </a:solidFill>
              </a:rPr>
              <a:t>Use your keywords to begin searching for sources. Some useful databases to search for journals and articles include:</a:t>
            </a:r>
          </a:p>
          <a:p>
            <a:pPr marL="285750" indent="-285750">
              <a:lnSpc>
                <a:spcPct val="150000"/>
              </a:lnSpc>
              <a:buFont typeface="Arial" panose="020B0604020202020204" pitchFamily="34" charset="0"/>
              <a:buChar char="•"/>
            </a:pPr>
            <a:r>
              <a:rPr lang="en-GB" sz="2000" b="1" dirty="0">
                <a:solidFill>
                  <a:srgbClr val="0A1F61"/>
                </a:solidFill>
              </a:rPr>
              <a:t>Your university’s library catalogue</a:t>
            </a:r>
          </a:p>
          <a:p>
            <a:pPr marL="285750" indent="-285750">
              <a:lnSpc>
                <a:spcPct val="150000"/>
              </a:lnSpc>
              <a:buFont typeface="Arial" panose="020B0604020202020204" pitchFamily="34" charset="0"/>
              <a:buChar char="•"/>
            </a:pPr>
            <a:r>
              <a:rPr lang="en-GB" sz="2000" b="1" dirty="0">
                <a:solidFill>
                  <a:srgbClr val="0A1F61"/>
                </a:solidFill>
              </a:rPr>
              <a:t>Google Scholar</a:t>
            </a:r>
          </a:p>
          <a:p>
            <a:pPr marL="285750" indent="-285750">
              <a:lnSpc>
                <a:spcPct val="150000"/>
              </a:lnSpc>
              <a:buFont typeface="Arial" panose="020B0604020202020204" pitchFamily="34" charset="0"/>
              <a:buChar char="•"/>
            </a:pPr>
            <a:r>
              <a:rPr lang="en-GB" sz="2000" b="1" dirty="0">
                <a:solidFill>
                  <a:srgbClr val="0A1F61"/>
                </a:solidFill>
              </a:rPr>
              <a:t>ResearchGate</a:t>
            </a:r>
          </a:p>
          <a:p>
            <a:pPr marL="285750" indent="-285750">
              <a:lnSpc>
                <a:spcPct val="150000"/>
              </a:lnSpc>
              <a:buFont typeface="Arial" panose="020B0604020202020204" pitchFamily="34" charset="0"/>
              <a:buChar char="•"/>
            </a:pPr>
            <a:r>
              <a:rPr lang="en-GB" sz="2000" b="1" dirty="0">
                <a:solidFill>
                  <a:srgbClr val="0A1F61"/>
                </a:solidFill>
              </a:rPr>
              <a:t>JSTOR</a:t>
            </a:r>
          </a:p>
          <a:p>
            <a:pPr marL="285750" indent="-285750">
              <a:lnSpc>
                <a:spcPct val="150000"/>
              </a:lnSpc>
              <a:buFont typeface="Arial" panose="020B0604020202020204" pitchFamily="34" charset="0"/>
              <a:buChar char="•"/>
            </a:pPr>
            <a:r>
              <a:rPr lang="en-GB" sz="2000" b="1" dirty="0">
                <a:solidFill>
                  <a:srgbClr val="0A1F61"/>
                </a:solidFill>
              </a:rPr>
              <a:t>EBSCO</a:t>
            </a:r>
          </a:p>
          <a:p>
            <a:pPr marL="285750" indent="-285750">
              <a:lnSpc>
                <a:spcPct val="150000"/>
              </a:lnSpc>
              <a:buFont typeface="Arial" panose="020B0604020202020204" pitchFamily="34" charset="0"/>
              <a:buChar char="•"/>
            </a:pPr>
            <a:r>
              <a:rPr lang="en-GB" sz="2000" b="1" dirty="0">
                <a:solidFill>
                  <a:srgbClr val="0A1F61"/>
                </a:solidFill>
              </a:rPr>
              <a:t>SAGE Journals</a:t>
            </a:r>
          </a:p>
        </p:txBody>
      </p:sp>
      <p:pic>
        <p:nvPicPr>
          <p:cNvPr id="3074" name="Picture 2" descr="Google Scholar search tips">
            <a:extLst>
              <a:ext uri="{FF2B5EF4-FFF2-40B4-BE49-F238E27FC236}">
                <a16:creationId xmlns:a16="http://schemas.microsoft.com/office/drawing/2014/main" id="{EA5579C7-1017-BE8E-B314-31C6966180D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52166" y="733350"/>
            <a:ext cx="2157413" cy="102892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searchGate - find and share research – Telegraph">
            <a:extLst>
              <a:ext uri="{FF2B5EF4-FFF2-40B4-BE49-F238E27FC236}">
                <a16:creationId xmlns:a16="http://schemas.microsoft.com/office/drawing/2014/main" id="{810FAE4E-BE6D-FECD-789B-F49D8406011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09481" y="1872842"/>
            <a:ext cx="2666151" cy="88188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Exploring Latinx History and Culture: JSTOR Ebooks | 365 McIlroy">
            <a:extLst>
              <a:ext uri="{FF2B5EF4-FFF2-40B4-BE49-F238E27FC236}">
                <a16:creationId xmlns:a16="http://schemas.microsoft.com/office/drawing/2014/main" id="{4FE7A718-A499-3D06-4054-C618EC0CFE5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53634" y="2846261"/>
            <a:ext cx="2823432" cy="103500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EBSCO - WiLS">
            <a:extLst>
              <a:ext uri="{FF2B5EF4-FFF2-40B4-BE49-F238E27FC236}">
                <a16:creationId xmlns:a16="http://schemas.microsoft.com/office/drawing/2014/main" id="{22597B22-7EDC-03C2-F782-3E68255D6F2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70925" y="4011739"/>
            <a:ext cx="2838449" cy="138827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Journals | SAGE Publications Inc">
            <a:extLst>
              <a:ext uri="{FF2B5EF4-FFF2-40B4-BE49-F238E27FC236}">
                <a16:creationId xmlns:a16="http://schemas.microsoft.com/office/drawing/2014/main" id="{6F8D5E7A-42A7-98BF-43E1-05B3ED38269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830367" y="5583091"/>
            <a:ext cx="2935947" cy="527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42708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589072"/>
          </a:xfrm>
          <a:prstGeom prst="rect">
            <a:avLst/>
          </a:prstGeom>
          <a:noFill/>
        </p:spPr>
        <p:txBody>
          <a:bodyPr wrap="square">
            <a:spAutoFit/>
          </a:bodyPr>
          <a:lstStyle/>
          <a:p>
            <a:pPr algn="ctr">
              <a:lnSpc>
                <a:spcPct val="150000"/>
              </a:lnSpc>
            </a:pPr>
            <a:r>
              <a:rPr lang="en-GB" sz="2400" b="1" dirty="0">
                <a:solidFill>
                  <a:schemeClr val="bg1"/>
                </a:solidFill>
              </a:rPr>
              <a:t>Search for relevant sources</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69047" y="1604131"/>
            <a:ext cx="7743322" cy="3460947"/>
          </a:xfrm>
          <a:prstGeom prst="rect">
            <a:avLst/>
          </a:prstGeom>
          <a:noFill/>
        </p:spPr>
        <p:txBody>
          <a:bodyPr wrap="square">
            <a:spAutoFit/>
          </a:bodyPr>
          <a:lstStyle/>
          <a:p>
            <a:pPr>
              <a:lnSpc>
                <a:spcPct val="150000"/>
              </a:lnSpc>
            </a:pPr>
            <a:r>
              <a:rPr lang="en-GB" sz="2400" b="1" dirty="0">
                <a:solidFill>
                  <a:schemeClr val="tx1">
                    <a:lumMod val="95000"/>
                    <a:lumOff val="5000"/>
                  </a:schemeClr>
                </a:solidFill>
              </a:rPr>
              <a:t>Use your keywords to begin searching for sources. Some useful databases to search for journals and articles include:</a:t>
            </a:r>
          </a:p>
          <a:p>
            <a:pPr marL="285750" indent="-285750">
              <a:lnSpc>
                <a:spcPct val="150000"/>
              </a:lnSpc>
              <a:buFont typeface="Arial" panose="020B0604020202020204" pitchFamily="34" charset="0"/>
              <a:buChar char="•"/>
            </a:pPr>
            <a:r>
              <a:rPr lang="en-GB" sz="2000" b="1" dirty="0">
                <a:solidFill>
                  <a:srgbClr val="0A1F61"/>
                </a:solidFill>
              </a:rPr>
              <a:t>Science Direct </a:t>
            </a:r>
          </a:p>
          <a:p>
            <a:pPr marL="285750" indent="-285750">
              <a:lnSpc>
                <a:spcPct val="150000"/>
              </a:lnSpc>
              <a:buFont typeface="Arial" panose="020B0604020202020204" pitchFamily="34" charset="0"/>
              <a:buChar char="•"/>
            </a:pPr>
            <a:r>
              <a:rPr lang="en-GB" sz="2000" b="1" dirty="0">
                <a:solidFill>
                  <a:srgbClr val="0A1F61"/>
                </a:solidFill>
              </a:rPr>
              <a:t>Elsevier journal</a:t>
            </a:r>
          </a:p>
          <a:p>
            <a:pPr marL="285750" indent="-285750">
              <a:lnSpc>
                <a:spcPct val="150000"/>
              </a:lnSpc>
              <a:buFont typeface="Arial" panose="020B0604020202020204" pitchFamily="34" charset="0"/>
              <a:buChar char="•"/>
            </a:pPr>
            <a:r>
              <a:rPr lang="en-GB" sz="2000" b="1" dirty="0">
                <a:solidFill>
                  <a:srgbClr val="0A1F61"/>
                </a:solidFill>
              </a:rPr>
              <a:t>Springer journal</a:t>
            </a:r>
          </a:p>
          <a:p>
            <a:pPr marL="285750" indent="-285750">
              <a:lnSpc>
                <a:spcPct val="150000"/>
              </a:lnSpc>
              <a:buFont typeface="Arial" panose="020B0604020202020204" pitchFamily="34" charset="0"/>
              <a:buChar char="•"/>
            </a:pPr>
            <a:r>
              <a:rPr lang="en-GB" sz="2000" b="1" dirty="0">
                <a:solidFill>
                  <a:srgbClr val="0A1F61"/>
                </a:solidFill>
              </a:rPr>
              <a:t>emerald</a:t>
            </a:r>
          </a:p>
          <a:p>
            <a:pPr marL="285750" indent="-285750">
              <a:lnSpc>
                <a:spcPct val="150000"/>
              </a:lnSpc>
              <a:buFont typeface="Arial" panose="020B0604020202020204" pitchFamily="34" charset="0"/>
              <a:buChar char="•"/>
            </a:pPr>
            <a:r>
              <a:rPr lang="en-GB" sz="2000" b="1" dirty="0">
                <a:solidFill>
                  <a:srgbClr val="0A1F61"/>
                </a:solidFill>
              </a:rPr>
              <a:t>Taylor and Francis</a:t>
            </a:r>
          </a:p>
        </p:txBody>
      </p:sp>
      <p:pic>
        <p:nvPicPr>
          <p:cNvPr id="2050" name="Picture 2" descr="Top 10 Journals by Taylor and Francis (and their templates)">
            <a:extLst>
              <a:ext uri="{FF2B5EF4-FFF2-40B4-BE49-F238E27FC236}">
                <a16:creationId xmlns:a16="http://schemas.microsoft.com/office/drawing/2014/main" id="{116E39A9-F73D-E485-A7BE-CFA40B8EEF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76071" y="5124618"/>
            <a:ext cx="2232171" cy="115930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cienceDirect – Online Teaching and Learning">
            <a:extLst>
              <a:ext uri="{FF2B5EF4-FFF2-40B4-BE49-F238E27FC236}">
                <a16:creationId xmlns:a16="http://schemas.microsoft.com/office/drawing/2014/main" id="{4BDD012A-C898-D12B-0350-05BC89D7CD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95691" y="962733"/>
            <a:ext cx="2412551" cy="102393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New publication agreement with Springer - IMISCOE">
            <a:extLst>
              <a:ext uri="{FF2B5EF4-FFF2-40B4-BE49-F238E27FC236}">
                <a16:creationId xmlns:a16="http://schemas.microsoft.com/office/drawing/2014/main" id="{3F8BA925-B34D-321E-9714-EFEF3055065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084930" y="3026690"/>
            <a:ext cx="2323311" cy="80461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Emerald - Scientific Publishing Knowledge Base">
            <a:extLst>
              <a:ext uri="{FF2B5EF4-FFF2-40B4-BE49-F238E27FC236}">
                <a16:creationId xmlns:a16="http://schemas.microsoft.com/office/drawing/2014/main" id="{EB54BC6F-9D15-7D4D-1A27-91421CFE075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196254" y="3914843"/>
            <a:ext cx="2211987" cy="115930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nsideTheBoards - Health Systems Science">
            <a:extLst>
              <a:ext uri="{FF2B5EF4-FFF2-40B4-BE49-F238E27FC236}">
                <a16:creationId xmlns:a16="http://schemas.microsoft.com/office/drawing/2014/main" id="{83173946-66C1-05A5-56F3-5799044A3E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950802" y="2069637"/>
            <a:ext cx="2548580" cy="804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83465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7" name="Picture 6">
            <a:extLst>
              <a:ext uri="{FF2B5EF4-FFF2-40B4-BE49-F238E27FC236}">
                <a16:creationId xmlns:a16="http://schemas.microsoft.com/office/drawing/2014/main" id="{DFE30F6A-7E8B-FEF8-B806-EF97899C404D}"/>
              </a:ext>
            </a:extLst>
          </p:cNvPr>
          <p:cNvPicPr>
            <a:picLocks noChangeAspect="1"/>
          </p:cNvPicPr>
          <p:nvPr/>
        </p:nvPicPr>
        <p:blipFill rotWithShape="1">
          <a:blip r:embed="rId8"/>
          <a:srcRect l="33048" t="21840" r="31574" b="63323"/>
          <a:stretch/>
        </p:blipFill>
        <p:spPr>
          <a:xfrm>
            <a:off x="2078534" y="1364155"/>
            <a:ext cx="4313435" cy="840667"/>
          </a:xfrm>
          <a:prstGeom prst="rect">
            <a:avLst/>
          </a:prstGeom>
        </p:spPr>
      </p:pic>
      <p:pic>
        <p:nvPicPr>
          <p:cNvPr id="18" name="Picture 17">
            <a:extLst>
              <a:ext uri="{FF2B5EF4-FFF2-40B4-BE49-F238E27FC236}">
                <a16:creationId xmlns:a16="http://schemas.microsoft.com/office/drawing/2014/main" id="{021D0A89-3E94-DDF0-A5E9-CACC872E3485}"/>
              </a:ext>
            </a:extLst>
          </p:cNvPr>
          <p:cNvPicPr>
            <a:picLocks noChangeAspect="1"/>
          </p:cNvPicPr>
          <p:nvPr/>
        </p:nvPicPr>
        <p:blipFill rotWithShape="1">
          <a:blip r:embed="rId9"/>
          <a:srcRect l="24330" t="36933" r="24456" b="21192"/>
          <a:stretch/>
        </p:blipFill>
        <p:spPr>
          <a:xfrm>
            <a:off x="959105" y="2414288"/>
            <a:ext cx="7119601" cy="2870366"/>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15431" y="1200924"/>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058607" y="50183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spTree>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1943052" y="528800"/>
            <a:ext cx="6228522" cy="830997"/>
          </a:xfrm>
          <a:prstGeom prst="rect">
            <a:avLst/>
          </a:prstGeom>
          <a:noFill/>
        </p:spPr>
        <p:txBody>
          <a:bodyPr wrap="square">
            <a:spAutoFit/>
          </a:bodyPr>
          <a:lstStyle/>
          <a:p>
            <a:br>
              <a:rPr lang="en-GB" sz="2400" dirty="0"/>
            </a:b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92C5FFC-2F08-DE59-ACCE-FAACD72788B8}"/>
              </a:ext>
            </a:extLst>
          </p:cNvPr>
          <p:cNvPicPr>
            <a:picLocks noChangeAspect="1"/>
          </p:cNvPicPr>
          <p:nvPr/>
        </p:nvPicPr>
        <p:blipFill rotWithShape="1">
          <a:blip r:embed="rId8"/>
          <a:srcRect l="23144" t="21724" r="24501" b="63871"/>
          <a:stretch/>
        </p:blipFill>
        <p:spPr>
          <a:xfrm>
            <a:off x="2058607" y="1369882"/>
            <a:ext cx="3876318" cy="689183"/>
          </a:xfrm>
          <a:prstGeom prst="rect">
            <a:avLst/>
          </a:prstGeom>
        </p:spPr>
      </p:pic>
      <p:pic>
        <p:nvPicPr>
          <p:cNvPr id="15" name="Picture 14">
            <a:extLst>
              <a:ext uri="{FF2B5EF4-FFF2-40B4-BE49-F238E27FC236}">
                <a16:creationId xmlns:a16="http://schemas.microsoft.com/office/drawing/2014/main" id="{C0592BC3-706D-C781-F669-FDD92674D7CB}"/>
              </a:ext>
            </a:extLst>
          </p:cNvPr>
          <p:cNvPicPr>
            <a:picLocks noChangeAspect="1"/>
          </p:cNvPicPr>
          <p:nvPr/>
        </p:nvPicPr>
        <p:blipFill rotWithShape="1">
          <a:blip r:embed="rId9"/>
          <a:srcRect l="24605" t="36354" r="25870" b="23902"/>
          <a:stretch/>
        </p:blipFill>
        <p:spPr>
          <a:xfrm>
            <a:off x="667306" y="2274535"/>
            <a:ext cx="6974456" cy="2724284"/>
          </a:xfrm>
          <a:prstGeom prst="rect">
            <a:avLst/>
          </a:prstGeom>
        </p:spPr>
      </p:pic>
      <p:pic>
        <p:nvPicPr>
          <p:cNvPr id="4098" name="Picture 2" descr="How to Write a Stellar Literature Review | Grammarly Blog">
            <a:extLst>
              <a:ext uri="{FF2B5EF4-FFF2-40B4-BE49-F238E27FC236}">
                <a16:creationId xmlns:a16="http://schemas.microsoft.com/office/drawing/2014/main" id="{1887DDDD-93A6-2200-58B0-B53ACDE49EA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93992" y="1398804"/>
            <a:ext cx="2933700" cy="18582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C854D49-649E-1F0A-2CB2-989EB4AA833F}"/>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2D66FC02-3F84-48F6-F47F-C3344A0E9EF9}"/>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4100" name="Picture 4" descr="Teldan - eJournals">
            <a:extLst>
              <a:ext uri="{FF2B5EF4-FFF2-40B4-BE49-F238E27FC236}">
                <a16:creationId xmlns:a16="http://schemas.microsoft.com/office/drawing/2014/main" id="{C82183A8-8743-E371-C961-C6C1BC70B82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59572" y="3374572"/>
            <a:ext cx="2868120" cy="116187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0F1FBCE-0717-0608-8E25-102789965F9E}"/>
              </a:ext>
            </a:extLst>
          </p:cNvPr>
          <p:cNvSpPr txBox="1"/>
          <p:nvPr/>
        </p:nvSpPr>
        <p:spPr>
          <a:xfrm>
            <a:off x="2058607" y="67026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spTree>
    <p:extLst>
      <p:ext uri="{BB962C8B-B14F-4D97-AF65-F5344CB8AC3E}">
        <p14:creationId xmlns:p14="http://schemas.microsoft.com/office/powerpoint/2010/main" val="4827609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24141" y="554566"/>
            <a:ext cx="3179850" cy="5748868"/>
          </a:xfrm>
          <a:prstGeom prst="rect">
            <a:avLst/>
          </a:prstGeom>
        </p:spPr>
      </p:pic>
      <p:pic>
        <p:nvPicPr>
          <p:cNvPr id="7" name="Picture 6">
            <a:extLst>
              <a:ext uri="{FF2B5EF4-FFF2-40B4-BE49-F238E27FC236}">
                <a16:creationId xmlns:a16="http://schemas.microsoft.com/office/drawing/2014/main" id="{49A3A670-FDEB-9444-D1AC-6D6F0AC34C0D}"/>
              </a:ext>
            </a:extLst>
          </p:cNvPr>
          <p:cNvPicPr>
            <a:picLocks noChangeAspect="1"/>
          </p:cNvPicPr>
          <p:nvPr/>
        </p:nvPicPr>
        <p:blipFill rotWithShape="1">
          <a:blip r:embed="rId8"/>
          <a:srcRect l="22664" t="21724" r="24500" b="64644"/>
          <a:stretch/>
        </p:blipFill>
        <p:spPr>
          <a:xfrm>
            <a:off x="2345076" y="1357322"/>
            <a:ext cx="3562302" cy="641891"/>
          </a:xfrm>
          <a:prstGeom prst="rect">
            <a:avLst/>
          </a:prstGeom>
        </p:spPr>
      </p:pic>
      <p:pic>
        <p:nvPicPr>
          <p:cNvPr id="15" name="Picture 14">
            <a:extLst>
              <a:ext uri="{FF2B5EF4-FFF2-40B4-BE49-F238E27FC236}">
                <a16:creationId xmlns:a16="http://schemas.microsoft.com/office/drawing/2014/main" id="{C0C4C8ED-1F30-53D7-C50E-AD4C2B36C4B3}"/>
              </a:ext>
            </a:extLst>
          </p:cNvPr>
          <p:cNvPicPr>
            <a:picLocks noChangeAspect="1"/>
          </p:cNvPicPr>
          <p:nvPr/>
        </p:nvPicPr>
        <p:blipFill rotWithShape="1">
          <a:blip r:embed="rId8"/>
          <a:srcRect l="24605" t="36354" r="28574" b="19005"/>
          <a:stretch/>
        </p:blipFill>
        <p:spPr>
          <a:xfrm>
            <a:off x="651740" y="2016710"/>
            <a:ext cx="7608351" cy="3059994"/>
          </a:xfrm>
          <a:prstGeom prst="rect">
            <a:avLst/>
          </a:prstGeom>
        </p:spPr>
      </p:pic>
      <p:sp>
        <p:nvSpPr>
          <p:cNvPr id="6" name="TextBox 5">
            <a:extLst>
              <a:ext uri="{FF2B5EF4-FFF2-40B4-BE49-F238E27FC236}">
                <a16:creationId xmlns:a16="http://schemas.microsoft.com/office/drawing/2014/main" id="{B37B5C90-D3DA-5198-C432-2AF57FFE9FE5}"/>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80BF2B1D-19EC-FD87-D946-1169B230F87D}"/>
              </a:ext>
            </a:extLst>
          </p:cNvPr>
          <p:cNvSpPr txBox="1"/>
          <p:nvPr/>
        </p:nvSpPr>
        <p:spPr>
          <a:xfrm>
            <a:off x="2058607" y="67026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pic>
        <p:nvPicPr>
          <p:cNvPr id="20484" name="Picture 4" descr="Anatomy of a Scientific Article | Ask A Biologist">
            <a:extLst>
              <a:ext uri="{FF2B5EF4-FFF2-40B4-BE49-F238E27FC236}">
                <a16:creationId xmlns:a16="http://schemas.microsoft.com/office/drawing/2014/main" id="{75F0B845-B587-5DD4-A4B3-0FCAEFD1FCD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71492" y="1026566"/>
            <a:ext cx="3446337" cy="2012726"/>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How to Read a Scientific Paper” and “Case Study: Reading a Plant Physiology  article” | Plant Science Today">
            <a:extLst>
              <a:ext uri="{FF2B5EF4-FFF2-40B4-BE49-F238E27FC236}">
                <a16:creationId xmlns:a16="http://schemas.microsoft.com/office/drawing/2014/main" id="{4BB0E5A9-4756-CB63-DED7-A5EEE744E759}"/>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926286" y="3118885"/>
            <a:ext cx="2840927" cy="3114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5590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5431" y="120092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iterature Review PowerPoint 4 Sections - SlideModel">
            <a:extLst>
              <a:ext uri="{FF2B5EF4-FFF2-40B4-BE49-F238E27FC236}">
                <a16:creationId xmlns:a16="http://schemas.microsoft.com/office/drawing/2014/main" id="{84F703BF-F719-FFBB-9AFC-1D1CDFE408CF}"/>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r="6140" b="13018"/>
          <a:stretch/>
        </p:blipFill>
        <p:spPr bwMode="auto">
          <a:xfrm>
            <a:off x="130615" y="1650629"/>
            <a:ext cx="7959803" cy="41492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A25745-F32C-BC1C-D8F7-2592A8AB5EFC}"/>
              </a:ext>
            </a:extLst>
          </p:cNvPr>
          <p:cNvSpPr txBox="1"/>
          <p:nvPr/>
        </p:nvSpPr>
        <p:spPr>
          <a:xfrm>
            <a:off x="2325904" y="420308"/>
            <a:ext cx="4616824" cy="523220"/>
          </a:xfrm>
          <a:prstGeom prst="rect">
            <a:avLst/>
          </a:prstGeom>
          <a:noFill/>
        </p:spPr>
        <p:txBody>
          <a:bodyPr wrap="square">
            <a:spAutoFit/>
          </a:bodyPr>
          <a:lstStyle/>
          <a:p>
            <a:pPr algn="ctr"/>
            <a:r>
              <a:rPr lang="en-US" sz="2800" b="1" i="0" dirty="0">
                <a:solidFill>
                  <a:schemeClr val="bg1"/>
                </a:solidFill>
                <a:effectLst/>
                <a:latin typeface="Roboto" panose="02000000000000000000" pitchFamily="2" charset="0"/>
              </a:rPr>
              <a:t>literature review</a:t>
            </a:r>
          </a:p>
        </p:txBody>
      </p:sp>
      <p:sp>
        <p:nvSpPr>
          <p:cNvPr id="11" name="TextBox 10">
            <a:extLst>
              <a:ext uri="{FF2B5EF4-FFF2-40B4-BE49-F238E27FC236}">
                <a16:creationId xmlns:a16="http://schemas.microsoft.com/office/drawing/2014/main" id="{858DCEAC-6E6D-9174-3ABE-0E5E6C8875AA}"/>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38013219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3369" y="463930"/>
            <a:ext cx="3924591" cy="646331"/>
          </a:xfrm>
          <a:prstGeom prst="rect">
            <a:avLst/>
          </a:prstGeom>
          <a:noFill/>
        </p:spPr>
        <p:txBody>
          <a:bodyPr wrap="square" rtlCol="0">
            <a:spAutoFit/>
          </a:bodyPr>
          <a:lstStyle/>
          <a:p>
            <a:pPr algn="ctr"/>
            <a:r>
              <a:rPr lang="en-US" b="1" i="0" dirty="0">
                <a:solidFill>
                  <a:schemeClr val="bg1"/>
                </a:solidFill>
                <a:effectLst/>
                <a:latin typeface="Roboto" panose="02000000000000000000" pitchFamily="2" charset="0"/>
              </a:rPr>
              <a:t>Strategies for writing the literature review</a:t>
            </a:r>
          </a:p>
        </p:txBody>
      </p:sp>
      <p:pic>
        <p:nvPicPr>
          <p:cNvPr id="5" name="Picture 4">
            <a:extLst>
              <a:ext uri="{FF2B5EF4-FFF2-40B4-BE49-F238E27FC236}">
                <a16:creationId xmlns:a16="http://schemas.microsoft.com/office/drawing/2014/main" id="{85B513DA-F46A-B261-2D5A-69C18440673D}"/>
              </a:ext>
            </a:extLst>
          </p:cNvPr>
          <p:cNvPicPr>
            <a:picLocks noChangeAspect="1"/>
          </p:cNvPicPr>
          <p:nvPr/>
        </p:nvPicPr>
        <p:blipFill>
          <a:blip r:embed="rId6"/>
          <a:stretch>
            <a:fillRect/>
          </a:stretch>
        </p:blipFill>
        <p:spPr>
          <a:xfrm>
            <a:off x="8986532" y="200376"/>
            <a:ext cx="3119743" cy="5748868"/>
          </a:xfrm>
          <a:prstGeom prst="rect">
            <a:avLst/>
          </a:prstGeom>
        </p:spPr>
      </p:pic>
      <p:pic>
        <p:nvPicPr>
          <p:cNvPr id="6" name="Picture 8" descr="My Market Research Methods | Your Hub for Market Research Lessons and  Resources">
            <a:extLst>
              <a:ext uri="{FF2B5EF4-FFF2-40B4-BE49-F238E27FC236}">
                <a16:creationId xmlns:a16="http://schemas.microsoft.com/office/drawing/2014/main" id="{4037C0A5-E7C1-DAB0-59F7-268ECE86EEF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65788" y="817562"/>
            <a:ext cx="2947530" cy="389195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E722129-6142-F7E0-9AC0-B82914D87A1D}"/>
              </a:ext>
            </a:extLst>
          </p:cNvPr>
          <p:cNvSpPr txBox="1"/>
          <p:nvPr/>
        </p:nvSpPr>
        <p:spPr>
          <a:xfrm>
            <a:off x="139104" y="178666"/>
            <a:ext cx="1866124" cy="369332"/>
          </a:xfrm>
          <a:prstGeom prst="rect">
            <a:avLst/>
          </a:prstGeom>
          <a:noFill/>
        </p:spPr>
        <p:txBody>
          <a:bodyPr wrap="square">
            <a:spAutoFit/>
          </a:bodyPr>
          <a:lstStyle/>
          <a:p>
            <a:pPr algn="ctr"/>
            <a:r>
              <a:rPr lang="en-GB" b="1" dirty="0">
                <a:solidFill>
                  <a:schemeClr val="bg1"/>
                </a:solidFill>
                <a:latin typeface="Roboto" panose="02000000000000000000" pitchFamily="2" charset="0"/>
              </a:rPr>
              <a:t>Lecture 3</a:t>
            </a:r>
            <a:endParaRPr lang="en-US" b="1" i="0" dirty="0">
              <a:solidFill>
                <a:schemeClr val="bg1"/>
              </a:solidFill>
              <a:effectLst/>
              <a:latin typeface="Roboto" panose="02000000000000000000" pitchFamily="2" charset="0"/>
            </a:endParaRPr>
          </a:p>
        </p:txBody>
      </p:sp>
      <p:pic>
        <p:nvPicPr>
          <p:cNvPr id="12290" name="Picture 2" descr="What is a literature review? - Write a literature review - LibGuides at  Dundalk Institute of Technology">
            <a:extLst>
              <a:ext uri="{FF2B5EF4-FFF2-40B4-BE49-F238E27FC236}">
                <a16:creationId xmlns:a16="http://schemas.microsoft.com/office/drawing/2014/main" id="{ABC556B7-3CC1-B323-E366-8837EAF8C7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66358" y="1523160"/>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5590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66164" y="1184366"/>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A25745-F32C-BC1C-D8F7-2592A8AB5EFC}"/>
              </a:ext>
            </a:extLst>
          </p:cNvPr>
          <p:cNvSpPr txBox="1"/>
          <p:nvPr/>
        </p:nvSpPr>
        <p:spPr>
          <a:xfrm>
            <a:off x="2325903" y="420308"/>
            <a:ext cx="4858667" cy="461665"/>
          </a:xfrm>
          <a:prstGeom prst="rect">
            <a:avLst/>
          </a:prstGeom>
          <a:noFill/>
        </p:spPr>
        <p:txBody>
          <a:bodyPr wrap="square">
            <a:spAutoFit/>
          </a:bodyPr>
          <a:lstStyle/>
          <a:p>
            <a:pPr algn="ctr"/>
            <a:r>
              <a:rPr lang="en-US" sz="2400" b="1" i="0" dirty="0">
                <a:solidFill>
                  <a:schemeClr val="bg1"/>
                </a:solidFill>
                <a:effectLst/>
                <a:latin typeface="Roboto" panose="02000000000000000000" pitchFamily="2" charset="0"/>
              </a:rPr>
              <a:t>How to Write a literature review?</a:t>
            </a:r>
          </a:p>
        </p:txBody>
      </p:sp>
      <p:sp>
        <p:nvSpPr>
          <p:cNvPr id="11" name="TextBox 10">
            <a:extLst>
              <a:ext uri="{FF2B5EF4-FFF2-40B4-BE49-F238E27FC236}">
                <a16:creationId xmlns:a16="http://schemas.microsoft.com/office/drawing/2014/main" id="{858DCEAC-6E6D-9174-3ABE-0E5E6C8875AA}"/>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15" name="Picture 14" descr="Graphical user interface&#10;&#10;Description automatically generated with medium confidence">
            <a:extLst>
              <a:ext uri="{FF2B5EF4-FFF2-40B4-BE49-F238E27FC236}">
                <a16:creationId xmlns:a16="http://schemas.microsoft.com/office/drawing/2014/main" id="{98C94696-B9B1-6575-41F8-BFAD30FCA32E}"/>
              </a:ext>
            </a:extLst>
          </p:cNvPr>
          <p:cNvPicPr>
            <a:picLocks noChangeAspect="1"/>
          </p:cNvPicPr>
          <p:nvPr/>
        </p:nvPicPr>
        <p:blipFill rotWithShape="1">
          <a:blip r:embed="rId9">
            <a:extLst>
              <a:ext uri="{28A0092B-C50C-407E-A947-70E740481C1C}">
                <a14:useLocalDpi xmlns:a14="http://schemas.microsoft.com/office/drawing/2010/main" val="0"/>
              </a:ext>
            </a:extLst>
          </a:blip>
          <a:srcRect b="12913"/>
          <a:stretch/>
        </p:blipFill>
        <p:spPr>
          <a:xfrm>
            <a:off x="328755" y="1877172"/>
            <a:ext cx="7761663" cy="3298818"/>
          </a:xfrm>
          <a:prstGeom prst="rect">
            <a:avLst/>
          </a:prstGeom>
        </p:spPr>
      </p:pic>
    </p:spTree>
    <p:extLst>
      <p:ext uri="{BB962C8B-B14F-4D97-AF65-F5344CB8AC3E}">
        <p14:creationId xmlns:p14="http://schemas.microsoft.com/office/powerpoint/2010/main" val="7616815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8331450" cy="3416320"/>
          </a:xfrm>
          <a:prstGeom prst="rect">
            <a:avLst/>
          </a:prstGeom>
          <a:noFill/>
        </p:spPr>
        <p:txBody>
          <a:bodyPr wrap="square">
            <a:spAutoFit/>
          </a:bodyPr>
          <a:lstStyle/>
          <a:p>
            <a:r>
              <a:rPr lang="en-GB" sz="2400" dirty="0"/>
              <a:t>You likely won’t be able to read absolutely everything that has been written on your topic, so it will be necessary to evaluate which sources are most relevant to your research question.</a:t>
            </a:r>
          </a:p>
          <a:p>
            <a:endParaRPr lang="en-GB" sz="2400" dirty="0"/>
          </a:p>
          <a:p>
            <a:r>
              <a:rPr lang="en-GB" sz="2400" dirty="0"/>
              <a:t>For each publication, ask yourself:</a:t>
            </a:r>
          </a:p>
          <a:p>
            <a:endParaRPr lang="en-GB" sz="2400" dirty="0"/>
          </a:p>
          <a:p>
            <a:r>
              <a:rPr lang="en-GB" sz="2400" dirty="0"/>
              <a:t>What question or problem is the author addressing?</a:t>
            </a:r>
          </a:p>
          <a:p>
            <a:r>
              <a:rPr lang="en-GB" sz="2400" dirty="0"/>
              <a:t>What are the key concepts and how are they defined?</a:t>
            </a:r>
          </a:p>
          <a:p>
            <a:r>
              <a:rPr lang="en-GB" sz="2400" dirty="0"/>
              <a:t>What are the key theories, models, and methods?</a:t>
            </a:r>
          </a:p>
        </p:txBody>
      </p:sp>
      <p:pic>
        <p:nvPicPr>
          <p:cNvPr id="4098" name="Picture 2" descr="literature-review">
            <a:extLst>
              <a:ext uri="{FF2B5EF4-FFF2-40B4-BE49-F238E27FC236}">
                <a16:creationId xmlns:a16="http://schemas.microsoft.com/office/drawing/2014/main" id="{BBC6D353-03E6-2006-B6BE-EC653DA128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1237896"/>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45574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913059"/>
          </a:xfrm>
          <a:prstGeom prst="rect">
            <a:avLst/>
          </a:prstGeom>
          <a:noFill/>
        </p:spPr>
        <p:txBody>
          <a:bodyPr wrap="square">
            <a:spAutoFit/>
          </a:bodyPr>
          <a:lstStyle/>
          <a:p>
            <a:pPr algn="just">
              <a:lnSpc>
                <a:spcPct val="150000"/>
              </a:lnSpc>
            </a:pPr>
            <a:r>
              <a:rPr lang="en-GB" sz="2400" dirty="0"/>
              <a:t>What are the results and conclusions of the study?</a:t>
            </a:r>
          </a:p>
          <a:p>
            <a:pPr algn="just">
              <a:lnSpc>
                <a:spcPct val="150000"/>
              </a:lnSpc>
            </a:pPr>
            <a:r>
              <a:rPr lang="en-GB" sz="2400" dirty="0"/>
              <a:t>How does the publication relate to other literature in the field? Does it confirm, add to, or challenge established knowledge?</a:t>
            </a:r>
          </a:p>
          <a:p>
            <a:pPr algn="just">
              <a:lnSpc>
                <a:spcPct val="150000"/>
              </a:lnSpc>
            </a:pPr>
            <a:r>
              <a:rPr lang="en-GB" sz="2400" dirty="0"/>
              <a:t>What are the strengths and weaknesses of the research?</a:t>
            </a:r>
          </a:p>
          <a:p>
            <a:pPr algn="just">
              <a:lnSpc>
                <a:spcPct val="150000"/>
              </a:lnSpc>
            </a:pPr>
            <a:r>
              <a:rPr lang="en-GB" sz="2400" dirty="0"/>
              <a:t>Make sure the sources you use are credible and make sure you read any landmark studies and major theories in your field of research.</a:t>
            </a:r>
          </a:p>
        </p:txBody>
      </p:sp>
      <p:pic>
        <p:nvPicPr>
          <p:cNvPr id="5122" name="Picture 2" descr="Evaluating Sources (Library Learning Commons)">
            <a:extLst>
              <a:ext uri="{FF2B5EF4-FFF2-40B4-BE49-F238E27FC236}">
                <a16:creationId xmlns:a16="http://schemas.microsoft.com/office/drawing/2014/main" id="{79204B0B-127C-F7F0-4F0D-13A8E358D5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8185" y="1338047"/>
            <a:ext cx="2628900"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05013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39769"/>
          </a:xfrm>
          <a:prstGeom prst="rect">
            <a:avLst/>
          </a:prstGeom>
          <a:noFill/>
        </p:spPr>
        <p:txBody>
          <a:bodyPr wrap="square">
            <a:spAutoFit/>
          </a:bodyPr>
          <a:lstStyle/>
          <a:p>
            <a:pPr algn="ctr">
              <a:lnSpc>
                <a:spcPct val="150000"/>
              </a:lnSpc>
            </a:pPr>
            <a:r>
              <a:rPr lang="en-GB" sz="2000" b="1" dirty="0">
                <a:highlight>
                  <a:srgbClr val="FFFF00"/>
                </a:highlight>
              </a:rPr>
              <a:t>Take notes and cite your sources</a:t>
            </a:r>
          </a:p>
          <a:p>
            <a:pPr algn="just">
              <a:lnSpc>
                <a:spcPct val="150000"/>
              </a:lnSpc>
            </a:pPr>
            <a:endParaRPr lang="en-GB" sz="1600" dirty="0"/>
          </a:p>
          <a:p>
            <a:pPr algn="just">
              <a:lnSpc>
                <a:spcPct val="150000"/>
              </a:lnSpc>
            </a:pPr>
            <a:r>
              <a:rPr lang="en-GB" sz="1600" dirty="0"/>
              <a:t>As you read, you should also begin the writing process.</a:t>
            </a:r>
          </a:p>
          <a:p>
            <a:pPr algn="just">
              <a:lnSpc>
                <a:spcPct val="150000"/>
              </a:lnSpc>
            </a:pPr>
            <a:endParaRPr lang="en-GB" sz="1600" dirty="0"/>
          </a:p>
          <a:p>
            <a:pPr algn="just">
              <a:lnSpc>
                <a:spcPct val="150000"/>
              </a:lnSpc>
            </a:pPr>
            <a:r>
              <a:rPr lang="en-GB" sz="1600" dirty="0"/>
              <a:t>Take notes that you can later incorporate into the text of your literature review.</a:t>
            </a:r>
          </a:p>
          <a:p>
            <a:pPr algn="just">
              <a:lnSpc>
                <a:spcPct val="150000"/>
              </a:lnSpc>
            </a:pPr>
            <a:endParaRPr lang="en-GB" sz="1600" dirty="0"/>
          </a:p>
          <a:p>
            <a:pPr algn="just">
              <a:lnSpc>
                <a:spcPct val="150000"/>
              </a:lnSpc>
            </a:pPr>
            <a:r>
              <a:rPr lang="en-GB" sz="1600" dirty="0"/>
              <a:t>It is important to keep track of your sources with citations to avoid plagiarism. </a:t>
            </a:r>
          </a:p>
          <a:p>
            <a:pPr algn="just">
              <a:lnSpc>
                <a:spcPct val="150000"/>
              </a:lnSpc>
            </a:pPr>
            <a:r>
              <a:rPr lang="en-GB" sz="1600" dirty="0"/>
              <a:t>It can be helpful to make an annotated bibliography, where you compile full citation information and write a paragraph of summary and analysis for each source. This helps you remember what you read and saves time later in the process.</a:t>
            </a:r>
          </a:p>
        </p:txBody>
      </p:sp>
      <p:pic>
        <p:nvPicPr>
          <p:cNvPr id="6148" name="Picture 4" descr="Take Notes Remember Meeting Lecture Reminder Important Information Stock  Photo, Picture And Royalty Free Image. Image 55784839.">
            <a:extLst>
              <a:ext uri="{FF2B5EF4-FFF2-40B4-BE49-F238E27FC236}">
                <a16:creationId xmlns:a16="http://schemas.microsoft.com/office/drawing/2014/main" id="{49548181-DC71-2A36-86D3-43CE4BB6096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8679" y="1361859"/>
            <a:ext cx="2884606" cy="1978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074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64871"/>
          </a:xfrm>
          <a:prstGeom prst="rect">
            <a:avLst/>
          </a:prstGeom>
          <a:noFill/>
        </p:spPr>
        <p:txBody>
          <a:bodyPr wrap="square">
            <a:spAutoFit/>
          </a:bodyPr>
          <a:lstStyle/>
          <a:p>
            <a:pPr>
              <a:lnSpc>
                <a:spcPct val="150000"/>
              </a:lnSpc>
            </a:pPr>
            <a:r>
              <a:rPr lang="en-GB" b="1" dirty="0">
                <a:solidFill>
                  <a:schemeClr val="bg1"/>
                </a:solidFill>
              </a:rPr>
              <a:t>Step 3 – Identify themes, debates, and gaps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936912"/>
          </a:xfrm>
          <a:prstGeom prst="rect">
            <a:avLst/>
          </a:prstGeom>
          <a:noFill/>
        </p:spPr>
        <p:txBody>
          <a:bodyPr wrap="square">
            <a:spAutoFit/>
          </a:bodyPr>
          <a:lstStyle/>
          <a:p>
            <a:pPr>
              <a:lnSpc>
                <a:spcPct val="150000"/>
              </a:lnSpc>
            </a:pPr>
            <a:r>
              <a:rPr lang="en-GB" sz="1400" b="1" dirty="0"/>
              <a:t>To begin organizing your literature review’s argument and structure, be sure you understand the connections and relationships between the sources you’ve read. Based on your reading and notes, you can look for:</a:t>
            </a:r>
          </a:p>
          <a:p>
            <a:pPr marL="285750" indent="-285750">
              <a:lnSpc>
                <a:spcPct val="150000"/>
              </a:lnSpc>
              <a:buFont typeface="Arial" panose="020B0604020202020204" pitchFamily="34" charset="0"/>
              <a:buChar char="•"/>
            </a:pPr>
            <a:r>
              <a:rPr lang="en-GB" sz="1400" b="1" dirty="0">
                <a:highlight>
                  <a:srgbClr val="FFFF00"/>
                </a:highlight>
              </a:rPr>
              <a:t>Trends and patterns </a:t>
            </a:r>
            <a:r>
              <a:rPr lang="en-GB" sz="1400" b="1" dirty="0"/>
              <a:t>(in theory, method or results): do certain approaches become more or less popular over time?</a:t>
            </a:r>
          </a:p>
          <a:p>
            <a:pPr marL="285750" indent="-285750">
              <a:lnSpc>
                <a:spcPct val="150000"/>
              </a:lnSpc>
              <a:buFont typeface="Arial" panose="020B0604020202020204" pitchFamily="34" charset="0"/>
              <a:buChar char="•"/>
            </a:pPr>
            <a:r>
              <a:rPr lang="en-GB" sz="1400" b="1" dirty="0">
                <a:highlight>
                  <a:srgbClr val="FFFF00"/>
                </a:highlight>
              </a:rPr>
              <a:t>Themes</a:t>
            </a:r>
            <a:r>
              <a:rPr lang="en-GB" sz="1400" b="1" dirty="0"/>
              <a:t>: what questions or concepts recur across the literature?</a:t>
            </a:r>
          </a:p>
          <a:p>
            <a:pPr marL="285750" indent="-285750">
              <a:lnSpc>
                <a:spcPct val="150000"/>
              </a:lnSpc>
              <a:buFont typeface="Arial" panose="020B0604020202020204" pitchFamily="34" charset="0"/>
              <a:buChar char="•"/>
            </a:pPr>
            <a:r>
              <a:rPr lang="en-GB" sz="1400" b="1" dirty="0">
                <a:highlight>
                  <a:srgbClr val="FFFF00"/>
                </a:highlight>
              </a:rPr>
              <a:t>Debates, conflicts and contradictions: </a:t>
            </a:r>
            <a:r>
              <a:rPr lang="en-GB" sz="1400" b="1" dirty="0"/>
              <a:t>where do sources disagree?</a:t>
            </a:r>
          </a:p>
          <a:p>
            <a:pPr marL="285750" indent="-285750">
              <a:lnSpc>
                <a:spcPct val="150000"/>
              </a:lnSpc>
              <a:buFont typeface="Arial" panose="020B0604020202020204" pitchFamily="34" charset="0"/>
              <a:buChar char="•"/>
            </a:pPr>
            <a:r>
              <a:rPr lang="en-GB" sz="1400" b="1" dirty="0">
                <a:highlight>
                  <a:srgbClr val="FFFF00"/>
                </a:highlight>
              </a:rPr>
              <a:t>Pivotal publications: </a:t>
            </a:r>
            <a:r>
              <a:rPr lang="en-GB" sz="1400" b="1" dirty="0"/>
              <a:t>are there any influential theories or studies that changed the direction of the field?</a:t>
            </a:r>
          </a:p>
          <a:p>
            <a:pPr marL="285750" indent="-285750">
              <a:lnSpc>
                <a:spcPct val="150000"/>
              </a:lnSpc>
              <a:buFont typeface="Arial" panose="020B0604020202020204" pitchFamily="34" charset="0"/>
              <a:buChar char="•"/>
            </a:pPr>
            <a:r>
              <a:rPr lang="en-GB" sz="1400" b="1" dirty="0">
                <a:highlight>
                  <a:srgbClr val="FFFF00"/>
                </a:highlight>
              </a:rPr>
              <a:t>Gaps: </a:t>
            </a:r>
            <a:r>
              <a:rPr lang="en-GB" sz="1400" b="1" dirty="0"/>
              <a:t>what is missing from the literature? Are there weaknesses that need to be addressed?</a:t>
            </a:r>
          </a:p>
          <a:p>
            <a:pPr>
              <a:lnSpc>
                <a:spcPct val="150000"/>
              </a:lnSpc>
            </a:pPr>
            <a:r>
              <a:rPr lang="en-GB" sz="1400" b="1" dirty="0"/>
              <a:t>This step will help you work out the structure of your literature review and (if applicable) show how your own research will contribute to existing knowledge.</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13844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64871"/>
          </a:xfrm>
          <a:prstGeom prst="rect">
            <a:avLst/>
          </a:prstGeom>
          <a:noFill/>
        </p:spPr>
        <p:txBody>
          <a:bodyPr wrap="square">
            <a:spAutoFit/>
          </a:bodyPr>
          <a:lstStyle/>
          <a:p>
            <a:pPr>
              <a:lnSpc>
                <a:spcPct val="150000"/>
              </a:lnSpc>
            </a:pPr>
            <a:r>
              <a:rPr lang="en-GB" b="1" dirty="0">
                <a:solidFill>
                  <a:schemeClr val="bg1"/>
                </a:solidFill>
              </a:rPr>
              <a:t>Step 3 – Identify themes, debates, and gaps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373359"/>
          </a:xfrm>
          <a:prstGeom prst="rect">
            <a:avLst/>
          </a:prstGeom>
          <a:noFill/>
        </p:spPr>
        <p:txBody>
          <a:bodyPr wrap="square">
            <a:spAutoFit/>
          </a:bodyPr>
          <a:lstStyle/>
          <a:p>
            <a:pPr>
              <a:lnSpc>
                <a:spcPct val="150000"/>
              </a:lnSpc>
            </a:pPr>
            <a:r>
              <a:rPr lang="en-GB" b="1" dirty="0">
                <a:highlight>
                  <a:srgbClr val="FFFF00"/>
                </a:highlight>
              </a:rPr>
              <a:t>Example of trends and gaps</a:t>
            </a:r>
          </a:p>
          <a:p>
            <a:pPr>
              <a:lnSpc>
                <a:spcPct val="150000"/>
              </a:lnSpc>
            </a:pPr>
            <a:endParaRPr lang="en-GB" b="1" dirty="0"/>
          </a:p>
          <a:p>
            <a:pPr>
              <a:lnSpc>
                <a:spcPct val="150000"/>
              </a:lnSpc>
            </a:pPr>
            <a:r>
              <a:rPr lang="en-GB" b="1" dirty="0"/>
              <a:t>In reviewing the literature on social media and body image, you note that:</a:t>
            </a:r>
          </a:p>
          <a:p>
            <a:pPr marL="285750" indent="-285750">
              <a:lnSpc>
                <a:spcPct val="150000"/>
              </a:lnSpc>
              <a:buFont typeface="Arial" panose="020B0604020202020204" pitchFamily="34" charset="0"/>
              <a:buChar char="•"/>
            </a:pPr>
            <a:r>
              <a:rPr lang="en-GB" b="1" dirty="0"/>
              <a:t>Most research has focused on young women.</a:t>
            </a:r>
          </a:p>
          <a:p>
            <a:pPr marL="285750" indent="-285750">
              <a:lnSpc>
                <a:spcPct val="150000"/>
              </a:lnSpc>
              <a:buFont typeface="Arial" panose="020B0604020202020204" pitchFamily="34" charset="0"/>
              <a:buChar char="•"/>
            </a:pPr>
            <a:r>
              <a:rPr lang="en-GB" b="1" dirty="0"/>
              <a:t>There is an increasing interest in the visual aspects of social media.</a:t>
            </a:r>
          </a:p>
          <a:p>
            <a:pPr marL="285750" indent="-285750">
              <a:lnSpc>
                <a:spcPct val="150000"/>
              </a:lnSpc>
              <a:buFont typeface="Arial" panose="020B0604020202020204" pitchFamily="34" charset="0"/>
              <a:buChar char="•"/>
            </a:pPr>
            <a:r>
              <a:rPr lang="en-GB" b="1" dirty="0"/>
              <a:t>But there is still a lack of robust research on highly visual platforms like Instagram and Snapchat—this is a gap that you could address in your own research.</a:t>
            </a:r>
            <a:endParaRPr lang="en-GB" sz="14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792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290581"/>
          </a:xfrm>
          <a:prstGeom prst="rect">
            <a:avLst/>
          </a:prstGeom>
          <a:noFill/>
        </p:spPr>
        <p:txBody>
          <a:bodyPr wrap="square">
            <a:spAutoFit/>
          </a:bodyPr>
          <a:lstStyle/>
          <a:p>
            <a:pPr>
              <a:lnSpc>
                <a:spcPct val="150000"/>
              </a:lnSpc>
            </a:pPr>
            <a:r>
              <a:rPr lang="en-GB" sz="1400" b="1" dirty="0"/>
              <a:t>There are various approaches to organizing the body of a literature review. Depending on the length of your literature review, you can combine several of these strategies (for example, your overall structure might be thematic, but each theme is discussed chronologically).</a:t>
            </a:r>
          </a:p>
          <a:p>
            <a:pPr>
              <a:lnSpc>
                <a:spcPct val="150000"/>
              </a:lnSpc>
            </a:pPr>
            <a:endParaRPr lang="en-GB" sz="1400" b="1" dirty="0"/>
          </a:p>
          <a:p>
            <a:pPr>
              <a:lnSpc>
                <a:spcPct val="150000"/>
              </a:lnSpc>
            </a:pPr>
            <a:r>
              <a:rPr lang="en-GB" sz="1400" b="1" dirty="0">
                <a:highlight>
                  <a:srgbClr val="FFFF00"/>
                </a:highlight>
              </a:rPr>
              <a:t>Chronological</a:t>
            </a:r>
          </a:p>
          <a:p>
            <a:pPr>
              <a:lnSpc>
                <a:spcPct val="150000"/>
              </a:lnSpc>
            </a:pPr>
            <a:r>
              <a:rPr lang="en-GB" sz="1400" b="1" dirty="0"/>
              <a:t>The simplest approach is to trace the development of the topic over time. However, if you choose this strategy, be careful to avoid simply listing and summarizing sources in order.</a:t>
            </a:r>
          </a:p>
          <a:p>
            <a:pPr>
              <a:lnSpc>
                <a:spcPct val="150000"/>
              </a:lnSpc>
            </a:pPr>
            <a:endParaRPr lang="en-GB" sz="1400" b="1" dirty="0"/>
          </a:p>
          <a:p>
            <a:pPr>
              <a:lnSpc>
                <a:spcPct val="150000"/>
              </a:lnSpc>
            </a:pPr>
            <a:r>
              <a:rPr lang="en-GB" sz="1400" b="1" dirty="0"/>
              <a:t>Try to </a:t>
            </a:r>
            <a:r>
              <a:rPr lang="en-GB" sz="1400" b="1" dirty="0" err="1"/>
              <a:t>analyze</a:t>
            </a:r>
            <a:r>
              <a:rPr lang="en-GB" sz="1400" b="1" dirty="0"/>
              <a:t> patterns, turning points, and key debates that have shaped the direction of the field. Give your interpretation of how and why certain developments occurred.</a:t>
            </a:r>
          </a:p>
        </p:txBody>
      </p:sp>
      <p:pic>
        <p:nvPicPr>
          <p:cNvPr id="9218" name="Picture 2" descr="10 Tips for Writing a Literature Review | Citavi - Reference Management and  Knowledge Organization">
            <a:extLst>
              <a:ext uri="{FF2B5EF4-FFF2-40B4-BE49-F238E27FC236}">
                <a16:creationId xmlns:a16="http://schemas.microsoft.com/office/drawing/2014/main" id="{33F3299E-D57E-52D0-0024-B1C165E853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900916"/>
            <a:ext cx="2609850" cy="175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3439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373359"/>
          </a:xfrm>
          <a:prstGeom prst="rect">
            <a:avLst/>
          </a:prstGeom>
          <a:noFill/>
        </p:spPr>
        <p:txBody>
          <a:bodyPr wrap="square">
            <a:spAutoFit/>
          </a:bodyPr>
          <a:lstStyle/>
          <a:p>
            <a:pPr>
              <a:lnSpc>
                <a:spcPct val="150000"/>
              </a:lnSpc>
            </a:pPr>
            <a:endParaRPr lang="en-GB" sz="1800" b="1" dirty="0"/>
          </a:p>
          <a:p>
            <a:pPr>
              <a:lnSpc>
                <a:spcPct val="150000"/>
              </a:lnSpc>
            </a:pPr>
            <a:r>
              <a:rPr lang="en-GB" sz="1800" b="1" dirty="0">
                <a:highlight>
                  <a:srgbClr val="FFFF00"/>
                </a:highlight>
              </a:rPr>
              <a:t>Thematic</a:t>
            </a:r>
          </a:p>
          <a:p>
            <a:pPr>
              <a:lnSpc>
                <a:spcPct val="150000"/>
              </a:lnSpc>
            </a:pPr>
            <a:r>
              <a:rPr lang="en-GB" sz="1800" b="1" dirty="0"/>
              <a:t>If you have found some recurring central themes, you can organize your literature review into subsections that address different aspects of the topic.</a:t>
            </a:r>
          </a:p>
          <a:p>
            <a:pPr>
              <a:lnSpc>
                <a:spcPct val="150000"/>
              </a:lnSpc>
            </a:pPr>
            <a:endParaRPr lang="en-GB" sz="1800" b="1" dirty="0"/>
          </a:p>
          <a:p>
            <a:pPr>
              <a:lnSpc>
                <a:spcPct val="150000"/>
              </a:lnSpc>
            </a:pPr>
            <a:r>
              <a:rPr lang="en-GB" sz="1800" b="1" dirty="0"/>
              <a:t>For example, if you are reviewing literature about inequalities in migrant health outcomes, key themes might include healthcare policy, language barriers, cultural attitudes, legal status, and economic access.</a:t>
            </a:r>
            <a:endParaRPr lang="en-GB" sz="14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6703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613746"/>
          </a:xfrm>
          <a:prstGeom prst="rect">
            <a:avLst/>
          </a:prstGeom>
          <a:noFill/>
        </p:spPr>
        <p:txBody>
          <a:bodyPr wrap="square">
            <a:spAutoFit/>
          </a:bodyPr>
          <a:lstStyle/>
          <a:p>
            <a:pPr>
              <a:lnSpc>
                <a:spcPct val="150000"/>
              </a:lnSpc>
            </a:pPr>
            <a:r>
              <a:rPr lang="en-GB" sz="1400" b="1" dirty="0">
                <a:highlight>
                  <a:srgbClr val="FFFF00"/>
                </a:highlight>
              </a:rPr>
              <a:t>Methodological</a:t>
            </a:r>
          </a:p>
          <a:p>
            <a:pPr>
              <a:lnSpc>
                <a:spcPct val="150000"/>
              </a:lnSpc>
            </a:pPr>
            <a:r>
              <a:rPr lang="en-GB" sz="1400" b="1" dirty="0"/>
              <a:t>If you draw your sources from different disciplines or fields that use a variety of research methods, you might want to compare the results and conclusions that emerge from different approaches. For example:</a:t>
            </a:r>
          </a:p>
          <a:p>
            <a:pPr>
              <a:lnSpc>
                <a:spcPct val="150000"/>
              </a:lnSpc>
            </a:pPr>
            <a:endParaRPr lang="en-GB" sz="1400" b="1" dirty="0"/>
          </a:p>
          <a:p>
            <a:pPr marL="285750" indent="-285750">
              <a:lnSpc>
                <a:spcPct val="150000"/>
              </a:lnSpc>
              <a:buFont typeface="Arial" panose="020B0604020202020204" pitchFamily="34" charset="0"/>
              <a:buChar char="•"/>
            </a:pPr>
            <a:r>
              <a:rPr lang="en-GB" sz="1400" b="1" dirty="0"/>
              <a:t>Look at what results have emerged in qualitative versus quantitative research</a:t>
            </a:r>
          </a:p>
          <a:p>
            <a:pPr marL="285750" indent="-285750">
              <a:lnSpc>
                <a:spcPct val="150000"/>
              </a:lnSpc>
              <a:buFont typeface="Arial" panose="020B0604020202020204" pitchFamily="34" charset="0"/>
              <a:buChar char="•"/>
            </a:pPr>
            <a:r>
              <a:rPr lang="en-GB" sz="1400" b="1" dirty="0"/>
              <a:t>Discuss how the topic has been approached by empirical versus theoretical scholarship</a:t>
            </a:r>
          </a:p>
          <a:p>
            <a:pPr marL="285750" indent="-285750">
              <a:lnSpc>
                <a:spcPct val="150000"/>
              </a:lnSpc>
              <a:buFont typeface="Arial" panose="020B0604020202020204" pitchFamily="34" charset="0"/>
              <a:buChar char="•"/>
            </a:pPr>
            <a:r>
              <a:rPr lang="en-GB" sz="1400" b="1" dirty="0"/>
              <a:t>Divide the literature into sociological, historical, and cultural source</a:t>
            </a:r>
          </a:p>
          <a:p>
            <a:pPr>
              <a:lnSpc>
                <a:spcPct val="150000"/>
              </a:lnSpc>
            </a:pPr>
            <a:endParaRPr lang="en-GB" sz="1400" b="1" dirty="0"/>
          </a:p>
          <a:p>
            <a:pPr>
              <a:lnSpc>
                <a:spcPct val="150000"/>
              </a:lnSpc>
            </a:pPr>
            <a:r>
              <a:rPr lang="en-GB" sz="1400" b="1" dirty="0">
                <a:highlight>
                  <a:srgbClr val="FFFF00"/>
                </a:highlight>
              </a:rPr>
              <a:t>Theoretical</a:t>
            </a:r>
          </a:p>
          <a:p>
            <a:pPr>
              <a:lnSpc>
                <a:spcPct val="150000"/>
              </a:lnSpc>
            </a:pPr>
            <a:r>
              <a:rPr lang="en-GB" sz="1400" b="1" dirty="0"/>
              <a:t>A literature review is often the foundation for a theoretical framework. You can use it to discuss various theories, models, and definitions of key concepts.</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658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47516" y="1721985"/>
            <a:ext cx="7473854" cy="3936912"/>
          </a:xfrm>
          <a:prstGeom prst="rect">
            <a:avLst/>
          </a:prstGeom>
          <a:noFill/>
        </p:spPr>
        <p:txBody>
          <a:bodyPr wrap="square">
            <a:spAutoFit/>
          </a:bodyPr>
          <a:lstStyle/>
          <a:p>
            <a:pPr>
              <a:lnSpc>
                <a:spcPct val="150000"/>
              </a:lnSpc>
            </a:pPr>
            <a:r>
              <a:rPr lang="en-GB" sz="1400" b="1" i="0" dirty="0">
                <a:effectLst/>
                <a:latin typeface="Gilmer"/>
              </a:rPr>
              <a:t>Like any other academic text, your literature review should have an introduction, a main body, and a conclusion. What you include in each depends on the objective of your literature review.</a:t>
            </a:r>
          </a:p>
          <a:p>
            <a:pPr>
              <a:lnSpc>
                <a:spcPct val="150000"/>
              </a:lnSpc>
            </a:pPr>
            <a:endParaRPr lang="en-GB" sz="1400" b="1" i="0" dirty="0">
              <a:effectLst/>
              <a:latin typeface="Gilmer"/>
            </a:endParaRPr>
          </a:p>
          <a:p>
            <a:pPr>
              <a:lnSpc>
                <a:spcPct val="150000"/>
              </a:lnSpc>
            </a:pPr>
            <a:r>
              <a:rPr lang="en-GB" sz="1400" b="1" i="0" dirty="0">
                <a:effectLst/>
                <a:latin typeface="Gilmer"/>
              </a:rPr>
              <a:t>Introduction</a:t>
            </a:r>
          </a:p>
          <a:p>
            <a:pPr>
              <a:lnSpc>
                <a:spcPct val="150000"/>
              </a:lnSpc>
            </a:pPr>
            <a:r>
              <a:rPr lang="en-GB" sz="1400" b="1" i="0" dirty="0">
                <a:effectLst/>
                <a:latin typeface="Gilmer"/>
              </a:rPr>
              <a:t>The introduction should clearly establish the focus and purpose of the literature review.</a:t>
            </a:r>
          </a:p>
          <a:p>
            <a:pPr>
              <a:lnSpc>
                <a:spcPct val="150000"/>
              </a:lnSpc>
            </a:pPr>
            <a:endParaRPr lang="en-GB" sz="1400" b="1" i="0" dirty="0">
              <a:effectLst/>
              <a:latin typeface="Gilmer"/>
            </a:endParaRPr>
          </a:p>
          <a:p>
            <a:pPr>
              <a:lnSpc>
                <a:spcPct val="150000"/>
              </a:lnSpc>
            </a:pPr>
            <a:r>
              <a:rPr lang="en-GB" sz="1400" b="1" i="0" dirty="0">
                <a:effectLst/>
                <a:latin typeface="Gilmer"/>
              </a:rPr>
              <a:t>Tip</a:t>
            </a:r>
          </a:p>
          <a:p>
            <a:pPr>
              <a:lnSpc>
                <a:spcPct val="150000"/>
              </a:lnSpc>
            </a:pPr>
            <a:r>
              <a:rPr lang="en-GB" sz="1400" b="1" i="0" dirty="0">
                <a:effectLst/>
                <a:latin typeface="Gilmer"/>
              </a:rPr>
              <a:t>If you are writing the literature review as part of your dissertation or thesis, reiterate your central problem or research question and give a brief summary of the scholarly context. You can emphasize the timeliness of the topic (“many recent studies have focused on the problem of x”) or highlight a gap in the literature (“while there has been much research on x, few researchers have taken y into consideration”).</a:t>
            </a:r>
            <a:r>
              <a:rPr lang="en-US" sz="1400" b="1" i="0" dirty="0">
                <a:effectLst/>
                <a:latin typeface="Gilmer"/>
              </a:rPr>
              <a:t>h include:</a:t>
            </a:r>
            <a:endParaRPr lang="en-GB"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984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65603" y="1662560"/>
            <a:ext cx="7219924" cy="3664721"/>
          </a:xfrm>
          <a:prstGeom prst="rect">
            <a:avLst/>
          </a:prstGeom>
          <a:noFill/>
        </p:spPr>
        <p:txBody>
          <a:bodyPr wrap="square">
            <a:spAutoFit/>
          </a:bodyPr>
          <a:lstStyle/>
          <a:p>
            <a:pPr>
              <a:lnSpc>
                <a:spcPct val="150000"/>
              </a:lnSpc>
            </a:pPr>
            <a:r>
              <a:rPr lang="en-GB" sz="1200" b="1" i="0" dirty="0">
                <a:effectLst/>
                <a:highlight>
                  <a:srgbClr val="FFFF00"/>
                </a:highlight>
                <a:latin typeface="Gilmer"/>
              </a:rPr>
              <a:t>Body</a:t>
            </a:r>
          </a:p>
          <a:p>
            <a:pPr>
              <a:lnSpc>
                <a:spcPct val="150000"/>
              </a:lnSpc>
            </a:pPr>
            <a:r>
              <a:rPr lang="en-GB" sz="1200" b="1" i="0" dirty="0">
                <a:effectLst/>
                <a:latin typeface="Gilmer"/>
              </a:rPr>
              <a:t>Depending on the length of your literature review, you might want to divide the body into subsections. You can use a subheading for each theme, time period, or methodological approach.</a:t>
            </a:r>
          </a:p>
          <a:p>
            <a:pPr>
              <a:lnSpc>
                <a:spcPct val="150000"/>
              </a:lnSpc>
            </a:pPr>
            <a:endParaRPr lang="en-GB" sz="1200" b="1" i="0" dirty="0">
              <a:effectLst/>
              <a:latin typeface="Gilmer"/>
            </a:endParaRPr>
          </a:p>
          <a:p>
            <a:pPr>
              <a:lnSpc>
                <a:spcPct val="150000"/>
              </a:lnSpc>
            </a:pPr>
            <a:r>
              <a:rPr lang="en-GB" sz="1200" b="1" i="0" dirty="0">
                <a:effectLst/>
                <a:latin typeface="Gilmer"/>
              </a:rPr>
              <a:t>As you write, you can follow these tips:</a:t>
            </a:r>
          </a:p>
          <a:p>
            <a:pPr>
              <a:lnSpc>
                <a:spcPct val="150000"/>
              </a:lnSpc>
            </a:pPr>
            <a:endParaRPr lang="en-GB" sz="1200" b="1" i="0" dirty="0">
              <a:effectLst/>
              <a:latin typeface="Gilmer"/>
            </a:endParaRPr>
          </a:p>
          <a:p>
            <a:pPr>
              <a:lnSpc>
                <a:spcPct val="150000"/>
              </a:lnSpc>
            </a:pPr>
            <a:r>
              <a:rPr lang="en-GB" sz="1200" b="1" i="0" dirty="0">
                <a:effectLst/>
                <a:latin typeface="Gilmer"/>
              </a:rPr>
              <a:t>Summarize and synthesize: give an overview of the main points of each source and combine them into a coherent whole</a:t>
            </a:r>
          </a:p>
          <a:p>
            <a:pPr>
              <a:lnSpc>
                <a:spcPct val="150000"/>
              </a:lnSpc>
            </a:pPr>
            <a:r>
              <a:rPr lang="en-GB" sz="1200" b="1" i="0" dirty="0" err="1">
                <a:effectLst/>
                <a:latin typeface="Gilmer"/>
              </a:rPr>
              <a:t>Analyze</a:t>
            </a:r>
            <a:r>
              <a:rPr lang="en-GB" sz="1200" b="1" i="0" dirty="0">
                <a:effectLst/>
                <a:latin typeface="Gilmer"/>
              </a:rPr>
              <a:t> and interpret: don’t just paraphrase other researchers—add your own interpretations where possible, discussing the significance of findings in relation to the literature as a whole</a:t>
            </a:r>
          </a:p>
          <a:p>
            <a:pPr>
              <a:lnSpc>
                <a:spcPct val="150000"/>
              </a:lnSpc>
            </a:pPr>
            <a:r>
              <a:rPr lang="en-GB" sz="1200" b="1" i="0" dirty="0">
                <a:effectLst/>
                <a:latin typeface="Gilmer"/>
              </a:rPr>
              <a:t>Critically evaluate: mention the strengths and weaknesses of your sources</a:t>
            </a:r>
          </a:p>
          <a:p>
            <a:pPr>
              <a:lnSpc>
                <a:spcPct val="150000"/>
              </a:lnSpc>
            </a:pPr>
            <a:r>
              <a:rPr lang="en-GB" sz="1200" b="1" i="0" dirty="0">
                <a:effectLst/>
                <a:latin typeface="Gilmer"/>
              </a:rPr>
              <a:t>Write in well-structured paragraphs: use transition words and topic sentences to draw connections, comparisons and contrasts</a:t>
            </a:r>
            <a:r>
              <a:rPr lang="en-US" sz="1200" b="1" i="0" dirty="0" err="1">
                <a:effectLst/>
                <a:latin typeface="Gilmer"/>
              </a:rPr>
              <a:t>ude</a:t>
            </a:r>
            <a:r>
              <a:rPr lang="en-US" sz="1200" b="1" i="0" dirty="0">
                <a:effectLst/>
                <a:latin typeface="Gilmer"/>
              </a:rPr>
              <a:t>:</a:t>
            </a:r>
            <a:endParaRPr lang="en-GB"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0486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65603" y="1662560"/>
            <a:ext cx="7219924" cy="3290581"/>
          </a:xfrm>
          <a:prstGeom prst="rect">
            <a:avLst/>
          </a:prstGeom>
          <a:noFill/>
        </p:spPr>
        <p:txBody>
          <a:bodyPr wrap="square">
            <a:spAutoFit/>
          </a:bodyPr>
          <a:lstStyle/>
          <a:p>
            <a:pPr>
              <a:lnSpc>
                <a:spcPct val="150000"/>
              </a:lnSpc>
            </a:pP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pPr>
            <a:r>
              <a:rPr lang="en-GB" sz="1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Conclusion</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In the conclusion, you should summarize the key findings you have taken from the literature and emphasize their significance.</a:t>
            </a:r>
          </a:p>
          <a:p>
            <a:pPr>
              <a:lnSpc>
                <a:spcPct val="150000"/>
              </a:lnSpc>
            </a:pP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Tip</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Be sure to show how your research addresses gaps and contributes new knowledge, or discuss how you have drawn on existing theories and methods to build a framework for your research.</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When you’ve finished writing and revising your literature review, don’t forget to proofread thoroughly before submitting. Not a language expert? </a:t>
            </a: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793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9F82A63-0827-08A9-D7DA-332272922B12}"/>
              </a:ext>
            </a:extLst>
          </p:cNvPr>
          <p:cNvPicPr>
            <a:picLocks noChangeAspect="1"/>
          </p:cNvPicPr>
          <p:nvPr/>
        </p:nvPicPr>
        <p:blipFill rotWithShape="1">
          <a:blip r:embed="rId10"/>
          <a:srcRect l="30806" t="60471" r="32950" b="30920"/>
          <a:stretch/>
        </p:blipFill>
        <p:spPr>
          <a:xfrm>
            <a:off x="2009108" y="522486"/>
            <a:ext cx="4418847" cy="590153"/>
          </a:xfrm>
          <a:prstGeom prst="rect">
            <a:avLst/>
          </a:prstGeom>
        </p:spPr>
      </p:pic>
      <p:pic>
        <p:nvPicPr>
          <p:cNvPr id="11" name="Picture 10">
            <a:extLst>
              <a:ext uri="{FF2B5EF4-FFF2-40B4-BE49-F238E27FC236}">
                <a16:creationId xmlns:a16="http://schemas.microsoft.com/office/drawing/2014/main" id="{11899FD0-2EE5-91FF-54E4-303339CE25D0}"/>
              </a:ext>
            </a:extLst>
          </p:cNvPr>
          <p:cNvPicPr>
            <a:picLocks noChangeAspect="1"/>
          </p:cNvPicPr>
          <p:nvPr/>
        </p:nvPicPr>
        <p:blipFill rotWithShape="1">
          <a:blip r:embed="rId11"/>
          <a:srcRect l="43393" t="23306" r="31018" b="69865"/>
          <a:stretch/>
        </p:blipFill>
        <p:spPr>
          <a:xfrm>
            <a:off x="272855" y="1658876"/>
            <a:ext cx="5028015" cy="768509"/>
          </a:xfrm>
          <a:prstGeom prst="rect">
            <a:avLst/>
          </a:prstGeom>
        </p:spPr>
      </p:pic>
      <p:pic>
        <p:nvPicPr>
          <p:cNvPr id="20" name="Picture 19">
            <a:extLst>
              <a:ext uri="{FF2B5EF4-FFF2-40B4-BE49-F238E27FC236}">
                <a16:creationId xmlns:a16="http://schemas.microsoft.com/office/drawing/2014/main" id="{252C2C0F-C646-4874-571E-A74A8648B4FB}"/>
              </a:ext>
            </a:extLst>
          </p:cNvPr>
          <p:cNvPicPr>
            <a:picLocks noChangeAspect="1"/>
          </p:cNvPicPr>
          <p:nvPr/>
        </p:nvPicPr>
        <p:blipFill rotWithShape="1">
          <a:blip r:embed="rId12"/>
          <a:srcRect l="22609" t="50000" r="24674" b="35402"/>
          <a:stretch/>
        </p:blipFill>
        <p:spPr>
          <a:xfrm>
            <a:off x="300868" y="2751574"/>
            <a:ext cx="7789550" cy="1963557"/>
          </a:xfrm>
          <a:prstGeom prst="rect">
            <a:avLst/>
          </a:prstGeom>
        </p:spPr>
      </p:pic>
      <p:sp>
        <p:nvSpPr>
          <p:cNvPr id="5" name="TextBox 4">
            <a:extLst>
              <a:ext uri="{FF2B5EF4-FFF2-40B4-BE49-F238E27FC236}">
                <a16:creationId xmlns:a16="http://schemas.microsoft.com/office/drawing/2014/main" id="{A153D41C-0DD1-4828-FF56-62A7A26D4EC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31544237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FC718BC-A1F5-DE9B-BCEA-F9D5E6FD7E63}"/>
              </a:ext>
            </a:extLst>
          </p:cNvPr>
          <p:cNvPicPr>
            <a:picLocks noChangeAspect="1"/>
          </p:cNvPicPr>
          <p:nvPr/>
        </p:nvPicPr>
        <p:blipFill rotWithShape="1">
          <a:blip r:embed="rId10"/>
          <a:srcRect l="22609" t="45549" r="22861" b="21723"/>
          <a:stretch/>
        </p:blipFill>
        <p:spPr>
          <a:xfrm>
            <a:off x="486352" y="1621670"/>
            <a:ext cx="7847823" cy="3571988"/>
          </a:xfrm>
          <a:prstGeom prst="rect">
            <a:avLst/>
          </a:prstGeom>
        </p:spPr>
      </p:pic>
      <p:sp>
        <p:nvSpPr>
          <p:cNvPr id="5" name="TextBox 4">
            <a:extLst>
              <a:ext uri="{FF2B5EF4-FFF2-40B4-BE49-F238E27FC236}">
                <a16:creationId xmlns:a16="http://schemas.microsoft.com/office/drawing/2014/main" id="{6281B502-A0CD-706C-6F49-122656853E24}"/>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9292909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6" name="Picture 5">
            <a:extLst>
              <a:ext uri="{FF2B5EF4-FFF2-40B4-BE49-F238E27FC236}">
                <a16:creationId xmlns:a16="http://schemas.microsoft.com/office/drawing/2014/main" id="{96F8D2C2-5063-6AAD-64E4-41B6386A3BD8}"/>
              </a:ext>
            </a:extLst>
          </p:cNvPr>
          <p:cNvPicPr>
            <a:picLocks noChangeAspect="1"/>
          </p:cNvPicPr>
          <p:nvPr/>
        </p:nvPicPr>
        <p:blipFill rotWithShape="1">
          <a:blip r:embed="rId8"/>
          <a:srcRect l="22533" t="21479" r="24131" b="65563"/>
          <a:stretch/>
        </p:blipFill>
        <p:spPr>
          <a:xfrm>
            <a:off x="2016761" y="397229"/>
            <a:ext cx="4705354" cy="888232"/>
          </a:xfrm>
          <a:prstGeom prst="rect">
            <a:avLst/>
          </a:prstGeom>
        </p:spPr>
      </p:pic>
      <p:pic>
        <p:nvPicPr>
          <p:cNvPr id="11" name="Picture 10">
            <a:extLst>
              <a:ext uri="{FF2B5EF4-FFF2-40B4-BE49-F238E27FC236}">
                <a16:creationId xmlns:a16="http://schemas.microsoft.com/office/drawing/2014/main" id="{1EFBCDD1-1857-ABB2-8B7C-19A1179A10C8}"/>
              </a:ext>
            </a:extLst>
          </p:cNvPr>
          <p:cNvPicPr>
            <a:picLocks noChangeAspect="1"/>
          </p:cNvPicPr>
          <p:nvPr/>
        </p:nvPicPr>
        <p:blipFill rotWithShape="1">
          <a:blip r:embed="rId9"/>
          <a:srcRect l="25001" t="36318" r="30543" b="24154"/>
          <a:stretch/>
        </p:blipFill>
        <p:spPr>
          <a:xfrm>
            <a:off x="1154161" y="1828918"/>
            <a:ext cx="6485287" cy="2709534"/>
          </a:xfrm>
          <a:prstGeom prst="rect">
            <a:avLst/>
          </a:prstGeom>
        </p:spPr>
      </p:pic>
      <p:sp>
        <p:nvSpPr>
          <p:cNvPr id="5" name="TextBox 4">
            <a:extLst>
              <a:ext uri="{FF2B5EF4-FFF2-40B4-BE49-F238E27FC236}">
                <a16:creationId xmlns:a16="http://schemas.microsoft.com/office/drawing/2014/main" id="{966240F9-6917-7C83-A9A8-112508247E19}"/>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Tree>
    <p:extLst>
      <p:ext uri="{BB962C8B-B14F-4D97-AF65-F5344CB8AC3E}">
        <p14:creationId xmlns:p14="http://schemas.microsoft.com/office/powerpoint/2010/main" val="7655614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4012</TotalTime>
  <Words>3095</Words>
  <Application>Microsoft Office PowerPoint</Application>
  <PresentationFormat>Widescreen</PresentationFormat>
  <Paragraphs>340</Paragraphs>
  <Slides>42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Arial</vt:lpstr>
      <vt:lpstr>ArialMT</vt:lpstr>
      <vt:lpstr>Calibri</vt:lpstr>
      <vt:lpstr>Calibri Light</vt:lpstr>
      <vt:lpstr>Gilmer</vt:lpstr>
      <vt:lpstr>Helvetica Neue</vt:lpstr>
      <vt:lpstr>inherit</vt:lpstr>
      <vt:lpstr>Lato</vt:lpstr>
      <vt:lpstr>Open Sans Condensed</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122</cp:revision>
  <dcterms:created xsi:type="dcterms:W3CDTF">2021-08-03T13:03:26Z</dcterms:created>
  <dcterms:modified xsi:type="dcterms:W3CDTF">2023-01-31T04:56:16Z</dcterms:modified>
</cp:coreProperties>
</file>