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465" r:id="rId3"/>
    <p:sldId id="415" r:id="rId4"/>
    <p:sldId id="416" r:id="rId5"/>
    <p:sldId id="491" r:id="rId6"/>
    <p:sldId id="538" r:id="rId7"/>
    <p:sldId id="523" r:id="rId8"/>
    <p:sldId id="524" r:id="rId9"/>
    <p:sldId id="526" r:id="rId10"/>
    <p:sldId id="527" r:id="rId11"/>
    <p:sldId id="532" r:id="rId12"/>
    <p:sldId id="528" r:id="rId13"/>
    <p:sldId id="531" r:id="rId14"/>
    <p:sldId id="533" r:id="rId15"/>
    <p:sldId id="535" r:id="rId16"/>
    <p:sldId id="534" r:id="rId17"/>
    <p:sldId id="536" r:id="rId18"/>
    <p:sldId id="537" r:id="rId19"/>
    <p:sldId id="518" r:id="rId20"/>
    <p:sldId id="519" r:id="rId21"/>
    <p:sldId id="520" r:id="rId22"/>
    <p:sldId id="521" r:id="rId23"/>
    <p:sldId id="522" r:id="rId24"/>
    <p:sldId id="363" r:id="rId25"/>
    <p:sldId id="364" r:id="rId26"/>
    <p:sldId id="365" r:id="rId27"/>
    <p:sldId id="366" r:id="rId28"/>
    <p:sldId id="368" r:id="rId29"/>
    <p:sldId id="369" r:id="rId30"/>
    <p:sldId id="370" r:id="rId31"/>
    <p:sldId id="371" r:id="rId32"/>
    <p:sldId id="372" r:id="rId33"/>
    <p:sldId id="373" r:id="rId34"/>
    <p:sldId id="374" r:id="rId35"/>
    <p:sldId id="375" r:id="rId36"/>
    <p:sldId id="377" r:id="rId37"/>
    <p:sldId id="31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FA31B-D342-6738-806A-7B5D2949FC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2BAB009-A88F-93D4-D388-8DF742A78A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EB5C52B-27A9-DD35-4228-00D7E639A1AD}"/>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5" name="Footer Placeholder 4">
            <a:extLst>
              <a:ext uri="{FF2B5EF4-FFF2-40B4-BE49-F238E27FC236}">
                <a16:creationId xmlns:a16="http://schemas.microsoft.com/office/drawing/2014/main" id="{326E1D9F-B92D-D469-50C4-49DFEEE5E17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4E709DB-11E7-6CD8-E702-00B2FB8012B3}"/>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340946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29E19-6997-7653-17DC-56AE61ACC1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8AB252-A987-F00D-FC61-29877693959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19658E-EF5E-1F0D-BC43-6DD66BD29014}"/>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5" name="Footer Placeholder 4">
            <a:extLst>
              <a:ext uri="{FF2B5EF4-FFF2-40B4-BE49-F238E27FC236}">
                <a16:creationId xmlns:a16="http://schemas.microsoft.com/office/drawing/2014/main" id="{B99378CA-4F8E-1576-294E-8BA56155028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E7E3E23-2475-5BEC-BAAE-D1BD4FE557AA}"/>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4065041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5A7E9-DF97-3BA6-DE47-8C257611A2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763C31D-2018-4FB9-F808-4EB6FE5655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9FF371-9213-648C-A386-A9AC43090CEF}"/>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5" name="Footer Placeholder 4">
            <a:extLst>
              <a:ext uri="{FF2B5EF4-FFF2-40B4-BE49-F238E27FC236}">
                <a16:creationId xmlns:a16="http://schemas.microsoft.com/office/drawing/2014/main" id="{2F00D8F1-04D3-94C5-FD9B-A1AE2BDCEE0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89A03BA-D2EA-B797-E560-B8F7C46C8A43}"/>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244321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1E279-466F-E65B-3081-677590225A7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98658E1-F456-5E3B-EB7C-239ECCDDB36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1C5E98-C261-1334-C695-795FC452CF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086C9EB-65E9-1D4B-06CA-B1677057DBD3}"/>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6" name="Footer Placeholder 5">
            <a:extLst>
              <a:ext uri="{FF2B5EF4-FFF2-40B4-BE49-F238E27FC236}">
                <a16:creationId xmlns:a16="http://schemas.microsoft.com/office/drawing/2014/main" id="{050D4863-A92E-55BE-1C3F-3C083F27F3E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4132E6F-13CB-FBEF-292D-428DC5BE9DD1}"/>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2505613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D0D9A-ADAB-EF7D-9618-1406057FBE4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8D7D989-CE60-8BD0-78EA-E30AA1F258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07E60E7-DE3C-AC7F-AF17-6AE704DE73C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36C470D-1FA3-15C6-BEA5-58817AE74AB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03963D-8033-5A49-DACA-D7B150E634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B4245B-52F4-2C9A-E91A-353AB5CE96D5}"/>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8" name="Footer Placeholder 7">
            <a:extLst>
              <a:ext uri="{FF2B5EF4-FFF2-40B4-BE49-F238E27FC236}">
                <a16:creationId xmlns:a16="http://schemas.microsoft.com/office/drawing/2014/main" id="{642AF862-4091-5DAA-5B1A-958E8B9755F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C69685F-556A-69D4-9024-34162966D763}"/>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2551776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B8D09-35BC-A0E7-599A-0C11D945BA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C4973EB-BCF2-078B-81E9-D34EA6DB9ED6}"/>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4" name="Footer Placeholder 3">
            <a:extLst>
              <a:ext uri="{FF2B5EF4-FFF2-40B4-BE49-F238E27FC236}">
                <a16:creationId xmlns:a16="http://schemas.microsoft.com/office/drawing/2014/main" id="{1556905F-7149-8F96-B0F2-F5A9A21C3DE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8FAAC77A-A7C6-7E1A-50AD-345A244F018D}"/>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786236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CBFEB7-8256-A444-92FD-ADC75591FF1B}"/>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3" name="Footer Placeholder 2">
            <a:extLst>
              <a:ext uri="{FF2B5EF4-FFF2-40B4-BE49-F238E27FC236}">
                <a16:creationId xmlns:a16="http://schemas.microsoft.com/office/drawing/2014/main" id="{697E77F2-A184-2571-B4FE-FA37CEEB5AE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15BE2BE-3EB7-57D6-19B1-50AA763CA646}"/>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724192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2D491-F8C2-3BAD-8444-3D65B91C30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DEE7D90-D82B-9BCE-0049-8E16B4A6D0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91B1D8A-6FFD-86F5-D1F9-E0A65219E4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080DED-CF0F-0D89-FD6E-E74A3CC18A7B}"/>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6" name="Footer Placeholder 5">
            <a:extLst>
              <a:ext uri="{FF2B5EF4-FFF2-40B4-BE49-F238E27FC236}">
                <a16:creationId xmlns:a16="http://schemas.microsoft.com/office/drawing/2014/main" id="{3D6B536E-FAC5-6558-579D-9757E4D6ED7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949217-72A2-9C2F-B721-FCDB60C4AC77}"/>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373150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F7D52-8FCC-161B-49F6-3F0BD6EA11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1FF03C1-2C2B-CC92-D42D-476DAE12BD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82E26474-5B9D-945E-1498-B78233E651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E10830-F8E4-5025-6432-9CB9D14E8CF8}"/>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6" name="Footer Placeholder 5">
            <a:extLst>
              <a:ext uri="{FF2B5EF4-FFF2-40B4-BE49-F238E27FC236}">
                <a16:creationId xmlns:a16="http://schemas.microsoft.com/office/drawing/2014/main" id="{D0ADD8DE-2F4B-8AD1-DF66-820F487CCA2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5367CAA-0AE3-25B6-C38F-A274B60ED00C}"/>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4102087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647FF-3A1D-B623-BD9E-84AF34F87E1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BAA85C4-28BC-E6F7-739B-C5779D5028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40FC1A-A1EC-5484-D0A7-1CC93DB46A3F}"/>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5" name="Footer Placeholder 4">
            <a:extLst>
              <a:ext uri="{FF2B5EF4-FFF2-40B4-BE49-F238E27FC236}">
                <a16:creationId xmlns:a16="http://schemas.microsoft.com/office/drawing/2014/main" id="{6683A9C8-10F0-F64F-FDEE-471D9682877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CE53BA2-522D-1E39-76AF-F8EE214F343D}"/>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648757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61324D-891E-3CB1-CD7B-6D21AF69A77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7755134-5108-93BA-FB05-E81B76A6CC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A8BF83-BB2F-C643-D9B0-20C81ABD4D6C}"/>
              </a:ext>
            </a:extLst>
          </p:cNvPr>
          <p:cNvSpPr>
            <a:spLocks noGrp="1"/>
          </p:cNvSpPr>
          <p:nvPr>
            <p:ph type="dt" sz="half" idx="10"/>
          </p:nvPr>
        </p:nvSpPr>
        <p:spPr/>
        <p:txBody>
          <a:bodyPr/>
          <a:lstStyle/>
          <a:p>
            <a:fld id="{BB42386C-76FA-459D-91C4-DED64C335C0B}" type="datetimeFigureOut">
              <a:rPr lang="en-US" smtClean="0"/>
              <a:t>12/9/2022</a:t>
            </a:fld>
            <a:endParaRPr lang="en-US" dirty="0"/>
          </a:p>
        </p:txBody>
      </p:sp>
      <p:sp>
        <p:nvSpPr>
          <p:cNvPr id="5" name="Footer Placeholder 4">
            <a:extLst>
              <a:ext uri="{FF2B5EF4-FFF2-40B4-BE49-F238E27FC236}">
                <a16:creationId xmlns:a16="http://schemas.microsoft.com/office/drawing/2014/main" id="{C88EEC68-A58F-2AC2-DF65-A72618D539D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8DEFB32-6F3D-306F-C7D8-FE37EF214753}"/>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409364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8ED07D-39A5-702D-C478-497DF4867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5C11AFB-4A2B-E533-2948-8FBA0C8355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6DCE1C8-186B-50EF-E1F7-8BE46DD097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2386C-76FA-459D-91C4-DED64C335C0B}" type="datetimeFigureOut">
              <a:rPr lang="en-US" smtClean="0"/>
              <a:t>12/9/2022</a:t>
            </a:fld>
            <a:endParaRPr lang="en-US" dirty="0"/>
          </a:p>
        </p:txBody>
      </p:sp>
      <p:sp>
        <p:nvSpPr>
          <p:cNvPr id="5" name="Footer Placeholder 4">
            <a:extLst>
              <a:ext uri="{FF2B5EF4-FFF2-40B4-BE49-F238E27FC236}">
                <a16:creationId xmlns:a16="http://schemas.microsoft.com/office/drawing/2014/main" id="{9BB5D538-4553-3FE9-AFC0-1E7FADEBF2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52877E2D-E9B5-F437-892D-EBE170A63F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9BDAB-7FA3-41F7-8D7E-8A67668581C1}" type="slidenum">
              <a:rPr lang="en-US" smtClean="0"/>
              <a:t>‹#›</a:t>
            </a:fld>
            <a:endParaRPr lang="en-US" dirty="0"/>
          </a:p>
        </p:txBody>
      </p:sp>
    </p:spTree>
    <p:extLst>
      <p:ext uri="{BB962C8B-B14F-4D97-AF65-F5344CB8AC3E}">
        <p14:creationId xmlns:p14="http://schemas.microsoft.com/office/powerpoint/2010/main" val="36568624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hyperlink" Target="https://www.scribbr.com/methodology/data-collection/" TargetMode="External"/><Relationship Id="rId7" Type="http://schemas.openxmlformats.org/officeDocument/2006/relationships/image" Target="../media/image27.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hyperlink" Target="https://www.scribbr.com/research-paper/discussion/"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7.emf"/><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7.em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hyperlink" Target="https://www.scribbr.com/dissertation/write-conclusion/" TargetMode="Externa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6.png"/><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hyperlink" Target="https://www.scribbr.com/methodology/qualitative-research/" TargetMode="Externa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6.png"/><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7.emf"/><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9.jp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697</a:t>
            </a:r>
          </a:p>
          <a:p>
            <a:r>
              <a:rPr lang="en-US" sz="2800" dirty="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6993" y="1976218"/>
            <a:ext cx="7447017"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277662" y="2492780"/>
            <a:ext cx="6719046" cy="1077218"/>
          </a:xfrm>
          <a:prstGeom prst="rect">
            <a:avLst/>
          </a:prstGeom>
          <a:noFill/>
        </p:spPr>
        <p:txBody>
          <a:bodyPr wrap="square">
            <a:spAutoFit/>
          </a:bodyPr>
          <a:lstStyle/>
          <a:p>
            <a:r>
              <a:rPr lang="en-US" sz="3200" b="1" dirty="0">
                <a:solidFill>
                  <a:schemeClr val="bg1"/>
                </a:solidFill>
              </a:rPr>
              <a:t>Research Findings, Recommendation, and References </a:t>
            </a: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
        <p:nvSpPr>
          <p:cNvPr id="9" name="TextBox 8">
            <a:extLst>
              <a:ext uri="{FF2B5EF4-FFF2-40B4-BE49-F238E27FC236}">
                <a16:creationId xmlns:a16="http://schemas.microsoft.com/office/drawing/2014/main" id="{EBD64A5E-CB05-2947-51B6-4C094634C344}"/>
              </a:ext>
            </a:extLst>
          </p:cNvPr>
          <p:cNvSpPr txBox="1"/>
          <p:nvPr/>
        </p:nvSpPr>
        <p:spPr>
          <a:xfrm>
            <a:off x="1747098" y="1988396"/>
            <a:ext cx="6608008" cy="3083921"/>
          </a:xfrm>
          <a:prstGeom prst="rect">
            <a:avLst/>
          </a:prstGeom>
          <a:noFill/>
        </p:spPr>
        <p:txBody>
          <a:bodyPr wrap="square" rtlCol="0">
            <a:spAutoFit/>
          </a:bodyPr>
          <a:lstStyle/>
          <a:p>
            <a:pPr marL="342900" indent="-342900">
              <a:lnSpc>
                <a:spcPct val="200000"/>
              </a:lnSpc>
              <a:buFont typeface="+mj-lt"/>
              <a:buAutoNum type="arabicPeriod"/>
            </a:pPr>
            <a:r>
              <a:rPr lang="en-US" sz="2000" dirty="0"/>
              <a:t>Review</a:t>
            </a:r>
          </a:p>
          <a:p>
            <a:pPr marL="342900" indent="-342900">
              <a:lnSpc>
                <a:spcPct val="200000"/>
              </a:lnSpc>
              <a:buFont typeface="+mj-lt"/>
              <a:buAutoNum type="arabicPeriod"/>
            </a:pPr>
            <a:r>
              <a:rPr lang="en-US" sz="2000" dirty="0"/>
              <a:t>Research Findings</a:t>
            </a:r>
          </a:p>
          <a:p>
            <a:pPr marL="342900" indent="-342900">
              <a:lnSpc>
                <a:spcPct val="200000"/>
              </a:lnSpc>
              <a:buFont typeface="+mj-lt"/>
              <a:buAutoNum type="arabicPeriod"/>
            </a:pPr>
            <a:r>
              <a:rPr lang="en-US" sz="2000" dirty="0"/>
              <a:t>Research Recommendations</a:t>
            </a:r>
          </a:p>
          <a:p>
            <a:pPr marL="342900" indent="-342900">
              <a:lnSpc>
                <a:spcPct val="200000"/>
              </a:lnSpc>
              <a:buFont typeface="+mj-lt"/>
              <a:buAutoNum type="arabicPeriod"/>
            </a:pPr>
            <a:r>
              <a:rPr lang="en-US" sz="2000" dirty="0"/>
              <a:t>Research References</a:t>
            </a:r>
          </a:p>
          <a:p>
            <a:pPr>
              <a:lnSpc>
                <a:spcPct val="200000"/>
              </a:lnSpc>
            </a:pPr>
            <a:endParaRPr lang="en-US" sz="2000" dirty="0"/>
          </a:p>
        </p:txBody>
      </p:sp>
    </p:spTree>
    <p:extLst>
      <p:ext uri="{BB962C8B-B14F-4D97-AF65-F5344CB8AC3E}">
        <p14:creationId xmlns:p14="http://schemas.microsoft.com/office/powerpoint/2010/main" val="58940938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9" name="TextBox 8">
            <a:extLst>
              <a:ext uri="{FF2B5EF4-FFF2-40B4-BE49-F238E27FC236}">
                <a16:creationId xmlns:a16="http://schemas.microsoft.com/office/drawing/2014/main" id="{B4AEBCB2-E6D3-D814-B5EC-A66877081B19}"/>
              </a:ext>
            </a:extLst>
          </p:cNvPr>
          <p:cNvSpPr txBox="1"/>
          <p:nvPr/>
        </p:nvSpPr>
        <p:spPr>
          <a:xfrm>
            <a:off x="2046226" y="1610200"/>
            <a:ext cx="9013948" cy="3584058"/>
          </a:xfrm>
          <a:prstGeom prst="rect">
            <a:avLst/>
          </a:prstGeom>
          <a:noFill/>
        </p:spPr>
        <p:txBody>
          <a:bodyPr wrap="square" rtlCol="0">
            <a:spAutoFit/>
          </a:bodyPr>
          <a:lstStyle/>
          <a:p>
            <a:pPr algn="just">
              <a:lnSpc>
                <a:spcPct val="250000"/>
              </a:lnSpc>
            </a:pPr>
            <a:r>
              <a:rPr lang="en-US" sz="2000" b="1" u="sng" dirty="0"/>
              <a:t>By the end of this chapter you will understand the following knowledge:</a:t>
            </a:r>
            <a:endParaRPr lang="en-US" sz="2000" dirty="0"/>
          </a:p>
          <a:p>
            <a:pPr algn="just">
              <a:lnSpc>
                <a:spcPct val="250000"/>
              </a:lnSpc>
            </a:pPr>
            <a:r>
              <a:rPr lang="en-US" sz="2000" dirty="0"/>
              <a:t>- Learn about the research findings.  </a:t>
            </a:r>
          </a:p>
          <a:p>
            <a:pPr algn="just">
              <a:lnSpc>
                <a:spcPct val="250000"/>
              </a:lnSpc>
            </a:pPr>
            <a:r>
              <a:rPr lang="en-US" sz="2000" dirty="0"/>
              <a:t>- Learn about the research Recommendations.</a:t>
            </a:r>
          </a:p>
          <a:p>
            <a:pPr algn="just">
              <a:lnSpc>
                <a:spcPct val="250000"/>
              </a:lnSpc>
            </a:pPr>
            <a:r>
              <a:rPr lang="en-US" sz="2000" dirty="0"/>
              <a:t>- Learn about the research references.</a:t>
            </a:r>
          </a:p>
          <a:p>
            <a:pPr algn="just">
              <a:lnSpc>
                <a:spcPct val="150000"/>
              </a:lnSpc>
            </a:pPr>
            <a:endParaRPr lang="en-US" sz="2000" dirty="0"/>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7" name="TextBox 6">
            <a:extLst>
              <a:ext uri="{FF2B5EF4-FFF2-40B4-BE49-F238E27FC236}">
                <a16:creationId xmlns:a16="http://schemas.microsoft.com/office/drawing/2014/main" id="{515A9349-7E56-322E-710F-69055D978A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57465228"/>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622904" y="1676579"/>
            <a:ext cx="7802161" cy="4045723"/>
          </a:xfrm>
          <a:prstGeom prst="rect">
            <a:avLst/>
          </a:prstGeom>
          <a:noFill/>
        </p:spPr>
        <p:txBody>
          <a:bodyPr wrap="square" rtlCol="0">
            <a:spAutoFit/>
          </a:bodyPr>
          <a:lstStyle/>
          <a:p>
            <a:pPr>
              <a:lnSpc>
                <a:spcPct val="250000"/>
              </a:lnSpc>
            </a:pPr>
            <a:r>
              <a:rPr lang="en-US" sz="2000" b="1" u="sng" dirty="0"/>
              <a:t>By the end of this chapter you will possess the following Skills:</a:t>
            </a:r>
            <a:endParaRPr lang="en-US" sz="2000" dirty="0"/>
          </a:p>
          <a:p>
            <a:pPr marL="285750" indent="-285750">
              <a:lnSpc>
                <a:spcPct val="250000"/>
              </a:lnSpc>
              <a:buFont typeface="Wingdings" panose="05000000000000000000" pitchFamily="2" charset="2"/>
              <a:buChar char="§"/>
            </a:pPr>
            <a:r>
              <a:rPr lang="en-US" sz="2000" dirty="0"/>
              <a:t>The ability to write the research findings.</a:t>
            </a:r>
          </a:p>
          <a:p>
            <a:pPr marL="285750" indent="-285750">
              <a:lnSpc>
                <a:spcPct val="250000"/>
              </a:lnSpc>
              <a:buFont typeface="Wingdings" panose="05000000000000000000" pitchFamily="2" charset="2"/>
              <a:buChar char="§"/>
            </a:pPr>
            <a:r>
              <a:rPr lang="en-US" sz="2000" dirty="0"/>
              <a:t>The ability to formulate research recommendations.</a:t>
            </a:r>
          </a:p>
          <a:p>
            <a:pPr marL="285750" indent="-285750">
              <a:lnSpc>
                <a:spcPct val="250000"/>
              </a:lnSpc>
              <a:buFont typeface="Wingdings" panose="05000000000000000000" pitchFamily="2" charset="2"/>
              <a:buChar char="§"/>
            </a:pPr>
            <a:r>
              <a:rPr lang="en-US" sz="2000" dirty="0"/>
              <a:t>The ability to write research references.</a:t>
            </a:r>
          </a:p>
          <a:p>
            <a:pPr>
              <a:lnSpc>
                <a:spcPct val="150000"/>
              </a:lnSpc>
            </a:pPr>
            <a:endParaRPr lang="en-US" sz="2000" dirty="0"/>
          </a:p>
          <a:p>
            <a:pPr marL="285750" indent="-285750">
              <a:lnSpc>
                <a:spcPct val="150000"/>
              </a:lnSpc>
              <a:buFont typeface="Wingdings" panose="05000000000000000000" pitchFamily="2" charset="2"/>
              <a:buChar char="§"/>
            </a:pPr>
            <a:endParaRPr lang="en-US" sz="2000" dirty="0"/>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751211" y="-27434"/>
            <a:ext cx="2566007"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1585780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5" name="Picture 4">
            <a:extLst>
              <a:ext uri="{FF2B5EF4-FFF2-40B4-BE49-F238E27FC236}">
                <a16:creationId xmlns:a16="http://schemas.microsoft.com/office/drawing/2014/main" id="{4FCAEE96-7851-4082-C9E2-8E3244CB5D59}"/>
              </a:ext>
            </a:extLst>
          </p:cNvPr>
          <p:cNvPicPr>
            <a:picLocks noChangeAspect="1"/>
          </p:cNvPicPr>
          <p:nvPr/>
        </p:nvPicPr>
        <p:blipFill rotWithShape="1">
          <a:blip r:embed="rId3"/>
          <a:srcRect l="21030" t="17779" r="18088" b="9934"/>
          <a:stretch/>
        </p:blipFill>
        <p:spPr>
          <a:xfrm>
            <a:off x="475130" y="466164"/>
            <a:ext cx="5450540" cy="3272118"/>
          </a:xfrm>
          <a:prstGeom prst="rect">
            <a:avLst/>
          </a:prstGeom>
        </p:spPr>
      </p:pic>
      <p:pic>
        <p:nvPicPr>
          <p:cNvPr id="8" name="Picture 7">
            <a:extLst>
              <a:ext uri="{FF2B5EF4-FFF2-40B4-BE49-F238E27FC236}">
                <a16:creationId xmlns:a16="http://schemas.microsoft.com/office/drawing/2014/main" id="{4A48D64F-3DA7-ACF2-F66B-C266B3A0464D}"/>
              </a:ext>
            </a:extLst>
          </p:cNvPr>
          <p:cNvPicPr>
            <a:picLocks noChangeAspect="1"/>
          </p:cNvPicPr>
          <p:nvPr/>
        </p:nvPicPr>
        <p:blipFill rotWithShape="1">
          <a:blip r:embed="rId4"/>
          <a:srcRect l="23824" t="19085" r="18088" b="20738"/>
          <a:stretch/>
        </p:blipFill>
        <p:spPr>
          <a:xfrm>
            <a:off x="5925670" y="2218072"/>
            <a:ext cx="5880847" cy="3922752"/>
          </a:xfrm>
          <a:prstGeom prst="rect">
            <a:avLst/>
          </a:prstGeom>
        </p:spPr>
      </p:pic>
    </p:spTree>
    <p:extLst>
      <p:ext uri="{BB962C8B-B14F-4D97-AF65-F5344CB8AC3E}">
        <p14:creationId xmlns:p14="http://schemas.microsoft.com/office/powerpoint/2010/main" val="144339228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5" name="Picture 4">
            <a:extLst>
              <a:ext uri="{FF2B5EF4-FFF2-40B4-BE49-F238E27FC236}">
                <a16:creationId xmlns:a16="http://schemas.microsoft.com/office/drawing/2014/main" id="{4FCAEE96-7851-4082-C9E2-8E3244CB5D59}"/>
              </a:ext>
            </a:extLst>
          </p:cNvPr>
          <p:cNvPicPr>
            <a:picLocks noChangeAspect="1"/>
          </p:cNvPicPr>
          <p:nvPr/>
        </p:nvPicPr>
        <p:blipFill rotWithShape="1">
          <a:blip r:embed="rId3"/>
          <a:srcRect l="21030" t="17779" r="18088" b="9934"/>
          <a:stretch/>
        </p:blipFill>
        <p:spPr>
          <a:xfrm>
            <a:off x="475130" y="466164"/>
            <a:ext cx="5450540" cy="3272118"/>
          </a:xfrm>
          <a:prstGeom prst="rect">
            <a:avLst/>
          </a:prstGeom>
        </p:spPr>
      </p:pic>
      <p:pic>
        <p:nvPicPr>
          <p:cNvPr id="8" name="Picture 7">
            <a:extLst>
              <a:ext uri="{FF2B5EF4-FFF2-40B4-BE49-F238E27FC236}">
                <a16:creationId xmlns:a16="http://schemas.microsoft.com/office/drawing/2014/main" id="{4A48D64F-3DA7-ACF2-F66B-C266B3A0464D}"/>
              </a:ext>
            </a:extLst>
          </p:cNvPr>
          <p:cNvPicPr>
            <a:picLocks noChangeAspect="1"/>
          </p:cNvPicPr>
          <p:nvPr/>
        </p:nvPicPr>
        <p:blipFill rotWithShape="1">
          <a:blip r:embed="rId4"/>
          <a:srcRect l="23824" t="19085" r="18088" b="20738"/>
          <a:stretch/>
        </p:blipFill>
        <p:spPr>
          <a:xfrm>
            <a:off x="5925670" y="2218072"/>
            <a:ext cx="5880847" cy="3922752"/>
          </a:xfrm>
          <a:prstGeom prst="rect">
            <a:avLst/>
          </a:prstGeom>
        </p:spPr>
      </p:pic>
    </p:spTree>
    <p:extLst>
      <p:ext uri="{BB962C8B-B14F-4D97-AF65-F5344CB8AC3E}">
        <p14:creationId xmlns:p14="http://schemas.microsoft.com/office/powerpoint/2010/main" val="279815206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5" name="Picture 4">
            <a:extLst>
              <a:ext uri="{FF2B5EF4-FFF2-40B4-BE49-F238E27FC236}">
                <a16:creationId xmlns:a16="http://schemas.microsoft.com/office/drawing/2014/main" id="{27F9187F-4F4B-E7BB-0745-07750A646B5F}"/>
              </a:ext>
            </a:extLst>
          </p:cNvPr>
          <p:cNvPicPr>
            <a:picLocks noChangeAspect="1"/>
          </p:cNvPicPr>
          <p:nvPr/>
        </p:nvPicPr>
        <p:blipFill rotWithShape="1">
          <a:blip r:embed="rId3"/>
          <a:srcRect l="19338" t="23007" r="25074" b="15817"/>
          <a:stretch/>
        </p:blipFill>
        <p:spPr>
          <a:xfrm>
            <a:off x="510990" y="779931"/>
            <a:ext cx="5229868" cy="3137646"/>
          </a:xfrm>
          <a:prstGeom prst="rect">
            <a:avLst/>
          </a:prstGeom>
        </p:spPr>
      </p:pic>
      <p:pic>
        <p:nvPicPr>
          <p:cNvPr id="8" name="Picture 7">
            <a:extLst>
              <a:ext uri="{FF2B5EF4-FFF2-40B4-BE49-F238E27FC236}">
                <a16:creationId xmlns:a16="http://schemas.microsoft.com/office/drawing/2014/main" id="{6378A79A-95E4-6E13-1872-DEFCD9941388}"/>
              </a:ext>
            </a:extLst>
          </p:cNvPr>
          <p:cNvPicPr>
            <a:picLocks noChangeAspect="1"/>
          </p:cNvPicPr>
          <p:nvPr/>
        </p:nvPicPr>
        <p:blipFill rotWithShape="1">
          <a:blip r:embed="rId4"/>
          <a:srcRect l="20368" t="23268" r="16250" b="21960"/>
          <a:stretch/>
        </p:blipFill>
        <p:spPr>
          <a:xfrm>
            <a:off x="5740858" y="2401192"/>
            <a:ext cx="6343565" cy="3756211"/>
          </a:xfrm>
          <a:prstGeom prst="rect">
            <a:avLst/>
          </a:prstGeom>
        </p:spPr>
      </p:pic>
    </p:spTree>
    <p:extLst>
      <p:ext uri="{BB962C8B-B14F-4D97-AF65-F5344CB8AC3E}">
        <p14:creationId xmlns:p14="http://schemas.microsoft.com/office/powerpoint/2010/main" val="142373531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8" name="Picture 7">
            <a:extLst>
              <a:ext uri="{FF2B5EF4-FFF2-40B4-BE49-F238E27FC236}">
                <a16:creationId xmlns:a16="http://schemas.microsoft.com/office/drawing/2014/main" id="{E44117D9-0CCE-ACC0-2AF1-733A265BF484}"/>
              </a:ext>
            </a:extLst>
          </p:cNvPr>
          <p:cNvPicPr>
            <a:picLocks noChangeAspect="1"/>
          </p:cNvPicPr>
          <p:nvPr/>
        </p:nvPicPr>
        <p:blipFill rotWithShape="1">
          <a:blip r:embed="rId3"/>
          <a:srcRect l="18824" t="22092" r="24044" b="14510"/>
          <a:stretch/>
        </p:blipFill>
        <p:spPr>
          <a:xfrm>
            <a:off x="304800" y="537882"/>
            <a:ext cx="5400116" cy="3370730"/>
          </a:xfrm>
          <a:prstGeom prst="rect">
            <a:avLst/>
          </a:prstGeom>
        </p:spPr>
      </p:pic>
      <p:pic>
        <p:nvPicPr>
          <p:cNvPr id="10" name="Picture 9">
            <a:extLst>
              <a:ext uri="{FF2B5EF4-FFF2-40B4-BE49-F238E27FC236}">
                <a16:creationId xmlns:a16="http://schemas.microsoft.com/office/drawing/2014/main" id="{49BBA2A4-CFF2-4F0B-5A7D-75C5F73C20FB}"/>
              </a:ext>
            </a:extLst>
          </p:cNvPr>
          <p:cNvPicPr>
            <a:picLocks noChangeAspect="1"/>
          </p:cNvPicPr>
          <p:nvPr/>
        </p:nvPicPr>
        <p:blipFill rotWithShape="1">
          <a:blip r:embed="rId4"/>
          <a:srcRect l="19117" t="21961" r="37675" b="23175"/>
          <a:stretch/>
        </p:blipFill>
        <p:spPr>
          <a:xfrm>
            <a:off x="6015318" y="1876219"/>
            <a:ext cx="5739652" cy="4228746"/>
          </a:xfrm>
          <a:prstGeom prst="rect">
            <a:avLst/>
          </a:prstGeom>
        </p:spPr>
      </p:pic>
    </p:spTree>
    <p:extLst>
      <p:ext uri="{BB962C8B-B14F-4D97-AF65-F5344CB8AC3E}">
        <p14:creationId xmlns:p14="http://schemas.microsoft.com/office/powerpoint/2010/main" val="389133794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3" name="Picture 2">
            <a:extLst>
              <a:ext uri="{FF2B5EF4-FFF2-40B4-BE49-F238E27FC236}">
                <a16:creationId xmlns:a16="http://schemas.microsoft.com/office/drawing/2014/main" id="{00A338B9-3C5F-61FE-406D-5475E7DE10A2}"/>
              </a:ext>
            </a:extLst>
          </p:cNvPr>
          <p:cNvPicPr>
            <a:picLocks noChangeAspect="1"/>
          </p:cNvPicPr>
          <p:nvPr/>
        </p:nvPicPr>
        <p:blipFill rotWithShape="1">
          <a:blip r:embed="rId3"/>
          <a:srcRect l="18824" t="21961" r="22573" b="16209"/>
          <a:stretch/>
        </p:blipFill>
        <p:spPr>
          <a:xfrm>
            <a:off x="1510553" y="188260"/>
            <a:ext cx="9170894" cy="2088776"/>
          </a:xfrm>
          <a:prstGeom prst="rect">
            <a:avLst/>
          </a:prstGeom>
        </p:spPr>
      </p:pic>
      <p:pic>
        <p:nvPicPr>
          <p:cNvPr id="5" name="Picture 4">
            <a:extLst>
              <a:ext uri="{FF2B5EF4-FFF2-40B4-BE49-F238E27FC236}">
                <a16:creationId xmlns:a16="http://schemas.microsoft.com/office/drawing/2014/main" id="{59A16292-5993-663A-BD97-8A42B198B2E0}"/>
              </a:ext>
            </a:extLst>
          </p:cNvPr>
          <p:cNvPicPr>
            <a:picLocks noChangeAspect="1"/>
          </p:cNvPicPr>
          <p:nvPr/>
        </p:nvPicPr>
        <p:blipFill rotWithShape="1">
          <a:blip r:embed="rId4"/>
          <a:srcRect l="20441" t="19476" r="35442" b="23269"/>
          <a:stretch/>
        </p:blipFill>
        <p:spPr>
          <a:xfrm>
            <a:off x="331694" y="2608729"/>
            <a:ext cx="5378824" cy="3926541"/>
          </a:xfrm>
          <a:prstGeom prst="rect">
            <a:avLst/>
          </a:prstGeom>
        </p:spPr>
      </p:pic>
      <p:pic>
        <p:nvPicPr>
          <p:cNvPr id="7" name="Picture 6">
            <a:extLst>
              <a:ext uri="{FF2B5EF4-FFF2-40B4-BE49-F238E27FC236}">
                <a16:creationId xmlns:a16="http://schemas.microsoft.com/office/drawing/2014/main" id="{AC212200-0A92-9D1B-2578-A76BF2C8AFC3}"/>
              </a:ext>
            </a:extLst>
          </p:cNvPr>
          <p:cNvPicPr>
            <a:picLocks noChangeAspect="1"/>
          </p:cNvPicPr>
          <p:nvPr/>
        </p:nvPicPr>
        <p:blipFill rotWithShape="1">
          <a:blip r:embed="rId5"/>
          <a:srcRect l="20662" t="22353" r="33823" b="27320"/>
          <a:stretch/>
        </p:blipFill>
        <p:spPr>
          <a:xfrm>
            <a:off x="6481484" y="2904565"/>
            <a:ext cx="5549153" cy="3630705"/>
          </a:xfrm>
          <a:prstGeom prst="rect">
            <a:avLst/>
          </a:prstGeom>
        </p:spPr>
      </p:pic>
    </p:spTree>
    <p:extLst>
      <p:ext uri="{BB962C8B-B14F-4D97-AF65-F5344CB8AC3E}">
        <p14:creationId xmlns:p14="http://schemas.microsoft.com/office/powerpoint/2010/main" val="142113786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3" name="Picture 2">
            <a:extLst>
              <a:ext uri="{FF2B5EF4-FFF2-40B4-BE49-F238E27FC236}">
                <a16:creationId xmlns:a16="http://schemas.microsoft.com/office/drawing/2014/main" id="{A46FCF63-6B64-E848-5A39-C43FB8D1C9F5}"/>
              </a:ext>
            </a:extLst>
          </p:cNvPr>
          <p:cNvPicPr>
            <a:picLocks noChangeAspect="1"/>
          </p:cNvPicPr>
          <p:nvPr/>
        </p:nvPicPr>
        <p:blipFill rotWithShape="1">
          <a:blip r:embed="rId3"/>
          <a:srcRect l="17647" t="21699" r="37426" b="13595"/>
          <a:stretch/>
        </p:blipFill>
        <p:spPr>
          <a:xfrm>
            <a:off x="448235" y="672351"/>
            <a:ext cx="5477436" cy="4437531"/>
          </a:xfrm>
          <a:prstGeom prst="rect">
            <a:avLst/>
          </a:prstGeom>
        </p:spPr>
      </p:pic>
      <p:pic>
        <p:nvPicPr>
          <p:cNvPr id="5" name="Picture 4">
            <a:extLst>
              <a:ext uri="{FF2B5EF4-FFF2-40B4-BE49-F238E27FC236}">
                <a16:creationId xmlns:a16="http://schemas.microsoft.com/office/drawing/2014/main" id="{BAAB5995-FB3B-8B86-001F-451F31E8333F}"/>
              </a:ext>
            </a:extLst>
          </p:cNvPr>
          <p:cNvPicPr>
            <a:picLocks noChangeAspect="1"/>
          </p:cNvPicPr>
          <p:nvPr/>
        </p:nvPicPr>
        <p:blipFill rotWithShape="1">
          <a:blip r:embed="rId4"/>
          <a:srcRect l="20294" t="22092" r="31103" b="23399"/>
          <a:stretch/>
        </p:blipFill>
        <p:spPr>
          <a:xfrm>
            <a:off x="6096000" y="2348753"/>
            <a:ext cx="5925670" cy="3738284"/>
          </a:xfrm>
          <a:prstGeom prst="rect">
            <a:avLst/>
          </a:prstGeom>
        </p:spPr>
      </p:pic>
    </p:spTree>
    <p:extLst>
      <p:ext uri="{BB962C8B-B14F-4D97-AF65-F5344CB8AC3E}">
        <p14:creationId xmlns:p14="http://schemas.microsoft.com/office/powerpoint/2010/main" val="257380326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4" name="Picture 3">
            <a:extLst>
              <a:ext uri="{FF2B5EF4-FFF2-40B4-BE49-F238E27FC236}">
                <a16:creationId xmlns:a16="http://schemas.microsoft.com/office/drawing/2014/main" id="{27963FF9-66CE-78B9-4DAC-754359397727}"/>
              </a:ext>
            </a:extLst>
          </p:cNvPr>
          <p:cNvPicPr>
            <a:picLocks noChangeAspect="1"/>
          </p:cNvPicPr>
          <p:nvPr/>
        </p:nvPicPr>
        <p:blipFill rotWithShape="1">
          <a:blip r:embed="rId3"/>
          <a:srcRect l="18089" t="18955" r="29337" b="10456"/>
          <a:stretch/>
        </p:blipFill>
        <p:spPr>
          <a:xfrm>
            <a:off x="5988424" y="2781076"/>
            <a:ext cx="6052059" cy="4150465"/>
          </a:xfrm>
          <a:prstGeom prst="rect">
            <a:avLst/>
          </a:prstGeom>
        </p:spPr>
      </p:pic>
      <p:pic>
        <p:nvPicPr>
          <p:cNvPr id="7" name="Picture 6">
            <a:extLst>
              <a:ext uri="{FF2B5EF4-FFF2-40B4-BE49-F238E27FC236}">
                <a16:creationId xmlns:a16="http://schemas.microsoft.com/office/drawing/2014/main" id="{C87F3F3B-A916-73FE-40A8-251F1E451303}"/>
              </a:ext>
            </a:extLst>
          </p:cNvPr>
          <p:cNvPicPr>
            <a:picLocks noChangeAspect="1"/>
          </p:cNvPicPr>
          <p:nvPr/>
        </p:nvPicPr>
        <p:blipFill rotWithShape="1">
          <a:blip r:embed="rId4"/>
          <a:srcRect l="18015" t="19608" r="32795" b="12288"/>
          <a:stretch/>
        </p:blipFill>
        <p:spPr>
          <a:xfrm>
            <a:off x="651741" y="2781076"/>
            <a:ext cx="5336683" cy="3937556"/>
          </a:xfrm>
          <a:prstGeom prst="rect">
            <a:avLst/>
          </a:prstGeom>
        </p:spPr>
      </p:pic>
      <p:pic>
        <p:nvPicPr>
          <p:cNvPr id="3" name="Picture 2">
            <a:extLst>
              <a:ext uri="{FF2B5EF4-FFF2-40B4-BE49-F238E27FC236}">
                <a16:creationId xmlns:a16="http://schemas.microsoft.com/office/drawing/2014/main" id="{67265323-AFCB-4C9A-DCE4-D33575E01266}"/>
              </a:ext>
            </a:extLst>
          </p:cNvPr>
          <p:cNvPicPr>
            <a:picLocks noChangeAspect="1"/>
          </p:cNvPicPr>
          <p:nvPr/>
        </p:nvPicPr>
        <p:blipFill rotWithShape="1">
          <a:blip r:embed="rId5"/>
          <a:srcRect l="22059" t="19738" r="7941" b="16994"/>
          <a:stretch/>
        </p:blipFill>
        <p:spPr>
          <a:xfrm>
            <a:off x="2097742" y="139368"/>
            <a:ext cx="8534400" cy="2743201"/>
          </a:xfrm>
          <a:prstGeom prst="rect">
            <a:avLst/>
          </a:prstGeom>
        </p:spPr>
      </p:pic>
    </p:spTree>
    <p:extLst>
      <p:ext uri="{BB962C8B-B14F-4D97-AF65-F5344CB8AC3E}">
        <p14:creationId xmlns:p14="http://schemas.microsoft.com/office/powerpoint/2010/main" val="273249161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3" name="Picture 2">
            <a:extLst>
              <a:ext uri="{FF2B5EF4-FFF2-40B4-BE49-F238E27FC236}">
                <a16:creationId xmlns:a16="http://schemas.microsoft.com/office/drawing/2014/main" id="{58706D30-BB07-4B91-0863-5B042E05807B}"/>
              </a:ext>
            </a:extLst>
          </p:cNvPr>
          <p:cNvPicPr>
            <a:picLocks noChangeAspect="1"/>
          </p:cNvPicPr>
          <p:nvPr/>
        </p:nvPicPr>
        <p:blipFill rotWithShape="1">
          <a:blip r:embed="rId3"/>
          <a:srcRect l="18529" t="21569" r="9412" b="9412"/>
          <a:stretch/>
        </p:blipFill>
        <p:spPr>
          <a:xfrm>
            <a:off x="304801" y="708213"/>
            <a:ext cx="5468470" cy="3316942"/>
          </a:xfrm>
          <a:prstGeom prst="rect">
            <a:avLst/>
          </a:prstGeom>
        </p:spPr>
      </p:pic>
      <p:pic>
        <p:nvPicPr>
          <p:cNvPr id="5" name="Picture 4">
            <a:extLst>
              <a:ext uri="{FF2B5EF4-FFF2-40B4-BE49-F238E27FC236}">
                <a16:creationId xmlns:a16="http://schemas.microsoft.com/office/drawing/2014/main" id="{F1B4460C-669A-3F93-897F-79192D8F8DF5}"/>
              </a:ext>
            </a:extLst>
          </p:cNvPr>
          <p:cNvPicPr>
            <a:picLocks noChangeAspect="1"/>
          </p:cNvPicPr>
          <p:nvPr/>
        </p:nvPicPr>
        <p:blipFill rotWithShape="1">
          <a:blip r:embed="rId4"/>
          <a:srcRect l="20001" t="21699" r="29484" b="25098"/>
          <a:stretch/>
        </p:blipFill>
        <p:spPr>
          <a:xfrm>
            <a:off x="5836024" y="2366684"/>
            <a:ext cx="6158753" cy="3648636"/>
          </a:xfrm>
          <a:prstGeom prst="rect">
            <a:avLst/>
          </a:prstGeom>
        </p:spPr>
      </p:pic>
    </p:spTree>
    <p:extLst>
      <p:ext uri="{BB962C8B-B14F-4D97-AF65-F5344CB8AC3E}">
        <p14:creationId xmlns:p14="http://schemas.microsoft.com/office/powerpoint/2010/main" val="171682535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2061882" y="2036631"/>
            <a:ext cx="7575176" cy="2784737"/>
          </a:xfrm>
          <a:prstGeom prst="rect">
            <a:avLst/>
          </a:prstGeom>
          <a:noFill/>
        </p:spPr>
        <p:txBody>
          <a:bodyPr wrap="square">
            <a:spAutoFit/>
          </a:bodyPr>
          <a:lstStyle/>
          <a:p>
            <a:pPr algn="just">
              <a:lnSpc>
                <a:spcPct val="200000"/>
              </a:lnSpc>
            </a:pPr>
            <a:r>
              <a:rPr lang="en-US" b="0" i="0" dirty="0">
                <a:effectLst/>
              </a:rPr>
              <a:t>A </a:t>
            </a:r>
            <a:r>
              <a:rPr lang="en-US" b="1" i="0" dirty="0">
                <a:effectLst/>
              </a:rPr>
              <a:t>results section</a:t>
            </a:r>
            <a:r>
              <a:rPr lang="en-US" b="0" i="0" dirty="0">
                <a:effectLst/>
              </a:rPr>
              <a:t> is where you report the main findings of the </a:t>
            </a:r>
            <a:r>
              <a:rPr lang="en-US" b="0" i="0" u="none" strike="noStrike" dirty="0">
                <a:effectLst/>
                <a:hlinkClick r:id="rId3">
                  <a:extLst>
                    <a:ext uri="{A12FA001-AC4F-418D-AE19-62706E023703}">
                      <ahyp:hlinkClr xmlns:ahyp="http://schemas.microsoft.com/office/drawing/2018/hyperlinkcolor" val="tx"/>
                    </a:ext>
                  </a:extLst>
                </a:hlinkClick>
              </a:rPr>
              <a:t>data collection</a:t>
            </a:r>
            <a:r>
              <a:rPr lang="en-US" b="0" i="0" dirty="0">
                <a:effectLst/>
              </a:rPr>
              <a:t> and analysis you conducted for your research. You should report all relevant results concisely and objectively, in a logical order. Don’t include subjective interpretations of why you found these results or what they mean—any evaluation should be saved for the </a:t>
            </a:r>
            <a:r>
              <a:rPr lang="en-US" b="0" i="0" u="none" strike="noStrike" dirty="0">
                <a:effectLst/>
                <a:hlinkClick r:id="rId4">
                  <a:extLst>
                    <a:ext uri="{A12FA001-AC4F-418D-AE19-62706E023703}">
                      <ahyp:hlinkClr xmlns:ahyp="http://schemas.microsoft.com/office/drawing/2018/hyperlinkcolor" val="tx"/>
                    </a:ext>
                  </a:extLst>
                </a:hlinkClick>
              </a:rPr>
              <a:t>discussion section</a:t>
            </a:r>
            <a:r>
              <a:rPr lang="en-US" b="0" i="0" dirty="0">
                <a:effectLst/>
              </a:rPr>
              <a:t>.</a:t>
            </a:r>
            <a:endParaRPr lang="en-US" dirty="0"/>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5"/>
          <a:stretch>
            <a:fillRect/>
          </a:stretch>
        </p:blipFill>
        <p:spPr>
          <a:xfrm>
            <a:off x="-108036" y="-53788"/>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Research Findings </a:t>
            </a: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7"/>
          <a:stretch>
            <a:fillRect/>
          </a:stretch>
        </p:blipFill>
        <p:spPr>
          <a:xfrm>
            <a:off x="10578143" y="-27434"/>
            <a:ext cx="1739076" cy="6912868"/>
          </a:xfrm>
          <a:prstGeom prst="rect">
            <a:avLst/>
          </a:prstGeom>
        </p:spPr>
      </p:pic>
    </p:spTree>
    <p:extLst>
      <p:ext uri="{BB962C8B-B14F-4D97-AF65-F5344CB8AC3E}">
        <p14:creationId xmlns:p14="http://schemas.microsoft.com/office/powerpoint/2010/main" val="127506286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1922314" y="1498733"/>
            <a:ext cx="8480612" cy="3892732"/>
          </a:xfrm>
          <a:prstGeom prst="rect">
            <a:avLst/>
          </a:prstGeom>
          <a:noFill/>
        </p:spPr>
        <p:txBody>
          <a:bodyPr wrap="square">
            <a:spAutoFit/>
          </a:bodyPr>
          <a:lstStyle/>
          <a:p>
            <a:pPr algn="l">
              <a:lnSpc>
                <a:spcPct val="200000"/>
              </a:lnSpc>
            </a:pPr>
            <a:r>
              <a:rPr lang="en-US" b="1" i="0" dirty="0">
                <a:effectLst/>
                <a:latin typeface="Inter"/>
              </a:rPr>
              <a:t>Here are a few best practices:</a:t>
            </a:r>
          </a:p>
          <a:p>
            <a:pPr marL="285750" indent="-285750" algn="l">
              <a:lnSpc>
                <a:spcPct val="200000"/>
              </a:lnSpc>
              <a:buFont typeface="Wingdings" panose="05000000000000000000" pitchFamily="2" charset="2"/>
              <a:buChar char="§"/>
            </a:pPr>
            <a:r>
              <a:rPr lang="en-US" b="0" i="0" dirty="0">
                <a:effectLst/>
                <a:latin typeface="Inter"/>
              </a:rPr>
              <a:t>Your results should always be written in the</a:t>
            </a:r>
            <a:r>
              <a:rPr lang="en-US" b="1" i="0" dirty="0">
                <a:effectLst/>
                <a:latin typeface="Inter"/>
              </a:rPr>
              <a:t> </a:t>
            </a:r>
            <a:r>
              <a:rPr lang="en-US" b="1" dirty="0">
                <a:latin typeface="Inter"/>
              </a:rPr>
              <a:t>past tense</a:t>
            </a:r>
            <a:r>
              <a:rPr lang="en-US" dirty="0">
                <a:latin typeface="Inter"/>
              </a:rPr>
              <a:t>.</a:t>
            </a:r>
            <a:endParaRPr lang="en-US" b="0" i="0" dirty="0">
              <a:effectLst/>
              <a:latin typeface="Inter"/>
            </a:endParaRPr>
          </a:p>
          <a:p>
            <a:pPr marL="285750" indent="-285750" algn="l">
              <a:lnSpc>
                <a:spcPct val="200000"/>
              </a:lnSpc>
              <a:buFont typeface="Wingdings" panose="05000000000000000000" pitchFamily="2" charset="2"/>
              <a:buChar char="§"/>
            </a:pPr>
            <a:r>
              <a:rPr lang="en-US" b="0" i="0" dirty="0">
                <a:effectLst/>
                <a:latin typeface="Inter"/>
              </a:rPr>
              <a:t>It should be written as </a:t>
            </a:r>
            <a:r>
              <a:rPr lang="en-US" b="1" dirty="0">
                <a:latin typeface="Inter"/>
              </a:rPr>
              <a:t>concisely</a:t>
            </a:r>
            <a:r>
              <a:rPr lang="en-US" dirty="0">
                <a:latin typeface="Inter"/>
              </a:rPr>
              <a:t> </a:t>
            </a:r>
            <a:r>
              <a:rPr lang="en-US" b="0" i="0" dirty="0">
                <a:effectLst/>
                <a:latin typeface="Inter"/>
              </a:rPr>
              <a:t>as possible.</a:t>
            </a:r>
          </a:p>
          <a:p>
            <a:pPr marL="285750" indent="-285750" algn="l">
              <a:lnSpc>
                <a:spcPct val="200000"/>
              </a:lnSpc>
              <a:buFont typeface="Wingdings" panose="05000000000000000000" pitchFamily="2" charset="2"/>
              <a:buChar char="§"/>
            </a:pPr>
            <a:r>
              <a:rPr lang="en-US" b="0" i="0" dirty="0">
                <a:effectLst/>
                <a:latin typeface="Inter"/>
              </a:rPr>
              <a:t>Only include results that are directly relevant to answering your </a:t>
            </a:r>
            <a:r>
              <a:rPr lang="en-US" b="1" dirty="0">
                <a:latin typeface="Inter"/>
              </a:rPr>
              <a:t>research questions</a:t>
            </a:r>
            <a:r>
              <a:rPr lang="en-US" dirty="0">
                <a:latin typeface="Inter"/>
              </a:rPr>
              <a:t>.</a:t>
            </a:r>
          </a:p>
          <a:p>
            <a:pPr marL="285750" indent="-285750" algn="l">
              <a:lnSpc>
                <a:spcPct val="200000"/>
              </a:lnSpc>
              <a:buFont typeface="Wingdings" panose="05000000000000000000" pitchFamily="2" charset="2"/>
              <a:buChar char="§"/>
            </a:pPr>
            <a:r>
              <a:rPr lang="en-US" b="0" i="0" dirty="0">
                <a:effectLst/>
                <a:latin typeface="Inter"/>
              </a:rPr>
              <a:t>Avoid speculative or interpretative words like “appears” or “implies.”</a:t>
            </a:r>
          </a:p>
          <a:p>
            <a:pPr marL="285750" indent="-285750" algn="l">
              <a:lnSpc>
                <a:spcPct val="200000"/>
              </a:lnSpc>
              <a:buFont typeface="Wingdings" panose="05000000000000000000" pitchFamily="2" charset="2"/>
              <a:buChar char="§"/>
            </a:pPr>
            <a:r>
              <a:rPr lang="en-US" b="0" i="0" dirty="0">
                <a:effectLst/>
                <a:latin typeface="Inter"/>
              </a:rPr>
              <a:t>Always start with your broadest results first, then flow into your more granular (but still relevant) ones. </a:t>
            </a:r>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3"/>
          <a:stretch>
            <a:fillRect/>
          </a:stretch>
        </p:blipFill>
        <p:spPr>
          <a:xfrm>
            <a:off x="0" y="-251370"/>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Research Findings </a:t>
            </a: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5"/>
          <a:stretch>
            <a:fillRect/>
          </a:stretch>
        </p:blipFill>
        <p:spPr>
          <a:xfrm>
            <a:off x="10578143" y="-27434"/>
            <a:ext cx="1739076" cy="6912868"/>
          </a:xfrm>
          <a:prstGeom prst="rect">
            <a:avLst/>
          </a:prstGeom>
        </p:spPr>
      </p:pic>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rgbClr val="202F66"/>
                </a:solidFill>
                <a:effectLst/>
                <a:latin typeface="Inter"/>
              </a:rPr>
              <a:t>(George, T.,2022)</a:t>
            </a:r>
            <a:endParaRPr lang="en-US" dirty="0"/>
          </a:p>
        </p:txBody>
      </p:sp>
    </p:spTree>
    <p:extLst>
      <p:ext uri="{BB962C8B-B14F-4D97-AF65-F5344CB8AC3E}">
        <p14:creationId xmlns:p14="http://schemas.microsoft.com/office/powerpoint/2010/main" val="361271739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1855693" y="1355313"/>
            <a:ext cx="8991601" cy="4315027"/>
          </a:xfrm>
          <a:prstGeom prst="rect">
            <a:avLst/>
          </a:prstGeom>
          <a:noFill/>
        </p:spPr>
        <p:txBody>
          <a:bodyPr wrap="square">
            <a:spAutoFit/>
          </a:bodyPr>
          <a:lstStyle/>
          <a:p>
            <a:pPr marL="342900" indent="-342900">
              <a:lnSpc>
                <a:spcPct val="200000"/>
              </a:lnSpc>
              <a:buFont typeface="Wingdings" panose="05000000000000000000" pitchFamily="2" charset="2"/>
              <a:buChar char="v"/>
            </a:pPr>
            <a:r>
              <a:rPr lang="en-US" sz="2000" b="0" i="0" dirty="0">
                <a:effectLst/>
              </a:rPr>
              <a:t>For each question or hypothesis, share:</a:t>
            </a:r>
          </a:p>
          <a:p>
            <a:pPr marL="342900" indent="-342900" algn="l">
              <a:lnSpc>
                <a:spcPct val="200000"/>
              </a:lnSpc>
              <a:buFont typeface="Wingdings" panose="05000000000000000000" pitchFamily="2" charset="2"/>
              <a:buChar char="§"/>
            </a:pPr>
            <a:r>
              <a:rPr lang="en-US" sz="2000" b="0" i="0" dirty="0">
                <a:effectLst/>
              </a:rPr>
              <a:t>A reminder of the type of analysis you used (e.g., a two-sample </a:t>
            </a:r>
            <a:r>
              <a:rPr lang="en-US" sz="2000" b="1" i="1" dirty="0">
                <a:solidFill>
                  <a:srgbClr val="0563C1"/>
                </a:solidFill>
              </a:rPr>
              <a:t>t-test</a:t>
            </a:r>
            <a:r>
              <a:rPr lang="en-US" sz="2000" b="0" i="0" dirty="0">
                <a:effectLst/>
              </a:rPr>
              <a:t> or </a:t>
            </a:r>
            <a:r>
              <a:rPr lang="en-US" sz="2000" dirty="0"/>
              <a:t>simple </a:t>
            </a:r>
            <a:r>
              <a:rPr lang="en-US" sz="2000" b="1" dirty="0"/>
              <a:t>linear regression</a:t>
            </a:r>
            <a:r>
              <a:rPr lang="en-US" sz="2000" b="0" i="0" dirty="0">
                <a:effectLst/>
              </a:rPr>
              <a:t>). A more detailed description of your analysis should go in your </a:t>
            </a:r>
            <a:r>
              <a:rPr lang="en-US" sz="2000" b="1" dirty="0"/>
              <a:t>methodology</a:t>
            </a:r>
            <a:r>
              <a:rPr lang="en-US" sz="2000" dirty="0"/>
              <a:t> </a:t>
            </a:r>
            <a:r>
              <a:rPr lang="en-US" sz="2000" b="0" i="0" dirty="0">
                <a:effectLst/>
              </a:rPr>
              <a:t>section.</a:t>
            </a:r>
          </a:p>
          <a:p>
            <a:pPr marL="342900" indent="-342900" algn="l">
              <a:lnSpc>
                <a:spcPct val="200000"/>
              </a:lnSpc>
              <a:buFont typeface="Wingdings" panose="05000000000000000000" pitchFamily="2" charset="2"/>
              <a:buChar char="§"/>
            </a:pPr>
            <a:r>
              <a:rPr lang="en-US" sz="2000" b="0" i="0" dirty="0">
                <a:effectLst/>
              </a:rPr>
              <a:t>A concise summary of each relevant result, both positive and negative. This can include any relevant descriptive statistics (e.g., </a:t>
            </a:r>
            <a:r>
              <a:rPr lang="en-US" sz="2000" b="1" dirty="0"/>
              <a:t>means</a:t>
            </a:r>
            <a:r>
              <a:rPr lang="en-US" sz="2000" b="0" i="0" dirty="0">
                <a:effectLst/>
              </a:rPr>
              <a:t> and </a:t>
            </a:r>
            <a:r>
              <a:rPr lang="en-US" sz="2000" b="1" dirty="0"/>
              <a:t>standard deviations</a:t>
            </a:r>
            <a:r>
              <a:rPr lang="en-US" sz="2000" b="0" i="0" dirty="0">
                <a:effectLst/>
              </a:rPr>
              <a:t>) </a:t>
            </a:r>
          </a:p>
          <a:p>
            <a:pPr marL="342900" indent="-342900" algn="l">
              <a:lnSpc>
                <a:spcPct val="200000"/>
              </a:lnSpc>
              <a:buFont typeface="Wingdings" panose="05000000000000000000" pitchFamily="2" charset="2"/>
              <a:buChar char="§"/>
            </a:pPr>
            <a:r>
              <a:rPr lang="en-US" sz="2000" b="0" i="0" dirty="0">
                <a:effectLst/>
              </a:rPr>
              <a:t>Remember, these numbers are often placed in parentheses.</a:t>
            </a:r>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3"/>
          <a:stretch>
            <a:fillRect/>
          </a:stretch>
        </p:blipFill>
        <p:spPr>
          <a:xfrm>
            <a:off x="-108036" y="-53788"/>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3828949" y="469711"/>
            <a:ext cx="5440557" cy="584775"/>
          </a:xfrm>
          <a:prstGeom prst="rect">
            <a:avLst/>
          </a:prstGeom>
          <a:noFill/>
        </p:spPr>
        <p:txBody>
          <a:bodyPr wrap="square" rtlCol="0">
            <a:spAutoFit/>
          </a:bodyPr>
          <a:lstStyle/>
          <a:p>
            <a:r>
              <a:rPr lang="en-US" sz="3200" b="1" dirty="0">
                <a:solidFill>
                  <a:schemeClr val="bg1"/>
                </a:solidFill>
              </a:rPr>
              <a:t>Quantitative Research Results </a:t>
            </a: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5"/>
          <a:stretch>
            <a:fillRect/>
          </a:stretch>
        </p:blipFill>
        <p:spPr>
          <a:xfrm>
            <a:off x="10578143" y="-27434"/>
            <a:ext cx="1739076" cy="6912868"/>
          </a:xfrm>
          <a:prstGeom prst="rect">
            <a:avLst/>
          </a:prstGeom>
        </p:spPr>
      </p:pic>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rgbClr val="202F66"/>
                </a:solidFill>
                <a:effectLst/>
                <a:latin typeface="Inter"/>
              </a:rPr>
              <a:t>(George, T.,2022)</a:t>
            </a:r>
            <a:endParaRPr lang="en-US" dirty="0"/>
          </a:p>
        </p:txBody>
      </p:sp>
    </p:spTree>
    <p:extLst>
      <p:ext uri="{BB962C8B-B14F-4D97-AF65-F5344CB8AC3E}">
        <p14:creationId xmlns:p14="http://schemas.microsoft.com/office/powerpoint/2010/main" val="278959258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1855694" y="1355313"/>
            <a:ext cx="8480612" cy="4930581"/>
          </a:xfrm>
          <a:prstGeom prst="rect">
            <a:avLst/>
          </a:prstGeom>
          <a:noFill/>
        </p:spPr>
        <p:txBody>
          <a:bodyPr wrap="square">
            <a:spAutoFit/>
          </a:bodyPr>
          <a:lstStyle/>
          <a:p>
            <a:pPr marL="285750" indent="-285750" algn="l">
              <a:lnSpc>
                <a:spcPct val="200000"/>
              </a:lnSpc>
              <a:buFont typeface="Wingdings" panose="05000000000000000000" pitchFamily="2" charset="2"/>
              <a:buChar char="§"/>
            </a:pPr>
            <a:r>
              <a:rPr lang="en-US" sz="2000" b="0" i="0" dirty="0">
                <a:effectLst/>
              </a:rPr>
              <a:t>A brief statement of how each result relates to the question, or whether the hypothesis was supported. You can briefly mention any results that didn’t fit with your expectations and assumptions, but save any speculation on their meaning or consequences for your</a:t>
            </a:r>
            <a:r>
              <a:rPr lang="en-US" sz="2000" b="1" i="0" dirty="0">
                <a:effectLst/>
              </a:rPr>
              <a:t> </a:t>
            </a:r>
            <a:r>
              <a:rPr lang="en-US" sz="2000" b="1" dirty="0"/>
              <a:t>discussion</a:t>
            </a:r>
            <a:r>
              <a:rPr lang="en-US" sz="2000" b="1" i="0" dirty="0">
                <a:effectLst/>
              </a:rPr>
              <a:t> </a:t>
            </a:r>
            <a:r>
              <a:rPr lang="en-US" sz="2000" b="0" i="0" dirty="0">
                <a:effectLst/>
              </a:rPr>
              <a:t>and </a:t>
            </a:r>
            <a:r>
              <a:rPr lang="en-US" sz="2000" b="1" i="0" u="none" strike="noStrike" dirty="0">
                <a:effectLst/>
                <a:hlinkClick r:id="rId3">
                  <a:extLst>
                    <a:ext uri="{A12FA001-AC4F-418D-AE19-62706E023703}">
                      <ahyp:hlinkClr xmlns:ahyp="http://schemas.microsoft.com/office/drawing/2018/hyperlinkcolor" val="tx"/>
                    </a:ext>
                  </a:extLst>
                </a:hlinkClick>
              </a:rPr>
              <a:t>conclusio</a:t>
            </a:r>
            <a:r>
              <a:rPr lang="en-US" sz="2000" b="1" dirty="0">
                <a:hlinkClick r:id="rId3">
                  <a:extLst>
                    <a:ext uri="{A12FA001-AC4F-418D-AE19-62706E023703}">
                      <ahyp:hlinkClr xmlns:ahyp="http://schemas.microsoft.com/office/drawing/2018/hyperlinkcolor" val="tx"/>
                    </a:ext>
                  </a:extLst>
                </a:hlinkClick>
              </a:rPr>
              <a:t>n</a:t>
            </a:r>
            <a:r>
              <a:rPr lang="en-US" sz="2000" b="1" dirty="0"/>
              <a:t>.</a:t>
            </a:r>
            <a:endParaRPr lang="en-US" sz="2000" b="1" i="0" u="none" strike="noStrike" dirty="0">
              <a:effectLst/>
            </a:endParaRPr>
          </a:p>
          <a:p>
            <a:pPr marL="285750" indent="-285750" algn="l">
              <a:lnSpc>
                <a:spcPct val="200000"/>
              </a:lnSpc>
              <a:buFont typeface="Wingdings" panose="05000000000000000000" pitchFamily="2" charset="2"/>
              <a:buChar char="§"/>
            </a:pPr>
            <a:r>
              <a:rPr lang="en-US" sz="2000" b="0" i="0" dirty="0">
                <a:effectLst/>
                <a:latin typeface="Inter"/>
              </a:rPr>
              <a:t>In quantitative research, it’s often helpful to include visual elements such as graphs, charts, and </a:t>
            </a:r>
            <a:r>
              <a:rPr lang="en-US" sz="2000" b="1" dirty="0">
                <a:latin typeface="Inter"/>
              </a:rPr>
              <a:t>tables</a:t>
            </a:r>
            <a:r>
              <a:rPr lang="en-US" sz="2000" b="0" i="0" dirty="0">
                <a:effectLst/>
                <a:latin typeface="Inter"/>
              </a:rPr>
              <a:t>, but only if they are directly relevant to your results. Give these elements clear, descriptive titles and labels so that your reader can easily understand what is being shown</a:t>
            </a:r>
            <a:endParaRPr lang="en-US" sz="2000" b="0" i="0" dirty="0">
              <a:effectLst/>
            </a:endParaRPr>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4"/>
          <a:stretch>
            <a:fillRect/>
          </a:stretch>
        </p:blipFill>
        <p:spPr>
          <a:xfrm>
            <a:off x="-108036" y="-53788"/>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 </a:t>
            </a: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6"/>
          <a:stretch>
            <a:fillRect/>
          </a:stretch>
        </p:blipFill>
        <p:spPr>
          <a:xfrm>
            <a:off x="10578143" y="-27434"/>
            <a:ext cx="1739076" cy="6912868"/>
          </a:xfrm>
          <a:prstGeom prst="rect">
            <a:avLst/>
          </a:prstGeom>
        </p:spPr>
      </p:pic>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rgbClr val="202F66"/>
                </a:solidFill>
                <a:effectLst/>
                <a:latin typeface="Inter"/>
              </a:rPr>
              <a:t>(George, T.,2022)</a:t>
            </a:r>
            <a:endParaRPr lang="en-US" dirty="0"/>
          </a:p>
        </p:txBody>
      </p:sp>
      <p:sp>
        <p:nvSpPr>
          <p:cNvPr id="10" name="TextBox 9">
            <a:extLst>
              <a:ext uri="{FF2B5EF4-FFF2-40B4-BE49-F238E27FC236}">
                <a16:creationId xmlns:a16="http://schemas.microsoft.com/office/drawing/2014/main" id="{2A5DA471-5E1B-4462-F440-939FCC3281CA}"/>
              </a:ext>
            </a:extLst>
          </p:cNvPr>
          <p:cNvSpPr txBox="1"/>
          <p:nvPr/>
        </p:nvSpPr>
        <p:spPr>
          <a:xfrm>
            <a:off x="3828949" y="469711"/>
            <a:ext cx="5440557" cy="584775"/>
          </a:xfrm>
          <a:prstGeom prst="rect">
            <a:avLst/>
          </a:prstGeom>
          <a:noFill/>
        </p:spPr>
        <p:txBody>
          <a:bodyPr wrap="square" rtlCol="0">
            <a:spAutoFit/>
          </a:bodyPr>
          <a:lstStyle/>
          <a:p>
            <a:r>
              <a:rPr lang="en-US" sz="3200" b="1" dirty="0">
                <a:solidFill>
                  <a:schemeClr val="bg1"/>
                </a:solidFill>
              </a:rPr>
              <a:t>Quantitative Research Results </a:t>
            </a:r>
          </a:p>
        </p:txBody>
      </p:sp>
    </p:spTree>
    <p:extLst>
      <p:ext uri="{BB962C8B-B14F-4D97-AF65-F5344CB8AC3E}">
        <p14:creationId xmlns:p14="http://schemas.microsoft.com/office/powerpoint/2010/main" val="276912413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2196353" y="1749760"/>
            <a:ext cx="7315200" cy="3083921"/>
          </a:xfrm>
          <a:prstGeom prst="rect">
            <a:avLst/>
          </a:prstGeom>
          <a:noFill/>
        </p:spPr>
        <p:txBody>
          <a:bodyPr wrap="square">
            <a:spAutoFit/>
          </a:bodyPr>
          <a:lstStyle/>
          <a:p>
            <a:pPr marL="342900" indent="-342900" algn="l">
              <a:lnSpc>
                <a:spcPct val="200000"/>
              </a:lnSpc>
              <a:buFont typeface="Wingdings" panose="05000000000000000000" pitchFamily="2" charset="2"/>
              <a:buChar char="v"/>
            </a:pPr>
            <a:r>
              <a:rPr lang="en-US" sz="2000" b="1" i="0" u="sng" dirty="0">
                <a:effectLst/>
              </a:rPr>
              <a:t>Reporting qualitative research results:</a:t>
            </a:r>
          </a:p>
          <a:p>
            <a:pPr algn="l">
              <a:lnSpc>
                <a:spcPct val="200000"/>
              </a:lnSpc>
            </a:pPr>
            <a:r>
              <a:rPr lang="en-US" sz="2000" b="0" i="0" dirty="0">
                <a:effectLst/>
              </a:rPr>
              <a:t>In </a:t>
            </a:r>
            <a:r>
              <a:rPr lang="en-US" sz="2000" b="0" i="0" u="none" strike="noStrike" dirty="0">
                <a:effectLst/>
                <a:hlinkClick r:id="rId3">
                  <a:extLst>
                    <a:ext uri="{A12FA001-AC4F-418D-AE19-62706E023703}">
                      <ahyp:hlinkClr xmlns:ahyp="http://schemas.microsoft.com/office/drawing/2018/hyperlinkcolor" val="tx"/>
                    </a:ext>
                  </a:extLst>
                </a:hlinkClick>
              </a:rPr>
              <a:t>qualitative research</a:t>
            </a:r>
            <a:r>
              <a:rPr lang="en-US" sz="2000" b="0" i="0" dirty="0">
                <a:effectLst/>
              </a:rPr>
              <a:t>, your results might not all be directly related to specific hypotheses. In this case, you can structure your results section around key </a:t>
            </a:r>
            <a:r>
              <a:rPr lang="en-US" sz="2000" b="1" dirty="0"/>
              <a:t>themes</a:t>
            </a:r>
            <a:r>
              <a:rPr lang="en-US" sz="2000" b="1" i="0" dirty="0">
                <a:effectLst/>
              </a:rPr>
              <a:t> or </a:t>
            </a:r>
            <a:r>
              <a:rPr lang="en-US" sz="2000" b="1" dirty="0"/>
              <a:t>topics </a:t>
            </a:r>
            <a:r>
              <a:rPr lang="en-US" sz="2000" b="0" i="0" dirty="0">
                <a:effectLst/>
              </a:rPr>
              <a:t>that emerged from your analysis of the data.</a:t>
            </a:r>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4"/>
          <a:stretch>
            <a:fillRect/>
          </a:stretch>
        </p:blipFill>
        <p:spPr>
          <a:xfrm>
            <a:off x="-35859" y="-27434"/>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6"/>
          <a:stretch>
            <a:fillRect/>
          </a:stretch>
        </p:blipFill>
        <p:spPr>
          <a:xfrm>
            <a:off x="10578143" y="-27434"/>
            <a:ext cx="1739076" cy="6912868"/>
          </a:xfrm>
          <a:prstGeom prst="rect">
            <a:avLst/>
          </a:prstGeom>
        </p:spPr>
      </p:pic>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rgbClr val="202F66"/>
                </a:solidFill>
                <a:effectLst/>
                <a:latin typeface="Inter"/>
              </a:rPr>
              <a:t>(George, T.,2022)</a:t>
            </a:r>
            <a:endParaRPr lang="en-US" dirty="0"/>
          </a:p>
        </p:txBody>
      </p:sp>
      <p:sp>
        <p:nvSpPr>
          <p:cNvPr id="2" name="TextBox 1">
            <a:extLst>
              <a:ext uri="{FF2B5EF4-FFF2-40B4-BE49-F238E27FC236}">
                <a16:creationId xmlns:a16="http://schemas.microsoft.com/office/drawing/2014/main" id="{2ACAC5B2-0F0E-4321-2423-5AB378002C9F}"/>
              </a:ext>
            </a:extLst>
          </p:cNvPr>
          <p:cNvSpPr txBox="1"/>
          <p:nvPr/>
        </p:nvSpPr>
        <p:spPr>
          <a:xfrm>
            <a:off x="3548550" y="485278"/>
            <a:ext cx="5440557" cy="584775"/>
          </a:xfrm>
          <a:prstGeom prst="rect">
            <a:avLst/>
          </a:prstGeom>
          <a:noFill/>
        </p:spPr>
        <p:txBody>
          <a:bodyPr wrap="square" rtlCol="0">
            <a:spAutoFit/>
          </a:bodyPr>
          <a:lstStyle/>
          <a:p>
            <a:r>
              <a:rPr lang="en-US" sz="3200" b="1" dirty="0">
                <a:solidFill>
                  <a:schemeClr val="bg1"/>
                </a:solidFill>
              </a:rPr>
              <a:t>Qualitative Research Results </a:t>
            </a:r>
          </a:p>
        </p:txBody>
      </p:sp>
    </p:spTree>
    <p:extLst>
      <p:ext uri="{BB962C8B-B14F-4D97-AF65-F5344CB8AC3E}">
        <p14:creationId xmlns:p14="http://schemas.microsoft.com/office/powerpoint/2010/main" val="2945335281"/>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1747098" y="1672008"/>
            <a:ext cx="8588188" cy="3737946"/>
          </a:xfrm>
          <a:prstGeom prst="rect">
            <a:avLst/>
          </a:prstGeom>
          <a:noFill/>
        </p:spPr>
        <p:txBody>
          <a:bodyPr wrap="square">
            <a:spAutoFit/>
          </a:bodyPr>
          <a:lstStyle/>
          <a:p>
            <a:pPr algn="l">
              <a:lnSpc>
                <a:spcPct val="150000"/>
              </a:lnSpc>
            </a:pPr>
            <a:r>
              <a:rPr lang="en-US" sz="2000" b="1" i="0" dirty="0">
                <a:effectLst/>
              </a:rPr>
              <a:t>For each theme, start with general observations about what the data showed. You can mention:</a:t>
            </a:r>
          </a:p>
          <a:p>
            <a:pPr marL="342900" indent="-342900" algn="l">
              <a:lnSpc>
                <a:spcPct val="150000"/>
              </a:lnSpc>
              <a:buFont typeface="Wingdings" panose="05000000000000000000" pitchFamily="2" charset="2"/>
              <a:buChar char="§"/>
            </a:pPr>
            <a:r>
              <a:rPr lang="en-US" sz="2000" b="0" i="0" dirty="0">
                <a:effectLst/>
              </a:rPr>
              <a:t>Recurring points of agreement or disagreement</a:t>
            </a:r>
          </a:p>
          <a:p>
            <a:pPr marL="342900" indent="-342900" algn="l">
              <a:lnSpc>
                <a:spcPct val="150000"/>
              </a:lnSpc>
              <a:buFont typeface="Wingdings" panose="05000000000000000000" pitchFamily="2" charset="2"/>
              <a:buChar char="§"/>
            </a:pPr>
            <a:r>
              <a:rPr lang="en-US" sz="2000" b="0" i="0" dirty="0">
                <a:effectLst/>
              </a:rPr>
              <a:t>Patterns and trends</a:t>
            </a:r>
          </a:p>
          <a:p>
            <a:pPr marL="342900" indent="-342900" algn="l">
              <a:lnSpc>
                <a:spcPct val="150000"/>
              </a:lnSpc>
              <a:buFont typeface="Wingdings" panose="05000000000000000000" pitchFamily="2" charset="2"/>
              <a:buChar char="§"/>
            </a:pPr>
            <a:r>
              <a:rPr lang="en-US" sz="2000" b="0" i="0" dirty="0">
                <a:effectLst/>
              </a:rPr>
              <a:t>Particularly significant snippets from individual responses</a:t>
            </a:r>
          </a:p>
          <a:p>
            <a:pPr algn="l">
              <a:lnSpc>
                <a:spcPct val="150000"/>
              </a:lnSpc>
            </a:pPr>
            <a:r>
              <a:rPr lang="en-US" sz="2000" b="0" i="0" dirty="0">
                <a:effectLst/>
              </a:rPr>
              <a:t>Next, clarify and support these points with direct quotations. Be sure to report any relevant demographic information about participants.</a:t>
            </a:r>
          </a:p>
          <a:p>
            <a:pPr algn="l">
              <a:lnSpc>
                <a:spcPct val="150000"/>
              </a:lnSpc>
            </a:pPr>
            <a:endParaRPr lang="en-US" sz="2000" b="1" i="0" u="sng" dirty="0">
              <a:effectLst/>
            </a:endParaRPr>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3"/>
          <a:stretch>
            <a:fillRect/>
          </a:stretch>
        </p:blipFill>
        <p:spPr>
          <a:xfrm>
            <a:off x="-35859" y="-27434"/>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 </a:t>
            </a: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5"/>
          <a:stretch>
            <a:fillRect/>
          </a:stretch>
        </p:blipFill>
        <p:spPr>
          <a:xfrm>
            <a:off x="10578143" y="-27434"/>
            <a:ext cx="1739076" cy="6912868"/>
          </a:xfrm>
          <a:prstGeom prst="rect">
            <a:avLst/>
          </a:prstGeom>
        </p:spPr>
      </p:pic>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rgbClr val="202F66"/>
                </a:solidFill>
                <a:effectLst/>
                <a:latin typeface="Inter"/>
              </a:rPr>
              <a:t>(George, T.,2022)</a:t>
            </a:r>
            <a:endParaRPr lang="en-US" dirty="0"/>
          </a:p>
        </p:txBody>
      </p:sp>
      <p:sp>
        <p:nvSpPr>
          <p:cNvPr id="2" name="TextBox 1">
            <a:extLst>
              <a:ext uri="{FF2B5EF4-FFF2-40B4-BE49-F238E27FC236}">
                <a16:creationId xmlns:a16="http://schemas.microsoft.com/office/drawing/2014/main" id="{94A54247-7E97-0630-B090-48C9600D427A}"/>
              </a:ext>
            </a:extLst>
          </p:cNvPr>
          <p:cNvSpPr txBox="1"/>
          <p:nvPr/>
        </p:nvSpPr>
        <p:spPr>
          <a:xfrm>
            <a:off x="3548550" y="485278"/>
            <a:ext cx="5440557" cy="584775"/>
          </a:xfrm>
          <a:prstGeom prst="rect">
            <a:avLst/>
          </a:prstGeom>
          <a:noFill/>
        </p:spPr>
        <p:txBody>
          <a:bodyPr wrap="square" rtlCol="0">
            <a:spAutoFit/>
          </a:bodyPr>
          <a:lstStyle/>
          <a:p>
            <a:r>
              <a:rPr lang="en-US" sz="3200" b="1" dirty="0">
                <a:solidFill>
                  <a:schemeClr val="bg1"/>
                </a:solidFill>
              </a:rPr>
              <a:t>Qualitative Research Results </a:t>
            </a:r>
          </a:p>
        </p:txBody>
      </p:sp>
    </p:spTree>
    <p:extLst>
      <p:ext uri="{BB962C8B-B14F-4D97-AF65-F5344CB8AC3E}">
        <p14:creationId xmlns:p14="http://schemas.microsoft.com/office/powerpoint/2010/main" val="19256047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350585"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8530842" cy="4315027"/>
          </a:xfrm>
          <a:prstGeom prst="rect">
            <a:avLst/>
          </a:prstGeom>
          <a:noFill/>
        </p:spPr>
        <p:txBody>
          <a:bodyPr wrap="square">
            <a:spAutoFit/>
          </a:bodyPr>
          <a:lstStyle/>
          <a:p>
            <a:pPr algn="l">
              <a:lnSpc>
                <a:spcPct val="200000"/>
              </a:lnSpc>
            </a:pPr>
            <a:r>
              <a:rPr lang="en-US" sz="2000" b="1" i="0" dirty="0">
                <a:effectLst/>
              </a:rPr>
              <a:t>Recommendations in research</a:t>
            </a:r>
            <a:r>
              <a:rPr lang="en-US" sz="2000" b="0" i="0" dirty="0">
                <a:effectLst/>
              </a:rPr>
              <a:t> are a crucial component of your </a:t>
            </a:r>
            <a:r>
              <a:rPr lang="en-US" sz="2000" dirty="0"/>
              <a:t>discussion section</a:t>
            </a:r>
            <a:r>
              <a:rPr lang="en-US" sz="2000" b="0" i="0" dirty="0">
                <a:effectLst/>
              </a:rPr>
              <a:t> and the </a:t>
            </a:r>
            <a:r>
              <a:rPr lang="en-US" sz="2000" dirty="0"/>
              <a:t>conclusion </a:t>
            </a:r>
            <a:r>
              <a:rPr lang="en-US" sz="2000" b="0" i="0" dirty="0">
                <a:effectLst/>
              </a:rPr>
              <a:t>of your </a:t>
            </a:r>
            <a:r>
              <a:rPr lang="en-US" sz="2000" dirty="0"/>
              <a:t>research paper</a:t>
            </a:r>
            <a:r>
              <a:rPr lang="en-US" sz="2000" b="0" i="0" dirty="0">
                <a:effectLst/>
              </a:rPr>
              <a:t>.</a:t>
            </a:r>
          </a:p>
          <a:p>
            <a:pPr algn="l">
              <a:lnSpc>
                <a:spcPct val="200000"/>
              </a:lnSpc>
            </a:pPr>
            <a:r>
              <a:rPr lang="en-US" sz="2000" b="0" i="0" dirty="0">
                <a:effectLst/>
              </a:rPr>
              <a:t>As you conduct your research and analyze the </a:t>
            </a:r>
            <a:r>
              <a:rPr lang="en-US" sz="2000" dirty="0"/>
              <a:t>data you collected</a:t>
            </a:r>
            <a:r>
              <a:rPr lang="en-US" sz="2000" b="0" i="0" dirty="0">
                <a:effectLst/>
              </a:rPr>
              <a:t>, perhaps there are ideas or results that don’t quite fit the </a:t>
            </a:r>
            <a:r>
              <a:rPr lang="en-US" sz="2000" b="0" i="0" dirty="0">
                <a:solidFill>
                  <a:srgbClr val="FF0000"/>
                </a:solidFill>
                <a:effectLst/>
              </a:rPr>
              <a:t>scope</a:t>
            </a:r>
            <a:r>
              <a:rPr lang="en-US" sz="2000" b="0" i="0" dirty="0">
                <a:effectLst/>
              </a:rPr>
              <a:t> of your </a:t>
            </a:r>
            <a:r>
              <a:rPr lang="en-US" sz="2000" dirty="0"/>
              <a:t>research topic</a:t>
            </a:r>
            <a:r>
              <a:rPr lang="en-US" sz="2000" b="0" i="0" dirty="0">
                <a:effectLst/>
              </a:rPr>
              <a:t>. Or, maybe your results suggest that there are further implications of your results or the </a:t>
            </a:r>
            <a:r>
              <a:rPr lang="en-US" sz="2000" dirty="0">
                <a:solidFill>
                  <a:srgbClr val="FF0000"/>
                </a:solidFill>
              </a:rPr>
              <a:t>causal relationships</a:t>
            </a:r>
            <a:r>
              <a:rPr lang="en-US" sz="2000" b="0" i="0" dirty="0">
                <a:solidFill>
                  <a:srgbClr val="FF0000"/>
                </a:solidFill>
                <a:effectLst/>
              </a:rPr>
              <a:t> </a:t>
            </a:r>
            <a:r>
              <a:rPr lang="en-US" sz="2000" b="0" i="0" dirty="0">
                <a:effectLst/>
              </a:rPr>
              <a:t>between previously-studied </a:t>
            </a:r>
            <a:r>
              <a:rPr lang="en-US" sz="2000" dirty="0"/>
              <a:t>variables</a:t>
            </a:r>
            <a:r>
              <a:rPr lang="en-US" sz="2000" b="0" i="0" dirty="0">
                <a:effectLst/>
              </a:rPr>
              <a:t> than covered in extant research.</a:t>
            </a:r>
          </a:p>
        </p:txBody>
      </p:sp>
    </p:spTree>
    <p:extLst>
      <p:ext uri="{BB962C8B-B14F-4D97-AF65-F5344CB8AC3E}">
        <p14:creationId xmlns:p14="http://schemas.microsoft.com/office/powerpoint/2010/main" val="19264434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9009530" cy="4315027"/>
          </a:xfrm>
          <a:prstGeom prst="rect">
            <a:avLst/>
          </a:prstGeom>
          <a:noFill/>
        </p:spPr>
        <p:txBody>
          <a:bodyPr wrap="square">
            <a:spAutoFit/>
          </a:bodyPr>
          <a:lstStyle/>
          <a:p>
            <a:pPr algn="l">
              <a:lnSpc>
                <a:spcPct val="200000"/>
              </a:lnSpc>
            </a:pPr>
            <a:r>
              <a:rPr lang="en-US" sz="2000" b="1" i="0" u="sng" dirty="0">
                <a:effectLst/>
              </a:rPr>
              <a:t>Recommendations for future research should be:</a:t>
            </a:r>
          </a:p>
          <a:p>
            <a:pPr algn="l">
              <a:lnSpc>
                <a:spcPct val="200000"/>
              </a:lnSpc>
              <a:buFont typeface="Arial" panose="020B0604020202020204" pitchFamily="34" charset="0"/>
              <a:buChar char="•"/>
            </a:pPr>
            <a:r>
              <a:rPr lang="en-US" sz="2000" b="0" i="0" dirty="0">
                <a:effectLst/>
              </a:rPr>
              <a:t>Concrete and specific</a:t>
            </a:r>
          </a:p>
          <a:p>
            <a:pPr algn="l">
              <a:lnSpc>
                <a:spcPct val="200000"/>
              </a:lnSpc>
              <a:buFont typeface="Arial" panose="020B0604020202020204" pitchFamily="34" charset="0"/>
              <a:buChar char="•"/>
            </a:pPr>
            <a:r>
              <a:rPr lang="en-US" sz="2000" b="0" i="0" dirty="0">
                <a:effectLst/>
              </a:rPr>
              <a:t>Supported with a clear rationale</a:t>
            </a:r>
          </a:p>
          <a:p>
            <a:pPr algn="l">
              <a:lnSpc>
                <a:spcPct val="200000"/>
              </a:lnSpc>
              <a:buFont typeface="Arial" panose="020B0604020202020204" pitchFamily="34" charset="0"/>
              <a:buChar char="•"/>
            </a:pPr>
            <a:r>
              <a:rPr lang="en-US" sz="2000" b="0" i="0" dirty="0">
                <a:effectLst/>
              </a:rPr>
              <a:t>Directly connected to your research</a:t>
            </a:r>
          </a:p>
          <a:p>
            <a:pPr algn="l">
              <a:lnSpc>
                <a:spcPct val="200000"/>
              </a:lnSpc>
            </a:pPr>
            <a:r>
              <a:rPr lang="en-US" sz="2000" b="0" i="0" dirty="0">
                <a:effectLst/>
              </a:rPr>
              <a:t>Overall, strive to highlight ways other researchers can </a:t>
            </a:r>
            <a:r>
              <a:rPr lang="en-US" sz="2000" dirty="0">
                <a:solidFill>
                  <a:srgbClr val="FF0000"/>
                </a:solidFill>
              </a:rPr>
              <a:t>reproduce or replicate</a:t>
            </a:r>
            <a:r>
              <a:rPr lang="en-US" sz="2000" b="0" i="0" dirty="0">
                <a:solidFill>
                  <a:srgbClr val="FF0000"/>
                </a:solidFill>
                <a:effectLst/>
              </a:rPr>
              <a:t> </a:t>
            </a:r>
            <a:r>
              <a:rPr lang="en-US" sz="2000" b="0" i="0" dirty="0">
                <a:effectLst/>
              </a:rPr>
              <a:t>your results to draw further conclusions, and suggest different directions that future research can take, if applicable.</a:t>
            </a:r>
          </a:p>
        </p:txBody>
      </p:sp>
    </p:spTree>
    <p:extLst>
      <p:ext uri="{BB962C8B-B14F-4D97-AF65-F5344CB8AC3E}">
        <p14:creationId xmlns:p14="http://schemas.microsoft.com/office/powerpoint/2010/main" val="35697197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9009530" cy="3699474"/>
          </a:xfrm>
          <a:prstGeom prst="rect">
            <a:avLst/>
          </a:prstGeom>
          <a:noFill/>
        </p:spPr>
        <p:txBody>
          <a:bodyPr wrap="square">
            <a:spAutoFit/>
          </a:bodyPr>
          <a:lstStyle/>
          <a:p>
            <a:pPr algn="l">
              <a:lnSpc>
                <a:spcPct val="200000"/>
              </a:lnSpc>
            </a:pPr>
            <a:r>
              <a:rPr lang="en-US" sz="2000" b="0" i="0" dirty="0">
                <a:effectLst/>
                <a:latin typeface="Inter"/>
              </a:rPr>
              <a:t>There are many different ways to frame recommendations, but the easiest is perhaps to follow the formula of </a:t>
            </a:r>
            <a:r>
              <a:rPr lang="en-US" sz="2000" dirty="0">
                <a:solidFill>
                  <a:srgbClr val="FF0000"/>
                </a:solidFill>
                <a:latin typeface="Inter"/>
              </a:rPr>
              <a:t>research question</a:t>
            </a:r>
            <a:r>
              <a:rPr lang="en-US" sz="2000" b="0" i="0" dirty="0">
                <a:solidFill>
                  <a:srgbClr val="FF0000"/>
                </a:solidFill>
                <a:effectLst/>
                <a:latin typeface="Inter"/>
              </a:rPr>
              <a:t> – conclusion - recommendation</a:t>
            </a:r>
            <a:r>
              <a:rPr lang="en-US" sz="2000" b="0" i="0" dirty="0">
                <a:solidFill>
                  <a:srgbClr val="0D405F"/>
                </a:solidFill>
                <a:effectLst/>
                <a:latin typeface="Inter"/>
              </a:rPr>
              <a:t>.</a:t>
            </a:r>
          </a:p>
          <a:p>
            <a:pPr algn="l">
              <a:lnSpc>
                <a:spcPct val="200000"/>
              </a:lnSpc>
            </a:pPr>
            <a:r>
              <a:rPr lang="en-US" sz="2000" dirty="0">
                <a:latin typeface="Inter"/>
              </a:rPr>
              <a:t>Example:</a:t>
            </a:r>
          </a:p>
          <a:p>
            <a:pPr algn="l">
              <a:lnSpc>
                <a:spcPct val="200000"/>
              </a:lnSpc>
            </a:pPr>
            <a:r>
              <a:rPr lang="en-US" sz="2000" b="1" i="0" u="sng" dirty="0">
                <a:solidFill>
                  <a:srgbClr val="FF0000"/>
                </a:solidFill>
                <a:effectLst/>
                <a:latin typeface="Inter"/>
              </a:rPr>
              <a:t>Research question</a:t>
            </a:r>
            <a:br>
              <a:rPr lang="en-US" sz="2000" dirty="0"/>
            </a:br>
            <a:r>
              <a:rPr lang="en-US" sz="2000" b="0" i="0" dirty="0">
                <a:effectLst/>
                <a:latin typeface="Inter"/>
              </a:rPr>
              <a:t>How can teachers at your local preschool ensure that social skills that contribute to maintaining peer relationships are promoted in children aged 1 to 4?</a:t>
            </a:r>
            <a:endParaRPr lang="en-US" sz="2000" b="0" i="0" dirty="0">
              <a:effectLst/>
            </a:endParaRPr>
          </a:p>
        </p:txBody>
      </p:sp>
    </p:spTree>
    <p:extLst>
      <p:ext uri="{BB962C8B-B14F-4D97-AF65-F5344CB8AC3E}">
        <p14:creationId xmlns:p14="http://schemas.microsoft.com/office/powerpoint/2010/main" val="173590634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9565342" cy="4661276"/>
          </a:xfrm>
          <a:prstGeom prst="rect">
            <a:avLst/>
          </a:prstGeom>
          <a:noFill/>
        </p:spPr>
        <p:txBody>
          <a:bodyPr wrap="square">
            <a:spAutoFit/>
          </a:bodyPr>
          <a:lstStyle/>
          <a:p>
            <a:pPr algn="l">
              <a:lnSpc>
                <a:spcPct val="150000"/>
              </a:lnSpc>
            </a:pPr>
            <a:r>
              <a:rPr lang="en-US" sz="2000" b="1" i="0" dirty="0">
                <a:effectLst/>
              </a:rPr>
              <a:t>Conclusion</a:t>
            </a:r>
            <a:br>
              <a:rPr lang="en-US" sz="2000" b="0" i="0" dirty="0">
                <a:effectLst/>
              </a:rPr>
            </a:br>
            <a:r>
              <a:rPr lang="en-US" sz="2000" b="0" i="0" dirty="0">
                <a:effectLst/>
              </a:rPr>
              <a:t>An important condition for controlling many social skills is mastering the language. If children have a better command of the language, they can express themselves better and are better able to understand their peers. Opportunities to practice social skills are thus dependent on the development of language skills.</a:t>
            </a:r>
          </a:p>
          <a:p>
            <a:pPr algn="l">
              <a:lnSpc>
                <a:spcPct val="150000"/>
              </a:lnSpc>
            </a:pPr>
            <a:r>
              <a:rPr lang="en-US" sz="2000" b="1" i="0" dirty="0">
                <a:effectLst/>
              </a:rPr>
              <a:t>Recommendation</a:t>
            </a:r>
            <a:br>
              <a:rPr lang="en-US" sz="2000" b="0" i="0" dirty="0">
                <a:effectLst/>
              </a:rPr>
            </a:br>
            <a:r>
              <a:rPr lang="en-US" sz="2000" b="0" i="0" dirty="0">
                <a:effectLst/>
              </a:rPr>
              <a:t>The investigation revealed that </a:t>
            </a:r>
            <a:r>
              <a:rPr lang="en-US" sz="2000" b="0" i="0" dirty="0">
                <a:solidFill>
                  <a:srgbClr val="FF0000"/>
                </a:solidFill>
                <a:effectLst/>
              </a:rPr>
              <a:t>mastering language </a:t>
            </a:r>
            <a:r>
              <a:rPr lang="en-US" sz="2000" b="0" i="0" dirty="0">
                <a:effectLst/>
              </a:rPr>
              <a:t>is an important </a:t>
            </a:r>
            <a:r>
              <a:rPr lang="en-US" sz="2000" b="0" i="0" dirty="0">
                <a:solidFill>
                  <a:srgbClr val="FF0000"/>
                </a:solidFill>
                <a:effectLst/>
              </a:rPr>
              <a:t>prerequisite</a:t>
            </a:r>
            <a:r>
              <a:rPr lang="en-US" sz="2000" b="0" i="0" dirty="0">
                <a:effectLst/>
              </a:rPr>
              <a:t> for </a:t>
            </a:r>
            <a:r>
              <a:rPr lang="en-US" sz="2000" b="0" i="0" dirty="0">
                <a:solidFill>
                  <a:srgbClr val="FF0000"/>
                </a:solidFill>
                <a:effectLst/>
              </a:rPr>
              <a:t>mastering social skills</a:t>
            </a:r>
            <a:r>
              <a:rPr lang="en-US" sz="2000" b="0" i="0" dirty="0">
                <a:effectLst/>
              </a:rPr>
              <a:t>. On this basis, </a:t>
            </a:r>
            <a:r>
              <a:rPr lang="en-US" sz="2000" b="0" i="0" dirty="0">
                <a:solidFill>
                  <a:srgbClr val="FF0000"/>
                </a:solidFill>
                <a:effectLst/>
              </a:rPr>
              <a:t>future research </a:t>
            </a:r>
            <a:r>
              <a:rPr lang="en-US" sz="2000" b="0" i="0" dirty="0">
                <a:effectLst/>
              </a:rPr>
              <a:t>should examine the ability of </a:t>
            </a:r>
            <a:r>
              <a:rPr lang="en-US" sz="2000" b="0" i="0" dirty="0">
                <a:solidFill>
                  <a:srgbClr val="FF0000"/>
                </a:solidFill>
                <a:effectLst/>
              </a:rPr>
              <a:t>language development programs</a:t>
            </a:r>
            <a:r>
              <a:rPr lang="en-US" sz="2000" b="0" i="0" dirty="0">
                <a:effectLst/>
              </a:rPr>
              <a:t> to expand the language skills of children aged 1 to 4.</a:t>
            </a:r>
          </a:p>
          <a:p>
            <a:pPr algn="l">
              <a:lnSpc>
                <a:spcPct val="150000"/>
              </a:lnSpc>
            </a:pPr>
            <a:endParaRPr lang="en-US" sz="2000" b="0" i="0" dirty="0">
              <a:effectLst/>
            </a:endParaRPr>
          </a:p>
        </p:txBody>
      </p:sp>
    </p:spTree>
    <p:extLst>
      <p:ext uri="{BB962C8B-B14F-4D97-AF65-F5344CB8AC3E}">
        <p14:creationId xmlns:p14="http://schemas.microsoft.com/office/powerpoint/2010/main" val="98613870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09096" y="61488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133600" y="1390387"/>
            <a:ext cx="9565342" cy="4661276"/>
          </a:xfrm>
          <a:prstGeom prst="rect">
            <a:avLst/>
          </a:prstGeom>
          <a:noFill/>
        </p:spPr>
        <p:txBody>
          <a:bodyPr wrap="square">
            <a:spAutoFit/>
          </a:bodyPr>
          <a:lstStyle/>
          <a:p>
            <a:pPr algn="l">
              <a:lnSpc>
                <a:spcPct val="150000"/>
              </a:lnSpc>
            </a:pPr>
            <a:r>
              <a:rPr lang="en-US" sz="2000" b="1" i="0" u="sng" dirty="0">
                <a:effectLst/>
                <a:latin typeface="Inter"/>
              </a:rPr>
              <a:t>Recommendation example that you can use as a template to write your own:</a:t>
            </a:r>
          </a:p>
          <a:p>
            <a:pPr algn="l">
              <a:lnSpc>
                <a:spcPct val="150000"/>
              </a:lnSpc>
            </a:pPr>
            <a:endParaRPr lang="en-US" sz="2000" b="0" i="0" dirty="0">
              <a:solidFill>
                <a:srgbClr val="0D405F"/>
              </a:solidFill>
              <a:effectLst/>
              <a:latin typeface="Inter"/>
            </a:endParaRPr>
          </a:p>
          <a:p>
            <a:pPr algn="just">
              <a:lnSpc>
                <a:spcPct val="150000"/>
              </a:lnSpc>
            </a:pPr>
            <a:r>
              <a:rPr lang="en-US" sz="2000" b="0" i="0" dirty="0">
                <a:solidFill>
                  <a:srgbClr val="0D405F"/>
                </a:solidFill>
                <a:effectLst/>
                <a:latin typeface="Constantia" panose="02030602050306030303" pitchFamily="18" charset="0"/>
              </a:rPr>
              <a:t>The current study can be interpreted as a first step in the research on COPD speech characteristics. However, the results of this study should be treated with caution due to the small sample size and the lack of details regarding the participants’ characteristics.</a:t>
            </a:r>
          </a:p>
          <a:p>
            <a:pPr algn="just">
              <a:lnSpc>
                <a:spcPct val="150000"/>
              </a:lnSpc>
            </a:pPr>
            <a:r>
              <a:rPr lang="en-US" sz="2000" b="0" i="0" u="sng" dirty="0">
                <a:solidFill>
                  <a:srgbClr val="0D405F"/>
                </a:solidFill>
                <a:effectLst/>
                <a:latin typeface="Constantia" panose="02030602050306030303" pitchFamily="18" charset="0"/>
              </a:rPr>
              <a:t>Future research could further examine the differences in speech characteristics </a:t>
            </a:r>
            <a:r>
              <a:rPr lang="en-US" sz="2000" b="0" i="0" dirty="0">
                <a:solidFill>
                  <a:srgbClr val="0D405F"/>
                </a:solidFill>
                <a:effectLst/>
                <a:latin typeface="Constantia" panose="02030602050306030303" pitchFamily="18" charset="0"/>
              </a:rPr>
              <a:t>between exacerbated COPD patients, stable COPD patients, and healthy controls. It could also contribute to a deeper understanding of the acoustic measurements suitable for e-health measurements.</a:t>
            </a:r>
          </a:p>
        </p:txBody>
      </p:sp>
    </p:spTree>
    <p:extLst>
      <p:ext uri="{BB962C8B-B14F-4D97-AF65-F5344CB8AC3E}">
        <p14:creationId xmlns:p14="http://schemas.microsoft.com/office/powerpoint/2010/main" val="12954580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1946367" cy="584775"/>
          </a:xfrm>
          <a:prstGeom prst="rect">
            <a:avLst/>
          </a:prstGeom>
          <a:noFill/>
        </p:spPr>
        <p:txBody>
          <a:bodyPr wrap="none" rtlCol="0">
            <a:spAutoFit/>
          </a:bodyPr>
          <a:lstStyle/>
          <a:p>
            <a:r>
              <a:rPr lang="en-US" sz="3200" b="1" dirty="0">
                <a:solidFill>
                  <a:schemeClr val="bg1"/>
                </a:solidFill>
              </a:rPr>
              <a:t>Plagiarism</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4930581"/>
          </a:xfrm>
          <a:prstGeom prst="rect">
            <a:avLst/>
          </a:prstGeom>
          <a:noFill/>
        </p:spPr>
        <p:txBody>
          <a:bodyPr wrap="square">
            <a:spAutoFit/>
          </a:bodyPr>
          <a:lstStyle/>
          <a:p>
            <a:pPr marL="342900" indent="-342900" algn="l" rtl="0">
              <a:lnSpc>
                <a:spcPct val="200000"/>
              </a:lnSpc>
              <a:buFontTx/>
              <a:buChar char="-"/>
            </a:pPr>
            <a:r>
              <a:rPr lang="en-US" sz="2000" dirty="0"/>
              <a:t>Scientific plagiarism is the theft of ideas or writings of others and attributing them to oneself without mentioning their sources.</a:t>
            </a:r>
          </a:p>
          <a:p>
            <a:pPr algn="l" rtl="0">
              <a:lnSpc>
                <a:spcPct val="200000"/>
              </a:lnSpc>
            </a:pPr>
            <a:r>
              <a:rPr lang="en-US" sz="2000" b="1" u="sng" dirty="0"/>
              <a:t>What are some of the most common types of plagiarism?</a:t>
            </a:r>
          </a:p>
          <a:p>
            <a:pPr algn="l" rtl="0">
              <a:lnSpc>
                <a:spcPct val="200000"/>
              </a:lnSpc>
            </a:pPr>
            <a:r>
              <a:rPr lang="en-US" sz="2000" b="1" dirty="0"/>
              <a:t>1. Paraphrasing</a:t>
            </a:r>
          </a:p>
          <a:p>
            <a:pPr algn="l" rtl="0">
              <a:lnSpc>
                <a:spcPct val="200000"/>
              </a:lnSpc>
            </a:pPr>
            <a:r>
              <a:rPr lang="en-US" sz="2000" dirty="0"/>
              <a:t>This is the most common type of plagiarism and is the act of the researcher or student rephrasing a text in their own words, without citing their sources. Paraphrasing with properly cited sources is not plagiarism</a:t>
            </a:r>
          </a:p>
          <a:p>
            <a:pPr marL="342900" indent="-342900" algn="l" rtl="0">
              <a:lnSpc>
                <a:spcPct val="200000"/>
              </a:lnSpc>
              <a:buFontTx/>
              <a:buChar char="-"/>
            </a:pPr>
            <a:endParaRPr lang="en-US" sz="2000" b="1" i="0" dirty="0">
              <a:solidFill>
                <a:srgbClr val="333333"/>
              </a:solidFill>
              <a:effectLst/>
              <a:latin typeface="neo sans arabic"/>
            </a:endParaRPr>
          </a:p>
        </p:txBody>
      </p:sp>
    </p:spTree>
    <p:extLst>
      <p:ext uri="{BB962C8B-B14F-4D97-AF65-F5344CB8AC3E}">
        <p14:creationId xmlns:p14="http://schemas.microsoft.com/office/powerpoint/2010/main" val="105903965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1946367" cy="584775"/>
          </a:xfrm>
          <a:prstGeom prst="rect">
            <a:avLst/>
          </a:prstGeom>
          <a:noFill/>
        </p:spPr>
        <p:txBody>
          <a:bodyPr wrap="none" rtlCol="0">
            <a:spAutoFit/>
          </a:bodyPr>
          <a:lstStyle/>
          <a:p>
            <a:r>
              <a:rPr lang="en-US" sz="3200" b="1" dirty="0">
                <a:solidFill>
                  <a:schemeClr val="bg1"/>
                </a:solidFill>
              </a:rPr>
              <a:t>Plagiarism</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3699474"/>
          </a:xfrm>
          <a:prstGeom prst="rect">
            <a:avLst/>
          </a:prstGeom>
          <a:noFill/>
        </p:spPr>
        <p:txBody>
          <a:bodyPr wrap="square">
            <a:spAutoFit/>
          </a:bodyPr>
          <a:lstStyle/>
          <a:p>
            <a:pPr algn="l" rtl="0">
              <a:lnSpc>
                <a:spcPct val="200000"/>
              </a:lnSpc>
            </a:pPr>
            <a:r>
              <a:rPr lang="en-US" sz="2000" b="1" i="0" dirty="0">
                <a:effectLst/>
                <a:latin typeface="liberation-serif"/>
              </a:rPr>
              <a:t>2. Patchwork or mosaic</a:t>
            </a:r>
          </a:p>
          <a:p>
            <a:pPr algn="l" rtl="0">
              <a:lnSpc>
                <a:spcPct val="200000"/>
              </a:lnSpc>
            </a:pPr>
            <a:r>
              <a:rPr lang="en-US" sz="2000" b="0" i="0" dirty="0">
                <a:effectLst/>
                <a:latin typeface="liberation-sans"/>
              </a:rPr>
              <a:t>Patchwork plagiarism is similar to paraphrasing—it is when the researcher or student copies and pastes together pieces of different text to create a new text. This includes rewording pieces of sourced material while keeping the structure of the original texts.</a:t>
            </a:r>
          </a:p>
          <a:p>
            <a:pPr marL="342900" indent="-342900" algn="l" rtl="0">
              <a:lnSpc>
                <a:spcPct val="200000"/>
              </a:lnSpc>
              <a:buFontTx/>
              <a:buChar char="-"/>
            </a:pPr>
            <a:endParaRPr lang="en-US" sz="2000" b="1" i="0" dirty="0">
              <a:effectLst/>
              <a:latin typeface="neo sans arabic"/>
            </a:endParaRPr>
          </a:p>
        </p:txBody>
      </p:sp>
    </p:spTree>
    <p:extLst>
      <p:ext uri="{BB962C8B-B14F-4D97-AF65-F5344CB8AC3E}">
        <p14:creationId xmlns:p14="http://schemas.microsoft.com/office/powerpoint/2010/main" val="348423033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1946367" cy="584775"/>
          </a:xfrm>
          <a:prstGeom prst="rect">
            <a:avLst/>
          </a:prstGeom>
          <a:noFill/>
        </p:spPr>
        <p:txBody>
          <a:bodyPr wrap="none" rtlCol="0">
            <a:spAutoFit/>
          </a:bodyPr>
          <a:lstStyle/>
          <a:p>
            <a:r>
              <a:rPr lang="en-US" sz="3200" b="1" dirty="0">
                <a:solidFill>
                  <a:schemeClr val="bg1"/>
                </a:solidFill>
              </a:rPr>
              <a:t>Plagiarism</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4930581"/>
          </a:xfrm>
          <a:prstGeom prst="rect">
            <a:avLst/>
          </a:prstGeom>
          <a:noFill/>
        </p:spPr>
        <p:txBody>
          <a:bodyPr wrap="square">
            <a:spAutoFit/>
          </a:bodyPr>
          <a:lstStyle/>
          <a:p>
            <a:pPr algn="l" rtl="0">
              <a:lnSpc>
                <a:spcPct val="200000"/>
              </a:lnSpc>
            </a:pPr>
            <a:r>
              <a:rPr lang="en-US" sz="2000" b="1" i="0" dirty="0">
                <a:effectLst/>
                <a:latin typeface="liberation-serif"/>
              </a:rPr>
              <a:t>3. Verbatim</a:t>
            </a:r>
          </a:p>
          <a:p>
            <a:pPr algn="l" rtl="0">
              <a:lnSpc>
                <a:spcPct val="200000"/>
              </a:lnSpc>
            </a:pPr>
            <a:r>
              <a:rPr lang="en-US" sz="2000" b="0" i="0" dirty="0">
                <a:effectLst/>
                <a:latin typeface="liberation-sans"/>
              </a:rPr>
              <a:t>Verbatim plagiarism is when someone directly copies text from a source and pastes it into their own research without properly citing the information.</a:t>
            </a:r>
          </a:p>
          <a:p>
            <a:pPr algn="l" rtl="0">
              <a:lnSpc>
                <a:spcPct val="200000"/>
              </a:lnSpc>
            </a:pPr>
            <a:r>
              <a:rPr lang="en-US" sz="2000" b="1" dirty="0">
                <a:latin typeface="liberation-serif"/>
              </a:rPr>
              <a:t>4</a:t>
            </a:r>
            <a:r>
              <a:rPr lang="en-US" sz="2000" b="1" i="0" dirty="0">
                <a:effectLst/>
                <a:latin typeface="liberation-serif"/>
              </a:rPr>
              <a:t>. Global plagiarism</a:t>
            </a:r>
          </a:p>
          <a:p>
            <a:pPr algn="l" rtl="0">
              <a:lnSpc>
                <a:spcPct val="200000"/>
              </a:lnSpc>
            </a:pPr>
            <a:r>
              <a:rPr lang="en-US" sz="2000" b="0" i="0" dirty="0">
                <a:effectLst/>
                <a:latin typeface="liberation-sans"/>
              </a:rPr>
              <a:t>This is when the researcher uses someone else’s work while passing it off as their own—this can include having a friend or family member write their work for them, or paying for someone else to write their work for them</a:t>
            </a:r>
          </a:p>
          <a:p>
            <a:pPr algn="l" rtl="0">
              <a:lnSpc>
                <a:spcPct val="200000"/>
              </a:lnSpc>
            </a:pPr>
            <a:endParaRPr lang="en-US" sz="2000" b="0" i="0" dirty="0">
              <a:effectLst/>
              <a:latin typeface="liberation-sans"/>
            </a:endParaRPr>
          </a:p>
        </p:txBody>
      </p:sp>
    </p:spTree>
    <p:extLst>
      <p:ext uri="{BB962C8B-B14F-4D97-AF65-F5344CB8AC3E}">
        <p14:creationId xmlns:p14="http://schemas.microsoft.com/office/powerpoint/2010/main" val="411407614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650213" cy="584775"/>
          </a:xfrm>
          <a:prstGeom prst="rect">
            <a:avLst/>
          </a:prstGeom>
          <a:noFill/>
        </p:spPr>
        <p:txBody>
          <a:bodyPr wrap="none" rtlCol="0">
            <a:spAutoFit/>
          </a:bodyPr>
          <a:lstStyle/>
          <a:p>
            <a:r>
              <a:rPr lang="en-US" sz="3200" b="1" dirty="0">
                <a:solidFill>
                  <a:schemeClr val="bg1"/>
                </a:solidFill>
              </a:rPr>
              <a:t>Reference List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4315027"/>
          </a:xfrm>
          <a:prstGeom prst="rect">
            <a:avLst/>
          </a:prstGeom>
          <a:noFill/>
        </p:spPr>
        <p:txBody>
          <a:bodyPr wrap="square">
            <a:spAutoFit/>
          </a:bodyPr>
          <a:lstStyle/>
          <a:p>
            <a:pPr algn="l" rtl="0">
              <a:lnSpc>
                <a:spcPct val="200000"/>
              </a:lnSpc>
            </a:pPr>
            <a:r>
              <a:rPr lang="en-US" sz="2000" i="0" dirty="0">
                <a:effectLst/>
                <a:latin typeface="liberation-serif"/>
              </a:rPr>
              <a:t>Scientific honesty requires the documentation of all references that the researcher used in his research. There are two types of reference documentation</a:t>
            </a:r>
            <a:r>
              <a:rPr lang="ar-SA" sz="2000" i="0" dirty="0">
                <a:effectLst/>
                <a:latin typeface="liberation-serif"/>
              </a:rPr>
              <a:t>:</a:t>
            </a:r>
          </a:p>
          <a:p>
            <a:pPr algn="l" rtl="0">
              <a:lnSpc>
                <a:spcPct val="200000"/>
              </a:lnSpc>
            </a:pPr>
            <a:r>
              <a:rPr lang="en-US" sz="2000" i="0" dirty="0">
                <a:effectLst/>
                <a:latin typeface="liberation-serif"/>
              </a:rPr>
              <a:t>- The documentation of references within the research.</a:t>
            </a:r>
          </a:p>
          <a:p>
            <a:pPr algn="l" rtl="0">
              <a:lnSpc>
                <a:spcPct val="200000"/>
              </a:lnSpc>
            </a:pPr>
            <a:r>
              <a:rPr lang="en-US" sz="2000" dirty="0">
                <a:latin typeface="liberation-serif"/>
              </a:rPr>
              <a:t>- T</a:t>
            </a:r>
            <a:r>
              <a:rPr lang="en-US" sz="2000" i="0" dirty="0">
                <a:effectLst/>
                <a:latin typeface="liberation-serif"/>
              </a:rPr>
              <a:t>he documentation of references at the end of the research. There are several scientific approaches to the process of documenting references, the most important of which are:</a:t>
            </a:r>
          </a:p>
        </p:txBody>
      </p:sp>
    </p:spTree>
    <p:extLst>
      <p:ext uri="{BB962C8B-B14F-4D97-AF65-F5344CB8AC3E}">
        <p14:creationId xmlns:p14="http://schemas.microsoft.com/office/powerpoint/2010/main" val="277506140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650213" cy="584775"/>
          </a:xfrm>
          <a:prstGeom prst="rect">
            <a:avLst/>
          </a:prstGeom>
          <a:noFill/>
        </p:spPr>
        <p:txBody>
          <a:bodyPr wrap="none" rtlCol="0">
            <a:spAutoFit/>
          </a:bodyPr>
          <a:lstStyle/>
          <a:p>
            <a:r>
              <a:rPr lang="en-US" sz="3200" b="1" dirty="0">
                <a:solidFill>
                  <a:schemeClr val="bg1"/>
                </a:solidFill>
              </a:rPr>
              <a:t>Reference List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3083921"/>
          </a:xfrm>
          <a:prstGeom prst="rect">
            <a:avLst/>
          </a:prstGeom>
          <a:noFill/>
        </p:spPr>
        <p:txBody>
          <a:bodyPr wrap="square">
            <a:spAutoFit/>
          </a:bodyPr>
          <a:lstStyle/>
          <a:p>
            <a:pPr algn="l" rtl="0">
              <a:lnSpc>
                <a:spcPct val="200000"/>
              </a:lnSpc>
            </a:pPr>
            <a:r>
              <a:rPr lang="en-US" sz="2000" b="1" i="0" dirty="0">
                <a:effectLst/>
                <a:latin typeface="liberation-serif"/>
              </a:rPr>
              <a:t>There are several scientific approaches to the process of documenting references, the most important of which are:</a:t>
            </a:r>
          </a:p>
          <a:p>
            <a:pPr marL="457200" indent="-457200" algn="l" rtl="0">
              <a:lnSpc>
                <a:spcPct val="200000"/>
              </a:lnSpc>
              <a:buFont typeface="+mj-lt"/>
              <a:buAutoNum type="arabicPeriod"/>
            </a:pPr>
            <a:r>
              <a:rPr lang="en-US" sz="2000" dirty="0">
                <a:latin typeface="liberation-serif"/>
              </a:rPr>
              <a:t>The American Psychological Association (APA).</a:t>
            </a:r>
          </a:p>
          <a:p>
            <a:pPr marL="457200" indent="-457200" algn="l" rtl="0">
              <a:lnSpc>
                <a:spcPct val="200000"/>
              </a:lnSpc>
              <a:buFont typeface="+mj-lt"/>
              <a:buAutoNum type="arabicPeriod"/>
            </a:pPr>
            <a:r>
              <a:rPr lang="en-US" sz="2000" i="0" dirty="0">
                <a:effectLst/>
                <a:latin typeface="liberation-serif"/>
              </a:rPr>
              <a:t>Chicago Manual of Style.</a:t>
            </a:r>
          </a:p>
          <a:p>
            <a:pPr marL="457200" indent="-457200" algn="l" rtl="0">
              <a:lnSpc>
                <a:spcPct val="200000"/>
              </a:lnSpc>
              <a:buFont typeface="+mj-lt"/>
              <a:buAutoNum type="arabicPeriod"/>
            </a:pPr>
            <a:r>
              <a:rPr lang="en-US" sz="2000" dirty="0">
                <a:latin typeface="liberation-serif"/>
              </a:rPr>
              <a:t>Harvard Style.</a:t>
            </a:r>
            <a:endParaRPr lang="en-US" sz="2000" i="0" dirty="0">
              <a:effectLst/>
              <a:latin typeface="liberation-serif"/>
            </a:endParaRPr>
          </a:p>
        </p:txBody>
      </p:sp>
    </p:spTree>
    <p:extLst>
      <p:ext uri="{BB962C8B-B14F-4D97-AF65-F5344CB8AC3E}">
        <p14:creationId xmlns:p14="http://schemas.microsoft.com/office/powerpoint/2010/main" val="209276364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9700831" cy="3699474"/>
          </a:xfrm>
          <a:prstGeom prst="rect">
            <a:avLst/>
          </a:prstGeom>
          <a:noFill/>
        </p:spPr>
        <p:txBody>
          <a:bodyPr wrap="square">
            <a:spAutoFit/>
          </a:bodyPr>
          <a:lstStyle/>
          <a:p>
            <a:pPr algn="l" rtl="0">
              <a:lnSpc>
                <a:spcPct val="200000"/>
              </a:lnSpc>
            </a:pPr>
            <a:r>
              <a:rPr lang="en-US" sz="2000" b="1" i="0" u="sng" dirty="0">
                <a:effectLst/>
                <a:latin typeface="liberation-serif"/>
              </a:rPr>
              <a:t>First: Documenting the references inside the text:</a:t>
            </a:r>
          </a:p>
          <a:p>
            <a:pPr algn="l" rtl="0">
              <a:lnSpc>
                <a:spcPct val="200000"/>
              </a:lnSpc>
            </a:pPr>
            <a:r>
              <a:rPr lang="en-US" sz="2000" i="0" dirty="0">
                <a:effectLst/>
                <a:latin typeface="liberation-serif"/>
              </a:rPr>
              <a:t>- </a:t>
            </a:r>
            <a:r>
              <a:rPr lang="en-US" sz="2000" b="1" i="0" dirty="0">
                <a:effectLst/>
                <a:latin typeface="liberation-serif"/>
              </a:rPr>
              <a:t>Single author</a:t>
            </a:r>
            <a:r>
              <a:rPr lang="en-US" sz="2000" i="0" dirty="0">
                <a:effectLst/>
                <a:latin typeface="liberation-serif"/>
              </a:rPr>
              <a:t>: In this case, the author's last name is given, followed by a comma, and the year of publication is in parentheses after the end of the text.</a:t>
            </a:r>
          </a:p>
          <a:p>
            <a:pPr algn="l" rtl="0">
              <a:lnSpc>
                <a:spcPct val="200000"/>
              </a:lnSpc>
            </a:pPr>
            <a:r>
              <a:rPr lang="en-US" sz="2000" b="1" i="0" dirty="0">
                <a:effectLst/>
                <a:latin typeface="liberation-serif"/>
              </a:rPr>
              <a:t>Example: (</a:t>
            </a:r>
            <a:r>
              <a:rPr lang="en-US" sz="2000" b="1" i="0" dirty="0" err="1">
                <a:effectLst/>
                <a:latin typeface="liberation-serif"/>
              </a:rPr>
              <a:t>Mohieddin</a:t>
            </a:r>
            <a:r>
              <a:rPr lang="en-US" sz="2000" b="1" i="0" dirty="0">
                <a:effectLst/>
                <a:latin typeface="liberation-serif"/>
              </a:rPr>
              <a:t>, 2002) - Ryan (2002) pointed out</a:t>
            </a:r>
          </a:p>
          <a:p>
            <a:pPr algn="l" rtl="0">
              <a:lnSpc>
                <a:spcPct val="200000"/>
              </a:lnSpc>
            </a:pPr>
            <a:r>
              <a:rPr lang="en-US" sz="2000" i="0" dirty="0">
                <a:effectLst/>
                <a:latin typeface="liberation-serif"/>
              </a:rPr>
              <a:t>- </a:t>
            </a:r>
            <a:r>
              <a:rPr lang="en-US" sz="2000" b="1" i="0" dirty="0">
                <a:effectLst/>
                <a:latin typeface="liberation-serif"/>
              </a:rPr>
              <a:t>Two authors</a:t>
            </a:r>
            <a:r>
              <a:rPr lang="en-US" sz="2000" i="0" dirty="0">
                <a:effectLst/>
                <a:latin typeface="liberation-serif"/>
              </a:rPr>
              <a:t>: The last name of both authors is written followed by the year of publication.</a:t>
            </a:r>
          </a:p>
          <a:p>
            <a:pPr algn="l" rtl="0">
              <a:lnSpc>
                <a:spcPct val="200000"/>
              </a:lnSpc>
            </a:pPr>
            <a:r>
              <a:rPr lang="en-US" sz="2000" b="1" i="0" dirty="0">
                <a:effectLst/>
                <a:latin typeface="liberation-serif"/>
              </a:rPr>
              <a:t>Example authors: (Tony and Shehab, 2015)</a:t>
            </a:r>
          </a:p>
        </p:txBody>
      </p:sp>
    </p:spTree>
    <p:extLst>
      <p:ext uri="{BB962C8B-B14F-4D97-AF65-F5344CB8AC3E}">
        <p14:creationId xmlns:p14="http://schemas.microsoft.com/office/powerpoint/2010/main" val="258914588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805247" cy="3820598"/>
          </a:xfrm>
          <a:prstGeom prst="rect">
            <a:avLst/>
          </a:prstGeom>
          <a:noFill/>
        </p:spPr>
        <p:txBody>
          <a:bodyPr wrap="square">
            <a:spAutoFit/>
          </a:bodyPr>
          <a:lstStyle/>
          <a:p>
            <a:pPr algn="l" rtl="0">
              <a:lnSpc>
                <a:spcPct val="200000"/>
              </a:lnSpc>
            </a:pPr>
            <a:r>
              <a:rPr lang="en-US" sz="2000" dirty="0">
                <a:latin typeface="liberation-serif"/>
              </a:rPr>
              <a:t>- </a:t>
            </a:r>
            <a:r>
              <a:rPr lang="en-US" sz="2000" b="1" dirty="0">
                <a:latin typeface="liberation-serif"/>
              </a:rPr>
              <a:t>T</a:t>
            </a:r>
            <a:r>
              <a:rPr lang="en-US" sz="2000" b="1" i="0" dirty="0">
                <a:effectLst/>
                <a:latin typeface="liberation-serif"/>
              </a:rPr>
              <a:t>hree authors or more</a:t>
            </a:r>
            <a:r>
              <a:rPr lang="en-US" sz="2000" i="0" dirty="0">
                <a:effectLst/>
                <a:latin typeface="liberation-serif"/>
              </a:rPr>
              <a:t>: we write the last name of the first author, followed by the word et al, then the year of publication. In the case of the reference in English, write the first author’s last name, followed by the word et al. Then the year of publication.</a:t>
            </a:r>
          </a:p>
          <a:p>
            <a:pPr algn="l" rtl="0">
              <a:lnSpc>
                <a:spcPct val="200000"/>
              </a:lnSpc>
            </a:pPr>
            <a:r>
              <a:rPr lang="en-US" sz="2400" b="1" i="0" u="sng" dirty="0">
                <a:effectLst/>
                <a:latin typeface="liberation-serif"/>
              </a:rPr>
              <a:t>For example: </a:t>
            </a:r>
          </a:p>
          <a:p>
            <a:pPr algn="l" rtl="0">
              <a:lnSpc>
                <a:spcPct val="200000"/>
              </a:lnSpc>
            </a:pPr>
            <a:r>
              <a:rPr lang="en-US" sz="2000" b="1" i="0" dirty="0">
                <a:effectLst/>
                <a:latin typeface="liberation-serif"/>
              </a:rPr>
              <a:t>(</a:t>
            </a:r>
            <a:r>
              <a:rPr lang="ar-SA" sz="2000" b="1" i="0" dirty="0">
                <a:effectLst/>
                <a:latin typeface="liberation-serif"/>
              </a:rPr>
              <a:t>الصواف واخرون، 2009</a:t>
            </a:r>
            <a:r>
              <a:rPr lang="en-US" sz="2000" b="1" i="0" dirty="0">
                <a:effectLst/>
                <a:latin typeface="liberation-serif"/>
              </a:rPr>
              <a:t>) or (Al </a:t>
            </a:r>
            <a:r>
              <a:rPr lang="en-US" sz="2000" b="1" dirty="0" err="1">
                <a:latin typeface="liberation-serif"/>
              </a:rPr>
              <a:t>S</a:t>
            </a:r>
            <a:r>
              <a:rPr lang="en-US" sz="2000" b="1" i="0" dirty="0" err="1">
                <a:effectLst/>
                <a:latin typeface="liberation-serif"/>
              </a:rPr>
              <a:t>awaf</a:t>
            </a:r>
            <a:r>
              <a:rPr lang="en-US" sz="2000" b="1" i="0" dirty="0">
                <a:effectLst/>
                <a:latin typeface="liberation-serif"/>
              </a:rPr>
              <a:t> et al., 2009)</a:t>
            </a:r>
          </a:p>
        </p:txBody>
      </p:sp>
    </p:spTree>
    <p:extLst>
      <p:ext uri="{BB962C8B-B14F-4D97-AF65-F5344CB8AC3E}">
        <p14:creationId xmlns:p14="http://schemas.microsoft.com/office/powerpoint/2010/main" val="1738357240"/>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805247" cy="3699474"/>
          </a:xfrm>
          <a:prstGeom prst="rect">
            <a:avLst/>
          </a:prstGeom>
          <a:noFill/>
        </p:spPr>
        <p:txBody>
          <a:bodyPr wrap="square">
            <a:spAutoFit/>
          </a:bodyPr>
          <a:lstStyle/>
          <a:p>
            <a:pPr algn="l" rtl="0">
              <a:lnSpc>
                <a:spcPct val="200000"/>
              </a:lnSpc>
            </a:pPr>
            <a:r>
              <a:rPr lang="en-US" sz="2000" i="0" dirty="0">
                <a:effectLst/>
                <a:latin typeface="liberation-serif"/>
              </a:rPr>
              <a:t>When the same author has </a:t>
            </a:r>
            <a:r>
              <a:rPr lang="en-US" sz="2000" b="1" i="0" dirty="0">
                <a:effectLst/>
                <a:latin typeface="liberation-serif"/>
              </a:rPr>
              <a:t>more than one work </a:t>
            </a:r>
            <a:r>
              <a:rPr lang="en-US" sz="2000" i="0" dirty="0">
                <a:effectLst/>
                <a:latin typeface="liberation-serif"/>
              </a:rPr>
              <a:t>in the same year: In this case, a letter is added after the year (a, b, c, ...) or (a, b, c) in order to distinguish between these compositions.</a:t>
            </a:r>
          </a:p>
          <a:p>
            <a:pPr algn="l" rtl="0">
              <a:lnSpc>
                <a:spcPct val="200000"/>
              </a:lnSpc>
            </a:pPr>
            <a:r>
              <a:rPr lang="en-US" sz="2000" i="0" dirty="0">
                <a:effectLst/>
                <a:latin typeface="liberation-serif"/>
              </a:rPr>
              <a:t>If the source is</a:t>
            </a:r>
            <a:r>
              <a:rPr lang="en-US" sz="2000" b="1" i="0" dirty="0">
                <a:effectLst/>
                <a:latin typeface="liberation-serif"/>
              </a:rPr>
              <a:t> from websites</a:t>
            </a:r>
            <a:r>
              <a:rPr lang="en-US" sz="2000" i="0" dirty="0">
                <a:effectLst/>
                <a:latin typeface="liberation-serif"/>
              </a:rPr>
              <a:t>: we write the name of the author of the research or article as the author. If the author is not known, we write the name of the website owner, followed by the year of publication of the article.</a:t>
            </a:r>
          </a:p>
        </p:txBody>
      </p:sp>
    </p:spTree>
    <p:extLst>
      <p:ext uri="{BB962C8B-B14F-4D97-AF65-F5344CB8AC3E}">
        <p14:creationId xmlns:p14="http://schemas.microsoft.com/office/powerpoint/2010/main" val="81488048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86754" y="1530583"/>
            <a:ext cx="8965592" cy="2468368"/>
          </a:xfrm>
          <a:prstGeom prst="rect">
            <a:avLst/>
          </a:prstGeom>
          <a:noFill/>
        </p:spPr>
        <p:txBody>
          <a:bodyPr wrap="square">
            <a:spAutoFit/>
          </a:bodyPr>
          <a:lstStyle/>
          <a:p>
            <a:pPr algn="l" rtl="0">
              <a:lnSpc>
                <a:spcPct val="200000"/>
              </a:lnSpc>
            </a:pPr>
            <a:r>
              <a:rPr lang="en-US" sz="2000" b="1" i="0" dirty="0">
                <a:effectLst/>
                <a:latin typeface="liberation-serif"/>
              </a:rPr>
              <a:t>Second: </a:t>
            </a:r>
            <a:r>
              <a:rPr lang="en-US" sz="2000" b="1" dirty="0">
                <a:latin typeface="liberation-serif"/>
              </a:rPr>
              <a:t>R</a:t>
            </a:r>
            <a:r>
              <a:rPr lang="en-US" sz="2000" b="1" i="0" dirty="0">
                <a:effectLst/>
                <a:latin typeface="liberation-serif"/>
              </a:rPr>
              <a:t>eference list</a:t>
            </a:r>
          </a:p>
          <a:p>
            <a:pPr marL="457200" indent="-457200" algn="l" rtl="0">
              <a:lnSpc>
                <a:spcPct val="200000"/>
              </a:lnSpc>
              <a:buFont typeface="+mj-lt"/>
              <a:buAutoNum type="alphaUcPeriod"/>
            </a:pPr>
            <a:r>
              <a:rPr lang="en-US" sz="2000" i="0" dirty="0">
                <a:effectLst/>
                <a:latin typeface="liberation-serif"/>
              </a:rPr>
              <a:t>Books: Sigle author</a:t>
            </a:r>
          </a:p>
          <a:p>
            <a:pPr algn="l" rtl="0">
              <a:lnSpc>
                <a:spcPct val="200000"/>
              </a:lnSpc>
            </a:pPr>
            <a:r>
              <a:rPr lang="ar-SA" sz="2000" dirty="0">
                <a:latin typeface="liberation-serif"/>
              </a:rPr>
              <a:t>توني، محمود (2016) </a:t>
            </a:r>
            <a:r>
              <a:rPr lang="ar-SA" sz="2000" i="1" dirty="0">
                <a:latin typeface="liberation-serif"/>
              </a:rPr>
              <a:t>أقتصاديات النقود والبنوك: رؤية معاصرة</a:t>
            </a:r>
            <a:r>
              <a:rPr lang="ar-SA" sz="2000" dirty="0">
                <a:latin typeface="liberation-serif"/>
              </a:rPr>
              <a:t>. الطبعة الاولى، الرياض: مكتبة الشقري</a:t>
            </a:r>
          </a:p>
          <a:p>
            <a:pPr algn="l" rtl="0">
              <a:lnSpc>
                <a:spcPct val="200000"/>
              </a:lnSpc>
            </a:pPr>
            <a:r>
              <a:rPr lang="en-US" sz="2000" i="0" dirty="0">
                <a:effectLst/>
                <a:latin typeface="liberation-serif"/>
              </a:rPr>
              <a:t>Babbie, E. R.(2007) </a:t>
            </a:r>
            <a:r>
              <a:rPr lang="en-US" sz="2000" i="1" dirty="0">
                <a:effectLst/>
                <a:latin typeface="liberation-serif"/>
              </a:rPr>
              <a:t>The </a:t>
            </a:r>
            <a:r>
              <a:rPr lang="en-US" sz="2000" i="1" dirty="0">
                <a:latin typeface="liberation-serif"/>
              </a:rPr>
              <a:t>p</a:t>
            </a:r>
            <a:r>
              <a:rPr lang="en-US" sz="2000" i="1" dirty="0">
                <a:effectLst/>
                <a:latin typeface="liberation-serif"/>
              </a:rPr>
              <a:t>ractice of Social research</a:t>
            </a:r>
            <a:r>
              <a:rPr lang="en-US" sz="2000" i="0" dirty="0">
                <a:effectLst/>
                <a:latin typeface="liberation-serif"/>
              </a:rPr>
              <a:t>. 11</a:t>
            </a:r>
            <a:r>
              <a:rPr lang="en-US" sz="2000" i="0" baseline="30000" dirty="0">
                <a:effectLst/>
                <a:latin typeface="liberation-serif"/>
              </a:rPr>
              <a:t>th</a:t>
            </a:r>
            <a:r>
              <a:rPr lang="en-US" sz="2000" i="0" dirty="0">
                <a:effectLst/>
                <a:latin typeface="liberation-serif"/>
              </a:rPr>
              <a:t> ed. Belmont, CA: Wadsworth</a:t>
            </a:r>
          </a:p>
        </p:txBody>
      </p:sp>
    </p:spTree>
    <p:extLst>
      <p:ext uri="{BB962C8B-B14F-4D97-AF65-F5344CB8AC3E}">
        <p14:creationId xmlns:p14="http://schemas.microsoft.com/office/powerpoint/2010/main" val="74945647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86754" y="1530583"/>
            <a:ext cx="8965592" cy="3699474"/>
          </a:xfrm>
          <a:prstGeom prst="rect">
            <a:avLst/>
          </a:prstGeom>
          <a:noFill/>
        </p:spPr>
        <p:txBody>
          <a:bodyPr wrap="square">
            <a:spAutoFit/>
          </a:bodyPr>
          <a:lstStyle/>
          <a:p>
            <a:pPr algn="l" rtl="0">
              <a:lnSpc>
                <a:spcPct val="200000"/>
              </a:lnSpc>
            </a:pPr>
            <a:r>
              <a:rPr lang="en-US" sz="2000" b="1" i="0" dirty="0">
                <a:effectLst/>
                <a:latin typeface="liberation-serif"/>
              </a:rPr>
              <a:t>Second: </a:t>
            </a:r>
            <a:r>
              <a:rPr lang="en-US" sz="2000" b="1" dirty="0">
                <a:latin typeface="liberation-serif"/>
              </a:rPr>
              <a:t>R</a:t>
            </a:r>
            <a:r>
              <a:rPr lang="en-US" sz="2000" b="1" i="0" dirty="0">
                <a:effectLst/>
                <a:latin typeface="liberation-serif"/>
              </a:rPr>
              <a:t>eference list</a:t>
            </a:r>
          </a:p>
          <a:p>
            <a:pPr algn="l" rtl="0">
              <a:lnSpc>
                <a:spcPct val="200000"/>
              </a:lnSpc>
            </a:pPr>
            <a:r>
              <a:rPr lang="en-US" sz="2000" i="0" dirty="0">
                <a:effectLst/>
                <a:latin typeface="liberation-serif"/>
              </a:rPr>
              <a:t>B. Books: </a:t>
            </a:r>
            <a:r>
              <a:rPr lang="en-US" sz="2000" dirty="0">
                <a:latin typeface="liberation-serif"/>
              </a:rPr>
              <a:t>Two or more </a:t>
            </a:r>
            <a:r>
              <a:rPr lang="en-US" sz="2000" i="0" dirty="0">
                <a:effectLst/>
                <a:latin typeface="liberation-serif"/>
              </a:rPr>
              <a:t>authors</a:t>
            </a:r>
          </a:p>
          <a:p>
            <a:pPr algn="r" rtl="1">
              <a:lnSpc>
                <a:spcPct val="200000"/>
              </a:lnSpc>
            </a:pPr>
            <a:r>
              <a:rPr lang="ar-SA" sz="2000" dirty="0">
                <a:latin typeface="liberation-serif"/>
              </a:rPr>
              <a:t>عليان، ربحي مصطفى و غنيم، عثمان محمد (2000) </a:t>
            </a:r>
            <a:r>
              <a:rPr lang="ar-SA" sz="2000" i="1" dirty="0">
                <a:latin typeface="liberation-serif"/>
              </a:rPr>
              <a:t>مناهج واساليب البحث العلمي: النظرية والتطبيق</a:t>
            </a:r>
            <a:r>
              <a:rPr lang="ar-SA" sz="2000" dirty="0">
                <a:latin typeface="liberation-serif"/>
              </a:rPr>
              <a:t>. الطبعة الاولى. عمان، الاردن: دار صفاء للنشر والتوزيع</a:t>
            </a:r>
          </a:p>
          <a:p>
            <a:pPr algn="l" rtl="0">
              <a:lnSpc>
                <a:spcPct val="200000"/>
              </a:lnSpc>
            </a:pPr>
            <a:r>
              <a:rPr lang="en-US" sz="2000" i="0" dirty="0">
                <a:effectLst/>
                <a:latin typeface="liberation-serif"/>
              </a:rPr>
              <a:t>Sekaran, U. and Bougie, R. (2010) </a:t>
            </a:r>
            <a:r>
              <a:rPr lang="en-US" sz="2000" i="1" dirty="0">
                <a:effectLst/>
                <a:latin typeface="liberation-serif"/>
              </a:rPr>
              <a:t>Research methods for business, A skill-building approach</a:t>
            </a:r>
            <a:r>
              <a:rPr lang="en-US" sz="2000" i="0" dirty="0">
                <a:effectLst/>
                <a:latin typeface="liberation-serif"/>
              </a:rPr>
              <a:t>. 5</a:t>
            </a:r>
            <a:r>
              <a:rPr lang="en-US" sz="2000" i="0" baseline="30000" dirty="0">
                <a:effectLst/>
                <a:latin typeface="liberation-serif"/>
              </a:rPr>
              <a:t>th</a:t>
            </a:r>
            <a:r>
              <a:rPr lang="en-US" sz="2000" i="0" dirty="0">
                <a:effectLst/>
                <a:latin typeface="liberation-serif"/>
              </a:rPr>
              <a:t> edition. London: John Wiley &amp; Sons Ltd.</a:t>
            </a:r>
          </a:p>
        </p:txBody>
      </p:sp>
    </p:spTree>
    <p:extLst>
      <p:ext uri="{BB962C8B-B14F-4D97-AF65-F5344CB8AC3E}">
        <p14:creationId xmlns:p14="http://schemas.microsoft.com/office/powerpoint/2010/main" val="70419410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86754" y="1530583"/>
            <a:ext cx="8965592" cy="3699474"/>
          </a:xfrm>
          <a:prstGeom prst="rect">
            <a:avLst/>
          </a:prstGeom>
          <a:noFill/>
        </p:spPr>
        <p:txBody>
          <a:bodyPr wrap="square">
            <a:spAutoFit/>
          </a:bodyPr>
          <a:lstStyle/>
          <a:p>
            <a:pPr algn="l" rtl="0">
              <a:lnSpc>
                <a:spcPct val="200000"/>
              </a:lnSpc>
            </a:pPr>
            <a:r>
              <a:rPr lang="en-US" sz="2000" b="1" u="sng" dirty="0">
                <a:latin typeface="liberation-serif"/>
              </a:rPr>
              <a:t>G</a:t>
            </a:r>
            <a:r>
              <a:rPr lang="en-US" sz="2000" b="1" i="0" u="sng" dirty="0">
                <a:effectLst/>
                <a:latin typeface="liberation-serif"/>
              </a:rPr>
              <a:t>overnmental </a:t>
            </a:r>
            <a:r>
              <a:rPr lang="en-US" sz="2000" b="1" u="sng" dirty="0">
                <a:latin typeface="liberation-serif"/>
              </a:rPr>
              <a:t>D</a:t>
            </a:r>
            <a:r>
              <a:rPr lang="en-US" sz="2000" b="1" i="0" u="sng" dirty="0">
                <a:effectLst/>
                <a:latin typeface="liberation-serif"/>
              </a:rPr>
              <a:t>ocuments:</a:t>
            </a:r>
          </a:p>
          <a:p>
            <a:pPr algn="l" rtl="0">
              <a:lnSpc>
                <a:spcPct val="200000"/>
              </a:lnSpc>
            </a:pPr>
            <a:r>
              <a:rPr lang="en-US" sz="2000" i="0" dirty="0">
                <a:effectLst/>
                <a:latin typeface="liberation-serif"/>
              </a:rPr>
              <a:t>Often some governmental bodies or international or private organizations issue some reports that do not include the name of the author. In this case, the same method is followed in the previous document in documenting the book, with the author's name replaced with the name of the authority responsible for issuing this report or document.</a:t>
            </a:r>
          </a:p>
        </p:txBody>
      </p:sp>
    </p:spTree>
    <p:extLst>
      <p:ext uri="{BB962C8B-B14F-4D97-AF65-F5344CB8AC3E}">
        <p14:creationId xmlns:p14="http://schemas.microsoft.com/office/powerpoint/2010/main" val="10110564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86754" y="1530583"/>
            <a:ext cx="8965592" cy="2468368"/>
          </a:xfrm>
          <a:prstGeom prst="rect">
            <a:avLst/>
          </a:prstGeom>
          <a:noFill/>
        </p:spPr>
        <p:txBody>
          <a:bodyPr wrap="square">
            <a:spAutoFit/>
          </a:bodyPr>
          <a:lstStyle/>
          <a:p>
            <a:pPr algn="l" rtl="0">
              <a:lnSpc>
                <a:spcPct val="200000"/>
              </a:lnSpc>
            </a:pPr>
            <a:r>
              <a:rPr lang="en-US" sz="2000" b="1" u="sng" dirty="0">
                <a:latin typeface="liberation-serif"/>
              </a:rPr>
              <a:t>G</a:t>
            </a:r>
            <a:r>
              <a:rPr lang="en-US" sz="2000" b="1" i="0" u="sng" dirty="0">
                <a:effectLst/>
                <a:latin typeface="liberation-serif"/>
              </a:rPr>
              <a:t>overnmental </a:t>
            </a:r>
            <a:r>
              <a:rPr lang="en-US" sz="2000" b="1" u="sng" dirty="0">
                <a:latin typeface="liberation-serif"/>
              </a:rPr>
              <a:t>D</a:t>
            </a:r>
            <a:r>
              <a:rPr lang="en-US" sz="2000" b="1" i="0" u="sng" dirty="0">
                <a:effectLst/>
                <a:latin typeface="liberation-serif"/>
              </a:rPr>
              <a:t>ocuments:</a:t>
            </a:r>
            <a:endParaRPr lang="ar-SA" sz="2000" b="1" i="0" u="sng" dirty="0">
              <a:effectLst/>
              <a:latin typeface="liberation-serif"/>
            </a:endParaRPr>
          </a:p>
          <a:p>
            <a:pPr algn="r" rtl="1">
              <a:lnSpc>
                <a:spcPct val="200000"/>
              </a:lnSpc>
            </a:pPr>
            <a:r>
              <a:rPr lang="ar-SA" sz="2000" dirty="0">
                <a:latin typeface="liberation-serif"/>
              </a:rPr>
              <a:t>مؤسسة النقد العربي السعودي (2013) </a:t>
            </a:r>
            <a:r>
              <a:rPr lang="ar-SA" sz="2000" i="1" dirty="0">
                <a:latin typeface="liberation-serif"/>
              </a:rPr>
              <a:t>التقرير السنوي</a:t>
            </a:r>
            <a:r>
              <a:rPr lang="ar-SA" sz="2000" dirty="0">
                <a:latin typeface="liberation-serif"/>
              </a:rPr>
              <a:t>. التاسع والاربعون، المملكة العربية السعودية.</a:t>
            </a:r>
          </a:p>
          <a:p>
            <a:pPr rtl="1">
              <a:lnSpc>
                <a:spcPct val="200000"/>
              </a:lnSpc>
            </a:pPr>
            <a:r>
              <a:rPr lang="en-US" sz="2000" i="0" dirty="0">
                <a:effectLst/>
                <a:latin typeface="liberation-serif"/>
              </a:rPr>
              <a:t>European Commission (2012)</a:t>
            </a:r>
            <a:r>
              <a:rPr lang="en-US" sz="2000" i="1" dirty="0">
                <a:effectLst/>
                <a:latin typeface="liberation-serif"/>
              </a:rPr>
              <a:t> Women in economic decision-making in the UE: progress report</a:t>
            </a:r>
            <a:r>
              <a:rPr lang="en-US" sz="2000" i="0" dirty="0">
                <a:effectLst/>
                <a:latin typeface="liberation-serif"/>
              </a:rPr>
              <a:t>. Luxembourg: Publication</a:t>
            </a:r>
            <a:r>
              <a:rPr lang="en-US" sz="2000" dirty="0">
                <a:latin typeface="liberation-serif"/>
              </a:rPr>
              <a:t>s Office of the European Union.</a:t>
            </a:r>
            <a:endParaRPr lang="en-US" sz="2000" i="0" dirty="0">
              <a:effectLst/>
              <a:latin typeface="liberation-serif"/>
            </a:endParaRPr>
          </a:p>
        </p:txBody>
      </p:sp>
    </p:spTree>
    <p:extLst>
      <p:ext uri="{BB962C8B-B14F-4D97-AF65-F5344CB8AC3E}">
        <p14:creationId xmlns:p14="http://schemas.microsoft.com/office/powerpoint/2010/main" val="351837166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86754" y="1530583"/>
            <a:ext cx="8965592" cy="1227965"/>
          </a:xfrm>
          <a:prstGeom prst="rect">
            <a:avLst/>
          </a:prstGeom>
          <a:noFill/>
        </p:spPr>
        <p:txBody>
          <a:bodyPr wrap="square">
            <a:spAutoFit/>
          </a:bodyPr>
          <a:lstStyle/>
          <a:p>
            <a:pPr algn="l" rtl="0">
              <a:lnSpc>
                <a:spcPct val="200000"/>
              </a:lnSpc>
            </a:pPr>
            <a:r>
              <a:rPr lang="en-US" sz="2000" b="1" i="0" u="sng" dirty="0">
                <a:effectLst/>
                <a:latin typeface="liberation-serif"/>
              </a:rPr>
              <a:t>Electronic Resources:</a:t>
            </a:r>
          </a:p>
          <a:p>
            <a:pPr algn="l" rtl="0">
              <a:lnSpc>
                <a:spcPct val="200000"/>
              </a:lnSpc>
            </a:pPr>
            <a:endParaRPr lang="ar-SA" sz="2000" b="1" i="0" u="sng" dirty="0">
              <a:effectLst/>
              <a:latin typeface="liberation-serif"/>
            </a:endParaRPr>
          </a:p>
        </p:txBody>
      </p:sp>
      <p:pic>
        <p:nvPicPr>
          <p:cNvPr id="19" name="Picture 18">
            <a:extLst>
              <a:ext uri="{FF2B5EF4-FFF2-40B4-BE49-F238E27FC236}">
                <a16:creationId xmlns:a16="http://schemas.microsoft.com/office/drawing/2014/main" id="{A7875C41-9C1F-B717-C953-2ACA654E5D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0754" y="2085748"/>
            <a:ext cx="9808987" cy="3423231"/>
          </a:xfrm>
          <a:prstGeom prst="rect">
            <a:avLst/>
          </a:prstGeom>
        </p:spPr>
      </p:pic>
    </p:spTree>
    <p:extLst>
      <p:ext uri="{BB962C8B-B14F-4D97-AF65-F5344CB8AC3E}">
        <p14:creationId xmlns:p14="http://schemas.microsoft.com/office/powerpoint/2010/main" val="221785713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157732542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6075</TotalTime>
  <Words>1849</Words>
  <Application>Microsoft Office PowerPoint</Application>
  <PresentationFormat>Widescreen</PresentationFormat>
  <Paragraphs>185</Paragraphs>
  <Slides>37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Arial</vt:lpstr>
      <vt:lpstr>Calibri</vt:lpstr>
      <vt:lpstr>Calibri Light</vt:lpstr>
      <vt:lpstr>Constantia</vt:lpstr>
      <vt:lpstr>Inter</vt:lpstr>
      <vt:lpstr>liberation-sans</vt:lpstr>
      <vt:lpstr>liberation-serif</vt:lpstr>
      <vt:lpstr>neo sans arabic</vt:lpstr>
      <vt:lpstr>Tajawal Medium</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Soliman</dc:creator>
  <cp:lastModifiedBy>Walid Soliman</cp:lastModifiedBy>
  <cp:revision>21</cp:revision>
  <dcterms:created xsi:type="dcterms:W3CDTF">2022-12-01T14:14:05Z</dcterms:created>
  <dcterms:modified xsi:type="dcterms:W3CDTF">2022-12-09T12:20:05Z</dcterms:modified>
</cp:coreProperties>
</file>