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482" r:id="rId3"/>
    <p:sldId id="259" r:id="rId4"/>
    <p:sldId id="260" r:id="rId5"/>
    <p:sldId id="307" r:id="rId6"/>
    <p:sldId id="261" r:id="rId7"/>
    <p:sldId id="263" r:id="rId8"/>
    <p:sldId id="262" r:id="rId9"/>
    <p:sldId id="264" r:id="rId10"/>
    <p:sldId id="265" r:id="rId11"/>
    <p:sldId id="266" r:id="rId12"/>
    <p:sldId id="267" r:id="rId13"/>
    <p:sldId id="268" r:id="rId14"/>
    <p:sldId id="269" r:id="rId15"/>
    <p:sldId id="483" r:id="rId16"/>
    <p:sldId id="272" r:id="rId17"/>
    <p:sldId id="273" r:id="rId18"/>
    <p:sldId id="274" r:id="rId19"/>
    <p:sldId id="275" r:id="rId20"/>
    <p:sldId id="484" r:id="rId21"/>
    <p:sldId id="278" r:id="rId22"/>
    <p:sldId id="279" r:id="rId23"/>
    <p:sldId id="280" r:id="rId24"/>
    <p:sldId id="281" r:id="rId25"/>
    <p:sldId id="282" r:id="rId26"/>
    <p:sldId id="283" r:id="rId27"/>
    <p:sldId id="284" r:id="rId28"/>
    <p:sldId id="285" r:id="rId29"/>
    <p:sldId id="286" r:id="rId30"/>
    <p:sldId id="287" r:id="rId31"/>
    <p:sldId id="289" r:id="rId32"/>
    <p:sldId id="288" r:id="rId33"/>
    <p:sldId id="290" r:id="rId34"/>
    <p:sldId id="291" r:id="rId35"/>
    <p:sldId id="293" r:id="rId36"/>
    <p:sldId id="292" r:id="rId37"/>
    <p:sldId id="294" r:id="rId38"/>
    <p:sldId id="295" r:id="rId39"/>
    <p:sldId id="296" r:id="rId40"/>
    <p:sldId id="297" r:id="rId41"/>
    <p:sldId id="298" r:id="rId42"/>
    <p:sldId id="301" r:id="rId43"/>
    <p:sldId id="304" r:id="rId44"/>
    <p:sldId id="305" r:id="rId45"/>
    <p:sldId id="485" r:id="rId46"/>
    <p:sldId id="486"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59"/>
            <p14:sldId id="260"/>
            <p14:sldId id="307"/>
            <p14:sldId id="261"/>
            <p14:sldId id="263"/>
            <p14:sldId id="262"/>
            <p14:sldId id="264"/>
            <p14:sldId id="265"/>
            <p14:sldId id="266"/>
            <p14:sldId id="267"/>
            <p14:sldId id="268"/>
            <p14:sldId id="269"/>
            <p14:sldId id="483"/>
            <p14:sldId id="272"/>
            <p14:sldId id="273"/>
            <p14:sldId id="274"/>
            <p14:sldId id="275"/>
            <p14:sldId id="484"/>
            <p14:sldId id="278"/>
            <p14:sldId id="279"/>
            <p14:sldId id="280"/>
            <p14:sldId id="281"/>
            <p14:sldId id="282"/>
            <p14:sldId id="283"/>
            <p14:sldId id="284"/>
            <p14:sldId id="285"/>
            <p14:sldId id="286"/>
            <p14:sldId id="287"/>
            <p14:sldId id="289"/>
            <p14:sldId id="288"/>
            <p14:sldId id="290"/>
            <p14:sldId id="291"/>
            <p14:sldId id="293"/>
            <p14:sldId id="292"/>
            <p14:sldId id="294"/>
            <p14:sldId id="295"/>
            <p14:sldId id="296"/>
            <p14:sldId id="297"/>
            <p14:sldId id="298"/>
            <p14:sldId id="301"/>
            <p14:sldId id="304"/>
            <p14:sldId id="305"/>
            <p14:sldId id="485"/>
            <p14:sldId id="4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4697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200596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emf"/><Relationship Id="rId4" Type="http://schemas.openxmlformats.org/officeDocument/2006/relationships/image" Target="../media/image18.svg"/><Relationship Id="rId9"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566869" y="2102002"/>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58381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6F39030-6682-D2C0-5368-A11862F67139}"/>
              </a:ext>
            </a:extLst>
          </p:cNvPr>
          <p:cNvSpPr txBox="1"/>
          <p:nvPr/>
        </p:nvSpPr>
        <p:spPr>
          <a:xfrm>
            <a:off x="372579" y="3519929"/>
            <a:ext cx="4886463" cy="1077218"/>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a:t>
            </a:r>
          </a:p>
          <a:p>
            <a:r>
              <a:rPr lang="en-US" sz="3200" b="1" dirty="0">
                <a:latin typeface="Times New Roman" panose="02020603050405020304" pitchFamily="18" charset="0"/>
                <a:cs typeface="Times New Roman" panose="02020603050405020304" pitchFamily="18" charset="0"/>
              </a:rPr>
              <a:t>Dr. Adam Yagoub</a:t>
            </a:r>
          </a:p>
        </p:txBody>
      </p:sp>
      <p:sp>
        <p:nvSpPr>
          <p:cNvPr id="3" name="TextBox 2">
            <a:extLst>
              <a:ext uri="{FF2B5EF4-FFF2-40B4-BE49-F238E27FC236}">
                <a16:creationId xmlns:a16="http://schemas.microsoft.com/office/drawing/2014/main" id="{C3D3818B-6DFB-1899-E47E-8CF862776E34}"/>
              </a:ext>
            </a:extLst>
          </p:cNvPr>
          <p:cNvSpPr txBox="1"/>
          <p:nvPr/>
        </p:nvSpPr>
        <p:spPr>
          <a:xfrm>
            <a:off x="1197541" y="5065263"/>
            <a:ext cx="1510760" cy="70788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202</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98731" y="2662600"/>
            <a:ext cx="5670335" cy="1569660"/>
          </a:xfrm>
          <a:prstGeom prst="rect">
            <a:avLst/>
          </a:prstGeom>
          <a:noFill/>
        </p:spPr>
        <p:txBody>
          <a:bodyPr wrap="none" rtlCol="0">
            <a:spAutoFit/>
          </a:bodyPr>
          <a:lstStyle/>
          <a:p>
            <a:pPr algn="just"/>
            <a:r>
              <a:rPr lang="en-US" sz="3200" b="1" dirty="0">
                <a:solidFill>
                  <a:srgbClr val="00B0F0"/>
                </a:solidFill>
              </a:rPr>
              <a:t>Writing Letters: Some Basics for </a:t>
            </a:r>
          </a:p>
          <a:p>
            <a:pPr algn="just"/>
            <a:r>
              <a:rPr lang="en-US" sz="3200" b="1" dirty="0">
                <a:solidFill>
                  <a:srgbClr val="00B0F0"/>
                </a:solidFill>
              </a:rPr>
              <a:t>Communicating with </a:t>
            </a:r>
          </a:p>
          <a:p>
            <a:pPr algn="just"/>
            <a:r>
              <a:rPr lang="en-US" sz="3200" b="1" dirty="0">
                <a:solidFill>
                  <a:srgbClr val="00B0F0"/>
                </a:solidFill>
              </a:rPr>
              <a:t>Audiences Worldwide.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495881" y="4905005"/>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13381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0446" y="650276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902293"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11" name="Rectangle 10"/>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sp>
        <p:nvSpPr>
          <p:cNvPr id="6" name="Rectangle 5"/>
          <p:cNvSpPr/>
          <p:nvPr/>
        </p:nvSpPr>
        <p:spPr>
          <a:xfrm>
            <a:off x="1014365" y="1871810"/>
            <a:ext cx="10703017" cy="4524315"/>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solidFill>
                  <a:srgbClr val="00B050"/>
                </a:solidFill>
              </a:rPr>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t>Lecture 10:  Writing Careful Long Reports.</a:t>
            </a:r>
          </a:p>
        </p:txBody>
      </p:sp>
    </p:spTree>
    <p:extLst>
      <p:ext uri="{BB962C8B-B14F-4D97-AF65-F5344CB8AC3E}">
        <p14:creationId xmlns:p14="http://schemas.microsoft.com/office/powerpoint/2010/main" val="1452815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896126" y="661708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46131"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4" name="Content Placeholder 2"/>
          <p:cNvSpPr txBox="1">
            <a:spLocks/>
          </p:cNvSpPr>
          <p:nvPr/>
        </p:nvSpPr>
        <p:spPr>
          <a:xfrm>
            <a:off x="422759" y="1823539"/>
            <a:ext cx="11155680" cy="45531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a:t>1- Letters in the Age of the Internet.</a:t>
            </a:r>
          </a:p>
          <a:p>
            <a:pPr marL="0" indent="0" algn="just">
              <a:buNone/>
            </a:pPr>
            <a:r>
              <a:rPr lang="en-US" b="1" dirty="0"/>
              <a:t>2- Letter Formats.</a:t>
            </a:r>
          </a:p>
          <a:p>
            <a:pPr marL="0" indent="0" algn="just">
              <a:buNone/>
            </a:pPr>
            <a:r>
              <a:rPr lang="en-US" b="1" dirty="0"/>
              <a:t>3- Parts of a Letter.</a:t>
            </a:r>
          </a:p>
          <a:p>
            <a:pPr marL="0" indent="0" algn="just">
              <a:buNone/>
            </a:pPr>
            <a:r>
              <a:rPr lang="en-US" b="1" dirty="0"/>
              <a:t>4- The Appearance of Your Letter.</a:t>
            </a:r>
          </a:p>
          <a:p>
            <a:pPr marL="0" indent="0" algn="just">
              <a:buNone/>
            </a:pPr>
            <a:r>
              <a:rPr lang="en-US" b="1" dirty="0"/>
              <a:t>5- Organizing a Standard Business Letter.</a:t>
            </a:r>
          </a:p>
          <a:p>
            <a:pPr marL="0" indent="0" algn="just">
              <a:buNone/>
            </a:pPr>
            <a:r>
              <a:rPr lang="en-US" b="1" dirty="0"/>
              <a:t>6- Making a Good Impression on Your Reader.</a:t>
            </a:r>
          </a:p>
          <a:p>
            <a:pPr marL="0" indent="0" algn="just">
              <a:buNone/>
            </a:pPr>
            <a:r>
              <a:rPr lang="en-US" b="1" dirty="0"/>
              <a:t>7- The Five Most Common Types of Business Letters.</a:t>
            </a:r>
          </a:p>
          <a:p>
            <a:pPr marL="0" indent="0" algn="just">
              <a:buNone/>
            </a:pPr>
            <a:r>
              <a:rPr lang="en-US" b="1" dirty="0"/>
              <a:t>A- Inquiry Letters. </a:t>
            </a:r>
          </a:p>
          <a:p>
            <a:pPr marL="0" indent="0" algn="just">
              <a:buNone/>
            </a:pPr>
            <a:r>
              <a:rPr lang="en-US" b="1" dirty="0"/>
              <a:t>B- Cover Letters</a:t>
            </a:r>
          </a:p>
          <a:p>
            <a:pPr marL="0" indent="0" algn="just">
              <a:buNone/>
            </a:pPr>
            <a:r>
              <a:rPr lang="en-US" b="1" dirty="0"/>
              <a:t> </a:t>
            </a:r>
          </a:p>
        </p:txBody>
      </p:sp>
    </p:spTree>
    <p:extLst>
      <p:ext uri="{BB962C8B-B14F-4D97-AF65-F5344CB8AC3E}">
        <p14:creationId xmlns:p14="http://schemas.microsoft.com/office/powerpoint/2010/main" val="1904617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408"/>
            <a:ext cx="11119087" cy="4351338"/>
          </a:xfrm>
        </p:spPr>
        <p:txBody>
          <a:bodyPr/>
          <a:lstStyle/>
          <a:p>
            <a:pPr marL="0" indent="0" algn="just">
              <a:buNone/>
            </a:pPr>
            <a:r>
              <a:rPr lang="en-US" b="1" dirty="0"/>
              <a:t>C- Special Request Letters.</a:t>
            </a:r>
          </a:p>
          <a:p>
            <a:pPr marL="0" indent="0" algn="just">
              <a:buNone/>
            </a:pPr>
            <a:r>
              <a:rPr lang="en-US" b="1" dirty="0"/>
              <a:t> D- Sales Letters.</a:t>
            </a:r>
          </a:p>
          <a:p>
            <a:pPr marL="0" indent="0" algn="just">
              <a:buNone/>
            </a:pPr>
            <a:r>
              <a:rPr lang="en-US" b="1" dirty="0"/>
              <a:t>E- Customer Relations Letters.</a:t>
            </a:r>
          </a:p>
          <a:p>
            <a:pPr marL="0" indent="0" algn="just">
              <a:buNone/>
            </a:pPr>
            <a:r>
              <a:rPr lang="en-US" b="1" dirty="0"/>
              <a:t>8- International Business Correspondence.</a:t>
            </a:r>
          </a:p>
          <a:p>
            <a:pPr marL="0" indent="0" algn="just">
              <a:buNone/>
            </a:pPr>
            <a:r>
              <a:rPr lang="en-US" b="1" dirty="0"/>
              <a:t>9- Sending Letter-Quality Messages: Final Advice to Seal Your Success.</a:t>
            </a:r>
          </a:p>
          <a:p>
            <a:pPr marL="0" indent="0">
              <a:buNone/>
            </a:pPr>
            <a:endParaRPr lang="en-US" b="1" dirty="0"/>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00184" y="6473390"/>
            <a:ext cx="9902229" cy="204838"/>
          </a:xfrm>
          <a:prstGeom prst="rect">
            <a:avLst/>
          </a:prstGeom>
        </p:spPr>
      </p:pic>
    </p:spTree>
    <p:extLst>
      <p:ext uri="{BB962C8B-B14F-4D97-AF65-F5344CB8AC3E}">
        <p14:creationId xmlns:p14="http://schemas.microsoft.com/office/powerpoint/2010/main" val="4245922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8565" y="1939096"/>
            <a:ext cx="11192691" cy="4351338"/>
          </a:xfrm>
        </p:spPr>
        <p:txBody>
          <a:bodyPr>
            <a:normAutofit/>
          </a:bodyPr>
          <a:lstStyle/>
          <a:p>
            <a:pPr marL="0" indent="0" algn="just">
              <a:buNone/>
            </a:pPr>
            <a:r>
              <a:rPr lang="en-US" b="1" dirty="0">
                <a:solidFill>
                  <a:srgbClr val="FF0000"/>
                </a:solidFill>
              </a:rPr>
              <a:t>1- Letters in the Age of the Internet:</a:t>
            </a:r>
          </a:p>
          <a:p>
            <a:pPr marL="0" indent="0" algn="just">
              <a:buNone/>
            </a:pPr>
            <a:r>
              <a:rPr lang="en-US" dirty="0"/>
              <a:t>Even in this age of the Internet, letters are still vital in the world of work. A professional-looking letter is one of the most significant symbols in the business world for the following reasons:</a:t>
            </a:r>
          </a:p>
          <a:p>
            <a:pPr marL="0" indent="0" algn="just">
              <a:buNone/>
            </a:pPr>
            <a:r>
              <a:rPr lang="en-US" b="1" dirty="0"/>
              <a:t>1. Letters represent your company’s public image and your competence. </a:t>
            </a:r>
            <a:r>
              <a:rPr lang="en-US" dirty="0"/>
              <a:t>A firm’s corporate image is on the line when it sends a letter. Carefully written letters can create goodwill; poorly written letters can anger customers, cost your company business, and project an unfavorable image of you.</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662481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1939096"/>
            <a:ext cx="11129554" cy="4351338"/>
          </a:xfrm>
        </p:spPr>
        <p:txBody>
          <a:bodyPr/>
          <a:lstStyle/>
          <a:p>
            <a:pPr marL="0" indent="0" algn="just">
              <a:buNone/>
            </a:pPr>
            <a:r>
              <a:rPr lang="en-US" b="1" dirty="0"/>
              <a:t>2. Letters are far more formal—in tone and structure—than any other type of business communication. </a:t>
            </a:r>
            <a:r>
              <a:rPr lang="en-US" dirty="0"/>
              <a:t>Memos, e-mails, and IMs are the least formal communications.</a:t>
            </a:r>
          </a:p>
          <a:p>
            <a:pPr marL="0" indent="0" algn="just">
              <a:buNone/>
            </a:pPr>
            <a:r>
              <a:rPr lang="en-US" b="1" dirty="0"/>
              <a:t>3. Letters constitute an official legal record of an agreement. </a:t>
            </a:r>
            <a:r>
              <a:rPr lang="en-US" dirty="0"/>
              <a:t>They state, modify, or respond to a business commitment. When sent to a customer, a signed letter constitutes a legally binding contract.</a:t>
            </a:r>
          </a:p>
          <a:p>
            <a:pPr marL="0" indent="0" algn="just">
              <a:buNone/>
            </a:pPr>
            <a:r>
              <a:rPr lang="en-US" b="1" dirty="0"/>
              <a:t>4. Unlike e-mails, many businesses require letters to be routed through channels before they are sent out. </a:t>
            </a:r>
            <a:r>
              <a:rPr lang="en-US" dirty="0"/>
              <a:t>Because they convey how a company looks and what it offers to customers, letters often must be approved at a variety of corporate levels.</a:t>
            </a:r>
          </a:p>
        </p:txBody>
      </p:sp>
      <p:pic>
        <p:nvPicPr>
          <p:cNvPr id="4" name="Picture 3"/>
          <p:cNvPicPr>
            <a:picLocks noChangeAspect="1"/>
          </p:cNvPicPr>
          <p:nvPr/>
        </p:nvPicPr>
        <p:blipFill>
          <a:blip r:embed="rId2"/>
          <a:stretch>
            <a:fillRect/>
          </a:stretch>
        </p:blipFill>
        <p:spPr>
          <a:xfrm>
            <a:off x="180062" y="213339"/>
            <a:ext cx="885092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67463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0081" y="1973024"/>
            <a:ext cx="11077302" cy="4351338"/>
          </a:xfrm>
        </p:spPr>
        <p:txBody>
          <a:bodyPr>
            <a:normAutofit/>
          </a:bodyPr>
          <a:lstStyle/>
          <a:p>
            <a:pPr marL="0" indent="0" algn="just">
              <a:buNone/>
            </a:pPr>
            <a:r>
              <a:rPr lang="en-US" b="1" dirty="0"/>
              <a:t>5. Letters are more permanent than e-mails. </a:t>
            </a:r>
            <a:r>
              <a:rPr lang="en-US" dirty="0"/>
              <a:t>They provide a documented hard copy. Unlike e-mails that can be erased, letters are often logged in, filed, and bear a written, authorized signature.</a:t>
            </a:r>
          </a:p>
          <a:p>
            <a:pPr marL="0" indent="0" algn="just">
              <a:buNone/>
            </a:pPr>
            <a:r>
              <a:rPr lang="en-US" b="1" dirty="0"/>
              <a:t>6. A letter is the official and expected medium through which important documents and attachments (contracts, specifications, proposals) are sent to readers. </a:t>
            </a:r>
            <a:r>
              <a:rPr lang="en-US" dirty="0"/>
              <a:t>Sending such attachments via e-mail or with a memo lacks the formality and respect readers deserve and expect.</a:t>
            </a:r>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4067608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6205" y="1946898"/>
            <a:ext cx="10894423" cy="4351338"/>
          </a:xfrm>
        </p:spPr>
        <p:txBody>
          <a:bodyPr>
            <a:normAutofit/>
          </a:bodyPr>
          <a:lstStyle/>
          <a:p>
            <a:pPr marL="0" indent="0" algn="just">
              <a:buNone/>
            </a:pPr>
            <a:r>
              <a:rPr lang="en-US" b="1" dirty="0"/>
              <a:t>7. A letter is still the most formal and approved way to conduct business with many international audiences. </a:t>
            </a:r>
            <a:r>
              <a:rPr lang="en-US" dirty="0"/>
              <a:t>These readers see a letter as more polite and honorable than an e-mail for initial contacts and even for subsequent business communications.</a:t>
            </a:r>
          </a:p>
          <a:p>
            <a:pPr marL="0" indent="0" algn="just">
              <a:buNone/>
            </a:pPr>
            <a:r>
              <a:rPr lang="en-US" b="1" dirty="0"/>
              <a:t>8. A hard-copy letter is confidential. </a:t>
            </a:r>
            <a:r>
              <a:rPr lang="en-US" dirty="0"/>
              <a:t>It is more likely to be delivered to the proper recipient in its sealed envelope and less likely to be forwarded to unintended readers, as an e-mail might be.</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597090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57646" y="1939096"/>
            <a:ext cx="10763794" cy="4351338"/>
          </a:xfrm>
        </p:spPr>
        <p:txBody>
          <a:bodyPr/>
          <a:lstStyle/>
          <a:p>
            <a:pPr marL="0" indent="0" algn="just">
              <a:buNone/>
            </a:pPr>
            <a:r>
              <a:rPr lang="en-US" b="1" dirty="0">
                <a:solidFill>
                  <a:srgbClr val="FF0000"/>
                </a:solidFill>
              </a:rPr>
              <a:t>2- Letter Formats:</a:t>
            </a:r>
          </a:p>
          <a:p>
            <a:pPr marL="0" indent="0" algn="just">
              <a:buNone/>
            </a:pPr>
            <a:r>
              <a:rPr lang="en-US" dirty="0"/>
              <a:t>Letter format refers to the way in which you print a letter—where you indent and where you place certain kinds of information. Several letter formats exist. Two of the most frequently used business letter formats are </a:t>
            </a:r>
            <a:r>
              <a:rPr lang="en-US" dirty="0">
                <a:solidFill>
                  <a:srgbClr val="FF0000"/>
                </a:solidFill>
              </a:rPr>
              <a:t>full-block</a:t>
            </a:r>
            <a:r>
              <a:rPr lang="en-US" dirty="0"/>
              <a:t> and </a:t>
            </a:r>
            <a:r>
              <a:rPr lang="en-US" dirty="0">
                <a:solidFill>
                  <a:srgbClr val="FF0000"/>
                </a:solidFill>
              </a:rPr>
              <a:t>modified-block, </a:t>
            </a:r>
            <a:r>
              <a:rPr lang="en-US" dirty="0"/>
              <a:t>but you should also be familiar with a third format, the </a:t>
            </a:r>
            <a:r>
              <a:rPr lang="en-US" dirty="0">
                <a:solidFill>
                  <a:srgbClr val="FF0000"/>
                </a:solidFill>
              </a:rPr>
              <a:t>semi-block.</a:t>
            </a:r>
          </a:p>
          <a:p>
            <a:pPr marL="0" indent="0" algn="just">
              <a:buNone/>
            </a:pPr>
            <a:endParaRPr lang="en-US" dirty="0"/>
          </a:p>
          <a:p>
            <a:pPr marL="0" indent="0">
              <a:buNone/>
            </a:pPr>
            <a:endParaRPr lang="en-US" dirty="0"/>
          </a:p>
        </p:txBody>
      </p:sp>
      <p:pic>
        <p:nvPicPr>
          <p:cNvPr id="3" name="Picture 2"/>
          <p:cNvPicPr>
            <a:picLocks noChangeAspect="1"/>
          </p:cNvPicPr>
          <p:nvPr/>
        </p:nvPicPr>
        <p:blipFill>
          <a:blip r:embed="rId2"/>
          <a:stretch>
            <a:fillRect/>
          </a:stretch>
        </p:blipFill>
        <p:spPr>
          <a:xfrm>
            <a:off x="180062" y="213339"/>
            <a:ext cx="8963938"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611755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4356"/>
            <a:ext cx="6233912" cy="4351338"/>
          </a:xfrm>
        </p:spPr>
        <p:txBody>
          <a:bodyPr>
            <a:normAutofit lnSpcReduction="10000"/>
          </a:bodyPr>
          <a:lstStyle/>
          <a:p>
            <a:pPr marL="0" indent="0" algn="just">
              <a:buNone/>
            </a:pPr>
            <a:r>
              <a:rPr lang="en-US" dirty="0">
                <a:solidFill>
                  <a:srgbClr val="FF0000"/>
                </a:solidFill>
              </a:rPr>
              <a:t>- Full-Block Format</a:t>
            </a:r>
          </a:p>
          <a:p>
            <a:pPr marL="0" indent="0" algn="just">
              <a:buNone/>
            </a:pPr>
            <a:r>
              <a:rPr lang="en-US" dirty="0"/>
              <a:t>In full-block format all information is flush against the left margin, double spaced between paragraphs. Figure 4.1 shows a full-block letter. Many employers prefer this format when your letter is on letterhead stationery (specially printed paper giving a company’s name and logo, business and Web addresses, fax and telephone numbers, and sometimes the names of its executives).</a:t>
            </a:r>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7152382" y="2095927"/>
            <a:ext cx="4620270" cy="4189767"/>
          </a:xfrm>
          <a:prstGeom prst="rect">
            <a:avLst/>
          </a:prstGeom>
        </p:spPr>
      </p:pic>
    </p:spTree>
    <p:extLst>
      <p:ext uri="{BB962C8B-B14F-4D97-AF65-F5344CB8AC3E}">
        <p14:creationId xmlns:p14="http://schemas.microsoft.com/office/powerpoint/2010/main" val="1717077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825625"/>
            <a:ext cx="5719354" cy="4351338"/>
          </a:xfrm>
        </p:spPr>
        <p:txBody>
          <a:bodyPr>
            <a:normAutofit lnSpcReduction="10000"/>
          </a:bodyPr>
          <a:lstStyle/>
          <a:p>
            <a:pPr marL="0" indent="0" algn="just">
              <a:buNone/>
            </a:pPr>
            <a:r>
              <a:rPr lang="en-US" dirty="0">
                <a:solidFill>
                  <a:srgbClr val="FF0000"/>
                </a:solidFill>
              </a:rPr>
              <a:t>- Modified-Block Format</a:t>
            </a:r>
          </a:p>
          <a:p>
            <a:pPr marL="0" indent="0" algn="just">
              <a:buNone/>
            </a:pPr>
            <a:r>
              <a:rPr lang="en-US" dirty="0"/>
              <a:t>In modified-block format (see Figure 4.2), the writer’s address (if it is not imprinted on a letterhead), the date, the complimentary close, and the signature are positioned at the center point and then keyed toward the right side of the letter. The date aligns with the complimentary close. The inside address, the salutation, and the body of the letter are flush against the left margin.</a:t>
            </a:r>
          </a:p>
        </p:txBody>
      </p:sp>
      <p:pic>
        <p:nvPicPr>
          <p:cNvPr id="4" name="Picture 3"/>
          <p:cNvPicPr>
            <a:picLocks noChangeAspect="1"/>
          </p:cNvPicPr>
          <p:nvPr/>
        </p:nvPicPr>
        <p:blipFill>
          <a:blip r:embed="rId2"/>
          <a:stretch>
            <a:fillRect/>
          </a:stretch>
        </p:blipFill>
        <p:spPr>
          <a:xfrm>
            <a:off x="180062" y="213339"/>
            <a:ext cx="89536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6779623" y="1931542"/>
            <a:ext cx="5293052" cy="4245421"/>
          </a:xfrm>
          <a:prstGeom prst="rect">
            <a:avLst/>
          </a:prstGeom>
        </p:spPr>
      </p:pic>
    </p:spTree>
    <p:extLst>
      <p:ext uri="{BB962C8B-B14F-4D97-AF65-F5344CB8AC3E}">
        <p14:creationId xmlns:p14="http://schemas.microsoft.com/office/powerpoint/2010/main" val="3607640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3" y="1939096"/>
            <a:ext cx="10609217" cy="4351338"/>
          </a:xfrm>
        </p:spPr>
        <p:txBody>
          <a:bodyPr>
            <a:normAutofit/>
          </a:bodyPr>
          <a:lstStyle/>
          <a:p>
            <a:pPr marL="0" indent="0" algn="just">
              <a:buNone/>
            </a:pPr>
            <a:r>
              <a:rPr lang="en-US" dirty="0">
                <a:solidFill>
                  <a:srgbClr val="FF0000"/>
                </a:solidFill>
              </a:rPr>
              <a:t>- Semi-Block Format</a:t>
            </a:r>
          </a:p>
          <a:p>
            <a:pPr marL="0" indent="0" algn="just">
              <a:buNone/>
            </a:pPr>
            <a:r>
              <a:rPr lang="en-US" dirty="0"/>
              <a:t>The semi-block format looks just like the modified-block format in terms of aligning the date line with the complimentary close, signature, and any enclosures at the center point of the letter. But the paragraphs in the semi block format are always indented five to seven spaces. Though not as frequently used as the full-block or modified-block formats, the semi-block format is a template an employer may ask you to use.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557108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825625"/>
            <a:ext cx="5889171" cy="4351338"/>
          </a:xfrm>
        </p:spPr>
        <p:txBody>
          <a:bodyPr>
            <a:normAutofit fontScale="92500" lnSpcReduction="10000"/>
          </a:bodyPr>
          <a:lstStyle/>
          <a:p>
            <a:pPr marL="0" indent="0" algn="just">
              <a:buNone/>
            </a:pPr>
            <a:r>
              <a:rPr lang="en-US" b="1" dirty="0">
                <a:solidFill>
                  <a:srgbClr val="FF0000"/>
                </a:solidFill>
              </a:rPr>
              <a:t>3- Parts of a Letter:</a:t>
            </a:r>
          </a:p>
          <a:p>
            <a:pPr marL="0" indent="0" algn="just">
              <a:buNone/>
            </a:pPr>
            <a:r>
              <a:rPr lang="en-US" dirty="0"/>
              <a:t>A letter contains many parts, each of which contributes to your overall message. The parts and their placement in your letter form the basic conventions of effective letter writing. Readers look for certain information in key places. The parts of a letter discussed in the following sections will appear in every letter you write. </a:t>
            </a:r>
            <a:r>
              <a:rPr lang="en-US" dirty="0">
                <a:solidFill>
                  <a:srgbClr val="FF0000"/>
                </a:solidFill>
              </a:rPr>
              <a:t>Figure 4.3 </a:t>
            </a:r>
            <a:r>
              <a:rPr lang="en-US" dirty="0"/>
              <a:t>is a sample letter containing all of the parts discussed here. Note where each part is placed in the letter.</a:t>
            </a:r>
          </a:p>
          <a:p>
            <a:pPr marL="0" indent="0" algn="just">
              <a:buNone/>
            </a:pPr>
            <a:endParaRPr lang="en-US" dirty="0"/>
          </a:p>
        </p:txBody>
      </p:sp>
      <p:pic>
        <p:nvPicPr>
          <p:cNvPr id="3" name="Picture 2"/>
          <p:cNvPicPr>
            <a:picLocks noChangeAspect="1"/>
          </p:cNvPicPr>
          <p:nvPr/>
        </p:nvPicPr>
        <p:blipFill>
          <a:blip r:embed="rId2"/>
          <a:stretch>
            <a:fillRect/>
          </a:stretch>
        </p:blipFill>
        <p:spPr>
          <a:xfrm>
            <a:off x="180062" y="213339"/>
            <a:ext cx="9025583" cy="1610200"/>
          </a:xfrm>
          <a:prstGeom prst="rect">
            <a:avLst/>
          </a:prstGeom>
        </p:spPr>
      </p:pic>
      <p:sp>
        <p:nvSpPr>
          <p:cNvPr id="4" name="TextBox 3"/>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5"/>
          <a:stretch>
            <a:fillRect/>
          </a:stretch>
        </p:blipFill>
        <p:spPr>
          <a:xfrm>
            <a:off x="7053943" y="1871567"/>
            <a:ext cx="5018732" cy="4534424"/>
          </a:xfrm>
          <a:prstGeom prst="rect">
            <a:avLst/>
          </a:prstGeom>
        </p:spPr>
      </p:pic>
    </p:spTree>
    <p:extLst>
      <p:ext uri="{BB962C8B-B14F-4D97-AF65-F5344CB8AC3E}">
        <p14:creationId xmlns:p14="http://schemas.microsoft.com/office/powerpoint/2010/main" val="26298148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Heading</a:t>
            </a:r>
          </a:p>
          <a:p>
            <a:pPr marL="0" indent="0" algn="just">
              <a:buNone/>
            </a:pPr>
            <a:r>
              <a:rPr lang="en-US" dirty="0"/>
              <a:t>The heading of a letter may be either your company’s letterhead or your full return address. (See Figure 4.2 for an example of a full return address when letterhead is not used.)</a:t>
            </a:r>
          </a:p>
          <a:p>
            <a:pPr marL="0" indent="0" algn="just">
              <a:buNone/>
            </a:pPr>
            <a:r>
              <a:rPr lang="en-US" dirty="0">
                <a:solidFill>
                  <a:srgbClr val="FF0000"/>
                </a:solidFill>
              </a:rPr>
              <a:t>- Date Line</a:t>
            </a:r>
          </a:p>
          <a:p>
            <a:pPr marL="0" indent="0" algn="just">
              <a:buNone/>
            </a:pPr>
            <a:r>
              <a:rPr lang="en-US" dirty="0"/>
              <a:t>Spell out the name of the month in full—“September” or “March” rather than “Sept.” or “Mar.” The date line is usually keyboarded this way: November 12, 2012. Different cultures express dates in different ways. Most countries, including those in Europe, list the day first, then the month, and then the year. </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709101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 Inside Address</a:t>
            </a:r>
          </a:p>
          <a:p>
            <a:pPr marL="0" indent="0" algn="just">
              <a:buNone/>
            </a:pPr>
            <a:r>
              <a:rPr lang="en-US" dirty="0"/>
              <a:t>The inside address, the address of the recipient, is always placed against the left margin, two lines below the date line. It contains the name, title (if any), company, street address, city, state, and ZIP code of the person to whom you are writing. </a:t>
            </a:r>
          </a:p>
          <a:p>
            <a:pPr marL="0" indent="0" algn="just">
              <a:buNone/>
            </a:pPr>
            <a:r>
              <a:rPr lang="en-US" dirty="0">
                <a:solidFill>
                  <a:srgbClr val="FF0000"/>
                </a:solidFill>
              </a:rPr>
              <a:t>- Salutation</a:t>
            </a:r>
          </a:p>
          <a:p>
            <a:pPr marL="0" indent="0" algn="just">
              <a:buNone/>
            </a:pPr>
            <a:r>
              <a:rPr lang="en-US" dirty="0"/>
              <a:t>Begin with Dear, and then follow with a courtesy title, the reader’s last name (unless you are on a first-name basis), and a colon (Dear Mr. Brown:). Never use a comma for a formal letter. Avoid the sexist “Dear Sir,” “Gentlemen,” or “Dear Madam” and the stilted “Ladies and Gentlemen” or “Dear Sir/Madam.”</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220009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80366"/>
          </a:xfrm>
        </p:spPr>
        <p:txBody>
          <a:bodyPr>
            <a:normAutofit fontScale="92500" lnSpcReduction="20000"/>
          </a:bodyPr>
          <a:lstStyle/>
          <a:p>
            <a:pPr marL="0" indent="0" algn="just">
              <a:buNone/>
            </a:pPr>
            <a:r>
              <a:rPr lang="en-US" dirty="0">
                <a:solidFill>
                  <a:srgbClr val="FF0000"/>
                </a:solidFill>
              </a:rPr>
              <a:t>- Body of the Letter</a:t>
            </a:r>
          </a:p>
          <a:p>
            <a:pPr marL="0" indent="0" algn="just">
              <a:buNone/>
            </a:pPr>
            <a:r>
              <a:rPr lang="en-US" dirty="0"/>
              <a:t>The body of the letter contains your message. Some of your letters will be only a few lines long, while others may extend to three or more paragraphs. Keep your sentences concise, and try to hold your paragraphs to under six or seven lines. </a:t>
            </a:r>
          </a:p>
          <a:p>
            <a:pPr marL="0" indent="0" algn="just">
              <a:buNone/>
            </a:pPr>
            <a:r>
              <a:rPr lang="en-US" dirty="0">
                <a:solidFill>
                  <a:srgbClr val="FF0000"/>
                </a:solidFill>
              </a:rPr>
              <a:t>- Complimentary Close</a:t>
            </a:r>
          </a:p>
          <a:p>
            <a:pPr marL="0" indent="0" algn="just">
              <a:buNone/>
            </a:pPr>
            <a:r>
              <a:rPr lang="en-US" dirty="0"/>
              <a:t>A close is the equivalent of a formal goodbye. For most business correspondence, </a:t>
            </a:r>
            <a:r>
              <a:rPr lang="en-US" b="1" dirty="0"/>
              <a:t>use one of these standard closes:</a:t>
            </a:r>
          </a:p>
          <a:p>
            <a:pPr marL="0" indent="0" algn="just">
              <a:buNone/>
            </a:pPr>
            <a:r>
              <a:rPr lang="en-US" dirty="0"/>
              <a:t>Sincerely.</a:t>
            </a:r>
          </a:p>
          <a:p>
            <a:pPr marL="0" indent="0" algn="just">
              <a:buNone/>
            </a:pPr>
            <a:r>
              <a:rPr lang="en-US" dirty="0"/>
              <a:t>Respectfully.</a:t>
            </a:r>
          </a:p>
          <a:p>
            <a:pPr marL="0" indent="0" algn="just">
              <a:buNone/>
            </a:pPr>
            <a:r>
              <a:rPr lang="en-US" dirty="0"/>
              <a:t>Sincerely yours.</a:t>
            </a:r>
          </a:p>
          <a:p>
            <a:pPr marL="0" indent="0" algn="just">
              <a:buNone/>
            </a:pPr>
            <a:r>
              <a:rPr lang="en-US" dirty="0"/>
              <a:t>Yours sincerely.</a:t>
            </a:r>
          </a:p>
        </p:txBody>
      </p:sp>
      <p:pic>
        <p:nvPicPr>
          <p:cNvPr id="4" name="Picture 3"/>
          <p:cNvPicPr>
            <a:picLocks noChangeAspect="1"/>
          </p:cNvPicPr>
          <p:nvPr/>
        </p:nvPicPr>
        <p:blipFill>
          <a:blip r:embed="rId2"/>
          <a:stretch>
            <a:fillRect/>
          </a:stretch>
        </p:blipFill>
        <p:spPr>
          <a:xfrm>
            <a:off x="180062" y="213339"/>
            <a:ext cx="895366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818201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2054653"/>
            <a:ext cx="10972800" cy="4351338"/>
          </a:xfrm>
        </p:spPr>
        <p:txBody>
          <a:bodyPr>
            <a:normAutofit/>
          </a:bodyPr>
          <a:lstStyle/>
          <a:p>
            <a:pPr marL="0" indent="0" algn="just">
              <a:buNone/>
            </a:pPr>
            <a:r>
              <a:rPr lang="en-US" dirty="0">
                <a:solidFill>
                  <a:srgbClr val="FF0000"/>
                </a:solidFill>
              </a:rPr>
              <a:t>- Signature</a:t>
            </a:r>
          </a:p>
          <a:p>
            <a:pPr marL="0" indent="0" algn="just">
              <a:buNone/>
            </a:pPr>
            <a:r>
              <a:rPr lang="en-US" dirty="0"/>
              <a:t>Allow four spaces between the complimentary close and your typed name/title so that your signature will not look squeezed in. Always sign your name in black ink. An unsigned letter indicates carelessness or, worse, indifference toward your reader. A stamped signature tells readers you could not give them personal attention.</a:t>
            </a:r>
          </a:p>
        </p:txBody>
      </p:sp>
      <p:pic>
        <p:nvPicPr>
          <p:cNvPr id="4" name="Picture 3"/>
          <p:cNvPicPr>
            <a:picLocks noChangeAspect="1"/>
          </p:cNvPicPr>
          <p:nvPr/>
        </p:nvPicPr>
        <p:blipFill>
          <a:blip r:embed="rId2"/>
          <a:stretch>
            <a:fillRect/>
          </a:stretch>
        </p:blipFill>
        <p:spPr>
          <a:xfrm>
            <a:off x="180062" y="174150"/>
            <a:ext cx="893311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4049636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056" y="1939096"/>
            <a:ext cx="11051177" cy="4351338"/>
          </a:xfrm>
        </p:spPr>
        <p:txBody>
          <a:bodyPr>
            <a:normAutofit lnSpcReduction="10000"/>
          </a:bodyPr>
          <a:lstStyle/>
          <a:p>
            <a:pPr marL="0" indent="0" algn="just">
              <a:buNone/>
            </a:pPr>
            <a:r>
              <a:rPr lang="en-US" dirty="0"/>
              <a:t>Some firms prefer using their company name along with the employee’s name in the signature section. If so, type the company name in capital letters two line spaces below the complimentary close and then sign your name. Add your title underneath your typed name. Here is an example:</a:t>
            </a:r>
          </a:p>
          <a:p>
            <a:pPr marL="0" indent="0" algn="just">
              <a:buNone/>
            </a:pPr>
            <a:endParaRPr lang="en-US" dirty="0"/>
          </a:p>
          <a:p>
            <a:pPr marL="0" indent="0" algn="just">
              <a:buNone/>
            </a:pPr>
            <a:r>
              <a:rPr lang="en-US" dirty="0"/>
              <a:t>Sincerely yours,</a:t>
            </a:r>
          </a:p>
          <a:p>
            <a:pPr marL="0" indent="0" algn="just">
              <a:buNone/>
            </a:pPr>
            <a:r>
              <a:rPr lang="en-US" dirty="0"/>
              <a:t>THE FINELLI COMPANY</a:t>
            </a:r>
          </a:p>
          <a:p>
            <a:pPr marL="0" indent="0" algn="just">
              <a:buNone/>
            </a:pPr>
            <a:endParaRPr lang="en-US" dirty="0"/>
          </a:p>
          <a:p>
            <a:pPr marL="0" indent="0" algn="just">
              <a:buNone/>
            </a:pPr>
            <a:r>
              <a:rPr lang="en-US" dirty="0"/>
              <a:t>Helen Stravopoulos</a:t>
            </a:r>
          </a:p>
          <a:p>
            <a:pPr marL="0" indent="0" algn="just">
              <a:buNone/>
            </a:pPr>
            <a:r>
              <a:rPr lang="en-US" dirty="0"/>
              <a:t>Cover Coordinator</a:t>
            </a:r>
          </a:p>
        </p:txBody>
      </p:sp>
      <p:pic>
        <p:nvPicPr>
          <p:cNvPr id="4" name="Picture 3"/>
          <p:cNvPicPr>
            <a:picLocks noChangeAspect="1"/>
          </p:cNvPicPr>
          <p:nvPr/>
        </p:nvPicPr>
        <p:blipFill>
          <a:blip r:embed="rId2"/>
          <a:stretch>
            <a:fillRect/>
          </a:stretch>
        </p:blipFill>
        <p:spPr>
          <a:xfrm>
            <a:off x="180062" y="213339"/>
            <a:ext cx="897421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pic>
        <p:nvPicPr>
          <p:cNvPr id="2" name="Picture 1"/>
          <p:cNvPicPr>
            <a:picLocks noChangeAspect="1"/>
          </p:cNvPicPr>
          <p:nvPr/>
        </p:nvPicPr>
        <p:blipFill>
          <a:blip r:embed="rId5"/>
          <a:stretch>
            <a:fillRect/>
          </a:stretch>
        </p:blipFill>
        <p:spPr>
          <a:xfrm>
            <a:off x="648126" y="4719066"/>
            <a:ext cx="2000529" cy="390580"/>
          </a:xfrm>
          <a:prstGeom prst="rect">
            <a:avLst/>
          </a:prstGeom>
        </p:spPr>
      </p:pic>
    </p:spTree>
    <p:extLst>
      <p:ext uri="{BB962C8B-B14F-4D97-AF65-F5344CB8AC3E}">
        <p14:creationId xmlns:p14="http://schemas.microsoft.com/office/powerpoint/2010/main" val="2046186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0752909" cy="4351338"/>
          </a:xfrm>
        </p:spPr>
        <p:txBody>
          <a:bodyPr>
            <a:normAutofit/>
          </a:bodyPr>
          <a:lstStyle/>
          <a:p>
            <a:pPr marL="0" indent="0" algn="just">
              <a:buNone/>
            </a:pPr>
            <a:r>
              <a:rPr lang="en-US" dirty="0">
                <a:solidFill>
                  <a:srgbClr val="FF0000"/>
                </a:solidFill>
              </a:rPr>
              <a:t>- Enclosure(s) Line</a:t>
            </a:r>
          </a:p>
          <a:p>
            <a:pPr marL="0" indent="0" algn="just">
              <a:buNone/>
            </a:pPr>
            <a:r>
              <a:rPr lang="en-US" dirty="0"/>
              <a:t>The enclosure line informs the reader that additional materials (such as brochures, diagrams, forms, contracts, a proposal) accompany your letter.</a:t>
            </a:r>
          </a:p>
          <a:p>
            <a:pPr marL="0" indent="0" algn="just">
              <a:buNone/>
            </a:pPr>
            <a:endParaRPr lang="en-US" dirty="0"/>
          </a:p>
          <a:p>
            <a:pPr marL="0" indent="0" algn="just">
              <a:buNone/>
            </a:pPr>
            <a:r>
              <a:rPr lang="en-US" dirty="0"/>
              <a:t>Enclosure (only one item is enclosed)</a:t>
            </a:r>
          </a:p>
          <a:p>
            <a:pPr marL="0" indent="0" algn="just">
              <a:buNone/>
            </a:pPr>
            <a:r>
              <a:rPr lang="en-US" dirty="0"/>
              <a:t>Enclosures (2)</a:t>
            </a:r>
          </a:p>
          <a:p>
            <a:pPr marL="0" indent="0" algn="just">
              <a:buNone/>
            </a:pPr>
            <a:r>
              <a:rPr lang="en-US" dirty="0"/>
              <a:t>Encl.: Spring Quarter Sales Report</a:t>
            </a:r>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742283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46898"/>
            <a:ext cx="10515600" cy="4351338"/>
          </a:xfrm>
        </p:spPr>
        <p:txBody>
          <a:bodyPr/>
          <a:lstStyle/>
          <a:p>
            <a:pPr marL="0" indent="0" algn="just">
              <a:buNone/>
            </a:pPr>
            <a:r>
              <a:rPr lang="en-US" dirty="0">
                <a:solidFill>
                  <a:srgbClr val="FF0000"/>
                </a:solidFill>
              </a:rPr>
              <a:t>- Copy Notation</a:t>
            </a:r>
          </a:p>
          <a:p>
            <a:pPr marL="0" indent="0" algn="just">
              <a:buNone/>
            </a:pPr>
            <a:r>
              <a:rPr lang="en-US" dirty="0"/>
              <a:t>The abbreviation cc: (courtesy copy) informs your reader that a copy of your letter has been sent to one or more individuals.</a:t>
            </a:r>
          </a:p>
          <a:p>
            <a:pPr marL="0" indent="0" algn="just">
              <a:buNone/>
            </a:pPr>
            <a:r>
              <a:rPr lang="en-US" dirty="0"/>
              <a:t>cc: Service Dept.</a:t>
            </a:r>
          </a:p>
          <a:p>
            <a:pPr marL="0" indent="0" algn="just">
              <a:buNone/>
            </a:pPr>
            <a:r>
              <a:rPr lang="en-US" dirty="0"/>
              <a:t>cc: Hannah Pittman</a:t>
            </a:r>
          </a:p>
          <a:p>
            <a:pPr marL="0" indent="0" algn="just">
              <a:buNone/>
            </a:pPr>
            <a:r>
              <a:rPr lang="en-US" dirty="0"/>
              <a:t>Ivor Vas</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294424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577" y="1825625"/>
            <a:ext cx="10991188" cy="4351338"/>
          </a:xfrm>
        </p:spPr>
        <p:txBody>
          <a:bodyPr>
            <a:normAutofit/>
          </a:bodyPr>
          <a:lstStyle/>
          <a:p>
            <a:pPr marL="0" indent="0" algn="just">
              <a:buNone/>
            </a:pPr>
            <a:r>
              <a:rPr lang="en-US" b="1" dirty="0">
                <a:solidFill>
                  <a:srgbClr val="FF0000"/>
                </a:solidFill>
              </a:rPr>
              <a:t>4- The Appearance of Your Letter:</a:t>
            </a:r>
          </a:p>
          <a:p>
            <a:pPr marL="0" indent="0" algn="just">
              <a:buNone/>
            </a:pPr>
            <a:r>
              <a:rPr lang="en-US" dirty="0"/>
              <a:t>The way your letter looks can determine how readers will respond to your message. </a:t>
            </a:r>
            <a:r>
              <a:rPr lang="en-US" dirty="0">
                <a:solidFill>
                  <a:srgbClr val="FF0000"/>
                </a:solidFill>
              </a:rPr>
              <a:t>Here are some tips on how to format and print professional-looking letters:</a:t>
            </a:r>
          </a:p>
          <a:p>
            <a:pPr marL="0" indent="0" algn="just">
              <a:buNone/>
            </a:pPr>
            <a:r>
              <a:rPr lang="en-US" dirty="0"/>
              <a:t>■ Use a letter-quality printer and check toner cartridge levels to avoid sending a fuzzy, faint, or messy letter.</a:t>
            </a:r>
          </a:p>
          <a:p>
            <a:pPr marL="0" indent="0" algn="just">
              <a:buNone/>
            </a:pPr>
            <a:r>
              <a:rPr lang="en-US" dirty="0"/>
              <a:t>■ Stay away from fancy fonts and scripts. Use the business-like Times New Roman or Arial. </a:t>
            </a:r>
          </a:p>
          <a:p>
            <a:pPr marL="0" indent="0" algn="just">
              <a:buNone/>
            </a:pPr>
            <a:r>
              <a:rPr lang="en-US" dirty="0"/>
              <a:t>■ Consider using letter wizards to help format and design your letters.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297627" y="215425"/>
            <a:ext cx="890801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4714187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896" y="1705973"/>
            <a:ext cx="11325497" cy="4470990"/>
          </a:xfrm>
        </p:spPr>
        <p:txBody>
          <a:bodyPr>
            <a:normAutofit fontScale="92500"/>
          </a:bodyPr>
          <a:lstStyle/>
          <a:p>
            <a:pPr marL="0" indent="0" algn="just">
              <a:buNone/>
            </a:pPr>
            <a:r>
              <a:rPr lang="en-US" dirty="0"/>
              <a:t>■ Leave generous margins of at least 1 to 1 and 1/4 inches all around your message. </a:t>
            </a:r>
          </a:p>
          <a:p>
            <a:pPr marL="0" indent="0" algn="just">
              <a:buNone/>
            </a:pPr>
            <a:r>
              <a:rPr lang="en-US" dirty="0"/>
              <a:t>■ Leave double spaces between key parts of a letter.</a:t>
            </a:r>
          </a:p>
          <a:p>
            <a:pPr marL="0" indent="0" algn="just">
              <a:buNone/>
            </a:pPr>
            <a:r>
              <a:rPr lang="en-US" dirty="0"/>
              <a:t>■ Single space within each paragraph, but double space between paragraphs.</a:t>
            </a:r>
          </a:p>
          <a:p>
            <a:pPr marL="0" indent="0" algn="just">
              <a:buNone/>
            </a:pPr>
            <a:r>
              <a:rPr lang="en-US" dirty="0"/>
              <a:t>■ Avoid crowding too much text onto one page.</a:t>
            </a:r>
          </a:p>
          <a:p>
            <a:pPr marL="0" indent="0" algn="just">
              <a:buNone/>
            </a:pPr>
            <a:r>
              <a:rPr lang="en-US" dirty="0"/>
              <a:t>■ Be careful about lopsided letters. </a:t>
            </a:r>
          </a:p>
          <a:p>
            <a:pPr marL="0" indent="0" algn="just">
              <a:buNone/>
            </a:pPr>
            <a:r>
              <a:rPr lang="en-US" dirty="0"/>
              <a:t>■ Used Print Preview to see an image of your letter before you print a hard copy so you can make any necessary changes or adjustments to correct it.</a:t>
            </a:r>
          </a:p>
          <a:p>
            <a:pPr marL="0" indent="0" algn="just">
              <a:buNone/>
            </a:pPr>
            <a:r>
              <a:rPr lang="en-US" dirty="0"/>
              <a:t>■ Always print your letter on high-quality white bond paper (20-pound, 8-1/2 × 11) and matching standard-size (#10) business envelopes.</a:t>
            </a:r>
          </a:p>
        </p:txBody>
      </p:sp>
      <p:pic>
        <p:nvPicPr>
          <p:cNvPr id="4" name="Picture 3"/>
          <p:cNvPicPr>
            <a:picLocks noChangeAspect="1"/>
          </p:cNvPicPr>
          <p:nvPr/>
        </p:nvPicPr>
        <p:blipFill>
          <a:blip r:embed="rId2"/>
          <a:stretch>
            <a:fillRect/>
          </a:stretch>
        </p:blipFill>
        <p:spPr>
          <a:xfrm>
            <a:off x="310691" y="95773"/>
            <a:ext cx="890522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1561741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3900181"/>
          </a:xfrm>
        </p:spPr>
        <p:txBody>
          <a:bodyPr/>
          <a:lstStyle/>
          <a:p>
            <a:pPr marL="0" indent="0" algn="just">
              <a:buNone/>
            </a:pPr>
            <a:r>
              <a:rPr lang="en-US" b="1" dirty="0">
                <a:solidFill>
                  <a:srgbClr val="FF0000"/>
                </a:solidFill>
              </a:rPr>
              <a:t>5- Organizing a Standard Business Letter:</a:t>
            </a:r>
          </a:p>
          <a:p>
            <a:pPr marL="0" indent="0" algn="just">
              <a:buNone/>
            </a:pPr>
            <a:r>
              <a:rPr lang="en-US" dirty="0"/>
              <a:t>Like the memo in Figure 3.3, a standard business letter can be divided into an introduction, a body, and a conclusion, each section responding to or clarifying a specific issue for your recipient. These three sections can each be one paragraph long, as in Figures 4.1, 4.2, and 4.3, or the body of your letter may be two or more paragraphs, as in Figure 4.4.</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3491400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648655" y="1685109"/>
            <a:ext cx="7017859" cy="4677672"/>
          </a:xfrm>
          <a:prstGeom prst="rect">
            <a:avLst/>
          </a:prstGeom>
        </p:spPr>
      </p:pic>
      <p:pic>
        <p:nvPicPr>
          <p:cNvPr id="4" name="Picture 3"/>
          <p:cNvPicPr>
            <a:picLocks noChangeAspect="1"/>
          </p:cNvPicPr>
          <p:nvPr/>
        </p:nvPicPr>
        <p:blipFill>
          <a:blip r:embed="rId3"/>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109971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0964" y="1920772"/>
            <a:ext cx="10881360" cy="4351338"/>
          </a:xfrm>
        </p:spPr>
        <p:txBody>
          <a:bodyPr/>
          <a:lstStyle/>
          <a:p>
            <a:pPr marL="0" indent="0" algn="just">
              <a:buNone/>
            </a:pPr>
            <a:r>
              <a:rPr lang="en-US" b="1" dirty="0">
                <a:solidFill>
                  <a:srgbClr val="FF0000"/>
                </a:solidFill>
              </a:rPr>
              <a:t>6- Making a Good Impression on Your Reader:</a:t>
            </a:r>
          </a:p>
          <a:p>
            <a:pPr marL="0" indent="0" algn="just">
              <a:buNone/>
            </a:pPr>
            <a:r>
              <a:rPr lang="en-US" dirty="0"/>
              <a:t>You have just learned about formatting and organizing your letters. Now we turn to the content of your letters—what you say (your message) and how you say it (your style and tone). Writing letters means communicating to influence your readers, not to alienate or antagonize them. Keep in mind that writers of effective letters are like successful diplomats; they represent both their company and themselves. You want readers to see you as courteous, well informed, and professional.</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431911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823" y="2178030"/>
            <a:ext cx="11325497" cy="3836821"/>
          </a:xfrm>
        </p:spPr>
        <p:txBody>
          <a:bodyPr/>
          <a:lstStyle/>
          <a:p>
            <a:pPr marL="0" indent="0" algn="just">
              <a:buNone/>
            </a:pPr>
            <a:r>
              <a:rPr lang="en-US" dirty="0"/>
              <a:t>First, put yourself in the reader’s position. </a:t>
            </a:r>
            <a:r>
              <a:rPr lang="en-US" b="1" dirty="0"/>
              <a:t>What kinds of letters do you like to receive: vague, impersonal, sarcastic, pushy, and condescending; or polite, businesslike, and considerate? </a:t>
            </a:r>
            <a:r>
              <a:rPr lang="en-US" dirty="0"/>
              <a:t>If you have questions, you want them answered honestly, courteously, and fully.</a:t>
            </a:r>
          </a:p>
        </p:txBody>
      </p:sp>
      <p:pic>
        <p:nvPicPr>
          <p:cNvPr id="4" name="Picture 3"/>
          <p:cNvPicPr>
            <a:picLocks noChangeAspect="1"/>
          </p:cNvPicPr>
          <p:nvPr/>
        </p:nvPicPr>
        <p:blipFill>
          <a:blip r:embed="rId2"/>
          <a:stretch>
            <a:fillRect/>
          </a:stretch>
        </p:blipFill>
        <p:spPr>
          <a:xfrm>
            <a:off x="180062" y="213339"/>
            <a:ext cx="911805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8546799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Achieving the “You Attitude”: Four Guidelines</a:t>
            </a:r>
          </a:p>
          <a:p>
            <a:pPr marL="0" indent="0" algn="just">
              <a:buNone/>
            </a:pPr>
            <a:r>
              <a:rPr lang="en-US" dirty="0"/>
              <a:t>As you draft and revise your work, pay special attention to the following </a:t>
            </a:r>
            <a:r>
              <a:rPr lang="en-US" dirty="0">
                <a:solidFill>
                  <a:srgbClr val="FF0000"/>
                </a:solidFill>
              </a:rPr>
              <a:t>four guidelines </a:t>
            </a:r>
            <a:r>
              <a:rPr lang="en-US" dirty="0"/>
              <a:t>for making a good impression on your reader.</a:t>
            </a:r>
          </a:p>
          <a:p>
            <a:pPr marL="0" indent="0" algn="just">
              <a:buNone/>
            </a:pPr>
            <a:r>
              <a:rPr lang="en-US" b="1" dirty="0"/>
              <a:t>1. Never forget that your reader is a real person. </a:t>
            </a:r>
            <a:r>
              <a:rPr lang="en-US" dirty="0"/>
              <a:t>Avoid writing cold, impersonal letters that sound as if they were form letters or voice mail instructions. Let the readers know that you are writing to them as individuals. The letter below violates every rule of personal and personable communications.</a:t>
            </a:r>
          </a:p>
        </p:txBody>
      </p:sp>
      <p:pic>
        <p:nvPicPr>
          <p:cNvPr id="4" name="Picture 3"/>
          <p:cNvPicPr>
            <a:picLocks noChangeAspect="1"/>
          </p:cNvPicPr>
          <p:nvPr/>
        </p:nvPicPr>
        <p:blipFill>
          <a:blip r:embed="rId2"/>
          <a:stretch>
            <a:fillRect/>
          </a:stretch>
        </p:blipFill>
        <p:spPr>
          <a:xfrm>
            <a:off x="180062" y="213339"/>
            <a:ext cx="909750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821692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49392"/>
            <a:ext cx="5146766" cy="4024837"/>
          </a:xfrm>
        </p:spPr>
        <p:txBody>
          <a:bodyPr>
            <a:normAutofit fontScale="85000" lnSpcReduction="20000"/>
          </a:bodyPr>
          <a:lstStyle/>
          <a:p>
            <a:pPr marL="0" indent="0" algn="just">
              <a:buNone/>
            </a:pPr>
            <a:r>
              <a:rPr lang="en-US" b="1" dirty="0"/>
              <a:t>2. Keep the reader in the forefront of your letter. </a:t>
            </a:r>
            <a:r>
              <a:rPr lang="en-US" dirty="0"/>
              <a:t>Make sure the reader’s needs control the tone, message, and organization of your letter—the essence of the “you attitude.” Stress the “you,” not the “I” or the “we.” </a:t>
            </a:r>
          </a:p>
          <a:p>
            <a:pPr marL="0" indent="0" algn="just">
              <a:buNone/>
            </a:pPr>
            <a:r>
              <a:rPr lang="en-US" b="1" dirty="0"/>
              <a:t>3. Be courteous and tactful. </a:t>
            </a:r>
            <a:r>
              <a:rPr lang="en-US" dirty="0"/>
              <a:t>Refrain from turning your letter into a punch through the mail. Don’t inflame your letter or e-mail readers, as the example in </a:t>
            </a:r>
            <a:r>
              <a:rPr lang="en-US" dirty="0">
                <a:solidFill>
                  <a:srgbClr val="FF0000"/>
                </a:solidFill>
              </a:rPr>
              <a:t>Figures 3.6 </a:t>
            </a:r>
            <a:r>
              <a:rPr lang="en-US" dirty="0"/>
              <a:t>does. Again, when you capture the reader’s goodwill, your rewards will be greater.</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861829" y="6517514"/>
            <a:ext cx="9902229" cy="204838"/>
          </a:xfrm>
          <a:prstGeom prst="rect">
            <a:avLst/>
          </a:prstGeom>
        </p:spPr>
      </p:pic>
      <p:pic>
        <p:nvPicPr>
          <p:cNvPr id="10" name="Content Placeholder 3"/>
          <p:cNvPicPr>
            <a:picLocks noChangeAspect="1"/>
          </p:cNvPicPr>
          <p:nvPr/>
        </p:nvPicPr>
        <p:blipFill>
          <a:blip r:embed="rId5"/>
          <a:stretch>
            <a:fillRect/>
          </a:stretch>
        </p:blipFill>
        <p:spPr>
          <a:xfrm>
            <a:off x="5721531" y="1823539"/>
            <a:ext cx="6139543" cy="4407444"/>
          </a:xfrm>
          <a:prstGeom prst="rect">
            <a:avLst/>
          </a:prstGeom>
        </p:spPr>
      </p:pic>
    </p:spTree>
    <p:extLst>
      <p:ext uri="{BB962C8B-B14F-4D97-AF65-F5344CB8AC3E}">
        <p14:creationId xmlns:p14="http://schemas.microsoft.com/office/powerpoint/2010/main" val="3896161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257" y="2105419"/>
            <a:ext cx="10515600" cy="4351338"/>
          </a:xfrm>
        </p:spPr>
        <p:txBody>
          <a:bodyPr/>
          <a:lstStyle/>
          <a:p>
            <a:pPr marL="0" indent="0" algn="just">
              <a:buNone/>
            </a:pPr>
            <a:r>
              <a:rPr lang="en-US" b="1" dirty="0"/>
              <a:t>4. Don’t sound pompous or bureaucratic. </a:t>
            </a:r>
            <a:r>
              <a:rPr lang="en-US" dirty="0"/>
              <a:t>Write to your reader as if you were carrying on a professional conversation with her or him. A business letter should be upbeat, clear, and to the point. It needs to be reader-friendly and believable, not stuffy and overbearing.</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9476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956765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7- The Five Most Common Types of Business Letters:</a:t>
            </a:r>
          </a:p>
          <a:p>
            <a:pPr marL="0" indent="0" algn="just">
              <a:buNone/>
            </a:pPr>
            <a:r>
              <a:rPr lang="en-US" dirty="0"/>
              <a:t>The following section discusses the common types of business correspondence that you will be expected to write on the job.</a:t>
            </a:r>
          </a:p>
          <a:p>
            <a:pPr marL="0" indent="0" algn="just">
              <a:buNone/>
            </a:pPr>
            <a:r>
              <a:rPr lang="en-US" dirty="0"/>
              <a:t>1. Inquiry letters</a:t>
            </a:r>
          </a:p>
          <a:p>
            <a:pPr marL="0" indent="0" algn="just">
              <a:buNone/>
            </a:pPr>
            <a:r>
              <a:rPr lang="en-US" dirty="0"/>
              <a:t>2. Cover letters</a:t>
            </a:r>
          </a:p>
          <a:p>
            <a:pPr marL="0" indent="0" algn="just">
              <a:buNone/>
            </a:pPr>
            <a:r>
              <a:rPr lang="en-US" dirty="0"/>
              <a:t>3. Special request letters</a:t>
            </a:r>
          </a:p>
          <a:p>
            <a:pPr marL="0" indent="0" algn="just">
              <a:buNone/>
            </a:pPr>
            <a:r>
              <a:rPr lang="en-US" dirty="0"/>
              <a:t>4. Sales letters</a:t>
            </a:r>
          </a:p>
          <a:p>
            <a:pPr marL="0" indent="0" algn="just">
              <a:buNone/>
            </a:pPr>
            <a:r>
              <a:rPr lang="en-US" dirty="0"/>
              <a:t>5. Customer relations letters</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86119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843474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A - Inquiry Letters: </a:t>
            </a:r>
          </a:p>
          <a:p>
            <a:pPr marL="0" indent="0" algn="just">
              <a:buNone/>
            </a:pPr>
            <a:r>
              <a:rPr lang="en-US" dirty="0"/>
              <a:t>An inquiry letter asks for information about a product, service, or procedure. Businesses frequently exchange such letters. As a customer, you too have occasion to ask in a letter about a service or a special line of products, the price, the size, the color, delivery arrangements or recent technological changes. The clearer your letter, the quicker and more helpful your answers are likely to be.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0647329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239" y="1894646"/>
            <a:ext cx="11390811" cy="4351338"/>
          </a:xfrm>
        </p:spPr>
        <p:txBody>
          <a:bodyPr>
            <a:normAutofit/>
          </a:bodyPr>
          <a:lstStyle/>
          <a:p>
            <a:pPr marL="0" indent="0" algn="just">
              <a:buNone/>
            </a:pPr>
            <a:r>
              <a:rPr lang="en-US" b="1" dirty="0">
                <a:solidFill>
                  <a:srgbClr val="FF0000"/>
                </a:solidFill>
              </a:rPr>
              <a:t>B - Cover Letters:</a:t>
            </a:r>
          </a:p>
          <a:p>
            <a:pPr marL="0" indent="0" algn="just">
              <a:buNone/>
            </a:pPr>
            <a:r>
              <a:rPr lang="en-US" dirty="0"/>
              <a:t>A cover letter accompanies a document (a proposal, a report, a catalogue, a portfolio) that you send to your readers. It identifies the type of document you are sending and prepares your audience to read it. </a:t>
            </a:r>
            <a:r>
              <a:rPr lang="en-US" b="1" dirty="0"/>
              <a:t>A cover letter should do the following:</a:t>
            </a:r>
          </a:p>
          <a:p>
            <a:pPr marL="0" indent="0" algn="just">
              <a:buNone/>
            </a:pPr>
            <a:r>
              <a:rPr lang="en-US" dirty="0"/>
              <a:t>■ Provide a written record that you have transmitted a document.</a:t>
            </a:r>
          </a:p>
          <a:p>
            <a:pPr marL="0" indent="0" algn="just">
              <a:buNone/>
            </a:pPr>
            <a:r>
              <a:rPr lang="en-US" dirty="0"/>
              <a:t>■ Tell readers why you are sending them the document.</a:t>
            </a:r>
          </a:p>
          <a:p>
            <a:pPr marL="0" indent="0" algn="just">
              <a:buNone/>
            </a:pPr>
            <a:r>
              <a:rPr lang="en-US" dirty="0"/>
              <a:t>■ Briefly summarize what the document contains—number of sections, visuals, statistics, appendices, etc.</a:t>
            </a:r>
          </a:p>
        </p:txBody>
      </p:sp>
      <p:pic>
        <p:nvPicPr>
          <p:cNvPr id="4" name="Picture 3"/>
          <p:cNvPicPr>
            <a:picLocks noChangeAspect="1"/>
          </p:cNvPicPr>
          <p:nvPr/>
        </p:nvPicPr>
        <p:blipFill>
          <a:blip r:embed="rId2"/>
          <a:stretch>
            <a:fillRect/>
          </a:stretch>
        </p:blipFill>
        <p:spPr>
          <a:xfrm>
            <a:off x="180062" y="223613"/>
            <a:ext cx="906668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4353244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normAutofit/>
          </a:bodyPr>
          <a:lstStyle/>
          <a:p>
            <a:pPr marL="0" indent="0" algn="just">
              <a:buNone/>
            </a:pPr>
            <a:r>
              <a:rPr lang="en-US" b="1" dirty="0">
                <a:solidFill>
                  <a:srgbClr val="FF0000"/>
                </a:solidFill>
              </a:rPr>
              <a:t>C - Special Request Letters:</a:t>
            </a:r>
          </a:p>
          <a:p>
            <a:pPr marL="0" indent="0" algn="just">
              <a:buNone/>
            </a:pPr>
            <a:r>
              <a:rPr lang="en-US" dirty="0"/>
              <a:t>Special request letters make a special demand, not a routine inquiry. </a:t>
            </a:r>
          </a:p>
          <a:p>
            <a:pPr marL="0" indent="0" algn="just">
              <a:buNone/>
            </a:pPr>
            <a:r>
              <a:rPr lang="en-US" dirty="0"/>
              <a:t>Make your request clear and easy to answer. </a:t>
            </a:r>
            <a:r>
              <a:rPr lang="en-US" b="1" dirty="0"/>
              <a:t>Follow these seven guidelines when asking for information in a special request letter.</a:t>
            </a:r>
          </a:p>
          <a:p>
            <a:pPr marL="0" indent="0" algn="just">
              <a:buNone/>
            </a:pPr>
            <a:r>
              <a:rPr lang="en-US" dirty="0"/>
              <a:t>1. Address your letter to the appropriate person.</a:t>
            </a:r>
          </a:p>
          <a:p>
            <a:pPr marL="0" indent="0" algn="just">
              <a:buNone/>
            </a:pPr>
            <a:r>
              <a:rPr lang="en-US" dirty="0"/>
              <a:t>2. State who you are and why you are writing—e.g., student doing a paper, employee compiling information for a report, and so on.</a:t>
            </a:r>
          </a:p>
        </p:txBody>
      </p:sp>
      <p:pic>
        <p:nvPicPr>
          <p:cNvPr id="4" name="Picture 3"/>
          <p:cNvPicPr>
            <a:picLocks noChangeAspect="1"/>
          </p:cNvPicPr>
          <p:nvPr/>
        </p:nvPicPr>
        <p:blipFill>
          <a:blip r:embed="rId2"/>
          <a:stretch>
            <a:fillRect/>
          </a:stretch>
        </p:blipFill>
        <p:spPr>
          <a:xfrm>
            <a:off x="180062" y="213339"/>
            <a:ext cx="903585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5931932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fontScale="92500"/>
          </a:bodyPr>
          <a:lstStyle/>
          <a:p>
            <a:pPr marL="0" indent="0" algn="just">
              <a:buNone/>
            </a:pPr>
            <a:r>
              <a:rPr lang="en-US" dirty="0"/>
              <a:t>3. Indicate clearly your reason for requesting the information. Mention any individuals who may have suggested you write for help and information.</a:t>
            </a:r>
          </a:p>
          <a:p>
            <a:pPr marL="0" indent="0" algn="just">
              <a:buNone/>
            </a:pPr>
            <a:r>
              <a:rPr lang="en-US" dirty="0"/>
              <a:t>4. State precisely and succinctly the questions you want answered; list and number your questions.</a:t>
            </a:r>
          </a:p>
          <a:p>
            <a:pPr marL="0" indent="0" algn="just">
              <a:buNone/>
            </a:pPr>
            <a:r>
              <a:rPr lang="en-US" dirty="0"/>
              <a:t>5. Specify exactly when you need the information. Allow sufficient time—at least three weeks. Be reasonable; don’t ask for the impossible.</a:t>
            </a:r>
          </a:p>
          <a:p>
            <a:pPr marL="0" indent="0" algn="just">
              <a:buNone/>
            </a:pPr>
            <a:r>
              <a:rPr lang="en-US" dirty="0"/>
              <a:t>6. Offer to forward a copy of your report, paper, or survey in thanks of the anticipated help.</a:t>
            </a:r>
          </a:p>
          <a:p>
            <a:pPr marL="0" indent="0" algn="just">
              <a:buNone/>
            </a:pPr>
            <a:r>
              <a:rPr lang="en-US" dirty="0"/>
              <a:t>7. Thank the reader for helping.</a:t>
            </a:r>
          </a:p>
        </p:txBody>
      </p:sp>
      <p:pic>
        <p:nvPicPr>
          <p:cNvPr id="4" name="Picture 3"/>
          <p:cNvPicPr>
            <a:picLocks noChangeAspect="1"/>
          </p:cNvPicPr>
          <p:nvPr/>
        </p:nvPicPr>
        <p:blipFill>
          <a:blip r:embed="rId2"/>
          <a:stretch>
            <a:fillRect/>
          </a:stretch>
        </p:blipFill>
        <p:spPr>
          <a:xfrm>
            <a:off x="180062" y="213339"/>
            <a:ext cx="89639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880649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3398" y="2023266"/>
            <a:ext cx="11116492" cy="4351338"/>
          </a:xfrm>
        </p:spPr>
        <p:txBody>
          <a:bodyPr/>
          <a:lstStyle/>
          <a:p>
            <a:pPr marL="0" indent="0" algn="just">
              <a:buNone/>
            </a:pPr>
            <a:r>
              <a:rPr lang="en-US" b="1" dirty="0">
                <a:solidFill>
                  <a:srgbClr val="FF0000"/>
                </a:solidFill>
              </a:rPr>
              <a:t>D - Sales Letters:</a:t>
            </a:r>
          </a:p>
          <a:p>
            <a:pPr marL="0" indent="0" algn="just">
              <a:buNone/>
            </a:pPr>
            <a:r>
              <a:rPr lang="en-US" dirty="0"/>
              <a:t>A sales letter is written to persuade the reader to buy a product, try a service, support some cause, or participate in some activity. No matter what profession you have chosen, there will always be times you have to sell a product, a service, a community or charitable program, a point of view, or yourself! In fact, an application letter for a job as an introduction to a new or prospective customer is a sales letter.</a:t>
            </a:r>
          </a:p>
        </p:txBody>
      </p:sp>
      <p:pic>
        <p:nvPicPr>
          <p:cNvPr id="4" name="Picture 3"/>
          <p:cNvPicPr>
            <a:picLocks noChangeAspect="1"/>
          </p:cNvPicPr>
          <p:nvPr/>
        </p:nvPicPr>
        <p:blipFill>
          <a:blip r:embed="rId2"/>
          <a:stretch>
            <a:fillRect/>
          </a:stretch>
        </p:blipFill>
        <p:spPr>
          <a:xfrm>
            <a:off x="242227" y="213339"/>
            <a:ext cx="9025063"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pic>
        <p:nvPicPr>
          <p:cNvPr id="9" name="Picture 8"/>
          <p:cNvPicPr>
            <a:picLocks noChangeAspect="1"/>
          </p:cNvPicPr>
          <p:nvPr/>
        </p:nvPicPr>
        <p:blipFill>
          <a:blip r:embed="rId3"/>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964266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9005035"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
        <p:nvSpPr>
          <p:cNvPr id="10" name="Content Placeholder 2"/>
          <p:cNvSpPr txBox="1">
            <a:spLocks/>
          </p:cNvSpPr>
          <p:nvPr/>
        </p:nvSpPr>
        <p:spPr>
          <a:xfrm>
            <a:off x="537754" y="1933835"/>
            <a:ext cx="1111649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a:solidFill>
                  <a:srgbClr val="FF0000"/>
                </a:solidFill>
              </a:rPr>
              <a:t> - </a:t>
            </a:r>
            <a:r>
              <a:rPr lang="en-US" dirty="0">
                <a:solidFill>
                  <a:srgbClr val="FF0000"/>
                </a:solidFill>
              </a:rPr>
              <a:t>The Four A’s of Sales Letters</a:t>
            </a:r>
          </a:p>
          <a:p>
            <a:pPr marL="0" indent="0" algn="just">
              <a:buNone/>
            </a:pPr>
            <a:r>
              <a:rPr lang="en-US" dirty="0">
                <a:solidFill>
                  <a:schemeClr val="bg1"/>
                </a:solidFill>
              </a:rPr>
              <a:t>Successful sales letters follow a time-honored and workable plan—what can be called the “Four A’s”:</a:t>
            </a:r>
          </a:p>
          <a:p>
            <a:pPr marL="0" indent="0" algn="just">
              <a:buNone/>
            </a:pPr>
            <a:r>
              <a:rPr lang="en-US" dirty="0">
                <a:solidFill>
                  <a:schemeClr val="bg1"/>
                </a:solidFill>
              </a:rPr>
              <a:t>1. It gets the reader’s attention.</a:t>
            </a:r>
          </a:p>
          <a:p>
            <a:pPr marL="0" indent="0" algn="just">
              <a:buNone/>
            </a:pPr>
            <a:r>
              <a:rPr lang="en-US" dirty="0">
                <a:solidFill>
                  <a:schemeClr val="bg1"/>
                </a:solidFill>
              </a:rPr>
              <a:t>2. It highlights the product’s or service’s appeal.</a:t>
            </a:r>
          </a:p>
          <a:p>
            <a:pPr marL="0" indent="0" algn="just">
              <a:buNone/>
            </a:pPr>
            <a:r>
              <a:rPr lang="en-US" dirty="0">
                <a:solidFill>
                  <a:schemeClr val="bg1"/>
                </a:solidFill>
              </a:rPr>
              <a:t>3. It shows the customer the product’s or service’s application.</a:t>
            </a:r>
          </a:p>
          <a:p>
            <a:pPr marL="0" indent="0" algn="just">
              <a:buNone/>
            </a:pPr>
            <a:r>
              <a:rPr lang="en-US" dirty="0">
                <a:solidFill>
                  <a:schemeClr val="bg1"/>
                </a:solidFill>
              </a:rPr>
              <a:t>4. It ends with a specific request for action.</a:t>
            </a:r>
          </a:p>
        </p:txBody>
      </p:sp>
    </p:spTree>
    <p:extLst>
      <p:ext uri="{BB962C8B-B14F-4D97-AF65-F5344CB8AC3E}">
        <p14:creationId xmlns:p14="http://schemas.microsoft.com/office/powerpoint/2010/main" val="21723488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E- Customer Relations Letters:</a:t>
            </a:r>
          </a:p>
          <a:p>
            <a:pPr marL="0" indent="0" algn="just">
              <a:buNone/>
            </a:pPr>
            <a:r>
              <a:rPr lang="en-US" dirty="0"/>
              <a:t>Much business correspondence deals explicitly with establishing and maintaining friendly working relations. Customer relations letters show how you and your company regard the people with whom you do business. The letters should reveal your sensitivity to their needs.</a:t>
            </a:r>
          </a:p>
          <a:p>
            <a:pPr marL="0" indent="0" algn="just">
              <a:buNone/>
            </a:pPr>
            <a:r>
              <a:rPr lang="en-US" dirty="0">
                <a:solidFill>
                  <a:srgbClr val="FF0000"/>
                </a:solidFill>
              </a:rPr>
              <a:t>- Follow-Up Letters</a:t>
            </a:r>
          </a:p>
          <a:p>
            <a:pPr marL="0" indent="0" algn="just">
              <a:buNone/>
            </a:pPr>
            <a:r>
              <a:rPr lang="en-US" dirty="0"/>
              <a:t>A follow-up letter is sent by a company after a sale to thank the customer for buying a product or using a service and to encourage the customer to buy more products and services. A follow-up letter is a combination thank-you note and sales letter.  </a:t>
            </a:r>
          </a:p>
        </p:txBody>
      </p:sp>
      <p:pic>
        <p:nvPicPr>
          <p:cNvPr id="4" name="Picture 3"/>
          <p:cNvPicPr>
            <a:picLocks noChangeAspect="1"/>
          </p:cNvPicPr>
          <p:nvPr/>
        </p:nvPicPr>
        <p:blipFill>
          <a:blip r:embed="rId2"/>
          <a:stretch>
            <a:fillRect/>
          </a:stretch>
        </p:blipFill>
        <p:spPr>
          <a:xfrm>
            <a:off x="180062" y="213339"/>
            <a:ext cx="9076954"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2809346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825625"/>
            <a:ext cx="11011989" cy="4351338"/>
          </a:xfrm>
        </p:spPr>
        <p:txBody>
          <a:bodyPr/>
          <a:lstStyle/>
          <a:p>
            <a:pPr marL="0" indent="0" algn="just">
              <a:buNone/>
            </a:pPr>
            <a:r>
              <a:rPr lang="en-US" dirty="0">
                <a:solidFill>
                  <a:srgbClr val="FF0000"/>
                </a:solidFill>
              </a:rPr>
              <a:t>- Complaint Letters</a:t>
            </a:r>
          </a:p>
          <a:p>
            <a:pPr marL="0" indent="0" algn="just">
              <a:buNone/>
            </a:pPr>
            <a:r>
              <a:rPr lang="en-US" dirty="0"/>
              <a:t>Each of us, either as customers or businesspeople, at some time has been frustrated by a defective product, inadequate or rude service, or incorrect billing. When we get no satisfaction. Usually our first response is to write a letter in an intimidating font (LIKE THIS), dripping with juicy insults.</a:t>
            </a:r>
          </a:p>
        </p:txBody>
      </p:sp>
      <p:pic>
        <p:nvPicPr>
          <p:cNvPr id="4" name="Picture 3"/>
          <p:cNvPicPr>
            <a:picLocks noChangeAspect="1"/>
          </p:cNvPicPr>
          <p:nvPr/>
        </p:nvPicPr>
        <p:blipFill>
          <a:blip r:embed="rId2"/>
          <a:stretch>
            <a:fillRect/>
          </a:stretch>
        </p:blipFill>
        <p:spPr>
          <a:xfrm>
            <a:off x="180062" y="213339"/>
            <a:ext cx="9097502"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7831436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Adjustment Letters</a:t>
            </a:r>
          </a:p>
          <a:p>
            <a:pPr marL="0" indent="0" algn="just">
              <a:buNone/>
            </a:pPr>
            <a:r>
              <a:rPr lang="en-US" dirty="0"/>
              <a:t>Adjustment letters respond to complaint letters by telling customers dissatisfied with a product or service how their claim will be settled. Adjustment letters should reconcile the differences that exist between a customer and a company and restore the customer’s confidence in that company.</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916942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2656882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 Collection Letters</a:t>
            </a:r>
          </a:p>
          <a:p>
            <a:pPr marL="0" indent="0" algn="just">
              <a:buNone/>
            </a:pPr>
            <a:r>
              <a:rPr lang="en-US" dirty="0"/>
              <a:t>Collection letters require the same tact and fairness as do complaint and adjustment letters. Each nonpayment case needs to be evaluated separately. A nasty collection letter sent to a customer who is a good credit risk after only one month’s nonpayment can send the customer elsewhere. On the other hand, three easygoing letters to a customer who is a poor credit risk may encourage that individual to postpone payment, perhaps indefinitely.</a:t>
            </a:r>
          </a:p>
        </p:txBody>
      </p:sp>
      <p:pic>
        <p:nvPicPr>
          <p:cNvPr id="4" name="Picture 3"/>
          <p:cNvPicPr>
            <a:picLocks noChangeAspect="1"/>
          </p:cNvPicPr>
          <p:nvPr/>
        </p:nvPicPr>
        <p:blipFill>
          <a:blip r:embed="rId2"/>
          <a:stretch>
            <a:fillRect/>
          </a:stretch>
        </p:blipFill>
        <p:spPr>
          <a:xfrm>
            <a:off x="180062" y="213339"/>
            <a:ext cx="9066680"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5315252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46898"/>
            <a:ext cx="11103428" cy="4351338"/>
          </a:xfrm>
        </p:spPr>
        <p:txBody>
          <a:bodyPr>
            <a:normAutofit/>
          </a:bodyPr>
          <a:lstStyle/>
          <a:p>
            <a:pPr marL="0" indent="0" algn="just">
              <a:buNone/>
            </a:pPr>
            <a:r>
              <a:rPr lang="en-US" b="1" dirty="0">
                <a:solidFill>
                  <a:srgbClr val="FF0000"/>
                </a:solidFill>
              </a:rPr>
              <a:t>8 - International Business Correspondence:</a:t>
            </a:r>
          </a:p>
          <a:p>
            <a:pPr marL="0" indent="0" algn="just">
              <a:buNone/>
            </a:pPr>
            <a:r>
              <a:rPr lang="en-US" dirty="0"/>
              <a:t>After e-mails, letters are the most frequent type of communication you are likely to have with international readers. </a:t>
            </a:r>
            <a:r>
              <a:rPr lang="en-US" b="1" dirty="0">
                <a:solidFill>
                  <a:srgbClr val="FF0000"/>
                </a:solidFill>
              </a:rPr>
              <a:t>Formal letter writing </a:t>
            </a:r>
            <a:r>
              <a:rPr lang="en-US" dirty="0"/>
              <a:t>is a highly prized skill in the global marketplace. </a:t>
            </a:r>
          </a:p>
          <a:p>
            <a:pPr marL="0" indent="0" algn="just">
              <a:buNone/>
            </a:pPr>
            <a:r>
              <a:rPr lang="en-US" dirty="0">
                <a:solidFill>
                  <a:srgbClr val="FF0000"/>
                </a:solidFill>
              </a:rPr>
              <a:t>- Ten Guidelines for Communicating with International Readers</a:t>
            </a:r>
          </a:p>
          <a:p>
            <a:pPr marL="0" indent="0" algn="just">
              <a:buNone/>
            </a:pPr>
            <a:r>
              <a:rPr lang="en-US" b="1" dirty="0"/>
              <a:t>The following ten guidelines will help you communicate more successfully with an international audience, significantly reducing the chances of their misunderstanding you.</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898448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4592669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253" y="2054653"/>
            <a:ext cx="10726783" cy="4351338"/>
          </a:xfrm>
        </p:spPr>
        <p:txBody>
          <a:bodyPr/>
          <a:lstStyle/>
          <a:p>
            <a:pPr marL="0" indent="0">
              <a:buNone/>
            </a:pPr>
            <a:r>
              <a:rPr lang="en-US" dirty="0"/>
              <a:t>1. Use common, easily understood vocabulary.</a:t>
            </a:r>
          </a:p>
          <a:p>
            <a:pPr marL="0" indent="0">
              <a:buNone/>
            </a:pPr>
            <a:r>
              <a:rPr lang="en-US" dirty="0"/>
              <a:t>2. Keep your sentences simple and easy to understand.</a:t>
            </a:r>
          </a:p>
          <a:p>
            <a:pPr marL="0" indent="0">
              <a:buNone/>
            </a:pPr>
            <a:r>
              <a:rPr lang="en-US" dirty="0"/>
              <a:t>3. Avoid ambiguity.</a:t>
            </a:r>
          </a:p>
          <a:p>
            <a:pPr marL="0" indent="0">
              <a:buNone/>
            </a:pPr>
            <a:r>
              <a:rPr lang="en-US" dirty="0"/>
              <a:t>4. Be careful about technical vocabulary.</a:t>
            </a:r>
          </a:p>
          <a:p>
            <a:pPr marL="0" indent="0">
              <a:buNone/>
            </a:pPr>
            <a:r>
              <a:rPr lang="en-US" dirty="0"/>
              <a:t>5. Avoid idiomatic expressions.</a:t>
            </a:r>
          </a:p>
        </p:txBody>
      </p:sp>
      <p:pic>
        <p:nvPicPr>
          <p:cNvPr id="4" name="Picture 3"/>
          <p:cNvPicPr>
            <a:picLocks noChangeAspect="1"/>
          </p:cNvPicPr>
          <p:nvPr/>
        </p:nvPicPr>
        <p:blipFill>
          <a:blip r:embed="rId2"/>
          <a:stretch>
            <a:fillRect/>
          </a:stretch>
        </p:blipFill>
        <p:spPr>
          <a:xfrm>
            <a:off x="180062" y="213339"/>
            <a:ext cx="9231066"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4020680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721" y="2054653"/>
            <a:ext cx="10739846" cy="4351338"/>
          </a:xfrm>
        </p:spPr>
        <p:txBody>
          <a:bodyPr/>
          <a:lstStyle/>
          <a:p>
            <a:pPr marL="0" indent="0">
              <a:buNone/>
            </a:pPr>
            <a:r>
              <a:rPr lang="en-US" dirty="0"/>
              <a:t>6. Delete sports and gambling metaphors.</a:t>
            </a:r>
          </a:p>
          <a:p>
            <a:pPr marL="0" indent="0">
              <a:buNone/>
            </a:pPr>
            <a:r>
              <a:rPr lang="en-US" dirty="0"/>
              <a:t>7. Don’t use unfamiliar abbreviations, acronyms, or contractions.</a:t>
            </a:r>
          </a:p>
          <a:p>
            <a:pPr marL="0" indent="0">
              <a:buNone/>
            </a:pPr>
            <a:r>
              <a:rPr lang="en-US" dirty="0"/>
              <a:t>8. Watch units of measure.</a:t>
            </a:r>
          </a:p>
          <a:p>
            <a:pPr marL="0" indent="0">
              <a:buNone/>
            </a:pPr>
            <a:r>
              <a:rPr lang="en-US" dirty="0"/>
              <a:t>9. Avoid culture-bound descriptions of place and space.</a:t>
            </a:r>
          </a:p>
          <a:p>
            <a:pPr marL="0" indent="0">
              <a:buNone/>
            </a:pPr>
            <a:r>
              <a:rPr lang="en-US" dirty="0"/>
              <a:t>10. Use appropriate salutations, complimentary closes, and signature lines.</a:t>
            </a:r>
          </a:p>
        </p:txBody>
      </p:sp>
      <p:pic>
        <p:nvPicPr>
          <p:cNvPr id="4" name="Picture 3"/>
          <p:cNvPicPr>
            <a:picLocks noChangeAspect="1"/>
          </p:cNvPicPr>
          <p:nvPr/>
        </p:nvPicPr>
        <p:blipFill>
          <a:blip r:embed="rId2"/>
          <a:stretch>
            <a:fillRect/>
          </a:stretch>
        </p:blipFill>
        <p:spPr>
          <a:xfrm>
            <a:off x="180062" y="213339"/>
            <a:ext cx="9046131"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5441392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892246" cy="4351338"/>
          </a:xfrm>
        </p:spPr>
        <p:txBody>
          <a:bodyPr>
            <a:normAutofit fontScale="92500" lnSpcReduction="10000"/>
          </a:bodyPr>
          <a:lstStyle/>
          <a:p>
            <a:pPr marL="0" indent="0" algn="just">
              <a:buNone/>
            </a:pPr>
            <a:r>
              <a:rPr lang="en-US" b="1" dirty="0">
                <a:solidFill>
                  <a:srgbClr val="FF0000"/>
                </a:solidFill>
              </a:rPr>
              <a:t>9 - Sending Letter-Quality Messages: Final Advice to Seal Your Success:</a:t>
            </a:r>
          </a:p>
          <a:p>
            <a:pPr marL="0" indent="0" algn="just">
              <a:buNone/>
            </a:pPr>
            <a:r>
              <a:rPr lang="en-US" dirty="0"/>
              <a:t>Judging your letters in light of the </a:t>
            </a:r>
            <a:r>
              <a:rPr lang="en-US" b="1" dirty="0"/>
              <a:t>following guidelines </a:t>
            </a:r>
            <a:r>
              <a:rPr lang="en-US" dirty="0"/>
              <a:t>will help you to draft, tailor, and evaluate the types of business correspondence you will be asked to write:</a:t>
            </a:r>
          </a:p>
          <a:p>
            <a:pPr marL="0" indent="0" algn="just">
              <a:buNone/>
            </a:pPr>
            <a:r>
              <a:rPr lang="en-US" dirty="0"/>
              <a:t>■ Identify your reader: one individual.</a:t>
            </a:r>
          </a:p>
          <a:p>
            <a:pPr marL="0" indent="0" algn="just">
              <a:buNone/>
            </a:pPr>
            <a:r>
              <a:rPr lang="en-US" dirty="0"/>
              <a:t>■ Determine your purpose for writing.</a:t>
            </a:r>
          </a:p>
          <a:p>
            <a:pPr marL="0" indent="0" algn="just">
              <a:buNone/>
            </a:pPr>
            <a:r>
              <a:rPr lang="en-US" dirty="0"/>
              <a:t>■ Determine reader’s reason for writing.</a:t>
            </a:r>
          </a:p>
          <a:p>
            <a:pPr marL="0" indent="0" algn="just">
              <a:buNone/>
            </a:pPr>
            <a:r>
              <a:rPr lang="en-US" dirty="0"/>
              <a:t>■ Organize information.</a:t>
            </a:r>
          </a:p>
          <a:p>
            <a:pPr marL="0" indent="0" algn="just">
              <a:buNone/>
            </a:pPr>
            <a:r>
              <a:rPr lang="en-US" dirty="0"/>
              <a:t>■ Include essential information.</a:t>
            </a:r>
          </a:p>
          <a:p>
            <a:pPr marL="0" indent="0" algn="just">
              <a:buNone/>
            </a:pPr>
            <a:r>
              <a:rPr lang="en-US" dirty="0"/>
              <a:t>■ Use appropriate style and tone.</a:t>
            </a:r>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80062" y="213339"/>
            <a:ext cx="9025583" cy="1610200"/>
          </a:xfrm>
          <a:prstGeom prst="rect">
            <a:avLst/>
          </a:prstGeom>
        </p:spPr>
      </p:pic>
      <p:sp>
        <p:nvSpPr>
          <p:cNvPr id="7" name="Rectangle 6"/>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sp>
        <p:nvSpPr>
          <p:cNvPr id="8" name="TextBox 7"/>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3906543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526062"/>
            <a:ext cx="4755983" cy="4367816"/>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US" sz="2800" b="1" dirty="0"/>
              <a:t>References: </a:t>
            </a:r>
          </a:p>
          <a:p>
            <a:pPr marL="0" indent="0">
              <a:buNone/>
            </a:pPr>
            <a:endParaRPr lang="en-US" sz="2800" dirty="0"/>
          </a:p>
          <a:p>
            <a:pPr marL="0" indent="0">
              <a:buNone/>
            </a:pPr>
            <a:r>
              <a:rPr lang="en-US" sz="2800" dirty="0"/>
              <a:t>Successful Writing</a:t>
            </a:r>
            <a:r>
              <a:rPr lang="ar-EG" sz="2800" dirty="0"/>
              <a:t> </a:t>
            </a:r>
            <a:r>
              <a:rPr lang="en-US" sz="2800" dirty="0"/>
              <a:t>at Work, Concise Third Edition, </a:t>
            </a:r>
            <a:endParaRPr lang="ar-EG" sz="2800" dirty="0"/>
          </a:p>
          <a:p>
            <a:pPr marL="0" indent="0">
              <a:buNone/>
            </a:pPr>
            <a:r>
              <a:rPr lang="en-US" sz="2800" dirty="0"/>
              <a:t>By: Philip C. </a:t>
            </a:r>
            <a:r>
              <a:rPr lang="en-US" sz="2800" dirty="0" err="1"/>
              <a:t>Kolin</a:t>
            </a:r>
            <a:endParaRPr lang="en-US" sz="2800" dirty="0"/>
          </a:p>
          <a:p>
            <a:pPr marL="0" indent="0">
              <a:buNone/>
            </a:pPr>
            <a:r>
              <a:rPr lang="en-US" sz="2800" dirty="0"/>
              <a:t>University of Southern Mississippi</a:t>
            </a:r>
            <a:endParaRPr lang="ar-EG" sz="2800" dirty="0"/>
          </a:p>
          <a:p>
            <a:pPr marL="0" indent="0">
              <a:buNone/>
            </a:pPr>
            <a:endParaRPr lang="en-US" sz="2800" dirty="0"/>
          </a:p>
          <a:p>
            <a:pPr marL="0" indent="0">
              <a:buNone/>
            </a:pPr>
            <a:r>
              <a:rPr lang="en-US" sz="2800" b="1" dirty="0"/>
              <a:t>Chapter 4</a:t>
            </a:r>
          </a:p>
        </p:txBody>
      </p:sp>
      <p:pic>
        <p:nvPicPr>
          <p:cNvPr id="2" name="Picture 1">
            <a:extLst>
              <a:ext uri="{FF2B5EF4-FFF2-40B4-BE49-F238E27FC236}">
                <a16:creationId xmlns:a16="http://schemas.microsoft.com/office/drawing/2014/main" id="{BEA11137-45EE-1D3A-51D1-1A23BD09C10E}"/>
              </a:ext>
            </a:extLst>
          </p:cNvPr>
          <p:cNvPicPr>
            <a:picLocks noChangeAspect="1"/>
          </p:cNvPicPr>
          <p:nvPr/>
        </p:nvPicPr>
        <p:blipFill>
          <a:blip r:embed="rId9"/>
          <a:stretch>
            <a:fillRect/>
          </a:stretch>
        </p:blipFill>
        <p:spPr>
          <a:xfrm>
            <a:off x="6170696" y="1410088"/>
            <a:ext cx="5099344" cy="4620842"/>
          </a:xfrm>
          <a:prstGeom prst="rect">
            <a:avLst/>
          </a:prstGeom>
        </p:spPr>
      </p:pic>
      <p:pic>
        <p:nvPicPr>
          <p:cNvPr id="3" name="Picture 2">
            <a:extLst>
              <a:ext uri="{FF2B5EF4-FFF2-40B4-BE49-F238E27FC236}">
                <a16:creationId xmlns:a16="http://schemas.microsoft.com/office/drawing/2014/main" id="{52686630-52F0-E986-99B6-D10BFA7FF071}"/>
              </a:ext>
            </a:extLst>
          </p:cNvPr>
          <p:cNvPicPr>
            <a:picLocks noChangeAspect="1"/>
          </p:cNvPicPr>
          <p:nvPr/>
        </p:nvPicPr>
        <p:blipFill>
          <a:blip r:embed="rId10"/>
          <a:stretch>
            <a:fillRect/>
          </a:stretch>
        </p:blipFill>
        <p:spPr>
          <a:xfrm>
            <a:off x="1679944" y="87721"/>
            <a:ext cx="7644809" cy="1342611"/>
          </a:xfrm>
          <a:prstGeom prst="rect">
            <a:avLst/>
          </a:prstGeom>
        </p:spPr>
      </p:pic>
      <p:sp>
        <p:nvSpPr>
          <p:cNvPr id="7" name="Rectangle 6">
            <a:extLst>
              <a:ext uri="{FF2B5EF4-FFF2-40B4-BE49-F238E27FC236}">
                <a16:creationId xmlns:a16="http://schemas.microsoft.com/office/drawing/2014/main" id="{42402078-5026-D7D7-EB3D-6A20475EBCDB}"/>
              </a:ext>
            </a:extLst>
          </p:cNvPr>
          <p:cNvSpPr/>
          <p:nvPr/>
        </p:nvSpPr>
        <p:spPr>
          <a:xfrm>
            <a:off x="4036423" y="467125"/>
            <a:ext cx="4937456"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Writing Letters</a:t>
            </a:r>
            <a:endParaRPr lang="en-US" sz="4000" dirty="0">
              <a:solidFill>
                <a:srgbClr val="FFFF00"/>
              </a:solidFill>
            </a:endParaRPr>
          </a:p>
        </p:txBody>
      </p:sp>
      <p:sp>
        <p:nvSpPr>
          <p:cNvPr id="8" name="TextBox 7">
            <a:extLst>
              <a:ext uri="{FF2B5EF4-FFF2-40B4-BE49-F238E27FC236}">
                <a16:creationId xmlns:a16="http://schemas.microsoft.com/office/drawing/2014/main" id="{51A0524A-4644-4BD7-DA63-A1A630831146}"/>
              </a:ext>
            </a:extLst>
          </p:cNvPr>
          <p:cNvSpPr txBox="1"/>
          <p:nvPr/>
        </p:nvSpPr>
        <p:spPr>
          <a:xfrm>
            <a:off x="1507609" y="277185"/>
            <a:ext cx="2209837" cy="584775"/>
          </a:xfrm>
          <a:prstGeom prst="rect">
            <a:avLst/>
          </a:prstGeom>
          <a:noFill/>
        </p:spPr>
        <p:txBody>
          <a:bodyPr wrap="squar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4</a:t>
            </a:r>
          </a:p>
        </p:txBody>
      </p:sp>
      <p:sp>
        <p:nvSpPr>
          <p:cNvPr id="9" name="TextBox 8">
            <a:extLst>
              <a:ext uri="{FF2B5EF4-FFF2-40B4-BE49-F238E27FC236}">
                <a16:creationId xmlns:a16="http://schemas.microsoft.com/office/drawing/2014/main" id="{B76C4724-3520-5A9E-DE3D-2814886C3F6A}"/>
              </a:ext>
            </a:extLst>
          </p:cNvPr>
          <p:cNvSpPr txBox="1"/>
          <p:nvPr/>
        </p:nvSpPr>
        <p:spPr>
          <a:xfrm>
            <a:off x="592638" y="5899101"/>
            <a:ext cx="4524565" cy="923330"/>
          </a:xfrm>
          <a:prstGeom prst="rect">
            <a:avLst/>
          </a:prstGeom>
          <a:noFill/>
        </p:spPr>
        <p:txBody>
          <a:bodyPr wrap="square" rtlCol="0">
            <a:spAutoFit/>
          </a:bodyPr>
          <a:lstStyle/>
          <a:p>
            <a:r>
              <a:rPr lang="en-US" sz="54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324529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570</TotalTime>
  <Words>3553</Words>
  <Application>Microsoft Office PowerPoint</Application>
  <PresentationFormat>Widescreen</PresentationFormat>
  <Paragraphs>285</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18</cp:revision>
  <dcterms:created xsi:type="dcterms:W3CDTF">2023-04-29T09:08:23Z</dcterms:created>
  <dcterms:modified xsi:type="dcterms:W3CDTF">2023-10-26T06:42:37Z</dcterms:modified>
</cp:coreProperties>
</file>