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59" r:id="rId6"/>
    <p:sldId id="621" r:id="rId7"/>
    <p:sldId id="622" r:id="rId8"/>
    <p:sldId id="608" r:id="rId9"/>
    <p:sldId id="484" r:id="rId10"/>
    <p:sldId id="609" r:id="rId11"/>
    <p:sldId id="623" r:id="rId12"/>
    <p:sldId id="610" r:id="rId13"/>
    <p:sldId id="485" r:id="rId14"/>
    <p:sldId id="611" r:id="rId15"/>
    <p:sldId id="486" r:id="rId16"/>
    <p:sldId id="488" r:id="rId17"/>
    <p:sldId id="490" r:id="rId18"/>
    <p:sldId id="491" r:id="rId19"/>
    <p:sldId id="492" r:id="rId20"/>
    <p:sldId id="487" r:id="rId21"/>
    <p:sldId id="489" r:id="rId22"/>
    <p:sldId id="613" r:id="rId23"/>
    <p:sldId id="614" r:id="rId24"/>
    <p:sldId id="620" r:id="rId25"/>
    <p:sldId id="565" r:id="rId26"/>
    <p:sldId id="615" r:id="rId27"/>
    <p:sldId id="624" r:id="rId28"/>
    <p:sldId id="494" r:id="rId29"/>
    <p:sldId id="495" r:id="rId30"/>
    <p:sldId id="496" r:id="rId31"/>
    <p:sldId id="497" r:id="rId32"/>
    <p:sldId id="498" r:id="rId33"/>
    <p:sldId id="499" r:id="rId34"/>
    <p:sldId id="638" r:id="rId35"/>
    <p:sldId id="639" r:id="rId36"/>
    <p:sldId id="632" r:id="rId37"/>
    <p:sldId id="633" r:id="rId38"/>
    <p:sldId id="503" r:id="rId39"/>
    <p:sldId id="634" r:id="rId40"/>
    <p:sldId id="635" r:id="rId41"/>
    <p:sldId id="636" r:id="rId42"/>
    <p:sldId id="637" r:id="rId43"/>
    <p:sldId id="631" r:id="rId44"/>
    <p:sldId id="616" r:id="rId45"/>
    <p:sldId id="619" r:id="rId46"/>
    <p:sldId id="618" r:id="rId47"/>
    <p:sldId id="55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621"/>
            <p14:sldId id="622"/>
            <p14:sldId id="608"/>
            <p14:sldId id="484"/>
            <p14:sldId id="609"/>
            <p14:sldId id="623"/>
            <p14:sldId id="610"/>
            <p14:sldId id="485"/>
            <p14:sldId id="611"/>
            <p14:sldId id="486"/>
            <p14:sldId id="488"/>
            <p14:sldId id="490"/>
            <p14:sldId id="491"/>
            <p14:sldId id="492"/>
            <p14:sldId id="487"/>
            <p14:sldId id="489"/>
            <p14:sldId id="613"/>
            <p14:sldId id="614"/>
            <p14:sldId id="620"/>
            <p14:sldId id="565"/>
            <p14:sldId id="615"/>
            <p14:sldId id="624"/>
            <p14:sldId id="494"/>
            <p14:sldId id="495"/>
            <p14:sldId id="496"/>
            <p14:sldId id="497"/>
            <p14:sldId id="498"/>
            <p14:sldId id="499"/>
            <p14:sldId id="638"/>
            <p14:sldId id="639"/>
            <p14:sldId id="632"/>
            <p14:sldId id="633"/>
            <p14:sldId id="503"/>
            <p14:sldId id="634"/>
            <p14:sldId id="635"/>
            <p14:sldId id="636"/>
            <p14:sldId id="637"/>
            <p14:sldId id="631"/>
            <p14:sldId id="616"/>
            <p14:sldId id="619"/>
            <p14:sldId id="618"/>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F58221"/>
    <a:srgbClr val="FAC748"/>
    <a:srgbClr val="203E5F"/>
    <a:srgbClr val="669BBC"/>
    <a:srgbClr val="FFD200"/>
    <a:srgbClr val="000000"/>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38" autoAdjust="0"/>
  </p:normalViewPr>
  <p:slideViewPr>
    <p:cSldViewPr snapToGrid="0">
      <p:cViewPr>
        <p:scale>
          <a:sx n="86" d="100"/>
          <a:sy n="86" d="100"/>
        </p:scale>
        <p:origin x="586" y="-254"/>
      </p:cViewPr>
      <p:guideLst>
        <p:guide orient="horz" pos="2160"/>
        <p:guide pos="3840"/>
      </p:guideLst>
    </p:cSldViewPr>
  </p:slideViewPr>
  <p:notesTextViewPr>
    <p:cViewPr>
      <p:scale>
        <a:sx n="1" d="1"/>
        <a:sy n="1" d="1"/>
      </p:scale>
      <p:origin x="0" y="0"/>
    </p:cViewPr>
  </p:notesTextViewPr>
  <p:sorterViewPr>
    <p:cViewPr>
      <p:scale>
        <a:sx n="100" d="100"/>
        <a:sy n="100" d="100"/>
      </p:scale>
      <p:origin x="0" y="-7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is important because managers use it to support just about all their human resource management activities.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274266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are various ways to collect information on a job’s duties, responsibilities, and activities.  In practice, you could use any one of them, or combine several. The basic rule is to use those that best fit your purpose. </a:t>
            </a:r>
          </a:p>
          <a:p>
            <a:pPr eaLnBrk="1" hangingPunct="1"/>
            <a:r>
              <a:rPr lang="en-US" altLang="en-US" dirty="0"/>
              <a:t>Interviews, questionnaires, observations, and diaries/logs are the most popular methods for gathering realistic information about what job incumbents actually do. Managers use these methods for developing job descriptions and 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85870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interviews range from completely unstructured interviews to highly structured ones containing hundreds of specific items to check off.</a:t>
            </a:r>
          </a:p>
          <a:p>
            <a:pPr eaLnBrk="1" hangingPunct="1"/>
            <a:r>
              <a:rPr lang="en-US" altLang="en-US" dirty="0"/>
              <a:t>Managers may conduct individual interviews with each employee, group interviews with groups of employees who have the same job, and/or supervisor interviews with one or more supervisors who know the job. </a:t>
            </a:r>
          </a:p>
          <a:p>
            <a:pPr eaLnBrk="1" hangingPunct="1"/>
            <a:r>
              <a:rPr lang="en-US" altLang="en-US" dirty="0"/>
              <a:t>Distortion of information is interviewing’s main problem—whether due to outright falsification, honest misunderstanding, or statements inflating the importance of their jobs by interviewees.</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81270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Questionnaires can be structured or opened-ended. A questionnaire is a quick, efficient, and cost-effective way to obtain information from a large number of employees. However, developing the questionnaire and testing it to make sure the workers understand the questions can be time consuming. And as with interviews, employees may distort their answers, consciously or unconsciously.</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57412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Direct observation is especially useful when jobs consist mainly of observable physical activities. Observation is usually not appropriate when the job entails a lot of mental activity or if the employee only occasionally engages in important activities.  Reactivity—the worker’s changing what he or she normally does because you are watching—can also be a problem.</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86740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Workers are asked to keep a record of what they do during the day by writing a </a:t>
            </a:r>
            <a:r>
              <a:rPr lang="en-US" altLang="en-US" b="1" dirty="0"/>
              <a:t>diary/log</a:t>
            </a:r>
            <a:r>
              <a:rPr lang="en-US" altLang="en-US" dirty="0"/>
              <a:t>. Employees record each of their activities (along with the time) in a log. This can produce a very complete picture of the job, especially when supplemented with subsequent interviews with the worker and the supervisor.</a:t>
            </a:r>
          </a:p>
          <a:p>
            <a:pPr eaLnBrk="1" hangingPunct="1"/>
            <a:r>
              <a:rPr lang="en-US" altLang="en-US" dirty="0"/>
              <a:t>The employee, of course, might try to exaggerate some activities and underplay others. However, the detailed, chronological nature of the log tends to mediate against this.</a:t>
            </a:r>
          </a:p>
          <a:p>
            <a:pPr eaLnBrk="1" hangingPunct="1"/>
            <a:r>
              <a:rPr lang="en-US" altLang="en-US" dirty="0"/>
              <a:t>Diaries/logs have gone high-tech. Some firms give employees pocket dictating machines and pagers. Then at random times during the day, they page the workers, who dictate what they are doing at that time. This approach can avoid one pitfall of the traditional diary/log method: relying on workers to remember what they did hours earlier when they complete their logs at the end of the day.</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71864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Qualitative methods like interviews and questionnaires are not always suitable. For example, if your aim is to compare jobs for pay purposes, a mere listing of duties may not suffice. </a:t>
            </a:r>
          </a:p>
          <a:p>
            <a:pPr eaLnBrk="1" hangingPunct="1"/>
            <a:r>
              <a:rPr lang="en-US" altLang="en-US" dirty="0"/>
              <a:t>You may need to say that, in effect, “Job A is twice as challenging as Job B, and so is worth twice the pay.” To do this, it helps to have quantitative ratings for each job. The position analysis questionnaire and the Department of Labor approach are quantitative methods for doing this.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26053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is important because managers use it to support just about all their human resource management activities.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19637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is no standard format for writing a job description. However, most descriptions contain sections that cover:</a:t>
            </a:r>
          </a:p>
          <a:p>
            <a:pPr eaLnBrk="1" hangingPunct="1"/>
            <a:r>
              <a:rPr lang="en-US" altLang="en-US" b="1" dirty="0"/>
              <a:t>1. </a:t>
            </a:r>
            <a:r>
              <a:rPr lang="en-US" altLang="en-US" dirty="0"/>
              <a:t>Job identification</a:t>
            </a:r>
          </a:p>
          <a:p>
            <a:pPr eaLnBrk="1" hangingPunct="1"/>
            <a:r>
              <a:rPr lang="en-US" altLang="en-US" b="1" dirty="0"/>
              <a:t>2. </a:t>
            </a:r>
            <a:r>
              <a:rPr lang="en-US" altLang="en-US" dirty="0"/>
              <a:t>Job summary</a:t>
            </a:r>
          </a:p>
          <a:p>
            <a:pPr eaLnBrk="1" hangingPunct="1"/>
            <a:r>
              <a:rPr lang="en-US" altLang="en-US" b="1" dirty="0"/>
              <a:t>3. </a:t>
            </a:r>
            <a:r>
              <a:rPr lang="en-US" altLang="en-US" dirty="0"/>
              <a:t>Responsibilities and duties</a:t>
            </a:r>
          </a:p>
          <a:p>
            <a:pPr eaLnBrk="1" hangingPunct="1"/>
            <a:r>
              <a:rPr lang="en-US" altLang="en-US" b="1" dirty="0"/>
              <a:t>4. </a:t>
            </a:r>
            <a:r>
              <a:rPr lang="en-US" altLang="en-US" dirty="0"/>
              <a:t>Authority of incumbent</a:t>
            </a:r>
          </a:p>
          <a:p>
            <a:pPr eaLnBrk="1" hangingPunct="1"/>
            <a:r>
              <a:rPr lang="en-US" altLang="en-US" b="1" dirty="0"/>
              <a:t>5. </a:t>
            </a:r>
            <a:r>
              <a:rPr lang="en-US" altLang="en-US" dirty="0"/>
              <a:t>Standards of performance</a:t>
            </a:r>
          </a:p>
          <a:p>
            <a:pPr eaLnBrk="1" hangingPunct="1"/>
            <a:r>
              <a:rPr lang="en-US" altLang="en-US" b="1" dirty="0"/>
              <a:t>6. </a:t>
            </a:r>
            <a:r>
              <a:rPr lang="en-US" altLang="en-US" dirty="0"/>
              <a:t>Working conditions</a:t>
            </a:r>
          </a:p>
          <a:p>
            <a:pPr eaLnBrk="1" hangingPunct="1"/>
            <a:r>
              <a:rPr lang="en-US" altLang="en-US" b="1" dirty="0"/>
              <a:t>7. </a:t>
            </a:r>
            <a:r>
              <a:rPr lang="en-US" altLang="en-US" dirty="0"/>
              <a:t>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01553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job description is a written statement of what the worker actually does, how he or she does it, and what the job’s working conditions are. You use this information to write a job specification; this lists the knowledge, abilities, and skills required to perform the job satisfactorily.</a:t>
            </a: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329901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job specification focuses on the person in answering the question, “What human traits and experience are required to do this job effectively?” </a:t>
            </a:r>
          </a:p>
          <a:p>
            <a:pPr eaLnBrk="1" hangingPunct="1"/>
            <a:r>
              <a:rPr lang="en-US" altLang="en-US" dirty="0"/>
              <a:t>It shows what kind of person to recruit and for what qualities you should test that person. The job specification may be a section of the job description, or a separate document.</a:t>
            </a:r>
          </a:p>
          <a:p>
            <a:pPr eaLnBrk="1" hangingPunct="1"/>
            <a:r>
              <a:rPr lang="en-US" altLang="en-US" dirty="0"/>
              <a:t>Job specifications for trained employees focus on traits like length of previous service, quality of relevant training, and previous job performance.</a:t>
            </a:r>
          </a:p>
          <a:p>
            <a:pPr eaLnBrk="1" hangingPunct="1"/>
            <a:r>
              <a:rPr lang="en-US" altLang="en-US" dirty="0"/>
              <a:t>Job specifications can be based on the best judgments of the common-sense experiences of supervisors and human resource managers. The basic procedure here is to ask, “What does it take in terms of education, intelligence, training, and the like to do this job well?”</a:t>
            </a:r>
          </a:p>
          <a:p>
            <a:pPr eaLnBrk="1" hangingPunct="1"/>
            <a:r>
              <a:rPr lang="en-US" altLang="en-US" dirty="0"/>
              <a:t>Basing job specifications on statistical analysis is more defensible than the judgmental approach because equal rights legislation forbids using traits that can’t be proved to distinguish between high and low job performers.</a:t>
            </a:r>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06067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31627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85216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25082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8865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910338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3285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428278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50632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18371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50082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874328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668331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8451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60967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4.png"/><Relationship Id="rId10"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1152688" cy="400110"/>
          </a:xfrm>
          <a:prstGeom prst="rect">
            <a:avLst/>
          </a:prstGeom>
          <a:noFill/>
        </p:spPr>
        <p:txBody>
          <a:bodyPr wrap="none" rtlCol="0">
            <a:spAutoFit/>
          </a:bodyPr>
          <a:lstStyle/>
          <a:p>
            <a:r>
              <a:rPr lang="en-US" sz="2000" dirty="0">
                <a:latin typeface="Alexandria" charset="0"/>
                <a:cs typeface="Alexandria" charset="0"/>
              </a:rPr>
              <a:t>Lecture 3</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F372A3E-CC0A-D68C-AA1A-B83B44440369}"/>
              </a:ext>
            </a:extLst>
          </p:cNvPr>
          <p:cNvSpPr txBox="1"/>
          <p:nvPr/>
        </p:nvSpPr>
        <p:spPr>
          <a:xfrm>
            <a:off x="630619" y="2235596"/>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508653"/>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Explain why talent management is important.</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Discuss the nature of job analysis, including what it is and how it’s used.</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Explain methods of collecting job analysis information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Write job descriptions, including summaries and job functions, using the Internet and traditional methods.</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Write a job specification.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lang="en-US" sz="2000" dirty="0">
                <a:latin typeface="Alexandria"/>
                <a:cs typeface="Tahoma"/>
              </a:rPr>
              <a:t>Understand Competency-based job description</a:t>
            </a:r>
            <a:endParaRPr kumimoji="0" lang="en-US" sz="2000" b="0" i="0" u="none" strike="noStrike" kern="1200" cap="none" spc="0" normalizeH="0" baseline="0" noProof="0" dirty="0">
              <a:ln>
                <a:noFill/>
              </a:ln>
              <a:uLnTx/>
              <a:uFillTx/>
              <a:latin typeface="Alexandria"/>
              <a:cs typeface="Tahoma"/>
            </a:endParaRPr>
          </a:p>
          <a:p>
            <a:pPr marL="45720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Using models and profiles in talent management</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endParaRPr kumimoji="0" lang="en-US" sz="2000" b="0" i="0" u="none" strike="noStrike" kern="1200" cap="none" spc="0" normalizeH="0" baseline="0" noProof="0" dirty="0">
              <a:ln>
                <a:noFill/>
              </a:ln>
              <a:uLnTx/>
              <a:uFillTx/>
              <a:latin typeface="Alexandria"/>
              <a:cs typeface="Tahoma"/>
            </a:endParaRP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768" y="1261115"/>
            <a:ext cx="10280232" cy="50315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607288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Talent Management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736920"/>
          </a:xfrm>
          <a:prstGeom prst="rect">
            <a:avLst/>
          </a:prstGeom>
          <a:noFill/>
        </p:spPr>
        <p:txBody>
          <a:bodyPr wrap="square" rtlCol="0">
            <a:spAutoFit/>
          </a:bodyPr>
          <a:lstStyle/>
          <a:p>
            <a:r>
              <a:rPr lang="en-US" sz="2000" b="1" dirty="0">
                <a:solidFill>
                  <a:srgbClr val="C00000"/>
                </a:solidFill>
                <a:latin typeface="Alexandria"/>
                <a:cs typeface="Times New Roman" panose="02020603050405020304" pitchFamily="18" charset="0"/>
              </a:rPr>
              <a:t>What is Talent Management?</a:t>
            </a:r>
          </a:p>
          <a:p>
            <a:r>
              <a:rPr lang="en-US" sz="2000" b="1" dirty="0">
                <a:latin typeface="Alexandria"/>
                <a:cs typeface="Times New Roman" panose="02020603050405020304" pitchFamily="18" charset="0"/>
              </a:rPr>
              <a:t>Talent management </a:t>
            </a:r>
            <a:r>
              <a:rPr lang="en-US" sz="2000" dirty="0">
                <a:latin typeface="Alexandria"/>
                <a:cs typeface="Times New Roman" panose="02020603050405020304" pitchFamily="18" charset="0"/>
              </a:rPr>
              <a:t>is the goal-oriented and integrated process of planning, recruiting, developing, managing, and compensating employees.</a:t>
            </a:r>
          </a:p>
          <a:p>
            <a:endParaRPr lang="en-US" sz="2000" dirty="0">
              <a:latin typeface="Alexandria"/>
              <a:cs typeface="Times New Roman" panose="02020603050405020304" pitchFamily="18" charset="0"/>
            </a:endParaRPr>
          </a:p>
          <a:p>
            <a:r>
              <a:rPr lang="en-US" sz="2000" b="1" dirty="0">
                <a:solidFill>
                  <a:srgbClr val="C00000"/>
                </a:solidFill>
                <a:latin typeface="Alexandria"/>
                <a:cs typeface="Times New Roman" panose="02020603050405020304" pitchFamily="18" charset="0"/>
              </a:rPr>
              <a:t>Key Characteristics: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Everything is connected:</a:t>
            </a:r>
            <a:r>
              <a:rPr lang="en-US" sz="1800" kern="100" dirty="0">
                <a:effectLst/>
                <a:latin typeface="Alexandria"/>
                <a:ea typeface="Aptos" panose="020B0004020202020204" pitchFamily="34" charset="0"/>
                <a:cs typeface="Arial" panose="020B0604020202020204" pitchFamily="34" charset="0"/>
              </a:rPr>
              <a:t> All HR activities, like hiring, teaching, and paying employees, are parts of a big puzzle. They need to fit together to create a strong and effective team.</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Focus on goals:</a:t>
            </a:r>
            <a:r>
              <a:rPr lang="en-US" sz="1800" kern="100" dirty="0">
                <a:effectLst/>
                <a:latin typeface="Alexandria"/>
                <a:ea typeface="Aptos" panose="020B0004020202020204" pitchFamily="34" charset="0"/>
                <a:cs typeface="Arial" panose="020B0604020202020204" pitchFamily="34" charset="0"/>
              </a:rPr>
              <a:t> When you manage talent, you're not just doing things for the sake of it. Every decision, from who to hire to what training to provide, should help your company achieve its goals.</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81266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4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Talent Management Characteristics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256276"/>
          </a:xfrm>
          <a:prstGeom prst="rect">
            <a:avLst/>
          </a:prstGeom>
          <a:noFill/>
        </p:spPr>
        <p:txBody>
          <a:bodyPr wrap="square" rtlCol="0">
            <a:spAutoFit/>
          </a:bodyPr>
          <a:lstStyle/>
          <a:p>
            <a:pPr marR="0" lvl="0">
              <a:lnSpc>
                <a:spcPct val="115000"/>
              </a:lnSpc>
              <a:spcBef>
                <a:spcPts val="0"/>
              </a:spcBef>
              <a:spcAft>
                <a:spcPts val="800"/>
              </a:spcAft>
              <a:tabLst>
                <a:tab pos="457200" algn="l"/>
              </a:tabLst>
            </a:pPr>
            <a:r>
              <a:rPr lang="en-US" sz="1800" b="1" kern="100" dirty="0">
                <a:effectLst/>
                <a:latin typeface="Aptos" panose="020B0004020202020204" pitchFamily="34" charset="0"/>
                <a:ea typeface="Aptos" panose="020B0004020202020204" pitchFamily="34" charset="0"/>
                <a:cs typeface="Arial" panose="020B0604020202020204" pitchFamily="34" charset="0"/>
              </a:rPr>
              <a:t>3. </a:t>
            </a:r>
            <a:r>
              <a:rPr lang="en-US" sz="1800" b="1" kern="100" dirty="0">
                <a:effectLst/>
                <a:latin typeface="Alexandria"/>
                <a:ea typeface="Aptos" panose="020B0004020202020204" pitchFamily="34" charset="0"/>
                <a:cs typeface="Arial" panose="020B0604020202020204" pitchFamily="34" charset="0"/>
              </a:rPr>
              <a:t>Use the same plan:</a:t>
            </a:r>
            <a:r>
              <a:rPr lang="en-US" sz="1800" kern="100" dirty="0">
                <a:effectLst/>
                <a:latin typeface="Alexandria"/>
                <a:ea typeface="Aptos" panose="020B0004020202020204" pitchFamily="34" charset="0"/>
                <a:cs typeface="Arial" panose="020B0604020202020204" pitchFamily="34" charset="0"/>
              </a:rPr>
              <a:t> For each job, you should have a clear idea of what skills, knowledge, and experience are needed. This plan should guide everything from hiring to performance reviews.</a:t>
            </a:r>
          </a:p>
          <a:p>
            <a:pPr marR="0" lvl="0">
              <a:lnSpc>
                <a:spcPct val="115000"/>
              </a:lnSpc>
              <a:spcBef>
                <a:spcPts val="0"/>
              </a:spcBef>
              <a:spcAft>
                <a:spcPts val="800"/>
              </a:spcAft>
              <a:tabLst>
                <a:tab pos="457200" algn="l"/>
              </a:tabLst>
            </a:pPr>
            <a:r>
              <a:rPr lang="en-US" sz="1800" b="1" kern="100" dirty="0">
                <a:effectLst/>
                <a:latin typeface="Alexandria"/>
                <a:ea typeface="Aptos" panose="020B0004020202020204" pitchFamily="34" charset="0"/>
                <a:cs typeface="Arial" panose="020B0604020202020204" pitchFamily="34" charset="0"/>
              </a:rPr>
              <a:t>4. Treat people differently:</a:t>
            </a:r>
            <a:r>
              <a:rPr lang="en-US" sz="1800" kern="100" dirty="0">
                <a:effectLst/>
                <a:latin typeface="Alexandria"/>
                <a:ea typeface="Aptos" panose="020B0004020202020204" pitchFamily="34" charset="0"/>
                <a:cs typeface="Arial" panose="020B0604020202020204" pitchFamily="34" charset="0"/>
              </a:rPr>
              <a:t> Not everyone is the same. Some employees are more important to your company's success than others. Talent management helps you identify these key people and give them extra attention and support.</a:t>
            </a:r>
          </a:p>
          <a:p>
            <a:pPr marR="0" lvl="0">
              <a:lnSpc>
                <a:spcPct val="115000"/>
              </a:lnSpc>
              <a:spcBef>
                <a:spcPts val="0"/>
              </a:spcBef>
              <a:spcAft>
                <a:spcPts val="800"/>
              </a:spcAft>
              <a:tabLst>
                <a:tab pos="457200" algn="l"/>
              </a:tabLst>
            </a:pPr>
            <a:r>
              <a:rPr lang="en-US" sz="1800" b="1" kern="100" dirty="0">
                <a:effectLst/>
                <a:latin typeface="Alexandria"/>
                <a:ea typeface="Aptos" panose="020B0004020202020204" pitchFamily="34" charset="0"/>
                <a:cs typeface="Arial" panose="020B0604020202020204" pitchFamily="34" charset="0"/>
              </a:rPr>
              <a:t>5. Make it all work together:</a:t>
            </a:r>
            <a:r>
              <a:rPr lang="en-US" sz="1800" kern="100" dirty="0">
                <a:effectLst/>
                <a:latin typeface="Alexandria"/>
                <a:ea typeface="Aptos" panose="020B0004020202020204" pitchFamily="34" charset="0"/>
                <a:cs typeface="Arial" panose="020B0604020202020204" pitchFamily="34" charset="0"/>
              </a:rPr>
              <a:t> All the different HR activities should work together smoothly. For example, if you hire someone based on their skills, you should provide training to help them develop those skills further.</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84380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8">
            <a:extLst>
              <a:ext uri="{FF2B5EF4-FFF2-40B4-BE49-F238E27FC236}">
                <a16:creationId xmlns:a16="http://schemas.microsoft.com/office/drawing/2014/main" id="{8FD0BBEF-6B88-4249-78D2-8716326B50E8}"/>
              </a:ext>
            </a:extLst>
          </p:cNvPr>
          <p:cNvGrpSpPr>
            <a:grpSpLocks/>
          </p:cNvGrpSpPr>
          <p:nvPr/>
        </p:nvGrpSpPr>
        <p:grpSpPr bwMode="auto">
          <a:xfrm>
            <a:off x="1644536" y="2200904"/>
            <a:ext cx="8226425" cy="4065588"/>
            <a:chOff x="283" y="818"/>
            <a:chExt cx="5182" cy="2561"/>
          </a:xfrm>
        </p:grpSpPr>
        <p:sp>
          <p:nvSpPr>
            <p:cNvPr id="7" name="AutoShape 10" descr="redfill01">
              <a:extLst>
                <a:ext uri="{FF2B5EF4-FFF2-40B4-BE49-F238E27FC236}">
                  <a16:creationId xmlns:a16="http://schemas.microsoft.com/office/drawing/2014/main" id="{A6DACAD1-8B88-3900-133B-717163BF7555}"/>
                </a:ext>
              </a:extLst>
            </p:cNvPr>
            <p:cNvSpPr>
              <a:spLocks noChangeArrowheads="1"/>
            </p:cNvSpPr>
            <p:nvPr/>
          </p:nvSpPr>
          <p:spPr bwMode="auto">
            <a:xfrm>
              <a:off x="2308" y="818"/>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analysis</a:t>
              </a:r>
            </a:p>
          </p:txBody>
        </p:sp>
        <p:sp>
          <p:nvSpPr>
            <p:cNvPr id="9" name="AutoShape 13" descr="purplefill01">
              <a:extLst>
                <a:ext uri="{FF2B5EF4-FFF2-40B4-BE49-F238E27FC236}">
                  <a16:creationId xmlns:a16="http://schemas.microsoft.com/office/drawing/2014/main" id="{0D8E729A-A515-F8DB-838A-53A288FFEE10}"/>
                </a:ext>
              </a:extLst>
            </p:cNvPr>
            <p:cNvSpPr>
              <a:spLocks noChangeArrowheads="1"/>
            </p:cNvSpPr>
            <p:nvPr/>
          </p:nvSpPr>
          <p:spPr bwMode="auto">
            <a:xfrm>
              <a:off x="2308" y="1580"/>
              <a:ext cx="1146" cy="530"/>
            </a:xfrm>
            <a:prstGeom prst="roundRect">
              <a:avLst>
                <a:gd name="adj" fmla="val 16667"/>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description</a:t>
              </a:r>
              <a:br>
                <a:rPr lang="en-US" altLang="en-US" sz="1600">
                  <a:latin typeface="Franklin Gothic Medium" panose="020B0603020102020204" pitchFamily="34" charset="0"/>
                </a:rPr>
              </a:br>
              <a:r>
                <a:rPr lang="en-US" altLang="en-US" sz="1600">
                  <a:latin typeface="Franklin Gothic Medium" panose="020B0603020102020204" pitchFamily="34" charset="0"/>
                </a:rPr>
                <a:t>and specification</a:t>
              </a:r>
            </a:p>
          </p:txBody>
        </p:sp>
        <p:sp>
          <p:nvSpPr>
            <p:cNvPr id="11" name="AutoShape 14" descr="greenfill01">
              <a:extLst>
                <a:ext uri="{FF2B5EF4-FFF2-40B4-BE49-F238E27FC236}">
                  <a16:creationId xmlns:a16="http://schemas.microsoft.com/office/drawing/2014/main" id="{034F5DC7-CEB8-BEA1-9C34-BBFE73EAFE75}"/>
                </a:ext>
              </a:extLst>
            </p:cNvPr>
            <p:cNvSpPr>
              <a:spLocks noChangeArrowheads="1"/>
            </p:cNvSpPr>
            <p:nvPr/>
          </p:nvSpPr>
          <p:spPr bwMode="auto">
            <a:xfrm>
              <a:off x="283" y="2557"/>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Recruiting </a:t>
              </a:r>
              <a:br>
                <a:rPr lang="en-US" altLang="en-US" sz="1600">
                  <a:latin typeface="Franklin Gothic Medium" panose="020B0603020102020204" pitchFamily="34" charset="0"/>
                </a:rPr>
              </a:br>
              <a:r>
                <a:rPr lang="en-US" altLang="en-US" sz="1600">
                  <a:latin typeface="Franklin Gothic Medium" panose="020B0603020102020204" pitchFamily="34" charset="0"/>
                </a:rPr>
                <a:t>and selection decisions</a:t>
              </a:r>
            </a:p>
          </p:txBody>
        </p:sp>
        <p:sp>
          <p:nvSpPr>
            <p:cNvPr id="12" name="AutoShape 14" descr="greenfill01">
              <a:extLst>
                <a:ext uri="{FF2B5EF4-FFF2-40B4-BE49-F238E27FC236}">
                  <a16:creationId xmlns:a16="http://schemas.microsoft.com/office/drawing/2014/main" id="{471F4474-D93E-C690-889D-A5ED2A57BF2B}"/>
                </a:ext>
              </a:extLst>
            </p:cNvPr>
            <p:cNvSpPr>
              <a:spLocks noChangeArrowheads="1"/>
            </p:cNvSpPr>
            <p:nvPr/>
          </p:nvSpPr>
          <p:spPr bwMode="auto">
            <a:xfrm>
              <a:off x="162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Performance appraisal</a:t>
              </a:r>
            </a:p>
          </p:txBody>
        </p:sp>
        <p:sp>
          <p:nvSpPr>
            <p:cNvPr id="13" name="AutoShape 14" descr="greenfill01">
              <a:extLst>
                <a:ext uri="{FF2B5EF4-FFF2-40B4-BE49-F238E27FC236}">
                  <a16:creationId xmlns:a16="http://schemas.microsoft.com/office/drawing/2014/main" id="{C95EE8DC-B451-5E1D-85DE-F081041692AD}"/>
                </a:ext>
              </a:extLst>
            </p:cNvPr>
            <p:cNvSpPr>
              <a:spLocks noChangeArrowheads="1"/>
            </p:cNvSpPr>
            <p:nvPr/>
          </p:nvSpPr>
          <p:spPr bwMode="auto">
            <a:xfrm>
              <a:off x="2974"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evaluation—wage and salary decisions (compensation)</a:t>
              </a:r>
            </a:p>
          </p:txBody>
        </p:sp>
        <p:sp>
          <p:nvSpPr>
            <p:cNvPr id="14" name="AutoShape 14" descr="greenfill01">
              <a:extLst>
                <a:ext uri="{FF2B5EF4-FFF2-40B4-BE49-F238E27FC236}">
                  <a16:creationId xmlns:a16="http://schemas.microsoft.com/office/drawing/2014/main" id="{935AEA37-C4AE-CC18-D456-45FE7B44FEEC}"/>
                </a:ext>
              </a:extLst>
            </p:cNvPr>
            <p:cNvSpPr>
              <a:spLocks noChangeArrowheads="1"/>
            </p:cNvSpPr>
            <p:nvPr/>
          </p:nvSpPr>
          <p:spPr bwMode="auto">
            <a:xfrm>
              <a:off x="431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 requirements</a:t>
              </a:r>
            </a:p>
          </p:txBody>
        </p:sp>
        <p:cxnSp>
          <p:nvCxnSpPr>
            <p:cNvPr id="15" name="Shape 25">
              <a:extLst>
                <a:ext uri="{FF2B5EF4-FFF2-40B4-BE49-F238E27FC236}">
                  <a16:creationId xmlns:a16="http://schemas.microsoft.com/office/drawing/2014/main" id="{D7C194F9-AA33-C94A-770D-45B4EC4618DA}"/>
                </a:ext>
              </a:extLst>
            </p:cNvPr>
            <p:cNvCxnSpPr>
              <a:cxnSpLocks noChangeShapeType="1"/>
              <a:stCxn id="9" idx="2"/>
              <a:endCxn id="11" idx="0"/>
            </p:cNvCxnSpPr>
            <p:nvPr/>
          </p:nvCxnSpPr>
          <p:spPr bwMode="auto">
            <a:xfrm rot="5400000">
              <a:off x="1645" y="1321"/>
              <a:ext cx="447" cy="2025"/>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6" name="Shape 25">
              <a:extLst>
                <a:ext uri="{FF2B5EF4-FFF2-40B4-BE49-F238E27FC236}">
                  <a16:creationId xmlns:a16="http://schemas.microsoft.com/office/drawing/2014/main" id="{390A0F9E-FC50-41A4-5E2E-F3243A7FA6D9}"/>
                </a:ext>
              </a:extLst>
            </p:cNvPr>
            <p:cNvCxnSpPr>
              <a:cxnSpLocks noChangeShapeType="1"/>
              <a:stCxn id="9" idx="2"/>
              <a:endCxn id="12" idx="0"/>
            </p:cNvCxnSpPr>
            <p:nvPr/>
          </p:nvCxnSpPr>
          <p:spPr bwMode="auto">
            <a:xfrm rot="5400000">
              <a:off x="2318" y="1994"/>
              <a:ext cx="448" cy="679"/>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7" name="Shape 25">
              <a:extLst>
                <a:ext uri="{FF2B5EF4-FFF2-40B4-BE49-F238E27FC236}">
                  <a16:creationId xmlns:a16="http://schemas.microsoft.com/office/drawing/2014/main" id="{0852512F-0D4C-CD8B-A097-21130FF38D22}"/>
                </a:ext>
              </a:extLst>
            </p:cNvPr>
            <p:cNvCxnSpPr>
              <a:cxnSpLocks noChangeShapeType="1"/>
              <a:stCxn id="9" idx="2"/>
              <a:endCxn id="14" idx="0"/>
            </p:cNvCxnSpPr>
            <p:nvPr/>
          </p:nvCxnSpPr>
          <p:spPr bwMode="auto">
            <a:xfrm rot="16200000" flipH="1">
              <a:off x="3663" y="1328"/>
              <a:ext cx="448" cy="2011"/>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8" name="Shape 25">
              <a:extLst>
                <a:ext uri="{FF2B5EF4-FFF2-40B4-BE49-F238E27FC236}">
                  <a16:creationId xmlns:a16="http://schemas.microsoft.com/office/drawing/2014/main" id="{8A26BFD8-889B-4EC0-5AD1-65A1A99819CB}"/>
                </a:ext>
              </a:extLst>
            </p:cNvPr>
            <p:cNvCxnSpPr>
              <a:cxnSpLocks noChangeShapeType="1"/>
              <a:stCxn id="9" idx="2"/>
              <a:endCxn id="13" idx="0"/>
            </p:cNvCxnSpPr>
            <p:nvPr/>
          </p:nvCxnSpPr>
          <p:spPr bwMode="auto">
            <a:xfrm rot="16200000" flipH="1">
              <a:off x="2990" y="2001"/>
              <a:ext cx="448" cy="666"/>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9" name="Straight Connector 37">
              <a:extLst>
                <a:ext uri="{FF2B5EF4-FFF2-40B4-BE49-F238E27FC236}">
                  <a16:creationId xmlns:a16="http://schemas.microsoft.com/office/drawing/2014/main" id="{D908739F-1EB5-990D-C28B-2762B0635979}"/>
                </a:ext>
              </a:extLst>
            </p:cNvPr>
            <p:cNvCxnSpPr>
              <a:cxnSpLocks noChangeShapeType="1"/>
              <a:stCxn id="9" idx="0"/>
              <a:endCxn id="7" idx="2"/>
            </p:cNvCxnSpPr>
            <p:nvPr/>
          </p:nvCxnSpPr>
          <p:spPr bwMode="auto">
            <a:xfrm rot="5400000" flipH="1" flipV="1">
              <a:off x="2765" y="1464"/>
              <a:ext cx="232" cy="0"/>
            </a:xfrm>
            <a:prstGeom prst="line">
              <a:avLst/>
            </a:prstGeom>
            <a:noFill/>
            <a:ln w="22225" algn="ctr">
              <a:solidFill>
                <a:schemeClr val="tx1"/>
              </a:solidFill>
              <a:round/>
              <a:headEnd/>
              <a:tailEnd/>
            </a:ln>
            <a:extLst>
              <a:ext uri="{909E8E84-426E-40DD-AFC4-6F175D3DCCD1}">
                <a14:hiddenFill xmlns:a14="http://schemas.microsoft.com/office/drawing/2010/main">
                  <a:noFill/>
                </a14:hiddenFill>
              </a:ext>
            </a:extLst>
          </p:spPr>
        </p:cxnSp>
      </p:grpSp>
      <p:pic>
        <p:nvPicPr>
          <p:cNvPr id="20" name="Graphic 21">
            <a:extLst>
              <a:ext uri="{FF2B5EF4-FFF2-40B4-BE49-F238E27FC236}">
                <a16:creationId xmlns:a16="http://schemas.microsoft.com/office/drawing/2014/main" id="{8100E9A7-88E7-DF36-7C64-BBC2D7AFCF3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698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4154984"/>
          </a:xfrm>
          <a:prstGeom prst="rect">
            <a:avLst/>
          </a:prstGeom>
          <a:noFill/>
        </p:spPr>
        <p:txBody>
          <a:bodyPr wrap="square" rtlCol="0">
            <a:spAutoFit/>
          </a:bodyPr>
          <a:lstStyle/>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Analysis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The procedure for determining the duties and skill requirements of a job and the kind of person who should be hired for it.</a:t>
            </a: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Description</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A list of a job’s duties, responsibilities, reporting relationships, working conditions, and supervisory responsibilities—one product of a job analysis.</a:t>
            </a: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Specifications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A list of a job’s “human requirements,” that is, the requisite education, skills, personality, and so on—another product of a job analysis.</a:t>
            </a:r>
            <a:endParaRPr lang="en-US" sz="2000" dirty="0">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303637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01620"/>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5201424"/>
          </a:xfrm>
          <a:prstGeom prst="rect">
            <a:avLst/>
          </a:prstGeom>
          <a:noFill/>
        </p:spPr>
        <p:txBody>
          <a:bodyPr wrap="square" rtlCol="0">
            <a:spAutoFit/>
          </a:bodyPr>
          <a:lstStyle/>
          <a:p>
            <a:pPr marL="566738" lvl="0" indent="-342900">
              <a:buFont typeface="Wingdings" panose="05000000000000000000" pitchFamily="2" charset="2"/>
              <a:buChar char="Ø"/>
            </a:pPr>
            <a:endParaRPr lang="en-US" sz="2000" b="1" dirty="0">
              <a:latin typeface="Alexandria"/>
            </a:endParaRPr>
          </a:p>
          <a:p>
            <a:pPr marL="566738" lvl="0" indent="-342900">
              <a:buFont typeface="Wingdings" panose="05000000000000000000" pitchFamily="2" charset="2"/>
              <a:buChar char="Ø"/>
            </a:pPr>
            <a:r>
              <a:rPr lang="en-US" sz="2000" b="1" dirty="0">
                <a:latin typeface="Alexandria"/>
              </a:rPr>
              <a:t>What does the job involve?</a:t>
            </a:r>
            <a:r>
              <a:rPr lang="en-US" sz="2000" dirty="0">
                <a:latin typeface="Alexandria"/>
              </a:rPr>
              <a:t> This includes the specific tasks, duties, and responsibilities of the job.</a:t>
            </a:r>
          </a:p>
          <a:p>
            <a:pPr marL="566738" lvl="0" indent="-342900">
              <a:buFont typeface="Wingdings" panose="05000000000000000000" pitchFamily="2" charset="2"/>
              <a:buChar char="Ø"/>
            </a:pPr>
            <a:r>
              <a:rPr lang="en-US" sz="2000" b="1" dirty="0">
                <a:latin typeface="Alexandria"/>
              </a:rPr>
              <a:t>What kind of person do you need?</a:t>
            </a:r>
            <a:r>
              <a:rPr lang="en-US" sz="2000" dirty="0">
                <a:latin typeface="Alexandria"/>
              </a:rPr>
              <a:t> This includes the skills, knowledge, experience, and personal qualities that are necessary for the job.</a:t>
            </a:r>
          </a:p>
          <a:p>
            <a:pPr marL="566738" lvl="0" indent="-342900">
              <a:buFont typeface="Wingdings" panose="05000000000000000000" pitchFamily="2" charset="2"/>
              <a:buChar char="Ø"/>
            </a:pPr>
            <a:r>
              <a:rPr lang="en-US" sz="2000" b="1" dirty="0">
                <a:latin typeface="Alexandria"/>
              </a:rPr>
              <a:t>How is the job done?</a:t>
            </a:r>
            <a:r>
              <a:rPr lang="en-US" sz="2000" dirty="0">
                <a:latin typeface="Alexandria"/>
              </a:rPr>
              <a:t> This includes the tools, equipment, and resources used in the job.</a:t>
            </a:r>
          </a:p>
          <a:p>
            <a:pPr marL="566738" lvl="0" indent="-342900">
              <a:buFont typeface="Wingdings" panose="05000000000000000000" pitchFamily="2" charset="2"/>
              <a:buChar char="Ø"/>
            </a:pPr>
            <a:r>
              <a:rPr lang="en-US" sz="2000" b="1" dirty="0">
                <a:latin typeface="Alexandria"/>
              </a:rPr>
              <a:t>What are the performance expectations?</a:t>
            </a:r>
            <a:r>
              <a:rPr lang="en-US" sz="2000" dirty="0">
                <a:latin typeface="Alexandria"/>
              </a:rPr>
              <a:t> This includes the standards of quality and quantity that are expected of the person in the job.</a:t>
            </a:r>
          </a:p>
          <a:p>
            <a:pPr marL="566738" lvl="0" indent="-342900">
              <a:buFont typeface="Wingdings" panose="05000000000000000000" pitchFamily="2" charset="2"/>
              <a:buChar char="Ø"/>
            </a:pPr>
            <a:r>
              <a:rPr lang="en-US" sz="2000" b="1" dirty="0">
                <a:latin typeface="Alexandria"/>
              </a:rPr>
              <a:t>What is the work environment like?</a:t>
            </a:r>
            <a:r>
              <a:rPr lang="en-US" sz="2000" dirty="0">
                <a:latin typeface="Alexandria"/>
              </a:rPr>
              <a:t> This includes factors like working conditions, hours, and the number of people the employee will interact with.</a:t>
            </a:r>
          </a:p>
          <a:p>
            <a:pPr marL="566738" marR="0" lvl="0" indent="-342900" algn="l" defTabSz="914400" rtl="0" eaLnBrk="1" fontAlgn="base" latinLnBrk="0" hangingPunct="1">
              <a:lnSpc>
                <a:spcPct val="100000"/>
              </a:lnSpc>
              <a:spcBef>
                <a:spcPct val="20000"/>
              </a:spcBef>
              <a:spcAft>
                <a:spcPct val="0"/>
              </a:spcAft>
              <a:buClr>
                <a:srgbClr val="666699"/>
              </a:buClr>
              <a:buSzTx/>
              <a:buFont typeface="Wingdings" panose="05000000000000000000" pitchFamily="2" charset="2"/>
              <a:buChar char="Ø"/>
              <a:tabLst/>
              <a:defRPr/>
            </a:pPr>
            <a:endPar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endParaRPr>
          </a:p>
          <a:p>
            <a:pPr marL="566738" marR="0" lvl="0" indent="-342900" algn="l" defTabSz="914400" rtl="0" eaLnBrk="1" fontAlgn="base" latinLnBrk="0" hangingPunct="1">
              <a:lnSpc>
                <a:spcPct val="100000"/>
              </a:lnSpc>
              <a:spcBef>
                <a:spcPct val="20000"/>
              </a:spcBef>
              <a:spcAft>
                <a:spcPct val="0"/>
              </a:spcAft>
              <a:buClr>
                <a:srgbClr val="666699"/>
              </a:buClr>
              <a:buSzTx/>
              <a:buFont typeface="Wingdings" panose="05000000000000000000" pitchFamily="2" charset="2"/>
              <a:buChar char="Ø"/>
              <a:tabLst/>
              <a:defRPr/>
            </a:pPr>
            <a:endParaRPr lang="en-US" sz="2000" dirty="0">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3040857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Job Analysis Is Important?</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3564053"/>
          </a:xfrm>
          <a:prstGeom prst="rect">
            <a:avLst/>
          </a:prstGeom>
          <a:noFill/>
        </p:spPr>
        <p:txBody>
          <a:bodyPr wrap="square" rtlCol="0">
            <a:spAutoFit/>
          </a:bodyPr>
          <a:lstStyle/>
          <a:p>
            <a:pPr marL="0" marR="0">
              <a:lnSpc>
                <a:spcPct val="115000"/>
              </a:lnSpc>
              <a:spcBef>
                <a:spcPts val="0"/>
              </a:spcBef>
              <a:spcAft>
                <a:spcPts val="800"/>
              </a:spcAft>
            </a:pPr>
            <a:r>
              <a:rPr lang="en-US" sz="1800" b="1" kern="100" dirty="0">
                <a:effectLst/>
                <a:latin typeface="Alexandria"/>
                <a:ea typeface="Aptos" panose="020B0004020202020204" pitchFamily="34" charset="0"/>
                <a:cs typeface="Arial" panose="020B0604020202020204" pitchFamily="34" charset="0"/>
              </a:rPr>
              <a:t>Why is job analysis important?</a:t>
            </a:r>
            <a:endParaRPr lang="en-US" sz="1800" kern="100" dirty="0">
              <a:effectLst/>
              <a:latin typeface="Alexandria"/>
              <a:ea typeface="Aptos" panose="020B0004020202020204" pitchFamily="34" charset="0"/>
              <a:cs typeface="Arial" panose="020B0604020202020204" pitchFamily="34" charset="0"/>
            </a:endParaRPr>
          </a:p>
          <a:p>
            <a:pPr marL="0" marR="0">
              <a:lnSpc>
                <a:spcPct val="115000"/>
              </a:lnSpc>
              <a:spcBef>
                <a:spcPts val="0"/>
              </a:spcBef>
              <a:spcAft>
                <a:spcPts val="800"/>
              </a:spcAft>
            </a:pPr>
            <a:r>
              <a:rPr lang="en-US" sz="1800" kern="100" dirty="0">
                <a:effectLst/>
                <a:latin typeface="Alexandria"/>
                <a:ea typeface="Aptos" panose="020B0004020202020204" pitchFamily="34" charset="0"/>
                <a:cs typeface="Arial" panose="020B0604020202020204" pitchFamily="34" charset="0"/>
              </a:rPr>
              <a:t>Job analysis is the foundation for many HR activities, including:</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Recruiting:</a:t>
            </a:r>
            <a:r>
              <a:rPr lang="en-US" sz="1800" kern="100" dirty="0">
                <a:effectLst/>
                <a:latin typeface="Alexandria"/>
                <a:ea typeface="Aptos" panose="020B0004020202020204" pitchFamily="34" charset="0"/>
                <a:cs typeface="Arial" panose="020B0604020202020204" pitchFamily="34" charset="0"/>
              </a:rPr>
              <a:t> Knowing what the job entails helps you find the right people to apply.</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Selection:</a:t>
            </a:r>
            <a:r>
              <a:rPr lang="en-US" sz="1800" kern="100" dirty="0">
                <a:effectLst/>
                <a:latin typeface="Alexandria"/>
                <a:ea typeface="Aptos" panose="020B0004020202020204" pitchFamily="34" charset="0"/>
                <a:cs typeface="Arial" panose="020B0604020202020204" pitchFamily="34" charset="0"/>
              </a:rPr>
              <a:t> Understanding the job requirements helps you choose the best candidate from among the applicants.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Training:</a:t>
            </a:r>
            <a:r>
              <a:rPr lang="en-US" sz="1800" kern="100" dirty="0">
                <a:effectLst/>
                <a:latin typeface="Alexandria"/>
                <a:ea typeface="Aptos" panose="020B0004020202020204" pitchFamily="34" charset="0"/>
                <a:cs typeface="Arial" panose="020B0604020202020204" pitchFamily="34" charset="0"/>
              </a:rPr>
              <a:t> Job analysis identifies the training needs of employees.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Performance evaluation:</a:t>
            </a:r>
            <a:r>
              <a:rPr lang="en-US" sz="1800" kern="100" dirty="0">
                <a:effectLst/>
                <a:latin typeface="Alexandria"/>
                <a:ea typeface="Aptos" panose="020B0004020202020204" pitchFamily="34" charset="0"/>
                <a:cs typeface="Arial" panose="020B0604020202020204" pitchFamily="34" charset="0"/>
              </a:rPr>
              <a:t> Knowing the job expectations helps you assess how well employees are performing.</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189895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Steps in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3">
            <a:extLst>
              <a:ext uri="{FF2B5EF4-FFF2-40B4-BE49-F238E27FC236}">
                <a16:creationId xmlns:a16="http://schemas.microsoft.com/office/drawing/2014/main" id="{2251E016-AEED-743E-57A3-791FC4C3888D}"/>
              </a:ext>
            </a:extLst>
          </p:cNvPr>
          <p:cNvGrpSpPr>
            <a:grpSpLocks/>
          </p:cNvGrpSpPr>
          <p:nvPr/>
        </p:nvGrpSpPr>
        <p:grpSpPr bwMode="auto">
          <a:xfrm>
            <a:off x="1493838" y="2279981"/>
            <a:ext cx="966787" cy="1044575"/>
            <a:chOff x="576" y="1008"/>
            <a:chExt cx="403" cy="658"/>
          </a:xfrm>
        </p:grpSpPr>
        <p:sp>
          <p:nvSpPr>
            <p:cNvPr id="7" name="Freeform 4">
              <a:extLst>
                <a:ext uri="{FF2B5EF4-FFF2-40B4-BE49-F238E27FC236}">
                  <a16:creationId xmlns:a16="http://schemas.microsoft.com/office/drawing/2014/main" id="{7A7474BC-3455-405D-3839-5E0BCE177C59}"/>
                </a:ext>
              </a:extLst>
            </p:cNvPr>
            <p:cNvSpPr>
              <a:spLocks/>
            </p:cNvSpPr>
            <p:nvPr/>
          </p:nvSpPr>
          <p:spPr bwMode="blackWhite">
            <a:xfrm>
              <a:off x="576" y="1008"/>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9" name="Oval 5" descr="bluefill01">
              <a:extLst>
                <a:ext uri="{FF2B5EF4-FFF2-40B4-BE49-F238E27FC236}">
                  <a16:creationId xmlns:a16="http://schemas.microsoft.com/office/drawing/2014/main" id="{3F461F50-1AF0-F790-C73C-A06D117F48DE}"/>
                </a:ext>
              </a:extLst>
            </p:cNvPr>
            <p:cNvSpPr>
              <a:spLocks noChangeArrowheads="1"/>
            </p:cNvSpPr>
            <p:nvPr/>
          </p:nvSpPr>
          <p:spPr bwMode="auto">
            <a:xfrm>
              <a:off x="634" y="1494"/>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1</a:t>
              </a:r>
            </a:p>
          </p:txBody>
        </p:sp>
      </p:grpSp>
      <p:grpSp>
        <p:nvGrpSpPr>
          <p:cNvPr id="11" name="Group 6">
            <a:extLst>
              <a:ext uri="{FF2B5EF4-FFF2-40B4-BE49-F238E27FC236}">
                <a16:creationId xmlns:a16="http://schemas.microsoft.com/office/drawing/2014/main" id="{EFF06068-42BA-D380-73B7-9633A5B90B9F}"/>
              </a:ext>
            </a:extLst>
          </p:cNvPr>
          <p:cNvGrpSpPr>
            <a:grpSpLocks/>
          </p:cNvGrpSpPr>
          <p:nvPr/>
        </p:nvGrpSpPr>
        <p:grpSpPr bwMode="auto">
          <a:xfrm>
            <a:off x="1493838" y="2883231"/>
            <a:ext cx="966787" cy="1044575"/>
            <a:chOff x="581" y="1757"/>
            <a:chExt cx="403" cy="658"/>
          </a:xfrm>
        </p:grpSpPr>
        <p:sp>
          <p:nvSpPr>
            <p:cNvPr id="12" name="Freeform 7">
              <a:extLst>
                <a:ext uri="{FF2B5EF4-FFF2-40B4-BE49-F238E27FC236}">
                  <a16:creationId xmlns:a16="http://schemas.microsoft.com/office/drawing/2014/main" id="{28647BAA-34C4-AA75-54B1-84AB2621598D}"/>
                </a:ext>
              </a:extLst>
            </p:cNvPr>
            <p:cNvSpPr>
              <a:spLocks/>
            </p:cNvSpPr>
            <p:nvPr/>
          </p:nvSpPr>
          <p:spPr bwMode="blackWhite">
            <a:xfrm>
              <a:off x="581" y="1757"/>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3" name="Oval 8" descr="bluefill01">
              <a:extLst>
                <a:ext uri="{FF2B5EF4-FFF2-40B4-BE49-F238E27FC236}">
                  <a16:creationId xmlns:a16="http://schemas.microsoft.com/office/drawing/2014/main" id="{10E788EF-1DC7-F878-A6F5-B5DADF7E22C9}"/>
                </a:ext>
              </a:extLst>
            </p:cNvPr>
            <p:cNvSpPr>
              <a:spLocks noChangeArrowheads="1"/>
            </p:cNvSpPr>
            <p:nvPr/>
          </p:nvSpPr>
          <p:spPr bwMode="auto">
            <a:xfrm>
              <a:off x="639" y="2243"/>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2</a:t>
              </a:r>
            </a:p>
          </p:txBody>
        </p:sp>
      </p:grpSp>
      <p:grpSp>
        <p:nvGrpSpPr>
          <p:cNvPr id="14" name="Group 9">
            <a:extLst>
              <a:ext uri="{FF2B5EF4-FFF2-40B4-BE49-F238E27FC236}">
                <a16:creationId xmlns:a16="http://schemas.microsoft.com/office/drawing/2014/main" id="{3ECD6B90-B696-9D43-97D4-CBE11370FA29}"/>
              </a:ext>
            </a:extLst>
          </p:cNvPr>
          <p:cNvGrpSpPr>
            <a:grpSpLocks/>
          </p:cNvGrpSpPr>
          <p:nvPr/>
        </p:nvGrpSpPr>
        <p:grpSpPr bwMode="auto">
          <a:xfrm>
            <a:off x="1493838" y="2794331"/>
            <a:ext cx="966787" cy="1725613"/>
            <a:chOff x="581" y="2045"/>
            <a:chExt cx="403" cy="1037"/>
          </a:xfrm>
        </p:grpSpPr>
        <p:sp>
          <p:nvSpPr>
            <p:cNvPr id="15" name="Freeform 10">
              <a:extLst>
                <a:ext uri="{FF2B5EF4-FFF2-40B4-BE49-F238E27FC236}">
                  <a16:creationId xmlns:a16="http://schemas.microsoft.com/office/drawing/2014/main" id="{6556B2E7-DDCC-C857-DA5E-49726F2A6F00}"/>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6" name="Oval 11" descr="bluefill01">
              <a:extLst>
                <a:ext uri="{FF2B5EF4-FFF2-40B4-BE49-F238E27FC236}">
                  <a16:creationId xmlns:a16="http://schemas.microsoft.com/office/drawing/2014/main" id="{8E7CBCF7-2166-EF45-7712-3C7FD41D398C}"/>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3</a:t>
              </a:r>
            </a:p>
          </p:txBody>
        </p:sp>
      </p:grpSp>
      <p:grpSp>
        <p:nvGrpSpPr>
          <p:cNvPr id="17" name="Group 12">
            <a:extLst>
              <a:ext uri="{FF2B5EF4-FFF2-40B4-BE49-F238E27FC236}">
                <a16:creationId xmlns:a16="http://schemas.microsoft.com/office/drawing/2014/main" id="{25A8EA99-1582-C6A6-361D-1AF8C1477403}"/>
              </a:ext>
            </a:extLst>
          </p:cNvPr>
          <p:cNvGrpSpPr>
            <a:grpSpLocks/>
          </p:cNvGrpSpPr>
          <p:nvPr/>
        </p:nvGrpSpPr>
        <p:grpSpPr bwMode="auto">
          <a:xfrm>
            <a:off x="1493838" y="3386469"/>
            <a:ext cx="966787" cy="1725612"/>
            <a:chOff x="581" y="2045"/>
            <a:chExt cx="403" cy="1037"/>
          </a:xfrm>
        </p:grpSpPr>
        <p:sp>
          <p:nvSpPr>
            <p:cNvPr id="18" name="Freeform 13">
              <a:extLst>
                <a:ext uri="{FF2B5EF4-FFF2-40B4-BE49-F238E27FC236}">
                  <a16:creationId xmlns:a16="http://schemas.microsoft.com/office/drawing/2014/main" id="{50153F84-12CB-02EC-D810-C9A14A8B2FC8}"/>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9" name="Oval 14" descr="bluefill01">
              <a:extLst>
                <a:ext uri="{FF2B5EF4-FFF2-40B4-BE49-F238E27FC236}">
                  <a16:creationId xmlns:a16="http://schemas.microsoft.com/office/drawing/2014/main" id="{85CB9DE4-4CD1-E704-7F21-98B3A0D1A733}"/>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4</a:t>
              </a:r>
            </a:p>
          </p:txBody>
        </p:sp>
      </p:grpSp>
      <p:grpSp>
        <p:nvGrpSpPr>
          <p:cNvPr id="20" name="Group 15">
            <a:extLst>
              <a:ext uri="{FF2B5EF4-FFF2-40B4-BE49-F238E27FC236}">
                <a16:creationId xmlns:a16="http://schemas.microsoft.com/office/drawing/2014/main" id="{70E73601-9583-00D8-8F43-DCDA729BC7A6}"/>
              </a:ext>
            </a:extLst>
          </p:cNvPr>
          <p:cNvGrpSpPr>
            <a:grpSpLocks/>
          </p:cNvGrpSpPr>
          <p:nvPr/>
        </p:nvGrpSpPr>
        <p:grpSpPr bwMode="auto">
          <a:xfrm>
            <a:off x="1493838" y="3978606"/>
            <a:ext cx="966787" cy="1725613"/>
            <a:chOff x="581" y="2045"/>
            <a:chExt cx="403" cy="1037"/>
          </a:xfrm>
        </p:grpSpPr>
        <p:sp>
          <p:nvSpPr>
            <p:cNvPr id="21" name="Freeform 16">
              <a:extLst>
                <a:ext uri="{FF2B5EF4-FFF2-40B4-BE49-F238E27FC236}">
                  <a16:creationId xmlns:a16="http://schemas.microsoft.com/office/drawing/2014/main" id="{A658ABEE-3E65-8E54-FCFC-FFA70E0538B9}"/>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22" name="Oval 17" descr="bluefill01">
              <a:extLst>
                <a:ext uri="{FF2B5EF4-FFF2-40B4-BE49-F238E27FC236}">
                  <a16:creationId xmlns:a16="http://schemas.microsoft.com/office/drawing/2014/main" id="{0193E494-63EE-2793-11B4-98C65EBB111C}"/>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5</a:t>
              </a:r>
            </a:p>
          </p:txBody>
        </p:sp>
      </p:grpSp>
      <p:sp>
        <p:nvSpPr>
          <p:cNvPr id="23" name="AutoShape 18" descr="bluefill01">
            <a:extLst>
              <a:ext uri="{FF2B5EF4-FFF2-40B4-BE49-F238E27FC236}">
                <a16:creationId xmlns:a16="http://schemas.microsoft.com/office/drawing/2014/main" id="{3238F208-392B-BEBB-E8D0-E87F1E438D2E}"/>
              </a:ext>
            </a:extLst>
          </p:cNvPr>
          <p:cNvSpPr>
            <a:spLocks noChangeArrowheads="1"/>
          </p:cNvSpPr>
          <p:nvPr/>
        </p:nvSpPr>
        <p:spPr bwMode="auto">
          <a:xfrm>
            <a:off x="1098550" y="2059319"/>
            <a:ext cx="4387850" cy="498475"/>
          </a:xfrm>
          <a:prstGeom prst="roundRect">
            <a:avLst>
              <a:gd name="adj" fmla="val 16667"/>
            </a:avLst>
          </a:prstGeom>
          <a:blipFill dpi="0" rotWithShape="1">
            <a:blip r:embed="rId2"/>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fontAlgn="base" hangingPunct="1">
              <a:spcBef>
                <a:spcPct val="0"/>
              </a:spcBef>
              <a:spcAft>
                <a:spcPct val="0"/>
              </a:spcAft>
            </a:pPr>
            <a:r>
              <a:rPr lang="en-US" altLang="en-US" sz="2400">
                <a:solidFill>
                  <a:srgbClr val="000000"/>
                </a:solidFill>
                <a:latin typeface="Alexandria"/>
              </a:rPr>
              <a:t>Steps in doing a job analysis:</a:t>
            </a:r>
          </a:p>
        </p:txBody>
      </p:sp>
      <p:sp>
        <p:nvSpPr>
          <p:cNvPr id="24" name="Rectangle 19">
            <a:extLst>
              <a:ext uri="{FF2B5EF4-FFF2-40B4-BE49-F238E27FC236}">
                <a16:creationId xmlns:a16="http://schemas.microsoft.com/office/drawing/2014/main" id="{6EECF336-E212-5973-7C59-9CCAFF19EB09}"/>
              </a:ext>
            </a:extLst>
          </p:cNvPr>
          <p:cNvSpPr>
            <a:spLocks noChangeArrowheads="1"/>
          </p:cNvSpPr>
          <p:nvPr/>
        </p:nvSpPr>
        <p:spPr bwMode="blackWhite">
          <a:xfrm>
            <a:off x="2478088" y="3562681"/>
            <a:ext cx="5111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Review relevant background information.</a:t>
            </a:r>
          </a:p>
        </p:txBody>
      </p:sp>
      <p:sp>
        <p:nvSpPr>
          <p:cNvPr id="26" name="Rectangle 20">
            <a:extLst>
              <a:ext uri="{FF2B5EF4-FFF2-40B4-BE49-F238E27FC236}">
                <a16:creationId xmlns:a16="http://schemas.microsoft.com/office/drawing/2014/main" id="{41EB2585-77D3-6AA7-4FED-A58C102C261C}"/>
              </a:ext>
            </a:extLst>
          </p:cNvPr>
          <p:cNvSpPr>
            <a:spLocks noChangeArrowheads="1"/>
          </p:cNvSpPr>
          <p:nvPr/>
        </p:nvSpPr>
        <p:spPr bwMode="blackWhite">
          <a:xfrm>
            <a:off x="2478088" y="2991181"/>
            <a:ext cx="51117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Alexandria"/>
              </a:rPr>
              <a:t>Decide how you’ll use the information.</a:t>
            </a:r>
          </a:p>
        </p:txBody>
      </p:sp>
      <p:sp>
        <p:nvSpPr>
          <p:cNvPr id="27" name="Rectangle 21">
            <a:extLst>
              <a:ext uri="{FF2B5EF4-FFF2-40B4-BE49-F238E27FC236}">
                <a16:creationId xmlns:a16="http://schemas.microsoft.com/office/drawing/2014/main" id="{8DDADFE9-21BB-2A83-EB7D-8E26E2313FEC}"/>
              </a:ext>
            </a:extLst>
          </p:cNvPr>
          <p:cNvSpPr>
            <a:spLocks noChangeArrowheads="1"/>
          </p:cNvSpPr>
          <p:nvPr/>
        </p:nvSpPr>
        <p:spPr bwMode="blackWhite">
          <a:xfrm>
            <a:off x="2478088" y="4165931"/>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Select representative positions.</a:t>
            </a:r>
          </a:p>
        </p:txBody>
      </p:sp>
      <p:sp>
        <p:nvSpPr>
          <p:cNvPr id="28" name="Rectangle 22">
            <a:extLst>
              <a:ext uri="{FF2B5EF4-FFF2-40B4-BE49-F238E27FC236}">
                <a16:creationId xmlns:a16="http://schemas.microsoft.com/office/drawing/2014/main" id="{ACD01F20-E929-37FD-2C0E-917941CB3DA1}"/>
              </a:ext>
            </a:extLst>
          </p:cNvPr>
          <p:cNvSpPr>
            <a:spLocks noChangeArrowheads="1"/>
          </p:cNvSpPr>
          <p:nvPr/>
        </p:nvSpPr>
        <p:spPr bwMode="blackWhite">
          <a:xfrm>
            <a:off x="2473325" y="4754894"/>
            <a:ext cx="51117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Alexandria"/>
              </a:rPr>
              <a:t>Actually analyze the job.</a:t>
            </a:r>
          </a:p>
        </p:txBody>
      </p:sp>
      <p:sp>
        <p:nvSpPr>
          <p:cNvPr id="29" name="Rectangle 23">
            <a:extLst>
              <a:ext uri="{FF2B5EF4-FFF2-40B4-BE49-F238E27FC236}">
                <a16:creationId xmlns:a16="http://schemas.microsoft.com/office/drawing/2014/main" id="{3AD36AA8-980C-BF22-BB5F-3836631CC23C}"/>
              </a:ext>
            </a:extLst>
          </p:cNvPr>
          <p:cNvSpPr>
            <a:spLocks noChangeArrowheads="1"/>
          </p:cNvSpPr>
          <p:nvPr/>
        </p:nvSpPr>
        <p:spPr bwMode="blackWhite">
          <a:xfrm>
            <a:off x="2470150" y="5331156"/>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Verify the job analysis information.</a:t>
            </a:r>
          </a:p>
        </p:txBody>
      </p:sp>
      <p:grpSp>
        <p:nvGrpSpPr>
          <p:cNvPr id="30" name="Group 24">
            <a:extLst>
              <a:ext uri="{FF2B5EF4-FFF2-40B4-BE49-F238E27FC236}">
                <a16:creationId xmlns:a16="http://schemas.microsoft.com/office/drawing/2014/main" id="{85CF22F9-BBA4-E627-EB0B-661B58F44BEC}"/>
              </a:ext>
            </a:extLst>
          </p:cNvPr>
          <p:cNvGrpSpPr>
            <a:grpSpLocks/>
          </p:cNvGrpSpPr>
          <p:nvPr/>
        </p:nvGrpSpPr>
        <p:grpSpPr bwMode="auto">
          <a:xfrm>
            <a:off x="1493838" y="4545344"/>
            <a:ext cx="966787" cy="1725612"/>
            <a:chOff x="581" y="2045"/>
            <a:chExt cx="403" cy="1037"/>
          </a:xfrm>
        </p:grpSpPr>
        <p:sp>
          <p:nvSpPr>
            <p:cNvPr id="31" name="Freeform 25">
              <a:extLst>
                <a:ext uri="{FF2B5EF4-FFF2-40B4-BE49-F238E27FC236}">
                  <a16:creationId xmlns:a16="http://schemas.microsoft.com/office/drawing/2014/main" id="{FE2449AA-B700-B598-901B-5399DEED9F63}"/>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32" name="Oval 26" descr="bluefill01">
              <a:extLst>
                <a:ext uri="{FF2B5EF4-FFF2-40B4-BE49-F238E27FC236}">
                  <a16:creationId xmlns:a16="http://schemas.microsoft.com/office/drawing/2014/main" id="{AADFF59F-D3FC-0C1D-CEFC-1E8CCC668722}"/>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6</a:t>
              </a:r>
            </a:p>
          </p:txBody>
        </p:sp>
      </p:grpSp>
      <p:sp>
        <p:nvSpPr>
          <p:cNvPr id="33" name="Rectangle 27">
            <a:extLst>
              <a:ext uri="{FF2B5EF4-FFF2-40B4-BE49-F238E27FC236}">
                <a16:creationId xmlns:a16="http://schemas.microsoft.com/office/drawing/2014/main" id="{2BEB6C05-00D5-39AE-0D8D-C4AD3052E062}"/>
              </a:ext>
            </a:extLst>
          </p:cNvPr>
          <p:cNvSpPr>
            <a:spLocks noChangeArrowheads="1"/>
          </p:cNvSpPr>
          <p:nvPr/>
        </p:nvSpPr>
        <p:spPr bwMode="blackWhite">
          <a:xfrm>
            <a:off x="2468563" y="5883438"/>
            <a:ext cx="6007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latin typeface="Alexandria"/>
              </a:rPr>
              <a:t>Develop a job description and job specification.</a:t>
            </a:r>
          </a:p>
        </p:txBody>
      </p:sp>
      <p:pic>
        <p:nvPicPr>
          <p:cNvPr id="34" name="Graphic 21">
            <a:extLst>
              <a:ext uri="{FF2B5EF4-FFF2-40B4-BE49-F238E27FC236}">
                <a16:creationId xmlns:a16="http://schemas.microsoft.com/office/drawing/2014/main" id="{34C81EB3-0467-0783-48E2-A6E9F44F6E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0659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1000"/>
                                        <p:tgtEl>
                                          <p:spTgt spid="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500"/>
                                        <p:tgtEl>
                                          <p:spTgt spid="26"/>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strips(downRight)">
                                      <p:cBhvr>
                                        <p:cTn id="30" dur="1000"/>
                                        <p:tgtEl>
                                          <p:spTgt spid="14"/>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1000"/>
                                        <p:tgtEl>
                                          <p:spTgt spid="27"/>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strips(downRight)">
                                      <p:cBhvr>
                                        <p:cTn id="39" dur="1000"/>
                                        <p:tgtEl>
                                          <p:spTgt spid="17"/>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1000"/>
                                        <p:tgtEl>
                                          <p:spTgt spid="28"/>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strips(downRight)">
                                      <p:cBhvr>
                                        <p:cTn id="48" dur="1000"/>
                                        <p:tgtEl>
                                          <p:spTgt spid="2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10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downRight)">
                                      <p:cBhvr>
                                        <p:cTn id="57" dur="1000"/>
                                        <p:tgtEl>
                                          <p:spTgt spid="30"/>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wipe(left)">
                                      <p:cBhvr>
                                        <p:cTn id="61"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26" grpId="0"/>
      <p:bldP spid="27" grpId="0"/>
      <p:bldP spid="28" grpId="0"/>
      <p:bldP spid="29" grpId="0"/>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 Steps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3774367"/>
          </a:xfrm>
          <a:prstGeom prst="rect">
            <a:avLst/>
          </a:prstGeom>
          <a:noFill/>
        </p:spPr>
        <p:txBody>
          <a:bodyPr wrap="square" rtlCol="0">
            <a:spAutoFit/>
          </a:bodyPr>
          <a:lstStyle/>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Decide how the information will be used: This determines the data collection technique.</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Review relevant background information: This includes organization charts, process charts, and existing job descriptions.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Select representative positions: Choose which positions to focus on for the analysis.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Analyze the job: Collect data on job activities, working conditions, and human traits and abilities.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Verify the information: Confirm the accuracy and completeness of the data with the employee and supervisor.</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Develop a job description and job specification: Write a description of the job's activities and responsibilities and a specification of the required human qualities.</a:t>
            </a:r>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2315114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0930" y="1937912"/>
            <a:ext cx="10812720" cy="377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Collecting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AutoShape 10" descr="brownfill01">
            <a:extLst>
              <a:ext uri="{FF2B5EF4-FFF2-40B4-BE49-F238E27FC236}">
                <a16:creationId xmlns:a16="http://schemas.microsoft.com/office/drawing/2014/main" id="{75DD3286-473D-E2CF-66FB-2E26B2D9F6B6}"/>
              </a:ext>
            </a:extLst>
          </p:cNvPr>
          <p:cNvSpPr>
            <a:spLocks noChangeArrowheads="1"/>
          </p:cNvSpPr>
          <p:nvPr/>
        </p:nvSpPr>
        <p:spPr bwMode="auto">
          <a:xfrm>
            <a:off x="1303251" y="3928226"/>
            <a:ext cx="1736725" cy="642937"/>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Interviews</a:t>
            </a:r>
          </a:p>
        </p:txBody>
      </p:sp>
      <p:sp>
        <p:nvSpPr>
          <p:cNvPr id="9" name="AutoShape 11" descr="purplefill01">
            <a:extLst>
              <a:ext uri="{FF2B5EF4-FFF2-40B4-BE49-F238E27FC236}">
                <a16:creationId xmlns:a16="http://schemas.microsoft.com/office/drawing/2014/main" id="{CF5E01C8-25D5-8723-0EE0-774257F6F19F}"/>
              </a:ext>
            </a:extLst>
          </p:cNvPr>
          <p:cNvSpPr>
            <a:spLocks noChangeArrowheads="1"/>
          </p:cNvSpPr>
          <p:nvPr/>
        </p:nvSpPr>
        <p:spPr bwMode="auto">
          <a:xfrm>
            <a:off x="3354301" y="3926638"/>
            <a:ext cx="1736725" cy="64293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Questionnaires</a:t>
            </a:r>
          </a:p>
        </p:txBody>
      </p:sp>
      <p:sp>
        <p:nvSpPr>
          <p:cNvPr id="11" name="AutoShape 12" descr="greenfill01">
            <a:extLst>
              <a:ext uri="{FF2B5EF4-FFF2-40B4-BE49-F238E27FC236}">
                <a16:creationId xmlns:a16="http://schemas.microsoft.com/office/drawing/2014/main" id="{83427B01-2235-128B-3ABB-E5B4B528474F}"/>
              </a:ext>
            </a:extLst>
          </p:cNvPr>
          <p:cNvSpPr>
            <a:spLocks noChangeArrowheads="1"/>
          </p:cNvSpPr>
          <p:nvPr/>
        </p:nvSpPr>
        <p:spPr bwMode="auto">
          <a:xfrm>
            <a:off x="5365664" y="3926638"/>
            <a:ext cx="1736725" cy="639763"/>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Observations</a:t>
            </a:r>
          </a:p>
        </p:txBody>
      </p:sp>
      <p:cxnSp>
        <p:nvCxnSpPr>
          <p:cNvPr id="12" name="AutoShape 13">
            <a:extLst>
              <a:ext uri="{FF2B5EF4-FFF2-40B4-BE49-F238E27FC236}">
                <a16:creationId xmlns:a16="http://schemas.microsoft.com/office/drawing/2014/main" id="{CF472E6B-7333-2E6B-AED0-E1F6315A1A54}"/>
              </a:ext>
            </a:extLst>
          </p:cNvPr>
          <p:cNvCxnSpPr>
            <a:cxnSpLocks noChangeShapeType="1"/>
            <a:stCxn id="13" idx="2"/>
            <a:endCxn id="7" idx="0"/>
          </p:cNvCxnSpPr>
          <p:nvPr/>
        </p:nvCxnSpPr>
        <p:spPr bwMode="auto">
          <a:xfrm rot="5400000">
            <a:off x="3337632" y="1911308"/>
            <a:ext cx="822325" cy="3154362"/>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14">
            <a:extLst>
              <a:ext uri="{FF2B5EF4-FFF2-40B4-BE49-F238E27FC236}">
                <a16:creationId xmlns:a16="http://schemas.microsoft.com/office/drawing/2014/main" id="{D8AA4B1E-0042-DCD9-0799-DE272FB854C2}"/>
              </a:ext>
            </a:extLst>
          </p:cNvPr>
          <p:cNvSpPr>
            <a:spLocks noChangeArrowheads="1"/>
          </p:cNvSpPr>
          <p:nvPr/>
        </p:nvSpPr>
        <p:spPr bwMode="auto">
          <a:xfrm>
            <a:off x="2400214" y="2464551"/>
            <a:ext cx="5851525" cy="58420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Methods for Collecting Job Analysis Information</a:t>
            </a:r>
          </a:p>
        </p:txBody>
      </p:sp>
      <p:cxnSp>
        <p:nvCxnSpPr>
          <p:cNvPr id="14" name="AutoShape 15">
            <a:extLst>
              <a:ext uri="{FF2B5EF4-FFF2-40B4-BE49-F238E27FC236}">
                <a16:creationId xmlns:a16="http://schemas.microsoft.com/office/drawing/2014/main" id="{55E41BB4-70A4-6769-EEBC-005BDB010482}"/>
              </a:ext>
            </a:extLst>
          </p:cNvPr>
          <p:cNvCxnSpPr>
            <a:cxnSpLocks noChangeShapeType="1"/>
            <a:stCxn id="13" idx="2"/>
            <a:endCxn id="9" idx="0"/>
          </p:cNvCxnSpPr>
          <p:nvPr/>
        </p:nvCxnSpPr>
        <p:spPr bwMode="auto">
          <a:xfrm rot="5400000">
            <a:off x="4363951" y="2936039"/>
            <a:ext cx="820737" cy="1103312"/>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6">
            <a:extLst>
              <a:ext uri="{FF2B5EF4-FFF2-40B4-BE49-F238E27FC236}">
                <a16:creationId xmlns:a16="http://schemas.microsoft.com/office/drawing/2014/main" id="{8FCB2804-3EB6-2C31-EC03-753A64A27398}"/>
              </a:ext>
            </a:extLst>
          </p:cNvPr>
          <p:cNvCxnSpPr>
            <a:cxnSpLocks noChangeShapeType="1"/>
            <a:stCxn id="13" idx="2"/>
            <a:endCxn id="11" idx="0"/>
          </p:cNvCxnSpPr>
          <p:nvPr/>
        </p:nvCxnSpPr>
        <p:spPr bwMode="auto">
          <a:xfrm rot="16200000" flipH="1">
            <a:off x="5341059" y="3033669"/>
            <a:ext cx="877887" cy="90805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7" descr="bluefill01">
            <a:extLst>
              <a:ext uri="{FF2B5EF4-FFF2-40B4-BE49-F238E27FC236}">
                <a16:creationId xmlns:a16="http://schemas.microsoft.com/office/drawing/2014/main" id="{5FB3FC8B-20BB-D521-1F4A-4EEA32B74A2A}"/>
              </a:ext>
            </a:extLst>
          </p:cNvPr>
          <p:cNvSpPr>
            <a:spLocks noChangeArrowheads="1"/>
          </p:cNvSpPr>
          <p:nvPr/>
        </p:nvSpPr>
        <p:spPr bwMode="auto">
          <a:xfrm>
            <a:off x="7429414" y="3928226"/>
            <a:ext cx="1736725" cy="639762"/>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Diaries/Logs</a:t>
            </a:r>
          </a:p>
        </p:txBody>
      </p:sp>
      <p:cxnSp>
        <p:nvCxnSpPr>
          <p:cNvPr id="17" name="AutoShape 18">
            <a:extLst>
              <a:ext uri="{FF2B5EF4-FFF2-40B4-BE49-F238E27FC236}">
                <a16:creationId xmlns:a16="http://schemas.microsoft.com/office/drawing/2014/main" id="{61365C8B-38F3-0DE0-0063-EA8A7C17275C}"/>
              </a:ext>
            </a:extLst>
          </p:cNvPr>
          <p:cNvCxnSpPr>
            <a:cxnSpLocks noChangeShapeType="1"/>
            <a:stCxn id="13" idx="2"/>
            <a:endCxn id="16" idx="0"/>
          </p:cNvCxnSpPr>
          <p:nvPr/>
        </p:nvCxnSpPr>
        <p:spPr bwMode="auto">
          <a:xfrm rot="16200000" flipH="1">
            <a:off x="6400713" y="2002589"/>
            <a:ext cx="822325" cy="297180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pic>
        <p:nvPicPr>
          <p:cNvPr id="4" name="Graphic 21">
            <a:extLst>
              <a:ext uri="{FF2B5EF4-FFF2-40B4-BE49-F238E27FC236}">
                <a16:creationId xmlns:a16="http://schemas.microsoft.com/office/drawing/2014/main" id="{41099AF4-2344-D4F1-E3FF-CA18121BB23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0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The Interview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Information Sources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Individual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Groups of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Supervisors with knowledge of the job</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Advantages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Quick, direct way to find overlooked information</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Disadvantage</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Distorted information</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Interview Formats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Structured (Checklist)</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Unstructured</a:t>
            </a:r>
          </a:p>
        </p:txBody>
      </p:sp>
      <p:pic>
        <p:nvPicPr>
          <p:cNvPr id="28" name="Picture 5" descr="BD20167_">
            <a:extLst>
              <a:ext uri="{FF2B5EF4-FFF2-40B4-BE49-F238E27FC236}">
                <a16:creationId xmlns:a16="http://schemas.microsoft.com/office/drawing/2014/main" id="{915BA76F-7A4C-59DD-D321-3DB641C58E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75342" y="3994567"/>
            <a:ext cx="2855912"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Graphic 21">
            <a:extLst>
              <a:ext uri="{FF2B5EF4-FFF2-40B4-BE49-F238E27FC236}">
                <a16:creationId xmlns:a16="http://schemas.microsoft.com/office/drawing/2014/main" id="{B835631E-69C9-E5CB-EE2D-BE2AB72F04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3747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xEl>
                                              <p:pRg st="1" end="1"/>
                                            </p:txEl>
                                          </p:spTgt>
                                        </p:tgtEl>
                                        <p:attrNameLst>
                                          <p:attrName>style.visibility</p:attrName>
                                        </p:attrNameLst>
                                      </p:cBhvr>
                                      <p:to>
                                        <p:strVal val="visible"/>
                                      </p:to>
                                    </p:set>
                                    <p:animEffect transition="in" filter="wipe(left)">
                                      <p:cBhvr>
                                        <p:cTn id="11" dur="500"/>
                                        <p:tgtEl>
                                          <p:spTgt spid="23">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animEffect transition="in" filter="wipe(left)">
                                      <p:cBhvr>
                                        <p:cTn id="15" dur="500"/>
                                        <p:tgtEl>
                                          <p:spTgt spid="23">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xEl>
                                              <p:pRg st="3" end="3"/>
                                            </p:txEl>
                                          </p:spTgt>
                                        </p:tgtEl>
                                        <p:attrNameLst>
                                          <p:attrName>style.visibility</p:attrName>
                                        </p:attrNameLst>
                                      </p:cBhvr>
                                      <p:to>
                                        <p:strVal val="visible"/>
                                      </p:to>
                                    </p:set>
                                    <p:animEffect transition="in" filter="wipe(left)">
                                      <p:cBhvr>
                                        <p:cTn id="19" dur="500"/>
                                        <p:tgtEl>
                                          <p:spTgt spid="2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3">
                                            <p:txEl>
                                              <p:pRg st="4" end="4"/>
                                            </p:txEl>
                                          </p:spTgt>
                                        </p:tgtEl>
                                        <p:attrNameLst>
                                          <p:attrName>style.visibility</p:attrName>
                                        </p:attrNameLst>
                                      </p:cBhvr>
                                      <p:to>
                                        <p:strVal val="visible"/>
                                      </p:to>
                                    </p:set>
                                    <p:animEffect transition="in" filter="wipe(left)">
                                      <p:cBhvr>
                                        <p:cTn id="24" dur="500"/>
                                        <p:tgtEl>
                                          <p:spTgt spid="23">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3">
                                            <p:txEl>
                                              <p:pRg st="5" end="5"/>
                                            </p:txEl>
                                          </p:spTgt>
                                        </p:tgtEl>
                                        <p:attrNameLst>
                                          <p:attrName>style.visibility</p:attrName>
                                        </p:attrNameLst>
                                      </p:cBhvr>
                                      <p:to>
                                        <p:strVal val="visible"/>
                                      </p:to>
                                    </p:set>
                                    <p:animEffect transition="in" filter="wipe(left)">
                                      <p:cBhvr>
                                        <p:cTn id="28" dur="500"/>
                                        <p:tgtEl>
                                          <p:spTgt spid="2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3">
                                            <p:txEl>
                                              <p:pRg st="6" end="6"/>
                                            </p:txEl>
                                          </p:spTgt>
                                        </p:tgtEl>
                                        <p:attrNameLst>
                                          <p:attrName>style.visibility</p:attrName>
                                        </p:attrNameLst>
                                      </p:cBhvr>
                                      <p:to>
                                        <p:strVal val="visible"/>
                                      </p:to>
                                    </p:set>
                                    <p:animEffect transition="in" filter="wipe(left)">
                                      <p:cBhvr>
                                        <p:cTn id="33" dur="500"/>
                                        <p:tgtEl>
                                          <p:spTgt spid="23">
                                            <p:txEl>
                                              <p:pRg st="6" end="6"/>
                                            </p:txEl>
                                          </p:spTgt>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23">
                                            <p:txEl>
                                              <p:pRg st="7" end="7"/>
                                            </p:txEl>
                                          </p:spTgt>
                                        </p:tgtEl>
                                        <p:attrNameLst>
                                          <p:attrName>style.visibility</p:attrName>
                                        </p:attrNameLst>
                                      </p:cBhvr>
                                      <p:to>
                                        <p:strVal val="visible"/>
                                      </p:to>
                                    </p:set>
                                    <p:animEffect transition="in" filter="wipe(left)">
                                      <p:cBhvr>
                                        <p:cTn id="37" dur="1000"/>
                                        <p:tgtEl>
                                          <p:spTgt spid="2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0" end="0"/>
                                            </p:txEl>
                                          </p:spTgt>
                                        </p:tgtEl>
                                        <p:attrNameLst>
                                          <p:attrName>style.visibility</p:attrName>
                                        </p:attrNameLst>
                                      </p:cBhvr>
                                      <p:to>
                                        <p:strVal val="visible"/>
                                      </p:to>
                                    </p:set>
                                    <p:animEffect transition="in" filter="wipe(left)">
                                      <p:cBhvr>
                                        <p:cTn id="42" dur="500"/>
                                        <p:tgtEl>
                                          <p:spTgt spid="27">
                                            <p:txEl>
                                              <p:pRg st="0" end="0"/>
                                            </p:txEl>
                                          </p:spTgt>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27">
                                            <p:txEl>
                                              <p:pRg st="1" end="1"/>
                                            </p:txEl>
                                          </p:spTgt>
                                        </p:tgtEl>
                                        <p:attrNameLst>
                                          <p:attrName>style.visibility</p:attrName>
                                        </p:attrNameLst>
                                      </p:cBhvr>
                                      <p:to>
                                        <p:strVal val="visible"/>
                                      </p:to>
                                    </p:set>
                                    <p:animEffect transition="in" filter="wipe(left)">
                                      <p:cBhvr>
                                        <p:cTn id="46" dur="500"/>
                                        <p:tgtEl>
                                          <p:spTgt spid="27">
                                            <p:txEl>
                                              <p:pRg st="1" end="1"/>
                                            </p:txEl>
                                          </p:spTgt>
                                        </p:tgtEl>
                                      </p:cBhvr>
                                    </p:animEffect>
                                  </p:childTnLst>
                                </p:cTn>
                              </p:par>
                            </p:childTnLst>
                          </p:cTn>
                        </p:par>
                        <p:par>
                          <p:cTn id="47" fill="hold">
                            <p:stCondLst>
                              <p:cond delay="1000"/>
                            </p:stCondLst>
                            <p:childTnLst>
                              <p:par>
                                <p:cTn id="48" presetID="22" presetClass="entr" presetSubtype="8" fill="hold" nodeType="afterEffect">
                                  <p:stCondLst>
                                    <p:cond delay="0"/>
                                  </p:stCondLst>
                                  <p:childTnLst>
                                    <p:set>
                                      <p:cBhvr>
                                        <p:cTn id="49" dur="1" fill="hold">
                                          <p:stCondLst>
                                            <p:cond delay="0"/>
                                          </p:stCondLst>
                                        </p:cTn>
                                        <p:tgtEl>
                                          <p:spTgt spid="27">
                                            <p:txEl>
                                              <p:pRg st="2" end="2"/>
                                            </p:txEl>
                                          </p:spTgt>
                                        </p:tgtEl>
                                        <p:attrNameLst>
                                          <p:attrName>style.visibility</p:attrName>
                                        </p:attrNameLst>
                                      </p:cBhvr>
                                      <p:to>
                                        <p:strVal val="visible"/>
                                      </p:to>
                                    </p:set>
                                    <p:animEffect transition="in" filter="wipe(left)">
                                      <p:cBhvr>
                                        <p:cTn id="50" dur="500"/>
                                        <p:tgtEl>
                                          <p:spTgt spid="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Questionnaires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lexandria"/>
                <a:cs typeface="Tahoma"/>
              </a:rPr>
              <a:t>Information Source</a:t>
            </a:r>
          </a:p>
          <a:p>
            <a:pPr lvl="1" eaLnBrk="1" hangingPunct="1">
              <a:spcBef>
                <a:spcPct val="40000"/>
              </a:spcBef>
              <a:defRPr/>
            </a:pPr>
            <a:r>
              <a:rPr lang="en-US" sz="2000" kern="0" dirty="0">
                <a:latin typeface="Alexandria"/>
                <a:cs typeface="Tahoma"/>
              </a:rPr>
              <a:t>Have employees fill out questionnaires to describe their job-related duties and responsibilities</a:t>
            </a:r>
          </a:p>
          <a:p>
            <a:pPr lvl="0" eaLnBrk="1" hangingPunct="1">
              <a:spcBef>
                <a:spcPct val="40000"/>
              </a:spcBef>
              <a:defRPr/>
            </a:pPr>
            <a:r>
              <a:rPr lang="en-US" sz="2400" kern="0" dirty="0">
                <a:latin typeface="Alexandria"/>
                <a:cs typeface="Tahoma"/>
              </a:rPr>
              <a:t>Questionnaire Formats</a:t>
            </a:r>
          </a:p>
          <a:p>
            <a:pPr lvl="1" eaLnBrk="1" hangingPunct="1">
              <a:spcBef>
                <a:spcPct val="40000"/>
              </a:spcBef>
              <a:defRPr/>
            </a:pPr>
            <a:r>
              <a:rPr lang="en-US" sz="2000" kern="0" dirty="0">
                <a:latin typeface="Alexandria"/>
                <a:cs typeface="Tahoma"/>
              </a:rPr>
              <a:t>Structured checklists</a:t>
            </a:r>
          </a:p>
          <a:p>
            <a:pPr lvl="1" eaLnBrk="1" hangingPunct="1">
              <a:spcBef>
                <a:spcPct val="40000"/>
              </a:spcBef>
              <a:defRPr/>
            </a:pPr>
            <a:r>
              <a:rPr lang="en-US" sz="2000" kern="0" dirty="0">
                <a:latin typeface="Alexandria"/>
                <a:cs typeface="Tahoma"/>
              </a:rPr>
              <a:t>Open-ended questions</a:t>
            </a: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lexandria"/>
                <a:cs typeface="Tahoma"/>
              </a:rPr>
              <a:t>Advantages</a:t>
            </a:r>
          </a:p>
          <a:p>
            <a:pPr lvl="1" eaLnBrk="1" hangingPunct="1">
              <a:spcBef>
                <a:spcPct val="40000"/>
              </a:spcBef>
              <a:defRPr/>
            </a:pPr>
            <a:r>
              <a:rPr lang="en-US" sz="2000" kern="0" dirty="0">
                <a:latin typeface="Alexandria"/>
                <a:cs typeface="Tahoma"/>
              </a:rPr>
              <a:t>Quick and efficient way </a:t>
            </a:r>
            <a:br>
              <a:rPr lang="en-US" sz="2000" kern="0" dirty="0">
                <a:latin typeface="Alexandria"/>
                <a:cs typeface="Tahoma"/>
              </a:rPr>
            </a:br>
            <a:r>
              <a:rPr lang="en-US" sz="2000" kern="0" dirty="0">
                <a:latin typeface="Alexandria"/>
                <a:cs typeface="Tahoma"/>
              </a:rPr>
              <a:t>to gather information </a:t>
            </a:r>
            <a:br>
              <a:rPr lang="en-US" sz="2000" kern="0" dirty="0">
                <a:latin typeface="Alexandria"/>
                <a:cs typeface="Tahoma"/>
              </a:rPr>
            </a:br>
            <a:r>
              <a:rPr lang="en-US" sz="2000" kern="0" dirty="0">
                <a:latin typeface="Alexandria"/>
                <a:cs typeface="Tahoma"/>
              </a:rPr>
              <a:t>from large numbers of employees</a:t>
            </a:r>
          </a:p>
          <a:p>
            <a:pPr lvl="0" eaLnBrk="1" hangingPunct="1">
              <a:spcBef>
                <a:spcPct val="40000"/>
              </a:spcBef>
              <a:defRPr/>
            </a:pPr>
            <a:r>
              <a:rPr lang="en-US" sz="2400" kern="0" dirty="0">
                <a:latin typeface="Alexandria"/>
                <a:cs typeface="Tahoma"/>
              </a:rPr>
              <a:t>Disadvantages</a:t>
            </a:r>
          </a:p>
          <a:p>
            <a:pPr lvl="1" eaLnBrk="1" hangingPunct="1">
              <a:spcBef>
                <a:spcPct val="40000"/>
              </a:spcBef>
              <a:defRPr/>
            </a:pPr>
            <a:r>
              <a:rPr lang="en-US" sz="2000" kern="0" dirty="0">
                <a:latin typeface="Alexandria"/>
                <a:cs typeface="Tahoma"/>
              </a:rPr>
              <a:t>Expense and time consumed in preparing and testing the questionnaire</a:t>
            </a:r>
          </a:p>
        </p:txBody>
      </p:sp>
      <p:pic>
        <p:nvPicPr>
          <p:cNvPr id="4" name="Graphic 21">
            <a:extLst>
              <a:ext uri="{FF2B5EF4-FFF2-40B4-BE49-F238E27FC236}">
                <a16:creationId xmlns:a16="http://schemas.microsoft.com/office/drawing/2014/main" id="{56FAC60D-B9A7-A02C-D4D0-05F958C4A9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5219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xEl>
                                              <p:pRg st="2" end="2"/>
                                            </p:txEl>
                                          </p:spTgt>
                                        </p:tgtEl>
                                        <p:attrNameLst>
                                          <p:attrName>style.visibility</p:attrName>
                                        </p:attrNameLst>
                                      </p:cBhvr>
                                      <p:to>
                                        <p:strVal val="visible"/>
                                      </p:to>
                                    </p:set>
                                    <p:animEffect transition="in" filter="wipe(left)">
                                      <p:cBhvr>
                                        <p:cTn id="17" dur="500"/>
                                        <p:tgtEl>
                                          <p:spTgt spid="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3">
                                            <p:txEl>
                                              <p:pRg st="3" end="3"/>
                                            </p:txEl>
                                          </p:spTgt>
                                        </p:tgtEl>
                                        <p:attrNameLst>
                                          <p:attrName>style.visibility</p:attrName>
                                        </p:attrNameLst>
                                      </p:cBhvr>
                                      <p:to>
                                        <p:strVal val="visible"/>
                                      </p:to>
                                    </p:set>
                                    <p:animEffect transition="in" filter="wipe(left)">
                                      <p:cBhvr>
                                        <p:cTn id="22" dur="500"/>
                                        <p:tgtEl>
                                          <p:spTgt spid="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xEl>
                                              <p:pRg st="4" end="4"/>
                                            </p:txEl>
                                          </p:spTgt>
                                        </p:tgtEl>
                                        <p:attrNameLst>
                                          <p:attrName>style.visibility</p:attrName>
                                        </p:attrNameLst>
                                      </p:cBhvr>
                                      <p:to>
                                        <p:strVal val="visible"/>
                                      </p:to>
                                    </p:set>
                                    <p:animEffect transition="in" filter="wipe(left)">
                                      <p:cBhvr>
                                        <p:cTn id="27" dur="500"/>
                                        <p:tgtEl>
                                          <p:spTgt spid="2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wipe(left)">
                                      <p:cBhvr>
                                        <p:cTn id="32" dur="500"/>
                                        <p:tgtEl>
                                          <p:spTgt spid="2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1" end="1"/>
                                            </p:txEl>
                                          </p:spTgt>
                                        </p:tgtEl>
                                        <p:attrNameLst>
                                          <p:attrName>style.visibility</p:attrName>
                                        </p:attrNameLst>
                                      </p:cBhvr>
                                      <p:to>
                                        <p:strVal val="visible"/>
                                      </p:to>
                                    </p:set>
                                    <p:animEffect transition="in" filter="wipe(left)">
                                      <p:cBhvr>
                                        <p:cTn id="37" dur="500"/>
                                        <p:tgtEl>
                                          <p:spTgt spid="2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2" end="2"/>
                                            </p:txEl>
                                          </p:spTgt>
                                        </p:tgtEl>
                                        <p:attrNameLst>
                                          <p:attrName>style.visibility</p:attrName>
                                        </p:attrNameLst>
                                      </p:cBhvr>
                                      <p:to>
                                        <p:strVal val="visible"/>
                                      </p:to>
                                    </p:set>
                                    <p:animEffect transition="in" filter="wipe(left)">
                                      <p:cBhvr>
                                        <p:cTn id="42" dur="500"/>
                                        <p:tgtEl>
                                          <p:spTgt spid="27">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3" end="3"/>
                                            </p:txEl>
                                          </p:spTgt>
                                        </p:tgtEl>
                                        <p:attrNameLst>
                                          <p:attrName>style.visibility</p:attrName>
                                        </p:attrNameLst>
                                      </p:cBhvr>
                                      <p:to>
                                        <p:strVal val="visible"/>
                                      </p:to>
                                    </p:set>
                                    <p:animEffect transition="in" filter="wipe(left)">
                                      <p:cBhvr>
                                        <p:cTn id="47" dur="500"/>
                                        <p:tgtEl>
                                          <p:spTgt spid="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Observation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Information Source</a:t>
            </a:r>
          </a:p>
          <a:p>
            <a:pPr lvl="1" eaLnBrk="1" hangingPunct="1">
              <a:defRPr/>
            </a:pPr>
            <a:r>
              <a:rPr lang="en-US" sz="2000" kern="0" dirty="0">
                <a:latin typeface="Alexandria"/>
                <a:cs typeface="Tahoma"/>
              </a:rPr>
              <a:t>Observing and noting the physical activities of employees as they go about their jobs by managers.</a:t>
            </a:r>
          </a:p>
          <a:p>
            <a:pPr marL="341312" lvl="1" indent="0" eaLnBrk="1" hangingPunct="1">
              <a:spcBef>
                <a:spcPct val="40000"/>
              </a:spcBef>
              <a:buNone/>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346662"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Advantages</a:t>
            </a:r>
          </a:p>
          <a:p>
            <a:pPr lvl="1" eaLnBrk="1" hangingPunct="1">
              <a:defRPr/>
            </a:pPr>
            <a:r>
              <a:rPr lang="en-US" sz="2000" kern="0" dirty="0">
                <a:latin typeface="Alexandria"/>
                <a:cs typeface="Tahoma"/>
              </a:rPr>
              <a:t>Provides first-hand information</a:t>
            </a:r>
          </a:p>
          <a:p>
            <a:pPr lvl="1" eaLnBrk="1" hangingPunct="1">
              <a:defRPr/>
            </a:pPr>
            <a:r>
              <a:rPr lang="en-US" sz="2000" kern="0" dirty="0">
                <a:latin typeface="Alexandria"/>
                <a:cs typeface="Tahoma"/>
              </a:rPr>
              <a:t>Reduces distortion of information</a:t>
            </a:r>
          </a:p>
          <a:p>
            <a:pPr lvl="0" eaLnBrk="1" hangingPunct="1">
              <a:defRPr/>
            </a:pPr>
            <a:r>
              <a:rPr lang="en-US" sz="2400" kern="0" dirty="0">
                <a:latin typeface="Alexandria"/>
                <a:cs typeface="Tahoma"/>
              </a:rPr>
              <a:t>Disadvantages</a:t>
            </a:r>
          </a:p>
          <a:p>
            <a:pPr lvl="1" eaLnBrk="1" hangingPunct="1">
              <a:defRPr/>
            </a:pPr>
            <a:r>
              <a:rPr lang="en-US" sz="2000" kern="0" dirty="0">
                <a:latin typeface="Alexandria"/>
                <a:cs typeface="Tahoma"/>
              </a:rPr>
              <a:t>Time consuming</a:t>
            </a:r>
          </a:p>
          <a:p>
            <a:pPr lvl="1" eaLnBrk="1" hangingPunct="1">
              <a:defRPr/>
            </a:pPr>
            <a:r>
              <a:rPr lang="en-US" sz="2000" kern="0" dirty="0">
                <a:latin typeface="Alexandria"/>
                <a:cs typeface="Tahoma"/>
              </a:rPr>
              <a:t>Reactivity response distorts employee behavior</a:t>
            </a:r>
          </a:p>
          <a:p>
            <a:pPr lvl="1" eaLnBrk="1" hangingPunct="1">
              <a:defRPr/>
            </a:pPr>
            <a:r>
              <a:rPr lang="en-US" sz="2000" kern="0" dirty="0">
                <a:latin typeface="Alexandria"/>
                <a:cs typeface="Tahoma"/>
              </a:rPr>
              <a:t>Difficulty in capturing entire job cycle</a:t>
            </a:r>
          </a:p>
          <a:p>
            <a:pPr lvl="1" eaLnBrk="1" hangingPunct="1">
              <a:defRPr/>
            </a:pPr>
            <a:r>
              <a:rPr lang="en-US" sz="2000" kern="0" dirty="0">
                <a:latin typeface="Alexandria"/>
                <a:cs typeface="Tahoma"/>
              </a:rPr>
              <a:t>Of little use if job involves a high level of mental activity</a:t>
            </a:r>
          </a:p>
        </p:txBody>
      </p:sp>
      <p:pic>
        <p:nvPicPr>
          <p:cNvPr id="4" name="Graphic 21">
            <a:extLst>
              <a:ext uri="{FF2B5EF4-FFF2-40B4-BE49-F238E27FC236}">
                <a16:creationId xmlns:a16="http://schemas.microsoft.com/office/drawing/2014/main" id="{6DB7E28E-16F7-8D42-B2A7-9E324B1566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378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6" end="6"/>
                                            </p:txEl>
                                          </p:spTgt>
                                        </p:tgtEl>
                                        <p:attrNameLst>
                                          <p:attrName>style.visibility</p:attrName>
                                        </p:attrNameLst>
                                      </p:cBhvr>
                                      <p:to>
                                        <p:strVal val="visible"/>
                                      </p:to>
                                    </p:set>
                                    <p:animEffect transition="in" filter="wipe(left)">
                                      <p:cBhvr>
                                        <p:cTn id="47" dur="500"/>
                                        <p:tgtEl>
                                          <p:spTgt spid="2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27">
                                            <p:txEl>
                                              <p:pRg st="7" end="7"/>
                                            </p:txEl>
                                          </p:spTgt>
                                        </p:tgtEl>
                                        <p:attrNameLst>
                                          <p:attrName>style.visibility</p:attrName>
                                        </p:attrNameLst>
                                      </p:cBhvr>
                                      <p:to>
                                        <p:strVal val="visible"/>
                                      </p:to>
                                    </p:set>
                                    <p:animEffect transition="in" filter="wipe(left)">
                                      <p:cBhvr>
                                        <p:cTn id="52" dur="500"/>
                                        <p:tgtEl>
                                          <p:spTgt spid="2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Participant </a:t>
            </a:r>
            <a:r>
              <a:rPr lang="en-US" sz="2400" b="1" u="sng" dirty="0">
                <a:latin typeface="Alexandria"/>
                <a:cs typeface="Times New Roman" panose="02020603050405020304" pitchFamily="18" charset="0"/>
              </a:rPr>
              <a:t>Diaries/Logs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Information Source</a:t>
            </a:r>
          </a:p>
          <a:p>
            <a:pPr lvl="1" eaLnBrk="1" hangingPunct="1">
              <a:defRPr/>
            </a:pPr>
            <a:r>
              <a:rPr lang="en-US" sz="2000" kern="0" dirty="0">
                <a:latin typeface="Alexandria"/>
                <a:cs typeface="Tahoma"/>
              </a:rPr>
              <a:t>Workers keep a chronological diary or log of what they do and the time spent on each activity.</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089988"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Advantages</a:t>
            </a:r>
          </a:p>
          <a:p>
            <a:pPr lvl="1" eaLnBrk="1" hangingPunct="1">
              <a:defRPr/>
            </a:pPr>
            <a:r>
              <a:rPr lang="en-US" sz="2000" kern="0" dirty="0">
                <a:latin typeface="Alexandria"/>
                <a:cs typeface="Tahoma"/>
              </a:rPr>
              <a:t>Produces a more complete picture of the job</a:t>
            </a:r>
          </a:p>
          <a:p>
            <a:pPr lvl="1" eaLnBrk="1" hangingPunct="1">
              <a:defRPr/>
            </a:pPr>
            <a:r>
              <a:rPr lang="en-US" sz="2000" kern="0" dirty="0">
                <a:latin typeface="Alexandria"/>
                <a:cs typeface="Tahoma"/>
              </a:rPr>
              <a:t>Employee participation</a:t>
            </a:r>
          </a:p>
          <a:p>
            <a:pPr lvl="0" eaLnBrk="1" hangingPunct="1">
              <a:defRPr/>
            </a:pPr>
            <a:r>
              <a:rPr lang="en-US" sz="2400" kern="0" dirty="0">
                <a:latin typeface="Alexandria"/>
                <a:cs typeface="Tahoma"/>
              </a:rPr>
              <a:t>Disadvantages</a:t>
            </a:r>
          </a:p>
          <a:p>
            <a:pPr lvl="1" eaLnBrk="1" hangingPunct="1">
              <a:defRPr/>
            </a:pPr>
            <a:r>
              <a:rPr lang="en-US" sz="2000" kern="0" dirty="0">
                <a:latin typeface="Alexandria"/>
                <a:cs typeface="Tahoma"/>
              </a:rPr>
              <a:t>Distortion of information</a:t>
            </a:r>
          </a:p>
          <a:p>
            <a:pPr lvl="1" eaLnBrk="1" hangingPunct="1">
              <a:defRPr/>
            </a:pPr>
            <a:r>
              <a:rPr lang="en-US" sz="2000" kern="0" dirty="0">
                <a:latin typeface="Alexandria"/>
                <a:cs typeface="Tahoma"/>
              </a:rPr>
              <a:t>Depends upon employees to accurately recall their activities</a:t>
            </a:r>
          </a:p>
        </p:txBody>
      </p:sp>
      <p:pic>
        <p:nvPicPr>
          <p:cNvPr id="4" name="Graphic 21">
            <a:extLst>
              <a:ext uri="{FF2B5EF4-FFF2-40B4-BE49-F238E27FC236}">
                <a16:creationId xmlns:a16="http://schemas.microsoft.com/office/drawing/2014/main" id="{0A602C47-C1A0-F2B2-B458-444F581E3A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46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The job analyst and supervisor should work together  to identify the workers who know the job best.</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Quickly establish rapport with the interviewee.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Follow a structured guide or checklist, one that lists open-ended questions and provides space for answers.</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Ask the worker to list his or her duties in order of importance and frequency of occurrence.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After completing the interview, review and verify the data.</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Job Analysis: Interviewing Guidelines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CF6DD72E-8E83-1EAD-73EA-F0F35BC0F5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07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Quantitative Job Analysis Techniques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1">
            <a:extLst>
              <a:ext uri="{FF2B5EF4-FFF2-40B4-BE49-F238E27FC236}">
                <a16:creationId xmlns:a16="http://schemas.microsoft.com/office/drawing/2014/main" id="{5FF900CF-7567-8C52-0742-6216E31C19ED}"/>
              </a:ext>
            </a:extLst>
          </p:cNvPr>
          <p:cNvGrpSpPr>
            <a:grpSpLocks/>
          </p:cNvGrpSpPr>
          <p:nvPr/>
        </p:nvGrpSpPr>
        <p:grpSpPr bwMode="auto">
          <a:xfrm>
            <a:off x="2456356" y="2434388"/>
            <a:ext cx="6765925" cy="3200400"/>
            <a:chOff x="749" y="1008"/>
            <a:chExt cx="4262" cy="2016"/>
          </a:xfrm>
        </p:grpSpPr>
        <p:sp>
          <p:nvSpPr>
            <p:cNvPr id="7" name="AutoShape 4" descr="redfill01">
              <a:extLst>
                <a:ext uri="{FF2B5EF4-FFF2-40B4-BE49-F238E27FC236}">
                  <a16:creationId xmlns:a16="http://schemas.microsoft.com/office/drawing/2014/main" id="{213DB45C-78D9-BD94-5993-1FA292488C1B}"/>
                </a:ext>
              </a:extLst>
            </p:cNvPr>
            <p:cNvSpPr>
              <a:spLocks noChangeArrowheads="1"/>
            </p:cNvSpPr>
            <p:nvPr/>
          </p:nvSpPr>
          <p:spPr bwMode="auto">
            <a:xfrm>
              <a:off x="749" y="2352"/>
              <a:ext cx="1243" cy="672"/>
            </a:xfrm>
            <a:prstGeom prst="roundRect">
              <a:avLst>
                <a:gd name="adj" fmla="val 5653"/>
              </a:avLst>
            </a:prstGeom>
            <a:blipFill dpi="0" rotWithShape="1">
              <a:blip r:embed="rId3"/>
              <a:srcRect/>
              <a:stretch>
                <a:fillRect/>
              </a:stretch>
            </a:blipFill>
            <a:ln w="76200" algn="ctr">
              <a:solidFill>
                <a:srgbClr val="EFA88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Position Analysis Questionnaire</a:t>
              </a:r>
            </a:p>
          </p:txBody>
        </p:sp>
        <p:sp>
          <p:nvSpPr>
            <p:cNvPr id="9" name="AutoShape 5" descr="bluefill01">
              <a:extLst>
                <a:ext uri="{FF2B5EF4-FFF2-40B4-BE49-F238E27FC236}">
                  <a16:creationId xmlns:a16="http://schemas.microsoft.com/office/drawing/2014/main" id="{06108FB2-C000-8474-A3CB-1C9EA8E0F28C}"/>
                </a:ext>
              </a:extLst>
            </p:cNvPr>
            <p:cNvSpPr>
              <a:spLocks noChangeArrowheads="1"/>
            </p:cNvSpPr>
            <p:nvPr/>
          </p:nvSpPr>
          <p:spPr bwMode="auto">
            <a:xfrm>
              <a:off x="3768" y="2352"/>
              <a:ext cx="1243" cy="672"/>
            </a:xfrm>
            <a:prstGeom prst="roundRect">
              <a:avLst>
                <a:gd name="adj" fmla="val 6694"/>
              </a:avLst>
            </a:prstGeom>
            <a:blipFill dpi="0" rotWithShape="1">
              <a:blip r:embed="rId4"/>
              <a:srcRect/>
              <a:stretch>
                <a:fillRect/>
              </a:stretch>
            </a:blipFill>
            <a:ln w="762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Functional Job Analysis</a:t>
              </a:r>
            </a:p>
          </p:txBody>
        </p:sp>
        <p:sp>
          <p:nvSpPr>
            <p:cNvPr id="11" name="Oval 6" descr="brownfill01">
              <a:extLst>
                <a:ext uri="{FF2B5EF4-FFF2-40B4-BE49-F238E27FC236}">
                  <a16:creationId xmlns:a16="http://schemas.microsoft.com/office/drawing/2014/main" id="{65E437B0-948F-3251-1E1F-EF979F87B595}"/>
                </a:ext>
              </a:extLst>
            </p:cNvPr>
            <p:cNvSpPr>
              <a:spLocks noChangeArrowheads="1"/>
            </p:cNvSpPr>
            <p:nvPr/>
          </p:nvSpPr>
          <p:spPr bwMode="auto">
            <a:xfrm>
              <a:off x="1705" y="1008"/>
              <a:ext cx="2336" cy="757"/>
            </a:xfrm>
            <a:prstGeom prst="ellipse">
              <a:avLst/>
            </a:prstGeom>
            <a:blipFill dpi="0" rotWithShape="1">
              <a:blip r:embed="rId5"/>
              <a:srcRect/>
              <a:stretch>
                <a:fillRect/>
              </a:stretch>
            </a:blipFill>
            <a:ln w="76200" algn="ctr">
              <a:solidFill>
                <a:srgbClr val="EEAE58"/>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Quantitative Job Analysis</a:t>
              </a:r>
            </a:p>
          </p:txBody>
        </p:sp>
        <p:sp>
          <p:nvSpPr>
            <p:cNvPr id="12" name="AutoShape 7" descr="greenfill01">
              <a:extLst>
                <a:ext uri="{FF2B5EF4-FFF2-40B4-BE49-F238E27FC236}">
                  <a16:creationId xmlns:a16="http://schemas.microsoft.com/office/drawing/2014/main" id="{EA62EB84-7D16-4FF4-5017-EDB9EDE49BFA}"/>
                </a:ext>
              </a:extLst>
            </p:cNvPr>
            <p:cNvSpPr>
              <a:spLocks noChangeArrowheads="1"/>
            </p:cNvSpPr>
            <p:nvPr/>
          </p:nvSpPr>
          <p:spPr bwMode="auto">
            <a:xfrm>
              <a:off x="2252" y="2352"/>
              <a:ext cx="1243" cy="672"/>
            </a:xfrm>
            <a:prstGeom prst="roundRect">
              <a:avLst>
                <a:gd name="adj" fmla="val 7588"/>
              </a:avLst>
            </a:prstGeom>
            <a:blipFill dpi="0" rotWithShape="1">
              <a:blip r:embed="rId6"/>
              <a:srcRect/>
              <a:stretch>
                <a:fillRect/>
              </a:stretch>
            </a:blipFill>
            <a:ln w="7620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Department of Labor (DOL) Procedure</a:t>
              </a:r>
            </a:p>
          </p:txBody>
        </p:sp>
        <p:cxnSp>
          <p:nvCxnSpPr>
            <p:cNvPr id="13" name="AutoShape 8">
              <a:extLst>
                <a:ext uri="{FF2B5EF4-FFF2-40B4-BE49-F238E27FC236}">
                  <a16:creationId xmlns:a16="http://schemas.microsoft.com/office/drawing/2014/main" id="{B21A7362-B33A-B2BE-804E-36964B559619}"/>
                </a:ext>
              </a:extLst>
            </p:cNvPr>
            <p:cNvCxnSpPr>
              <a:cxnSpLocks noChangeShapeType="1"/>
              <a:stCxn id="11" idx="4"/>
              <a:endCxn id="7"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725E05B3-E312-2BEE-FF84-A0BB6B9B64E7}"/>
                </a:ext>
              </a:extLst>
            </p:cNvPr>
            <p:cNvCxnSpPr>
              <a:cxnSpLocks noChangeShapeType="1"/>
              <a:stCxn id="11" idx="4"/>
              <a:endCxn id="9"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8F5365DC-1336-0623-FA12-199A24834F40}"/>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6" name="Graphic 21">
            <a:extLst>
              <a:ext uri="{FF2B5EF4-FFF2-40B4-BE49-F238E27FC236}">
                <a16:creationId xmlns:a16="http://schemas.microsoft.com/office/drawing/2014/main" id="{3A4ED366-5DE2-48C0-5C33-C98FB48695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085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b="1" dirty="0">
                <a:latin typeface="Alexandria"/>
                <a:cs typeface="Times New Roman" panose="02020603050405020304" pitchFamily="18" charset="0"/>
              </a:rPr>
              <a:t>Quantitative Job Analysis Techniques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913892"/>
          </a:xfrm>
          <a:prstGeom prst="rect">
            <a:avLst/>
          </a:prstGeom>
          <a:noFill/>
        </p:spPr>
        <p:txBody>
          <a:bodyPr wrap="square" rtlCol="0">
            <a:spAutoFit/>
          </a:bodyPr>
          <a:lstStyle/>
          <a:p>
            <a:pPr marL="0" marR="0">
              <a:lnSpc>
                <a:spcPct val="115000"/>
              </a:lnSpc>
              <a:spcBef>
                <a:spcPts val="0"/>
              </a:spcBef>
              <a:spcAft>
                <a:spcPts val="800"/>
              </a:spcAft>
            </a:pPr>
            <a:r>
              <a:rPr lang="en-US" sz="2000" kern="100" dirty="0">
                <a:effectLst/>
                <a:latin typeface="Alexandria"/>
                <a:ea typeface="Aptos" panose="020B0004020202020204" pitchFamily="34" charset="0"/>
                <a:cs typeface="Arial" panose="020B0604020202020204" pitchFamily="34" charset="0"/>
              </a:rPr>
              <a:t>Qualitative methods like interviews and questionnaires don't always suffice for tasks like job comparisons for compensation purposes. Quantitative methods provide numerical ratings on various aspects of the job. Two examples are:</a:t>
            </a:r>
          </a:p>
          <a:p>
            <a:pPr marR="0" lvl="0">
              <a:lnSpc>
                <a:spcPct val="115000"/>
              </a:lnSpc>
              <a:spcBef>
                <a:spcPts val="0"/>
              </a:spcBef>
              <a:spcAft>
                <a:spcPts val="800"/>
              </a:spcAft>
              <a:buSzPts val="1000"/>
              <a:tabLst>
                <a:tab pos="457200" algn="l"/>
              </a:tabLst>
            </a:pPr>
            <a:r>
              <a:rPr lang="en-US" sz="2000" b="1" kern="100" dirty="0">
                <a:solidFill>
                  <a:srgbClr val="C00000"/>
                </a:solidFill>
                <a:effectLst/>
                <a:latin typeface="Alexandria"/>
                <a:ea typeface="Aptos" panose="020B0004020202020204" pitchFamily="34" charset="0"/>
                <a:cs typeface="Arial" panose="020B0604020202020204" pitchFamily="34" charset="0"/>
              </a:rPr>
              <a:t>Position Analysis Questionnaire (PAQ):</a:t>
            </a:r>
            <a:r>
              <a:rPr lang="en-US" sz="2000" kern="100" dirty="0">
                <a:effectLst/>
                <a:latin typeface="Alexandria"/>
                <a:ea typeface="Aptos" panose="020B0004020202020204" pitchFamily="34" charset="0"/>
                <a:cs typeface="Arial" panose="020B0604020202020204" pitchFamily="34" charset="0"/>
              </a:rPr>
              <a:t> This widely used questionnaire has 194 items representing basic job elements categorized into five activities: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Decision-making/communication/social responsibilities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Skilled activities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Physical activity</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Operating vehicles/equipment</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Processing information</a:t>
            </a: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621243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b="1" dirty="0">
                <a:latin typeface="Alexandria"/>
                <a:cs typeface="Times New Roman" panose="02020603050405020304" pitchFamily="18" charset="0"/>
              </a:rPr>
              <a:t>Quantitative Job Analysis Techniques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511512"/>
            <a:ext cx="10291749" cy="3539430"/>
          </a:xfrm>
          <a:prstGeom prst="rect">
            <a:avLst/>
          </a:prstGeom>
          <a:noFill/>
        </p:spPr>
        <p:txBody>
          <a:bodyPr wrap="square" rtlCol="0">
            <a:spAutoFit/>
          </a:bodyPr>
          <a:lstStyle/>
          <a:p>
            <a:pPr marR="0" lvl="0">
              <a:lnSpc>
                <a:spcPct val="115000"/>
              </a:lnSpc>
              <a:spcBef>
                <a:spcPts val="0"/>
              </a:spcBef>
              <a:spcAft>
                <a:spcPts val="800"/>
              </a:spcAft>
              <a:buSzPts val="1000"/>
              <a:tabLst>
                <a:tab pos="457200" algn="l"/>
              </a:tabLst>
            </a:pPr>
            <a:r>
              <a:rPr lang="en-US" sz="2000" b="1" kern="100" dirty="0">
                <a:solidFill>
                  <a:srgbClr val="C00000"/>
                </a:solidFill>
                <a:latin typeface="Alexandria"/>
                <a:cs typeface="Arial" panose="020B0604020202020204" pitchFamily="34" charset="0"/>
              </a:rPr>
              <a:t>Department of Labor Approach</a:t>
            </a:r>
            <a:r>
              <a:rPr lang="en-US" sz="2000" b="1" kern="100" dirty="0">
                <a:effectLst/>
                <a:latin typeface="Alexandria"/>
                <a:ea typeface="Aptos" panose="020B0004020202020204" pitchFamily="34" charset="0"/>
                <a:cs typeface="Arial" panose="020B0604020202020204" pitchFamily="34" charset="0"/>
              </a:rPr>
              <a:t>:</a:t>
            </a:r>
            <a:r>
              <a:rPr lang="en-US" sz="2000" kern="100" dirty="0">
                <a:effectLst/>
                <a:latin typeface="Alexandria"/>
                <a:ea typeface="Aptos" panose="020B0004020202020204" pitchFamily="34" charset="0"/>
                <a:cs typeface="Arial" panose="020B0604020202020204" pitchFamily="34" charset="0"/>
              </a:rPr>
              <a:t> This method assigns specific points based on factors like job complexity, responsibility level, and working conditions. These points can then be used to determine pay levels.</a:t>
            </a:r>
          </a:p>
          <a:p>
            <a:pPr marL="0" marR="0">
              <a:lnSpc>
                <a:spcPct val="115000"/>
              </a:lnSpc>
              <a:spcBef>
                <a:spcPts val="0"/>
              </a:spcBef>
              <a:spcAft>
                <a:spcPts val="800"/>
              </a:spcAft>
            </a:pPr>
            <a:r>
              <a:rPr lang="en-US" sz="2000" b="1" kern="100" dirty="0">
                <a:solidFill>
                  <a:srgbClr val="C00000"/>
                </a:solidFill>
                <a:latin typeface="Alexandria"/>
                <a:cs typeface="Arial" panose="020B0604020202020204" pitchFamily="34" charset="0"/>
              </a:rPr>
              <a:t>Functional Job Analysis (FJA) </a:t>
            </a:r>
            <a:r>
              <a:rPr lang="en-US" sz="2000" dirty="0">
                <a:latin typeface="Alexandria"/>
              </a:rPr>
              <a:t>is a structured job analysis method that focuses on identifying the observable work behaviors required to perform a job effectively. It is based on the premise that all jobs can be broken down into a set of observable work activities or functions.</a:t>
            </a:r>
            <a:endParaRPr lang="en-US" sz="2000" kern="100" dirty="0">
              <a:effectLst/>
              <a:latin typeface="Alexandria"/>
              <a:ea typeface="Aptos" panose="020B0004020202020204" pitchFamily="34" charset="0"/>
              <a:cs typeface="Arial" panose="020B0604020202020204" pitchFamily="34" charset="0"/>
            </a:endParaRPr>
          </a:p>
          <a:p>
            <a:pPr marL="0" marR="0">
              <a:lnSpc>
                <a:spcPct val="115000"/>
              </a:lnSpc>
              <a:spcBef>
                <a:spcPts val="0"/>
              </a:spcBef>
              <a:spcAft>
                <a:spcPts val="800"/>
              </a:spcAft>
            </a:pPr>
            <a:endParaRPr lang="en-US" sz="2000" kern="100" dirty="0">
              <a:effectLst/>
              <a:latin typeface="Alexandria"/>
              <a:ea typeface="Aptos" panose="020B0004020202020204" pitchFamily="34" charset="0"/>
              <a:cs typeface="Times New Roman" panose="02020603050405020304" pitchFamily="18" charset="0"/>
            </a:endParaRP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1926897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altLang="en-US" sz="2400" dirty="0">
                <a:latin typeface="Alexandria"/>
                <a:cs typeface="Times New Roman" panose="02020603050405020304" pitchFamily="18" charset="0"/>
              </a:rPr>
              <a:t>U.S. Department of Labor Competency Model</a:t>
            </a:r>
            <a:endParaRPr lang="en-US" sz="2400" dirty="0">
              <a:latin typeface="Alexandria"/>
              <a:cs typeface="Times New Roman" panose="02020603050405020304" pitchFamily="18" charset="0"/>
            </a:endParaRPr>
          </a:p>
        </p:txBody>
      </p:sp>
      <p:pic>
        <p:nvPicPr>
          <p:cNvPr id="12" name="Picture 11" descr="A tiered pyramid-like figure illustrates a competency model for solar photovoltaic installers who work in the renewable energy industry. Composed of 9 tiers, from the base, the model is organized, into 3 major sections. The largest section is foundational, followed by industry related, with occupation related at the top.  Foundational competencies: tier one, personal effectiveness competencies; tier two, academic competencies.; tier three, workplace competencies. Industry related competencies: tier 4, industry wide technical competencies; tier 5, industry sector technical competencies. Occupation related competencies: tier 6, occupations specific knowledge competencies; tier 7, occupation specific technical competencies; tier 8, occupation specific requirements; tier 9, management competenci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6216" y="1824416"/>
            <a:ext cx="7027847" cy="4092569"/>
          </a:xfrm>
          <a:prstGeom prst="rect">
            <a:avLst/>
          </a:prstGeom>
        </p:spPr>
      </p:pic>
    </p:spTree>
    <p:extLst>
      <p:ext uri="{BB962C8B-B14F-4D97-AF65-F5344CB8AC3E}">
        <p14:creationId xmlns:p14="http://schemas.microsoft.com/office/powerpoint/2010/main" val="3256069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96098"/>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a:lnSpc>
                <a:spcPct val="115000"/>
              </a:lnSpc>
              <a:spcBef>
                <a:spcPts val="0"/>
              </a:spcBef>
              <a:spcAft>
                <a:spcPts val="800"/>
              </a:spcAft>
            </a:pPr>
            <a:r>
              <a:rPr lang="en-US" sz="2400" b="1" kern="100" dirty="0">
                <a:effectLst/>
                <a:latin typeface="Alexandria"/>
                <a:ea typeface="Aptos" panose="020B0004020202020204" pitchFamily="34" charset="0"/>
                <a:cs typeface="Arial" panose="020B0604020202020204" pitchFamily="34" charset="0"/>
              </a:rPr>
              <a:t>Internet-Based Job Analysis</a:t>
            </a:r>
            <a:endParaRPr lang="en-US" sz="2400" kern="100" dirty="0">
              <a:effectLst/>
              <a:latin typeface="Alexandria"/>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4569584"/>
          </a:xfrm>
          <a:prstGeom prst="rect">
            <a:avLst/>
          </a:prstGeom>
          <a:noFill/>
        </p:spPr>
        <p:txBody>
          <a:bodyPr wrap="square" rtlCol="0">
            <a:spAutoFit/>
          </a:bodyPr>
          <a:lstStyle/>
          <a:p>
            <a:pPr marL="0" marR="0">
              <a:lnSpc>
                <a:spcPct val="115000"/>
              </a:lnSpc>
              <a:spcBef>
                <a:spcPts val="0"/>
              </a:spcBef>
              <a:spcAft>
                <a:spcPts val="800"/>
              </a:spcAft>
            </a:pPr>
            <a:r>
              <a:rPr lang="en-US" sz="2000" kern="100" dirty="0">
                <a:effectLst/>
                <a:latin typeface="Alexandria"/>
                <a:ea typeface="Aptos" panose="020B0004020202020204" pitchFamily="34" charset="0"/>
                <a:cs typeface="Arial" panose="020B0604020202020204" pitchFamily="34" charset="0"/>
              </a:rPr>
              <a:t>With a geographically dispersed workforce, online job analysis tools offer a convenient solution. However, clear instructions and testing are crucial to avoid misunderstandings and ensure accurate results.</a:t>
            </a:r>
          </a:p>
          <a:p>
            <a:pPr lvl="0" fontAlgn="base">
              <a:lnSpc>
                <a:spcPct val="115000"/>
              </a:lnSpc>
              <a:spcAft>
                <a:spcPts val="800"/>
              </a:spcAft>
              <a:buClr>
                <a:srgbClr val="666699"/>
              </a:buClr>
              <a:buSzTx/>
              <a:tabLst/>
              <a:defRPr/>
            </a:pPr>
            <a:r>
              <a:rPr lang="en-US" sz="2000" b="1" kern="100" dirty="0">
                <a:latin typeface="Alexandria"/>
                <a:cs typeface="Arial" panose="020B0604020202020204" pitchFamily="34" charset="0"/>
              </a:rPr>
              <a:t>Advantages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Collects information in a standardized format from geographically dispersed employees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Requires less time than face-to-face interviews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Collects information with minimal intervention or guidance</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endParaRPr lang="en-US" sz="2000" kern="100" dirty="0">
              <a:latin typeface="Alexandria"/>
              <a:cs typeface="Arial" panose="020B0604020202020204" pitchFamily="34"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0" marR="0">
              <a:lnSpc>
                <a:spcPct val="115000"/>
              </a:lnSpc>
              <a:spcBef>
                <a:spcPts val="0"/>
              </a:spcBef>
              <a:spcAft>
                <a:spcPts val="800"/>
              </a:spcAft>
            </a:pP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11546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96098"/>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a:lnSpc>
                <a:spcPct val="115000"/>
              </a:lnSpc>
              <a:spcBef>
                <a:spcPts val="0"/>
              </a:spcBef>
              <a:spcAft>
                <a:spcPts val="800"/>
              </a:spcAft>
            </a:pPr>
            <a:r>
              <a:rPr lang="en-US" sz="2400" b="1" kern="100" dirty="0">
                <a:effectLst/>
                <a:latin typeface="Aptos" panose="020B0004020202020204" pitchFamily="34" charset="0"/>
                <a:ea typeface="Aptos" panose="020B0004020202020204" pitchFamily="34" charset="0"/>
                <a:cs typeface="Arial" panose="020B0604020202020204" pitchFamily="34" charset="0"/>
              </a:rPr>
              <a:t> </a:t>
            </a:r>
            <a:r>
              <a:rPr lang="en-US" sz="2400" b="1" kern="100" dirty="0">
                <a:effectLst/>
                <a:latin typeface="Alexandria"/>
                <a:ea typeface="Aptos" panose="020B0004020202020204" pitchFamily="34" charset="0"/>
                <a:cs typeface="Arial" panose="020B0604020202020204" pitchFamily="34" charset="0"/>
              </a:rPr>
              <a:t>Job Analysis Guidelines</a:t>
            </a:r>
            <a:endParaRPr lang="en-US" sz="2400" kern="100" dirty="0">
              <a:effectLst/>
              <a:latin typeface="Alexandria"/>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614242"/>
          </a:xfrm>
          <a:prstGeom prst="rect">
            <a:avLst/>
          </a:prstGeom>
          <a:noFill/>
        </p:spPr>
        <p:txBody>
          <a:bodyPr wrap="square" rtlCol="0">
            <a:spAutoFit/>
          </a:bodyPr>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Joint effort:</a:t>
            </a:r>
            <a:r>
              <a:rPr lang="en-US" sz="1800" kern="100" dirty="0">
                <a:effectLst/>
                <a:latin typeface="Alexandria"/>
                <a:ea typeface="Aptos" panose="020B0004020202020204" pitchFamily="34" charset="0"/>
                <a:cs typeface="Arial" panose="020B0604020202020204" pitchFamily="34" charset="0"/>
              </a:rPr>
              <a:t> Involve HR, the employee, and the supervisor. Observe the worker, have them fill out questionnaires, and review the results collaboratively.</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Clarity:</a:t>
            </a:r>
            <a:r>
              <a:rPr lang="en-US" sz="1800" kern="100" dirty="0">
                <a:effectLst/>
                <a:latin typeface="Alexandria"/>
                <a:ea typeface="Aptos" panose="020B0004020202020204" pitchFamily="34" charset="0"/>
                <a:cs typeface="Arial" panose="020B0604020202020204" pitchFamily="34" charset="0"/>
              </a:rPr>
              <a:t> Ensure everyone understands the questions and the process. Explain terms like "mental demands."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Multiple tools:</a:t>
            </a:r>
            <a:r>
              <a:rPr lang="en-US" sz="1800" kern="100" dirty="0">
                <a:effectLst/>
                <a:latin typeface="Alexandria"/>
                <a:ea typeface="Aptos" panose="020B0004020202020204" pitchFamily="34" charset="0"/>
                <a:cs typeface="Arial" panose="020B0604020202020204" pitchFamily="34" charset="0"/>
              </a:rPr>
              <a:t> Combine various methods. Don't rely solely on questionnaires; follow up with interviews to capture all relevant information.</a:t>
            </a:r>
          </a:p>
          <a:p>
            <a:pPr marL="0" marR="0">
              <a:lnSpc>
                <a:spcPct val="115000"/>
              </a:lnSpc>
              <a:spcBef>
                <a:spcPts val="0"/>
              </a:spcBef>
              <a:spcAft>
                <a:spcPts val="800"/>
              </a:spcAft>
            </a:pP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57094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8">
            <a:extLst>
              <a:ext uri="{FF2B5EF4-FFF2-40B4-BE49-F238E27FC236}">
                <a16:creationId xmlns:a16="http://schemas.microsoft.com/office/drawing/2014/main" id="{8FD0BBEF-6B88-4249-78D2-8716326B50E8}"/>
              </a:ext>
            </a:extLst>
          </p:cNvPr>
          <p:cNvGrpSpPr>
            <a:grpSpLocks/>
          </p:cNvGrpSpPr>
          <p:nvPr/>
        </p:nvGrpSpPr>
        <p:grpSpPr bwMode="auto">
          <a:xfrm>
            <a:off x="1644536" y="2200904"/>
            <a:ext cx="8226425" cy="4065588"/>
            <a:chOff x="283" y="818"/>
            <a:chExt cx="5182" cy="2561"/>
          </a:xfrm>
        </p:grpSpPr>
        <p:sp>
          <p:nvSpPr>
            <p:cNvPr id="7" name="AutoShape 10" descr="redfill01">
              <a:extLst>
                <a:ext uri="{FF2B5EF4-FFF2-40B4-BE49-F238E27FC236}">
                  <a16:creationId xmlns:a16="http://schemas.microsoft.com/office/drawing/2014/main" id="{A6DACAD1-8B88-3900-133B-717163BF7555}"/>
                </a:ext>
              </a:extLst>
            </p:cNvPr>
            <p:cNvSpPr>
              <a:spLocks noChangeArrowheads="1"/>
            </p:cNvSpPr>
            <p:nvPr/>
          </p:nvSpPr>
          <p:spPr bwMode="auto">
            <a:xfrm>
              <a:off x="2308" y="818"/>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analysis</a:t>
              </a:r>
            </a:p>
          </p:txBody>
        </p:sp>
        <p:sp>
          <p:nvSpPr>
            <p:cNvPr id="9" name="AutoShape 13" descr="purplefill01">
              <a:extLst>
                <a:ext uri="{FF2B5EF4-FFF2-40B4-BE49-F238E27FC236}">
                  <a16:creationId xmlns:a16="http://schemas.microsoft.com/office/drawing/2014/main" id="{0D8E729A-A515-F8DB-838A-53A288FFEE10}"/>
                </a:ext>
              </a:extLst>
            </p:cNvPr>
            <p:cNvSpPr>
              <a:spLocks noChangeArrowheads="1"/>
            </p:cNvSpPr>
            <p:nvPr/>
          </p:nvSpPr>
          <p:spPr bwMode="auto">
            <a:xfrm>
              <a:off x="2308" y="1580"/>
              <a:ext cx="1146" cy="530"/>
            </a:xfrm>
            <a:prstGeom prst="roundRect">
              <a:avLst>
                <a:gd name="adj" fmla="val 16667"/>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 description</a:t>
              </a:r>
              <a:br>
                <a:rPr lang="en-US" altLang="en-US" sz="1600">
                  <a:latin typeface="Alexandria"/>
                </a:rPr>
              </a:br>
              <a:r>
                <a:rPr lang="en-US" altLang="en-US" sz="1600">
                  <a:latin typeface="Alexandria"/>
                </a:rPr>
                <a:t>and specification</a:t>
              </a:r>
            </a:p>
          </p:txBody>
        </p:sp>
        <p:sp>
          <p:nvSpPr>
            <p:cNvPr id="11" name="AutoShape 14" descr="greenfill01">
              <a:extLst>
                <a:ext uri="{FF2B5EF4-FFF2-40B4-BE49-F238E27FC236}">
                  <a16:creationId xmlns:a16="http://schemas.microsoft.com/office/drawing/2014/main" id="{034F5DC7-CEB8-BEA1-9C34-BBFE73EAFE75}"/>
                </a:ext>
              </a:extLst>
            </p:cNvPr>
            <p:cNvSpPr>
              <a:spLocks noChangeArrowheads="1"/>
            </p:cNvSpPr>
            <p:nvPr/>
          </p:nvSpPr>
          <p:spPr bwMode="auto">
            <a:xfrm>
              <a:off x="283" y="2557"/>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Recruiting </a:t>
              </a:r>
              <a:br>
                <a:rPr lang="en-US" altLang="en-US" sz="1600">
                  <a:latin typeface="Alexandria"/>
                </a:rPr>
              </a:br>
              <a:r>
                <a:rPr lang="en-US" altLang="en-US" sz="1600">
                  <a:latin typeface="Alexandria"/>
                </a:rPr>
                <a:t>and selection decisions</a:t>
              </a:r>
            </a:p>
          </p:txBody>
        </p:sp>
        <p:sp>
          <p:nvSpPr>
            <p:cNvPr id="12" name="AutoShape 14" descr="greenfill01">
              <a:extLst>
                <a:ext uri="{FF2B5EF4-FFF2-40B4-BE49-F238E27FC236}">
                  <a16:creationId xmlns:a16="http://schemas.microsoft.com/office/drawing/2014/main" id="{471F4474-D93E-C690-889D-A5ED2A57BF2B}"/>
                </a:ext>
              </a:extLst>
            </p:cNvPr>
            <p:cNvSpPr>
              <a:spLocks noChangeArrowheads="1"/>
            </p:cNvSpPr>
            <p:nvPr/>
          </p:nvSpPr>
          <p:spPr bwMode="auto">
            <a:xfrm>
              <a:off x="162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Performance appraisal</a:t>
              </a:r>
            </a:p>
          </p:txBody>
        </p:sp>
        <p:sp>
          <p:nvSpPr>
            <p:cNvPr id="13" name="AutoShape 14" descr="greenfill01">
              <a:extLst>
                <a:ext uri="{FF2B5EF4-FFF2-40B4-BE49-F238E27FC236}">
                  <a16:creationId xmlns:a16="http://schemas.microsoft.com/office/drawing/2014/main" id="{C95EE8DC-B451-5E1D-85DE-F081041692AD}"/>
                </a:ext>
              </a:extLst>
            </p:cNvPr>
            <p:cNvSpPr>
              <a:spLocks noChangeArrowheads="1"/>
            </p:cNvSpPr>
            <p:nvPr/>
          </p:nvSpPr>
          <p:spPr bwMode="auto">
            <a:xfrm>
              <a:off x="2974"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 evaluation—wage and salary decisions (compensation)</a:t>
              </a:r>
            </a:p>
          </p:txBody>
        </p:sp>
        <p:sp>
          <p:nvSpPr>
            <p:cNvPr id="14" name="AutoShape 14" descr="greenfill01">
              <a:extLst>
                <a:ext uri="{FF2B5EF4-FFF2-40B4-BE49-F238E27FC236}">
                  <a16:creationId xmlns:a16="http://schemas.microsoft.com/office/drawing/2014/main" id="{935AEA37-C4AE-CC18-D456-45FE7B44FEEC}"/>
                </a:ext>
              </a:extLst>
            </p:cNvPr>
            <p:cNvSpPr>
              <a:spLocks noChangeArrowheads="1"/>
            </p:cNvSpPr>
            <p:nvPr/>
          </p:nvSpPr>
          <p:spPr bwMode="auto">
            <a:xfrm>
              <a:off x="431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Training requirements</a:t>
              </a:r>
            </a:p>
          </p:txBody>
        </p:sp>
        <p:cxnSp>
          <p:nvCxnSpPr>
            <p:cNvPr id="15" name="Shape 25">
              <a:extLst>
                <a:ext uri="{FF2B5EF4-FFF2-40B4-BE49-F238E27FC236}">
                  <a16:creationId xmlns:a16="http://schemas.microsoft.com/office/drawing/2014/main" id="{D7C194F9-AA33-C94A-770D-45B4EC4618DA}"/>
                </a:ext>
              </a:extLst>
            </p:cNvPr>
            <p:cNvCxnSpPr>
              <a:cxnSpLocks noChangeShapeType="1"/>
              <a:stCxn id="9" idx="2"/>
              <a:endCxn id="11" idx="0"/>
            </p:cNvCxnSpPr>
            <p:nvPr/>
          </p:nvCxnSpPr>
          <p:spPr bwMode="auto">
            <a:xfrm rot="5400000">
              <a:off x="1645" y="1321"/>
              <a:ext cx="447" cy="2025"/>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6" name="Shape 25">
              <a:extLst>
                <a:ext uri="{FF2B5EF4-FFF2-40B4-BE49-F238E27FC236}">
                  <a16:creationId xmlns:a16="http://schemas.microsoft.com/office/drawing/2014/main" id="{390A0F9E-FC50-41A4-5E2E-F3243A7FA6D9}"/>
                </a:ext>
              </a:extLst>
            </p:cNvPr>
            <p:cNvCxnSpPr>
              <a:cxnSpLocks noChangeShapeType="1"/>
              <a:stCxn id="9" idx="2"/>
              <a:endCxn id="12" idx="0"/>
            </p:cNvCxnSpPr>
            <p:nvPr/>
          </p:nvCxnSpPr>
          <p:spPr bwMode="auto">
            <a:xfrm rot="5400000">
              <a:off x="2318" y="1994"/>
              <a:ext cx="448" cy="679"/>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7" name="Shape 25">
              <a:extLst>
                <a:ext uri="{FF2B5EF4-FFF2-40B4-BE49-F238E27FC236}">
                  <a16:creationId xmlns:a16="http://schemas.microsoft.com/office/drawing/2014/main" id="{0852512F-0D4C-CD8B-A097-21130FF38D22}"/>
                </a:ext>
              </a:extLst>
            </p:cNvPr>
            <p:cNvCxnSpPr>
              <a:cxnSpLocks noChangeShapeType="1"/>
              <a:stCxn id="9" idx="2"/>
              <a:endCxn id="14" idx="0"/>
            </p:cNvCxnSpPr>
            <p:nvPr/>
          </p:nvCxnSpPr>
          <p:spPr bwMode="auto">
            <a:xfrm rot="16200000" flipH="1">
              <a:off x="3663" y="1328"/>
              <a:ext cx="448" cy="2011"/>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8" name="Shape 25">
              <a:extLst>
                <a:ext uri="{FF2B5EF4-FFF2-40B4-BE49-F238E27FC236}">
                  <a16:creationId xmlns:a16="http://schemas.microsoft.com/office/drawing/2014/main" id="{8A26BFD8-889B-4EC0-5AD1-65A1A99819CB}"/>
                </a:ext>
              </a:extLst>
            </p:cNvPr>
            <p:cNvCxnSpPr>
              <a:cxnSpLocks noChangeShapeType="1"/>
              <a:stCxn id="9" idx="2"/>
              <a:endCxn id="13" idx="0"/>
            </p:cNvCxnSpPr>
            <p:nvPr/>
          </p:nvCxnSpPr>
          <p:spPr bwMode="auto">
            <a:xfrm rot="16200000" flipH="1">
              <a:off x="2990" y="2001"/>
              <a:ext cx="448" cy="666"/>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9" name="Straight Connector 37">
              <a:extLst>
                <a:ext uri="{FF2B5EF4-FFF2-40B4-BE49-F238E27FC236}">
                  <a16:creationId xmlns:a16="http://schemas.microsoft.com/office/drawing/2014/main" id="{D908739F-1EB5-990D-C28B-2762B0635979}"/>
                </a:ext>
              </a:extLst>
            </p:cNvPr>
            <p:cNvCxnSpPr>
              <a:cxnSpLocks noChangeShapeType="1"/>
              <a:stCxn id="9" idx="0"/>
              <a:endCxn id="7" idx="2"/>
            </p:cNvCxnSpPr>
            <p:nvPr/>
          </p:nvCxnSpPr>
          <p:spPr bwMode="auto">
            <a:xfrm rot="5400000" flipH="1" flipV="1">
              <a:off x="2765" y="1464"/>
              <a:ext cx="232" cy="0"/>
            </a:xfrm>
            <a:prstGeom prst="line">
              <a:avLst/>
            </a:prstGeom>
            <a:noFill/>
            <a:ln w="22225" algn="ctr">
              <a:solidFill>
                <a:schemeClr val="tx1"/>
              </a:solidFill>
              <a:round/>
              <a:headEnd/>
              <a:tailEnd/>
            </a:ln>
            <a:extLst>
              <a:ext uri="{909E8E84-426E-40DD-AFC4-6F175D3DCCD1}">
                <a14:hiddenFill xmlns:a14="http://schemas.microsoft.com/office/drawing/2010/main">
                  <a:noFill/>
                </a14:hiddenFill>
              </a:ext>
            </a:extLst>
          </p:spPr>
        </p:cxnSp>
      </p:grpSp>
      <p:pic>
        <p:nvPicPr>
          <p:cNvPr id="21"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8997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Writing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9">
            <a:extLst>
              <a:ext uri="{FF2B5EF4-FFF2-40B4-BE49-F238E27FC236}">
                <a16:creationId xmlns:a16="http://schemas.microsoft.com/office/drawing/2014/main" id="{AD8F619D-99D5-F7F4-BA37-980208410B28}"/>
              </a:ext>
            </a:extLst>
          </p:cNvPr>
          <p:cNvGrpSpPr>
            <a:grpSpLocks/>
          </p:cNvGrpSpPr>
          <p:nvPr/>
        </p:nvGrpSpPr>
        <p:grpSpPr bwMode="auto">
          <a:xfrm>
            <a:off x="2395789" y="1812851"/>
            <a:ext cx="7140575" cy="4266270"/>
            <a:chOff x="630" y="860"/>
            <a:chExt cx="4498" cy="2838"/>
          </a:xfrm>
        </p:grpSpPr>
        <p:sp>
          <p:nvSpPr>
            <p:cNvPr id="7" name="_s1028">
              <a:extLst>
                <a:ext uri="{FF2B5EF4-FFF2-40B4-BE49-F238E27FC236}">
                  <a16:creationId xmlns:a16="http://schemas.microsoft.com/office/drawing/2014/main" id="{87A581C5-1E71-9757-696A-49B2F63C48A5}"/>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9" name="_s1032">
              <a:extLst>
                <a:ext uri="{FF2B5EF4-FFF2-40B4-BE49-F238E27FC236}">
                  <a16:creationId xmlns:a16="http://schemas.microsoft.com/office/drawing/2014/main" id="{B987C671-5015-4225-65EC-6706D6E349F2}"/>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1" name="_s1034">
              <a:extLst>
                <a:ext uri="{FF2B5EF4-FFF2-40B4-BE49-F238E27FC236}">
                  <a16:creationId xmlns:a16="http://schemas.microsoft.com/office/drawing/2014/main" id="{1E6AA0EB-54E3-71E1-8F71-12DC65DF2E6E}"/>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2" name="_s1040">
              <a:extLst>
                <a:ext uri="{FF2B5EF4-FFF2-40B4-BE49-F238E27FC236}">
                  <a16:creationId xmlns:a16="http://schemas.microsoft.com/office/drawing/2014/main" id="{6C7E31DD-49D0-DAE3-D55A-C6CC42E0646D}"/>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3" name="_s1038">
              <a:extLst>
                <a:ext uri="{FF2B5EF4-FFF2-40B4-BE49-F238E27FC236}">
                  <a16:creationId xmlns:a16="http://schemas.microsoft.com/office/drawing/2014/main" id="{245B3332-154D-069D-5716-E13BE5EF9668}"/>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4" name="AutoShape 9" descr="redfill01">
              <a:extLst>
                <a:ext uri="{FF2B5EF4-FFF2-40B4-BE49-F238E27FC236}">
                  <a16:creationId xmlns:a16="http://schemas.microsoft.com/office/drawing/2014/main" id="{4B216372-11E4-85CE-77B6-CD9C1231AB2D}"/>
                </a:ext>
              </a:extLst>
            </p:cNvPr>
            <p:cNvSpPr>
              <a:spLocks noChangeArrowheads="1"/>
            </p:cNvSpPr>
            <p:nvPr/>
          </p:nvSpPr>
          <p:spPr bwMode="auto">
            <a:xfrm>
              <a:off x="2303" y="860"/>
              <a:ext cx="1146" cy="530"/>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Alexandria"/>
                </a:rPr>
                <a:t>Job</a:t>
              </a:r>
              <a:br>
                <a:rPr lang="en-US" altLang="en-US" sz="1600" dirty="0">
                  <a:latin typeface="Alexandria"/>
                </a:rPr>
              </a:br>
              <a:r>
                <a:rPr lang="en-US" altLang="en-US" sz="1600" dirty="0">
                  <a:latin typeface="Alexandria"/>
                </a:rPr>
                <a:t>identification</a:t>
              </a:r>
            </a:p>
          </p:txBody>
        </p:sp>
        <p:sp>
          <p:nvSpPr>
            <p:cNvPr id="15" name="AutoShape 10" descr="grayfill01">
              <a:extLst>
                <a:ext uri="{FF2B5EF4-FFF2-40B4-BE49-F238E27FC236}">
                  <a16:creationId xmlns:a16="http://schemas.microsoft.com/office/drawing/2014/main" id="{3CE01F68-AD2A-598A-573C-69F55EF778BD}"/>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a:t>
              </a:r>
              <a:br>
                <a:rPr lang="en-US" altLang="en-US" sz="1600">
                  <a:latin typeface="Alexandria"/>
                </a:rPr>
              </a:br>
              <a:r>
                <a:rPr lang="en-US" altLang="en-US" sz="1600">
                  <a:latin typeface="Alexandria"/>
                </a:rPr>
                <a:t>summary</a:t>
              </a:r>
            </a:p>
          </p:txBody>
        </p:sp>
        <p:sp>
          <p:nvSpPr>
            <p:cNvPr id="16" name="AutoShape 11" descr="greenfill02">
              <a:extLst>
                <a:ext uri="{FF2B5EF4-FFF2-40B4-BE49-F238E27FC236}">
                  <a16:creationId xmlns:a16="http://schemas.microsoft.com/office/drawing/2014/main" id="{674A454A-7BC8-F5B8-1CEB-CB0BD392993B}"/>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Responsibilities and duties</a:t>
              </a:r>
            </a:p>
          </p:txBody>
        </p:sp>
        <p:sp>
          <p:nvSpPr>
            <p:cNvPr id="17" name="AutoShape 12" descr="greenfill01">
              <a:extLst>
                <a:ext uri="{FF2B5EF4-FFF2-40B4-BE49-F238E27FC236}">
                  <a16:creationId xmlns:a16="http://schemas.microsoft.com/office/drawing/2014/main" id="{676DB015-8A48-1ABE-8435-71A09B275731}"/>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Authority of </a:t>
              </a:r>
              <a:br>
                <a:rPr lang="en-US" altLang="en-US" sz="1600">
                  <a:latin typeface="Alexandria"/>
                </a:rPr>
              </a:br>
              <a:r>
                <a:rPr lang="en-US" altLang="en-US" sz="1600">
                  <a:latin typeface="Alexandria"/>
                </a:rPr>
                <a:t>the incumbent</a:t>
              </a:r>
            </a:p>
          </p:txBody>
        </p:sp>
        <p:sp>
          <p:nvSpPr>
            <p:cNvPr id="18" name="AutoShape 13" descr="bluefill01">
              <a:extLst>
                <a:ext uri="{FF2B5EF4-FFF2-40B4-BE49-F238E27FC236}">
                  <a16:creationId xmlns:a16="http://schemas.microsoft.com/office/drawing/2014/main" id="{848F23CF-DFED-5545-B138-5DFB4CC72EF3}"/>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Standards of performance</a:t>
              </a:r>
            </a:p>
          </p:txBody>
        </p:sp>
        <p:sp>
          <p:nvSpPr>
            <p:cNvPr id="19" name="AutoShape 14" descr="purplefill01">
              <a:extLst>
                <a:ext uri="{FF2B5EF4-FFF2-40B4-BE49-F238E27FC236}">
                  <a16:creationId xmlns:a16="http://schemas.microsoft.com/office/drawing/2014/main" id="{4928EFD1-4B7C-A449-9403-B810629813D7}"/>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Working </a:t>
              </a:r>
              <a:br>
                <a:rPr lang="en-US" altLang="en-US" sz="1600">
                  <a:latin typeface="Alexandria"/>
                </a:rPr>
              </a:br>
              <a:r>
                <a:rPr lang="en-US" altLang="en-US" sz="1600">
                  <a:latin typeface="Alexandria"/>
                </a:rPr>
                <a:t>conditions</a:t>
              </a:r>
            </a:p>
          </p:txBody>
        </p:sp>
        <p:sp>
          <p:nvSpPr>
            <p:cNvPr id="20" name="AutoShape 15" descr="brownfill01">
              <a:extLst>
                <a:ext uri="{FF2B5EF4-FFF2-40B4-BE49-F238E27FC236}">
                  <a16:creationId xmlns:a16="http://schemas.microsoft.com/office/drawing/2014/main" id="{8ADE7009-2D8D-E640-111D-2A44C60A22B2}"/>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a:t>
              </a:r>
              <a:br>
                <a:rPr lang="en-US" altLang="en-US" sz="1600">
                  <a:latin typeface="Alexandria"/>
                </a:rPr>
              </a:br>
              <a:r>
                <a:rPr lang="en-US" altLang="en-US" sz="1600">
                  <a:latin typeface="Alexandria"/>
                </a:rPr>
                <a:t>specifications</a:t>
              </a:r>
            </a:p>
          </p:txBody>
        </p:sp>
        <p:sp>
          <p:nvSpPr>
            <p:cNvPr id="21" name="_s1030">
              <a:extLst>
                <a:ext uri="{FF2B5EF4-FFF2-40B4-BE49-F238E27FC236}">
                  <a16:creationId xmlns:a16="http://schemas.microsoft.com/office/drawing/2014/main" id="{FAFBE317-75E6-7ECB-BFEA-E9E35934F6EC}"/>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22" name="_s1030">
              <a:extLst>
                <a:ext uri="{FF2B5EF4-FFF2-40B4-BE49-F238E27FC236}">
                  <a16:creationId xmlns:a16="http://schemas.microsoft.com/office/drawing/2014/main" id="{B1BBFDAA-A020-FF09-A3AD-5B0714FF4AFE}"/>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23" name="AutoShape 18">
              <a:extLst>
                <a:ext uri="{FF2B5EF4-FFF2-40B4-BE49-F238E27FC236}">
                  <a16:creationId xmlns:a16="http://schemas.microsoft.com/office/drawing/2014/main" id="{179A2704-D5FB-5E64-873B-242821ACD747}"/>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a:solidFill>
                    <a:schemeClr val="bg1"/>
                  </a:solidFill>
                  <a:latin typeface="Alexandria"/>
                </a:rPr>
                <a:t>Sections of a Typical Job Description</a:t>
              </a:r>
            </a:p>
          </p:txBody>
        </p:sp>
      </p:grpSp>
      <p:pic>
        <p:nvPicPr>
          <p:cNvPr id="24" name="Graphic 21">
            <a:extLst>
              <a:ext uri="{FF2B5EF4-FFF2-40B4-BE49-F238E27FC236}">
                <a16:creationId xmlns:a16="http://schemas.microsoft.com/office/drawing/2014/main" id="{5A765311-6259-F22F-A155-50FF2E74D90D}"/>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65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The Job Description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4" name="Rectangle 3">
            <a:extLst>
              <a:ext uri="{FF2B5EF4-FFF2-40B4-BE49-F238E27FC236}">
                <a16:creationId xmlns:a16="http://schemas.microsoft.com/office/drawing/2014/main" id="{2D02C5F1-BF06-CFD7-7283-03037A827EA8}"/>
              </a:ext>
            </a:extLst>
          </p:cNvPr>
          <p:cNvSpPr txBox="1">
            <a:spLocks noChangeArrowheads="1"/>
          </p:cNvSpPr>
          <p:nvPr/>
        </p:nvSpPr>
        <p:spPr bwMode="auto">
          <a:xfrm>
            <a:off x="859927" y="1924420"/>
            <a:ext cx="3975100" cy="469982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Job Identification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Job title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Preparation date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Preparer</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Job Summary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General nature of the job</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Major functions/activities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Relationships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Reports to:</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Supervises: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Works with: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Outside the company:</a:t>
            </a:r>
          </a:p>
        </p:txBody>
      </p:sp>
      <p:sp>
        <p:nvSpPr>
          <p:cNvPr id="28" name="Rectangle 4">
            <a:extLst>
              <a:ext uri="{FF2B5EF4-FFF2-40B4-BE49-F238E27FC236}">
                <a16:creationId xmlns:a16="http://schemas.microsoft.com/office/drawing/2014/main" id="{C0A561D3-529F-CFF7-90A1-7D6D79410411}"/>
              </a:ext>
            </a:extLst>
          </p:cNvPr>
          <p:cNvSpPr txBox="1">
            <a:spLocks noChangeArrowheads="1"/>
          </p:cNvSpPr>
          <p:nvPr/>
        </p:nvSpPr>
        <p:spPr bwMode="auto">
          <a:xfrm>
            <a:off x="5218611" y="1820942"/>
            <a:ext cx="4125912" cy="4290704"/>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18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Responsibilities and Duties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Major responsibilities and duties (essential functions)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Decision-making authority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Direct supervision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Budgetary limitations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18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Standards of Performance and Working Conditions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What it takes to do the job successfully</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endPar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pic>
        <p:nvPicPr>
          <p:cNvPr id="4" name="Graphic 21">
            <a:extLst>
              <a:ext uri="{FF2B5EF4-FFF2-40B4-BE49-F238E27FC236}">
                <a16:creationId xmlns:a16="http://schemas.microsoft.com/office/drawing/2014/main" id="{868FF45D-8469-08B7-B1F3-B4EF6336A4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6772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ipe(left)">
                                      <p:cBhvr>
                                        <p:cTn id="7" dur="500"/>
                                        <p:tgtEl>
                                          <p:spTgt spid="2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Effect transition="in" filter="wipe(left)">
                                      <p:cBhvr>
                                        <p:cTn id="11" dur="500"/>
                                        <p:tgtEl>
                                          <p:spTgt spid="24">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animEffect transition="in" filter="wipe(left)">
                                      <p:cBhvr>
                                        <p:cTn id="15" dur="500"/>
                                        <p:tgtEl>
                                          <p:spTgt spid="24">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animEffect transition="in" filter="wipe(left)">
                                      <p:cBhvr>
                                        <p:cTn id="19" dur="500"/>
                                        <p:tgtEl>
                                          <p:spTgt spid="24">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4">
                                            <p:txEl>
                                              <p:pRg st="4" end="4"/>
                                            </p:txEl>
                                          </p:spTgt>
                                        </p:tgtEl>
                                        <p:attrNameLst>
                                          <p:attrName>style.visibility</p:attrName>
                                        </p:attrNameLst>
                                      </p:cBhvr>
                                      <p:to>
                                        <p:strVal val="visible"/>
                                      </p:to>
                                    </p:set>
                                    <p:animEffect transition="in" filter="wipe(left)">
                                      <p:cBhvr>
                                        <p:cTn id="24" dur="500"/>
                                        <p:tgtEl>
                                          <p:spTgt spid="24">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Effect transition="in" filter="wipe(left)">
                                      <p:cBhvr>
                                        <p:cTn id="28" dur="500"/>
                                        <p:tgtEl>
                                          <p:spTgt spid="24">
                                            <p:txEl>
                                              <p:pRg st="5" end="5"/>
                                            </p:txEl>
                                          </p:spTgt>
                                        </p:tgtEl>
                                      </p:cBhvr>
                                    </p:animEffect>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24">
                                            <p:txEl>
                                              <p:pRg st="6" end="6"/>
                                            </p:txEl>
                                          </p:spTgt>
                                        </p:tgtEl>
                                        <p:attrNameLst>
                                          <p:attrName>style.visibility</p:attrName>
                                        </p:attrNameLst>
                                      </p:cBhvr>
                                      <p:to>
                                        <p:strVal val="visible"/>
                                      </p:to>
                                    </p:set>
                                    <p:animEffect transition="in" filter="wipe(left)">
                                      <p:cBhvr>
                                        <p:cTn id="32" dur="500"/>
                                        <p:tgtEl>
                                          <p:spTgt spid="2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4">
                                            <p:txEl>
                                              <p:pRg st="7" end="7"/>
                                            </p:txEl>
                                          </p:spTgt>
                                        </p:tgtEl>
                                        <p:attrNameLst>
                                          <p:attrName>style.visibility</p:attrName>
                                        </p:attrNameLst>
                                      </p:cBhvr>
                                      <p:to>
                                        <p:strVal val="visible"/>
                                      </p:to>
                                    </p:set>
                                    <p:animEffect transition="in" filter="wipe(left)">
                                      <p:cBhvr>
                                        <p:cTn id="37" dur="500"/>
                                        <p:tgtEl>
                                          <p:spTgt spid="24">
                                            <p:txEl>
                                              <p:pRg st="7" end="7"/>
                                            </p:txEl>
                                          </p:spTgt>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24">
                                            <p:txEl>
                                              <p:pRg st="8" end="8"/>
                                            </p:txEl>
                                          </p:spTgt>
                                        </p:tgtEl>
                                        <p:attrNameLst>
                                          <p:attrName>style.visibility</p:attrName>
                                        </p:attrNameLst>
                                      </p:cBhvr>
                                      <p:to>
                                        <p:strVal val="visible"/>
                                      </p:to>
                                    </p:set>
                                    <p:animEffect transition="in" filter="wipe(left)">
                                      <p:cBhvr>
                                        <p:cTn id="41" dur="500"/>
                                        <p:tgtEl>
                                          <p:spTgt spid="24">
                                            <p:txEl>
                                              <p:pRg st="8" end="8"/>
                                            </p:txEl>
                                          </p:spTgt>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24">
                                            <p:txEl>
                                              <p:pRg st="9" end="9"/>
                                            </p:txEl>
                                          </p:spTgt>
                                        </p:tgtEl>
                                        <p:attrNameLst>
                                          <p:attrName>style.visibility</p:attrName>
                                        </p:attrNameLst>
                                      </p:cBhvr>
                                      <p:to>
                                        <p:strVal val="visible"/>
                                      </p:to>
                                    </p:set>
                                    <p:animEffect transition="in" filter="wipe(left)">
                                      <p:cBhvr>
                                        <p:cTn id="45" dur="500"/>
                                        <p:tgtEl>
                                          <p:spTgt spid="24">
                                            <p:txEl>
                                              <p:pRg st="9" end="9"/>
                                            </p:txEl>
                                          </p:spTgt>
                                        </p:tgtEl>
                                      </p:cBhvr>
                                    </p:animEffect>
                                  </p:childTnLst>
                                </p:cTn>
                              </p:par>
                            </p:childTnLst>
                          </p:cTn>
                        </p:par>
                        <p:par>
                          <p:cTn id="46" fill="hold">
                            <p:stCondLst>
                              <p:cond delay="1500"/>
                            </p:stCondLst>
                            <p:childTnLst>
                              <p:par>
                                <p:cTn id="47" presetID="22" presetClass="entr" presetSubtype="8" fill="hold" nodeType="afterEffect">
                                  <p:stCondLst>
                                    <p:cond delay="0"/>
                                  </p:stCondLst>
                                  <p:childTnLst>
                                    <p:set>
                                      <p:cBhvr>
                                        <p:cTn id="48" dur="1" fill="hold">
                                          <p:stCondLst>
                                            <p:cond delay="0"/>
                                          </p:stCondLst>
                                        </p:cTn>
                                        <p:tgtEl>
                                          <p:spTgt spid="24">
                                            <p:txEl>
                                              <p:pRg st="10" end="10"/>
                                            </p:txEl>
                                          </p:spTgt>
                                        </p:tgtEl>
                                        <p:attrNameLst>
                                          <p:attrName>style.visibility</p:attrName>
                                        </p:attrNameLst>
                                      </p:cBhvr>
                                      <p:to>
                                        <p:strVal val="visible"/>
                                      </p:to>
                                    </p:set>
                                    <p:animEffect transition="in" filter="wipe(left)">
                                      <p:cBhvr>
                                        <p:cTn id="49" dur="500"/>
                                        <p:tgtEl>
                                          <p:spTgt spid="24">
                                            <p:txEl>
                                              <p:pRg st="10" end="10"/>
                                            </p:txEl>
                                          </p:spTgt>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24">
                                            <p:txEl>
                                              <p:pRg st="11" end="11"/>
                                            </p:txEl>
                                          </p:spTgt>
                                        </p:tgtEl>
                                        <p:attrNameLst>
                                          <p:attrName>style.visibility</p:attrName>
                                        </p:attrNameLst>
                                      </p:cBhvr>
                                      <p:to>
                                        <p:strVal val="visible"/>
                                      </p:to>
                                    </p:set>
                                    <p:animEffect transition="in" filter="wipe(left)">
                                      <p:cBhvr>
                                        <p:cTn id="53" dur="500"/>
                                        <p:tgtEl>
                                          <p:spTgt spid="24">
                                            <p:txEl>
                                              <p:pRg st="11" end="11"/>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28">
                                            <p:txEl>
                                              <p:pRg st="0" end="0"/>
                                            </p:txEl>
                                          </p:spTgt>
                                        </p:tgtEl>
                                        <p:attrNameLst>
                                          <p:attrName>style.visibility</p:attrName>
                                        </p:attrNameLst>
                                      </p:cBhvr>
                                      <p:to>
                                        <p:strVal val="visible"/>
                                      </p:to>
                                    </p:set>
                                    <p:animEffect transition="in" filter="wipe(left)">
                                      <p:cBhvr>
                                        <p:cTn id="58" dur="500"/>
                                        <p:tgtEl>
                                          <p:spTgt spid="28">
                                            <p:txEl>
                                              <p:pRg st="0" end="0"/>
                                            </p:txEl>
                                          </p:spTgt>
                                        </p:tgtEl>
                                      </p:cBhvr>
                                    </p:animEffect>
                                  </p:childTnLst>
                                </p:cTn>
                              </p:par>
                            </p:childTnLst>
                          </p:cTn>
                        </p:par>
                        <p:par>
                          <p:cTn id="59" fill="hold">
                            <p:stCondLst>
                              <p:cond delay="500"/>
                            </p:stCondLst>
                            <p:childTnLst>
                              <p:par>
                                <p:cTn id="60" presetID="22" presetClass="entr" presetSubtype="8" fill="hold" nodeType="afterEffect">
                                  <p:stCondLst>
                                    <p:cond delay="0"/>
                                  </p:stCondLst>
                                  <p:childTnLst>
                                    <p:set>
                                      <p:cBhvr>
                                        <p:cTn id="61" dur="1" fill="hold">
                                          <p:stCondLst>
                                            <p:cond delay="0"/>
                                          </p:stCondLst>
                                        </p:cTn>
                                        <p:tgtEl>
                                          <p:spTgt spid="28">
                                            <p:txEl>
                                              <p:pRg st="1" end="1"/>
                                            </p:txEl>
                                          </p:spTgt>
                                        </p:tgtEl>
                                        <p:attrNameLst>
                                          <p:attrName>style.visibility</p:attrName>
                                        </p:attrNameLst>
                                      </p:cBhvr>
                                      <p:to>
                                        <p:strVal val="visible"/>
                                      </p:to>
                                    </p:set>
                                    <p:animEffect transition="in" filter="wipe(left)">
                                      <p:cBhvr>
                                        <p:cTn id="62" dur="500"/>
                                        <p:tgtEl>
                                          <p:spTgt spid="28">
                                            <p:txEl>
                                              <p:pRg st="1" end="1"/>
                                            </p:txEl>
                                          </p:spTgt>
                                        </p:tgtEl>
                                      </p:cBhvr>
                                    </p:animEffect>
                                  </p:childTnLst>
                                </p:cTn>
                              </p:par>
                            </p:childTnLst>
                          </p:cTn>
                        </p:par>
                        <p:par>
                          <p:cTn id="63" fill="hold">
                            <p:stCondLst>
                              <p:cond delay="1000"/>
                            </p:stCondLst>
                            <p:childTnLst>
                              <p:par>
                                <p:cTn id="64" presetID="22" presetClass="entr" presetSubtype="8" fill="hold" nodeType="afterEffect">
                                  <p:stCondLst>
                                    <p:cond delay="0"/>
                                  </p:stCondLst>
                                  <p:childTnLst>
                                    <p:set>
                                      <p:cBhvr>
                                        <p:cTn id="65" dur="1" fill="hold">
                                          <p:stCondLst>
                                            <p:cond delay="0"/>
                                          </p:stCondLst>
                                        </p:cTn>
                                        <p:tgtEl>
                                          <p:spTgt spid="28">
                                            <p:txEl>
                                              <p:pRg st="2" end="2"/>
                                            </p:txEl>
                                          </p:spTgt>
                                        </p:tgtEl>
                                        <p:attrNameLst>
                                          <p:attrName>style.visibility</p:attrName>
                                        </p:attrNameLst>
                                      </p:cBhvr>
                                      <p:to>
                                        <p:strVal val="visible"/>
                                      </p:to>
                                    </p:set>
                                    <p:animEffect transition="in" filter="wipe(left)">
                                      <p:cBhvr>
                                        <p:cTn id="66" dur="500"/>
                                        <p:tgtEl>
                                          <p:spTgt spid="28">
                                            <p:txEl>
                                              <p:pRg st="2" end="2"/>
                                            </p:txEl>
                                          </p:spTgt>
                                        </p:tgtEl>
                                      </p:cBhvr>
                                    </p:animEffect>
                                  </p:childTnLst>
                                </p:cTn>
                              </p:par>
                            </p:childTnLst>
                          </p:cTn>
                        </p:par>
                        <p:par>
                          <p:cTn id="67" fill="hold">
                            <p:stCondLst>
                              <p:cond delay="1500"/>
                            </p:stCondLst>
                            <p:childTnLst>
                              <p:par>
                                <p:cTn id="68" presetID="22" presetClass="entr" presetSubtype="8" fill="hold" nodeType="afterEffect">
                                  <p:stCondLst>
                                    <p:cond delay="0"/>
                                  </p:stCondLst>
                                  <p:childTnLst>
                                    <p:set>
                                      <p:cBhvr>
                                        <p:cTn id="69" dur="1" fill="hold">
                                          <p:stCondLst>
                                            <p:cond delay="0"/>
                                          </p:stCondLst>
                                        </p:cTn>
                                        <p:tgtEl>
                                          <p:spTgt spid="28">
                                            <p:txEl>
                                              <p:pRg st="3" end="3"/>
                                            </p:txEl>
                                          </p:spTgt>
                                        </p:tgtEl>
                                        <p:attrNameLst>
                                          <p:attrName>style.visibility</p:attrName>
                                        </p:attrNameLst>
                                      </p:cBhvr>
                                      <p:to>
                                        <p:strVal val="visible"/>
                                      </p:to>
                                    </p:set>
                                    <p:animEffect transition="in" filter="wipe(left)">
                                      <p:cBhvr>
                                        <p:cTn id="70" dur="500"/>
                                        <p:tgtEl>
                                          <p:spTgt spid="28">
                                            <p:txEl>
                                              <p:pRg st="3" end="3"/>
                                            </p:txEl>
                                          </p:spTgt>
                                        </p:tgtEl>
                                      </p:cBhvr>
                                    </p:animEffect>
                                  </p:childTnLst>
                                </p:cTn>
                              </p:par>
                            </p:childTnLst>
                          </p:cTn>
                        </p:par>
                        <p:par>
                          <p:cTn id="71" fill="hold">
                            <p:stCondLst>
                              <p:cond delay="2000"/>
                            </p:stCondLst>
                            <p:childTnLst>
                              <p:par>
                                <p:cTn id="72" presetID="22" presetClass="entr" presetSubtype="8" fill="hold" nodeType="afterEffect">
                                  <p:stCondLst>
                                    <p:cond delay="0"/>
                                  </p:stCondLst>
                                  <p:childTnLst>
                                    <p:set>
                                      <p:cBhvr>
                                        <p:cTn id="73" dur="1" fill="hold">
                                          <p:stCondLst>
                                            <p:cond delay="0"/>
                                          </p:stCondLst>
                                        </p:cTn>
                                        <p:tgtEl>
                                          <p:spTgt spid="28">
                                            <p:txEl>
                                              <p:pRg st="4" end="4"/>
                                            </p:txEl>
                                          </p:spTgt>
                                        </p:tgtEl>
                                        <p:attrNameLst>
                                          <p:attrName>style.visibility</p:attrName>
                                        </p:attrNameLst>
                                      </p:cBhvr>
                                      <p:to>
                                        <p:strVal val="visible"/>
                                      </p:to>
                                    </p:set>
                                    <p:animEffect transition="in" filter="wipe(left)">
                                      <p:cBhvr>
                                        <p:cTn id="74" dur="500"/>
                                        <p:tgtEl>
                                          <p:spTgt spid="28">
                                            <p:txEl>
                                              <p:pRg st="4" end="4"/>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28">
                                            <p:txEl>
                                              <p:pRg st="5" end="5"/>
                                            </p:txEl>
                                          </p:spTgt>
                                        </p:tgtEl>
                                        <p:attrNameLst>
                                          <p:attrName>style.visibility</p:attrName>
                                        </p:attrNameLst>
                                      </p:cBhvr>
                                      <p:to>
                                        <p:strVal val="visible"/>
                                      </p:to>
                                    </p:set>
                                    <p:animEffect transition="in" filter="wipe(left)">
                                      <p:cBhvr>
                                        <p:cTn id="79" dur="500"/>
                                        <p:tgtEl>
                                          <p:spTgt spid="28">
                                            <p:txEl>
                                              <p:pRg st="5" end="5"/>
                                            </p:txEl>
                                          </p:spTgt>
                                        </p:tgtEl>
                                      </p:cBhvr>
                                    </p:animEffect>
                                  </p:childTnLst>
                                </p:cTn>
                              </p:par>
                            </p:childTnLst>
                          </p:cTn>
                        </p:par>
                        <p:par>
                          <p:cTn id="80" fill="hold">
                            <p:stCondLst>
                              <p:cond delay="500"/>
                            </p:stCondLst>
                            <p:childTnLst>
                              <p:par>
                                <p:cTn id="81" presetID="22" presetClass="entr" presetSubtype="8" fill="hold" nodeType="afterEffect">
                                  <p:stCondLst>
                                    <p:cond delay="0"/>
                                  </p:stCondLst>
                                  <p:childTnLst>
                                    <p:set>
                                      <p:cBhvr>
                                        <p:cTn id="82" dur="1" fill="hold">
                                          <p:stCondLst>
                                            <p:cond delay="0"/>
                                          </p:stCondLst>
                                        </p:cTn>
                                        <p:tgtEl>
                                          <p:spTgt spid="28">
                                            <p:txEl>
                                              <p:pRg st="6" end="6"/>
                                            </p:txEl>
                                          </p:spTgt>
                                        </p:tgtEl>
                                        <p:attrNameLst>
                                          <p:attrName>style.visibility</p:attrName>
                                        </p:attrNameLst>
                                      </p:cBhvr>
                                      <p:to>
                                        <p:strVal val="visible"/>
                                      </p:to>
                                    </p:set>
                                    <p:animEffect transition="in" filter="wipe(left)">
                                      <p:cBhvr>
                                        <p:cTn id="83" dur="500"/>
                                        <p:tgtEl>
                                          <p:spTgt spid="2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bldLvl="3" autoUpdateAnimBg="0"/>
      <p:bldP spid="28" grpId="0" build="p" bldLvl="3"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0408">
            <a:extLst>
              <a:ext uri="{FF2B5EF4-FFF2-40B4-BE49-F238E27FC236}">
                <a16:creationId xmlns:a16="http://schemas.microsoft.com/office/drawing/2014/main" id="{93AD3C68-51AC-F83B-5DDC-A8BA5F7F42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660" y="0"/>
            <a:ext cx="6804212" cy="6919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297631" y="1337582"/>
            <a:ext cx="4070683" cy="1325563"/>
          </a:xfrm>
        </p:spPr>
        <p:txBody>
          <a:bodyPr>
            <a:normAutofit/>
          </a:bodyPr>
          <a:lstStyle/>
          <a:p>
            <a:r>
              <a:rPr lang="en-US" altLang="en-US" sz="3200" dirty="0">
                <a:latin typeface="Alexandria"/>
                <a:cs typeface="Arial" panose="020B0604020202020204" pitchFamily="34" charset="0"/>
              </a:rPr>
              <a:t>Sample Job Description</a:t>
            </a:r>
            <a:endParaRPr lang="en-US" sz="3200" dirty="0">
              <a:latin typeface="Alexandria"/>
            </a:endParaRPr>
          </a:p>
        </p:txBody>
      </p:sp>
    </p:spTree>
    <p:extLst>
      <p:ext uri="{BB962C8B-B14F-4D97-AF65-F5344CB8AC3E}">
        <p14:creationId xmlns:p14="http://schemas.microsoft.com/office/powerpoint/2010/main" val="36571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312145" y="931182"/>
            <a:ext cx="4070683" cy="1325563"/>
          </a:xfrm>
        </p:spPr>
        <p:txBody>
          <a:bodyPr>
            <a:normAutofit/>
          </a:bodyPr>
          <a:lstStyle/>
          <a:p>
            <a:r>
              <a:rPr lang="en-US" altLang="en-US" sz="3200" dirty="0">
                <a:latin typeface="Alexandria"/>
                <a:cs typeface="Arial" panose="020B0604020202020204" pitchFamily="34" charset="0"/>
              </a:rPr>
              <a:t>Sample Job Description</a:t>
            </a:r>
            <a:endParaRPr lang="en-US" sz="3200" dirty="0">
              <a:latin typeface="Alexandria"/>
            </a:endParaRPr>
          </a:p>
        </p:txBody>
      </p:sp>
      <p:pic>
        <p:nvPicPr>
          <p:cNvPr id="2" name="Picture 5" descr="0408b">
            <a:extLst>
              <a:ext uri="{FF2B5EF4-FFF2-40B4-BE49-F238E27FC236}">
                <a16:creationId xmlns:a16="http://schemas.microsoft.com/office/drawing/2014/main" id="{95CBE864-14E1-9DD3-E352-28CB808CBA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259" y="246743"/>
            <a:ext cx="6022882" cy="6611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687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Writing Job Specifications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Alexandria"/>
              </a:rPr>
              <a:t>www.midocean.ae</a:t>
            </a:r>
          </a:p>
        </p:txBody>
      </p:sp>
      <p:grpSp>
        <p:nvGrpSpPr>
          <p:cNvPr id="4" name="Group 12">
            <a:extLst>
              <a:ext uri="{FF2B5EF4-FFF2-40B4-BE49-F238E27FC236}">
                <a16:creationId xmlns:a16="http://schemas.microsoft.com/office/drawing/2014/main" id="{8D0A022F-018D-93A1-32F0-7C2DB1B3386E}"/>
              </a:ext>
            </a:extLst>
          </p:cNvPr>
          <p:cNvGrpSpPr>
            <a:grpSpLocks/>
          </p:cNvGrpSpPr>
          <p:nvPr/>
        </p:nvGrpSpPr>
        <p:grpSpPr bwMode="auto">
          <a:xfrm>
            <a:off x="1377697" y="2268285"/>
            <a:ext cx="7864475" cy="3657600"/>
            <a:chOff x="403" y="950"/>
            <a:chExt cx="4954" cy="2189"/>
          </a:xfrm>
        </p:grpSpPr>
        <p:sp>
          <p:nvSpPr>
            <p:cNvPr id="7" name="AutoShape 4" descr="redfill01">
              <a:extLst>
                <a:ext uri="{FF2B5EF4-FFF2-40B4-BE49-F238E27FC236}">
                  <a16:creationId xmlns:a16="http://schemas.microsoft.com/office/drawing/2014/main" id="{1C2526BC-C218-1536-CE9E-F72AFA90CB25}"/>
                </a:ext>
              </a:extLst>
            </p:cNvPr>
            <p:cNvSpPr>
              <a:spLocks noChangeArrowheads="1"/>
            </p:cNvSpPr>
            <p:nvPr/>
          </p:nvSpPr>
          <p:spPr bwMode="auto">
            <a:xfrm>
              <a:off x="403" y="2329"/>
              <a:ext cx="1445" cy="810"/>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a:t>
              </a:r>
              <a:br>
                <a:rPr lang="en-US" altLang="en-US" sz="1800">
                  <a:latin typeface="Alexandria"/>
                </a:rPr>
              </a:br>
              <a:r>
                <a:rPr lang="en-US" altLang="en-US" sz="1800">
                  <a:latin typeface="Alexandria"/>
                </a:rPr>
                <a:t>for trained versus untrained personnel</a:t>
              </a:r>
            </a:p>
          </p:txBody>
        </p:sp>
        <p:sp>
          <p:nvSpPr>
            <p:cNvPr id="9" name="AutoShape 5" descr="greenfill02">
              <a:extLst>
                <a:ext uri="{FF2B5EF4-FFF2-40B4-BE49-F238E27FC236}">
                  <a16:creationId xmlns:a16="http://schemas.microsoft.com/office/drawing/2014/main" id="{94DEB757-603E-949B-385E-A2F2E73E8285}"/>
                </a:ext>
              </a:extLst>
            </p:cNvPr>
            <p:cNvSpPr>
              <a:spLocks noChangeArrowheads="1"/>
            </p:cNvSpPr>
            <p:nvPr/>
          </p:nvSpPr>
          <p:spPr bwMode="auto">
            <a:xfrm>
              <a:off x="3912" y="2329"/>
              <a:ext cx="1445" cy="810"/>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 based on statistical analysis</a:t>
              </a:r>
            </a:p>
          </p:txBody>
        </p:sp>
        <p:sp>
          <p:nvSpPr>
            <p:cNvPr id="11" name="Oval 6" descr="brownfill01">
              <a:extLst>
                <a:ext uri="{FF2B5EF4-FFF2-40B4-BE49-F238E27FC236}">
                  <a16:creationId xmlns:a16="http://schemas.microsoft.com/office/drawing/2014/main" id="{12CB2643-63FF-BD59-67BA-60CB168C1CCF}"/>
                </a:ext>
              </a:extLst>
            </p:cNvPr>
            <p:cNvSpPr>
              <a:spLocks noChangeArrowheads="1"/>
            </p:cNvSpPr>
            <p:nvPr/>
          </p:nvSpPr>
          <p:spPr bwMode="auto">
            <a:xfrm>
              <a:off x="1325" y="950"/>
              <a:ext cx="3094"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“What human traits and experience are required to do this job well?”</a:t>
              </a:r>
            </a:p>
          </p:txBody>
        </p:sp>
        <p:sp>
          <p:nvSpPr>
            <p:cNvPr id="12" name="AutoShape 7" descr="greenfill01">
              <a:extLst>
                <a:ext uri="{FF2B5EF4-FFF2-40B4-BE49-F238E27FC236}">
                  <a16:creationId xmlns:a16="http://schemas.microsoft.com/office/drawing/2014/main" id="{F7134715-E3B2-EAC3-4CBB-E4318CB24554}"/>
                </a:ext>
              </a:extLst>
            </p:cNvPr>
            <p:cNvSpPr>
              <a:spLocks noChangeArrowheads="1"/>
            </p:cNvSpPr>
            <p:nvPr/>
          </p:nvSpPr>
          <p:spPr bwMode="auto">
            <a:xfrm>
              <a:off x="2150" y="2329"/>
              <a:ext cx="1445" cy="810"/>
            </a:xfrm>
            <a:prstGeom prst="roundRect">
              <a:avLst>
                <a:gd name="adj" fmla="val 16667"/>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 based on judgment</a:t>
              </a:r>
            </a:p>
          </p:txBody>
        </p:sp>
        <p:cxnSp>
          <p:nvCxnSpPr>
            <p:cNvPr id="13" name="AutoShape 8">
              <a:extLst>
                <a:ext uri="{FF2B5EF4-FFF2-40B4-BE49-F238E27FC236}">
                  <a16:creationId xmlns:a16="http://schemas.microsoft.com/office/drawing/2014/main" id="{86CF5808-911D-5CCC-4EDA-31D7232FE102}"/>
                </a:ext>
              </a:extLst>
            </p:cNvPr>
            <p:cNvCxnSpPr>
              <a:cxnSpLocks noChangeShapeType="1"/>
              <a:stCxn id="11" idx="4"/>
              <a:endCxn id="7" idx="0"/>
            </p:cNvCxnSpPr>
            <p:nvPr/>
          </p:nvCxnSpPr>
          <p:spPr bwMode="auto">
            <a:xfrm rot="5400000">
              <a:off x="1753" y="1193"/>
              <a:ext cx="491" cy="1746"/>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10AF6DE4-DA02-0155-D5C9-327C2F98749C}"/>
                </a:ext>
              </a:extLst>
            </p:cNvPr>
            <p:cNvCxnSpPr>
              <a:cxnSpLocks noChangeShapeType="1"/>
              <a:stCxn id="11" idx="4"/>
              <a:endCxn id="9" idx="0"/>
            </p:cNvCxnSpPr>
            <p:nvPr/>
          </p:nvCxnSpPr>
          <p:spPr bwMode="auto">
            <a:xfrm rot="16200000" flipH="1">
              <a:off x="3508" y="1184"/>
              <a:ext cx="491" cy="1763"/>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6BDF1FC4-C1E5-37C9-2125-F1A47C9DA92B}"/>
                </a:ext>
              </a:extLst>
            </p:cNvPr>
            <p:cNvCxnSpPr>
              <a:cxnSpLocks noChangeShapeType="1"/>
              <a:stCxn id="11" idx="4"/>
              <a:endCxn id="12" idx="0"/>
            </p:cNvCxnSpPr>
            <p:nvPr/>
          </p:nvCxnSpPr>
          <p:spPr bwMode="auto">
            <a:xfrm>
              <a:off x="2872" y="1820"/>
              <a:ext cx="1" cy="49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6" name="Graphic 21">
            <a:extLst>
              <a:ext uri="{FF2B5EF4-FFF2-40B4-BE49-F238E27FC236}">
                <a16:creationId xmlns:a16="http://schemas.microsoft.com/office/drawing/2014/main" id="{72A66373-215D-28F3-C155-4F188767AE9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8794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Analyze the job and decide how to measure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Select personal traits that you believe should</a:t>
            </a:r>
            <a:r>
              <a:rPr kumimoji="0" lang="en-US" sz="2000" b="0" i="0" u="none" strike="noStrike" kern="0" cap="none" spc="0" normalizeH="0" noProof="0" dirty="0">
                <a:ln>
                  <a:noFill/>
                </a:ln>
                <a:solidFill>
                  <a:schemeClr val="tx1"/>
                </a:solidFill>
                <a:effectLst>
                  <a:outerShdw blurRad="38100" dist="38100" dir="2700000" algn="tl">
                    <a:srgbClr val="C0C0C0"/>
                  </a:outerShdw>
                </a:effectLst>
                <a:uLnTx/>
                <a:uFillTx/>
                <a:latin typeface="Alexandria"/>
                <a:cs typeface="Tahoma"/>
              </a:rPr>
              <a:t> </a:t>
            </a: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predict successful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Test candidates for these traits.</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Measure the candidates’ subsequent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Statistically analyze the relationship between the human traits and job 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 in Job Specification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0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Analyze the job and decide how to measure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Select personal traits that you believe should</a:t>
            </a:r>
            <a:r>
              <a:rPr kumimoji="0" lang="en-US" sz="2000" b="0" i="0" u="none" strike="noStrike" kern="0" cap="none" spc="0" normalizeH="0" noProof="0" dirty="0">
                <a:ln>
                  <a:noFill/>
                </a:ln>
                <a:solidFill>
                  <a:schemeClr val="tx1"/>
                </a:solidFill>
                <a:effectLst>
                  <a:outerShdw blurRad="38100" dist="38100" dir="2700000" algn="tl">
                    <a:srgbClr val="C0C0C0"/>
                  </a:outerShdw>
                </a:effectLst>
                <a:uLnTx/>
                <a:uFillTx/>
                <a:latin typeface="Alexandria"/>
                <a:cs typeface="Tahoma"/>
              </a:rPr>
              <a:t> </a:t>
            </a: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predict successful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Test candidates for these traits.</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Measure the candidates’ subsequent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Statistically analyze the relationship between the human traits and job 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 in Job Specification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687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760207"/>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800"/>
              </a:spcAft>
              <a:buSzPts val="1000"/>
              <a:tabLst>
                <a:tab pos="457200" algn="l"/>
              </a:tabLst>
            </a:pPr>
            <a:endParaRPr lang="en-US" sz="1800" b="1" dirty="0">
              <a:solidFill>
                <a:schemeClr val="tx1"/>
              </a:solidFill>
              <a:latin typeface="Alexandria"/>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endPar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SzPts val="1000"/>
              <a:tabLst>
                <a:tab pos="457200" algn="l"/>
              </a:tabLst>
            </a:pPr>
            <a:r>
              <a:rPr lang="en-US" sz="2000" b="1" kern="100" dirty="0">
                <a:solidFill>
                  <a:srgbClr val="C00000"/>
                </a:solidFill>
                <a:latin typeface="Aptos" panose="020B0004020202020204" pitchFamily="34" charset="0"/>
                <a:cs typeface="Arial" panose="020B0604020202020204" pitchFamily="34" charset="0"/>
              </a:rPr>
              <a:t>Advantages of Statistical Analysis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Objectivity: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Provides a more objective basis for hiring decisions, reducing bias.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Defensibility: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help justify hiring practices in legal challenges.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Predictive Validity: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accurately predict future job performance.</a:t>
            </a:r>
          </a:p>
          <a:p>
            <a:pPr marL="0" marR="0">
              <a:lnSpc>
                <a:spcPct val="115000"/>
              </a:lnSpc>
              <a:spcBef>
                <a:spcPts val="0"/>
              </a:spcBef>
              <a:spcAft>
                <a:spcPts val="800"/>
              </a:spcAft>
            </a:pPr>
            <a:r>
              <a:rPr lang="en-US" sz="20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rPr>
              <a:t>Challenges </a:t>
            </a:r>
          </a:p>
          <a:p>
            <a:pPr marL="285750" marR="0" indent="-285750">
              <a:lnSpc>
                <a:spcPct val="115000"/>
              </a:lnSpc>
              <a:spcBef>
                <a:spcPts val="0"/>
              </a:spcBef>
              <a:spcAft>
                <a:spcPts val="800"/>
              </a:spcAft>
              <a:buFont typeface="Arial" panose="020B0604020202020204" pitchFamily="34" charset="0"/>
              <a:buChar char="•"/>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Complexity: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Requires expertise in statistical methods and data analysis.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Time-consuming:</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be a lengthy and resource-intensive process.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Cost:</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May involve costs for developing and administering tests.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Limited Generalizability: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Results may not apply to all jobs or organizations.</a:t>
            </a:r>
          </a:p>
          <a:p>
            <a:pPr marL="346075" marR="0" lvl="1" algn="l" defTabSz="914400" rtl="0" eaLnBrk="1" fontAlgn="base" latinLnBrk="0" hangingPunct="1">
              <a:lnSpc>
                <a:spcPct val="100000"/>
              </a:lnSpc>
              <a:spcBef>
                <a:spcPct val="40000"/>
              </a:spcBef>
              <a:spcAft>
                <a:spcPct val="0"/>
              </a:spcAft>
              <a:buClr>
                <a:srgbClr val="336699"/>
              </a:buClr>
              <a:buSzPct val="90000"/>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370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30000"/>
              </a:spcBef>
              <a:spcAft>
                <a:spcPct val="0"/>
              </a:spcAft>
              <a:buClr>
                <a:srgbClr val="666699"/>
              </a:buClr>
              <a:buSzTx/>
              <a:tabLst/>
              <a:defRPr/>
            </a:pPr>
            <a:r>
              <a:rPr kumimoji="0" lang="en-US" sz="2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Competencies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Demonstrable characteristics of a person that enable performance of a job.</a:t>
            </a:r>
          </a:p>
          <a:p>
            <a:pPr marL="341312" marR="0" lvl="1" algn="l" defTabSz="914400" rtl="0" eaLnBrk="1" fontAlgn="base" latinLnBrk="0" hangingPunct="1">
              <a:lnSpc>
                <a:spcPct val="100000"/>
              </a:lnSpc>
              <a:spcBef>
                <a:spcPct val="30000"/>
              </a:spcBef>
              <a:spcAft>
                <a:spcPct val="0"/>
              </a:spcAft>
              <a:buClr>
                <a:srgbClr val="336699"/>
              </a:buClr>
              <a:buSzPct val="90000"/>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R="0" lvl="0" algn="l" defTabSz="914400" rtl="0" eaLnBrk="1" fontAlgn="base" latinLnBrk="0" hangingPunct="1">
              <a:lnSpc>
                <a:spcPct val="100000"/>
              </a:lnSpc>
              <a:spcBef>
                <a:spcPct val="30000"/>
              </a:spcBef>
              <a:spcAft>
                <a:spcPct val="0"/>
              </a:spcAft>
              <a:buClr>
                <a:srgbClr val="666699"/>
              </a:buClr>
              <a:buSzTx/>
              <a:tabLst/>
              <a:defRPr/>
            </a:pPr>
            <a:r>
              <a:rPr kumimoji="0" lang="en-US" sz="2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Reasons for Competency-Based Job Analysis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support a high-performance work system (HPWS).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create strategically-focused job descriptions.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support the performance management process in fostering, measuring, and rewarding:</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General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Leadership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Technical competencies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Competency-Based</a:t>
            </a:r>
            <a:r>
              <a:rPr lang="en-US" sz="2800" b="1" dirty="0">
                <a:solidFill>
                  <a:schemeClr val="bg1"/>
                </a:solidFill>
                <a:latin typeface="Times New Roman" panose="02020603050405020304" pitchFamily="18" charset="0"/>
                <a:cs typeface="Times New Roman" panose="02020603050405020304" pitchFamily="18" charset="0"/>
              </a:rPr>
              <a:t> </a:t>
            </a:r>
            <a:r>
              <a:rPr lang="en-US" sz="2400" b="1" dirty="0">
                <a:latin typeface="Alexandria"/>
                <a:cs typeface="Times New Roman" panose="02020603050405020304" pitchFamily="18" charset="0"/>
              </a:rPr>
              <a:t>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47344CAF-5D7F-3C5D-399E-0E7C0945FE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3621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Font typeface="+mj-lt"/>
              <a:buAutoNum type="arabicPeriod"/>
            </a:pPr>
            <a:r>
              <a:rPr lang="en-US" sz="2000" b="1" dirty="0">
                <a:solidFill>
                  <a:srgbClr val="C00000"/>
                </a:solidFill>
                <a:latin typeface="Alexandria"/>
              </a:rPr>
              <a:t>Identify Critical Success Factors:</a:t>
            </a:r>
            <a:r>
              <a:rPr lang="en-US" sz="2000" dirty="0">
                <a:solidFill>
                  <a:srgbClr val="C00000"/>
                </a:solidFill>
                <a:latin typeface="Alexandria"/>
              </a:rPr>
              <a:t> </a:t>
            </a:r>
            <a:r>
              <a:rPr lang="en-US" sz="2000" dirty="0">
                <a:solidFill>
                  <a:schemeClr val="tx1"/>
                </a:solidFill>
                <a:latin typeface="Alexandria"/>
              </a:rPr>
              <a:t>Determine the key competencies or behaviors that contribute to exceptional performance in the job. This involves analyzing the job's requirements, observing successful employees, and gathering feedback from stakeholders.</a:t>
            </a:r>
          </a:p>
          <a:p>
            <a:pPr marL="457200" lvl="0" indent="-457200">
              <a:buFont typeface="+mj-lt"/>
              <a:buAutoNum type="arabicPeriod"/>
            </a:pPr>
            <a:r>
              <a:rPr lang="en-US" sz="2000" b="1" dirty="0">
                <a:solidFill>
                  <a:srgbClr val="C00000"/>
                </a:solidFill>
                <a:latin typeface="Alexandria"/>
              </a:rPr>
              <a:t>Define Competencies:</a:t>
            </a:r>
            <a:r>
              <a:rPr lang="en-US" sz="2000" dirty="0">
                <a:solidFill>
                  <a:srgbClr val="C00000"/>
                </a:solidFill>
                <a:latin typeface="Alexandria"/>
              </a:rPr>
              <a:t> </a:t>
            </a:r>
            <a:r>
              <a:rPr lang="en-US" sz="2000" dirty="0">
                <a:solidFill>
                  <a:schemeClr val="tx1"/>
                </a:solidFill>
                <a:latin typeface="Alexandria"/>
              </a:rPr>
              <a:t>Develop clear and concise definitions for each competency, including observable behaviors and proficiency levels.</a:t>
            </a:r>
          </a:p>
          <a:p>
            <a:pPr marL="457200" lvl="0" indent="-457200">
              <a:buFont typeface="+mj-lt"/>
              <a:buAutoNum type="arabicPeriod"/>
            </a:pPr>
            <a:r>
              <a:rPr lang="en-US" sz="2000" b="1" dirty="0">
                <a:solidFill>
                  <a:srgbClr val="C00000"/>
                </a:solidFill>
                <a:latin typeface="Alexandria"/>
              </a:rPr>
              <a:t>Link Competencies to Job Requirements:</a:t>
            </a:r>
            <a:r>
              <a:rPr lang="en-US" sz="2000" dirty="0">
                <a:solidFill>
                  <a:srgbClr val="C00000"/>
                </a:solidFill>
                <a:latin typeface="Alexandria"/>
              </a:rPr>
              <a:t> </a:t>
            </a:r>
            <a:r>
              <a:rPr lang="en-US" sz="2000" dirty="0">
                <a:solidFill>
                  <a:schemeClr val="tx1"/>
                </a:solidFill>
                <a:latin typeface="Alexandria"/>
              </a:rPr>
              <a:t>Connect the identified competencies to the specific tasks, responsibilities, and challenges of the job.</a:t>
            </a:r>
          </a:p>
          <a:p>
            <a:pPr marL="457200" lvl="0" indent="-457200">
              <a:buFont typeface="+mj-lt"/>
              <a:buAutoNum type="arabicPeriod"/>
            </a:pPr>
            <a:r>
              <a:rPr lang="en-US" sz="2000" b="1" dirty="0">
                <a:solidFill>
                  <a:srgbClr val="C00000"/>
                </a:solidFill>
                <a:latin typeface="Alexandria"/>
              </a:rPr>
              <a:t>Assess Competency Levels:</a:t>
            </a:r>
            <a:r>
              <a:rPr lang="en-US" sz="2000" dirty="0">
                <a:solidFill>
                  <a:srgbClr val="C00000"/>
                </a:solidFill>
                <a:latin typeface="Alexandria"/>
              </a:rPr>
              <a:t> </a:t>
            </a:r>
            <a:r>
              <a:rPr lang="en-US" sz="2000" dirty="0">
                <a:solidFill>
                  <a:schemeClr val="tx1"/>
                </a:solidFill>
                <a:latin typeface="Alexandria"/>
              </a:rPr>
              <a:t>Determine the desired level of proficiency for each competency based on the job's demands and the organization's expectations.</a:t>
            </a:r>
          </a:p>
          <a:p>
            <a:pPr marL="457200" lvl="0" indent="-457200">
              <a:buFont typeface="+mj-lt"/>
              <a:buAutoNum type="arabicPeriod"/>
            </a:pPr>
            <a:r>
              <a:rPr lang="en-US" sz="2000" b="1" dirty="0">
                <a:solidFill>
                  <a:srgbClr val="C00000"/>
                </a:solidFill>
                <a:latin typeface="Alexandria"/>
              </a:rPr>
              <a:t>Validate Competencies:</a:t>
            </a:r>
            <a:r>
              <a:rPr lang="en-US" sz="2000" dirty="0">
                <a:solidFill>
                  <a:srgbClr val="C00000"/>
                </a:solidFill>
                <a:latin typeface="Alexandria"/>
              </a:rPr>
              <a:t> </a:t>
            </a:r>
            <a:r>
              <a:rPr lang="en-US" sz="2000" dirty="0">
                <a:solidFill>
                  <a:schemeClr val="tx1"/>
                </a:solidFill>
                <a:latin typeface="Alexandria"/>
              </a:rPr>
              <a:t>Ensure that the competencies are valid and reliable predictors of job performance through empirical research or expert judgment</a:t>
            </a:r>
            <a:r>
              <a:rPr lang="en-US" sz="2000" dirty="0"/>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Developing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47344CAF-5D7F-3C5D-399E-0E7C0945FE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397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20000"/>
              </a:spcBef>
              <a:spcAft>
                <a:spcPct val="0"/>
              </a:spcAft>
              <a:buClr>
                <a:srgbClr val="666699"/>
              </a:buClr>
              <a:buSzTx/>
              <a:tabLst/>
              <a:defRPr/>
            </a:pPr>
            <a:r>
              <a:rPr kumimoji="0" lang="en-US" sz="2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Interview job officeholders (incumbents) and their supervisors</a:t>
            </a:r>
          </a:p>
          <a:p>
            <a:pPr marR="0" lvl="0" algn="l" defTabSz="914400" rtl="0" eaLnBrk="1" fontAlgn="base" latinLnBrk="0" hangingPunct="1">
              <a:lnSpc>
                <a:spcPct val="100000"/>
              </a:lnSpc>
              <a:spcBef>
                <a:spcPct val="20000"/>
              </a:spcBef>
              <a:spcAft>
                <a:spcPct val="0"/>
              </a:spcAft>
              <a:buClr>
                <a:srgbClr val="666699"/>
              </a:buClr>
              <a:buSzTx/>
              <a:tabLst/>
              <a:defRPr/>
            </a:pPr>
            <a:endParaRPr kumimoji="0" lang="en-US" sz="2400" b="1"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Ask open-ended questions about job responsibilities and activities.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Identify critical incidents that pinpoint success on the job.</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How to Write Job Competencies-Based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247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Clearer Job Expectations:</a:t>
            </a:r>
            <a:r>
              <a:rPr lang="en-US" sz="2400" dirty="0">
                <a:solidFill>
                  <a:srgbClr val="C00000"/>
                </a:solidFill>
                <a:latin typeface="Alexandria"/>
              </a:rPr>
              <a:t> </a:t>
            </a:r>
            <a:r>
              <a:rPr lang="en-US" sz="2400" dirty="0">
                <a:solidFill>
                  <a:schemeClr val="tx1"/>
                </a:solidFill>
                <a:latin typeface="Alexandria"/>
              </a:rPr>
              <a:t>Employees understand the behaviors and skills expected of them, leading to better alignment and performance.</a:t>
            </a:r>
          </a:p>
          <a:p>
            <a:pPr marL="342900" lvl="0" indent="-342900">
              <a:buFont typeface="Arial" panose="020B0604020202020204" pitchFamily="34" charset="0"/>
              <a:buChar char="•"/>
            </a:pPr>
            <a:r>
              <a:rPr lang="en-US" sz="2400" b="1" dirty="0">
                <a:solidFill>
                  <a:srgbClr val="C00000"/>
                </a:solidFill>
                <a:latin typeface="Alexandria"/>
              </a:rPr>
              <a:t>Enhanced Recruitment and Selection:</a:t>
            </a:r>
            <a:r>
              <a:rPr lang="en-US" sz="2400" dirty="0">
                <a:solidFill>
                  <a:srgbClr val="C00000"/>
                </a:solidFill>
                <a:latin typeface="Alexandria"/>
              </a:rPr>
              <a:t> </a:t>
            </a:r>
            <a:r>
              <a:rPr lang="en-US" sz="2400" dirty="0">
                <a:solidFill>
                  <a:schemeClr val="tx1"/>
                </a:solidFill>
                <a:latin typeface="Alexandria"/>
              </a:rPr>
              <a:t>Hiring decisions can be based on the specific competencies required for the job, improving the quality of new hires.</a:t>
            </a:r>
          </a:p>
          <a:p>
            <a:pPr marL="342900" lvl="0" indent="-342900">
              <a:buFont typeface="Arial" panose="020B0604020202020204" pitchFamily="34" charset="0"/>
              <a:buChar char="•"/>
            </a:pPr>
            <a:r>
              <a:rPr lang="en-US" sz="2400" b="1" dirty="0">
                <a:solidFill>
                  <a:srgbClr val="C00000"/>
                </a:solidFill>
                <a:latin typeface="Alexandria"/>
              </a:rPr>
              <a:t>Targeted Training and Development:</a:t>
            </a:r>
            <a:r>
              <a:rPr lang="en-US" sz="2400" dirty="0">
                <a:solidFill>
                  <a:srgbClr val="C00000"/>
                </a:solidFill>
                <a:latin typeface="Alexandria"/>
              </a:rPr>
              <a:t> </a:t>
            </a:r>
            <a:r>
              <a:rPr lang="en-US" sz="2400" dirty="0">
                <a:solidFill>
                  <a:schemeClr val="tx1"/>
                </a:solidFill>
                <a:latin typeface="Alexandria"/>
              </a:rPr>
              <a:t>Training programs can be tailored to address specific competency gaps, maximizing their effectiveness.</a:t>
            </a:r>
          </a:p>
          <a:p>
            <a:pPr lvl="0"/>
            <a:r>
              <a:rPr lang="en-US" sz="2400" dirty="0">
                <a:solidFill>
                  <a:schemeClr val="tx1"/>
                </a:solidFill>
                <a:latin typeface="Alexandria"/>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Benefits of Using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021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Objective Performance Evaluation:</a:t>
            </a:r>
            <a:r>
              <a:rPr lang="en-US" sz="2400" dirty="0">
                <a:solidFill>
                  <a:srgbClr val="C00000"/>
                </a:solidFill>
                <a:latin typeface="Alexandria"/>
              </a:rPr>
              <a:t> </a:t>
            </a:r>
            <a:r>
              <a:rPr lang="en-US" sz="2400" dirty="0">
                <a:solidFill>
                  <a:schemeClr val="tx1"/>
                </a:solidFill>
                <a:latin typeface="Alexandria"/>
              </a:rPr>
              <a:t>Performance appraisals can be based on observable behaviors and competencies, rather than subjective judgments.</a:t>
            </a:r>
          </a:p>
          <a:p>
            <a:pPr marL="342900" lvl="0" indent="-342900">
              <a:buFont typeface="Arial" panose="020B0604020202020204" pitchFamily="34" charset="0"/>
              <a:buChar char="•"/>
            </a:pPr>
            <a:r>
              <a:rPr lang="en-US" sz="2400" b="1" dirty="0">
                <a:solidFill>
                  <a:srgbClr val="C00000"/>
                </a:solidFill>
                <a:latin typeface="Alexandria"/>
              </a:rPr>
              <a:t>Improved Talent Management:</a:t>
            </a:r>
            <a:r>
              <a:rPr lang="en-US" sz="2400" dirty="0">
                <a:solidFill>
                  <a:srgbClr val="C00000"/>
                </a:solidFill>
                <a:latin typeface="Alexandria"/>
              </a:rPr>
              <a:t> </a:t>
            </a:r>
            <a:r>
              <a:rPr lang="en-US" sz="2400" dirty="0">
                <a:solidFill>
                  <a:schemeClr val="tx1"/>
                </a:solidFill>
                <a:latin typeface="Alexandria"/>
              </a:rPr>
              <a:t>Organizations can identify high-potential employees, develop their skills, and create career paths based on their competencies.</a:t>
            </a:r>
          </a:p>
          <a:p>
            <a:pPr marL="342900" lvl="0" indent="-342900">
              <a:buFont typeface="Arial" panose="020B0604020202020204" pitchFamily="34" charset="0"/>
              <a:buChar char="•"/>
            </a:pPr>
            <a:r>
              <a:rPr lang="en-US" sz="2400" b="1" dirty="0">
                <a:solidFill>
                  <a:srgbClr val="C00000"/>
                </a:solidFill>
                <a:latin typeface="Alexandria"/>
              </a:rPr>
              <a:t>Increased Adaptability:</a:t>
            </a:r>
            <a:r>
              <a:rPr lang="en-US" sz="2400" dirty="0">
                <a:solidFill>
                  <a:srgbClr val="C00000"/>
                </a:solidFill>
                <a:latin typeface="Alexandria"/>
              </a:rPr>
              <a:t> </a:t>
            </a:r>
            <a:r>
              <a:rPr lang="en-US" sz="2400" dirty="0">
                <a:solidFill>
                  <a:schemeClr val="tx1"/>
                </a:solidFill>
                <a:latin typeface="Alexandria"/>
              </a:rPr>
              <a:t>Employees with a strong foundation of competencies are better equipped to adapt to changing job demands and organizational needs.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Benefits of Using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662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Developing Competencies:</a:t>
            </a:r>
            <a:r>
              <a:rPr lang="en-US" sz="2400" dirty="0">
                <a:solidFill>
                  <a:srgbClr val="C00000"/>
                </a:solidFill>
                <a:latin typeface="Alexandria"/>
              </a:rPr>
              <a:t> </a:t>
            </a:r>
            <a:r>
              <a:rPr lang="en-US" sz="2400" dirty="0">
                <a:solidFill>
                  <a:schemeClr val="tx1"/>
                </a:solidFill>
                <a:latin typeface="Alexandria"/>
              </a:rPr>
              <a:t>Creating clear and measurable competency definitions can be challenging.</a:t>
            </a:r>
          </a:p>
          <a:p>
            <a:pPr marL="342900" lvl="0" indent="-342900">
              <a:buFont typeface="Arial" panose="020B0604020202020204" pitchFamily="34" charset="0"/>
              <a:buChar char="•"/>
            </a:pPr>
            <a:r>
              <a:rPr lang="en-US" sz="2400" b="1" dirty="0">
                <a:solidFill>
                  <a:srgbClr val="C00000"/>
                </a:solidFill>
                <a:latin typeface="Alexandria"/>
              </a:rPr>
              <a:t>Alignment with Organizational Goals:</a:t>
            </a:r>
            <a:r>
              <a:rPr lang="en-US" sz="2400" dirty="0">
                <a:solidFill>
                  <a:srgbClr val="C00000"/>
                </a:solidFill>
                <a:latin typeface="Alexandria"/>
              </a:rPr>
              <a:t> </a:t>
            </a:r>
            <a:r>
              <a:rPr lang="en-US" sz="2400" dirty="0">
                <a:solidFill>
                  <a:schemeClr val="tx1"/>
                </a:solidFill>
                <a:latin typeface="Alexandria"/>
              </a:rPr>
              <a:t>Ensure that competencies align with the organization's overall strategy and objectives.</a:t>
            </a:r>
          </a:p>
          <a:p>
            <a:pPr marL="342900" lvl="0" indent="-342900">
              <a:buFont typeface="Arial" panose="020B0604020202020204" pitchFamily="34" charset="0"/>
              <a:buChar char="•"/>
            </a:pPr>
            <a:r>
              <a:rPr lang="en-US" sz="2400" b="1" dirty="0">
                <a:solidFill>
                  <a:srgbClr val="C00000"/>
                </a:solidFill>
                <a:latin typeface="Alexandria"/>
              </a:rPr>
              <a:t>Resistance to Change:</a:t>
            </a:r>
            <a:r>
              <a:rPr lang="en-US" sz="2400" dirty="0">
                <a:solidFill>
                  <a:schemeClr val="tx1"/>
                </a:solidFill>
                <a:latin typeface="Alexandria"/>
              </a:rPr>
              <a:t> Employees may resist changes to their job roles or expectations based on competency models.</a:t>
            </a:r>
          </a:p>
          <a:p>
            <a:pPr marL="342900" lvl="0" indent="-342900">
              <a:buFont typeface="Arial" panose="020B0604020202020204" pitchFamily="34" charset="0"/>
              <a:buChar char="•"/>
            </a:pPr>
            <a:r>
              <a:rPr lang="en-US" sz="2400" b="1" dirty="0">
                <a:solidFill>
                  <a:srgbClr val="C00000"/>
                </a:solidFill>
                <a:latin typeface="Alexandria"/>
              </a:rPr>
              <a:t>Measurement and Assessment:</a:t>
            </a:r>
            <a:r>
              <a:rPr lang="en-US" sz="2400" dirty="0">
                <a:solidFill>
                  <a:schemeClr val="tx1"/>
                </a:solidFill>
                <a:latin typeface="Alexandria"/>
              </a:rPr>
              <a:t> Developing valid and reliable assessments to measure competencies can be time-consuming and resource-intensive.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Competency Models Challenges and Considerations	</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747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rgbClr val="0070C0"/>
                </a:solidFill>
                <a:latin typeface="Alexandria"/>
              </a:rPr>
              <a:t>Overcoming Challenges</a:t>
            </a:r>
          </a:p>
          <a:p>
            <a:endParaRPr lang="en-US" sz="2400" u="sng" dirty="0">
              <a:solidFill>
                <a:srgbClr val="0070C0"/>
              </a:solidFill>
              <a:latin typeface="Alexandria"/>
            </a:endParaRPr>
          </a:p>
          <a:p>
            <a:pPr marL="342900" lvl="0" indent="-342900">
              <a:buFont typeface="Arial" panose="020B0604020202020204" pitchFamily="34" charset="0"/>
              <a:buChar char="•"/>
            </a:pPr>
            <a:r>
              <a:rPr lang="en-US" sz="2400" b="1" dirty="0">
                <a:solidFill>
                  <a:srgbClr val="C00000"/>
                </a:solidFill>
                <a:latin typeface="Alexandria"/>
              </a:rPr>
              <a:t>Involve Stakeholders:</a:t>
            </a:r>
            <a:r>
              <a:rPr lang="en-US" sz="2400" dirty="0">
                <a:solidFill>
                  <a:srgbClr val="C00000"/>
                </a:solidFill>
                <a:latin typeface="Alexandria"/>
              </a:rPr>
              <a:t> </a:t>
            </a:r>
            <a:r>
              <a:rPr lang="en-US" sz="2400" dirty="0">
                <a:solidFill>
                  <a:schemeClr val="tx1"/>
                </a:solidFill>
                <a:latin typeface="Alexandria"/>
              </a:rPr>
              <a:t>Collaborate with employees, managers, and HR professionals to develop and validate competency models.</a:t>
            </a:r>
          </a:p>
          <a:p>
            <a:pPr marL="342900" lvl="0" indent="-342900">
              <a:buFont typeface="Arial" panose="020B0604020202020204" pitchFamily="34" charset="0"/>
              <a:buChar char="•"/>
            </a:pPr>
            <a:r>
              <a:rPr lang="en-US" sz="2400" b="1" dirty="0">
                <a:solidFill>
                  <a:srgbClr val="C00000"/>
                </a:solidFill>
                <a:latin typeface="Alexandria"/>
              </a:rPr>
              <a:t>Communicate Effectively:</a:t>
            </a:r>
            <a:r>
              <a:rPr lang="en-US" sz="2400" dirty="0">
                <a:solidFill>
                  <a:srgbClr val="C00000"/>
                </a:solidFill>
                <a:latin typeface="Alexandria"/>
              </a:rPr>
              <a:t> </a:t>
            </a:r>
            <a:r>
              <a:rPr lang="en-US" sz="2400" dirty="0">
                <a:solidFill>
                  <a:schemeClr val="tx1"/>
                </a:solidFill>
                <a:latin typeface="Alexandria"/>
              </a:rPr>
              <a:t>Clearly communicate the benefits of competency models and address concerns.</a:t>
            </a:r>
          </a:p>
          <a:p>
            <a:pPr marL="342900" lvl="0" indent="-342900">
              <a:buFont typeface="Arial" panose="020B0604020202020204" pitchFamily="34" charset="0"/>
              <a:buChar char="•"/>
            </a:pPr>
            <a:r>
              <a:rPr lang="en-US" sz="2400" b="1" dirty="0">
                <a:solidFill>
                  <a:srgbClr val="C00000"/>
                </a:solidFill>
                <a:latin typeface="Alexandria"/>
              </a:rPr>
              <a:t>Provide Training and Support:</a:t>
            </a:r>
            <a:r>
              <a:rPr lang="en-US" sz="2400" dirty="0">
                <a:solidFill>
                  <a:srgbClr val="C00000"/>
                </a:solidFill>
                <a:latin typeface="Alexandria"/>
              </a:rPr>
              <a:t> </a:t>
            </a:r>
            <a:r>
              <a:rPr lang="en-US" sz="2400" dirty="0">
                <a:solidFill>
                  <a:schemeClr val="tx1"/>
                </a:solidFill>
                <a:latin typeface="Alexandria"/>
              </a:rPr>
              <a:t>Offer training and support to employees to help them develop the required competencies.</a:t>
            </a:r>
          </a:p>
          <a:p>
            <a:pPr marL="342900" lvl="0" indent="-342900">
              <a:buFont typeface="Arial" panose="020B0604020202020204" pitchFamily="34" charset="0"/>
              <a:buChar char="•"/>
            </a:pPr>
            <a:r>
              <a:rPr lang="en-US" sz="2400" b="1" dirty="0">
                <a:solidFill>
                  <a:srgbClr val="C00000"/>
                </a:solidFill>
                <a:latin typeface="Alexandria"/>
              </a:rPr>
              <a:t>Continuously Evaluate and Update:</a:t>
            </a:r>
            <a:r>
              <a:rPr lang="en-US" sz="2400" dirty="0">
                <a:solidFill>
                  <a:srgbClr val="C00000"/>
                </a:solidFill>
                <a:latin typeface="Alexandria"/>
              </a:rPr>
              <a:t> </a:t>
            </a:r>
            <a:r>
              <a:rPr lang="en-US" sz="2400" dirty="0">
                <a:solidFill>
                  <a:schemeClr val="tx1"/>
                </a:solidFill>
                <a:latin typeface="Alexandria"/>
              </a:rPr>
              <a:t>Regularly review and update competency models to reflect changes in job requirements and organizational needs.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Competency Models Challenges and Considerations	</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2860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795095"/>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Alexandria"/>
              </a:rPr>
              <a:t>Job description is not static, you often need to review and update to reflect changes in the way work is done. </a:t>
            </a:r>
          </a:p>
          <a:p>
            <a:r>
              <a:rPr lang="en-US" sz="2400" b="1" dirty="0">
                <a:solidFill>
                  <a:srgbClr val="C00000"/>
                </a:solidFill>
                <a:latin typeface="Alexandria"/>
              </a:rPr>
              <a:t>Job enlargement:</a:t>
            </a:r>
            <a:r>
              <a:rPr lang="en-US" sz="2400" dirty="0">
                <a:solidFill>
                  <a:srgbClr val="C00000"/>
                </a:solidFill>
                <a:latin typeface="Alexandria"/>
              </a:rPr>
              <a:t> </a:t>
            </a:r>
            <a:r>
              <a:rPr lang="en-US" sz="2400" dirty="0">
                <a:solidFill>
                  <a:schemeClr val="tx1"/>
                </a:solidFill>
                <a:latin typeface="Alexandria"/>
              </a:rPr>
              <a:t>Giving employees more tasks at the same level of responsibility. For example, a worker might assemble the entire product instead of just a part of it.</a:t>
            </a:r>
          </a:p>
          <a:p>
            <a:pPr lvl="0"/>
            <a:r>
              <a:rPr lang="en-US" sz="2400" b="1" dirty="0">
                <a:solidFill>
                  <a:srgbClr val="C00000"/>
                </a:solidFill>
                <a:latin typeface="Alexandria"/>
              </a:rPr>
              <a:t>Job rotation:</a:t>
            </a:r>
            <a:r>
              <a:rPr lang="en-US" sz="2400" dirty="0">
                <a:solidFill>
                  <a:srgbClr val="C00000"/>
                </a:solidFill>
                <a:latin typeface="Alexandria"/>
              </a:rPr>
              <a:t> </a:t>
            </a:r>
            <a:r>
              <a:rPr lang="en-US" sz="2400" dirty="0">
                <a:solidFill>
                  <a:schemeClr val="tx1"/>
                </a:solidFill>
                <a:latin typeface="Alexandria"/>
              </a:rPr>
              <a:t>Moving employees from one job to another to give them more variety and experience.</a:t>
            </a:r>
          </a:p>
          <a:p>
            <a:pPr lvl="0"/>
            <a:r>
              <a:rPr lang="en-US" sz="2400" b="1" dirty="0">
                <a:solidFill>
                  <a:srgbClr val="C00000"/>
                </a:solidFill>
                <a:latin typeface="Alexandria"/>
              </a:rPr>
              <a:t>Job enrichment:</a:t>
            </a:r>
            <a:r>
              <a:rPr lang="en-US" sz="2400" dirty="0">
                <a:solidFill>
                  <a:srgbClr val="C00000"/>
                </a:solidFill>
                <a:latin typeface="Alexandria"/>
              </a:rPr>
              <a:t> </a:t>
            </a:r>
            <a:r>
              <a:rPr lang="en-US" sz="2400" dirty="0">
                <a:solidFill>
                  <a:schemeClr val="tx1"/>
                </a:solidFill>
                <a:latin typeface="Alexandria"/>
              </a:rPr>
              <a:t>Giving employees more responsibility and authority over their work. For example, an employee might be able to make decisions about how their work is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3166556" y="1108535"/>
            <a:ext cx="7112114" cy="461665"/>
          </a:xfrm>
          <a:prstGeom prst="rect">
            <a:avLst/>
          </a:prstGeom>
          <a:noFill/>
        </p:spPr>
        <p:txBody>
          <a:bodyPr wrap="square" rtlCol="0">
            <a:spAutoFit/>
          </a:bodyPr>
          <a:lstStyle/>
          <a:p>
            <a:r>
              <a:rPr lang="en-US" sz="2400" b="1" dirty="0">
                <a:latin typeface="Alexandria"/>
              </a:rPr>
              <a:t>Job Redesign: Changing the Way People Work</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2229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All managers need to be familiar with the basics of job analysis.</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Job analysis is the procedure through which you determine the duties of the department's positions and the characteristics of the people to hire for them.</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Job descriptions are a list of what the job entails, while job specifications identify what kind of people to hire for the job.</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job analysis itself involves collecting information on matters such as work activities; required human behaviors; and machines, tools, and equipment used.</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EEE8342F-3C2C-D2B2-99E5-A05382CF2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9118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Managers use job analysis information in recruitment and selection, compensation, training, and performance appraisal.</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basic steps in job analysis include deciding the use of the job analysis information, reviewing relevant background information including organization charts, analyzing the job, verifying the information, and developing job descriptions and job specifications.</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1ADB08AA-E1A0-A308-2345-E3D75DE2A2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3089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There are various methods for collecting job analysis information. These include interviews, questionnaires, observation, participant diary/logs, and quantitative techniques such as position analysis questionnaires. Employers increasingly collect information from employees via the Internet.</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 Managers should be familiar with the process for writing job descriptions. While there is no standard format, most descriptions contain sections that cover job identification, a job summary, a listing of responsibilities and duties, the job incumbent s authority, and performance standards. </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job description may also contain information regarding the job s working conditions, and the job specifications. Many employers use Internet sources such as www.jobdescription.com to facilitate writing job descriptions.</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673D503A-DEAE-B7CB-475B-A7105D0BCD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4224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521081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Props1.xml><?xml version="1.0" encoding="utf-8"?>
<ds:datastoreItem xmlns:ds="http://schemas.openxmlformats.org/officeDocument/2006/customXml" ds:itemID="{A22D98BD-99AF-4C54-99CE-105C3A9E567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dcmitype/"/>
    <ds:schemaRef ds:uri="688354b5-287c-4cda-825e-1d7935aea40e"/>
    <ds:schemaRef ds:uri="http://www.w3.org/XML/1998/namespace"/>
    <ds:schemaRef ds:uri="http://purl.org/dc/elements/1.1/"/>
    <ds:schemaRef ds:uri="http://schemas.microsoft.com/office/infopath/2007/PartnerControls"/>
    <ds:schemaRef ds:uri="http://schemas.openxmlformats.org/package/2006/metadata/core-properties"/>
    <ds:schemaRef ds:uri="aca13214-df29-4e3c-a050-857c0bf7bd8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4854</TotalTime>
  <Words>5304</Words>
  <Application>Microsoft Office PowerPoint</Application>
  <PresentationFormat>Widescreen</PresentationFormat>
  <Paragraphs>505</Paragraphs>
  <Slides>45</Slides>
  <Notes>26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Alexandria</vt:lpstr>
      <vt:lpstr>Aptos</vt:lpstr>
      <vt:lpstr>Arial</vt:lpstr>
      <vt:lpstr>Calibri</vt:lpstr>
      <vt:lpstr>Calibri Light</vt:lpstr>
      <vt:lpstr>Franklin Gothic Medium</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Sample Job Description</vt:lpstr>
      <vt:lpstr>Sample Job Description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Elazazy, Ahmed</cp:lastModifiedBy>
  <cp:revision>320</cp:revision>
  <dcterms:created xsi:type="dcterms:W3CDTF">2023-04-29T09:08:00Z</dcterms:created>
  <dcterms:modified xsi:type="dcterms:W3CDTF">2024-10-15T23:40:12Z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6348300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