
<file path=[Content_Types].xml><?xml version="1.0" encoding="utf-8"?>
<Types xmlns="http://schemas.openxmlformats.org/package/2006/content-types">
  <Default Extension="emf" ContentType="image/x-emf"/>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25.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3.xml" ContentType="application/inkml+xml"/>
  <Override PartName="/ppt/ink/ink4.xml" ContentType="application/inkml+xml"/>
  <Override PartName="/ppt/ink/ink1.xml" ContentType="application/inkml+xml"/>
  <Override PartName="/ppt/ink/ink2.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1" r:id="rId4"/>
    <p:sldId id="554" r:id="rId5"/>
    <p:sldId id="570" r:id="rId6"/>
    <p:sldId id="567" r:id="rId7"/>
    <p:sldId id="569" r:id="rId8"/>
    <p:sldId id="568" r:id="rId9"/>
    <p:sldId id="553" r:id="rId10"/>
    <p:sldId id="484" r:id="rId11"/>
    <p:sldId id="271" r:id="rId12"/>
    <p:sldId id="602" r:id="rId13"/>
    <p:sldId id="276" r:id="rId14"/>
    <p:sldId id="603" r:id="rId15"/>
    <p:sldId id="604" r:id="rId16"/>
    <p:sldId id="605" r:id="rId17"/>
    <p:sldId id="577" r:id="rId18"/>
    <p:sldId id="580" r:id="rId19"/>
    <p:sldId id="579" r:id="rId20"/>
    <p:sldId id="596" r:id="rId21"/>
    <p:sldId id="595" r:id="rId22"/>
    <p:sldId id="581" r:id="rId23"/>
    <p:sldId id="576" r:id="rId24"/>
    <p:sldId id="582" r:id="rId25"/>
    <p:sldId id="583" r:id="rId26"/>
    <p:sldId id="578" r:id="rId27"/>
    <p:sldId id="598" r:id="rId28"/>
    <p:sldId id="597" r:id="rId29"/>
    <p:sldId id="599" r:id="rId30"/>
    <p:sldId id="586" r:id="rId31"/>
    <p:sldId id="592" r:id="rId32"/>
    <p:sldId id="600" r:id="rId33"/>
    <p:sldId id="591" r:id="rId34"/>
    <p:sldId id="588" r:id="rId35"/>
    <p:sldId id="594" r:id="rId36"/>
    <p:sldId id="587" r:id="rId37"/>
    <p:sldId id="593" r:id="rId38"/>
    <p:sldId id="589" r:id="rId39"/>
    <p:sldId id="606" r:id="rId40"/>
    <p:sldId id="502" r:id="rId41"/>
    <p:sldId id="485"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54"/>
            <p14:sldId id="570"/>
            <p14:sldId id="567"/>
            <p14:sldId id="569"/>
            <p14:sldId id="568"/>
            <p14:sldId id="553"/>
            <p14:sldId id="484"/>
            <p14:sldId id="271"/>
            <p14:sldId id="602"/>
            <p14:sldId id="276"/>
            <p14:sldId id="603"/>
            <p14:sldId id="604"/>
            <p14:sldId id="605"/>
            <p14:sldId id="577"/>
            <p14:sldId id="580"/>
            <p14:sldId id="579"/>
            <p14:sldId id="596"/>
            <p14:sldId id="595"/>
            <p14:sldId id="581"/>
            <p14:sldId id="576"/>
            <p14:sldId id="582"/>
            <p14:sldId id="583"/>
            <p14:sldId id="578"/>
            <p14:sldId id="598"/>
            <p14:sldId id="597"/>
            <p14:sldId id="599"/>
            <p14:sldId id="586"/>
            <p14:sldId id="592"/>
            <p14:sldId id="600"/>
            <p14:sldId id="591"/>
            <p14:sldId id="588"/>
            <p14:sldId id="594"/>
            <p14:sldId id="587"/>
            <p14:sldId id="593"/>
            <p14:sldId id="589"/>
            <p14:sldId id="606"/>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8481C"/>
    <a:srgbClr val="A41025"/>
    <a:srgbClr val="F0EBE8"/>
    <a:srgbClr val="E14D1F"/>
    <a:srgbClr val="F95207"/>
    <a:srgbClr val="E19A0D"/>
    <a:srgbClr val="00B0F0"/>
    <a:srgbClr val="BDEEDD"/>
    <a:srgbClr val="EE7EA4"/>
    <a:srgbClr val="E3C1D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43" autoAdjust="0"/>
  </p:normalViewPr>
  <p:slideViewPr>
    <p:cSldViewPr snapToGrid="0">
      <p:cViewPr varScale="1">
        <p:scale>
          <a:sx n="61" d="100"/>
          <a:sy n="61" d="100"/>
        </p:scale>
        <p:origin x="996"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4T23:56:06.089"/>
    </inkml:context>
    <inkml:brush xml:id="br0">
      <inkml:brushProperty name="width" value="0.05292" units="cm"/>
      <inkml:brushProperty name="height" value="0.05292" units="cm"/>
      <inkml:brushProperty name="color" value="#FF0000"/>
    </inkml:brush>
  </inkml:definitions>
  <inkml:trace contextRef="#ctx0" brushRef="#br0">15088 10988 0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07:14.871"/>
    </inkml:context>
    <inkml:brush xml:id="br0">
      <inkml:brushProperty name="width" value="0.05292" units="cm"/>
      <inkml:brushProperty name="height" value="0.05292" units="cm"/>
      <inkml:brushProperty name="color" value="#FF0000"/>
    </inkml:brush>
  </inkml:definitions>
  <inkml:trace contextRef="#ctx0" brushRef="#br0">2969 6697 0,'40'0'0,"1"0"171,-1 0-171,40-40 16,0 40 0,0 0-1,1 0 1,-41 0-16,0 0 0,0 0 16,0 0-1,41 0 1,-1 0-16,0 0 15,0 0-15,1 0 16,39 0-16,40 0 16,41 0-16,-40 0 15,-41 0-15,-40 0 16,-40 0 0,0 0 15,1 0 0,-1 0 188</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05T00:39:24.759"/>
    </inkml:context>
    <inkml:brush xml:id="br0">
      <inkml:brushProperty name="width" value="0.05292" units="cm"/>
      <inkml:brushProperty name="height" value="0.05292" units="cm"/>
      <inkml:brushProperty name="color" value="#FF0000"/>
    </inkml:brush>
  </inkml:definitions>
  <inkml:trace contextRef="#ctx0" brushRef="#br0">33706 200 0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5122358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42832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5099799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21856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6345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532985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5461463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856227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1542276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44175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10093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842561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639573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918367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A" dirty="0"/>
              <a:t>دور</a:t>
            </a:r>
            <a:r>
              <a:rPr lang="ar-SA" baseline="0" dirty="0"/>
              <a:t> اجتماعي ومسئولية اجتماعية</a:t>
            </a:r>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2841000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691276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33050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905707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6694277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1292388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17511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67887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01059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6042304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1153080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6513288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1211C-3184-A3EC-5079-9ACE6BB84F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6A7939-7F01-4FE2-6DA8-6CAE4AD3BF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42B3E5-6967-6508-F018-4052533CF4DD}"/>
              </a:ext>
            </a:extLst>
          </p:cNvPr>
          <p:cNvSpPr>
            <a:spLocks noGrp="1"/>
          </p:cNvSpPr>
          <p:nvPr>
            <p:ph type="body" idx="1"/>
          </p:nvPr>
        </p:nvSpPr>
        <p:spPr/>
        <p:txBody>
          <a:bodyPr/>
          <a:lstStyle/>
          <a:p>
            <a:r>
              <a:rPr lang="ar-EG" dirty="0"/>
              <a:t>مثال الصحف المتخصصة: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صح</a:t>
            </a:r>
            <a:r>
              <a:rPr lang="ar-EG" dirty="0">
                <a:latin typeface="Alexandria SemiBold" pitchFamily="2" charset="-78"/>
                <a:cs typeface="Alexandria SemiBold" pitchFamily="2" charset="-78"/>
              </a:rPr>
              <a:t>يفة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المال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والأعمال</a:t>
            </a:r>
            <a:endParaRPr lang="ar-SA" dirty="0"/>
          </a:p>
        </p:txBody>
      </p:sp>
      <p:sp>
        <p:nvSpPr>
          <p:cNvPr id="4" name="Slide Number Placeholder 3">
            <a:extLst>
              <a:ext uri="{FF2B5EF4-FFF2-40B4-BE49-F238E27FC236}">
                <a16:creationId xmlns:a16="http://schemas.microsoft.com/office/drawing/2014/main" id="{59929A18-2508-CC0F-D3E1-155237E1AA5F}"/>
              </a:ext>
            </a:extLst>
          </p:cNvPr>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829677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9/21/2026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9/21/2026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jp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2.jpe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8.jp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5.jpg"/><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25.jp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27.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6.jpe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6" Type="http://schemas.openxmlformats.org/officeDocument/2006/relationships/image" Target="../media/image29.jpeg"/><Relationship Id="rId5" Type="http://schemas.openxmlformats.org/officeDocument/2006/relationships/image" Target="../media/image3.png"/><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31.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5.xml"/><Relationship Id="rId5" Type="http://schemas.openxmlformats.org/officeDocument/2006/relationships/image" Target="../media/image32.jpe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5.xml"/><Relationship Id="rId5" Type="http://schemas.openxmlformats.org/officeDocument/2006/relationships/image" Target="../media/image33.jpe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5.xml"/><Relationship Id="rId5" Type="http://schemas.openxmlformats.org/officeDocument/2006/relationships/image" Target="../media/image3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35.jp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36.jpeg"/><Relationship Id="rId5" Type="http://schemas.openxmlformats.org/officeDocument/2006/relationships/image" Target="../media/image35.jp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8" Type="http://schemas.openxmlformats.org/officeDocument/2006/relationships/customXml" Target="../ink/ink1.xml"/><Relationship Id="rId3" Type="http://schemas.openxmlformats.org/officeDocument/2006/relationships/slideLayout" Target="../slideLayouts/slideLayout15.xml"/><Relationship Id="rId7" Type="http://schemas.openxmlformats.org/officeDocument/2006/relationships/image" Target="../media/image3.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7.png"/><Relationship Id="rId5" Type="http://schemas.openxmlformats.org/officeDocument/2006/relationships/image" Target="../media/image1.png"/><Relationship Id="rId4" Type="http://schemas.openxmlformats.org/officeDocument/2006/relationships/notesSlide" Target="../notesSlides/notesSlide19.xml"/><Relationship Id="rId9" Type="http://schemas.openxmlformats.org/officeDocument/2006/relationships/image" Target="../media/image48.emf"/></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5.xml"/><Relationship Id="rId5" Type="http://schemas.openxmlformats.org/officeDocument/2006/relationships/image" Target="../media/image38.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1.png"/><Relationship Id="rId2" Type="http://schemas.openxmlformats.org/officeDocument/2006/relationships/notesSlide" Target="../notesSlides/notesSlide23.xml"/><Relationship Id="rId1" Type="http://schemas.openxmlformats.org/officeDocument/2006/relationships/slideLayout" Target="../slideLayouts/slideLayout15.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5.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9.emf"/><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customXml" Target="../ink/ink2.xml"/><Relationship Id="rId5" Type="http://schemas.openxmlformats.org/officeDocument/2006/relationships/image" Target="../media/image44.jpe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5.xml"/><Relationship Id="rId5" Type="http://schemas.openxmlformats.org/officeDocument/2006/relationships/image" Target="../media/image45.jpe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5.xml"/><Relationship Id="rId5" Type="http://schemas.openxmlformats.org/officeDocument/2006/relationships/image" Target="../media/image46.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0.emf"/></Relationships>
</file>

<file path=ppt/slides/_rels/slide42.xml.rels><?xml version="1.0" encoding="UTF-8" standalone="yes"?>
<Relationships xmlns="http://schemas.openxmlformats.org/package/2006/relationships"><Relationship Id="rId3" Type="http://schemas.openxmlformats.org/officeDocument/2006/relationships/hyperlink" Target="http://www.poynter.org/latest-news/mediawire/153153/forecast-local-ad-spending-on-web-mobile-to-overtake-newspapers-by-2013" TargetMode="External"/><Relationship Id="rId2" Type="http://schemas.openxmlformats.org/officeDocument/2006/relationships/image" Target="../media/image47.png"/><Relationship Id="rId1" Type="http://schemas.openxmlformats.org/officeDocument/2006/relationships/slideLayout" Target="../slideLayouts/slideLayout1.xml"/><Relationship Id="rId5" Type="http://schemas.openxmlformats.org/officeDocument/2006/relationships/image" Target="../media/image64.emf"/><Relationship Id="rId4" Type="http://schemas.openxmlformats.org/officeDocument/2006/relationships/customXml" Target="../ink/ink4.xml"/></Relationships>
</file>

<file path=ppt/slides/_rels/slide43.xml.rels><?xml version="1.0" encoding="UTF-8" standalone="yes"?>
<Relationships xmlns="http://schemas.openxmlformats.org/package/2006/relationships"><Relationship Id="rId3" Type="http://schemas.openxmlformats.org/officeDocument/2006/relationships/image" Target="../media/image49.svg"/><Relationship Id="rId2" Type="http://schemas.openxmlformats.org/officeDocument/2006/relationships/image" Target="../media/image48.jpe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Amera</a:t>
            </a:r>
            <a:r>
              <a:rPr lang="en-US" sz="2400" dirty="0">
                <a:latin typeface="Times New Roman" panose="02020603050405020304" pitchFamily="18" charset="0"/>
                <a:cs typeface="Times New Roman" panose="02020603050405020304" pitchFamily="18" charset="0"/>
              </a:rPr>
              <a:t> A. </a:t>
            </a:r>
            <a:r>
              <a:rPr lang="en-US" sz="2400" dirty="0" err="1">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a:solidFill>
                  <a:srgbClr val="C00000"/>
                </a:solidFill>
                <a:latin typeface="Alexandria ExtraBold" pitchFamily="2" charset="-78"/>
                <a:ea typeface="Calibri" panose="020F0502020204030204" pitchFamily="34" charset="0"/>
                <a:cs typeface="Alexandria ExtraBold" pitchFamily="2" charset="-78"/>
              </a:rPr>
              <a:t>Journalism Advertising and </a:t>
            </a:r>
            <a:r>
              <a:rPr lang="en-US" b="1">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a:t>DGM233</a:t>
            </a:r>
            <a:endParaRPr lang="en-US"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058"/>
            <a:ext cx="12603760"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03861" y="-43546"/>
            <a:ext cx="12088138"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220716" y="-43542"/>
            <a:ext cx="8438947"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32879" y="2878768"/>
            <a:ext cx="5052986" cy="1292662"/>
          </a:xfrm>
          <a:prstGeom prst="rect">
            <a:avLst/>
          </a:prstGeom>
          <a:noFill/>
        </p:spPr>
        <p:txBody>
          <a:bodyPr wrap="none" rtlCol="0">
            <a:spAutoFit/>
          </a:bodyPr>
          <a:lstStyle/>
          <a:p>
            <a:pPr>
              <a:lnSpc>
                <a:spcPct val="150000"/>
              </a:lnSpc>
            </a:pPr>
            <a:r>
              <a:rPr lang="ar-SA" sz="3200" b="1" dirty="0">
                <a:solidFill>
                  <a:srgbClr val="00B0F0"/>
                </a:solidFill>
                <a:latin typeface="Alexandria ExtraBold" pitchFamily="2" charset="-78"/>
                <a:cs typeface="Alexandria ExtraBold" pitchFamily="2" charset="-78"/>
              </a:rPr>
              <a:t>الإعلان الصحفي الرقمي</a:t>
            </a:r>
          </a:p>
          <a:p>
            <a:pPr algn="ctr">
              <a:lnSpc>
                <a:spcPct val="150000"/>
              </a:lnSpc>
            </a:pPr>
            <a:r>
              <a:rPr lang="ar-SA" sz="2000" b="1" dirty="0">
                <a:solidFill>
                  <a:srgbClr val="00B0F0"/>
                </a:solidFill>
                <a:latin typeface="Alexandria ExtraBold" pitchFamily="2" charset="-78"/>
                <a:cs typeface="Alexandria ExtraBold" pitchFamily="2" charset="-78"/>
              </a:rPr>
              <a:t>( </a:t>
            </a:r>
            <a:r>
              <a:rPr lang="ar-SA" sz="2000" b="1">
                <a:solidFill>
                  <a:srgbClr val="00B0F0"/>
                </a:solidFill>
                <a:latin typeface="Alexandria ExtraBold" pitchFamily="2" charset="-78"/>
                <a:cs typeface="Alexandria ExtraBold" pitchFamily="2" charset="-78"/>
              </a:rPr>
              <a:t>الوظائف والأشكال </a:t>
            </a:r>
            <a:r>
              <a:rPr lang="ar-SA" sz="2000" b="1" dirty="0">
                <a:solidFill>
                  <a:srgbClr val="00B0F0"/>
                </a:solidFill>
                <a:latin typeface="Alexandria ExtraBold" pitchFamily="2" charset="-78"/>
                <a:cs typeface="Alexandria ExtraBold" pitchFamily="2" charset="-78"/>
              </a:rPr>
              <a:t>)</a:t>
            </a:r>
            <a:endParaRPr lang="en-US" sz="2000" b="1" dirty="0">
              <a:solidFill>
                <a:srgbClr val="00B0F0"/>
              </a:solidFill>
              <a:latin typeface="Alexandria ExtraBold" pitchFamily="2" charset="-78"/>
              <a:cs typeface="Alexandria Extra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223</a:t>
            </a:r>
            <a:endParaRPr lang="en-US" sz="2000" dirty="0"/>
          </a:p>
          <a:p>
            <a:r>
              <a:rPr lang="ar-SA" sz="2000" dirty="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Amera</a:t>
            </a:r>
            <a:r>
              <a:rPr lang="en-US" sz="2800" b="1" dirty="0">
                <a:solidFill>
                  <a:srgbClr val="00B0F0"/>
                </a:solidFill>
                <a:latin typeface="Times New Roman" panose="02020603050405020304" pitchFamily="18" charset="0"/>
                <a:cs typeface="Times New Roman" panose="02020603050405020304" pitchFamily="18" charset="0"/>
              </a:rPr>
              <a:t> A. </a:t>
            </a:r>
            <a:r>
              <a:rPr lang="en-US" sz="2800" b="1" dirty="0" err="1">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4"/>
            <a:ext cx="5778532" cy="5483827"/>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2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910943" y="1906753"/>
            <a:ext cx="5942469" cy="394648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00100" lvl="0" indent="-506413"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تمهيد</a:t>
            </a:r>
            <a:endParaRPr lang="ar-EG" sz="2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800100" lvl="0" indent="-506413"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وظائف الإعلان الصحفي</a:t>
            </a:r>
          </a:p>
          <a:p>
            <a:pPr marL="800100" lvl="0" indent="-506413" algn="r" rtl="1">
              <a:lnSpc>
                <a:spcPct val="150000"/>
              </a:lnSpc>
              <a:buFont typeface="Wingdings" panose="05000000000000000000" pitchFamily="2" charset="2"/>
              <a:buChar char="ü"/>
            </a:pPr>
            <a:r>
              <a:rPr lang="ar-SA" b="1" dirty="0">
                <a:solidFill>
                  <a:srgbClr val="002060"/>
                </a:solidFill>
                <a:latin typeface="Alexandria ExtraBold" pitchFamily="2" charset="-78"/>
                <a:ea typeface="Calibri" panose="020F0502020204030204" pitchFamily="34" charset="0"/>
                <a:cs typeface="Alexandria ExtraBold" pitchFamily="2" charset="-78"/>
              </a:rPr>
              <a:t>أشكال الإعلان الصحفي</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إعلان البانر</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المحتوى المدعوم " الإعلان التحريري"</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الإعلانات القافزة</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الإعلانات بين الصفحات</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إعلانات الفيديو</a:t>
            </a:r>
          </a:p>
          <a:p>
            <a:pPr marL="1254125" lvl="0" indent="-222250" algn="r" rtl="1">
              <a:lnSpc>
                <a:spcPct val="150000"/>
              </a:lnSpc>
              <a:buFont typeface="Wingdings" panose="05000000000000000000" pitchFamily="2" charset="2"/>
              <a:buChar char="§"/>
              <a:tabLst>
                <a:tab pos="1312863" algn="l"/>
              </a:tabLst>
            </a:pPr>
            <a:r>
              <a:rPr lang="ar-SA" sz="1200" b="1" dirty="0">
                <a:solidFill>
                  <a:srgbClr val="002060"/>
                </a:solidFill>
                <a:latin typeface="Alexandria ExtraBold" pitchFamily="2" charset="-78"/>
                <a:ea typeface="Calibri" panose="020F0502020204030204" pitchFamily="34" charset="0"/>
                <a:cs typeface="Alexandria ExtraBold" pitchFamily="2" charset="-78"/>
              </a:rPr>
              <a:t>القوائم المدفوعة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800100" indent="-506413" algn="r" rtl="1">
              <a:lnSpc>
                <a:spcPct val="150000"/>
              </a:lnSpc>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800100" indent="-506413" algn="r" rtl="1">
              <a:lnSpc>
                <a:spcPct val="150000"/>
              </a:lnSpc>
              <a:spcAft>
                <a:spcPts val="800"/>
              </a:spcAft>
              <a:buFont typeface="Wingdings" panose="05000000000000000000" pitchFamily="2" charset="2"/>
              <a:buChar char="ü"/>
            </a:pPr>
            <a:r>
              <a:rPr lang="ar-EG" b="1" dirty="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146951"/>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34986" y="1800753"/>
            <a:ext cx="8409214" cy="4061204"/>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974140" y="10801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35447" y="1103708"/>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49502" y="130245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34985" y="2114169"/>
            <a:ext cx="8237739" cy="3416320"/>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من تعريفات الإعلان الرقمي :</a:t>
            </a: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الإعلان : </a:t>
            </a:r>
            <a:r>
              <a:rPr lang="ar-SA" dirty="0">
                <a:latin typeface="Alexandria SemiBold" pitchFamily="2" charset="-78"/>
                <a:cs typeface="Alexandria SemiBold" pitchFamily="2" charset="-78"/>
              </a:rPr>
              <a:t>هو فن التعريف بالسلعة أو الخدمة .</a:t>
            </a:r>
          </a:p>
          <a:p>
            <a:pPr marL="285750" indent="-285750" algn="r" rtl="1">
              <a:lnSpc>
                <a:spcPct val="150000"/>
              </a:lnSpc>
              <a:buFont typeface="Wingdings" panose="05000000000000000000" pitchFamily="2" charset="2"/>
              <a:buChar char="q"/>
            </a:pPr>
            <a:r>
              <a:rPr lang="ar-SA" dirty="0">
                <a:solidFill>
                  <a:schemeClr val="accent1"/>
                </a:solidFill>
                <a:latin typeface="Alexandria SemiBold" pitchFamily="2" charset="-78"/>
                <a:cs typeface="Alexandria SemiBold" pitchFamily="2" charset="-78"/>
              </a:rPr>
              <a:t>الإعلان الصحفي الرقمي </a:t>
            </a:r>
            <a:r>
              <a:rPr lang="ar-SA" dirty="0">
                <a:latin typeface="Alexandria SemiBold" pitchFamily="2" charset="-78"/>
                <a:cs typeface="Alexandria SemiBold" pitchFamily="2" charset="-78"/>
              </a:rPr>
              <a:t>هو شكل من أشكال الإعلان الذي يتم نشره في مواقع الصحف أو في الصفحات الرسمية للصحف في منصات التواصل الاجتماعي، حيث يتيح للمُعلنين الترويج للمنتجات أو الخدمات أو الأفكار ب</a:t>
            </a:r>
            <a:r>
              <a:rPr lang="ar-EG" dirty="0">
                <a:latin typeface="Alexandria SemiBold" pitchFamily="2" charset="-78"/>
                <a:cs typeface="Alexandria SemiBold" pitchFamily="2" charset="-78"/>
              </a:rPr>
              <a:t>مقابل أجر مدفوع</a:t>
            </a:r>
            <a:r>
              <a:rPr lang="ar-SA" dirty="0">
                <a:latin typeface="Alexandria SemiBold" pitchFamily="2" charset="-78"/>
                <a:cs typeface="Alexandria SemiBold" pitchFamily="2" charset="-78"/>
              </a:rPr>
              <a:t>؛ بهدف</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الوصول إلى جمهور واسع من القراء عبر الإنترنت، واقناعهم على القيام بعمل معين مثل شراء سلعة أو تقبل فكرة أو خدمة معينة .</a:t>
            </a:r>
            <a:r>
              <a:rPr lang="ar-EG" dirty="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418426" y="1242207"/>
            <a:ext cx="2657889" cy="461665"/>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t="80000" r="81734"/>
          <a:stretch/>
        </p:blipFill>
        <p:spPr>
          <a:xfrm>
            <a:off x="0" y="2397337"/>
            <a:ext cx="2227006" cy="2831689"/>
          </a:xfrm>
          <a:prstGeom prst="rect">
            <a:avLst/>
          </a:prstGeom>
        </p:spPr>
      </p:pic>
    </p:spTree>
    <p:extLst>
      <p:ext uri="{BB962C8B-B14F-4D97-AF65-F5344CB8AC3E}">
        <p14:creationId xmlns:p14="http://schemas.microsoft.com/office/powerpoint/2010/main" val="29098517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417590"/>
            <a:ext cx="2367807" cy="233402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787137" y="1551704"/>
            <a:ext cx="8450877" cy="4779976"/>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17411" t="2857" r="12143" b="5713"/>
          <a:stretch/>
        </p:blipFill>
        <p:spPr>
          <a:xfrm>
            <a:off x="1946319" y="2144483"/>
            <a:ext cx="8132512" cy="405553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4501941" y="1050707"/>
            <a:ext cx="2657889" cy="461665"/>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تعريف الإعلان الصحفي</a:t>
            </a:r>
          </a:p>
        </p:txBody>
      </p:sp>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
        <p:nvSpPr>
          <p:cNvPr id="8" name="Rectangle 7"/>
          <p:cNvSpPr/>
          <p:nvPr/>
        </p:nvSpPr>
        <p:spPr>
          <a:xfrm>
            <a:off x="4513376" y="1591036"/>
            <a:ext cx="5572359" cy="419987"/>
          </a:xfrm>
          <a:prstGeom prst="rect">
            <a:avLst/>
          </a:prstGeom>
        </p:spPr>
        <p:txBody>
          <a:bodyPr wrap="none">
            <a:spAutoFit/>
          </a:bodyPr>
          <a:lstStyle/>
          <a:p>
            <a:pPr algn="r" rtl="1">
              <a:lnSpc>
                <a:spcPct val="150000"/>
              </a:lnSpc>
            </a:pPr>
            <a:r>
              <a:rPr lang="ar-SA" sz="1600" dirty="0">
                <a:latin typeface="Alexandria SemiBold" pitchFamily="2" charset="-78"/>
                <a:cs typeface="Alexandria SemiBold" pitchFamily="2" charset="-78"/>
              </a:rPr>
              <a:t>في ضوء تعريفات الإعلان الصحفي الرقمي، يتضح ما يلي:</a:t>
            </a:r>
          </a:p>
        </p:txBody>
      </p:sp>
    </p:spTree>
    <p:extLst>
      <p:ext uri="{BB962C8B-B14F-4D97-AF65-F5344CB8AC3E}">
        <p14:creationId xmlns:p14="http://schemas.microsoft.com/office/powerpoint/2010/main" val="126513753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9428" y="1551704"/>
            <a:ext cx="8539843" cy="4779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3215" t="7857" r="12544" b="12143"/>
          <a:stretch/>
        </p:blipFill>
        <p:spPr>
          <a:xfrm>
            <a:off x="2188030" y="1679438"/>
            <a:ext cx="8098970" cy="448066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0656" y="1880938"/>
            <a:ext cx="9640634" cy="876522"/>
          </a:xfrm>
          <a:prstGeom prst="rect">
            <a:avLst/>
          </a:prstGeom>
          <a:noFill/>
        </p:spPr>
        <p:txBody>
          <a:bodyPr wrap="square" rtlCol="0">
            <a:spAutoFit/>
          </a:bodyPr>
          <a:lstStyle/>
          <a:p>
            <a:pPr algn="r" rtl="1">
              <a:lnSpc>
                <a:spcPct val="150000"/>
              </a:lnSpc>
            </a:pP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pic>
        <p:nvPicPr>
          <p:cNvPr id="15" name="Picture 14"/>
          <p:cNvPicPr>
            <a:picLocks noChangeAspect="1"/>
          </p:cNvPicPr>
          <p:nvPr/>
        </p:nvPicPr>
        <p:blipFill>
          <a:blip r:embed="rId5">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228602" y="2483418"/>
            <a:ext cx="2416632" cy="2405194"/>
          </a:xfrm>
          <a:prstGeom prst="rect">
            <a:avLst/>
          </a:prstGeom>
        </p:spPr>
      </p:pic>
    </p:spTree>
    <p:extLst>
      <p:ext uri="{BB962C8B-B14F-4D97-AF65-F5344CB8AC3E}">
        <p14:creationId xmlns:p14="http://schemas.microsoft.com/office/powerpoint/2010/main" val="220810724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16529" y="1551704"/>
            <a:ext cx="9295759" cy="4779976"/>
          </a:xfrm>
          <a:prstGeom prst="roundRect">
            <a:avLst>
              <a:gd name="adj" fmla="val 6140"/>
            </a:avLst>
          </a:prstGeom>
          <a:solidFill>
            <a:srgbClr val="F0EBE8"/>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6161" t="15477" r="8794" b="8571"/>
          <a:stretch/>
        </p:blipFill>
        <p:spPr>
          <a:xfrm>
            <a:off x="1787136" y="1635221"/>
            <a:ext cx="8940735" cy="452487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0656" y="1880938"/>
            <a:ext cx="9640634" cy="1292020"/>
          </a:xfrm>
          <a:prstGeom prst="rect">
            <a:avLst/>
          </a:prstGeom>
          <a:noFill/>
        </p:spPr>
        <p:txBody>
          <a:bodyPr wrap="square" rtlCol="0">
            <a:spAutoFit/>
          </a:bodyPr>
          <a:lstStyle/>
          <a:p>
            <a:pPr marL="568325" indent="-277813" algn="r" rtl="1">
              <a:lnSpc>
                <a:spcPct val="150000"/>
              </a:lnSpc>
              <a:buFont typeface="+mj-lt"/>
              <a:buAutoNum type="arabicPeriod"/>
            </a:pPr>
            <a:endParaRPr lang="ar-SA" dirty="0">
              <a:latin typeface="Alexandria SemiBold" pitchFamily="2" charset="-78"/>
              <a:cs typeface="Alexandria SemiBold" pitchFamily="2" charset="-78"/>
            </a:endParaRPr>
          </a:p>
          <a:p>
            <a:pPr algn="r" rtl="1">
              <a:lnSpc>
                <a:spcPct val="150000"/>
              </a:lnSpc>
            </a:pP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87500" b="83056"/>
          <a:stretch/>
        </p:blipFill>
        <p:spPr>
          <a:xfrm rot="1453449">
            <a:off x="-1070369" y="2609813"/>
            <a:ext cx="3436723" cy="2620501"/>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spTree>
    <p:extLst>
      <p:ext uri="{BB962C8B-B14F-4D97-AF65-F5344CB8AC3E}">
        <p14:creationId xmlns:p14="http://schemas.microsoft.com/office/powerpoint/2010/main" val="22909357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5800" y="1565952"/>
            <a:ext cx="10543551" cy="47799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0656" y="1880938"/>
            <a:ext cx="9640634" cy="876522"/>
          </a:xfrm>
          <a:prstGeom prst="rect">
            <a:avLst/>
          </a:prstGeom>
          <a:noFill/>
        </p:spPr>
        <p:txBody>
          <a:bodyPr wrap="square" rtlCol="0">
            <a:spAutoFit/>
          </a:bodyPr>
          <a:lstStyle/>
          <a:p>
            <a:pPr algn="r" rtl="1">
              <a:lnSpc>
                <a:spcPct val="150000"/>
              </a:lnSpc>
            </a:pP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a:solidFill>
                  <a:srgbClr val="0070C0"/>
                </a:solidFill>
                <a:latin typeface="Alexandria SemiBold" pitchFamily="2" charset="-78"/>
                <a:cs typeface="Alexandria SemiBold" pitchFamily="2" charset="-78"/>
              </a:rPr>
              <a:t>ملخص المحاضرة السابقة</a:t>
            </a:r>
          </a:p>
        </p:txBody>
      </p:sp>
      <p:pic>
        <p:nvPicPr>
          <p:cNvPr id="13" name="Picture 12"/>
          <p:cNvPicPr>
            <a:picLocks noChangeAspect="1"/>
          </p:cNvPicPr>
          <p:nvPr/>
        </p:nvPicPr>
        <p:blipFill rotWithShape="1">
          <a:blip r:embed="rId4">
            <a:clrChange>
              <a:clrFrom>
                <a:srgbClr val="F9F9F8"/>
              </a:clrFrom>
              <a:clrTo>
                <a:srgbClr val="F9F9F8">
                  <a:alpha val="0"/>
                </a:srgbClr>
              </a:clrTo>
            </a:clrChange>
            <a:extLst>
              <a:ext uri="{28A0092B-C50C-407E-A947-70E740481C1C}">
                <a14:useLocalDpi xmlns:a14="http://schemas.microsoft.com/office/drawing/2010/main" val="0"/>
              </a:ext>
            </a:extLst>
          </a:blip>
          <a:srcRect l="16819" r="5850"/>
          <a:stretch/>
        </p:blipFill>
        <p:spPr>
          <a:xfrm>
            <a:off x="5777432" y="1790353"/>
            <a:ext cx="5535098" cy="4502277"/>
          </a:xfrm>
          <a:prstGeom prst="rect">
            <a:avLst/>
          </a:prstGeom>
        </p:spPr>
      </p:pic>
      <p:pic>
        <p:nvPicPr>
          <p:cNvPr id="3" name="Picture 2">
            <a:extLst>
              <a:ext uri="{FF2B5EF4-FFF2-40B4-BE49-F238E27FC236}">
                <a16:creationId xmlns:a16="http://schemas.microsoft.com/office/drawing/2014/main" id="{C483B709-FA3B-BE14-584A-51D170D94318}"/>
              </a:ext>
            </a:extLst>
          </p:cNvPr>
          <p:cNvPicPr>
            <a:picLocks noChangeAspect="1"/>
          </p:cNvPicPr>
          <p:nvPr/>
        </p:nvPicPr>
        <p:blipFill>
          <a:blip r:embed="rId5">
            <a:extLst>
              <a:ext uri="{28A0092B-C50C-407E-A947-70E740481C1C}">
                <a14:useLocalDpi xmlns:a14="http://schemas.microsoft.com/office/drawing/2010/main" val="0"/>
              </a:ext>
            </a:extLst>
          </a:blip>
          <a:srcRect l="11275" t="6923" r="10618" b="10093"/>
          <a:stretch>
            <a:fillRect/>
          </a:stretch>
        </p:blipFill>
        <p:spPr>
          <a:xfrm>
            <a:off x="942950" y="2490951"/>
            <a:ext cx="4834481" cy="3594963"/>
          </a:xfrm>
          <a:prstGeom prst="rect">
            <a:avLst/>
          </a:prstGeom>
        </p:spPr>
      </p:pic>
      <p:cxnSp>
        <p:nvCxnSpPr>
          <p:cNvPr id="9" name="Straight Connector 8">
            <a:extLst>
              <a:ext uri="{FF2B5EF4-FFF2-40B4-BE49-F238E27FC236}">
                <a16:creationId xmlns:a16="http://schemas.microsoft.com/office/drawing/2014/main" id="{1F933271-38B2-54FD-E4EB-70FF57625471}"/>
              </a:ext>
            </a:extLst>
          </p:cNvPr>
          <p:cNvCxnSpPr/>
          <p:nvPr/>
        </p:nvCxnSpPr>
        <p:spPr>
          <a:xfrm>
            <a:off x="5912068" y="2317531"/>
            <a:ext cx="0" cy="3499945"/>
          </a:xfrm>
          <a:prstGeom prst="line">
            <a:avLst/>
          </a:prstGeom>
          <a:ln w="57150">
            <a:solidFill>
              <a:srgbClr val="00B0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793388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90" y="2036355"/>
            <a:ext cx="4467225" cy="4084225"/>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4408685" y="1708556"/>
            <a:ext cx="6852132" cy="452305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989133" y="120053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408685" y="1872455"/>
            <a:ext cx="6747458" cy="4247317"/>
          </a:xfrm>
          <a:prstGeom prst="rect">
            <a:avLst/>
          </a:prstGeom>
          <a:noFill/>
        </p:spPr>
        <p:txBody>
          <a:bodyPr wrap="square">
            <a:spAutoFit/>
          </a:bodyPr>
          <a:lstStyle/>
          <a:p>
            <a:pPr algn="r" rtl="1">
              <a:lnSpc>
                <a:spcPct val="150000"/>
              </a:lnSpc>
            </a:pPr>
            <a:r>
              <a:rPr lang="ar-SA" sz="1400" dirty="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في عصر المعلومات الرقمية، لا يزال الإعلان في مواقع الصحف يحتل مكانه بارزة في استراتيجيات التسويق للمُعلنين. فمع تزايد عدد القراء الذين يفضلون الحصول على الأخبار والمعلومات عبر الإنترنت، أصبحت الصحف الرقمية منصة إعلانية حيوية للوصول إلى الجمهور المستهدف ، خاصة وأن تعرض الجمهور لإعلانات الصحف يكون غير مقصود؛ لأن الهدف الأساسي للجمهور هو الإطلاع على الأخبار؛ وقد تجذب الإعلانات انتباه المستخدمين حتى لو لم يكن القارئ مهتماً بها .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05276" y="1008114"/>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031370" y="1226780"/>
            <a:ext cx="10323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4076220" y="1427106"/>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9015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046884" y="1620916"/>
            <a:ext cx="8619090" cy="462951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704819" y="10939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085240" y="1812015"/>
            <a:ext cx="8542377" cy="4247317"/>
          </a:xfrm>
          <a:prstGeom prst="rect">
            <a:avLst/>
          </a:prstGeom>
          <a:noFill/>
        </p:spPr>
        <p:txBody>
          <a:bodyPr wrap="square">
            <a:spAutoFit/>
          </a:bodyPr>
          <a:lstStyle/>
          <a:p>
            <a:pPr algn="r" rtl="1">
              <a:lnSpc>
                <a:spcPct val="150000"/>
              </a:lnSpc>
            </a:pPr>
            <a:r>
              <a:rPr lang="ar-SA" dirty="0">
                <a:latin typeface="Alexandria SemiBold" pitchFamily="2" charset="-78"/>
                <a:cs typeface="Alexandria SemiBold" pitchFamily="2" charset="-78"/>
              </a:rPr>
              <a:t>   وتتميز مواقع الصحف بقدرتها على دمج المحتوى الإخباري مع الإعلانات بطريقة تجذب الانتباه؛ مما يعزز من فعالية الرسائل الإعلانية. </a:t>
            </a:r>
            <a:r>
              <a:rPr lang="ar-SA" dirty="0">
                <a:solidFill>
                  <a:srgbClr val="002060"/>
                </a:solidFill>
                <a:latin typeface="Alexandria SemiBold" pitchFamily="2" charset="-78"/>
                <a:cs typeface="Alexandria SemiBold" pitchFamily="2" charset="-78"/>
              </a:rPr>
              <a:t>وفيما يلي عرض أسباب اهتمام المُعلنين بنشر الإعلانات في مواقع الصحف :</a:t>
            </a:r>
          </a:p>
          <a:p>
            <a:pPr marL="342900" indent="-342900" algn="r" rtl="1">
              <a:lnSpc>
                <a:spcPct val="150000"/>
              </a:lnSpc>
              <a:buFont typeface="+mj-lt"/>
              <a:buAutoNum type="arabicPeriod"/>
            </a:pPr>
            <a:r>
              <a:rPr lang="ar-SA" dirty="0">
                <a:solidFill>
                  <a:srgbClr val="A41025"/>
                </a:solidFill>
                <a:latin typeface="Alexandria SemiBold" pitchFamily="2" charset="-78"/>
                <a:cs typeface="Alexandria SemiBold" pitchFamily="2" charset="-78"/>
              </a:rPr>
              <a:t>الوصول إلى جمهور واسع</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الصحف لها قاعدة قراء كبيرة، مما يساعد المعلنون على الاستفادة من جمهور الصحف والوصول إلى شريحة واسعة من الجمهور.</a:t>
            </a:r>
          </a:p>
          <a:p>
            <a:pPr marL="342900" indent="-342900" algn="r" rtl="1" fontAlgn="t">
              <a:lnSpc>
                <a:spcPct val="150000"/>
              </a:lnSpc>
              <a:buFont typeface="+mj-lt"/>
              <a:buAutoNum type="arabicPeriod"/>
            </a:pPr>
            <a:r>
              <a:rPr lang="ar-SA" dirty="0">
                <a:solidFill>
                  <a:srgbClr val="A41025"/>
                </a:solidFill>
                <a:latin typeface="Alexandria SemiBold" pitchFamily="2" charset="-78"/>
                <a:cs typeface="Alexandria SemiBold" pitchFamily="2" charset="-78"/>
              </a:rPr>
              <a:t>الثقة والمصداقية: </a:t>
            </a:r>
            <a:r>
              <a:rPr lang="ar-SA" dirty="0">
                <a:latin typeface="Alexandria SemiBold" pitchFamily="2" charset="-78"/>
                <a:cs typeface="Alexandria SemiBold" pitchFamily="2" charset="-78"/>
              </a:rPr>
              <a:t>تتسم الإعلانات في مواقع الصحف بالمصداقية؛ وذلك لأن الصحف تعتبر من الوسائل الإعلامية ومصادر الأخبار المعروفة التي تتمتع بالثقة والمصداقية من قِبل الجمهور؛ وهو يدفع المعلنون للإستفادة من هذه المزايا لتعزيز وجودهم في السوق وزيادة الوعي بعلاماتهم </a:t>
            </a:r>
            <a:r>
              <a:rPr lang="ar-SA" b="1" dirty="0">
                <a:latin typeface="Alexandria SemiBold" pitchFamily="2" charset="-78"/>
                <a:cs typeface="Alexandria SemiBold" pitchFamily="2" charset="-78"/>
              </a:rPr>
              <a:t>التجارية.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947507"/>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761974" y="1141006"/>
            <a:ext cx="105963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2820484" y="1283192"/>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0" name="Picture 9"/>
          <p:cNvPicPr>
            <a:picLocks noChangeAspect="1"/>
          </p:cNvPicPr>
          <p:nvPr/>
        </p:nvPicPr>
        <p:blipFill rotWithShape="1">
          <a:blip r:embed="rId3">
            <a:extLst>
              <a:ext uri="{28A0092B-C50C-407E-A947-70E740481C1C}">
                <a14:useLocalDpi xmlns:a14="http://schemas.microsoft.com/office/drawing/2010/main" val="0"/>
              </a:ext>
            </a:extLst>
          </a:blip>
          <a:srcRect t="14408" b="11397"/>
          <a:stretch/>
        </p:blipFill>
        <p:spPr>
          <a:xfrm>
            <a:off x="-1834688" y="2121104"/>
            <a:ext cx="4919928" cy="4033778"/>
          </a:xfrm>
          <a:prstGeom prst="rect">
            <a:avLst/>
          </a:prstGeom>
        </p:spPr>
      </p:pic>
    </p:spTree>
    <p:extLst>
      <p:ext uri="{BB962C8B-B14F-4D97-AF65-F5344CB8AC3E}">
        <p14:creationId xmlns:p14="http://schemas.microsoft.com/office/powerpoint/2010/main" val="2977860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370303" y="1847777"/>
            <a:ext cx="8142246" cy="424822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061997" y="124926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051564" y="1236807"/>
            <a:ext cx="11376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id="{183B5688-FE98-684A-8FDB-4023CCDDD82C}"/>
              </a:ext>
            </a:extLst>
          </p:cNvPr>
          <p:cNvSpPr txBox="1"/>
          <p:nvPr/>
        </p:nvSpPr>
        <p:spPr>
          <a:xfrm>
            <a:off x="3149079" y="14601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70305" y="1982280"/>
            <a:ext cx="8029216" cy="3924151"/>
          </a:xfrm>
          <a:prstGeom prst="rect">
            <a:avLst/>
          </a:prstGeom>
        </p:spPr>
        <p:txBody>
          <a:bodyPr wrap="square">
            <a:spAutoFit/>
          </a:bodyPr>
          <a:lstStyle/>
          <a:p>
            <a:pPr marL="342900" indent="-342900" algn="r" rtl="1" fontAlgn="t">
              <a:lnSpc>
                <a:spcPct val="150000"/>
              </a:lnSpc>
              <a:buFont typeface="+mj-lt"/>
              <a:buAutoNum type="arabicPeriod" startAt="3"/>
            </a:pPr>
            <a:r>
              <a:rPr lang="ar-SA" dirty="0">
                <a:solidFill>
                  <a:srgbClr val="A41025"/>
                </a:solidFill>
                <a:latin typeface="Alexandria SemiBold" pitchFamily="2" charset="-78"/>
                <a:cs typeface="Alexandria SemiBold" pitchFamily="2" charset="-78"/>
              </a:rPr>
              <a:t>استهداف دقيق: </a:t>
            </a:r>
            <a:r>
              <a:rPr lang="ar-SA" dirty="0">
                <a:latin typeface="Alexandria SemiBold" pitchFamily="2" charset="-78"/>
                <a:cs typeface="Alexandria SemiBold" pitchFamily="2" charset="-78"/>
              </a:rPr>
              <a:t>يمكن للمعلنين اختيار الصحف التي تناسب فئة الجمهور المستهدف.</a:t>
            </a:r>
          </a:p>
          <a:p>
            <a:pPr marL="342900" indent="-342900" algn="r" rtl="1" fontAlgn="t">
              <a:lnSpc>
                <a:spcPct val="150000"/>
              </a:lnSpc>
              <a:buFont typeface="+mj-lt"/>
              <a:buAutoNum type="arabicPeriod" startAt="3"/>
            </a:pPr>
            <a:r>
              <a:rPr lang="ar-SA" dirty="0">
                <a:solidFill>
                  <a:srgbClr val="A41025"/>
                </a:solidFill>
                <a:latin typeface="Alexandria SemiBold" pitchFamily="2" charset="-78"/>
                <a:cs typeface="Alexandria SemiBold" pitchFamily="2" charset="-78"/>
              </a:rPr>
              <a:t>تنوع أشكال الإعلان بالصحف الإلكترونية</a:t>
            </a:r>
            <a:r>
              <a:rPr lang="ar-SA" dirty="0">
                <a:latin typeface="Alexandria SemiBold" pitchFamily="2" charset="-78"/>
                <a:cs typeface="Alexandria SemiBold" pitchFamily="2" charset="-78"/>
              </a:rPr>
              <a:t>: مثل إعلانات المساحات كالبانر ، والإعلانات القافزة </a:t>
            </a:r>
            <a:r>
              <a:rPr lang="en-US" dirty="0">
                <a:latin typeface="Alexandria SemiBold" pitchFamily="2" charset="-78"/>
                <a:cs typeface="Alexandria SemiBold" pitchFamily="2" charset="-78"/>
              </a:rPr>
              <a:t>Pop-Up Ads</a:t>
            </a:r>
            <a:r>
              <a:rPr lang="ar-SA" dirty="0">
                <a:latin typeface="Alexandria SemiBold" pitchFamily="2" charset="-78"/>
                <a:cs typeface="Alexandria SemiBold" pitchFamily="2" charset="-78"/>
              </a:rPr>
              <a:t>، والإعلانات التحريرية .... وغيرها من أشكال الإعلانات. </a:t>
            </a:r>
          </a:p>
          <a:p>
            <a:pPr marL="342900" indent="-342900" algn="r" rtl="1" fontAlgn="t">
              <a:lnSpc>
                <a:spcPct val="150000"/>
              </a:lnSpc>
              <a:buFont typeface="+mj-lt"/>
              <a:buAutoNum type="arabicPeriod" startAt="3"/>
            </a:pPr>
            <a:r>
              <a:rPr lang="ar-SA" dirty="0">
                <a:solidFill>
                  <a:srgbClr val="A41025"/>
                </a:solidFill>
                <a:latin typeface="Alexandria SemiBold" pitchFamily="2" charset="-78"/>
                <a:cs typeface="Alexandria SemiBold" pitchFamily="2" charset="-78"/>
              </a:rPr>
              <a:t>التحليل وقياس الأداء</a:t>
            </a:r>
            <a:r>
              <a:rPr lang="ar-SA" dirty="0">
                <a:latin typeface="Alexandria SemiBold" pitchFamily="2" charset="-78"/>
                <a:cs typeface="Alexandria SemiBold" pitchFamily="2" charset="-78"/>
              </a:rPr>
              <a:t>: توفر الصحف تحليلات دقيقة حول أداء الإعلانات، مما يمكّن المعلنين من تحسين استراتيجياتهم بناءً على بيانات حقيقية.</a:t>
            </a:r>
          </a:p>
          <a:p>
            <a:pPr algn="r" rtl="1" fontAlgn="t">
              <a:lnSpc>
                <a:spcPct val="150000"/>
              </a:lnSpc>
            </a:pPr>
            <a:endParaRPr lang="ar-SA" sz="400" dirty="0">
              <a:latin typeface="Alexandria SemiBold" pitchFamily="2" charset="-78"/>
              <a:cs typeface="Alexandria SemiBold" pitchFamily="2" charset="-78"/>
            </a:endParaRPr>
          </a:p>
          <a:p>
            <a:pPr algn="r" rtl="1" fontAlgn="t">
              <a:lnSpc>
                <a:spcPct val="150000"/>
              </a:lnSpc>
            </a:pPr>
            <a:r>
              <a:rPr lang="ar-SA" dirty="0">
                <a:latin typeface="Alexandria SemiBold" pitchFamily="2" charset="-78"/>
                <a:cs typeface="Alexandria SemiBold" pitchFamily="2" charset="-78"/>
              </a:rPr>
              <a:t>  وبذلك، تبرز أهمية الإعلان في مواقع الصحف كأداة فعالة ضمن منظومة التسويق الحديثة، حيث تلتقي التقاليد الصحفية مع الابتكارات الرقمية.</a:t>
            </a:r>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70157" r="1135" b="44722"/>
          <a:stretch/>
        </p:blipFill>
        <p:spPr>
          <a:xfrm>
            <a:off x="-73869" y="2450079"/>
            <a:ext cx="3370431" cy="3650495"/>
          </a:xfrm>
          <a:prstGeom prst="rect">
            <a:avLst/>
          </a:prstGeom>
        </p:spPr>
      </p:pic>
    </p:spTree>
    <p:extLst>
      <p:ext uri="{BB962C8B-B14F-4D97-AF65-F5344CB8AC3E}">
        <p14:creationId xmlns:p14="http://schemas.microsoft.com/office/powerpoint/2010/main" val="22573880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7664" y="1893946"/>
            <a:ext cx="8450826" cy="4284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16711" y="1931495"/>
            <a:ext cx="7883792"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   الإعلان هو أداة حيوية في عالم الأعمال، حيث يلعب دوراً أساسياً في التواصل بين الشركات والجمهور. يتجاوز الإعلان مجرد الترويج للمنتجات والخدمات؛ فهو يهدف إلى بناء العلاقات، وتعزيز الوعي بالعلامة التجارية، وتحفيز الشراء. ففي العصر الرقمي الحالي، أصبحت وظائف الإعلان أكثر تنوعاً، حيث تتضمن استراتيجيات متعددة تتناسب مع احتياجات السوق المتغيرة.</a:t>
            </a: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وظيفة الإعلام والأخبار</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ي</a:t>
            </a:r>
            <a:r>
              <a:rPr lang="ar-SA" dirty="0">
                <a:latin typeface="Alexandria SemiBold" pitchFamily="2" charset="-78"/>
                <a:cs typeface="Alexandria SemiBold" pitchFamily="2" charset="-78"/>
              </a:rPr>
              <a:t>قدم</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الإعلان </a:t>
            </a:r>
            <a:r>
              <a:rPr lang="ar-EG" dirty="0">
                <a:latin typeface="Alexandria SemiBold" pitchFamily="2" charset="-78"/>
                <a:cs typeface="Alexandria SemiBold" pitchFamily="2" charset="-78"/>
              </a:rPr>
              <a:t>معلوم</a:t>
            </a:r>
            <a:r>
              <a:rPr lang="ar-SA" dirty="0">
                <a:latin typeface="Alexandria SemiBold" pitchFamily="2" charset="-78"/>
                <a:cs typeface="Alexandria SemiBold" pitchFamily="2" charset="-78"/>
              </a:rPr>
              <a:t>ات</a:t>
            </a:r>
            <a:r>
              <a:rPr lang="ar-EG" dirty="0">
                <a:latin typeface="Alexandria SemiBold" pitchFamily="2" charset="-78"/>
                <a:cs typeface="Alexandria SemiBold" pitchFamily="2" charset="-78"/>
              </a:rPr>
              <a:t> عن فوائد السلعة</a:t>
            </a:r>
            <a:r>
              <a:rPr lang="ar-SA" dirty="0">
                <a:latin typeface="Alexandria SemiBold" pitchFamily="2" charset="-78"/>
                <a:cs typeface="Alexandria SemiBold" pitchFamily="2" charset="-78"/>
              </a:rPr>
              <a:t>، أو </a:t>
            </a:r>
            <a:r>
              <a:rPr lang="ar-EG" dirty="0">
                <a:latin typeface="Alexandria SemiBold" pitchFamily="2" charset="-78"/>
                <a:cs typeface="Alexandria SemiBold" pitchFamily="2" charset="-78"/>
              </a:rPr>
              <a:t>اخبار المستهلك عن سلعة جديدة</a:t>
            </a:r>
            <a:r>
              <a:rPr lang="ar-SA" dirty="0">
                <a:latin typeface="Alexandria SemiBold" pitchFamily="2" charset="-78"/>
                <a:cs typeface="Alexandria SemiBold" pitchFamily="2" charset="-78"/>
              </a:rPr>
              <a:t> أو تغيير العلامة التجارية للمنتج أو </a:t>
            </a:r>
            <a:r>
              <a:rPr lang="ar-EG" dirty="0">
                <a:latin typeface="Alexandria SemiBold" pitchFamily="2" charset="-78"/>
                <a:cs typeface="Alexandria SemiBold" pitchFamily="2" charset="-78"/>
              </a:rPr>
              <a:t>اقتراح استخدامات جديدة للمنتج</a:t>
            </a:r>
            <a:r>
              <a:rPr lang="ar-SA" dirty="0">
                <a:latin typeface="Alexandria SemiBold" pitchFamily="2" charset="-78"/>
                <a:cs typeface="Alexandria SemiBold" pitchFamily="2" charset="-78"/>
              </a:rPr>
              <a:t>، و</a:t>
            </a:r>
            <a:r>
              <a:rPr lang="ar-EG" dirty="0">
                <a:latin typeface="Alexandria SemiBold" pitchFamily="2" charset="-78"/>
                <a:cs typeface="Alexandria SemiBold" pitchFamily="2" charset="-78"/>
              </a:rPr>
              <a:t>توضيح كيف يستخدم المنتج</a:t>
            </a:r>
            <a:r>
              <a:rPr lang="ar-SA" dirty="0">
                <a:latin typeface="Alexandria SemiBold" pitchFamily="2" charset="-78"/>
                <a:cs typeface="Alexandria SemiBold" pitchFamily="2" charset="-78"/>
              </a:rPr>
              <a:t>، مما يسهل على المستهلكين اتخاذ قرارات الشراء . </a:t>
            </a:r>
            <a:r>
              <a:rPr lang="ar-EG" dirty="0">
                <a:latin typeface="Alexandria SemiBold" pitchFamily="2" charset="-78"/>
                <a:cs typeface="Alexandria SemiBold" pitchFamily="2" charset="-78"/>
              </a:rPr>
              <a:t>مثال </a:t>
            </a:r>
            <a:r>
              <a:rPr lang="ar-SA" dirty="0">
                <a:latin typeface="Alexandria SemiBold" pitchFamily="2" charset="-78"/>
                <a:cs typeface="Alexandria SemiBold" pitchFamily="2" charset="-78"/>
              </a:rPr>
              <a:t>إ</a:t>
            </a:r>
            <a:r>
              <a:rPr lang="ar-EG" dirty="0">
                <a:latin typeface="Alexandria SemiBold" pitchFamily="2" charset="-78"/>
                <a:cs typeface="Alexandria SemiBold" pitchFamily="2" charset="-78"/>
              </a:rPr>
              <a:t>علانات التخفيضات</a:t>
            </a:r>
            <a:r>
              <a:rPr lang="ar-SA" dirty="0">
                <a:latin typeface="Alexandria SemiBold" pitchFamily="2" charset="-78"/>
                <a:cs typeface="Alexandria SemiBold" pitchFamily="2" charset="-78"/>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879743" y="1427958"/>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وظائف الإعلان الصحفي</a:t>
            </a: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9209" y="4873375"/>
            <a:ext cx="3508290" cy="1890401"/>
          </a:xfrm>
          <a:prstGeom prst="rect">
            <a:avLst/>
          </a:prstGeom>
        </p:spPr>
      </p:pic>
      <p:pic>
        <p:nvPicPr>
          <p:cNvPr id="2" name="Picture 1"/>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l="15354" t="37850" r="2831" b="35268"/>
          <a:stretch/>
        </p:blipFill>
        <p:spPr>
          <a:xfrm>
            <a:off x="-25876" y="2375877"/>
            <a:ext cx="3542587" cy="233328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0984202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0182" y="1846089"/>
            <a:ext cx="8413250" cy="44059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60088" y="2029926"/>
            <a:ext cx="8074762"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وظيفة الشرح والتفسير</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يهدف </a:t>
            </a:r>
            <a:r>
              <a:rPr lang="ar-SA" dirty="0">
                <a:latin typeface="Alexandria SemiBold" pitchFamily="2" charset="-78"/>
                <a:cs typeface="Alexandria SemiBold" pitchFamily="2" charset="-78"/>
              </a:rPr>
              <a:t>الإعلان </a:t>
            </a:r>
            <a:r>
              <a:rPr lang="ar-EG" dirty="0">
                <a:latin typeface="Alexandria SemiBold" pitchFamily="2" charset="-78"/>
                <a:cs typeface="Alexandria SemiBold" pitchFamily="2" charset="-78"/>
              </a:rPr>
              <a:t>تقديم </a:t>
            </a:r>
            <a:r>
              <a:rPr lang="ar-SA" dirty="0">
                <a:latin typeface="Alexandria SemiBold" pitchFamily="2" charset="-78"/>
                <a:cs typeface="Alexandria SemiBold" pitchFamily="2" charset="-78"/>
              </a:rPr>
              <a:t>وصفاً</a:t>
            </a:r>
            <a:r>
              <a:rPr lang="ar-EG" dirty="0">
                <a:latin typeface="Alexandria SemiBold" pitchFamily="2" charset="-78"/>
                <a:cs typeface="Alexandria SemiBold" pitchFamily="2" charset="-78"/>
              </a:rPr>
              <a:t> حول مميزات وخصائص السلعة وانواعها واستخداماتها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مثل</a:t>
            </a:r>
            <a:r>
              <a:rPr lang="ar-SA" dirty="0">
                <a:latin typeface="Alexandria SemiBold" pitchFamily="2" charset="-78"/>
                <a:cs typeface="Alexandria SemiBold" pitchFamily="2" charset="-78"/>
              </a:rPr>
              <a:t> إ</a:t>
            </a:r>
            <a:r>
              <a:rPr lang="ar-EG" dirty="0">
                <a:latin typeface="Alexandria SemiBold" pitchFamily="2" charset="-78"/>
                <a:cs typeface="Alexandria SemiBold" pitchFamily="2" charset="-78"/>
              </a:rPr>
              <a:t>علانات الثلاجات والغسالات والتى تقدم وصفا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مصورا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لاستخدامها </a:t>
            </a:r>
            <a:r>
              <a:rPr lang="ar-EG" dirty="0">
                <a:latin typeface="Alexandria SemiBold" pitchFamily="2" charset="-78"/>
                <a:cs typeface="Alexandria SemiBold" pitchFamily="2" charset="-78"/>
              </a:rPr>
              <a:t>أو تصوير نتائج الاستخدام .</a:t>
            </a:r>
          </a:p>
          <a:p>
            <a:pPr marL="342900"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الاقناع : </a:t>
            </a:r>
            <a:r>
              <a:rPr lang="ar-SA" dirty="0">
                <a:latin typeface="Alexandria SemiBold" pitchFamily="2" charset="-78"/>
                <a:cs typeface="Alexandria SemiBold" pitchFamily="2" charset="-78"/>
              </a:rPr>
              <a:t>تُعد وظيفة الإقناع من أبرز وظائف الإعلان، حيث تهدف إلى تغيير سلوك المستهلكين أو آراءهم تجاه منتج أو خدمة معينة. تلعب هذه الوظيفة دوراً حيوياً في التأثير على قرارات الشراء وتحفيز التفاعل مع العلامة التجارية. ويعتمد كاتب الإعلانات في تقديم الرسالة الإعلانية على التأثير العقلي أو العاطفي أو الأثنين معاً، وذلك لاقناع المستهلك بالمنتج . </a:t>
            </a:r>
            <a:endParaRPr lang="ar-SA" dirty="0">
              <a:solidFill>
                <a:srgbClr val="002060"/>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811149" y="1404683"/>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وظائف الإعلان الصحفي</a:t>
            </a:r>
          </a:p>
        </p:txBody>
      </p:sp>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0039" y="2243405"/>
            <a:ext cx="3280127" cy="2557456"/>
          </a:xfrm>
          <a:prstGeom prst="rect">
            <a:avLst/>
          </a:prstGeom>
        </p:spPr>
      </p:pic>
      <p:pic>
        <p:nvPicPr>
          <p:cNvPr id="13" name="Picture 12"/>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9712" y="4829671"/>
            <a:ext cx="3059472" cy="1917922"/>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40873" y="1728970"/>
            <a:ext cx="9239953" cy="4602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79865" y="1718811"/>
            <a:ext cx="9155031" cy="4662815"/>
          </a:xfrm>
          <a:prstGeom prst="rect">
            <a:avLst/>
          </a:prstGeom>
          <a:noFill/>
        </p:spPr>
        <p:txBody>
          <a:bodyPr wrap="square" rtlCol="0">
            <a:spAutoFit/>
          </a:bodyPr>
          <a:lstStyle/>
          <a:p>
            <a:pPr algn="r" rtl="1">
              <a:lnSpc>
                <a:spcPct val="150000"/>
              </a:lnSpc>
            </a:pPr>
            <a:r>
              <a:rPr lang="ar-SA" dirty="0">
                <a:solidFill>
                  <a:srgbClr val="002060"/>
                </a:solidFill>
                <a:latin typeface="Alexandria SemiBold" pitchFamily="2" charset="-78"/>
                <a:cs typeface="Alexandria SemiBold" pitchFamily="2" charset="-78"/>
              </a:rPr>
              <a:t>  وتتحقق وظيفة الإقناع في الإعلان من خلال :  </a:t>
            </a:r>
          </a:p>
          <a:p>
            <a:pPr marL="285750" indent="-285750" algn="r" rtl="1">
              <a:lnSpc>
                <a:spcPct val="150000"/>
              </a:lnSpc>
              <a:buFont typeface="Wingdings" panose="05000000000000000000" pitchFamily="2" charset="2"/>
              <a:buChar char="§"/>
            </a:pPr>
            <a:r>
              <a:rPr lang="ar-SA" dirty="0">
                <a:solidFill>
                  <a:srgbClr val="98481C"/>
                </a:solidFill>
                <a:latin typeface="Alexandria SemiBold" pitchFamily="2" charset="-78"/>
                <a:cs typeface="Alexandria SemiBold" pitchFamily="2" charset="-78"/>
              </a:rPr>
              <a:t>استخدام الاستمالات العاطفية </a:t>
            </a:r>
            <a:r>
              <a:rPr lang="ar-SA" dirty="0">
                <a:latin typeface="Alexandria SemiBold" pitchFamily="2" charset="-78"/>
                <a:cs typeface="Alexandria SemiBold" pitchFamily="2" charset="-78"/>
              </a:rPr>
              <a:t>: تعتمد كثير من الإعلانات على إثارة العواطف كالفرح، أو الحزن أو المفاجأة أو الانتماء؛ لجذب انتباه المستهلكين وتحفيزهم على التفاعل وبناء اتصال عاطفي بين المنتج والجمهور لزيادة تأثير الرسالة. </a:t>
            </a:r>
            <a:r>
              <a:rPr lang="ar-SA" dirty="0">
                <a:solidFill>
                  <a:schemeClr val="accent1"/>
                </a:solidFill>
                <a:latin typeface="Alexandria SemiBold" pitchFamily="2" charset="-78"/>
                <a:cs typeface="Alexandria SemiBold" pitchFamily="2" charset="-78"/>
              </a:rPr>
              <a:t>مثال: </a:t>
            </a:r>
            <a:r>
              <a:rPr lang="ar-SA" u="sng" dirty="0">
                <a:latin typeface="Alexandria SemiBold" pitchFamily="2" charset="-78"/>
                <a:cs typeface="Alexandria SemiBold" pitchFamily="2" charset="-78"/>
              </a:rPr>
              <a:t>الإعلانات عن السلع الاستهلاكية </a:t>
            </a:r>
            <a:r>
              <a:rPr lang="ar-SA" dirty="0">
                <a:latin typeface="Alexandria SemiBold" pitchFamily="2" charset="-78"/>
                <a:cs typeface="Alexandria SemiBold" pitchFamily="2" charset="-78"/>
              </a:rPr>
              <a:t>تعتمد على الانفعالات والعواطف.</a:t>
            </a:r>
          </a:p>
          <a:p>
            <a:pPr marL="285750" indent="-285750" algn="r" rtl="1">
              <a:lnSpc>
                <a:spcPct val="150000"/>
              </a:lnSpc>
              <a:buFont typeface="Wingdings" panose="05000000000000000000" pitchFamily="2" charset="2"/>
              <a:buChar char="§"/>
            </a:pPr>
            <a:r>
              <a:rPr lang="ar-SA" dirty="0">
                <a:solidFill>
                  <a:srgbClr val="98481C"/>
                </a:solidFill>
                <a:latin typeface="Alexandria SemiBold" pitchFamily="2" charset="-78"/>
                <a:cs typeface="Alexandria SemiBold" pitchFamily="2" charset="-78"/>
              </a:rPr>
              <a:t>استخدام الاستمالات العقلية: </a:t>
            </a:r>
            <a:r>
              <a:rPr lang="ar-SA" dirty="0">
                <a:latin typeface="Alexandria SemiBold" pitchFamily="2" charset="-78"/>
                <a:cs typeface="Alexandria SemiBold" pitchFamily="2" charset="-78"/>
              </a:rPr>
              <a:t>تعتمد الإعلانات على تقديم المعلومات والأدلة المنطقية : </a:t>
            </a:r>
            <a:r>
              <a:rPr lang="ar-SA" dirty="0">
                <a:solidFill>
                  <a:schemeClr val="accent1"/>
                </a:solidFill>
                <a:latin typeface="Alexandria SemiBold" pitchFamily="2" charset="-78"/>
                <a:cs typeface="Alexandria SemiBold" pitchFamily="2" charset="-78"/>
              </a:rPr>
              <a:t>مثل </a:t>
            </a:r>
            <a:r>
              <a:rPr lang="ar-SA" dirty="0">
                <a:latin typeface="Alexandria SemiBold" pitchFamily="2" charset="-78"/>
                <a:cs typeface="Alexandria SemiBold" pitchFamily="2" charset="-78"/>
              </a:rPr>
              <a:t>استخدام شهادات بعض الخبراء المتخصصين أو آراء عملاء سابقين، ونتائج الدراسات، والإحصائيات الموثوقة لتعزيز مصداقية الرسالة وزيادة ثقة المستهلك.إعلانات</a:t>
            </a:r>
            <a:r>
              <a:rPr lang="ar-SA" u="sng" dirty="0">
                <a:latin typeface="Alexandria SemiBold" pitchFamily="2" charset="-78"/>
                <a:cs typeface="Alexandria SemiBold" pitchFamily="2" charset="-78"/>
              </a:rPr>
              <a:t> السلع الرأسمالية ( المُعمرة) </a:t>
            </a:r>
            <a:r>
              <a:rPr lang="ar-SA" dirty="0">
                <a:latin typeface="Alexandria SemiBold" pitchFamily="2" charset="-78"/>
                <a:cs typeface="Alexandria SemiBold" pitchFamily="2" charset="-78"/>
              </a:rPr>
              <a:t>تعتمد على المنطق والعقل.</a:t>
            </a:r>
          </a:p>
          <a:p>
            <a:pPr marL="285750" indent="-285750" algn="r" rtl="1">
              <a:lnSpc>
                <a:spcPct val="150000"/>
              </a:lnSpc>
              <a:buFont typeface="Wingdings" panose="05000000000000000000" pitchFamily="2" charset="2"/>
              <a:buChar char="§"/>
            </a:pPr>
            <a:r>
              <a:rPr lang="ar-SA" dirty="0">
                <a:solidFill>
                  <a:srgbClr val="98481C"/>
                </a:solidFill>
                <a:latin typeface="Alexandria SemiBold" pitchFamily="2" charset="-78"/>
                <a:cs typeface="Alexandria SemiBold" pitchFamily="2" charset="-78"/>
              </a:rPr>
              <a:t>خلق الحاجة </a:t>
            </a:r>
            <a:r>
              <a:rPr lang="ar-SA" dirty="0">
                <a:latin typeface="Alexandria SemiBold" pitchFamily="2" charset="-78"/>
                <a:cs typeface="Alexandria SemiBold" pitchFamily="2" charset="-78"/>
              </a:rPr>
              <a:t>: تهدف الإعلانات إلى خلق شعور بالحاجة أو الرغبة في إقتناء المنتج، مما يدفع المستهلكين إلى اتخاذ قرار الشراء، </a:t>
            </a:r>
            <a:r>
              <a:rPr lang="ar-SA" dirty="0">
                <a:solidFill>
                  <a:schemeClr val="accent1"/>
                </a:solidFill>
                <a:latin typeface="Alexandria SemiBold" pitchFamily="2" charset="-78"/>
                <a:cs typeface="Alexandria SemiBold" pitchFamily="2" charset="-78"/>
              </a:rPr>
              <a:t>مثل</a:t>
            </a:r>
            <a:r>
              <a:rPr lang="ar-SA" dirty="0">
                <a:latin typeface="Alexandria SemiBold" pitchFamily="2" charset="-78"/>
                <a:cs typeface="Alexandria SemiBold" pitchFamily="2" charset="-78"/>
              </a:rPr>
              <a:t>: " اشتر الآن " أو " سجل اليوم"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793010" y="1308982"/>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وظائف الإعلان الصحفي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242471"/>
            <a:ext cx="2861994" cy="2095500"/>
          </a:xfrm>
          <a:prstGeom prst="rect">
            <a:avLst/>
          </a:prstGeom>
        </p:spPr>
      </p:pic>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 y="4334189"/>
            <a:ext cx="2861995" cy="2358552"/>
          </a:xfrm>
          <a:prstGeom prst="rect">
            <a:avLst/>
          </a:prstGeom>
        </p:spPr>
      </p:pic>
    </p:spTree>
    <p:extLst>
      <p:ext uri="{BB962C8B-B14F-4D97-AF65-F5344CB8AC3E}">
        <p14:creationId xmlns:p14="http://schemas.microsoft.com/office/powerpoint/2010/main" val="1369702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7664" y="1967686"/>
            <a:ext cx="8347587" cy="37399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559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42677" y="1144552"/>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11271" y="13089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77499" y="2304076"/>
            <a:ext cx="7572575" cy="3000821"/>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التذكير : </a:t>
            </a:r>
            <a:r>
              <a:rPr lang="ar-SA" dirty="0">
                <a:latin typeface="Alexandria SemiBold" pitchFamily="2" charset="-78"/>
                <a:cs typeface="Alexandria SemiBold" pitchFamily="2" charset="-78"/>
              </a:rPr>
              <a:t>يسعى الإعلان إلى تذكير المستهلك بالسلعة؛ </a:t>
            </a:r>
            <a:r>
              <a:rPr lang="ar-EG" dirty="0">
                <a:latin typeface="Alexandria SemiBold" pitchFamily="2" charset="-78"/>
                <a:cs typeface="Alexandria SemiBold" pitchFamily="2" charset="-78"/>
              </a:rPr>
              <a:t>حرصا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على زيادة استمرار الشراء . ويهدف إلى :</a:t>
            </a:r>
          </a:p>
          <a:p>
            <a:pPr marL="285750" indent="-285750" algn="r" rtl="1">
              <a:lnSpc>
                <a:spcPct val="150000"/>
              </a:lnSpc>
              <a:buFont typeface="Wingdings" panose="05000000000000000000" pitchFamily="2" charset="2"/>
              <a:buChar char="§"/>
            </a:pPr>
            <a:r>
              <a:rPr lang="ar-EG" dirty="0">
                <a:latin typeface="Alexandria SemiBold" pitchFamily="2" charset="-78"/>
                <a:cs typeface="Alexandria SemiBold" pitchFamily="2" charset="-78"/>
              </a:rPr>
              <a:t>تذكير المستهلك أنه يحتاج للمنتج فى المستقبل القريب .</a:t>
            </a:r>
          </a:p>
          <a:p>
            <a:pPr marL="285750" indent="-285750" algn="r" rtl="1">
              <a:lnSpc>
                <a:spcPct val="150000"/>
              </a:lnSpc>
              <a:buFont typeface="Wingdings" panose="05000000000000000000" pitchFamily="2" charset="2"/>
              <a:buChar char="§"/>
            </a:pPr>
            <a:r>
              <a:rPr lang="ar-EG" dirty="0">
                <a:latin typeface="Alexandria SemiBold" pitchFamily="2" charset="-78"/>
                <a:cs typeface="Alexandria SemiBold" pitchFamily="2" charset="-78"/>
              </a:rPr>
              <a:t>تذكير المستهلك بمكان شراء المنتج .</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مثال: إعلان شركة كوكاكولا : استخدمت الشركة أسماء الأشخاص على العبوات لتشجيع المستهلكين على مشاركة المنتج ؛ مما زاد من الوعي بالعلامة التجارية ودفعت الناس لتذكّر العلامة عند الشراء.</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879743" y="1427958"/>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وظائف الإعلان الصحفي</a:t>
            </a:r>
          </a:p>
        </p:txBody>
      </p:sp>
      <p:pic>
        <p:nvPicPr>
          <p:cNvPr id="14" name="Content Placeholder 5" descr="A group of bottles of soda&#10;&#10;Description automatically generated">
            <a:extLst>
              <a:ext uri="{FF2B5EF4-FFF2-40B4-BE49-F238E27FC236}">
                <a16:creationId xmlns:a16="http://schemas.microsoft.com/office/drawing/2014/main" id="{4223460B-FA43-5C13-3FA8-D52872627CD7}"/>
              </a:ext>
            </a:extLst>
          </p:cNvPr>
          <p:cNvPicPr>
            <a:picLocks noChangeAspect="1"/>
          </p:cNvPicPr>
          <p:nvPr/>
        </p:nvPicPr>
        <p:blipFill rotWithShape="1">
          <a:blip r:embed="rId5">
            <a:extLst>
              <a:ext uri="{28A0092B-C50C-407E-A947-70E740481C1C}">
                <a14:useLocalDpi xmlns:a14="http://schemas.microsoft.com/office/drawing/2010/main" val="0"/>
              </a:ext>
            </a:extLst>
          </a:blip>
          <a:srcRect t="8710" r="-1" b="13609"/>
          <a:stretch/>
        </p:blipFill>
        <p:spPr>
          <a:xfrm rot="10800000" flipH="1" flipV="1">
            <a:off x="-339213" y="2456362"/>
            <a:ext cx="3916712" cy="2984489"/>
          </a:xfrm>
          <a:custGeom>
            <a:avLst/>
            <a:gdLst/>
            <a:ahLst/>
            <a:cxnLst/>
            <a:rect l="l" t="t" r="r" b="b"/>
            <a:pathLst>
              <a:path w="7472381" h="3055043">
                <a:moveTo>
                  <a:pt x="638975" y="0"/>
                </a:moveTo>
                <a:lnTo>
                  <a:pt x="7472381" y="0"/>
                </a:lnTo>
                <a:lnTo>
                  <a:pt x="7472381" y="2579984"/>
                </a:lnTo>
                <a:lnTo>
                  <a:pt x="7472381" y="3055043"/>
                </a:lnTo>
                <a:lnTo>
                  <a:pt x="6992676" y="3055043"/>
                </a:lnTo>
                <a:lnTo>
                  <a:pt x="1946893" y="3055043"/>
                </a:lnTo>
                <a:cubicBezTo>
                  <a:pt x="1801205" y="2983605"/>
                  <a:pt x="1662624" y="2897880"/>
                  <a:pt x="1506276" y="2855018"/>
                </a:cubicBezTo>
                <a:cubicBezTo>
                  <a:pt x="1399675" y="2826443"/>
                  <a:pt x="1296627" y="2776437"/>
                  <a:pt x="1314394" y="2626417"/>
                </a:cubicBezTo>
                <a:cubicBezTo>
                  <a:pt x="1317947" y="2583555"/>
                  <a:pt x="1289520" y="2551409"/>
                  <a:pt x="1246880" y="2562124"/>
                </a:cubicBezTo>
                <a:cubicBezTo>
                  <a:pt x="1165153" y="2583555"/>
                  <a:pt x="1126065" y="2522833"/>
                  <a:pt x="1079872" y="2476399"/>
                </a:cubicBezTo>
                <a:cubicBezTo>
                  <a:pt x="998144" y="2394247"/>
                  <a:pt x="919970" y="2308520"/>
                  <a:pt x="788495" y="2294233"/>
                </a:cubicBezTo>
                <a:cubicBezTo>
                  <a:pt x="813369" y="2229939"/>
                  <a:pt x="856009" y="2237083"/>
                  <a:pt x="895097" y="2251371"/>
                </a:cubicBezTo>
                <a:cubicBezTo>
                  <a:pt x="998144" y="2287090"/>
                  <a:pt x="1101192" y="2326380"/>
                  <a:pt x="1204239" y="2362099"/>
                </a:cubicBezTo>
                <a:cubicBezTo>
                  <a:pt x="1271754" y="2383530"/>
                  <a:pt x="1339267" y="2415677"/>
                  <a:pt x="1428102" y="2390674"/>
                </a:cubicBezTo>
                <a:cubicBezTo>
                  <a:pt x="1349928" y="2262087"/>
                  <a:pt x="1218453" y="2237083"/>
                  <a:pt x="1111852" y="2197793"/>
                </a:cubicBezTo>
                <a:cubicBezTo>
                  <a:pt x="980377" y="2147787"/>
                  <a:pt x="902203" y="2054918"/>
                  <a:pt x="806262" y="1947762"/>
                </a:cubicBezTo>
                <a:cubicBezTo>
                  <a:pt x="902203" y="1919187"/>
                  <a:pt x="962610" y="1997768"/>
                  <a:pt x="1040785" y="1994196"/>
                </a:cubicBezTo>
                <a:cubicBezTo>
                  <a:pt x="1044338" y="1983480"/>
                  <a:pt x="1051445" y="1962049"/>
                  <a:pt x="1051445" y="1962049"/>
                </a:cubicBezTo>
                <a:cubicBezTo>
                  <a:pt x="923523" y="1904899"/>
                  <a:pt x="866670" y="1797743"/>
                  <a:pt x="845349" y="1665583"/>
                </a:cubicBezTo>
                <a:cubicBezTo>
                  <a:pt x="838243" y="1597718"/>
                  <a:pt x="792049" y="1576287"/>
                  <a:pt x="745855" y="1544140"/>
                </a:cubicBezTo>
                <a:cubicBezTo>
                  <a:pt x="589507" y="1433411"/>
                  <a:pt x="422499" y="1333399"/>
                  <a:pt x="291024" y="1183381"/>
                </a:cubicBezTo>
                <a:cubicBezTo>
                  <a:pt x="443819" y="1201239"/>
                  <a:pt x="564633" y="1301252"/>
                  <a:pt x="724535" y="1344115"/>
                </a:cubicBezTo>
                <a:cubicBezTo>
                  <a:pt x="596614" y="1179808"/>
                  <a:pt x="429605" y="1094083"/>
                  <a:pt x="276811" y="994071"/>
                </a:cubicBezTo>
                <a:cubicBezTo>
                  <a:pt x="205743" y="947637"/>
                  <a:pt x="141783" y="890486"/>
                  <a:pt x="60055" y="865484"/>
                </a:cubicBezTo>
                <a:cubicBezTo>
                  <a:pt x="31628" y="858340"/>
                  <a:pt x="-18119" y="840481"/>
                  <a:pt x="6755" y="790474"/>
                </a:cubicBezTo>
                <a:cubicBezTo>
                  <a:pt x="28075" y="747612"/>
                  <a:pt x="67162" y="761900"/>
                  <a:pt x="102696" y="772614"/>
                </a:cubicBezTo>
                <a:cubicBezTo>
                  <a:pt x="187976" y="801190"/>
                  <a:pt x="280364" y="801190"/>
                  <a:pt x="397625" y="801190"/>
                </a:cubicBezTo>
                <a:cubicBezTo>
                  <a:pt x="298131" y="665458"/>
                  <a:pt x="116909" y="708321"/>
                  <a:pt x="31628" y="565446"/>
                </a:cubicBezTo>
                <a:cubicBezTo>
                  <a:pt x="138229" y="540444"/>
                  <a:pt x="219957" y="590450"/>
                  <a:pt x="305237" y="601165"/>
                </a:cubicBezTo>
                <a:cubicBezTo>
                  <a:pt x="383412" y="611881"/>
                  <a:pt x="401178" y="586877"/>
                  <a:pt x="383412" y="508296"/>
                </a:cubicBezTo>
                <a:cubicBezTo>
                  <a:pt x="354985" y="386853"/>
                  <a:pt x="397625" y="326130"/>
                  <a:pt x="511333" y="358278"/>
                </a:cubicBezTo>
                <a:cubicBezTo>
                  <a:pt x="617934" y="390424"/>
                  <a:pt x="628594" y="343990"/>
                  <a:pt x="600167" y="276124"/>
                </a:cubicBezTo>
                <a:cubicBezTo>
                  <a:pt x="557527" y="176112"/>
                  <a:pt x="603720" y="97531"/>
                  <a:pt x="635701" y="11805"/>
                </a:cubicBezTo>
                <a:close/>
              </a:path>
            </a:pathLst>
          </a:custGeom>
        </p:spPr>
      </p:pic>
    </p:spTree>
    <p:extLst>
      <p:ext uri="{BB962C8B-B14F-4D97-AF65-F5344CB8AC3E}">
        <p14:creationId xmlns:p14="http://schemas.microsoft.com/office/powerpoint/2010/main" val="3682601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87794" y="2026678"/>
            <a:ext cx="9527458" cy="42848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9027" y="101174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13181" y="1085560"/>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52279" y="129423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9027" y="2093302"/>
            <a:ext cx="8943992"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التسلية والترفيه: </a:t>
            </a:r>
            <a:r>
              <a:rPr lang="ar-SA" dirty="0">
                <a:latin typeface="Alexandria SemiBold" pitchFamily="2" charset="-78"/>
                <a:cs typeface="Alexandria SemiBold" pitchFamily="2" charset="-78"/>
              </a:rPr>
              <a:t>تُعتبر وظيفة التسلية والترفيه من الجوانب المهمة في الإعلانات المعاصرة، حيث تهدف إلى جذب انتباه الجمهور وتوفير تجربة مُمتعة. وتتحقق وظيفة التسلية والترفية من خلال: </a:t>
            </a:r>
          </a:p>
          <a:p>
            <a:pPr marL="339725" indent="-163513" algn="r" rtl="1">
              <a:lnSpc>
                <a:spcPct val="150000"/>
              </a:lnSpc>
              <a:buFont typeface="Wingdings" panose="05000000000000000000" pitchFamily="2" charset="2"/>
              <a:buChar char="§"/>
            </a:pPr>
            <a:r>
              <a:rPr lang="ar-SA" dirty="0">
                <a:solidFill>
                  <a:srgbClr val="A41025"/>
                </a:solidFill>
                <a:latin typeface="Alexandria SemiBold" pitchFamily="2" charset="-78"/>
                <a:cs typeface="Alexandria SemiBold" pitchFamily="2" charset="-78"/>
              </a:rPr>
              <a:t>جذب الانتباه </a:t>
            </a:r>
            <a:r>
              <a:rPr lang="ar-SA" dirty="0">
                <a:latin typeface="Alexandria SemiBold" pitchFamily="2" charset="-78"/>
                <a:cs typeface="Alexandria SemiBold" pitchFamily="2" charset="-78"/>
              </a:rPr>
              <a:t>: الإعلانات تساهم في جذب انتباه المستهلكين، مما يزيد من احتمالية مشاهدتهم للإعلان وتذكره. ويتسم جذب الانتباه بأنه محدود ويتم في لحظات أي ثوانٍ قليلة. ويتحقق جذب الانتباه من خلال: حجم الإعلان والألوان وتحقيق التباين والتناغم في التصميم. </a:t>
            </a:r>
          </a:p>
          <a:p>
            <a:pPr marL="339725" indent="-163513" algn="r" rtl="1">
              <a:lnSpc>
                <a:spcPct val="150000"/>
              </a:lnSpc>
              <a:buFont typeface="Wingdings" panose="05000000000000000000" pitchFamily="2" charset="2"/>
              <a:buChar char="§"/>
            </a:pPr>
            <a:r>
              <a:rPr lang="ar-SA" dirty="0">
                <a:solidFill>
                  <a:srgbClr val="A41025"/>
                </a:solidFill>
                <a:latin typeface="Alexandria SemiBold" pitchFamily="2" charset="-78"/>
                <a:cs typeface="Alexandria SemiBold" pitchFamily="2" charset="-78"/>
              </a:rPr>
              <a:t>إثارة الاهتمام </a:t>
            </a:r>
            <a:r>
              <a:rPr lang="ar-SA" dirty="0">
                <a:latin typeface="Alexandria SemiBold" pitchFamily="2" charset="-78"/>
                <a:cs typeface="Alexandria SemiBold" pitchFamily="2" charset="-78"/>
              </a:rPr>
              <a:t>: يقصد بها تحفيز فضول الجمهور نحو منتج  أو الرغبة في معرفة المزيد عن المنتج أو الخدمة، مثل تقديم معلومات مثيرة، سرد القصص، أو طرح أسئلة تشجع الجمهور على التفكير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1" name="TextBox 10">
            <a:extLst>
              <a:ext uri="{FF2B5EF4-FFF2-40B4-BE49-F238E27FC236}">
                <a16:creationId xmlns:a16="http://schemas.microsoft.com/office/drawing/2014/main" id="{F9A80F9F-74DB-1D57-04E8-E20E92A09B0A}"/>
              </a:ext>
            </a:extLst>
          </p:cNvPr>
          <p:cNvSpPr txBox="1"/>
          <p:nvPr/>
        </p:nvSpPr>
        <p:spPr>
          <a:xfrm>
            <a:off x="3791255" y="1501698"/>
            <a:ext cx="2657889" cy="419987"/>
          </a:xfrm>
          <a:prstGeom prst="rect">
            <a:avLst/>
          </a:prstGeom>
          <a:solidFill>
            <a:schemeClr val="accent2">
              <a:lumMod val="20000"/>
              <a:lumOff val="80000"/>
            </a:schemeClr>
          </a:solidFill>
          <a:ln w="3175">
            <a:noFill/>
          </a:ln>
          <a:effectLst>
            <a:reflection stA="45000" endPos="0" dist="50800" dir="5400000" sy="-100000" algn="bl" rotWithShape="0"/>
          </a:effectLst>
        </p:spPr>
        <p:txBody>
          <a:bodyPr wrap="square" rtlCol="0">
            <a:spAutoFit/>
          </a:bodyPr>
          <a:lstStyle/>
          <a:p>
            <a:pPr algn="ctr">
              <a:lnSpc>
                <a:spcPct val="150000"/>
              </a:lnSpc>
            </a:pPr>
            <a:r>
              <a:rPr lang="ar-SA" sz="1600" b="1" dirty="0">
                <a:solidFill>
                  <a:srgbClr val="C00000"/>
                </a:solidFill>
                <a:latin typeface="Alexandria Black" pitchFamily="2" charset="-78"/>
                <a:cs typeface="Alexandria Black" pitchFamily="2" charset="-78"/>
              </a:rPr>
              <a:t>وظائف الإعلان الصحفي</a:t>
            </a:r>
          </a:p>
        </p:txBody>
      </p:sp>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468451" y="2500606"/>
            <a:ext cx="2981632" cy="3457742"/>
          </a:xfrm>
          <a:prstGeom prst="rect">
            <a:avLst/>
          </a:prstGeom>
        </p:spPr>
      </p:pic>
    </p:spTree>
    <p:extLst>
      <p:ext uri="{BB962C8B-B14F-4D97-AF65-F5344CB8AC3E}">
        <p14:creationId xmlns:p14="http://schemas.microsoft.com/office/powerpoint/2010/main" val="3165420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5887" y="1973943"/>
            <a:ext cx="8984342" cy="4122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7196" y="2016469"/>
            <a:ext cx="8641723" cy="4037003"/>
          </a:xfrm>
          <a:prstGeom prst="rect">
            <a:avLst/>
          </a:prstGeom>
          <a:noFill/>
        </p:spPr>
        <p:txBody>
          <a:bodyPr wrap="square" rtlCol="0">
            <a:spAutoFit/>
          </a:bodyPr>
          <a:lstStyle/>
          <a:p>
            <a:pPr algn="r" rtl="1">
              <a:lnSpc>
                <a:spcPct val="150000"/>
              </a:lnSpc>
              <a:spcAft>
                <a:spcPts val="800"/>
              </a:spcAft>
            </a:pP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يأخذ الإعلان </a:t>
            </a:r>
            <a:r>
              <a:rPr lang="ar-SA" dirty="0">
                <a:latin typeface="Alexandria SemiBold" pitchFamily="2" charset="-78"/>
                <a:cs typeface="Alexandria SemiBold" pitchFamily="2" charset="-78"/>
              </a:rPr>
              <a:t>بالصحف الإلكترونية</a:t>
            </a:r>
            <a:r>
              <a:rPr lang="ar-EG" dirty="0">
                <a:latin typeface="Alexandria SemiBold" pitchFamily="2" charset="-78"/>
                <a:cs typeface="Alexandria SemiBold" pitchFamily="2" charset="-78"/>
              </a:rPr>
              <a:t> أشكالاً متعددة تختلف تبعاً لاختلاف الأهداف التسويقية الخاصة بكل م</a:t>
            </a:r>
            <a:r>
              <a:rPr lang="ar-SA" dirty="0">
                <a:latin typeface="Alexandria SemiBold" pitchFamily="2" charset="-78"/>
                <a:cs typeface="Alexandria SemiBold" pitchFamily="2" charset="-78"/>
              </a:rPr>
              <a:t>ؤسسة، بحيث تُناسب احتياجات المعلنين والجمهور . </a:t>
            </a:r>
            <a:r>
              <a:rPr lang="ar-EG" dirty="0">
                <a:latin typeface="Alexandria SemiBold" pitchFamily="2" charset="-78"/>
                <a:cs typeface="Alexandria SemiBold" pitchFamily="2" charset="-78"/>
              </a:rPr>
              <a:t>ويمكن تصنيف الأشكال التي يتخذها </a:t>
            </a:r>
            <a:r>
              <a:rPr lang="ar-SA" dirty="0">
                <a:latin typeface="Alexandria SemiBold" pitchFamily="2" charset="-78"/>
                <a:cs typeface="Alexandria SemiBold" pitchFamily="2" charset="-78"/>
              </a:rPr>
              <a:t>ال</a:t>
            </a:r>
            <a:r>
              <a:rPr lang="ar-EG" dirty="0">
                <a:latin typeface="Alexandria SemiBold" pitchFamily="2" charset="-78"/>
                <a:cs typeface="Alexandria SemiBold" pitchFamily="2" charset="-78"/>
              </a:rPr>
              <a:t>إعلان </a:t>
            </a:r>
            <a:r>
              <a:rPr lang="ar-SA" dirty="0">
                <a:latin typeface="Alexandria SemiBold" pitchFamily="2" charset="-78"/>
                <a:cs typeface="Alexandria SemiBold" pitchFamily="2" charset="-78"/>
              </a:rPr>
              <a:t>الصحفي</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وفقاً لعدد من المعايير </a:t>
            </a:r>
            <a:r>
              <a:rPr lang="ar-EG" dirty="0">
                <a:latin typeface="Alexandria SemiBold" pitchFamily="2" charset="-78"/>
                <a:cs typeface="Alexandria SemiBold" pitchFamily="2" charset="-78"/>
              </a:rPr>
              <a:t>منها:</a:t>
            </a:r>
            <a:endParaRPr lang="en-US" dirty="0">
              <a:latin typeface="Alexandria SemiBold" pitchFamily="2" charset="-78"/>
              <a:cs typeface="Alexandria SemiBold" pitchFamily="2" charset="-78"/>
            </a:endParaRPr>
          </a:p>
          <a:p>
            <a:pPr marL="342900" lvl="0" indent="-342900" algn="justLow" rtl="1">
              <a:lnSpc>
                <a:spcPct val="150000"/>
              </a:lnSpc>
              <a:spcAft>
                <a:spcPts val="800"/>
              </a:spcAft>
              <a:buFont typeface="+mj-lt"/>
              <a:buAutoNum type="arabicPeriod"/>
            </a:pPr>
            <a:r>
              <a:rPr lang="ar-EG" dirty="0">
                <a:solidFill>
                  <a:srgbClr val="98481C"/>
                </a:solidFill>
                <a:latin typeface="Alexandria SemiBold" pitchFamily="2" charset="-78"/>
                <a:cs typeface="Alexandria SemiBold" pitchFamily="2" charset="-78"/>
              </a:rPr>
              <a:t>الشكل الف</a:t>
            </a:r>
            <a:r>
              <a:rPr lang="ar-SA" dirty="0">
                <a:solidFill>
                  <a:srgbClr val="98481C"/>
                </a:solidFill>
                <a:latin typeface="Alexandria SemiBold" pitchFamily="2" charset="-78"/>
                <a:cs typeface="Alexandria SemiBold" pitchFamily="2" charset="-78"/>
              </a:rPr>
              <a:t>ني </a:t>
            </a:r>
            <a:r>
              <a:rPr lang="en-US" dirty="0">
                <a:solidFill>
                  <a:srgbClr val="98481C"/>
                </a:solidFill>
                <a:latin typeface="Alexandria SemiBold" pitchFamily="2" charset="-78"/>
                <a:cs typeface="Alexandria SemiBold" pitchFamily="2" charset="-78"/>
              </a:rPr>
              <a:t>Display Ads</a:t>
            </a:r>
            <a:r>
              <a:rPr lang="ar-SA" dirty="0">
                <a:solidFill>
                  <a:srgbClr val="98481C"/>
                </a:solidFill>
                <a:latin typeface="Alexandria SemiBold" pitchFamily="2" charset="-78"/>
                <a:cs typeface="Alexandria SemiBold" pitchFamily="2" charset="-78"/>
              </a:rPr>
              <a:t> :</a:t>
            </a:r>
            <a:r>
              <a:rPr lang="ar-EG" dirty="0">
                <a:solidFill>
                  <a:srgbClr val="98481C"/>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إعلان ال</a:t>
            </a:r>
            <a:r>
              <a:rPr lang="ar-SA" dirty="0">
                <a:latin typeface="Alexandria SemiBold" pitchFamily="2" charset="-78"/>
                <a:cs typeface="Alexandria SemiBold" pitchFamily="2" charset="-78"/>
              </a:rPr>
              <a:t>بانر</a:t>
            </a:r>
            <a:r>
              <a:rPr lang="ar-EG" dirty="0">
                <a:latin typeface="Alexandria SemiBold" pitchFamily="2" charset="-78"/>
                <a:cs typeface="Alexandria SemiBold" pitchFamily="2" charset="-78"/>
              </a:rPr>
              <a:t> </a:t>
            </a:r>
            <a:r>
              <a:rPr lang="en-US" dirty="0">
                <a:latin typeface="Alexandria SemiBold" pitchFamily="2" charset="-78"/>
                <a:cs typeface="Alexandria SemiBold" pitchFamily="2" charset="-78"/>
              </a:rPr>
              <a:t>Banner</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الإعلانات القافزة </a:t>
            </a:r>
            <a:r>
              <a:rPr lang="en-US" dirty="0">
                <a:latin typeface="Alexandria SemiBold" pitchFamily="2" charset="-78"/>
                <a:cs typeface="Alexandria SemiBold" pitchFamily="2" charset="-78"/>
              </a:rPr>
              <a:t>Pop-up</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إعلان</a:t>
            </a:r>
            <a:r>
              <a:rPr lang="ar-SA" dirty="0">
                <a:latin typeface="Alexandria SemiBold" pitchFamily="2" charset="-78"/>
                <a:cs typeface="Alexandria SemiBold" pitchFamily="2" charset="-78"/>
              </a:rPr>
              <a:t>ات</a:t>
            </a:r>
            <a:r>
              <a:rPr lang="ar-EG" dirty="0">
                <a:latin typeface="Alexandria SemiBold" pitchFamily="2" charset="-78"/>
                <a:cs typeface="Alexandria SemiBold" pitchFamily="2" charset="-78"/>
              </a:rPr>
              <a:t> الف</a:t>
            </a:r>
            <a:r>
              <a:rPr lang="ar-SA" dirty="0">
                <a:latin typeface="Alexandria SemiBold" pitchFamily="2" charset="-78"/>
                <a:cs typeface="Alexandria SemiBold" pitchFamily="2" charset="-78"/>
              </a:rPr>
              <a:t>واصل </a:t>
            </a:r>
            <a:r>
              <a:rPr lang="en-US" dirty="0">
                <a:latin typeface="Alexandria SemiBold" pitchFamily="2" charset="-78"/>
                <a:cs typeface="Alexandria SemiBold" pitchFamily="2" charset="-78"/>
              </a:rPr>
              <a:t> Interstitials </a:t>
            </a:r>
            <a:r>
              <a:rPr lang="ar-SA" dirty="0">
                <a:latin typeface="Alexandria SemiBold" pitchFamily="2" charset="-78"/>
                <a:cs typeface="Alexandria SemiBold" pitchFamily="2" charset="-78"/>
              </a:rPr>
              <a:t>، و</a:t>
            </a:r>
            <a:r>
              <a:rPr lang="ar-EG" dirty="0">
                <a:latin typeface="Alexandria SemiBold" pitchFamily="2" charset="-78"/>
                <a:cs typeface="Alexandria SemiBold" pitchFamily="2" charset="-78"/>
              </a:rPr>
              <a:t>إعلان</a:t>
            </a:r>
            <a:r>
              <a:rPr lang="ar-SA" dirty="0">
                <a:latin typeface="Alexandria SemiBold" pitchFamily="2" charset="-78"/>
                <a:cs typeface="Alexandria SemiBold" pitchFamily="2" charset="-78"/>
              </a:rPr>
              <a:t>ات</a:t>
            </a:r>
            <a:r>
              <a:rPr lang="ar-EG" dirty="0">
                <a:latin typeface="Alexandria SemiBold" pitchFamily="2" charset="-78"/>
                <a:cs typeface="Alexandria SemiBold" pitchFamily="2" charset="-78"/>
              </a:rPr>
              <a:t> الرعاية </a:t>
            </a:r>
            <a:r>
              <a:rPr lang="en-US" dirty="0">
                <a:latin typeface="Alexandria SemiBold" pitchFamily="2" charset="-78"/>
                <a:cs typeface="Alexandria SemiBold" pitchFamily="2" charset="-78"/>
              </a:rPr>
              <a:t>Sponsorship </a:t>
            </a:r>
            <a:r>
              <a:rPr lang="ar-SA" dirty="0">
                <a:latin typeface="Alexandria SemiBold" pitchFamily="2" charset="-78"/>
                <a:cs typeface="Alexandria SemiBold" pitchFamily="2" charset="-78"/>
              </a:rPr>
              <a:t> ، والقوائم المدفوعة</a:t>
            </a:r>
            <a:r>
              <a:rPr lang="en-US" dirty="0">
                <a:latin typeface="Alexandria SemiBold" pitchFamily="2" charset="-78"/>
                <a:cs typeface="Alexandria SemiBold" pitchFamily="2" charset="-78"/>
              </a:rPr>
              <a:t>Listings </a:t>
            </a:r>
            <a:r>
              <a:rPr lang="ar-SA" dirty="0">
                <a:latin typeface="Alexandria SemiBold" pitchFamily="2" charset="-78"/>
                <a:cs typeface="Alexandria SemiBold" pitchFamily="2" charset="-78"/>
              </a:rPr>
              <a:t> </a:t>
            </a:r>
            <a:r>
              <a:rPr lang="en-US" dirty="0">
                <a:latin typeface="Alexandria SemiBold" pitchFamily="2" charset="-78"/>
                <a:cs typeface="Alexandria SemiBold" pitchFamily="2" charset="-78"/>
              </a:rPr>
              <a:t>Paid</a:t>
            </a:r>
            <a:r>
              <a:rPr lang="ar-SA"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342900" lvl="0" indent="-342900" algn="justLow" rtl="1">
              <a:lnSpc>
                <a:spcPct val="150000"/>
              </a:lnSpc>
              <a:spcAft>
                <a:spcPts val="0"/>
              </a:spcAft>
              <a:buFont typeface="+mj-lt"/>
              <a:buAutoNum type="arabicPeriod" startAt="2"/>
            </a:pPr>
            <a:r>
              <a:rPr lang="ar-EG" dirty="0">
                <a:solidFill>
                  <a:srgbClr val="98481C"/>
                </a:solidFill>
                <a:latin typeface="Alexandria SemiBold" pitchFamily="2" charset="-78"/>
                <a:cs typeface="Alexandria SemiBold" pitchFamily="2" charset="-78"/>
              </a:rPr>
              <a:t>الحركة:  </a:t>
            </a:r>
            <a:r>
              <a:rPr lang="ar-EG" dirty="0">
                <a:latin typeface="Alexandria SemiBold" pitchFamily="2" charset="-78"/>
                <a:cs typeface="Alexandria SemiBold" pitchFamily="2" charset="-78"/>
              </a:rPr>
              <a:t>إعلان متحرك </a:t>
            </a:r>
            <a:r>
              <a:rPr lang="en-US" dirty="0">
                <a:latin typeface="Alexandria SemiBold" pitchFamily="2" charset="-78"/>
                <a:cs typeface="Alexandria SemiBold" pitchFamily="2" charset="-78"/>
              </a:rPr>
              <a:t> Animation</a:t>
            </a:r>
            <a:r>
              <a:rPr lang="ar-SA" dirty="0">
                <a:latin typeface="Alexandria SemiBold" pitchFamily="2" charset="-78"/>
                <a:cs typeface="Alexandria SemiBold" pitchFamily="2" charset="-78"/>
              </a:rPr>
              <a:t> و</a:t>
            </a:r>
            <a:r>
              <a:rPr lang="ar-EG" dirty="0">
                <a:latin typeface="Alexandria SemiBold" pitchFamily="2" charset="-78"/>
                <a:cs typeface="Alexandria SemiBold" pitchFamily="2" charset="-78"/>
              </a:rPr>
              <a:t>إعلان ثابت </a:t>
            </a:r>
            <a:r>
              <a:rPr lang="en-US" dirty="0">
                <a:latin typeface="Alexandria SemiBold" pitchFamily="2" charset="-78"/>
                <a:cs typeface="Alexandria SemiBold" pitchFamily="2" charset="-78"/>
              </a:rPr>
              <a:t>Static</a:t>
            </a:r>
            <a:r>
              <a:rPr lang="ar-SA" dirty="0">
                <a:latin typeface="Alexandria SemiBold" pitchFamily="2" charset="-78"/>
                <a:cs typeface="Alexandria SemiBold" pitchFamily="2" charset="-78"/>
              </a:rPr>
              <a:t> .</a:t>
            </a:r>
          </a:p>
          <a:p>
            <a:pPr marL="342900" lvl="0" indent="-342900" algn="justLow" rtl="1">
              <a:lnSpc>
                <a:spcPct val="150000"/>
              </a:lnSpc>
              <a:spcAft>
                <a:spcPts val="0"/>
              </a:spcAft>
              <a:buFont typeface="+mj-lt"/>
              <a:buAutoNum type="arabicPeriod" startAt="2"/>
            </a:pPr>
            <a:r>
              <a:rPr lang="ar-EG" dirty="0">
                <a:solidFill>
                  <a:srgbClr val="98481C"/>
                </a:solidFill>
                <a:latin typeface="Alexandria SemiBold" pitchFamily="2" charset="-78"/>
                <a:cs typeface="Alexandria SemiBold" pitchFamily="2" charset="-78"/>
              </a:rPr>
              <a:t>التفاعلية: </a:t>
            </a:r>
            <a:r>
              <a:rPr lang="ar-EG" dirty="0">
                <a:latin typeface="Alexandria SemiBold" pitchFamily="2" charset="-78"/>
                <a:cs typeface="Alexandria SemiBold" pitchFamily="2" charset="-78"/>
              </a:rPr>
              <a:t>إعلان تفاعلي </a:t>
            </a:r>
            <a:r>
              <a:rPr lang="en-US" dirty="0">
                <a:latin typeface="Alexandria SemiBold" pitchFamily="2" charset="-78"/>
                <a:cs typeface="Alexandria SemiBold" pitchFamily="2" charset="-78"/>
              </a:rPr>
              <a:t>Interactive ad </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إعلان غير تفاعلي </a:t>
            </a:r>
            <a:r>
              <a:rPr lang="en-US" dirty="0">
                <a:latin typeface="Alexandria SemiBold" pitchFamily="2" charset="-78"/>
                <a:cs typeface="Alexandria SemiBold" pitchFamily="2" charset="-78"/>
              </a:rPr>
              <a:t>Non interactive</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44210" y="1397303"/>
            <a:ext cx="643433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Black" pitchFamily="2" charset="-78"/>
                <a:cs typeface="Alexandria Black" pitchFamily="2" charset="-78"/>
              </a:rPr>
              <a:t> </a:t>
            </a:r>
            <a:r>
              <a:rPr lang="en-US" b="1" dirty="0">
                <a:solidFill>
                  <a:srgbClr val="C00000"/>
                </a:solidFill>
                <a:latin typeface="Alexandria Medium" pitchFamily="2" charset="-78"/>
                <a:cs typeface="Alexandria Medium" pitchFamily="2" charset="-78"/>
              </a:rPr>
              <a:t>Digital Journalism Ad. Types</a:t>
            </a:r>
            <a:endParaRPr lang="ar-SA" b="1" dirty="0">
              <a:solidFill>
                <a:srgbClr val="C00000"/>
              </a:solidFill>
              <a:latin typeface="Alexandria Medium" pitchFamily="2" charset="-78"/>
              <a:cs typeface="Alexandria Medium"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06" y="2828153"/>
            <a:ext cx="2011847" cy="1876581"/>
          </a:xfrm>
          <a:prstGeom prst="rect">
            <a:avLst/>
          </a:prstGeom>
        </p:spPr>
      </p:pic>
    </p:spTree>
    <p:extLst>
      <p:ext uri="{BB962C8B-B14F-4D97-AF65-F5344CB8AC3E}">
        <p14:creationId xmlns:p14="http://schemas.microsoft.com/office/powerpoint/2010/main" val="20465376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70138" y="1861110"/>
            <a:ext cx="8584590" cy="4335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5408" y="1944889"/>
            <a:ext cx="8587210" cy="4247317"/>
          </a:xfrm>
          <a:prstGeom prst="rect">
            <a:avLst/>
          </a:prstGeom>
          <a:noFill/>
        </p:spPr>
        <p:txBody>
          <a:bodyPr wrap="square" rtlCol="0">
            <a:spAutoFit/>
          </a:bodyPr>
          <a:lstStyle/>
          <a:p>
            <a:pPr algn="r" rtl="1">
              <a:lnSpc>
                <a:spcPct val="150000"/>
              </a:lnSpc>
            </a:pPr>
            <a:r>
              <a:rPr lang="ar-SA" dirty="0">
                <a:latin typeface="Alexandria SemiBold" pitchFamily="2" charset="-78"/>
                <a:cs typeface="Alexandria SemiBold" pitchFamily="2" charset="-78"/>
              </a:rPr>
              <a:t>وفيما يلي عرض لأهم أشكال الإعلان الصحفي الرقمي:</a:t>
            </a:r>
          </a:p>
          <a:p>
            <a:pPr marL="342900" indent="-342900" algn="r" rtl="1">
              <a:lnSpc>
                <a:spcPct val="150000"/>
              </a:lnSpc>
              <a:buAutoNum type="arabicPeriod"/>
            </a:pPr>
            <a:r>
              <a:rPr lang="ar-SA">
                <a:solidFill>
                  <a:schemeClr val="accent1"/>
                </a:solidFill>
                <a:latin typeface="Alexandria SemiBold" pitchFamily="2" charset="-78"/>
                <a:cs typeface="Alexandria SemiBold" pitchFamily="2" charset="-78"/>
              </a:rPr>
              <a:t>إعلانات </a:t>
            </a:r>
            <a:r>
              <a:rPr lang="ar-SA" dirty="0">
                <a:solidFill>
                  <a:schemeClr val="accent1"/>
                </a:solidFill>
                <a:latin typeface="Alexandria SemiBold" pitchFamily="2" charset="-78"/>
                <a:cs typeface="Alexandria SemiBold" pitchFamily="2" charset="-78"/>
              </a:rPr>
              <a:t>البانر: </a:t>
            </a:r>
            <a:r>
              <a:rPr lang="en-US" dirty="0">
                <a:solidFill>
                  <a:schemeClr val="accent1"/>
                </a:solidFill>
                <a:latin typeface="Alexandria SemiBold" pitchFamily="2" charset="-78"/>
                <a:cs typeface="Alexandria SemiBold" pitchFamily="2" charset="-78"/>
              </a:rPr>
              <a:t>Banner Ads</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ويطلق عليه </a:t>
            </a:r>
            <a:r>
              <a:rPr lang="ar-EG" u="sng" dirty="0">
                <a:latin typeface="Alexandria SemiBold" pitchFamily="2" charset="-78"/>
                <a:cs typeface="Alexandria SemiBold" pitchFamily="2" charset="-78"/>
              </a:rPr>
              <a:t>الشريط الإعلاني </a:t>
            </a:r>
            <a:r>
              <a:rPr lang="ar-EG" dirty="0">
                <a:latin typeface="Alexandria SemiBold" pitchFamily="2" charset="-78"/>
                <a:cs typeface="Alexandria SemiBold" pitchFamily="2" charset="-78"/>
              </a:rPr>
              <a:t>أو </a:t>
            </a:r>
            <a:r>
              <a:rPr lang="ar-EG" u="sng" dirty="0">
                <a:latin typeface="Alexandria SemiBold" pitchFamily="2" charset="-78"/>
                <a:cs typeface="Alexandria SemiBold" pitchFamily="2" charset="-78"/>
              </a:rPr>
              <a:t>إعلان الترويسة أو اللافتة أو الإعلان القابل للنقر</a:t>
            </a:r>
            <a:r>
              <a:rPr lang="ar-SA" u="sn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ويعتبر البانر واحداً من أشهر الأشكال الأساسية للإعلان الصحفي، وهي عبارة عن إعلانات مرئية تظهر في شكل مستطيل إما أعلى أو أسفل الصفحة أو على جوانبها . وتستخدم إعلانات البانر بهدف جذب انتباه المستخدمين وزيادة النقرات </a:t>
            </a:r>
            <a:r>
              <a:rPr lang="en-US" dirty="0">
                <a:latin typeface="Alexandria SemiBold" pitchFamily="2" charset="-78"/>
                <a:cs typeface="Alexandria SemiBold" pitchFamily="2" charset="-78"/>
              </a:rPr>
              <a:t>attract clicks</a:t>
            </a:r>
            <a:r>
              <a:rPr lang="ar-SA" dirty="0">
                <a:latin typeface="Alexandria SemiBold" pitchFamily="2" charset="-78"/>
                <a:cs typeface="Alexandria SemiBold" pitchFamily="2" charset="-78"/>
              </a:rPr>
              <a:t> وزيادة حركة المرور </a:t>
            </a:r>
            <a:r>
              <a:rPr lang="en-US" dirty="0">
                <a:latin typeface="Alexandria SemiBold" pitchFamily="2" charset="-78"/>
                <a:cs typeface="Alexandria SemiBold" pitchFamily="2" charset="-78"/>
              </a:rPr>
              <a:t>Drive Traffic</a:t>
            </a:r>
            <a:r>
              <a:rPr lang="ar-SA" dirty="0">
                <a:latin typeface="Alexandria SemiBold" pitchFamily="2" charset="-78"/>
                <a:cs typeface="Alexandria SemiBold" pitchFamily="2" charset="-78"/>
              </a:rPr>
              <a:t> إلى مواقع المعلنين.</a:t>
            </a:r>
          </a:p>
          <a:p>
            <a:pPr algn="r" rtl="1">
              <a:lnSpc>
                <a:spcPct val="150000"/>
              </a:lnSpc>
            </a:pPr>
            <a:r>
              <a:rPr lang="ar-SA" dirty="0">
                <a:solidFill>
                  <a:srgbClr val="A41025"/>
                </a:solidFill>
                <a:latin typeface="Alexandria SemiBold" pitchFamily="2" charset="-78"/>
                <a:cs typeface="Alexandria SemiBold" pitchFamily="2" charset="-78"/>
              </a:rPr>
              <a:t>سمات إعلانات البانر:</a:t>
            </a:r>
          </a:p>
          <a:p>
            <a:pPr marL="566738" indent="-334963" algn="r" rtl="1">
              <a:lnSpc>
                <a:spcPct val="150000"/>
              </a:lnSpc>
              <a:buClr>
                <a:srgbClr val="C00000"/>
              </a:buClr>
              <a:buFont typeface="Wingdings" panose="05000000000000000000" pitchFamily="2" charset="2"/>
              <a:buChar char="q"/>
            </a:pPr>
            <a:r>
              <a:rPr lang="ar-SA" dirty="0">
                <a:latin typeface="Alexandria SemiBold" pitchFamily="2" charset="-78"/>
                <a:cs typeface="Alexandria SemiBold" pitchFamily="2" charset="-78"/>
              </a:rPr>
              <a:t>وتحتوي إعلانات البانر على نص أو صورة ثابتة أو متحركة، ويتسم تصميمها بأنه جذاب بحيث يُشجع المُستخدمين على النقر عليها والتفاعل معها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6979" y="2423734"/>
            <a:ext cx="3156932" cy="3210388"/>
          </a:xfrm>
          <a:prstGeom prst="rect">
            <a:avLst/>
          </a:prstGeom>
        </p:spPr>
      </p:pic>
    </p:spTree>
    <p:extLst>
      <p:ext uri="{BB962C8B-B14F-4D97-AF65-F5344CB8AC3E}">
        <p14:creationId xmlns:p14="http://schemas.microsoft.com/office/powerpoint/2010/main" val="17701158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4" y="1676297"/>
            <a:ext cx="10058113" cy="4616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77114" y="1674060"/>
            <a:ext cx="9911361" cy="4662815"/>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A41025"/>
                </a:solidFill>
                <a:latin typeface="Alexandria SemiBold" pitchFamily="2" charset="-78"/>
                <a:cs typeface="Alexandria SemiBold" pitchFamily="2" charset="-78"/>
              </a:rPr>
              <a:t>مكان ظهور إعلان البانر: </a:t>
            </a:r>
          </a:p>
          <a:p>
            <a:pPr marL="50800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أعلى الصفحة </a:t>
            </a:r>
            <a:r>
              <a:rPr lang="en-US" dirty="0">
                <a:solidFill>
                  <a:srgbClr val="98481C"/>
                </a:solidFill>
                <a:latin typeface="Alexandria SemiBold" pitchFamily="2" charset="-78"/>
                <a:cs typeface="Alexandria SemiBold" pitchFamily="2" charset="-78"/>
              </a:rPr>
              <a:t>Leaderboard”</a:t>
            </a:r>
            <a:r>
              <a:rPr lang="ar-SA" dirty="0">
                <a:solidFill>
                  <a:srgbClr val="98481C"/>
                </a:solidFill>
                <a:latin typeface="Alexandria SemiBold" pitchFamily="2" charset="-78"/>
                <a:cs typeface="Alexandria SemiBold" pitchFamily="2" charset="-78"/>
              </a:rPr>
              <a:t> “: </a:t>
            </a:r>
            <a:r>
              <a:rPr lang="ar-SA" dirty="0">
                <a:latin typeface="Alexandria SemiBold" pitchFamily="2" charset="-78"/>
                <a:cs typeface="Alexandria SemiBold" pitchFamily="2" charset="-78"/>
              </a:rPr>
              <a:t>ويظهر في الجزء العلوي من الصفحة لجذب الانتباه فور دخول المستخدم.</a:t>
            </a:r>
          </a:p>
          <a:p>
            <a:pPr marL="50800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الجانب الأيمن أو الأيسر من الصفحة</a:t>
            </a:r>
            <a:r>
              <a:rPr lang="en-US" dirty="0">
                <a:solidFill>
                  <a:srgbClr val="98481C"/>
                </a:solidFill>
                <a:latin typeface="Alexandria SemiBold" pitchFamily="2" charset="-78"/>
                <a:cs typeface="Alexandria SemiBold" pitchFamily="2" charset="-78"/>
              </a:rPr>
              <a:t>Medium Rectangle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يُستخدم في الجوانب كلوحة جانبية في وسط الصفحة؛ مما يسمح بظهور الإعلان أثناء قراءة المحتوى الخبري.</a:t>
            </a:r>
          </a:p>
          <a:p>
            <a:pPr marL="50800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أسفل الصفحة</a:t>
            </a:r>
            <a:r>
              <a:rPr lang="en-US" dirty="0">
                <a:solidFill>
                  <a:srgbClr val="98481C"/>
                </a:solidFill>
                <a:latin typeface="Alexandria SemiBold" pitchFamily="2" charset="-78"/>
                <a:cs typeface="Alexandria SemiBold" pitchFamily="2" charset="-78"/>
              </a:rPr>
              <a:t>Footer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ويظهر في نهاية الصفحة؛ مما يجعله خياراً جيداً للإعلانات التي تهدف إلى التذكير.</a:t>
            </a:r>
          </a:p>
          <a:p>
            <a:pPr marL="290513" indent="-231775" algn="r" rtl="1">
              <a:lnSpc>
                <a:spcPct val="150000"/>
              </a:lnSpc>
              <a:buFont typeface="Wingdings" panose="05000000000000000000" pitchFamily="2" charset="2"/>
              <a:buChar char="q"/>
            </a:pPr>
            <a:r>
              <a:rPr lang="ar-SA" dirty="0">
                <a:solidFill>
                  <a:srgbClr val="A41025"/>
                </a:solidFill>
                <a:latin typeface="Alexandria SemiBold" pitchFamily="2" charset="-78"/>
                <a:cs typeface="Alexandria SemiBold" pitchFamily="2" charset="-78"/>
              </a:rPr>
              <a:t> حجم إعلان البانر: </a:t>
            </a:r>
            <a:r>
              <a:rPr lang="ar-SA" dirty="0">
                <a:latin typeface="Alexandria SemiBold" pitchFamily="2" charset="-78"/>
                <a:cs typeface="Alexandria SemiBold" pitchFamily="2" charset="-78"/>
              </a:rPr>
              <a:t>أي مساحة الإعلان ويُقاس بوحدة البيكسل </a:t>
            </a:r>
            <a:r>
              <a:rPr lang="en-US" dirty="0">
                <a:latin typeface="Alexandria SemiBold" pitchFamily="2" charset="-78"/>
                <a:cs typeface="Alexandria SemiBold" pitchFamily="2" charset="-78"/>
              </a:rPr>
              <a:t>Pixels</a:t>
            </a:r>
            <a:r>
              <a:rPr lang="ar-SA" dirty="0">
                <a:latin typeface="Alexandria SemiBold" pitchFamily="2" charset="-78"/>
                <a:cs typeface="Alexandria SemiBold" pitchFamily="2" charset="-78"/>
              </a:rPr>
              <a:t> .</a:t>
            </a:r>
          </a:p>
          <a:p>
            <a:pPr marL="566738" indent="-276225" algn="r" rtl="1">
              <a:lnSpc>
                <a:spcPct val="150000"/>
              </a:lnSpc>
              <a:buFont typeface="+mj-lt"/>
              <a:buAutoNum type="arabicPeriod"/>
            </a:pPr>
            <a:r>
              <a:rPr lang="ar-SA" dirty="0">
                <a:latin typeface="Alexandria SemiBold" pitchFamily="2" charset="-78"/>
                <a:cs typeface="Alexandria SemiBold" pitchFamily="2" charset="-78"/>
              </a:rPr>
              <a:t>إعلانات أعلى الصفحة</a:t>
            </a:r>
            <a:r>
              <a:rPr lang="en-US" dirty="0">
                <a:latin typeface="Alexandria SemiBold" pitchFamily="2" charset="-78"/>
                <a:cs typeface="Alexandria SemiBold" pitchFamily="2" charset="-78"/>
              </a:rPr>
              <a:t>Leaderboard </a:t>
            </a:r>
            <a:r>
              <a:rPr lang="ar-SA" dirty="0">
                <a:latin typeface="Alexandria SemiBold" pitchFamily="2" charset="-78"/>
                <a:cs typeface="Alexandria SemiBold" pitchFamily="2" charset="-78"/>
              </a:rPr>
              <a:t> : تكون حجمها (728 ×90) بيكسل .</a:t>
            </a:r>
          </a:p>
          <a:p>
            <a:pPr marL="566738" indent="-276225" algn="r" rtl="1">
              <a:lnSpc>
                <a:spcPct val="150000"/>
              </a:lnSpc>
              <a:buFont typeface="+mj-lt"/>
              <a:buAutoNum type="arabicPeriod"/>
            </a:pPr>
            <a:r>
              <a:rPr lang="ar-SA" dirty="0">
                <a:latin typeface="Alexandria SemiBold" pitchFamily="2" charset="-78"/>
                <a:cs typeface="Alexandria SemiBold" pitchFamily="2" charset="-78"/>
              </a:rPr>
              <a:t>إعلانات وسط الصفحة </a:t>
            </a:r>
            <a:r>
              <a:rPr lang="en-US" dirty="0">
                <a:latin typeface="Alexandria SemiBold" pitchFamily="2" charset="-78"/>
                <a:cs typeface="Alexandria SemiBold" pitchFamily="2" charset="-78"/>
              </a:rPr>
              <a:t> Medium Rectangle</a:t>
            </a:r>
            <a:r>
              <a:rPr lang="ar-SA" dirty="0">
                <a:latin typeface="Alexandria SemiBold" pitchFamily="2" charset="-78"/>
                <a:cs typeface="Alexandria SemiBold" pitchFamily="2" charset="-78"/>
              </a:rPr>
              <a:t>: حجمها (300 ×250) بيكسل .</a:t>
            </a:r>
          </a:p>
          <a:p>
            <a:pPr marL="566738" indent="-276225" algn="r" rtl="1">
              <a:lnSpc>
                <a:spcPct val="150000"/>
              </a:lnSpc>
              <a:buFont typeface="+mj-lt"/>
              <a:buAutoNum type="arabicPeriod"/>
            </a:pPr>
            <a:r>
              <a:rPr lang="ar-SA" dirty="0">
                <a:latin typeface="Alexandria SemiBold" pitchFamily="2" charset="-78"/>
                <a:cs typeface="Alexandria SemiBold" pitchFamily="2" charset="-78"/>
              </a:rPr>
              <a:t>إعلانات ناطحات السحاب </a:t>
            </a:r>
            <a:r>
              <a:rPr lang="en-US" dirty="0">
                <a:latin typeface="Alexandria SemiBold" pitchFamily="2" charset="-78"/>
                <a:cs typeface="Alexandria SemiBold" pitchFamily="2" charset="-78"/>
              </a:rPr>
              <a:t>Skyscraper</a:t>
            </a:r>
            <a:r>
              <a:rPr lang="ar-SA" dirty="0">
                <a:latin typeface="Alexandria SemiBold" pitchFamily="2" charset="-78"/>
                <a:cs typeface="Alexandria SemiBold" pitchFamily="2" charset="-78"/>
              </a:rPr>
              <a:t> : حجمها (600 ×160) بيكسل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183109" y="1136993"/>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52016" t="13531" r="28024" b="44513"/>
          <a:stretch/>
        </p:blipFill>
        <p:spPr>
          <a:xfrm>
            <a:off x="129204" y="4301598"/>
            <a:ext cx="2628744" cy="2396375"/>
          </a:xfrm>
          <a:prstGeom prst="rect">
            <a:avLst/>
          </a:prstGeom>
        </p:spPr>
      </p:pic>
    </p:spTree>
    <p:extLst>
      <p:ext uri="{BB962C8B-B14F-4D97-AF65-F5344CB8AC3E}">
        <p14:creationId xmlns:p14="http://schemas.microsoft.com/office/powerpoint/2010/main" val="40771693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04376" y="1676297"/>
            <a:ext cx="9963391" cy="44737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14194" b="10538"/>
          <a:stretch/>
        </p:blipFill>
        <p:spPr>
          <a:xfrm>
            <a:off x="-121001" y="1884016"/>
            <a:ext cx="7395081" cy="3935812"/>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183109" y="1136993"/>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92085" y="1884016"/>
            <a:ext cx="3993687" cy="327717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7546438" y="5161189"/>
            <a:ext cx="3284982" cy="923330"/>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solidFill>
                  <a:srgbClr val="002060"/>
                </a:solidFill>
                <a:latin typeface="Alexandria SemiBold" pitchFamily="2" charset="-78"/>
                <a:cs typeface="Alexandria SemiBold" pitchFamily="2" charset="-78"/>
              </a:rPr>
              <a:t>إعلان البانر في أعلي الصفحة ( </a:t>
            </a:r>
            <a:r>
              <a:rPr lang="en-US" dirty="0">
                <a:solidFill>
                  <a:srgbClr val="002060"/>
                </a:solidFill>
                <a:latin typeface="Alexandria SemiBold" pitchFamily="2" charset="-78"/>
                <a:cs typeface="Alexandria SemiBold" pitchFamily="2" charset="-78"/>
              </a:rPr>
              <a:t>Sky scraper</a:t>
            </a:r>
            <a:r>
              <a:rPr lang="ar-SA" dirty="0">
                <a:solidFill>
                  <a:srgbClr val="002060"/>
                </a:solidFill>
                <a:latin typeface="Alexandria SemiBold" pitchFamily="2" charset="-78"/>
                <a:cs typeface="Alexandria SemiBold" pitchFamily="2" charset="-78"/>
              </a:rPr>
              <a:t>)</a:t>
            </a:r>
          </a:p>
        </p:txBody>
      </p:sp>
      <p:sp>
        <p:nvSpPr>
          <p:cNvPr id="13" name="TextBox 12">
            <a:extLst>
              <a:ext uri="{FF2B5EF4-FFF2-40B4-BE49-F238E27FC236}">
                <a16:creationId xmlns:a16="http://schemas.microsoft.com/office/drawing/2014/main" id="{F9A80F9F-74DB-1D57-04E8-E20E92A09B0A}"/>
              </a:ext>
            </a:extLst>
          </p:cNvPr>
          <p:cNvSpPr txBox="1"/>
          <p:nvPr/>
        </p:nvSpPr>
        <p:spPr>
          <a:xfrm>
            <a:off x="1673792" y="5607460"/>
            <a:ext cx="3471135" cy="507831"/>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solidFill>
                  <a:srgbClr val="002060"/>
                </a:solidFill>
                <a:latin typeface="Alexandria SemiBold" pitchFamily="2" charset="-78"/>
                <a:cs typeface="Alexandria SemiBold" pitchFamily="2" charset="-78"/>
              </a:rPr>
              <a:t>إعلان البانر على جانبي الصفحة</a:t>
            </a:r>
          </a:p>
        </p:txBody>
      </p:sp>
      <p:cxnSp>
        <p:nvCxnSpPr>
          <p:cNvPr id="8" name="Curved Connector 7"/>
          <p:cNvCxnSpPr/>
          <p:nvPr/>
        </p:nvCxnSpPr>
        <p:spPr>
          <a:xfrm rot="5400000">
            <a:off x="4745131" y="4554427"/>
            <a:ext cx="1168195" cy="1150373"/>
          </a:xfrm>
          <a:prstGeom prst="curvedConnector3">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Curved Connector 14"/>
          <p:cNvCxnSpPr/>
          <p:nvPr/>
        </p:nvCxnSpPr>
        <p:spPr>
          <a:xfrm rot="16200000" flipH="1">
            <a:off x="1080610" y="4622118"/>
            <a:ext cx="1129515" cy="976309"/>
          </a:xfrm>
          <a:prstGeom prst="curvedConnector3">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0" name="Curved Connector 19"/>
          <p:cNvCxnSpPr/>
          <p:nvPr/>
        </p:nvCxnSpPr>
        <p:spPr>
          <a:xfrm rot="5400000" flipH="1" flipV="1">
            <a:off x="8859557" y="4341896"/>
            <a:ext cx="1638587" cy="12700"/>
          </a:xfrm>
          <a:prstGeom prst="curvedConnector3">
            <a:avLst/>
          </a:prstGeom>
          <a:ln w="3810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39827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03373" y="1855435"/>
            <a:ext cx="10061156" cy="44519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a:extLst>
              <a:ext uri="{FF2B5EF4-FFF2-40B4-BE49-F238E27FC236}">
                <a16:creationId xmlns:a16="http://schemas.microsoft.com/office/drawing/2014/main" id="{56200471-86F9-4F5B-91CF-C2767F9AB6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37027" y="2071341"/>
            <a:ext cx="9859857" cy="4152477"/>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27353" y="1299221"/>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4236604" y="1901203"/>
            <a:ext cx="4734233" cy="507831"/>
          </a:xfrm>
          <a:prstGeom prst="rect">
            <a:avLst/>
          </a:prstGeom>
          <a:solidFill>
            <a:schemeClr val="accent6">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solidFill>
                  <a:srgbClr val="002060"/>
                </a:solidFill>
                <a:latin typeface="Alexandria SemiBold" pitchFamily="2" charset="-78"/>
                <a:cs typeface="Alexandria SemiBold" pitchFamily="2" charset="-78"/>
              </a:rPr>
              <a:t>حجم ومكان إعلان البانر في مواقع الصحف</a:t>
            </a:r>
          </a:p>
        </p:txBody>
      </p:sp>
    </p:spTree>
    <p:extLst>
      <p:ext uri="{BB962C8B-B14F-4D97-AF65-F5344CB8AC3E}">
        <p14:creationId xmlns:p14="http://schemas.microsoft.com/office/powerpoint/2010/main" val="20692965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2038" y="1775873"/>
            <a:ext cx="9303128" cy="445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6" y="1775873"/>
            <a:ext cx="9078260" cy="4452501"/>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EG" dirty="0">
                <a:solidFill>
                  <a:srgbClr val="A41025"/>
                </a:solidFill>
                <a:latin typeface="Alexandria SemiBold" pitchFamily="2" charset="-78"/>
                <a:cs typeface="Alexandria SemiBold" pitchFamily="2" charset="-78"/>
              </a:rPr>
              <a:t>تنقسم </a:t>
            </a:r>
            <a:r>
              <a:rPr lang="ar-SA" dirty="0">
                <a:solidFill>
                  <a:srgbClr val="A41025"/>
                </a:solidFill>
                <a:latin typeface="Alexandria SemiBold" pitchFamily="2" charset="-78"/>
                <a:cs typeface="Alexandria SemiBold" pitchFamily="2" charset="-78"/>
              </a:rPr>
              <a:t>إعلانات البانر </a:t>
            </a:r>
            <a:r>
              <a:rPr lang="ar-EG" dirty="0">
                <a:solidFill>
                  <a:srgbClr val="A41025"/>
                </a:solidFill>
                <a:latin typeface="Alexandria SemiBold" pitchFamily="2" charset="-78"/>
                <a:cs typeface="Alexandria SemiBold" pitchFamily="2" charset="-78"/>
              </a:rPr>
              <a:t>إلى ثلاثة أنواع:</a:t>
            </a:r>
            <a:endParaRPr lang="en-US" dirty="0">
              <a:solidFill>
                <a:srgbClr val="A41025"/>
              </a:solidFill>
              <a:latin typeface="Alexandria SemiBold" pitchFamily="2" charset="-78"/>
              <a:cs typeface="Alexandria SemiBold" pitchFamily="2" charset="-78"/>
            </a:endParaRPr>
          </a:p>
          <a:p>
            <a:pPr marL="566738" indent="-276225" algn="r" rtl="1">
              <a:lnSpc>
                <a:spcPct val="150000"/>
              </a:lnSpc>
              <a:spcAft>
                <a:spcPts val="800"/>
              </a:spcAft>
              <a:buFont typeface="+mj-lt"/>
              <a:buAutoNum type="arabicPeriod"/>
            </a:pPr>
            <a:r>
              <a:rPr lang="ar-EG" dirty="0">
                <a:solidFill>
                  <a:srgbClr val="002060"/>
                </a:solidFill>
                <a:latin typeface="Alexandria SemiBold" pitchFamily="2" charset="-78"/>
                <a:ea typeface="Calibri" panose="020F0502020204030204" pitchFamily="34" charset="0"/>
                <a:cs typeface="Alexandria SemiBold" pitchFamily="2" charset="-78"/>
              </a:rPr>
              <a:t>إعلانات ثابتة </a:t>
            </a:r>
            <a:r>
              <a:rPr lang="en-US" dirty="0">
                <a:solidFill>
                  <a:srgbClr val="002060"/>
                </a:solidFill>
                <a:latin typeface="Alexandria SemiBold" pitchFamily="2" charset="-78"/>
                <a:ea typeface="Calibri" panose="020F0502020204030204" pitchFamily="34" charset="0"/>
                <a:cs typeface="Alexandria SemiBold" pitchFamily="2" charset="-78"/>
              </a:rPr>
              <a:t>Static Banner</a:t>
            </a:r>
            <a:r>
              <a:rPr lang="ar-SA" dirty="0">
                <a:solidFill>
                  <a:srgbClr val="002060"/>
                </a:solidFill>
                <a:latin typeface="Alexandria SemiBold" pitchFamily="2" charset="-78"/>
                <a:ea typeface="Calibri" panose="020F0502020204030204" pitchFamily="34" charset="0"/>
                <a:cs typeface="Alexandria SemiBold" pitchFamily="2" charset="-78"/>
              </a:rPr>
              <a:t> : </a:t>
            </a:r>
            <a:r>
              <a:rPr lang="ar-SA" dirty="0">
                <a:latin typeface="Alexandria SemiBold" pitchFamily="2" charset="-78"/>
                <a:ea typeface="Calibri" panose="020F0502020204030204" pitchFamily="34" charset="0"/>
                <a:cs typeface="Alexandria SemiBold" pitchFamily="2" charset="-78"/>
              </a:rPr>
              <a:t>وهي الإعلانات التي تظهر بشكل ثابت، ويتضمن على نص مكتوب فقط أو نص مكتوب وصور أو رسوم ثابتة.</a:t>
            </a:r>
            <a:endParaRPr lang="en-US" dirty="0">
              <a:latin typeface="Alexandria SemiBold" pitchFamily="2" charset="-78"/>
              <a:ea typeface="Calibri" panose="020F0502020204030204" pitchFamily="34" charset="0"/>
              <a:cs typeface="Alexandria SemiBold" pitchFamily="2" charset="-78"/>
            </a:endParaRPr>
          </a:p>
          <a:p>
            <a:pPr marL="566738" indent="-276225" algn="r" rtl="1">
              <a:lnSpc>
                <a:spcPct val="150000"/>
              </a:lnSpc>
              <a:spcAft>
                <a:spcPts val="800"/>
              </a:spcAft>
              <a:buFont typeface="+mj-lt"/>
              <a:buAutoNum type="arabicPeriod"/>
            </a:pPr>
            <a:r>
              <a:rPr lang="ar-EG" dirty="0">
                <a:solidFill>
                  <a:srgbClr val="002060"/>
                </a:solidFill>
                <a:latin typeface="Alexandria SemiBold" pitchFamily="2" charset="-78"/>
                <a:ea typeface="Calibri" panose="020F0502020204030204" pitchFamily="34" charset="0"/>
                <a:cs typeface="Alexandria SemiBold" pitchFamily="2" charset="-78"/>
              </a:rPr>
              <a:t>إعلانات متحركة </a:t>
            </a:r>
            <a:r>
              <a:rPr lang="en-US" dirty="0">
                <a:solidFill>
                  <a:srgbClr val="002060"/>
                </a:solidFill>
                <a:latin typeface="Alexandria SemiBold" pitchFamily="2" charset="-78"/>
                <a:ea typeface="Calibri" panose="020F0502020204030204" pitchFamily="34" charset="0"/>
                <a:cs typeface="Alexandria SemiBold" pitchFamily="2" charset="-78"/>
              </a:rPr>
              <a:t>Animated Banner Ads</a:t>
            </a:r>
            <a:r>
              <a:rPr lang="ar-SA" dirty="0">
                <a:solidFill>
                  <a:srgbClr val="002060"/>
                </a:solidFill>
                <a:latin typeface="Alexandria SemiBold" pitchFamily="2" charset="-78"/>
                <a:ea typeface="Calibri" panose="020F0502020204030204" pitchFamily="34" charset="0"/>
                <a:cs typeface="Alexandria SemiBold" pitchFamily="2" charset="-78"/>
              </a:rPr>
              <a:t>: </a:t>
            </a:r>
            <a:r>
              <a:rPr lang="ar-SA" dirty="0">
                <a:latin typeface="Alexandria SemiBold" pitchFamily="2" charset="-78"/>
                <a:ea typeface="Calibri" panose="020F0502020204030204" pitchFamily="34" charset="0"/>
                <a:cs typeface="Alexandria SemiBold" pitchFamily="2" charset="-78"/>
              </a:rPr>
              <a:t>هي إعلانات تظهر كصور متحركة، وتجمع بين النصوص والصور المتغيرة أو الرسوم المتحركة أو التأثيرات الحركية لجذب انتباه المستخدمين . وتتيح تقديم معلومات أو عروض أكثر تعقيداً في فترة زمنية قصيرة</a:t>
            </a:r>
            <a:r>
              <a:rPr lang="en-US" dirty="0">
                <a:latin typeface="Alexandria SemiBold" pitchFamily="2" charset="-78"/>
                <a:ea typeface="Calibri" panose="020F0502020204030204" pitchFamily="34" charset="0"/>
                <a:cs typeface="Alexandria SemiBold" pitchFamily="2" charset="-78"/>
              </a:rPr>
              <a:t>.</a:t>
            </a:r>
          </a:p>
          <a:p>
            <a:pPr marL="566738" indent="-276225" algn="r" rtl="1">
              <a:lnSpc>
                <a:spcPct val="150000"/>
              </a:lnSpc>
              <a:spcAft>
                <a:spcPts val="800"/>
              </a:spcAft>
              <a:buFont typeface="+mj-lt"/>
              <a:buAutoNum type="arabicPeriod"/>
            </a:pPr>
            <a:r>
              <a:rPr lang="ar-EG" dirty="0">
                <a:solidFill>
                  <a:srgbClr val="002060"/>
                </a:solidFill>
                <a:latin typeface="Alexandria SemiBold" pitchFamily="2" charset="-78"/>
                <a:ea typeface="Calibri" panose="020F0502020204030204" pitchFamily="34" charset="0"/>
                <a:cs typeface="Alexandria SemiBold" pitchFamily="2" charset="-78"/>
              </a:rPr>
              <a:t>إعلانات تفاعلية </a:t>
            </a:r>
            <a:r>
              <a:rPr lang="en-US" dirty="0">
                <a:solidFill>
                  <a:srgbClr val="002060"/>
                </a:solidFill>
                <a:latin typeface="Alexandria SemiBold" pitchFamily="2" charset="-78"/>
                <a:ea typeface="Calibri" panose="020F0502020204030204" pitchFamily="34" charset="0"/>
                <a:cs typeface="Alexandria SemiBold" pitchFamily="2" charset="-78"/>
              </a:rPr>
              <a:t>Interactive Banner</a:t>
            </a:r>
            <a:r>
              <a:rPr lang="ar-SA" dirty="0">
                <a:solidFill>
                  <a:srgbClr val="002060"/>
                </a:solidFill>
                <a:latin typeface="Alexandria SemiBold" pitchFamily="2" charset="-78"/>
                <a:ea typeface="Calibri" panose="020F0502020204030204" pitchFamily="34" charset="0"/>
                <a:cs typeface="Alexandria SemiBold" pitchFamily="2" charset="-78"/>
              </a:rPr>
              <a:t> : </a:t>
            </a:r>
            <a:r>
              <a:rPr lang="ar-SA" dirty="0">
                <a:latin typeface="Alexandria SemiBold" pitchFamily="2" charset="-78"/>
                <a:ea typeface="Calibri" panose="020F0502020204030204" pitchFamily="34" charset="0"/>
                <a:cs typeface="Alexandria SemiBold" pitchFamily="2" charset="-78"/>
              </a:rPr>
              <a:t>هي إعلانات تحتوي على عناصر تفاعلية تسمح للمستخدمين بالتفاعل مع المحتوى، مثل: النقر أو السحب أو التمرير</a:t>
            </a:r>
            <a:r>
              <a:rPr lang="en-US" dirty="0">
                <a:latin typeface="Alexandria SemiBold" pitchFamily="2" charset="-78"/>
                <a:ea typeface="Calibri" panose="020F0502020204030204" pitchFamily="34" charset="0"/>
                <a:cs typeface="Alexandria SemiBold" pitchFamily="2" charset="-78"/>
              </a:rPr>
              <a:t>.</a:t>
            </a:r>
            <a:r>
              <a:rPr lang="ar-SA" dirty="0">
                <a:latin typeface="Alexandria SemiBold" pitchFamily="2" charset="-78"/>
                <a:ea typeface="Calibri" panose="020F0502020204030204" pitchFamily="34" charset="0"/>
                <a:cs typeface="Alexandria SemiBold" pitchFamily="2" charset="-78"/>
              </a:rPr>
              <a:t> يمكن أن تتضمن نصوص، وصور، وفيديوهات، ورسوم متحركة</a:t>
            </a:r>
            <a:r>
              <a:rPr lang="en-US" dirty="0">
                <a:latin typeface="Alexandria SemiBold" pitchFamily="2" charset="-78"/>
                <a:ea typeface="Calibri" panose="020F0502020204030204" pitchFamily="34" charset="0"/>
                <a:cs typeface="Alexandria SemiBold" pitchFamily="2" charset="-78"/>
              </a:rPr>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255857"/>
            <a:ext cx="7163599" cy="507831"/>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11" name="Picture 10">
            <a:extLst>
              <a:ext uri="{FF2B5EF4-FFF2-40B4-BE49-F238E27FC236}">
                <a16:creationId xmlns:a16="http://schemas.microsoft.com/office/drawing/2014/main" id="{429E4988-15C6-406C-A250-526867FDFA64}"/>
              </a:ext>
            </a:extLst>
          </p:cNvPr>
          <p:cNvPicPr>
            <a:picLocks noChangeAspect="1"/>
          </p:cNvPicPr>
          <p:nvPr/>
        </p:nvPicPr>
        <p:blipFill rotWithShape="1">
          <a:blip r:embed="rId5">
            <a:extLst>
              <a:ext uri="{28A0092B-C50C-407E-A947-70E740481C1C}">
                <a14:useLocalDpi xmlns:a14="http://schemas.microsoft.com/office/drawing/2010/main" val="0"/>
              </a:ext>
            </a:extLst>
          </a:blip>
          <a:srcRect l="54077" t="52903" r="1348"/>
          <a:stretch/>
        </p:blipFill>
        <p:spPr>
          <a:xfrm>
            <a:off x="79531" y="2258349"/>
            <a:ext cx="2394996" cy="2069195"/>
          </a:xfrm>
          <a:prstGeom prst="rect">
            <a:avLst/>
          </a:prstGeom>
        </p:spPr>
      </p:pic>
      <p:pic>
        <p:nvPicPr>
          <p:cNvPr id="12" name="Picture 11">
            <a:extLst>
              <a:ext uri="{FF2B5EF4-FFF2-40B4-BE49-F238E27FC236}">
                <a16:creationId xmlns:a16="http://schemas.microsoft.com/office/drawing/2014/main" id="{429E4988-15C6-406C-A250-526867FDFA64}"/>
              </a:ext>
            </a:extLst>
          </p:cNvPr>
          <p:cNvPicPr>
            <a:picLocks noChangeAspect="1"/>
          </p:cNvPicPr>
          <p:nvPr/>
        </p:nvPicPr>
        <p:blipFill rotWithShape="1">
          <a:blip r:embed="rId5">
            <a:extLst>
              <a:ext uri="{28A0092B-C50C-407E-A947-70E740481C1C}">
                <a14:useLocalDpi xmlns:a14="http://schemas.microsoft.com/office/drawing/2010/main" val="0"/>
              </a:ext>
            </a:extLst>
          </a:blip>
          <a:srcRect l="1583" t="52903" r="55780"/>
          <a:stretch/>
        </p:blipFill>
        <p:spPr>
          <a:xfrm>
            <a:off x="79531" y="4430774"/>
            <a:ext cx="2296490" cy="1985277"/>
          </a:xfrm>
          <a:prstGeom prst="rect">
            <a:avLst/>
          </a:prstGeom>
        </p:spPr>
      </p:pic>
    </p:spTree>
    <p:extLst>
      <p:ext uri="{BB962C8B-B14F-4D97-AF65-F5344CB8AC3E}">
        <p14:creationId xmlns:p14="http://schemas.microsoft.com/office/powerpoint/2010/main" val="2277672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6906" y="2019272"/>
            <a:ext cx="8587294" cy="4252959"/>
          </a:xfrm>
          <a:prstGeom prst="rect">
            <a:avLst/>
          </a:prstGeom>
          <a:noFill/>
        </p:spPr>
        <p:txBody>
          <a:bodyPr wrap="square" rtlCol="0">
            <a:spAutoFit/>
          </a:bodyPr>
          <a:lstStyle/>
          <a:p>
            <a:pPr marL="342900" lvl="0" indent="-342900" algn="r" rtl="1">
              <a:lnSpc>
                <a:spcPct val="115000"/>
              </a:lnSpc>
              <a:spcAft>
                <a:spcPts val="0"/>
              </a:spcAft>
              <a:buFont typeface="Wingdings" panose="05000000000000000000" pitchFamily="2" charset="2"/>
              <a:buChar char="q"/>
            </a:pPr>
            <a:r>
              <a:rPr lang="ar-EG" dirty="0">
                <a:solidFill>
                  <a:srgbClr val="C00000"/>
                </a:solidFill>
                <a:latin typeface="Alexandria SemiBold" pitchFamily="2" charset="-78"/>
                <a:cs typeface="Alexandria SemiBold" pitchFamily="2" charset="-78"/>
              </a:rPr>
              <a:t>مميزات </a:t>
            </a:r>
            <a:r>
              <a:rPr lang="ar-SA" dirty="0">
                <a:solidFill>
                  <a:srgbClr val="C00000"/>
                </a:solidFill>
                <a:latin typeface="Alexandria SemiBold" pitchFamily="2" charset="-78"/>
                <a:cs typeface="Alexandria SemiBold" pitchFamily="2" charset="-78"/>
              </a:rPr>
              <a:t>إعلانات البانر</a:t>
            </a:r>
            <a:r>
              <a:rPr lang="ar-EG" dirty="0">
                <a:solidFill>
                  <a:srgbClr val="C00000"/>
                </a:solidFill>
                <a:latin typeface="Alexandria SemiBold" pitchFamily="2" charset="-78"/>
                <a:cs typeface="Alexandria SemiBold" pitchFamily="2" charset="-78"/>
              </a:rPr>
              <a:t>:</a:t>
            </a:r>
            <a:endParaRPr lang="en-US" dirty="0">
              <a:solidFill>
                <a:srgbClr val="C00000"/>
              </a:solidFill>
              <a:latin typeface="Alexandria SemiBold" pitchFamily="2" charset="-78"/>
              <a:cs typeface="Alexandria SemiBold" pitchFamily="2" charset="-78"/>
            </a:endParaRPr>
          </a:p>
          <a:p>
            <a:pPr marL="508000" lvl="0" indent="-333375" algn="justLow" rtl="1">
              <a:lnSpc>
                <a:spcPct val="150000"/>
              </a:lnSpc>
              <a:spcAft>
                <a:spcPts val="0"/>
              </a:spcAft>
              <a:buFont typeface="+mj-lt"/>
              <a:buAutoNum type="arabicPeriod"/>
            </a:pPr>
            <a:r>
              <a:rPr lang="ar-EG" dirty="0">
                <a:latin typeface="Alexandria SemiBold" pitchFamily="2" charset="-78"/>
                <a:cs typeface="Alexandria SemiBold" pitchFamily="2" charset="-78"/>
              </a:rPr>
              <a:t>زيادة معدل </a:t>
            </a:r>
            <a:r>
              <a:rPr lang="ar-SA" dirty="0">
                <a:latin typeface="Alexandria SemiBold" pitchFamily="2" charset="-78"/>
                <a:cs typeface="Alexandria SemiBold" pitchFamily="2" charset="-78"/>
              </a:rPr>
              <a:t>تذكر</a:t>
            </a:r>
            <a:r>
              <a:rPr lang="ar-EG" dirty="0">
                <a:latin typeface="Alexandria SemiBold" pitchFamily="2" charset="-78"/>
                <a:cs typeface="Alexandria SemiBold" pitchFamily="2" charset="-78"/>
              </a:rPr>
              <a:t> المنتج (خدمة، </a:t>
            </a:r>
            <a:r>
              <a:rPr lang="ar-SA" dirty="0">
                <a:latin typeface="Alexandria SemiBold" pitchFamily="2" charset="-78"/>
                <a:cs typeface="Alexandria SemiBold" pitchFamily="2" charset="-78"/>
              </a:rPr>
              <a:t>أو </a:t>
            </a:r>
            <a:r>
              <a:rPr lang="ar-EG" dirty="0">
                <a:latin typeface="Alexandria SemiBold" pitchFamily="2" charset="-78"/>
                <a:cs typeface="Alexandria SemiBold" pitchFamily="2" charset="-78"/>
              </a:rPr>
              <a:t>سلعة ... إلخ) من قبل المستخدم</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 </a:t>
            </a:r>
            <a:endParaRPr lang="en-US" dirty="0">
              <a:latin typeface="Alexandria SemiBold" pitchFamily="2" charset="-78"/>
              <a:cs typeface="Alexandria SemiBold" pitchFamily="2" charset="-78"/>
            </a:endParaRPr>
          </a:p>
          <a:p>
            <a:pPr marL="508000" lvl="0" indent="-333375" algn="justLow" rtl="1">
              <a:lnSpc>
                <a:spcPct val="150000"/>
              </a:lnSpc>
              <a:spcAft>
                <a:spcPts val="0"/>
              </a:spcAft>
              <a:buFont typeface="+mj-lt"/>
              <a:buAutoNum type="arabicPeriod"/>
            </a:pPr>
            <a:r>
              <a:rPr lang="ar-EG" dirty="0">
                <a:latin typeface="Alexandria SemiBold" pitchFamily="2" charset="-78"/>
                <a:cs typeface="Alexandria SemiBold" pitchFamily="2" charset="-78"/>
              </a:rPr>
              <a:t>تعزيز </a:t>
            </a:r>
            <a:r>
              <a:rPr lang="ar-SA" dirty="0">
                <a:latin typeface="Alexandria SemiBold" pitchFamily="2" charset="-78"/>
                <a:cs typeface="Alexandria SemiBold" pitchFamily="2" charset="-78"/>
              </a:rPr>
              <a:t>الوعي ب</a:t>
            </a:r>
            <a:r>
              <a:rPr lang="ar-EG" dirty="0">
                <a:latin typeface="Alexandria SemiBold" pitchFamily="2" charset="-78"/>
                <a:cs typeface="Alexandria SemiBold" pitchFamily="2" charset="-78"/>
              </a:rPr>
              <a:t>اسم المنتج وعلامته التجارية في </a:t>
            </a:r>
            <a:r>
              <a:rPr lang="ar-SA" dirty="0">
                <a:latin typeface="Alexandria SemiBold" pitchFamily="2" charset="-78"/>
                <a:cs typeface="Alexandria SemiBold" pitchFamily="2" charset="-78"/>
              </a:rPr>
              <a:t>ذهن</a:t>
            </a:r>
            <a:r>
              <a:rPr lang="ar-EG" dirty="0">
                <a:latin typeface="Alexandria SemiBold" pitchFamily="2" charset="-78"/>
                <a:cs typeface="Alexandria SemiBold" pitchFamily="2" charset="-78"/>
              </a:rPr>
              <a:t> المستخدم</a:t>
            </a:r>
            <a:r>
              <a:rPr lang="ar-SA" dirty="0">
                <a:latin typeface="Alexandria SemiBold" pitchFamily="2" charset="-78"/>
                <a:cs typeface="Alexandria SemiBold" pitchFamily="2" charset="-78"/>
              </a:rPr>
              <a:t> .</a:t>
            </a:r>
          </a:p>
          <a:p>
            <a:pPr marL="508000" lvl="0" indent="-333375" algn="justLow" rtl="1">
              <a:lnSpc>
                <a:spcPct val="150000"/>
              </a:lnSpc>
              <a:spcAft>
                <a:spcPts val="0"/>
              </a:spcAft>
              <a:buFont typeface="+mj-lt"/>
              <a:buAutoNum type="arabicPeriod"/>
            </a:pPr>
            <a:r>
              <a:rPr lang="ar-SA" dirty="0">
                <a:latin typeface="Alexandria SemiBold" pitchFamily="2" charset="-78"/>
                <a:cs typeface="Alexandria SemiBold" pitchFamily="2" charset="-78"/>
              </a:rPr>
              <a:t>جذب</a:t>
            </a:r>
            <a:r>
              <a:rPr lang="ar-EG" dirty="0">
                <a:latin typeface="Alexandria SemiBold" pitchFamily="2" charset="-78"/>
                <a:cs typeface="Alexandria SemiBold" pitchFamily="2" charset="-78"/>
              </a:rPr>
              <a:t> انتباه المستخدم إلى المنتجات الجديدة وغير المعروفة.</a:t>
            </a:r>
            <a:endParaRPr lang="en-US" dirty="0">
              <a:latin typeface="Alexandria SemiBold" pitchFamily="2" charset="-78"/>
              <a:cs typeface="Alexandria SemiBold" pitchFamily="2" charset="-78"/>
            </a:endParaRPr>
          </a:p>
          <a:p>
            <a:pPr marL="508000" lvl="0" indent="-333375" algn="justLow" rtl="1">
              <a:lnSpc>
                <a:spcPct val="150000"/>
              </a:lnSpc>
              <a:spcAft>
                <a:spcPts val="0"/>
              </a:spcAft>
              <a:buFont typeface="+mj-lt"/>
              <a:buAutoNum type="arabicPeriod"/>
            </a:pPr>
            <a:r>
              <a:rPr lang="ar-SA" dirty="0">
                <a:latin typeface="Alexandria SemiBold" pitchFamily="2" charset="-78"/>
                <a:cs typeface="Alexandria SemiBold" pitchFamily="2" charset="-78"/>
              </a:rPr>
              <a:t>سهولة </a:t>
            </a:r>
            <a:r>
              <a:rPr lang="ar-EG" dirty="0">
                <a:latin typeface="Alexandria SemiBold" pitchFamily="2" charset="-78"/>
                <a:cs typeface="Alexandria SemiBold" pitchFamily="2" charset="-78"/>
              </a:rPr>
              <a:t>وصول المستخدم من خلال </a:t>
            </a:r>
            <a:r>
              <a:rPr lang="ar-SA" dirty="0">
                <a:latin typeface="Alexandria SemiBold" pitchFamily="2" charset="-78"/>
                <a:cs typeface="Alexandria SemiBold" pitchFamily="2" charset="-78"/>
              </a:rPr>
              <a:t>إعلانات البانر إ</a:t>
            </a:r>
            <a:r>
              <a:rPr lang="ar-EG" dirty="0">
                <a:latin typeface="Alexandria SemiBold" pitchFamily="2" charset="-78"/>
                <a:cs typeface="Alexandria SemiBold" pitchFamily="2" charset="-78"/>
              </a:rPr>
              <a:t>لى موقع المنظمة المعلنة، ويُعد هذا هو الغرض الأساسي </a:t>
            </a:r>
            <a:r>
              <a:rPr lang="ar-SA" dirty="0">
                <a:latin typeface="Alexandria SemiBold" pitchFamily="2" charset="-78"/>
                <a:cs typeface="Alexandria SemiBold" pitchFamily="2" charset="-78"/>
              </a:rPr>
              <a:t>من الإعلان </a:t>
            </a:r>
            <a:r>
              <a:rPr lang="ar-EG"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a:p>
            <a:pPr marL="508000" lvl="0" indent="-333375" algn="justLow" rtl="1">
              <a:lnSpc>
                <a:spcPct val="150000"/>
              </a:lnSpc>
              <a:spcAft>
                <a:spcPts val="800"/>
              </a:spcAft>
              <a:buFont typeface="+mj-lt"/>
              <a:buAutoNum type="arabicPeriod"/>
            </a:pPr>
            <a:r>
              <a:rPr lang="ar-EG" dirty="0">
                <a:latin typeface="Alexandria SemiBold" pitchFamily="2" charset="-78"/>
                <a:cs typeface="Alexandria SemiBold" pitchFamily="2" charset="-78"/>
              </a:rPr>
              <a:t>تحسين مستوى مبيعات المنتج، لأن </a:t>
            </a:r>
            <a:r>
              <a:rPr lang="ar-SA" dirty="0">
                <a:latin typeface="Alexandria SemiBold" pitchFamily="2" charset="-78"/>
                <a:cs typeface="Alexandria SemiBold" pitchFamily="2" charset="-78"/>
              </a:rPr>
              <a:t>إعلانات البانر ت</a:t>
            </a:r>
            <a:r>
              <a:rPr lang="ar-EG" dirty="0">
                <a:latin typeface="Alexandria SemiBold" pitchFamily="2" charset="-78"/>
                <a:cs typeface="Alexandria SemiBold" pitchFamily="2" charset="-78"/>
              </a:rPr>
              <a:t>ساعد في زيادة </a:t>
            </a:r>
            <a:r>
              <a:rPr lang="ar-SA" dirty="0">
                <a:latin typeface="Alexandria SemiBold" pitchFamily="2" charset="-78"/>
                <a:cs typeface="Alexandria SemiBold" pitchFamily="2" charset="-78"/>
              </a:rPr>
              <a:t>جذب</a:t>
            </a:r>
            <a:r>
              <a:rPr lang="ar-EG" dirty="0">
                <a:latin typeface="Alexandria SemiBold" pitchFamily="2" charset="-78"/>
                <a:cs typeface="Alexandria SemiBold" pitchFamily="2" charset="-78"/>
              </a:rPr>
              <a:t> عدد ال</a:t>
            </a:r>
            <a:r>
              <a:rPr lang="ar-SA" dirty="0">
                <a:latin typeface="Alexandria SemiBold" pitchFamily="2" charset="-78"/>
                <a:cs typeface="Alexandria SemiBold" pitchFamily="2" charset="-78"/>
              </a:rPr>
              <a:t>مستهلكين</a:t>
            </a:r>
            <a:r>
              <a:rPr lang="ar-EG" dirty="0">
                <a:latin typeface="Alexandria SemiBold" pitchFamily="2" charset="-78"/>
                <a:cs typeface="Alexandria SemiBold" pitchFamily="2" charset="-78"/>
              </a:rPr>
              <a:t> المحتملين للمنتج الذي تم الترويج له .</a:t>
            </a:r>
            <a:r>
              <a:rPr lang="ar-SA" dirty="0">
                <a:latin typeface="Alexandria SemiBold" pitchFamily="2" charset="-78"/>
                <a:cs typeface="Alexandria SemiBold" pitchFamily="2" charset="-78"/>
              </a:rPr>
              <a:t> </a:t>
            </a:r>
          </a:p>
          <a:p>
            <a:pPr marL="508000" lvl="0" indent="-333375" algn="justLow" rtl="1">
              <a:lnSpc>
                <a:spcPct val="150000"/>
              </a:lnSpc>
              <a:spcAft>
                <a:spcPts val="800"/>
              </a:spcAft>
              <a:buFont typeface="+mj-lt"/>
              <a:buAutoNum type="arabicPeriod"/>
            </a:pPr>
            <a:r>
              <a:rPr lang="ar-EG" dirty="0">
                <a:latin typeface="Alexandria SemiBold" pitchFamily="2" charset="-78"/>
                <a:cs typeface="Alexandria SemiBold" pitchFamily="2" charset="-78"/>
              </a:rPr>
              <a:t>توفير كمية وافية من المعلومات عن المنتج، وذلك لعدم وجود محددات المساحة كما هو الحال في </a:t>
            </a:r>
            <a:r>
              <a:rPr lang="ar-SA" dirty="0">
                <a:latin typeface="Alexandria SemiBold" pitchFamily="2" charset="-78"/>
                <a:cs typeface="Alexandria SemiBold" pitchFamily="2" charset="-78"/>
              </a:rPr>
              <a:t>الصحف المطبوعة</a:t>
            </a:r>
            <a:r>
              <a:rPr lang="ar-EG" dirty="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239" y="2442187"/>
            <a:ext cx="2260145" cy="3923071"/>
          </a:xfrm>
          <a:prstGeom prst="rect">
            <a:avLst/>
          </a:prstGeom>
        </p:spPr>
      </p:pic>
    </p:spTree>
    <p:extLst>
      <p:ext uri="{BB962C8B-B14F-4D97-AF65-F5344CB8AC3E}">
        <p14:creationId xmlns:p14="http://schemas.microsoft.com/office/powerpoint/2010/main" val="39938269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029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59439" y="1959139"/>
            <a:ext cx="8587294" cy="4382482"/>
          </a:xfrm>
          <a:prstGeom prst="rect">
            <a:avLst/>
          </a:prstGeom>
          <a:noFill/>
        </p:spPr>
        <p:txBody>
          <a:bodyPr wrap="square" rtlCol="0">
            <a:spAutoFit/>
          </a:bodyPr>
          <a:lstStyle/>
          <a:p>
            <a:pPr marL="342900" lvl="0" indent="-342900" algn="r" rtl="1">
              <a:lnSpc>
                <a:spcPct val="115000"/>
              </a:lnSpc>
              <a:spcAft>
                <a:spcPts val="0"/>
              </a:spcAft>
              <a:buFont typeface="Wingdings" panose="05000000000000000000" pitchFamily="2" charset="2"/>
              <a:buChar char="q"/>
            </a:pPr>
            <a:r>
              <a:rPr lang="ar-EG" dirty="0">
                <a:solidFill>
                  <a:srgbClr val="C00000"/>
                </a:solidFill>
                <a:latin typeface="Alexandria SemiBold" pitchFamily="2" charset="-78"/>
                <a:cs typeface="Alexandria SemiBold" pitchFamily="2" charset="-78"/>
              </a:rPr>
              <a:t>مميزات </a:t>
            </a:r>
            <a:r>
              <a:rPr lang="ar-SA" dirty="0">
                <a:solidFill>
                  <a:srgbClr val="C00000"/>
                </a:solidFill>
                <a:latin typeface="Alexandria SemiBold" pitchFamily="2" charset="-78"/>
                <a:cs typeface="Alexandria SemiBold" pitchFamily="2" charset="-78"/>
              </a:rPr>
              <a:t>إعلانات البانر</a:t>
            </a:r>
            <a:r>
              <a:rPr lang="ar-EG" dirty="0">
                <a:solidFill>
                  <a:srgbClr val="C00000"/>
                </a:solidFill>
                <a:latin typeface="Alexandria SemiBold" pitchFamily="2" charset="-78"/>
                <a:cs typeface="Alexandria SemiBold" pitchFamily="2" charset="-78"/>
              </a:rPr>
              <a:t>:</a:t>
            </a:r>
            <a:endParaRPr lang="ar-SA" dirty="0">
              <a:solidFill>
                <a:srgbClr val="C00000"/>
              </a:solidFill>
              <a:latin typeface="Alexandria SemiBold" pitchFamily="2" charset="-78"/>
              <a:cs typeface="Alexandria SemiBold" pitchFamily="2" charset="-78"/>
            </a:endParaRPr>
          </a:p>
          <a:p>
            <a:pPr lvl="0" algn="r" rtl="1">
              <a:lnSpc>
                <a:spcPct val="115000"/>
              </a:lnSpc>
              <a:spcAft>
                <a:spcPts val="0"/>
              </a:spcAft>
            </a:pPr>
            <a:endParaRPr lang="ar-SA" sz="700" dirty="0">
              <a:latin typeface="Alexandria SemiBold" pitchFamily="2" charset="-78"/>
              <a:cs typeface="Alexandria SemiBold" pitchFamily="2" charset="-78"/>
            </a:endParaRPr>
          </a:p>
          <a:p>
            <a:pPr marL="342900" lvl="0" indent="-342900" algn="r" rtl="1">
              <a:lnSpc>
                <a:spcPct val="115000"/>
              </a:lnSpc>
              <a:spcAft>
                <a:spcPts val="0"/>
              </a:spcAft>
              <a:buFont typeface="+mj-lt"/>
              <a:buAutoNum type="arabicPeriod" startAt="7"/>
            </a:pPr>
            <a:r>
              <a:rPr lang="ar-EG" dirty="0">
                <a:latin typeface="Alexandria SemiBold" pitchFamily="2" charset="-78"/>
                <a:cs typeface="Alexandria SemiBold" pitchFamily="2" charset="-78"/>
              </a:rPr>
              <a:t>انخفاض تكاليف الإعلان قياساً بالوسائل الأخرى للإعلان.</a:t>
            </a:r>
            <a:endParaRPr lang="en-US" dirty="0">
              <a:latin typeface="Alexandria SemiBold" pitchFamily="2" charset="-78"/>
              <a:cs typeface="Alexandria SemiBold" pitchFamily="2" charset="-78"/>
            </a:endParaRPr>
          </a:p>
          <a:p>
            <a:pPr marL="342900" lvl="0" indent="-342900" algn="justLow" rtl="1">
              <a:lnSpc>
                <a:spcPct val="150000"/>
              </a:lnSpc>
              <a:spcAft>
                <a:spcPts val="800"/>
              </a:spcAft>
              <a:buFont typeface="+mj-lt"/>
              <a:buAutoNum type="arabicPeriod" startAt="7"/>
            </a:pPr>
            <a:r>
              <a:rPr lang="ar-EG" dirty="0">
                <a:latin typeface="Alexandria SemiBold" pitchFamily="2" charset="-78"/>
                <a:cs typeface="Alexandria SemiBold" pitchFamily="2" charset="-78"/>
              </a:rPr>
              <a:t>فورية نتائجها مقا</a:t>
            </a:r>
            <a:r>
              <a:rPr lang="ar-SA" dirty="0">
                <a:latin typeface="Alexandria SemiBold" pitchFamily="2" charset="-78"/>
                <a:cs typeface="Alexandria SemiBold" pitchFamily="2" charset="-78"/>
              </a:rPr>
              <a:t>رنة ببقية أنواع </a:t>
            </a:r>
            <a:r>
              <a:rPr lang="ar-EG" dirty="0">
                <a:latin typeface="Alexandria SemiBold" pitchFamily="2" charset="-78"/>
                <a:cs typeface="Alexandria SemiBold" pitchFamily="2" charset="-78"/>
              </a:rPr>
              <a:t>الإعلانات التي تنشر في الصحف</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فزائر الموقع يتصرف</a:t>
            </a:r>
            <a:r>
              <a:rPr lang="ar-SA" dirty="0">
                <a:latin typeface="Alexandria SemiBold" pitchFamily="2" charset="-78"/>
                <a:cs typeface="Alexandria SemiBold" pitchFamily="2" charset="-78"/>
              </a:rPr>
              <a:t> مع الإعلان</a:t>
            </a:r>
            <a:r>
              <a:rPr lang="ar-EG" dirty="0">
                <a:latin typeface="Alexandria SemiBold" pitchFamily="2" charset="-78"/>
                <a:cs typeface="Alexandria SemiBold" pitchFamily="2" charset="-78"/>
              </a:rPr>
              <a:t> إما بالتجاهل أو بالقراءة أو بالنقر، وفى الحالة الثالثة قد يكون قد قطع جزءا</a:t>
            </a:r>
            <a:r>
              <a:rPr lang="ar-SA" dirty="0">
                <a:latin typeface="Alexandria SemiBold" pitchFamily="2" charset="-78"/>
                <a:cs typeface="Alexandria SemiBold" pitchFamily="2" charset="-78"/>
              </a:rPr>
              <a:t>ً</a:t>
            </a:r>
            <a:r>
              <a:rPr lang="ar-EG" dirty="0">
                <a:latin typeface="Alexandria SemiBold" pitchFamily="2" charset="-78"/>
                <a:cs typeface="Alexandria SemiBold" pitchFamily="2" charset="-78"/>
              </a:rPr>
              <a:t> من الطريق تجاه التعرف أكثر على مادة الإعلان، وربما يشترى السلعة المعروضة فيه. </a:t>
            </a:r>
            <a:endParaRPr lang="ar-SA" dirty="0">
              <a:latin typeface="Alexandria SemiBold" pitchFamily="2" charset="-78"/>
              <a:cs typeface="Alexandria SemiBold" pitchFamily="2" charset="-78"/>
            </a:endParaRPr>
          </a:p>
          <a:p>
            <a:pPr marL="342900" lvl="0" indent="-342900" algn="justLow" rtl="1">
              <a:lnSpc>
                <a:spcPct val="150000"/>
              </a:lnSpc>
              <a:spcAft>
                <a:spcPts val="800"/>
              </a:spcAft>
              <a:buFont typeface="+mj-lt"/>
              <a:buAutoNum type="arabicPeriod" startAt="7"/>
            </a:pPr>
            <a:r>
              <a:rPr lang="ar-EG" dirty="0">
                <a:latin typeface="Alexandria SemiBold" pitchFamily="2" charset="-78"/>
                <a:cs typeface="Alexandria SemiBold" pitchFamily="2" charset="-78"/>
              </a:rPr>
              <a:t>قدرة </a:t>
            </a:r>
            <a:r>
              <a:rPr lang="ar-SA" dirty="0">
                <a:latin typeface="Alexandria SemiBold" pitchFamily="2" charset="-78"/>
                <a:cs typeface="Alexandria SemiBold" pitchFamily="2" charset="-78"/>
              </a:rPr>
              <a:t>إعلان البانر </a:t>
            </a:r>
            <a:r>
              <a:rPr lang="ar-EG" dirty="0">
                <a:latin typeface="Alexandria SemiBold" pitchFamily="2" charset="-78"/>
                <a:cs typeface="Alexandria SemiBold" pitchFamily="2" charset="-78"/>
              </a:rPr>
              <a:t>على تحقيق انتقال</a:t>
            </a:r>
            <a:r>
              <a:rPr lang="ar-SA" dirty="0">
                <a:latin typeface="Alexandria SemiBold" pitchFamily="2" charset="-78"/>
                <a:cs typeface="Alexandria SemiBold" pitchFamily="2" charset="-78"/>
              </a:rPr>
              <a:t> المستهلك</a:t>
            </a:r>
            <a:r>
              <a:rPr lang="ar-EG" dirty="0">
                <a:latin typeface="Alexandria SemiBold" pitchFamily="2" charset="-78"/>
                <a:cs typeface="Alexandria SemiBold" pitchFamily="2" charset="-78"/>
              </a:rPr>
              <a:t> من مرحلة التعرض للإعلان إلى مرحلة ال</a:t>
            </a:r>
            <a:r>
              <a:rPr lang="ar-SA" dirty="0">
                <a:latin typeface="Alexandria SemiBold" pitchFamily="2" charset="-78"/>
                <a:cs typeface="Alexandria SemiBold" pitchFamily="2" charset="-78"/>
              </a:rPr>
              <a:t>ا</a:t>
            </a:r>
            <a:r>
              <a:rPr lang="ar-EG" dirty="0">
                <a:latin typeface="Alexandria SemiBold" pitchFamily="2" charset="-78"/>
                <a:cs typeface="Alexandria SemiBold" pitchFamily="2" charset="-78"/>
              </a:rPr>
              <a:t>ق</a:t>
            </a:r>
            <a:r>
              <a:rPr lang="ar-SA" dirty="0">
                <a:latin typeface="Alexandria SemiBold" pitchFamily="2" charset="-78"/>
                <a:cs typeface="Alexandria SemiBold" pitchFamily="2" charset="-78"/>
              </a:rPr>
              <a:t>ت</a:t>
            </a:r>
            <a:r>
              <a:rPr lang="ar-EG" dirty="0">
                <a:latin typeface="Alexandria SemiBold" pitchFamily="2" charset="-78"/>
                <a:cs typeface="Alexandria SemiBold" pitchFamily="2" charset="-78"/>
              </a:rPr>
              <a:t>ناع بالشراء</a:t>
            </a:r>
            <a:r>
              <a:rPr lang="ar-SA" dirty="0">
                <a:latin typeface="Alexandria SemiBold" pitchFamily="2" charset="-78"/>
                <a:cs typeface="Alexandria SemiBold" pitchFamily="2" charset="-78"/>
              </a:rPr>
              <a:t>، بالإضافة إلى إ</a:t>
            </a:r>
            <a:r>
              <a:rPr lang="ar-EG" dirty="0">
                <a:latin typeface="Alexandria SemiBold" pitchFamily="2" charset="-78"/>
                <a:cs typeface="Alexandria SemiBold" pitchFamily="2" charset="-78"/>
              </a:rPr>
              <a:t>مكانية تحقيق الهدف التفاعلي من الإعلان، فقد يبدأ المستهلك في ذكر عنوان بريده الإلكتروني أو طلب بعض البيانات.</a:t>
            </a: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730677"/>
            <a:ext cx="2156905" cy="2681981"/>
          </a:xfrm>
          <a:prstGeom prst="rect">
            <a:avLst/>
          </a:prstGeom>
        </p:spPr>
      </p:pic>
    </p:spTree>
    <p:extLst>
      <p:ext uri="{BB962C8B-B14F-4D97-AF65-F5344CB8AC3E}">
        <p14:creationId xmlns:p14="http://schemas.microsoft.com/office/powerpoint/2010/main" val="19437462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1"/>
            <a:ext cx="9029887" cy="42494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60839" y="2056438"/>
            <a:ext cx="7070581" cy="3858749"/>
          </a:xfrm>
          <a:prstGeom prst="rect">
            <a:avLst/>
          </a:prstGeom>
          <a:noFill/>
        </p:spPr>
        <p:txBody>
          <a:bodyPr wrap="square" rtlCol="0">
            <a:spAutoFit/>
          </a:bodyPr>
          <a:lstStyle/>
          <a:p>
            <a:pPr marL="342900" lvl="0" indent="-342900" algn="r" rtl="1">
              <a:lnSpc>
                <a:spcPct val="115000"/>
              </a:lnSpc>
              <a:spcAft>
                <a:spcPts val="0"/>
              </a:spcAft>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عيوب</a:t>
            </a:r>
            <a:r>
              <a:rPr lang="ar-EG" dirty="0">
                <a:solidFill>
                  <a:srgbClr val="C00000"/>
                </a:solidFill>
                <a:latin typeface="Alexandria SemiBold" pitchFamily="2" charset="-78"/>
                <a:cs typeface="Alexandria SemiBold" pitchFamily="2" charset="-78"/>
              </a:rPr>
              <a:t> </a:t>
            </a:r>
            <a:r>
              <a:rPr lang="ar-SA" dirty="0">
                <a:solidFill>
                  <a:srgbClr val="C00000"/>
                </a:solidFill>
                <a:latin typeface="Alexandria SemiBold" pitchFamily="2" charset="-78"/>
                <a:cs typeface="Alexandria SemiBold" pitchFamily="2" charset="-78"/>
              </a:rPr>
              <a:t>إعلانات البانر</a:t>
            </a:r>
            <a:r>
              <a:rPr lang="ar-EG" dirty="0">
                <a:solidFill>
                  <a:srgbClr val="C00000"/>
                </a:solidFill>
                <a:latin typeface="Alexandria SemiBold" pitchFamily="2" charset="-78"/>
                <a:cs typeface="Alexandria SemiBold" pitchFamily="2" charset="-78"/>
              </a:rPr>
              <a:t>:</a:t>
            </a:r>
            <a:endParaRPr lang="ar-SA" dirty="0">
              <a:solidFill>
                <a:srgbClr val="C00000"/>
              </a:solidFill>
              <a:latin typeface="Alexandria SemiBold" pitchFamily="2" charset="-78"/>
              <a:cs typeface="Alexandria SemiBold" pitchFamily="2" charset="-78"/>
            </a:endParaRPr>
          </a:p>
          <a:p>
            <a:pPr lvl="0" algn="r" rtl="1">
              <a:lnSpc>
                <a:spcPct val="115000"/>
              </a:lnSpc>
              <a:spcAft>
                <a:spcPts val="0"/>
              </a:spcAft>
            </a:pPr>
            <a:endParaRPr lang="ar-SA" sz="7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التوازن</a:t>
            </a:r>
            <a:r>
              <a:rPr lang="en-US" dirty="0">
                <a:solidFill>
                  <a:srgbClr val="98481C"/>
                </a:solidFill>
                <a:latin typeface="Alexandria SemiBold" pitchFamily="2" charset="-78"/>
                <a:cs typeface="Alexandria SemiBold" pitchFamily="2" charset="-78"/>
              </a:rPr>
              <a:t>:Balance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يجب عدم الإفراط في استخدام الحركة، لأنه قد يؤدي إلى تشتت انتباه المستخدمين</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التحميل</a:t>
            </a:r>
            <a:r>
              <a:rPr lang="en-US" dirty="0">
                <a:solidFill>
                  <a:srgbClr val="98481C"/>
                </a:solidFill>
                <a:latin typeface="Alexandria SemiBold" pitchFamily="2" charset="-78"/>
                <a:cs typeface="Alexandria SemiBold" pitchFamily="2" charset="-78"/>
              </a:rPr>
              <a:t>:Download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يجب أن تكون الإعلانات المتحركة حجمها قليل؛ لضمان تحميلها بسرعة وعدم التأثير على تجربة المستخدم. لذا</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ينبغي أن لا تؤثر الإعلانات التفاعلية على سرعة تحميل الصفحة</a:t>
            </a:r>
            <a:r>
              <a:rPr lang="en-US"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سهولة الاستخدام</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يجب أن تكون واجهة المستخدم بسيطة وسهلة الاستخدام لتجنب تشتت الانتباه </a:t>
            </a:r>
            <a:r>
              <a:rPr lang="en-US" dirty="0">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4287" y="2647865"/>
            <a:ext cx="3785238" cy="2564952"/>
          </a:xfrm>
          <a:prstGeom prst="rect">
            <a:avLst/>
          </a:prstGeom>
        </p:spPr>
      </p:pic>
    </p:spTree>
    <p:extLst>
      <p:ext uri="{BB962C8B-B14F-4D97-AF65-F5344CB8AC3E}">
        <p14:creationId xmlns:p14="http://schemas.microsoft.com/office/powerpoint/2010/main" val="22903689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49678" y="1772622"/>
            <a:ext cx="8877604"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l="79717" t="28267" b="12688"/>
          <a:stretch/>
        </p:blipFill>
        <p:spPr>
          <a:xfrm>
            <a:off x="0" y="2074359"/>
            <a:ext cx="2949677" cy="478364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49678" y="1861110"/>
            <a:ext cx="8877603" cy="4247317"/>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a:solidFill>
                  <a:schemeClr val="accent1"/>
                </a:solidFill>
                <a:latin typeface="Alexandria SemiBold" pitchFamily="2" charset="-78"/>
                <a:cs typeface="Alexandria SemiBold" pitchFamily="2" charset="-78"/>
              </a:rPr>
              <a:t>المحتوى المدعوم </a:t>
            </a:r>
            <a:r>
              <a:rPr lang="en-US" dirty="0">
                <a:solidFill>
                  <a:schemeClr val="accent1"/>
                </a:solidFill>
                <a:latin typeface="Alexandria SemiBold" pitchFamily="2" charset="-78"/>
                <a:cs typeface="Alexandria SemiBold" pitchFamily="2" charset="-78"/>
              </a:rPr>
              <a:t>Sp</a:t>
            </a:r>
            <a:r>
              <a:rPr lang="en-US" b="1" dirty="0">
                <a:solidFill>
                  <a:schemeClr val="accent1"/>
                </a:solidFill>
                <a:latin typeface="Alexandria SemiBold" pitchFamily="2" charset="-78"/>
                <a:ea typeface="Calibri" panose="020F0502020204030204" pitchFamily="34" charset="0"/>
                <a:cs typeface="Alexandria SemiBold" pitchFamily="2" charset="-78"/>
              </a:rPr>
              <a:t>onsorship Content</a:t>
            </a:r>
            <a:r>
              <a:rPr lang="ar-SA" dirty="0">
                <a:latin typeface="Alexandria SemiBold" pitchFamily="2" charset="-78"/>
                <a:cs typeface="Alexandria SemiBold" pitchFamily="2" charset="-78"/>
              </a:rPr>
              <a:t>: ويطلق عليه </a:t>
            </a:r>
            <a:r>
              <a:rPr lang="ar-SA" u="sng" dirty="0">
                <a:latin typeface="Alexandria SemiBold" pitchFamily="2" charset="-78"/>
                <a:cs typeface="Alexandria SemiBold" pitchFamily="2" charset="-78"/>
              </a:rPr>
              <a:t>بالإعلانات التحريرية </a:t>
            </a:r>
            <a:r>
              <a:rPr lang="ar-SA" dirty="0">
                <a:latin typeface="Alexandria SemiBold" pitchFamily="2" charset="-78"/>
                <a:cs typeface="Alexandria SemiBold" pitchFamily="2" charset="-78"/>
              </a:rPr>
              <a:t>أو </a:t>
            </a:r>
            <a:r>
              <a:rPr lang="ar-SA" u="sng" dirty="0">
                <a:latin typeface="Alexandria SemiBold" pitchFamily="2" charset="-78"/>
                <a:cs typeface="Alexandria SemiBold" pitchFamily="2" charset="-78"/>
              </a:rPr>
              <a:t>إعلانات الرعاة </a:t>
            </a:r>
            <a:r>
              <a:rPr lang="ar-SA" dirty="0">
                <a:latin typeface="Alexandria SemiBold" pitchFamily="2" charset="-78"/>
                <a:cs typeface="Alexandria SemiBold" pitchFamily="2" charset="-78"/>
              </a:rPr>
              <a:t>. وهي نوع من الإعلانات التي تتبنى شكل المحتوى الذي تظهر فيه المادة التحريرية، مما يجعلها تبدو كجزء طبيعي من التجربة العامة للقراء في الصحيفة الإلكترونية . </a:t>
            </a:r>
          </a:p>
          <a:p>
            <a:pPr marL="457200" indent="-280988" algn="r" rtl="1">
              <a:lnSpc>
                <a:spcPct val="150000"/>
              </a:lnSpc>
              <a:buClr>
                <a:schemeClr val="accent1"/>
              </a:buClr>
              <a:buFont typeface="Wingdings" panose="05000000000000000000" pitchFamily="2" charset="2"/>
              <a:buChar char="q"/>
            </a:pPr>
            <a:r>
              <a:rPr lang="ar-SA" dirty="0">
                <a:latin typeface="Alexandria SemiBold" pitchFamily="2" charset="-78"/>
                <a:cs typeface="Alexandria SemiBold" pitchFamily="2" charset="-78"/>
              </a:rPr>
              <a:t> أي أنها هي إعلانات تتخذ شكل المحتوى التحريري كالأخبار أو المقالات أو التحقيقات أو الأحاديث الصحفية، في شكل نصوص وصور، أو مقطع فيديو، وتقدم محتوى ممول من قبل المُعلنين حول المنتج،</a:t>
            </a:r>
            <a:r>
              <a:rPr lang="ar-EG"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مع دمج اسم المعلن أو العلامة التجارية.</a:t>
            </a:r>
          </a:p>
          <a:p>
            <a:pPr marL="457200" indent="-280988" algn="r" rtl="1">
              <a:lnSpc>
                <a:spcPct val="150000"/>
              </a:lnSpc>
              <a:buClr>
                <a:schemeClr val="accent1"/>
              </a:buClr>
              <a:buFont typeface="Wingdings" panose="05000000000000000000" pitchFamily="2" charset="2"/>
              <a:buChar char="q"/>
            </a:pPr>
            <a:r>
              <a:rPr lang="ar-SA" dirty="0">
                <a:latin typeface="Alexandria SemiBold" pitchFamily="2" charset="-78"/>
                <a:cs typeface="Alexandria SemiBold" pitchFamily="2" charset="-78"/>
              </a:rPr>
              <a:t>تتسم إعلانات الرعاة بأن المستخدم لا يدرك لأول وهلة إنها إعلانات؛ نظراً لتنكرها في شكل محتوى تحريري؛ لذا يعتبر هذا النوع </a:t>
            </a:r>
            <a:r>
              <a:rPr lang="ar-SA" u="sng" dirty="0">
                <a:latin typeface="Alexandria SemiBold" pitchFamily="2" charset="-78"/>
                <a:cs typeface="Alexandria SemiBold" pitchFamily="2" charset="-78"/>
              </a:rPr>
              <a:t>إعلان غير مباشر </a:t>
            </a:r>
            <a:r>
              <a:rPr lang="ar-SA" dirty="0">
                <a:latin typeface="Alexandria SemiBold" pitchFamily="2" charset="-78"/>
                <a:cs typeface="Alexandria SemiBold" pitchFamily="2" charset="-78"/>
              </a:rPr>
              <a:t>للمنتج أو الخدمة.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244210" y="1247513"/>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424943068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38143" y="1861110"/>
            <a:ext cx="9624592"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68552" y="1949598"/>
            <a:ext cx="8890944"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وقد يقوم مجموعة من المُعلنين بتقديم دعماً مالياً لمحتوى أو حدث معين. وغالباً ما يظهر اسم العلامة التجارية للشركات بشكل بارز كراعٍ. </a:t>
            </a:r>
          </a:p>
          <a:p>
            <a:pPr marL="285750" indent="-285750" algn="r" rtl="1">
              <a:lnSpc>
                <a:spcPct val="150000"/>
              </a:lnSpc>
              <a:buFont typeface="Wingdings" panose="05000000000000000000" pitchFamily="2" charset="2"/>
              <a:buChar char="q"/>
            </a:pPr>
            <a:r>
              <a:rPr lang="ar-EG" u="sng" dirty="0">
                <a:latin typeface="Alexandria SemiBold" pitchFamily="2" charset="-78"/>
                <a:cs typeface="Alexandria SemiBold" pitchFamily="2" charset="-78"/>
              </a:rPr>
              <a:t>ليس بالضرورة </a:t>
            </a:r>
            <a:r>
              <a:rPr lang="ar-EG" dirty="0">
                <a:latin typeface="Alexandria SemiBold" pitchFamily="2" charset="-78"/>
                <a:cs typeface="Alexandria SemiBold" pitchFamily="2" charset="-78"/>
              </a:rPr>
              <a:t>أن يكون الهدف </a:t>
            </a:r>
            <a:r>
              <a:rPr lang="ar-SA" dirty="0">
                <a:latin typeface="Alexandria SemiBold" pitchFamily="2" charset="-78"/>
                <a:cs typeface="Alexandria SemiBold" pitchFamily="2" charset="-78"/>
              </a:rPr>
              <a:t>من إعلانات الرعاه </a:t>
            </a:r>
            <a:r>
              <a:rPr lang="ar-EG" dirty="0">
                <a:latin typeface="Alexandria SemiBold" pitchFamily="2" charset="-78"/>
                <a:cs typeface="Alexandria SemiBold" pitchFamily="2" charset="-78"/>
              </a:rPr>
              <a:t>هو الترويج لمنتج معين أو خدمة محددة. بل يكون هدف</a:t>
            </a:r>
            <a:r>
              <a:rPr lang="ar-SA" dirty="0">
                <a:latin typeface="Alexandria SemiBold" pitchFamily="2" charset="-78"/>
                <a:cs typeface="Alexandria SemiBold" pitchFamily="2" charset="-78"/>
              </a:rPr>
              <a:t>ها </a:t>
            </a:r>
            <a:r>
              <a:rPr lang="ar-EG" dirty="0">
                <a:latin typeface="Alexandria SemiBold" pitchFamily="2" charset="-78"/>
                <a:cs typeface="Alexandria SemiBold" pitchFamily="2" charset="-78"/>
              </a:rPr>
              <a:t>هو تعزيز الاتجاه الإيجابي نحو المؤسسة الراعية </a:t>
            </a:r>
            <a:r>
              <a:rPr lang="ar-SA" dirty="0">
                <a:latin typeface="Alexandria SemiBold" pitchFamily="2" charset="-78"/>
                <a:cs typeface="Alexandria SemiBold" pitchFamily="2" charset="-78"/>
              </a:rPr>
              <a:t>تجاه المجتمع </a:t>
            </a:r>
            <a:r>
              <a:rPr lang="ar-EG" dirty="0">
                <a:latin typeface="Alexandria SemiBold" pitchFamily="2" charset="-78"/>
                <a:cs typeface="Alexandria SemiBold" pitchFamily="2" charset="-78"/>
              </a:rPr>
              <a:t>بدرجة أكبر من خلق حركة مرور إلى موقع الشركة الراعية.</a:t>
            </a:r>
            <a:r>
              <a:rPr lang="ar-SA" dirty="0">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q"/>
            </a:pPr>
            <a:r>
              <a:rPr lang="ar-SA" dirty="0">
                <a:latin typeface="Alexandria SemiBold" pitchFamily="2" charset="-78"/>
                <a:cs typeface="Alexandria SemiBold" pitchFamily="2" charset="-78"/>
              </a:rPr>
              <a:t>فتقوم بعض الشركات برعاية بعض الأحداث المُهمة، حيث يتم التركيز على المحتوى لتقديم قيمة مُضافة للجمهور، مع ذكر الراعي كإشارة ثانوية، </a:t>
            </a:r>
            <a:r>
              <a:rPr lang="ar-SA" dirty="0">
                <a:solidFill>
                  <a:schemeClr val="accent1"/>
                </a:solidFill>
                <a:latin typeface="Alexandria SemiBold" pitchFamily="2" charset="-78"/>
                <a:cs typeface="Alexandria SemiBold" pitchFamily="2" charset="-78"/>
              </a:rPr>
              <a:t>مثال على ذلك: </a:t>
            </a:r>
            <a:r>
              <a:rPr lang="ar-SA" dirty="0">
                <a:latin typeface="Alexandria SemiBold" pitchFamily="2" charset="-78"/>
                <a:cs typeface="Alexandria SemiBold" pitchFamily="2" charset="-78"/>
              </a:rPr>
              <a:t>إعلانات رعاية بطولات كرة القدم أو كأس العالم أو رعاة المُسنين مثل إعلان شركة كادبوري عبارة عن تقرير عن معاناة المُسنين في بريطانيا. أو نشر " مقال تعليمي" عن التعليم عن بُعد مع ذكر اسم مؤسسة تعليمية راعية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l="4717" r="59959" b="2365"/>
          <a:stretch/>
        </p:blipFill>
        <p:spPr>
          <a:xfrm>
            <a:off x="-44108" y="3673140"/>
            <a:ext cx="2583165" cy="3321607"/>
          </a:xfrm>
          <a:prstGeom prst="rect">
            <a:avLst/>
          </a:prstGeom>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107" y="2177318"/>
            <a:ext cx="2583165" cy="1495822"/>
          </a:xfrm>
          <a:prstGeom prst="rect">
            <a:avLst/>
          </a:prstGeom>
        </p:spPr>
      </p:pic>
    </p:spTree>
    <p:extLst>
      <p:ext uri="{BB962C8B-B14F-4D97-AF65-F5344CB8AC3E}">
        <p14:creationId xmlns:p14="http://schemas.microsoft.com/office/powerpoint/2010/main" val="32345013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5">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19084" y="1861110"/>
            <a:ext cx="91418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Age UK National &amp; Cadbury's 2020 Donate your words campaign (1)">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1673792" y="2291677"/>
            <a:ext cx="7637417" cy="325915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64625" y="2291677"/>
            <a:ext cx="1438156" cy="3416320"/>
          </a:xfrm>
          <a:prstGeom prst="rect">
            <a:avLst/>
          </a:prstGeom>
          <a:noFill/>
        </p:spPr>
        <p:txBody>
          <a:bodyPr wrap="square" rtlCol="0">
            <a:spAutoFit/>
          </a:bodyPr>
          <a:lstStyle/>
          <a:p>
            <a:pPr algn="ctr" rtl="1">
              <a:lnSpc>
                <a:spcPct val="150000"/>
              </a:lnSpc>
            </a:pPr>
            <a:r>
              <a:rPr lang="ar-SA" dirty="0">
                <a:solidFill>
                  <a:schemeClr val="accent1">
                    <a:lumMod val="50000"/>
                  </a:schemeClr>
                </a:solidFill>
                <a:latin typeface="Alexandria SemiBold" pitchFamily="2" charset="-78"/>
                <a:cs typeface="Alexandria SemiBold" pitchFamily="2" charset="-78"/>
              </a:rPr>
              <a:t>إعلان </a:t>
            </a:r>
          </a:p>
          <a:p>
            <a:pPr algn="ctr" rtl="1">
              <a:lnSpc>
                <a:spcPct val="150000"/>
              </a:lnSpc>
            </a:pPr>
            <a:r>
              <a:rPr lang="ar-SA" dirty="0">
                <a:solidFill>
                  <a:schemeClr val="accent1">
                    <a:lumMod val="50000"/>
                  </a:schemeClr>
                </a:solidFill>
                <a:latin typeface="Alexandria SemiBold" pitchFamily="2" charset="-78"/>
                <a:cs typeface="Alexandria SemiBold" pitchFamily="2" charset="-78"/>
              </a:rPr>
              <a:t>"فيديو"</a:t>
            </a:r>
          </a:p>
          <a:p>
            <a:pPr algn="ctr" rtl="1">
              <a:lnSpc>
                <a:spcPct val="150000"/>
              </a:lnSpc>
            </a:pPr>
            <a:r>
              <a:rPr lang="ar-SA" dirty="0">
                <a:solidFill>
                  <a:schemeClr val="accent1">
                    <a:lumMod val="50000"/>
                  </a:schemeClr>
                </a:solidFill>
                <a:latin typeface="Alexandria SemiBold" pitchFamily="2" charset="-78"/>
                <a:cs typeface="Alexandria SemiBold" pitchFamily="2" charset="-78"/>
              </a:rPr>
              <a:t>شركة كادبوري لدعم ورعاية المُسنين في </a:t>
            </a:r>
          </a:p>
          <a:p>
            <a:pPr algn="ctr" rtl="1">
              <a:lnSpc>
                <a:spcPct val="150000"/>
              </a:lnSpc>
            </a:pPr>
            <a:r>
              <a:rPr lang="ar-SA" dirty="0">
                <a:solidFill>
                  <a:schemeClr val="accent1">
                    <a:lumMod val="50000"/>
                  </a:schemeClr>
                </a:solidFill>
                <a:latin typeface="Alexandria SemiBold" pitchFamily="2" charset="-78"/>
                <a:cs typeface="Alexandria SemiBold" pitchFamily="2" charset="-78"/>
              </a:rPr>
              <a:t>بريطانيا</a:t>
            </a:r>
            <a:endParaRPr lang="en-US" dirty="0">
              <a:solidFill>
                <a:schemeClr val="accent1">
                  <a:lumMod val="50000"/>
                </a:schemeClr>
              </a:solidFill>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mc:AlternateContent xmlns:mc="http://schemas.openxmlformats.org/markup-compatibility/2006" xmlns:p14="http://schemas.microsoft.com/office/powerpoint/2010/main">
        <mc:Choice Requires="p14">
          <p:contentPart p14:bwMode="auto" r:id="rId8">
            <p14:nvContentPartPr>
              <p14:cNvPr id="2" name="Ink 1"/>
              <p14:cNvContentPartPr/>
              <p14:nvPr/>
            </p14:nvContentPartPr>
            <p14:xfrm>
              <a:off x="5431680" y="3955680"/>
              <a:ext cx="360" cy="360"/>
            </p14:xfrm>
          </p:contentPart>
        </mc:Choice>
        <mc:Fallback xmlns="">
          <p:pic>
            <p:nvPicPr>
              <p:cNvPr id="2" name="Ink 1"/>
              <p:cNvPicPr/>
              <p:nvPr/>
            </p:nvPicPr>
            <p:blipFill>
              <a:blip r:embed="rId9"/>
              <a:stretch>
                <a:fillRect/>
              </a:stretch>
            </p:blipFill>
            <p:spPr>
              <a:xfrm>
                <a:off x="5422320" y="3946320"/>
                <a:ext cx="19080" cy="19080"/>
              </a:xfrm>
              <a:prstGeom prst="rect">
                <a:avLst/>
              </a:prstGeom>
            </p:spPr>
          </p:pic>
        </mc:Fallback>
      </mc:AlternateContent>
    </p:spTree>
    <p:extLst>
      <p:ext uri="{BB962C8B-B14F-4D97-AF65-F5344CB8AC3E}">
        <p14:creationId xmlns:p14="http://schemas.microsoft.com/office/powerpoint/2010/main" val="1361455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12"/>
                                        </p:tgtEl>
                                      </p:cBhvr>
                                    </p:cmd>
                                  </p:childTnLst>
                                </p:cTn>
                              </p:par>
                            </p:childTnLst>
                          </p:cTn>
                        </p:par>
                      </p:childTnLst>
                    </p:cTn>
                  </p:par>
                </p:childTnLst>
              </p:cTn>
              <p:nextCondLst>
                <p:cond evt="onClick" delay="0">
                  <p:tgtEl>
                    <p:spTgt spid="12"/>
                  </p:tgtEl>
                </p:cond>
              </p:nextCondLst>
            </p:seq>
            <p:video>
              <p:cMediaNode vol="6061">
                <p:cTn id="7" fill="hold" display="0">
                  <p:stCondLst>
                    <p:cond delay="indefinite"/>
                  </p:stCondLst>
                </p:cTn>
                <p:tgtEl>
                  <p:spTgt spid="12"/>
                </p:tgtEl>
              </p:cMediaNode>
            </p:vide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45689" y="1861110"/>
            <a:ext cx="11017045"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45689" y="1945009"/>
            <a:ext cx="10884310"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سمات المحتوى المدعوم:</a:t>
            </a:r>
            <a:endParaRPr lang="en-US" dirty="0">
              <a:solidFill>
                <a:srgbClr val="C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التكامل</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التناغم بين التصميم والمحتوى، مما يُعزز من مصداقيتها</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المحتوى القيم</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غالباً ما تقدم الإعلانات معلومات قيمة ومفيدة، وليس مجرد رسالة تسويقية</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علامة التمييز</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عادةً ما تحتوي على عبارة تشير إلى أنها محتوى مدفوع أو إعلانات، مثل "برعاية" أو "محتوى مدفوع" .</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بناء الثقة</a:t>
            </a:r>
            <a:r>
              <a:rPr lang="en-US"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تعزز الثقة بين العلامة التجارية والجمهور عندما يتم تقديمها بطريقة طبيعية</a:t>
            </a:r>
            <a:r>
              <a:rPr lang="en-US"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342900" indent="-34290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عيوب المحتوى المدعوم:</a:t>
            </a:r>
            <a:endParaRPr lang="en-US" dirty="0">
              <a:solidFill>
                <a:srgbClr val="C00000"/>
              </a:solidFill>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الشفافية</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من المهم أن تكون الإعلانات واضحة بأنها محتوى مدفوع وذلك بوجود اسم المُعلن أو العلامة التجارية؛ لتجنب خداع المستخدم</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التوافق مع القوانين</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يجب الإلتزام بالقوانين المتعلقة بنشر الإعلانات والمحتوى المدفوع</a:t>
            </a:r>
            <a:r>
              <a:rPr lang="en-US" dirty="0">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40499478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9963" y="1861110"/>
            <a:ext cx="832806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73778" y="9193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05588" y="963746"/>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592892" y="120641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63324" y="1936711"/>
            <a:ext cx="8349989" cy="4200509"/>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a:solidFill>
                  <a:schemeClr val="accent1"/>
                </a:solidFill>
                <a:latin typeface="Alexandria SemiBold" pitchFamily="2" charset="-78"/>
                <a:cs typeface="Alexandria SemiBold" pitchFamily="2" charset="-78"/>
              </a:rPr>
              <a:t>الإعلانات القافزة </a:t>
            </a:r>
            <a:r>
              <a:rPr lang="en-US" dirty="0">
                <a:solidFill>
                  <a:schemeClr val="accent1"/>
                </a:solidFill>
                <a:latin typeface="Alexandria SemiBold" pitchFamily="2" charset="-78"/>
                <a:cs typeface="Alexandria SemiBold" pitchFamily="2" charset="-78"/>
              </a:rPr>
              <a:t>Pop-up</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نوافذ إعلانية تظهر فجأة في صفحة الويب الحالية، وعادةً ما تكون على شكل نافذة جديدة أو كطبقة، وتتطلب تفاعل المُستخدم معها قبل الوصول إلى المحتوى المرغوب .</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سمات الإعلانات القافزة:</a:t>
            </a:r>
          </a:p>
          <a:p>
            <a:pPr marL="623888" lvl="0" indent="-333375" algn="r" rtl="1">
              <a:lnSpc>
                <a:spcPct val="150000"/>
              </a:lnSpc>
              <a:buFont typeface="+mj-lt"/>
              <a:buAutoNum type="arabicPeriod"/>
              <a:tabLst>
                <a:tab pos="682625" algn="l"/>
              </a:tabLst>
            </a:pPr>
            <a:r>
              <a:rPr lang="ar-SA" dirty="0">
                <a:solidFill>
                  <a:srgbClr val="98481C"/>
                </a:solidFill>
                <a:latin typeface="Alexandria SemiBold" pitchFamily="2" charset="-78"/>
                <a:cs typeface="Alexandria SemiBold" pitchFamily="2" charset="-78"/>
              </a:rPr>
              <a:t>الظهور المفاجئ</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أو بعد فترة زمنية معينة من التفاعل مع المتظهر فجأة عند زيارة المستخدم لموقع الصحيفة وقع، وتكون أصغر حجماً من الصفحة الحالية .</a:t>
            </a:r>
            <a:endParaRPr lang="en-US" dirty="0">
              <a:latin typeface="Alexandria SemiBold" pitchFamily="2" charset="-78"/>
              <a:cs typeface="Alexandria SemiBold" pitchFamily="2" charset="-78"/>
            </a:endParaRPr>
          </a:p>
          <a:p>
            <a:pPr marL="623888" indent="-333375" algn="r" rtl="1">
              <a:lnSpc>
                <a:spcPct val="150000"/>
              </a:lnSpc>
              <a:buFont typeface="+mj-lt"/>
              <a:buAutoNum type="arabicPeriod"/>
              <a:tabLst>
                <a:tab pos="682625" algn="l"/>
              </a:tabLst>
            </a:pPr>
            <a:r>
              <a:rPr lang="ar-SA" dirty="0">
                <a:solidFill>
                  <a:srgbClr val="98481C"/>
                </a:solidFill>
                <a:latin typeface="Alexandria SemiBold" pitchFamily="2" charset="-78"/>
                <a:cs typeface="Alexandria SemiBold" pitchFamily="2" charset="-78"/>
              </a:rPr>
              <a:t>التفاعل المطلوب</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قد تتطلب من المستخدم إغلاق النافذة إذا لم يكن مهتماً أو اتخاذ إجراء معين (مثل التسجيل أو النقر على رابط)</a:t>
            </a:r>
            <a:r>
              <a:rPr lang="en-US" dirty="0">
                <a:latin typeface="Alexandria SemiBold" pitchFamily="2" charset="-78"/>
                <a:cs typeface="Alexandria SemiBold" pitchFamily="2" charset="-78"/>
              </a:rPr>
              <a:t>.</a:t>
            </a:r>
            <a:r>
              <a:rPr lang="ar-SA" dirty="0"/>
              <a:t> </a:t>
            </a:r>
            <a:endParaRPr lang="en-US" dirty="0">
              <a:latin typeface="Alexandria SemiBold" pitchFamily="2" charset="-78"/>
              <a:cs typeface="Alexandria SemiBold" pitchFamily="2" charset="-78"/>
            </a:endParaRPr>
          </a:p>
          <a:p>
            <a:pPr marL="623888" lvl="0" indent="-333375" algn="r" rtl="1">
              <a:lnSpc>
                <a:spcPct val="150000"/>
              </a:lnSpc>
              <a:buFont typeface="+mj-lt"/>
              <a:buAutoNum type="arabicPeriod"/>
              <a:tabLst>
                <a:tab pos="682625" algn="l"/>
              </a:tabLst>
            </a:pPr>
            <a:r>
              <a:rPr lang="ar-SA" dirty="0">
                <a:solidFill>
                  <a:srgbClr val="98481C"/>
                </a:solidFill>
                <a:latin typeface="Alexandria SemiBold" pitchFamily="2" charset="-78"/>
                <a:cs typeface="Alexandria SemiBold" pitchFamily="2" charset="-78"/>
              </a:rPr>
              <a:t>التنوع</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يمكن أن تكون نصية أو تحتوي على صور أو فيديوهات</a:t>
            </a:r>
            <a:r>
              <a:rPr lang="en-US" dirty="0">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545668"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749" y="2353699"/>
            <a:ext cx="2625214" cy="3949577"/>
          </a:xfrm>
          <a:prstGeom prst="rect">
            <a:avLst/>
          </a:prstGeom>
        </p:spPr>
      </p:pic>
    </p:spTree>
    <p:extLst>
      <p:ext uri="{BB962C8B-B14F-4D97-AF65-F5344CB8AC3E}">
        <p14:creationId xmlns:p14="http://schemas.microsoft.com/office/powerpoint/2010/main" val="49170073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5428" y="1861110"/>
            <a:ext cx="11009319"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35429" y="1907135"/>
            <a:ext cx="11009318"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أشكال الإعلانات القافزة:</a:t>
            </a:r>
          </a:p>
          <a:p>
            <a:pPr marL="290513"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قافزة أعلى المحتوى </a:t>
            </a:r>
            <a:r>
              <a:rPr lang="en-US" dirty="0">
                <a:solidFill>
                  <a:srgbClr val="98481C"/>
                </a:solidFill>
                <a:latin typeface="Alexandria SemiBold" pitchFamily="2" charset="-78"/>
                <a:cs typeface="Alexandria SemiBold" pitchFamily="2" charset="-78"/>
              </a:rPr>
              <a:t>Pop-up</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إعلانات</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تظهر كنافذة جديدة فوق المحتوى الحالي أثناء تصفح موقع الصحيفة. وقد تظهر كنافذة بأحجام مختلفة على الواجهة الرئيسية لمواقع الصحيفة، مثل ملء الشاشة والشريط الجانبي واللافتة.</a:t>
            </a:r>
            <a:endParaRPr lang="en-US" dirty="0">
              <a:latin typeface="Alexandria SemiBold" pitchFamily="2" charset="-78"/>
              <a:cs typeface="Alexandria SemiBold" pitchFamily="2" charset="-78"/>
            </a:endParaRPr>
          </a:p>
          <a:p>
            <a:pPr marL="290513"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قافزة أسفل المحتوى </a:t>
            </a:r>
            <a:r>
              <a:rPr lang="en-US" dirty="0">
                <a:solidFill>
                  <a:srgbClr val="98481C"/>
                </a:solidFill>
                <a:latin typeface="Alexandria SemiBold" pitchFamily="2" charset="-78"/>
                <a:cs typeface="Alexandria SemiBold" pitchFamily="2" charset="-78"/>
              </a:rPr>
              <a:t>Pop-under</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هو إعلانات تظهر في نافذة جديدة أسفل النافذة النشطة للمستخدم، ولا تُعيق رؤية المستخدم لمحتوى الموقع .</a:t>
            </a:r>
          </a:p>
          <a:p>
            <a:pPr marL="290513"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الإعلانات المتراكبة </a:t>
            </a:r>
            <a:r>
              <a:rPr lang="en-US" dirty="0">
                <a:solidFill>
                  <a:srgbClr val="98481C"/>
                </a:solidFill>
                <a:latin typeface="Alexandria SemiBold" pitchFamily="2" charset="-78"/>
                <a:cs typeface="Alexandria SemiBold" pitchFamily="2" charset="-78"/>
              </a:rPr>
              <a:t>Overlay</a:t>
            </a:r>
            <a:r>
              <a:rPr lang="ar-SA" dirty="0">
                <a:latin typeface="Alexandria SemiBold" pitchFamily="2" charset="-78"/>
                <a:cs typeface="Alexandria SemiBold" pitchFamily="2" charset="-78"/>
              </a:rPr>
              <a:t>:ويطلق عليها الكتل الإعلانية التي</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تغطي جزءاً من الصفحة الحالية دون فتح نافذة جديدة</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هو إعلان صغير يشغل 20% من أسفل شاشة الفيديو دون إعاقة رؤية المستخدم للمحتوى. وقد يحتوي الإعلان على صور أو نص، ويمكن للمستخدم التفاعل معها أو إيقاف تشغيلها حسب الرغبة. وسيؤدي النقر فوق أحد هذه الإعلانات إلى نقل المستخدم إلى صفحة المُعلن.</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4651118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5429" y="1861111"/>
            <a:ext cx="10532601" cy="4229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32787" y="5576772"/>
            <a:ext cx="3340302" cy="46102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أشكال الإعلانات القافزة</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3629" t="14821" r="68306" b="53551"/>
          <a:stretch/>
        </p:blipFill>
        <p:spPr>
          <a:xfrm>
            <a:off x="3699285" y="2301891"/>
            <a:ext cx="3851585" cy="3073335"/>
          </a:xfrm>
          <a:prstGeom prst="rect">
            <a:avLst/>
          </a:prstGeom>
        </p:spPr>
      </p:pic>
      <p:pic>
        <p:nvPicPr>
          <p:cNvPr id="2" name="Picture 1"/>
          <p:cNvPicPr>
            <a:picLocks noChangeAspect="1"/>
          </p:cNvPicPr>
          <p:nvPr/>
        </p:nvPicPr>
        <p:blipFill rotWithShape="1">
          <a:blip r:embed="rId6">
            <a:extLst>
              <a:ext uri="{28A0092B-C50C-407E-A947-70E740481C1C}">
                <a14:useLocalDpi xmlns:a14="http://schemas.microsoft.com/office/drawing/2010/main" val="0"/>
              </a:ext>
            </a:extLst>
          </a:blip>
          <a:srcRect t="29535" b="9925"/>
          <a:stretch/>
        </p:blipFill>
        <p:spPr>
          <a:xfrm>
            <a:off x="7884340" y="2543719"/>
            <a:ext cx="2832442" cy="2614257"/>
          </a:xfrm>
          <a:prstGeom prst="rect">
            <a:avLst/>
          </a:prstGeom>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00280" y="2543719"/>
            <a:ext cx="2763478" cy="3019787"/>
          </a:xfrm>
          <a:prstGeom prst="rect">
            <a:avLst/>
          </a:prstGeom>
        </p:spPr>
      </p:pic>
      <p:sp>
        <p:nvSpPr>
          <p:cNvPr id="8" name="Rectangle 7"/>
          <p:cNvSpPr/>
          <p:nvPr/>
        </p:nvSpPr>
        <p:spPr>
          <a:xfrm>
            <a:off x="5234898" y="4586778"/>
            <a:ext cx="1492716" cy="369332"/>
          </a:xfrm>
          <a:prstGeom prst="rect">
            <a:avLst/>
          </a:prstGeom>
        </p:spPr>
        <p:txBody>
          <a:bodyPr wrap="none">
            <a:spAutoFit/>
          </a:bodyPr>
          <a:lstStyle/>
          <a:p>
            <a:r>
              <a:rPr lang="en-US" dirty="0">
                <a:solidFill>
                  <a:srgbClr val="98481C"/>
                </a:solidFill>
                <a:latin typeface="Alexandria SemiBold" pitchFamily="2" charset="-78"/>
                <a:cs typeface="Alexandria SemiBold" pitchFamily="2" charset="-78"/>
              </a:rPr>
              <a:t>Pop-under</a:t>
            </a:r>
            <a:r>
              <a:rPr lang="ar-SA" dirty="0">
                <a:solidFill>
                  <a:srgbClr val="98481C"/>
                </a:solidFill>
                <a:latin typeface="Alexandria SemiBold" pitchFamily="2" charset="-78"/>
                <a:cs typeface="Alexandria SemiBold" pitchFamily="2" charset="-78"/>
              </a:rPr>
              <a:t> </a:t>
            </a:r>
            <a:endParaRPr lang="ar-SA" dirty="0"/>
          </a:p>
        </p:txBody>
      </p:sp>
      <p:sp>
        <p:nvSpPr>
          <p:cNvPr id="12" name="Rectangle 11"/>
          <p:cNvSpPr/>
          <p:nvPr/>
        </p:nvSpPr>
        <p:spPr>
          <a:xfrm>
            <a:off x="7705289" y="5282629"/>
            <a:ext cx="3086102" cy="369332"/>
          </a:xfrm>
          <a:prstGeom prst="rect">
            <a:avLst/>
          </a:prstGeom>
        </p:spPr>
        <p:txBody>
          <a:bodyPr wrap="none">
            <a:spAutoFit/>
          </a:bodyPr>
          <a:lstStyle/>
          <a:p>
            <a:pPr algn="r" rtl="1"/>
            <a:r>
              <a:rPr lang="ar-SA" dirty="0">
                <a:solidFill>
                  <a:srgbClr val="98481C"/>
                </a:solidFill>
                <a:latin typeface="Alexandria SemiBold" pitchFamily="2" charset="-78"/>
                <a:cs typeface="Alexandria SemiBold" pitchFamily="2" charset="-78"/>
              </a:rPr>
              <a:t>الإعلانات المتراكبة </a:t>
            </a:r>
            <a:r>
              <a:rPr lang="en-US" dirty="0">
                <a:solidFill>
                  <a:srgbClr val="98481C"/>
                </a:solidFill>
                <a:latin typeface="Alexandria SemiBold" pitchFamily="2" charset="-78"/>
                <a:cs typeface="Alexandria SemiBold" pitchFamily="2" charset="-78"/>
              </a:rPr>
              <a:t>Overlay</a:t>
            </a:r>
            <a:endParaRPr lang="ar-SA" dirty="0"/>
          </a:p>
        </p:txBody>
      </p:sp>
      <p:sp>
        <p:nvSpPr>
          <p:cNvPr id="13" name="Rectangle 12"/>
          <p:cNvSpPr/>
          <p:nvPr/>
        </p:nvSpPr>
        <p:spPr>
          <a:xfrm>
            <a:off x="1190678" y="5576772"/>
            <a:ext cx="1040670" cy="369332"/>
          </a:xfrm>
          <a:prstGeom prst="rect">
            <a:avLst/>
          </a:prstGeom>
        </p:spPr>
        <p:txBody>
          <a:bodyPr wrap="none">
            <a:spAutoFit/>
          </a:bodyPr>
          <a:lstStyle/>
          <a:p>
            <a:r>
              <a:rPr lang="en-US" dirty="0">
                <a:solidFill>
                  <a:srgbClr val="98481C"/>
                </a:solidFill>
                <a:latin typeface="Alexandria SemiBold" pitchFamily="2" charset="-78"/>
                <a:cs typeface="Alexandria SemiBold" pitchFamily="2" charset="-78"/>
              </a:rPr>
              <a:t>Pop-up</a:t>
            </a:r>
            <a:endParaRPr lang="ar-SA" dirty="0"/>
          </a:p>
        </p:txBody>
      </p:sp>
    </p:spTree>
    <p:extLst>
      <p:ext uri="{BB962C8B-B14F-4D97-AF65-F5344CB8AC3E}">
        <p14:creationId xmlns:p14="http://schemas.microsoft.com/office/powerpoint/2010/main" val="4278215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90678" y="1861110"/>
            <a:ext cx="9777352"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90679" y="1938198"/>
            <a:ext cx="9640742"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مزايا الإعلانات القافزة:</a:t>
            </a:r>
          </a:p>
          <a:p>
            <a:pPr marL="623888"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زيادة الظهور</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تجذب انتباه المستخدمين بشكل فعال وفورى؛ مما يزيد من تفاعلهم</a:t>
            </a:r>
            <a:r>
              <a:rPr lang="en-US" dirty="0">
                <a:latin typeface="Alexandria SemiBold" pitchFamily="2" charset="-78"/>
                <a:cs typeface="Alexandria SemiBold" pitchFamily="2" charset="-78"/>
              </a:rPr>
              <a:t>.</a:t>
            </a:r>
          </a:p>
          <a:p>
            <a:pPr marL="623888"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جمع البيانات</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تستخدم لجمع المعلومات من المستخدمين (مثل البريد الإلكتروني)، مما يساعد في بناء قائمة توزيع</a:t>
            </a:r>
            <a:r>
              <a:rPr lang="en-US" dirty="0">
                <a:latin typeface="Alexandria SemiBold" pitchFamily="2" charset="-78"/>
                <a:cs typeface="Alexandria SemiBold" pitchFamily="2" charset="-78"/>
              </a:rPr>
              <a:t>.</a:t>
            </a:r>
          </a:p>
          <a:p>
            <a:pPr marL="623888"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تستخدم لتحفيز العروض</a:t>
            </a:r>
            <a:r>
              <a:rPr lang="en-US" dirty="0">
                <a:solidFill>
                  <a:srgbClr val="98481C"/>
                </a:solidFill>
                <a:latin typeface="Alexandria SemiBold" pitchFamily="2" charset="-78"/>
                <a:cs typeface="Alexandria SemiBold" pitchFamily="2" charset="-78"/>
              </a:rPr>
              <a:t>: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استخدامها للترويج لخصومات أو عروض خاصة</a:t>
            </a:r>
            <a:r>
              <a:rPr lang="en-US"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عيوب الإعلانات القافزة:</a:t>
            </a:r>
          </a:p>
          <a:p>
            <a:pPr marL="682625"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الإزعاج</a:t>
            </a:r>
            <a:r>
              <a:rPr lang="en-US" dirty="0">
                <a:solidFill>
                  <a:srgbClr val="98481C"/>
                </a:solidFill>
                <a:latin typeface="Alexandria SemiBold" pitchFamily="2" charset="-78"/>
                <a:cs typeface="Alexandria SemiBold" pitchFamily="2" charset="-78"/>
              </a:rPr>
              <a:t> </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تكون مزعجة للمستخدم، مما يؤدي إلى تجربة مستخدم غير مُرضية، وبالتالي لا تكون فعالة في تحويل الزوار إلى عملاء </a:t>
            </a:r>
            <a:r>
              <a:rPr lang="en-US" dirty="0">
                <a:latin typeface="Alexandria SemiBold" pitchFamily="2" charset="-78"/>
                <a:cs typeface="Alexandria SemiBold" pitchFamily="2" charset="-78"/>
              </a:rPr>
              <a:t>.</a:t>
            </a:r>
          </a:p>
          <a:p>
            <a:pPr marL="682625" lvl="0" indent="-27622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الكتل الإعلانية</a:t>
            </a:r>
            <a:r>
              <a:rPr lang="en-US"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كثير من مستخدمي الإنترنت يستخدمون أدوات حظر الإعلانات، مما يمنع ظهورها.</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a:blip r:embed="rId5"/>
          <a:stretch>
            <a:fillRect/>
          </a:stretch>
        </p:blipFill>
        <p:spPr>
          <a:xfrm>
            <a:off x="62765" y="3320559"/>
            <a:ext cx="1817597" cy="1482594"/>
          </a:xfrm>
          <a:prstGeom prst="rect">
            <a:avLst/>
          </a:prstGeom>
        </p:spPr>
      </p:pic>
      <p:pic>
        <p:nvPicPr>
          <p:cNvPr id="12" name="Picture 11"/>
          <p:cNvPicPr>
            <a:picLocks noChangeAspect="1"/>
          </p:cNvPicPr>
          <p:nvPr/>
        </p:nvPicPr>
        <p:blipFill rotWithShape="1">
          <a:blip r:embed="rId6">
            <a:extLst>
              <a:ext uri="{28A0092B-C50C-407E-A947-70E740481C1C}">
                <a14:useLocalDpi xmlns:a14="http://schemas.microsoft.com/office/drawing/2010/main" val="0"/>
              </a:ext>
            </a:extLst>
          </a:blip>
          <a:srcRect l="50081" t="13531" r="11331" b="44729"/>
          <a:stretch/>
        </p:blipFill>
        <p:spPr>
          <a:xfrm>
            <a:off x="-103239" y="5003454"/>
            <a:ext cx="1512518" cy="1689287"/>
          </a:xfrm>
          <a:prstGeom prst="rect">
            <a:avLst/>
          </a:prstGeom>
        </p:spPr>
      </p:pic>
    </p:spTree>
    <p:extLst>
      <p:ext uri="{BB962C8B-B14F-4D97-AF65-F5344CB8AC3E}">
        <p14:creationId xmlns:p14="http://schemas.microsoft.com/office/powerpoint/2010/main" val="34509796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44210" y="1905355"/>
            <a:ext cx="8811124" cy="4147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98602" y="89952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07718" y="1002328"/>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5022" y="120415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08671" y="2059650"/>
            <a:ext cx="7919884" cy="3831818"/>
          </a:xfrm>
          <a:prstGeom prst="rect">
            <a:avLst/>
          </a:prstGeom>
          <a:noFill/>
        </p:spPr>
        <p:txBody>
          <a:bodyPr wrap="square" rtlCol="0">
            <a:spAutoFit/>
          </a:bodyPr>
          <a:lstStyle/>
          <a:p>
            <a:pPr marL="342900" indent="-342900" algn="r" rtl="1">
              <a:lnSpc>
                <a:spcPct val="150000"/>
              </a:lnSpc>
              <a:buFont typeface="+mj-lt"/>
              <a:buAutoNum type="arabicPeriod" startAt="4"/>
            </a:pPr>
            <a:r>
              <a:rPr lang="ar-SA" dirty="0">
                <a:solidFill>
                  <a:schemeClr val="accent1"/>
                </a:solidFill>
                <a:latin typeface="Alexandria SemiBold" pitchFamily="2" charset="-78"/>
                <a:cs typeface="Alexandria SemiBold" pitchFamily="2" charset="-78"/>
              </a:rPr>
              <a:t>الإعلانات بين الصفحات </a:t>
            </a:r>
            <a:r>
              <a:rPr lang="en-US" dirty="0">
                <a:solidFill>
                  <a:schemeClr val="accent1"/>
                </a:solidFill>
                <a:latin typeface="Alexandria SemiBold" pitchFamily="2" charset="-78"/>
                <a:cs typeface="Alexandria SemiBold" pitchFamily="2" charset="-78"/>
              </a:rPr>
              <a:t>Interstitial Ads</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:هي إعلانات تظهر في شكل نافذة كاملة أو شاشة تُغطي المحتوى أثناء الانتقال بين الصفحات؛ مما يتطلب من المستخدم التفاعل معها قبل الانتقال إلى المحتوى التالي.</a:t>
            </a:r>
            <a:r>
              <a:rPr lang="ar-SA" dirty="0"/>
              <a:t> </a:t>
            </a:r>
          </a:p>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سمات الإعلانات بين الصفحات:</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الظهور :</a:t>
            </a:r>
            <a:r>
              <a:rPr lang="ar-SA" dirty="0">
                <a:latin typeface="Alexandria SemiBold" pitchFamily="2" charset="-78"/>
                <a:cs typeface="Alexandria SemiBold" pitchFamily="2" charset="-78"/>
              </a:rPr>
              <a:t> تظهر في نقاط محددة، مثل بين تحميل الصفحات أو عند الانتقال من محتوى إلى آخر، وتغطي الشاشة بالكامل</a:t>
            </a:r>
            <a:r>
              <a:rPr lang="en-US" dirty="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التفاعل المطلوب</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تتطلب من المستخدم التفاعل قبل الانتقال إلى المحتوى التالي، مثل النقر على زر لإغلاق الإعلان أو الانتقال إلى الرابط</a:t>
            </a:r>
            <a:r>
              <a:rPr lang="en-US"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t="2796" b="5376"/>
          <a:stretch/>
        </p:blipFill>
        <p:spPr>
          <a:xfrm>
            <a:off x="-137269" y="2101992"/>
            <a:ext cx="3300549" cy="4798350"/>
          </a:xfrm>
          <a:prstGeom prst="rect">
            <a:avLst/>
          </a:prstGeom>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1068840" y="2396520"/>
              <a:ext cx="722880" cy="14760"/>
            </p14:xfrm>
          </p:contentPart>
        </mc:Choice>
        <mc:Fallback xmlns="">
          <p:pic>
            <p:nvPicPr>
              <p:cNvPr id="3" name="Ink 2"/>
              <p:cNvPicPr/>
              <p:nvPr/>
            </p:nvPicPr>
            <p:blipFill>
              <a:blip r:embed="rId7"/>
              <a:stretch>
                <a:fillRect/>
              </a:stretch>
            </p:blipFill>
            <p:spPr>
              <a:xfrm>
                <a:off x="1059480" y="2387160"/>
                <a:ext cx="741600" cy="33480"/>
              </a:xfrm>
              <a:prstGeom prst="rect">
                <a:avLst/>
              </a:prstGeom>
            </p:spPr>
          </p:pic>
        </mc:Fallback>
      </mc:AlternateContent>
    </p:spTree>
    <p:extLst>
      <p:ext uri="{BB962C8B-B14F-4D97-AF65-F5344CB8AC3E}">
        <p14:creationId xmlns:p14="http://schemas.microsoft.com/office/powerpoint/2010/main" val="32122202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5943" y="1861110"/>
            <a:ext cx="9502087" cy="44315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65943" y="1907135"/>
            <a:ext cx="9348785"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solidFill>
                  <a:srgbClr val="C00000"/>
                </a:solidFill>
                <a:latin typeface="Alexandria SemiBold" pitchFamily="2" charset="-78"/>
                <a:cs typeface="Alexandria SemiBold" pitchFamily="2" charset="-78"/>
              </a:rPr>
              <a:t>مزايا الإعلانات بين الصفحات:</a:t>
            </a:r>
          </a:p>
          <a:p>
            <a:pPr marL="623888" lvl="0" indent="-33337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تستخدم لتعزيز الوعي بالعلامة التجارية؛ </a:t>
            </a:r>
            <a:r>
              <a:rPr lang="ar-SA" dirty="0">
                <a:latin typeface="Alexandria SemiBold" pitchFamily="2" charset="-78"/>
                <a:cs typeface="Alexandria SemiBold" pitchFamily="2" charset="-78"/>
              </a:rPr>
              <a:t>نظراً لأنها تغطي الشاشة بالكامل .</a:t>
            </a:r>
          </a:p>
          <a:p>
            <a:pPr marL="623888" lvl="0" indent="-33337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ارتفاع معدلات تحويل </a:t>
            </a:r>
            <a:r>
              <a:rPr lang="ar-SA" dirty="0">
                <a:latin typeface="Alexandria SemiBold" pitchFamily="2" charset="-78"/>
                <a:cs typeface="Alexandria SemiBold" pitchFamily="2" charset="-78"/>
              </a:rPr>
              <a:t>المستخدم إلى مستهلك فعلي؛ نظراً للتفاعل المطلوب</a:t>
            </a:r>
            <a:r>
              <a:rPr lang="en-US" dirty="0">
                <a:latin typeface="Alexandria SemiBold" pitchFamily="2" charset="-78"/>
                <a:cs typeface="Alexandria SemiBold" pitchFamily="2" charset="-78"/>
              </a:rPr>
              <a:t>.</a:t>
            </a:r>
          </a:p>
          <a:p>
            <a:pPr marL="623888" lvl="0" indent="-333375"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تقديم محتوى مخصص</a:t>
            </a:r>
            <a:r>
              <a:rPr lang="ar-SA" dirty="0">
                <a:latin typeface="Alexandria SemiBold" pitchFamily="2" charset="-78"/>
                <a:cs typeface="Alexandria SemiBold" pitchFamily="2" charset="-78"/>
              </a:rPr>
              <a:t> أو عروض خاصة للمستخدمين</a:t>
            </a:r>
            <a:r>
              <a:rPr lang="en-US" dirty="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q"/>
            </a:pPr>
            <a:r>
              <a:rPr lang="ar-SA" dirty="0">
                <a:solidFill>
                  <a:srgbClr val="A41025"/>
                </a:solidFill>
                <a:latin typeface="Alexandria SemiBold" pitchFamily="2" charset="-78"/>
                <a:cs typeface="Alexandria SemiBold" pitchFamily="2" charset="-78"/>
              </a:rPr>
              <a:t>عيوب الإعلانات بين الصفحات:</a:t>
            </a:r>
          </a:p>
          <a:p>
            <a:pPr marL="566738"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إزعاج المستخدم</a:t>
            </a:r>
            <a:r>
              <a:rPr lang="en-US"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يمكن أن تُعتبر مزعجة، مما قد يؤدي إلى تجربة مستخدم سلبية</a:t>
            </a:r>
            <a:r>
              <a:rPr lang="en-US" dirty="0">
                <a:latin typeface="Alexandria SemiBold" pitchFamily="2" charset="-78"/>
                <a:cs typeface="Alexandria SemiBold" pitchFamily="2" charset="-78"/>
              </a:rPr>
              <a:t>.</a:t>
            </a:r>
          </a:p>
          <a:p>
            <a:pPr marL="566738"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معدل تخطي عالي</a:t>
            </a:r>
            <a:r>
              <a:rPr lang="en-US" dirty="0">
                <a:solidFill>
                  <a:srgbClr val="98481C"/>
                </a:solidFill>
                <a:latin typeface="Alexandria SemiBold" pitchFamily="2" charset="-78"/>
                <a:cs typeface="Alexandria SemiBold" pitchFamily="2" charset="-78"/>
              </a:rPr>
              <a:t> </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قد يتخطى المستخدمون الإعلانات بسرعة، مما يؤثر على فعاليتها </a:t>
            </a:r>
            <a:endParaRPr lang="en-US" dirty="0">
              <a:latin typeface="Alexandria SemiBold" pitchFamily="2" charset="-78"/>
              <a:cs typeface="Alexandria SemiBold" pitchFamily="2" charset="-78"/>
            </a:endParaRPr>
          </a:p>
          <a:p>
            <a:pPr marL="566738"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استخدام أدوات حظر الإعلانات</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يستخدم كثير من المستخدمين أدوات حظر هذه الإعلانات، مما يمنع ظهورها</a:t>
            </a:r>
            <a:r>
              <a:rPr lang="en-US" dirty="0">
                <a:latin typeface="Alexandria SemiBold" pitchFamily="2" charset="-78"/>
                <a:cs typeface="Alexandria SemiBold" pitchFamily="2" charset="-78"/>
              </a:rPr>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6632118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99304" y="1861111"/>
            <a:ext cx="9424220" cy="42933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1033" y="1907135"/>
            <a:ext cx="9055510" cy="4247317"/>
          </a:xfrm>
          <a:prstGeom prst="rect">
            <a:avLst/>
          </a:prstGeom>
          <a:noFill/>
        </p:spPr>
        <p:txBody>
          <a:bodyPr wrap="square" rtlCol="0">
            <a:spAutoFit/>
          </a:bodyPr>
          <a:lstStyle/>
          <a:p>
            <a:pPr marL="342900" indent="-342900" algn="r" rtl="1">
              <a:lnSpc>
                <a:spcPct val="150000"/>
              </a:lnSpc>
              <a:buFont typeface="+mj-lt"/>
              <a:buAutoNum type="arabicPeriod" startAt="5"/>
            </a:pPr>
            <a:r>
              <a:rPr lang="ar-SA" dirty="0">
                <a:solidFill>
                  <a:schemeClr val="accent1"/>
                </a:solidFill>
                <a:latin typeface="Alexandria SemiBold" pitchFamily="2" charset="-78"/>
                <a:cs typeface="Alexandria SemiBold" pitchFamily="2" charset="-78"/>
              </a:rPr>
              <a:t>إعلانات الفيديو </a:t>
            </a:r>
            <a:r>
              <a:rPr lang="en-US" dirty="0">
                <a:solidFill>
                  <a:schemeClr val="accent1"/>
                </a:solidFill>
                <a:latin typeface="Alexandria SemiBold" pitchFamily="2" charset="-78"/>
                <a:cs typeface="Alexandria SemiBold" pitchFamily="2" charset="-78"/>
              </a:rPr>
              <a:t>Online Video Ads</a:t>
            </a:r>
            <a:r>
              <a:rPr lang="ar-SA" dirty="0">
                <a:latin typeface="Alexandria SemiBold" pitchFamily="2" charset="-78"/>
                <a:cs typeface="Alexandria SemiBold" pitchFamily="2" charset="-78"/>
              </a:rPr>
              <a:t>: هو مقاطع فيديو قصيرة تظهر قبل أو خلال المحتوى المرئي لترويج المنتجات أو الخدمات. وتُعتبر هذه الطريقة فعالة في جذب انتباه الجمهور وزيادة تفاعلهم مع الإعلان . </a:t>
            </a:r>
          </a:p>
          <a:p>
            <a:pPr marL="342900" indent="-342900" algn="r" rtl="1">
              <a:lnSpc>
                <a:spcPct val="150000"/>
              </a:lnSpc>
              <a:buFont typeface="Wingdings" panose="05000000000000000000" pitchFamily="2" charset="2"/>
              <a:buChar char="q"/>
            </a:pPr>
            <a:r>
              <a:rPr lang="ar-SA" dirty="0">
                <a:solidFill>
                  <a:srgbClr val="A41025"/>
                </a:solidFill>
                <a:latin typeface="Alexandria SemiBold" pitchFamily="2" charset="-78"/>
                <a:cs typeface="Alexandria SemiBold" pitchFamily="2" charset="-78"/>
              </a:rPr>
              <a:t>أنواع </a:t>
            </a:r>
            <a:r>
              <a:rPr lang="ar-EG" dirty="0">
                <a:solidFill>
                  <a:srgbClr val="A41025"/>
                </a:solidFill>
                <a:latin typeface="Alexandria SemiBold" pitchFamily="2" charset="-78"/>
                <a:cs typeface="Alexandria SemiBold" pitchFamily="2" charset="-78"/>
              </a:rPr>
              <a:t>إعلان الفيديو الرقمي</a:t>
            </a:r>
            <a:r>
              <a:rPr lang="fa-IR"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ما قبل التشغيل</a:t>
            </a:r>
            <a:r>
              <a:rPr lang="en-US" dirty="0">
                <a:solidFill>
                  <a:srgbClr val="98481C"/>
                </a:solidFill>
                <a:latin typeface="Alexandria SemiBold" pitchFamily="2" charset="-78"/>
                <a:cs typeface="Alexandria SemiBold" pitchFamily="2" charset="-78"/>
              </a:rPr>
              <a:t> :(Pre-Roll Ads) </a:t>
            </a:r>
            <a:r>
              <a:rPr lang="ar-SA" dirty="0">
                <a:latin typeface="Alexandria SemiBold" pitchFamily="2" charset="-78"/>
                <a:cs typeface="Alexandria SemiBold" pitchFamily="2" charset="-78"/>
              </a:rPr>
              <a:t>تُعرض قبل الفيديو الرئيسي. وقد تكون هذه الإعلانات قابلة للتخطي أو غير قابلة للتخطي</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أثناء التشغيل</a:t>
            </a:r>
            <a:r>
              <a:rPr lang="en-US" dirty="0">
                <a:solidFill>
                  <a:srgbClr val="98481C"/>
                </a:solidFill>
                <a:latin typeface="Alexandria SemiBold" pitchFamily="2" charset="-78"/>
                <a:cs typeface="Alexandria SemiBold" pitchFamily="2" charset="-78"/>
              </a:rPr>
              <a:t> :(Mid-Roll Ads) </a:t>
            </a:r>
            <a:r>
              <a:rPr lang="ar-SA" dirty="0">
                <a:latin typeface="Alexandria SemiBold" pitchFamily="2" charset="-78"/>
                <a:cs typeface="Alexandria SemiBold" pitchFamily="2" charset="-78"/>
              </a:rPr>
              <a:t>تُعرض خلال الفيديو، مما يشبه الإعلانات التلفزيونية التقليدية</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إعلانات ما بعد التشغيل</a:t>
            </a:r>
            <a:r>
              <a:rPr lang="en-US" dirty="0">
                <a:solidFill>
                  <a:srgbClr val="98481C"/>
                </a:solidFill>
                <a:latin typeface="Alexandria SemiBold" pitchFamily="2" charset="-78"/>
                <a:cs typeface="Alexandria SemiBold" pitchFamily="2" charset="-78"/>
              </a:rPr>
              <a:t> :(Post-Roll Ads)</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تُعرض بعد انتهاء الفيديو الرئيسي</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EG" dirty="0">
                <a:solidFill>
                  <a:srgbClr val="98481C"/>
                </a:solidFill>
                <a:latin typeface="Alexandria SemiBold" pitchFamily="2" charset="-78"/>
                <a:cs typeface="Alexandria SemiBold" pitchFamily="2" charset="-78"/>
              </a:rPr>
              <a:t>فيديو داخل </a:t>
            </a:r>
            <a:r>
              <a:rPr lang="ar-SA" dirty="0">
                <a:solidFill>
                  <a:srgbClr val="98481C"/>
                </a:solidFill>
                <a:latin typeface="Alexandria SemiBold" pitchFamily="2" charset="-78"/>
                <a:cs typeface="Alexandria SemiBold" pitchFamily="2" charset="-78"/>
              </a:rPr>
              <a:t>إعلانات البانر</a:t>
            </a:r>
            <a:r>
              <a:rPr lang="en-US" dirty="0">
                <a:solidFill>
                  <a:srgbClr val="98481C"/>
                </a:solidFill>
                <a:latin typeface="Alexandria SemiBold" pitchFamily="2" charset="-78"/>
                <a:cs typeface="Alexandria SemiBold" pitchFamily="2" charset="-78"/>
              </a:rPr>
              <a:t>:In-banner video </a:t>
            </a:r>
            <a:r>
              <a:rPr lang="ar-EG" dirty="0">
                <a:latin typeface="Alexandria SemiBold" pitchFamily="2" charset="-78"/>
                <a:cs typeface="Alexandria SemiBold" pitchFamily="2" charset="-78"/>
              </a:rPr>
              <a:t>ويتم تشغيله داخل الشريط الإعلاني </a:t>
            </a:r>
            <a:endParaRPr lang="en-US"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16220872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20960" y="2155119"/>
            <a:ext cx="7240526" cy="3729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31342" y="2291678"/>
            <a:ext cx="7299984" cy="3416320"/>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ar-SA" dirty="0">
                <a:solidFill>
                  <a:srgbClr val="A41025"/>
                </a:solidFill>
                <a:latin typeface="Alexandria SemiBold" pitchFamily="2" charset="-78"/>
                <a:cs typeface="Alexandria SemiBold" pitchFamily="2" charset="-78"/>
              </a:rPr>
              <a:t>مزايا </a:t>
            </a:r>
            <a:r>
              <a:rPr lang="ar-EG" dirty="0">
                <a:solidFill>
                  <a:srgbClr val="A41025"/>
                </a:solidFill>
                <a:latin typeface="Alexandria SemiBold" pitchFamily="2" charset="-78"/>
                <a:cs typeface="Alexandria SemiBold" pitchFamily="2" charset="-78"/>
              </a:rPr>
              <a:t>إعلان الفيديو الرقمي</a:t>
            </a:r>
            <a:r>
              <a:rPr lang="fa-IR" dirty="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زيادة التفاعل</a:t>
            </a:r>
            <a:r>
              <a:rPr lang="en-US" dirty="0">
                <a:solidFill>
                  <a:srgbClr val="98481C"/>
                </a:solidFill>
                <a:latin typeface="Alexandria SemiBold" pitchFamily="2" charset="-78"/>
                <a:cs typeface="Alexandria SemiBold" pitchFamily="2" charset="-78"/>
              </a:rPr>
              <a:t>: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إعلان الفيديو يجذب الانتباه أكبر من الإعلانات الثابتة، مما يؤدي إلى زيادة معدلات التفاعل </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سرد القصص</a:t>
            </a:r>
            <a:r>
              <a:rPr lang="en-US" dirty="0">
                <a:solidFill>
                  <a:srgbClr val="98481C"/>
                </a:solidFill>
                <a:latin typeface="Alexandria SemiBold" pitchFamily="2" charset="-78"/>
                <a:cs typeface="Alexandria SemiBold" pitchFamily="2" charset="-78"/>
              </a:rPr>
              <a:t>: </a:t>
            </a:r>
            <a:r>
              <a:rPr lang="ar-SA" dirty="0">
                <a:solidFill>
                  <a:srgbClr val="98481C"/>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يسمح إعلان الفيديو للعلامات التجارية بالتواصل العاطفي مع الجمهور وذلك بسرد قصص، ونقل المشاعر ؛ مما يعمل على تعزيز الوعي بالعلامة التجارية.</a:t>
            </a:r>
            <a:endParaRPr lang="en-US"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dirty="0">
                <a:solidFill>
                  <a:srgbClr val="98481C"/>
                </a:solidFill>
                <a:latin typeface="Alexandria SemiBold" pitchFamily="2" charset="-78"/>
                <a:cs typeface="Alexandria SemiBold" pitchFamily="2" charset="-78"/>
              </a:rPr>
              <a:t>قياس الأداء</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 يتم تقييم أداء </a:t>
            </a:r>
            <a:r>
              <a:rPr lang="ar-EG" dirty="0">
                <a:latin typeface="Alexandria SemiBold" pitchFamily="2" charset="-78"/>
                <a:cs typeface="Alexandria SemiBold" pitchFamily="2" charset="-78"/>
              </a:rPr>
              <a:t>إعلان الفيديو الرقمي</a:t>
            </a:r>
            <a:r>
              <a:rPr lang="ar-SA" dirty="0">
                <a:latin typeface="Alexandria SemiBold" pitchFamily="2" charset="-78"/>
                <a:cs typeface="Alexandria SemiBold" pitchFamily="2" charset="-78"/>
              </a:rPr>
              <a:t> من خلال قياس مثل المشاهدات، والنقرات </a:t>
            </a:r>
            <a:r>
              <a:rPr lang="en-US" dirty="0"/>
              <a:t>.</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383440" y="1314849"/>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82920" y="2348927"/>
            <a:ext cx="6209071" cy="3535680"/>
          </a:xfrm>
          <a:prstGeom prst="rect">
            <a:avLst/>
          </a:prstGeom>
        </p:spPr>
      </p:pic>
    </p:spTree>
    <p:extLst>
      <p:ext uri="{BB962C8B-B14F-4D97-AF65-F5344CB8AC3E}">
        <p14:creationId xmlns:p14="http://schemas.microsoft.com/office/powerpoint/2010/main" val="20223998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9957" y="1853871"/>
            <a:ext cx="9029887" cy="4375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76020" y="1917757"/>
            <a:ext cx="8659877" cy="4074192"/>
          </a:xfrm>
          <a:prstGeom prst="rect">
            <a:avLst/>
          </a:prstGeom>
          <a:noFill/>
        </p:spPr>
        <p:txBody>
          <a:bodyPr wrap="square" rtlCol="0">
            <a:spAutoFit/>
          </a:bodyPr>
          <a:lstStyle/>
          <a:p>
            <a:pPr marL="342900" indent="-342900" algn="r" rtl="1">
              <a:lnSpc>
                <a:spcPct val="150000"/>
              </a:lnSpc>
              <a:buFont typeface="+mj-lt"/>
              <a:buAutoNum type="arabicPeriod" startAt="6"/>
            </a:pPr>
            <a:r>
              <a:rPr lang="ar-SA" dirty="0">
                <a:solidFill>
                  <a:schemeClr val="accent1"/>
                </a:solidFill>
                <a:latin typeface="Alexandria SemiBold" pitchFamily="2" charset="-78"/>
                <a:cs typeface="Alexandria SemiBold" pitchFamily="2" charset="-78"/>
              </a:rPr>
              <a:t>إعلانات القوائم المدفوعة</a:t>
            </a:r>
            <a:r>
              <a:rPr lang="en-US" dirty="0">
                <a:solidFill>
                  <a:schemeClr val="accent1"/>
                </a:solidFill>
                <a:latin typeface="Alexandria SemiBold" pitchFamily="2" charset="-78"/>
                <a:cs typeface="Alexandria SemiBold" pitchFamily="2" charset="-78"/>
              </a:rPr>
              <a:t> (Paid Listings) </a:t>
            </a:r>
            <a:r>
              <a:rPr lang="ar-SA" dirty="0">
                <a:solidFill>
                  <a:schemeClr val="accent1"/>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 وتُعرف ب</a:t>
            </a:r>
            <a:r>
              <a:rPr lang="ar-EG" dirty="0">
                <a:latin typeface="Alexandria SemiBold" pitchFamily="2" charset="-78"/>
                <a:cs typeface="Alexandria SemiBold" pitchFamily="2" charset="-78"/>
              </a:rPr>
              <a:t>الإعلانات المبوبة ال</a:t>
            </a:r>
            <a:r>
              <a:rPr lang="ar-SA" dirty="0">
                <a:latin typeface="Alexandria SemiBold" pitchFamily="2" charset="-78"/>
                <a:cs typeface="Alexandria SemiBold" pitchFamily="2" charset="-78"/>
              </a:rPr>
              <a:t>إ</a:t>
            </a:r>
            <a:r>
              <a:rPr lang="ar-EG" dirty="0">
                <a:latin typeface="Alexandria SemiBold" pitchFamily="2" charset="-78"/>
                <a:cs typeface="Alexandria SemiBold" pitchFamily="2" charset="-78"/>
              </a:rPr>
              <a:t>لكترونية </a:t>
            </a:r>
            <a:r>
              <a:rPr lang="en-US" dirty="0">
                <a:latin typeface="Alexandria SemiBold" pitchFamily="2" charset="-78"/>
                <a:cs typeface="Alexandria SemiBold" pitchFamily="2" charset="-78"/>
              </a:rPr>
              <a:t>E-Classified</a:t>
            </a:r>
            <a:r>
              <a:rPr lang="ar-SA" dirty="0">
                <a:latin typeface="Alexandria SemiBold" pitchFamily="2" charset="-78"/>
                <a:cs typeface="Alexandria SemiBold" pitchFamily="2" charset="-78"/>
              </a:rPr>
              <a:t> ؛ هي إعلانات مدفوعة تُتيح للشركات أو الأفراد إدراج منتجاتهم أو خدماتهم في قوائم معينة أو صفحات الفئات في مواقع   الصحف؛ تهدف إلى زيادة رؤية المنتجات أو الخدمات من خلال الترويج المدفوع</a:t>
            </a:r>
            <a:r>
              <a:rPr lang="en-US" dirty="0">
                <a:latin typeface="Alexandria SemiBold" pitchFamily="2" charset="-78"/>
                <a:cs typeface="Alexandria SemiBold" pitchFamily="2" charset="-78"/>
              </a:rPr>
              <a:t>.</a:t>
            </a:r>
          </a:p>
          <a:p>
            <a:pPr algn="r" rtl="1">
              <a:lnSpc>
                <a:spcPct val="150000"/>
              </a:lnSpc>
            </a:pPr>
            <a:endParaRPr lang="en-US" sz="700"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وتشتمل على إعلانات الوظائف الخالية أو طلب العمل أو عقارات أو سيارات وغيرها . وتعتمد هذه الإعلانات على إيجاد </a:t>
            </a:r>
            <a:r>
              <a:rPr lang="ar-SA" dirty="0">
                <a:solidFill>
                  <a:srgbClr val="FF0000"/>
                </a:solidFill>
                <a:latin typeface="Alexandria SemiBold" pitchFamily="2" charset="-78"/>
                <a:cs typeface="Alexandria SemiBold" pitchFamily="2" charset="-78"/>
              </a:rPr>
              <a:t>علاقة مباشرة </a:t>
            </a:r>
            <a:r>
              <a:rPr lang="ar-SA" dirty="0">
                <a:latin typeface="Alexandria SemiBold" pitchFamily="2" charset="-78"/>
                <a:cs typeface="Alexandria SemiBold" pitchFamily="2" charset="-78"/>
              </a:rPr>
              <a:t>بين المُعلن والمستخدم ، وبدلاً من أن يبحث الإعلان على المستهلك ، كما يحدث في إعلانات البانر ، يقوم المُستهلك بالبحث عن هذا النوع من الإعلانات التي تم تبويبها وتجميعها في قوائم، كل قائمة لها عنوان مُحدد يُسهل عملية التعرف عليها. </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5"/>
          <a:stretch>
            <a:fillRect/>
          </a:stretch>
        </p:blipFill>
        <p:spPr>
          <a:xfrm>
            <a:off x="-2265594" y="2077593"/>
            <a:ext cx="4686634" cy="4349100"/>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2137636" y="1334517"/>
            <a:ext cx="7520981" cy="461024"/>
          </a:xfrm>
          <a:prstGeom prst="rect">
            <a:avLst/>
          </a:prstGeom>
          <a:no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أشكال الإعلان الصحفي   </a:t>
            </a:r>
            <a:r>
              <a:rPr lang="en-US" b="1" dirty="0">
                <a:solidFill>
                  <a:srgbClr val="C00000"/>
                </a:solidFill>
                <a:latin typeface="Alexandria Medium" pitchFamily="2" charset="-78"/>
                <a:cs typeface="Alexandria Medium" pitchFamily="2" charset="-78"/>
              </a:rPr>
              <a:t>The kinds of Digital Journalism Ad</a:t>
            </a:r>
            <a:r>
              <a:rPr lang="en-US" b="1" dirty="0">
                <a:solidFill>
                  <a:srgbClr val="C00000"/>
                </a:solidFill>
                <a:latin typeface="Alexandria Black" pitchFamily="2" charset="-78"/>
                <a:cs typeface="Alexandria Black" pitchFamily="2" charset="-78"/>
              </a:rPr>
              <a:t>.</a:t>
            </a:r>
            <a:endParaRPr lang="ar-SA" b="1" dirty="0">
              <a:solidFill>
                <a:srgbClr val="C00000"/>
              </a:solidFill>
              <a:latin typeface="Alexandria Black" pitchFamily="2" charset="-78"/>
              <a:cs typeface="Alexandria Black"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151425" y="5701095"/>
            <a:ext cx="2684206" cy="923330"/>
          </a:xfrm>
          <a:prstGeom prst="rect">
            <a:avLst/>
          </a:prstGeom>
          <a:solidFill>
            <a:schemeClr val="bg2">
              <a:lumMod val="9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a:solidFill>
                  <a:srgbClr val="C00000"/>
                </a:solidFill>
                <a:latin typeface="Alexandria Black" pitchFamily="2" charset="-78"/>
                <a:cs typeface="Alexandria Black" pitchFamily="2" charset="-78"/>
              </a:rPr>
              <a:t>الإعلانات المبوبة بموقع جريدة الرياض</a:t>
            </a:r>
          </a:p>
        </p:txBody>
      </p:sp>
    </p:spTree>
    <p:extLst>
      <p:ext uri="{BB962C8B-B14F-4D97-AF65-F5344CB8AC3E}">
        <p14:creationId xmlns:p14="http://schemas.microsoft.com/office/powerpoint/2010/main" val="75017337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a:extLst>
            <a:ext uri="{FF2B5EF4-FFF2-40B4-BE49-F238E27FC236}">
              <a16:creationId xmlns:a16="http://schemas.microsoft.com/office/drawing/2014/main" id="{CD96F672-CFD2-91FD-669A-F0A60126D8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6FCB5A2-7C4E-07DD-34B4-33E1C1B02B73}"/>
              </a:ext>
            </a:extLst>
          </p:cNvPr>
          <p:cNvSpPr/>
          <p:nvPr/>
        </p:nvSpPr>
        <p:spPr>
          <a:xfrm>
            <a:off x="488732" y="1751191"/>
            <a:ext cx="11193516" cy="4837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29E7D61-A38D-E432-5368-BAB0867B24CB}"/>
              </a:ext>
            </a:extLst>
          </p:cNvPr>
          <p:cNvSpPr/>
          <p:nvPr/>
        </p:nvSpPr>
        <p:spPr>
          <a:xfrm>
            <a:off x="971564" y="9891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D54508-2478-C5B4-53AB-90E1A1759E48}"/>
              </a:ext>
            </a:extLst>
          </p:cNvPr>
          <p:cNvSpPr txBox="1"/>
          <p:nvPr/>
        </p:nvSpPr>
        <p:spPr>
          <a:xfrm>
            <a:off x="1103374" y="1033517"/>
            <a:ext cx="1140836"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612C652-F72F-D84E-3029-505C5DE262DC}"/>
              </a:ext>
            </a:extLst>
          </p:cNvPr>
          <p:cNvSpPr txBox="1"/>
          <p:nvPr/>
        </p:nvSpPr>
        <p:spPr>
          <a:xfrm>
            <a:off x="1190678" y="127618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B6DE3D41-A346-3045-0CE2-F66D3CC6B3A9}"/>
              </a:ext>
            </a:extLst>
          </p:cNvPr>
          <p:cNvSpPr txBox="1"/>
          <p:nvPr/>
        </p:nvSpPr>
        <p:spPr>
          <a:xfrm>
            <a:off x="339515" y="1836462"/>
            <a:ext cx="11193516" cy="4667303"/>
          </a:xfrm>
          <a:prstGeom prst="rect">
            <a:avLst/>
          </a:prstGeom>
          <a:noFill/>
        </p:spPr>
        <p:txBody>
          <a:bodyPr wrap="square" rtlCol="0">
            <a:spAutoFit/>
          </a:bodyPr>
          <a:lstStyle/>
          <a:p>
            <a:pPr algn="r" rtl="1">
              <a:lnSpc>
                <a:spcPct val="150000"/>
              </a:lnSpc>
            </a:pPr>
            <a:r>
              <a:rPr lang="ar-EG" dirty="0">
                <a:latin typeface="Alexandria SemiBold" pitchFamily="2" charset="-78"/>
                <a:cs typeface="Alexandria SemiBold" pitchFamily="2" charset="-78"/>
              </a:rPr>
              <a:t>يوجد </a:t>
            </a:r>
            <a:r>
              <a:rPr lang="en-US" dirty="0" err="1">
                <a:latin typeface="Alexandria SemiBold" pitchFamily="2" charset="-78"/>
                <a:cs typeface="Alexandria SemiBold" pitchFamily="2" charset="-78"/>
              </a:rPr>
              <a:t>ثلاثة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معايير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أساسية</a:t>
            </a:r>
            <a:r>
              <a:rPr lang="ar-EG" dirty="0">
                <a:latin typeface="Alexandria SemiBold" pitchFamily="2" charset="-78"/>
                <a:cs typeface="Alexandria SemiBold" pitchFamily="2" charset="-78"/>
              </a:rPr>
              <a:t> لاختيار الشكل الإعلاني المناسب هي:</a:t>
            </a:r>
          </a:p>
          <a:p>
            <a:pPr marL="342900" indent="-342900" algn="r" rtl="1">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المعيار</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الأول</a:t>
            </a:r>
            <a:r>
              <a:rPr lang="en-US" dirty="0">
                <a:solidFill>
                  <a:srgbClr val="C00000"/>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الهدف</a:t>
            </a:r>
            <a:r>
              <a:rPr lang="en-US" dirty="0">
                <a:solidFill>
                  <a:schemeClr val="accent1">
                    <a:lumMod val="50000"/>
                  </a:schemeClr>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التسويقي</a:t>
            </a:r>
            <a:r>
              <a:rPr lang="ar-EG" dirty="0">
                <a:solidFill>
                  <a:schemeClr val="accent1">
                    <a:lumMod val="50000"/>
                  </a:schemeClr>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للمعلن</a:t>
            </a:r>
            <a:r>
              <a:rPr lang="en-US" dirty="0">
                <a:solidFill>
                  <a:schemeClr val="accent1">
                    <a:lumMod val="50000"/>
                  </a:schemeClr>
                </a:solidFill>
                <a:latin typeface="Alexandria SemiBold" pitchFamily="2" charset="-78"/>
                <a:cs typeface="Alexandria SemiBold" pitchFamily="2" charset="-78"/>
              </a:rPr>
              <a:t>.</a:t>
            </a:r>
          </a:p>
          <a:p>
            <a:pPr marL="693738" lvl="0" indent="-236538" algn="r" rtl="1">
              <a:lnSpc>
                <a:spcPct val="150000"/>
              </a:lnSpc>
              <a:buFont typeface="Arial" panose="020B0604020202020204" pitchFamily="34" charset="0"/>
              <a:buChar char="•"/>
            </a:pPr>
            <a:r>
              <a:rPr lang="en-US" dirty="0" err="1">
                <a:solidFill>
                  <a:srgbClr val="98481C"/>
                </a:solidFill>
                <a:latin typeface="Alexandria SemiBold" pitchFamily="2" charset="-78"/>
                <a:cs typeface="Alexandria SemiBold" pitchFamily="2" charset="-78"/>
              </a:rPr>
              <a:t>هدف</a:t>
            </a:r>
            <a:r>
              <a:rPr lang="en-US" dirty="0">
                <a:solidFill>
                  <a:srgbClr val="98481C"/>
                </a:solidFill>
                <a:latin typeface="Alexandria SemiBold" pitchFamily="2" charset="-78"/>
                <a:cs typeface="Alexandria SemiBold" pitchFamily="2" charset="-78"/>
              </a:rPr>
              <a:t> </a:t>
            </a:r>
            <a:r>
              <a:rPr lang="en-US" dirty="0" err="1">
                <a:solidFill>
                  <a:srgbClr val="98481C"/>
                </a:solidFill>
                <a:latin typeface="Alexandria SemiBold" pitchFamily="2" charset="-78"/>
                <a:cs typeface="Alexandria SemiBold" pitchFamily="2" charset="-78"/>
              </a:rPr>
              <a:t>الإعلام</a:t>
            </a:r>
            <a:r>
              <a:rPr lang="ar-EG" dirty="0">
                <a:solidFill>
                  <a:srgbClr val="98481C"/>
                </a:solidFill>
                <a:latin typeface="Alexandria SemiBold" pitchFamily="2" charset="-78"/>
                <a:cs typeface="Alexandria SemiBold" pitchFamily="2" charset="-78"/>
              </a:rPr>
              <a:t> والإخبار</a:t>
            </a:r>
            <a:r>
              <a:rPr lang="en-US" dirty="0">
                <a:solidFill>
                  <a:srgbClr val="98481C"/>
                </a:solidFill>
                <a:latin typeface="Alexandria SemiBold" pitchFamily="2" charset="-78"/>
                <a:cs typeface="Alexandria SemiBold" pitchFamily="2" charset="-78"/>
              </a:rPr>
              <a:t> </a:t>
            </a:r>
            <a:r>
              <a:rPr lang="en-US" dirty="0" err="1">
                <a:latin typeface="Alexandria SemiBold" pitchFamily="2" charset="-78"/>
                <a:cs typeface="Alexandria SemiBold" pitchFamily="2" charset="-78"/>
              </a:rPr>
              <a:t>عن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منتج</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جديد</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فالمحتوى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المدعوم</a:t>
            </a:r>
            <a:r>
              <a:rPr lang="en-US"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أو الإعلان التحريري </a:t>
            </a:r>
            <a:r>
              <a:rPr lang="en-US" dirty="0" err="1">
                <a:latin typeface="Alexandria SemiBold" pitchFamily="2" charset="-78"/>
                <a:cs typeface="Alexandria SemiBold" pitchFamily="2" charset="-78"/>
              </a:rPr>
              <a:t>هو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الأنسب</a:t>
            </a:r>
            <a:r>
              <a:rPr lang="en-US" dirty="0">
                <a:latin typeface="Alexandria SemiBold" pitchFamily="2" charset="-78"/>
                <a:cs typeface="Alexandria SemiBold" pitchFamily="2" charset="-78"/>
              </a:rPr>
              <a:t>.</a:t>
            </a:r>
          </a:p>
          <a:p>
            <a:pPr marL="693738" lvl="0" indent="-236538" algn="r" rtl="1">
              <a:lnSpc>
                <a:spcPct val="150000"/>
              </a:lnSpc>
              <a:buFont typeface="Arial" panose="020B0604020202020204" pitchFamily="34" charset="0"/>
              <a:buChar char="•"/>
            </a:pPr>
            <a:r>
              <a:rPr lang="en-US" dirty="0" err="1">
                <a:solidFill>
                  <a:srgbClr val="98481C"/>
                </a:solidFill>
                <a:latin typeface="Alexandria SemiBold" pitchFamily="2" charset="-78"/>
                <a:cs typeface="Alexandria SemiBold" pitchFamily="2" charset="-78"/>
              </a:rPr>
              <a:t>هدف</a:t>
            </a:r>
            <a:r>
              <a:rPr lang="en-US" dirty="0">
                <a:solidFill>
                  <a:srgbClr val="98481C"/>
                </a:solidFill>
                <a:latin typeface="Alexandria SemiBold" pitchFamily="2" charset="-78"/>
                <a:cs typeface="Alexandria SemiBold" pitchFamily="2" charset="-78"/>
              </a:rPr>
              <a:t> </a:t>
            </a:r>
            <a:r>
              <a:rPr lang="en-US" dirty="0" err="1">
                <a:solidFill>
                  <a:srgbClr val="98481C"/>
                </a:solidFill>
                <a:latin typeface="Alexandria SemiBold" pitchFamily="2" charset="-78"/>
                <a:cs typeface="Alexandria SemiBold" pitchFamily="2" charset="-78"/>
              </a:rPr>
              <a:t>الإقناع</a:t>
            </a:r>
            <a:r>
              <a:rPr lang="en-US" dirty="0">
                <a:solidFill>
                  <a:srgbClr val="98481C"/>
                </a:solidFill>
                <a:latin typeface="Alexandria SemiBold" pitchFamily="2" charset="-78"/>
                <a:cs typeface="Alexandria SemiBold" pitchFamily="2" charset="-78"/>
              </a:rPr>
              <a:t> </a:t>
            </a:r>
            <a:r>
              <a:rPr lang="en-US" dirty="0" err="1">
                <a:solidFill>
                  <a:srgbClr val="98481C"/>
                </a:solidFill>
                <a:latin typeface="Alexandria SemiBold" pitchFamily="2" charset="-78"/>
                <a:cs typeface="Alexandria SemiBold" pitchFamily="2" charset="-78"/>
              </a:rPr>
              <a:t>وتغيير</a:t>
            </a:r>
            <a:r>
              <a:rPr lang="en-US" dirty="0">
                <a:solidFill>
                  <a:srgbClr val="98481C"/>
                </a:solidFill>
                <a:latin typeface="Alexandria SemiBold" pitchFamily="2" charset="-78"/>
                <a:cs typeface="Alexandria SemiBold" pitchFamily="2" charset="-78"/>
              </a:rPr>
              <a:t> </a:t>
            </a:r>
            <a:r>
              <a:rPr lang="en-US" dirty="0" err="1">
                <a:solidFill>
                  <a:srgbClr val="98481C"/>
                </a:solidFill>
                <a:latin typeface="Alexandria SemiBold" pitchFamily="2" charset="-78"/>
                <a:cs typeface="Alexandria SemiBold" pitchFamily="2" charset="-78"/>
              </a:rPr>
              <a:t>السلوك</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فإعلان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الفيديو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البانر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التفاعلي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هو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الأفضل</a:t>
            </a:r>
            <a:r>
              <a:rPr lang="en-US" dirty="0">
                <a:latin typeface="Alexandria SemiBold" pitchFamily="2" charset="-78"/>
                <a:cs typeface="Alexandria SemiBold" pitchFamily="2" charset="-78"/>
              </a:rPr>
              <a:t>.</a:t>
            </a:r>
          </a:p>
          <a:p>
            <a:pPr marL="693738" lvl="0" indent="-236538" algn="r" rtl="1">
              <a:lnSpc>
                <a:spcPct val="150000"/>
              </a:lnSpc>
              <a:buFont typeface="Arial" panose="020B0604020202020204" pitchFamily="34" charset="0"/>
              <a:buChar char="•"/>
            </a:pPr>
            <a:r>
              <a:rPr lang="en-US" dirty="0" err="1">
                <a:solidFill>
                  <a:srgbClr val="98481C"/>
                </a:solidFill>
                <a:latin typeface="Alexandria SemiBold" pitchFamily="2" charset="-78"/>
                <a:cs typeface="Alexandria SemiBold" pitchFamily="2" charset="-78"/>
              </a:rPr>
              <a:t>هد</a:t>
            </a:r>
            <a:r>
              <a:rPr lang="ar-EG" dirty="0">
                <a:solidFill>
                  <a:srgbClr val="98481C"/>
                </a:solidFill>
                <a:latin typeface="Alexandria SemiBold" pitchFamily="2" charset="-78"/>
                <a:cs typeface="Alexandria SemiBold" pitchFamily="2" charset="-78"/>
              </a:rPr>
              <a:t>ف</a:t>
            </a:r>
            <a:r>
              <a:rPr lang="en-US" dirty="0">
                <a:solidFill>
                  <a:srgbClr val="98481C"/>
                </a:solidFill>
                <a:latin typeface="Alexandria SemiBold" pitchFamily="2" charset="-78"/>
                <a:cs typeface="Alexandria SemiBold" pitchFamily="2" charset="-78"/>
              </a:rPr>
              <a:t> </a:t>
            </a:r>
            <a:r>
              <a:rPr lang="en-US" dirty="0" err="1">
                <a:solidFill>
                  <a:srgbClr val="98481C"/>
                </a:solidFill>
                <a:latin typeface="Alexandria SemiBold" pitchFamily="2" charset="-78"/>
                <a:cs typeface="Alexandria SemiBold" pitchFamily="2" charset="-78"/>
              </a:rPr>
              <a:t>التذكير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فالبانر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الثابت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الإعلانات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بين</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الصفحات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تحقق</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ذلك</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بتكلفة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أقل</a:t>
            </a:r>
            <a:r>
              <a:rPr lang="en-US"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المعيار</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الثاني</a:t>
            </a:r>
            <a:r>
              <a:rPr lang="en-US" dirty="0">
                <a:solidFill>
                  <a:srgbClr val="C00000"/>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طبيعة</a:t>
            </a:r>
            <a:r>
              <a:rPr lang="en-US" dirty="0">
                <a:solidFill>
                  <a:schemeClr val="accent1">
                    <a:lumMod val="50000"/>
                  </a:schemeClr>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جمهور</a:t>
            </a:r>
            <a:r>
              <a:rPr lang="en-US" dirty="0">
                <a:solidFill>
                  <a:schemeClr val="accent1">
                    <a:lumMod val="50000"/>
                  </a:schemeClr>
                </a:solidFill>
                <a:latin typeface="Alexandria SemiBold" pitchFamily="2" charset="-78"/>
                <a:cs typeface="Alexandria SemiBold" pitchFamily="2" charset="-78"/>
              </a:rPr>
              <a:t> </a:t>
            </a:r>
            <a:r>
              <a:rPr lang="ar-EG" dirty="0">
                <a:solidFill>
                  <a:schemeClr val="accent1">
                    <a:lumMod val="50000"/>
                  </a:schemeClr>
                </a:solidFill>
                <a:latin typeface="Alexandria SemiBold" pitchFamily="2" charset="-78"/>
                <a:cs typeface="Alexandria SemiBold" pitchFamily="2" charset="-78"/>
              </a:rPr>
              <a:t>الصحيفة</a:t>
            </a:r>
          </a:p>
          <a:p>
            <a:pPr marL="693738" lvl="0" indent="-236538" algn="r" rtl="1">
              <a:lnSpc>
                <a:spcPct val="150000"/>
              </a:lnSpc>
              <a:buFont typeface="Arial" panose="020B0604020202020204" pitchFamily="34" charset="0"/>
              <a:buChar char="•"/>
            </a:pPr>
            <a:r>
              <a:rPr lang="en-US" dirty="0" err="1">
                <a:solidFill>
                  <a:srgbClr val="98481C"/>
                </a:solidFill>
                <a:latin typeface="Alexandria SemiBold" pitchFamily="2" charset="-78"/>
                <a:cs typeface="Alexandria SemiBold" pitchFamily="2" charset="-78"/>
              </a:rPr>
              <a:t>الصحف</a:t>
            </a:r>
            <a:r>
              <a:rPr lang="ar-EG" dirty="0">
                <a:solidFill>
                  <a:srgbClr val="98481C"/>
                </a:solidFill>
                <a:latin typeface="Alexandria SemiBold" pitchFamily="2" charset="-78"/>
                <a:cs typeface="Alexandria SemiBold" pitchFamily="2" charset="-78"/>
              </a:rPr>
              <a:t> العامة</a:t>
            </a:r>
            <a:r>
              <a:rPr lang="en-US" dirty="0">
                <a:solidFill>
                  <a:srgbClr val="98481C"/>
                </a:solidFill>
                <a:latin typeface="Alexandria SemiBold" pitchFamily="2" charset="-78"/>
                <a:cs typeface="Alexandria SemiBold" pitchFamily="2" charset="-78"/>
              </a:rPr>
              <a:t> </a:t>
            </a:r>
            <a:r>
              <a:rPr lang="ar-EG" dirty="0">
                <a:latin typeface="Alexandria SemiBold" pitchFamily="2" charset="-78"/>
                <a:cs typeface="Alexandria SemiBold" pitchFamily="2" charset="-78"/>
              </a:rPr>
              <a:t>(</a:t>
            </a:r>
            <a:r>
              <a:rPr lang="en-US" dirty="0" err="1">
                <a:latin typeface="Alexandria SemiBold" pitchFamily="2" charset="-78"/>
                <a:cs typeface="Alexandria SemiBold" pitchFamily="2" charset="-78"/>
              </a:rPr>
              <a:t>ذات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الجمهور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الواسع</a:t>
            </a:r>
            <a:r>
              <a:rPr lang="ar-EG" dirty="0">
                <a:latin typeface="Alexandria SemiBold" pitchFamily="2" charset="-78"/>
                <a:cs typeface="Alexandria SemiBold" pitchFamily="2" charset="-78"/>
              </a:rPr>
              <a:t>):</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تفضل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البانر</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بأنواعه</a:t>
            </a:r>
            <a:r>
              <a:rPr lang="en-US" dirty="0">
                <a:latin typeface="Alexandria SemiBold" pitchFamily="2" charset="-78"/>
                <a:cs typeface="Alexandria SemiBold" pitchFamily="2" charset="-78"/>
              </a:rPr>
              <a:t>.</a:t>
            </a:r>
          </a:p>
          <a:p>
            <a:pPr marL="693738" lvl="0" indent="-236538" algn="r" rtl="1">
              <a:lnSpc>
                <a:spcPct val="150000"/>
              </a:lnSpc>
              <a:buFont typeface="Arial" panose="020B0604020202020204" pitchFamily="34" charset="0"/>
              <a:buChar char="•"/>
            </a:pPr>
            <a:r>
              <a:rPr lang="en-US" dirty="0" err="1">
                <a:solidFill>
                  <a:srgbClr val="98481C"/>
                </a:solidFill>
                <a:latin typeface="Alexandria SemiBold" pitchFamily="2" charset="-78"/>
                <a:cs typeface="Alexandria SemiBold" pitchFamily="2" charset="-78"/>
              </a:rPr>
              <a:t>الصحف</a:t>
            </a:r>
            <a:r>
              <a:rPr lang="en-US" dirty="0">
                <a:solidFill>
                  <a:srgbClr val="98481C"/>
                </a:solidFill>
                <a:latin typeface="Alexandria SemiBold" pitchFamily="2" charset="-78"/>
                <a:cs typeface="Alexandria SemiBold" pitchFamily="2" charset="-78"/>
              </a:rPr>
              <a:t> </a:t>
            </a:r>
            <a:r>
              <a:rPr lang="ar-EG" dirty="0">
                <a:solidFill>
                  <a:srgbClr val="98481C"/>
                </a:solidFill>
                <a:latin typeface="Alexandria SemiBold" pitchFamily="2" charset="-78"/>
                <a:cs typeface="Alexandria SemiBold" pitchFamily="2" charset="-78"/>
              </a:rPr>
              <a:t>المتخصصة </a:t>
            </a:r>
            <a:r>
              <a:rPr lang="ar-EG" dirty="0">
                <a:latin typeface="Alexandria SemiBold" pitchFamily="2" charset="-78"/>
                <a:cs typeface="Alexandria SemiBold" pitchFamily="2" charset="-78"/>
              </a:rPr>
              <a:t>(</a:t>
            </a:r>
            <a:r>
              <a:rPr lang="en-US" dirty="0" err="1">
                <a:latin typeface="Alexandria SemiBold" pitchFamily="2" charset="-78"/>
                <a:cs typeface="Alexandria SemiBold" pitchFamily="2" charset="-78"/>
              </a:rPr>
              <a:t>جمهور</a:t>
            </a:r>
            <a:r>
              <a:rPr lang="ar-EG" dirty="0">
                <a:latin typeface="Alexandria SemiBold" pitchFamily="2" charset="-78"/>
                <a:cs typeface="Alexandria SemiBold" pitchFamily="2" charset="-78"/>
              </a:rPr>
              <a:t> نوعي):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تفضل</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القوائم</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المدفوعة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أو</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المحتوى</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المدعوم</a:t>
            </a:r>
            <a:r>
              <a:rPr lang="en-US" dirty="0">
                <a:latin typeface="Alexandria SemiBold" pitchFamily="2" charset="-78"/>
                <a:cs typeface="Alexandria SemiBold" pitchFamily="2" charset="-78"/>
              </a:rPr>
              <a:t>.</a:t>
            </a:r>
          </a:p>
          <a:p>
            <a:pPr marL="342900" indent="-342900" algn="r" rtl="1">
              <a:lnSpc>
                <a:spcPct val="150000"/>
              </a:lnSpc>
              <a:buFont typeface="+mj-lt"/>
              <a:buAutoNum type="arabicPeriod"/>
            </a:pPr>
            <a:r>
              <a:rPr lang="en-US" dirty="0" err="1">
                <a:solidFill>
                  <a:srgbClr val="C00000"/>
                </a:solidFill>
                <a:latin typeface="Alexandria SemiBold" pitchFamily="2" charset="-78"/>
                <a:cs typeface="Alexandria SemiBold" pitchFamily="2" charset="-78"/>
              </a:rPr>
              <a:t>المعيار</a:t>
            </a:r>
            <a:r>
              <a:rPr lang="en-US" dirty="0">
                <a:solidFill>
                  <a:srgbClr val="C00000"/>
                </a:solidFill>
                <a:latin typeface="Alexandria SemiBold" pitchFamily="2" charset="-78"/>
                <a:cs typeface="Alexandria SemiBold" pitchFamily="2" charset="-78"/>
              </a:rPr>
              <a:t> </a:t>
            </a:r>
            <a:r>
              <a:rPr lang="en-US" dirty="0" err="1">
                <a:solidFill>
                  <a:srgbClr val="C00000"/>
                </a:solidFill>
                <a:latin typeface="Alexandria SemiBold" pitchFamily="2" charset="-78"/>
                <a:cs typeface="Alexandria SemiBold" pitchFamily="2" charset="-78"/>
              </a:rPr>
              <a:t>الثالث</a:t>
            </a:r>
            <a:r>
              <a:rPr lang="en-US" dirty="0">
                <a:solidFill>
                  <a:srgbClr val="C00000"/>
                </a:solidFill>
                <a:latin typeface="Alexandria SemiBold" pitchFamily="2" charset="-78"/>
                <a:cs typeface="Alexandria SemiBold" pitchFamily="2" charset="-78"/>
              </a:rPr>
              <a:t>:</a:t>
            </a:r>
            <a:r>
              <a:rPr lang="ar-EG" dirty="0">
                <a:solidFill>
                  <a:srgbClr val="C00000"/>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تجربة</a:t>
            </a:r>
            <a:r>
              <a:rPr lang="en-US" dirty="0">
                <a:solidFill>
                  <a:schemeClr val="accent1">
                    <a:lumMod val="50000"/>
                  </a:schemeClr>
                </a:solidFill>
                <a:latin typeface="Alexandria SemiBold" pitchFamily="2" charset="-78"/>
                <a:cs typeface="Alexandria SemiBold" pitchFamily="2" charset="-78"/>
              </a:rPr>
              <a:t> </a:t>
            </a:r>
            <a:r>
              <a:rPr lang="en-US" dirty="0" err="1">
                <a:solidFill>
                  <a:schemeClr val="accent1">
                    <a:lumMod val="50000"/>
                  </a:schemeClr>
                </a:solidFill>
                <a:latin typeface="Alexandria SemiBold" pitchFamily="2" charset="-78"/>
                <a:cs typeface="Alexandria SemiBold" pitchFamily="2" charset="-78"/>
              </a:rPr>
              <a:t>المستخدم</a:t>
            </a:r>
            <a:r>
              <a:rPr lang="en-US" dirty="0">
                <a:solidFill>
                  <a:schemeClr val="accent1">
                    <a:lumMod val="50000"/>
                  </a:schemeClr>
                </a:solidFill>
                <a:latin typeface="Alexandria SemiBold" pitchFamily="2" charset="-78"/>
                <a:cs typeface="Alexandria SemiBold" pitchFamily="2" charset="-78"/>
              </a:rPr>
              <a:t>.</a:t>
            </a:r>
            <a:endParaRPr lang="ar-EG" dirty="0">
              <a:solidFill>
                <a:schemeClr val="accent1">
                  <a:lumMod val="50000"/>
                </a:schemeClr>
              </a:solidFill>
              <a:latin typeface="Alexandria SemiBold" pitchFamily="2" charset="-78"/>
              <a:cs typeface="Alexandria SemiBold" pitchFamily="2" charset="-78"/>
            </a:endParaRPr>
          </a:p>
          <a:p>
            <a:pPr algn="r" rtl="1"/>
            <a:r>
              <a:rPr lang="ar-EG" sz="2400" dirty="0">
                <a:solidFill>
                  <a:srgbClr val="C00000"/>
                </a:solidFill>
                <a:latin typeface="Alexandria SemiBold" pitchFamily="2" charset="-78"/>
                <a:cs typeface="Alexandria SemiBold" pitchFamily="2" charset="-78"/>
              </a:rPr>
              <a:t>⚠️</a:t>
            </a:r>
            <a:r>
              <a:rPr lang="ar-EG" dirty="0">
                <a:solidFill>
                  <a:srgbClr val="C00000"/>
                </a:solidFill>
                <a:latin typeface="Alexandria SemiBold" pitchFamily="2" charset="-78"/>
                <a:cs typeface="Alexandria SemiBold" pitchFamily="2" charset="-78"/>
              </a:rPr>
              <a:t> </a:t>
            </a:r>
            <a:r>
              <a:rPr lang="en-US" dirty="0" err="1">
                <a:latin typeface="Alexandria SemiBold" pitchFamily="2" charset="-78"/>
                <a:cs typeface="Alexandria SemiBold" pitchFamily="2" charset="-78"/>
              </a:rPr>
              <a:t>يجب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تجنب</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الإعلانات</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القافزة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المزعجة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التي</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تدفع</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a:t>
            </a:r>
            <a:r>
              <a:rPr lang="ar-EG">
                <a:latin typeface="Alexandria SemiBold" pitchFamily="2" charset="-78"/>
                <a:cs typeface="Alexandria SemiBold" pitchFamily="2" charset="-78"/>
              </a:rPr>
              <a:t>مستخدم</a:t>
            </a:r>
            <a:r>
              <a:rPr lang="en-US">
                <a:latin typeface="Alexandria SemiBold" pitchFamily="2" charset="-78"/>
                <a:cs typeface="Alexandria SemiBold" pitchFamily="2" charset="-78"/>
              </a:rPr>
              <a:t> </a:t>
            </a:r>
            <a:r>
              <a:rPr lang="en-US" dirty="0" err="1">
                <a:latin typeface="Alexandria SemiBold" pitchFamily="2" charset="-78"/>
                <a:cs typeface="Alexandria SemiBold" pitchFamily="2" charset="-78"/>
              </a:rPr>
              <a:t>لمغادرة</a:t>
            </a:r>
            <a:r>
              <a:rPr lang="en-US" dirty="0">
                <a:latin typeface="Alexandria SemiBold" pitchFamily="2" charset="-78"/>
                <a:cs typeface="Alexandria SemiBold" pitchFamily="2" charset="-78"/>
              </a:rPr>
              <a:t> </a:t>
            </a:r>
            <a:r>
              <a:rPr lang="en-US" dirty="0" err="1">
                <a:latin typeface="Alexandria SemiBold" pitchFamily="2" charset="-78"/>
                <a:cs typeface="Alexandria SemiBold" pitchFamily="2" charset="-78"/>
              </a:rPr>
              <a:t>الصفحة</a:t>
            </a:r>
            <a:r>
              <a:rPr lang="en-US" dirty="0">
                <a:latin typeface="Alexandria SemiBold" pitchFamily="2" charset="-78"/>
                <a:cs typeface="Alexandria SemiBold" pitchFamily="2" charset="-78"/>
              </a:rPr>
              <a:t>.</a:t>
            </a:r>
          </a:p>
          <a:p>
            <a:pPr algn="r" rtl="1">
              <a:lnSpc>
                <a:spcPct val="150000"/>
              </a:lnSpc>
            </a:pPr>
            <a:endParaRPr lang="ar-EG" sz="600" dirty="0">
              <a:solidFill>
                <a:srgbClr val="00B050"/>
              </a:solidFill>
              <a:latin typeface="Alexandria SemiBold" pitchFamily="2" charset="-78"/>
              <a:cs typeface="Alexandria SemiBold" pitchFamily="2" charset="-78"/>
            </a:endParaRPr>
          </a:p>
          <a:p>
            <a:pPr algn="r" rtl="1">
              <a:lnSpc>
                <a:spcPct val="150000"/>
              </a:lnSpc>
            </a:pPr>
            <a:r>
              <a:rPr lang="en-US" sz="1600" dirty="0" err="1">
                <a:solidFill>
                  <a:srgbClr val="00B050"/>
                </a:solidFill>
                <a:latin typeface="Alexandria SemiBold" pitchFamily="2" charset="-78"/>
                <a:cs typeface="Alexandria SemiBold" pitchFamily="2" charset="-78"/>
              </a:rPr>
              <a:t>الخلاص</a:t>
            </a:r>
            <a:r>
              <a:rPr lang="ar-EG" sz="1600" dirty="0">
                <a:solidFill>
                  <a:srgbClr val="00B050"/>
                </a:solidFill>
                <a:latin typeface="Alexandria SemiBold" pitchFamily="2" charset="-78"/>
                <a:cs typeface="Alexandria SemiBold" pitchFamily="2" charset="-78"/>
              </a:rPr>
              <a:t>ة</a:t>
            </a:r>
            <a:r>
              <a:rPr lang="ar-EG" sz="1600" dirty="0">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الشكل</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الأمثل</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هو</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الذي</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يحقق</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التوازن</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بين</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مصلحة</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المعلن</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وطبيعة</a:t>
            </a:r>
            <a:r>
              <a:rPr lang="en-US" sz="1600" dirty="0">
                <a:solidFill>
                  <a:schemeClr val="accent1">
                    <a:lumMod val="75000"/>
                  </a:schemeClr>
                </a:solidFill>
                <a:latin typeface="Alexandria SemiBold" pitchFamily="2" charset="-78"/>
                <a:cs typeface="Alexandria SemiBold" pitchFamily="2" charset="-78"/>
              </a:rPr>
              <a:t> </a:t>
            </a:r>
            <a:r>
              <a:rPr lang="en-US" sz="1600" dirty="0" err="1">
                <a:solidFill>
                  <a:schemeClr val="accent1">
                    <a:lumMod val="75000"/>
                  </a:schemeClr>
                </a:solidFill>
                <a:latin typeface="Alexandria SemiBold" pitchFamily="2" charset="-78"/>
                <a:cs typeface="Alexandria SemiBold" pitchFamily="2" charset="-78"/>
              </a:rPr>
              <a:t>الجمهور</a:t>
            </a:r>
            <a:r>
              <a:rPr lang="en-US" sz="1600" dirty="0">
                <a:solidFill>
                  <a:schemeClr val="accent1">
                    <a:lumMod val="75000"/>
                  </a:schemeClr>
                </a:solidFill>
                <a:latin typeface="Alexandria SemiBold" pitchFamily="2" charset="-78"/>
                <a:cs typeface="Alexandria SemiBold" pitchFamily="2" charset="-78"/>
              </a:rPr>
              <a:t> </a:t>
            </a:r>
            <a:r>
              <a:rPr lang="ar-EG" sz="1600" dirty="0">
                <a:solidFill>
                  <a:schemeClr val="accent1">
                    <a:lumMod val="75000"/>
                  </a:schemeClr>
                </a:solidFill>
                <a:latin typeface="Alexandria SemiBold" pitchFamily="2" charset="-78"/>
                <a:cs typeface="Alexandria SemiBold" pitchFamily="2" charset="-78"/>
              </a:rPr>
              <a:t>المستهدف وتجربة المستخدم</a:t>
            </a:r>
            <a:r>
              <a:rPr lang="ar-EG" sz="1600" dirty="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DB01E739-1D6A-F6AF-C27E-D2A54BA690A1}"/>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FEAF3B-B0CE-C0F0-EDA8-7A1E878003D9}"/>
              </a:ext>
            </a:extLst>
          </p:cNvPr>
          <p:cNvSpPr txBox="1"/>
          <p:nvPr/>
        </p:nvSpPr>
        <p:spPr>
          <a:xfrm>
            <a:off x="2376020" y="1306683"/>
            <a:ext cx="7120507" cy="369332"/>
          </a:xfrm>
          <a:prstGeom prst="rect">
            <a:avLst/>
          </a:prstGeom>
          <a:noFill/>
          <a:ln w="28575">
            <a:noFill/>
          </a:ln>
          <a:effectLst>
            <a:reflection stA="45000" endPos="0" dist="50800" dir="5400000" sy="-100000" algn="bl" rotWithShape="0"/>
          </a:effectLst>
        </p:spPr>
        <p:txBody>
          <a:bodyPr wrap="square" rtlCol="0">
            <a:spAutoFit/>
          </a:bodyPr>
          <a:lstStyle/>
          <a:p>
            <a:r>
              <a:rPr lang="en-US" dirty="0" err="1">
                <a:solidFill>
                  <a:srgbClr val="C00000"/>
                </a:solidFill>
                <a:latin typeface="Alexandria ExtraBold" pitchFamily="2" charset="-78"/>
                <a:cs typeface="Alexandria ExtraBold" pitchFamily="2" charset="-78"/>
              </a:rPr>
              <a:t>معايير</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اختيار</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الشكل</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الإعلاني</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المناسب</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في</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الصحف</a:t>
            </a:r>
            <a:r>
              <a:rPr lang="en-US" dirty="0">
                <a:solidFill>
                  <a:srgbClr val="C00000"/>
                </a:solidFill>
                <a:latin typeface="Alexandria ExtraBold" pitchFamily="2" charset="-78"/>
                <a:cs typeface="Alexandria ExtraBold" pitchFamily="2" charset="-78"/>
              </a:rPr>
              <a:t> </a:t>
            </a:r>
            <a:r>
              <a:rPr lang="en-US" dirty="0" err="1">
                <a:solidFill>
                  <a:srgbClr val="C00000"/>
                </a:solidFill>
                <a:latin typeface="Alexandria ExtraBold" pitchFamily="2" charset="-78"/>
                <a:cs typeface="Alexandria ExtraBold" pitchFamily="2" charset="-78"/>
              </a:rPr>
              <a:t>الرقمية</a:t>
            </a:r>
            <a:endParaRPr lang="ar-SA" dirty="0">
              <a:solidFill>
                <a:srgbClr val="C00000"/>
              </a:solidFill>
              <a:latin typeface="Alexandria ExtraBold" pitchFamily="2" charset="-78"/>
              <a:cs typeface="Alexandria ExtraBold" pitchFamily="2" charset="-78"/>
            </a:endParaRPr>
          </a:p>
        </p:txBody>
      </p:sp>
    </p:spTree>
    <p:extLst>
      <p:ext uri="{BB962C8B-B14F-4D97-AF65-F5344CB8AC3E}">
        <p14:creationId xmlns:p14="http://schemas.microsoft.com/office/powerpoint/2010/main" val="19981454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268361"/>
            <a:ext cx="3335771" cy="4881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26082" y="1423727"/>
            <a:ext cx="9858228" cy="452154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24116" y="2146617"/>
            <a:ext cx="9394723" cy="3565079"/>
          </a:xfrm>
          <a:prstGeom prst="rect">
            <a:avLst/>
          </a:prstGeom>
          <a:noFill/>
        </p:spPr>
        <p:txBody>
          <a:bodyPr wrap="square" rtlCol="0">
            <a:spAutoFit/>
          </a:bodyPr>
          <a:lstStyle/>
          <a:p>
            <a:pPr lvl="0" algn="justLow" rtl="1">
              <a:lnSpc>
                <a:spcPct val="150000"/>
              </a:lnSpc>
              <a:spcAft>
                <a:spcPts val="800"/>
              </a:spcAft>
              <a:defRPr/>
            </a:pPr>
            <a:r>
              <a:rPr lang="ar-SA" sz="2000" b="1" dirty="0">
                <a:latin typeface="Alexandria SemiBold" pitchFamily="2" charset="-78"/>
                <a:ea typeface="Calibri" panose="020F0502020204030204" pitchFamily="34" charset="0"/>
                <a:cs typeface="Alexandria SemiBold" pitchFamily="2" charset="-78"/>
              </a:rPr>
              <a:t>   </a:t>
            </a:r>
            <a:r>
              <a:rPr lang="ar-EG" sz="2000" b="1" dirty="0">
                <a:solidFill>
                  <a:srgbClr val="C00000"/>
                </a:solidFill>
                <a:latin typeface="Alexandria SemiBold" pitchFamily="2" charset="-78"/>
                <a:ea typeface="Calibri" panose="020F0502020204030204" pitchFamily="34" charset="0"/>
                <a:cs typeface="Alexandria SemiBold" pitchFamily="2" charset="-78"/>
              </a:rPr>
              <a:t>في ختام هذه المحاضرة، يمكننا أن نستنتج أن</a:t>
            </a:r>
            <a:r>
              <a:rPr lang="ar-SA" sz="2000" b="1" dirty="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dirty="0">
                <a:solidFill>
                  <a:srgbClr val="0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تكمن أهمية الإعلان</a:t>
            </a:r>
            <a:r>
              <a:rPr lang="en-US" dirty="0">
                <a:latin typeface="Alexandria SemiBold" pitchFamily="2" charset="-78"/>
                <a:cs typeface="Alexandria SemiBold" pitchFamily="2" charset="-78"/>
              </a:rPr>
              <a:t> </a:t>
            </a:r>
            <a:r>
              <a:rPr lang="ar-SA" dirty="0">
                <a:latin typeface="Alexandria SemiBold" pitchFamily="2" charset="-78"/>
                <a:cs typeface="Alexandria SemiBold" pitchFamily="2" charset="-78"/>
              </a:rPr>
              <a:t>الأساسية في القدرة على جذب انتباه الناس إلى سلعة أو خدمة. كما تسعى الشركات إلى تحقيق وظائف العملية الاتصالية من خلال الإعلان ، والتي تتمثل في الإعلام والإخبار، والشرح والتفسير ، والاقناع ، والتذكير ، وإضافة قيمة للمنتج وأخيراً التسلية والترفيه .</a:t>
            </a:r>
            <a:r>
              <a:rPr lang="ar-EG" dirty="0">
                <a:latin typeface="Alexandria SemiBold" pitchFamily="2" charset="-78"/>
                <a:cs typeface="Alexandria SemiBold" pitchFamily="2" charset="-78"/>
              </a:rPr>
              <a:t> كما يتخذ</a:t>
            </a:r>
            <a:r>
              <a:rPr lang="ar-SA" dirty="0">
                <a:latin typeface="Alexandria SemiBold" pitchFamily="2" charset="-78"/>
                <a:cs typeface="Alexandria SemiBold" pitchFamily="2" charset="-78"/>
              </a:rPr>
              <a:t> الإعلان الصحفي</a:t>
            </a:r>
            <a:r>
              <a:rPr lang="ar-EG" dirty="0">
                <a:latin typeface="Alexandria SemiBold" pitchFamily="2" charset="-78"/>
                <a:cs typeface="Alexandria SemiBold" pitchFamily="2" charset="-78"/>
              </a:rPr>
              <a:t> أشكالاً متعددة يتم تصميمه وفقاً للهدف من الإعلان، ولكل شكل إعلاني مميزاته وعيوبه وأساليب تطبيق تجعله أكثر فاعلية.</a:t>
            </a:r>
            <a:r>
              <a:rPr lang="ar-SA" dirty="0">
                <a:latin typeface="Alexandria SemiBold" pitchFamily="2" charset="-78"/>
                <a:cs typeface="Alexandria SemiBold" pitchFamily="2" charset="-78"/>
              </a:rPr>
              <a:t> ومن أشكال الإعلان الصحفي في مواقع الصحف: إعلانات البانر والمحتوى المدعوم والإعلانات القافزة والإعلانات بين الصفحات وإعلان الفيديو والقوائم المدفوعة.    </a:t>
            </a:r>
            <a:endParaRPr lang="en-US" dirty="0">
              <a:latin typeface="Alexandria SemiBold" pitchFamily="2" charset="-78"/>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4729385" y="1408978"/>
            <a:ext cx="3015104"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40" y="1345307"/>
            <a:ext cx="3247684" cy="47106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32387" y="1582031"/>
            <a:ext cx="9424220" cy="4473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840658" y="1783705"/>
            <a:ext cx="9475838" cy="4247317"/>
          </a:xfrm>
          <a:prstGeom prst="rect">
            <a:avLst/>
          </a:prstGeom>
          <a:noFill/>
        </p:spPr>
        <p:txBody>
          <a:bodyPr wrap="square" rtlCol="0">
            <a:spAutoFit/>
          </a:bodyPr>
          <a:lstStyle/>
          <a:p>
            <a:pPr algn="r" rtl="1">
              <a:lnSpc>
                <a:spcPct val="150000"/>
              </a:lnSpc>
            </a:pPr>
            <a:r>
              <a:rPr lang="ar-SA" sz="2000" dirty="0">
                <a:solidFill>
                  <a:srgbClr val="000000"/>
                </a:solidFill>
                <a:latin typeface="Alexandria SemiBold" pitchFamily="2" charset="-78"/>
                <a:cs typeface="Alexandria SemiBold" pitchFamily="2" charset="-78"/>
              </a:rPr>
              <a:t>   </a:t>
            </a:r>
            <a:r>
              <a:rPr lang="ar-SA" sz="2000"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يُطلق مصطلح الإعلان الغنى</a:t>
            </a:r>
            <a:r>
              <a:rPr lang="en-US" dirty="0">
                <a:latin typeface="Alexandria SemiBold" pitchFamily="2" charset="-78"/>
                <a:cs typeface="Alexandria SemiBold" pitchFamily="2" charset="-78"/>
              </a:rPr>
              <a:t>Rich ad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على الإعلانات الغنية بالوسائط المتعددة، والتي ظهرت في </a:t>
            </a:r>
            <a:r>
              <a:rPr lang="ar-SA" dirty="0">
                <a:latin typeface="Alexandria SemiBold" pitchFamily="2" charset="-78"/>
                <a:cs typeface="Alexandria SemiBold" pitchFamily="2" charset="-78"/>
              </a:rPr>
              <a:t>مطلع </a:t>
            </a:r>
            <a:r>
              <a:rPr lang="ar-EG" dirty="0">
                <a:latin typeface="Alexandria SemiBold" pitchFamily="2" charset="-78"/>
                <a:cs typeface="Alexandria SemiBold" pitchFamily="2" charset="-78"/>
              </a:rPr>
              <a:t>عام </a:t>
            </a:r>
            <a:r>
              <a:rPr lang="en-US" dirty="0">
                <a:latin typeface="Alexandria SemiBold" pitchFamily="2" charset="-78"/>
                <a:cs typeface="Alexandria SemiBold" pitchFamily="2" charset="-78"/>
              </a:rPr>
              <a:t>1997</a:t>
            </a:r>
            <a:r>
              <a:rPr lang="ar-EG" dirty="0">
                <a:latin typeface="Alexandria SemiBold" pitchFamily="2" charset="-78"/>
                <a:cs typeface="Alexandria SemiBold" pitchFamily="2" charset="-78"/>
              </a:rPr>
              <a:t>. والوسائط الغنية </a:t>
            </a:r>
            <a:r>
              <a:rPr lang="en-US" dirty="0">
                <a:latin typeface="Alexandria SemiBold" pitchFamily="2" charset="-78"/>
                <a:cs typeface="Alexandria SemiBold" pitchFamily="2" charset="-78"/>
              </a:rPr>
              <a:t> Rich media </a:t>
            </a:r>
            <a:r>
              <a:rPr lang="ar-EG" dirty="0">
                <a:latin typeface="Alexandria SemiBold" pitchFamily="2" charset="-78"/>
                <a:cs typeface="Alexandria SemiBold" pitchFamily="2" charset="-78"/>
              </a:rPr>
              <a:t>هي مصطلح عام لمختلف أشكال إعلان الإنترنت الأعلى تفاعلاً، </a:t>
            </a:r>
            <a:r>
              <a:rPr lang="ar-SA" dirty="0">
                <a:latin typeface="Alexandria SemiBold" pitchFamily="2" charset="-78"/>
                <a:cs typeface="Alexandria SemiBold" pitchFamily="2" charset="-78"/>
              </a:rPr>
              <a:t>و</a:t>
            </a:r>
            <a:r>
              <a:rPr lang="ar-EG" dirty="0">
                <a:latin typeface="Alexandria SemiBold" pitchFamily="2" charset="-78"/>
                <a:cs typeface="Alexandria SemiBold" pitchFamily="2" charset="-78"/>
              </a:rPr>
              <a:t>ذات التأثير البصري، مع ناقل يستند إلى الرسوم والصوت والفيديو المتدفق والتفاعل المدعم بواسطة الجافا </a:t>
            </a:r>
            <a:r>
              <a:rPr lang="en-US" dirty="0">
                <a:latin typeface="Alexandria SemiBold" pitchFamily="2" charset="-78"/>
                <a:cs typeface="Alexandria SemiBold" pitchFamily="2" charset="-78"/>
              </a:rPr>
              <a:t>Java </a:t>
            </a:r>
            <a:r>
              <a:rPr lang="ar-SA" dirty="0">
                <a:latin typeface="Alexandria SemiBold" pitchFamily="2" charset="-78"/>
                <a:cs typeface="Alexandria SemiBold" pitchFamily="2" charset="-78"/>
              </a:rPr>
              <a:t>. </a:t>
            </a:r>
            <a:r>
              <a:rPr lang="ar-EG" dirty="0">
                <a:latin typeface="Alexandria SemiBold" pitchFamily="2" charset="-78"/>
                <a:cs typeface="Alexandria SemiBold" pitchFamily="2" charset="-78"/>
              </a:rPr>
              <a:t>وتُحدِث إعلانات الوسائط الغنية تأثيراً مدعماً وينتج عنها استجابة مطورة من قبل المستخدمين.</a:t>
            </a:r>
            <a:endParaRPr lang="ar-SA" dirty="0">
              <a:latin typeface="Alexandria SemiBold" pitchFamily="2" charset="-78"/>
              <a:cs typeface="Alexandria SemiBold" pitchFamily="2" charset="-78"/>
            </a:endParaRPr>
          </a:p>
          <a:p>
            <a:pPr algn="r" rtl="1">
              <a:lnSpc>
                <a:spcPct val="150000"/>
              </a:lnSpc>
            </a:pPr>
            <a:endParaRPr lang="ar-SA" sz="800" dirty="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    </a:t>
            </a:r>
            <a:r>
              <a:rPr lang="ar-EG" sz="2000" dirty="0">
                <a:latin typeface="Alexandria SemiBold" pitchFamily="2" charset="-78"/>
                <a:cs typeface="Alexandria SemiBold" pitchFamily="2" charset="-78"/>
              </a:rPr>
              <a:t> </a:t>
            </a:r>
            <a:r>
              <a:rPr lang="ar-SA" sz="2000" dirty="0">
                <a:solidFill>
                  <a:srgbClr val="002060"/>
                </a:solidFill>
                <a:latin typeface="Alexandria SemiBold" pitchFamily="2" charset="-78"/>
                <a:cs typeface="Alexandria SemiBold" pitchFamily="2" charset="-78"/>
              </a:rPr>
              <a:t>فالإعلان الناجح هو الإعلان الذي يجمع بين استخدام الاستمالات العقلية والعاطفية في تقديم رسالته؛ فالعواطف تعمل على جذب الانتباه، أما المعلومات العقلية تعمل على تأكيد القرار بالشراء ؛ وهو ما يزيد من فعالية الإعلان .</a:t>
            </a:r>
            <a:endParaRPr lang="en-US" sz="2000" dirty="0">
              <a:latin typeface="Alexandria SemiBold" pitchFamily="2" charset="-78"/>
              <a:cs typeface="Alexandria SemiBold" pitchFamily="2" charset="-78"/>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493441" y="753771"/>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270001"/>
            <a:ext cx="10407822" cy="484627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sz="3200" b="1" dirty="0">
              <a:solidFill>
                <a:schemeClr val="tx1"/>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3471335" y="558543"/>
            <a:ext cx="4908148" cy="739690"/>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SA"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TextBox 7">
            <a:extLst>
              <a:ext uri="{FF2B5EF4-FFF2-40B4-BE49-F238E27FC236}">
                <a16:creationId xmlns:a16="http://schemas.microsoft.com/office/drawing/2014/main" id="{F9A80F9F-74DB-1D57-04E8-E20E92A09B0A}"/>
              </a:ext>
            </a:extLst>
          </p:cNvPr>
          <p:cNvSpPr txBox="1"/>
          <p:nvPr/>
        </p:nvSpPr>
        <p:spPr>
          <a:xfrm>
            <a:off x="1168400" y="1512131"/>
            <a:ext cx="10041467" cy="4142160"/>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indent="-342900" algn="r" rtl="1">
              <a:lnSpc>
                <a:spcPct val="150000"/>
              </a:lnSpc>
              <a:buFont typeface="+mj-lt"/>
              <a:buAutoNum type="arabicPeriod"/>
            </a:pPr>
            <a:r>
              <a:rPr lang="ar-EG" sz="1600" dirty="0">
                <a:latin typeface="Alexandria SemiBold" pitchFamily="2" charset="-78"/>
                <a:cs typeface="Alexandria SemiBold" pitchFamily="2" charset="-78"/>
              </a:rPr>
              <a:t>شدوان على شيبه، الإعلان.. المداخل والنظرية، دار المعرفة الجامعية، جامعة الإسكندرية، 2016</a:t>
            </a:r>
            <a:r>
              <a:rPr lang="ar-SA" sz="1600" dirty="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صفوت العالم ، فن الإعلان الصحفي، ( القاهرة: دار النهضة العربية ، 2009)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 .</a:t>
            </a:r>
          </a:p>
          <a:p>
            <a:pPr marL="342900" lvl="0" indent="-342900">
              <a:buFont typeface="+mj-lt"/>
              <a:buAutoNum type="arabicPeriod" startAt="5"/>
            </a:pPr>
            <a:r>
              <a:rPr lang="en-US" b="1" dirty="0"/>
              <a:t>Jonathan Hardy, “Sponsored Editorial Content in Digital Journalism: Mapping the Merging of Media and Marketing”, Digital Journalism, Vol. 9, No. 7, 2021, pp 865-886, DOI: </a:t>
            </a:r>
            <a:r>
              <a:rPr lang="en-US" u="sng" dirty="0"/>
              <a:t>10.1080/21670811.2021.1957970</a:t>
            </a:r>
          </a:p>
          <a:p>
            <a:pPr marL="342900" lvl="0" indent="-342900">
              <a:buFont typeface="+mj-lt"/>
              <a:buAutoNum type="arabicPeriod" startAt="5"/>
            </a:pPr>
            <a:r>
              <a:rPr lang="en-US" b="1" dirty="0"/>
              <a:t>Jeff </a:t>
            </a:r>
            <a:r>
              <a:rPr lang="en-US" b="1" dirty="0" err="1"/>
              <a:t>Sonderman</a:t>
            </a:r>
            <a:r>
              <a:rPr lang="en-US" b="1" dirty="0"/>
              <a:t> , Forecast : Local Ad Spending On Web &amp; Mobile to Overtake Newspaper By 2013 , Nov. 15 , 2011, from </a:t>
            </a:r>
            <a:r>
              <a:rPr lang="en-US" dirty="0"/>
              <a:t>: </a:t>
            </a:r>
            <a:r>
              <a:rPr lang="en-US" u="sng" dirty="0">
                <a:hlinkClick r:id="rId3"/>
              </a:rPr>
              <a:t>http://www.poynter.org/latest-news/mediawire/153153/forecast-local-ad-spending-on-web-mobile-to-overtake-newspapers-by-2013</a:t>
            </a:r>
            <a:r>
              <a:rPr lang="en-US" dirty="0"/>
              <a:t> .</a:t>
            </a:r>
          </a:p>
        </p:txBody>
      </p:sp>
      <mc:AlternateContent xmlns:mc="http://schemas.openxmlformats.org/markup-compatibility/2006" xmlns:p14="http://schemas.microsoft.com/office/powerpoint/2010/main">
        <mc:Choice Requires="p14">
          <p:contentPart p14:bwMode="auto" r:id="rId4">
            <p14:nvContentPartPr>
              <p14:cNvPr id="3" name="Ink 2"/>
              <p14:cNvContentPartPr/>
              <p14:nvPr/>
            </p14:nvContentPartPr>
            <p14:xfrm>
              <a:off x="12134160" y="72000"/>
              <a:ext cx="360" cy="360"/>
            </p14:xfrm>
          </p:contentPart>
        </mc:Choice>
        <mc:Fallback xmlns="">
          <p:pic>
            <p:nvPicPr>
              <p:cNvPr id="3" name="Ink 2"/>
              <p:cNvPicPr/>
              <p:nvPr/>
            </p:nvPicPr>
            <p:blipFill>
              <a:blip r:embed="rId5"/>
              <a:stretch>
                <a:fillRect/>
              </a:stretch>
            </p:blipFill>
            <p:spPr>
              <a:xfrm>
                <a:off x="12124800" y="62640"/>
                <a:ext cx="19080" cy="19080"/>
              </a:xfrm>
              <a:prstGeom prst="rect">
                <a:avLst/>
              </a:prstGeom>
            </p:spPr>
          </p:pic>
        </mc:Fallback>
      </mc:AlternateContent>
    </p:spTree>
    <p:extLst>
      <p:ext uri="{BB962C8B-B14F-4D97-AF65-F5344CB8AC3E}">
        <p14:creationId xmlns:p14="http://schemas.microsoft.com/office/powerpoint/2010/main" val="37580597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1999"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4F13586-9305-4A40-BA02-F4D2FE8EE1AE}"/>
</file>

<file path=customXml/itemProps2.xml><?xml version="1.0" encoding="utf-8"?>
<ds:datastoreItem xmlns:ds="http://schemas.openxmlformats.org/officeDocument/2006/customXml" ds:itemID="{161A9447-5E71-4D44-B1C9-883348D576A1}"/>
</file>

<file path=customXml/itemProps3.xml><?xml version="1.0" encoding="utf-8"?>
<ds:datastoreItem xmlns:ds="http://schemas.openxmlformats.org/officeDocument/2006/customXml" ds:itemID="{1EDB1EC4-8EF6-4C49-B629-C7B09B230243}"/>
</file>

<file path=docProps/app.xml><?xml version="1.0" encoding="utf-8"?>
<Properties xmlns="http://schemas.openxmlformats.org/officeDocument/2006/extended-properties" xmlns:vt="http://schemas.openxmlformats.org/officeDocument/2006/docPropsVTypes">
  <TotalTime>31391</TotalTime>
  <Words>3742</Words>
  <Application>Microsoft Office PowerPoint</Application>
  <PresentationFormat>Widescreen</PresentationFormat>
  <Paragraphs>330</Paragraphs>
  <Slides>43</Slides>
  <Notes>30</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Adobe Arabic</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1288</cp:revision>
  <dcterms:created xsi:type="dcterms:W3CDTF">2023-04-29T09:08:23Z</dcterms:created>
  <dcterms:modified xsi:type="dcterms:W3CDTF">2026-09-20T22:03:36Z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