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5" Type="http://schemas.openxmlformats.org/officeDocument/2006/relationships/custom-properties" Target="docProps/custom.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303" r:id="rId5"/>
    <p:sldId id="546" r:id="rId6"/>
    <p:sldId id="548" r:id="rId7"/>
    <p:sldId id="276" r:id="rId8"/>
    <p:sldId id="517" r:id="rId9"/>
    <p:sldId id="552" r:id="rId10"/>
    <p:sldId id="518" r:id="rId11"/>
    <p:sldId id="519" r:id="rId12"/>
    <p:sldId id="521" r:id="rId13"/>
    <p:sldId id="522" r:id="rId14"/>
    <p:sldId id="523" r:id="rId15"/>
    <p:sldId id="524" r:id="rId16"/>
    <p:sldId id="525" r:id="rId17"/>
    <p:sldId id="526" r:id="rId18"/>
    <p:sldId id="527" r:id="rId19"/>
    <p:sldId id="528" r:id="rId20"/>
    <p:sldId id="529" r:id="rId21"/>
    <p:sldId id="530" r:id="rId22"/>
    <p:sldId id="531" r:id="rId23"/>
    <p:sldId id="532" r:id="rId24"/>
    <p:sldId id="533" r:id="rId25"/>
    <p:sldId id="509" r:id="rId26"/>
    <p:sldId id="520" r:id="rId27"/>
    <p:sldId id="508" r:id="rId28"/>
    <p:sldId id="511" r:id="rId29"/>
    <p:sldId id="512" r:id="rId30"/>
    <p:sldId id="513" r:id="rId31"/>
    <p:sldId id="514" r:id="rId32"/>
    <p:sldId id="515" r:id="rId33"/>
    <p:sldId id="516" r:id="rId34"/>
    <p:sldId id="534" r:id="rId35"/>
    <p:sldId id="535" r:id="rId36"/>
    <p:sldId id="553" r:id="rId37"/>
    <p:sldId id="554" r:id="rId38"/>
    <p:sldId id="555" r:id="rId39"/>
    <p:sldId id="556" r:id="rId40"/>
    <p:sldId id="557" r:id="rId41"/>
    <p:sldId id="558" r:id="rId42"/>
    <p:sldId id="547"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46"/>
            <p14:sldId id="548"/>
            <p14:sldId id="276"/>
            <p14:sldId id="517"/>
            <p14:sldId id="552"/>
            <p14:sldId id="518"/>
            <p14:sldId id="519"/>
            <p14:sldId id="521"/>
            <p14:sldId id="522"/>
            <p14:sldId id="523"/>
            <p14:sldId id="524"/>
            <p14:sldId id="525"/>
            <p14:sldId id="526"/>
            <p14:sldId id="527"/>
            <p14:sldId id="528"/>
            <p14:sldId id="529"/>
            <p14:sldId id="530"/>
            <p14:sldId id="531"/>
            <p14:sldId id="532"/>
            <p14:sldId id="533"/>
            <p14:sldId id="509"/>
            <p14:sldId id="520"/>
            <p14:sldId id="508"/>
            <p14:sldId id="511"/>
            <p14:sldId id="512"/>
            <p14:sldId id="513"/>
            <p14:sldId id="514"/>
            <p14:sldId id="515"/>
            <p14:sldId id="516"/>
            <p14:sldId id="534"/>
            <p14:sldId id="535"/>
            <p14:sldId id="553"/>
            <p14:sldId id="554"/>
            <p14:sldId id="555"/>
            <p14:sldId id="556"/>
            <p14:sldId id="557"/>
            <p14:sldId id="558"/>
            <p14:sldId id="54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42" d="100"/>
          <a:sy n="42" d="100"/>
        </p:scale>
        <p:origin x="92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 /><Relationship Id="rId18" Type="http://schemas.openxmlformats.org/officeDocument/2006/relationships/slide" Target="slides/slide14.xml" /><Relationship Id="rId26" Type="http://schemas.openxmlformats.org/officeDocument/2006/relationships/slide" Target="slides/slide22.xml" /><Relationship Id="rId39" Type="http://schemas.openxmlformats.org/officeDocument/2006/relationships/slide" Target="slides/slide35.xml" /><Relationship Id="rId3" Type="http://schemas.openxmlformats.org/officeDocument/2006/relationships/customXml" Target="../customXml/item3.xml" /><Relationship Id="rId21" Type="http://schemas.openxmlformats.org/officeDocument/2006/relationships/slide" Target="slides/slide17.xml" /><Relationship Id="rId34" Type="http://schemas.openxmlformats.org/officeDocument/2006/relationships/slide" Target="slides/slide30.xml" /><Relationship Id="rId42" Type="http://schemas.openxmlformats.org/officeDocument/2006/relationships/slide" Target="slides/slide38.xml" /><Relationship Id="rId47" Type="http://schemas.openxmlformats.org/officeDocument/2006/relationships/viewProps" Target="viewProps.xml" /><Relationship Id="rId7" Type="http://schemas.openxmlformats.org/officeDocument/2006/relationships/slide" Target="slides/slide3.xml" /><Relationship Id="rId12" Type="http://schemas.openxmlformats.org/officeDocument/2006/relationships/slide" Target="slides/slide8.xml" /><Relationship Id="rId17" Type="http://schemas.openxmlformats.org/officeDocument/2006/relationships/slide" Target="slides/slide13.xml" /><Relationship Id="rId25" Type="http://schemas.openxmlformats.org/officeDocument/2006/relationships/slide" Target="slides/slide21.xml" /><Relationship Id="rId33" Type="http://schemas.openxmlformats.org/officeDocument/2006/relationships/slide" Target="slides/slide29.xml" /><Relationship Id="rId38" Type="http://schemas.openxmlformats.org/officeDocument/2006/relationships/slide" Target="slides/slide34.xml" /><Relationship Id="rId46" Type="http://schemas.openxmlformats.org/officeDocument/2006/relationships/presProps" Target="presProps.xml" /><Relationship Id="rId2" Type="http://schemas.openxmlformats.org/officeDocument/2006/relationships/customXml" Target="../customXml/item2.xml" /><Relationship Id="rId16" Type="http://schemas.openxmlformats.org/officeDocument/2006/relationships/slide" Target="slides/slide12.xml" /><Relationship Id="rId20" Type="http://schemas.openxmlformats.org/officeDocument/2006/relationships/slide" Target="slides/slide16.xml" /><Relationship Id="rId29" Type="http://schemas.openxmlformats.org/officeDocument/2006/relationships/slide" Target="slides/slide25.xml" /><Relationship Id="rId41" Type="http://schemas.openxmlformats.org/officeDocument/2006/relationships/slide" Target="slides/slide37.xml" /><Relationship Id="rId1" Type="http://schemas.openxmlformats.org/officeDocument/2006/relationships/customXml" Target="../customXml/item1.xml" /><Relationship Id="rId6" Type="http://schemas.openxmlformats.org/officeDocument/2006/relationships/slide" Target="slides/slide2.xml" /><Relationship Id="rId11" Type="http://schemas.openxmlformats.org/officeDocument/2006/relationships/slide" Target="slides/slide7.xml" /><Relationship Id="rId24" Type="http://schemas.openxmlformats.org/officeDocument/2006/relationships/slide" Target="slides/slide20.xml" /><Relationship Id="rId32" Type="http://schemas.openxmlformats.org/officeDocument/2006/relationships/slide" Target="slides/slide28.xml" /><Relationship Id="rId37" Type="http://schemas.openxmlformats.org/officeDocument/2006/relationships/slide" Target="slides/slide33.xml" /><Relationship Id="rId40" Type="http://schemas.openxmlformats.org/officeDocument/2006/relationships/slide" Target="slides/slide36.xml" /><Relationship Id="rId45" Type="http://schemas.openxmlformats.org/officeDocument/2006/relationships/notesMaster" Target="notesMasters/notesMaster1.xml" /><Relationship Id="rId5" Type="http://schemas.openxmlformats.org/officeDocument/2006/relationships/slide" Target="slides/slide1.xml" /><Relationship Id="rId15" Type="http://schemas.openxmlformats.org/officeDocument/2006/relationships/slide" Target="slides/slide11.xml" /><Relationship Id="rId23" Type="http://schemas.openxmlformats.org/officeDocument/2006/relationships/slide" Target="slides/slide19.xml" /><Relationship Id="rId28" Type="http://schemas.openxmlformats.org/officeDocument/2006/relationships/slide" Target="slides/slide24.xml" /><Relationship Id="rId36" Type="http://schemas.openxmlformats.org/officeDocument/2006/relationships/slide" Target="slides/slide32.xml" /><Relationship Id="rId49" Type="http://schemas.openxmlformats.org/officeDocument/2006/relationships/tableStyles" Target="tableStyles.xml" /><Relationship Id="rId10" Type="http://schemas.openxmlformats.org/officeDocument/2006/relationships/slide" Target="slides/slide6.xml" /><Relationship Id="rId19" Type="http://schemas.openxmlformats.org/officeDocument/2006/relationships/slide" Target="slides/slide15.xml" /><Relationship Id="rId31" Type="http://schemas.openxmlformats.org/officeDocument/2006/relationships/slide" Target="slides/slide27.xml" /><Relationship Id="rId44" Type="http://schemas.openxmlformats.org/officeDocument/2006/relationships/slide" Target="slides/slide40.xml" /><Relationship Id="rId4" Type="http://schemas.openxmlformats.org/officeDocument/2006/relationships/slideMaster" Target="slideMasters/slideMaster1.xml" /><Relationship Id="rId9" Type="http://schemas.openxmlformats.org/officeDocument/2006/relationships/slide" Target="slides/slide5.xml" /><Relationship Id="rId14" Type="http://schemas.openxmlformats.org/officeDocument/2006/relationships/slide" Target="slides/slide10.xml" /><Relationship Id="rId22" Type="http://schemas.openxmlformats.org/officeDocument/2006/relationships/slide" Target="slides/slide18.xml" /><Relationship Id="rId27" Type="http://schemas.openxmlformats.org/officeDocument/2006/relationships/slide" Target="slides/slide23.xml" /><Relationship Id="rId30" Type="http://schemas.openxmlformats.org/officeDocument/2006/relationships/slide" Target="slides/slide26.xml" /><Relationship Id="rId35" Type="http://schemas.openxmlformats.org/officeDocument/2006/relationships/slide" Target="slides/slide31.xml" /><Relationship Id="rId43" Type="http://schemas.openxmlformats.org/officeDocument/2006/relationships/slide" Target="slides/slide39.xml" /><Relationship Id="rId48" Type="http://schemas.openxmlformats.org/officeDocument/2006/relationships/theme" Target="theme/theme1.xml" /><Relationship Id="rId8" Type="http://schemas.openxmlformats.org/officeDocument/2006/relationships/slide" Target="slides/slide4.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9579400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927721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496792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1376906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image" Target="../media/image1.png" /><Relationship Id="rId2" Type="http://schemas.openxmlformats.org/officeDocument/2006/relationships/slideLayout" Target="../slideLayouts/slideLayout2.xml" /><Relationship Id="rId16" Type="http://schemas.openxmlformats.org/officeDocument/2006/relationships/theme" Target="../theme/theme1.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xml" /><Relationship Id="rId1" Type="http://schemas.openxmlformats.org/officeDocument/2006/relationships/slideLayout" Target="../slideLayouts/slideLayout12.xml" /><Relationship Id="rId5" Type="http://schemas.openxmlformats.org/officeDocument/2006/relationships/image" Target="../media/image4.png" /><Relationship Id="rId4" Type="http://schemas.openxmlformats.org/officeDocument/2006/relationships/image" Target="../media/image3.jpeg" /></Relationships>
</file>

<file path=ppt/slides/_rels/slide2.xml.rels><?xml version="1.0" encoding="UTF-8" standalone="yes"?>
<Relationships xmlns="http://schemas.openxmlformats.org/package/2006/relationships"><Relationship Id="rId3" Type="http://schemas.openxmlformats.org/officeDocument/2006/relationships/image" Target="../media/image5.jpeg" /><Relationship Id="rId2" Type="http://schemas.openxmlformats.org/officeDocument/2006/relationships/notesSlide" Target="../notesSlides/notesSlide2.xml" /><Relationship Id="rId1" Type="http://schemas.openxmlformats.org/officeDocument/2006/relationships/slideLayout" Target="../slideLayouts/slideLayout13.xml" /><Relationship Id="rId4" Type="http://schemas.openxmlformats.org/officeDocument/2006/relationships/image" Target="../media/image4.png" /></Relationships>
</file>

<file path=ppt/slides/_rels/slide3.xml.rels><?xml version="1.0" encoding="UTF-8" standalone="yes"?>
<Relationships xmlns="http://schemas.openxmlformats.org/package/2006/relationships"><Relationship Id="rId3" Type="http://schemas.openxmlformats.org/officeDocument/2006/relationships/image" Target="../media/image5.jpeg" /><Relationship Id="rId2" Type="http://schemas.openxmlformats.org/officeDocument/2006/relationships/notesSlide" Target="../notesSlides/notesSlide3.xml" /><Relationship Id="rId1" Type="http://schemas.openxmlformats.org/officeDocument/2006/relationships/slideLayout" Target="../slideLayouts/slideLayout13.xml" /><Relationship Id="rId4" Type="http://schemas.openxmlformats.org/officeDocument/2006/relationships/image" Target="../media/image4.png" /></Relationships>
</file>

<file path=ppt/slides/_rels/slide4.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5.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6.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7.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8.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9.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0.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1.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2.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3.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4.xml" /><Relationship Id="rId1" Type="http://schemas.openxmlformats.org/officeDocument/2006/relationships/slideLayout" Target="../slideLayouts/slideLayout14.xml" /></Relationships>
</file>

<file path=ppt/slides/_rels/slide14.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5.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6.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7.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8.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9.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0.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1.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2.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3.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4.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5.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6.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7.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8.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9.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0.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1.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2.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3.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4.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5.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6.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7.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8.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9.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40.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image" Target="../media/image6.jpeg" /><Relationship Id="rId1" Type="http://schemas.openxmlformats.org/officeDocument/2006/relationships/slideLayout" Target="../slideLayouts/slideLayout15.xml" /><Relationship Id="rId5" Type="http://schemas.openxmlformats.org/officeDocument/2006/relationships/image" Target="../media/image9.png" /><Relationship Id="rId4" Type="http://schemas.openxmlformats.org/officeDocument/2006/relationships/image" Target="../media/image8.sv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77884" cy="461665"/>
          </a:xfrm>
          <a:prstGeom prst="rect">
            <a:avLst/>
          </a:prstGeom>
          <a:noFill/>
        </p:spPr>
        <p:txBody>
          <a:bodyPr wrap="none" rtlCol="0">
            <a:spAutoFit/>
          </a:bodyPr>
          <a:lstStyle/>
          <a:p>
            <a:r>
              <a:rPr lang="ar-SA" sz="2400" b="1" dirty="0">
                <a:effectLst/>
                <a:latin typeface="Alexandria" pitchFamily="2" charset="-78"/>
                <a:ea typeface="Times New Roman" panose="02020603050405020304" pitchFamily="18" charset="0"/>
                <a:cs typeface="Alexandria" pitchFamily="2" charset="-78"/>
              </a:rPr>
              <a:t>الأخلاقيات في القيادة التربوية </a:t>
            </a:r>
            <a:endParaRPr lang="en-US" sz="2400" b="1" dirty="0">
              <a:solidFill>
                <a:srgbClr val="00B0F0"/>
              </a:solidFill>
              <a:latin typeface="Alexandria" pitchFamily="2" charset="-78"/>
              <a:cs typeface="Alexandria" pitchFamily="2" charset="-78"/>
            </a:endParaRPr>
          </a:p>
        </p:txBody>
      </p:sp>
      <p:sp>
        <p:nvSpPr>
          <p:cNvPr id="10" name="Rectangle: Rounded Corners 9"/>
          <p:cNvSpPr/>
          <p:nvPr/>
        </p:nvSpPr>
        <p:spPr>
          <a:xfrm>
            <a:off x="6862618" y="3600778"/>
            <a:ext cx="402779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accent1"/>
                </a:solidFill>
                <a:latin typeface="Times New Roman" panose="02020603050405020304" pitchFamily="18" charset="0"/>
                <a:cs typeface="Times New Roman" panose="02020603050405020304" pitchFamily="18" charset="0"/>
              </a:rPr>
              <a:t>أ.د/ محمد محمدي مخلص </a:t>
            </a:r>
          </a:p>
          <a:p>
            <a:pPr algn="ctr"/>
            <a:r>
              <a:rPr lang="ar-EG" sz="2400" b="1" dirty="0">
                <a:solidFill>
                  <a:schemeClr val="accent1"/>
                </a:solidFill>
                <a:latin typeface="Times New Roman" panose="02020603050405020304" pitchFamily="18" charset="0"/>
                <a:cs typeface="Times New Roman" panose="02020603050405020304" pitchFamily="18" charset="0"/>
              </a:rPr>
              <a:t>أستاذ القيادة التربوية المشارك بجامعة </a:t>
            </a:r>
            <a:r>
              <a:rPr lang="ar-EG" sz="2400" b="1">
                <a:solidFill>
                  <a:schemeClr val="accent1"/>
                </a:solidFill>
                <a:latin typeface="Times New Roman" panose="02020603050405020304" pitchFamily="18" charset="0"/>
                <a:cs typeface="Times New Roman" panose="02020603050405020304" pitchFamily="18" charset="0"/>
              </a:rPr>
              <a:t>ميدأوشن</a:t>
            </a:r>
            <a:r>
              <a:rPr lang="ar-EG" sz="2400" b="1" dirty="0">
                <a:solidFill>
                  <a:schemeClr val="accent1"/>
                </a:solidFill>
                <a:latin typeface="Times New Roman" panose="02020603050405020304" pitchFamily="18" charset="0"/>
                <a:cs typeface="Times New Roman" panose="02020603050405020304" pitchFamily="18" charset="0"/>
              </a:rPr>
              <a:t> </a:t>
            </a:r>
            <a:endParaRPr lang="en-US" sz="2400" b="1" dirty="0">
              <a:solidFill>
                <a:schemeClr val="accent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2697018" y="4802552"/>
            <a:ext cx="5962646"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المحاضرة السادسة </a:t>
            </a:r>
          </a:p>
          <a:p>
            <a:pPr algn="ctr"/>
            <a:r>
              <a:rPr lang="ar-JO" sz="2400" b="1" dirty="0">
                <a:effectLst/>
                <a:latin typeface="Alexandria" pitchFamily="2" charset="-78"/>
                <a:ea typeface="Times New Roman" panose="02020603050405020304" pitchFamily="18" charset="0"/>
                <a:cs typeface="Alexandria" pitchFamily="2" charset="-78"/>
              </a:rPr>
              <a:t>المسؤوليات الأخلاقية للقائد</a:t>
            </a:r>
            <a:endParaRPr lang="en-US" sz="2400" b="1" dirty="0">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SA"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1061256"/>
            <a:ext cx="8702667" cy="884858"/>
          </a:xfrm>
          <a:prstGeom prst="rect">
            <a:avLst/>
          </a:prstGeom>
          <a:noFill/>
        </p:spPr>
        <p:txBody>
          <a:bodyPr wrap="square" rtlCol="0">
            <a:spAutoFit/>
          </a:bodyPr>
          <a:lstStyle/>
          <a:p>
            <a:pPr algn="r"/>
            <a:r>
              <a:rPr lang="ar-EG" sz="2400" b="1" dirty="0">
                <a:effectLst/>
                <a:highlight>
                  <a:srgbClr val="FFFF00"/>
                </a:highlight>
                <a:latin typeface="Alexandria" pitchFamily="2" charset="-78"/>
                <a:ea typeface="Times New Roman" panose="02020603050405020304" pitchFamily="18" charset="0"/>
                <a:cs typeface="Alexandria" pitchFamily="2" charset="-78"/>
              </a:rPr>
              <a:t>تذكير بالمحاضرة السابقة تناولنا  الموضوعات التالية:</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994967C0-C00F-9369-C4B8-D5EF2BBB0F85}"/>
              </a:ext>
            </a:extLst>
          </p:cNvPr>
          <p:cNvSpPr/>
          <p:nvPr/>
        </p:nvSpPr>
        <p:spPr>
          <a:xfrm>
            <a:off x="-1" y="-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9" name="TextBox 8">
            <a:extLst>
              <a:ext uri="{FF2B5EF4-FFF2-40B4-BE49-F238E27FC236}">
                <a16:creationId xmlns:a16="http://schemas.microsoft.com/office/drawing/2014/main" id="{6168DF63-FB3F-9099-8203-8961C5752661}"/>
              </a:ext>
            </a:extLst>
          </p:cNvPr>
          <p:cNvSpPr txBox="1"/>
          <p:nvPr/>
        </p:nvSpPr>
        <p:spPr>
          <a:xfrm>
            <a:off x="3048000" y="1568223"/>
            <a:ext cx="8702666" cy="2739211"/>
          </a:xfrm>
          <a:prstGeom prst="rect">
            <a:avLst/>
          </a:prstGeom>
          <a:noFill/>
        </p:spPr>
        <p:txBody>
          <a:bodyPr wrap="square">
            <a:spAutoFit/>
          </a:bodyPr>
          <a:lstStyle/>
          <a:p>
            <a:pPr algn="r"/>
            <a:r>
              <a:rPr lang="ar-EG" sz="2000" dirty="0">
                <a:latin typeface="Alexandria" pitchFamily="2" charset="-78"/>
                <a:ea typeface="Times New Roman" panose="02020603050405020304" pitchFamily="18" charset="0"/>
                <a:cs typeface="Alexandria" pitchFamily="2" charset="-78"/>
              </a:rPr>
              <a:t>1- تمهيد </a:t>
            </a:r>
          </a:p>
          <a:p>
            <a:pPr algn="r"/>
            <a:r>
              <a:rPr lang="ar-EG" sz="2000" dirty="0">
                <a:effectLst/>
                <a:latin typeface="Alexandria" pitchFamily="2" charset="-78"/>
                <a:ea typeface="Times New Roman" panose="02020603050405020304" pitchFamily="18" charset="0"/>
                <a:cs typeface="Alexandria" pitchFamily="2" charset="-78"/>
              </a:rPr>
              <a:t>2- ابعاد القيادة الأخلاقية</a:t>
            </a:r>
          </a:p>
          <a:p>
            <a:pPr algn="r"/>
            <a:r>
              <a:rPr lang="ar-EG" sz="2000" dirty="0">
                <a:latin typeface="Alexandria" pitchFamily="2" charset="-78"/>
                <a:ea typeface="Times New Roman" panose="02020603050405020304" pitchFamily="18" charset="0"/>
                <a:cs typeface="Alexandria" pitchFamily="2" charset="-78"/>
              </a:rPr>
              <a:t>3- العدالة التنظيمية مفهومها وأهميتها وأهدافها</a:t>
            </a:r>
            <a:r>
              <a:rPr lang="ar-EG" sz="2000" dirty="0">
                <a:effectLst/>
                <a:latin typeface="Alexandria" pitchFamily="2" charset="-78"/>
                <a:ea typeface="Times New Roman" panose="02020603050405020304" pitchFamily="18" charset="0"/>
                <a:cs typeface="Alexandria" pitchFamily="2" charset="-78"/>
              </a:rPr>
              <a:t> </a:t>
            </a:r>
          </a:p>
          <a:p>
            <a:pPr algn="r"/>
            <a:r>
              <a:rPr lang="ar-EG" sz="2000" kern="100" dirty="0">
                <a:latin typeface="Alexandria" pitchFamily="2" charset="-78"/>
                <a:ea typeface="Calibri" panose="020F0502020204030204" pitchFamily="34" charset="0"/>
                <a:cs typeface="Alexandria" pitchFamily="2" charset="-78"/>
              </a:rPr>
              <a:t>4- قواعد العدالة الإجرائية</a:t>
            </a:r>
          </a:p>
          <a:p>
            <a:pPr algn="r"/>
            <a:r>
              <a:rPr lang="ar-EG" sz="2000" kern="100" dirty="0">
                <a:effectLst/>
                <a:latin typeface="Alexandria" pitchFamily="2" charset="-78"/>
                <a:ea typeface="Calibri" panose="020F0502020204030204" pitchFamily="34" charset="0"/>
                <a:cs typeface="Alexandria" pitchFamily="2" charset="-78"/>
              </a:rPr>
              <a:t>5- علاقة القيادة الأخلاقية بالعدالة التنظيمية</a:t>
            </a:r>
          </a:p>
          <a:p>
            <a:pPr algn="r"/>
            <a:r>
              <a:rPr lang="ar-EG" sz="2000" kern="100" dirty="0">
                <a:effectLst/>
                <a:latin typeface="Alexandria" pitchFamily="2" charset="-78"/>
                <a:ea typeface="Calibri" panose="020F0502020204030204" pitchFamily="34" charset="0"/>
                <a:cs typeface="Alexandria" pitchFamily="2" charset="-78"/>
              </a:rPr>
              <a:t>6- معايير اختيار القيادة التربوية</a:t>
            </a:r>
          </a:p>
          <a:p>
            <a:pPr algn="r"/>
            <a:r>
              <a:rPr lang="ar-EG" sz="2000" kern="100" dirty="0">
                <a:effectLst/>
                <a:latin typeface="Alexandria" pitchFamily="2" charset="-78"/>
                <a:ea typeface="Calibri" panose="020F0502020204030204" pitchFamily="34" charset="0"/>
                <a:cs typeface="Alexandria" pitchFamily="2" charset="-78"/>
              </a:rPr>
              <a:t>7- النماذج العالمية لاختيار القيادة الأخلاقية</a:t>
            </a:r>
          </a:p>
          <a:p>
            <a:pPr algn="r"/>
            <a:endParaRPr lang="ar-EG" sz="3200" kern="100" dirty="0">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288817" y="1592356"/>
            <a:ext cx="8702667" cy="3170099"/>
          </a:xfrm>
          <a:prstGeom prst="rect">
            <a:avLst/>
          </a:prstGeom>
          <a:noFill/>
        </p:spPr>
        <p:txBody>
          <a:bodyPr wrap="square" rtlCol="0">
            <a:spAutoFit/>
          </a:bodyPr>
          <a:lstStyle/>
          <a:p>
            <a:pPr algn="r"/>
            <a:r>
              <a:rPr lang="ar-EG" sz="2400" dirty="0">
                <a:effectLst/>
                <a:latin typeface="Alexandria" pitchFamily="2" charset="-78"/>
                <a:ea typeface="Times New Roman" panose="02020603050405020304" pitchFamily="18" charset="0"/>
                <a:cs typeface="Alexandria" pitchFamily="2" charset="-78"/>
              </a:rPr>
              <a:t>عناصر المحاضرة:</a:t>
            </a:r>
          </a:p>
          <a:p>
            <a:pPr algn="r"/>
            <a:r>
              <a:rPr lang="ar-EG" sz="2400" dirty="0">
                <a:latin typeface="Alexandria" pitchFamily="2" charset="-78"/>
                <a:ea typeface="Times New Roman" panose="02020603050405020304" pitchFamily="18" charset="0"/>
                <a:cs typeface="Alexandria" pitchFamily="2" charset="-78"/>
              </a:rPr>
              <a:t>1- مفهوم المهارات القيادية.</a:t>
            </a:r>
          </a:p>
          <a:p>
            <a:pPr algn="r"/>
            <a:r>
              <a:rPr lang="ar-EG" sz="2400" dirty="0">
                <a:effectLst/>
                <a:latin typeface="Alexandria" pitchFamily="2" charset="-78"/>
                <a:ea typeface="Times New Roman" panose="02020603050405020304" pitchFamily="18" charset="0"/>
                <a:cs typeface="Alexandria" pitchFamily="2" charset="-78"/>
              </a:rPr>
              <a:t>2- </a:t>
            </a:r>
            <a:r>
              <a:rPr lang="ar-EG" sz="2400" dirty="0">
                <a:latin typeface="Alexandria" pitchFamily="2" charset="-78"/>
                <a:ea typeface="Times New Roman" panose="02020603050405020304" pitchFamily="18" charset="0"/>
                <a:cs typeface="Alexandria" pitchFamily="2" charset="-78"/>
              </a:rPr>
              <a:t>القيادة القائمة على الفكر وأهم سماتها .</a:t>
            </a:r>
          </a:p>
          <a:p>
            <a:pPr algn="r"/>
            <a:r>
              <a:rPr lang="ar-EG" sz="2400" dirty="0">
                <a:effectLst/>
                <a:latin typeface="Alexandria" pitchFamily="2" charset="-78"/>
                <a:ea typeface="Times New Roman" panose="02020603050405020304" pitchFamily="18" charset="0"/>
                <a:cs typeface="Alexandria" pitchFamily="2" charset="-78"/>
              </a:rPr>
              <a:t>3- سمات القيادة الأخلاقية .</a:t>
            </a:r>
          </a:p>
          <a:p>
            <a:pPr algn="r"/>
            <a:r>
              <a:rPr lang="ar-EG" sz="2400" dirty="0">
                <a:latin typeface="Alexandria" pitchFamily="2" charset="-78"/>
                <a:ea typeface="Times New Roman" panose="02020603050405020304" pitchFamily="18" charset="0"/>
                <a:cs typeface="Alexandria" pitchFamily="2" charset="-78"/>
              </a:rPr>
              <a:t>4- أهم مهارات القيادة الأخلاقية.</a:t>
            </a:r>
          </a:p>
          <a:p>
            <a:pPr algn="r"/>
            <a:r>
              <a:rPr lang="ar-EG" sz="2400" dirty="0">
                <a:effectLst/>
                <a:latin typeface="Alexandria" pitchFamily="2" charset="-78"/>
                <a:ea typeface="Times New Roman" panose="02020603050405020304" pitchFamily="18" charset="0"/>
                <a:cs typeface="Alexandria" pitchFamily="2" charset="-78"/>
              </a:rPr>
              <a:t>5- مسؤوليات القيادة الأخلاقية .</a:t>
            </a:r>
          </a:p>
          <a:p>
            <a:pPr algn="r"/>
            <a:r>
              <a:rPr lang="ar-EG" sz="2400" dirty="0">
                <a:latin typeface="Alexandria" pitchFamily="2" charset="-78"/>
                <a:ea typeface="Times New Roman" panose="02020603050405020304" pitchFamily="18" charset="0"/>
                <a:cs typeface="Alexandria" pitchFamily="2" charset="-78"/>
              </a:rPr>
              <a:t>6- </a:t>
            </a:r>
            <a:r>
              <a:rPr lang="ar-EG" sz="2400" kern="100" dirty="0">
                <a:latin typeface="Alexandria" pitchFamily="2" charset="-78"/>
                <a:ea typeface="Calibri" panose="020F0502020204030204" pitchFamily="34" charset="0"/>
                <a:cs typeface="Alexandria" pitchFamily="2" charset="-78"/>
              </a:rPr>
              <a:t>القيادة المدرسية مفهومها ومسؤولياتها.</a:t>
            </a:r>
            <a:endParaRPr lang="ar-EG" sz="2400" dirty="0">
              <a:effectLst/>
              <a:latin typeface="Alexandria" pitchFamily="2" charset="-78"/>
              <a:ea typeface="Calibri" panose="020F0502020204030204" pitchFamily="34" charset="0"/>
              <a:cs typeface="Alexandria" pitchFamily="2" charset="-78"/>
            </a:endParaRPr>
          </a:p>
          <a:p>
            <a:pPr algn="r"/>
            <a:endParaRPr lang="ar-EG" sz="3200" dirty="0">
              <a:effectLst/>
              <a:ea typeface="Times New Roman" panose="02020603050405020304" pitchFamily="18" charset="0"/>
              <a:cs typeface="+mj-cs"/>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2047B108-4B06-D852-7B19-689151954806}"/>
              </a:ext>
            </a:extLst>
          </p:cNvPr>
          <p:cNvSpPr/>
          <p:nvPr/>
        </p:nvSpPr>
        <p:spPr>
          <a:xfrm>
            <a:off x="0" y="-29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Tree>
    <p:extLst>
      <p:ext uri="{BB962C8B-B14F-4D97-AF65-F5344CB8AC3E}">
        <p14:creationId xmlns:p14="http://schemas.microsoft.com/office/powerpoint/2010/main" val="366425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89000" y="1882478"/>
            <a:ext cx="10453255" cy="2618666"/>
          </a:xfrm>
          <a:prstGeom prst="rect">
            <a:avLst/>
          </a:prstGeom>
          <a:noFill/>
        </p:spPr>
        <p:txBody>
          <a:bodyPr wrap="square" rtlCol="0">
            <a:spAutoFit/>
          </a:bodyPr>
          <a:lstStyle/>
          <a:p>
            <a:pPr algn="just" rtl="1">
              <a:lnSpc>
                <a:spcPts val="1690"/>
              </a:lnSpc>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تمهيد: </a:t>
            </a:r>
            <a:endParaRPr lang="en-GB" b="1" kern="100" dirty="0">
              <a:effectLst/>
              <a:latin typeface="Alexandria" pitchFamily="2" charset="-78"/>
              <a:ea typeface="Calibri" panose="020F0502020204030204" pitchFamily="34" charset="0"/>
              <a:cs typeface="Alexandria" pitchFamily="2" charset="-78"/>
            </a:endParaRPr>
          </a:p>
          <a:p>
            <a:pPr algn="just"/>
            <a:r>
              <a:rPr lang="ar-SA" b="1" kern="0" dirty="0">
                <a:solidFill>
                  <a:srgbClr val="000000"/>
                </a:solidFill>
                <a:effectLst/>
                <a:latin typeface="Alexandria" pitchFamily="2" charset="-78"/>
                <a:ea typeface="Times New Roman" panose="02020603050405020304" pitchFamily="18" charset="0"/>
                <a:cs typeface="Alexandria" pitchFamily="2" charset="-78"/>
              </a:rPr>
              <a:t>      </a:t>
            </a:r>
            <a:r>
              <a:rPr lang="ar-EG" b="0" i="0" dirty="0">
                <a:solidFill>
                  <a:srgbClr val="000000"/>
                </a:solidFill>
                <a:effectLst/>
                <a:latin typeface="Alexandria" pitchFamily="2" charset="-78"/>
                <a:cs typeface="Alexandria" pitchFamily="2" charset="-78"/>
              </a:rPr>
              <a:t>تعدّ المهارات القيادية عنصرًا أساسيًا في جميع معادلات النجاح، سواءً على الصعيد الشخصي أو المهني أو الأكاديمي. فمهارات القيادة هي إحدى أكثر المهارات المرنة أو التي يوليها أرباب العمل اهتمامًا خاصًّا ، ويبحثون عنها في المتقدمين للوظائف المختلفة.                                                              </a:t>
            </a:r>
          </a:p>
          <a:p>
            <a:pPr algn="just"/>
            <a:r>
              <a:rPr lang="ar-EG" b="0" i="0" dirty="0">
                <a:solidFill>
                  <a:srgbClr val="000000"/>
                </a:solidFill>
                <a:effectLst/>
                <a:latin typeface="Alexandria" pitchFamily="2" charset="-78"/>
                <a:cs typeface="Alexandria" pitchFamily="2" charset="-78"/>
              </a:rPr>
              <a:t>                                                           </a:t>
            </a:r>
          </a:p>
          <a:p>
            <a:pPr algn="just"/>
            <a:r>
              <a:rPr lang="ar-EG" b="0" i="0" dirty="0">
                <a:solidFill>
                  <a:srgbClr val="000000"/>
                </a:solidFill>
                <a:effectLst/>
                <a:latin typeface="Alexandria" pitchFamily="2" charset="-78"/>
                <a:cs typeface="Alexandria" pitchFamily="2" charset="-78"/>
              </a:rPr>
              <a:t>تضمّ المهارات القيادية تحت مظّلتها عدّة سمات شخصية، وقدرات تواصلية لابدّ لكلّ واحد منّا أن يتعلّمها ويتقنها ليحقق النجاح والتطور اللذان يطمح إليهما                                                                                      </a:t>
            </a:r>
          </a:p>
          <a:p>
            <a:pPr algn="just" rtl="1" fontAlgn="base">
              <a:spcBef>
                <a:spcPts val="355"/>
              </a:spcBef>
              <a:spcAft>
                <a:spcPts val="1065"/>
              </a:spcAft>
            </a:pPr>
            <a:endParaRPr lang="en-GB" sz="3200" dirty="0">
              <a:effectLst/>
              <a:latin typeface="Times New Roman" panose="02020603050405020304" pitchFamily="18" charset="0"/>
              <a:ea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89000" y="1882478"/>
            <a:ext cx="10453255" cy="3278333"/>
          </a:xfrm>
          <a:prstGeom prst="rect">
            <a:avLst/>
          </a:prstGeom>
          <a:noFill/>
        </p:spPr>
        <p:txBody>
          <a:bodyPr wrap="square" rtlCol="0">
            <a:spAutoFit/>
          </a:bodyPr>
          <a:lstStyle/>
          <a:p>
            <a:pPr algn="r"/>
            <a:r>
              <a:rPr lang="ar-SA" sz="18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EG" sz="2000" b="1" i="0" dirty="0">
                <a:solidFill>
                  <a:srgbClr val="000000"/>
                </a:solidFill>
                <a:effectLst/>
                <a:latin typeface="Alexandria" pitchFamily="2" charset="-78"/>
                <a:cs typeface="Alexandria" pitchFamily="2" charset="-78"/>
              </a:rPr>
              <a:t>ما هي المهارات القيادية؟</a:t>
            </a:r>
          </a:p>
          <a:p>
            <a:pPr algn="just"/>
            <a:r>
              <a:rPr lang="ar-EG" sz="2000" b="0" i="0" dirty="0">
                <a:solidFill>
                  <a:srgbClr val="000000"/>
                </a:solidFill>
                <a:effectLst/>
                <a:latin typeface="Alexandria" pitchFamily="2" charset="-78"/>
                <a:cs typeface="Alexandria" pitchFamily="2" charset="-78"/>
              </a:rPr>
              <a:t>تعبّر المهارات القيادية عن المهارات التي تستخدمها في عملية تنظيم الآخرين والعمل معهم لتحقيق هدف مشترك. سواءً كنت في منصب إداري أو مسؤولاً عن مشروع ما، يجب عليك أن تتحلّى بهذه المهارات التي تتيح لك تحفيز الآخرين وإثارة حماستهم لإتمام سلسلة معيّنة من المهام خلال الفترة الزمنية التي تمّ تحديدها عند وضع مخطط المشروع.                                    </a:t>
            </a:r>
          </a:p>
          <a:p>
            <a:pPr algn="just"/>
            <a:endParaRPr lang="ar-EG" sz="2000" b="0" i="0" dirty="0">
              <a:solidFill>
                <a:srgbClr val="000000"/>
              </a:solidFill>
              <a:effectLst/>
              <a:latin typeface="Alexandria" pitchFamily="2" charset="-78"/>
              <a:cs typeface="Alexandria" pitchFamily="2" charset="-78"/>
            </a:endParaRPr>
          </a:p>
          <a:p>
            <a:pPr algn="just"/>
            <a:r>
              <a:rPr lang="ar-EG" sz="2000" b="0" i="0" dirty="0">
                <a:solidFill>
                  <a:srgbClr val="000000"/>
                </a:solidFill>
                <a:effectLst/>
                <a:latin typeface="Alexandria" pitchFamily="2" charset="-78"/>
                <a:cs typeface="Alexandria" pitchFamily="2" charset="-78"/>
              </a:rPr>
              <a:t>من الجدير بالذكر أنّ المهارات القيادية كما يشير اسمها، لا تعبّر عن مهارة واحدة، وإنّما مجموعة من المهارات المختلفة التي تعمل معًا جنبًا إلى جنب.                                                 </a:t>
            </a:r>
          </a:p>
          <a:p>
            <a:pPr lvl="0" algn="just" rtl="1">
              <a:lnSpc>
                <a:spcPct val="115000"/>
              </a:lnSpc>
              <a:spcAft>
                <a:spcPts val="1000"/>
              </a:spcAft>
            </a:pPr>
            <a:endParaRPr lang="ar-EG" sz="1800" dirty="0">
              <a:effectLst/>
              <a:latin typeface="Calibri" panose="020F0502020204030204" pitchFamily="34" charset="0"/>
              <a:ea typeface="Calibri" panose="020F0502020204030204" pitchFamily="34" charset="0"/>
              <a:cs typeface="Simplified Arabic" panose="02020603050405020304" pitchFamily="18" charset="-78"/>
            </a:endParaRPr>
          </a:p>
          <a:p>
            <a:r>
              <a:rPr lang="en-US" sz="1800" dirty="0">
                <a:effectLst/>
                <a:latin typeface="Simplified Arabic" panose="02020603050405020304" pitchFamily="18" charset="-78"/>
                <a:ea typeface="Calibri" panose="020F0502020204030204" pitchFamily="34"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228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882478"/>
            <a:ext cx="10812721" cy="45059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ar-EG" b="1" i="0" dirty="0">
                <a:solidFill>
                  <a:srgbClr val="000000"/>
                </a:solidFill>
                <a:effectLst/>
                <a:latin typeface="Alexandria" pitchFamily="2" charset="-78"/>
                <a:cs typeface="Alexandria" pitchFamily="2" charset="-78"/>
              </a:rPr>
              <a:t>ما هي أهمية المهارات القيادية؟                                                                                                               </a:t>
            </a:r>
          </a:p>
          <a:p>
            <a:pPr algn="just"/>
            <a:r>
              <a:rPr lang="ar-EG" b="0" i="0" dirty="0">
                <a:solidFill>
                  <a:srgbClr val="000000"/>
                </a:solidFill>
                <a:effectLst/>
                <a:latin typeface="Alexandria" pitchFamily="2" charset="-78"/>
                <a:cs typeface="Alexandria" pitchFamily="2" charset="-78"/>
              </a:rPr>
              <a:t>يُعتبَر القادة الفاعلون عنصرًا جوهريًا تحتاجه كلّ شركة تسعى للنجاح. إذ يسعهم تقديم الدعم المناسب لبناء فريق قويّ في مكان العمل، بالإضافة إلى حرصهم على أن يتمّ تنفيذ المشاريع والمبادرات ومختلف الأعمال الأخرى على أكمل وجه.                                                                                                                      </a:t>
            </a:r>
          </a:p>
          <a:p>
            <a:pPr algn="just"/>
            <a:r>
              <a:rPr lang="ar-EG" b="0" i="0" dirty="0">
                <a:solidFill>
                  <a:srgbClr val="000000"/>
                </a:solidFill>
                <a:effectLst/>
                <a:latin typeface="Alexandria" pitchFamily="2" charset="-78"/>
                <a:cs typeface="Alexandria" pitchFamily="2" charset="-78"/>
              </a:rPr>
              <a:t>                                                                                                           </a:t>
            </a:r>
          </a:p>
          <a:p>
            <a:pPr algn="just"/>
            <a:r>
              <a:rPr lang="ar-EG" b="0" i="0" dirty="0">
                <a:solidFill>
                  <a:srgbClr val="000000"/>
                </a:solidFill>
                <a:effectLst/>
                <a:latin typeface="Alexandria" pitchFamily="2" charset="-78"/>
                <a:cs typeface="Alexandria" pitchFamily="2" charset="-78"/>
              </a:rPr>
              <a:t>لاشكّ أنّه قد سبق لك رؤية ما يمكن للقائد الناجح أن يفعله في مكان العمل. فالقادة الفاعلون الذين يمتلكون مهارات القيادة، يسهمون في رفع إنتاجية الموظفين وولائهم للشركة. إنّهم يدعمون بيئة العمل الإيجابية ويسهمون في التغلّب على العوائق بالتعاون مع فريق العمل.                                                       </a:t>
            </a:r>
          </a:p>
          <a:p>
            <a:pPr algn="just"/>
            <a:r>
              <a:rPr lang="ar-EG" b="0" i="0" dirty="0">
                <a:solidFill>
                  <a:srgbClr val="000000"/>
                </a:solidFill>
                <a:effectLst/>
                <a:latin typeface="Alexandria" pitchFamily="2" charset="-78"/>
                <a:cs typeface="Alexandria" pitchFamily="2" charset="-78"/>
              </a:rPr>
              <a:t>ليس هذا وحسب فالقيادة الناجحة مُعدية أيضًا، تدفع الموظفين وتلهمهم للتحلي بالمهارات القيادية وتطبيقها في عملهم.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89000" y="1882478"/>
            <a:ext cx="10453255" cy="375552"/>
          </a:xfrm>
          <a:prstGeom prst="rect">
            <a:avLst/>
          </a:prstGeom>
          <a:noFill/>
        </p:spPr>
        <p:txBody>
          <a:bodyPr wrap="square" rtlCol="0">
            <a:spAutoFit/>
          </a:bodyPr>
          <a:lstStyle/>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1189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49746" y="2101396"/>
            <a:ext cx="10298545" cy="3095078"/>
          </a:xfrm>
          <a:prstGeom prst="rect">
            <a:avLst/>
          </a:prstGeom>
          <a:noFill/>
        </p:spPr>
        <p:txBody>
          <a:bodyPr wrap="square" rtlCol="0">
            <a:spAutoFit/>
          </a:bodyPr>
          <a:lstStyle/>
          <a:p>
            <a:pPr algn="just"/>
            <a:r>
              <a:rPr lang="ar-EG" b="0" i="0" dirty="0">
                <a:solidFill>
                  <a:srgbClr val="000000"/>
                </a:solidFill>
                <a:effectLst/>
                <a:latin typeface="Alexandria" pitchFamily="2" charset="-78"/>
                <a:cs typeface="Alexandria" pitchFamily="2" charset="-78"/>
              </a:rPr>
              <a:t>قيادة الفكر: تعني قيادة الفكر في أبسط أشكالها، وحسبما وضّحه قاموس أكسفورد: "التأثير الفكري والتفكير الإبداعي أو الرائد."                                                                                                                         </a:t>
            </a:r>
          </a:p>
          <a:p>
            <a:pPr algn="just"/>
            <a:r>
              <a:rPr lang="ar-EG" b="0" i="0" dirty="0">
                <a:solidFill>
                  <a:srgbClr val="000000"/>
                </a:solidFill>
                <a:effectLst/>
                <a:latin typeface="Alexandria" pitchFamily="2" charset="-78"/>
                <a:cs typeface="Alexandria" pitchFamily="2" charset="-78"/>
              </a:rPr>
              <a:t>                                                                                                                     </a:t>
            </a:r>
          </a:p>
          <a:p>
            <a:pPr algn="just"/>
            <a:r>
              <a:rPr lang="ar-EG" b="0" i="0" dirty="0">
                <a:solidFill>
                  <a:srgbClr val="000000"/>
                </a:solidFill>
                <a:effectLst/>
                <a:latin typeface="Alexandria" pitchFamily="2" charset="-78"/>
                <a:cs typeface="Alexandria" pitchFamily="2" charset="-78"/>
              </a:rPr>
              <a:t>أمّا في مجال الأعمال والريادة، فهي تعبّر عن فرد أو جماعة معترف بها كسلطة موثوقة في مجال معيّن ومحدّد (تكنولوجيا، أعمال، خدمات ...الخ)، بحيث يتمّ البحث دومًا عن الخبرات التي تقدّمها وتقديرها ومكافأة جهودها.                                                                                                                        </a:t>
            </a:r>
          </a:p>
          <a:p>
            <a:pPr algn="just"/>
            <a:r>
              <a:rPr lang="ar-EG" b="0" i="0" dirty="0">
                <a:solidFill>
                  <a:srgbClr val="000000"/>
                </a:solidFill>
                <a:effectLst/>
                <a:latin typeface="Alexandria" pitchFamily="2" charset="-78"/>
                <a:cs typeface="Alexandria" pitchFamily="2" charset="-78"/>
              </a:rPr>
              <a:t>                                                                                                                 </a:t>
            </a:r>
          </a:p>
          <a:p>
            <a:pPr algn="just"/>
            <a:r>
              <a:rPr lang="ar-EG" b="0" i="0" dirty="0">
                <a:solidFill>
                  <a:srgbClr val="000000"/>
                </a:solidFill>
                <a:effectLst/>
                <a:latin typeface="Alexandria" pitchFamily="2" charset="-78"/>
                <a:cs typeface="Alexandria" pitchFamily="2" charset="-78"/>
              </a:rPr>
              <a:t>أمّا قائد الفكر</a:t>
            </a:r>
            <a:r>
              <a:rPr lang="en-GB" b="0" i="0" dirty="0">
                <a:solidFill>
                  <a:srgbClr val="000000"/>
                </a:solidFill>
                <a:effectLst/>
                <a:latin typeface="Alexandria" pitchFamily="2" charset="-78"/>
                <a:cs typeface="Alexandria" pitchFamily="2" charset="-78"/>
              </a:rPr>
              <a:t>، </a:t>
            </a:r>
            <a:r>
              <a:rPr lang="ar-EG" b="0" i="0" dirty="0">
                <a:solidFill>
                  <a:srgbClr val="000000"/>
                </a:solidFill>
                <a:effectLst/>
                <a:latin typeface="Alexandria" pitchFamily="2" charset="-78"/>
                <a:cs typeface="Alexandria" pitchFamily="2" charset="-78"/>
              </a:rPr>
              <a:t>فهو كما عرّفه جويل </a:t>
            </a:r>
            <a:r>
              <a:rPr lang="ar-EG" b="0" i="0" dirty="0" err="1">
                <a:solidFill>
                  <a:srgbClr val="000000"/>
                </a:solidFill>
                <a:effectLst/>
                <a:latin typeface="Alexandria" pitchFamily="2" charset="-78"/>
                <a:cs typeface="Alexandria" pitchFamily="2" charset="-78"/>
              </a:rPr>
              <a:t>كورتزمان</a:t>
            </a:r>
            <a:r>
              <a:rPr lang="ar-EG" b="0" i="0" dirty="0">
                <a:solidFill>
                  <a:srgbClr val="000000"/>
                </a:solidFill>
                <a:effectLst/>
                <a:latin typeface="Alexandria" pitchFamily="2" charset="-78"/>
                <a:cs typeface="Alexandria" pitchFamily="2" charset="-78"/>
              </a:rPr>
              <a:t>، شخص مُعترف به من قبل الزملاء والعملاء وخبراء المجال على أنّه يتمتع بفهم عميق لمجال العمل هذا، ومُلمّ باحتياجات العملاء والسوق الذي يعمل فيه. كما أنّه يمتلك أفكارًا أصيلة ووجهات نظر متفرّدة ورؤى متجدّدة على الدوام".                                 </a:t>
            </a:r>
          </a:p>
          <a:p>
            <a:pPr algn="r"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354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89001" y="1674544"/>
            <a:ext cx="10360691" cy="3815275"/>
          </a:xfrm>
          <a:prstGeom prst="rect">
            <a:avLst/>
          </a:prstGeom>
          <a:noFill/>
        </p:spPr>
        <p:txBody>
          <a:bodyPr wrap="square" rtlCol="0">
            <a:spAutoFit/>
          </a:bodyPr>
          <a:lstStyle/>
          <a:p>
            <a:pPr algn="just">
              <a:lnSpc>
                <a:spcPct val="107000"/>
              </a:lnSpc>
              <a:spcAft>
                <a:spcPts val="800"/>
              </a:spcAft>
            </a:pPr>
            <a:r>
              <a:rPr lang="ar-SA" sz="18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en-GB" sz="1800" kern="100" dirty="0">
                <a:effectLst/>
                <a:latin typeface="Simplified Arabic" panose="02020603050405020304" pitchFamily="18" charset="-78"/>
                <a:ea typeface="Times New Roman" panose="02020603050405020304" pitchFamily="18" charset="0"/>
                <a:cs typeface="Arial" panose="020B0604020202020204" pitchFamily="34"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r"/>
            <a:r>
              <a:rPr lang="ar-EG" b="1" i="0" dirty="0">
                <a:solidFill>
                  <a:srgbClr val="000000"/>
                </a:solidFill>
                <a:effectLst/>
                <a:latin typeface="Alexandria" pitchFamily="2" charset="-78"/>
                <a:cs typeface="Alexandria" pitchFamily="2" charset="-78"/>
              </a:rPr>
              <a:t>صفات قائد الفكر الناجح</a:t>
            </a:r>
          </a:p>
          <a:p>
            <a:pPr algn="r"/>
            <a:r>
              <a:rPr lang="ar-EG" b="0" i="0" dirty="0">
                <a:solidFill>
                  <a:srgbClr val="000000"/>
                </a:solidFill>
                <a:effectLst/>
                <a:latin typeface="Alexandria" pitchFamily="2" charset="-78"/>
                <a:cs typeface="Alexandria" pitchFamily="2" charset="-78"/>
              </a:rPr>
              <a:t>مهما تطوّر هذا المفهوم وتغيّر، تبقى هنالك صفات وسمات محدّدة لابدّ أن يمتلكها كل شخص يطمح لأن يصبح قائد فكر ناجحًا.</a:t>
            </a:r>
          </a:p>
          <a:p>
            <a:pPr algn="r"/>
            <a:endParaRPr lang="ar-EG" b="0" i="0" dirty="0">
              <a:solidFill>
                <a:srgbClr val="000000"/>
              </a:solidFill>
              <a:effectLst/>
              <a:latin typeface="Alexandria" pitchFamily="2" charset="-78"/>
              <a:cs typeface="Alexandria" pitchFamily="2" charset="-78"/>
            </a:endParaRPr>
          </a:p>
          <a:p>
            <a:pPr algn="r"/>
            <a:r>
              <a:rPr lang="ar-EG" b="1" i="0" dirty="0">
                <a:solidFill>
                  <a:srgbClr val="000000"/>
                </a:solidFill>
                <a:effectLst/>
                <a:latin typeface="Alexandria" pitchFamily="2" charset="-78"/>
                <a:cs typeface="Alexandria" pitchFamily="2" charset="-78"/>
              </a:rPr>
              <a:t>1- الخبرة في مجال معيّن</a:t>
            </a:r>
          </a:p>
          <a:p>
            <a:pPr algn="r"/>
            <a:r>
              <a:rPr lang="ar-EG" b="0" i="0" dirty="0">
                <a:solidFill>
                  <a:srgbClr val="000000"/>
                </a:solidFill>
                <a:effectLst/>
                <a:latin typeface="Alexandria" pitchFamily="2" charset="-78"/>
                <a:cs typeface="Alexandria" pitchFamily="2" charset="-78"/>
              </a:rPr>
              <a:t>من المرجّح أن يستمع الناس إليك ويأخذوا برأيك حول قضيّة معيّنة إن كان لديك خبرة مباشرة في هذا المجال. سواءً كنت تعمل في حقل من حقول المعرفة لعقدين متتاليين، أو واظبت على ممارسة هواية ما منذ نعومة أظفارك، فالخبرة والإتقان في مجال معيّن سيكون عاملاً مهمًّا لنجاحك كقائد فكر.</a:t>
            </a:r>
          </a:p>
          <a:p>
            <a:pPr algn="r"/>
            <a:r>
              <a:rPr lang="ar-EG" b="1" i="0" dirty="0">
                <a:solidFill>
                  <a:srgbClr val="000000"/>
                </a:solidFill>
                <a:effectLst/>
                <a:latin typeface="Alexandria" pitchFamily="2" charset="-78"/>
                <a:cs typeface="Alexandria" pitchFamily="2" charset="-78"/>
              </a:rPr>
              <a:t>كيف تعثر على مجال الخبرة المناسب لك؟</a:t>
            </a:r>
          </a:p>
          <a:p>
            <a:pPr algn="r"/>
            <a:endParaRPr lang="ar-EG" b="1" i="0" dirty="0">
              <a:solidFill>
                <a:srgbClr val="000000"/>
              </a:solidFill>
              <a:effectLst/>
              <a:latin typeface="Alexandria" pitchFamily="2" charset="-78"/>
              <a:cs typeface="Alexandria" pitchFamily="2" charset="-78"/>
            </a:endParaRPr>
          </a:p>
          <a:p>
            <a:pPr algn="r"/>
            <a:r>
              <a:rPr lang="ar-EG" b="0" i="0" dirty="0">
                <a:solidFill>
                  <a:srgbClr val="000000"/>
                </a:solidFill>
                <a:effectLst/>
                <a:latin typeface="Alexandria" pitchFamily="2" charset="-78"/>
                <a:cs typeface="Alexandria" pitchFamily="2" charset="-78"/>
              </a:rPr>
              <a:t>بداية لابدّ أن يكون مجال الخبرة هذا ذا علاقة بما تملكه من مخزون معرفي، خلفيّتك الثقافية، حقل الصناعة الي تعمل فيه وجمهورك المستهدف.</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0798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89000" y="2198255"/>
            <a:ext cx="10314709" cy="2862322"/>
          </a:xfrm>
          <a:prstGeom prst="rect">
            <a:avLst/>
          </a:prstGeom>
          <a:noFill/>
        </p:spPr>
        <p:txBody>
          <a:bodyPr wrap="square" rtlCol="0">
            <a:spAutoFit/>
          </a:bodyPr>
          <a:lstStyle/>
          <a:p>
            <a:pPr algn="r"/>
            <a:r>
              <a:rPr lang="ar-EG" b="1" i="0" dirty="0">
                <a:solidFill>
                  <a:srgbClr val="000000"/>
                </a:solidFill>
                <a:effectLst/>
                <a:latin typeface="Alexandria" pitchFamily="2" charset="-78"/>
                <a:cs typeface="Alexandria" pitchFamily="2" charset="-78"/>
              </a:rPr>
              <a:t>2- المشاركة المستمرة (أو الوعي الدائم) بمجال الخبرة</a:t>
            </a:r>
          </a:p>
          <a:p>
            <a:pPr algn="r"/>
            <a:r>
              <a:rPr lang="ar-EG" b="0" i="0" dirty="0">
                <a:solidFill>
                  <a:srgbClr val="000000"/>
                </a:solidFill>
                <a:effectLst/>
                <a:latin typeface="Alexandria" pitchFamily="2" charset="-78"/>
                <a:cs typeface="Alexandria" pitchFamily="2" charset="-78"/>
              </a:rPr>
              <a:t>حتى وإن كانوا متقاعدين حاليًا، فقادة الفكر يبقون على اطلاّع دائم بأحدث المجريات في مجال خبرتهم. صحيح أنّ الخبرة السابقة مهمّة، لكن ما الأهمّ بالنسبة لقائد الفكر قدرته على ربط هذه الخبرات بكلّ ما هو جديد في مجال معرفته في الحاضر.</a:t>
            </a:r>
          </a:p>
          <a:p>
            <a:pPr algn="r"/>
            <a:endParaRPr lang="ar-EG" b="0" i="0" dirty="0">
              <a:solidFill>
                <a:srgbClr val="000000"/>
              </a:solidFill>
              <a:effectLst/>
              <a:latin typeface="Alexandria" pitchFamily="2" charset="-78"/>
              <a:cs typeface="Alexandria" pitchFamily="2" charset="-78"/>
            </a:endParaRPr>
          </a:p>
          <a:p>
            <a:pPr algn="r"/>
            <a:r>
              <a:rPr lang="ar-EG" b="1" i="0" dirty="0">
                <a:solidFill>
                  <a:srgbClr val="000000"/>
                </a:solidFill>
                <a:effectLst/>
                <a:latin typeface="Alexandria" pitchFamily="2" charset="-78"/>
                <a:cs typeface="Alexandria" pitchFamily="2" charset="-78"/>
              </a:rPr>
              <a:t>3- وجهة نظر واضحة ومحدّدة</a:t>
            </a:r>
          </a:p>
          <a:p>
            <a:pPr algn="r"/>
            <a:r>
              <a:rPr lang="ar-EG" b="0" i="0" dirty="0">
                <a:solidFill>
                  <a:srgbClr val="000000"/>
                </a:solidFill>
                <a:effectLst/>
                <a:latin typeface="Alexandria" pitchFamily="2" charset="-78"/>
                <a:cs typeface="Alexandria" pitchFamily="2" charset="-78"/>
              </a:rPr>
              <a:t>وهي سمة مهمّة عندما يتعلّق الأمر بالتفرّد والتميّز عن الآخرين. وجهة النظر المحدّدة الواضحة ستُعطي فكرة للآخرين عمّا سيحصلون عليه منك إن هم اتبعوك، أو قرأوا المحتوى الذي تقدّمه أو شاركوا مقاطع الفيديو التي تنشرها، أو اختاروك كمتحدث في مؤتمر أو حدث ما. اجعل لنفسك رؤية واضحة والتزم بها.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2936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689638" y="1885072"/>
            <a:ext cx="10453255" cy="3231654"/>
          </a:xfrm>
          <a:prstGeom prst="rect">
            <a:avLst/>
          </a:prstGeom>
          <a:noFill/>
        </p:spPr>
        <p:txBody>
          <a:bodyPr wrap="square" rtlCol="0">
            <a:spAutoFit/>
          </a:bodyPr>
          <a:lstStyle/>
          <a:p>
            <a:pPr algn="r"/>
            <a:r>
              <a:rPr lang="ar-EG" b="1" i="0" dirty="0">
                <a:solidFill>
                  <a:srgbClr val="000000"/>
                </a:solidFill>
                <a:effectLst/>
                <a:latin typeface="Alexandria" pitchFamily="2" charset="-78"/>
                <a:cs typeface="Alexandria" pitchFamily="2" charset="-78"/>
              </a:rPr>
              <a:t>4- الموثوقية</a:t>
            </a:r>
          </a:p>
          <a:p>
            <a:pPr algn="r"/>
            <a:r>
              <a:rPr lang="ar-EG" b="0" i="0" dirty="0">
                <a:solidFill>
                  <a:srgbClr val="000000"/>
                </a:solidFill>
                <a:effectLst/>
                <a:latin typeface="Alexandria" pitchFamily="2" charset="-78"/>
                <a:cs typeface="Alexandria" pitchFamily="2" charset="-78"/>
              </a:rPr>
              <a:t>وهو أمر يأتي نتيجة تفاعل خبراتك السابقة ومكانتك الحالية والدعم الذي تتلقاه من شبكة معارفك المهنية. فلو أُخذت عنك فكرة أنّك تعمل على الدوام مع أشخاص ذوي سمعة سيئة، أو يفتقرون للأدلة التي تفسّر سبب اختيارك كقائد فكر...في مثل هذه الحالة، لن يأخذك أحد على محمل الجدّ.</a:t>
            </a:r>
          </a:p>
          <a:p>
            <a:pPr algn="r"/>
            <a:r>
              <a:rPr lang="ar-EG" b="0" i="0" dirty="0">
                <a:solidFill>
                  <a:srgbClr val="000000"/>
                </a:solidFill>
                <a:effectLst/>
                <a:latin typeface="Alexandria" pitchFamily="2" charset="-78"/>
                <a:cs typeface="Alexandria" pitchFamily="2" charset="-78"/>
              </a:rPr>
              <a:t>لكن، ومن خلال بناء خبرتك المهنية، والعمل مع قادة فكر ومؤثرين رائدين ذوي سمعة مرموقة في مجالات عملهم، ستزداد موثوقيتك تلقائيًا.</a:t>
            </a:r>
          </a:p>
          <a:p>
            <a:pPr algn="r"/>
            <a:endParaRPr lang="ar-EG" b="0" i="0" dirty="0">
              <a:solidFill>
                <a:srgbClr val="000000"/>
              </a:solidFill>
              <a:effectLst/>
              <a:latin typeface="Alexandria" pitchFamily="2" charset="-78"/>
              <a:cs typeface="Alexandria" pitchFamily="2" charset="-78"/>
            </a:endParaRPr>
          </a:p>
          <a:p>
            <a:pPr algn="r"/>
            <a:r>
              <a:rPr lang="ar-EG" b="1" i="0" dirty="0">
                <a:solidFill>
                  <a:srgbClr val="000000"/>
                </a:solidFill>
                <a:effectLst/>
                <a:latin typeface="Alexandria" pitchFamily="2" charset="-78"/>
                <a:cs typeface="Alexandria" pitchFamily="2" charset="-78"/>
              </a:rPr>
              <a:t>5- امتلاك قاعدة من المتابعين الداعمين</a:t>
            </a:r>
          </a:p>
          <a:p>
            <a:pPr algn="r"/>
            <a:r>
              <a:rPr lang="ar-EG" b="0" i="0" dirty="0">
                <a:solidFill>
                  <a:srgbClr val="000000"/>
                </a:solidFill>
                <a:effectLst/>
                <a:latin typeface="Alexandria" pitchFamily="2" charset="-78"/>
                <a:cs typeface="Alexandria" pitchFamily="2" charset="-78"/>
              </a:rPr>
              <a:t>لن تتمكّن من النجاح في مسيرتك كقائد فكر إن لم يكن لديك قاعدة من المتابعين الذين يدعمونك ويؤمنون بأفكارك ورؤيتك الخاصّة. لست بحاجة لأن تجعل كلّ من العالم يتابعك ويوافق الرأي، ولكن من المفيد حتمًا أن تسعى لكسب جمهورٍ يدعمك ويزيد من موثوقيتك.</a:t>
            </a:r>
            <a:r>
              <a:rPr lang="en-GB" sz="2400" b="0" i="0" dirty="0">
                <a:solidFill>
                  <a:srgbClr val="000000"/>
                </a:solidFill>
                <a:effectLst/>
                <a:latin typeface="Cairo"/>
              </a:rPr>
              <a:t>. </a:t>
            </a:r>
            <a:endParaRPr lang="en-GB" sz="2400" kern="100" dirty="0">
              <a:effectLst/>
              <a:latin typeface="Calibri" panose="020F0502020204030204" pitchFamily="34" charset="0"/>
              <a:ea typeface="Calibri" panose="020F0502020204030204" pitchFamily="34" charset="0"/>
              <a:cs typeface="+mj-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5895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89000" y="1882478"/>
            <a:ext cx="10453255" cy="3907608"/>
          </a:xfrm>
          <a:prstGeom prst="rect">
            <a:avLst/>
          </a:prstGeom>
          <a:noFill/>
        </p:spPr>
        <p:txBody>
          <a:bodyPr wrap="square" rtlCol="0">
            <a:spAutoFit/>
          </a:bodyPr>
          <a:lstStyle/>
          <a:p>
            <a:pPr algn="r" rtl="1">
              <a:lnSpc>
                <a:spcPct val="107000"/>
              </a:lnSpc>
              <a:spcAft>
                <a:spcPts val="800"/>
              </a:spcAft>
            </a:pPr>
            <a:r>
              <a:rPr lang="ar-EG" b="1" kern="100" dirty="0">
                <a:effectLst/>
                <a:latin typeface="Alexandria" pitchFamily="2" charset="-78"/>
                <a:ea typeface="Calibri" panose="020F0502020204030204" pitchFamily="34" charset="0"/>
                <a:cs typeface="Alexandria" pitchFamily="2" charset="-78"/>
              </a:rPr>
              <a:t>سمات القيادة الأخلاقية </a:t>
            </a:r>
            <a:endParaRPr lang="ar-EG" b="1" kern="100" dirty="0">
              <a:latin typeface="Alexandria" pitchFamily="2" charset="-78"/>
              <a:ea typeface="Calibri" panose="020F0502020204030204" pitchFamily="34" charset="0"/>
              <a:cs typeface="Alexandria" pitchFamily="2" charset="-78"/>
            </a:endParaRPr>
          </a:p>
          <a:p>
            <a:pPr algn="r"/>
            <a:r>
              <a:rPr lang="ar-EG" b="1" i="0" dirty="0">
                <a:solidFill>
                  <a:srgbClr val="000000"/>
                </a:solidFill>
                <a:effectLst/>
                <a:latin typeface="Alexandria" pitchFamily="2" charset="-78"/>
                <a:cs typeface="Alexandria" pitchFamily="2" charset="-78"/>
              </a:rPr>
              <a:t>1- القدرة على إدارة الذات</a:t>
            </a:r>
          </a:p>
          <a:p>
            <a:pPr algn="r"/>
            <a:r>
              <a:rPr lang="ar-EG" b="0" i="0" dirty="0">
                <a:solidFill>
                  <a:srgbClr val="000000"/>
                </a:solidFill>
                <a:effectLst/>
                <a:latin typeface="Alexandria" pitchFamily="2" charset="-78"/>
                <a:cs typeface="Alexandria" pitchFamily="2" charset="-78"/>
              </a:rPr>
              <a:t>من أهمّ واجبات القائد أن يمتلك القدرة على إدارة فريقه، وفي حال لم تكن تستطيع إدارة ذاتك، فلن تنجح في إدارة غيرك!</a:t>
            </a:r>
          </a:p>
          <a:p>
            <a:pPr algn="r"/>
            <a:r>
              <a:rPr lang="ar-EG" b="0" i="0" dirty="0">
                <a:solidFill>
                  <a:srgbClr val="000000"/>
                </a:solidFill>
                <a:effectLst/>
                <a:latin typeface="Alexandria" pitchFamily="2" charset="-78"/>
                <a:cs typeface="Alexandria" pitchFamily="2" charset="-78"/>
              </a:rPr>
              <a:t>يُقصد بإدارة الذات، القدرة على تحديد أهدافك وترتيبها حسب الأولوية، ومن ثمّ تحمّل المسؤولية كلّها أو جزء كبير منها لتحقيق هذه الأهداف.</a:t>
            </a:r>
          </a:p>
          <a:p>
            <a:pPr algn="r"/>
            <a:endParaRPr lang="ar-EG" b="0" i="0" dirty="0">
              <a:solidFill>
                <a:srgbClr val="000000"/>
              </a:solidFill>
              <a:effectLst/>
              <a:latin typeface="Alexandria" pitchFamily="2" charset="-78"/>
              <a:cs typeface="Alexandria" pitchFamily="2" charset="-78"/>
            </a:endParaRPr>
          </a:p>
          <a:p>
            <a:pPr algn="r"/>
            <a:r>
              <a:rPr lang="ar-EG" b="1" i="0" dirty="0">
                <a:solidFill>
                  <a:srgbClr val="000000"/>
                </a:solidFill>
                <a:effectLst/>
                <a:latin typeface="Alexandria" pitchFamily="2" charset="-78"/>
                <a:cs typeface="Alexandria" pitchFamily="2" charset="-78"/>
              </a:rPr>
              <a:t>2- التصرف الاستراتيجي</a:t>
            </a:r>
          </a:p>
          <a:p>
            <a:pPr algn="r"/>
            <a:r>
              <a:rPr lang="ar-EG" b="0" i="0" dirty="0">
                <a:solidFill>
                  <a:srgbClr val="000000"/>
                </a:solidFill>
                <a:effectLst/>
                <a:latin typeface="Alexandria" pitchFamily="2" charset="-78"/>
                <a:cs typeface="Alexandria" pitchFamily="2" charset="-78"/>
              </a:rPr>
              <a:t>يعدّ التفكير الاستباقي، والذهن المتفتّح من ضروريات نجاح الشخص القيادي. حيث أكدّ تقرير صادر عن كلية هارفارد للأعمال أنّ القادة الناجحين لابدّ أن يمتلكوا القدرة على التصرّف الاستراتيجي، أيّ أن يكونوا مستعدّين على الدوام لتغيير استراتيجياتهم من أجل الحصول على فرص جديدة، أو التغلّب على التحديات غير المتوقّعة التي تواجههم.</a:t>
            </a:r>
          </a:p>
          <a:p>
            <a:pPr algn="r"/>
            <a:endParaRPr lang="ar-EG" sz="2400" b="0" i="0" dirty="0">
              <a:solidFill>
                <a:srgbClr val="000000"/>
              </a:solidFill>
              <a:effectLst/>
              <a:latin typeface="Cairo"/>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5605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1089890" y="2281382"/>
            <a:ext cx="10159801" cy="2862322"/>
          </a:xfrm>
          <a:prstGeom prst="rect">
            <a:avLst/>
          </a:prstGeom>
          <a:noFill/>
        </p:spPr>
        <p:txBody>
          <a:bodyPr wrap="square" rtlCol="0">
            <a:spAutoFit/>
          </a:bodyPr>
          <a:lstStyle/>
          <a:p>
            <a:pPr algn="r"/>
            <a:r>
              <a:rPr lang="ar-EG" sz="2000" b="1" i="0" dirty="0">
                <a:solidFill>
                  <a:srgbClr val="000000"/>
                </a:solidFill>
                <a:effectLst/>
                <a:latin typeface="Alexandria" pitchFamily="2" charset="-78"/>
                <a:cs typeface="Alexandria" pitchFamily="2" charset="-78"/>
              </a:rPr>
              <a:t>3- التواصل الفعال</a:t>
            </a:r>
          </a:p>
          <a:p>
            <a:pPr algn="r"/>
            <a:r>
              <a:rPr lang="ar-EG" sz="2000" b="0" i="0" dirty="0">
                <a:solidFill>
                  <a:srgbClr val="000000"/>
                </a:solidFill>
                <a:effectLst/>
                <a:latin typeface="Alexandria" pitchFamily="2" charset="-78"/>
                <a:cs typeface="Alexandria" pitchFamily="2" charset="-78"/>
              </a:rPr>
              <a:t>يعرف القادة الناجحون متى يتعيّن عليهم أن يتحدّثوا، ومتى يجب أن يلتزموا الصمت. إنّهم يتواصلون بشكل فعّال، وقادرون على أن يشرحوا لموظفيهم بإيجاز ووضوح مختلف الأمور، بدءًا من أهداف الشركة العظمى، ووصولاً إلى المهام المحدّدة المتخصصة.</a:t>
            </a:r>
          </a:p>
          <a:p>
            <a:pPr algn="r"/>
            <a:endParaRPr lang="ar-EG" sz="2000" b="0" i="0" dirty="0">
              <a:solidFill>
                <a:srgbClr val="000000"/>
              </a:solidFill>
              <a:effectLst/>
              <a:latin typeface="Alexandria" pitchFamily="2" charset="-78"/>
              <a:cs typeface="Alexandria" pitchFamily="2" charset="-78"/>
            </a:endParaRPr>
          </a:p>
          <a:p>
            <a:pPr algn="r"/>
            <a:r>
              <a:rPr lang="ar-EG" sz="2000" b="1" i="0" dirty="0">
                <a:solidFill>
                  <a:srgbClr val="000000"/>
                </a:solidFill>
                <a:effectLst/>
                <a:latin typeface="Alexandria" pitchFamily="2" charset="-78"/>
                <a:cs typeface="Alexandria" pitchFamily="2" charset="-78"/>
              </a:rPr>
              <a:t>4- مسؤولون يمكن الاعتماد عليهم</a:t>
            </a:r>
          </a:p>
          <a:p>
            <a:pPr algn="r"/>
            <a:r>
              <a:rPr lang="ar-EG" sz="2000" b="0" i="0" dirty="0">
                <a:solidFill>
                  <a:srgbClr val="000000"/>
                </a:solidFill>
                <a:effectLst/>
                <a:latin typeface="Alexandria" pitchFamily="2" charset="-78"/>
                <a:cs typeface="Alexandria" pitchFamily="2" charset="-78"/>
              </a:rPr>
              <a:t>يعرف صاحب الشخصية القيادية الناجحة تمامًا كيف يستخدم سلطته بشكل مناسب دون أن يحكم قبضته على موظفيه أو يرخيها. إنّه شخص يمكن الاعتماد عليه، وقادر على تحمّل مسؤولية أخطائه بشكل كامل، بل ويتوقّع من الآخرين أن يفعلوا المثل تمامًا.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1135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49746" y="2084454"/>
            <a:ext cx="10399946" cy="3900620"/>
          </a:xfrm>
          <a:prstGeom prst="rect">
            <a:avLst/>
          </a:prstGeom>
          <a:noFill/>
        </p:spPr>
        <p:txBody>
          <a:bodyPr wrap="square" rtlCol="0">
            <a:spAutoFit/>
          </a:bodyPr>
          <a:lstStyle/>
          <a:p>
            <a:pPr algn="r"/>
            <a:r>
              <a:rPr lang="ar-EG" sz="2400" b="1" i="0" dirty="0">
                <a:solidFill>
                  <a:srgbClr val="000000"/>
                </a:solidFill>
                <a:effectLst/>
                <a:latin typeface="Alexandria" pitchFamily="2" charset="-78"/>
                <a:cs typeface="Alexandria" pitchFamily="2" charset="-78"/>
              </a:rPr>
              <a:t>5- امتلاك رؤية واضحة للمستقبل</a:t>
            </a:r>
          </a:p>
          <a:p>
            <a:pPr algn="r"/>
            <a:r>
              <a:rPr lang="ar-EG" sz="2000" b="0" i="0" dirty="0">
                <a:solidFill>
                  <a:srgbClr val="000000"/>
                </a:solidFill>
                <a:effectLst/>
                <a:latin typeface="Alexandria" pitchFamily="2" charset="-78"/>
                <a:cs typeface="Alexandria" pitchFamily="2" charset="-78"/>
              </a:rPr>
              <a:t>يمتلك القادة الفاعلون القدرة على قراءة مستقبل شركتهم، ومن ثمّ وضع أهداف واضحة وملموسة قابلة يمكن تحقيقها، والنهوض بالشركة من خلالها.</a:t>
            </a:r>
          </a:p>
          <a:p>
            <a:pPr algn="r"/>
            <a:endParaRPr lang="ar-EG" sz="2400" b="0" i="0" dirty="0">
              <a:solidFill>
                <a:srgbClr val="000000"/>
              </a:solidFill>
              <a:effectLst/>
              <a:latin typeface="Alexandria" pitchFamily="2" charset="-78"/>
              <a:cs typeface="Alexandria" pitchFamily="2" charset="-78"/>
            </a:endParaRPr>
          </a:p>
          <a:p>
            <a:pPr algn="r"/>
            <a:r>
              <a:rPr lang="ar-EG" sz="2400" b="1" i="0" dirty="0">
                <a:solidFill>
                  <a:srgbClr val="000000"/>
                </a:solidFill>
                <a:effectLst/>
                <a:latin typeface="Alexandria" pitchFamily="2" charset="-78"/>
                <a:cs typeface="Alexandria" pitchFamily="2" charset="-78"/>
              </a:rPr>
              <a:t>6- سرعة التعلم</a:t>
            </a:r>
          </a:p>
          <a:p>
            <a:pPr algn="r"/>
            <a:r>
              <a:rPr lang="ar-EG" sz="2000" b="0" i="0" dirty="0">
                <a:solidFill>
                  <a:srgbClr val="000000"/>
                </a:solidFill>
                <a:effectLst/>
                <a:latin typeface="Alexandria" pitchFamily="2" charset="-78"/>
                <a:cs typeface="Alexandria" pitchFamily="2" charset="-78"/>
              </a:rPr>
              <a:t>يدرك القادة الناجحون حقًا أنّ قوّة قيادتهم تكمن في قدرتهم على التكيّف السريع مع المتغيرات من حولهم، ومعرفة الوقت المناسب للاستفادة من الفرص السانحة أمامهم. كما أنّهم لا يمانعون ولا يتكبّرون على فرص التعلّم، بل يسعون على الدوام لاكتساب مهارات ومعارف جديدة.</a:t>
            </a:r>
          </a:p>
          <a:p>
            <a:pPr algn="just" rtl="1">
              <a:lnSpc>
                <a:spcPct val="107000"/>
              </a:lnSpc>
              <a:spcAft>
                <a:spcPts val="750"/>
              </a:spcAft>
            </a:pPr>
            <a:r>
              <a:rPr lang="ar-SA" sz="24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7461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490278" y="1782618"/>
            <a:ext cx="10759414" cy="3539430"/>
          </a:xfrm>
          <a:prstGeom prst="rect">
            <a:avLst/>
          </a:prstGeom>
          <a:noFill/>
        </p:spPr>
        <p:txBody>
          <a:bodyPr wrap="square" rtlCol="0">
            <a:spAutoFit/>
          </a:bodyPr>
          <a:lstStyle/>
          <a:p>
            <a:pPr algn="just"/>
            <a:r>
              <a:rPr lang="ar-EG" sz="2400" dirty="0">
                <a:effectLst/>
                <a:ea typeface="Calibri" panose="020F0502020204030204" pitchFamily="34" charset="0"/>
                <a:cs typeface="Simplified Arabic" panose="02020603050405020304" pitchFamily="18" charset="-78"/>
              </a:rPr>
              <a:t> </a:t>
            </a:r>
            <a:endParaRPr lang="ar-EG" sz="2000" dirty="0">
              <a:effectLst/>
              <a:latin typeface="Alexandria" pitchFamily="2" charset="-78"/>
              <a:ea typeface="Calibri" panose="020F0502020204030204" pitchFamily="34" charset="0"/>
              <a:cs typeface="Alexandria" pitchFamily="2" charset="-78"/>
            </a:endParaRPr>
          </a:p>
          <a:p>
            <a:pPr algn="r"/>
            <a:r>
              <a:rPr lang="ar-EG" sz="2000" b="1" i="0" dirty="0">
                <a:solidFill>
                  <a:srgbClr val="000000"/>
                </a:solidFill>
                <a:effectLst/>
                <a:latin typeface="Alexandria" pitchFamily="2" charset="-78"/>
                <a:cs typeface="Alexandria" pitchFamily="2" charset="-78"/>
              </a:rPr>
              <a:t>أهم مهارات القيادة الأخلاقية </a:t>
            </a:r>
          </a:p>
          <a:p>
            <a:pPr algn="r"/>
            <a:endParaRPr lang="ar-EG" sz="2000" b="1" i="0" dirty="0">
              <a:solidFill>
                <a:srgbClr val="000000"/>
              </a:solidFill>
              <a:effectLst/>
              <a:latin typeface="Alexandria" pitchFamily="2" charset="-78"/>
              <a:cs typeface="Alexandria" pitchFamily="2" charset="-78"/>
            </a:endParaRPr>
          </a:p>
          <a:p>
            <a:pPr algn="r"/>
            <a:r>
              <a:rPr lang="ar-EG" sz="2000" b="1" dirty="0">
                <a:solidFill>
                  <a:srgbClr val="000000"/>
                </a:solidFill>
                <a:latin typeface="Alexandria" pitchFamily="2" charset="-78"/>
                <a:cs typeface="Alexandria" pitchFamily="2" charset="-78"/>
              </a:rPr>
              <a:t>1</a:t>
            </a:r>
            <a:r>
              <a:rPr lang="ar-EG" sz="2000" b="1" i="0" dirty="0">
                <a:solidFill>
                  <a:srgbClr val="000000"/>
                </a:solidFill>
                <a:effectLst/>
                <a:latin typeface="Alexandria" pitchFamily="2" charset="-78"/>
                <a:cs typeface="Alexandria" pitchFamily="2" charset="-78"/>
              </a:rPr>
              <a:t>- مهارات اتخاذ القرارات</a:t>
            </a:r>
          </a:p>
          <a:p>
            <a:pPr algn="r"/>
            <a:r>
              <a:rPr lang="ar-EG" sz="2000" b="0" i="0" dirty="0">
                <a:solidFill>
                  <a:srgbClr val="000000"/>
                </a:solidFill>
                <a:effectLst/>
                <a:latin typeface="Alexandria" pitchFamily="2" charset="-78"/>
                <a:cs typeface="Alexandria" pitchFamily="2" charset="-78"/>
              </a:rPr>
              <a:t>تعبر مهارة اتخاذ القرارات عن القدرة على اتخاذ قرار حاسم وصحيح بسرعة، وبناءً على المعلومات المتوفرة. وتتطور هذه المهارة مع الوقت والخبرة، حيث أنّك وكلّما اعتدت على بيئة عملك أكثر، أصبحت أكثر قدرة على اتخاذ القرارات حتى وإن لم تمتلك جميع المعلومات الضرورية لاتخاذ هذا القرار.</a:t>
            </a:r>
          </a:p>
          <a:p>
            <a:pPr algn="r"/>
            <a:endParaRPr lang="ar-EG" sz="2000" b="0" i="0" dirty="0">
              <a:solidFill>
                <a:srgbClr val="000000"/>
              </a:solidFill>
              <a:effectLst/>
              <a:latin typeface="Alexandria" pitchFamily="2" charset="-78"/>
              <a:cs typeface="Alexandria" pitchFamily="2" charset="-78"/>
            </a:endParaRPr>
          </a:p>
          <a:p>
            <a:pPr algn="r"/>
            <a:r>
              <a:rPr lang="ar-EG" sz="2000" b="0" i="0" dirty="0">
                <a:solidFill>
                  <a:srgbClr val="000000"/>
                </a:solidFill>
                <a:effectLst/>
                <a:latin typeface="Alexandria" pitchFamily="2" charset="-78"/>
                <a:cs typeface="Alexandria" pitchFamily="2" charset="-78"/>
              </a:rPr>
              <a:t>تعتبر هذه المهارة إحدى أثمن المهارات القيادية، لأنها تسهم في تسريع تنفيذ المشاريع ورفع كفاءة الموظفين.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1172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49746" y="2212316"/>
            <a:ext cx="10307781" cy="1938992"/>
          </a:xfrm>
          <a:prstGeom prst="rect">
            <a:avLst/>
          </a:prstGeom>
          <a:noFill/>
        </p:spPr>
        <p:txBody>
          <a:bodyPr wrap="square" rtlCol="0">
            <a:spAutoFit/>
          </a:bodyPr>
          <a:lstStyle/>
          <a:p>
            <a:pPr algn="r"/>
            <a:r>
              <a:rPr lang="ar-EG" sz="2000" b="1" i="0" dirty="0">
                <a:solidFill>
                  <a:srgbClr val="000000"/>
                </a:solidFill>
                <a:effectLst/>
                <a:latin typeface="Alexandria" pitchFamily="2" charset="-78"/>
                <a:cs typeface="Alexandria" pitchFamily="2" charset="-78"/>
              </a:rPr>
              <a:t>2- النزاهة</a:t>
            </a:r>
          </a:p>
          <a:p>
            <a:pPr algn="just"/>
            <a:r>
              <a:rPr lang="ar-EG" sz="2000" b="0" i="0" dirty="0">
                <a:solidFill>
                  <a:srgbClr val="000000"/>
                </a:solidFill>
                <a:effectLst/>
                <a:latin typeface="Alexandria" pitchFamily="2" charset="-78"/>
                <a:cs typeface="Alexandria" pitchFamily="2" charset="-78"/>
              </a:rPr>
              <a:t>يُنظر إلى النزاهة في الغالب على أنّها التحلّي بالصدق، والتعامل بمصداقية، إلاّ أنّها تعني أيضًا امتلاك بل والتشبّث بالقيم القوية. أمّا في مجال العمل، فالنزاهة تعبّر عن القدرة على اتخاذ قرارات أخلاقية سليمة، ومساعدة الشركة للحفاظ على صورتها الإيجابية المشرقة. لذا تعتبر هذه الصفة من أهمّ المهارات القيادية التي لابدّ من امتلاكها لضمان نجاح الأعمال وازدهارها.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666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490278" y="2101396"/>
            <a:ext cx="10538691" cy="3903826"/>
          </a:xfrm>
          <a:prstGeom prst="rect">
            <a:avLst/>
          </a:prstGeom>
          <a:noFill/>
        </p:spPr>
        <p:txBody>
          <a:bodyPr wrap="square" rtlCol="0">
            <a:spAutoFit/>
          </a:bodyPr>
          <a:lstStyle/>
          <a:p>
            <a:pPr algn="r"/>
            <a:r>
              <a:rPr lang="ar-EG" sz="2000" b="1" i="0" dirty="0">
                <a:solidFill>
                  <a:srgbClr val="000000"/>
                </a:solidFill>
                <a:effectLst/>
                <a:latin typeface="Alexandria" pitchFamily="2" charset="-78"/>
                <a:cs typeface="Alexandria" pitchFamily="2" charset="-78"/>
              </a:rPr>
              <a:t>3- مهارة بناء العلاقات</a:t>
            </a:r>
          </a:p>
          <a:p>
            <a:pPr algn="just"/>
            <a:r>
              <a:rPr lang="ar-EG" b="0" i="0" dirty="0">
                <a:solidFill>
                  <a:srgbClr val="000000"/>
                </a:solidFill>
                <a:effectLst/>
                <a:latin typeface="Alexandria" pitchFamily="2" charset="-78"/>
                <a:cs typeface="Alexandria" pitchFamily="2" charset="-78"/>
              </a:rPr>
              <a:t>تحتاج القيادة إلى القدرة على بناء فريق قوي متعاون يعمل على تحقيق هدف مشترك، بل والحفاظ على هذا الفريق، من خلال تعزيز العلاقات بين أفراده وتطويرها. وهنا لابدّ من التنويه أنّ مهارة بناء العلاقات تحتاج بدورها إلى مهارات أخرى كالتواصل الفعّال، والقدرة على فضّ النزاعات.                                              </a:t>
            </a:r>
          </a:p>
          <a:p>
            <a:pPr algn="just"/>
            <a:r>
              <a:rPr lang="ar-EG" b="0" i="0" dirty="0">
                <a:solidFill>
                  <a:srgbClr val="000000"/>
                </a:solidFill>
                <a:effectLst/>
                <a:latin typeface="Alexandria" pitchFamily="2" charset="-78"/>
                <a:cs typeface="Alexandria" pitchFamily="2" charset="-78"/>
              </a:rPr>
              <a:t>                                             </a:t>
            </a:r>
          </a:p>
          <a:p>
            <a:pPr algn="r"/>
            <a:r>
              <a:rPr lang="ar-EG" sz="2000" b="1" i="0" dirty="0">
                <a:solidFill>
                  <a:srgbClr val="000000"/>
                </a:solidFill>
                <a:effectLst/>
                <a:latin typeface="Alexandria" pitchFamily="2" charset="-78"/>
                <a:cs typeface="Alexandria" pitchFamily="2" charset="-78"/>
              </a:rPr>
              <a:t>4- مهارات حل المشكلات</a:t>
            </a:r>
          </a:p>
          <a:p>
            <a:pPr algn="just"/>
            <a:r>
              <a:rPr lang="ar-EG" sz="2000" b="0" i="0" dirty="0">
                <a:solidFill>
                  <a:srgbClr val="000000"/>
                </a:solidFill>
                <a:effectLst/>
                <a:latin typeface="Alexandria" pitchFamily="2" charset="-78"/>
                <a:cs typeface="Alexandria" pitchFamily="2" charset="-78"/>
              </a:rPr>
              <a:t>- لابد</a:t>
            </a:r>
            <a:r>
              <a:rPr lang="ar-EG" b="0" i="0" dirty="0">
                <a:solidFill>
                  <a:srgbClr val="000000"/>
                </a:solidFill>
                <a:effectLst/>
                <a:latin typeface="Alexandria" pitchFamily="2" charset="-78"/>
                <a:cs typeface="Alexandria" pitchFamily="2" charset="-78"/>
              </a:rPr>
              <a:t> للقائد الناجح أن يكون قادرًا على حلّ المشكلات غير المتوقعة التي تواجهه في عمله. وحتى يمتلك  مهارة حل المشكلات، عليه اكتساب مهارات جانبية مساعدة تتمثّل في القدرة على البقاء هادئًا، ومن ثمّ تحديد المشكلة واقتراح خطوات واضحة ومحدّدة لحلّها.                                                                  </a:t>
            </a:r>
          </a:p>
          <a:p>
            <a:pPr algn="just"/>
            <a:r>
              <a:rPr lang="ar-EG" b="0" i="0" dirty="0">
                <a:solidFill>
                  <a:srgbClr val="000000"/>
                </a:solidFill>
                <a:effectLst/>
                <a:latin typeface="Alexandria" pitchFamily="2" charset="-78"/>
                <a:cs typeface="Alexandria" pitchFamily="2" charset="-78"/>
              </a:rPr>
              <a:t>- تساعد هذه المهارة القادة على اتخاذ القرارات السريعة، وتجاوز العقبات سواءً كانت داخلية ضمن الفريق أو خارجية مع فرق عمل أخرى. ليس هذا وحسب، إذ تعمل مهارات حلّ المشكلات على ضمان إتمام المشاريع في الوقت المناسب وفقًا للشروط المحددة مسبقًا.                                                                      </a:t>
            </a:r>
          </a:p>
          <a:p>
            <a:pPr marL="5080" algn="r">
              <a:lnSpc>
                <a:spcPct val="107000"/>
              </a:lnSpc>
              <a:spcAft>
                <a:spcPts val="800"/>
              </a:spcAft>
            </a:pPr>
            <a:r>
              <a:rPr lang="ar-SA" sz="2400" kern="100" dirty="0">
                <a:effectLst/>
                <a:latin typeface="Calibri" panose="020F0502020204030204" pitchFamily="34" charset="0"/>
                <a:ea typeface="Calibri" panose="020F0502020204030204" pitchFamily="34" charset="0"/>
                <a:cs typeface="Simplified Arabic" panose="02020603050405020304" pitchFamily="18" charset="-78"/>
              </a:rPr>
              <a:t>.</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4880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490278" y="2216726"/>
            <a:ext cx="10676486" cy="3236079"/>
          </a:xfrm>
          <a:prstGeom prst="rect">
            <a:avLst/>
          </a:prstGeom>
          <a:noFill/>
        </p:spPr>
        <p:txBody>
          <a:bodyPr wrap="square" rtlCol="0">
            <a:spAutoFit/>
          </a:bodyPr>
          <a:lstStyle/>
          <a:p>
            <a:pPr algn="r"/>
            <a:r>
              <a:rPr lang="en-GB" sz="2400" kern="100" dirty="0">
                <a:effectLst/>
                <a:latin typeface="Trebuchet MS" panose="020B0603020202020204" pitchFamily="34" charset="0"/>
                <a:ea typeface="Calibri" panose="020F0502020204030204" pitchFamily="34" charset="0"/>
                <a:cs typeface="Times New Roman" panose="02020603050405020304" pitchFamily="18" charset="0"/>
              </a:rPr>
              <a:t> </a:t>
            </a:r>
            <a:r>
              <a:rPr lang="ar-EG" b="1" i="0" dirty="0">
                <a:solidFill>
                  <a:srgbClr val="000000"/>
                </a:solidFill>
                <a:effectLst/>
                <a:latin typeface="Alexandria" pitchFamily="2" charset="-78"/>
                <a:cs typeface="Alexandria" pitchFamily="2" charset="-78"/>
              </a:rPr>
              <a:t>5- الاستقلالية</a:t>
            </a:r>
          </a:p>
          <a:p>
            <a:pPr algn="r"/>
            <a:r>
              <a:rPr lang="ar-EG" b="0" i="0" dirty="0">
                <a:solidFill>
                  <a:srgbClr val="000000"/>
                </a:solidFill>
                <a:effectLst/>
                <a:latin typeface="Alexandria" pitchFamily="2" charset="-78"/>
                <a:cs typeface="Alexandria" pitchFamily="2" charset="-78"/>
              </a:rPr>
              <a:t>عندما يمتلك القائد مهارات الاستقلالية والاعتماد على الذات، فإنّه يصبح محلّ ثقة الآخرين به. إذ تتيح هذه المهارات لصاحبها متابعة الخطط والوفاء بالمواثيق والعهود. كما أنّ العلاقات المبنية على يد قائد مستقلّ تسهم في خلق فريق قويّ قادر على تجاوز الصعاب والتحدّيات غير المتوقعة التي تظهر في أيّ وقت في العمل.</a:t>
            </a:r>
          </a:p>
          <a:p>
            <a:pPr algn="r"/>
            <a:endParaRPr lang="ar-EG" b="0" i="0" dirty="0">
              <a:solidFill>
                <a:srgbClr val="000000"/>
              </a:solidFill>
              <a:effectLst/>
              <a:latin typeface="Alexandria" pitchFamily="2" charset="-78"/>
              <a:cs typeface="Alexandria" pitchFamily="2" charset="-78"/>
            </a:endParaRPr>
          </a:p>
          <a:p>
            <a:pPr algn="r"/>
            <a:r>
              <a:rPr lang="ar-EG" b="1" i="0" dirty="0">
                <a:solidFill>
                  <a:srgbClr val="000000"/>
                </a:solidFill>
                <a:effectLst/>
                <a:latin typeface="Alexandria" pitchFamily="2" charset="-78"/>
                <a:cs typeface="Alexandria" pitchFamily="2" charset="-78"/>
              </a:rPr>
              <a:t>6- مهارات الإشراف والتعليم</a:t>
            </a:r>
          </a:p>
          <a:p>
            <a:pPr algn="r"/>
            <a:r>
              <a:rPr lang="ar-EG" b="0" i="0" dirty="0">
                <a:solidFill>
                  <a:srgbClr val="000000"/>
                </a:solidFill>
                <a:effectLst/>
                <a:latin typeface="Alexandria" pitchFamily="2" charset="-78"/>
                <a:cs typeface="Alexandria" pitchFamily="2" charset="-78"/>
              </a:rPr>
              <a:t>إحدى أهمّ المهارات التي تميّز القيادة عن غيرها من الكفاءات، هي مهارة التعليم والإشراف. فالقدرة على تعليم الآخرين، أو مساعدتهم للنموّ والتطوّر في وظائفهم، تسهم بدورها في تطوير الشركة. ولعلّ أهمّ متطلبات هذه المهارة، أن يفكّر القائد في فريقه وكيفية إنجاحه وتطويره أكثر من تفكيره بنفسه.</a:t>
            </a:r>
          </a:p>
          <a:p>
            <a:pPr algn="just">
              <a:lnSpc>
                <a:spcPct val="107000"/>
              </a:lnSpc>
              <a:spcAft>
                <a:spcPts val="800"/>
              </a:spcAft>
            </a:pPr>
            <a:r>
              <a:rPr lang="ar-EG" sz="1800" kern="0" dirty="0">
                <a:effectLst/>
                <a:latin typeface="Simplified Arabic" panose="02020603050405020304" pitchFamily="18" charset="-78"/>
                <a:ea typeface="Times New Roman" panose="02020603050405020304" pitchFamily="18" charset="0"/>
              </a:rPr>
              <a:t>                                                                </a:t>
            </a:r>
            <a:r>
              <a:rPr lang="ar-SA" sz="1800" kern="0" dirty="0">
                <a:effectLst/>
                <a:latin typeface="Simplified Arabic" panose="02020603050405020304" pitchFamily="18" charset="-78"/>
                <a:ea typeface="Times New Roman" panose="02020603050405020304" pitchFamily="18" charset="0"/>
              </a:rPr>
              <a:t> </a:t>
            </a:r>
            <a:endParaRPr lang="en-GB" sz="2800" kern="100" dirty="0">
              <a:effectLst/>
              <a:latin typeface="Calibri" panose="020F0502020204030204" pitchFamily="34" charset="0"/>
              <a:ea typeface="Calibri" panose="020F0502020204030204" pitchFamily="34" charset="0"/>
              <a:cs typeface="+mj-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3433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8" y="1884218"/>
            <a:ext cx="10851976" cy="45041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ar-EG" sz="2000" kern="0" dirty="0">
                <a:solidFill>
                  <a:schemeClr val="tx1"/>
                </a:solidFill>
                <a:latin typeface="Alexandria" pitchFamily="2" charset="-78"/>
                <a:cs typeface="Alexandria" pitchFamily="2" charset="-78"/>
              </a:rPr>
              <a:t>ومن </a:t>
            </a:r>
            <a:r>
              <a:rPr lang="ar-SA" sz="2000" kern="0" dirty="0">
                <a:solidFill>
                  <a:schemeClr val="tx1"/>
                </a:solidFill>
                <a:latin typeface="Alexandria" pitchFamily="2" charset="-78"/>
                <a:cs typeface="Alexandria" pitchFamily="2" charset="-78"/>
              </a:rPr>
              <a:t>أبرز </a:t>
            </a:r>
            <a:r>
              <a:rPr lang="ar-SA" sz="2000" kern="0" dirty="0">
                <a:solidFill>
                  <a:schemeClr val="tx1"/>
                </a:solidFill>
                <a:effectLst/>
                <a:latin typeface="Alexandria" pitchFamily="2" charset="-78"/>
                <a:ea typeface="Times New Roman" panose="02020603050405020304" pitchFamily="18" charset="0"/>
                <a:cs typeface="Alexandria" pitchFamily="2" charset="-78"/>
              </a:rPr>
              <a:t>مبادئ القيادة الأخلاقية في احترام الآخرين من خلال صقل المهارات والتعامل بشكلٍ موضوعي والعمل على بناء علاقات العمل وتعزيز المعتقدات والاتجاهات، بالإضافة إلى خدمة الآخرين حيث إن من يتمتع بالقيادة الأخلاقية يعمد على وضع خطط تعمد على تدريب الآخرين وتعزز من مستوى التمكين، والعدالة التنظيمية والتي تتمثل في العدل بين العاملين وتوزيع المهام والواجبات بعدل بينهم، والتحلي بالصدق والذي يعد أحد أهم مبادئ تعزيز الثقة بين الرئيس والمرؤوسين، وخدمة المجتمع المحلي </a:t>
            </a:r>
            <a:r>
              <a:rPr lang="ar-SA" sz="1800" kern="0" dirty="0">
                <a:effectLst/>
                <a:ea typeface="Times New Roman" panose="02020603050405020304" pitchFamily="18" charset="0"/>
                <a:cs typeface="Simplified Arabic" panose="02020603050405020304" pitchFamily="18" charset="-78"/>
              </a:rPr>
              <a:t>باعتبار أن العلاقة بين الفرد والمجتمع هي علاقة تكاملية وعلي القائد إيجاد علاقة منسجمة نسبياً بين الفرد داخل المؤسسة والمجتمع المحيط </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299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Bef>
                <a:spcPts val="1800"/>
              </a:spcBef>
              <a:spcAft>
                <a:spcPts val="600"/>
              </a:spcAft>
            </a:pPr>
            <a:r>
              <a:rPr lang="ar-EG" kern="0" dirty="0">
                <a:solidFill>
                  <a:srgbClr val="000000"/>
                </a:solidFill>
                <a:effectLst/>
                <a:latin typeface="Alexandria" pitchFamily="2" charset="-78"/>
                <a:ea typeface="Times New Roman" panose="02020603050405020304" pitchFamily="18" charset="0"/>
                <a:cs typeface="Alexandria" pitchFamily="2" charset="-78"/>
              </a:rPr>
              <a:t>    </a:t>
            </a:r>
            <a:r>
              <a:rPr lang="ar-SA" kern="0" dirty="0">
                <a:solidFill>
                  <a:srgbClr val="000000"/>
                </a:solidFill>
                <a:effectLst/>
                <a:latin typeface="Alexandria" pitchFamily="2" charset="-78"/>
                <a:ea typeface="Times New Roman" panose="02020603050405020304" pitchFamily="18" charset="0"/>
                <a:cs typeface="Alexandria" pitchFamily="2" charset="-78"/>
              </a:rPr>
              <a:t>في حين تتمثل ركائز القيادة الأخلاقية التي ينبغي العمل على الاهتمام بها في أن القيادة الأخلاقية تتمثل في السلوك الأخلاقي ليكون أنموذج للعاملين وتنمية القيم والممارسات في مختلف أقسام المؤسسة؛ والأخلاق الفردية كالنزاهة والكرامة؛ وبنية المؤسسة والتي تتضمن ثقافة المؤسسة والتي ينبغي أن تحتوي دستوراً أخلاقياً كميثاق شرف مدون </a:t>
            </a:r>
            <a:r>
              <a:rPr lang="ar-EG" kern="0" dirty="0">
                <a:solidFill>
                  <a:srgbClr val="000000"/>
                </a:solidFill>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algn="just" rtl="1">
              <a:lnSpc>
                <a:spcPct val="107000"/>
              </a:lnSpc>
              <a:spcAft>
                <a:spcPts val="600"/>
              </a:spcAft>
            </a:pPr>
            <a:r>
              <a:rPr lang="ar-SA" kern="0" dirty="0">
                <a:solidFill>
                  <a:srgbClr val="000000"/>
                </a:solidFill>
                <a:effectLst/>
                <a:latin typeface="Alexandria" pitchFamily="2" charset="-78"/>
                <a:ea typeface="Times New Roman" panose="02020603050405020304" pitchFamily="18" charset="0"/>
                <a:cs typeface="Alexandria" pitchFamily="2" charset="-78"/>
              </a:rPr>
              <a:t>والقائد الأخلاقي هو القائد القادر على تلبية رغبات وتوقعات العاملين ضمن حدٍّ معين. ونظراً لأن العاملين دائمًا لديهم أهدافاً وتوقعاتٍ معينة لتحقيقها أثناء العمل في المؤسسة، وبالمثل فأن المؤسسة ملزمة بتحقيق أهدافها من أجل البقاء، فإن واجب القائد الأخلاقي العمل على دمج هذين الهدفين معاً ضمن نقطة مشتركة لتحقيقهما، فإذا تَمَكَّنَ المسؤولون من تأمين التوازن بين هدف المؤسسة وتوقعات العاملين، فسيكونون قادرين على المساهمة بشكلٍ كبير في تبني وتطبيق القيم الأخلاقية في المؤسسة </a:t>
            </a:r>
            <a:r>
              <a:rPr lang="ar-EG" kern="0" dirty="0">
                <a:solidFill>
                  <a:srgbClr val="000000"/>
                </a:solidFill>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p:txBody>
      </p:sp>
      <p:sp>
        <p:nvSpPr>
          <p:cNvPr id="5" name="Rectangle 4"/>
          <p:cNvSpPr/>
          <p:nvPr/>
        </p:nvSpPr>
        <p:spPr>
          <a:xfrm>
            <a:off x="859093" y="9492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flipV="1">
            <a:off x="1016000" y="1719191"/>
            <a:ext cx="10233692" cy="373885"/>
          </a:xfrm>
          <a:prstGeom prst="rect">
            <a:avLst/>
          </a:prstGeom>
          <a:noFill/>
        </p:spPr>
        <p:txBody>
          <a:bodyPr wrap="square" rtlCol="0">
            <a:spAutoFit/>
          </a:bodyPr>
          <a:lstStyle/>
          <a:p>
            <a:pPr algn="r">
              <a:lnSpc>
                <a:spcPct val="107000"/>
              </a:lnSpc>
              <a:spcAft>
                <a:spcPts val="800"/>
              </a:spcAft>
            </a:pPr>
            <a:r>
              <a:rPr lang="en-GB"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71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683490" y="1674545"/>
            <a:ext cx="10566202" cy="3282630"/>
          </a:xfrm>
          <a:prstGeom prst="rect">
            <a:avLst/>
          </a:prstGeom>
          <a:noFill/>
        </p:spPr>
        <p:txBody>
          <a:bodyPr wrap="square" rtlCol="0">
            <a:spAutoFit/>
          </a:bodyPr>
          <a:lstStyle/>
          <a:p>
            <a:pPr algn="r">
              <a:lnSpc>
                <a:spcPct val="107000"/>
              </a:lnSpc>
              <a:spcAft>
                <a:spcPts val="800"/>
              </a:spcAft>
            </a:pPr>
            <a:r>
              <a:rPr lang="en-GB" sz="24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600"/>
              </a:spcAft>
            </a:pPr>
            <a:r>
              <a:rPr lang="ar-EG" sz="2000" kern="0"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مسؤوليات القيادة الأخلاقية :</a:t>
            </a:r>
          </a:p>
          <a:p>
            <a:pPr algn="just" rtl="1">
              <a:lnSpc>
                <a:spcPct val="107000"/>
              </a:lnSpc>
              <a:spcAft>
                <a:spcPts val="600"/>
              </a:spcAft>
            </a:pPr>
            <a:r>
              <a:rPr lang="ar-EG" sz="2000" kern="100" dirty="0">
                <a:effectLst/>
                <a:latin typeface="Alexandria" pitchFamily="2" charset="-78"/>
                <a:ea typeface="Calibri" panose="020F0502020204030204" pitchFamily="34" charset="0"/>
                <a:cs typeface="Alexandria" pitchFamily="2" charset="-78"/>
              </a:rPr>
              <a:t>ليكون القائد ناجحاً ومتمكّناً من مركزه، يجب أن يمتلك مجموعة من المهارات التي تساعده على الرقيّ بالمنشأة إلى أعلى المستويات، ويصل بها إلى النجاح، وتُعدّ المهارات القياديّة من أكثر ما يركّز عليه أرباب العمل عند اختيار القائد، ومن الجدير بالذكر أنّ طريقة القائد في أداء واجباته تؤثر على إنتاجيّة الموظّفين، ومقدار ولائهم لمكان عملهم، كما يسهم أداؤه لواجباته على أكمل وجه في خلق جوّ عمل إيجابي، والتغلّب على المشكلات والعوائق بالتعاون مع فريقه، وتُعدّ قدرة القائد على القيام بواجباته، بالرغم من التحدّيات والصعوبات من أكثر ما يميّزه عن غيره، وفي هذا المقال عرض لأبرز تلك الواجبات التي ينبغي أن يقوم بها القائد.</a:t>
            </a:r>
            <a:endParaRPr lang="en-GB" sz="20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574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012" y="177881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775856" y="2817091"/>
            <a:ext cx="10538690" cy="2481192"/>
          </a:xfrm>
          <a:prstGeom prst="rect">
            <a:avLst/>
          </a:prstGeom>
          <a:noFill/>
        </p:spPr>
        <p:txBody>
          <a:bodyPr wrap="square" rtlCol="0">
            <a:spAutoFit/>
          </a:bodyPr>
          <a:lstStyle/>
          <a:p>
            <a:pPr algn="just" rtl="1">
              <a:lnSpc>
                <a:spcPct val="107000"/>
              </a:lnSpc>
              <a:spcAft>
                <a:spcPts val="750"/>
              </a:spcAft>
            </a:pPr>
            <a:r>
              <a:rPr lang="ar-EG" sz="2000" kern="0" dirty="0">
                <a:solidFill>
                  <a:srgbClr val="000000"/>
                </a:solidFill>
                <a:effectLst/>
                <a:latin typeface="Alexandria" pitchFamily="2" charset="-78"/>
                <a:ea typeface="Times New Roman" panose="02020603050405020304" pitchFamily="18" charset="0"/>
                <a:cs typeface="Alexandria" pitchFamily="2" charset="-78"/>
              </a:rPr>
              <a:t>1- </a:t>
            </a:r>
            <a:r>
              <a:rPr lang="ar-SA" sz="2000" kern="0" dirty="0">
                <a:solidFill>
                  <a:srgbClr val="000000"/>
                </a:solidFill>
                <a:effectLst/>
                <a:latin typeface="Alexandria" pitchFamily="2" charset="-78"/>
                <a:ea typeface="Times New Roman" panose="02020603050405020304" pitchFamily="18" charset="0"/>
                <a:cs typeface="Alexandria" pitchFamily="2" charset="-78"/>
              </a:rPr>
              <a:t>التصرّف الاستراتيجي</a:t>
            </a:r>
            <a:r>
              <a:rPr lang="ar-EG" sz="2000" kern="0" dirty="0">
                <a:solidFill>
                  <a:srgbClr val="000000"/>
                </a:solidFill>
                <a:effectLst/>
                <a:latin typeface="Alexandria" pitchFamily="2" charset="-78"/>
                <a:ea typeface="Times New Roman" panose="02020603050405020304" pitchFamily="18" charset="0"/>
                <a:cs typeface="Alexandria" pitchFamily="2" charset="-78"/>
              </a:rPr>
              <a:t>:</a:t>
            </a:r>
          </a:p>
          <a:p>
            <a:pPr algn="just" rtl="1">
              <a:lnSpc>
                <a:spcPct val="107000"/>
              </a:lnSpc>
              <a:spcAft>
                <a:spcPts val="750"/>
              </a:spcAft>
            </a:pPr>
            <a:r>
              <a:rPr lang="ar-EG" sz="2000" kern="0" dirty="0">
                <a:solidFill>
                  <a:srgbClr val="000000"/>
                </a:solidFill>
                <a:effectLst/>
                <a:latin typeface="Alexandria" pitchFamily="2" charset="-78"/>
                <a:ea typeface="Times New Roman" panose="02020603050405020304" pitchFamily="18" charset="0"/>
                <a:cs typeface="Alexandria" pitchFamily="2" charset="-78"/>
              </a:rPr>
              <a:t> </a:t>
            </a:r>
            <a:r>
              <a:rPr lang="ar-SA" sz="2000" kern="0" dirty="0">
                <a:solidFill>
                  <a:srgbClr val="000000"/>
                </a:solidFill>
                <a:effectLst/>
                <a:latin typeface="Alexandria" pitchFamily="2" charset="-78"/>
                <a:ea typeface="Times New Roman" panose="02020603050405020304" pitchFamily="18" charset="0"/>
                <a:cs typeface="Alexandria" pitchFamily="2" charset="-78"/>
              </a:rPr>
              <a:t>يجب عليك أن تحدّد معنى النجاح بالنسبة لك كقائد، لأن ذلك يقودك لتحديد الاستراتيجية التي ستساعدك للنهوض بالشركة وتطويرها، ويكون ذلك عن طريق تحديد الأهداف والخطط التي تؤدّي للنجاح، ورسم الخطوات التي ستقوم بها مع فريقك لتحقيق هذه الأهداف، كما يجب عليك أن تضع المقاييس التي ستعتمد عليها لمعرفة إذا ما تمّ تحقيق الأهداف التي وضعتها أم لا، ومن الأمثلة على ذلك سؤال نفسك بعض الأسئلة، مثل</a:t>
            </a:r>
            <a:r>
              <a:rPr lang="ar-EG" sz="2000" kern="0" dirty="0">
                <a:solidFill>
                  <a:srgbClr val="000000"/>
                </a:solidFill>
                <a:effectLst/>
                <a:latin typeface="Alexandria" pitchFamily="2" charset="-78"/>
                <a:ea typeface="Times New Roman" panose="02020603050405020304" pitchFamily="18" charset="0"/>
                <a:cs typeface="Alexandria" pitchFamily="2" charset="-78"/>
              </a:rPr>
              <a:t>:</a:t>
            </a:r>
            <a:r>
              <a:rPr lang="ar-SA" sz="2000" kern="0" dirty="0">
                <a:solidFill>
                  <a:srgbClr val="000000"/>
                </a:solidFill>
                <a:effectLst/>
                <a:latin typeface="Alexandria" pitchFamily="2" charset="-78"/>
                <a:ea typeface="Times New Roman" panose="02020603050405020304" pitchFamily="18" charset="0"/>
                <a:cs typeface="Alexandria" pitchFamily="2" charset="-78"/>
              </a:rPr>
              <a:t>هل تسعى لزيادة مبيعات الشركة؟</a:t>
            </a:r>
            <a:r>
              <a:rPr lang="ar-EG" sz="2000" kern="0" dirty="0">
                <a:solidFill>
                  <a:srgbClr val="000000"/>
                </a:solidFill>
                <a:effectLst/>
                <a:latin typeface="Alexandria" pitchFamily="2" charset="-78"/>
                <a:ea typeface="Times New Roman" panose="02020603050405020304" pitchFamily="18" charset="0"/>
                <a:cs typeface="Alexandria" pitchFamily="2" charset="-78"/>
              </a:rPr>
              <a:t> </a:t>
            </a:r>
            <a:r>
              <a:rPr lang="ar-SA" sz="2000" kern="0" dirty="0">
                <a:solidFill>
                  <a:srgbClr val="000000"/>
                </a:solidFill>
                <a:effectLst/>
                <a:latin typeface="Alexandria" pitchFamily="2" charset="-78"/>
                <a:ea typeface="Times New Roman" panose="02020603050405020304" pitchFamily="18" charset="0"/>
                <a:cs typeface="Alexandria" pitchFamily="2" charset="-78"/>
              </a:rPr>
              <a:t>هل تسعى لتطوير قسم معيّن أو تطوير منتج؟</a:t>
            </a:r>
            <a:endParaRPr lang="en-GB" sz="20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8829964" y="6013978"/>
            <a:ext cx="3050861"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670012" y="573585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92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0" y="2023352"/>
            <a:ext cx="11027923" cy="3736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750"/>
              </a:spcAft>
            </a:pPr>
            <a:r>
              <a:rPr lang="ar-EG" sz="2000" kern="0" dirty="0">
                <a:solidFill>
                  <a:schemeClr val="tx1"/>
                </a:solidFill>
                <a:effectLst/>
                <a:latin typeface="Alexandria" pitchFamily="2" charset="-78"/>
                <a:ea typeface="Times New Roman" panose="02020603050405020304" pitchFamily="18" charset="0"/>
                <a:cs typeface="Alexandria" pitchFamily="2" charset="-78"/>
              </a:rPr>
              <a:t>2- </a:t>
            </a:r>
            <a:r>
              <a:rPr lang="ar-SA" sz="2000" kern="0" dirty="0">
                <a:solidFill>
                  <a:schemeClr val="tx1"/>
                </a:solidFill>
                <a:effectLst/>
                <a:latin typeface="Alexandria" pitchFamily="2" charset="-78"/>
                <a:ea typeface="Times New Roman" panose="02020603050405020304" pitchFamily="18" charset="0"/>
                <a:cs typeface="Alexandria" pitchFamily="2" charset="-78"/>
              </a:rPr>
              <a:t>التواصل الفعّال</a:t>
            </a:r>
            <a:r>
              <a:rPr lang="ar-EG" sz="2000" kern="0" dirty="0">
                <a:solidFill>
                  <a:schemeClr val="tx1"/>
                </a:solidFill>
                <a:effectLst/>
                <a:latin typeface="Alexandria" pitchFamily="2" charset="-78"/>
                <a:ea typeface="Times New Roman" panose="02020603050405020304" pitchFamily="18" charset="0"/>
                <a:cs typeface="Alexandria" pitchFamily="2" charset="-78"/>
              </a:rPr>
              <a:t> :</a:t>
            </a:r>
          </a:p>
          <a:p>
            <a:pPr algn="just" rtl="1">
              <a:lnSpc>
                <a:spcPct val="107000"/>
              </a:lnSpc>
              <a:spcAft>
                <a:spcPts val="750"/>
              </a:spcAft>
            </a:pPr>
            <a:r>
              <a:rPr lang="ar-SA" sz="2000" kern="0" dirty="0">
                <a:solidFill>
                  <a:schemeClr val="tx1"/>
                </a:solidFill>
                <a:effectLst/>
                <a:latin typeface="Alexandria" pitchFamily="2" charset="-78"/>
                <a:ea typeface="Times New Roman" panose="02020603050405020304" pitchFamily="18" charset="0"/>
                <a:cs typeface="Alexandria" pitchFamily="2" charset="-78"/>
              </a:rPr>
              <a:t>يُعدّ التواصل الفعّال أمراً أساسيّاً يجب أن يتقنه جميع القادة على اختلاف مواقعهم، فمن الواجب عليك كقائد أن تكون طريقتك في إيصال أفكارك إلى من حولك من أفراد فريقك واضحة ومنظّمة، وأن تستمع إليهم وتشعرهم بالاهتمام</a:t>
            </a:r>
            <a:r>
              <a:rPr lang="ar-EG" sz="2000" kern="0" dirty="0">
                <a:solidFill>
                  <a:schemeClr val="tx1"/>
                </a:solidFill>
                <a:latin typeface="Alexandria" pitchFamily="2" charset="-78"/>
                <a:ea typeface="Times New Roman" panose="02020603050405020304" pitchFamily="18" charset="0"/>
                <a:cs typeface="Alexandria" pitchFamily="2" charset="-78"/>
              </a:rPr>
              <a:t>، </a:t>
            </a:r>
            <a:r>
              <a:rPr lang="ar-SA" sz="2000" kern="0" dirty="0">
                <a:solidFill>
                  <a:schemeClr val="tx1"/>
                </a:solidFill>
                <a:effectLst/>
                <a:latin typeface="Alexandria" pitchFamily="2" charset="-78"/>
                <a:ea typeface="Times New Roman" panose="02020603050405020304" pitchFamily="18" charset="0"/>
                <a:cs typeface="Alexandria" pitchFamily="2" charset="-78"/>
              </a:rPr>
              <a:t> وسيساعدك التواصل مع أفراد فريقك على فهم إمكانيات كل فرد منهم، وبالتالي معرفة نوع المهام التي يمكن تكليفهم بها</a:t>
            </a:r>
            <a:r>
              <a:rPr lang="ar-EG" sz="2000" kern="0" dirty="0">
                <a:solidFill>
                  <a:schemeClr val="tx1"/>
                </a:solidFill>
                <a:effectLst/>
                <a:latin typeface="Alexandria" pitchFamily="2" charset="-78"/>
                <a:ea typeface="Times New Roman" panose="02020603050405020304" pitchFamily="18" charset="0"/>
                <a:cs typeface="Alexandria" pitchFamily="2" charset="-78"/>
              </a:rPr>
              <a:t>،</a:t>
            </a:r>
            <a:r>
              <a:rPr lang="ar-SA" sz="2000" kern="0" dirty="0">
                <a:solidFill>
                  <a:schemeClr val="tx1"/>
                </a:solidFill>
                <a:effectLst/>
                <a:latin typeface="Alexandria" pitchFamily="2" charset="-78"/>
                <a:ea typeface="Times New Roman" panose="02020603050405020304" pitchFamily="18" charset="0"/>
                <a:cs typeface="Alexandria" pitchFamily="2" charset="-78"/>
              </a:rPr>
              <a:t> ومن الأمثلة على التواصل الفعّال:</a:t>
            </a:r>
            <a:r>
              <a:rPr lang="ar-EG" sz="2000" kern="0" dirty="0">
                <a:solidFill>
                  <a:schemeClr val="tx1"/>
                </a:solidFill>
                <a:effectLst/>
                <a:latin typeface="Alexandria" pitchFamily="2" charset="-78"/>
                <a:ea typeface="Times New Roman" panose="02020603050405020304" pitchFamily="18" charset="0"/>
                <a:cs typeface="Alexandria" pitchFamily="2" charset="-78"/>
              </a:rPr>
              <a:t> </a:t>
            </a:r>
            <a:r>
              <a:rPr lang="ar-SA" sz="2000" kern="0" dirty="0">
                <a:solidFill>
                  <a:schemeClr val="tx1"/>
                </a:solidFill>
                <a:effectLst/>
                <a:latin typeface="Alexandria" pitchFamily="2" charset="-78"/>
                <a:ea typeface="Times New Roman" panose="02020603050405020304" pitchFamily="18" charset="0"/>
                <a:cs typeface="Alexandria" pitchFamily="2" charset="-78"/>
              </a:rPr>
              <a:t>التواصل مع مدراءك لطرح فكرة مشروع أو طلب مكافأة لأفراد فريقك.</a:t>
            </a:r>
            <a:r>
              <a:rPr lang="ar-EG" sz="2000" kern="0" dirty="0">
                <a:solidFill>
                  <a:schemeClr val="tx1"/>
                </a:solidFill>
                <a:effectLst/>
                <a:latin typeface="Alexandria" pitchFamily="2" charset="-78"/>
                <a:ea typeface="Times New Roman" panose="02020603050405020304" pitchFamily="18" charset="0"/>
                <a:cs typeface="Alexandria" pitchFamily="2" charset="-78"/>
              </a:rPr>
              <a:t> </a:t>
            </a:r>
            <a:r>
              <a:rPr lang="ar-SA" sz="2000" kern="0" dirty="0">
                <a:solidFill>
                  <a:schemeClr val="tx1"/>
                </a:solidFill>
                <a:effectLst/>
                <a:latin typeface="Alexandria" pitchFamily="2" charset="-78"/>
                <a:ea typeface="Times New Roman" panose="02020603050405020304" pitchFamily="18" charset="0"/>
                <a:cs typeface="Alexandria" pitchFamily="2" charset="-78"/>
              </a:rPr>
              <a:t>الاجتماع مع أفراد فريقك ومشاركتهم أفكارك حول موضوع معيّن.</a:t>
            </a:r>
            <a:r>
              <a:rPr lang="ar-EG" sz="2000" kern="0" dirty="0">
                <a:solidFill>
                  <a:schemeClr val="tx1"/>
                </a:solidFill>
                <a:effectLst/>
                <a:latin typeface="Alexandria" pitchFamily="2" charset="-78"/>
                <a:ea typeface="Times New Roman" panose="02020603050405020304" pitchFamily="18" charset="0"/>
                <a:cs typeface="Alexandria" pitchFamily="2" charset="-78"/>
              </a:rPr>
              <a:t> </a:t>
            </a:r>
            <a:endParaRPr lang="en-GB" sz="2000" kern="100" dirty="0">
              <a:solidFill>
                <a:schemeClr val="tx1"/>
              </a:solidFill>
              <a:effectLst/>
              <a:latin typeface="Alexandria" pitchFamily="2" charset="-78"/>
              <a:ea typeface="Calibri" panose="020F0502020204030204" pitchFamily="34" charset="0"/>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7630ADC2-60FB-E967-96BD-5640E7326DE6}"/>
              </a:ext>
            </a:extLst>
          </p:cNvPr>
          <p:cNvSpPr/>
          <p:nvPr/>
        </p:nvSpPr>
        <p:spPr>
          <a:xfrm>
            <a:off x="762000" y="5089237"/>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4113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9655" y="1790539"/>
            <a:ext cx="10792690" cy="4056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ts val="1950"/>
              </a:lnSpc>
              <a:spcAft>
                <a:spcPts val="800"/>
              </a:spcAft>
            </a:pPr>
            <a:r>
              <a:rPr lang="ar-EG" kern="0" dirty="0">
                <a:solidFill>
                  <a:schemeClr val="tx1"/>
                </a:solidFill>
                <a:effectLst/>
                <a:latin typeface="Alexandria" pitchFamily="2" charset="-78"/>
                <a:ea typeface="Times New Roman" panose="02020603050405020304" pitchFamily="18" charset="0"/>
                <a:cs typeface="Alexandria" pitchFamily="2" charset="-78"/>
              </a:rPr>
              <a:t>3- بناء جسور الثقة :</a:t>
            </a:r>
          </a:p>
          <a:p>
            <a:pPr algn="r">
              <a:lnSpc>
                <a:spcPts val="1950"/>
              </a:lnSpc>
              <a:spcAft>
                <a:spcPts val="800"/>
              </a:spcAft>
            </a:pPr>
            <a:r>
              <a:rPr lang="ar-EG" kern="0" dirty="0">
                <a:solidFill>
                  <a:schemeClr val="tx1"/>
                </a:solidFill>
                <a:effectLst/>
                <a:latin typeface="Alexandria" pitchFamily="2" charset="-78"/>
                <a:ea typeface="Times New Roman" panose="02020603050405020304" pitchFamily="18" charset="0"/>
                <a:cs typeface="Alexandria" pitchFamily="2" charset="-78"/>
              </a:rPr>
              <a:t>لتكون قائداً ناجحاً يسعى لتحقيق أهدافه يجب عليك أن تسعى لبناء جسور الثقة بين أعضاء الفريق، وذلك من خلال إعطاء كل فرد منهم المهام التي تناسبه، والتعرّف عليهم ومعرفة رغباتهم وميولتاهم.</a:t>
            </a:r>
          </a:p>
          <a:p>
            <a:pPr algn="r">
              <a:lnSpc>
                <a:spcPts val="1950"/>
              </a:lnSpc>
              <a:spcAft>
                <a:spcPts val="800"/>
              </a:spcAft>
            </a:pPr>
            <a:r>
              <a:rPr lang="ar-EG" kern="0" dirty="0">
                <a:solidFill>
                  <a:schemeClr val="tx1"/>
                </a:solidFill>
                <a:effectLst/>
                <a:latin typeface="Alexandria" pitchFamily="2" charset="-78"/>
                <a:ea typeface="Times New Roman" panose="02020603050405020304" pitchFamily="18" charset="0"/>
                <a:cs typeface="Alexandria" pitchFamily="2" charset="-78"/>
              </a:rPr>
              <a:t>ومن الطرق التي تساعدك على بناء الثقة:</a:t>
            </a:r>
          </a:p>
          <a:p>
            <a:pPr algn="r">
              <a:lnSpc>
                <a:spcPts val="1950"/>
              </a:lnSpc>
              <a:spcAft>
                <a:spcPts val="800"/>
              </a:spcAft>
            </a:pPr>
            <a:r>
              <a:rPr lang="ar-EG" kern="0" dirty="0">
                <a:solidFill>
                  <a:schemeClr val="tx1"/>
                </a:solidFill>
                <a:effectLst/>
                <a:latin typeface="Alexandria" pitchFamily="2" charset="-78"/>
                <a:ea typeface="Times New Roman" panose="02020603050405020304" pitchFamily="18" charset="0"/>
                <a:cs typeface="Alexandria" pitchFamily="2" charset="-78"/>
              </a:rPr>
              <a:t>- تعزيز العلاقات بين أعضاء الفريق، وتعريفهم ببعضهم البعض على الصعيد الشخصيّ، مثل تنظيم رحلة في عطلة نهاية الأسبوع.</a:t>
            </a:r>
          </a:p>
          <a:p>
            <a:pPr algn="r">
              <a:lnSpc>
                <a:spcPts val="1950"/>
              </a:lnSpc>
              <a:spcAft>
                <a:spcPts val="800"/>
              </a:spcAft>
            </a:pPr>
            <a:r>
              <a:rPr lang="ar-EG" kern="0" dirty="0">
                <a:solidFill>
                  <a:schemeClr val="tx1"/>
                </a:solidFill>
                <a:effectLst/>
                <a:latin typeface="Alexandria" pitchFamily="2" charset="-78"/>
                <a:ea typeface="Times New Roman" panose="02020603050405020304" pitchFamily="18" charset="0"/>
                <a:cs typeface="Alexandria" pitchFamily="2" charset="-78"/>
              </a:rPr>
              <a:t>- الاحتفال بالمناسبات التي تتعلق بأحد أعضاء الفريق، مثل: خطوبة أحدهم، أو قدوم مولود لأحدهم.</a:t>
            </a:r>
            <a:endParaRPr lang="en-GB" kern="0" dirty="0">
              <a:solidFill>
                <a:schemeClr val="tx1"/>
              </a:solidFill>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7630ADC2-60FB-E967-96BD-5640E7326DE6}"/>
              </a:ext>
            </a:extLst>
          </p:cNvPr>
          <p:cNvSpPr/>
          <p:nvPr/>
        </p:nvSpPr>
        <p:spPr>
          <a:xfrm>
            <a:off x="69272" y="6019585"/>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7638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31274" y="2851494"/>
            <a:ext cx="10169235" cy="1822550"/>
          </a:xfrm>
          <a:prstGeom prst="rect">
            <a:avLst/>
          </a:prstGeom>
          <a:noFill/>
        </p:spPr>
        <p:txBody>
          <a:bodyPr wrap="square" rtlCol="0">
            <a:spAutoFit/>
          </a:bodyPr>
          <a:lstStyle/>
          <a:p>
            <a:pPr algn="r">
              <a:lnSpc>
                <a:spcPct val="107000"/>
              </a:lnSpc>
              <a:spcAft>
                <a:spcPts val="800"/>
              </a:spcAft>
            </a:pPr>
            <a:r>
              <a:rPr lang="ar-EG" sz="2000" kern="0" dirty="0">
                <a:solidFill>
                  <a:srgbClr val="000000"/>
                </a:solidFill>
                <a:effectLst/>
                <a:latin typeface="Alexandria" pitchFamily="2" charset="-78"/>
                <a:ea typeface="Times New Roman" panose="02020603050405020304" pitchFamily="18" charset="0"/>
                <a:cs typeface="Alexandria" pitchFamily="2" charset="-78"/>
              </a:rPr>
              <a:t>4- </a:t>
            </a:r>
            <a:r>
              <a:rPr lang="ar-SA" sz="2000" kern="0" dirty="0">
                <a:solidFill>
                  <a:srgbClr val="000000"/>
                </a:solidFill>
                <a:effectLst/>
                <a:latin typeface="Alexandria" pitchFamily="2" charset="-78"/>
                <a:ea typeface="Times New Roman" panose="02020603050405020304" pitchFamily="18" charset="0"/>
                <a:cs typeface="Alexandria" pitchFamily="2" charset="-78"/>
              </a:rPr>
              <a:t>تدريب أعضاء الفريق</a:t>
            </a:r>
            <a:r>
              <a:rPr lang="ar-EG" sz="2000" kern="0" dirty="0">
                <a:solidFill>
                  <a:srgbClr val="000000"/>
                </a:solidFill>
                <a:effectLst/>
                <a:latin typeface="Alexandria" pitchFamily="2" charset="-78"/>
                <a:ea typeface="Times New Roman" panose="02020603050405020304" pitchFamily="18" charset="0"/>
                <a:cs typeface="Alexandria" pitchFamily="2" charset="-78"/>
              </a:rPr>
              <a:t> :</a:t>
            </a:r>
          </a:p>
          <a:p>
            <a:pPr algn="just">
              <a:lnSpc>
                <a:spcPct val="107000"/>
              </a:lnSpc>
              <a:spcAft>
                <a:spcPts val="800"/>
              </a:spcAft>
            </a:pPr>
            <a:r>
              <a:rPr lang="ar-SA" sz="2000" kern="0" dirty="0">
                <a:solidFill>
                  <a:srgbClr val="000000"/>
                </a:solidFill>
                <a:effectLst/>
                <a:latin typeface="Alexandria" pitchFamily="2" charset="-78"/>
                <a:ea typeface="Times New Roman" panose="02020603050405020304" pitchFamily="18" charset="0"/>
                <a:cs typeface="Alexandria" pitchFamily="2" charset="-78"/>
              </a:rPr>
              <a:t>يُعدّ تدريب أعضاء الفريق على تحقيق الأهداف وتطوير مهاراتهم من واجبات قائد الفريق، ويندرج تحت هذا البند تطوير أدائهم، وتقديم الملاحظات لهم، وشرح المهارات المطلوبة لإنجاز المهام، ومن الأمثلة على ذلك: عقد اجتماع أسبوعي لكل فرد على حدة؛ لمناقشة أدائهم وطرق تحسين المهارات، وكيفية تجنّب الأخطاء في</a:t>
            </a:r>
            <a:r>
              <a:rPr lang="ar-EG" sz="2000" kern="0" dirty="0">
                <a:solidFill>
                  <a:srgbClr val="000000"/>
                </a:solidFill>
                <a:effectLst/>
                <a:latin typeface="Alexandria" pitchFamily="2" charset="-78"/>
                <a:ea typeface="Times New Roman" panose="02020603050405020304" pitchFamily="18" charset="0"/>
                <a:cs typeface="Alexandria" pitchFamily="2" charset="-78"/>
              </a:rPr>
              <a:t> المستقبل.                                    </a:t>
            </a:r>
            <a:endParaRPr lang="en-GB" sz="20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942308" y="2250462"/>
            <a:ext cx="10453255" cy="2862322"/>
          </a:xfrm>
          <a:prstGeom prst="rect">
            <a:avLst/>
          </a:prstGeom>
          <a:noFill/>
        </p:spPr>
        <p:txBody>
          <a:bodyPr wrap="square" rtlCol="0">
            <a:spAutoFit/>
          </a:bodyPr>
          <a:lstStyle/>
          <a:p>
            <a:pPr algn="r">
              <a:lnSpc>
                <a:spcPts val="1950"/>
              </a:lnSpc>
              <a:spcAft>
                <a:spcPts val="800"/>
              </a:spcAft>
            </a:pPr>
            <a:r>
              <a:rPr lang="en-GB" sz="1800" kern="0" dirty="0">
                <a:effectLst/>
                <a:latin typeface="Simplified Arabic" panose="02020603050405020304" pitchFamily="18" charset="-78"/>
                <a:ea typeface="Times New Roman" panose="02020603050405020304" pitchFamily="18" charset="0"/>
                <a:cs typeface="Arial" panose="020B0604020202020204" pitchFamily="34" charset="0"/>
              </a:rPr>
              <a:t> </a:t>
            </a:r>
            <a:r>
              <a:rPr lang="ar-EG" kern="0" dirty="0">
                <a:effectLst/>
                <a:latin typeface="Alexandria" pitchFamily="2" charset="-78"/>
                <a:ea typeface="Times New Roman" panose="02020603050405020304" pitchFamily="18" charset="0"/>
                <a:cs typeface="Alexandria" pitchFamily="2" charset="-78"/>
              </a:rPr>
              <a:t>5- </a:t>
            </a:r>
            <a:r>
              <a:rPr lang="ar-EG" kern="100" dirty="0">
                <a:effectLst/>
                <a:latin typeface="Alexandria" pitchFamily="2" charset="-78"/>
                <a:ea typeface="Calibri" panose="020F0502020204030204" pitchFamily="34" charset="0"/>
                <a:cs typeface="Alexandria" pitchFamily="2" charset="-78"/>
              </a:rPr>
              <a:t>تشجيع فريق العمل  :</a:t>
            </a:r>
          </a:p>
          <a:p>
            <a:pPr algn="r">
              <a:lnSpc>
                <a:spcPts val="1950"/>
              </a:lnSpc>
              <a:spcAft>
                <a:spcPts val="800"/>
              </a:spcAft>
            </a:pPr>
            <a:r>
              <a:rPr lang="ar-EG" kern="100" dirty="0">
                <a:effectLst/>
                <a:latin typeface="Alexandria" pitchFamily="2" charset="-78"/>
                <a:ea typeface="Calibri" panose="020F0502020204030204" pitchFamily="34" charset="0"/>
                <a:cs typeface="Alexandria" pitchFamily="2" charset="-78"/>
              </a:rPr>
              <a:t>يجب عليك أن تحرص على رفع معنويات فريقك، ويتمّ ذلك عن طريق تشجيعهم، وتقييم إنجازاتهم،</a:t>
            </a:r>
          </a:p>
          <a:p>
            <a:pPr algn="r">
              <a:lnSpc>
                <a:spcPts val="1950"/>
              </a:lnSpc>
              <a:spcAft>
                <a:spcPts val="800"/>
              </a:spcAft>
            </a:pPr>
            <a:r>
              <a:rPr lang="ar-EG" kern="100" dirty="0">
                <a:effectLst/>
                <a:latin typeface="Alexandria" pitchFamily="2" charset="-78"/>
                <a:ea typeface="Calibri" panose="020F0502020204030204" pitchFamily="34" charset="0"/>
                <a:cs typeface="Alexandria" pitchFamily="2" charset="-78"/>
              </a:rPr>
              <a:t> وتزويدهم بالتغذية الراجعة على هذه الإنجازات، كما يجب أن تنتبه إلى أسلوبك في النقد واحرص على أن</a:t>
            </a:r>
          </a:p>
          <a:p>
            <a:pPr algn="r">
              <a:lnSpc>
                <a:spcPts val="1950"/>
              </a:lnSpc>
              <a:spcAft>
                <a:spcPts val="800"/>
              </a:spcAft>
            </a:pPr>
            <a:r>
              <a:rPr lang="ar-EG" kern="100" dirty="0">
                <a:effectLst/>
                <a:latin typeface="Alexandria" pitchFamily="2" charset="-78"/>
                <a:ea typeface="Calibri" panose="020F0502020204030204" pitchFamily="34" charset="0"/>
                <a:cs typeface="Alexandria" pitchFamily="2" charset="-78"/>
              </a:rPr>
              <a:t> يكون النقد بنّاء، وفي حال واجه أحدهم بعض المشاكل في العمل، فيجب أن تساعدهم في استكشافها</a:t>
            </a:r>
          </a:p>
          <a:p>
            <a:pPr algn="r">
              <a:lnSpc>
                <a:spcPts val="1950"/>
              </a:lnSpc>
              <a:spcAft>
                <a:spcPts val="800"/>
              </a:spcAft>
            </a:pPr>
            <a:r>
              <a:rPr lang="ar-EG" kern="100" dirty="0">
                <a:effectLst/>
                <a:latin typeface="Alexandria" pitchFamily="2" charset="-78"/>
                <a:ea typeface="Calibri" panose="020F0502020204030204" pitchFamily="34" charset="0"/>
                <a:cs typeface="Alexandria" pitchFamily="2" charset="-78"/>
              </a:rPr>
              <a:t> ومعالجتها،  ومن الطرق التي تحقّق بها ذلك:                                                                                         </a:t>
            </a:r>
          </a:p>
          <a:p>
            <a:pPr algn="r">
              <a:lnSpc>
                <a:spcPts val="1950"/>
              </a:lnSpc>
              <a:spcAft>
                <a:spcPts val="800"/>
              </a:spcAft>
            </a:pPr>
            <a:r>
              <a:rPr lang="ar-EG" kern="100" dirty="0">
                <a:effectLst/>
                <a:latin typeface="Alexandria" pitchFamily="2" charset="-78"/>
                <a:ea typeface="Calibri" panose="020F0502020204030204" pitchFamily="34" charset="0"/>
                <a:cs typeface="Alexandria" pitchFamily="2" charset="-78"/>
              </a:rPr>
              <a:t>- الترويج لأفكار أفراد الفريق من خلال التقارير والعروض التقديميّة.</a:t>
            </a:r>
          </a:p>
          <a:p>
            <a:pPr algn="r">
              <a:lnSpc>
                <a:spcPts val="1950"/>
              </a:lnSpc>
              <a:spcAft>
                <a:spcPts val="800"/>
              </a:spcAft>
            </a:pPr>
            <a:r>
              <a:rPr lang="ar-EG" kern="100" dirty="0">
                <a:effectLst/>
                <a:latin typeface="Alexandria" pitchFamily="2" charset="-78"/>
                <a:ea typeface="Calibri" panose="020F0502020204030204" pitchFamily="34" charset="0"/>
                <a:cs typeface="Alexandria" pitchFamily="2" charset="-78"/>
              </a:rPr>
              <a:t>- تشجيع الفريق عن طريق الحوافز والمكافآت.</a:t>
            </a:r>
          </a:p>
          <a:p>
            <a:pPr algn="r">
              <a:lnSpc>
                <a:spcPts val="1950"/>
              </a:lnSpc>
              <a:spcAft>
                <a:spcPts val="800"/>
              </a:spcAft>
            </a:pPr>
            <a:r>
              <a:rPr lang="ar-EG" kern="100" dirty="0">
                <a:effectLst/>
                <a:latin typeface="Alexandria" pitchFamily="2" charset="-78"/>
                <a:ea typeface="Calibri" panose="020F0502020204030204" pitchFamily="34" charset="0"/>
                <a:cs typeface="Alexandria" pitchFamily="2" charset="-78"/>
              </a:rPr>
              <a:t>- شكرهم على إنجازاتهم، وامتنانك لوجودهم ضمن فريقك.</a:t>
            </a:r>
            <a:endParaRPr lang="en-US"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5487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b="1" dirty="0">
                <a:ea typeface="Roboto Light" panose="02000000000000000000" pitchFamily="2" charset="0"/>
              </a:rPr>
              <a:t>6</a:t>
            </a:r>
            <a:endParaRPr lang="en-US" sz="6000" b="1" dirty="0">
              <a:ea typeface="Roboto Light" panose="02000000000000000000" pitchFamily="2" charset="0"/>
            </a:endParaRPr>
          </a:p>
        </p:txBody>
      </p:sp>
      <p:sp>
        <p:nvSpPr>
          <p:cNvPr id="48" name="TextBox 47"/>
          <p:cNvSpPr txBox="1"/>
          <p:nvPr/>
        </p:nvSpPr>
        <p:spPr>
          <a:xfrm>
            <a:off x="942308" y="1685496"/>
            <a:ext cx="10487692" cy="3854325"/>
          </a:xfrm>
          <a:prstGeom prst="rect">
            <a:avLst/>
          </a:prstGeom>
          <a:noFill/>
        </p:spPr>
        <p:txBody>
          <a:bodyPr wrap="square" rtlCol="0">
            <a:spAutoFit/>
          </a:bodyPr>
          <a:lstStyle/>
          <a:p>
            <a:pPr algn="r" rtl="1">
              <a:lnSpc>
                <a:spcPct val="107000"/>
              </a:lnSpc>
              <a:spcAft>
                <a:spcPts val="750"/>
              </a:spcAft>
            </a:pPr>
            <a:r>
              <a:rPr lang="ar-EG" sz="1600" kern="0" dirty="0">
                <a:effectLst/>
                <a:latin typeface="Alexandria" pitchFamily="2" charset="-78"/>
                <a:ea typeface="Times New Roman" panose="02020603050405020304" pitchFamily="18" charset="0"/>
                <a:cs typeface="Alexandria" pitchFamily="2" charset="-78"/>
              </a:rPr>
              <a:t>6- </a:t>
            </a:r>
            <a:r>
              <a:rPr lang="ar-SA" sz="1600" kern="0" dirty="0">
                <a:effectLst/>
                <a:latin typeface="Alexandria" pitchFamily="2" charset="-78"/>
                <a:ea typeface="Times New Roman" panose="02020603050405020304" pitchFamily="18" charset="0"/>
                <a:cs typeface="Alexandria" pitchFamily="2" charset="-78"/>
              </a:rPr>
              <a:t>المساءلة</a:t>
            </a:r>
            <a:r>
              <a:rPr lang="ar-EG" sz="1600" kern="0" dirty="0">
                <a:effectLst/>
                <a:latin typeface="Alexandria" pitchFamily="2" charset="-78"/>
                <a:ea typeface="Times New Roman" panose="02020603050405020304" pitchFamily="18" charset="0"/>
                <a:cs typeface="Alexandria" pitchFamily="2" charset="-78"/>
              </a:rPr>
              <a:t>:</a:t>
            </a:r>
          </a:p>
          <a:p>
            <a:pPr algn="r" rtl="1">
              <a:lnSpc>
                <a:spcPct val="107000"/>
              </a:lnSpc>
              <a:spcAft>
                <a:spcPts val="750"/>
              </a:spcAft>
            </a:pPr>
            <a:r>
              <a:rPr lang="ar-SA" sz="1600" kern="0" dirty="0">
                <a:effectLst/>
                <a:latin typeface="Alexandria" pitchFamily="2" charset="-78"/>
                <a:ea typeface="Times New Roman" panose="02020603050405020304" pitchFamily="18" charset="0"/>
                <a:cs typeface="Alexandria" pitchFamily="2" charset="-78"/>
              </a:rPr>
              <a:t>من المهام والواجبات الموكلة إليك كقائد، محاسبة ومساءلة أعضاء الفريق في حال فشل أحدهم في أداء ما أوكل إليه بالمستوى المطلوب، وذلك بعد أن تضع تصوّراً واضحاً لما يستطيع كل منهم إنجازه وما تتوقعه منه ومن الأمثلة على ذلك:</a:t>
            </a:r>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التأخر في الحضور إلى الدوام أو المغادرة قبل الموعد يستلزم المساءلة والعقاب.</a:t>
            </a:r>
            <a:endParaRPr lang="ar-EG" sz="1600" kern="0" dirty="0">
              <a:effectLst/>
              <a:latin typeface="Alexandria" pitchFamily="2" charset="-78"/>
              <a:ea typeface="Times New Roman" panose="02020603050405020304" pitchFamily="18" charset="0"/>
              <a:cs typeface="Alexandria" pitchFamily="2" charset="-78"/>
            </a:endParaRPr>
          </a:p>
          <a:p>
            <a:pPr algn="r" rtl="1">
              <a:lnSpc>
                <a:spcPct val="107000"/>
              </a:lnSpc>
              <a:spcAft>
                <a:spcPts val="750"/>
              </a:spcAft>
            </a:pPr>
            <a:r>
              <a:rPr lang="ar-SA" sz="1600" kern="0" dirty="0">
                <a:effectLst/>
                <a:latin typeface="Alexandria" pitchFamily="2" charset="-78"/>
                <a:ea typeface="Times New Roman" panose="02020603050405020304" pitchFamily="18" charset="0"/>
                <a:cs typeface="Alexandria" pitchFamily="2" charset="-78"/>
              </a:rPr>
              <a:t>عدم أخذ ملاحظات القائد على مهمّة معيّنة بعين الاعتبار.</a:t>
            </a:r>
            <a:endParaRPr lang="ar-EG" sz="1600" kern="0" dirty="0">
              <a:effectLst/>
              <a:latin typeface="Alexandria" pitchFamily="2" charset="-78"/>
              <a:ea typeface="Times New Roman" panose="02020603050405020304" pitchFamily="18" charset="0"/>
              <a:cs typeface="Alexandria" pitchFamily="2" charset="-78"/>
            </a:endParaRPr>
          </a:p>
          <a:p>
            <a:pPr algn="r" rtl="1">
              <a:lnSpc>
                <a:spcPct val="107000"/>
              </a:lnSpc>
              <a:spcAft>
                <a:spcPts val="750"/>
              </a:spcAft>
            </a:pPr>
            <a:r>
              <a:rPr lang="ar-EG" sz="1600" kern="0" dirty="0">
                <a:latin typeface="Alexandria" pitchFamily="2" charset="-78"/>
                <a:ea typeface="Times New Roman" panose="02020603050405020304" pitchFamily="18" charset="0"/>
                <a:cs typeface="Alexandria" pitchFamily="2" charset="-78"/>
              </a:rPr>
              <a:t>7- </a:t>
            </a:r>
            <a:r>
              <a:rPr lang="ar-SA" sz="1600" kern="0" dirty="0">
                <a:effectLst/>
                <a:latin typeface="Alexandria" pitchFamily="2" charset="-78"/>
                <a:ea typeface="Times New Roman" panose="02020603050405020304" pitchFamily="18" charset="0"/>
                <a:cs typeface="Alexandria" pitchFamily="2" charset="-78"/>
              </a:rPr>
              <a:t>القيادة بالقدوة</a:t>
            </a:r>
            <a:r>
              <a:rPr lang="ar-EG" sz="1600" kern="0" dirty="0">
                <a:effectLst/>
                <a:latin typeface="Alexandria" pitchFamily="2" charset="-78"/>
                <a:ea typeface="Times New Roman" panose="02020603050405020304" pitchFamily="18" charset="0"/>
                <a:cs typeface="Alexandria" pitchFamily="2" charset="-78"/>
              </a:rPr>
              <a:t>: </a:t>
            </a:r>
          </a:p>
          <a:p>
            <a:pPr algn="r" rtl="1">
              <a:lnSpc>
                <a:spcPct val="107000"/>
              </a:lnSpc>
              <a:spcAft>
                <a:spcPts val="750"/>
              </a:spcAft>
            </a:pPr>
            <a:r>
              <a:rPr lang="ar-SA" sz="1600" kern="0" dirty="0">
                <a:effectLst/>
                <a:latin typeface="Alexandria" pitchFamily="2" charset="-78"/>
                <a:ea typeface="Times New Roman" panose="02020603050405020304" pitchFamily="18" charset="0"/>
                <a:cs typeface="Alexandria" pitchFamily="2" charset="-78"/>
              </a:rPr>
              <a:t>تتمثل القيادة بالقدوة الحسنة، إذ يجب أن تكون قدوة حسنة، ومثالاً يُحتذى به، لذلك يجب عليك تجسيد المنهج الذي تدعو إليه من خلال أفعالك وتصرفاتك، ويندرج تحت ذلك التصرف بشكل أخلاقي مع الموظّفين والعملاء واحترامهم، واحترام قوانين العمل، والوفاء بالمواعيد، واحترام الوعود مع العملاء</a:t>
            </a:r>
            <a:r>
              <a:rPr lang="ar-EG" sz="1600" kern="0" dirty="0">
                <a:effectLst/>
                <a:latin typeface="Alexandria" pitchFamily="2" charset="-78"/>
                <a:ea typeface="Times New Roman" panose="02020603050405020304" pitchFamily="18" charset="0"/>
                <a:cs typeface="Alexandria" pitchFamily="2" charset="-78"/>
              </a:rPr>
              <a:t>. </a:t>
            </a:r>
          </a:p>
          <a:p>
            <a:pPr algn="r" rtl="1">
              <a:lnSpc>
                <a:spcPct val="107000"/>
              </a:lnSpc>
              <a:spcAft>
                <a:spcPts val="750"/>
              </a:spcAft>
            </a:pPr>
            <a:r>
              <a:rPr lang="ar-EG" sz="1600" kern="0" dirty="0">
                <a:effectLst/>
                <a:latin typeface="Alexandria" pitchFamily="2" charset="-78"/>
                <a:ea typeface="Times New Roman" panose="02020603050405020304" pitchFamily="18" charset="0"/>
                <a:cs typeface="Alexandria" pitchFamily="2" charset="-78"/>
              </a:rPr>
              <a:t>8- </a:t>
            </a:r>
            <a:r>
              <a:rPr lang="ar-SA" sz="1600" kern="0" dirty="0">
                <a:effectLst/>
                <a:latin typeface="Alexandria" pitchFamily="2" charset="-78"/>
                <a:ea typeface="Times New Roman" panose="02020603050405020304" pitchFamily="18" charset="0"/>
                <a:cs typeface="Alexandria" pitchFamily="2" charset="-78"/>
              </a:rPr>
              <a:t>الابتكار</a:t>
            </a:r>
            <a:r>
              <a:rPr lang="ar-EG" sz="1600" kern="0" dirty="0">
                <a:effectLst/>
                <a:latin typeface="Alexandria" pitchFamily="2" charset="-78"/>
                <a:ea typeface="Times New Roman" panose="02020603050405020304" pitchFamily="18" charset="0"/>
                <a:cs typeface="Alexandria" pitchFamily="2" charset="-78"/>
              </a:rPr>
              <a:t>:</a:t>
            </a:r>
          </a:p>
          <a:p>
            <a:pPr algn="r" rtl="1">
              <a:lnSpc>
                <a:spcPct val="107000"/>
              </a:lnSpc>
              <a:spcAft>
                <a:spcPts val="750"/>
              </a:spcAft>
            </a:pPr>
            <a:r>
              <a:rPr lang="ar-SA" sz="1600" kern="0" dirty="0">
                <a:effectLst/>
                <a:latin typeface="Alexandria" pitchFamily="2" charset="-78"/>
                <a:ea typeface="Times New Roman" panose="02020603050405020304" pitchFamily="18" charset="0"/>
                <a:cs typeface="Alexandria" pitchFamily="2" charset="-78"/>
              </a:rPr>
              <a:t>يجب عليك كقائد أن تخرج من منطقة الراحة الخاصة بك، وأن تحاول الابتكار والتطوير وخلق أفكار جديدة باستمرار، وأن تسعى باستمرار للتغيير؛ لكي تزدهر الأعمال وتنمو</a:t>
            </a:r>
            <a:r>
              <a:rPr lang="ar-EG"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4643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000" b="1" i="0" u="sng" dirty="0">
                <a:solidFill>
                  <a:srgbClr val="000000"/>
                </a:solidFill>
                <a:effectLst/>
                <a:latin typeface="Alexandria" pitchFamily="2" charset="-78"/>
                <a:cs typeface="Alexandria" pitchFamily="2" charset="-78"/>
              </a:rPr>
              <a:t>ومن الواجبات العامة للقيادة الأخلاقية :</a:t>
            </a:r>
            <a:br>
              <a:rPr lang="ar-EG" sz="2000" dirty="0">
                <a:latin typeface="Alexandria" pitchFamily="2" charset="-78"/>
                <a:cs typeface="Alexandria" pitchFamily="2" charset="-78"/>
              </a:rPr>
            </a:br>
            <a:r>
              <a:rPr lang="ar-EG" sz="2000" b="0" i="0" dirty="0">
                <a:solidFill>
                  <a:srgbClr val="000000"/>
                </a:solidFill>
                <a:effectLst/>
                <a:latin typeface="Alexandria" pitchFamily="2" charset="-78"/>
                <a:cs typeface="Alexandria" pitchFamily="2" charset="-78"/>
              </a:rPr>
              <a:t>1) تحويل أهداف المجموعة إلى نتائج وإنجازات.</a:t>
            </a:r>
            <a:br>
              <a:rPr lang="ar-EG" sz="2000" dirty="0">
                <a:latin typeface="Alexandria" pitchFamily="2" charset="-78"/>
                <a:cs typeface="Alexandria" pitchFamily="2" charset="-78"/>
              </a:rPr>
            </a:br>
            <a:r>
              <a:rPr lang="ar-EG" sz="2000" b="0" i="0" dirty="0">
                <a:solidFill>
                  <a:srgbClr val="000000"/>
                </a:solidFill>
                <a:effectLst/>
                <a:latin typeface="Alexandria" pitchFamily="2" charset="-78"/>
                <a:cs typeface="Alexandria" pitchFamily="2" charset="-78"/>
              </a:rPr>
              <a:t>2) حفز الأفراد ودفعهم لتحقيق أهداف المؤسسة وأهدافهم.</a:t>
            </a:r>
            <a:br>
              <a:rPr lang="ar-EG" sz="2000" dirty="0">
                <a:latin typeface="Alexandria" pitchFamily="2" charset="-78"/>
                <a:cs typeface="Alexandria" pitchFamily="2" charset="-78"/>
              </a:rPr>
            </a:br>
            <a:r>
              <a:rPr lang="ar-EG" sz="2000" b="0" i="0" dirty="0">
                <a:solidFill>
                  <a:srgbClr val="000000"/>
                </a:solidFill>
                <a:effectLst/>
                <a:latin typeface="Alexandria" pitchFamily="2" charset="-78"/>
                <a:cs typeface="Alexandria" pitchFamily="2" charset="-78"/>
              </a:rPr>
              <a:t>3) قابلية التعامل مع المتغيرات والمؤثرات ذات المساس المباشر وغير المباشر بالمؤسسة والأفراد.</a:t>
            </a:r>
            <a:br>
              <a:rPr lang="ar-EG" sz="2000" dirty="0">
                <a:latin typeface="Alexandria" pitchFamily="2" charset="-78"/>
                <a:cs typeface="Alexandria" pitchFamily="2" charset="-78"/>
              </a:rPr>
            </a:br>
            <a:r>
              <a:rPr lang="ar-EG" sz="2000" b="0" i="0" dirty="0">
                <a:solidFill>
                  <a:srgbClr val="000000"/>
                </a:solidFill>
                <a:effectLst/>
                <a:latin typeface="Alexandria" pitchFamily="2" charset="-78"/>
                <a:cs typeface="Alexandria" pitchFamily="2" charset="-78"/>
              </a:rPr>
              <a:t>4) استشراف المستقبل والتخطيط له فيما يتعلق بالمؤسسة وأهدافها وخططها وأفرادها.</a:t>
            </a:r>
            <a:br>
              <a:rPr lang="ar-EG" sz="2000" dirty="0">
                <a:latin typeface="Alexandria" pitchFamily="2" charset="-78"/>
                <a:cs typeface="Alexandria" pitchFamily="2" charset="-78"/>
              </a:rPr>
            </a:br>
            <a:r>
              <a:rPr lang="ar-EG" sz="2000" b="0" i="0" dirty="0">
                <a:solidFill>
                  <a:srgbClr val="000000"/>
                </a:solidFill>
                <a:effectLst/>
                <a:latin typeface="Alexandria" pitchFamily="2" charset="-78"/>
                <a:cs typeface="Alexandria" pitchFamily="2" charset="-78"/>
              </a:rPr>
              <a:t>5) دعم عناصر وظائف الإدارة الأربعة.</a:t>
            </a:r>
            <a:br>
              <a:rPr lang="ar-EG" sz="2000" dirty="0">
                <a:latin typeface="Alexandria" pitchFamily="2" charset="-78"/>
                <a:cs typeface="Alexandria" pitchFamily="2" charset="-78"/>
              </a:rPr>
            </a:br>
            <a:r>
              <a:rPr lang="ar-EG" sz="2000" b="0" i="0" dirty="0">
                <a:solidFill>
                  <a:srgbClr val="000000"/>
                </a:solidFill>
                <a:effectLst/>
                <a:latin typeface="Alexandria" pitchFamily="2" charset="-78"/>
                <a:cs typeface="Alexandria" pitchFamily="2" charset="-78"/>
              </a:rPr>
              <a:t>6) إعداد جيل جديد من قادة المستقبل.</a:t>
            </a:r>
            <a:br>
              <a:rPr lang="ar-EG" sz="2000" dirty="0">
                <a:latin typeface="Alexandria" pitchFamily="2" charset="-78"/>
                <a:cs typeface="Alexandria" pitchFamily="2" charset="-78"/>
              </a:rPr>
            </a:br>
            <a:r>
              <a:rPr lang="ar-EG" sz="2000" b="0" i="0" dirty="0">
                <a:solidFill>
                  <a:srgbClr val="000000"/>
                </a:solidFill>
                <a:effectLst/>
                <a:latin typeface="Alexandria" pitchFamily="2" charset="-78"/>
                <a:cs typeface="Alexandria" pitchFamily="2" charset="-78"/>
              </a:rPr>
              <a:t>7) الجرأة والتحدي لتبني الأفكار والأساليب والتغييرات التي تصب في صالح المؤسسة.</a:t>
            </a:r>
            <a:endParaRPr lang="en-US" sz="2000"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847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942308" y="2250462"/>
            <a:ext cx="10453255" cy="3112455"/>
          </a:xfrm>
          <a:prstGeom prst="rect">
            <a:avLst/>
          </a:prstGeom>
          <a:noFill/>
        </p:spPr>
        <p:txBody>
          <a:bodyPr wrap="square" rtlCol="0">
            <a:spAutoFit/>
          </a:bodyPr>
          <a:lstStyle/>
          <a:p>
            <a:pPr algn="just" rtl="1">
              <a:lnSpc>
                <a:spcPct val="107000"/>
              </a:lnSpc>
              <a:spcAft>
                <a:spcPts val="750"/>
              </a:spcAft>
            </a:pPr>
            <a:r>
              <a:rPr lang="ar-EG" b="1" dirty="0">
                <a:solidFill>
                  <a:srgbClr val="000000"/>
                </a:solidFill>
                <a:effectLst/>
                <a:highlight>
                  <a:srgbClr val="FFFF00"/>
                </a:highlight>
                <a:latin typeface="Alexandria" pitchFamily="2" charset="-78"/>
                <a:ea typeface="Calibri" panose="020F0502020204030204" pitchFamily="34" charset="0"/>
                <a:cs typeface="Alexandria" pitchFamily="2" charset="-78"/>
              </a:rPr>
              <a:t>من مسؤوليات القيادة الأخلاقية ما يلي :</a:t>
            </a:r>
          </a:p>
          <a:p>
            <a:pPr algn="just" rtl="1">
              <a:lnSpc>
                <a:spcPct val="107000"/>
              </a:lnSpc>
              <a:spcAft>
                <a:spcPts val="750"/>
              </a:spcAft>
            </a:pPr>
            <a:endParaRPr lang="ar-EG" b="1" dirty="0">
              <a:solidFill>
                <a:srgbClr val="000000"/>
              </a:solidFill>
              <a:effectLst/>
              <a:highlight>
                <a:srgbClr val="FFFF00"/>
              </a:highlight>
              <a:latin typeface="Alexandria" pitchFamily="2" charset="-78"/>
              <a:ea typeface="Calibri" panose="020F0502020204030204" pitchFamily="34" charset="0"/>
              <a:cs typeface="Alexandria" pitchFamily="2" charset="-78"/>
            </a:endParaRPr>
          </a:p>
          <a:p>
            <a:pPr algn="r">
              <a:buFont typeface="Arial" panose="020B0604020202020204" pitchFamily="34" charset="0"/>
              <a:buChar char="•"/>
            </a:pPr>
            <a:r>
              <a:rPr lang="ar-EG" b="1" kern="100" dirty="0">
                <a:solidFill>
                  <a:srgbClr val="000000"/>
                </a:solidFill>
                <a:effectLst/>
                <a:latin typeface="Alexandria" pitchFamily="2" charset="-78"/>
                <a:ea typeface="Calibri" panose="020F0502020204030204" pitchFamily="34" charset="0"/>
                <a:cs typeface="Alexandria" pitchFamily="2" charset="-78"/>
              </a:rPr>
              <a:t>1- </a:t>
            </a:r>
            <a:r>
              <a:rPr lang="ar-EG" b="1" i="0" dirty="0">
                <a:solidFill>
                  <a:srgbClr val="191919"/>
                </a:solidFill>
                <a:effectLst/>
                <a:latin typeface="Alexandria" pitchFamily="2" charset="-78"/>
                <a:cs typeface="Alexandria" pitchFamily="2" charset="-78"/>
              </a:rPr>
              <a:t>التعلم أثناء القيادة</a:t>
            </a:r>
            <a:endParaRPr lang="ar-EG" b="0" i="0" dirty="0">
              <a:solidFill>
                <a:srgbClr val="191919"/>
              </a:solidFill>
              <a:effectLst/>
              <a:latin typeface="Alexandria" pitchFamily="2" charset="-78"/>
              <a:cs typeface="Alexandria" pitchFamily="2" charset="-78"/>
            </a:endParaRPr>
          </a:p>
          <a:p>
            <a:pPr algn="r"/>
            <a:r>
              <a:rPr lang="ar-EG" b="0" i="0" dirty="0">
                <a:solidFill>
                  <a:srgbClr val="191919"/>
                </a:solidFill>
                <a:effectLst/>
                <a:latin typeface="Alexandria" pitchFamily="2" charset="-78"/>
                <a:cs typeface="Alexandria" pitchFamily="2" charset="-78"/>
              </a:rPr>
              <a:t>يمكنكم تعليم الناس عن كلّ شيء تفعلونه تقريباً – وذلك في أثناء القيام به. إذا كنتم تتولّون مفاوضات حسّاسة فاغتنموا هذه الفرصة لتعليم أحد الأشخاص عن فنّ التفاوض. أحضروا معكم مساعدكم أو أيّ شخص آخر مستعدّ للتعلّم. وعندما تكونان بمفردكما، أخبروا مساعدكم عن رأيكم في المفاوضات. ما هي استراتيجيتكم؟ وهل من أمر آخر تفكّرون فيه؟ وما هو إحساسكم الداخلي؟</a:t>
            </a:r>
          </a:p>
          <a:p>
            <a:pPr algn="r"/>
            <a:r>
              <a:rPr lang="ar-EG" b="0" i="0" dirty="0">
                <a:solidFill>
                  <a:srgbClr val="191919"/>
                </a:solidFill>
                <a:effectLst/>
                <a:latin typeface="Alexandria" pitchFamily="2" charset="-78"/>
                <a:cs typeface="Alexandria" pitchFamily="2" charset="-78"/>
              </a:rPr>
              <a:t>في الواقع، إنّ تشارُك أفكاركم حول ما تقومون به، والأسباب التي تدعوكم إلى القيام به، قد يشكّل خبرة تعلّم قيّمة للشخص الذي تدرّبونه</a:t>
            </a:r>
          </a:p>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5298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1126836" y="1847273"/>
            <a:ext cx="10122856" cy="2893100"/>
          </a:xfrm>
          <a:prstGeom prst="rect">
            <a:avLst/>
          </a:prstGeom>
          <a:noFill/>
        </p:spPr>
        <p:txBody>
          <a:bodyPr wrap="square" rtlCol="0">
            <a:spAutoFit/>
          </a:bodyPr>
          <a:lstStyle/>
          <a:p>
            <a:pPr algn="r">
              <a:buFont typeface="Arial" panose="020B0604020202020204" pitchFamily="34" charset="0"/>
              <a:buChar char="•"/>
            </a:pPr>
            <a:r>
              <a:rPr lang="ar-EG" sz="2000" b="1" i="0" dirty="0">
                <a:solidFill>
                  <a:srgbClr val="191919"/>
                </a:solidFill>
                <a:effectLst/>
                <a:latin typeface="Alexandria" pitchFamily="2" charset="-78"/>
                <a:cs typeface="Alexandria" pitchFamily="2" charset="-78"/>
              </a:rPr>
              <a:t>2- الإرشاد</a:t>
            </a:r>
            <a:endParaRPr lang="ar-EG" sz="2000" b="0" i="0" dirty="0">
              <a:solidFill>
                <a:srgbClr val="191919"/>
              </a:solidFill>
              <a:effectLst/>
              <a:latin typeface="Alexandria" pitchFamily="2" charset="-78"/>
              <a:cs typeface="Alexandria" pitchFamily="2" charset="-78"/>
            </a:endParaRPr>
          </a:p>
          <a:p>
            <a:pPr algn="just"/>
            <a:r>
              <a:rPr lang="ar-EG" b="0" i="0" dirty="0">
                <a:solidFill>
                  <a:srgbClr val="191919"/>
                </a:solidFill>
                <a:effectLst/>
                <a:latin typeface="Alexandria" pitchFamily="2" charset="-78"/>
                <a:cs typeface="Alexandria" pitchFamily="2" charset="-78"/>
              </a:rPr>
              <a:t>الإرشاد هو أن ترعوا شخصاً وتعلّموه فردياً لفترة من الزمن. ويتضمّن الإرشاد تعليم الأشخاص في أثناء القيادة، كما وصفنا أعلاه، غير أنّه يشكّل عملية أكثر أهميةً وأكبر شأناً. في الواقع، عندما ترشدون أحد الأشخاص فإنّكم تلتزمون به، فتساعدونه على أن يصبح قائداً عبر تعليمه ما قد تعلّمتموه، وتشجيعه عندما يتصدى لتحدّيات جديدة.                                                                                               </a:t>
            </a:r>
          </a:p>
          <a:p>
            <a:pPr algn="just"/>
            <a:r>
              <a:rPr lang="ar-EG" b="0" i="0" dirty="0">
                <a:solidFill>
                  <a:srgbClr val="191919"/>
                </a:solidFill>
                <a:effectLst/>
                <a:latin typeface="Alexandria" pitchFamily="2" charset="-78"/>
                <a:cs typeface="Alexandria" pitchFamily="2" charset="-78"/>
              </a:rPr>
              <a:t>على سبيل المثال، قد تجلسون وتستمعون إلى شخص ترشدونه بعد أن يحاول قيادة مجموعة مركّزة للمرّة الأولى. فالاستماع قد يساعد الشخص فعلاً على التفكير في تجاربه لكي يكون مستعدّاً للتحدّي التالي.                                                                                                                                                      </a:t>
            </a:r>
          </a:p>
          <a:p>
            <a:pPr algn="just"/>
            <a:r>
              <a:rPr lang="ar-EG" b="0" i="0" dirty="0">
                <a:solidFill>
                  <a:srgbClr val="191919"/>
                </a:solidFill>
                <a:effectLst/>
                <a:latin typeface="Alexandria" pitchFamily="2" charset="-78"/>
                <a:cs typeface="Alexandria" pitchFamily="2" charset="-78"/>
              </a:rPr>
              <a:t>تُعتبر ثقتكم في شخص آخر، والتزامكم به كقائد ناشئ، من أكثر الطرق فعالية لمساعدته على أن يصبح قائداً.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664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526474" y="1773381"/>
            <a:ext cx="10825018" cy="4678204"/>
          </a:xfrm>
          <a:prstGeom prst="rect">
            <a:avLst/>
          </a:prstGeom>
          <a:noFill/>
        </p:spPr>
        <p:txBody>
          <a:bodyPr wrap="square" rtlCol="0">
            <a:spAutoFit/>
          </a:bodyPr>
          <a:lstStyle/>
          <a:p>
            <a:pPr algn="r">
              <a:buFont typeface="Arial" panose="020B0604020202020204" pitchFamily="34" charset="0"/>
              <a:buChar char="•"/>
            </a:pPr>
            <a:r>
              <a:rPr lang="ar-EG" sz="1600" i="0" dirty="0">
                <a:solidFill>
                  <a:srgbClr val="191919"/>
                </a:solidFill>
                <a:effectLst/>
                <a:latin typeface="Alexandria" pitchFamily="2" charset="-78"/>
                <a:cs typeface="Alexandria" pitchFamily="2" charset="-78"/>
              </a:rPr>
              <a:t>3- برامج التبادل</a:t>
            </a:r>
          </a:p>
          <a:p>
            <a:pPr algn="r"/>
            <a:r>
              <a:rPr lang="ar-EG" sz="1600" i="0" dirty="0">
                <a:solidFill>
                  <a:srgbClr val="191919"/>
                </a:solidFill>
                <a:effectLst/>
                <a:latin typeface="Alexandria" pitchFamily="2" charset="-78"/>
                <a:cs typeface="Alexandria" pitchFamily="2" charset="-78"/>
              </a:rPr>
              <a:t>من المفيد، أحياناً، تبادل القيادة مع مجموعة أو منظّمة أخرى: يمكنكم تبادل الموظّفين أو المتطوّعين لفترة من الزمن حتّى تتعلّم كلّ مجموعة كيف تعمل المجموعات الأخرى. هكذا، يتعلّم الأشخاص مهارات ليست متوافرة في منظّماتهم. وحتّى زيارة منظّمة أخرى يمكن أن تعطي الأشخاص فكرةً عن احتمالات جديدة.</a:t>
            </a:r>
          </a:p>
          <a:p>
            <a:pPr algn="r">
              <a:buFont typeface="Arial" panose="020B0604020202020204" pitchFamily="34" charset="0"/>
              <a:buChar char="•"/>
            </a:pPr>
            <a:r>
              <a:rPr lang="ar-EG" sz="1600" i="0" dirty="0">
                <a:solidFill>
                  <a:srgbClr val="191919"/>
                </a:solidFill>
                <a:effectLst/>
                <a:latin typeface="Alexandria" pitchFamily="2" charset="-78"/>
                <a:cs typeface="Alexandria" pitchFamily="2" charset="-78"/>
              </a:rPr>
              <a:t>4- التوجيه</a:t>
            </a:r>
          </a:p>
          <a:p>
            <a:pPr algn="r"/>
            <a:r>
              <a:rPr lang="ar-EG" sz="1600" i="0" dirty="0">
                <a:solidFill>
                  <a:srgbClr val="191919"/>
                </a:solidFill>
                <a:effectLst/>
                <a:latin typeface="Alexandria" pitchFamily="2" charset="-78"/>
                <a:cs typeface="Alexandria" pitchFamily="2" charset="-78"/>
              </a:rPr>
              <a:t>من المهمّ توجيه كل شخص جديد ينضم إلى المنظّمة -- سواء أكان موظّفاً، أم متطوّعاً، أم عضواً -- ومساعدته على الانخراط بسرعة. فالناس يريدون أن يشعروا أنّهم يحْسِنون أداء عملهم. وهم يحتاجون إلى المعلومات والتدريب لكي يؤدوا وظائفهم أداءً جيدا. لذلك، فإنّ توفير المساعدة التي يحتاجون إليها في وقت مبكر يشكّل استثماراً مجدياً لوقت مجموعتكم أو منظّمتكم. أمّا إذا تُركوا وشأنهم في البداية، فكثيراً ما قد يشعرون بالإهمال أو الاستياء.</a:t>
            </a:r>
          </a:p>
          <a:p>
            <a:pPr algn="r"/>
            <a:r>
              <a:rPr lang="ar-EG" sz="1600" i="0" dirty="0">
                <a:solidFill>
                  <a:srgbClr val="191919"/>
                </a:solidFill>
                <a:effectLst/>
                <a:latin typeface="Alexandria" pitchFamily="2" charset="-78"/>
                <a:cs typeface="Alexandria" pitchFamily="2" charset="-78"/>
              </a:rPr>
              <a:t>تأكّدوا من حصول الشخص الجديد على ما يلي:</a:t>
            </a:r>
          </a:p>
          <a:p>
            <a:pPr algn="r">
              <a:buFont typeface="Arial" panose="020B0604020202020204" pitchFamily="34" charset="0"/>
              <a:buChar char="•"/>
            </a:pPr>
            <a:r>
              <a:rPr lang="ar-EG" sz="1600" i="0" dirty="0">
                <a:solidFill>
                  <a:srgbClr val="191919"/>
                </a:solidFill>
                <a:effectLst/>
                <a:latin typeface="Alexandria" pitchFamily="2" charset="-78"/>
                <a:cs typeface="Alexandria" pitchFamily="2" charset="-78"/>
              </a:rPr>
              <a:t>- التدريب الذي يحتاج إليه للقيام بالعمل</a:t>
            </a:r>
          </a:p>
          <a:p>
            <a:pPr algn="r">
              <a:buFont typeface="Arial" panose="020B0604020202020204" pitchFamily="34" charset="0"/>
              <a:buChar char="•"/>
            </a:pPr>
            <a:r>
              <a:rPr lang="ar-EG" sz="1600" i="0" dirty="0">
                <a:solidFill>
                  <a:srgbClr val="191919"/>
                </a:solidFill>
                <a:effectLst/>
                <a:latin typeface="Alexandria" pitchFamily="2" charset="-78"/>
                <a:cs typeface="Alexandria" pitchFamily="2" charset="-78"/>
              </a:rPr>
              <a:t>- سيرة المنظّمة</a:t>
            </a:r>
          </a:p>
          <a:p>
            <a:pPr algn="r">
              <a:buFont typeface="Arial" panose="020B0604020202020204" pitchFamily="34" charset="0"/>
              <a:buChar char="•"/>
            </a:pPr>
            <a:r>
              <a:rPr lang="ar-EG" sz="1600" i="0" dirty="0">
                <a:solidFill>
                  <a:srgbClr val="191919"/>
                </a:solidFill>
                <a:effectLst/>
                <a:latin typeface="Alexandria" pitchFamily="2" charset="-78"/>
                <a:cs typeface="Alexandria" pitchFamily="2" charset="-78"/>
              </a:rPr>
              <a:t>- فرصة للتعلّم عن رسالة المنظّمة، وسياساتها، وإجراءاتها</a:t>
            </a:r>
          </a:p>
          <a:p>
            <a:pPr algn="r">
              <a:buFont typeface="Arial" panose="020B0604020202020204" pitchFamily="34" charset="0"/>
              <a:buChar char="•"/>
            </a:pPr>
            <a:r>
              <a:rPr lang="ar-EG" sz="1600" i="0" dirty="0">
                <a:solidFill>
                  <a:srgbClr val="191919"/>
                </a:solidFill>
                <a:effectLst/>
                <a:latin typeface="Alexandria" pitchFamily="2" charset="-78"/>
                <a:cs typeface="Alexandria" pitchFamily="2" charset="-78"/>
              </a:rPr>
              <a:t>- فهم نوع المساعدة المتوافرة في المنظمة وكيفية الحصول عليها</a:t>
            </a:r>
          </a:p>
          <a:p>
            <a:pPr algn="r">
              <a:buFont typeface="Arial" panose="020B0604020202020204" pitchFamily="34" charset="0"/>
              <a:buChar char="•"/>
            </a:pPr>
            <a:r>
              <a:rPr lang="ar-EG" sz="1600" i="0" dirty="0">
                <a:solidFill>
                  <a:srgbClr val="191919"/>
                </a:solidFill>
                <a:effectLst/>
                <a:latin typeface="Alexandria" pitchFamily="2" charset="-78"/>
                <a:cs typeface="Alexandria" pitchFamily="2" charset="-78"/>
              </a:rPr>
              <a:t>- فرصة للتعرّف إلى أشخاص في المنظّمة</a:t>
            </a:r>
          </a:p>
          <a:p>
            <a:pPr algn="r">
              <a:buFont typeface="Arial" panose="020B0604020202020204" pitchFamily="34" charset="0"/>
              <a:buChar char="•"/>
            </a:pPr>
            <a:r>
              <a:rPr lang="ar-EG" sz="1600" i="0" dirty="0">
                <a:solidFill>
                  <a:srgbClr val="191919"/>
                </a:solidFill>
                <a:effectLst/>
                <a:latin typeface="Alexandria" pitchFamily="2" charset="-78"/>
                <a:cs typeface="Alexandria" pitchFamily="2" charset="-78"/>
              </a:rPr>
              <a:t>- ترحيب حار</a:t>
            </a:r>
          </a:p>
          <a:p>
            <a:br>
              <a:rPr lang="en-GB" sz="1800" dirty="0">
                <a:effectLst/>
                <a:latin typeface="Simplified Arabic" panose="02020603050405020304" pitchFamily="18" charset="-78"/>
                <a:ea typeface="Calibri" panose="020F0502020204030204" pitchFamily="34" charset="0"/>
              </a:rPr>
            </a:b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055907"/>
            <a:ext cx="4375776" cy="8020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7245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40510" y="1884218"/>
            <a:ext cx="10555054" cy="3847207"/>
          </a:xfrm>
          <a:prstGeom prst="rect">
            <a:avLst/>
          </a:prstGeom>
          <a:noFill/>
        </p:spPr>
        <p:txBody>
          <a:bodyPr wrap="square" rtlCol="0">
            <a:spAutoFit/>
          </a:bodyPr>
          <a:lstStyle/>
          <a:p>
            <a:pPr algn="r"/>
            <a:r>
              <a:rPr lang="ar-EG" sz="1600" b="1" i="0" dirty="0">
                <a:solidFill>
                  <a:srgbClr val="191919"/>
                </a:solidFill>
                <a:effectLst/>
                <a:latin typeface="Alexandria" pitchFamily="2" charset="-78"/>
                <a:cs typeface="Alexandria" pitchFamily="2" charset="-78"/>
              </a:rPr>
              <a:t>5 - وضع غايات لتطوير القيادة على مستوى الأفراد</a:t>
            </a:r>
            <a:endParaRPr lang="ar-EG" sz="1600" b="0" i="0" dirty="0">
              <a:solidFill>
                <a:srgbClr val="191919"/>
              </a:solidFill>
              <a:effectLst/>
              <a:latin typeface="Alexandria" pitchFamily="2" charset="-78"/>
              <a:cs typeface="Alexandria" pitchFamily="2" charset="-78"/>
            </a:endParaRPr>
          </a:p>
          <a:p>
            <a:pPr algn="r"/>
            <a:r>
              <a:rPr lang="ar-EG" sz="1600" b="0" i="0" dirty="0">
                <a:solidFill>
                  <a:srgbClr val="191919"/>
                </a:solidFill>
                <a:effectLst/>
                <a:latin typeface="Alexandria" pitchFamily="2" charset="-78"/>
                <a:cs typeface="Alexandria" pitchFamily="2" charset="-78"/>
              </a:rPr>
              <a:t>فضلاً عن بناء خطّة قيادية لمنظّمتكم ككلّ، من المفيد أن تطوّروا خطّة قيادة لكلّ شخص في المنظّمة. ولكن دعونا أوّلاً نرى كيف تؤثّر رؤيتكم للقيادة على كيفية نمو الأشخاص كقادة.</a:t>
            </a:r>
          </a:p>
          <a:p>
            <a:pPr algn="r">
              <a:buFont typeface="Arial" panose="020B0604020202020204" pitchFamily="34" charset="0"/>
              <a:buChar char="•"/>
            </a:pPr>
            <a:r>
              <a:rPr lang="ar-EG" sz="1600" b="1" i="0" dirty="0">
                <a:solidFill>
                  <a:srgbClr val="191919"/>
                </a:solidFill>
                <a:effectLst/>
                <a:latin typeface="Alexandria" pitchFamily="2" charset="-78"/>
                <a:cs typeface="Alexandria" pitchFamily="2" charset="-78"/>
              </a:rPr>
              <a:t>- توقّع تصرّف الأشخاص كقادة</a:t>
            </a:r>
            <a:endParaRPr lang="ar-EG" sz="1600" b="0" i="0" dirty="0">
              <a:solidFill>
                <a:srgbClr val="191919"/>
              </a:solidFill>
              <a:effectLst/>
              <a:latin typeface="Alexandria" pitchFamily="2" charset="-78"/>
              <a:cs typeface="Alexandria" pitchFamily="2" charset="-78"/>
            </a:endParaRPr>
          </a:p>
          <a:p>
            <a:pPr algn="r"/>
            <a:r>
              <a:rPr lang="ar-EG" sz="1600" b="0" i="0" dirty="0">
                <a:solidFill>
                  <a:srgbClr val="191919"/>
                </a:solidFill>
                <a:effectLst/>
                <a:latin typeface="Alexandria" pitchFamily="2" charset="-78"/>
                <a:cs typeface="Alexandria" pitchFamily="2" charset="-78"/>
              </a:rPr>
              <a:t>إذا توقّعتم من الناس أن يتصرّفوا كقادة، يزداد الاحتمال في أن يفعلوا ذلك.</a:t>
            </a:r>
          </a:p>
          <a:p>
            <a:pPr algn="r"/>
            <a:r>
              <a:rPr lang="ar-EG" sz="1600" b="0" i="0" dirty="0">
                <a:solidFill>
                  <a:srgbClr val="191919"/>
                </a:solidFill>
                <a:effectLst/>
                <a:latin typeface="Alexandria" pitchFamily="2" charset="-78"/>
                <a:cs typeface="Alexandria" pitchFamily="2" charset="-78"/>
              </a:rPr>
              <a:t>فالقيادة هي نشاط يمكن للجميع المشاركة فيه على مستوى معيّن. فالجميع يمتلك وجهات نظر قيّمة ومواهب يتشاركونها مع الآخرين. ولكن عندما نفكّر في الشخص المناسب لتدريبه حتّى يصبح قائداً من السهل أن يفوتنا أشخاص لا ينطبق عليهم تصورنا النمطي للـقائد.</a:t>
            </a:r>
          </a:p>
          <a:p>
            <a:pPr algn="r"/>
            <a:r>
              <a:rPr lang="ar-EG" sz="1600" b="0" i="0" dirty="0">
                <a:solidFill>
                  <a:srgbClr val="191919"/>
                </a:solidFill>
                <a:effectLst/>
                <a:latin typeface="Alexandria" pitchFamily="2" charset="-78"/>
                <a:cs typeface="Alexandria" pitchFamily="2" charset="-78"/>
              </a:rPr>
              <a:t>على سبيل المثال، كثيراً ما نعتبر أنّ الأشخاص الهادئين أو الخجولين لا يصلحون كقادة. وكثر منّا يفترضون أيضاً افتراضات خاطئة حول قدرة الفرد على أن يكون قائداً استناداً إلى انتمائه الثقافي، أو العرقي، أو جنسه، أو مدخوله.</a:t>
            </a:r>
          </a:p>
          <a:p>
            <a:pPr algn="r"/>
            <a:r>
              <a:rPr lang="ar-EG" sz="1600" b="0" i="0" dirty="0">
                <a:solidFill>
                  <a:srgbClr val="191919"/>
                </a:solidFill>
                <a:effectLst/>
                <a:latin typeface="Alexandria" pitchFamily="2" charset="-78"/>
                <a:cs typeface="Alexandria" pitchFamily="2" charset="-78"/>
              </a:rPr>
              <a:t>طبعاً، ، يأتي القادة المحتملون في الواقع بكلّ الأحجام، والأشكال، والخلفيات التي قد نتصوّرها. فصفات القيادة منتشرة في كلّ مكان حولنا. ويمكن لتوقّعاتنا أن تساعد الأشخاص إلى حدّ بعيد على تحسين صورتهم عن أنفسهم وعمّا يستطيعون إنجازه.</a:t>
            </a:r>
          </a:p>
          <a:p>
            <a:br>
              <a:rPr lang="en-GB" sz="1800" dirty="0">
                <a:effectLst/>
                <a:latin typeface="Simplified Arabic" panose="02020603050405020304" pitchFamily="18" charset="-78"/>
                <a:ea typeface="Calibri" panose="020F0502020204030204" pitchFamily="34" charset="0"/>
              </a:rPr>
            </a:br>
            <a:endParaRPr lang="ar-EG" sz="1800" kern="0" dirty="0">
              <a:effectLst/>
              <a:latin typeface="Simplified Arabic" panose="02020603050405020304" pitchFamily="18" charset="-78"/>
              <a:ea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7947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591128" y="2367722"/>
            <a:ext cx="10427854" cy="3354765"/>
          </a:xfrm>
          <a:prstGeom prst="rect">
            <a:avLst/>
          </a:prstGeom>
          <a:noFill/>
        </p:spPr>
        <p:txBody>
          <a:bodyPr wrap="square" rtlCol="0">
            <a:spAutoFit/>
          </a:bodyPr>
          <a:lstStyle/>
          <a:p>
            <a:pPr lvl="8" algn="r"/>
            <a:br>
              <a:rPr lang="ar-EG" sz="2000" b="1" i="0" dirty="0">
                <a:solidFill>
                  <a:srgbClr val="191919"/>
                </a:solidFill>
                <a:effectLst/>
                <a:latin typeface="Harir"/>
              </a:rPr>
            </a:br>
            <a:r>
              <a:rPr lang="ar-EG" sz="1600" b="1" i="0" dirty="0">
                <a:solidFill>
                  <a:srgbClr val="191919"/>
                </a:solidFill>
                <a:effectLst/>
                <a:latin typeface="Alexandria" pitchFamily="2" charset="-78"/>
                <a:cs typeface="Alexandria" pitchFamily="2" charset="-78"/>
              </a:rPr>
              <a:t>6- الاستثمار في كلّ شخص</a:t>
            </a:r>
            <a:endParaRPr lang="ar-EG" sz="1600" b="0" i="0" dirty="0">
              <a:solidFill>
                <a:srgbClr val="191919"/>
              </a:solidFill>
              <a:effectLst/>
              <a:latin typeface="Alexandria" pitchFamily="2" charset="-78"/>
              <a:cs typeface="Alexandria" pitchFamily="2" charset="-78"/>
            </a:endParaRPr>
          </a:p>
          <a:p>
            <a:pPr algn="r"/>
            <a:r>
              <a:rPr lang="ar-EG" sz="1600" b="0" i="0" dirty="0">
                <a:solidFill>
                  <a:srgbClr val="191919"/>
                </a:solidFill>
                <a:effectLst/>
                <a:latin typeface="Alexandria" pitchFamily="2" charset="-78"/>
                <a:cs typeface="Alexandria" pitchFamily="2" charset="-78"/>
              </a:rPr>
              <a:t>- يحتاج كلّ شخص إلى الدعم لكي ينمو ويتطور كقائد. فالتشجيع والدعم يساعدان الأشخاص على الشعور بالحماسة والأمل بشأن عملهم وبشأن مجموعتهم أو منظّمتهم.</a:t>
            </a:r>
          </a:p>
          <a:p>
            <a:pPr algn="r"/>
            <a:r>
              <a:rPr lang="ar-EG" sz="1600" b="0" i="0" dirty="0">
                <a:solidFill>
                  <a:srgbClr val="191919"/>
                </a:solidFill>
                <a:effectLst/>
                <a:latin typeface="Alexandria" pitchFamily="2" charset="-78"/>
                <a:cs typeface="Alexandria" pitchFamily="2" charset="-78"/>
              </a:rPr>
              <a:t>- ومن أجل تهيئة قادة أقوياء وبارعين، سيكون عليكم أن تمنحوهم بعض الاهتمام، والتفكير، والرعاية. وليس بالضرورة أن يستغرق ذلك الكثير من الوقت. فكلّ ما عليكم القيام به هو الاعتياد على التفكير في كلّ شخص.</a:t>
            </a:r>
          </a:p>
          <a:p>
            <a:pPr algn="r"/>
            <a:r>
              <a:rPr lang="ar-EG" sz="1600" b="0" i="0" dirty="0">
                <a:solidFill>
                  <a:srgbClr val="191919"/>
                </a:solidFill>
                <a:effectLst/>
                <a:latin typeface="Alexandria" pitchFamily="2" charset="-78"/>
                <a:cs typeface="Alexandria" pitchFamily="2" charset="-78"/>
              </a:rPr>
              <a:t>- يمكنكم مقابلة كلّ شخص دورياً للتكلّم عن أهداف تطوير القيادة عنده. اطلبوا منه البحث عن طرق يرغب في المساهمة من خلالها في مكان عمله أو مجتمعه المحلّي. اسألوه عن مهارات القيادة التي يرغب في تعلّمها. في الحقيقة، قد لا تتمكّنون من توفير جميع التدريبات أو الفرص التي يريدها، ولكنّكم قد تحدّدون طرقاً تثير التحدّي لديه حتّى يظلّ ملتزماً بعمله التطوّعي أو وظيفته،  وقد يُثنيه ذلك عن مغادرة منظّمتكم.</a:t>
            </a:r>
          </a:p>
          <a:p>
            <a:pPr algn="r"/>
            <a:r>
              <a:rPr lang="ar-EG" sz="1600" b="0" i="0" dirty="0">
                <a:solidFill>
                  <a:srgbClr val="191919"/>
                </a:solidFill>
                <a:effectLst/>
                <a:latin typeface="Alexandria" pitchFamily="2" charset="-78"/>
                <a:cs typeface="Alexandria" pitchFamily="2" charset="-78"/>
              </a:rPr>
              <a:t>- يمكنكم أيضاً أن تتحدّوا الناس لكي يجرّبوا أموراً قد لا يتصوّرون أنّهم قادرون عليها. فهم غالباً ما يحتاجون إلى الكثير من التشجيع المستمرّ ليصبحوا قادة. كذلك، فإنّ الكثير الكثير من الناس في مجتمعنا ممن لم يحصلوا على التشجيع ليروا أنفسهم كأصحاب أفكار مهمّة، أو أصحاب مبادرة، أو صانعي مساهمات للآخرين.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403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609601" y="2290618"/>
            <a:ext cx="10280072" cy="3724096"/>
          </a:xfrm>
          <a:prstGeom prst="rect">
            <a:avLst/>
          </a:prstGeom>
          <a:noFill/>
        </p:spPr>
        <p:txBody>
          <a:bodyPr wrap="square" rtlCol="0">
            <a:spAutoFit/>
          </a:bodyPr>
          <a:lstStyle/>
          <a:p>
            <a:pPr algn="r"/>
            <a:br>
              <a:rPr lang="ar-EG" b="1" i="0" dirty="0">
                <a:solidFill>
                  <a:srgbClr val="191919"/>
                </a:solidFill>
                <a:effectLst/>
                <a:latin typeface="Alexandria" pitchFamily="2" charset="-78"/>
                <a:cs typeface="Alexandria" pitchFamily="2" charset="-78"/>
              </a:rPr>
            </a:br>
            <a:r>
              <a:rPr lang="ar-EG" b="1" i="0" dirty="0">
                <a:solidFill>
                  <a:srgbClr val="191919"/>
                </a:solidFill>
                <a:effectLst/>
                <a:latin typeface="Alexandria" pitchFamily="2" charset="-78"/>
                <a:cs typeface="Alexandria" pitchFamily="2" charset="-78"/>
              </a:rPr>
              <a:t>القيادة المدرسية : </a:t>
            </a:r>
          </a:p>
          <a:p>
            <a:pPr algn="r"/>
            <a:endParaRPr lang="ar-EG" b="1" i="0" dirty="0">
              <a:solidFill>
                <a:srgbClr val="191919"/>
              </a:solidFill>
              <a:effectLst/>
              <a:latin typeface="Alexandria" pitchFamily="2" charset="-78"/>
              <a:cs typeface="Alexandria" pitchFamily="2" charset="-78"/>
            </a:endParaRPr>
          </a:p>
          <a:p>
            <a:pPr algn="r"/>
            <a:r>
              <a:rPr lang="ar-EG" b="1" i="0" dirty="0">
                <a:solidFill>
                  <a:srgbClr val="007B72"/>
                </a:solidFill>
                <a:effectLst/>
                <a:latin typeface="Alexandria" pitchFamily="2" charset="-78"/>
                <a:cs typeface="Alexandria" pitchFamily="2" charset="-78"/>
              </a:rPr>
              <a:t>مفهوم القيادة المدرسية: </a:t>
            </a:r>
          </a:p>
          <a:p>
            <a:pPr algn="r"/>
            <a:endParaRPr lang="ar-EG" b="1" i="0" dirty="0">
              <a:solidFill>
                <a:srgbClr val="007B72"/>
              </a:solidFill>
              <a:effectLst/>
              <a:latin typeface="Alexandria" pitchFamily="2" charset="-78"/>
              <a:cs typeface="Alexandria" pitchFamily="2" charset="-78"/>
            </a:endParaRPr>
          </a:p>
          <a:p>
            <a:pPr algn="just"/>
            <a:r>
              <a:rPr lang="ar-EG" b="0" i="0" dirty="0">
                <a:solidFill>
                  <a:srgbClr val="212529"/>
                </a:solidFill>
                <a:effectLst/>
                <a:latin typeface="Alexandria" pitchFamily="2" charset="-78"/>
                <a:cs typeface="Alexandria" pitchFamily="2" charset="-78"/>
              </a:rPr>
              <a:t>تختلف تعريفات القيادة المدرسية ولكن المفهوم واحد وهي إدارة المناهج والمنظومة التي تقوم على إدارة المدرسة وهي ايضا تعرف بأنها التأثير على الأخرين وتقوم الادارة والقيادة التعليمية على مجموعة من المعرفة والخصائص والمهارات الواجب توفرها في القائد المدرسي حتى يحقق الاهداف على أكمل وجه، كما انها تعرف بأنها القدرة على الـتأثير في القائمين على العمل لإنجاز الاعمال المكلفين بها والمسنودة اليهم بشكل كامل، هذا بالإضافة الى ان القيادة المدرسية تعرف انها القدرة والتأثير التي يمتلكها بعض الاشخاص والتأثير على افكارهم وميولهم.                                                      </a:t>
            </a:r>
          </a:p>
          <a:p>
            <a:pPr algn="just"/>
            <a:r>
              <a:rPr lang="ar-EG" b="0" i="0" dirty="0">
                <a:solidFill>
                  <a:srgbClr val="212529"/>
                </a:solidFill>
                <a:effectLst/>
                <a:latin typeface="Alexandria" pitchFamily="2" charset="-78"/>
                <a:cs typeface="Alexandria" pitchFamily="2" charset="-78"/>
              </a:rPr>
              <a:t>                                                                      </a:t>
            </a:r>
          </a:p>
          <a:p>
            <a:pPr algn="r"/>
            <a:r>
              <a:rPr lang="ar-EG" sz="2000" b="0" i="0" dirty="0">
                <a:solidFill>
                  <a:srgbClr val="212529"/>
                </a:solidFill>
                <a:effectLst/>
                <a:latin typeface="TheSans"/>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6649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311175" y="2199203"/>
            <a:ext cx="10390908" cy="3416320"/>
          </a:xfrm>
          <a:prstGeom prst="rect">
            <a:avLst/>
          </a:prstGeom>
          <a:noFill/>
        </p:spPr>
        <p:txBody>
          <a:bodyPr wrap="square" rtlCol="0">
            <a:spAutoFit/>
          </a:bodyPr>
          <a:lstStyle/>
          <a:p>
            <a:pPr algn="r"/>
            <a:r>
              <a:rPr lang="ar-EG" b="1" i="0" dirty="0">
                <a:solidFill>
                  <a:srgbClr val="007B72"/>
                </a:solidFill>
                <a:effectLst/>
                <a:latin typeface="Alexandria" pitchFamily="2" charset="-78"/>
                <a:cs typeface="Alexandria" pitchFamily="2" charset="-78"/>
              </a:rPr>
              <a:t>أهمية القيادة التربوية:</a:t>
            </a:r>
          </a:p>
          <a:p>
            <a:pPr algn="r"/>
            <a:endParaRPr lang="ar-EG" b="1" i="0" dirty="0">
              <a:solidFill>
                <a:srgbClr val="007B72"/>
              </a:solidFill>
              <a:effectLst/>
              <a:latin typeface="Alexandria" pitchFamily="2" charset="-78"/>
              <a:cs typeface="Alexandria" pitchFamily="2" charset="-78"/>
            </a:endParaRPr>
          </a:p>
          <a:p>
            <a:pPr algn="r"/>
            <a:r>
              <a:rPr lang="ar-EG" b="0" i="0" dirty="0">
                <a:solidFill>
                  <a:srgbClr val="212529"/>
                </a:solidFill>
                <a:effectLst/>
                <a:latin typeface="Alexandria" pitchFamily="2" charset="-78"/>
                <a:cs typeface="Alexandria" pitchFamily="2" charset="-78"/>
              </a:rPr>
              <a:t>- خلق رؤية للنجاح الأكاديمي لجميع الطلاب.</a:t>
            </a:r>
          </a:p>
          <a:p>
            <a:pPr algn="r"/>
            <a:r>
              <a:rPr lang="ar-EG" b="0" i="0" dirty="0">
                <a:solidFill>
                  <a:srgbClr val="212529"/>
                </a:solidFill>
                <a:effectLst/>
                <a:latin typeface="Alexandria" pitchFamily="2" charset="-78"/>
                <a:cs typeface="Alexandria" pitchFamily="2" charset="-78"/>
              </a:rPr>
              <a:t>- عدم السماح بوجود فجوة بين الطلاب وبعضهم البعض.</a:t>
            </a:r>
          </a:p>
          <a:p>
            <a:pPr algn="r"/>
            <a:r>
              <a:rPr lang="ar-EG" b="0" i="0" dirty="0">
                <a:solidFill>
                  <a:srgbClr val="212529"/>
                </a:solidFill>
                <a:effectLst/>
                <a:latin typeface="Alexandria" pitchFamily="2" charset="-78"/>
                <a:cs typeface="Alexandria" pitchFamily="2" charset="-78"/>
              </a:rPr>
              <a:t>- السماح بوجود وخلق بيئة تعليمية أمنة.</a:t>
            </a:r>
          </a:p>
          <a:p>
            <a:pPr algn="r"/>
            <a:r>
              <a:rPr lang="ar-EG" b="0" i="0" dirty="0">
                <a:solidFill>
                  <a:srgbClr val="212529"/>
                </a:solidFill>
                <a:effectLst/>
                <a:latin typeface="Alexandria" pitchFamily="2" charset="-78"/>
                <a:cs typeface="Alexandria" pitchFamily="2" charset="-78"/>
              </a:rPr>
              <a:t>- توفير بيئة تعليمية مريحة ومنظمة.</a:t>
            </a:r>
          </a:p>
          <a:p>
            <a:pPr algn="r"/>
            <a:r>
              <a:rPr lang="ar-EG" b="0" i="0" dirty="0">
                <a:solidFill>
                  <a:srgbClr val="212529"/>
                </a:solidFill>
                <a:effectLst/>
                <a:latin typeface="Alexandria" pitchFamily="2" charset="-78"/>
                <a:cs typeface="Alexandria" pitchFamily="2" charset="-78"/>
              </a:rPr>
              <a:t>- تعمل القيادة المدرسية على تحسين نتائج التعلم للطلاب.</a:t>
            </a:r>
          </a:p>
          <a:p>
            <a:pPr algn="r"/>
            <a:r>
              <a:rPr lang="ar-EG" b="0" i="0" dirty="0">
                <a:solidFill>
                  <a:srgbClr val="212529"/>
                </a:solidFill>
                <a:effectLst/>
                <a:latin typeface="Alexandria" pitchFamily="2" charset="-78"/>
                <a:cs typeface="Alexandria" pitchFamily="2" charset="-78"/>
              </a:rPr>
              <a:t>- تمكين المعلمين وأولياء الأمور والطلاب من تحمل المسؤولية.</a:t>
            </a:r>
          </a:p>
          <a:p>
            <a:pPr algn="r"/>
            <a:r>
              <a:rPr lang="ar-EG" b="0" i="0" dirty="0">
                <a:solidFill>
                  <a:srgbClr val="212529"/>
                </a:solidFill>
                <a:effectLst/>
                <a:latin typeface="Alexandria" pitchFamily="2" charset="-78"/>
                <a:cs typeface="Alexandria" pitchFamily="2" charset="-78"/>
              </a:rPr>
              <a:t>- تحسين البيئة التعليمة الجيدة للطلاب.</a:t>
            </a:r>
          </a:p>
          <a:p>
            <a:pPr algn="r"/>
            <a:r>
              <a:rPr lang="ar-EG" b="0" i="0" dirty="0">
                <a:solidFill>
                  <a:srgbClr val="212529"/>
                </a:solidFill>
                <a:effectLst/>
                <a:latin typeface="Alexandria" pitchFamily="2" charset="-78"/>
                <a:cs typeface="Alexandria" pitchFamily="2" charset="-78"/>
              </a:rPr>
              <a:t>- ممارسة تشجيع وتمكين الخبرة التدريسية على مستوى المدرسة.</a:t>
            </a:r>
          </a:p>
          <a:p>
            <a:pPr algn="r"/>
            <a:r>
              <a:rPr lang="ar-EG" b="0" i="0" dirty="0">
                <a:solidFill>
                  <a:srgbClr val="212529"/>
                </a:solidFill>
                <a:effectLst/>
                <a:latin typeface="Alexandria" pitchFamily="2" charset="-78"/>
                <a:cs typeface="Alexandria" pitchFamily="2" charset="-78"/>
              </a:rPr>
              <a:t> </a:t>
            </a:r>
          </a:p>
          <a:p>
            <a:pPr algn="r"/>
            <a:r>
              <a:rPr lang="ar-EG" b="0" i="0" dirty="0">
                <a:solidFill>
                  <a:srgbClr val="212529"/>
                </a:solidFill>
                <a:effectLst/>
                <a:latin typeface="Alexandria" pitchFamily="2" charset="-78"/>
                <a:cs typeface="Alexandria"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4535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311175" y="2414662"/>
            <a:ext cx="9858061" cy="4585871"/>
          </a:xfrm>
          <a:prstGeom prst="rect">
            <a:avLst/>
          </a:prstGeom>
          <a:noFill/>
        </p:spPr>
        <p:txBody>
          <a:bodyPr wrap="square" rtlCol="0">
            <a:spAutoFit/>
          </a:bodyPr>
          <a:lstStyle/>
          <a:p>
            <a:pPr algn="r"/>
            <a:r>
              <a:rPr lang="ar-EG" sz="2000" i="0" dirty="0">
                <a:solidFill>
                  <a:srgbClr val="007B72"/>
                </a:solidFill>
                <a:effectLst/>
                <a:latin typeface="Alexandria" pitchFamily="2" charset="-78"/>
                <a:cs typeface="Alexandria" pitchFamily="2" charset="-78"/>
              </a:rPr>
              <a:t>أنواع القيادة المدرسية في 8 عناصر</a:t>
            </a:r>
          </a:p>
          <a:p>
            <a:pPr algn="r"/>
            <a:r>
              <a:rPr lang="ar-EG" sz="2000" i="0" dirty="0">
                <a:solidFill>
                  <a:srgbClr val="212529"/>
                </a:solidFill>
                <a:effectLst/>
                <a:latin typeface="Alexandria" pitchFamily="2" charset="-78"/>
                <a:cs typeface="Alexandria" pitchFamily="2" charset="-78"/>
              </a:rPr>
              <a:t>نبرز لكم أهم 8 عناصر لأنواع القيادة المدرسية وهي كالآتي:</a:t>
            </a:r>
          </a:p>
          <a:p>
            <a:pPr algn="r"/>
            <a:r>
              <a:rPr lang="ar-EG" sz="2000" i="0" dirty="0">
                <a:solidFill>
                  <a:srgbClr val="212529"/>
                </a:solidFill>
                <a:effectLst/>
                <a:latin typeface="Alexandria" pitchFamily="2" charset="-78"/>
                <a:cs typeface="Alexandria" pitchFamily="2" charset="-78"/>
              </a:rPr>
              <a:t>- القيادة التحويلية</a:t>
            </a:r>
          </a:p>
          <a:p>
            <a:pPr algn="r"/>
            <a:r>
              <a:rPr lang="ar-EG" sz="2000" i="0" dirty="0">
                <a:solidFill>
                  <a:srgbClr val="212529"/>
                </a:solidFill>
                <a:effectLst/>
                <a:latin typeface="Alexandria" pitchFamily="2" charset="-78"/>
                <a:cs typeface="Alexandria" pitchFamily="2" charset="-78"/>
              </a:rPr>
              <a:t>- القيادة الخدمية</a:t>
            </a:r>
          </a:p>
          <a:p>
            <a:pPr algn="r"/>
            <a:r>
              <a:rPr lang="ar-EG" sz="2000" i="0" dirty="0">
                <a:solidFill>
                  <a:srgbClr val="212529"/>
                </a:solidFill>
                <a:effectLst/>
                <a:latin typeface="Alexandria" pitchFamily="2" charset="-78"/>
                <a:cs typeface="Alexandria" pitchFamily="2" charset="-78"/>
              </a:rPr>
              <a:t>- القيادة الديمقراطية</a:t>
            </a:r>
          </a:p>
          <a:p>
            <a:pPr algn="r"/>
            <a:r>
              <a:rPr lang="ar-EG" sz="2000" i="0" dirty="0">
                <a:solidFill>
                  <a:srgbClr val="212529"/>
                </a:solidFill>
                <a:effectLst/>
                <a:latin typeface="Alexandria" pitchFamily="2" charset="-78"/>
                <a:cs typeface="Alexandria" pitchFamily="2" charset="-78"/>
              </a:rPr>
              <a:t>- قيادة المعاملات</a:t>
            </a:r>
          </a:p>
          <a:p>
            <a:pPr algn="r"/>
            <a:r>
              <a:rPr lang="ar-EG" sz="2000" i="0" dirty="0">
                <a:solidFill>
                  <a:srgbClr val="212529"/>
                </a:solidFill>
                <a:effectLst/>
                <a:latin typeface="Alexandria" pitchFamily="2" charset="-78"/>
                <a:cs typeface="Alexandria" pitchFamily="2" charset="-78"/>
              </a:rPr>
              <a:t>- القيادة التسلطية</a:t>
            </a:r>
          </a:p>
          <a:p>
            <a:pPr algn="r"/>
            <a:r>
              <a:rPr lang="ar-EG" sz="2000" i="0" dirty="0">
                <a:solidFill>
                  <a:srgbClr val="212529"/>
                </a:solidFill>
                <a:effectLst/>
                <a:latin typeface="Alexandria" pitchFamily="2" charset="-78"/>
                <a:cs typeface="Alexandria" pitchFamily="2" charset="-78"/>
              </a:rPr>
              <a:t>- القيادة الدبلوماسية</a:t>
            </a:r>
          </a:p>
          <a:p>
            <a:pPr algn="r"/>
            <a:r>
              <a:rPr lang="ar-EG" sz="2000" i="0" dirty="0">
                <a:solidFill>
                  <a:srgbClr val="212529"/>
                </a:solidFill>
                <a:effectLst/>
                <a:latin typeface="Alexandria" pitchFamily="2" charset="-78"/>
                <a:cs typeface="Alexandria" pitchFamily="2" charset="-78"/>
              </a:rPr>
              <a:t>- القيادة المسؤولية</a:t>
            </a:r>
          </a:p>
          <a:p>
            <a:pPr algn="r"/>
            <a:r>
              <a:rPr lang="ar-EG" sz="2000" i="0" dirty="0">
                <a:solidFill>
                  <a:srgbClr val="212529"/>
                </a:solidFill>
                <a:effectLst/>
                <a:latin typeface="Alexandria" pitchFamily="2" charset="-78"/>
                <a:cs typeface="Alexandria" pitchFamily="2" charset="-78"/>
              </a:rPr>
              <a:t>- القيادة الموزعة</a:t>
            </a:r>
          </a:p>
          <a:p>
            <a:pPr algn="r"/>
            <a:r>
              <a:rPr lang="ar-EG" sz="2400" b="0" i="0" dirty="0">
                <a:solidFill>
                  <a:srgbClr val="212529"/>
                </a:solidFill>
                <a:effectLst/>
                <a:latin typeface="TheSans"/>
              </a:rPr>
              <a:t> </a:t>
            </a:r>
          </a:p>
          <a:p>
            <a:pPr algn="r">
              <a:buFont typeface="Arial" panose="020B0604020202020204" pitchFamily="34" charset="0"/>
              <a:buChar char="•"/>
            </a:pPr>
            <a:r>
              <a:rPr lang="ar-EG" sz="2400" b="0" i="0" dirty="0">
                <a:solidFill>
                  <a:srgbClr val="212529"/>
                </a:solidFill>
                <a:effectLst/>
                <a:latin typeface="TheSans"/>
              </a:rPr>
              <a:t>.</a:t>
            </a:r>
          </a:p>
          <a:p>
            <a:pPr algn="r"/>
            <a:r>
              <a:rPr lang="ar-EG" sz="2400" b="0" i="0" dirty="0">
                <a:solidFill>
                  <a:srgbClr val="212529"/>
                </a:solidFill>
                <a:effectLst/>
                <a:latin typeface="TheSans"/>
              </a:rPr>
              <a:t> </a:t>
            </a:r>
          </a:p>
          <a:p>
            <a:pPr algn="r"/>
            <a:r>
              <a:rPr lang="ar-EG" sz="2000" b="0" i="0" dirty="0">
                <a:solidFill>
                  <a:srgbClr val="212529"/>
                </a:solidFill>
                <a:effectLst/>
                <a:latin typeface="TheSans"/>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3293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311175" y="2199203"/>
            <a:ext cx="10390908" cy="5201424"/>
          </a:xfrm>
          <a:prstGeom prst="rect">
            <a:avLst/>
          </a:prstGeom>
          <a:noFill/>
        </p:spPr>
        <p:txBody>
          <a:bodyPr wrap="square" rtlCol="0">
            <a:spAutoFit/>
          </a:bodyPr>
          <a:lstStyle/>
          <a:p>
            <a:pPr algn="r"/>
            <a:r>
              <a:rPr lang="ar-EG" b="1" i="0" dirty="0">
                <a:solidFill>
                  <a:srgbClr val="C95000"/>
                </a:solidFill>
                <a:effectLst/>
                <a:latin typeface="Alexandria" pitchFamily="2" charset="-78"/>
                <a:cs typeface="Alexandria" pitchFamily="2" charset="-78"/>
              </a:rPr>
              <a:t>1- القيادة التحويلية:</a:t>
            </a:r>
          </a:p>
          <a:p>
            <a:pPr algn="r"/>
            <a:r>
              <a:rPr lang="ar-EG" b="0" i="0" dirty="0">
                <a:solidFill>
                  <a:srgbClr val="212529"/>
                </a:solidFill>
                <a:effectLst/>
                <a:latin typeface="Alexandria" pitchFamily="2" charset="-78"/>
                <a:cs typeface="Alexandria" pitchFamily="2" charset="-78"/>
              </a:rPr>
              <a:t>تُعَدُّ القيادة التحويلية أكثر أنواع القيادة المدرسية فاعلية؛ فالقائد هنا قادر على تحفيز وإلهام أتباعه، وإجراء التغييرات الإيجابية في المجموعة ويرفع مستوى وعي الفريق بأكمله.</a:t>
            </a:r>
          </a:p>
          <a:p>
            <a:pPr algn="r"/>
            <a:r>
              <a:rPr lang="ar-EG" b="1" i="0" dirty="0">
                <a:solidFill>
                  <a:srgbClr val="C95000"/>
                </a:solidFill>
                <a:effectLst/>
                <a:latin typeface="Alexandria" pitchFamily="2" charset="-78"/>
                <a:cs typeface="Alexandria" pitchFamily="2" charset="-78"/>
              </a:rPr>
              <a:t>2- القيادة الخدمية:</a:t>
            </a:r>
          </a:p>
          <a:p>
            <a:pPr algn="r"/>
            <a:r>
              <a:rPr lang="ar-EG" b="0" i="0" dirty="0">
                <a:solidFill>
                  <a:srgbClr val="212529"/>
                </a:solidFill>
                <a:effectLst/>
                <a:latin typeface="Alexandria" pitchFamily="2" charset="-78"/>
                <a:cs typeface="Alexandria" pitchFamily="2" charset="-78"/>
              </a:rPr>
              <a:t>وهي قيادة تقوم على مبدأ أخلاقي تركز على الأفراد بدلًا من التركيز على الهدف النهائي، إذ يدعم القائد مصلحة المجموعة، ولا يبحث عن منفعته الذاتية. يُعَدُّ التوجيه والتمكين وإرساء قواعد الثقة السمات المميزة لهذا النمط من القيادة، وتقوم هذه القيادة على الحرية والاستقلاليّة، مما يساعدهم على تحقيق المنفعة، والفائدة المنشودة.</a:t>
            </a:r>
          </a:p>
          <a:p>
            <a:pPr algn="r"/>
            <a:r>
              <a:rPr lang="ar-EG" b="1" i="0" dirty="0">
                <a:solidFill>
                  <a:srgbClr val="C95000"/>
                </a:solidFill>
                <a:effectLst/>
                <a:latin typeface="Alexandria" pitchFamily="2" charset="-78"/>
                <a:cs typeface="Alexandria" pitchFamily="2" charset="-78"/>
              </a:rPr>
              <a:t>3- القيادة الديمقراطية:</a:t>
            </a:r>
          </a:p>
          <a:p>
            <a:pPr algn="r"/>
            <a:r>
              <a:rPr lang="ar-EG" b="0" i="0" dirty="0">
                <a:solidFill>
                  <a:srgbClr val="212529"/>
                </a:solidFill>
                <a:effectLst/>
                <a:latin typeface="Alexandria" pitchFamily="2" charset="-78"/>
                <a:cs typeface="Alexandria" pitchFamily="2" charset="-78"/>
              </a:rPr>
              <a:t>يكون أسلوبه متميز بالمشاركة باستمرار سواء كان المعلمين الموظفين في المدرسة ويقوم على احترام شخصية الفرد وله حرية الاختيار والإقناع والاقتناع ويتميز باتخاذ القرار النهائي بالأغلبية، وذلك دون تسلط أو إرغام أو ترهيب، الاعتراف بالفروق الفردية والسماح لكل فرد بتنمية ما لديه من قدرات واستعداد وميول واتجاهات وهذ يعمل على جذب ثقة الموظفين ويساعد في عملية صنع القرار والتخطيط</a:t>
            </a:r>
            <a:r>
              <a:rPr lang="ar-EG" sz="2400" b="0" i="0" dirty="0">
                <a:solidFill>
                  <a:srgbClr val="212529"/>
                </a:solidFill>
                <a:effectLst/>
                <a:latin typeface="Alexandria" pitchFamily="2" charset="-78"/>
                <a:cs typeface="Alexandria" pitchFamily="2" charset="-78"/>
              </a:rPr>
              <a:t>.</a:t>
            </a:r>
          </a:p>
          <a:p>
            <a:pPr algn="r"/>
            <a:r>
              <a:rPr lang="ar-EG" sz="2400" b="0" i="0" dirty="0">
                <a:solidFill>
                  <a:srgbClr val="212529"/>
                </a:solidFill>
                <a:effectLst/>
                <a:latin typeface="TheSans"/>
              </a:rPr>
              <a:t> </a:t>
            </a:r>
          </a:p>
          <a:p>
            <a:pPr algn="r">
              <a:buFont typeface="Arial" panose="020B0604020202020204" pitchFamily="34" charset="0"/>
              <a:buChar char="•"/>
            </a:pPr>
            <a:r>
              <a:rPr lang="ar-EG" sz="2400" b="0" i="0" dirty="0">
                <a:solidFill>
                  <a:srgbClr val="212529"/>
                </a:solidFill>
                <a:effectLst/>
                <a:latin typeface="TheSans"/>
              </a:rPr>
              <a:t>.</a:t>
            </a:r>
          </a:p>
          <a:p>
            <a:pPr algn="r"/>
            <a:r>
              <a:rPr lang="ar-EG" sz="2400" b="0" i="0" dirty="0">
                <a:solidFill>
                  <a:srgbClr val="212529"/>
                </a:solidFill>
                <a:effectLst/>
                <a:latin typeface="TheSans"/>
              </a:rPr>
              <a:t> </a:t>
            </a:r>
          </a:p>
          <a:p>
            <a:pPr algn="r"/>
            <a:r>
              <a:rPr lang="ar-EG" sz="2000" b="0" i="0" dirty="0">
                <a:solidFill>
                  <a:srgbClr val="212529"/>
                </a:solidFill>
                <a:effectLst/>
                <a:latin typeface="TheSans"/>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57063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311175" y="2199203"/>
            <a:ext cx="10390908" cy="5109091"/>
          </a:xfrm>
          <a:prstGeom prst="rect">
            <a:avLst/>
          </a:prstGeom>
          <a:noFill/>
        </p:spPr>
        <p:txBody>
          <a:bodyPr wrap="square" rtlCol="0">
            <a:spAutoFit/>
          </a:bodyPr>
          <a:lstStyle/>
          <a:p>
            <a:pPr algn="r"/>
            <a:r>
              <a:rPr lang="ar-EG" b="1" i="0" dirty="0">
                <a:solidFill>
                  <a:srgbClr val="C95000"/>
                </a:solidFill>
                <a:effectLst/>
                <a:latin typeface="Alexandria" pitchFamily="2" charset="-78"/>
                <a:cs typeface="Alexandria" pitchFamily="2" charset="-78"/>
              </a:rPr>
              <a:t>4- قيادة المعاملات:</a:t>
            </a:r>
          </a:p>
          <a:p>
            <a:pPr algn="r"/>
            <a:r>
              <a:rPr lang="ar-EG" b="0" i="0" dirty="0">
                <a:solidFill>
                  <a:srgbClr val="212529"/>
                </a:solidFill>
                <a:effectLst/>
                <a:latin typeface="Alexandria" pitchFamily="2" charset="-78"/>
                <a:cs typeface="Alexandria" pitchFamily="2" charset="-78"/>
              </a:rPr>
              <a:t>يخلق هذا النوع من أنواع القيادة المدرسية أدوارًا محددة بشكل واضح بين قائد المجموعة وأفرادها، هنا يعرف أعضاء الفريق المهام التي يتعين عليهم أداؤها، ويعرفون أيضًا ما الذي سيحصلون عليه في المقابل، ويسمح هذا النمط للقائد بمزيد من الإشراف والتوجيه إذا لزم الأمر، وتحفيز أعضاء المجموعة على الأداء الجيد لتلقي المكافآت، ويميل أسلوب قيادة المعاملات إلى خنق الإبداع والابتكار لدى أفراد المجموعة.</a:t>
            </a:r>
          </a:p>
          <a:p>
            <a:pPr algn="r"/>
            <a:r>
              <a:rPr lang="ar-EG" b="1" i="0" dirty="0">
                <a:solidFill>
                  <a:srgbClr val="C95000"/>
                </a:solidFill>
                <a:effectLst/>
                <a:latin typeface="Alexandria" pitchFamily="2" charset="-78"/>
                <a:cs typeface="Alexandria" pitchFamily="2" charset="-78"/>
              </a:rPr>
              <a:t>5- القيادة التسلطية:</a:t>
            </a:r>
          </a:p>
          <a:p>
            <a:pPr algn="r"/>
            <a:r>
              <a:rPr lang="ar-EG" b="0" i="0" dirty="0">
                <a:solidFill>
                  <a:srgbClr val="212529"/>
                </a:solidFill>
                <a:effectLst/>
                <a:latin typeface="Alexandria" pitchFamily="2" charset="-78"/>
                <a:cs typeface="Alexandria" pitchFamily="2" charset="-78"/>
              </a:rPr>
              <a:t>حيث يختص هذا النوع بالاستبداد في الرأي والتعصب الأعمى (لا يسمح بالنقاش) ونراه يستخدم أساليب الفرض والإرغام والإرهاب والتخويف وتوجيه عمل الآخرين بإصدار القرارات والتعليمات والغموض في إصدار الأوامر والتعليمات والتدخل في تفصيلات عملهم.</a:t>
            </a:r>
          </a:p>
          <a:p>
            <a:pPr algn="r"/>
            <a:r>
              <a:rPr lang="ar-EG" b="1" i="0" dirty="0">
                <a:solidFill>
                  <a:srgbClr val="C95000"/>
                </a:solidFill>
                <a:effectLst/>
                <a:latin typeface="Alexandria" pitchFamily="2" charset="-78"/>
                <a:cs typeface="Alexandria" pitchFamily="2" charset="-78"/>
              </a:rPr>
              <a:t>6- القيادة الدبلوماسية:</a:t>
            </a:r>
          </a:p>
          <a:p>
            <a:pPr algn="r"/>
            <a:r>
              <a:rPr lang="ar-EG" b="0" i="0" dirty="0">
                <a:solidFill>
                  <a:srgbClr val="212529"/>
                </a:solidFill>
                <a:effectLst/>
                <a:latin typeface="Alexandria" pitchFamily="2" charset="-78"/>
                <a:cs typeface="Alexandria" pitchFamily="2" charset="-78"/>
              </a:rPr>
              <a:t>يقوم هذا النمط من القيادة المدرسية على إظهار علاقات حسنة مع المعلمين والتلاميذ واغتنام فرص للتفاخر بحسن العلاقات مع الجميع واستخدام وسائل الإغراء والوعود البراقة الكاذبة.</a:t>
            </a:r>
          </a:p>
          <a:p>
            <a:pPr algn="r"/>
            <a:r>
              <a:rPr lang="ar-EG" sz="2400" b="0" i="0" dirty="0">
                <a:solidFill>
                  <a:srgbClr val="212529"/>
                </a:solidFill>
                <a:effectLst/>
                <a:latin typeface="TheSans"/>
              </a:rPr>
              <a:t> </a:t>
            </a:r>
          </a:p>
          <a:p>
            <a:pPr algn="r">
              <a:buFont typeface="Arial" panose="020B0604020202020204" pitchFamily="34" charset="0"/>
              <a:buChar char="•"/>
            </a:pPr>
            <a:r>
              <a:rPr lang="ar-EG" sz="2400" b="0" i="0" dirty="0">
                <a:solidFill>
                  <a:srgbClr val="212529"/>
                </a:solidFill>
                <a:effectLst/>
                <a:latin typeface="TheSans"/>
              </a:rPr>
              <a:t>.</a:t>
            </a:r>
          </a:p>
          <a:p>
            <a:pPr algn="r"/>
            <a:r>
              <a:rPr lang="ar-EG" sz="2400" b="0" i="0" dirty="0">
                <a:solidFill>
                  <a:srgbClr val="212529"/>
                </a:solidFill>
                <a:effectLst/>
                <a:latin typeface="TheSans"/>
              </a:rPr>
              <a:t> </a:t>
            </a:r>
          </a:p>
          <a:p>
            <a:pPr algn="r"/>
            <a:r>
              <a:rPr lang="ar-EG" sz="2000" b="0" i="0" dirty="0">
                <a:solidFill>
                  <a:srgbClr val="212529"/>
                </a:solidFill>
                <a:effectLst/>
                <a:latin typeface="TheSans"/>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99918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311175" y="2199203"/>
            <a:ext cx="10390908" cy="5386090"/>
          </a:xfrm>
          <a:prstGeom prst="rect">
            <a:avLst/>
          </a:prstGeom>
          <a:noFill/>
        </p:spPr>
        <p:txBody>
          <a:bodyPr wrap="square" rtlCol="0">
            <a:spAutoFit/>
          </a:bodyPr>
          <a:lstStyle/>
          <a:p>
            <a:pPr algn="r"/>
            <a:r>
              <a:rPr lang="ar-EG" b="1" i="0" dirty="0">
                <a:solidFill>
                  <a:srgbClr val="C95000"/>
                </a:solidFill>
                <a:effectLst/>
                <a:latin typeface="Alexandria" pitchFamily="2" charset="-78"/>
                <a:cs typeface="Alexandria" pitchFamily="2" charset="-78"/>
              </a:rPr>
              <a:t>7- القيادة المسؤولية:</a:t>
            </a:r>
          </a:p>
          <a:p>
            <a:pPr algn="r"/>
            <a:r>
              <a:rPr lang="ar-EG" b="0" i="0" dirty="0">
                <a:solidFill>
                  <a:srgbClr val="212529"/>
                </a:solidFill>
                <a:effectLst/>
                <a:latin typeface="Alexandria" pitchFamily="2" charset="-78"/>
                <a:cs typeface="Alexandria" pitchFamily="2" charset="-78"/>
              </a:rPr>
              <a:t>تهتم القيادة المسؤولة بالقيم المشتركة والمجتمع الذي تعمل فيه. إنه يوفر الإلهام والمنظور حول المستقبل المنشود. يدعم جميع الأعضاء، وتطلق القيادة المسؤولة من مصطلح الذكاء العلميّ، والأخلاقيين والهادف إلى الاهتمام بالمجتمع، وتدعيم القيم المشتركة بين أفراده، ووجود مسؤولية مجتمعيّة، ومشاركة فعّالة لبناء الواقع وخدمته، وتشكيل تصور واضح حول المستقبل المنشود.</a:t>
            </a:r>
          </a:p>
          <a:p>
            <a:pPr algn="r"/>
            <a:r>
              <a:rPr lang="ar-EG" b="1" i="0" dirty="0">
                <a:solidFill>
                  <a:srgbClr val="C95000"/>
                </a:solidFill>
                <a:effectLst/>
                <a:latin typeface="Alexandria" pitchFamily="2" charset="-78"/>
                <a:cs typeface="Alexandria" pitchFamily="2" charset="-78"/>
              </a:rPr>
              <a:t>8- القيادة الموزعة:</a:t>
            </a:r>
          </a:p>
          <a:p>
            <a:pPr algn="r"/>
            <a:r>
              <a:rPr lang="ar-EG" b="0" i="0" dirty="0">
                <a:solidFill>
                  <a:srgbClr val="212529"/>
                </a:solidFill>
                <a:effectLst/>
                <a:latin typeface="Alexandria" pitchFamily="2" charset="-78"/>
                <a:cs typeface="Alexandria" pitchFamily="2" charset="-78"/>
              </a:rPr>
              <a:t>تستند القيادة الموزعة على مفهوم العمل التعاونيّ لخدمة هدف مشترك، وتبني فكرة وجود مراكز قياديّة مختلفة، حيثُ تنتقل القيادة من نموذج القيادة المركزيّة إلى نموذج القيادة الموزعة، أي التحول إلى النموذج التعاونيّ، إذ تعتبر القيادة المدرسية في هذا النوع عملاً نفعله مع الآخرين وليس عملاً نفعله للآخرين. </a:t>
            </a:r>
          </a:p>
          <a:p>
            <a:pPr algn="r"/>
            <a:r>
              <a:rPr lang="ar-EG" b="0" i="0" dirty="0">
                <a:solidFill>
                  <a:srgbClr val="212529"/>
                </a:solidFill>
                <a:effectLst/>
                <a:latin typeface="Alexandria" pitchFamily="2" charset="-78"/>
                <a:cs typeface="Alexandria" pitchFamily="2" charset="-78"/>
              </a:rPr>
              <a:t>كما تُساهم القيادة الموزعة في خلق أفراد مبادرين، وملتزمين، وقادرين على تحمل المسؤولية، لا تفرض عليهم الأوامر ضمن نموذج قياديّ قائم على السيطرة، وإنّما يملكون رؤية وأهداف مشتركة، إذ لا يعملون في مجموعة مشاريع، إنّما يعملون في مشروع واحد مشترك.</a:t>
            </a:r>
          </a:p>
          <a:p>
            <a:pPr algn="r"/>
            <a:r>
              <a:rPr lang="ar-EG" b="0" i="0" dirty="0">
                <a:solidFill>
                  <a:srgbClr val="212529"/>
                </a:solidFill>
                <a:effectLst/>
                <a:latin typeface="TheSans"/>
              </a:rPr>
              <a:t> </a:t>
            </a:r>
          </a:p>
          <a:p>
            <a:pPr algn="r"/>
            <a:r>
              <a:rPr lang="ar-EG" sz="2400" b="0" i="0" dirty="0">
                <a:solidFill>
                  <a:srgbClr val="212529"/>
                </a:solidFill>
                <a:effectLst/>
                <a:latin typeface="TheSans"/>
              </a:rPr>
              <a:t> </a:t>
            </a:r>
          </a:p>
          <a:p>
            <a:pPr algn="r">
              <a:buFont typeface="Arial" panose="020B0604020202020204" pitchFamily="34" charset="0"/>
              <a:buChar char="•"/>
            </a:pPr>
            <a:r>
              <a:rPr lang="ar-EG" sz="2400" b="0" i="0" dirty="0">
                <a:solidFill>
                  <a:srgbClr val="212529"/>
                </a:solidFill>
                <a:effectLst/>
                <a:latin typeface="TheSans"/>
              </a:rPr>
              <a:t>.</a:t>
            </a:r>
          </a:p>
          <a:p>
            <a:pPr algn="r"/>
            <a:r>
              <a:rPr lang="ar-EG" sz="2400" b="0" i="0" dirty="0">
                <a:solidFill>
                  <a:srgbClr val="212529"/>
                </a:solidFill>
                <a:effectLst/>
                <a:latin typeface="TheSans"/>
              </a:rPr>
              <a:t> </a:t>
            </a:r>
          </a:p>
          <a:p>
            <a:pPr algn="r"/>
            <a:r>
              <a:rPr lang="ar-EG" sz="2000" b="0" i="0" dirty="0">
                <a:solidFill>
                  <a:srgbClr val="212529"/>
                </a:solidFill>
                <a:effectLst/>
                <a:latin typeface="TheSans"/>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0994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2318" y="1685494"/>
            <a:ext cx="10877374" cy="43440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a:defRPr/>
            </a:pPr>
            <a:r>
              <a:rPr lang="ar-EG" sz="3200" kern="100" dirty="0">
                <a:latin typeface="Calibri" panose="020F0502020204030204" pitchFamily="34" charset="0"/>
                <a:ea typeface="Calibri" panose="020F0502020204030204" pitchFamily="34" charset="0"/>
                <a:cs typeface="+mj-cs"/>
              </a:rPr>
              <a:t>- القيادة المدرسية مفهومها ومسؤولياتها.</a:t>
            </a:r>
            <a:endParaRPr lang="ar-EG" sz="3200" dirty="0">
              <a:effectLst/>
              <a:latin typeface="Trebuchet MS" panose="020B0603020202020204" pitchFamily="34" charset="0"/>
              <a:ea typeface="Calibri" panose="020F0502020204030204" pitchFamily="34" charset="0"/>
              <a:cs typeface="+mj-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762000" y="1685495"/>
            <a:ext cx="10330873" cy="6989606"/>
          </a:xfrm>
          <a:prstGeom prst="rect">
            <a:avLst/>
          </a:prstGeom>
          <a:noFill/>
        </p:spPr>
        <p:txBody>
          <a:bodyPr wrap="square" rtlCol="0">
            <a:spAutoFit/>
          </a:bodyPr>
          <a:lstStyle/>
          <a:p>
            <a:pPr algn="r"/>
            <a:r>
              <a:rPr lang="ar-EG" dirty="0">
                <a:highlight>
                  <a:srgbClr val="FFFF00"/>
                </a:highlight>
                <a:latin typeface="Alexandria" pitchFamily="2" charset="-78"/>
                <a:cs typeface="Alexandria" pitchFamily="2" charset="-78"/>
              </a:rPr>
              <a:t>ملخص</a:t>
            </a:r>
            <a:r>
              <a:rPr lang="ar-EG" sz="2000" dirty="0">
                <a:effectLst/>
                <a:highlight>
                  <a:srgbClr val="FFFF00"/>
                </a:highlight>
                <a:ea typeface="Times New Roman" panose="02020603050405020304" pitchFamily="18" charset="0"/>
                <a:cs typeface="+mj-cs"/>
              </a:rPr>
              <a:t> </a:t>
            </a:r>
            <a:r>
              <a:rPr lang="ar-EG" dirty="0">
                <a:effectLst/>
                <a:highlight>
                  <a:srgbClr val="FFFF00"/>
                </a:highlight>
                <a:latin typeface="Alexandria" pitchFamily="2" charset="-78"/>
                <a:ea typeface="Times New Roman" panose="02020603050405020304" pitchFamily="18" charset="0"/>
                <a:cs typeface="Alexandria" pitchFamily="2" charset="-78"/>
              </a:rPr>
              <a:t>المحاضرة: تناولنا بعض العناصر المهمة تتمثل فيما يلي :</a:t>
            </a:r>
          </a:p>
          <a:p>
            <a:pPr algn="r"/>
            <a:endParaRPr lang="ar-EG" dirty="0">
              <a:highlight>
                <a:srgbClr val="FFFF00"/>
              </a:highlight>
              <a:latin typeface="Alexandria" pitchFamily="2" charset="-78"/>
              <a:ea typeface="Times New Roman" panose="02020603050405020304" pitchFamily="18" charset="0"/>
              <a:cs typeface="Alexandria" pitchFamily="2" charset="-78"/>
            </a:endParaRPr>
          </a:p>
          <a:p>
            <a:pPr algn="r"/>
            <a:r>
              <a:rPr lang="ar-EG" dirty="0">
                <a:latin typeface="Alexandria" pitchFamily="2" charset="-78"/>
                <a:ea typeface="Times New Roman" panose="02020603050405020304" pitchFamily="18" charset="0"/>
                <a:cs typeface="Alexandria" pitchFamily="2" charset="-78"/>
              </a:rPr>
              <a:t>1- مفهوم المهارات القيادية.</a:t>
            </a:r>
          </a:p>
          <a:p>
            <a:pPr algn="r"/>
            <a:r>
              <a:rPr lang="ar-EG" dirty="0">
                <a:effectLst/>
                <a:latin typeface="Alexandria" pitchFamily="2" charset="-78"/>
                <a:ea typeface="Times New Roman" panose="02020603050405020304" pitchFamily="18" charset="0"/>
                <a:cs typeface="Alexandria" pitchFamily="2" charset="-78"/>
              </a:rPr>
              <a:t>2- </a:t>
            </a:r>
            <a:r>
              <a:rPr lang="ar-EG" dirty="0">
                <a:latin typeface="Alexandria" pitchFamily="2" charset="-78"/>
                <a:ea typeface="Times New Roman" panose="02020603050405020304" pitchFamily="18" charset="0"/>
                <a:cs typeface="Alexandria" pitchFamily="2" charset="-78"/>
              </a:rPr>
              <a:t>القيادة القائمة على الفكر وأهم سماتها .</a:t>
            </a:r>
          </a:p>
          <a:p>
            <a:pPr algn="r"/>
            <a:r>
              <a:rPr lang="ar-EG" dirty="0">
                <a:effectLst/>
                <a:latin typeface="Alexandria" pitchFamily="2" charset="-78"/>
                <a:ea typeface="Times New Roman" panose="02020603050405020304" pitchFamily="18" charset="0"/>
                <a:cs typeface="Alexandria" pitchFamily="2" charset="-78"/>
              </a:rPr>
              <a:t>3- سمات القيادة الأخلاقية .</a:t>
            </a:r>
          </a:p>
          <a:p>
            <a:pPr algn="r"/>
            <a:r>
              <a:rPr lang="ar-EG" dirty="0">
                <a:latin typeface="Alexandria" pitchFamily="2" charset="-78"/>
                <a:ea typeface="Times New Roman" panose="02020603050405020304" pitchFamily="18" charset="0"/>
                <a:cs typeface="Alexandria" pitchFamily="2" charset="-78"/>
              </a:rPr>
              <a:t>4- أهم مهارات القيادة الأخلاقية.</a:t>
            </a:r>
          </a:p>
          <a:p>
            <a:pPr algn="r"/>
            <a:r>
              <a:rPr lang="ar-EG" dirty="0">
                <a:effectLst/>
                <a:latin typeface="Alexandria" pitchFamily="2" charset="-78"/>
                <a:ea typeface="Times New Roman" panose="02020603050405020304" pitchFamily="18" charset="0"/>
                <a:cs typeface="Alexandria" pitchFamily="2" charset="-78"/>
              </a:rPr>
              <a:t>5- مسؤوليات القيادة الأخلاقية .</a:t>
            </a:r>
          </a:p>
          <a:p>
            <a:pPr algn="r"/>
            <a:r>
              <a:rPr lang="ar-EG" dirty="0">
                <a:latin typeface="Alexandria" pitchFamily="2" charset="-78"/>
                <a:ea typeface="Times New Roman" panose="02020603050405020304" pitchFamily="18" charset="0"/>
                <a:cs typeface="Alexandria" pitchFamily="2" charset="-78"/>
              </a:rPr>
              <a:t>6- </a:t>
            </a:r>
            <a:r>
              <a:rPr lang="ar-EG" kern="100" dirty="0">
                <a:latin typeface="Alexandria" pitchFamily="2" charset="-78"/>
                <a:ea typeface="Calibri" panose="020F0502020204030204" pitchFamily="34" charset="0"/>
                <a:cs typeface="Alexandria" pitchFamily="2" charset="-78"/>
              </a:rPr>
              <a:t>القيادة المدرسية مفهومها ومسؤولياتها.</a:t>
            </a:r>
          </a:p>
          <a:p>
            <a:pPr algn="r"/>
            <a:endParaRPr lang="ar-EG" dirty="0">
              <a:latin typeface="Alexandria" pitchFamily="2" charset="-78"/>
              <a:cs typeface="Alexandria" pitchFamily="2" charset="-78"/>
            </a:endParaRP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dirty="0">
                <a:solidFill>
                  <a:srgbClr val="FF0000"/>
                </a:solidFill>
                <a:latin typeface="Alexandria" pitchFamily="2" charset="-78"/>
                <a:cs typeface="Alexandria" pitchFamily="2" charset="-78"/>
              </a:rPr>
              <a:t>المرجع: </a:t>
            </a:r>
            <a:r>
              <a:rPr lang="ar-SA" dirty="0">
                <a:solidFill>
                  <a:srgbClr val="FF0000"/>
                </a:solidFill>
                <a:latin typeface="Alexandria" pitchFamily="2" charset="-78"/>
                <a:cs typeface="Alexandria" pitchFamily="2" charset="-78"/>
              </a:rPr>
              <a:t>الحبسية</a:t>
            </a:r>
            <a:r>
              <a:rPr lang="ar-EG" dirty="0">
                <a:solidFill>
                  <a:srgbClr val="FF0000"/>
                </a:solidFill>
                <a:latin typeface="Alexandria" pitchFamily="2" charset="-78"/>
                <a:cs typeface="Alexandria" pitchFamily="2" charset="-78"/>
              </a:rPr>
              <a:t>، </a:t>
            </a:r>
            <a:r>
              <a:rPr lang="ar-SA" dirty="0">
                <a:solidFill>
                  <a:srgbClr val="FF0000"/>
                </a:solidFill>
                <a:latin typeface="Alexandria" pitchFamily="2" charset="-78"/>
                <a:cs typeface="Alexandria" pitchFamily="2" charset="-78"/>
              </a:rPr>
              <a:t> رضية(2012). القيادة الأخلاقية</a:t>
            </a:r>
            <a:r>
              <a:rPr lang="ar-EG" dirty="0">
                <a:solidFill>
                  <a:srgbClr val="FF0000"/>
                </a:solidFill>
                <a:latin typeface="Alexandria" pitchFamily="2" charset="-78"/>
                <a:cs typeface="Alexandria" pitchFamily="2" charset="-78"/>
              </a:rPr>
              <a:t>، </a:t>
            </a:r>
            <a:r>
              <a:rPr lang="ar-SA" dirty="0">
                <a:solidFill>
                  <a:srgbClr val="FF0000"/>
                </a:solidFill>
                <a:latin typeface="Alexandria" pitchFamily="2" charset="-78"/>
                <a:cs typeface="Alexandria" pitchFamily="2" charset="-78"/>
              </a:rPr>
              <a:t> دار الحامد للنشر والتوزيع.</a:t>
            </a:r>
            <a:r>
              <a:rPr lang="ar-EG" dirty="0">
                <a:solidFill>
                  <a:srgbClr val="FF0000"/>
                </a:solidFill>
                <a:latin typeface="Alexandria" pitchFamily="2" charset="-78"/>
                <a:cs typeface="Alexandria" pitchFamily="2" charset="-78"/>
              </a:rPr>
              <a:t> </a:t>
            </a: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dirty="0">
                <a:solidFill>
                  <a:srgbClr val="FF0000"/>
                </a:solidFill>
                <a:latin typeface="Alexandria" pitchFamily="2" charset="-78"/>
                <a:cs typeface="Alexandria" pitchFamily="2" charset="-78"/>
              </a:rPr>
              <a:t>مع مراعاة الاهتمام بالمحاضرات المباشرة والشرائح المرفقة .                   </a:t>
            </a: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dirty="0">
                <a:solidFill>
                  <a:srgbClr val="FF0000"/>
                </a:solidFill>
                <a:latin typeface="Alexandria" pitchFamily="2" charset="-78"/>
                <a:cs typeface="Alexandria" pitchFamily="2" charset="-78"/>
              </a:rPr>
              <a:t>                                                 مع الشكر</a:t>
            </a:r>
          </a:p>
          <a:p>
            <a:pPr algn="r"/>
            <a:endParaRPr lang="ar-EG" sz="2000" dirty="0">
              <a:highlight>
                <a:srgbClr val="FFFF00"/>
              </a:highlight>
              <a:ea typeface="Times New Roman" panose="02020603050405020304" pitchFamily="18" charset="0"/>
              <a:cs typeface="+mj-cs"/>
            </a:endParaRPr>
          </a:p>
          <a:p>
            <a:pPr algn="r"/>
            <a:endParaRPr lang="ar-EG" sz="2000" dirty="0">
              <a:highlight>
                <a:srgbClr val="FFFF00"/>
              </a:highlight>
              <a:ea typeface="Times New Roman" panose="02020603050405020304" pitchFamily="18" charset="0"/>
              <a:cs typeface="+mj-cs"/>
            </a:endParaRPr>
          </a:p>
          <a:p>
            <a:pPr algn="r"/>
            <a:endParaRPr lang="ar-EG" sz="2000" dirty="0">
              <a:highlight>
                <a:srgbClr val="FFFF00"/>
              </a:highlight>
              <a:ea typeface="Times New Roman" panose="02020603050405020304" pitchFamily="18" charset="0"/>
              <a:cs typeface="+mj-cs"/>
            </a:endParaRPr>
          </a:p>
          <a:p>
            <a:pPr algn="r"/>
            <a:endParaRPr lang="ar-EG" sz="2000" dirty="0">
              <a:highlight>
                <a:srgbClr val="FFFF00"/>
              </a:highlight>
              <a:ea typeface="Times New Roman" panose="02020603050405020304" pitchFamily="18" charset="0"/>
              <a:cs typeface="+mj-cs"/>
            </a:endParaRPr>
          </a:p>
          <a:p>
            <a:pPr algn="r"/>
            <a:endParaRPr lang="ar-EG" sz="2000" dirty="0">
              <a:highlight>
                <a:srgbClr val="FFFF00"/>
              </a:highlight>
              <a:ea typeface="Times New Roman" panose="02020603050405020304" pitchFamily="18" charset="0"/>
              <a:cs typeface="+mj-cs"/>
            </a:endParaRPr>
          </a:p>
          <a:p>
            <a:pPr algn="r"/>
            <a:endParaRPr lang="ar-EG" sz="2000" dirty="0">
              <a:highlight>
                <a:srgbClr val="FFFF00"/>
              </a:highlight>
              <a:ea typeface="Times New Roman" panose="02020603050405020304" pitchFamily="18" charset="0"/>
              <a:cs typeface="+mj-cs"/>
            </a:endParaRPr>
          </a:p>
          <a:p>
            <a:pPr algn="r"/>
            <a:endParaRPr lang="ar-EG" sz="2000" dirty="0">
              <a:highlight>
                <a:srgbClr val="FFFF00"/>
              </a:highlight>
              <a:ea typeface="Times New Roman" panose="02020603050405020304" pitchFamily="18" charset="0"/>
              <a:cs typeface="+mj-cs"/>
            </a:endParaRPr>
          </a:p>
          <a:p>
            <a:pPr algn="r"/>
            <a:endParaRPr lang="ar-EG" sz="2000" dirty="0">
              <a:highlight>
                <a:srgbClr val="FFFF00"/>
              </a:highlight>
              <a:ea typeface="Times New Roman" panose="02020603050405020304" pitchFamily="18" charset="0"/>
              <a:cs typeface="+mj-cs"/>
            </a:endParaRPr>
          </a:p>
          <a:p>
            <a:pPr algn="r"/>
            <a:endParaRPr lang="ar-EG" sz="2000" dirty="0">
              <a:highlight>
                <a:srgbClr val="FFFF00"/>
              </a:highlight>
              <a:ea typeface="Times New Roman" panose="02020603050405020304" pitchFamily="18" charset="0"/>
              <a:cs typeface="+mj-cs"/>
            </a:endParaRPr>
          </a:p>
          <a:p>
            <a:pPr algn="r"/>
            <a:endParaRPr lang="ar-EG" sz="2000" dirty="0">
              <a:highlight>
                <a:srgbClr val="FFFF00"/>
              </a:highlight>
              <a:ea typeface="Times New Roman" panose="02020603050405020304" pitchFamily="18" charset="0"/>
              <a:cs typeface="+mj-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195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 /></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 /></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 /></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199BDEB-880F-4423-9940-F33C6243BD5D}">
  <ds:schemaRefs>
    <ds:schemaRef ds:uri="http://schemas.microsoft.com/office/2006/metadata/contentType"/>
    <ds:schemaRef ds:uri="http://schemas.microsoft.com/office/2006/metadata/properties/metaAttributes"/>
    <ds:schemaRef ds:uri="http://www.w3.org/2000/xmlns/"/>
    <ds:schemaRef ds:uri="http://www.w3.org/2001/XMLSchema"/>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78105066-C91B-4FC8-80B1-3FFFCDA76BD9}">
  <ds:schemaRefs>
    <ds:schemaRef ds:uri="http://schemas.microsoft.com/office/2006/metadata/properties"/>
    <ds:schemaRef ds:uri="http://www.w3.org/2000/xmlns/"/>
    <ds:schemaRef ds:uri="49100919-8a76-4266-be0c-7dc583902cb4"/>
    <ds:schemaRef ds:uri="http://www.w3.org/2001/XMLSchema-instance"/>
    <ds:schemaRef ds:uri="d13aca44-ef33-4cf4-9980-7f0b00e6eeb9"/>
    <ds:schemaRef ds:uri="http://schemas.microsoft.com/office/infopath/2007/PartnerControls"/>
  </ds:schemaRefs>
</ds:datastoreItem>
</file>

<file path=customXml/itemProps3.xml><?xml version="1.0" encoding="utf-8"?>
<ds:datastoreItem xmlns:ds="http://schemas.openxmlformats.org/officeDocument/2006/customXml" ds:itemID="{0EF74D6A-29FB-4CB2-AC9A-D217B747DC6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1233</TotalTime>
  <Words>2884</Words>
  <Application>Microsoft Office PowerPoint</Application>
  <PresentationFormat>Widescreen</PresentationFormat>
  <Paragraphs>377</Paragraphs>
  <Slides>40</Slides>
  <Notes>4</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Mai Ismail</cp:lastModifiedBy>
  <cp:revision>92</cp:revision>
  <dcterms:created xsi:type="dcterms:W3CDTF">2023-04-29T09:08:00Z</dcterms:created>
  <dcterms:modified xsi:type="dcterms:W3CDTF">2025-07-17T15:28:05Z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