
<file path=[Content_Types].xml><?xml version="1.0" encoding="utf-8"?>
<Types xmlns="http://schemas.openxmlformats.org/package/2006/content-types">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4" r:id="rId4"/>
  </p:sldMasterIdLst>
  <p:notesMasterIdLst>
    <p:notesMasterId r:id="rId5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Lst>
  <p:sldSz cx="12192000" cy="6858000"/>
  <p:notesSz cx="6858000" cy="9144000"/>
  <p:embeddedFontLst>
    <p:embeddedFont>
      <p:font typeface="Alexandria Light" pitchFamily="2" charset="-78"/>
      <p:regular r:id="rId55"/>
    </p:embeddedFont>
    <p:embeddedFont>
      <p:font typeface="Calibri" panose="020F0502020204030204" pitchFamily="34" charset="0"/>
      <p:regular r:id="rId56"/>
      <p:bold r:id="rId57"/>
      <p:italic r:id="rId58"/>
      <p:boldItalic r:id="rId59"/>
    </p:embeddedFont>
    <p:embeddedFont>
      <p:font typeface="Open Sans" panose="020B0606030504020204" pitchFamily="34" charset="0"/>
      <p:regular r:id="rId60"/>
      <p:bold r:id="rId61"/>
      <p:italic r:id="rId62"/>
      <p:boldItalic r:id="rId63"/>
    </p:embeddedFont>
    <p:embeddedFont>
      <p:font typeface="Stardos Stencil" panose="020B0604020202020204" charset="0"/>
      <p:regular r:id="rId64"/>
      <p:bold r:id="rId65"/>
    </p:embeddedFont>
    <p:embeddedFont>
      <p:font typeface="Tajawal Medium" panose="00000600000000000000" charset="-78"/>
      <p:regular r:id="rId66"/>
      <p:bold r:id="rId6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8" roundtripDataSignature="AMtx7miI+H4U916ubMjaZ1Az2m1XlQL7P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3" d="100"/>
          <a:sy n="93" d="100"/>
        </p:scale>
        <p:origin x="274"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9.fntdata"/><Relationship Id="rId68" Type="http://customschemas.google.com/relationships/presentationmetadata" Target="metadata"/><Relationship Id="rId7" Type="http://schemas.openxmlformats.org/officeDocument/2006/relationships/slide" Target="slides/slide3.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font" Target="fonts/font4.fntdata"/><Relationship Id="rId66" Type="http://schemas.openxmlformats.org/officeDocument/2006/relationships/font" Target="fonts/font12.fntdata"/><Relationship Id="rId5" Type="http://schemas.openxmlformats.org/officeDocument/2006/relationships/slide" Target="slides/slide1.xml"/><Relationship Id="rId61" Type="http://schemas.openxmlformats.org/officeDocument/2006/relationships/font" Target="fonts/font7.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5.fntdata"/><Relationship Id="rId67" Type="http://schemas.openxmlformats.org/officeDocument/2006/relationships/font" Target="fonts/font13.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62" Type="http://schemas.openxmlformats.org/officeDocument/2006/relationships/font" Target="fonts/font8.fntdata"/><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3.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6.fntdata"/><Relationship Id="rId65" Type="http://schemas.openxmlformats.org/officeDocument/2006/relationships/font" Target="fonts/font11.fntdata"/><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9" name="Google Shape;33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0" name="Google Shape;340;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7" name="Google Shape;35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8" name="Google Shape;35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5" name="Google Shape;37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8" name="Google Shape;38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1" name="Google Shape;40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4" name="Google Shape;414;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7" name="Google Shape;42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0" name="Google Shape;44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4" name="Google Shape;45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5"/>
        <p:cNvGrpSpPr/>
        <p:nvPr/>
      </p:nvGrpSpPr>
      <p:grpSpPr>
        <a:xfrm>
          <a:off x="0" y="0"/>
          <a:ext cx="0" cy="0"/>
          <a:chOff x="0" y="0"/>
          <a:chExt cx="0" cy="0"/>
        </a:xfrm>
      </p:grpSpPr>
      <p:sp>
        <p:nvSpPr>
          <p:cNvPr id="466" name="Google Shape;466;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7" name="Google Shape;467;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1" name="Google Shape;481;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2" name="Google Shape;482;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2" name="Google Shape;492;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6" name="Google Shape;50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p:cNvGrpSpPr/>
        <p:nvPr/>
      </p:nvGrpSpPr>
      <p:grpSpPr>
        <a:xfrm>
          <a:off x="0" y="0"/>
          <a:ext cx="0" cy="0"/>
          <a:chOff x="0" y="0"/>
          <a:chExt cx="0" cy="0"/>
        </a:xfrm>
      </p:grpSpPr>
      <p:sp>
        <p:nvSpPr>
          <p:cNvPr id="518" name="Google Shape;518;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9" name="Google Shape;519;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2" name="Google Shape;53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5" name="Google Shape;545;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6"/>
        <p:cNvGrpSpPr/>
        <p:nvPr/>
      </p:nvGrpSpPr>
      <p:grpSpPr>
        <a:xfrm>
          <a:off x="0" y="0"/>
          <a:ext cx="0" cy="0"/>
          <a:chOff x="0" y="0"/>
          <a:chExt cx="0" cy="0"/>
        </a:xfrm>
      </p:grpSpPr>
      <p:sp>
        <p:nvSpPr>
          <p:cNvPr id="557" name="Google Shape;557;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8" name="Google Shape;558;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4" name="Google Shape;58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5"/>
        <p:cNvGrpSpPr/>
        <p:nvPr/>
      </p:nvGrpSpPr>
      <p:grpSpPr>
        <a:xfrm>
          <a:off x="0" y="0"/>
          <a:ext cx="0" cy="0"/>
          <a:chOff x="0" y="0"/>
          <a:chExt cx="0" cy="0"/>
        </a:xfrm>
      </p:grpSpPr>
      <p:sp>
        <p:nvSpPr>
          <p:cNvPr id="596" name="Google Shape;596;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7" name="Google Shape;597;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0" name="Google Shape;610;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1" name="Google Shape;611;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5" name="Google Shape;625;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5"/>
        <p:cNvGrpSpPr/>
        <p:nvPr/>
      </p:nvGrpSpPr>
      <p:grpSpPr>
        <a:xfrm>
          <a:off x="0" y="0"/>
          <a:ext cx="0" cy="0"/>
          <a:chOff x="0" y="0"/>
          <a:chExt cx="0" cy="0"/>
        </a:xfrm>
      </p:grpSpPr>
      <p:sp>
        <p:nvSpPr>
          <p:cNvPr id="636" name="Google Shape;636;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7" name="Google Shape;637;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6"/>
        <p:cNvGrpSpPr/>
        <p:nvPr/>
      </p:nvGrpSpPr>
      <p:grpSpPr>
        <a:xfrm>
          <a:off x="0" y="0"/>
          <a:ext cx="0" cy="0"/>
          <a:chOff x="0" y="0"/>
          <a:chExt cx="0" cy="0"/>
        </a:xfrm>
      </p:grpSpPr>
      <p:sp>
        <p:nvSpPr>
          <p:cNvPr id="647" name="Google Shape;647;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8" name="Google Shape;648;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7"/>
        <p:cNvGrpSpPr/>
        <p:nvPr/>
      </p:nvGrpSpPr>
      <p:grpSpPr>
        <a:xfrm>
          <a:off x="0" y="0"/>
          <a:ext cx="0" cy="0"/>
          <a:chOff x="0" y="0"/>
          <a:chExt cx="0" cy="0"/>
        </a:xfrm>
      </p:grpSpPr>
      <p:sp>
        <p:nvSpPr>
          <p:cNvPr id="658" name="Google Shape;658;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9" name="Google Shape;65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3" name="Google Shape;673;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5" name="Google Shape;685;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7"/>
        <p:cNvGrpSpPr/>
        <p:nvPr/>
      </p:nvGrpSpPr>
      <p:grpSpPr>
        <a:xfrm>
          <a:off x="0" y="0"/>
          <a:ext cx="0" cy="0"/>
          <a:chOff x="0" y="0"/>
          <a:chExt cx="0" cy="0"/>
        </a:xfrm>
      </p:grpSpPr>
      <p:sp>
        <p:nvSpPr>
          <p:cNvPr id="698" name="Google Shape;698;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9" name="Google Shape;69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2"/>
        <p:cNvGrpSpPr/>
        <p:nvPr/>
      </p:nvGrpSpPr>
      <p:grpSpPr>
        <a:xfrm>
          <a:off x="0" y="0"/>
          <a:ext cx="0" cy="0"/>
          <a:chOff x="0" y="0"/>
          <a:chExt cx="0" cy="0"/>
        </a:xfrm>
      </p:grpSpPr>
      <p:sp>
        <p:nvSpPr>
          <p:cNvPr id="713" name="Google Shape;713;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4" name="Google Shape;714;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3"/>
        <p:cNvGrpSpPr/>
        <p:nvPr/>
      </p:nvGrpSpPr>
      <p:grpSpPr>
        <a:xfrm>
          <a:off x="0" y="0"/>
          <a:ext cx="0" cy="0"/>
          <a:chOff x="0" y="0"/>
          <a:chExt cx="0" cy="0"/>
        </a:xfrm>
      </p:grpSpPr>
      <p:sp>
        <p:nvSpPr>
          <p:cNvPr id="724" name="Google Shape;724;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5" name="Google Shape;725;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5"/>
        <p:cNvGrpSpPr/>
        <p:nvPr/>
      </p:nvGrpSpPr>
      <p:grpSpPr>
        <a:xfrm>
          <a:off x="0" y="0"/>
          <a:ext cx="0" cy="0"/>
          <a:chOff x="0" y="0"/>
          <a:chExt cx="0" cy="0"/>
        </a:xfrm>
      </p:grpSpPr>
      <p:sp>
        <p:nvSpPr>
          <p:cNvPr id="736" name="Google Shape;736;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7" name="Google Shape;737;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49" name="Google Shape;749;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9"/>
        <p:cNvGrpSpPr/>
        <p:nvPr/>
      </p:nvGrpSpPr>
      <p:grpSpPr>
        <a:xfrm>
          <a:off x="0" y="0"/>
          <a:ext cx="0" cy="0"/>
          <a:chOff x="0" y="0"/>
          <a:chExt cx="0" cy="0"/>
        </a:xfrm>
      </p:grpSpPr>
      <p:sp>
        <p:nvSpPr>
          <p:cNvPr id="760" name="Google Shape;760;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1" name="Google Shape;761;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1"/>
        <p:cNvGrpSpPr/>
        <p:nvPr/>
      </p:nvGrpSpPr>
      <p:grpSpPr>
        <a:xfrm>
          <a:off x="0" y="0"/>
          <a:ext cx="0" cy="0"/>
          <a:chOff x="0" y="0"/>
          <a:chExt cx="0" cy="0"/>
        </a:xfrm>
      </p:grpSpPr>
      <p:sp>
        <p:nvSpPr>
          <p:cNvPr id="772" name="Google Shape;772;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3" name="Google Shape;77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3"/>
        <p:cNvGrpSpPr/>
        <p:nvPr/>
      </p:nvGrpSpPr>
      <p:grpSpPr>
        <a:xfrm>
          <a:off x="0" y="0"/>
          <a:ext cx="0" cy="0"/>
          <a:chOff x="0" y="0"/>
          <a:chExt cx="0" cy="0"/>
        </a:xfrm>
      </p:grpSpPr>
      <p:sp>
        <p:nvSpPr>
          <p:cNvPr id="784" name="Google Shape;784;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85" name="Google Shape;785;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5"/>
        <p:cNvGrpSpPr/>
        <p:nvPr/>
      </p:nvGrpSpPr>
      <p:grpSpPr>
        <a:xfrm>
          <a:off x="0" y="0"/>
          <a:ext cx="0" cy="0"/>
          <a:chOff x="0" y="0"/>
          <a:chExt cx="0" cy="0"/>
        </a:xfrm>
      </p:grpSpPr>
      <p:sp>
        <p:nvSpPr>
          <p:cNvPr id="796" name="Google Shape;796;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97" name="Google Shape;797;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7"/>
        <p:cNvGrpSpPr/>
        <p:nvPr/>
      </p:nvGrpSpPr>
      <p:grpSpPr>
        <a:xfrm>
          <a:off x="0" y="0"/>
          <a:ext cx="0" cy="0"/>
          <a:chOff x="0" y="0"/>
          <a:chExt cx="0" cy="0"/>
        </a:xfrm>
      </p:grpSpPr>
      <p:sp>
        <p:nvSpPr>
          <p:cNvPr id="808" name="Google Shape;808;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09" name="Google Shape;809;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9"/>
        <p:cNvGrpSpPr/>
        <p:nvPr/>
      </p:nvGrpSpPr>
      <p:grpSpPr>
        <a:xfrm>
          <a:off x="0" y="0"/>
          <a:ext cx="0" cy="0"/>
          <a:chOff x="0" y="0"/>
          <a:chExt cx="0" cy="0"/>
        </a:xfrm>
      </p:grpSpPr>
      <p:sp>
        <p:nvSpPr>
          <p:cNvPr id="820" name="Google Shape;820;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21" name="Google Shape;821;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1"/>
        <p:cNvGrpSpPr/>
        <p:nvPr/>
      </p:nvGrpSpPr>
      <p:grpSpPr>
        <a:xfrm>
          <a:off x="0" y="0"/>
          <a:ext cx="0" cy="0"/>
          <a:chOff x="0" y="0"/>
          <a:chExt cx="0" cy="0"/>
        </a:xfrm>
      </p:grpSpPr>
      <p:sp>
        <p:nvSpPr>
          <p:cNvPr id="832" name="Google Shape;832;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33" name="Google Shape;833;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3"/>
        <p:cNvGrpSpPr/>
        <p:nvPr/>
      </p:nvGrpSpPr>
      <p:grpSpPr>
        <a:xfrm>
          <a:off x="0" y="0"/>
          <a:ext cx="0" cy="0"/>
          <a:chOff x="0" y="0"/>
          <a:chExt cx="0" cy="0"/>
        </a:xfrm>
      </p:grpSpPr>
      <p:sp>
        <p:nvSpPr>
          <p:cNvPr id="844" name="Google Shape;84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45" name="Google Shape;84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5"/>
        <p:cNvGrpSpPr/>
        <p:nvPr/>
      </p:nvGrpSpPr>
      <p:grpSpPr>
        <a:xfrm>
          <a:off x="0" y="0"/>
          <a:ext cx="0" cy="0"/>
          <a:chOff x="0" y="0"/>
          <a:chExt cx="0" cy="0"/>
        </a:xfrm>
      </p:grpSpPr>
      <p:sp>
        <p:nvSpPr>
          <p:cNvPr id="856" name="Google Shape;856;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57" name="Google Shape;857;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7"/>
        <p:cNvGrpSpPr/>
        <p:nvPr/>
      </p:nvGrpSpPr>
      <p:grpSpPr>
        <a:xfrm>
          <a:off x="0" y="0"/>
          <a:ext cx="0" cy="0"/>
          <a:chOff x="0" y="0"/>
          <a:chExt cx="0" cy="0"/>
        </a:xfrm>
      </p:grpSpPr>
      <p:sp>
        <p:nvSpPr>
          <p:cNvPr id="868" name="Google Shape;868;p4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9" name="Google Shape;869;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9"/>
        <p:cNvGrpSpPr/>
        <p:nvPr/>
      </p:nvGrpSpPr>
      <p:grpSpPr>
        <a:xfrm>
          <a:off x="0" y="0"/>
          <a:ext cx="0" cy="0"/>
          <a:chOff x="0" y="0"/>
          <a:chExt cx="0" cy="0"/>
        </a:xfrm>
      </p:grpSpPr>
      <p:sp>
        <p:nvSpPr>
          <p:cNvPr id="880" name="Google Shape;880;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1" name="Google Shape;881;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1"/>
        <p:cNvGrpSpPr/>
        <p:nvPr/>
      </p:nvGrpSpPr>
      <p:grpSpPr>
        <a:xfrm>
          <a:off x="0" y="0"/>
          <a:ext cx="0" cy="0"/>
          <a:chOff x="0" y="0"/>
          <a:chExt cx="0" cy="0"/>
        </a:xfrm>
      </p:grpSpPr>
      <p:sp>
        <p:nvSpPr>
          <p:cNvPr id="892" name="Google Shape;892;p4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93" name="Google Shape;893;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p4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05" name="Google Shape;905;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5"/>
        <p:cNvGrpSpPr/>
        <p:nvPr/>
      </p:nvGrpSpPr>
      <p:grpSpPr>
        <a:xfrm>
          <a:off x="0" y="0"/>
          <a:ext cx="0" cy="0"/>
          <a:chOff x="0" y="0"/>
          <a:chExt cx="0" cy="0"/>
        </a:xfrm>
      </p:grpSpPr>
      <p:sp>
        <p:nvSpPr>
          <p:cNvPr id="916" name="Google Shape;916;p4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17" name="Google Shape;917;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9"/>
        <p:cNvGrpSpPr/>
        <p:nvPr/>
      </p:nvGrpSpPr>
      <p:grpSpPr>
        <a:xfrm>
          <a:off x="0" y="0"/>
          <a:ext cx="0" cy="0"/>
          <a:chOff x="0" y="0"/>
          <a:chExt cx="0" cy="0"/>
        </a:xfrm>
      </p:grpSpPr>
      <p:sp>
        <p:nvSpPr>
          <p:cNvPr id="930" name="Google Shape;930;p4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31" name="Google Shape;931;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3"/>
        <p:cNvGrpSpPr/>
        <p:nvPr/>
      </p:nvGrpSpPr>
      <p:grpSpPr>
        <a:xfrm>
          <a:off x="0" y="0"/>
          <a:ext cx="0" cy="0"/>
          <a:chOff x="0" y="0"/>
          <a:chExt cx="0" cy="0"/>
        </a:xfrm>
      </p:grpSpPr>
      <p:sp>
        <p:nvSpPr>
          <p:cNvPr id="944" name="Google Shape;944;p4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45" name="Google Shape;945;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7"/>
        <p:cNvGrpSpPr/>
        <p:nvPr/>
      </p:nvGrpSpPr>
      <p:grpSpPr>
        <a:xfrm>
          <a:off x="0" y="0"/>
          <a:ext cx="0" cy="0"/>
          <a:chOff x="0" y="0"/>
          <a:chExt cx="0" cy="0"/>
        </a:xfrm>
      </p:grpSpPr>
      <p:sp>
        <p:nvSpPr>
          <p:cNvPr id="958" name="Google Shape;958;p4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9" name="Google Shape;959;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98"/>
        <p:cNvGrpSpPr/>
        <p:nvPr/>
      </p:nvGrpSpPr>
      <p:grpSpPr>
        <a:xfrm>
          <a:off x="0" y="0"/>
          <a:ext cx="0" cy="0"/>
          <a:chOff x="0" y="0"/>
          <a:chExt cx="0" cy="0"/>
        </a:xfrm>
      </p:grpSpPr>
      <p:sp>
        <p:nvSpPr>
          <p:cNvPr id="99" name="Google Shape;99;p53"/>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99"/>
                                        </p:tgtEl>
                                        <p:attrNameLst>
                                          <p:attrName>style.visibility</p:attrName>
                                        </p:attrNameLst>
                                      </p:cBhvr>
                                      <p:to>
                                        <p:strVal val="visible"/>
                                      </p:to>
                                    </p:set>
                                    <p:anim calcmode="lin" valueType="num">
                                      <p:cBhvr additive="base">
                                        <p:cTn id="7" dur="500"/>
                                        <p:tgtEl>
                                          <p:spTgt spid="9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00"/>
        <p:cNvGrpSpPr/>
        <p:nvPr/>
      </p:nvGrpSpPr>
      <p:grpSpPr>
        <a:xfrm>
          <a:off x="0" y="0"/>
          <a:ext cx="0" cy="0"/>
          <a:chOff x="0" y="0"/>
          <a:chExt cx="0" cy="0"/>
        </a:xfrm>
      </p:grpSpPr>
      <p:sp>
        <p:nvSpPr>
          <p:cNvPr id="101" name="Google Shape;101;p5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2" name="Google Shape;102;p5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03" name="Google Shape;10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6"/>
        <p:cNvGrpSpPr/>
        <p:nvPr/>
      </p:nvGrpSpPr>
      <p:grpSpPr>
        <a:xfrm>
          <a:off x="0" y="0"/>
          <a:ext cx="0" cy="0"/>
          <a:chOff x="0" y="0"/>
          <a:chExt cx="0" cy="0"/>
        </a:xfrm>
      </p:grpSpPr>
      <p:sp>
        <p:nvSpPr>
          <p:cNvPr id="107" name="Google Shape;10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8" name="Google Shape;108;p5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 name="Google Shape;10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2"/>
        <p:cNvGrpSpPr/>
        <p:nvPr/>
      </p:nvGrpSpPr>
      <p:grpSpPr>
        <a:xfrm>
          <a:off x="0" y="0"/>
          <a:ext cx="0" cy="0"/>
          <a:chOff x="0" y="0"/>
          <a:chExt cx="0" cy="0"/>
        </a:xfrm>
      </p:grpSpPr>
      <p:sp>
        <p:nvSpPr>
          <p:cNvPr id="113" name="Google Shape;113;p6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4" name="Google Shape;114;p6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15" name="Google Shape;11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8"/>
        <p:cNvGrpSpPr/>
        <p:nvPr/>
      </p:nvGrpSpPr>
      <p:grpSpPr>
        <a:xfrm>
          <a:off x="0" y="0"/>
          <a:ext cx="0" cy="0"/>
          <a:chOff x="0" y="0"/>
          <a:chExt cx="0" cy="0"/>
        </a:xfrm>
      </p:grpSpPr>
      <p:sp>
        <p:nvSpPr>
          <p:cNvPr id="119" name="Google Shape;119;p6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0" name="Google Shape;120;p6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1" name="Google Shape;121;p6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2" name="Google Shape;122;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3" name="Google Shape;123;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4" name="Google Shape;124;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25"/>
        <p:cNvGrpSpPr/>
        <p:nvPr/>
      </p:nvGrpSpPr>
      <p:grpSpPr>
        <a:xfrm>
          <a:off x="0" y="0"/>
          <a:ext cx="0" cy="0"/>
          <a:chOff x="0" y="0"/>
          <a:chExt cx="0" cy="0"/>
        </a:xfrm>
      </p:grpSpPr>
      <p:sp>
        <p:nvSpPr>
          <p:cNvPr id="126" name="Google Shape;126;p6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7" name="Google Shape;127;p6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8" name="Google Shape;128;p6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9" name="Google Shape;129;p6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0" name="Google Shape;130;p6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1" name="Google Shape;131;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2" name="Google Shape;132;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3" name="Google Shape;133;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34"/>
        <p:cNvGrpSpPr/>
        <p:nvPr/>
      </p:nvGrpSpPr>
      <p:grpSpPr>
        <a:xfrm>
          <a:off x="0" y="0"/>
          <a:ext cx="0" cy="0"/>
          <a:chOff x="0" y="0"/>
          <a:chExt cx="0" cy="0"/>
        </a:xfrm>
      </p:grpSpPr>
      <p:sp>
        <p:nvSpPr>
          <p:cNvPr id="135" name="Google Shape;135;p6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6" name="Google Shape;136;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 name="Google Shape;138;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9"/>
        <p:cNvGrpSpPr/>
        <p:nvPr/>
      </p:nvGrpSpPr>
      <p:grpSpPr>
        <a:xfrm>
          <a:off x="0" y="0"/>
          <a:ext cx="0" cy="0"/>
          <a:chOff x="0" y="0"/>
          <a:chExt cx="0" cy="0"/>
        </a:xfrm>
      </p:grpSpPr>
      <p:sp>
        <p:nvSpPr>
          <p:cNvPr id="140" name="Google Shape;140;p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1" name="Google Shape;141;p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2" name="Google Shape;142;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43"/>
        <p:cNvGrpSpPr/>
        <p:nvPr/>
      </p:nvGrpSpPr>
      <p:grpSpPr>
        <a:xfrm>
          <a:off x="0" y="0"/>
          <a:ext cx="0" cy="0"/>
          <a:chOff x="0" y="0"/>
          <a:chExt cx="0" cy="0"/>
        </a:xfrm>
      </p:grpSpPr>
      <p:sp>
        <p:nvSpPr>
          <p:cNvPr id="144" name="Google Shape;144;p6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5" name="Google Shape;145;p6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46" name="Google Shape;146;p6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7" name="Google Shape;147;p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8" name="Google Shape;148;p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9" name="Google Shape;149;p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50"/>
        <p:cNvGrpSpPr/>
        <p:nvPr/>
      </p:nvGrpSpPr>
      <p:grpSpPr>
        <a:xfrm>
          <a:off x="0" y="0"/>
          <a:ext cx="0" cy="0"/>
          <a:chOff x="0" y="0"/>
          <a:chExt cx="0" cy="0"/>
        </a:xfrm>
      </p:grpSpPr>
      <p:sp>
        <p:nvSpPr>
          <p:cNvPr id="151" name="Google Shape;151;p6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2" name="Google Shape;152;p66"/>
          <p:cNvSpPr>
            <a:spLocks noGrp="1"/>
          </p:cNvSpPr>
          <p:nvPr>
            <p:ph type="pic" idx="2"/>
          </p:nvPr>
        </p:nvSpPr>
        <p:spPr>
          <a:xfrm>
            <a:off x="5183188" y="987425"/>
            <a:ext cx="6172200" cy="4873625"/>
          </a:xfrm>
          <a:prstGeom prst="rect">
            <a:avLst/>
          </a:prstGeom>
          <a:noFill/>
          <a:ln>
            <a:noFill/>
          </a:ln>
        </p:spPr>
      </p:sp>
      <p:sp>
        <p:nvSpPr>
          <p:cNvPr id="153" name="Google Shape;153;p6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54" name="Google Shape;154;p6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5" name="Google Shape;155;p6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6" name="Google Shape;156;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57"/>
        <p:cNvGrpSpPr/>
        <p:nvPr/>
      </p:nvGrpSpPr>
      <p:grpSpPr>
        <a:xfrm>
          <a:off x="0" y="0"/>
          <a:ext cx="0" cy="0"/>
          <a:chOff x="0" y="0"/>
          <a:chExt cx="0" cy="0"/>
        </a:xfrm>
      </p:grpSpPr>
      <p:sp>
        <p:nvSpPr>
          <p:cNvPr id="158" name="Google Shape;158;p6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9" name="Google Shape;159;p6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0" name="Google Shape;160;p6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1" name="Google Shape;161;p6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2" name="Google Shape;162;p6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63"/>
        <p:cNvGrpSpPr/>
        <p:nvPr/>
      </p:nvGrpSpPr>
      <p:grpSpPr>
        <a:xfrm>
          <a:off x="0" y="0"/>
          <a:ext cx="0" cy="0"/>
          <a:chOff x="0" y="0"/>
          <a:chExt cx="0" cy="0"/>
        </a:xfrm>
      </p:grpSpPr>
      <p:sp>
        <p:nvSpPr>
          <p:cNvPr id="164" name="Google Shape;164;p6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5" name="Google Shape;165;p6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6" name="Google Shape;166;p6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7" name="Google Shape;167;p6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8" name="Google Shape;168;p6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51"/>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5604455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60"/>
        <p:cNvGrpSpPr/>
        <p:nvPr/>
      </p:nvGrpSpPr>
      <p:grpSpPr>
        <a:xfrm>
          <a:off x="0" y="0"/>
          <a:ext cx="0" cy="0"/>
          <a:chOff x="0" y="0"/>
          <a:chExt cx="0" cy="0"/>
        </a:xfrm>
      </p:grpSpPr>
      <p:sp>
        <p:nvSpPr>
          <p:cNvPr id="261" name="Google Shape;261;p5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1932611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61"/>
                                        </p:tgtEl>
                                        <p:attrNameLst>
                                          <p:attrName>style.visibility</p:attrName>
                                        </p:attrNameLst>
                                      </p:cBhvr>
                                      <p:to>
                                        <p:strVal val="visible"/>
                                      </p:to>
                                    </p:set>
                                    <p:anim calcmode="lin" valueType="num">
                                      <p:cBhvr additive="base">
                                        <p:cTn id="7" dur="500"/>
                                        <p:tgtEl>
                                          <p:spTgt spid="26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2"/>
        <p:cNvGrpSpPr/>
        <p:nvPr/>
      </p:nvGrpSpPr>
      <p:grpSpPr>
        <a:xfrm>
          <a:off x="0" y="0"/>
          <a:ext cx="0" cy="0"/>
          <a:chOff x="0" y="0"/>
          <a:chExt cx="0" cy="0"/>
        </a:xfrm>
      </p:grpSpPr>
      <p:sp>
        <p:nvSpPr>
          <p:cNvPr id="93" name="Google Shape;93;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4" name="Google Shape;94;p5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5" name="Google Shape;95;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6" name="Google Shape;96;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7" name="Google Shape;97;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710" r:id="rId13"/>
    <p:sldLayoutId id="2147483711"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content.altexsoft.com/media/2017/06/business-model-canvas-template.png"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9.xml"/><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grpSp>
        <p:nvGrpSpPr>
          <p:cNvPr id="342" name="Google Shape;342;p1"/>
          <p:cNvGrpSpPr/>
          <p:nvPr/>
        </p:nvGrpSpPr>
        <p:grpSpPr>
          <a:xfrm>
            <a:off x="321733" y="0"/>
            <a:ext cx="2024825" cy="1879600"/>
            <a:chOff x="321733" y="0"/>
            <a:chExt cx="2024825" cy="1879600"/>
          </a:xfrm>
        </p:grpSpPr>
        <p:sp>
          <p:nvSpPr>
            <p:cNvPr id="343" name="Google Shape;343;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44" name="Google Shape;344;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345" name="Google Shape;345;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46" name="Google Shape;346;p1"/>
          <p:cNvSpPr txBox="1"/>
          <p:nvPr/>
        </p:nvSpPr>
        <p:spPr>
          <a:xfrm>
            <a:off x="7213235" y="4393038"/>
            <a:ext cx="4886463"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Stardos Stencil"/>
              <a:buNone/>
            </a:pPr>
            <a:r>
              <a:rPr lang="en-US" sz="2000" b="0" i="0" u="none" strike="noStrike" cap="none" dirty="0">
                <a:solidFill>
                  <a:srgbClr val="2D3956"/>
                </a:solidFill>
                <a:latin typeface="Alexandria Light" pitchFamily="2" charset="-78"/>
                <a:ea typeface="Stardos Stencil"/>
                <a:cs typeface="Alexandria Light" pitchFamily="2" charset="-78"/>
                <a:sym typeface="Stardos Stencil"/>
              </a:rPr>
              <a:t>Prepared by Dr. HEBA ZIAD</a:t>
            </a:r>
            <a:endParaRPr sz="2000" b="0" i="0" u="none" strike="noStrike" cap="none" dirty="0">
              <a:solidFill>
                <a:srgbClr val="2D3956"/>
              </a:solidFill>
              <a:latin typeface="Alexandria Light" pitchFamily="2" charset="-78"/>
              <a:ea typeface="Stardos Stencil"/>
              <a:cs typeface="Alexandria Light" pitchFamily="2" charset="-78"/>
              <a:sym typeface="Stardos Stencil"/>
            </a:endParaRPr>
          </a:p>
        </p:txBody>
      </p:sp>
      <p:sp>
        <p:nvSpPr>
          <p:cNvPr id="347" name="Google Shape;347;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48" name="Google Shape;348;p1"/>
          <p:cNvSpPr txBox="1"/>
          <p:nvPr/>
        </p:nvSpPr>
        <p:spPr>
          <a:xfrm>
            <a:off x="6542755" y="2474675"/>
            <a:ext cx="5250694" cy="4000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8E5A6D"/>
              </a:buClr>
              <a:buSzPts val="4000"/>
              <a:buFont typeface="Tajawal Medium"/>
              <a:buNone/>
            </a:pPr>
            <a:r>
              <a:rPr lang="en-US" sz="2000" b="1" i="0" u="none" strike="noStrike" cap="none" dirty="0">
                <a:solidFill>
                  <a:srgbClr val="00B0F0"/>
                </a:solidFill>
                <a:latin typeface="Alexandria Light" pitchFamily="2" charset="-78"/>
                <a:ea typeface="Tajawal Medium"/>
                <a:cs typeface="Alexandria Light" pitchFamily="2" charset="-78"/>
                <a:sym typeface="Tajawal Medium"/>
              </a:rPr>
              <a:t>DIGITAL MARKETING</a:t>
            </a:r>
            <a:r>
              <a:rPr lang="en-US" sz="2000" dirty="0">
                <a:solidFill>
                  <a:srgbClr val="00B0F0"/>
                </a:solidFill>
                <a:latin typeface="Alexandria Light" pitchFamily="2" charset="-78"/>
                <a:ea typeface="Tajawal Medium"/>
                <a:cs typeface="Alexandria Light" pitchFamily="2" charset="-78"/>
              </a:rPr>
              <a:t> </a:t>
            </a:r>
            <a:r>
              <a:rPr lang="en-US" sz="2000" b="1" i="0" u="none" strike="noStrike" cap="none" dirty="0">
                <a:solidFill>
                  <a:srgbClr val="00B0F0"/>
                </a:solidFill>
                <a:latin typeface="Alexandria Light" pitchFamily="2" charset="-78"/>
                <a:ea typeface="Tajawal Medium"/>
                <a:cs typeface="Alexandria Light" pitchFamily="2" charset="-78"/>
                <a:sym typeface="Tajawal Medium"/>
              </a:rPr>
              <a:t>APPLICATIONS</a:t>
            </a:r>
            <a:endParaRPr sz="2000" b="1" i="0" u="none" strike="noStrike" cap="none" dirty="0">
              <a:solidFill>
                <a:srgbClr val="00B0F0"/>
              </a:solidFill>
              <a:latin typeface="Alexandria Light" pitchFamily="2" charset="-78"/>
              <a:ea typeface="Tajawal Medium"/>
              <a:cs typeface="Alexandria Light" pitchFamily="2" charset="-78"/>
              <a:sym typeface="Tajawal Medium"/>
            </a:endParaRPr>
          </a:p>
        </p:txBody>
      </p:sp>
      <p:sp>
        <p:nvSpPr>
          <p:cNvPr id="349" name="Google Shape;349;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800"/>
              <a:buFont typeface="Tajawal Medium"/>
              <a:buNone/>
            </a:pPr>
            <a:r>
              <a:rPr lang="en-US" sz="2400" b="1" i="0" u="none" strike="noStrike" cap="none" dirty="0">
                <a:solidFill>
                  <a:srgbClr val="2D3956"/>
                </a:solidFill>
                <a:latin typeface="Alexandria Light" pitchFamily="2" charset="-78"/>
                <a:ea typeface="Tajawal Medium"/>
                <a:cs typeface="Alexandria Light" pitchFamily="2" charset="-78"/>
                <a:sym typeface="Tajawal Medium"/>
              </a:rPr>
              <a:t>lecture 3</a:t>
            </a:r>
            <a:endParaRPr sz="2400" b="1" i="0" u="none" strike="noStrike" cap="none" dirty="0">
              <a:solidFill>
                <a:srgbClr val="2D3956"/>
              </a:solidFill>
              <a:latin typeface="Alexandria Light" pitchFamily="2" charset="-78"/>
              <a:ea typeface="Tajawal Medium"/>
              <a:cs typeface="Alexandria Light" pitchFamily="2" charset="-78"/>
              <a:sym typeface="Tajawal Medium"/>
            </a:endParaRPr>
          </a:p>
        </p:txBody>
      </p:sp>
      <p:sp>
        <p:nvSpPr>
          <p:cNvPr id="351" name="Google Shape;351;p1"/>
          <p:cNvSpPr/>
          <p:nvPr/>
        </p:nvSpPr>
        <p:spPr>
          <a:xfrm rot="4043456">
            <a:off x="-1195569" y="4256637"/>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52" name="Google Shape;352;p1"/>
          <p:cNvSpPr/>
          <p:nvPr/>
        </p:nvSpPr>
        <p:spPr>
          <a:xfrm>
            <a:off x="-39134" y="1752222"/>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53" name="Google Shape;353;p1"/>
          <p:cNvSpPr txBox="1"/>
          <p:nvPr/>
        </p:nvSpPr>
        <p:spPr>
          <a:xfrm>
            <a:off x="7081460" y="5327472"/>
            <a:ext cx="3262432"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1800" b="0" i="0" u="none" strike="noStrike" cap="none" dirty="0">
                <a:solidFill>
                  <a:srgbClr val="2D3956"/>
                </a:solidFill>
                <a:latin typeface="Alexandria Light" pitchFamily="2" charset="-78"/>
                <a:ea typeface="Tajawal Medium"/>
                <a:cs typeface="Alexandria Light" pitchFamily="2" charset="-78"/>
                <a:sym typeface="Tajawal Medium"/>
              </a:rPr>
              <a:t>COURSE CODE - MKT720</a:t>
            </a:r>
            <a:endParaRPr sz="1800" b="0" i="0" u="none" strike="noStrike" cap="none" dirty="0">
              <a:solidFill>
                <a:srgbClr val="2D3956"/>
              </a:solidFill>
              <a:latin typeface="Alexandria Light" pitchFamily="2" charset="-78"/>
              <a:ea typeface="Tajawal Medium"/>
              <a:cs typeface="Alexandria Light" pitchFamily="2" charset="-78"/>
              <a:sym typeface="Tajawal Medium"/>
            </a:endParaRPr>
          </a:p>
        </p:txBody>
      </p:sp>
      <p:pic>
        <p:nvPicPr>
          <p:cNvPr id="15" name="Picture 14">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310441" y="117479"/>
            <a:ext cx="1932599" cy="86570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grpSp>
        <p:nvGrpSpPr>
          <p:cNvPr id="360" name="Google Shape;360;p2"/>
          <p:cNvGrpSpPr/>
          <p:nvPr/>
        </p:nvGrpSpPr>
        <p:grpSpPr>
          <a:xfrm>
            <a:off x="321733" y="0"/>
            <a:ext cx="2024825" cy="1879600"/>
            <a:chOff x="321733" y="0"/>
            <a:chExt cx="2024825" cy="1879600"/>
          </a:xfrm>
        </p:grpSpPr>
        <p:sp>
          <p:nvSpPr>
            <p:cNvPr id="361" name="Google Shape;361;p2"/>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2" name="Google Shape;362;p2"/>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363" name="Google Shape;363;p2"/>
          <p:cNvSpPr/>
          <p:nvPr/>
        </p:nvSpPr>
        <p:spPr>
          <a:xfrm rot="10800000" flipH="1">
            <a:off x="4362685" y="0"/>
            <a:ext cx="2076216" cy="201930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4" name="Google Shape;364;p2"/>
          <p:cNvSpPr txBox="1"/>
          <p:nvPr/>
        </p:nvSpPr>
        <p:spPr>
          <a:xfrm>
            <a:off x="6594457" y="1924040"/>
            <a:ext cx="4886463" cy="2462172"/>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1F3864"/>
              </a:buClr>
              <a:buSzPts val="2000"/>
              <a:buFont typeface="Noto Sans Symbols"/>
              <a:buChar char="⮚"/>
            </a:pPr>
            <a:r>
              <a:rPr lang="en-US" b="1" i="0" u="none" strike="noStrike" cap="none" dirty="0">
                <a:solidFill>
                  <a:srgbClr val="1F3864"/>
                </a:solidFill>
                <a:latin typeface="Alexandria Light" pitchFamily="2" charset="-78"/>
                <a:ea typeface="Times New Roman"/>
                <a:cs typeface="Alexandria Light" pitchFamily="2" charset="-78"/>
                <a:sym typeface="Times New Roman"/>
              </a:rPr>
              <a:t>Chapter at a glance</a:t>
            </a:r>
            <a:endParaRPr dirty="0">
              <a:latin typeface="Alexandria Light" pitchFamily="2" charset="-78"/>
              <a:cs typeface="Alexandria Light" pitchFamily="2" charset="-78"/>
            </a:endParaRPr>
          </a:p>
          <a:p>
            <a:pPr marL="0" marR="0" lvl="0" indent="0" algn="l" rtl="0">
              <a:lnSpc>
                <a:spcPct val="100000"/>
              </a:lnSpc>
              <a:spcBef>
                <a:spcPts val="0"/>
              </a:spcBef>
              <a:spcAft>
                <a:spcPts val="0"/>
              </a:spcAft>
              <a:buClr>
                <a:srgbClr val="1F3864"/>
              </a:buClr>
              <a:buSzPts val="2000"/>
              <a:buFont typeface="Times New Roman"/>
              <a:buNone/>
            </a:pPr>
            <a:r>
              <a:rPr lang="en-US" b="1" i="0" u="none" strike="noStrike" cap="none" dirty="0">
                <a:solidFill>
                  <a:srgbClr val="1F3864"/>
                </a:solidFill>
                <a:latin typeface="Alexandria Light" pitchFamily="2" charset="-78"/>
                <a:ea typeface="Times New Roman"/>
                <a:cs typeface="Alexandria Light" pitchFamily="2" charset="-78"/>
                <a:sym typeface="Times New Roman"/>
              </a:rPr>
              <a:t>Main topics</a:t>
            </a:r>
            <a:endParaRPr dirty="0">
              <a:latin typeface="Alexandria Light" pitchFamily="2" charset="-78"/>
              <a:cs typeface="Alexandria Light" pitchFamily="2" charset="-78"/>
            </a:endParaRPr>
          </a:p>
          <a:p>
            <a:pPr marL="342900" marR="0" lvl="0" indent="-342900" algn="l" rtl="0">
              <a:lnSpc>
                <a:spcPct val="100000"/>
              </a:lnSpc>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Understanding  the impact of digital disruptors</a:t>
            </a:r>
            <a:endParaRPr b="0" i="0" u="none" strike="noStrike" cap="none" dirty="0">
              <a:solidFill>
                <a:srgbClr val="2D3956"/>
              </a:solidFill>
              <a:latin typeface="Alexandria Light" pitchFamily="2" charset="-78"/>
              <a:ea typeface="Times New Roman"/>
              <a:cs typeface="Alexandria Light" pitchFamily="2" charset="-78"/>
              <a:sym typeface="Times New Roman"/>
            </a:endParaRPr>
          </a:p>
          <a:p>
            <a:pPr marL="342900" marR="0" lvl="0" indent="-342900" algn="l" rtl="0">
              <a:lnSpc>
                <a:spcPct val="100000"/>
              </a:lnSpc>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Digital marketing strategy as a channel marketing strategy</a:t>
            </a:r>
            <a:endParaRPr dirty="0">
              <a:latin typeface="Alexandria Light" pitchFamily="2" charset="-78"/>
              <a:cs typeface="Alexandria Light" pitchFamily="2" charset="-78"/>
            </a:endParaRPr>
          </a:p>
          <a:p>
            <a:pPr marL="342900" marR="0" lvl="0" indent="-342900" algn="l" rtl="0">
              <a:lnSpc>
                <a:spcPct val="100000"/>
              </a:lnSpc>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The scope of digital marketing strategy </a:t>
            </a:r>
            <a:endParaRPr dirty="0">
              <a:latin typeface="Alexandria Light" pitchFamily="2" charset="-78"/>
              <a:cs typeface="Alexandria Light" pitchFamily="2" charset="-78"/>
            </a:endParaRPr>
          </a:p>
          <a:p>
            <a:pPr marL="342900" marR="0" lvl="0" indent="-342900" algn="l" rtl="0">
              <a:lnSpc>
                <a:spcPct val="100000"/>
              </a:lnSpc>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 importance of integrated digital marketing strategy and digital transformation plan</a:t>
            </a:r>
            <a:endParaRPr dirty="0">
              <a:latin typeface="Alexandria Light" pitchFamily="2" charset="-78"/>
              <a:cs typeface="Alexandria Light" pitchFamily="2" charset="-78"/>
            </a:endParaRPr>
          </a:p>
          <a:p>
            <a:pPr marL="342900" marR="0" lvl="0" indent="-342900" algn="l" rtl="0">
              <a:lnSpc>
                <a:spcPct val="100000"/>
              </a:lnSpc>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How to structure a digital marketing strategy</a:t>
            </a:r>
            <a:endParaRPr dirty="0">
              <a:latin typeface="Alexandria Light" pitchFamily="2" charset="-78"/>
              <a:cs typeface="Alexandria Light" pitchFamily="2" charset="-78"/>
            </a:endParaRPr>
          </a:p>
          <a:p>
            <a:pPr marL="342900" marR="0" lvl="0" indent="-342900" algn="l" rtl="0">
              <a:lnSpc>
                <a:spcPct val="100000"/>
              </a:lnSpc>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Situation analysis </a:t>
            </a:r>
            <a:endParaRPr dirty="0">
              <a:latin typeface="Alexandria Light" pitchFamily="2" charset="-78"/>
              <a:cs typeface="Alexandria Light" pitchFamily="2" charset="-78"/>
            </a:endParaRPr>
          </a:p>
          <a:p>
            <a:pPr marL="342900" marR="0" lvl="0" indent="-342900" algn="l" rtl="0">
              <a:lnSpc>
                <a:spcPct val="100000"/>
              </a:lnSpc>
              <a:spcBef>
                <a:spcPts val="0"/>
              </a:spcBef>
              <a:spcAft>
                <a:spcPts val="0"/>
              </a:spcAft>
              <a:buClr>
                <a:srgbClr val="2D3956"/>
              </a:buClr>
              <a:buSzPts val="1800"/>
              <a:buFont typeface="Noto Sans Symbols"/>
              <a:buChar char="▪"/>
            </a:pPr>
            <a:r>
              <a:rPr lang="en-US" b="0" i="0" u="none" strike="noStrike" cap="none" dirty="0">
                <a:solidFill>
                  <a:srgbClr val="2D3956"/>
                </a:solidFill>
                <a:latin typeface="Alexandria Light" pitchFamily="2" charset="-78"/>
                <a:ea typeface="Times New Roman"/>
                <a:cs typeface="Alexandria Light" pitchFamily="2" charset="-78"/>
                <a:sym typeface="Times New Roman"/>
              </a:rPr>
              <a:t>Setting goals and objectives for digital marketing</a:t>
            </a:r>
            <a:endParaRPr dirty="0">
              <a:latin typeface="Alexandria Light" pitchFamily="2" charset="-78"/>
              <a:cs typeface="Alexandria Light" pitchFamily="2" charset="-78"/>
            </a:endParaRPr>
          </a:p>
        </p:txBody>
      </p:sp>
      <p:sp>
        <p:nvSpPr>
          <p:cNvPr id="365" name="Google Shape;365;p2"/>
          <p:cNvSpPr/>
          <p:nvPr/>
        </p:nvSpPr>
        <p:spPr>
          <a:xfrm>
            <a:off x="-57150" y="-19050"/>
            <a:ext cx="6818951"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8" name="Google Shape;368;p2"/>
          <p:cNvSpPr/>
          <p:nvPr/>
        </p:nvSpPr>
        <p:spPr>
          <a:xfrm rot="4043456">
            <a:off x="-1148190" y="4249383"/>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9" name="Google Shape;369;p2"/>
          <p:cNvSpPr/>
          <p:nvPr/>
        </p:nvSpPr>
        <p:spPr>
          <a:xfrm>
            <a:off x="-50377" y="1714500"/>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70" name="Google Shape;370;p2"/>
          <p:cNvSpPr txBox="1"/>
          <p:nvPr/>
        </p:nvSpPr>
        <p:spPr>
          <a:xfrm>
            <a:off x="2985553" y="6307667"/>
            <a:ext cx="3262432"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COURSE CODE - MKT720</a:t>
            </a:r>
            <a:endParaRPr sz="2000" b="0" i="0" u="none" strike="noStrike" cap="none">
              <a:solidFill>
                <a:srgbClr val="2D3956"/>
              </a:solidFill>
              <a:latin typeface="Tajawal Medium"/>
              <a:ea typeface="Tajawal Medium"/>
              <a:cs typeface="Tajawal Medium"/>
              <a:sym typeface="Tajawal Medium"/>
            </a:endParaRPr>
          </a:p>
        </p:txBody>
      </p:sp>
      <p:sp>
        <p:nvSpPr>
          <p:cNvPr id="372" name="Google Shape;372;p2"/>
          <p:cNvSpPr/>
          <p:nvPr/>
        </p:nvSpPr>
        <p:spPr>
          <a:xfrm>
            <a:off x="6594457" y="1329266"/>
            <a:ext cx="4674905"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u="none" strike="noStrike" cap="none" dirty="0">
                <a:solidFill>
                  <a:srgbClr val="00B0F0"/>
                </a:solidFill>
                <a:latin typeface="Alexandria Light" pitchFamily="2" charset="-78"/>
                <a:ea typeface="Times New Roman"/>
                <a:cs typeface="Alexandria Light" pitchFamily="2" charset="-78"/>
                <a:sym typeface="Times New Roman"/>
              </a:rPr>
              <a:t>Digital marketing strategy development</a:t>
            </a:r>
            <a:endParaRPr sz="1800" b="1" dirty="0">
              <a:solidFill>
                <a:srgbClr val="00B0F0"/>
              </a:solidFill>
              <a:latin typeface="Alexandria Light" pitchFamily="2" charset="-78"/>
              <a:ea typeface="Calibri"/>
              <a:cs typeface="Alexandria Light" pitchFamily="2" charset="-78"/>
              <a:sym typeface="Calibri"/>
            </a:endParaRPr>
          </a:p>
        </p:txBody>
      </p:sp>
      <p:pic>
        <p:nvPicPr>
          <p:cNvPr id="15" name="Picture 14">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215336" y="117479"/>
            <a:ext cx="1932599" cy="86570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grpSp>
        <p:nvGrpSpPr>
          <p:cNvPr id="7" name="Group 6">
            <a:extLst>
              <a:ext uri="{FF2B5EF4-FFF2-40B4-BE49-F238E27FC236}">
                <a16:creationId xmlns:a16="http://schemas.microsoft.com/office/drawing/2014/main" id="{30E03B0E-E0CA-45EC-8AEC-AD6DFE1D4921}"/>
              </a:ext>
            </a:extLst>
          </p:cNvPr>
          <p:cNvGrpSpPr/>
          <p:nvPr/>
        </p:nvGrpSpPr>
        <p:grpSpPr>
          <a:xfrm>
            <a:off x="245860" y="671472"/>
            <a:ext cx="11700280" cy="5689294"/>
            <a:chOff x="1030522" y="671472"/>
            <a:chExt cx="10076343" cy="5689294"/>
          </a:xfrm>
        </p:grpSpPr>
        <p:sp>
          <p:nvSpPr>
            <p:cNvPr id="8" name="Rectangle: Rounded Corners 7">
              <a:extLst>
                <a:ext uri="{FF2B5EF4-FFF2-40B4-BE49-F238E27FC236}">
                  <a16:creationId xmlns:a16="http://schemas.microsoft.com/office/drawing/2014/main" id="{3D52393B-E1D8-4D58-97EF-050C5808D86C}"/>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1F00C464-1E54-42E9-B875-0D10A7A3F797}"/>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377" name="Google Shape;377;p3"/>
          <p:cNvPicPr preferRelativeResize="0"/>
          <p:nvPr/>
        </p:nvPicPr>
        <p:blipFill rotWithShape="1">
          <a:blip r:embed="rId3">
            <a:alphaModFix/>
          </a:blip>
          <a:srcRect/>
          <a:stretch/>
        </p:blipFill>
        <p:spPr>
          <a:xfrm>
            <a:off x="7809470" y="1979801"/>
            <a:ext cx="2953605" cy="3420823"/>
          </a:xfrm>
          <a:prstGeom prst="rect">
            <a:avLst/>
          </a:prstGeom>
          <a:noFill/>
          <a:ln>
            <a:noFill/>
          </a:ln>
        </p:spPr>
      </p:pic>
      <p:sp>
        <p:nvSpPr>
          <p:cNvPr id="383" name="Google Shape;383;p3"/>
          <p:cNvSpPr/>
          <p:nvPr/>
        </p:nvSpPr>
        <p:spPr>
          <a:xfrm>
            <a:off x="346527" y="1655291"/>
            <a:ext cx="7563610" cy="46453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What is digital disruption?</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Essentially, it's a paradigm shift associated with technology and has an all-encompassing impact across an organization. The impact of this change and adoption is typically felt in technology, data, process, and people.</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Digital disruption </a:t>
            </a:r>
            <a:r>
              <a:rPr lang="en-US" dirty="0">
                <a:solidFill>
                  <a:srgbClr val="2F5496"/>
                </a:solidFill>
                <a:latin typeface="Alexandria Light" pitchFamily="2" charset="-78"/>
                <a:ea typeface="Times New Roman"/>
                <a:cs typeface="Alexandria Light" pitchFamily="2" charset="-78"/>
                <a:sym typeface="Times New Roman"/>
              </a:rPr>
              <a:t>:- innovation in digital media , data and marketing technology that enable a change to a new basis for competition in a market or across markets</a:t>
            </a:r>
            <a:endParaRPr dirty="0">
              <a:solidFill>
                <a:srgbClr val="2F5496"/>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 </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Why should I care?</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Human nature is instinctively fearful of change, yet the inevitability of change is forever present. The rapid advancements of digital technologies during the first two decades of the 21st century combined with globalization have reshaped several industries &amp; economies, enabled new business models, and transformed the way people use products &amp; services and their expectations of them.</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How can I embrace this opportunity?</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For organizations to be resilient from disruptions, they are required to understand, adopt, rationalize and be excited about the change which enables them to embrace the opportunities.</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a:t>
            </a:r>
            <a:endParaRPr b="1" dirty="0">
              <a:solidFill>
                <a:srgbClr val="2F5496"/>
              </a:solidFill>
              <a:latin typeface="Alexandria Light" pitchFamily="2" charset="-78"/>
              <a:ea typeface="Times New Roman"/>
              <a:cs typeface="Alexandria Light" pitchFamily="2" charset="-78"/>
              <a:sym typeface="Times New Roman"/>
            </a:endParaRPr>
          </a:p>
        </p:txBody>
      </p:sp>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1006356" y="31291"/>
            <a:ext cx="1246134" cy="558205"/>
          </a:xfrm>
          <a:prstGeom prst="rect">
            <a:avLst/>
          </a:prstGeom>
        </p:spPr>
      </p:pic>
    </p:spTree>
  </p:cSld>
  <p:clrMapOvr>
    <a:masterClrMapping/>
  </p:clrMapOvr>
  <p:transition spd="slow" advTm="7132">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grpSp>
        <p:nvGrpSpPr>
          <p:cNvPr id="7" name="Group 6">
            <a:extLst>
              <a:ext uri="{FF2B5EF4-FFF2-40B4-BE49-F238E27FC236}">
                <a16:creationId xmlns:a16="http://schemas.microsoft.com/office/drawing/2014/main" id="{C97E13BA-DDDE-4C88-9C94-5FE88BB23021}"/>
              </a:ext>
            </a:extLst>
          </p:cNvPr>
          <p:cNvGrpSpPr/>
          <p:nvPr/>
        </p:nvGrpSpPr>
        <p:grpSpPr>
          <a:xfrm>
            <a:off x="1030522" y="671472"/>
            <a:ext cx="10076343" cy="5689294"/>
            <a:chOff x="1030522" y="671472"/>
            <a:chExt cx="10076343" cy="5689294"/>
          </a:xfrm>
        </p:grpSpPr>
        <p:sp>
          <p:nvSpPr>
            <p:cNvPr id="8" name="Rectangle: Rounded Corners 7">
              <a:extLst>
                <a:ext uri="{FF2B5EF4-FFF2-40B4-BE49-F238E27FC236}">
                  <a16:creationId xmlns:a16="http://schemas.microsoft.com/office/drawing/2014/main" id="{48E4B572-47FF-4179-953C-D6C5910090FE}"/>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0B014BB0-52DF-40CA-929E-CDA5BBA6741B}"/>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390" name="Google Shape;390;p4"/>
          <p:cNvPicPr preferRelativeResize="0"/>
          <p:nvPr/>
        </p:nvPicPr>
        <p:blipFill rotWithShape="1">
          <a:blip r:embed="rId3">
            <a:alphaModFix/>
          </a:blip>
          <a:srcRect/>
          <a:stretch/>
        </p:blipFill>
        <p:spPr>
          <a:xfrm>
            <a:off x="8732939" y="2315360"/>
            <a:ext cx="2373926" cy="2281807"/>
          </a:xfrm>
          <a:prstGeom prst="rect">
            <a:avLst/>
          </a:prstGeom>
          <a:noFill/>
          <a:ln>
            <a:noFill/>
          </a:ln>
        </p:spPr>
      </p:pic>
      <p:sp>
        <p:nvSpPr>
          <p:cNvPr id="396" name="Google Shape;396;p4"/>
          <p:cNvSpPr/>
          <p:nvPr/>
        </p:nvSpPr>
        <p:spPr>
          <a:xfrm>
            <a:off x="1258922" y="1695555"/>
            <a:ext cx="7404614" cy="449097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7 business models of digital disruption of brands who have embraced the revolution.</a:t>
            </a:r>
            <a:endParaRPr dirty="0">
              <a:latin typeface="Alexandria Light" pitchFamily="2" charset="-78"/>
              <a:cs typeface="Alexandria Light" pitchFamily="2" charset="-78"/>
            </a:endParaRPr>
          </a:p>
          <a:p>
            <a:pPr marL="0" marR="0" lvl="0" indent="0" algn="ctr" rtl="0">
              <a:spcBef>
                <a:spcPts val="0"/>
              </a:spcBef>
              <a:spcAft>
                <a:spcPts val="0"/>
              </a:spcAft>
              <a:buNone/>
            </a:pPr>
            <a:endParaRPr b="1" dirty="0">
              <a:solidFill>
                <a:srgbClr val="2F5496"/>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1.THE EXPERIENCE MODEL</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This is all about giving your consumers a unique experience that they are willing to pay good money for. Think about Tesla. Elon Musk has created a unique product with Tesla and because of how innovative, and how experience-driven it is, the company and its CEO are both benefiting from the success of not only the experience they offer, but how digitally-disruptive Tesla is.</a:t>
            </a:r>
            <a:endParaRPr dirty="0">
              <a:latin typeface="Alexandria Light" pitchFamily="2" charset="-78"/>
              <a:cs typeface="Alexandria Light" pitchFamily="2" charset="-78"/>
            </a:endParaRPr>
          </a:p>
          <a:p>
            <a:pPr marL="0" marR="0" lvl="0" indent="0" algn="ctr" rtl="0">
              <a:spcBef>
                <a:spcPts val="0"/>
              </a:spcBef>
              <a:spcAft>
                <a:spcPts val="0"/>
              </a:spcAft>
              <a:buNone/>
            </a:pPr>
            <a:endParaRPr b="1" dirty="0">
              <a:solidFill>
                <a:srgbClr val="2F5496"/>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2.THE SUBSCRIPTION MODEL</a:t>
            </a:r>
            <a:endParaRPr dirty="0">
              <a:latin typeface="Alexandria Light" pitchFamily="2" charset="-78"/>
              <a:cs typeface="Alexandria Light" pitchFamily="2" charset="-78"/>
            </a:endParaRPr>
          </a:p>
          <a:p>
            <a:pPr marL="0" marR="0" lvl="0" indent="0" algn="ctr" rtl="0">
              <a:spcBef>
                <a:spcPts val="0"/>
              </a:spcBef>
              <a:spcAft>
                <a:spcPts val="0"/>
              </a:spcAft>
              <a:buNone/>
            </a:pPr>
            <a:endParaRPr b="1" dirty="0">
              <a:solidFill>
                <a:srgbClr val="2F5496"/>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The subscription model works by bringing a customer into the business based on a monthly payment, giving them continued access to a specific product/service. Take Netflix as an example. They have over 100 million users paying a small monthly subscription fee for access to thousands of films and TV shows.</a:t>
            </a:r>
            <a:endParaRPr dirty="0">
              <a:latin typeface="Alexandria Light" pitchFamily="2" charset="-78"/>
              <a:cs typeface="Alexandria Light" pitchFamily="2" charset="-78"/>
            </a:endParaRPr>
          </a:p>
          <a:p>
            <a:pPr marL="0" marR="0" lvl="0" indent="0" algn="ctr" rtl="0">
              <a:spcBef>
                <a:spcPts val="0"/>
              </a:spcBef>
              <a:spcAft>
                <a:spcPts val="0"/>
              </a:spcAft>
              <a:buNone/>
            </a:pPr>
            <a:endParaRPr sz="1400" b="1" dirty="0">
              <a:solidFill>
                <a:srgbClr val="2F5496"/>
              </a:solidFill>
              <a:latin typeface="Times New Roman"/>
              <a:ea typeface="Times New Roman"/>
              <a:cs typeface="Times New Roman"/>
              <a:sym typeface="Times New Roman"/>
            </a:endParaRPr>
          </a:p>
        </p:txBody>
      </p:sp>
      <p:sp>
        <p:nvSpPr>
          <p:cNvPr id="398" name="Google Shape;398;p4"/>
          <p:cNvSpPr txBox="1"/>
          <p:nvPr/>
        </p:nvSpPr>
        <p:spPr>
          <a:xfrm>
            <a:off x="7263965"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1003186" y="89705"/>
            <a:ext cx="1188814" cy="532529"/>
          </a:xfrm>
          <a:prstGeom prst="rect">
            <a:avLst/>
          </a:prstGeom>
        </p:spPr>
      </p:pic>
    </p:spTree>
  </p:cSld>
  <p:clrMapOvr>
    <a:masterClrMapping/>
  </p:clrMapOvr>
  <p:transition spd="slow" advTm="7132">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grpSp>
        <p:nvGrpSpPr>
          <p:cNvPr id="7" name="Group 6">
            <a:extLst>
              <a:ext uri="{FF2B5EF4-FFF2-40B4-BE49-F238E27FC236}">
                <a16:creationId xmlns:a16="http://schemas.microsoft.com/office/drawing/2014/main" id="{C3522B8B-83C2-4AA4-93D3-FDE0CAB8CDFC}"/>
              </a:ext>
            </a:extLst>
          </p:cNvPr>
          <p:cNvGrpSpPr/>
          <p:nvPr/>
        </p:nvGrpSpPr>
        <p:grpSpPr>
          <a:xfrm>
            <a:off x="243650" y="671472"/>
            <a:ext cx="11635161" cy="5689294"/>
            <a:chOff x="1030522" y="671472"/>
            <a:chExt cx="10076343" cy="5689294"/>
          </a:xfrm>
        </p:grpSpPr>
        <p:sp>
          <p:nvSpPr>
            <p:cNvPr id="8" name="Rectangle: Rounded Corners 7">
              <a:extLst>
                <a:ext uri="{FF2B5EF4-FFF2-40B4-BE49-F238E27FC236}">
                  <a16:creationId xmlns:a16="http://schemas.microsoft.com/office/drawing/2014/main" id="{2402079E-E5D7-4EA8-B6DA-3C9810A40CEB}"/>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E5E62A8A-7F69-4588-8189-F074995C355C}"/>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408" name="Google Shape;408;p5"/>
          <p:cNvSpPr/>
          <p:nvPr/>
        </p:nvSpPr>
        <p:spPr>
          <a:xfrm>
            <a:off x="648748" y="1620683"/>
            <a:ext cx="7099820" cy="46453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000" b="1" dirty="0">
                <a:solidFill>
                  <a:srgbClr val="2F5496"/>
                </a:solidFill>
                <a:latin typeface="Alexandria Light" pitchFamily="2" charset="-78"/>
                <a:ea typeface="Times New Roman"/>
                <a:cs typeface="Alexandria Light" pitchFamily="2" charset="-78"/>
                <a:sym typeface="Times New Roman"/>
              </a:rPr>
              <a:t>7 </a:t>
            </a:r>
            <a:r>
              <a:rPr lang="en-US" sz="2000" b="1" dirty="0">
                <a:solidFill>
                  <a:srgbClr val="2F5496"/>
                </a:solidFill>
                <a:latin typeface="Alexandria Light" pitchFamily="2" charset="-78"/>
                <a:ea typeface="Times New Roman"/>
                <a:cs typeface="Alexandria Light" pitchFamily="2" charset="-78"/>
                <a:sym typeface="Times New Roman"/>
              </a:rPr>
              <a:t>business models of digital disruption of brands who have embraced the revolution.</a:t>
            </a:r>
            <a:endParaRPr dirty="0">
              <a:latin typeface="Alexandria Light" pitchFamily="2" charset="-78"/>
              <a:cs typeface="Alexandria Light" pitchFamily="2" charset="-78"/>
            </a:endParaRPr>
          </a:p>
          <a:p>
            <a:pPr marL="0" marR="0" lvl="0" indent="0" algn="ctr" rtl="0">
              <a:spcBef>
                <a:spcPts val="0"/>
              </a:spcBef>
              <a:spcAft>
                <a:spcPts val="0"/>
              </a:spcAft>
              <a:buNone/>
            </a:pPr>
            <a:endParaRPr sz="1400" b="1" dirty="0">
              <a:solidFill>
                <a:srgbClr val="2F5496"/>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sz="1600" b="1" dirty="0">
                <a:solidFill>
                  <a:srgbClr val="2F5496"/>
                </a:solidFill>
                <a:latin typeface="Alexandria Light" pitchFamily="2" charset="-78"/>
                <a:ea typeface="Times New Roman"/>
                <a:cs typeface="Alexandria Light" pitchFamily="2" charset="-78"/>
                <a:sym typeface="Times New Roman"/>
              </a:rPr>
              <a:t>1.THE EXPERIENCE MODEL</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sz="1600" dirty="0">
                <a:solidFill>
                  <a:srgbClr val="2F5496"/>
                </a:solidFill>
                <a:latin typeface="Alexandria Light" pitchFamily="2" charset="-78"/>
                <a:ea typeface="Times New Roman"/>
                <a:cs typeface="Alexandria Light" pitchFamily="2" charset="-78"/>
                <a:sym typeface="Times New Roman"/>
              </a:rPr>
              <a:t>This is all about giving your consumers a unique experience that they are willing to pay good money for. Think about Tesla. Elon Musk has created a unique product with Tesla and because of how innovative, and how experience-driven it is, the company and its CEO are both benefiting from the success of not only the experience they offer, but how digitally-disruptive Tesla is.</a:t>
            </a:r>
            <a:endParaRPr dirty="0">
              <a:latin typeface="Alexandria Light" pitchFamily="2" charset="-78"/>
              <a:cs typeface="Alexandria Light" pitchFamily="2" charset="-78"/>
            </a:endParaRPr>
          </a:p>
          <a:p>
            <a:pPr marL="0" marR="0" lvl="0" indent="0" algn="ctr" rtl="0">
              <a:spcBef>
                <a:spcPts val="0"/>
              </a:spcBef>
              <a:spcAft>
                <a:spcPts val="0"/>
              </a:spcAft>
              <a:buNone/>
            </a:pPr>
            <a:endParaRPr sz="1600" b="1" dirty="0">
              <a:solidFill>
                <a:srgbClr val="2F5496"/>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sz="1600" b="1" dirty="0">
                <a:solidFill>
                  <a:srgbClr val="2F5496"/>
                </a:solidFill>
                <a:latin typeface="Alexandria Light" pitchFamily="2" charset="-78"/>
                <a:ea typeface="Times New Roman"/>
                <a:cs typeface="Alexandria Light" pitchFamily="2" charset="-78"/>
                <a:sym typeface="Times New Roman"/>
              </a:rPr>
              <a:t>2.THE SUBSCRIPTION MODEL</a:t>
            </a:r>
            <a:endParaRPr dirty="0">
              <a:latin typeface="Alexandria Light" pitchFamily="2" charset="-78"/>
              <a:cs typeface="Alexandria Light" pitchFamily="2" charset="-78"/>
            </a:endParaRPr>
          </a:p>
          <a:p>
            <a:pPr marL="0" marR="0" lvl="0" indent="0" algn="ctr" rtl="0">
              <a:spcBef>
                <a:spcPts val="0"/>
              </a:spcBef>
              <a:spcAft>
                <a:spcPts val="0"/>
              </a:spcAft>
              <a:buNone/>
            </a:pPr>
            <a:endParaRPr sz="1600" b="1" dirty="0">
              <a:solidFill>
                <a:srgbClr val="2F5496"/>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sz="1600" dirty="0">
                <a:solidFill>
                  <a:srgbClr val="2F5496"/>
                </a:solidFill>
                <a:latin typeface="Alexandria Light" pitchFamily="2" charset="-78"/>
                <a:ea typeface="Times New Roman"/>
                <a:cs typeface="Alexandria Light" pitchFamily="2" charset="-78"/>
                <a:sym typeface="Times New Roman"/>
              </a:rPr>
              <a:t>The subscription model works by bringing a customer into the business based on a monthly payment, giving them continued access to a specific product/service. Take Netflix as an example. They have over 100 million users paying a small monthly subscription fee for access to thousands of films and TV shows.</a:t>
            </a:r>
            <a:endParaRPr dirty="0">
              <a:latin typeface="Alexandria Light" pitchFamily="2" charset="-78"/>
              <a:cs typeface="Alexandria Light" pitchFamily="2" charset="-78"/>
            </a:endParaRPr>
          </a:p>
          <a:p>
            <a:pPr marL="0" marR="0" lvl="0" indent="0" algn="ctr" rtl="0">
              <a:spcBef>
                <a:spcPts val="0"/>
              </a:spcBef>
              <a:spcAft>
                <a:spcPts val="0"/>
              </a:spcAft>
              <a:buNone/>
            </a:pPr>
            <a:endParaRPr sz="1400" b="1" dirty="0">
              <a:solidFill>
                <a:srgbClr val="2F5496"/>
              </a:solidFill>
              <a:latin typeface="Times New Roman"/>
              <a:ea typeface="Times New Roman"/>
              <a:cs typeface="Times New Roman"/>
              <a:sym typeface="Times New Roman"/>
            </a:endParaRPr>
          </a:p>
        </p:txBody>
      </p:sp>
      <p:sp>
        <p:nvSpPr>
          <p:cNvPr id="410" name="Google Shape;410;p5"/>
          <p:cNvSpPr txBox="1"/>
          <p:nvPr/>
        </p:nvSpPr>
        <p:spPr>
          <a:xfrm>
            <a:off x="7263965"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411" name="Google Shape;411;p5"/>
          <p:cNvPicPr preferRelativeResize="0"/>
          <p:nvPr/>
        </p:nvPicPr>
        <p:blipFill rotWithShape="1">
          <a:blip r:embed="rId3">
            <a:alphaModFix/>
          </a:blip>
          <a:srcRect/>
          <a:stretch/>
        </p:blipFill>
        <p:spPr>
          <a:xfrm>
            <a:off x="8691364" y="2299385"/>
            <a:ext cx="2851888" cy="2742664"/>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843618" y="0"/>
            <a:ext cx="1348382" cy="604007"/>
          </a:xfrm>
          <a:prstGeom prst="rect">
            <a:avLst/>
          </a:prstGeom>
        </p:spPr>
      </p:pic>
    </p:spTree>
  </p:cSld>
  <p:clrMapOvr>
    <a:masterClrMapping/>
  </p:clrMapOvr>
  <p:transition spd="slow" advTm="7132">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grpSp>
        <p:nvGrpSpPr>
          <p:cNvPr id="6" name="Group 5">
            <a:extLst>
              <a:ext uri="{FF2B5EF4-FFF2-40B4-BE49-F238E27FC236}">
                <a16:creationId xmlns:a16="http://schemas.microsoft.com/office/drawing/2014/main" id="{0D83F4DB-43D0-4346-B0D2-1B0A00213A59}"/>
              </a:ext>
            </a:extLst>
          </p:cNvPr>
          <p:cNvGrpSpPr/>
          <p:nvPr/>
        </p:nvGrpSpPr>
        <p:grpSpPr>
          <a:xfrm>
            <a:off x="218114" y="671472"/>
            <a:ext cx="11442583" cy="5689294"/>
            <a:chOff x="1030522" y="671472"/>
            <a:chExt cx="10076343" cy="5689294"/>
          </a:xfrm>
        </p:grpSpPr>
        <p:sp>
          <p:nvSpPr>
            <p:cNvPr id="7" name="Rectangle: Rounded Corners 6">
              <a:extLst>
                <a:ext uri="{FF2B5EF4-FFF2-40B4-BE49-F238E27FC236}">
                  <a16:creationId xmlns:a16="http://schemas.microsoft.com/office/drawing/2014/main" id="{1AA8585D-63A8-4B03-BC9A-E2410E1AEF3D}"/>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9171C7D7-616A-4552-94F3-DDF2AD5F3BD5}"/>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421" name="Google Shape;421;p6"/>
          <p:cNvSpPr/>
          <p:nvPr/>
        </p:nvSpPr>
        <p:spPr>
          <a:xfrm>
            <a:off x="602715" y="1537179"/>
            <a:ext cx="6997711" cy="4649349"/>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400" b="1" dirty="0">
                <a:solidFill>
                  <a:srgbClr val="2F5496"/>
                </a:solidFill>
                <a:latin typeface="Times New Roman"/>
                <a:ea typeface="Times New Roman"/>
                <a:cs typeface="Times New Roman"/>
                <a:sym typeface="Times New Roman"/>
              </a:rPr>
              <a:t>3.THE “FREE” MODEL</a:t>
            </a:r>
            <a:endParaRPr dirty="0"/>
          </a:p>
          <a:p>
            <a:pPr marL="0" marR="0" lvl="0" indent="0" algn="just" rtl="0">
              <a:spcBef>
                <a:spcPts val="0"/>
              </a:spcBef>
              <a:spcAft>
                <a:spcPts val="0"/>
              </a:spcAft>
              <a:buNone/>
            </a:pPr>
            <a:r>
              <a:rPr lang="en-US" sz="1400" dirty="0">
                <a:solidFill>
                  <a:srgbClr val="2F5496"/>
                </a:solidFill>
                <a:latin typeface="Times New Roman"/>
                <a:ea typeface="Times New Roman"/>
                <a:cs typeface="Times New Roman"/>
                <a:sym typeface="Times New Roman"/>
              </a:rPr>
              <a:t>The free model has been adopted by the likes of Facebook, Instagram, Google and Twitter. The ideology behind the free model is that you, as the user become the product because you are not paying for this. This means that your data becomes the most valuable part of the business, as does your attention for advertising purposes.</a:t>
            </a:r>
            <a:endParaRPr dirty="0"/>
          </a:p>
          <a:p>
            <a:pPr marL="0" marR="0" lvl="0" indent="0" algn="l" rtl="0">
              <a:spcBef>
                <a:spcPts val="0"/>
              </a:spcBef>
              <a:spcAft>
                <a:spcPts val="0"/>
              </a:spcAft>
              <a:buNone/>
            </a:pPr>
            <a:endParaRPr sz="1400" b="1" dirty="0">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b="1" dirty="0">
                <a:solidFill>
                  <a:srgbClr val="2F5496"/>
                </a:solidFill>
                <a:latin typeface="Times New Roman"/>
                <a:ea typeface="Times New Roman"/>
                <a:cs typeface="Times New Roman"/>
                <a:sym typeface="Times New Roman"/>
              </a:rPr>
              <a:t>4.ACCESS-OVER-OWNERSHIP MODEL</a:t>
            </a:r>
            <a:endParaRPr dirty="0"/>
          </a:p>
          <a:p>
            <a:pPr marL="0" marR="0" lvl="0" indent="0" algn="just" rtl="0">
              <a:spcBef>
                <a:spcPts val="0"/>
              </a:spcBef>
              <a:spcAft>
                <a:spcPts val="0"/>
              </a:spcAft>
              <a:buNone/>
            </a:pPr>
            <a:r>
              <a:rPr lang="en-US" sz="1400" dirty="0">
                <a:solidFill>
                  <a:srgbClr val="2F5496"/>
                </a:solidFill>
                <a:latin typeface="Times New Roman"/>
                <a:ea typeface="Times New Roman"/>
                <a:cs typeface="Times New Roman"/>
                <a:sym typeface="Times New Roman"/>
              </a:rPr>
              <a:t>This business model is all about a “sharing” philosophy. You pay to use the product/service, but it does not become yours to own; you are only accessing it. This is one of the most disruptive business models as it gives the same experience as purchasing something, but without having the ownership implications.</a:t>
            </a:r>
            <a:endParaRPr dirty="0"/>
          </a:p>
          <a:p>
            <a:pPr marL="0" marR="0" lvl="0" indent="0" algn="l" rtl="0">
              <a:spcBef>
                <a:spcPts val="0"/>
              </a:spcBef>
              <a:spcAft>
                <a:spcPts val="0"/>
              </a:spcAft>
              <a:buNone/>
            </a:pPr>
            <a:endParaRPr sz="1400" b="1" dirty="0">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b="1" dirty="0">
                <a:solidFill>
                  <a:srgbClr val="2F5496"/>
                </a:solidFill>
                <a:latin typeface="Times New Roman"/>
                <a:ea typeface="Times New Roman"/>
                <a:cs typeface="Times New Roman"/>
                <a:sym typeface="Times New Roman"/>
              </a:rPr>
              <a:t>5.ECOSYSTEM MODEL</a:t>
            </a:r>
            <a:endParaRPr dirty="0"/>
          </a:p>
          <a:p>
            <a:pPr marL="0" marR="0" lvl="0" indent="0" algn="just" rtl="0">
              <a:spcBef>
                <a:spcPts val="0"/>
              </a:spcBef>
              <a:spcAft>
                <a:spcPts val="0"/>
              </a:spcAft>
              <a:buNone/>
            </a:pPr>
            <a:r>
              <a:rPr lang="en-US" sz="1400" dirty="0">
                <a:solidFill>
                  <a:srgbClr val="2F5496"/>
                </a:solidFill>
                <a:latin typeface="Times New Roman"/>
                <a:ea typeface="Times New Roman"/>
                <a:cs typeface="Times New Roman"/>
                <a:sym typeface="Times New Roman"/>
              </a:rPr>
              <a:t>Thanks to the likes of Google and Apple, the Ecosystem model is more disruptive than ever before. This business model is a success because of the way it sells an interdependent suite of products/services that when purchased, increase in value based on how many you own.</a:t>
            </a:r>
            <a:endParaRPr dirty="0"/>
          </a:p>
          <a:p>
            <a:pPr marL="0" marR="0" lvl="0" indent="0" algn="l" rtl="0">
              <a:spcBef>
                <a:spcPts val="0"/>
              </a:spcBef>
              <a:spcAft>
                <a:spcPts val="0"/>
              </a:spcAft>
              <a:buNone/>
            </a:pPr>
            <a:endParaRPr sz="1400" b="1" dirty="0">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dirty="0">
                <a:solidFill>
                  <a:srgbClr val="2F5496"/>
                </a:solidFill>
                <a:latin typeface="Times New Roman"/>
                <a:ea typeface="Times New Roman"/>
                <a:cs typeface="Times New Roman"/>
                <a:sym typeface="Times New Roman"/>
              </a:rPr>
              <a:t>This does create consumer dependency but this is what makes Apple users stay with Apple.</a:t>
            </a:r>
            <a:endParaRPr sz="1400" dirty="0">
              <a:solidFill>
                <a:srgbClr val="2F5496"/>
              </a:solidFill>
              <a:latin typeface="Times New Roman"/>
              <a:ea typeface="Times New Roman"/>
              <a:cs typeface="Times New Roman"/>
              <a:sym typeface="Times New Roman"/>
            </a:endParaRPr>
          </a:p>
        </p:txBody>
      </p:sp>
      <p:pic>
        <p:nvPicPr>
          <p:cNvPr id="424" name="Google Shape;424;p6"/>
          <p:cNvPicPr preferRelativeResize="0"/>
          <p:nvPr/>
        </p:nvPicPr>
        <p:blipFill rotWithShape="1">
          <a:blip r:embed="rId3">
            <a:alphaModFix/>
          </a:blip>
          <a:srcRect/>
          <a:stretch/>
        </p:blipFill>
        <p:spPr>
          <a:xfrm>
            <a:off x="8348164" y="1884786"/>
            <a:ext cx="3018918" cy="3609095"/>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905688" y="1"/>
            <a:ext cx="1337994" cy="599354"/>
          </a:xfrm>
          <a:prstGeom prst="rect">
            <a:avLst/>
          </a:prstGeom>
        </p:spPr>
      </p:pic>
    </p:spTree>
  </p:cSld>
  <p:clrMapOvr>
    <a:masterClrMapping/>
  </p:clrMapOvr>
  <p:transition spd="slow" advTm="7132">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grpSp>
        <p:nvGrpSpPr>
          <p:cNvPr id="6" name="Group 5">
            <a:extLst>
              <a:ext uri="{FF2B5EF4-FFF2-40B4-BE49-F238E27FC236}">
                <a16:creationId xmlns:a16="http://schemas.microsoft.com/office/drawing/2014/main" id="{67CCD890-D60F-4240-B6B1-9AEAA77085B5}"/>
              </a:ext>
            </a:extLst>
          </p:cNvPr>
          <p:cNvGrpSpPr/>
          <p:nvPr/>
        </p:nvGrpSpPr>
        <p:grpSpPr>
          <a:xfrm>
            <a:off x="214184" y="671472"/>
            <a:ext cx="10892681" cy="5689294"/>
            <a:chOff x="1030522" y="671472"/>
            <a:chExt cx="10076343" cy="5689294"/>
          </a:xfrm>
        </p:grpSpPr>
        <p:sp>
          <p:nvSpPr>
            <p:cNvPr id="7" name="Rectangle: Rounded Corners 6">
              <a:extLst>
                <a:ext uri="{FF2B5EF4-FFF2-40B4-BE49-F238E27FC236}">
                  <a16:creationId xmlns:a16="http://schemas.microsoft.com/office/drawing/2014/main" id="{DBF42377-A883-4686-B635-EF433844CDAD}"/>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F01915FE-1AE3-431C-B1FF-AC6CFB9AA769}"/>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434" name="Google Shape;434;p7"/>
          <p:cNvSpPr/>
          <p:nvPr/>
        </p:nvSpPr>
        <p:spPr>
          <a:xfrm>
            <a:off x="461088" y="1595767"/>
            <a:ext cx="6862781" cy="4645307"/>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600" b="1" dirty="0">
                <a:solidFill>
                  <a:srgbClr val="2F5496"/>
                </a:solidFill>
                <a:latin typeface="Times New Roman"/>
                <a:ea typeface="Times New Roman"/>
                <a:cs typeface="Times New Roman"/>
                <a:sym typeface="Times New Roman"/>
              </a:rPr>
              <a:t>6.ON-DEMAND MODEL</a:t>
            </a:r>
            <a:endParaRPr dirty="0"/>
          </a:p>
          <a:p>
            <a:pPr marL="0" marR="0" lvl="0" indent="0" algn="l" rtl="0">
              <a:spcBef>
                <a:spcPts val="0"/>
              </a:spcBef>
              <a:spcAft>
                <a:spcPts val="0"/>
              </a:spcAft>
              <a:buNone/>
            </a:pPr>
            <a:endParaRPr sz="1600" b="1" dirty="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2F5496"/>
                </a:solidFill>
                <a:latin typeface="Times New Roman"/>
                <a:ea typeface="Times New Roman"/>
                <a:cs typeface="Times New Roman"/>
                <a:sym typeface="Times New Roman"/>
              </a:rPr>
              <a:t>As important as on-demand content is, having an on-demand business model serves as an even more vital part of embracing a digital transformation. This works by having users pay for a service that they don’t have time to do for themselves, but is fulfilled by people with time, and short on money.</a:t>
            </a:r>
            <a:endParaRPr dirty="0"/>
          </a:p>
          <a:p>
            <a:pPr marL="0" marR="0" lvl="0" indent="0" algn="just" rtl="0">
              <a:spcBef>
                <a:spcPts val="0"/>
              </a:spcBef>
              <a:spcAft>
                <a:spcPts val="0"/>
              </a:spcAft>
              <a:buNone/>
            </a:pPr>
            <a:endParaRPr sz="1600" dirty="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2F5496"/>
                </a:solidFill>
                <a:latin typeface="Times New Roman"/>
                <a:ea typeface="Times New Roman"/>
                <a:cs typeface="Times New Roman"/>
                <a:sym typeface="Times New Roman"/>
              </a:rPr>
              <a:t>For example, Uber and Lyft have made the on-demand model a huge success.</a:t>
            </a:r>
            <a:endParaRPr dirty="0"/>
          </a:p>
          <a:p>
            <a:pPr marL="0" marR="0" lvl="0" indent="0" algn="l" rtl="0">
              <a:spcBef>
                <a:spcPts val="0"/>
              </a:spcBef>
              <a:spcAft>
                <a:spcPts val="0"/>
              </a:spcAft>
              <a:buNone/>
            </a:pPr>
            <a:endParaRPr sz="1600" b="1" dirty="0">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dirty="0">
                <a:solidFill>
                  <a:srgbClr val="2F5496"/>
                </a:solidFill>
                <a:latin typeface="Times New Roman"/>
                <a:ea typeface="Times New Roman"/>
                <a:cs typeface="Times New Roman"/>
                <a:sym typeface="Times New Roman"/>
              </a:rPr>
              <a:t>7. FREEMIUM MODEL</a:t>
            </a:r>
            <a:endParaRPr dirty="0"/>
          </a:p>
          <a:p>
            <a:pPr marL="0" marR="0" lvl="0" indent="0" algn="just" rtl="0">
              <a:spcBef>
                <a:spcPts val="0"/>
              </a:spcBef>
              <a:spcAft>
                <a:spcPts val="0"/>
              </a:spcAft>
              <a:buNone/>
            </a:pPr>
            <a:r>
              <a:rPr lang="en-US" sz="1600" dirty="0">
                <a:solidFill>
                  <a:srgbClr val="2F5496"/>
                </a:solidFill>
                <a:latin typeface="Times New Roman"/>
                <a:ea typeface="Times New Roman"/>
                <a:cs typeface="Times New Roman"/>
                <a:sym typeface="Times New Roman"/>
              </a:rPr>
              <a:t>The freemium model is one of the most popular business models online. This is where users get either a “basic” (free) version of a product/service, or a “free” trial. This user will then have the option to upgrade to a paid version of said product/service.</a:t>
            </a:r>
            <a:endParaRPr dirty="0"/>
          </a:p>
          <a:p>
            <a:pPr marL="0" marR="0" lvl="0" indent="0" algn="l" rtl="0">
              <a:spcBef>
                <a:spcPts val="0"/>
              </a:spcBef>
              <a:spcAft>
                <a:spcPts val="0"/>
              </a:spcAft>
              <a:buNone/>
            </a:pPr>
            <a:endParaRPr sz="1600" b="1" dirty="0">
              <a:solidFill>
                <a:srgbClr val="2F5496"/>
              </a:solidFill>
              <a:latin typeface="Times New Roman"/>
              <a:ea typeface="Times New Roman"/>
              <a:cs typeface="Times New Roman"/>
              <a:sym typeface="Times New Roman"/>
            </a:endParaRPr>
          </a:p>
        </p:txBody>
      </p:sp>
      <p:pic>
        <p:nvPicPr>
          <p:cNvPr id="437" name="Google Shape;437;p7"/>
          <p:cNvPicPr preferRelativeResize="0"/>
          <p:nvPr/>
        </p:nvPicPr>
        <p:blipFill rotWithShape="1">
          <a:blip r:embed="rId3">
            <a:alphaModFix/>
          </a:blip>
          <a:srcRect/>
          <a:stretch/>
        </p:blipFill>
        <p:spPr>
          <a:xfrm>
            <a:off x="7835907" y="2421924"/>
            <a:ext cx="3095704" cy="2858126"/>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621645" y="145514"/>
            <a:ext cx="1570355" cy="703440"/>
          </a:xfrm>
          <a:prstGeom prst="rect">
            <a:avLst/>
          </a:prstGeom>
        </p:spPr>
      </p:pic>
    </p:spTree>
  </p:cSld>
  <p:clrMapOvr>
    <a:masterClrMapping/>
  </p:clrMapOvr>
  <p:transition spd="slow" advTm="7132">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41"/>
        <p:cNvGrpSpPr/>
        <p:nvPr/>
      </p:nvGrpSpPr>
      <p:grpSpPr>
        <a:xfrm>
          <a:off x="0" y="0"/>
          <a:ext cx="0" cy="0"/>
          <a:chOff x="0" y="0"/>
          <a:chExt cx="0" cy="0"/>
        </a:xfrm>
      </p:grpSpPr>
      <p:grpSp>
        <p:nvGrpSpPr>
          <p:cNvPr id="8" name="Group 7">
            <a:extLst>
              <a:ext uri="{FF2B5EF4-FFF2-40B4-BE49-F238E27FC236}">
                <a16:creationId xmlns:a16="http://schemas.microsoft.com/office/drawing/2014/main" id="{75A27B59-8E86-4317-8962-0DE9D3A85EFD}"/>
              </a:ext>
            </a:extLst>
          </p:cNvPr>
          <p:cNvGrpSpPr/>
          <p:nvPr/>
        </p:nvGrpSpPr>
        <p:grpSpPr>
          <a:xfrm>
            <a:off x="293750" y="671472"/>
            <a:ext cx="11675828" cy="5689294"/>
            <a:chOff x="1030522" y="671472"/>
            <a:chExt cx="10076343" cy="5689294"/>
          </a:xfrm>
        </p:grpSpPr>
        <p:sp>
          <p:nvSpPr>
            <p:cNvPr id="9" name="Rectangle: Rounded Corners 8">
              <a:extLst>
                <a:ext uri="{FF2B5EF4-FFF2-40B4-BE49-F238E27FC236}">
                  <a16:creationId xmlns:a16="http://schemas.microsoft.com/office/drawing/2014/main" id="{8E72A6A6-8FD8-4833-9987-09C2E33B8436}"/>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50D2498A-7616-4A16-8F24-FA6483F73EDF}"/>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442" name="Google Shape;442;p8"/>
          <p:cNvPicPr preferRelativeResize="0"/>
          <p:nvPr/>
        </p:nvPicPr>
        <p:blipFill rotWithShape="1">
          <a:blip r:embed="rId3">
            <a:alphaModFix/>
          </a:blip>
          <a:srcRect/>
          <a:stretch/>
        </p:blipFill>
        <p:spPr>
          <a:xfrm>
            <a:off x="8380793" y="1490744"/>
            <a:ext cx="3084703" cy="2992928"/>
          </a:xfrm>
          <a:prstGeom prst="rect">
            <a:avLst/>
          </a:prstGeom>
          <a:noFill/>
          <a:ln>
            <a:noFill/>
          </a:ln>
        </p:spPr>
      </p:pic>
      <p:sp>
        <p:nvSpPr>
          <p:cNvPr id="448" name="Google Shape;448;p8"/>
          <p:cNvSpPr/>
          <p:nvPr/>
        </p:nvSpPr>
        <p:spPr>
          <a:xfrm>
            <a:off x="458050" y="1643464"/>
            <a:ext cx="7048015" cy="4437955"/>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Digital marketing strategy as a channel marketing strategy</a:t>
            </a:r>
            <a:endParaRPr dirty="0">
              <a:latin typeface="Alexandria Light" pitchFamily="2" charset="-78"/>
              <a:cs typeface="Alexandria Light" pitchFamily="2" charset="-78"/>
            </a:endParaRPr>
          </a:p>
          <a:p>
            <a:pPr marL="0" marR="0" lvl="0" indent="0" algn="just" rtl="0">
              <a:spcBef>
                <a:spcPts val="0"/>
              </a:spcBef>
              <a:spcAft>
                <a:spcPts val="0"/>
              </a:spcAft>
              <a:buNone/>
            </a:pPr>
            <a:endParaRPr b="1" dirty="0">
              <a:solidFill>
                <a:srgbClr val="2F5496"/>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For existing businesses, digital marketing strategy is a channel marketing strategy, which defines how a company should set channel-specific objectives and develop differential advantage while at the same time considering how channels should integrate. </a:t>
            </a:r>
            <a:endParaRPr dirty="0">
              <a:solidFill>
                <a:srgbClr val="2F5496"/>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The key aim is to use digital channels to enable companies and organizations to stand out from the competition when communicating with relevant target audiences</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 Digital channel strategy has two components many may see it simply as a digital communications strategy but it should also define changes to the proposition enabled by digital channels including product, pricing, place, promotion and changes to customer service. The strategy determines the strategic significance of digital channels relative to other communications channels used to communicate directly with customers at different </a:t>
            </a:r>
            <a:r>
              <a:rPr lang="en-US" b="1" dirty="0">
                <a:solidFill>
                  <a:srgbClr val="2F5496"/>
                </a:solidFill>
                <a:latin typeface="Alexandria Light" pitchFamily="2" charset="-78"/>
                <a:ea typeface="Times New Roman"/>
                <a:cs typeface="Alexandria Light" pitchFamily="2" charset="-78"/>
                <a:sym typeface="Times New Roman"/>
              </a:rPr>
              <a:t>customer touchpoints. </a:t>
            </a:r>
            <a:r>
              <a:rPr lang="en-US" dirty="0">
                <a:solidFill>
                  <a:srgbClr val="2F5496"/>
                </a:solidFill>
                <a:latin typeface="Alexandria Light" pitchFamily="2" charset="-78"/>
                <a:ea typeface="Times New Roman"/>
                <a:cs typeface="Alexandria Light" pitchFamily="2" charset="-78"/>
                <a:sym typeface="Times New Roman"/>
              </a:rPr>
              <a:t>Overall, the way people shop is changing as a result of the interventions of digital technologies and social media. Consumer decision making has become more complex and as a result the shopper's path to purchase can mean that they not only encounter all of the traditional (pre-Internet) purchasing cues but this is also integrating with a range of new Internal and external influences on digital marketing strategy</a:t>
            </a:r>
            <a:endParaRPr dirty="0">
              <a:solidFill>
                <a:srgbClr val="2F5496"/>
              </a:solidFill>
              <a:latin typeface="Alexandria Light" pitchFamily="2" charset="-78"/>
              <a:ea typeface="Times New Roman"/>
              <a:cs typeface="Alexandria Light" pitchFamily="2" charset="-78"/>
              <a:sym typeface="Times New Roman"/>
            </a:endParaRPr>
          </a:p>
        </p:txBody>
      </p:sp>
      <p:sp>
        <p:nvSpPr>
          <p:cNvPr id="450" name="Google Shape;450;p8"/>
          <p:cNvSpPr txBox="1"/>
          <p:nvPr/>
        </p:nvSpPr>
        <p:spPr>
          <a:xfrm>
            <a:off x="7670365" y="5974558"/>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sp>
        <p:nvSpPr>
          <p:cNvPr id="451" name="Google Shape;451;p8"/>
          <p:cNvSpPr txBox="1"/>
          <p:nvPr/>
        </p:nvSpPr>
        <p:spPr>
          <a:xfrm>
            <a:off x="7933745" y="4492677"/>
            <a:ext cx="3978797" cy="120028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b="1" dirty="0">
                <a:solidFill>
                  <a:srgbClr val="852F4A"/>
                </a:solidFill>
                <a:latin typeface="Times New Roman"/>
                <a:ea typeface="Times New Roman"/>
                <a:cs typeface="Times New Roman"/>
                <a:sym typeface="Times New Roman"/>
              </a:rPr>
              <a:t>Customer touchpoints </a:t>
            </a:r>
            <a:r>
              <a:rPr lang="en-US" sz="1200" dirty="0">
                <a:solidFill>
                  <a:srgbClr val="852F4A"/>
                </a:solidFill>
                <a:latin typeface="Times New Roman"/>
                <a:ea typeface="Times New Roman"/>
                <a:cs typeface="Times New Roman"/>
                <a:sym typeface="Times New Roman"/>
              </a:rPr>
              <a:t>Communications channels with which companies interact directly with prospects and customers. Traditional touch points include face to face (in-store or with sales representatives), phone and mail. Digital touchpoints include web services, email and, potentially, mobile phones.</a:t>
            </a:r>
            <a:endParaRPr dirty="0"/>
          </a:p>
        </p:txBody>
      </p:sp>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944730" y="5168"/>
            <a:ext cx="1247270" cy="558714"/>
          </a:xfrm>
          <a:prstGeom prst="rect">
            <a:avLst/>
          </a:prstGeom>
        </p:spPr>
      </p:pic>
    </p:spTree>
  </p:cSld>
  <p:clrMapOvr>
    <a:masterClrMapping/>
  </p:clrMapOvr>
  <p:transition spd="slow" advTm="7132">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grpSp>
        <p:nvGrpSpPr>
          <p:cNvPr id="6" name="Group 5">
            <a:extLst>
              <a:ext uri="{FF2B5EF4-FFF2-40B4-BE49-F238E27FC236}">
                <a16:creationId xmlns:a16="http://schemas.microsoft.com/office/drawing/2014/main" id="{9C355BC8-26DE-4B07-BE87-1591D39ECA33}"/>
              </a:ext>
            </a:extLst>
          </p:cNvPr>
          <p:cNvGrpSpPr/>
          <p:nvPr/>
        </p:nvGrpSpPr>
        <p:grpSpPr>
          <a:xfrm>
            <a:off x="245860" y="671472"/>
            <a:ext cx="10861005" cy="5689294"/>
            <a:chOff x="1030522" y="671472"/>
            <a:chExt cx="10076343" cy="5689294"/>
          </a:xfrm>
        </p:grpSpPr>
        <p:sp>
          <p:nvSpPr>
            <p:cNvPr id="7" name="Rectangle: Rounded Corners 6">
              <a:extLst>
                <a:ext uri="{FF2B5EF4-FFF2-40B4-BE49-F238E27FC236}">
                  <a16:creationId xmlns:a16="http://schemas.microsoft.com/office/drawing/2014/main" id="{0BB33627-ED4C-4E96-84AA-AEB19A64ECA6}"/>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7C570A24-8236-4F5D-8BDA-C9D1A878C48F}"/>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461" name="Google Shape;461;p9"/>
          <p:cNvSpPr/>
          <p:nvPr/>
        </p:nvSpPr>
        <p:spPr>
          <a:xfrm>
            <a:off x="394141" y="1475092"/>
            <a:ext cx="8146300" cy="488567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digitally enhanced cues such as social media mentions and comparison sites Businesses can no longer ignore digital channels they are finding ways to increase their reach and number of customer touchpoints. </a:t>
            </a:r>
            <a:endParaRPr dirty="0">
              <a:solidFill>
                <a:srgbClr val="2F5496"/>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endParaRPr b="1" dirty="0">
              <a:solidFill>
                <a:srgbClr val="2F5496"/>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In order to make best use of digital channels, there are three priorities for businesses:</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800"/>
              <a:buFont typeface="Noto Sans Symbols"/>
              <a:buChar char="⮚"/>
            </a:pPr>
            <a:r>
              <a:rPr lang="en-US" b="1" dirty="0">
                <a:solidFill>
                  <a:srgbClr val="2F5496"/>
                </a:solidFill>
                <a:latin typeface="Alexandria Light" pitchFamily="2" charset="-78"/>
                <a:ea typeface="Times New Roman"/>
                <a:cs typeface="Alexandria Light" pitchFamily="2" charset="-78"/>
                <a:sym typeface="Times New Roman"/>
              </a:rPr>
              <a:t>Eliminate silos and create seamless experiences for consumers, </a:t>
            </a:r>
            <a:r>
              <a:rPr lang="en-US" dirty="0">
                <a:solidFill>
                  <a:srgbClr val="2F5496"/>
                </a:solidFill>
                <a:latin typeface="Alexandria Light" pitchFamily="2" charset="-78"/>
                <a:ea typeface="Times New Roman"/>
                <a:cs typeface="Alexandria Light" pitchFamily="2" charset="-78"/>
                <a:sym typeface="Times New Roman"/>
              </a:rPr>
              <a:t>all the way along the path to-purchase. Look for ways to bring together the on- and offline worlds and avoid isolated marketing campaigns, which do not integrate. If there is any friction along the journey a shopper is likely to defect to another supplier</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800"/>
              <a:buFont typeface="Noto Sans Symbols"/>
              <a:buChar char="⮚"/>
            </a:pPr>
            <a:r>
              <a:rPr lang="en-US" b="1" dirty="0">
                <a:solidFill>
                  <a:srgbClr val="2F5496"/>
                </a:solidFill>
                <a:latin typeface="Alexandria Light" pitchFamily="2" charset="-78"/>
                <a:ea typeface="Times New Roman"/>
                <a:cs typeface="Alexandria Light" pitchFamily="2" charset="-78"/>
                <a:sym typeface="Times New Roman"/>
              </a:rPr>
              <a:t> Increase opportunities to digitally interact by understanding more about their paths to-purchase </a:t>
            </a:r>
            <a:r>
              <a:rPr lang="en-US" dirty="0">
                <a:solidFill>
                  <a:srgbClr val="2F5496"/>
                </a:solidFill>
                <a:latin typeface="Alexandria Light" pitchFamily="2" charset="-78"/>
                <a:ea typeface="Times New Roman"/>
                <a:cs typeface="Alexandria Light" pitchFamily="2" charset="-78"/>
                <a:sym typeface="Times New Roman"/>
              </a:rPr>
              <a:t>(e.g. provide incentives along the way through digital advertising and mobile promotions).</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800"/>
              <a:buFont typeface="Noto Sans Symbols"/>
              <a:buChar char="⮚"/>
            </a:pPr>
            <a:r>
              <a:rPr lang="en-US" b="1" dirty="0">
                <a:solidFill>
                  <a:srgbClr val="2F5496"/>
                </a:solidFill>
                <a:latin typeface="Alexandria Light" pitchFamily="2" charset="-78"/>
                <a:ea typeface="Times New Roman"/>
                <a:cs typeface="Alexandria Light" pitchFamily="2" charset="-78"/>
                <a:sym typeface="Times New Roman"/>
              </a:rPr>
              <a:t>  Analyze and measure consumer behavior at all touchpoints </a:t>
            </a:r>
            <a:r>
              <a:rPr lang="en-US" dirty="0">
                <a:solidFill>
                  <a:srgbClr val="2F5496"/>
                </a:solidFill>
                <a:latin typeface="Alexandria Light" pitchFamily="2" charset="-78"/>
                <a:ea typeface="Times New Roman"/>
                <a:cs typeface="Alexandria Light" pitchFamily="2" charset="-78"/>
                <a:sym typeface="Times New Roman"/>
              </a:rPr>
              <a:t>in order to develop deep and insightful understanding of what is driving shoppers' choices and purchase decisions</a:t>
            </a:r>
            <a:endParaRPr dirty="0">
              <a:solidFill>
                <a:srgbClr val="2F5496"/>
              </a:solidFill>
              <a:latin typeface="Alexandria Light" pitchFamily="2" charset="-78"/>
              <a:ea typeface="Times New Roman"/>
              <a:cs typeface="Alexandria Light" pitchFamily="2" charset="-78"/>
              <a:sym typeface="Times New Roman"/>
            </a:endParaRPr>
          </a:p>
        </p:txBody>
      </p:sp>
      <p:pic>
        <p:nvPicPr>
          <p:cNvPr id="464" name="Google Shape;464;p9"/>
          <p:cNvPicPr preferRelativeResize="0"/>
          <p:nvPr/>
        </p:nvPicPr>
        <p:blipFill rotWithShape="1">
          <a:blip r:embed="rId3">
            <a:alphaModFix/>
          </a:blip>
          <a:srcRect/>
          <a:stretch/>
        </p:blipFill>
        <p:spPr>
          <a:xfrm>
            <a:off x="8677463" y="2018546"/>
            <a:ext cx="2292379" cy="3302000"/>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829088" y="60956"/>
            <a:ext cx="1362912" cy="610516"/>
          </a:xfrm>
          <a:prstGeom prst="rect">
            <a:avLst/>
          </a:prstGeom>
        </p:spPr>
      </p:pic>
    </p:spTree>
  </p:cSld>
  <p:clrMapOvr>
    <a:masterClrMapping/>
  </p:clrMapOvr>
  <p:transition spd="slow" advTm="7132">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grpSp>
        <p:nvGrpSpPr>
          <p:cNvPr id="8" name="Group 7">
            <a:extLst>
              <a:ext uri="{FF2B5EF4-FFF2-40B4-BE49-F238E27FC236}">
                <a16:creationId xmlns:a16="http://schemas.microsoft.com/office/drawing/2014/main" id="{4178CED2-F7CB-4B59-B79D-B1AB8F27E9E0}"/>
              </a:ext>
            </a:extLst>
          </p:cNvPr>
          <p:cNvGrpSpPr/>
          <p:nvPr/>
        </p:nvGrpSpPr>
        <p:grpSpPr>
          <a:xfrm>
            <a:off x="1030522" y="671472"/>
            <a:ext cx="10076343" cy="5689294"/>
            <a:chOff x="1030522" y="671472"/>
            <a:chExt cx="10076343" cy="5689294"/>
          </a:xfrm>
        </p:grpSpPr>
        <p:sp>
          <p:nvSpPr>
            <p:cNvPr id="9" name="Rectangle: Rounded Corners 8">
              <a:extLst>
                <a:ext uri="{FF2B5EF4-FFF2-40B4-BE49-F238E27FC236}">
                  <a16:creationId xmlns:a16="http://schemas.microsoft.com/office/drawing/2014/main" id="{51DA933C-03AD-48E2-8AF1-FA1A8E8C9B21}"/>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C094DBE-8901-477D-BE21-1989CD5F29AC}"/>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474" name="Google Shape;474;p10"/>
          <p:cNvSpPr/>
          <p:nvPr/>
        </p:nvSpPr>
        <p:spPr>
          <a:xfrm>
            <a:off x="1341493" y="2288973"/>
            <a:ext cx="6435026" cy="2939503"/>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The focus of digital marketing strategy</a:t>
            </a:r>
            <a:endParaRPr dirty="0">
              <a:solidFill>
                <a:schemeClr val="tx1"/>
              </a:solidFill>
              <a:latin typeface="Alexandria Light" pitchFamily="2" charset="-78"/>
              <a:cs typeface="Alexandria Light" pitchFamily="2" charset="-78"/>
            </a:endParaRPr>
          </a:p>
          <a:p>
            <a:pPr marL="0" marR="0" lvl="0" indent="0" algn="l" rtl="0">
              <a:spcBef>
                <a:spcPts val="0"/>
              </a:spcBef>
              <a:spcAft>
                <a:spcPts val="0"/>
              </a:spcAft>
              <a:buNone/>
            </a:pPr>
            <a:r>
              <a:rPr lang="en-US" i="1" dirty="0">
                <a:solidFill>
                  <a:schemeClr val="tx1"/>
                </a:solidFill>
                <a:latin typeface="Alexandria Light" pitchFamily="2" charset="-78"/>
                <a:ea typeface="Times New Roman"/>
                <a:cs typeface="Alexandria Light" pitchFamily="2" charset="-78"/>
                <a:sym typeface="Times New Roman"/>
              </a:rPr>
              <a:t> is decisions about how to use digital channels to support existing marketing strategies, </a:t>
            </a:r>
            <a:endParaRPr i="1" dirty="0">
              <a:solidFill>
                <a:schemeClr val="tx1"/>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i="1" dirty="0">
                <a:solidFill>
                  <a:schemeClr val="tx1"/>
                </a:solidFill>
                <a:latin typeface="Alexandria Light" pitchFamily="2" charset="-78"/>
                <a:ea typeface="Times New Roman"/>
                <a:cs typeface="Alexandria Light" pitchFamily="2" charset="-78"/>
                <a:sym typeface="Times New Roman"/>
              </a:rPr>
              <a:t>how to exploit its strengths and manage its weaknesses,</a:t>
            </a:r>
            <a:endParaRPr dirty="0">
              <a:solidFill>
                <a:schemeClr val="tx1"/>
              </a:solidFill>
              <a:latin typeface="Alexandria Light" pitchFamily="2" charset="-78"/>
              <a:cs typeface="Alexandria Light" pitchFamily="2" charset="-78"/>
            </a:endParaRPr>
          </a:p>
          <a:p>
            <a:pPr marL="0" marR="0" lvl="0" indent="0" algn="l" rtl="0">
              <a:spcBef>
                <a:spcPts val="0"/>
              </a:spcBef>
              <a:spcAft>
                <a:spcPts val="0"/>
              </a:spcAft>
              <a:buNone/>
            </a:pPr>
            <a:r>
              <a:rPr lang="en-US" i="1" dirty="0">
                <a:solidFill>
                  <a:schemeClr val="tx1"/>
                </a:solidFill>
                <a:latin typeface="Alexandria Light" pitchFamily="2" charset="-78"/>
                <a:ea typeface="Times New Roman"/>
                <a:cs typeface="Alexandria Light" pitchFamily="2" charset="-78"/>
                <a:sym typeface="Times New Roman"/>
              </a:rPr>
              <a:t> and to use it in conjunction with other channels as part of a multichannel marketing strategy .</a:t>
            </a:r>
            <a:endParaRPr dirty="0">
              <a:solidFill>
                <a:schemeClr val="tx1"/>
              </a:solidFill>
              <a:latin typeface="Alexandria Light" pitchFamily="2" charset="-78"/>
              <a:cs typeface="Alexandria Light" pitchFamily="2" charset="-78"/>
            </a:endParaRPr>
          </a:p>
          <a:p>
            <a:pPr marL="0" marR="0" lvl="0" indent="0" algn="l" rtl="0">
              <a:spcBef>
                <a:spcPts val="0"/>
              </a:spcBef>
              <a:spcAft>
                <a:spcPts val="0"/>
              </a:spcAft>
              <a:buNone/>
            </a:pPr>
            <a:endParaRPr i="1" dirty="0">
              <a:solidFill>
                <a:schemeClr val="tx1"/>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This should define</a:t>
            </a:r>
            <a:endParaRPr dirty="0">
              <a:solidFill>
                <a:schemeClr val="tx1"/>
              </a:solidFill>
              <a:latin typeface="Alexandria Light" pitchFamily="2" charset="-78"/>
              <a:cs typeface="Alexandria Light" pitchFamily="2" charset="-78"/>
            </a:endParaRPr>
          </a:p>
          <a:p>
            <a:pPr marL="0" marR="0" lvl="0" indent="0" algn="l"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 </a:t>
            </a:r>
            <a:r>
              <a:rPr lang="en-US" i="1" dirty="0">
                <a:solidFill>
                  <a:schemeClr val="tx1"/>
                </a:solidFill>
                <a:latin typeface="Alexandria Light" pitchFamily="2" charset="-78"/>
                <a:ea typeface="Times New Roman"/>
                <a:cs typeface="Alexandria Light" pitchFamily="2" charset="-78"/>
                <a:sym typeface="Times New Roman"/>
              </a:rPr>
              <a:t>how traditional marketing channels integrate with digital and support each other to meet corporate and marketing visions and goals. </a:t>
            </a:r>
            <a:endParaRPr i="1" dirty="0">
              <a:solidFill>
                <a:schemeClr val="tx1"/>
              </a:solidFill>
              <a:latin typeface="Alexandria Light" pitchFamily="2" charset="-78"/>
              <a:ea typeface="Times New Roman"/>
              <a:cs typeface="Alexandria Light" pitchFamily="2" charset="-78"/>
              <a:sym typeface="Times New Roman"/>
            </a:endParaRPr>
          </a:p>
        </p:txBody>
      </p:sp>
      <p:sp>
        <p:nvSpPr>
          <p:cNvPr id="476" name="Google Shape;476;p10"/>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sp>
        <p:nvSpPr>
          <p:cNvPr id="477" name="Google Shape;477;p10"/>
          <p:cNvSpPr/>
          <p:nvPr/>
        </p:nvSpPr>
        <p:spPr>
          <a:xfrm>
            <a:off x="7983684" y="4412692"/>
            <a:ext cx="3192236" cy="129266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dirty="0">
                <a:solidFill>
                  <a:schemeClr val="tx1"/>
                </a:solidFill>
                <a:latin typeface="Times New Roman"/>
                <a:ea typeface="Times New Roman"/>
                <a:cs typeface="Times New Roman"/>
                <a:sym typeface="Times New Roman"/>
              </a:rPr>
              <a:t>Multichannel marketing strategy Defines how different marketing channels should integrate and support each other in terms of their proposition development and communications based on their relative merits for the customer and the company</a:t>
            </a:r>
            <a:r>
              <a:rPr lang="en-US" sz="1800" dirty="0">
                <a:solidFill>
                  <a:schemeClr val="tx1"/>
                </a:solidFill>
                <a:latin typeface="Calibri"/>
                <a:ea typeface="Calibri"/>
                <a:cs typeface="Calibri"/>
                <a:sym typeface="Calibri"/>
              </a:rPr>
              <a:t>.</a:t>
            </a:r>
            <a:endParaRPr dirty="0">
              <a:solidFill>
                <a:schemeClr val="tx1"/>
              </a:solidFill>
            </a:endParaRPr>
          </a:p>
        </p:txBody>
      </p:sp>
      <p:pic>
        <p:nvPicPr>
          <p:cNvPr id="478" name="Google Shape;478;p10"/>
          <p:cNvPicPr preferRelativeResize="0"/>
          <p:nvPr/>
        </p:nvPicPr>
        <p:blipFill rotWithShape="1">
          <a:blip r:embed="rId3">
            <a:alphaModFix/>
          </a:blip>
          <a:srcRect/>
          <a:stretch/>
        </p:blipFill>
        <p:spPr>
          <a:xfrm>
            <a:off x="7951879" y="1956976"/>
            <a:ext cx="2979626" cy="2284547"/>
          </a:xfrm>
          <a:prstGeom prst="rect">
            <a:avLst/>
          </a:prstGeom>
          <a:noFill/>
          <a:ln>
            <a:noFill/>
          </a:ln>
        </p:spPr>
      </p:pic>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931505" y="33891"/>
            <a:ext cx="1300410" cy="582518"/>
          </a:xfrm>
          <a:prstGeom prst="rect">
            <a:avLst/>
          </a:prstGeom>
        </p:spPr>
      </p:pic>
    </p:spTree>
  </p:cSld>
  <p:clrMapOvr>
    <a:masterClrMapping/>
  </p:clrMapOvr>
  <p:transition spd="slow" advTm="7132">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9" name="Google Shape;489;p11"/>
          <p:cNvSpPr txBox="1"/>
          <p:nvPr/>
        </p:nvSpPr>
        <p:spPr>
          <a:xfrm>
            <a:off x="2396387" y="644519"/>
            <a:ext cx="7093602"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b="1" dirty="0">
                <a:solidFill>
                  <a:srgbClr val="00B0F0"/>
                </a:solidFill>
                <a:latin typeface="Times New Roman"/>
                <a:ea typeface="Times New Roman"/>
                <a:cs typeface="Times New Roman"/>
                <a:sym typeface="Times New Roman"/>
              </a:rPr>
              <a:t>INTERNAL AND EXTERNAL INFLUENCES ON DIGITAL MARKETING STRATEGY</a:t>
            </a:r>
            <a:endParaRPr b="1" dirty="0">
              <a:solidFill>
                <a:srgbClr val="00B0F0"/>
              </a:solidFill>
              <a:latin typeface="Times New Roman"/>
              <a:ea typeface="Times New Roman"/>
              <a:cs typeface="Times New Roman"/>
              <a:sym typeface="Times New Roman"/>
            </a:endParaRPr>
          </a:p>
        </p:txBody>
      </p:sp>
      <p:pic>
        <p:nvPicPr>
          <p:cNvPr id="8" name="Picture 7">
            <a:extLst>
              <a:ext uri="{FF2B5EF4-FFF2-40B4-BE49-F238E27FC236}">
                <a16:creationId xmlns:a16="http://schemas.microsoft.com/office/drawing/2014/main" id="{88C5ACC2-2B01-4C87-BD52-047E17071BBB}"/>
              </a:ext>
            </a:extLst>
          </p:cNvPr>
          <p:cNvPicPr>
            <a:picLocks noChangeAspect="1"/>
          </p:cNvPicPr>
          <p:nvPr/>
        </p:nvPicPr>
        <p:blipFill>
          <a:blip r:embed="rId3"/>
          <a:stretch>
            <a:fillRect/>
          </a:stretch>
        </p:blipFill>
        <p:spPr>
          <a:xfrm>
            <a:off x="10717427" y="43455"/>
            <a:ext cx="1474573" cy="660534"/>
          </a:xfrm>
          <a:prstGeom prst="rect">
            <a:avLst/>
          </a:prstGeom>
        </p:spPr>
      </p:pic>
      <p:grpSp>
        <p:nvGrpSpPr>
          <p:cNvPr id="5" name="Group 4">
            <a:extLst>
              <a:ext uri="{FF2B5EF4-FFF2-40B4-BE49-F238E27FC236}">
                <a16:creationId xmlns:a16="http://schemas.microsoft.com/office/drawing/2014/main" id="{2F696C7D-BD7A-4D74-9F31-CFEB22E443E6}"/>
              </a:ext>
            </a:extLst>
          </p:cNvPr>
          <p:cNvGrpSpPr/>
          <p:nvPr/>
        </p:nvGrpSpPr>
        <p:grpSpPr>
          <a:xfrm>
            <a:off x="1030522" y="671472"/>
            <a:ext cx="10076343" cy="5689294"/>
            <a:chOff x="1030522" y="671472"/>
            <a:chExt cx="10076343" cy="5689294"/>
          </a:xfrm>
        </p:grpSpPr>
        <p:sp>
          <p:nvSpPr>
            <p:cNvPr id="6" name="Rectangle: Rounded Corners 5">
              <a:extLst>
                <a:ext uri="{FF2B5EF4-FFF2-40B4-BE49-F238E27FC236}">
                  <a16:creationId xmlns:a16="http://schemas.microsoft.com/office/drawing/2014/main" id="{D6A7FBAD-13FE-4094-BD22-29979BC75BE5}"/>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268B6461-D448-41D6-8E49-6E423DC94542}"/>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484" name="Google Shape;484;p11"/>
          <p:cNvPicPr preferRelativeResize="0"/>
          <p:nvPr/>
        </p:nvPicPr>
        <p:blipFill rotWithShape="1">
          <a:blip r:embed="rId4">
            <a:alphaModFix/>
          </a:blip>
          <a:srcRect/>
          <a:stretch/>
        </p:blipFill>
        <p:spPr>
          <a:xfrm>
            <a:off x="1351005" y="1687163"/>
            <a:ext cx="9448801" cy="452631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grpSp>
        <p:nvGrpSpPr>
          <p:cNvPr id="8" name="Group 7">
            <a:extLst>
              <a:ext uri="{FF2B5EF4-FFF2-40B4-BE49-F238E27FC236}">
                <a16:creationId xmlns:a16="http://schemas.microsoft.com/office/drawing/2014/main" id="{306F1D11-20AD-47A2-9CA0-F9DF083BE33D}"/>
              </a:ext>
            </a:extLst>
          </p:cNvPr>
          <p:cNvGrpSpPr/>
          <p:nvPr/>
        </p:nvGrpSpPr>
        <p:grpSpPr>
          <a:xfrm>
            <a:off x="359738" y="671472"/>
            <a:ext cx="10747128" cy="5689294"/>
            <a:chOff x="1030522" y="671472"/>
            <a:chExt cx="10076343" cy="5689294"/>
          </a:xfrm>
        </p:grpSpPr>
        <p:sp>
          <p:nvSpPr>
            <p:cNvPr id="9" name="Rectangle: Rounded Corners 8">
              <a:extLst>
                <a:ext uri="{FF2B5EF4-FFF2-40B4-BE49-F238E27FC236}">
                  <a16:creationId xmlns:a16="http://schemas.microsoft.com/office/drawing/2014/main" id="{6526557C-181F-401F-A0C5-E1E5CFB9CBEF}"/>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DD552F03-FB0F-4D13-9BA6-0E3102C547BA}"/>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494" name="Google Shape;494;p12"/>
          <p:cNvPicPr preferRelativeResize="0"/>
          <p:nvPr/>
        </p:nvPicPr>
        <p:blipFill rotWithShape="1">
          <a:blip r:embed="rId3">
            <a:alphaModFix/>
          </a:blip>
          <a:srcRect/>
          <a:stretch/>
        </p:blipFill>
        <p:spPr>
          <a:xfrm>
            <a:off x="7424214" y="2529870"/>
            <a:ext cx="3252026" cy="2734633"/>
          </a:xfrm>
          <a:prstGeom prst="rect">
            <a:avLst/>
          </a:prstGeom>
          <a:noFill/>
          <a:ln>
            <a:noFill/>
          </a:ln>
        </p:spPr>
      </p:pic>
      <p:sp>
        <p:nvSpPr>
          <p:cNvPr id="500" name="Google Shape;500;p12"/>
          <p:cNvSpPr/>
          <p:nvPr/>
        </p:nvSpPr>
        <p:spPr>
          <a:xfrm>
            <a:off x="856434" y="1949036"/>
            <a:ext cx="6631486" cy="4094878"/>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endParaRPr sz="2000" b="1" i="1">
              <a:solidFill>
                <a:srgbClr val="852F4A"/>
              </a:solidFill>
              <a:latin typeface="Times New Roman"/>
              <a:ea typeface="Times New Roman"/>
              <a:cs typeface="Times New Roman"/>
              <a:sym typeface="Times New Roman"/>
            </a:endParaRPr>
          </a:p>
        </p:txBody>
      </p:sp>
      <p:sp>
        <p:nvSpPr>
          <p:cNvPr id="502" name="Google Shape;502;p12"/>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sp>
        <p:nvSpPr>
          <p:cNvPr id="503" name="Google Shape;503;p12"/>
          <p:cNvSpPr/>
          <p:nvPr/>
        </p:nvSpPr>
        <p:spPr>
          <a:xfrm>
            <a:off x="856434" y="2529870"/>
            <a:ext cx="7051040" cy="289305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dirty="0">
                <a:solidFill>
                  <a:srgbClr val="1E3040"/>
                </a:solidFill>
                <a:latin typeface="Alexandria Light" pitchFamily="2" charset="-78"/>
                <a:ea typeface="Times New Roman"/>
                <a:cs typeface="Alexandria Light" pitchFamily="2" charset="-78"/>
                <a:sym typeface="Times New Roman"/>
              </a:rPr>
              <a:t>The SOSTAC marketing model, created by </a:t>
            </a:r>
            <a:r>
              <a:rPr lang="en-US" dirty="0">
                <a:solidFill>
                  <a:schemeClr val="dk1"/>
                </a:solidFill>
                <a:latin typeface="Alexandria Light" pitchFamily="2" charset="-78"/>
                <a:ea typeface="Times New Roman"/>
                <a:cs typeface="Alexandria Light" pitchFamily="2" charset="-78"/>
                <a:sym typeface="Times New Roman"/>
              </a:rPr>
              <a:t>PR Smith</a:t>
            </a:r>
            <a:r>
              <a:rPr lang="en-US" dirty="0">
                <a:solidFill>
                  <a:srgbClr val="1E3040"/>
                </a:solidFill>
                <a:latin typeface="Alexandria Light" pitchFamily="2" charset="-78"/>
                <a:ea typeface="Times New Roman"/>
                <a:cs typeface="Alexandria Light" pitchFamily="2" charset="-78"/>
                <a:sym typeface="Times New Roman"/>
              </a:rPr>
              <a:t>, is a popular and widely used model for marketing and business planning. Whether you're creating an overall marketing or digital marketing strategy or improving individual channel tactics like SEO or email marketing, this is the tool to use.</a:t>
            </a:r>
            <a:endParaRPr dirty="0">
              <a:latin typeface="Alexandria Light" pitchFamily="2" charset="-78"/>
              <a:cs typeface="Alexandria Light" pitchFamily="2" charset="-78"/>
            </a:endParaRPr>
          </a:p>
          <a:p>
            <a:pPr marL="0" marR="0" lvl="0" indent="0" algn="l" rtl="0">
              <a:spcBef>
                <a:spcPts val="0"/>
              </a:spcBef>
              <a:spcAft>
                <a:spcPts val="0"/>
              </a:spcAft>
              <a:buNone/>
            </a:pPr>
            <a:endParaRPr dirty="0">
              <a:solidFill>
                <a:srgbClr val="1E3040"/>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b="1" dirty="0">
                <a:solidFill>
                  <a:srgbClr val="1E3040"/>
                </a:solidFill>
                <a:latin typeface="Alexandria Light" pitchFamily="2" charset="-78"/>
                <a:ea typeface="Times New Roman"/>
                <a:cs typeface="Alexandria Light" pitchFamily="2" charset="-78"/>
                <a:sym typeface="Times New Roman"/>
              </a:rPr>
              <a:t>SOSTAC stands for</a:t>
            </a:r>
            <a:endParaRPr dirty="0">
              <a:latin typeface="Alexandria Light" pitchFamily="2" charset="-78"/>
              <a:cs typeface="Alexandria Light" pitchFamily="2" charset="-78"/>
            </a:endParaRPr>
          </a:p>
          <a:p>
            <a:pPr marL="0" marR="0" lvl="0" indent="0" algn="l" rtl="0">
              <a:spcBef>
                <a:spcPts val="0"/>
              </a:spcBef>
              <a:spcAft>
                <a:spcPts val="0"/>
              </a:spcAft>
              <a:buNone/>
            </a:pPr>
            <a:endParaRPr b="1" dirty="0">
              <a:solidFill>
                <a:srgbClr val="1E3040"/>
              </a:solidFill>
              <a:latin typeface="Alexandria Light" pitchFamily="2" charset="-78"/>
              <a:ea typeface="Times New Roman"/>
              <a:cs typeface="Alexandria Light" pitchFamily="2" charset="-78"/>
              <a:sym typeface="Times New Roman"/>
            </a:endParaRPr>
          </a:p>
          <a:p>
            <a:pPr marL="0" marR="0" lvl="0" indent="-114300" algn="l" rtl="0">
              <a:spcBef>
                <a:spcPts val="0"/>
              </a:spcBef>
              <a:spcAft>
                <a:spcPts val="0"/>
              </a:spcAft>
              <a:buClr>
                <a:srgbClr val="0A1724"/>
              </a:buClr>
              <a:buSzPts val="1800"/>
              <a:buFont typeface="Arial"/>
              <a:buChar char="•"/>
            </a:pPr>
            <a:r>
              <a:rPr lang="en-US" dirty="0">
                <a:solidFill>
                  <a:srgbClr val="0A1724"/>
                </a:solidFill>
                <a:latin typeface="Alexandria Light" pitchFamily="2" charset="-78"/>
                <a:ea typeface="Times New Roman"/>
                <a:cs typeface="Alexandria Light" pitchFamily="2" charset="-78"/>
                <a:sym typeface="Times New Roman"/>
              </a:rPr>
              <a:t>Situation</a:t>
            </a:r>
            <a:r>
              <a:rPr lang="en-US" dirty="0">
                <a:solidFill>
                  <a:srgbClr val="1E3040"/>
                </a:solidFill>
                <a:latin typeface="Alexandria Light" pitchFamily="2" charset="-78"/>
                <a:ea typeface="Times New Roman"/>
                <a:cs typeface="Alexandria Light" pitchFamily="2" charset="-78"/>
                <a:sym typeface="Times New Roman"/>
              </a:rPr>
              <a:t> – where are we now?</a:t>
            </a:r>
            <a:endParaRPr dirty="0">
              <a:latin typeface="Alexandria Light" pitchFamily="2" charset="-78"/>
              <a:cs typeface="Alexandria Light" pitchFamily="2" charset="-78"/>
            </a:endParaRPr>
          </a:p>
          <a:p>
            <a:pPr marL="0" marR="0" lvl="0" indent="-114300" algn="l" rtl="0">
              <a:spcBef>
                <a:spcPts val="0"/>
              </a:spcBef>
              <a:spcAft>
                <a:spcPts val="0"/>
              </a:spcAft>
              <a:buClr>
                <a:srgbClr val="1E3040"/>
              </a:buClr>
              <a:buSzPts val="1800"/>
              <a:buFont typeface="Arial"/>
              <a:buChar char="•"/>
            </a:pPr>
            <a:r>
              <a:rPr lang="en-US" dirty="0">
                <a:solidFill>
                  <a:srgbClr val="1E3040"/>
                </a:solidFill>
                <a:latin typeface="Alexandria Light" pitchFamily="2" charset="-78"/>
                <a:ea typeface="Times New Roman"/>
                <a:cs typeface="Alexandria Light" pitchFamily="2" charset="-78"/>
                <a:sym typeface="Times New Roman"/>
              </a:rPr>
              <a:t>‍</a:t>
            </a:r>
            <a:r>
              <a:rPr lang="en-US" dirty="0">
                <a:solidFill>
                  <a:srgbClr val="0A1724"/>
                </a:solidFill>
                <a:latin typeface="Alexandria Light" pitchFamily="2" charset="-78"/>
                <a:ea typeface="Times New Roman"/>
                <a:cs typeface="Alexandria Light" pitchFamily="2" charset="-78"/>
                <a:sym typeface="Times New Roman"/>
              </a:rPr>
              <a:t>Objectives</a:t>
            </a:r>
            <a:r>
              <a:rPr lang="en-US" dirty="0">
                <a:solidFill>
                  <a:srgbClr val="1E3040"/>
                </a:solidFill>
                <a:latin typeface="Alexandria Light" pitchFamily="2" charset="-78"/>
                <a:ea typeface="Times New Roman"/>
                <a:cs typeface="Alexandria Light" pitchFamily="2" charset="-78"/>
                <a:sym typeface="Times New Roman"/>
              </a:rPr>
              <a:t> – where do we want to be?</a:t>
            </a:r>
            <a:endParaRPr dirty="0">
              <a:latin typeface="Alexandria Light" pitchFamily="2" charset="-78"/>
              <a:cs typeface="Alexandria Light" pitchFamily="2" charset="-78"/>
            </a:endParaRPr>
          </a:p>
          <a:p>
            <a:pPr marL="0" marR="0" lvl="0" indent="-114300" algn="l" rtl="0">
              <a:spcBef>
                <a:spcPts val="0"/>
              </a:spcBef>
              <a:spcAft>
                <a:spcPts val="0"/>
              </a:spcAft>
              <a:buClr>
                <a:srgbClr val="1E3040"/>
              </a:buClr>
              <a:buSzPts val="1800"/>
              <a:buFont typeface="Arial"/>
              <a:buChar char="•"/>
            </a:pPr>
            <a:r>
              <a:rPr lang="en-US" dirty="0">
                <a:solidFill>
                  <a:srgbClr val="1E3040"/>
                </a:solidFill>
                <a:latin typeface="Alexandria Light" pitchFamily="2" charset="-78"/>
                <a:ea typeface="Times New Roman"/>
                <a:cs typeface="Alexandria Light" pitchFamily="2" charset="-78"/>
                <a:sym typeface="Times New Roman"/>
              </a:rPr>
              <a:t>‍</a:t>
            </a:r>
            <a:r>
              <a:rPr lang="en-US" dirty="0">
                <a:solidFill>
                  <a:srgbClr val="0A1724"/>
                </a:solidFill>
                <a:latin typeface="Alexandria Light" pitchFamily="2" charset="-78"/>
                <a:ea typeface="Times New Roman"/>
                <a:cs typeface="Alexandria Light" pitchFamily="2" charset="-78"/>
                <a:sym typeface="Times New Roman"/>
              </a:rPr>
              <a:t>Strategy</a:t>
            </a:r>
            <a:r>
              <a:rPr lang="en-US" dirty="0">
                <a:solidFill>
                  <a:srgbClr val="1E3040"/>
                </a:solidFill>
                <a:latin typeface="Alexandria Light" pitchFamily="2" charset="-78"/>
                <a:ea typeface="Times New Roman"/>
                <a:cs typeface="Alexandria Light" pitchFamily="2" charset="-78"/>
                <a:sym typeface="Times New Roman"/>
              </a:rPr>
              <a:t> – how do we get there?</a:t>
            </a:r>
            <a:endParaRPr dirty="0">
              <a:latin typeface="Alexandria Light" pitchFamily="2" charset="-78"/>
              <a:cs typeface="Alexandria Light" pitchFamily="2" charset="-78"/>
            </a:endParaRPr>
          </a:p>
          <a:p>
            <a:pPr marL="0" marR="0" lvl="0" indent="-114300" algn="l" rtl="0">
              <a:spcBef>
                <a:spcPts val="0"/>
              </a:spcBef>
              <a:spcAft>
                <a:spcPts val="0"/>
              </a:spcAft>
              <a:buClr>
                <a:srgbClr val="1E3040"/>
              </a:buClr>
              <a:buSzPts val="1800"/>
              <a:buFont typeface="Arial"/>
              <a:buChar char="•"/>
            </a:pPr>
            <a:r>
              <a:rPr lang="en-US" dirty="0">
                <a:solidFill>
                  <a:srgbClr val="1E3040"/>
                </a:solidFill>
                <a:latin typeface="Alexandria Light" pitchFamily="2" charset="-78"/>
                <a:ea typeface="Times New Roman"/>
                <a:cs typeface="Alexandria Light" pitchFamily="2" charset="-78"/>
                <a:sym typeface="Times New Roman"/>
              </a:rPr>
              <a:t>‍</a:t>
            </a:r>
            <a:r>
              <a:rPr lang="en-US" dirty="0">
                <a:solidFill>
                  <a:srgbClr val="0A1724"/>
                </a:solidFill>
                <a:latin typeface="Alexandria Light" pitchFamily="2" charset="-78"/>
                <a:ea typeface="Times New Roman"/>
                <a:cs typeface="Alexandria Light" pitchFamily="2" charset="-78"/>
                <a:sym typeface="Times New Roman"/>
              </a:rPr>
              <a:t>Tactics</a:t>
            </a:r>
            <a:r>
              <a:rPr lang="en-US" dirty="0">
                <a:solidFill>
                  <a:srgbClr val="1E3040"/>
                </a:solidFill>
                <a:latin typeface="Alexandria Light" pitchFamily="2" charset="-78"/>
                <a:ea typeface="Times New Roman"/>
                <a:cs typeface="Alexandria Light" pitchFamily="2" charset="-78"/>
                <a:sym typeface="Times New Roman"/>
              </a:rPr>
              <a:t> – how exactly do we get there?</a:t>
            </a:r>
            <a:endParaRPr dirty="0">
              <a:latin typeface="Alexandria Light" pitchFamily="2" charset="-78"/>
              <a:cs typeface="Alexandria Light" pitchFamily="2" charset="-78"/>
            </a:endParaRPr>
          </a:p>
          <a:p>
            <a:pPr marL="0" marR="0" lvl="0" indent="-114300" algn="l" rtl="0">
              <a:spcBef>
                <a:spcPts val="0"/>
              </a:spcBef>
              <a:spcAft>
                <a:spcPts val="0"/>
              </a:spcAft>
              <a:buClr>
                <a:srgbClr val="1E3040"/>
              </a:buClr>
              <a:buSzPts val="1800"/>
              <a:buFont typeface="Arial"/>
              <a:buChar char="•"/>
            </a:pPr>
            <a:r>
              <a:rPr lang="en-US" dirty="0">
                <a:solidFill>
                  <a:srgbClr val="1E3040"/>
                </a:solidFill>
                <a:latin typeface="Alexandria Light" pitchFamily="2" charset="-78"/>
                <a:ea typeface="Times New Roman"/>
                <a:cs typeface="Alexandria Light" pitchFamily="2" charset="-78"/>
                <a:sym typeface="Times New Roman"/>
              </a:rPr>
              <a:t>‍</a:t>
            </a:r>
            <a:r>
              <a:rPr lang="en-US" dirty="0">
                <a:solidFill>
                  <a:srgbClr val="0A1724"/>
                </a:solidFill>
                <a:latin typeface="Alexandria Light" pitchFamily="2" charset="-78"/>
                <a:ea typeface="Times New Roman"/>
                <a:cs typeface="Alexandria Light" pitchFamily="2" charset="-78"/>
                <a:sym typeface="Times New Roman"/>
              </a:rPr>
              <a:t>Action</a:t>
            </a:r>
            <a:r>
              <a:rPr lang="en-US" dirty="0">
                <a:solidFill>
                  <a:srgbClr val="1E3040"/>
                </a:solidFill>
                <a:latin typeface="Alexandria Light" pitchFamily="2" charset="-78"/>
                <a:ea typeface="Times New Roman"/>
                <a:cs typeface="Alexandria Light" pitchFamily="2" charset="-78"/>
                <a:sym typeface="Times New Roman"/>
              </a:rPr>
              <a:t> – what is our plan?</a:t>
            </a:r>
            <a:endParaRPr dirty="0">
              <a:latin typeface="Alexandria Light" pitchFamily="2" charset="-78"/>
              <a:cs typeface="Alexandria Light" pitchFamily="2" charset="-78"/>
            </a:endParaRPr>
          </a:p>
          <a:p>
            <a:pPr marL="0" marR="0" lvl="0" indent="-114300" algn="l" rtl="0">
              <a:spcBef>
                <a:spcPts val="0"/>
              </a:spcBef>
              <a:spcAft>
                <a:spcPts val="0"/>
              </a:spcAft>
              <a:buClr>
                <a:srgbClr val="1E3040"/>
              </a:buClr>
              <a:buSzPts val="1800"/>
              <a:buFont typeface="Arial"/>
              <a:buChar char="•"/>
            </a:pPr>
            <a:r>
              <a:rPr lang="en-US" dirty="0">
                <a:solidFill>
                  <a:srgbClr val="1E3040"/>
                </a:solidFill>
                <a:latin typeface="Alexandria Light" pitchFamily="2" charset="-78"/>
                <a:ea typeface="Times New Roman"/>
                <a:cs typeface="Alexandria Light" pitchFamily="2" charset="-78"/>
                <a:sym typeface="Times New Roman"/>
              </a:rPr>
              <a:t>‍</a:t>
            </a:r>
            <a:r>
              <a:rPr lang="en-US" dirty="0">
                <a:solidFill>
                  <a:srgbClr val="0A1724"/>
                </a:solidFill>
                <a:latin typeface="Alexandria Light" pitchFamily="2" charset="-78"/>
                <a:ea typeface="Times New Roman"/>
                <a:cs typeface="Alexandria Light" pitchFamily="2" charset="-78"/>
                <a:sym typeface="Times New Roman"/>
              </a:rPr>
              <a:t>Control</a:t>
            </a:r>
            <a:r>
              <a:rPr lang="en-US" dirty="0">
                <a:solidFill>
                  <a:srgbClr val="1E3040"/>
                </a:solidFill>
                <a:latin typeface="Alexandria Light" pitchFamily="2" charset="-78"/>
                <a:ea typeface="Times New Roman"/>
                <a:cs typeface="Alexandria Light" pitchFamily="2" charset="-78"/>
                <a:sym typeface="Times New Roman"/>
              </a:rPr>
              <a:t> – did we get there?</a:t>
            </a:r>
            <a:endParaRPr b="0" i="0" dirty="0">
              <a:solidFill>
                <a:srgbClr val="1E3040"/>
              </a:solidFill>
              <a:latin typeface="Alexandria Light" pitchFamily="2" charset="-78"/>
              <a:ea typeface="Times New Roman"/>
              <a:cs typeface="Alexandria Light" pitchFamily="2" charset="-78"/>
              <a:sym typeface="Times New Roman"/>
            </a:endParaRPr>
          </a:p>
        </p:txBody>
      </p:sp>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964562" y="64381"/>
            <a:ext cx="1263601" cy="566030"/>
          </a:xfrm>
          <a:prstGeom prst="rect">
            <a:avLst/>
          </a:prstGeom>
        </p:spPr>
      </p:pic>
    </p:spTree>
  </p:cSld>
  <p:clrMapOvr>
    <a:masterClrMapping/>
  </p:clrMapOvr>
  <p:transition spd="slow" advTm="7132">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grpSp>
        <p:nvGrpSpPr>
          <p:cNvPr id="6" name="Group 5">
            <a:extLst>
              <a:ext uri="{FF2B5EF4-FFF2-40B4-BE49-F238E27FC236}">
                <a16:creationId xmlns:a16="http://schemas.microsoft.com/office/drawing/2014/main" id="{576B9C1D-520B-4E23-ACD9-8C32A1FC642B}"/>
              </a:ext>
            </a:extLst>
          </p:cNvPr>
          <p:cNvGrpSpPr/>
          <p:nvPr/>
        </p:nvGrpSpPr>
        <p:grpSpPr>
          <a:xfrm>
            <a:off x="1030522" y="671472"/>
            <a:ext cx="10395359" cy="5689294"/>
            <a:chOff x="1030522" y="671472"/>
            <a:chExt cx="10076343" cy="5689294"/>
          </a:xfrm>
        </p:grpSpPr>
        <p:sp>
          <p:nvSpPr>
            <p:cNvPr id="7" name="Rectangle: Rounded Corners 6">
              <a:extLst>
                <a:ext uri="{FF2B5EF4-FFF2-40B4-BE49-F238E27FC236}">
                  <a16:creationId xmlns:a16="http://schemas.microsoft.com/office/drawing/2014/main" id="{370D48A2-5920-4556-B234-941E0AF6E063}"/>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06B05C15-4A98-4692-BDE3-672C540FAF9C}"/>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508" name="Google Shape;508;p13"/>
          <p:cNvSpPr/>
          <p:nvPr/>
        </p:nvSpPr>
        <p:spPr>
          <a:xfrm>
            <a:off x="8627487" y="2557737"/>
            <a:ext cx="2687976" cy="245222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b="1" i="1" dirty="0">
                <a:solidFill>
                  <a:srgbClr val="852F4A"/>
                </a:solidFill>
                <a:latin typeface="Times New Roman"/>
                <a:ea typeface="Times New Roman"/>
                <a:cs typeface="Times New Roman"/>
                <a:sym typeface="Times New Roman"/>
              </a:rPr>
              <a:t>PLANNING FRAMEWORK APPLIED TO DIGITAL MARKETING STRATEGY DEVELOPMENT</a:t>
            </a:r>
            <a:endParaRPr dirty="0"/>
          </a:p>
        </p:txBody>
      </p:sp>
      <p:pic>
        <p:nvPicPr>
          <p:cNvPr id="509" name="Google Shape;509;p13"/>
          <p:cNvPicPr preferRelativeResize="0"/>
          <p:nvPr/>
        </p:nvPicPr>
        <p:blipFill rotWithShape="1">
          <a:blip r:embed="rId3">
            <a:alphaModFix/>
          </a:blip>
          <a:srcRect/>
          <a:stretch/>
        </p:blipFill>
        <p:spPr>
          <a:xfrm>
            <a:off x="1530546" y="1613512"/>
            <a:ext cx="7096941" cy="4497859"/>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895946" y="90905"/>
            <a:ext cx="1296054" cy="580567"/>
          </a:xfrm>
          <a:prstGeom prst="rect">
            <a:avLst/>
          </a:prstGeom>
        </p:spPr>
      </p:pic>
    </p:spTree>
  </p:cSld>
  <p:clrMapOvr>
    <a:masterClrMapping/>
  </p:clrMapOvr>
  <p:transition spd="slow" advTm="7132">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20"/>
        <p:cNvGrpSpPr/>
        <p:nvPr/>
      </p:nvGrpSpPr>
      <p:grpSpPr>
        <a:xfrm>
          <a:off x="0" y="0"/>
          <a:ext cx="0" cy="0"/>
          <a:chOff x="0" y="0"/>
          <a:chExt cx="0" cy="0"/>
        </a:xfrm>
      </p:grpSpPr>
      <p:grpSp>
        <p:nvGrpSpPr>
          <p:cNvPr id="7" name="Group 6">
            <a:extLst>
              <a:ext uri="{FF2B5EF4-FFF2-40B4-BE49-F238E27FC236}">
                <a16:creationId xmlns:a16="http://schemas.microsoft.com/office/drawing/2014/main" id="{CC1AB183-A88C-423E-862E-3DD92BFD9487}"/>
              </a:ext>
            </a:extLst>
          </p:cNvPr>
          <p:cNvGrpSpPr/>
          <p:nvPr/>
        </p:nvGrpSpPr>
        <p:grpSpPr>
          <a:xfrm>
            <a:off x="313038" y="671472"/>
            <a:ext cx="10793827" cy="5689294"/>
            <a:chOff x="1030522" y="671472"/>
            <a:chExt cx="10076343" cy="5689294"/>
          </a:xfrm>
        </p:grpSpPr>
        <p:sp>
          <p:nvSpPr>
            <p:cNvPr id="8" name="Rectangle: Rounded Corners 7">
              <a:extLst>
                <a:ext uri="{FF2B5EF4-FFF2-40B4-BE49-F238E27FC236}">
                  <a16:creationId xmlns:a16="http://schemas.microsoft.com/office/drawing/2014/main" id="{8C8D6B14-2298-4505-9B5A-9A41796F2802}"/>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963B4D06-0068-4ADC-9C82-5EED19E01097}"/>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521" name="Google Shape;521;p14"/>
          <p:cNvPicPr preferRelativeResize="0"/>
          <p:nvPr/>
        </p:nvPicPr>
        <p:blipFill rotWithShape="1">
          <a:blip r:embed="rId3">
            <a:alphaModFix/>
          </a:blip>
          <a:srcRect/>
          <a:stretch/>
        </p:blipFill>
        <p:spPr>
          <a:xfrm>
            <a:off x="8317882" y="1771134"/>
            <a:ext cx="2768188" cy="3440757"/>
          </a:xfrm>
          <a:prstGeom prst="rect">
            <a:avLst/>
          </a:prstGeom>
          <a:noFill/>
          <a:ln>
            <a:noFill/>
          </a:ln>
        </p:spPr>
      </p:pic>
      <p:sp>
        <p:nvSpPr>
          <p:cNvPr id="527" name="Google Shape;527;p14"/>
          <p:cNvSpPr/>
          <p:nvPr/>
        </p:nvSpPr>
        <p:spPr>
          <a:xfrm>
            <a:off x="904887" y="1832702"/>
            <a:ext cx="7242060" cy="411351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SITUATION ANALYSIS – Where Are We Now?</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b="1" i="1"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A situation analysis is an overview of your business. It helps you determine where your business stands at the moment so that you can draft your strategy for the future.</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A situation analysis has been defined as: A set of methods used to understand an organization's capabilities, customers, potential customers and business environment by analyzing internal and external factors that can affect the business.</a:t>
            </a:r>
            <a:endParaRPr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components of situation analysis:</a:t>
            </a:r>
            <a:endParaRPr dirty="0">
              <a:solidFill>
                <a:schemeClr val="tx1"/>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852F4A"/>
              </a:buClr>
              <a:buSzPts val="1600"/>
              <a:buFont typeface="Noto Sans Symbols"/>
              <a:buChar char="⮚"/>
            </a:pPr>
            <a:r>
              <a:rPr lang="en-US" b="1" dirty="0">
                <a:solidFill>
                  <a:schemeClr val="tx1"/>
                </a:solidFill>
                <a:latin typeface="Alexandria Light" pitchFamily="2" charset="-78"/>
                <a:ea typeface="Times New Roman"/>
                <a:cs typeface="Alexandria Light" pitchFamily="2" charset="-78"/>
                <a:sym typeface="Times New Roman"/>
              </a:rPr>
              <a:t>A customer analysis </a:t>
            </a:r>
            <a:r>
              <a:rPr lang="en-US" dirty="0">
                <a:solidFill>
                  <a:schemeClr val="tx1"/>
                </a:solidFill>
                <a:latin typeface="Alexandria Light" pitchFamily="2" charset="-78"/>
                <a:ea typeface="Times New Roman"/>
                <a:cs typeface="Alexandria Light" pitchFamily="2" charset="-78"/>
                <a:sym typeface="Times New Roman"/>
              </a:rPr>
              <a:t>helps you to get a good sense of who your customers are so that you can decide which segment you want to target as part of your marketing plan. Among other things, you need to know what is their demographic, their location, how they found you, how they buy from you, what are the perceptions they have of your brand, how do they interact with your brand, and what are their opinions about your competitors? </a:t>
            </a:r>
            <a:endParaRPr dirty="0">
              <a:solidFill>
                <a:schemeClr val="tx1"/>
              </a:solidFill>
              <a:latin typeface="Alexandria Light" pitchFamily="2" charset="-78"/>
              <a:cs typeface="Alexandria Light" pitchFamily="2" charset="-78"/>
            </a:endParaRPr>
          </a:p>
          <a:p>
            <a:pPr marL="285750" marR="0" lvl="0" indent="-285750" algn="just" rtl="0">
              <a:spcBef>
                <a:spcPts val="0"/>
              </a:spcBef>
              <a:spcAft>
                <a:spcPts val="0"/>
              </a:spcAft>
              <a:buClr>
                <a:srgbClr val="852F4A"/>
              </a:buClr>
              <a:buSzPts val="1600"/>
              <a:buFont typeface="Noto Sans Symbols"/>
              <a:buChar char="⮚"/>
            </a:pPr>
            <a:r>
              <a:rPr lang="en-US" b="1" i="1" dirty="0">
                <a:solidFill>
                  <a:schemeClr val="tx1"/>
                </a:solidFill>
                <a:latin typeface="Alexandria Light" pitchFamily="2" charset="-78"/>
                <a:ea typeface="Times New Roman"/>
                <a:cs typeface="Alexandria Light" pitchFamily="2" charset="-78"/>
                <a:sym typeface="Times New Roman"/>
              </a:rPr>
              <a:t> Product analysis: </a:t>
            </a:r>
            <a:r>
              <a:rPr lang="en-US" dirty="0">
                <a:solidFill>
                  <a:schemeClr val="tx1"/>
                </a:solidFill>
                <a:latin typeface="Alexandria Light" pitchFamily="2" charset="-78"/>
                <a:ea typeface="Times New Roman"/>
                <a:cs typeface="Alexandria Light" pitchFamily="2" charset="-78"/>
                <a:sym typeface="Times New Roman"/>
              </a:rPr>
              <a:t>Evaluate your product or service in terms of how it delivers value to your customers. What we are looking for is a product-market fit perspective.</a:t>
            </a:r>
            <a:r>
              <a:rPr lang="en-US" b="1" i="1" dirty="0">
                <a:solidFill>
                  <a:schemeClr val="tx1"/>
                </a:solidFill>
                <a:latin typeface="Alexandria Light" pitchFamily="2" charset="-78"/>
                <a:ea typeface="Times New Roman"/>
                <a:cs typeface="Alexandria Light" pitchFamily="2" charset="-78"/>
                <a:sym typeface="Times New Roman"/>
              </a:rPr>
              <a:t> </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sz="1400" b="1" i="1" dirty="0">
              <a:solidFill>
                <a:srgbClr val="852F4A"/>
              </a:solidFill>
              <a:latin typeface="Times New Roman"/>
              <a:ea typeface="Times New Roman"/>
              <a:cs typeface="Times New Roman"/>
              <a:sym typeface="Times New Roman"/>
            </a:endParaRPr>
          </a:p>
        </p:txBody>
      </p:sp>
      <p:sp>
        <p:nvSpPr>
          <p:cNvPr id="529" name="Google Shape;529;p14"/>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651524" y="64381"/>
            <a:ext cx="1540476" cy="690056"/>
          </a:xfrm>
          <a:prstGeom prst="rect">
            <a:avLst/>
          </a:prstGeom>
        </p:spPr>
      </p:pic>
    </p:spTree>
  </p:cSld>
  <p:clrMapOvr>
    <a:masterClrMapping/>
  </p:clrMapOvr>
  <p:transition spd="slow" advTm="7132">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grpSp>
        <p:nvGrpSpPr>
          <p:cNvPr id="7" name="Group 6">
            <a:extLst>
              <a:ext uri="{FF2B5EF4-FFF2-40B4-BE49-F238E27FC236}">
                <a16:creationId xmlns:a16="http://schemas.microsoft.com/office/drawing/2014/main" id="{DEE28399-7E79-4A6F-A6FC-A59030B445F7}"/>
              </a:ext>
            </a:extLst>
          </p:cNvPr>
          <p:cNvGrpSpPr/>
          <p:nvPr/>
        </p:nvGrpSpPr>
        <p:grpSpPr>
          <a:xfrm>
            <a:off x="245860" y="671472"/>
            <a:ext cx="10861005" cy="5689294"/>
            <a:chOff x="1030522" y="671472"/>
            <a:chExt cx="10076343" cy="5689294"/>
          </a:xfrm>
        </p:grpSpPr>
        <p:sp>
          <p:nvSpPr>
            <p:cNvPr id="8" name="Rectangle: Rounded Corners 7">
              <a:extLst>
                <a:ext uri="{FF2B5EF4-FFF2-40B4-BE49-F238E27FC236}">
                  <a16:creationId xmlns:a16="http://schemas.microsoft.com/office/drawing/2014/main" id="{5B7A8512-045A-4ECB-B0C5-4E3E287057D9}"/>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F5AB35CD-C050-46FA-B791-E5486E3E6B42}"/>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534" name="Google Shape;534;p15"/>
          <p:cNvPicPr preferRelativeResize="0"/>
          <p:nvPr/>
        </p:nvPicPr>
        <p:blipFill rotWithShape="1">
          <a:blip r:embed="rId3">
            <a:alphaModFix/>
          </a:blip>
          <a:srcRect/>
          <a:stretch/>
        </p:blipFill>
        <p:spPr>
          <a:xfrm>
            <a:off x="7894320" y="1991582"/>
            <a:ext cx="2499085" cy="3919014"/>
          </a:xfrm>
          <a:prstGeom prst="rect">
            <a:avLst/>
          </a:prstGeom>
          <a:noFill/>
          <a:ln>
            <a:noFill/>
          </a:ln>
        </p:spPr>
      </p:pic>
      <p:sp>
        <p:nvSpPr>
          <p:cNvPr id="540" name="Google Shape;540;p15"/>
          <p:cNvSpPr/>
          <p:nvPr/>
        </p:nvSpPr>
        <p:spPr>
          <a:xfrm>
            <a:off x="449060" y="1894332"/>
            <a:ext cx="7242060" cy="411351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SITUATION ANALYSIS – Where Are We Now?</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b="1" i="1" dirty="0">
              <a:solidFill>
                <a:schemeClr val="tx1"/>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852F4A"/>
              </a:buClr>
              <a:buSzPts val="1600"/>
              <a:buFont typeface="Noto Sans Symbols"/>
              <a:buChar char="⮚"/>
            </a:pPr>
            <a:r>
              <a:rPr lang="en-US" b="1" i="1" dirty="0">
                <a:solidFill>
                  <a:schemeClr val="tx1"/>
                </a:solidFill>
                <a:latin typeface="Alexandria Light" pitchFamily="2" charset="-78"/>
                <a:ea typeface="Times New Roman"/>
                <a:cs typeface="Alexandria Light" pitchFamily="2" charset="-78"/>
                <a:sym typeface="Times New Roman"/>
              </a:rPr>
              <a:t>Competitor analysis: </a:t>
            </a:r>
            <a:r>
              <a:rPr lang="en-US" dirty="0">
                <a:solidFill>
                  <a:schemeClr val="tx1"/>
                </a:solidFill>
                <a:latin typeface="Alexandria Light" pitchFamily="2" charset="-78"/>
                <a:ea typeface="Times New Roman"/>
                <a:cs typeface="Alexandria Light" pitchFamily="2" charset="-78"/>
                <a:sym typeface="Times New Roman"/>
              </a:rPr>
              <a:t>Who are your competitors? How do they have a competitive advantage over you in terms of price, reputation, customer service and size? How do you have a competitive advantage over them?</a:t>
            </a:r>
            <a:endParaRPr b="1" i="1" dirty="0">
              <a:solidFill>
                <a:schemeClr val="tx1"/>
              </a:solidFill>
              <a:latin typeface="Alexandria Light" pitchFamily="2" charset="-78"/>
              <a:ea typeface="Times New Roman"/>
              <a:cs typeface="Alexandria Light" pitchFamily="2" charset="-78"/>
              <a:sym typeface="Times New Roman"/>
            </a:endParaRPr>
          </a:p>
          <a:p>
            <a:pPr marL="342900" marR="0" lvl="0" indent="-342900" algn="just" rtl="0">
              <a:spcBef>
                <a:spcPts val="0"/>
              </a:spcBef>
              <a:spcAft>
                <a:spcPts val="0"/>
              </a:spcAft>
              <a:buClr>
                <a:srgbClr val="852F4A"/>
              </a:buClr>
              <a:buSzPts val="1600"/>
              <a:buFont typeface="Noto Sans Symbols"/>
              <a:buChar char="⮚"/>
            </a:pPr>
            <a:r>
              <a:rPr lang="en-US" b="1" i="1" dirty="0">
                <a:solidFill>
                  <a:schemeClr val="tx1"/>
                </a:solidFill>
                <a:latin typeface="Alexandria Light" pitchFamily="2" charset="-78"/>
                <a:ea typeface="Times New Roman"/>
                <a:cs typeface="Alexandria Light" pitchFamily="2" charset="-78"/>
                <a:sym typeface="Times New Roman"/>
              </a:rPr>
              <a:t>the environment : </a:t>
            </a:r>
            <a:r>
              <a:rPr lang="en-US" i="1" dirty="0">
                <a:solidFill>
                  <a:schemeClr val="tx1"/>
                </a:solidFill>
                <a:latin typeface="Alexandria Light" pitchFamily="2" charset="-78"/>
                <a:ea typeface="Times New Roman"/>
                <a:cs typeface="Alexandria Light" pitchFamily="2" charset="-78"/>
                <a:sym typeface="Times New Roman"/>
              </a:rPr>
              <a:t>These include external factors such as economic, political, social, technological and environmental trends and their possible impact on your business.</a:t>
            </a:r>
            <a:endParaRPr b="1" i="1" dirty="0">
              <a:solidFill>
                <a:schemeClr val="tx1"/>
              </a:solidFill>
              <a:latin typeface="Alexandria Light" pitchFamily="2" charset="-78"/>
              <a:ea typeface="Times New Roman"/>
              <a:cs typeface="Alexandria Light" pitchFamily="2" charset="-78"/>
              <a:sym typeface="Times New Roman"/>
            </a:endParaRPr>
          </a:p>
          <a:p>
            <a:pPr marL="342900" marR="0" lvl="0" indent="-342900" algn="just" rtl="0">
              <a:spcBef>
                <a:spcPts val="0"/>
              </a:spcBef>
              <a:spcAft>
                <a:spcPts val="0"/>
              </a:spcAft>
              <a:buClr>
                <a:srgbClr val="852F4A"/>
              </a:buClr>
              <a:buSzPts val="1600"/>
              <a:buFont typeface="Noto Sans Symbols"/>
              <a:buChar char="⮚"/>
            </a:pPr>
            <a:r>
              <a:rPr lang="en-US" b="1" i="1" dirty="0">
                <a:solidFill>
                  <a:schemeClr val="tx1"/>
                </a:solidFill>
                <a:latin typeface="Alexandria Light" pitchFamily="2" charset="-78"/>
                <a:ea typeface="Times New Roman"/>
                <a:cs typeface="Alexandria Light" pitchFamily="2" charset="-78"/>
                <a:sym typeface="Times New Roman"/>
              </a:rPr>
              <a:t>SWOT analysis</a:t>
            </a:r>
            <a:r>
              <a:rPr lang="en-US" dirty="0">
                <a:solidFill>
                  <a:schemeClr val="tx1"/>
                </a:solidFill>
                <a:latin typeface="Alexandria Light" pitchFamily="2" charset="-78"/>
                <a:ea typeface="Times New Roman"/>
                <a:cs typeface="Alexandria Light" pitchFamily="2" charset="-78"/>
                <a:sym typeface="Times New Roman"/>
              </a:rPr>
              <a:t>: You can use the findings from your environmental analysis to then conduct a Swot analysis where you look at the strengths, weaknesses, opportunities and threats that may affect your business and performance. Here you also look at internal factors such as whether you have the human capabilities and financial resources for your new marketing plans.</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b="1"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dirty="0">
                <a:solidFill>
                  <a:schemeClr val="tx1"/>
                </a:solidFill>
                <a:latin typeface="Alexandria Light" pitchFamily="2" charset="-78"/>
                <a:ea typeface="Times New Roman"/>
                <a:cs typeface="Alexandria Light" pitchFamily="2" charset="-78"/>
                <a:sym typeface="Times New Roman"/>
              </a:rPr>
              <a:t>Where Are We Now?</a:t>
            </a:r>
            <a:endParaRPr dirty="0">
              <a:solidFill>
                <a:schemeClr val="tx1"/>
              </a:solidFill>
              <a:latin typeface="Alexandria Light" pitchFamily="2" charset="-78"/>
              <a:cs typeface="Alexandria Light" pitchFamily="2" charset="-78"/>
            </a:endParaRPr>
          </a:p>
          <a:p>
            <a:pPr marL="342900" marR="0" lvl="0" indent="-342900" algn="just" rtl="0">
              <a:spcBef>
                <a:spcPts val="0"/>
              </a:spcBef>
              <a:spcAft>
                <a:spcPts val="0"/>
              </a:spcAft>
              <a:buClr>
                <a:srgbClr val="852F4A"/>
              </a:buClr>
              <a:buSzPts val="14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CUSTOMER INSIGHT</a:t>
            </a:r>
            <a:endParaRPr dirty="0">
              <a:solidFill>
                <a:schemeClr val="tx1"/>
              </a:solidFill>
              <a:latin typeface="Alexandria Light" pitchFamily="2" charset="-78"/>
              <a:cs typeface="Alexandria Light" pitchFamily="2" charset="-78"/>
            </a:endParaRPr>
          </a:p>
          <a:p>
            <a:pPr marL="342900" marR="0" lvl="0" indent="-342900" algn="just" rtl="0">
              <a:spcBef>
                <a:spcPts val="0"/>
              </a:spcBef>
              <a:spcAft>
                <a:spcPts val="0"/>
              </a:spcAft>
              <a:buClr>
                <a:srgbClr val="852F4A"/>
              </a:buClr>
              <a:buSzPts val="14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GOAL PERFORMANCE</a:t>
            </a:r>
            <a:endParaRPr dirty="0">
              <a:solidFill>
                <a:schemeClr val="tx1"/>
              </a:solidFill>
              <a:latin typeface="Alexandria Light" pitchFamily="2" charset="-78"/>
              <a:cs typeface="Alexandria Light" pitchFamily="2" charset="-78"/>
            </a:endParaRPr>
          </a:p>
          <a:p>
            <a:pPr marL="342900" marR="0" lvl="0" indent="-342900" algn="just" rtl="0">
              <a:spcBef>
                <a:spcPts val="0"/>
              </a:spcBef>
              <a:spcAft>
                <a:spcPts val="0"/>
              </a:spcAft>
              <a:buClr>
                <a:srgbClr val="852F4A"/>
              </a:buClr>
              <a:buSzPts val="14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E-MARKETPLACE SWOT</a:t>
            </a:r>
            <a:endParaRPr dirty="0">
              <a:solidFill>
                <a:schemeClr val="tx1"/>
              </a:solidFill>
              <a:latin typeface="Alexandria Light" pitchFamily="2" charset="-78"/>
              <a:cs typeface="Alexandria Light" pitchFamily="2" charset="-78"/>
            </a:endParaRPr>
          </a:p>
          <a:p>
            <a:pPr marL="342900" marR="0" lvl="0" indent="-342900" algn="just" rtl="0">
              <a:spcBef>
                <a:spcPts val="0"/>
              </a:spcBef>
              <a:spcAft>
                <a:spcPts val="0"/>
              </a:spcAft>
              <a:buClr>
                <a:srgbClr val="852F4A"/>
              </a:buClr>
              <a:buSzPts val="14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BRAND PERCEPTION</a:t>
            </a:r>
            <a:endParaRPr dirty="0">
              <a:solidFill>
                <a:schemeClr val="tx1"/>
              </a:solidFill>
              <a:latin typeface="Alexandria Light" pitchFamily="2" charset="-78"/>
              <a:cs typeface="Alexandria Light" pitchFamily="2" charset="-78"/>
            </a:endParaRPr>
          </a:p>
          <a:p>
            <a:pPr marL="342900" marR="0" lvl="0" indent="-342900" algn="just" rtl="0">
              <a:spcBef>
                <a:spcPts val="0"/>
              </a:spcBef>
              <a:spcAft>
                <a:spcPts val="0"/>
              </a:spcAft>
              <a:buClr>
                <a:srgbClr val="852F4A"/>
              </a:buClr>
              <a:buSzPts val="14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INTERNAL CAPABILITIES AND RESOURCES</a:t>
            </a:r>
            <a:endParaRPr dirty="0">
              <a:solidFill>
                <a:schemeClr val="tx1"/>
              </a:solidFill>
              <a:latin typeface="Alexandria Light" pitchFamily="2" charset="-78"/>
              <a:ea typeface="Times New Roman"/>
              <a:cs typeface="Alexandria Light" pitchFamily="2" charset="-78"/>
              <a:sym typeface="Times New Roman"/>
            </a:endParaRPr>
          </a:p>
          <a:p>
            <a:pPr marL="342900" marR="0" lvl="0" indent="-241300" algn="just" rtl="0">
              <a:spcBef>
                <a:spcPts val="0"/>
              </a:spcBef>
              <a:spcAft>
                <a:spcPts val="0"/>
              </a:spcAft>
              <a:buClr>
                <a:schemeClr val="lt1"/>
              </a:buClr>
              <a:buSzPts val="1600"/>
              <a:buFont typeface="Noto Sans Symbols"/>
              <a:buNone/>
            </a:pPr>
            <a:endParaRPr sz="1600" dirty="0">
              <a:solidFill>
                <a:srgbClr val="852F4A"/>
              </a:solidFill>
              <a:latin typeface="Times New Roman"/>
              <a:ea typeface="Times New Roman"/>
              <a:cs typeface="Times New Roman"/>
              <a:sym typeface="Times New Roman"/>
            </a:endParaRPr>
          </a:p>
        </p:txBody>
      </p:sp>
      <p:sp>
        <p:nvSpPr>
          <p:cNvPr id="542" name="Google Shape;542;p15"/>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836732" y="64381"/>
            <a:ext cx="1355268" cy="607092"/>
          </a:xfrm>
          <a:prstGeom prst="rect">
            <a:avLst/>
          </a:prstGeom>
        </p:spPr>
      </p:pic>
    </p:spTree>
  </p:cSld>
  <p:clrMapOvr>
    <a:masterClrMapping/>
  </p:clrMapOvr>
  <p:transition spd="slow" advTm="7132">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grpSp>
        <p:nvGrpSpPr>
          <p:cNvPr id="7" name="Group 6">
            <a:extLst>
              <a:ext uri="{FF2B5EF4-FFF2-40B4-BE49-F238E27FC236}">
                <a16:creationId xmlns:a16="http://schemas.microsoft.com/office/drawing/2014/main" id="{9049AE13-638D-43AF-9ED7-121B01365BD8}"/>
              </a:ext>
            </a:extLst>
          </p:cNvPr>
          <p:cNvGrpSpPr/>
          <p:nvPr/>
        </p:nvGrpSpPr>
        <p:grpSpPr>
          <a:xfrm>
            <a:off x="1030522" y="671472"/>
            <a:ext cx="10076343" cy="5689294"/>
            <a:chOff x="1030522" y="671472"/>
            <a:chExt cx="10076343" cy="5689294"/>
          </a:xfrm>
        </p:grpSpPr>
        <p:sp>
          <p:nvSpPr>
            <p:cNvPr id="8" name="Rectangle: Rounded Corners 7">
              <a:extLst>
                <a:ext uri="{FF2B5EF4-FFF2-40B4-BE49-F238E27FC236}">
                  <a16:creationId xmlns:a16="http://schemas.microsoft.com/office/drawing/2014/main" id="{D64F3951-72EC-489F-9214-B4B58B601D0F}"/>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D1275DA9-F69E-4CD1-AB3F-A8F90220F0EA}"/>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552" name="Google Shape;552;p16"/>
          <p:cNvSpPr/>
          <p:nvPr/>
        </p:nvSpPr>
        <p:spPr>
          <a:xfrm>
            <a:off x="1367703" y="1767707"/>
            <a:ext cx="7242060" cy="411351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OBJECTIVES – Where Are We Going</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b="1" i="1"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The second step in drawing up a marketing plan is to be very clear about your long-term objectives such as the vision and mission of your marketing strategy as well as short-term objectives such as the </a:t>
            </a:r>
            <a:r>
              <a:rPr lang="en-US" b="1" dirty="0">
                <a:solidFill>
                  <a:schemeClr val="tx1"/>
                </a:solidFill>
                <a:latin typeface="Alexandria Light" pitchFamily="2" charset="-78"/>
                <a:ea typeface="Times New Roman"/>
                <a:cs typeface="Alexandria Light" pitchFamily="2" charset="-78"/>
                <a:sym typeface="Times New Roman"/>
              </a:rPr>
              <a:t>5S</a:t>
            </a:r>
            <a:r>
              <a:rPr lang="en-US" dirty="0">
                <a:solidFill>
                  <a:schemeClr val="tx1"/>
                </a:solidFill>
                <a:latin typeface="Alexandria Light" pitchFamily="2" charset="-78"/>
                <a:ea typeface="Times New Roman"/>
                <a:cs typeface="Alexandria Light" pitchFamily="2" charset="-78"/>
                <a:sym typeface="Times New Roman"/>
              </a:rPr>
              <a:t> goals defined by PR Smith as:</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b="1" i="1"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Sell – Grow sales and market share.</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b="1" i="1"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Serve – Add value to what you offer the customer.</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b="1" i="1"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Sizzle – Stickiness and the wow factor.           </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b="1" i="1"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Speak – Two-way communication with customers.</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b="1" i="1"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Save – Quantified efficiency gains.</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b="1" i="1"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Experts have suggested that each of the 5S goals must be SMART – Specific, Measurable, Achievable, Relevant, Time-bound – to be effective.</a:t>
            </a:r>
            <a:endParaRPr dirty="0">
              <a:solidFill>
                <a:schemeClr val="tx1"/>
              </a:solidFill>
              <a:latin typeface="Alexandria Light" pitchFamily="2" charset="-78"/>
              <a:ea typeface="Times New Roman"/>
              <a:cs typeface="Alexandria Light" pitchFamily="2" charset="-78"/>
              <a:sym typeface="Times New Roman"/>
            </a:endParaRPr>
          </a:p>
        </p:txBody>
      </p:sp>
      <p:sp>
        <p:nvSpPr>
          <p:cNvPr id="554" name="Google Shape;554;p16"/>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555" name="Google Shape;555;p16"/>
          <p:cNvPicPr preferRelativeResize="0"/>
          <p:nvPr/>
        </p:nvPicPr>
        <p:blipFill rotWithShape="1">
          <a:blip r:embed="rId3">
            <a:alphaModFix/>
          </a:blip>
          <a:srcRect/>
          <a:stretch/>
        </p:blipFill>
        <p:spPr>
          <a:xfrm>
            <a:off x="8155239" y="2980054"/>
            <a:ext cx="2669058" cy="2045027"/>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569146" y="64381"/>
            <a:ext cx="1633564" cy="731754"/>
          </a:xfrm>
          <a:prstGeom prst="rect">
            <a:avLst/>
          </a:prstGeom>
        </p:spPr>
      </p:pic>
    </p:spTree>
  </p:cSld>
  <p:clrMapOvr>
    <a:masterClrMapping/>
  </p:clrMapOvr>
  <p:transition spd="slow" advTm="7132">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59"/>
        <p:cNvGrpSpPr/>
        <p:nvPr/>
      </p:nvGrpSpPr>
      <p:grpSpPr>
        <a:xfrm>
          <a:off x="0" y="0"/>
          <a:ext cx="0" cy="0"/>
          <a:chOff x="0" y="0"/>
          <a:chExt cx="0" cy="0"/>
        </a:xfrm>
      </p:grpSpPr>
      <p:grpSp>
        <p:nvGrpSpPr>
          <p:cNvPr id="7" name="Group 6">
            <a:extLst>
              <a:ext uri="{FF2B5EF4-FFF2-40B4-BE49-F238E27FC236}">
                <a16:creationId xmlns:a16="http://schemas.microsoft.com/office/drawing/2014/main" id="{765E4499-8FE3-4B6D-9A4E-E936969EC3A3}"/>
              </a:ext>
            </a:extLst>
          </p:cNvPr>
          <p:cNvGrpSpPr/>
          <p:nvPr/>
        </p:nvGrpSpPr>
        <p:grpSpPr>
          <a:xfrm>
            <a:off x="222422" y="671472"/>
            <a:ext cx="10884443" cy="5689294"/>
            <a:chOff x="1030522" y="671472"/>
            <a:chExt cx="10076343" cy="5689294"/>
          </a:xfrm>
        </p:grpSpPr>
        <p:sp>
          <p:nvSpPr>
            <p:cNvPr id="8" name="Rectangle: Rounded Corners 7">
              <a:extLst>
                <a:ext uri="{FF2B5EF4-FFF2-40B4-BE49-F238E27FC236}">
                  <a16:creationId xmlns:a16="http://schemas.microsoft.com/office/drawing/2014/main" id="{76481271-CF33-4FC8-BAA1-2BD2D019A1D4}"/>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A5E8FB53-8483-4E3E-B649-4AEAA9419C1C}"/>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560" name="Google Shape;560;p17"/>
          <p:cNvPicPr preferRelativeResize="0"/>
          <p:nvPr/>
        </p:nvPicPr>
        <p:blipFill rotWithShape="1">
          <a:blip r:embed="rId3">
            <a:alphaModFix/>
          </a:blip>
          <a:srcRect/>
          <a:stretch/>
        </p:blipFill>
        <p:spPr>
          <a:xfrm>
            <a:off x="8389466" y="2866767"/>
            <a:ext cx="2072588" cy="2193384"/>
          </a:xfrm>
          <a:prstGeom prst="rect">
            <a:avLst/>
          </a:prstGeom>
          <a:noFill/>
          <a:ln>
            <a:noFill/>
          </a:ln>
        </p:spPr>
      </p:pic>
      <p:sp>
        <p:nvSpPr>
          <p:cNvPr id="566" name="Google Shape;566;p17"/>
          <p:cNvSpPr/>
          <p:nvPr/>
        </p:nvSpPr>
        <p:spPr>
          <a:xfrm>
            <a:off x="403158" y="2073014"/>
            <a:ext cx="7583532" cy="411351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TACTICS – How Exactly Do We Get There.</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b="1" i="1"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this section outlines details of strategy such as the methods you use to achieve your objectives. In the context of digital marketing, you need to ask questions like: What data on customers do you have, what do you need? What methods are you going to use to reach them? Advertising, emails, content marketing, SEO or social media? What tools and techniques will you use?</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i="1"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How Exactly Do We Get There</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b="1" i="1" dirty="0">
              <a:solidFill>
                <a:schemeClr val="tx1"/>
              </a:solidFill>
              <a:latin typeface="Alexandria Light" pitchFamily="2" charset="-78"/>
              <a:ea typeface="Times New Roman"/>
              <a:cs typeface="Alexandria Light" pitchFamily="2" charset="-78"/>
              <a:sym typeface="Times New Roman"/>
            </a:endParaRPr>
          </a:p>
          <a:p>
            <a:pPr marL="342900" marR="0" lvl="0" indent="-342900" algn="just" rtl="0">
              <a:spcBef>
                <a:spcPts val="0"/>
              </a:spcBef>
              <a:spcAft>
                <a:spcPts val="0"/>
              </a:spcAft>
              <a:buClr>
                <a:srgbClr val="852F4A"/>
              </a:buClr>
              <a:buSzPts val="14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E-MARKETING MIX INCLUDING COMMUNICATION MIX AND SOCIAL NETWORKING</a:t>
            </a:r>
            <a:endParaRPr dirty="0">
              <a:solidFill>
                <a:schemeClr val="tx1"/>
              </a:solidFill>
              <a:latin typeface="Alexandria Light" pitchFamily="2" charset="-78"/>
              <a:cs typeface="Alexandria Light" pitchFamily="2" charset="-78"/>
            </a:endParaRPr>
          </a:p>
          <a:p>
            <a:pPr marL="342900" marR="0" lvl="0" indent="-342900" algn="just" rtl="0">
              <a:spcBef>
                <a:spcPts val="0"/>
              </a:spcBef>
              <a:spcAft>
                <a:spcPts val="0"/>
              </a:spcAft>
              <a:buClr>
                <a:srgbClr val="852F4A"/>
              </a:buClr>
              <a:buSzPts val="14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DETAILS OF CONTACT STRATEGY</a:t>
            </a:r>
            <a:endParaRPr dirty="0">
              <a:solidFill>
                <a:schemeClr val="tx1"/>
              </a:solidFill>
              <a:latin typeface="Alexandria Light" pitchFamily="2" charset="-78"/>
              <a:cs typeface="Alexandria Light" pitchFamily="2" charset="-78"/>
            </a:endParaRPr>
          </a:p>
          <a:p>
            <a:pPr marL="342900" marR="0" lvl="0" indent="-342900" algn="just" rtl="0">
              <a:spcBef>
                <a:spcPts val="0"/>
              </a:spcBef>
              <a:spcAft>
                <a:spcPts val="0"/>
              </a:spcAft>
              <a:buClr>
                <a:srgbClr val="852F4A"/>
              </a:buClr>
              <a:buSzPts val="14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E-CAMPAIGN INITIATIVE SCHEDULE</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sz="2000" i="1" dirty="0">
              <a:solidFill>
                <a:srgbClr val="852F4A"/>
              </a:solidFill>
              <a:latin typeface="Times New Roman"/>
              <a:ea typeface="Times New Roman"/>
              <a:cs typeface="Times New Roman"/>
              <a:sym typeface="Times New Roman"/>
            </a:endParaRPr>
          </a:p>
        </p:txBody>
      </p:sp>
      <p:sp>
        <p:nvSpPr>
          <p:cNvPr id="568" name="Google Shape;568;p17"/>
          <p:cNvSpPr txBox="1"/>
          <p:nvPr/>
        </p:nvSpPr>
        <p:spPr>
          <a:xfrm>
            <a:off x="8002288" y="4376519"/>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259401" y="0"/>
            <a:ext cx="1932599" cy="865707"/>
          </a:xfrm>
          <a:prstGeom prst="rect">
            <a:avLst/>
          </a:prstGeom>
        </p:spPr>
      </p:pic>
    </p:spTree>
  </p:cSld>
  <p:clrMapOvr>
    <a:masterClrMapping/>
  </p:clrMapOvr>
  <p:transition spd="slow" advTm="7132">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grpSp>
        <p:nvGrpSpPr>
          <p:cNvPr id="7" name="Group 6">
            <a:extLst>
              <a:ext uri="{FF2B5EF4-FFF2-40B4-BE49-F238E27FC236}">
                <a16:creationId xmlns:a16="http://schemas.microsoft.com/office/drawing/2014/main" id="{4E39CA88-DC12-43B0-98CA-CCFE453D8867}"/>
              </a:ext>
            </a:extLst>
          </p:cNvPr>
          <p:cNvGrpSpPr/>
          <p:nvPr/>
        </p:nvGrpSpPr>
        <p:grpSpPr>
          <a:xfrm>
            <a:off x="1030522" y="671472"/>
            <a:ext cx="10076343" cy="5689294"/>
            <a:chOff x="1030522" y="671472"/>
            <a:chExt cx="10076343" cy="5689294"/>
          </a:xfrm>
        </p:grpSpPr>
        <p:sp>
          <p:nvSpPr>
            <p:cNvPr id="8" name="Rectangle: Rounded Corners 7">
              <a:extLst>
                <a:ext uri="{FF2B5EF4-FFF2-40B4-BE49-F238E27FC236}">
                  <a16:creationId xmlns:a16="http://schemas.microsoft.com/office/drawing/2014/main" id="{509453C8-269E-4AE3-8140-308B4D0E0F93}"/>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E5776C53-7EC9-4A0B-88A4-1F547D5ADA6B}"/>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578" name="Google Shape;578;p18"/>
          <p:cNvSpPr/>
          <p:nvPr/>
        </p:nvSpPr>
        <p:spPr>
          <a:xfrm>
            <a:off x="1152021" y="1913134"/>
            <a:ext cx="8081167" cy="411351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STRATEGY – How Do We Go There?</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b="1" i="1"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The strategy is the big picture of how you plan to achieve the objectives you have set.</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Here, you need to make clear things like how you plan to divide the market, which segment of customers you should focus on, what message should you use to target each segment, and how your plan compares to that of your competitors.</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use a popular marketing model called Segmentation, Targeting and Positioning or STP to help with strategy. In this model you first identify on what basis you want to segment your customers (demographics or lifestyle, for instance), you then pick one or more segments that you think may be the most viable and valuable and then start developing marketing material to position your product or service in such a way that you can target each segment separately.</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dirty="0">
                <a:solidFill>
                  <a:schemeClr val="tx1"/>
                </a:solidFill>
                <a:latin typeface="Alexandria Light" pitchFamily="2" charset="-78"/>
                <a:ea typeface="Times New Roman"/>
                <a:cs typeface="Alexandria Light" pitchFamily="2" charset="-78"/>
                <a:sym typeface="Times New Roman"/>
              </a:rPr>
              <a:t>HOW DO WE GET THERE</a:t>
            </a:r>
            <a:endParaRPr b="1" dirty="0">
              <a:solidFill>
                <a:schemeClr val="tx1"/>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852F4A"/>
              </a:buClr>
              <a:buSzPts val="14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OVP (ONLINE VALUE PROPOSITION)</a:t>
            </a:r>
            <a:endParaRPr dirty="0">
              <a:solidFill>
                <a:schemeClr val="tx1"/>
              </a:solidFill>
              <a:latin typeface="Alexandria Light" pitchFamily="2" charset="-78"/>
              <a:cs typeface="Alexandria Light" pitchFamily="2" charset="-78"/>
            </a:endParaRPr>
          </a:p>
          <a:p>
            <a:pPr marL="285750" marR="0" lvl="0" indent="-285750" algn="just" rtl="0">
              <a:spcBef>
                <a:spcPts val="0"/>
              </a:spcBef>
              <a:spcAft>
                <a:spcPts val="0"/>
              </a:spcAft>
              <a:buClr>
                <a:srgbClr val="852F4A"/>
              </a:buClr>
              <a:buSzPts val="14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INTEGRATION</a:t>
            </a:r>
            <a:endParaRPr dirty="0">
              <a:solidFill>
                <a:schemeClr val="tx1"/>
              </a:solidFill>
              <a:latin typeface="Alexandria Light" pitchFamily="2" charset="-78"/>
              <a:cs typeface="Alexandria Light" pitchFamily="2" charset="-78"/>
            </a:endParaRPr>
          </a:p>
          <a:p>
            <a:pPr marL="285750" marR="0" lvl="0" indent="-285750" algn="just" rtl="0">
              <a:spcBef>
                <a:spcPts val="0"/>
              </a:spcBef>
              <a:spcAft>
                <a:spcPts val="0"/>
              </a:spcAft>
              <a:buClr>
                <a:srgbClr val="852F4A"/>
              </a:buClr>
              <a:buSzPts val="14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SEGMENTATION , TARGETING AND POSITIONING</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sz="1600" dirty="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dirty="0">
              <a:solidFill>
                <a:srgbClr val="852F4A"/>
              </a:solidFill>
              <a:latin typeface="Times New Roman"/>
              <a:ea typeface="Times New Roman"/>
              <a:cs typeface="Times New Roman"/>
              <a:sym typeface="Times New Roman"/>
            </a:endParaRPr>
          </a:p>
        </p:txBody>
      </p:sp>
      <p:sp>
        <p:nvSpPr>
          <p:cNvPr id="580" name="Google Shape;580;p18"/>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581" name="Google Shape;581;p18"/>
          <p:cNvPicPr preferRelativeResize="0"/>
          <p:nvPr/>
        </p:nvPicPr>
        <p:blipFill rotWithShape="1">
          <a:blip r:embed="rId3">
            <a:alphaModFix/>
          </a:blip>
          <a:srcRect/>
          <a:stretch/>
        </p:blipFill>
        <p:spPr>
          <a:xfrm>
            <a:off x="9488616" y="2364259"/>
            <a:ext cx="1129957" cy="2656704"/>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259401" y="-1658"/>
            <a:ext cx="1932599" cy="865707"/>
          </a:xfrm>
          <a:prstGeom prst="rect">
            <a:avLst/>
          </a:prstGeom>
        </p:spPr>
      </p:pic>
    </p:spTree>
  </p:cSld>
  <p:clrMapOvr>
    <a:masterClrMapping/>
  </p:clrMapOvr>
  <p:transition spd="slow" advTm="7132">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grpSp>
        <p:nvGrpSpPr>
          <p:cNvPr id="7" name="Group 6">
            <a:extLst>
              <a:ext uri="{FF2B5EF4-FFF2-40B4-BE49-F238E27FC236}">
                <a16:creationId xmlns:a16="http://schemas.microsoft.com/office/drawing/2014/main" id="{EF6BB17E-A840-48AE-A261-3CA71662D369}"/>
              </a:ext>
            </a:extLst>
          </p:cNvPr>
          <p:cNvGrpSpPr/>
          <p:nvPr/>
        </p:nvGrpSpPr>
        <p:grpSpPr>
          <a:xfrm>
            <a:off x="560174" y="671472"/>
            <a:ext cx="10546692" cy="5689294"/>
            <a:chOff x="1030522" y="671472"/>
            <a:chExt cx="10076343" cy="5689294"/>
          </a:xfrm>
        </p:grpSpPr>
        <p:sp>
          <p:nvSpPr>
            <p:cNvPr id="8" name="Rectangle: Rounded Corners 7">
              <a:extLst>
                <a:ext uri="{FF2B5EF4-FFF2-40B4-BE49-F238E27FC236}">
                  <a16:creationId xmlns:a16="http://schemas.microsoft.com/office/drawing/2014/main" id="{418C4F4D-D0A4-46C3-9BDA-061926143ACA}"/>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B606A568-16A0-4203-BEAF-5C3C6A204C55}"/>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591" name="Google Shape;591;p19"/>
          <p:cNvSpPr/>
          <p:nvPr/>
        </p:nvSpPr>
        <p:spPr>
          <a:xfrm>
            <a:off x="953407" y="1850394"/>
            <a:ext cx="7526540" cy="411351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1800" b="1" dirty="0">
                <a:solidFill>
                  <a:schemeClr val="tx1"/>
                </a:solidFill>
                <a:latin typeface="Times New Roman"/>
                <a:ea typeface="Times New Roman"/>
                <a:cs typeface="Times New Roman"/>
                <a:sym typeface="Times New Roman"/>
              </a:rPr>
              <a:t>ACTION – What Is The Plan?</a:t>
            </a:r>
            <a:endParaRPr dirty="0">
              <a:solidFill>
                <a:schemeClr val="tx1"/>
              </a:solidFill>
            </a:endParaRPr>
          </a:p>
          <a:p>
            <a:pPr marL="0" marR="0" lvl="0" indent="0" algn="just" rtl="0">
              <a:spcBef>
                <a:spcPts val="0"/>
              </a:spcBef>
              <a:spcAft>
                <a:spcPts val="0"/>
              </a:spcAft>
              <a:buNone/>
            </a:pPr>
            <a:endParaRPr sz="1800" b="1" dirty="0">
              <a:solidFill>
                <a:schemeClr val="tx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chemeClr val="tx1"/>
                </a:solidFill>
                <a:latin typeface="Times New Roman"/>
                <a:ea typeface="Times New Roman"/>
                <a:cs typeface="Times New Roman"/>
                <a:sym typeface="Times New Roman"/>
              </a:rPr>
              <a:t>the details of tactics. You determine who does what. You need to assess whether you have the human resources internally or whether you need to hire new staff with the required skill sets. You must determine whether you need the help of any external agencies or consultants. You must see if you have the systems and processes that you need in place, and work towards organizing them if they aren’t</a:t>
            </a:r>
            <a:r>
              <a:rPr lang="en-US" sz="1600" b="1" i="1" dirty="0">
                <a:solidFill>
                  <a:schemeClr val="tx1"/>
                </a:solidFill>
                <a:latin typeface="Times New Roman"/>
                <a:ea typeface="Times New Roman"/>
                <a:cs typeface="Times New Roman"/>
                <a:sym typeface="Times New Roman"/>
              </a:rPr>
              <a:t>.</a:t>
            </a:r>
            <a:endParaRPr dirty="0">
              <a:solidFill>
                <a:schemeClr val="tx1"/>
              </a:solidFill>
            </a:endParaRPr>
          </a:p>
          <a:p>
            <a:pPr marL="0" marR="0" lvl="0" indent="0" algn="just" rtl="0">
              <a:spcBef>
                <a:spcPts val="0"/>
              </a:spcBef>
              <a:spcAft>
                <a:spcPts val="0"/>
              </a:spcAft>
              <a:buNone/>
            </a:pPr>
            <a:endParaRPr sz="1600" b="1" i="1" dirty="0">
              <a:solidFill>
                <a:schemeClr val="tx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dirty="0">
                <a:solidFill>
                  <a:schemeClr val="tx1"/>
                </a:solidFill>
                <a:latin typeface="Times New Roman"/>
                <a:ea typeface="Times New Roman"/>
                <a:cs typeface="Times New Roman"/>
                <a:sym typeface="Times New Roman"/>
              </a:rPr>
              <a:t>The details of tactics ,who does what and when</a:t>
            </a:r>
            <a:endParaRPr dirty="0">
              <a:solidFill>
                <a:schemeClr val="tx1"/>
              </a:solidFill>
            </a:endParaRPr>
          </a:p>
          <a:p>
            <a:pPr marL="0" marR="0" lvl="0" indent="0" algn="just" rtl="0">
              <a:spcBef>
                <a:spcPts val="0"/>
              </a:spcBef>
              <a:spcAft>
                <a:spcPts val="0"/>
              </a:spcAft>
              <a:buNone/>
            </a:pPr>
            <a:endParaRPr sz="1600" b="1" i="1" dirty="0">
              <a:solidFill>
                <a:schemeClr val="tx1"/>
              </a:solidFill>
              <a:latin typeface="Times New Roman"/>
              <a:ea typeface="Times New Roman"/>
              <a:cs typeface="Times New Roman"/>
              <a:sym typeface="Times New Roman"/>
            </a:endParaRPr>
          </a:p>
          <a:p>
            <a:pPr marL="285750" marR="0" lvl="0" indent="-285750" algn="just" rtl="0">
              <a:spcBef>
                <a:spcPts val="0"/>
              </a:spcBef>
              <a:spcAft>
                <a:spcPts val="0"/>
              </a:spcAft>
              <a:buClr>
                <a:srgbClr val="852F4A"/>
              </a:buClr>
              <a:buSzPts val="1600"/>
              <a:buFont typeface="Noto Sans Symbols"/>
              <a:buChar char="✔"/>
            </a:pPr>
            <a:r>
              <a:rPr lang="en-US" sz="1600" dirty="0">
                <a:solidFill>
                  <a:schemeClr val="tx1"/>
                </a:solidFill>
                <a:latin typeface="Times New Roman"/>
                <a:ea typeface="Times New Roman"/>
                <a:cs typeface="Times New Roman"/>
                <a:sym typeface="Times New Roman"/>
              </a:rPr>
              <a:t>Responsibilities and structure</a:t>
            </a:r>
            <a:endParaRPr dirty="0">
              <a:solidFill>
                <a:schemeClr val="tx1"/>
              </a:solidFill>
            </a:endParaRPr>
          </a:p>
          <a:p>
            <a:pPr marL="285750" marR="0" lvl="0" indent="-285750" algn="just" rtl="0">
              <a:spcBef>
                <a:spcPts val="0"/>
              </a:spcBef>
              <a:spcAft>
                <a:spcPts val="0"/>
              </a:spcAft>
              <a:buClr>
                <a:srgbClr val="852F4A"/>
              </a:buClr>
              <a:buSzPts val="1600"/>
              <a:buFont typeface="Noto Sans Symbols"/>
              <a:buChar char="✔"/>
            </a:pPr>
            <a:r>
              <a:rPr lang="en-US" sz="1600" dirty="0">
                <a:solidFill>
                  <a:schemeClr val="tx1"/>
                </a:solidFill>
                <a:latin typeface="Times New Roman"/>
                <a:ea typeface="Times New Roman"/>
                <a:cs typeface="Times New Roman"/>
                <a:sym typeface="Times New Roman"/>
              </a:rPr>
              <a:t>Internal resources and skills</a:t>
            </a:r>
            <a:endParaRPr dirty="0">
              <a:solidFill>
                <a:schemeClr val="tx1"/>
              </a:solidFill>
            </a:endParaRPr>
          </a:p>
          <a:p>
            <a:pPr marL="285750" marR="0" lvl="0" indent="-285750" algn="just" rtl="0">
              <a:spcBef>
                <a:spcPts val="0"/>
              </a:spcBef>
              <a:spcAft>
                <a:spcPts val="0"/>
              </a:spcAft>
              <a:buClr>
                <a:srgbClr val="852F4A"/>
              </a:buClr>
              <a:buSzPts val="1600"/>
              <a:buFont typeface="Noto Sans Symbols"/>
              <a:buChar char="✔"/>
            </a:pPr>
            <a:r>
              <a:rPr lang="en-US" sz="1600" dirty="0">
                <a:solidFill>
                  <a:schemeClr val="tx1"/>
                </a:solidFill>
                <a:latin typeface="Times New Roman"/>
                <a:ea typeface="Times New Roman"/>
                <a:cs typeface="Times New Roman"/>
                <a:sym typeface="Times New Roman"/>
              </a:rPr>
              <a:t>External agencies </a:t>
            </a:r>
            <a:endParaRPr sz="1600" dirty="0">
              <a:solidFill>
                <a:schemeClr val="tx1"/>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b="1" i="1" dirty="0">
              <a:solidFill>
                <a:srgbClr val="852F4A"/>
              </a:solidFill>
              <a:latin typeface="Times New Roman"/>
              <a:ea typeface="Times New Roman"/>
              <a:cs typeface="Times New Roman"/>
              <a:sym typeface="Times New Roman"/>
            </a:endParaRPr>
          </a:p>
        </p:txBody>
      </p:sp>
      <p:pic>
        <p:nvPicPr>
          <p:cNvPr id="592" name="Google Shape;592;p19"/>
          <p:cNvPicPr preferRelativeResize="0"/>
          <p:nvPr/>
        </p:nvPicPr>
        <p:blipFill rotWithShape="1">
          <a:blip r:embed="rId3">
            <a:alphaModFix/>
          </a:blip>
          <a:srcRect/>
          <a:stretch/>
        </p:blipFill>
        <p:spPr>
          <a:xfrm>
            <a:off x="8533998" y="2141502"/>
            <a:ext cx="2364260" cy="3657316"/>
          </a:xfrm>
          <a:prstGeom prst="rect">
            <a:avLst/>
          </a:prstGeom>
          <a:noFill/>
          <a:ln>
            <a:noFill/>
          </a:ln>
        </p:spPr>
      </p:pic>
      <p:sp>
        <p:nvSpPr>
          <p:cNvPr id="594" name="Google Shape;594;p19"/>
          <p:cNvSpPr txBox="1"/>
          <p:nvPr/>
        </p:nvSpPr>
        <p:spPr>
          <a:xfrm>
            <a:off x="9972940" y="528493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643270" y="45720"/>
            <a:ext cx="1498990" cy="671472"/>
          </a:xfrm>
          <a:prstGeom prst="rect">
            <a:avLst/>
          </a:prstGeom>
        </p:spPr>
      </p:pic>
    </p:spTree>
  </p:cSld>
  <p:clrMapOvr>
    <a:masterClrMapping/>
  </p:clrMapOvr>
  <p:transition spd="slow" advTm="7132">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98"/>
        <p:cNvGrpSpPr/>
        <p:nvPr/>
      </p:nvGrpSpPr>
      <p:grpSpPr>
        <a:xfrm>
          <a:off x="0" y="0"/>
          <a:ext cx="0" cy="0"/>
          <a:chOff x="0" y="0"/>
          <a:chExt cx="0" cy="0"/>
        </a:xfrm>
      </p:grpSpPr>
      <p:grpSp>
        <p:nvGrpSpPr>
          <p:cNvPr id="7" name="Group 6">
            <a:extLst>
              <a:ext uri="{FF2B5EF4-FFF2-40B4-BE49-F238E27FC236}">
                <a16:creationId xmlns:a16="http://schemas.microsoft.com/office/drawing/2014/main" id="{DA5AD05E-9F90-4F21-B29E-E303EA825586}"/>
              </a:ext>
            </a:extLst>
          </p:cNvPr>
          <p:cNvGrpSpPr/>
          <p:nvPr/>
        </p:nvGrpSpPr>
        <p:grpSpPr>
          <a:xfrm>
            <a:off x="245860" y="671472"/>
            <a:ext cx="10861005" cy="5689294"/>
            <a:chOff x="1030522" y="671472"/>
            <a:chExt cx="10076343" cy="5689294"/>
          </a:xfrm>
        </p:grpSpPr>
        <p:sp>
          <p:nvSpPr>
            <p:cNvPr id="8" name="Rectangle: Rounded Corners 7">
              <a:extLst>
                <a:ext uri="{FF2B5EF4-FFF2-40B4-BE49-F238E27FC236}">
                  <a16:creationId xmlns:a16="http://schemas.microsoft.com/office/drawing/2014/main" id="{80A57B10-8B16-44DB-8F66-C5A4742EFB27}"/>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D25E7783-EDBE-4E39-92FB-36A2224131D4}"/>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604" name="Google Shape;604;p20"/>
          <p:cNvSpPr/>
          <p:nvPr/>
        </p:nvSpPr>
        <p:spPr>
          <a:xfrm>
            <a:off x="633039" y="1977130"/>
            <a:ext cx="7526540" cy="4258520"/>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b="1" i="1" dirty="0">
                <a:solidFill>
                  <a:schemeClr val="tx1"/>
                </a:solidFill>
                <a:latin typeface="Alexandria Light" pitchFamily="2" charset="-78"/>
                <a:ea typeface="Times New Roman"/>
                <a:cs typeface="Alexandria Light" pitchFamily="2" charset="-78"/>
                <a:sym typeface="Times New Roman"/>
              </a:rPr>
              <a:t>CONTROL – How Do We Monitor Performance?</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r>
              <a:rPr lang="en-US" dirty="0">
                <a:solidFill>
                  <a:schemeClr val="tx1"/>
                </a:solidFill>
                <a:latin typeface="Alexandria Light" pitchFamily="2" charset="-78"/>
                <a:ea typeface="Times New Roman"/>
                <a:cs typeface="Alexandria Light" pitchFamily="2" charset="-78"/>
                <a:sym typeface="Times New Roman"/>
              </a:rPr>
              <a:t>How do you know you are on track to achieving your targets? Monitoring progress is also an important step. You must put in place systems that help you assess progress periodically – daily, weekly, monthly or quarterly. This will ensure that at the end of the project time period, you don’t suddenly find out that things haven’t gone as planned.</a:t>
            </a:r>
            <a:endParaRPr dirty="0">
              <a:solidFill>
                <a:schemeClr val="tx1"/>
              </a:solidFill>
              <a:latin typeface="Alexandria Light" pitchFamily="2" charset="-78"/>
              <a:cs typeface="Alexandria Light" pitchFamily="2" charset="-78"/>
            </a:endParaRPr>
          </a:p>
          <a:p>
            <a:pPr marL="0" marR="0" lvl="0" indent="0" algn="just" rtl="0">
              <a:spcBef>
                <a:spcPts val="0"/>
              </a:spcBef>
              <a:spcAft>
                <a:spcPts val="0"/>
              </a:spcAft>
              <a:buNone/>
            </a:pPr>
            <a:endParaRPr dirty="0">
              <a:solidFill>
                <a:schemeClr val="tx1"/>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dirty="0">
                <a:solidFill>
                  <a:schemeClr val="tx1"/>
                </a:solidFill>
                <a:latin typeface="Alexandria Light" pitchFamily="2" charset="-78"/>
                <a:ea typeface="Times New Roman"/>
                <a:cs typeface="Alexandria Light" pitchFamily="2" charset="-78"/>
                <a:sym typeface="Times New Roman"/>
              </a:rPr>
              <a:t>You can use </a:t>
            </a:r>
            <a:endParaRPr b="1" dirty="0">
              <a:solidFill>
                <a:schemeClr val="tx1"/>
              </a:solidFill>
              <a:latin typeface="Alexandria Light" pitchFamily="2" charset="-78"/>
              <a:ea typeface="Times New Roman"/>
              <a:cs typeface="Alexandria Light" pitchFamily="2" charset="-78"/>
              <a:sym typeface="Times New Roman"/>
            </a:endParaRPr>
          </a:p>
          <a:p>
            <a:pPr marL="342900" marR="0" lvl="0" indent="-342900" algn="just" rtl="0">
              <a:spcBef>
                <a:spcPts val="0"/>
              </a:spcBef>
              <a:spcAft>
                <a:spcPts val="0"/>
              </a:spcAft>
              <a:buClr>
                <a:srgbClr val="852F4A"/>
              </a:buClr>
              <a:buSzPts val="16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5Ss + web analytics +KPIs, </a:t>
            </a:r>
            <a:endParaRPr dirty="0">
              <a:solidFill>
                <a:schemeClr val="tx1"/>
              </a:solidFill>
              <a:latin typeface="Alexandria Light" pitchFamily="2" charset="-78"/>
              <a:ea typeface="Times New Roman"/>
              <a:cs typeface="Alexandria Light" pitchFamily="2" charset="-78"/>
              <a:sym typeface="Times New Roman"/>
            </a:endParaRPr>
          </a:p>
          <a:p>
            <a:pPr marL="342900" marR="0" lvl="0" indent="-342900" algn="just" rtl="0">
              <a:spcBef>
                <a:spcPts val="0"/>
              </a:spcBef>
              <a:spcAft>
                <a:spcPts val="0"/>
              </a:spcAft>
              <a:buClr>
                <a:srgbClr val="852F4A"/>
              </a:buClr>
              <a:buSzPts val="16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site visitor profiles,</a:t>
            </a:r>
            <a:endParaRPr dirty="0">
              <a:solidFill>
                <a:schemeClr val="tx1"/>
              </a:solidFill>
              <a:latin typeface="Alexandria Light" pitchFamily="2" charset="-78"/>
              <a:cs typeface="Alexandria Light" pitchFamily="2" charset="-78"/>
            </a:endParaRPr>
          </a:p>
          <a:p>
            <a:pPr marL="342900" marR="0" lvl="0" indent="-342900" algn="just" rtl="0">
              <a:spcBef>
                <a:spcPts val="0"/>
              </a:spcBef>
              <a:spcAft>
                <a:spcPts val="0"/>
              </a:spcAft>
              <a:buClr>
                <a:srgbClr val="852F4A"/>
              </a:buClr>
              <a:buSzPts val="16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 usability testing, mystery shopper </a:t>
            </a:r>
            <a:endParaRPr dirty="0">
              <a:solidFill>
                <a:schemeClr val="tx1"/>
              </a:solidFill>
              <a:latin typeface="Alexandria Light" pitchFamily="2" charset="-78"/>
              <a:cs typeface="Alexandria Light" pitchFamily="2" charset="-78"/>
            </a:endParaRPr>
          </a:p>
          <a:p>
            <a:pPr marL="342900" marR="0" lvl="0" indent="-342900" algn="just" rtl="0">
              <a:spcBef>
                <a:spcPts val="0"/>
              </a:spcBef>
              <a:spcAft>
                <a:spcPts val="0"/>
              </a:spcAft>
              <a:buClr>
                <a:srgbClr val="852F4A"/>
              </a:buClr>
              <a:buSzPts val="16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customer satisfaction surveys</a:t>
            </a:r>
            <a:endParaRPr dirty="0">
              <a:solidFill>
                <a:schemeClr val="tx1"/>
              </a:solidFill>
              <a:latin typeface="Alexandria Light" pitchFamily="2" charset="-78"/>
              <a:cs typeface="Alexandria Light" pitchFamily="2" charset="-78"/>
            </a:endParaRPr>
          </a:p>
          <a:p>
            <a:pPr marL="342900" marR="0" lvl="0" indent="-342900" algn="just" rtl="0">
              <a:spcBef>
                <a:spcPts val="0"/>
              </a:spcBef>
              <a:spcAft>
                <a:spcPts val="0"/>
              </a:spcAft>
              <a:buClr>
                <a:srgbClr val="852F4A"/>
              </a:buClr>
              <a:buSzPts val="1600"/>
              <a:buFont typeface="Noto Sans Symbols"/>
              <a:buChar char="✔"/>
            </a:pPr>
            <a:r>
              <a:rPr lang="en-US" dirty="0">
                <a:solidFill>
                  <a:schemeClr val="tx1"/>
                </a:solidFill>
                <a:latin typeface="Alexandria Light" pitchFamily="2" charset="-78"/>
                <a:ea typeface="Times New Roman"/>
                <a:cs typeface="Alexandria Light" pitchFamily="2" charset="-78"/>
                <a:sym typeface="Times New Roman"/>
              </a:rPr>
              <a:t>frequency of reporting, and who reports to whom and what happens to that feedback as part of this monitoring process</a:t>
            </a:r>
            <a:endParaRPr dirty="0">
              <a:solidFill>
                <a:schemeClr val="tx1"/>
              </a:solidFill>
              <a:latin typeface="Alexandria Light" pitchFamily="2" charset="-78"/>
              <a:ea typeface="Times New Roman"/>
              <a:cs typeface="Alexandria Light" pitchFamily="2" charset="-78"/>
              <a:sym typeface="Times New Roman"/>
            </a:endParaRPr>
          </a:p>
        </p:txBody>
      </p:sp>
      <p:sp>
        <p:nvSpPr>
          <p:cNvPr id="606" name="Google Shape;606;p20"/>
          <p:cNvSpPr txBox="1"/>
          <p:nvPr/>
        </p:nvSpPr>
        <p:spPr>
          <a:xfrm>
            <a:off x="7236018" y="5881221"/>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607" name="Google Shape;607;p20"/>
          <p:cNvPicPr preferRelativeResize="0"/>
          <p:nvPr/>
        </p:nvPicPr>
        <p:blipFill rotWithShape="1">
          <a:blip r:embed="rId3">
            <a:alphaModFix/>
          </a:blip>
          <a:srcRect/>
          <a:stretch/>
        </p:blipFill>
        <p:spPr>
          <a:xfrm>
            <a:off x="8961944" y="2492083"/>
            <a:ext cx="1763721" cy="1873834"/>
          </a:xfrm>
          <a:prstGeom prst="rect">
            <a:avLst/>
          </a:prstGeom>
          <a:noFill/>
          <a:ln>
            <a:noFill/>
          </a:ln>
        </p:spPr>
      </p:pic>
      <p:pic>
        <p:nvPicPr>
          <p:cNvPr id="11" name="Picture 10">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1106865" y="196135"/>
            <a:ext cx="1061139" cy="475337"/>
          </a:xfrm>
          <a:prstGeom prst="rect">
            <a:avLst/>
          </a:prstGeom>
        </p:spPr>
      </p:pic>
    </p:spTree>
  </p:cSld>
  <p:clrMapOvr>
    <a:masterClrMapping/>
  </p:clrMapOvr>
  <p:transition spd="slow" advTm="7132">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grpSp>
        <p:nvGrpSpPr>
          <p:cNvPr id="7" name="Group 6">
            <a:extLst>
              <a:ext uri="{FF2B5EF4-FFF2-40B4-BE49-F238E27FC236}">
                <a16:creationId xmlns:a16="http://schemas.microsoft.com/office/drawing/2014/main" id="{E5DE0DE6-65CF-4010-9F2A-8B94E2D7EFE0}"/>
              </a:ext>
            </a:extLst>
          </p:cNvPr>
          <p:cNvGrpSpPr/>
          <p:nvPr/>
        </p:nvGrpSpPr>
        <p:grpSpPr>
          <a:xfrm>
            <a:off x="1030522" y="671472"/>
            <a:ext cx="10076343" cy="5689294"/>
            <a:chOff x="1030522" y="671472"/>
            <a:chExt cx="10076343" cy="5689294"/>
          </a:xfrm>
        </p:grpSpPr>
        <p:sp>
          <p:nvSpPr>
            <p:cNvPr id="8" name="Rectangle: Rounded Corners 7">
              <a:extLst>
                <a:ext uri="{FF2B5EF4-FFF2-40B4-BE49-F238E27FC236}">
                  <a16:creationId xmlns:a16="http://schemas.microsoft.com/office/drawing/2014/main" id="{D9E3D5DF-0425-4061-84BC-5B9FFD6E79C1}"/>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9F655ED4-1F5E-41A3-A65F-929B6D5A3137}"/>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621" name="Google Shape;621;p21"/>
          <p:cNvPicPr preferRelativeResize="0"/>
          <p:nvPr/>
        </p:nvPicPr>
        <p:blipFill rotWithShape="1">
          <a:blip r:embed="rId3">
            <a:alphaModFix/>
          </a:blip>
          <a:srcRect/>
          <a:stretch/>
        </p:blipFill>
        <p:spPr>
          <a:xfrm>
            <a:off x="1433384" y="1596594"/>
            <a:ext cx="7387950" cy="4585830"/>
          </a:xfrm>
          <a:prstGeom prst="rect">
            <a:avLst/>
          </a:prstGeom>
          <a:noFill/>
          <a:ln>
            <a:noFill/>
          </a:ln>
        </p:spPr>
      </p:pic>
      <p:sp>
        <p:nvSpPr>
          <p:cNvPr id="622" name="Google Shape;622;p21"/>
          <p:cNvSpPr/>
          <p:nvPr/>
        </p:nvSpPr>
        <p:spPr>
          <a:xfrm>
            <a:off x="9090435" y="2843089"/>
            <a:ext cx="1747329" cy="2092840"/>
          </a:xfrm>
          <a:prstGeom prst="rect">
            <a:avLst/>
          </a:prstGeom>
          <a:noFill/>
          <a:ln w="57150" cap="flat" cmpd="sng">
            <a:solidFill>
              <a:srgbClr val="852F4A"/>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i="1" dirty="0">
                <a:solidFill>
                  <a:srgbClr val="C00000"/>
                </a:solidFill>
                <a:latin typeface="Alexandria Light" pitchFamily="2" charset="-78"/>
                <a:ea typeface="Times New Roman"/>
                <a:cs typeface="Alexandria Light" pitchFamily="2" charset="-78"/>
                <a:sym typeface="Times New Roman"/>
              </a:rPr>
              <a:t>needed as part of the process of producing an integrated digital marketing or multichannel </a:t>
            </a:r>
            <a:r>
              <a:rPr lang="en-US" i="1" dirty="0">
                <a:solidFill>
                  <a:srgbClr val="C00000"/>
                </a:solidFill>
                <a:latin typeface="Alexandria Light" pitchFamily="2" charset="-78"/>
                <a:ea typeface="Calibri"/>
                <a:cs typeface="Alexandria Light" pitchFamily="2" charset="-78"/>
                <a:sym typeface="Calibri"/>
              </a:rPr>
              <a:t>marketing plan.</a:t>
            </a:r>
            <a:endParaRPr i="1" dirty="0">
              <a:latin typeface="Alexandria Light" pitchFamily="2" charset="-78"/>
              <a:cs typeface="Alexandria Light" pitchFamily="2" charset="-78"/>
            </a:endParaRPr>
          </a:p>
          <a:p>
            <a:pPr marL="0" marR="0" lvl="0" indent="0" algn="ctr" rtl="0">
              <a:spcBef>
                <a:spcPts val="0"/>
              </a:spcBef>
              <a:spcAft>
                <a:spcPts val="0"/>
              </a:spcAft>
              <a:buNone/>
            </a:pPr>
            <a:endParaRPr sz="3200" i="1" dirty="0">
              <a:solidFill>
                <a:schemeClr val="dk1"/>
              </a:solidFill>
              <a:latin typeface="Calibri"/>
              <a:ea typeface="Calibri"/>
              <a:cs typeface="Calibri"/>
              <a:sym typeface="Calibri"/>
            </a:endParaRPr>
          </a:p>
        </p:txBody>
      </p:sp>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761073" y="187514"/>
            <a:ext cx="1235676" cy="553521"/>
          </a:xfrm>
          <a:prstGeom prst="rect">
            <a:avLst/>
          </a:prstGeom>
        </p:spPr>
      </p:pic>
    </p:spTree>
  </p:cSld>
  <p:clrMapOvr>
    <a:masterClrMapping/>
  </p:clrMapOvr>
  <p:transition spd="slow" advTm="7132">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26"/>
        <p:cNvGrpSpPr/>
        <p:nvPr/>
      </p:nvGrpSpPr>
      <p:grpSpPr>
        <a:xfrm>
          <a:off x="0" y="0"/>
          <a:ext cx="0" cy="0"/>
          <a:chOff x="0" y="0"/>
          <a:chExt cx="0" cy="0"/>
        </a:xfrm>
      </p:grpSpPr>
      <p:grpSp>
        <p:nvGrpSpPr>
          <p:cNvPr id="7" name="Group 6">
            <a:extLst>
              <a:ext uri="{FF2B5EF4-FFF2-40B4-BE49-F238E27FC236}">
                <a16:creationId xmlns:a16="http://schemas.microsoft.com/office/drawing/2014/main" id="{9B593DC0-FA38-4F97-B6A8-0FF70CDF665D}"/>
              </a:ext>
            </a:extLst>
          </p:cNvPr>
          <p:cNvGrpSpPr/>
          <p:nvPr/>
        </p:nvGrpSpPr>
        <p:grpSpPr>
          <a:xfrm>
            <a:off x="395416" y="395416"/>
            <a:ext cx="10711449" cy="5965349"/>
            <a:chOff x="1030522" y="671472"/>
            <a:chExt cx="10076343" cy="5689294"/>
          </a:xfrm>
        </p:grpSpPr>
        <p:sp>
          <p:nvSpPr>
            <p:cNvPr id="8" name="Rectangle: Rounded Corners 7">
              <a:extLst>
                <a:ext uri="{FF2B5EF4-FFF2-40B4-BE49-F238E27FC236}">
                  <a16:creationId xmlns:a16="http://schemas.microsoft.com/office/drawing/2014/main" id="{74E3AF5D-5B12-453B-8D70-3FC2219FA937}"/>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6F3D16EE-3068-4ECF-9B08-28B52B4C3FB7}"/>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627" name="Google Shape;627;p22"/>
          <p:cNvPicPr preferRelativeResize="0"/>
          <p:nvPr/>
        </p:nvPicPr>
        <p:blipFill rotWithShape="1">
          <a:blip r:embed="rId3">
            <a:alphaModFix/>
          </a:blip>
          <a:srcRect/>
          <a:stretch/>
        </p:blipFill>
        <p:spPr>
          <a:xfrm flipH="1">
            <a:off x="9292281" y="2007711"/>
            <a:ext cx="1705232" cy="2215238"/>
          </a:xfrm>
          <a:prstGeom prst="rect">
            <a:avLst/>
          </a:prstGeom>
          <a:noFill/>
          <a:ln>
            <a:noFill/>
          </a:ln>
        </p:spPr>
      </p:pic>
      <p:sp>
        <p:nvSpPr>
          <p:cNvPr id="633" name="Google Shape;633;p22"/>
          <p:cNvSpPr/>
          <p:nvPr/>
        </p:nvSpPr>
        <p:spPr>
          <a:xfrm>
            <a:off x="638212" y="1459388"/>
            <a:ext cx="8538926" cy="484794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b="1" dirty="0">
                <a:solidFill>
                  <a:srgbClr val="1E4E79"/>
                </a:solidFill>
                <a:latin typeface="Times New Roman"/>
                <a:ea typeface="Times New Roman"/>
                <a:cs typeface="Times New Roman"/>
                <a:sym typeface="Times New Roman"/>
              </a:rPr>
              <a:t>strategy formulation involves </a:t>
            </a:r>
            <a:endParaRPr dirty="0"/>
          </a:p>
          <a:p>
            <a:pPr marL="0" marR="0" lvl="0" indent="0" algn="ctr" rtl="0">
              <a:spcBef>
                <a:spcPts val="0"/>
              </a:spcBef>
              <a:spcAft>
                <a:spcPts val="0"/>
              </a:spcAft>
              <a:buNone/>
            </a:pPr>
            <a:endParaRPr b="1" dirty="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Involves defining a company's commitment to digital ,setting an appropriate value proposition for customers and identifying the role of the digital channels in exploiting new markets, marketplaces and distributions channels and in delivering new products and services.</a:t>
            </a:r>
            <a:endParaRPr dirty="0">
              <a:latin typeface="Alexandria Light" pitchFamily="2" charset="-78"/>
              <a:cs typeface="Alexandria Light" pitchFamily="2" charset="-78"/>
            </a:endParaRPr>
          </a:p>
          <a:p>
            <a:pPr marL="285750" marR="0" lvl="0" indent="-285750" algn="l" rtl="0">
              <a:spcBef>
                <a:spcPts val="0"/>
              </a:spcBef>
              <a:spcAft>
                <a:spcPts val="0"/>
              </a:spcAft>
              <a:buClr>
                <a:srgbClr val="1E4E79"/>
              </a:buClr>
              <a:buSzPts val="1600"/>
              <a:buFont typeface="Noto Sans Symbols"/>
              <a:buChar char="▪"/>
            </a:pPr>
            <a:r>
              <a:rPr lang="en-US" b="1" dirty="0">
                <a:solidFill>
                  <a:srgbClr val="1E4E79"/>
                </a:solidFill>
                <a:latin typeface="Alexandria Light" pitchFamily="2" charset="-78"/>
                <a:ea typeface="Times New Roman"/>
                <a:cs typeface="Alexandria Light" pitchFamily="2" charset="-78"/>
                <a:sym typeface="Times New Roman"/>
              </a:rPr>
              <a:t>Decision 1 </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Market and product development strategies</a:t>
            </a:r>
            <a:endParaRPr dirty="0">
              <a:latin typeface="Alexandria Light" pitchFamily="2" charset="-78"/>
              <a:cs typeface="Alexandria Light" pitchFamily="2" charset="-78"/>
            </a:endParaRPr>
          </a:p>
          <a:p>
            <a:pPr marL="285750" marR="0" lvl="0" indent="-285750" algn="l" rtl="0">
              <a:spcBef>
                <a:spcPts val="0"/>
              </a:spcBef>
              <a:spcAft>
                <a:spcPts val="0"/>
              </a:spcAft>
              <a:buClr>
                <a:srgbClr val="1E4E79"/>
              </a:buClr>
              <a:buSzPts val="1600"/>
              <a:buFont typeface="Arial"/>
              <a:buChar char="•"/>
            </a:pPr>
            <a:r>
              <a:rPr lang="en-US" b="1" dirty="0">
                <a:solidFill>
                  <a:srgbClr val="1E4E79"/>
                </a:solidFill>
                <a:latin typeface="Alexandria Light" pitchFamily="2" charset="-78"/>
                <a:ea typeface="Times New Roman"/>
                <a:cs typeface="Alexandria Light" pitchFamily="2" charset="-78"/>
                <a:sym typeface="Times New Roman"/>
              </a:rPr>
              <a:t>Decision 2</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Business and revenue models strategies</a:t>
            </a:r>
            <a:endParaRPr dirty="0">
              <a:latin typeface="Alexandria Light" pitchFamily="2" charset="-78"/>
              <a:cs typeface="Alexandria Light" pitchFamily="2" charset="-78"/>
            </a:endParaRPr>
          </a:p>
          <a:p>
            <a:pPr marL="285750" marR="0" lvl="0" indent="-285750" algn="l" rtl="0">
              <a:spcBef>
                <a:spcPts val="0"/>
              </a:spcBef>
              <a:spcAft>
                <a:spcPts val="0"/>
              </a:spcAft>
              <a:buClr>
                <a:srgbClr val="1E4E79"/>
              </a:buClr>
              <a:buSzPts val="1600"/>
              <a:buFont typeface="Arial"/>
              <a:buChar char="•"/>
            </a:pPr>
            <a:r>
              <a:rPr lang="en-US" b="1" dirty="0">
                <a:solidFill>
                  <a:srgbClr val="1E4E79"/>
                </a:solidFill>
                <a:latin typeface="Alexandria Light" pitchFamily="2" charset="-78"/>
                <a:ea typeface="Times New Roman"/>
                <a:cs typeface="Alexandria Light" pitchFamily="2" charset="-78"/>
                <a:sym typeface="Times New Roman"/>
              </a:rPr>
              <a:t>Decision 3</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Target market strategy</a:t>
            </a:r>
            <a:endParaRPr dirty="0">
              <a:latin typeface="Alexandria Light" pitchFamily="2" charset="-78"/>
              <a:cs typeface="Alexandria Light" pitchFamily="2" charset="-78"/>
            </a:endParaRPr>
          </a:p>
          <a:p>
            <a:pPr marL="285750" marR="0" lvl="0" indent="-285750" algn="l" rtl="0">
              <a:spcBef>
                <a:spcPts val="0"/>
              </a:spcBef>
              <a:spcAft>
                <a:spcPts val="0"/>
              </a:spcAft>
              <a:buClr>
                <a:srgbClr val="1E4E79"/>
              </a:buClr>
              <a:buSzPts val="1600"/>
              <a:buFont typeface="Arial"/>
              <a:buChar char="•"/>
            </a:pPr>
            <a:r>
              <a:rPr lang="en-US" b="1" dirty="0">
                <a:solidFill>
                  <a:srgbClr val="1E4E79"/>
                </a:solidFill>
                <a:latin typeface="Alexandria Light" pitchFamily="2" charset="-78"/>
                <a:ea typeface="Times New Roman"/>
                <a:cs typeface="Alexandria Light" pitchFamily="2" charset="-78"/>
                <a:sym typeface="Times New Roman"/>
              </a:rPr>
              <a:t>Decision 4 </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Positioning and differentiation strategy</a:t>
            </a:r>
            <a:endParaRPr dirty="0">
              <a:latin typeface="Alexandria Light" pitchFamily="2" charset="-78"/>
              <a:cs typeface="Alexandria Light" pitchFamily="2" charset="-78"/>
            </a:endParaRPr>
          </a:p>
          <a:p>
            <a:pPr marL="285750" marR="0" lvl="0" indent="-285750" algn="l" rtl="0">
              <a:spcBef>
                <a:spcPts val="0"/>
              </a:spcBef>
              <a:spcAft>
                <a:spcPts val="0"/>
              </a:spcAft>
              <a:buClr>
                <a:srgbClr val="1E4E79"/>
              </a:buClr>
              <a:buSzPts val="1600"/>
              <a:buFont typeface="Arial"/>
              <a:buChar char="•"/>
            </a:pPr>
            <a:r>
              <a:rPr lang="en-US" b="1" dirty="0">
                <a:solidFill>
                  <a:srgbClr val="1E4E79"/>
                </a:solidFill>
                <a:latin typeface="Alexandria Light" pitchFamily="2" charset="-78"/>
                <a:ea typeface="Times New Roman"/>
                <a:cs typeface="Alexandria Light" pitchFamily="2" charset="-78"/>
                <a:sym typeface="Times New Roman"/>
              </a:rPr>
              <a:t>Decision 5 </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Customer engagement and social media strategy</a:t>
            </a:r>
            <a:endParaRPr dirty="0">
              <a:latin typeface="Alexandria Light" pitchFamily="2" charset="-78"/>
              <a:cs typeface="Alexandria Light" pitchFamily="2" charset="-78"/>
            </a:endParaRPr>
          </a:p>
          <a:p>
            <a:pPr marL="285750" marR="0" lvl="0" indent="-285750" algn="l" rtl="0">
              <a:spcBef>
                <a:spcPts val="0"/>
              </a:spcBef>
              <a:spcAft>
                <a:spcPts val="0"/>
              </a:spcAft>
              <a:buClr>
                <a:srgbClr val="1E4E79"/>
              </a:buClr>
              <a:buSzPts val="1600"/>
              <a:buFont typeface="Arial"/>
              <a:buChar char="•"/>
            </a:pPr>
            <a:r>
              <a:rPr lang="en-US" b="1" dirty="0">
                <a:solidFill>
                  <a:srgbClr val="1E4E79"/>
                </a:solidFill>
                <a:latin typeface="Alexandria Light" pitchFamily="2" charset="-78"/>
                <a:ea typeface="Times New Roman"/>
                <a:cs typeface="Alexandria Light" pitchFamily="2" charset="-78"/>
                <a:sym typeface="Times New Roman"/>
              </a:rPr>
              <a:t>Decision 6</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Multichannel distribution strategy</a:t>
            </a:r>
            <a:endParaRPr dirty="0">
              <a:latin typeface="Alexandria Light" pitchFamily="2" charset="-78"/>
              <a:cs typeface="Alexandria Light" pitchFamily="2" charset="-78"/>
            </a:endParaRPr>
          </a:p>
          <a:p>
            <a:pPr marL="285750" marR="0" lvl="0" indent="-285750" algn="l" rtl="0">
              <a:spcBef>
                <a:spcPts val="0"/>
              </a:spcBef>
              <a:spcAft>
                <a:spcPts val="0"/>
              </a:spcAft>
              <a:buClr>
                <a:srgbClr val="1E4E79"/>
              </a:buClr>
              <a:buSzPts val="1600"/>
              <a:buFont typeface="Arial"/>
              <a:buChar char="•"/>
            </a:pPr>
            <a:r>
              <a:rPr lang="en-US" b="1" dirty="0">
                <a:solidFill>
                  <a:srgbClr val="1E4E79"/>
                </a:solidFill>
                <a:latin typeface="Alexandria Light" pitchFamily="2" charset="-78"/>
                <a:ea typeface="Times New Roman"/>
                <a:cs typeface="Alexandria Light" pitchFamily="2" charset="-78"/>
                <a:sym typeface="Times New Roman"/>
              </a:rPr>
              <a:t>Decision 7</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Multichannel communication strategy</a:t>
            </a:r>
            <a:endParaRPr dirty="0">
              <a:latin typeface="Alexandria Light" pitchFamily="2" charset="-78"/>
              <a:cs typeface="Alexandria Light" pitchFamily="2" charset="-78"/>
            </a:endParaRPr>
          </a:p>
          <a:p>
            <a:pPr marL="285750" marR="0" lvl="0" indent="-285750" algn="l" rtl="0">
              <a:spcBef>
                <a:spcPts val="0"/>
              </a:spcBef>
              <a:spcAft>
                <a:spcPts val="0"/>
              </a:spcAft>
              <a:buClr>
                <a:srgbClr val="1E4E79"/>
              </a:buClr>
              <a:buSzPts val="1600"/>
              <a:buFont typeface="Arial"/>
              <a:buChar char="•"/>
            </a:pPr>
            <a:r>
              <a:rPr lang="en-US" b="1" dirty="0">
                <a:solidFill>
                  <a:srgbClr val="1E4E79"/>
                </a:solidFill>
                <a:latin typeface="Alexandria Light" pitchFamily="2" charset="-78"/>
                <a:ea typeface="Times New Roman"/>
                <a:cs typeface="Alexandria Light" pitchFamily="2" charset="-78"/>
                <a:sym typeface="Times New Roman"/>
              </a:rPr>
              <a:t>Decision 8</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Online communications mix and budget</a:t>
            </a:r>
            <a:endParaRPr dirty="0">
              <a:latin typeface="Alexandria Light" pitchFamily="2" charset="-78"/>
              <a:cs typeface="Alexandria Light" pitchFamily="2" charset="-78"/>
            </a:endParaRPr>
          </a:p>
          <a:p>
            <a:pPr marL="285750" marR="0" lvl="0" indent="-285750" algn="l" rtl="0">
              <a:spcBef>
                <a:spcPts val="0"/>
              </a:spcBef>
              <a:spcAft>
                <a:spcPts val="0"/>
              </a:spcAft>
              <a:buClr>
                <a:srgbClr val="1E4E79"/>
              </a:buClr>
              <a:buSzPts val="1600"/>
              <a:buFont typeface="Arial"/>
              <a:buChar char="•"/>
            </a:pPr>
            <a:r>
              <a:rPr lang="en-US" b="1" dirty="0">
                <a:solidFill>
                  <a:srgbClr val="1E4E79"/>
                </a:solidFill>
                <a:latin typeface="Alexandria Light" pitchFamily="2" charset="-78"/>
                <a:ea typeface="Times New Roman"/>
                <a:cs typeface="Alexandria Light" pitchFamily="2" charset="-78"/>
                <a:sym typeface="Times New Roman"/>
              </a:rPr>
              <a:t>Decision 9 </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Organizational capabilities(7S framework)</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endParaRPr sz="1600" dirty="0">
              <a:solidFill>
                <a:srgbClr val="2F5496"/>
              </a:solidFill>
              <a:latin typeface="Times New Roman"/>
              <a:ea typeface="Times New Roman"/>
              <a:cs typeface="Times New Roman"/>
              <a:sym typeface="Times New Roman"/>
            </a:endParaRPr>
          </a:p>
          <a:p>
            <a:pPr marL="342900" marR="0" lvl="0" indent="-241300" algn="ctr" rtl="0">
              <a:spcBef>
                <a:spcPts val="0"/>
              </a:spcBef>
              <a:spcAft>
                <a:spcPts val="0"/>
              </a:spcAft>
              <a:buClr>
                <a:schemeClr val="lt1"/>
              </a:buClr>
              <a:buSzPts val="1600"/>
              <a:buFont typeface="Calibri"/>
              <a:buNone/>
            </a:pPr>
            <a:endParaRPr sz="1600" dirty="0">
              <a:solidFill>
                <a:srgbClr val="2F5496"/>
              </a:solidFill>
              <a:latin typeface="Times New Roman"/>
              <a:ea typeface="Times New Roman"/>
              <a:cs typeface="Times New Roman"/>
              <a:sym typeface="Times New Roman"/>
            </a:endParaRPr>
          </a:p>
        </p:txBody>
      </p:sp>
      <p:sp>
        <p:nvSpPr>
          <p:cNvPr id="634" name="Google Shape;634;p22"/>
          <p:cNvSpPr txBox="1"/>
          <p:nvPr/>
        </p:nvSpPr>
        <p:spPr>
          <a:xfrm>
            <a:off x="7737312" y="4222949"/>
            <a:ext cx="3260201"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rgbClr val="852F4A"/>
                </a:solidFill>
                <a:latin typeface="Alexandria Light" pitchFamily="2" charset="-78"/>
                <a:ea typeface="Times New Roman"/>
                <a:cs typeface="Alexandria Light" pitchFamily="2" charset="-78"/>
                <a:sym typeface="Times New Roman"/>
              </a:rPr>
              <a:t>Digital marketing strategy development</a:t>
            </a:r>
            <a:endParaRPr sz="1100" dirty="0">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775092" y="-16970"/>
            <a:ext cx="1416908" cy="634703"/>
          </a:xfrm>
          <a:prstGeom prst="rect">
            <a:avLst/>
          </a:prstGeom>
        </p:spPr>
      </p:pic>
    </p:spTree>
  </p:cSld>
  <p:clrMapOvr>
    <a:masterClrMapping/>
  </p:clrMapOvr>
  <p:transition spd="slow" advTm="7132">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38"/>
        <p:cNvGrpSpPr/>
        <p:nvPr/>
      </p:nvGrpSpPr>
      <p:grpSpPr>
        <a:xfrm>
          <a:off x="0" y="0"/>
          <a:ext cx="0" cy="0"/>
          <a:chOff x="0" y="0"/>
          <a:chExt cx="0" cy="0"/>
        </a:xfrm>
      </p:grpSpPr>
      <p:grpSp>
        <p:nvGrpSpPr>
          <p:cNvPr id="7" name="Group 6">
            <a:extLst>
              <a:ext uri="{FF2B5EF4-FFF2-40B4-BE49-F238E27FC236}">
                <a16:creationId xmlns:a16="http://schemas.microsoft.com/office/drawing/2014/main" id="{B6892C02-3DD3-4F62-B21B-1F804CAE4681}"/>
              </a:ext>
            </a:extLst>
          </p:cNvPr>
          <p:cNvGrpSpPr/>
          <p:nvPr/>
        </p:nvGrpSpPr>
        <p:grpSpPr>
          <a:xfrm>
            <a:off x="330306" y="546619"/>
            <a:ext cx="10076343" cy="5689294"/>
            <a:chOff x="1030522" y="671472"/>
            <a:chExt cx="10076343" cy="5689294"/>
          </a:xfrm>
        </p:grpSpPr>
        <p:sp>
          <p:nvSpPr>
            <p:cNvPr id="8" name="Rectangle: Rounded Corners 7">
              <a:extLst>
                <a:ext uri="{FF2B5EF4-FFF2-40B4-BE49-F238E27FC236}">
                  <a16:creationId xmlns:a16="http://schemas.microsoft.com/office/drawing/2014/main" id="{A785D1E1-53D1-4767-B711-87361205D128}"/>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A53F6B35-DC10-46B4-88EF-01FD39B14DD8}"/>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643" name="Google Shape;643;p23"/>
          <p:cNvSpPr/>
          <p:nvPr/>
        </p:nvSpPr>
        <p:spPr>
          <a:xfrm>
            <a:off x="605540" y="3611972"/>
            <a:ext cx="5923280" cy="1001898"/>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b="1" dirty="0">
                <a:solidFill>
                  <a:schemeClr val="tx1"/>
                </a:solidFill>
                <a:latin typeface="Times New Roman"/>
                <a:ea typeface="Times New Roman"/>
                <a:cs typeface="Times New Roman"/>
                <a:sym typeface="Times New Roman"/>
              </a:rPr>
              <a:t>Decision 1 </a:t>
            </a:r>
            <a:endParaRPr dirty="0">
              <a:solidFill>
                <a:schemeClr val="tx1"/>
              </a:solidFill>
            </a:endParaRPr>
          </a:p>
          <a:p>
            <a:pPr marL="0" marR="0" lvl="0" indent="0" algn="just" rtl="0">
              <a:spcBef>
                <a:spcPts val="0"/>
              </a:spcBef>
              <a:spcAft>
                <a:spcPts val="0"/>
              </a:spcAft>
              <a:buNone/>
            </a:pPr>
            <a:r>
              <a:rPr lang="en-US" b="1" dirty="0">
                <a:solidFill>
                  <a:schemeClr val="tx1"/>
                </a:solidFill>
                <a:latin typeface="Times New Roman"/>
                <a:ea typeface="Times New Roman"/>
                <a:cs typeface="Times New Roman"/>
                <a:sym typeface="Times New Roman"/>
              </a:rPr>
              <a:t>Market and product development strategies</a:t>
            </a:r>
            <a:endParaRPr dirty="0">
              <a:solidFill>
                <a:schemeClr val="tx1"/>
              </a:solidFill>
            </a:endParaRPr>
          </a:p>
          <a:p>
            <a:pPr marL="0" marR="0" lvl="0" indent="0" algn="just" rtl="0">
              <a:spcBef>
                <a:spcPts val="0"/>
              </a:spcBef>
              <a:spcAft>
                <a:spcPts val="0"/>
              </a:spcAft>
              <a:buNone/>
            </a:pPr>
            <a:endParaRPr b="1" dirty="0">
              <a:solidFill>
                <a:schemeClr val="tx1"/>
              </a:solidFill>
              <a:latin typeface="Times New Roman"/>
              <a:ea typeface="Times New Roman"/>
              <a:cs typeface="Times New Roman"/>
              <a:sym typeface="Times New Roman"/>
            </a:endParaRPr>
          </a:p>
          <a:p>
            <a:pPr marL="0" marR="0" lvl="0" indent="0" algn="just" rtl="0">
              <a:spcBef>
                <a:spcPts val="0"/>
              </a:spcBef>
              <a:spcAft>
                <a:spcPts val="0"/>
              </a:spcAft>
              <a:buNone/>
            </a:pPr>
            <a:r>
              <a:rPr lang="en-US" dirty="0">
                <a:solidFill>
                  <a:schemeClr val="tx1"/>
                </a:solidFill>
                <a:latin typeface="Times New Roman"/>
                <a:ea typeface="Times New Roman"/>
                <a:cs typeface="Times New Roman"/>
                <a:sym typeface="Times New Roman"/>
              </a:rPr>
              <a:t> </a:t>
            </a:r>
            <a:r>
              <a:rPr lang="en-US" b="1" dirty="0">
                <a:solidFill>
                  <a:schemeClr val="tx1"/>
                </a:solidFill>
                <a:latin typeface="Times New Roman"/>
                <a:ea typeface="Times New Roman"/>
                <a:cs typeface="Times New Roman"/>
                <a:sym typeface="Times New Roman"/>
              </a:rPr>
              <a:t>Market penetration </a:t>
            </a:r>
            <a:r>
              <a:rPr lang="en-US" dirty="0">
                <a:solidFill>
                  <a:schemeClr val="tx1"/>
                </a:solidFill>
                <a:latin typeface="Times New Roman"/>
                <a:ea typeface="Times New Roman"/>
                <a:cs typeface="Times New Roman"/>
                <a:sym typeface="Times New Roman"/>
              </a:rPr>
              <a:t>This strategy involves using digital channels to sell more existing products into existing markets. Digital channels have great potential for achieving sales growth or maintaining sales by the market penetration strategy. As a starting point, many companies will use digital channels to help sell existing products into existing markets, although they may miss opportunities indicated by the strategies in other parts of the matrix. </a:t>
            </a:r>
            <a:endParaRPr dirty="0">
              <a:solidFill>
                <a:schemeClr val="tx1"/>
              </a:solidFill>
              <a:latin typeface="Times New Roman"/>
              <a:ea typeface="Times New Roman"/>
              <a:cs typeface="Times New Roman"/>
              <a:sym typeface="Times New Roman"/>
            </a:endParaRPr>
          </a:p>
          <a:p>
            <a:pPr marL="285750" marR="0" lvl="0" indent="-285750" algn="just" rtl="0">
              <a:spcBef>
                <a:spcPts val="0"/>
              </a:spcBef>
              <a:spcAft>
                <a:spcPts val="0"/>
              </a:spcAft>
              <a:buClr>
                <a:srgbClr val="852F4A"/>
              </a:buClr>
              <a:buSzPts val="1400"/>
              <a:buFont typeface="Noto Sans Symbols"/>
              <a:buChar char="⮚"/>
            </a:pPr>
            <a:r>
              <a:rPr lang="en-US" dirty="0">
                <a:solidFill>
                  <a:schemeClr val="tx1"/>
                </a:solidFill>
                <a:latin typeface="Times New Roman"/>
                <a:ea typeface="Times New Roman"/>
                <a:cs typeface="Times New Roman"/>
                <a:sym typeface="Times New Roman"/>
              </a:rPr>
              <a:t>Market share growth. Companies can compete more effectively online if they have web- sites that are efficient at converting visitors to sale and mastery of the always-on' online marketing communications techniques such as search engine marketing, affiliate marketing and online advertising. </a:t>
            </a:r>
            <a:endParaRPr dirty="0">
              <a:solidFill>
                <a:schemeClr val="tx1"/>
              </a:solidFill>
              <a:latin typeface="Times New Roman"/>
              <a:ea typeface="Times New Roman"/>
              <a:cs typeface="Times New Roman"/>
              <a:sym typeface="Times New Roman"/>
            </a:endParaRPr>
          </a:p>
          <a:p>
            <a:pPr marL="285750" marR="0" lvl="0" indent="-285750" algn="just" rtl="0">
              <a:spcBef>
                <a:spcPts val="0"/>
              </a:spcBef>
              <a:spcAft>
                <a:spcPts val="0"/>
              </a:spcAft>
              <a:buClr>
                <a:srgbClr val="852F4A"/>
              </a:buClr>
              <a:buSzPts val="1400"/>
              <a:buFont typeface="Noto Sans Symbols"/>
              <a:buChar char="⮚"/>
            </a:pPr>
            <a:r>
              <a:rPr lang="en-US" dirty="0">
                <a:solidFill>
                  <a:schemeClr val="tx1"/>
                </a:solidFill>
                <a:latin typeface="Times New Roman"/>
                <a:ea typeface="Times New Roman"/>
                <a:cs typeface="Times New Roman"/>
                <a:sym typeface="Times New Roman"/>
              </a:rPr>
              <a:t>Customer loyalty improvement. Companies can increase their value to customers and so increase loyalty by migrating existing customers online by adding value to existing products, services and brands by developing their online value proposition </a:t>
            </a:r>
            <a:endParaRPr dirty="0">
              <a:solidFill>
                <a:schemeClr val="tx1"/>
              </a:solidFill>
              <a:latin typeface="Times New Roman"/>
              <a:ea typeface="Times New Roman"/>
              <a:cs typeface="Times New Roman"/>
              <a:sym typeface="Times New Roman"/>
            </a:endParaRPr>
          </a:p>
          <a:p>
            <a:pPr marL="285750" marR="0" lvl="0" indent="-285750" algn="just" rtl="0">
              <a:spcBef>
                <a:spcPts val="0"/>
              </a:spcBef>
              <a:spcAft>
                <a:spcPts val="0"/>
              </a:spcAft>
              <a:buClr>
                <a:srgbClr val="852F4A"/>
              </a:buClr>
              <a:buSzPts val="1400"/>
              <a:buFont typeface="Noto Sans Symbols"/>
              <a:buChar char="⮚"/>
            </a:pPr>
            <a:r>
              <a:rPr lang="en-US" dirty="0">
                <a:solidFill>
                  <a:schemeClr val="tx1"/>
                </a:solidFill>
                <a:latin typeface="Times New Roman"/>
                <a:ea typeface="Times New Roman"/>
                <a:cs typeface="Times New Roman"/>
                <a:sym typeface="Times New Roman"/>
              </a:rPr>
              <a:t>Customer value improvement. The value delivered by customers to the company can be increased by increasing customer profitability through decreasing cost to serve (and so price to customers) and at the same time increasing purchase or usage frequency and quantity, These combined effects should drive up sales. </a:t>
            </a:r>
            <a:endParaRPr dirty="0">
              <a:solidFill>
                <a:schemeClr val="tx1"/>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dirty="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dirty="0">
              <a:solidFill>
                <a:srgbClr val="2F5496"/>
              </a:solidFill>
              <a:latin typeface="Times New Roman"/>
              <a:ea typeface="Times New Roman"/>
              <a:cs typeface="Times New Roman"/>
              <a:sym typeface="Times New Roman"/>
            </a:endParaRPr>
          </a:p>
          <a:p>
            <a:pPr marL="342900" marR="0" lvl="0" indent="-241300" algn="just" rtl="0">
              <a:spcBef>
                <a:spcPts val="0"/>
              </a:spcBef>
              <a:spcAft>
                <a:spcPts val="0"/>
              </a:spcAft>
              <a:buClr>
                <a:schemeClr val="lt1"/>
              </a:buClr>
              <a:buSzPts val="1600"/>
              <a:buFont typeface="Calibri"/>
              <a:buNone/>
            </a:pPr>
            <a:endParaRPr sz="1600" dirty="0">
              <a:solidFill>
                <a:srgbClr val="2F5496"/>
              </a:solidFill>
              <a:latin typeface="Times New Roman"/>
              <a:ea typeface="Times New Roman"/>
              <a:cs typeface="Times New Roman"/>
              <a:sym typeface="Times New Roman"/>
            </a:endParaRPr>
          </a:p>
        </p:txBody>
      </p:sp>
      <p:sp>
        <p:nvSpPr>
          <p:cNvPr id="644" name="Google Shape;644;p23"/>
          <p:cNvSpPr txBox="1"/>
          <p:nvPr/>
        </p:nvSpPr>
        <p:spPr>
          <a:xfrm>
            <a:off x="6352471" y="5589581"/>
            <a:ext cx="4378960"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852F4A"/>
                </a:solidFill>
                <a:latin typeface="Times New Roman"/>
                <a:ea typeface="Times New Roman"/>
                <a:cs typeface="Times New Roman"/>
                <a:sym typeface="Times New Roman"/>
              </a:rPr>
              <a:t>strategy formulation involves </a:t>
            </a:r>
            <a:endParaRPr dirty="0"/>
          </a:p>
          <a:p>
            <a:pPr marL="0" marR="0" lvl="0" indent="0" algn="ctr" rtl="0">
              <a:spcBef>
                <a:spcPts val="0"/>
              </a:spcBef>
              <a:spcAft>
                <a:spcPts val="0"/>
              </a:spcAft>
              <a:buNone/>
            </a:pPr>
            <a:endParaRPr sz="1800" b="1" dirty="0">
              <a:solidFill>
                <a:srgbClr val="852F4A"/>
              </a:solidFill>
              <a:latin typeface="Times New Roman"/>
              <a:ea typeface="Times New Roman"/>
              <a:cs typeface="Times New Roman"/>
              <a:sym typeface="Times New Roman"/>
            </a:endParaRPr>
          </a:p>
        </p:txBody>
      </p:sp>
      <p:pic>
        <p:nvPicPr>
          <p:cNvPr id="645" name="Google Shape;645;p23"/>
          <p:cNvPicPr preferRelativeResize="0"/>
          <p:nvPr/>
        </p:nvPicPr>
        <p:blipFill rotWithShape="1">
          <a:blip r:embed="rId3">
            <a:alphaModFix/>
          </a:blip>
          <a:srcRect/>
          <a:stretch/>
        </p:blipFill>
        <p:spPr>
          <a:xfrm>
            <a:off x="6737178" y="1924955"/>
            <a:ext cx="3609546" cy="3625268"/>
          </a:xfrm>
          <a:prstGeom prst="rect">
            <a:avLst/>
          </a:prstGeom>
          <a:noFill/>
          <a:ln>
            <a:noFill/>
          </a:ln>
        </p:spPr>
      </p:pic>
      <p:pic>
        <p:nvPicPr>
          <p:cNvPr id="9" name="Picture 8">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947335" y="13646"/>
            <a:ext cx="1244665" cy="557547"/>
          </a:xfrm>
          <a:prstGeom prst="rect">
            <a:avLst/>
          </a:prstGeom>
        </p:spPr>
      </p:pic>
    </p:spTree>
  </p:cSld>
  <p:clrMapOvr>
    <a:masterClrMapping/>
  </p:clrMapOvr>
  <p:transition spd="slow" advTm="7132">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49"/>
        <p:cNvGrpSpPr/>
        <p:nvPr/>
      </p:nvGrpSpPr>
      <p:grpSpPr>
        <a:xfrm>
          <a:off x="0" y="0"/>
          <a:ext cx="0" cy="0"/>
          <a:chOff x="0" y="0"/>
          <a:chExt cx="0" cy="0"/>
        </a:xfrm>
      </p:grpSpPr>
      <p:grpSp>
        <p:nvGrpSpPr>
          <p:cNvPr id="7" name="Group 6">
            <a:extLst>
              <a:ext uri="{FF2B5EF4-FFF2-40B4-BE49-F238E27FC236}">
                <a16:creationId xmlns:a16="http://schemas.microsoft.com/office/drawing/2014/main" id="{8A4FA49E-8E31-47D4-88E7-AC2A6FD53AD3}"/>
              </a:ext>
            </a:extLst>
          </p:cNvPr>
          <p:cNvGrpSpPr/>
          <p:nvPr/>
        </p:nvGrpSpPr>
        <p:grpSpPr>
          <a:xfrm>
            <a:off x="1030522" y="671472"/>
            <a:ext cx="10076343" cy="5689294"/>
            <a:chOff x="1030522" y="671472"/>
            <a:chExt cx="10076343" cy="5689294"/>
          </a:xfrm>
        </p:grpSpPr>
        <p:sp>
          <p:nvSpPr>
            <p:cNvPr id="8" name="Rectangle: Rounded Corners 7">
              <a:extLst>
                <a:ext uri="{FF2B5EF4-FFF2-40B4-BE49-F238E27FC236}">
                  <a16:creationId xmlns:a16="http://schemas.microsoft.com/office/drawing/2014/main" id="{40428AE5-AEAA-4B14-8D3B-765CFECC7CB2}"/>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CDF0EC3-7597-4389-93CE-7790ACB4D342}"/>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654" name="Google Shape;654;p24"/>
          <p:cNvSpPr/>
          <p:nvPr/>
        </p:nvSpPr>
        <p:spPr>
          <a:xfrm>
            <a:off x="1128895" y="3612797"/>
            <a:ext cx="5911100" cy="1001898"/>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Decision 1 </a:t>
            </a:r>
            <a:endParaRPr dirty="0">
              <a:latin typeface="Alexandria Light" pitchFamily="2" charset="-78"/>
              <a:cs typeface="Alexandria Light" pitchFamily="2" charset="-78"/>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Market and product development strategies</a:t>
            </a:r>
            <a:endParaRPr dirty="0">
              <a:latin typeface="Alexandria Light" pitchFamily="2" charset="-78"/>
              <a:cs typeface="Alexandria Light" pitchFamily="2" charset="-78"/>
            </a:endParaRPr>
          </a:p>
          <a:p>
            <a:pPr marL="0" marR="0" lvl="0" indent="0" algn="just" rtl="0">
              <a:spcBef>
                <a:spcPts val="0"/>
              </a:spcBef>
              <a:spcAft>
                <a:spcPts val="0"/>
              </a:spcAft>
              <a:buNone/>
            </a:pPr>
            <a:endParaRPr b="1"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a:t>
            </a:r>
            <a:r>
              <a:rPr lang="en-US" b="1" dirty="0">
                <a:solidFill>
                  <a:srgbClr val="1E4E79"/>
                </a:solidFill>
                <a:latin typeface="Alexandria Light" pitchFamily="2" charset="-78"/>
                <a:ea typeface="Times New Roman"/>
                <a:cs typeface="Alexandria Light" pitchFamily="2" charset="-78"/>
                <a:sym typeface="Times New Roman"/>
              </a:rPr>
              <a:t>Market development:-</a:t>
            </a:r>
            <a:r>
              <a:rPr lang="en-US" dirty="0">
                <a:solidFill>
                  <a:srgbClr val="1E4E79"/>
                </a:solidFill>
                <a:latin typeface="Alexandria Light" pitchFamily="2" charset="-78"/>
                <a:ea typeface="Times New Roman"/>
                <a:cs typeface="Alexandria Light" pitchFamily="2" charset="-78"/>
                <a:sym typeface="Times New Roman"/>
              </a:rPr>
              <a:t>Market development Online channels are used to sell into new markets, taking advantage of the low cost of advertising internationally without the necessity for a supporting sales infrastructure in the customer's country.. </a:t>
            </a:r>
            <a:endParaRPr dirty="0">
              <a:latin typeface="Alexandria Light" pitchFamily="2" charset="-78"/>
              <a:cs typeface="Alexandria Light" pitchFamily="2" charset="-78"/>
            </a:endParaRPr>
          </a:p>
          <a:p>
            <a:pPr marL="0" marR="0" lvl="0" indent="0" algn="just"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3 Product development </a:t>
            </a:r>
            <a:r>
              <a:rPr lang="en-US" dirty="0">
                <a:solidFill>
                  <a:srgbClr val="1E4E79"/>
                </a:solidFill>
                <a:latin typeface="Alexandria Light" pitchFamily="2" charset="-78"/>
                <a:ea typeface="Times New Roman"/>
                <a:cs typeface="Alexandria Light" pitchFamily="2" charset="-78"/>
                <a:sym typeface="Times New Roman"/>
              </a:rPr>
              <a:t>The web can be used to add value to or extend existing products for many companies.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4- diversification  strategies </a:t>
            </a:r>
            <a:r>
              <a:rPr lang="en-US" dirty="0">
                <a:solidFill>
                  <a:srgbClr val="1E4E79"/>
                </a:solidFill>
                <a:latin typeface="Alexandria Light" pitchFamily="2" charset="-78"/>
                <a:ea typeface="Times New Roman"/>
                <a:cs typeface="Alexandria Light" pitchFamily="2" charset="-78"/>
                <a:sym typeface="Times New Roman"/>
              </a:rPr>
              <a:t>new product are developed that are sold into new markets, the internet alone cannot facilitate these high-risk business strategies but it can facilitate them at lower costs than have previously been possible the option include</a:t>
            </a:r>
            <a:endParaRPr dirty="0">
              <a:latin typeface="Alexandria Light" pitchFamily="2" charset="-78"/>
              <a:cs typeface="Alexandria Light" pitchFamily="2" charset="-78"/>
            </a:endParaRPr>
          </a:p>
          <a:p>
            <a:pPr marL="0" marR="0" lvl="0" indent="0" algn="just"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1E4E79"/>
              </a:buClr>
              <a:buSzPts val="1600"/>
              <a:buFont typeface="Noto Sans Symbols"/>
              <a:buChar char="⮚"/>
            </a:pPr>
            <a:r>
              <a:rPr lang="en-US" dirty="0">
                <a:solidFill>
                  <a:srgbClr val="1E4E79"/>
                </a:solidFill>
                <a:latin typeface="Alexandria Light" pitchFamily="2" charset="-78"/>
                <a:ea typeface="Times New Roman"/>
                <a:cs typeface="Alexandria Light" pitchFamily="2" charset="-78"/>
                <a:sym typeface="Times New Roman"/>
              </a:rPr>
              <a:t>Diversification into related businesses</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1E4E79"/>
              </a:buClr>
              <a:buSzPts val="1600"/>
              <a:buFont typeface="Noto Sans Symbols"/>
              <a:buChar char="⮚"/>
            </a:pPr>
            <a:r>
              <a:rPr lang="en-US" dirty="0">
                <a:solidFill>
                  <a:srgbClr val="1E4E79"/>
                </a:solidFill>
                <a:latin typeface="Alexandria Light" pitchFamily="2" charset="-78"/>
                <a:ea typeface="Times New Roman"/>
                <a:cs typeface="Alexandria Light" pitchFamily="2" charset="-78"/>
                <a:sym typeface="Times New Roman"/>
              </a:rPr>
              <a:t>Diversification into unrelated business</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1E4E79"/>
              </a:buClr>
              <a:buSzPts val="1600"/>
              <a:buFont typeface="Noto Sans Symbols"/>
              <a:buChar char="⮚"/>
            </a:pPr>
            <a:r>
              <a:rPr lang="en-US" dirty="0">
                <a:solidFill>
                  <a:srgbClr val="1E4E79"/>
                </a:solidFill>
                <a:latin typeface="Alexandria Light" pitchFamily="2" charset="-78"/>
                <a:ea typeface="Times New Roman"/>
                <a:cs typeface="Alexandria Light" pitchFamily="2" charset="-78"/>
                <a:sym typeface="Times New Roman"/>
              </a:rPr>
              <a:t>Upstream integration with suppliers</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1E4E79"/>
              </a:buClr>
              <a:buSzPts val="1600"/>
              <a:buFont typeface="Noto Sans Symbols"/>
              <a:buChar char="⮚"/>
            </a:pPr>
            <a:r>
              <a:rPr lang="en-US" dirty="0">
                <a:solidFill>
                  <a:srgbClr val="1E4E79"/>
                </a:solidFill>
                <a:latin typeface="Alexandria Light" pitchFamily="2" charset="-78"/>
                <a:ea typeface="Times New Roman"/>
                <a:cs typeface="Alexandria Light" pitchFamily="2" charset="-78"/>
                <a:sym typeface="Times New Roman"/>
              </a:rPr>
              <a:t>Downstream integration with intermediaries </a:t>
            </a:r>
            <a:endParaRPr dirty="0">
              <a:latin typeface="Alexandria Light" pitchFamily="2" charset="-78"/>
              <a:cs typeface="Alexandria Light" pitchFamily="2" charset="-78"/>
            </a:endParaRPr>
          </a:p>
          <a:p>
            <a:pPr marL="0" marR="0" lvl="0" indent="0" algn="just"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endParaRPr sz="1600" dirty="0">
              <a:solidFill>
                <a:srgbClr val="2F5496"/>
              </a:solidFill>
              <a:latin typeface="Times New Roman"/>
              <a:ea typeface="Times New Roman"/>
              <a:cs typeface="Times New Roman"/>
              <a:sym typeface="Times New Roman"/>
            </a:endParaRPr>
          </a:p>
          <a:p>
            <a:pPr marL="342900" marR="0" lvl="0" indent="-241300" algn="just" rtl="0">
              <a:spcBef>
                <a:spcPts val="0"/>
              </a:spcBef>
              <a:spcAft>
                <a:spcPts val="0"/>
              </a:spcAft>
              <a:buClr>
                <a:schemeClr val="lt1"/>
              </a:buClr>
              <a:buSzPts val="1600"/>
              <a:buFont typeface="Calibri"/>
              <a:buNone/>
            </a:pPr>
            <a:endParaRPr sz="1600" dirty="0">
              <a:solidFill>
                <a:srgbClr val="2F5496"/>
              </a:solidFill>
              <a:latin typeface="Times New Roman"/>
              <a:ea typeface="Times New Roman"/>
              <a:cs typeface="Times New Roman"/>
              <a:sym typeface="Times New Roman"/>
            </a:endParaRPr>
          </a:p>
        </p:txBody>
      </p:sp>
      <p:sp>
        <p:nvSpPr>
          <p:cNvPr id="655" name="Google Shape;655;p24"/>
          <p:cNvSpPr txBox="1"/>
          <p:nvPr/>
        </p:nvSpPr>
        <p:spPr>
          <a:xfrm>
            <a:off x="7039995" y="5592666"/>
            <a:ext cx="4378960" cy="61551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rgbClr val="852F4A"/>
                </a:solidFill>
                <a:latin typeface="Alexandria Light" pitchFamily="2" charset="-78"/>
                <a:ea typeface="Times New Roman"/>
                <a:cs typeface="Alexandria Light" pitchFamily="2" charset="-78"/>
                <a:sym typeface="Times New Roman"/>
              </a:rPr>
              <a:t>strategy formulation involves </a:t>
            </a:r>
            <a:endParaRPr sz="1200" dirty="0">
              <a:latin typeface="Alexandria Light" pitchFamily="2" charset="-78"/>
              <a:cs typeface="Alexandria Light" pitchFamily="2" charset="-78"/>
            </a:endParaRPr>
          </a:p>
          <a:p>
            <a:pPr marL="0" marR="0" lvl="0" indent="0" algn="ctr" rtl="0">
              <a:spcBef>
                <a:spcPts val="0"/>
              </a:spcBef>
              <a:spcAft>
                <a:spcPts val="0"/>
              </a:spcAft>
              <a:buNone/>
            </a:pPr>
            <a:endParaRPr sz="1800" b="1" dirty="0">
              <a:solidFill>
                <a:srgbClr val="852F4A"/>
              </a:solidFill>
              <a:latin typeface="Times New Roman"/>
              <a:ea typeface="Times New Roman"/>
              <a:cs typeface="Times New Roman"/>
              <a:sym typeface="Times New Roman"/>
            </a:endParaRPr>
          </a:p>
        </p:txBody>
      </p:sp>
      <p:pic>
        <p:nvPicPr>
          <p:cNvPr id="656" name="Google Shape;656;p24"/>
          <p:cNvPicPr preferRelativeResize="0"/>
          <p:nvPr/>
        </p:nvPicPr>
        <p:blipFill rotWithShape="1">
          <a:blip r:embed="rId3">
            <a:alphaModFix/>
          </a:blip>
          <a:srcRect/>
          <a:stretch/>
        </p:blipFill>
        <p:spPr>
          <a:xfrm>
            <a:off x="7254157" y="1548713"/>
            <a:ext cx="3777872" cy="4012447"/>
          </a:xfrm>
          <a:prstGeom prst="rect">
            <a:avLst/>
          </a:prstGeom>
          <a:noFill/>
          <a:ln>
            <a:noFill/>
          </a:ln>
        </p:spPr>
      </p:pic>
      <p:pic>
        <p:nvPicPr>
          <p:cNvPr id="9" name="Picture 8">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824519" y="9403"/>
            <a:ext cx="1367481" cy="612563"/>
          </a:xfrm>
          <a:prstGeom prst="rect">
            <a:avLst/>
          </a:prstGeom>
        </p:spPr>
      </p:pic>
    </p:spTree>
  </p:cSld>
  <p:clrMapOvr>
    <a:masterClrMapping/>
  </p:clrMapOvr>
  <p:transition spd="slow" advTm="7132">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60"/>
        <p:cNvGrpSpPr/>
        <p:nvPr/>
      </p:nvGrpSpPr>
      <p:grpSpPr>
        <a:xfrm>
          <a:off x="0" y="0"/>
          <a:ext cx="0" cy="0"/>
          <a:chOff x="0" y="0"/>
          <a:chExt cx="0" cy="0"/>
        </a:xfrm>
      </p:grpSpPr>
      <p:grpSp>
        <p:nvGrpSpPr>
          <p:cNvPr id="8" name="Group 7">
            <a:extLst>
              <a:ext uri="{FF2B5EF4-FFF2-40B4-BE49-F238E27FC236}">
                <a16:creationId xmlns:a16="http://schemas.microsoft.com/office/drawing/2014/main" id="{2BA26330-7524-4BA1-82F9-8D7EEB440137}"/>
              </a:ext>
            </a:extLst>
          </p:cNvPr>
          <p:cNvGrpSpPr/>
          <p:nvPr/>
        </p:nvGrpSpPr>
        <p:grpSpPr>
          <a:xfrm>
            <a:off x="354228" y="671472"/>
            <a:ext cx="11244648" cy="5689294"/>
            <a:chOff x="1030522" y="671472"/>
            <a:chExt cx="10076343" cy="5689294"/>
          </a:xfrm>
        </p:grpSpPr>
        <p:sp>
          <p:nvSpPr>
            <p:cNvPr id="9" name="Rectangle: Rounded Corners 8">
              <a:extLst>
                <a:ext uri="{FF2B5EF4-FFF2-40B4-BE49-F238E27FC236}">
                  <a16:creationId xmlns:a16="http://schemas.microsoft.com/office/drawing/2014/main" id="{A8F61C2B-AB1E-41A6-9080-68C7BEA3A6BB}"/>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AB4FFFCE-7FD7-40BA-875C-941521E693BF}"/>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661" name="Google Shape;661;p25"/>
          <p:cNvPicPr preferRelativeResize="0"/>
          <p:nvPr/>
        </p:nvPicPr>
        <p:blipFill rotWithShape="1">
          <a:blip r:embed="rId3">
            <a:alphaModFix/>
          </a:blip>
          <a:srcRect/>
          <a:stretch/>
        </p:blipFill>
        <p:spPr>
          <a:xfrm>
            <a:off x="8204867" y="1771134"/>
            <a:ext cx="3155111" cy="2158539"/>
          </a:xfrm>
          <a:prstGeom prst="rect">
            <a:avLst/>
          </a:prstGeom>
          <a:noFill/>
          <a:ln>
            <a:noFill/>
          </a:ln>
        </p:spPr>
      </p:pic>
      <p:sp>
        <p:nvSpPr>
          <p:cNvPr id="667" name="Google Shape;667;p25"/>
          <p:cNvSpPr/>
          <p:nvPr/>
        </p:nvSpPr>
        <p:spPr>
          <a:xfrm>
            <a:off x="639629" y="3451724"/>
            <a:ext cx="7021015" cy="1174618"/>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000" b="1"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Decision 2</a:t>
            </a:r>
            <a:endParaRPr dirty="0">
              <a:latin typeface="Alexandria Light" pitchFamily="2" charset="-78"/>
              <a:cs typeface="Alexandria Light" pitchFamily="2" charset="-78"/>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Business and revenue models strategies</a:t>
            </a:r>
            <a:endParaRPr dirty="0">
              <a:latin typeface="Alexandria Light" pitchFamily="2" charset="-78"/>
              <a:cs typeface="Alexandria Light" pitchFamily="2" charset="-78"/>
            </a:endParaRPr>
          </a:p>
          <a:p>
            <a:pPr marL="0" marR="0" lvl="0" indent="0" algn="ctr" rtl="0">
              <a:spcBef>
                <a:spcPts val="0"/>
              </a:spcBef>
              <a:spcAft>
                <a:spcPts val="0"/>
              </a:spcAft>
              <a:buNone/>
            </a:pPr>
            <a:endParaRPr b="1" dirty="0">
              <a:solidFill>
                <a:srgbClr val="852F4A"/>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What is a revenue model?</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A revenue model is a plan for earning revenue from a business or project. It explains different mechanisms of revenue generation and its sources.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Revenue model vs business model</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A</a:t>
            </a:r>
            <a:r>
              <a:rPr lang="en-US" b="1" dirty="0">
                <a:solidFill>
                  <a:srgbClr val="1E4E79"/>
                </a:solidFill>
                <a:latin typeface="Alexandria Light" pitchFamily="2" charset="-78"/>
                <a:ea typeface="Times New Roman"/>
                <a:cs typeface="Alexandria Light" pitchFamily="2" charset="-78"/>
                <a:sym typeface="Times New Roman"/>
              </a:rPr>
              <a:t> business model (BM)</a:t>
            </a:r>
            <a:r>
              <a:rPr lang="en-US" dirty="0">
                <a:solidFill>
                  <a:srgbClr val="1E4E79"/>
                </a:solidFill>
                <a:latin typeface="Alexandria Light" pitchFamily="2" charset="-78"/>
                <a:ea typeface="Times New Roman"/>
                <a:cs typeface="Alexandria Light" pitchFamily="2" charset="-78"/>
                <a:sym typeface="Times New Roman"/>
              </a:rPr>
              <a:t> is a broad term outlining everything concerning the main aspects of the business, all of which are contained in the answers to the following questions.</a:t>
            </a:r>
            <a:endParaRPr dirty="0">
              <a:latin typeface="Alexandria Light" pitchFamily="2" charset="-78"/>
              <a:cs typeface="Alexandria Light" pitchFamily="2" charset="-78"/>
            </a:endParaRPr>
          </a:p>
          <a:p>
            <a:pPr marL="0" marR="0" lvl="0" indent="-101600" algn="l" rtl="0">
              <a:spcBef>
                <a:spcPts val="0"/>
              </a:spcBef>
              <a:spcAft>
                <a:spcPts val="0"/>
              </a:spcAft>
              <a:buClr>
                <a:srgbClr val="1E4E79"/>
              </a:buClr>
              <a:buSzPts val="1600"/>
              <a:buFont typeface="Arial"/>
              <a:buChar char="•"/>
            </a:pPr>
            <a:r>
              <a:rPr lang="en-US" dirty="0">
                <a:solidFill>
                  <a:srgbClr val="1E4E79"/>
                </a:solidFill>
                <a:latin typeface="Alexandria Light" pitchFamily="2" charset="-78"/>
                <a:ea typeface="Times New Roman"/>
                <a:cs typeface="Alexandria Light" pitchFamily="2" charset="-78"/>
                <a:sym typeface="Times New Roman"/>
              </a:rPr>
              <a:t>What value will we create?</a:t>
            </a:r>
            <a:endParaRPr dirty="0">
              <a:latin typeface="Alexandria Light" pitchFamily="2" charset="-78"/>
              <a:cs typeface="Alexandria Light" pitchFamily="2" charset="-78"/>
            </a:endParaRPr>
          </a:p>
          <a:p>
            <a:pPr marL="0" marR="0" lvl="0" indent="-101600" algn="l" rtl="0">
              <a:spcBef>
                <a:spcPts val="0"/>
              </a:spcBef>
              <a:spcAft>
                <a:spcPts val="0"/>
              </a:spcAft>
              <a:buClr>
                <a:srgbClr val="1E4E79"/>
              </a:buClr>
              <a:buSzPts val="1600"/>
              <a:buFont typeface="Arial"/>
              <a:buChar char="•"/>
            </a:pPr>
            <a:r>
              <a:rPr lang="en-US" dirty="0">
                <a:solidFill>
                  <a:srgbClr val="1E4E79"/>
                </a:solidFill>
                <a:latin typeface="Alexandria Light" pitchFamily="2" charset="-78"/>
                <a:ea typeface="Times New Roman"/>
                <a:cs typeface="Alexandria Light" pitchFamily="2" charset="-78"/>
                <a:sym typeface="Times New Roman"/>
              </a:rPr>
              <a:t>How will we deliver it?</a:t>
            </a:r>
            <a:endParaRPr dirty="0">
              <a:latin typeface="Alexandria Light" pitchFamily="2" charset="-78"/>
              <a:cs typeface="Alexandria Light" pitchFamily="2" charset="-78"/>
            </a:endParaRPr>
          </a:p>
          <a:p>
            <a:pPr marL="0" marR="0" lvl="0" indent="-101600" algn="l" rtl="0">
              <a:spcBef>
                <a:spcPts val="0"/>
              </a:spcBef>
              <a:spcAft>
                <a:spcPts val="0"/>
              </a:spcAft>
              <a:buClr>
                <a:srgbClr val="1E4E79"/>
              </a:buClr>
              <a:buSzPts val="1600"/>
              <a:buFont typeface="Arial"/>
              <a:buChar char="•"/>
            </a:pPr>
            <a:r>
              <a:rPr lang="en-US" dirty="0">
                <a:solidFill>
                  <a:srgbClr val="1E4E79"/>
                </a:solidFill>
                <a:latin typeface="Alexandria Light" pitchFamily="2" charset="-78"/>
                <a:ea typeface="Times New Roman"/>
                <a:cs typeface="Alexandria Light" pitchFamily="2" charset="-78"/>
                <a:sym typeface="Times New Roman"/>
              </a:rPr>
              <a:t>How will we bring in revenue?</a:t>
            </a:r>
            <a:endParaRPr dirty="0">
              <a:latin typeface="Alexandria Light" pitchFamily="2" charset="-78"/>
              <a:cs typeface="Alexandria Light" pitchFamily="2" charset="-78"/>
            </a:endParaRPr>
          </a:p>
          <a:p>
            <a:pPr marL="0" marR="0" lvl="0" indent="-101600" algn="l" rtl="0">
              <a:spcBef>
                <a:spcPts val="0"/>
              </a:spcBef>
              <a:spcAft>
                <a:spcPts val="0"/>
              </a:spcAft>
              <a:buClr>
                <a:srgbClr val="1E4E79"/>
              </a:buClr>
              <a:buSzPts val="1600"/>
              <a:buFont typeface="Arial"/>
              <a:buChar char="•"/>
            </a:pPr>
            <a:r>
              <a:rPr lang="en-US" dirty="0">
                <a:solidFill>
                  <a:srgbClr val="1E4E79"/>
                </a:solidFill>
                <a:latin typeface="Alexandria Light" pitchFamily="2" charset="-78"/>
                <a:ea typeface="Times New Roman"/>
                <a:cs typeface="Alexandria Light" pitchFamily="2" charset="-78"/>
                <a:sym typeface="Times New Roman"/>
              </a:rPr>
              <a:t>How will we earn profit?</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Business models are often depicted strategically on a business model canvas. This is a compound representation of all the key elements of a BM.</a:t>
            </a:r>
            <a:endParaRPr dirty="0">
              <a:latin typeface="Alexandria Light" pitchFamily="2" charset="-78"/>
              <a:cs typeface="Alexandria Light" pitchFamily="2" charset="-78"/>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So</a:t>
            </a:r>
            <a:r>
              <a:rPr lang="en-US" dirty="0">
                <a:solidFill>
                  <a:srgbClr val="1E4E79"/>
                </a:solidFill>
                <a:latin typeface="Alexandria Light" pitchFamily="2" charset="-78"/>
                <a:ea typeface="Times New Roman"/>
                <a:cs typeface="Alexandria Light" pitchFamily="2" charset="-78"/>
                <a:sym typeface="Times New Roman"/>
              </a:rPr>
              <a:t> the BM describes how a business will work from the standpoint of value generation. Revenue models, on the other hand, are a part of the business model used to describe how the company gets gross sales.</a:t>
            </a:r>
            <a:endParaRPr dirty="0">
              <a:latin typeface="Alexandria Light" pitchFamily="2" charset="-78"/>
              <a:cs typeface="Alexandria Light" pitchFamily="2" charset="-78"/>
            </a:endParaRPr>
          </a:p>
          <a:p>
            <a:pPr marL="0" marR="0" lvl="0" indent="0" algn="l" rtl="0">
              <a:spcBef>
                <a:spcPts val="0"/>
              </a:spcBef>
              <a:spcAft>
                <a:spcPts val="0"/>
              </a:spcAft>
              <a:buNone/>
            </a:pP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br>
              <a:rPr lang="en-US" sz="1600" u="sng" dirty="0">
                <a:solidFill>
                  <a:srgbClr val="00C0EB"/>
                </a:solidFill>
                <a:latin typeface="Open Sans"/>
                <a:ea typeface="Open Sans"/>
                <a:cs typeface="Open Sans"/>
                <a:sym typeface="Open Sans"/>
                <a:hlinkClick r:id="rId4">
                  <a:extLst>
                    <a:ext uri="{A12FA001-AC4F-418D-AE19-62706E023703}">
                      <ahyp:hlinkClr xmlns:ahyp="http://schemas.microsoft.com/office/drawing/2018/hyperlinkcolor" val="tx"/>
                    </a:ext>
                  </a:extLst>
                </a:hlinkClick>
              </a:rPr>
            </a:br>
            <a:endParaRPr sz="1600" dirty="0">
              <a:solidFill>
                <a:srgbClr val="2F5496"/>
              </a:solidFill>
              <a:latin typeface="Times New Roman"/>
              <a:ea typeface="Times New Roman"/>
              <a:cs typeface="Times New Roman"/>
              <a:sym typeface="Times New Roman"/>
            </a:endParaRPr>
          </a:p>
          <a:p>
            <a:pPr marL="342900" marR="0" lvl="0" indent="-241300" algn="ctr" rtl="0">
              <a:spcBef>
                <a:spcPts val="0"/>
              </a:spcBef>
              <a:spcAft>
                <a:spcPts val="0"/>
              </a:spcAft>
              <a:buClr>
                <a:schemeClr val="lt1"/>
              </a:buClr>
              <a:buSzPts val="1600"/>
              <a:buFont typeface="Calibri"/>
              <a:buNone/>
            </a:pPr>
            <a:endParaRPr sz="1600" dirty="0">
              <a:solidFill>
                <a:srgbClr val="2F5496"/>
              </a:solidFill>
              <a:latin typeface="Times New Roman"/>
              <a:ea typeface="Times New Roman"/>
              <a:cs typeface="Times New Roman"/>
              <a:sym typeface="Times New Roman"/>
            </a:endParaRPr>
          </a:p>
        </p:txBody>
      </p:sp>
      <p:sp>
        <p:nvSpPr>
          <p:cNvPr id="669" name="Google Shape;669;p25"/>
          <p:cNvSpPr txBox="1"/>
          <p:nvPr/>
        </p:nvSpPr>
        <p:spPr>
          <a:xfrm>
            <a:off x="6203662" y="605080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sp>
        <p:nvSpPr>
          <p:cNvPr id="670" name="Google Shape;670;p25"/>
          <p:cNvSpPr txBox="1"/>
          <p:nvPr/>
        </p:nvSpPr>
        <p:spPr>
          <a:xfrm>
            <a:off x="8383117" y="4019515"/>
            <a:ext cx="3215759" cy="203128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b="1" dirty="0">
                <a:solidFill>
                  <a:srgbClr val="1E4E79"/>
                </a:solidFill>
                <a:latin typeface="Alexandria Light" pitchFamily="2" charset="-78"/>
                <a:ea typeface="Times New Roman"/>
                <a:cs typeface="Alexandria Light" pitchFamily="2" charset="-78"/>
                <a:sym typeface="Times New Roman"/>
              </a:rPr>
              <a:t>strategy formulation involves</a:t>
            </a:r>
            <a:endParaRPr sz="1100" dirty="0">
              <a:latin typeface="Alexandria Light" pitchFamily="2" charset="-78"/>
              <a:cs typeface="Alexandria Light" pitchFamily="2" charset="-78"/>
            </a:endParaRPr>
          </a:p>
          <a:p>
            <a:pPr marL="0" marR="0" lvl="0" indent="0" algn="ctr" rtl="0">
              <a:spcBef>
                <a:spcPts val="0"/>
              </a:spcBef>
              <a:spcAft>
                <a:spcPts val="0"/>
              </a:spcAft>
              <a:buNone/>
            </a:pPr>
            <a:r>
              <a:rPr lang="en-US" sz="1100" b="1" dirty="0">
                <a:solidFill>
                  <a:srgbClr val="1E4E79"/>
                </a:solidFill>
                <a:latin typeface="Alexandria Light" pitchFamily="2" charset="-78"/>
                <a:ea typeface="Times New Roman"/>
                <a:cs typeface="Alexandria Light" pitchFamily="2" charset="-78"/>
                <a:sym typeface="Times New Roman"/>
              </a:rPr>
              <a:t> </a:t>
            </a:r>
            <a:r>
              <a:rPr lang="en-US" sz="1100" b="1" dirty="0">
                <a:solidFill>
                  <a:srgbClr val="852F4A"/>
                </a:solidFill>
                <a:latin typeface="Alexandria Light" pitchFamily="2" charset="-78"/>
                <a:ea typeface="Times New Roman"/>
                <a:cs typeface="Alexandria Light" pitchFamily="2" charset="-78"/>
                <a:sym typeface="Times New Roman"/>
              </a:rPr>
              <a:t>Online  business model </a:t>
            </a:r>
            <a:endParaRPr sz="1100" b="1"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sz="1100" dirty="0">
                <a:solidFill>
                  <a:srgbClr val="852F4A"/>
                </a:solidFill>
                <a:latin typeface="Alexandria Light" pitchFamily="2" charset="-78"/>
                <a:ea typeface="Times New Roman"/>
                <a:cs typeface="Alexandria Light" pitchFamily="2" charset="-78"/>
                <a:sym typeface="Times New Roman"/>
              </a:rPr>
              <a:t>A summary of how a company will generate a profit –identifying its core product or service value proposition , target customers in different markets ,position in the competitive online marketplace or value chain and its projections for revenue and cost </a:t>
            </a:r>
            <a:endParaRPr sz="1100" dirty="0">
              <a:solidFill>
                <a:srgbClr val="852F4A"/>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100" b="1" dirty="0">
              <a:solidFill>
                <a:srgbClr val="1E4E79"/>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600" dirty="0">
              <a:solidFill>
                <a:srgbClr val="852F4A"/>
              </a:solidFill>
              <a:latin typeface="Times New Roman"/>
              <a:ea typeface="Times New Roman"/>
              <a:cs typeface="Times New Roman"/>
              <a:sym typeface="Times New Roman"/>
            </a:endParaRPr>
          </a:p>
        </p:txBody>
      </p:sp>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5"/>
          <a:stretch>
            <a:fillRect/>
          </a:stretch>
        </p:blipFill>
        <p:spPr>
          <a:xfrm>
            <a:off x="10854758" y="10583"/>
            <a:ext cx="1337242" cy="599017"/>
          </a:xfrm>
          <a:prstGeom prst="rect">
            <a:avLst/>
          </a:prstGeom>
        </p:spPr>
      </p:pic>
    </p:spTree>
  </p:cSld>
  <p:clrMapOvr>
    <a:masterClrMapping/>
  </p:clrMapOvr>
  <p:transition spd="slow" advTm="7132">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74"/>
        <p:cNvGrpSpPr/>
        <p:nvPr/>
      </p:nvGrpSpPr>
      <p:grpSpPr>
        <a:xfrm>
          <a:off x="0" y="0"/>
          <a:ext cx="0" cy="0"/>
          <a:chOff x="0" y="0"/>
          <a:chExt cx="0" cy="0"/>
        </a:xfrm>
      </p:grpSpPr>
      <p:grpSp>
        <p:nvGrpSpPr>
          <p:cNvPr id="6" name="Group 5">
            <a:extLst>
              <a:ext uri="{FF2B5EF4-FFF2-40B4-BE49-F238E27FC236}">
                <a16:creationId xmlns:a16="http://schemas.microsoft.com/office/drawing/2014/main" id="{9FCD55B7-52E7-48AC-B71C-1231E902EA0F}"/>
              </a:ext>
            </a:extLst>
          </p:cNvPr>
          <p:cNvGrpSpPr/>
          <p:nvPr/>
        </p:nvGrpSpPr>
        <p:grpSpPr>
          <a:xfrm>
            <a:off x="1030522" y="671472"/>
            <a:ext cx="10076343" cy="5689294"/>
            <a:chOff x="1030522" y="671472"/>
            <a:chExt cx="10076343" cy="5689294"/>
          </a:xfrm>
        </p:grpSpPr>
        <p:sp>
          <p:nvSpPr>
            <p:cNvPr id="7" name="Rectangle: Rounded Corners 6">
              <a:extLst>
                <a:ext uri="{FF2B5EF4-FFF2-40B4-BE49-F238E27FC236}">
                  <a16:creationId xmlns:a16="http://schemas.microsoft.com/office/drawing/2014/main" id="{7711E062-DA2B-44A4-BC3D-04649B8EA6A1}"/>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7ACE96-8B0B-41C4-85AE-F42404B3D52F}"/>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675" name="Google Shape;675;p26"/>
          <p:cNvPicPr preferRelativeResize="0">
            <a:picLocks noGrp="1"/>
          </p:cNvPicPr>
          <p:nvPr>
            <p:ph type="pic" idx="2"/>
          </p:nvPr>
        </p:nvPicPr>
        <p:blipFill rotWithShape="1">
          <a:blip r:embed="rId3">
            <a:alphaModFix/>
          </a:blip>
          <a:srcRect/>
          <a:stretch/>
        </p:blipFill>
        <p:spPr>
          <a:xfrm>
            <a:off x="1258922" y="1626400"/>
            <a:ext cx="9722116" cy="4471620"/>
          </a:xfrm>
          <a:prstGeom prst="rect">
            <a:avLst/>
          </a:prstGeom>
          <a:solidFill>
            <a:srgbClr val="D8D8D8">
              <a:alpha val="49803"/>
            </a:srgbClr>
          </a:solidFill>
          <a:ln>
            <a:noFill/>
          </a:ln>
        </p:spPr>
      </p:pic>
      <p:sp>
        <p:nvSpPr>
          <p:cNvPr id="682" name="Google Shape;682;p26"/>
          <p:cNvSpPr txBox="1"/>
          <p:nvPr/>
        </p:nvSpPr>
        <p:spPr>
          <a:xfrm>
            <a:off x="5004991" y="635710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dirty="0">
                <a:solidFill>
                  <a:srgbClr val="FFFFFF"/>
                </a:solidFill>
                <a:latin typeface="Tajawal Medium"/>
                <a:ea typeface="Tajawal Medium"/>
                <a:cs typeface="Tajawal Medium"/>
                <a:sym typeface="Tajawal Medium"/>
              </a:rPr>
              <a:t>chapter 3</a:t>
            </a:r>
            <a:endParaRPr sz="1600" b="0" i="0" u="none" strike="noStrike" cap="none" dirty="0">
              <a:solidFill>
                <a:srgbClr val="FFFFFF"/>
              </a:solidFill>
              <a:latin typeface="Tajawal Medium"/>
              <a:ea typeface="Tajawal Medium"/>
              <a:cs typeface="Tajawal Medium"/>
              <a:sym typeface="Tajawal Medium"/>
            </a:endParaRPr>
          </a:p>
        </p:txBody>
      </p:sp>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1062489" y="20683"/>
            <a:ext cx="1152757" cy="516377"/>
          </a:xfrm>
          <a:prstGeom prst="rect">
            <a:avLst/>
          </a:prstGeom>
        </p:spPr>
      </p:pic>
    </p:spTree>
  </p:cSld>
  <p:clrMapOvr>
    <a:masterClrMapping/>
  </p:clrMapOvr>
  <p:transition spd="slow" advTm="7132">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grpSp>
        <p:nvGrpSpPr>
          <p:cNvPr id="8" name="Group 7">
            <a:extLst>
              <a:ext uri="{FF2B5EF4-FFF2-40B4-BE49-F238E27FC236}">
                <a16:creationId xmlns:a16="http://schemas.microsoft.com/office/drawing/2014/main" id="{50CEC055-D797-4FAD-A59E-861AF2F34240}"/>
              </a:ext>
            </a:extLst>
          </p:cNvPr>
          <p:cNvGrpSpPr/>
          <p:nvPr/>
        </p:nvGrpSpPr>
        <p:grpSpPr>
          <a:xfrm>
            <a:off x="245860" y="671472"/>
            <a:ext cx="11509535" cy="5689294"/>
            <a:chOff x="1030522" y="671472"/>
            <a:chExt cx="10076343" cy="5689294"/>
          </a:xfrm>
        </p:grpSpPr>
        <p:sp>
          <p:nvSpPr>
            <p:cNvPr id="9" name="Rectangle: Rounded Corners 8">
              <a:extLst>
                <a:ext uri="{FF2B5EF4-FFF2-40B4-BE49-F238E27FC236}">
                  <a16:creationId xmlns:a16="http://schemas.microsoft.com/office/drawing/2014/main" id="{007C69CD-48EC-466D-A8FB-635CCDFCDA6C}"/>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CB1AE3BA-D325-4CAB-8E01-E5C4A9D4A983}"/>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692" name="Google Shape;692;p27"/>
          <p:cNvSpPr/>
          <p:nvPr/>
        </p:nvSpPr>
        <p:spPr>
          <a:xfrm>
            <a:off x="377608" y="2998086"/>
            <a:ext cx="7965895" cy="1855338"/>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1600" dirty="0">
                <a:solidFill>
                  <a:srgbClr val="2F5496"/>
                </a:solidFill>
                <a:latin typeface="Times New Roman"/>
                <a:ea typeface="Times New Roman"/>
                <a:cs typeface="Times New Roman"/>
                <a:sym typeface="Times New Roman"/>
              </a:rPr>
              <a:t>1- </a:t>
            </a:r>
            <a:r>
              <a:rPr lang="en-US" sz="1600" b="1" dirty="0">
                <a:solidFill>
                  <a:srgbClr val="2F5496"/>
                </a:solidFill>
                <a:latin typeface="Times New Roman"/>
                <a:ea typeface="Times New Roman"/>
                <a:cs typeface="Times New Roman"/>
                <a:sym typeface="Times New Roman"/>
              </a:rPr>
              <a:t>Value proposition </a:t>
            </a:r>
            <a:r>
              <a:rPr lang="en-US" sz="1600" dirty="0">
                <a:solidFill>
                  <a:srgbClr val="2F5496"/>
                </a:solidFill>
                <a:latin typeface="Times New Roman"/>
                <a:ea typeface="Times New Roman"/>
                <a:cs typeface="Times New Roman"/>
                <a:sym typeface="Times New Roman"/>
              </a:rPr>
              <a:t>This is at the heart of what the business offers to its audiences and is arguably most important to success.</a:t>
            </a:r>
            <a:endParaRPr dirty="0"/>
          </a:p>
          <a:p>
            <a:pPr marL="0" marR="0" lvl="0" indent="0" algn="just" rtl="0">
              <a:spcBef>
                <a:spcPts val="0"/>
              </a:spcBef>
              <a:spcAft>
                <a:spcPts val="0"/>
              </a:spcAft>
              <a:buNone/>
            </a:pPr>
            <a:endParaRPr sz="1600" dirty="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2F5496"/>
                </a:solidFill>
                <a:latin typeface="Times New Roman"/>
                <a:ea typeface="Times New Roman"/>
                <a:cs typeface="Times New Roman"/>
                <a:sym typeface="Times New Roman"/>
              </a:rPr>
              <a:t>2- </a:t>
            </a:r>
            <a:r>
              <a:rPr lang="en-US" sz="1600" b="1" dirty="0">
                <a:solidFill>
                  <a:srgbClr val="2F5496"/>
                </a:solidFill>
                <a:latin typeface="Times New Roman"/>
                <a:ea typeface="Times New Roman"/>
                <a:cs typeface="Times New Roman"/>
                <a:sym typeface="Times New Roman"/>
              </a:rPr>
              <a:t>Customer segments</a:t>
            </a:r>
            <a:r>
              <a:rPr lang="en-US" sz="1600" dirty="0">
                <a:solidFill>
                  <a:srgbClr val="2F5496"/>
                </a:solidFill>
                <a:latin typeface="Times New Roman"/>
                <a:ea typeface="Times New Roman"/>
                <a:cs typeface="Times New Roman"/>
                <a:sym typeface="Times New Roman"/>
              </a:rPr>
              <a:t>. Different target audiences the value propositions will appeal to. In the business model canvas, the alternatives recommended are mass market, niche market, segmented (broken down further) or a range of diverse segments.</a:t>
            </a:r>
            <a:endParaRPr dirty="0"/>
          </a:p>
          <a:p>
            <a:pPr marL="0" marR="0" lvl="0" indent="0" algn="just" rtl="0">
              <a:spcBef>
                <a:spcPts val="0"/>
              </a:spcBef>
              <a:spcAft>
                <a:spcPts val="0"/>
              </a:spcAft>
              <a:buNone/>
            </a:pPr>
            <a:endParaRPr sz="1600" dirty="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2F5496"/>
                </a:solidFill>
                <a:latin typeface="Times New Roman"/>
                <a:ea typeface="Times New Roman"/>
                <a:cs typeface="Times New Roman"/>
                <a:sym typeface="Times New Roman"/>
              </a:rPr>
              <a:t>3- </a:t>
            </a:r>
            <a:r>
              <a:rPr lang="en-US" sz="1600" b="1" dirty="0">
                <a:solidFill>
                  <a:srgbClr val="2F5496"/>
                </a:solidFill>
                <a:latin typeface="Times New Roman"/>
                <a:ea typeface="Times New Roman"/>
                <a:cs typeface="Times New Roman"/>
                <a:sym typeface="Times New Roman"/>
              </a:rPr>
              <a:t>Customer relationships</a:t>
            </a:r>
            <a:r>
              <a:rPr lang="en-US" sz="1600" dirty="0">
                <a:solidFill>
                  <a:srgbClr val="2F5496"/>
                </a:solidFill>
                <a:latin typeface="Times New Roman"/>
                <a:ea typeface="Times New Roman"/>
                <a:cs typeface="Times New Roman"/>
                <a:sym typeface="Times New Roman"/>
              </a:rPr>
              <a:t>. The types of relationships that will be formed, for example self- service, automated services, communities or more personal assistance and this may include co-creation of content</a:t>
            </a:r>
            <a:endParaRPr dirty="0"/>
          </a:p>
          <a:p>
            <a:pPr marL="0" marR="0" lvl="0" indent="0" algn="just" rtl="0">
              <a:spcBef>
                <a:spcPts val="0"/>
              </a:spcBef>
              <a:spcAft>
                <a:spcPts val="0"/>
              </a:spcAft>
              <a:buNone/>
            </a:pPr>
            <a:endParaRPr sz="1600" dirty="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2F5496"/>
                </a:solidFill>
                <a:latin typeface="Times New Roman"/>
                <a:ea typeface="Times New Roman"/>
                <a:cs typeface="Times New Roman"/>
                <a:sym typeface="Times New Roman"/>
              </a:rPr>
              <a:t>4- </a:t>
            </a:r>
            <a:r>
              <a:rPr lang="en-US" sz="1600" b="1" dirty="0">
                <a:solidFill>
                  <a:srgbClr val="2F5496"/>
                </a:solidFill>
                <a:latin typeface="Times New Roman"/>
                <a:ea typeface="Times New Roman"/>
                <a:cs typeface="Times New Roman"/>
                <a:sym typeface="Times New Roman"/>
              </a:rPr>
              <a:t>Channels.</a:t>
            </a:r>
            <a:r>
              <a:rPr lang="en-US" sz="1600" dirty="0">
                <a:solidFill>
                  <a:srgbClr val="2F5496"/>
                </a:solidFill>
                <a:latin typeface="Times New Roman"/>
                <a:ea typeface="Times New Roman"/>
                <a:cs typeface="Times New Roman"/>
                <a:sym typeface="Times New Roman"/>
              </a:rPr>
              <a:t> The methods by which an organization's services will be delivered and the audiences reached.</a:t>
            </a:r>
            <a:endParaRPr dirty="0"/>
          </a:p>
          <a:p>
            <a:pPr marL="0" marR="0" lvl="0" indent="0" algn="just" rtl="0">
              <a:spcBef>
                <a:spcPts val="0"/>
              </a:spcBef>
              <a:spcAft>
                <a:spcPts val="0"/>
              </a:spcAft>
              <a:buNone/>
            </a:pPr>
            <a:endParaRPr sz="1600" dirty="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2F5496"/>
                </a:solidFill>
                <a:latin typeface="Times New Roman"/>
                <a:ea typeface="Times New Roman"/>
                <a:cs typeface="Times New Roman"/>
                <a:sym typeface="Times New Roman"/>
              </a:rPr>
              <a:t> 5- </a:t>
            </a:r>
            <a:r>
              <a:rPr lang="en-US" sz="1600" b="1" dirty="0">
                <a:solidFill>
                  <a:srgbClr val="2F5496"/>
                </a:solidFill>
                <a:latin typeface="Times New Roman"/>
                <a:ea typeface="Times New Roman"/>
                <a:cs typeface="Times New Roman"/>
                <a:sym typeface="Times New Roman"/>
              </a:rPr>
              <a:t>Key partners</a:t>
            </a:r>
            <a:r>
              <a:rPr lang="en-US" sz="1600" dirty="0">
                <a:solidFill>
                  <a:srgbClr val="2F5496"/>
                </a:solidFill>
                <a:latin typeface="Times New Roman"/>
                <a:ea typeface="Times New Roman"/>
                <a:cs typeface="Times New Roman"/>
                <a:sym typeface="Times New Roman"/>
              </a:rPr>
              <a:t>. To exploit online and offline value networks, forming partnerships gives an opportunity of expanding reach and taking advantage of existing organizations and online influencers that have built an audience.</a:t>
            </a:r>
            <a:endParaRPr dirty="0"/>
          </a:p>
        </p:txBody>
      </p:sp>
      <p:sp>
        <p:nvSpPr>
          <p:cNvPr id="694" name="Google Shape;694;p27"/>
          <p:cNvSpPr txBox="1"/>
          <p:nvPr/>
        </p:nvSpPr>
        <p:spPr>
          <a:xfrm>
            <a:off x="7252494" y="600849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696" name="Google Shape;696;p27"/>
          <p:cNvPicPr preferRelativeResize="0"/>
          <p:nvPr/>
        </p:nvPicPr>
        <p:blipFill rotWithShape="1">
          <a:blip r:embed="rId3">
            <a:alphaModFix/>
          </a:blip>
          <a:srcRect/>
          <a:stretch/>
        </p:blipFill>
        <p:spPr>
          <a:xfrm>
            <a:off x="8731051" y="2314832"/>
            <a:ext cx="2398269" cy="2917984"/>
          </a:xfrm>
          <a:prstGeom prst="rect">
            <a:avLst/>
          </a:prstGeom>
          <a:noFill/>
          <a:ln>
            <a:noFill/>
          </a:ln>
        </p:spPr>
      </p:pic>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941473" y="0"/>
            <a:ext cx="1250527" cy="560173"/>
          </a:xfrm>
          <a:prstGeom prst="rect">
            <a:avLst/>
          </a:prstGeom>
        </p:spPr>
      </p:pic>
    </p:spTree>
  </p:cSld>
  <p:clrMapOvr>
    <a:masterClrMapping/>
  </p:clrMapOvr>
  <p:transition spd="slow" advTm="7132">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00"/>
        <p:cNvGrpSpPr/>
        <p:nvPr/>
      </p:nvGrpSpPr>
      <p:grpSpPr>
        <a:xfrm>
          <a:off x="0" y="0"/>
          <a:ext cx="0" cy="0"/>
          <a:chOff x="0" y="0"/>
          <a:chExt cx="0" cy="0"/>
        </a:xfrm>
      </p:grpSpPr>
      <p:grpSp>
        <p:nvGrpSpPr>
          <p:cNvPr id="9" name="Group 8">
            <a:extLst>
              <a:ext uri="{FF2B5EF4-FFF2-40B4-BE49-F238E27FC236}">
                <a16:creationId xmlns:a16="http://schemas.microsoft.com/office/drawing/2014/main" id="{0B02DB64-2C50-4194-8B5A-815F0641C81C}"/>
              </a:ext>
            </a:extLst>
          </p:cNvPr>
          <p:cNvGrpSpPr/>
          <p:nvPr/>
        </p:nvGrpSpPr>
        <p:grpSpPr>
          <a:xfrm>
            <a:off x="395416" y="671472"/>
            <a:ext cx="11486940" cy="5689294"/>
            <a:chOff x="1030522" y="671472"/>
            <a:chExt cx="10076343" cy="5689294"/>
          </a:xfrm>
        </p:grpSpPr>
        <p:sp>
          <p:nvSpPr>
            <p:cNvPr id="10" name="Rectangle: Rounded Corners 9">
              <a:extLst>
                <a:ext uri="{FF2B5EF4-FFF2-40B4-BE49-F238E27FC236}">
                  <a16:creationId xmlns:a16="http://schemas.microsoft.com/office/drawing/2014/main" id="{0CF188E9-A11C-435D-AE66-2688AE7D2821}"/>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FEBA6E70-8604-489A-B181-270C26C47808}"/>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706" name="Google Shape;706;p28"/>
          <p:cNvSpPr/>
          <p:nvPr/>
        </p:nvSpPr>
        <p:spPr>
          <a:xfrm>
            <a:off x="1029730" y="2206351"/>
            <a:ext cx="7182025" cy="1855338"/>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endParaRPr sz="1600">
              <a:solidFill>
                <a:srgbClr val="2F5496"/>
              </a:solidFill>
              <a:latin typeface="Times New Roman"/>
              <a:ea typeface="Times New Roman"/>
              <a:cs typeface="Times New Roman"/>
              <a:sym typeface="Times New Roman"/>
            </a:endParaRPr>
          </a:p>
        </p:txBody>
      </p:sp>
      <p:sp>
        <p:nvSpPr>
          <p:cNvPr id="708" name="Google Shape;708;p28"/>
          <p:cNvSpPr txBox="1"/>
          <p:nvPr/>
        </p:nvSpPr>
        <p:spPr>
          <a:xfrm>
            <a:off x="7252494" y="600849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sp>
        <p:nvSpPr>
          <p:cNvPr id="709" name="Google Shape;709;p28"/>
          <p:cNvSpPr/>
          <p:nvPr/>
        </p:nvSpPr>
        <p:spPr>
          <a:xfrm>
            <a:off x="757864" y="2251049"/>
            <a:ext cx="7652955" cy="289305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6- </a:t>
            </a:r>
            <a:r>
              <a:rPr lang="en-US" b="1" dirty="0">
                <a:solidFill>
                  <a:srgbClr val="1E4E79"/>
                </a:solidFill>
                <a:latin typeface="Alexandria Light" pitchFamily="2" charset="-78"/>
                <a:ea typeface="Times New Roman"/>
                <a:cs typeface="Alexandria Light" pitchFamily="2" charset="-78"/>
                <a:sym typeface="Times New Roman"/>
              </a:rPr>
              <a:t>Activities</a:t>
            </a:r>
            <a:r>
              <a:rPr lang="en-US" b="1" dirty="0">
                <a:solidFill>
                  <a:srgbClr val="852F4A"/>
                </a:solidFill>
                <a:latin typeface="Alexandria Light" pitchFamily="2" charset="-78"/>
                <a:ea typeface="Times New Roman"/>
                <a:cs typeface="Alexandria Light" pitchFamily="2" charset="-78"/>
                <a:sym typeface="Times New Roman"/>
              </a:rPr>
              <a:t>.</a:t>
            </a:r>
            <a:r>
              <a:rPr lang="en-US" dirty="0">
                <a:solidFill>
                  <a:srgbClr val="852F4A"/>
                </a:solidFill>
                <a:latin typeface="Alexandria Light" pitchFamily="2" charset="-78"/>
                <a:ea typeface="Times New Roman"/>
                <a:cs typeface="Alexandria Light" pitchFamily="2" charset="-78"/>
                <a:sym typeface="Times New Roman"/>
              </a:rPr>
              <a:t> </a:t>
            </a:r>
            <a:r>
              <a:rPr lang="en-US" dirty="0">
                <a:solidFill>
                  <a:srgbClr val="2F5496"/>
                </a:solidFill>
                <a:latin typeface="Alexandria Light" pitchFamily="2" charset="-78"/>
                <a:ea typeface="Times New Roman"/>
                <a:cs typeface="Alexandria Light" pitchFamily="2" charset="-78"/>
                <a:sym typeface="Times New Roman"/>
              </a:rPr>
              <a:t>The main activities that need to be performed to deliver the value proposition to develop revenue. </a:t>
            </a:r>
            <a:endParaRPr dirty="0">
              <a:latin typeface="Alexandria Light" pitchFamily="2" charset="-78"/>
              <a:cs typeface="Alexandria Light" pitchFamily="2" charset="-78"/>
            </a:endParaRPr>
          </a:p>
          <a:p>
            <a:pPr marL="0" marR="0" lvl="0" indent="0" algn="l" rtl="0">
              <a:spcBef>
                <a:spcPts val="0"/>
              </a:spcBef>
              <a:spcAft>
                <a:spcPts val="0"/>
              </a:spcAft>
              <a:buNone/>
            </a:pPr>
            <a:endParaRPr dirty="0">
              <a:solidFill>
                <a:srgbClr val="1F3864"/>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7- </a:t>
            </a:r>
            <a:r>
              <a:rPr lang="en-US" b="1" dirty="0">
                <a:solidFill>
                  <a:srgbClr val="1E4E79"/>
                </a:solidFill>
                <a:latin typeface="Alexandria Light" pitchFamily="2" charset="-78"/>
                <a:ea typeface="Times New Roman"/>
                <a:cs typeface="Alexandria Light" pitchFamily="2" charset="-78"/>
                <a:sym typeface="Times New Roman"/>
              </a:rPr>
              <a:t>Resources</a:t>
            </a:r>
            <a:r>
              <a:rPr lang="en-US" b="1" dirty="0">
                <a:solidFill>
                  <a:srgbClr val="2F5496"/>
                </a:solidFill>
                <a:latin typeface="Alexandria Light" pitchFamily="2" charset="-78"/>
                <a:ea typeface="Times New Roman"/>
                <a:cs typeface="Alexandria Light" pitchFamily="2" charset="-78"/>
                <a:sym typeface="Times New Roman"/>
              </a:rPr>
              <a:t>. </a:t>
            </a:r>
            <a:r>
              <a:rPr lang="en-US" dirty="0">
                <a:solidFill>
                  <a:srgbClr val="2F5496"/>
                </a:solidFill>
                <a:latin typeface="Alexandria Light" pitchFamily="2" charset="-78"/>
                <a:ea typeface="Times New Roman"/>
                <a:cs typeface="Alexandria Light" pitchFamily="2" charset="-78"/>
                <a:sym typeface="Times New Roman"/>
              </a:rPr>
              <a:t>Different types of process and people to complete the activities to create and deliver the value proposition.</a:t>
            </a:r>
            <a:endParaRPr dirty="0">
              <a:latin typeface="Alexandria Light" pitchFamily="2" charset="-78"/>
              <a:cs typeface="Alexandria Light" pitchFamily="2" charset="-78"/>
            </a:endParaRPr>
          </a:p>
          <a:p>
            <a:pPr marL="0" marR="0" lvl="0" indent="0" algn="l" rtl="0">
              <a:spcBef>
                <a:spcPts val="0"/>
              </a:spcBef>
              <a:spcAft>
                <a:spcPts val="0"/>
              </a:spcAft>
              <a:buNone/>
            </a:pPr>
            <a:endParaRPr dirty="0">
              <a:solidFill>
                <a:srgbClr val="2F5496"/>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8- </a:t>
            </a:r>
            <a:r>
              <a:rPr lang="en-US" b="1" dirty="0">
                <a:solidFill>
                  <a:srgbClr val="1E4E79"/>
                </a:solidFill>
                <a:latin typeface="Alexandria Light" pitchFamily="2" charset="-78"/>
                <a:ea typeface="Times New Roman"/>
                <a:cs typeface="Alexandria Light" pitchFamily="2" charset="-78"/>
                <a:sym typeface="Times New Roman"/>
              </a:rPr>
              <a:t>Cost structure</a:t>
            </a:r>
            <a:r>
              <a:rPr lang="en-US" dirty="0">
                <a:solidFill>
                  <a:srgbClr val="1E4E79"/>
                </a:solidFill>
                <a:latin typeface="Alexandria Light" pitchFamily="2" charset="-78"/>
                <a:ea typeface="Times New Roman"/>
                <a:cs typeface="Alexandria Light" pitchFamily="2" charset="-78"/>
                <a:sym typeface="Times New Roman"/>
              </a:rPr>
              <a:t>.</a:t>
            </a:r>
            <a:r>
              <a:rPr lang="en-US" dirty="0">
                <a:solidFill>
                  <a:srgbClr val="2F5496"/>
                </a:solidFill>
                <a:latin typeface="Alexandria Light" pitchFamily="2" charset="-78"/>
                <a:ea typeface="Times New Roman"/>
                <a:cs typeface="Alexandria Light" pitchFamily="2" charset="-78"/>
                <a:sym typeface="Times New Roman"/>
              </a:rPr>
              <a:t> Different cost-elements, which should be checked against activities and resources Costs are classically broken down into fixed and variable costs and economies of scale.</a:t>
            </a:r>
            <a:endParaRPr dirty="0">
              <a:latin typeface="Alexandria Light" pitchFamily="2" charset="-78"/>
              <a:cs typeface="Alexandria Light" pitchFamily="2" charset="-78"/>
            </a:endParaRPr>
          </a:p>
          <a:p>
            <a:pPr marL="0" marR="0" lvl="0" indent="0" algn="l" rtl="0">
              <a:spcBef>
                <a:spcPts val="0"/>
              </a:spcBef>
              <a:spcAft>
                <a:spcPts val="0"/>
              </a:spcAft>
              <a:buNone/>
            </a:pPr>
            <a:endParaRPr dirty="0">
              <a:solidFill>
                <a:srgbClr val="2F5496"/>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a:t>
            </a:r>
            <a:r>
              <a:rPr lang="en-US" b="1" dirty="0">
                <a:solidFill>
                  <a:srgbClr val="1E4E79"/>
                </a:solidFill>
                <a:latin typeface="Alexandria Light" pitchFamily="2" charset="-78"/>
                <a:ea typeface="Times New Roman"/>
                <a:cs typeface="Alexandria Light" pitchFamily="2" charset="-78"/>
                <a:sym typeface="Times New Roman"/>
              </a:rPr>
              <a:t>9- Revenue stream</a:t>
            </a:r>
            <a:r>
              <a:rPr lang="en-US" dirty="0">
                <a:solidFill>
                  <a:srgbClr val="1E4E79"/>
                </a:solidFill>
                <a:latin typeface="Alexandria Light" pitchFamily="2" charset="-78"/>
                <a:ea typeface="Times New Roman"/>
                <a:cs typeface="Alexandria Light" pitchFamily="2" charset="-78"/>
                <a:sym typeface="Times New Roman"/>
              </a:rPr>
              <a:t>. </a:t>
            </a:r>
            <a:r>
              <a:rPr lang="en-US" dirty="0">
                <a:solidFill>
                  <a:srgbClr val="2F5496"/>
                </a:solidFill>
                <a:latin typeface="Alexandria Light" pitchFamily="2" charset="-78"/>
                <a:ea typeface="Times New Roman"/>
                <a:cs typeface="Alexandria Light" pitchFamily="2" charset="-78"/>
                <a:sym typeface="Times New Roman"/>
              </a:rPr>
              <a:t>This is the method by which a business derives income. Common online options are: ad revenue, subscription fees, sales of physical or virtual goods or affiliate- based commission arrangements Licensing and leasing are other alternatives </a:t>
            </a:r>
            <a:endParaRPr dirty="0">
              <a:latin typeface="Alexandria Light" pitchFamily="2" charset="-78"/>
              <a:cs typeface="Alexandria Light" pitchFamily="2" charset="-78"/>
            </a:endParaRPr>
          </a:p>
        </p:txBody>
      </p:sp>
      <p:pic>
        <p:nvPicPr>
          <p:cNvPr id="710" name="Google Shape;710;p28"/>
          <p:cNvPicPr preferRelativeResize="0"/>
          <p:nvPr/>
        </p:nvPicPr>
        <p:blipFill rotWithShape="1">
          <a:blip r:embed="rId3">
            <a:alphaModFix/>
          </a:blip>
          <a:srcRect/>
          <a:stretch/>
        </p:blipFill>
        <p:spPr>
          <a:xfrm>
            <a:off x="8562078" y="4188368"/>
            <a:ext cx="3071123" cy="890093"/>
          </a:xfrm>
          <a:prstGeom prst="rect">
            <a:avLst/>
          </a:prstGeom>
          <a:noFill/>
          <a:ln>
            <a:noFill/>
          </a:ln>
        </p:spPr>
      </p:pic>
      <p:pic>
        <p:nvPicPr>
          <p:cNvPr id="711" name="Google Shape;711;p28"/>
          <p:cNvPicPr preferRelativeResize="0"/>
          <p:nvPr/>
        </p:nvPicPr>
        <p:blipFill rotWithShape="1">
          <a:blip r:embed="rId4">
            <a:alphaModFix/>
          </a:blip>
          <a:srcRect/>
          <a:stretch/>
        </p:blipFill>
        <p:spPr>
          <a:xfrm>
            <a:off x="8864596" y="1622991"/>
            <a:ext cx="2198820" cy="2637970"/>
          </a:xfrm>
          <a:prstGeom prst="rect">
            <a:avLst/>
          </a:prstGeom>
          <a:noFill/>
          <a:ln>
            <a:noFill/>
          </a:ln>
        </p:spPr>
      </p:pic>
      <p:pic>
        <p:nvPicPr>
          <p:cNvPr id="13" name="Picture 12">
            <a:extLst>
              <a:ext uri="{FF2B5EF4-FFF2-40B4-BE49-F238E27FC236}">
                <a16:creationId xmlns:a16="http://schemas.microsoft.com/office/drawing/2014/main" id="{88C5ACC2-2B01-4C87-BD52-047E17071BBB}"/>
              </a:ext>
            </a:extLst>
          </p:cNvPr>
          <p:cNvPicPr>
            <a:picLocks noChangeAspect="1"/>
          </p:cNvPicPr>
          <p:nvPr/>
        </p:nvPicPr>
        <p:blipFill>
          <a:blip r:embed="rId5"/>
          <a:stretch>
            <a:fillRect/>
          </a:stretch>
        </p:blipFill>
        <p:spPr>
          <a:xfrm>
            <a:off x="10870794" y="44769"/>
            <a:ext cx="1321206" cy="591834"/>
          </a:xfrm>
          <a:prstGeom prst="rect">
            <a:avLst/>
          </a:prstGeom>
        </p:spPr>
      </p:pic>
    </p:spTree>
  </p:cSld>
  <p:clrMapOvr>
    <a:masterClrMapping/>
  </p:clrMapOvr>
  <p:transition spd="slow" advTm="7132">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15"/>
        <p:cNvGrpSpPr/>
        <p:nvPr/>
      </p:nvGrpSpPr>
      <p:grpSpPr>
        <a:xfrm>
          <a:off x="0" y="0"/>
          <a:ext cx="0" cy="0"/>
          <a:chOff x="0" y="0"/>
          <a:chExt cx="0" cy="0"/>
        </a:xfrm>
      </p:grpSpPr>
      <p:grpSp>
        <p:nvGrpSpPr>
          <p:cNvPr id="6" name="Group 5">
            <a:extLst>
              <a:ext uri="{FF2B5EF4-FFF2-40B4-BE49-F238E27FC236}">
                <a16:creationId xmlns:a16="http://schemas.microsoft.com/office/drawing/2014/main" id="{010CD7D9-2DC7-449A-B7FF-4EB41AB8E720}"/>
              </a:ext>
            </a:extLst>
          </p:cNvPr>
          <p:cNvGrpSpPr/>
          <p:nvPr/>
        </p:nvGrpSpPr>
        <p:grpSpPr>
          <a:xfrm>
            <a:off x="1087394" y="671472"/>
            <a:ext cx="10019471" cy="5639907"/>
            <a:chOff x="1030522" y="671472"/>
            <a:chExt cx="10076343" cy="5689294"/>
          </a:xfrm>
        </p:grpSpPr>
        <p:sp>
          <p:nvSpPr>
            <p:cNvPr id="7" name="Rectangle: Rounded Corners 6">
              <a:extLst>
                <a:ext uri="{FF2B5EF4-FFF2-40B4-BE49-F238E27FC236}">
                  <a16:creationId xmlns:a16="http://schemas.microsoft.com/office/drawing/2014/main" id="{C279EADD-74C2-4029-9584-B680AA35A3DB}"/>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627506A-6A45-449B-9354-4C1354CFCDFF}"/>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716" name="Google Shape;716;p29"/>
          <p:cNvPicPr preferRelativeResize="0">
            <a:picLocks noGrp="1"/>
          </p:cNvPicPr>
          <p:nvPr>
            <p:ph type="pic" idx="2"/>
          </p:nvPr>
        </p:nvPicPr>
        <p:blipFill rotWithShape="1">
          <a:blip r:embed="rId3">
            <a:alphaModFix/>
          </a:blip>
          <a:srcRect/>
          <a:stretch/>
        </p:blipFill>
        <p:spPr>
          <a:xfrm>
            <a:off x="1647567" y="1567026"/>
            <a:ext cx="7768281" cy="4337222"/>
          </a:xfrm>
          <a:prstGeom prst="rect">
            <a:avLst/>
          </a:prstGeom>
          <a:solidFill>
            <a:srgbClr val="D8D8D8">
              <a:alpha val="49803"/>
            </a:srgbClr>
          </a:solidFill>
          <a:ln>
            <a:noFill/>
          </a:ln>
        </p:spPr>
      </p:pic>
      <p:sp>
        <p:nvSpPr>
          <p:cNvPr id="722" name="Google Shape;722;p29"/>
          <p:cNvSpPr/>
          <p:nvPr/>
        </p:nvSpPr>
        <p:spPr>
          <a:xfrm>
            <a:off x="1326293" y="5388676"/>
            <a:ext cx="9284043" cy="750846"/>
          </a:xfrm>
          <a:prstGeom prst="rect">
            <a:avLst/>
          </a:prstGeom>
          <a:solidFill>
            <a:schemeClr val="bg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F5496"/>
              </a:buClr>
              <a:buSzPts val="2800"/>
              <a:buFont typeface="Times New Roman"/>
              <a:buNone/>
            </a:pPr>
            <a:r>
              <a:rPr lang="en-US" sz="2400" b="0" i="0" u="none" strike="noStrike" cap="none" dirty="0">
                <a:solidFill>
                  <a:srgbClr val="2F5496"/>
                </a:solidFill>
                <a:latin typeface="Alexandria Light" pitchFamily="2" charset="-78"/>
                <a:ea typeface="Times New Roman"/>
                <a:cs typeface="Alexandria Light" pitchFamily="2" charset="-78"/>
                <a:sym typeface="Times New Roman"/>
              </a:rPr>
              <a:t>Revenue generation models for digital businesses</a:t>
            </a:r>
            <a:endParaRPr sz="1200" b="0" i="0" u="none" strike="noStrike" cap="none" dirty="0">
              <a:solidFill>
                <a:srgbClr val="FFFFFF"/>
              </a:solidFill>
              <a:latin typeface="Alexandria Light" pitchFamily="2" charset="-78"/>
              <a:ea typeface="Times New Roman"/>
              <a:cs typeface="Alexandria Light" pitchFamily="2" charset="-78"/>
              <a:sym typeface="Times New Roman"/>
            </a:endParaRPr>
          </a:p>
        </p:txBody>
      </p:sp>
      <p:pic>
        <p:nvPicPr>
          <p:cNvPr id="9" name="Picture 8">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1014289" y="19066"/>
            <a:ext cx="1177711" cy="527555"/>
          </a:xfrm>
          <a:prstGeom prst="rect">
            <a:avLst/>
          </a:prstGeom>
        </p:spPr>
      </p:pic>
    </p:spTree>
  </p:cSld>
  <p:clrMapOvr>
    <a:masterClrMapping/>
  </p:clrMapOvr>
  <p:transition spd="slow" advTm="7132">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26"/>
        <p:cNvGrpSpPr/>
        <p:nvPr/>
      </p:nvGrpSpPr>
      <p:grpSpPr>
        <a:xfrm>
          <a:off x="0" y="0"/>
          <a:ext cx="0" cy="0"/>
          <a:chOff x="0" y="0"/>
          <a:chExt cx="0" cy="0"/>
        </a:xfrm>
      </p:grpSpPr>
      <p:grpSp>
        <p:nvGrpSpPr>
          <p:cNvPr id="7" name="Group 6">
            <a:extLst>
              <a:ext uri="{FF2B5EF4-FFF2-40B4-BE49-F238E27FC236}">
                <a16:creationId xmlns:a16="http://schemas.microsoft.com/office/drawing/2014/main" id="{9525DD43-DBDE-46AB-9FDE-318A42A60C9E}"/>
              </a:ext>
            </a:extLst>
          </p:cNvPr>
          <p:cNvGrpSpPr/>
          <p:nvPr/>
        </p:nvGrpSpPr>
        <p:grpSpPr>
          <a:xfrm>
            <a:off x="436606" y="671472"/>
            <a:ext cx="10670260" cy="5689294"/>
            <a:chOff x="1030522" y="671472"/>
            <a:chExt cx="10076343" cy="5689294"/>
          </a:xfrm>
        </p:grpSpPr>
        <p:sp>
          <p:nvSpPr>
            <p:cNvPr id="8" name="Rectangle: Rounded Corners 7">
              <a:extLst>
                <a:ext uri="{FF2B5EF4-FFF2-40B4-BE49-F238E27FC236}">
                  <a16:creationId xmlns:a16="http://schemas.microsoft.com/office/drawing/2014/main" id="{D9CB19B3-BCEE-4C78-9D57-DEA10A3A8720}"/>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15CEDBA1-BCDC-4ADD-8EA9-F55D8F2DFB9A}"/>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732" name="Google Shape;732;p30"/>
          <p:cNvSpPr/>
          <p:nvPr/>
        </p:nvSpPr>
        <p:spPr>
          <a:xfrm>
            <a:off x="678468" y="3416612"/>
            <a:ext cx="8623820" cy="1855338"/>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Revenue model types</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Transaction-based revenue model</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A transaction-based model is a classic way a business can earn money. The revenue is generated by directly selling an item or a service to a customer. The customer can be another company (B2B) or a consumer (B2C). The price of the product or service constitutes the production costs and margin. By increasing the margin, the business can generate more income from sales.</a:t>
            </a:r>
            <a:endParaRPr dirty="0">
              <a:latin typeface="Alexandria Light" pitchFamily="2" charset="-78"/>
              <a:cs typeface="Alexandria Light" pitchFamily="2" charset="-78"/>
            </a:endParaRPr>
          </a:p>
          <a:p>
            <a:pPr marL="0" marR="0" lvl="0" indent="0" algn="just"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Advertisement-based revenue model</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The advertisement-based revenue model is a plan with which businesses make money by selling ad spaces. It is one of the most standard methods of producing top-line growth, and it’s valid both for online and offline businesses. It’s often used by websites/applications/marketplaces or any other web resource that attracts huge amounts of traffic.</a:t>
            </a:r>
            <a:endParaRPr dirty="0">
              <a:latin typeface="Alexandria Light" pitchFamily="2" charset="-78"/>
              <a:cs typeface="Alexandria Light" pitchFamily="2" charset="-78"/>
            </a:endParaRPr>
          </a:p>
          <a:p>
            <a:pPr marL="0" marR="0" lvl="0" indent="0" algn="just"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Commission-based revenue models</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A commission-based revenue model is one of the most common ways businesses make money today. A commission is a sum of money a retailer adds to the total cost of a product or service.</a:t>
            </a:r>
            <a:endParaRPr dirty="0">
              <a:latin typeface="Alexandria Light" pitchFamily="2" charset="-78"/>
              <a:cs typeface="Alexandria Light" pitchFamily="2" charset="-78"/>
            </a:endParaRPr>
          </a:p>
          <a:p>
            <a:pPr marL="0" marR="0" lvl="0" indent="0" algn="just"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Markup revenue model</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Markup is the type of revenue model with which you buy a product at a certain cost and then sell it for a higher price: The difference between the two is your profit margin. This model is often used by wholesale, retail, and service-based businesses.</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endParaRPr sz="2000" b="1" dirty="0">
              <a:solidFill>
                <a:srgbClr val="852F4A"/>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dirty="0">
              <a:solidFill>
                <a:srgbClr val="2F5496"/>
              </a:solidFill>
              <a:latin typeface="Times New Roman"/>
              <a:ea typeface="Times New Roman"/>
              <a:cs typeface="Times New Roman"/>
              <a:sym typeface="Times New Roman"/>
            </a:endParaRPr>
          </a:p>
          <a:p>
            <a:pPr marL="342900" marR="0" lvl="0" indent="-241300" algn="just" rtl="0">
              <a:spcBef>
                <a:spcPts val="0"/>
              </a:spcBef>
              <a:spcAft>
                <a:spcPts val="0"/>
              </a:spcAft>
              <a:buClr>
                <a:schemeClr val="lt1"/>
              </a:buClr>
              <a:buSzPts val="1600"/>
              <a:buFont typeface="Calibri"/>
              <a:buNone/>
            </a:pPr>
            <a:endParaRPr sz="1600" dirty="0">
              <a:solidFill>
                <a:srgbClr val="2F5496"/>
              </a:solidFill>
              <a:latin typeface="Times New Roman"/>
              <a:ea typeface="Times New Roman"/>
              <a:cs typeface="Times New Roman"/>
              <a:sym typeface="Times New Roman"/>
            </a:endParaRPr>
          </a:p>
        </p:txBody>
      </p:sp>
      <p:pic>
        <p:nvPicPr>
          <p:cNvPr id="734" name="Google Shape;734;p30"/>
          <p:cNvPicPr preferRelativeResize="0"/>
          <p:nvPr/>
        </p:nvPicPr>
        <p:blipFill rotWithShape="1">
          <a:blip r:embed="rId3">
            <a:alphaModFix/>
          </a:blip>
          <a:srcRect/>
          <a:stretch/>
        </p:blipFill>
        <p:spPr>
          <a:xfrm>
            <a:off x="9473514" y="1864532"/>
            <a:ext cx="1462126" cy="3860765"/>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693010" y="1"/>
            <a:ext cx="1498990" cy="671472"/>
          </a:xfrm>
          <a:prstGeom prst="rect">
            <a:avLst/>
          </a:prstGeom>
        </p:spPr>
      </p:pic>
    </p:spTree>
  </p:cSld>
  <p:clrMapOvr>
    <a:masterClrMapping/>
  </p:clrMapOvr>
  <p:transition spd="slow" advTm="7132">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38"/>
        <p:cNvGrpSpPr/>
        <p:nvPr/>
      </p:nvGrpSpPr>
      <p:grpSpPr>
        <a:xfrm>
          <a:off x="0" y="0"/>
          <a:ext cx="0" cy="0"/>
          <a:chOff x="0" y="0"/>
          <a:chExt cx="0" cy="0"/>
        </a:xfrm>
      </p:grpSpPr>
      <p:grpSp>
        <p:nvGrpSpPr>
          <p:cNvPr id="7" name="Group 6">
            <a:extLst>
              <a:ext uri="{FF2B5EF4-FFF2-40B4-BE49-F238E27FC236}">
                <a16:creationId xmlns:a16="http://schemas.microsoft.com/office/drawing/2014/main" id="{738D9850-8239-4C45-B824-E64BA1161769}"/>
              </a:ext>
            </a:extLst>
          </p:cNvPr>
          <p:cNvGrpSpPr/>
          <p:nvPr/>
        </p:nvGrpSpPr>
        <p:grpSpPr>
          <a:xfrm>
            <a:off x="158388" y="671472"/>
            <a:ext cx="10948477" cy="5689294"/>
            <a:chOff x="1030522" y="671472"/>
            <a:chExt cx="10076343" cy="5689294"/>
          </a:xfrm>
        </p:grpSpPr>
        <p:sp>
          <p:nvSpPr>
            <p:cNvPr id="8" name="Rectangle: Rounded Corners 7">
              <a:extLst>
                <a:ext uri="{FF2B5EF4-FFF2-40B4-BE49-F238E27FC236}">
                  <a16:creationId xmlns:a16="http://schemas.microsoft.com/office/drawing/2014/main" id="{9E3F1504-A3E5-434B-951F-05498F0C61D4}"/>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0BB5F4A1-4800-4763-BAD6-42F06FFA4033}"/>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739" name="Google Shape;739;p31"/>
          <p:cNvPicPr preferRelativeResize="0"/>
          <p:nvPr/>
        </p:nvPicPr>
        <p:blipFill rotWithShape="1">
          <a:blip r:embed="rId3">
            <a:alphaModFix/>
          </a:blip>
          <a:srcRect/>
          <a:stretch/>
        </p:blipFill>
        <p:spPr>
          <a:xfrm>
            <a:off x="8951781" y="1943915"/>
            <a:ext cx="2094400" cy="3078474"/>
          </a:xfrm>
          <a:prstGeom prst="rect">
            <a:avLst/>
          </a:prstGeom>
          <a:noFill/>
          <a:ln>
            <a:noFill/>
          </a:ln>
        </p:spPr>
      </p:pic>
      <p:sp>
        <p:nvSpPr>
          <p:cNvPr id="745" name="Google Shape;745;p31"/>
          <p:cNvSpPr/>
          <p:nvPr/>
        </p:nvSpPr>
        <p:spPr>
          <a:xfrm>
            <a:off x="545566" y="3059459"/>
            <a:ext cx="8345532" cy="185533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400" b="1" dirty="0">
                <a:solidFill>
                  <a:srgbClr val="1E4E79"/>
                </a:solidFill>
                <a:latin typeface="Times New Roman"/>
                <a:ea typeface="Times New Roman"/>
                <a:cs typeface="Times New Roman"/>
                <a:sym typeface="Times New Roman"/>
              </a:rPr>
              <a:t>Revenue model types</a:t>
            </a:r>
            <a:endParaRPr dirty="0"/>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Affiliate revenue model</a:t>
            </a:r>
            <a:endParaRPr dirty="0">
              <a:latin typeface="Alexandria Light" pitchFamily="2" charset="-78"/>
              <a:cs typeface="Alexandria Light" pitchFamily="2" charset="-78"/>
            </a:endParaRPr>
          </a:p>
          <a:p>
            <a:pPr marL="0" marR="0" lvl="0" indent="0" algn="l" rtl="0">
              <a:spcBef>
                <a:spcPts val="0"/>
              </a:spcBef>
              <a:spcAft>
                <a:spcPts val="0"/>
              </a:spcAft>
              <a:buNone/>
            </a:pPr>
            <a:endParaRPr b="1"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The affiliate model is similar to the commission-based model. The main difference is that, with the affiliate model, you do not sell the product or service on your own platform, but rather redirect the customer to the original provider’s platform to make the purchase and earn a commission on any resulting sales. An affiliate model is a contract between a supplier of a product/service and a promoter. A promoter can be another business/media resource/blogger that recommends a supplier’s product. The earnings will come as a percentage of sales or fees for the number of registrations done via referral links.</a:t>
            </a:r>
            <a:endParaRPr dirty="0">
              <a:latin typeface="Alexandria Light" pitchFamily="2" charset="-78"/>
              <a:cs typeface="Alexandria Light" pitchFamily="2" charset="-78"/>
            </a:endParaRPr>
          </a:p>
          <a:p>
            <a:pPr marL="0" marR="0" lvl="0" indent="0" algn="just"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Interest revenue model</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An interest or investment revenue model relates to any type of business that generates revenue in the form of interest on their loans or deposit payments. These are most often banking or electronic wallet companies that work with financial operations.</a:t>
            </a:r>
            <a:endParaRPr dirty="0">
              <a:latin typeface="Alexandria Light" pitchFamily="2" charset="-78"/>
              <a:cs typeface="Alexandria Light" pitchFamily="2" charset="-78"/>
            </a:endParaRPr>
          </a:p>
          <a:p>
            <a:pPr marL="0" marR="0" lvl="0" indent="0" algn="just" rtl="0">
              <a:spcBef>
                <a:spcPts val="0"/>
              </a:spcBef>
              <a:spcAft>
                <a:spcPts val="0"/>
              </a:spcAft>
              <a:buNone/>
            </a:pPr>
            <a:endParaRPr b="1"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Donation-based or pay-what-you-want revenue models</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This is a revenue model based on investments made by businesses or customers on a voluntary basis. The product or service itself is free to use by default, so that’s the primary value a company brings to the customer. The revenue is generated in the form of donations, or sometimes in the form of “pay-what-you-want.”</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endParaRPr sz="1400" dirty="0">
              <a:solidFill>
                <a:srgbClr val="2F5496"/>
              </a:solidFill>
              <a:latin typeface="Times New Roman"/>
              <a:ea typeface="Times New Roman"/>
              <a:cs typeface="Times New Roman"/>
              <a:sym typeface="Times New Roman"/>
            </a:endParaRPr>
          </a:p>
          <a:p>
            <a:pPr marL="342900" marR="0" lvl="0" indent="-241300" algn="ctr" rtl="0">
              <a:spcBef>
                <a:spcPts val="0"/>
              </a:spcBef>
              <a:spcAft>
                <a:spcPts val="0"/>
              </a:spcAft>
              <a:buClr>
                <a:schemeClr val="lt1"/>
              </a:buClr>
              <a:buSzPts val="1600"/>
              <a:buFont typeface="Calibri"/>
              <a:buNone/>
            </a:pPr>
            <a:endParaRPr sz="1600" dirty="0">
              <a:solidFill>
                <a:srgbClr val="2F5496"/>
              </a:solidFill>
              <a:latin typeface="Times New Roman"/>
              <a:ea typeface="Times New Roman"/>
              <a:cs typeface="Times New Roman"/>
              <a:sym typeface="Times New Roman"/>
            </a:endParaRPr>
          </a:p>
        </p:txBody>
      </p:sp>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812262" y="53419"/>
            <a:ext cx="1379738" cy="618053"/>
          </a:xfrm>
          <a:prstGeom prst="rect">
            <a:avLst/>
          </a:prstGeom>
        </p:spPr>
      </p:pic>
    </p:spTree>
  </p:cSld>
  <p:clrMapOvr>
    <a:masterClrMapping/>
  </p:clrMapOvr>
  <p:transition spd="slow" advTm="7132">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grpSp>
        <p:nvGrpSpPr>
          <p:cNvPr id="7" name="Group 6">
            <a:extLst>
              <a:ext uri="{FF2B5EF4-FFF2-40B4-BE49-F238E27FC236}">
                <a16:creationId xmlns:a16="http://schemas.microsoft.com/office/drawing/2014/main" id="{5B6EEBEF-ECE0-4485-92B9-542640B4E10C}"/>
              </a:ext>
            </a:extLst>
          </p:cNvPr>
          <p:cNvGrpSpPr/>
          <p:nvPr/>
        </p:nvGrpSpPr>
        <p:grpSpPr>
          <a:xfrm>
            <a:off x="510746" y="671472"/>
            <a:ext cx="10596119" cy="5689294"/>
            <a:chOff x="1030522" y="671472"/>
            <a:chExt cx="10076343" cy="5689294"/>
          </a:xfrm>
        </p:grpSpPr>
        <p:sp>
          <p:nvSpPr>
            <p:cNvPr id="8" name="Rectangle: Rounded Corners 7">
              <a:extLst>
                <a:ext uri="{FF2B5EF4-FFF2-40B4-BE49-F238E27FC236}">
                  <a16:creationId xmlns:a16="http://schemas.microsoft.com/office/drawing/2014/main" id="{D663ADAF-00AC-444A-8578-54D389D794DA}"/>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B275B1A3-8792-47B5-9FB5-9935E06D9930}"/>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751" name="Google Shape;751;p32"/>
          <p:cNvPicPr preferRelativeResize="0"/>
          <p:nvPr/>
        </p:nvPicPr>
        <p:blipFill rotWithShape="1">
          <a:blip r:embed="rId3">
            <a:alphaModFix/>
          </a:blip>
          <a:srcRect/>
          <a:stretch/>
        </p:blipFill>
        <p:spPr>
          <a:xfrm>
            <a:off x="8855675" y="2175038"/>
            <a:ext cx="2100649" cy="3694670"/>
          </a:xfrm>
          <a:prstGeom prst="rect">
            <a:avLst/>
          </a:prstGeom>
          <a:noFill/>
          <a:ln>
            <a:noFill/>
          </a:ln>
        </p:spPr>
      </p:pic>
      <p:sp>
        <p:nvSpPr>
          <p:cNvPr id="757" name="Google Shape;757;p32"/>
          <p:cNvSpPr/>
          <p:nvPr/>
        </p:nvSpPr>
        <p:spPr>
          <a:xfrm>
            <a:off x="750928" y="2549173"/>
            <a:ext cx="7954206" cy="29464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dirty="0">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Decision 3</a:t>
            </a:r>
            <a:endParaRPr b="1"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Target market strategy</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Target marketing strategy Deciding on which markets to target is a key strategic consideration when planning a d marketing strategy Target marketing strategy involves the four stages shown in Figure  digital The two key decisions for the marketing strategist are: </a:t>
            </a:r>
            <a:r>
              <a:rPr lang="en-US" b="1" dirty="0">
                <a:solidFill>
                  <a:srgbClr val="1E4E79"/>
                </a:solidFill>
                <a:latin typeface="Alexandria Light" pitchFamily="2" charset="-78"/>
                <a:ea typeface="Times New Roman"/>
                <a:cs typeface="Alexandria Light" pitchFamily="2" charset="-78"/>
                <a:sym typeface="Times New Roman"/>
              </a:rPr>
              <a:t>Segmentation/targeting strategy</a:t>
            </a:r>
            <a:r>
              <a:rPr lang="en-US" dirty="0">
                <a:solidFill>
                  <a:srgbClr val="1E4E79"/>
                </a:solidFill>
                <a:latin typeface="Alexandria Light" pitchFamily="2" charset="-78"/>
                <a:ea typeface="Times New Roman"/>
                <a:cs typeface="Alexandria Light" pitchFamily="2" charset="-78"/>
                <a:sym typeface="Times New Roman"/>
              </a:rPr>
              <a:t>. A company's online customers will often have different demographic characteristics, needs and behaviors from its offline customers. It follows that different online approaches to strategic market segmentation may be an opportunity, and specific segments may need to be selectively targeted through online media channels, the company website or email communications, personal development and lifecycle targeting are common approaches for online targeting.</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a:t>
            </a:r>
            <a:r>
              <a:rPr lang="en-US" b="1" dirty="0">
                <a:solidFill>
                  <a:srgbClr val="1E4E79"/>
                </a:solidFill>
                <a:latin typeface="Alexandria Light" pitchFamily="2" charset="-78"/>
                <a:ea typeface="Times New Roman"/>
                <a:cs typeface="Alexandria Light" pitchFamily="2" charset="-78"/>
                <a:sym typeface="Times New Roman"/>
              </a:rPr>
              <a:t>Positioning/differentiation strategy</a:t>
            </a:r>
            <a:r>
              <a:rPr lang="en-US" dirty="0">
                <a:solidFill>
                  <a:srgbClr val="1E4E79"/>
                </a:solidFill>
                <a:latin typeface="Alexandria Light" pitchFamily="2" charset="-78"/>
                <a:ea typeface="Times New Roman"/>
                <a:cs typeface="Alexandria Light" pitchFamily="2" charset="-78"/>
                <a:sym typeface="Times New Roman"/>
              </a:rPr>
              <a:t>. Competitors' product and service offerings will often differ in the online environment. Developing an appropriate online value proposition is an important aspect of this strategy. The first stage in Figure is segmentation </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b="1" dirty="0">
                <a:solidFill>
                  <a:srgbClr val="1F3864"/>
                </a:solidFill>
                <a:latin typeface="Alexandria Light" pitchFamily="2" charset="-78"/>
                <a:ea typeface="Times New Roman"/>
                <a:cs typeface="Alexandria Light" pitchFamily="2" charset="-78"/>
                <a:sym typeface="Times New Roman"/>
              </a:rPr>
              <a:t>stage1 </a:t>
            </a:r>
            <a:r>
              <a:rPr lang="en-US" dirty="0">
                <a:solidFill>
                  <a:srgbClr val="1E4E79"/>
                </a:solidFill>
                <a:latin typeface="Alexandria Light" pitchFamily="2" charset="-78"/>
                <a:ea typeface="Times New Roman"/>
                <a:cs typeface="Alexandria Light" pitchFamily="2" charset="-78"/>
                <a:sym typeface="Times New Roman"/>
              </a:rPr>
              <a:t>Segmentation is a management technique that allows businesses to focus their efforts on the customers they can serve best. When creating digital marketing plans it is useful to distinguish between strategic market segmentation and online tactical segmentation, which is used for online targeting.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Strategic market segmentation </a:t>
            </a:r>
            <a:r>
              <a:rPr lang="en-US" dirty="0">
                <a:solidFill>
                  <a:srgbClr val="1E4E79"/>
                </a:solidFill>
                <a:latin typeface="Alexandria Light" pitchFamily="2" charset="-78"/>
                <a:ea typeface="Times New Roman"/>
                <a:cs typeface="Alexandria Light" pitchFamily="2" charset="-78"/>
                <a:sym typeface="Times New Roman"/>
              </a:rPr>
              <a:t>can be defined as the identification of individuals or organizations with similar characteristics that have significant implications for determining marketing strategy</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342900" marR="0" lvl="0" indent="-241300" algn="ctr" rtl="0">
              <a:spcBef>
                <a:spcPts val="0"/>
              </a:spcBef>
              <a:spcAft>
                <a:spcPts val="0"/>
              </a:spcAft>
              <a:buClr>
                <a:schemeClr val="lt1"/>
              </a:buClr>
              <a:buSzPts val="1600"/>
              <a:buFont typeface="Calibri"/>
              <a:buNone/>
            </a:pPr>
            <a:endParaRPr sz="1600" dirty="0">
              <a:solidFill>
                <a:srgbClr val="1E4E79"/>
              </a:solidFill>
              <a:latin typeface="Times New Roman"/>
              <a:ea typeface="Times New Roman"/>
              <a:cs typeface="Times New Roman"/>
              <a:sym typeface="Times New Roman"/>
            </a:endParaRPr>
          </a:p>
        </p:txBody>
      </p:sp>
      <p:sp>
        <p:nvSpPr>
          <p:cNvPr id="758" name="Google Shape;758;p32"/>
          <p:cNvSpPr txBox="1"/>
          <p:nvPr/>
        </p:nvSpPr>
        <p:spPr>
          <a:xfrm>
            <a:off x="7252494" y="600849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709427" y="7355"/>
            <a:ext cx="1482573" cy="664118"/>
          </a:xfrm>
          <a:prstGeom prst="rect">
            <a:avLst/>
          </a:prstGeom>
        </p:spPr>
      </p:pic>
    </p:spTree>
  </p:cSld>
  <p:clrMapOvr>
    <a:masterClrMapping/>
  </p:clrMapOvr>
  <p:transition spd="slow" advTm="7132">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62"/>
        <p:cNvGrpSpPr/>
        <p:nvPr/>
      </p:nvGrpSpPr>
      <p:grpSpPr>
        <a:xfrm>
          <a:off x="0" y="0"/>
          <a:ext cx="0" cy="0"/>
          <a:chOff x="0" y="0"/>
          <a:chExt cx="0" cy="0"/>
        </a:xfrm>
      </p:grpSpPr>
      <p:grpSp>
        <p:nvGrpSpPr>
          <p:cNvPr id="7" name="Group 6">
            <a:extLst>
              <a:ext uri="{FF2B5EF4-FFF2-40B4-BE49-F238E27FC236}">
                <a16:creationId xmlns:a16="http://schemas.microsoft.com/office/drawing/2014/main" id="{C3184433-FEF6-4FBC-9632-C39E572BDEEE}"/>
              </a:ext>
            </a:extLst>
          </p:cNvPr>
          <p:cNvGrpSpPr/>
          <p:nvPr/>
        </p:nvGrpSpPr>
        <p:grpSpPr>
          <a:xfrm>
            <a:off x="675502" y="500900"/>
            <a:ext cx="10989275" cy="5689294"/>
            <a:chOff x="1030522" y="671472"/>
            <a:chExt cx="10076343" cy="5689294"/>
          </a:xfrm>
        </p:grpSpPr>
        <p:sp>
          <p:nvSpPr>
            <p:cNvPr id="8" name="Rectangle: Rounded Corners 7">
              <a:extLst>
                <a:ext uri="{FF2B5EF4-FFF2-40B4-BE49-F238E27FC236}">
                  <a16:creationId xmlns:a16="http://schemas.microsoft.com/office/drawing/2014/main" id="{D2B977C7-3B1B-4147-8815-A439BC8C8D14}"/>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546F7BC9-CC4A-425D-B85F-91017212395D}"/>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768" name="Google Shape;768;p33"/>
          <p:cNvSpPr/>
          <p:nvPr/>
        </p:nvSpPr>
        <p:spPr>
          <a:xfrm>
            <a:off x="1095534" y="2113280"/>
            <a:ext cx="6156960" cy="263144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1" dirty="0">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b="1" dirty="0">
                <a:solidFill>
                  <a:srgbClr val="852F4A"/>
                </a:solidFill>
                <a:latin typeface="Alexandria Light" pitchFamily="2" charset="-78"/>
                <a:ea typeface="Times New Roman"/>
                <a:cs typeface="Alexandria Light" pitchFamily="2" charset="-78"/>
                <a:sym typeface="Times New Roman"/>
              </a:rPr>
              <a:t>Decision 3</a:t>
            </a:r>
            <a:endParaRPr b="1" dirty="0">
              <a:solidFill>
                <a:srgbClr val="852F4A"/>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In a digital marketing planning context, market segments should be reviewed to assess: </a:t>
            </a:r>
            <a:endParaRPr dirty="0">
              <a:solidFill>
                <a:srgbClr val="2F5496"/>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 the current market size or value, </a:t>
            </a:r>
            <a:endParaRPr dirty="0">
              <a:solidFill>
                <a:srgbClr val="2F5496"/>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⚫the organization's current and future market share within the segment; the cost-effectiveness and likelihood of a target segment engaging with the organization's offer across all aspects of the buying process-for example, whether it is cost-effective to generate demand of leads and sales use organic media based on content marketing or paid media such as programmatic display, pay-per click advertising (Google Ads), paid social ads or affiliate marketing;</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 ⚫ needs of each segment, in particular unmet needs;</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 competitor market shares within the segment;</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 organization and competitor offers and propositions;</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 usage of the site and conversion to action through web analytics.</a:t>
            </a:r>
            <a:endParaRPr dirty="0">
              <a:latin typeface="Alexandria Light" pitchFamily="2" charset="-78"/>
              <a:cs typeface="Alexandria Light" pitchFamily="2" charset="-78"/>
            </a:endParaRPr>
          </a:p>
          <a:p>
            <a:pPr marL="342900" marR="0" lvl="0" indent="-228600" algn="ctr" rtl="0">
              <a:spcBef>
                <a:spcPts val="0"/>
              </a:spcBef>
              <a:spcAft>
                <a:spcPts val="0"/>
              </a:spcAft>
              <a:buClr>
                <a:schemeClr val="lt1"/>
              </a:buClr>
              <a:buSzPts val="1800"/>
              <a:buFont typeface="Calibri"/>
              <a:buNone/>
            </a:pPr>
            <a:endParaRPr sz="1800" dirty="0">
              <a:solidFill>
                <a:srgbClr val="2F5496"/>
              </a:solidFill>
              <a:latin typeface="Times New Roman"/>
              <a:ea typeface="Times New Roman"/>
              <a:cs typeface="Times New Roman"/>
              <a:sym typeface="Times New Roman"/>
            </a:endParaRPr>
          </a:p>
        </p:txBody>
      </p:sp>
      <p:pic>
        <p:nvPicPr>
          <p:cNvPr id="770" name="Google Shape;770;p33"/>
          <p:cNvPicPr preferRelativeResize="0"/>
          <p:nvPr/>
        </p:nvPicPr>
        <p:blipFill rotWithShape="1">
          <a:blip r:embed="rId3">
            <a:alphaModFix/>
          </a:blip>
          <a:srcRect/>
          <a:stretch/>
        </p:blipFill>
        <p:spPr>
          <a:xfrm>
            <a:off x="7672526" y="1333564"/>
            <a:ext cx="3408555" cy="4398457"/>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832758" y="1"/>
            <a:ext cx="1430089" cy="640608"/>
          </a:xfrm>
          <a:prstGeom prst="rect">
            <a:avLst/>
          </a:prstGeom>
        </p:spPr>
      </p:pic>
    </p:spTree>
  </p:cSld>
  <p:clrMapOvr>
    <a:masterClrMapping/>
  </p:clrMapOvr>
  <p:transition spd="slow" advTm="7132">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774"/>
        <p:cNvGrpSpPr/>
        <p:nvPr/>
      </p:nvGrpSpPr>
      <p:grpSpPr>
        <a:xfrm>
          <a:off x="0" y="0"/>
          <a:ext cx="0" cy="0"/>
          <a:chOff x="0" y="0"/>
          <a:chExt cx="0" cy="0"/>
        </a:xfrm>
      </p:grpSpPr>
      <p:grpSp>
        <p:nvGrpSpPr>
          <p:cNvPr id="7" name="Group 6">
            <a:extLst>
              <a:ext uri="{FF2B5EF4-FFF2-40B4-BE49-F238E27FC236}">
                <a16:creationId xmlns:a16="http://schemas.microsoft.com/office/drawing/2014/main" id="{C2D0DD88-44B0-4C42-8902-BCC35E52BD4C}"/>
              </a:ext>
            </a:extLst>
          </p:cNvPr>
          <p:cNvGrpSpPr/>
          <p:nvPr/>
        </p:nvGrpSpPr>
        <p:grpSpPr>
          <a:xfrm>
            <a:off x="245860" y="611583"/>
            <a:ext cx="10982313" cy="5689294"/>
            <a:chOff x="1030522" y="671472"/>
            <a:chExt cx="10076343" cy="5689294"/>
          </a:xfrm>
        </p:grpSpPr>
        <p:sp>
          <p:nvSpPr>
            <p:cNvPr id="8" name="Rectangle: Rounded Corners 7">
              <a:extLst>
                <a:ext uri="{FF2B5EF4-FFF2-40B4-BE49-F238E27FC236}">
                  <a16:creationId xmlns:a16="http://schemas.microsoft.com/office/drawing/2014/main" id="{100CBF63-319D-4C16-AC7B-A79DB7C1ECF5}"/>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2EB5554A-F6DF-44DC-BD80-68A97BB84130}"/>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780" name="Google Shape;780;p34"/>
          <p:cNvSpPr/>
          <p:nvPr/>
        </p:nvSpPr>
        <p:spPr>
          <a:xfrm>
            <a:off x="584886" y="2404892"/>
            <a:ext cx="6537052" cy="34036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1" dirty="0">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dirty="0">
                <a:solidFill>
                  <a:srgbClr val="852F4A"/>
                </a:solidFill>
                <a:latin typeface="Alexandria Light" pitchFamily="2" charset="-78"/>
                <a:ea typeface="Times New Roman"/>
                <a:cs typeface="Alexandria Light" pitchFamily="2" charset="-78"/>
                <a:sym typeface="Times New Roman"/>
              </a:rPr>
              <a:t>Decision 3</a:t>
            </a:r>
            <a:endParaRPr dirty="0">
              <a:solidFill>
                <a:srgbClr val="852F4A"/>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Stage 2</a:t>
            </a:r>
            <a:r>
              <a:rPr lang="en-US" dirty="0">
                <a:solidFill>
                  <a:srgbClr val="2F5496"/>
                </a:solidFill>
                <a:latin typeface="Alexandria Light" pitchFamily="2" charset="-78"/>
                <a:ea typeface="Times New Roman"/>
                <a:cs typeface="Alexandria Light" pitchFamily="2" charset="-78"/>
                <a:sym typeface="Times New Roman"/>
              </a:rPr>
              <a:t> in  the Figure is target marketing. Here we can select segments for targeting online that are most attractive in terms of growth and profitability. These may be similar or different compared with groups targeted offline. Some examples of customer segments that are targeted online include:</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8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The most profitable customers</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8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Larger  or smaller companies</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8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Customer that are difficult to reach using other media</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8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Customer that are brand- loyalty or not brand –loyalty</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b="1" dirty="0">
                <a:solidFill>
                  <a:srgbClr val="2F5496"/>
                </a:solidFill>
                <a:latin typeface="Alexandria Light" pitchFamily="2" charset="-78"/>
                <a:ea typeface="Times New Roman"/>
                <a:cs typeface="Alexandria Light" pitchFamily="2" charset="-78"/>
                <a:sym typeface="Times New Roman"/>
              </a:rPr>
              <a:t>The number of options used or segment layers and so the sophistication of the approach will depend on resources available ,technological capabilities and opportunities afforded by </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8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Identify customer profile –based demographics characteristics</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8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Identify customer lifecycle groups</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8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Identify behavior in response purchase value</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8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Identify multichannel behavior</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2F5496"/>
              </a:buClr>
              <a:buSzPts val="1800"/>
              <a:buFont typeface="Noto Sans Symbols"/>
              <a:buChar char="✔"/>
            </a:pPr>
            <a:r>
              <a:rPr lang="en-US" dirty="0">
                <a:solidFill>
                  <a:srgbClr val="2F5496"/>
                </a:solidFill>
                <a:latin typeface="Alexandria Light" pitchFamily="2" charset="-78"/>
                <a:ea typeface="Times New Roman"/>
                <a:cs typeface="Alexandria Light" pitchFamily="2" charset="-78"/>
                <a:sym typeface="Times New Roman"/>
              </a:rPr>
              <a:t>Tone and style preference</a:t>
            </a:r>
            <a:endParaRPr dirty="0">
              <a:latin typeface="Alexandria Light" pitchFamily="2" charset="-78"/>
              <a:cs typeface="Alexandria Light" pitchFamily="2" charset="-78"/>
            </a:endParaRPr>
          </a:p>
          <a:p>
            <a:pPr marL="0" marR="0" lvl="0" indent="0" algn="l" rtl="0">
              <a:spcBef>
                <a:spcPts val="0"/>
              </a:spcBef>
              <a:spcAft>
                <a:spcPts val="0"/>
              </a:spcAft>
              <a:buNone/>
            </a:pPr>
            <a:endParaRPr sz="1800" dirty="0">
              <a:solidFill>
                <a:srgbClr val="2F5496"/>
              </a:solidFill>
              <a:latin typeface="Times New Roman"/>
              <a:ea typeface="Times New Roman"/>
              <a:cs typeface="Times New Roman"/>
              <a:sym typeface="Times New Roman"/>
            </a:endParaRPr>
          </a:p>
          <a:p>
            <a:pPr marL="0" marR="0" lvl="0" indent="0" algn="ctr" rtl="0">
              <a:spcBef>
                <a:spcPts val="0"/>
              </a:spcBef>
              <a:spcAft>
                <a:spcPts val="0"/>
              </a:spcAft>
              <a:buNone/>
            </a:pPr>
            <a:endParaRPr sz="1800" dirty="0">
              <a:solidFill>
                <a:srgbClr val="2F5496"/>
              </a:solidFill>
              <a:latin typeface="Times New Roman"/>
              <a:ea typeface="Times New Roman"/>
              <a:cs typeface="Times New Roman"/>
              <a:sym typeface="Times New Roman"/>
            </a:endParaRPr>
          </a:p>
          <a:p>
            <a:pPr marL="0" marR="0" lvl="0" indent="0" algn="ctr" rtl="0">
              <a:spcBef>
                <a:spcPts val="0"/>
              </a:spcBef>
              <a:spcAft>
                <a:spcPts val="0"/>
              </a:spcAft>
              <a:buNone/>
            </a:pPr>
            <a:endParaRPr sz="1800" dirty="0">
              <a:solidFill>
                <a:srgbClr val="2F5496"/>
              </a:solidFill>
              <a:latin typeface="Times New Roman"/>
              <a:ea typeface="Times New Roman"/>
              <a:cs typeface="Times New Roman"/>
              <a:sym typeface="Times New Roman"/>
            </a:endParaRPr>
          </a:p>
          <a:p>
            <a:pPr marL="342900" marR="0" lvl="0" indent="-228600" algn="ctr" rtl="0">
              <a:spcBef>
                <a:spcPts val="0"/>
              </a:spcBef>
              <a:spcAft>
                <a:spcPts val="0"/>
              </a:spcAft>
              <a:buClr>
                <a:schemeClr val="lt1"/>
              </a:buClr>
              <a:buSzPts val="1800"/>
              <a:buFont typeface="Calibri"/>
              <a:buNone/>
            </a:pPr>
            <a:endParaRPr sz="1800" dirty="0">
              <a:solidFill>
                <a:srgbClr val="2F5496"/>
              </a:solidFill>
              <a:latin typeface="Times New Roman"/>
              <a:ea typeface="Times New Roman"/>
              <a:cs typeface="Times New Roman"/>
              <a:sym typeface="Times New Roman"/>
            </a:endParaRPr>
          </a:p>
        </p:txBody>
      </p:sp>
      <p:sp>
        <p:nvSpPr>
          <p:cNvPr id="781" name="Google Shape;781;p34"/>
          <p:cNvSpPr txBox="1"/>
          <p:nvPr/>
        </p:nvSpPr>
        <p:spPr>
          <a:xfrm>
            <a:off x="7252494" y="600849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782" name="Google Shape;782;p34"/>
          <p:cNvPicPr preferRelativeResize="0"/>
          <p:nvPr/>
        </p:nvPicPr>
        <p:blipFill rotWithShape="1">
          <a:blip r:embed="rId3">
            <a:alphaModFix/>
          </a:blip>
          <a:srcRect/>
          <a:stretch/>
        </p:blipFill>
        <p:spPr>
          <a:xfrm>
            <a:off x="7545660" y="1718915"/>
            <a:ext cx="3298705" cy="3420170"/>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894318" y="81175"/>
            <a:ext cx="1177271" cy="527358"/>
          </a:xfrm>
          <a:prstGeom prst="rect">
            <a:avLst/>
          </a:prstGeom>
        </p:spPr>
      </p:pic>
    </p:spTree>
  </p:cSld>
  <p:clrMapOvr>
    <a:masterClrMapping/>
  </p:clrMapOvr>
  <p:transition spd="slow" advTm="7132">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786"/>
        <p:cNvGrpSpPr/>
        <p:nvPr/>
      </p:nvGrpSpPr>
      <p:grpSpPr>
        <a:xfrm>
          <a:off x="0" y="0"/>
          <a:ext cx="0" cy="0"/>
          <a:chOff x="0" y="0"/>
          <a:chExt cx="0" cy="0"/>
        </a:xfrm>
      </p:grpSpPr>
      <p:grpSp>
        <p:nvGrpSpPr>
          <p:cNvPr id="7" name="Group 6">
            <a:extLst>
              <a:ext uri="{FF2B5EF4-FFF2-40B4-BE49-F238E27FC236}">
                <a16:creationId xmlns:a16="http://schemas.microsoft.com/office/drawing/2014/main" id="{9C914DCC-38DC-4E47-9A54-9391C0EDB4A4}"/>
              </a:ext>
            </a:extLst>
          </p:cNvPr>
          <p:cNvGrpSpPr/>
          <p:nvPr/>
        </p:nvGrpSpPr>
        <p:grpSpPr>
          <a:xfrm>
            <a:off x="263611" y="671472"/>
            <a:ext cx="11450593" cy="5689294"/>
            <a:chOff x="1030522" y="671472"/>
            <a:chExt cx="10076343" cy="5689294"/>
          </a:xfrm>
        </p:grpSpPr>
        <p:sp>
          <p:nvSpPr>
            <p:cNvPr id="8" name="Rectangle: Rounded Corners 7">
              <a:extLst>
                <a:ext uri="{FF2B5EF4-FFF2-40B4-BE49-F238E27FC236}">
                  <a16:creationId xmlns:a16="http://schemas.microsoft.com/office/drawing/2014/main" id="{C13B8817-DD06-44CD-A2FD-873CFF513B2F}"/>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122DE025-6661-4A0E-9992-C0CE10683A84}"/>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792" name="Google Shape;792;p35"/>
          <p:cNvSpPr/>
          <p:nvPr/>
        </p:nvSpPr>
        <p:spPr>
          <a:xfrm>
            <a:off x="574344" y="3485318"/>
            <a:ext cx="7226120" cy="12813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dirty="0">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b="1" dirty="0">
                <a:solidFill>
                  <a:srgbClr val="852F4A"/>
                </a:solidFill>
                <a:latin typeface="Alexandria Light" pitchFamily="2" charset="-78"/>
                <a:ea typeface="Times New Roman"/>
                <a:cs typeface="Alexandria Light" pitchFamily="2" charset="-78"/>
                <a:sym typeface="Times New Roman"/>
              </a:rPr>
              <a:t>Decision 4 </a:t>
            </a:r>
            <a:endParaRPr dirty="0">
              <a:latin typeface="Alexandria Light" pitchFamily="2" charset="-78"/>
              <a:cs typeface="Alexandria Light" pitchFamily="2" charset="-78"/>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Stage3 Positioning and differentiation strategy</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Ultimately, positioning defines how a company wants to compete and this is determined by the chosen market segmentation, the actual target market and the differential advantage offered by the product or service .The key to this stage of decision-making is to focus on the minds of customers in the chosen target markets. In their minds, most consumers either have a brand attached to product category or they do not; maybe because it is an underdeveloped category or they have yet to exercise a preference. there is opportunity for a brand to take first-mover advantage</a:t>
            </a:r>
            <a:endParaRPr dirty="0">
              <a:latin typeface="Alexandria Light" pitchFamily="2" charset="-78"/>
              <a:cs typeface="Alexandria Light" pitchFamily="2" charset="-78"/>
            </a:endParaRPr>
          </a:p>
          <a:p>
            <a:pPr marL="0" marR="0" lvl="0" indent="0" algn="just"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Either way, to make a connection with a prospect's mind, it is better to promote a small feature of a brand that is known to the initial connection is made. the prospect rather than a major feature that is unknown By taking this approach, it becomes possible to connect with the target prospect and establish the foundations of a differential market positioning and then build from this point. Online the same principles apply but in a highly complex and dynamic marketplace. Key decisions are about how to enter the minds of the prospective customer, which is the position where the brand wishes to be.</a:t>
            </a:r>
            <a:endParaRPr dirty="0">
              <a:latin typeface="Alexandria Light" pitchFamily="2" charset="-78"/>
              <a:cs typeface="Alexandria Light" pitchFamily="2" charset="-78"/>
            </a:endParaRPr>
          </a:p>
        </p:txBody>
      </p:sp>
      <p:sp>
        <p:nvSpPr>
          <p:cNvPr id="793" name="Google Shape;793;p35"/>
          <p:cNvSpPr txBox="1"/>
          <p:nvPr/>
        </p:nvSpPr>
        <p:spPr>
          <a:xfrm>
            <a:off x="7754778" y="5583915"/>
            <a:ext cx="3358066"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rgbClr val="852F4A"/>
                </a:solidFill>
                <a:latin typeface="Alexandria Light" pitchFamily="2" charset="-78"/>
                <a:ea typeface="Times New Roman"/>
                <a:cs typeface="Alexandria Light" pitchFamily="2" charset="-78"/>
                <a:sym typeface="Times New Roman"/>
              </a:rPr>
              <a:t>Digital marketing strategy development</a:t>
            </a:r>
            <a:endParaRPr sz="1100" dirty="0">
              <a:latin typeface="Alexandria Light" pitchFamily="2" charset="-78"/>
              <a:cs typeface="Alexandria Light" pitchFamily="2" charset="-78"/>
            </a:endParaRPr>
          </a:p>
        </p:txBody>
      </p:sp>
      <p:pic>
        <p:nvPicPr>
          <p:cNvPr id="794" name="Google Shape;794;p35"/>
          <p:cNvPicPr preferRelativeResize="0"/>
          <p:nvPr/>
        </p:nvPicPr>
        <p:blipFill rotWithShape="1">
          <a:blip r:embed="rId3">
            <a:alphaModFix/>
          </a:blip>
          <a:srcRect/>
          <a:stretch/>
        </p:blipFill>
        <p:spPr>
          <a:xfrm>
            <a:off x="8040579" y="1771135"/>
            <a:ext cx="3072265" cy="3812780"/>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851928" y="45719"/>
            <a:ext cx="1340072" cy="600285"/>
          </a:xfrm>
          <a:prstGeom prst="rect">
            <a:avLst/>
          </a:prstGeom>
        </p:spPr>
      </p:pic>
    </p:spTree>
  </p:cSld>
  <p:clrMapOvr>
    <a:masterClrMapping/>
  </p:clrMapOvr>
  <p:transition spd="slow" advTm="7132">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98"/>
        <p:cNvGrpSpPr/>
        <p:nvPr/>
      </p:nvGrpSpPr>
      <p:grpSpPr>
        <a:xfrm>
          <a:off x="0" y="0"/>
          <a:ext cx="0" cy="0"/>
          <a:chOff x="0" y="0"/>
          <a:chExt cx="0" cy="0"/>
        </a:xfrm>
      </p:grpSpPr>
      <p:grpSp>
        <p:nvGrpSpPr>
          <p:cNvPr id="7" name="Group 6">
            <a:extLst>
              <a:ext uri="{FF2B5EF4-FFF2-40B4-BE49-F238E27FC236}">
                <a16:creationId xmlns:a16="http://schemas.microsoft.com/office/drawing/2014/main" id="{D9D3A1F7-76AF-4D4A-ACDA-C9A7DED2C5AD}"/>
              </a:ext>
            </a:extLst>
          </p:cNvPr>
          <p:cNvGrpSpPr/>
          <p:nvPr/>
        </p:nvGrpSpPr>
        <p:grpSpPr>
          <a:xfrm>
            <a:off x="396692" y="671472"/>
            <a:ext cx="10710173" cy="5689294"/>
            <a:chOff x="1030522" y="671472"/>
            <a:chExt cx="10076343" cy="5689294"/>
          </a:xfrm>
        </p:grpSpPr>
        <p:sp>
          <p:nvSpPr>
            <p:cNvPr id="8" name="Rectangle: Rounded Corners 7">
              <a:extLst>
                <a:ext uri="{FF2B5EF4-FFF2-40B4-BE49-F238E27FC236}">
                  <a16:creationId xmlns:a16="http://schemas.microsoft.com/office/drawing/2014/main" id="{4AF4400C-FF72-486F-AB4B-CAA9C1C1DF94}"/>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590F977-DB47-4EFA-A6DC-976E92FF6C30}"/>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804" name="Google Shape;804;p36"/>
          <p:cNvSpPr/>
          <p:nvPr/>
        </p:nvSpPr>
        <p:spPr>
          <a:xfrm>
            <a:off x="416105" y="3429000"/>
            <a:ext cx="7226120" cy="12813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dirty="0">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b="1" dirty="0">
                <a:solidFill>
                  <a:srgbClr val="852F4A"/>
                </a:solidFill>
                <a:latin typeface="Alexandria Light" pitchFamily="2" charset="-78"/>
                <a:ea typeface="Times New Roman"/>
                <a:cs typeface="Alexandria Light" pitchFamily="2" charset="-78"/>
                <a:sym typeface="Times New Roman"/>
              </a:rPr>
              <a:t>Decision 4 </a:t>
            </a:r>
            <a:endParaRPr dirty="0">
              <a:latin typeface="Alexandria Light" pitchFamily="2" charset="-78"/>
              <a:cs typeface="Alexandria Light" pitchFamily="2" charset="-78"/>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Stage3 Positioning and differentiation strategy</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Differential advantage The aim of positioning is to develop a differential advantage over competitors. market segmentation is at the heart of developing a differential marketing strategy. Marketing strategists use elements from the marketing mix to establish the difference between their company and their rivals. Many businesses have differentiated their own line offer by using price,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It is important to note that price is not the only way to stand out online; quality of brand experience and quality of service is equally important for creating differential advantage. In a digital marketing contest, differential advantage and positioning can be clarified and communicated by developing an </a:t>
            </a:r>
            <a:r>
              <a:rPr lang="en-US" b="1" dirty="0">
                <a:solidFill>
                  <a:srgbClr val="1E4E79"/>
                </a:solidFill>
                <a:latin typeface="Alexandria Light" pitchFamily="2" charset="-78"/>
                <a:ea typeface="Times New Roman"/>
                <a:cs typeface="Alexandria Light" pitchFamily="2" charset="-78"/>
                <a:sym typeface="Times New Roman"/>
              </a:rPr>
              <a:t>online value proposition (OVP). </a:t>
            </a:r>
            <a:r>
              <a:rPr lang="en-US" dirty="0">
                <a:solidFill>
                  <a:srgbClr val="1E4E79"/>
                </a:solidFill>
                <a:latin typeface="Alexandria Light" pitchFamily="2" charset="-78"/>
                <a:ea typeface="Times New Roman"/>
                <a:cs typeface="Alexandria Light" pitchFamily="2" charset="-78"/>
                <a:sym typeface="Times New Roman"/>
              </a:rPr>
              <a:t>Developing an OVP, involves: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developing online content and service and explaining them through messages that: reinforce core brand proposition and credibility communicate what a visitor can get from an online brand that they can't get from the brand offline and they can't get from competitors or intermediaries.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communicating these messages to all appropriate online and offline customers with touchpoints in different levels of detail, from straplines to more detailed content on the website or in print.</a:t>
            </a:r>
            <a:endParaRPr dirty="0">
              <a:solidFill>
                <a:srgbClr val="1E4E79"/>
              </a:solidFill>
              <a:latin typeface="Alexandria Light" pitchFamily="2" charset="-78"/>
              <a:ea typeface="Times New Roman"/>
              <a:cs typeface="Alexandria Light" pitchFamily="2" charset="-78"/>
              <a:sym typeface="Times New Roman"/>
            </a:endParaRPr>
          </a:p>
        </p:txBody>
      </p:sp>
      <p:sp>
        <p:nvSpPr>
          <p:cNvPr id="805" name="Google Shape;805;p36"/>
          <p:cNvSpPr txBox="1"/>
          <p:nvPr/>
        </p:nvSpPr>
        <p:spPr>
          <a:xfrm>
            <a:off x="7754778" y="5583915"/>
            <a:ext cx="3086217"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852F4A"/>
                </a:solidFill>
                <a:latin typeface="Alexandria Light" pitchFamily="2" charset="-78"/>
                <a:ea typeface="Times New Roman"/>
                <a:cs typeface="Alexandria Light" pitchFamily="2" charset="-78"/>
                <a:sym typeface="Times New Roman"/>
              </a:rPr>
              <a:t>Digital marketing strategy development</a:t>
            </a:r>
            <a:endParaRPr sz="1200" dirty="0">
              <a:latin typeface="Alexandria Light" pitchFamily="2" charset="-78"/>
              <a:cs typeface="Alexandria Light" pitchFamily="2" charset="-78"/>
            </a:endParaRPr>
          </a:p>
        </p:txBody>
      </p:sp>
      <p:pic>
        <p:nvPicPr>
          <p:cNvPr id="806" name="Google Shape;806;p36"/>
          <p:cNvPicPr preferRelativeResize="0"/>
          <p:nvPr/>
        </p:nvPicPr>
        <p:blipFill rotWithShape="1">
          <a:blip r:embed="rId3">
            <a:alphaModFix/>
          </a:blip>
          <a:srcRect/>
          <a:stretch/>
        </p:blipFill>
        <p:spPr>
          <a:xfrm>
            <a:off x="7661639" y="2034746"/>
            <a:ext cx="3327638" cy="3510621"/>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693010" y="1"/>
            <a:ext cx="1498990" cy="671472"/>
          </a:xfrm>
          <a:prstGeom prst="rect">
            <a:avLst/>
          </a:prstGeom>
        </p:spPr>
      </p:pic>
    </p:spTree>
  </p:cSld>
  <p:clrMapOvr>
    <a:masterClrMapping/>
  </p:clrMapOvr>
  <p:transition spd="slow" advTm="7132">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10"/>
        <p:cNvGrpSpPr/>
        <p:nvPr/>
      </p:nvGrpSpPr>
      <p:grpSpPr>
        <a:xfrm>
          <a:off x="0" y="0"/>
          <a:ext cx="0" cy="0"/>
          <a:chOff x="0" y="0"/>
          <a:chExt cx="0" cy="0"/>
        </a:xfrm>
      </p:grpSpPr>
      <p:grpSp>
        <p:nvGrpSpPr>
          <p:cNvPr id="7" name="Group 6">
            <a:extLst>
              <a:ext uri="{FF2B5EF4-FFF2-40B4-BE49-F238E27FC236}">
                <a16:creationId xmlns:a16="http://schemas.microsoft.com/office/drawing/2014/main" id="{9D209048-8A68-4552-9641-8CFFEBD1394E}"/>
              </a:ext>
            </a:extLst>
          </p:cNvPr>
          <p:cNvGrpSpPr/>
          <p:nvPr/>
        </p:nvGrpSpPr>
        <p:grpSpPr>
          <a:xfrm>
            <a:off x="1030522" y="671472"/>
            <a:ext cx="10076343" cy="5689294"/>
            <a:chOff x="1030522" y="671472"/>
            <a:chExt cx="10076343" cy="5689294"/>
          </a:xfrm>
        </p:grpSpPr>
        <p:sp>
          <p:nvSpPr>
            <p:cNvPr id="8" name="Rectangle: Rounded Corners 7">
              <a:extLst>
                <a:ext uri="{FF2B5EF4-FFF2-40B4-BE49-F238E27FC236}">
                  <a16:creationId xmlns:a16="http://schemas.microsoft.com/office/drawing/2014/main" id="{8166B658-4CE1-4425-8DC5-6123DAAFC0F6}"/>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3A90EF-9C31-43A8-8391-706C1C0536C3}"/>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811" name="Google Shape;811;p3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16" name="Google Shape;816;p37"/>
          <p:cNvSpPr/>
          <p:nvPr/>
        </p:nvSpPr>
        <p:spPr>
          <a:xfrm>
            <a:off x="1219200" y="2983853"/>
            <a:ext cx="6024119" cy="1176256"/>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Stage3 Positioning and differentiation strategy</a:t>
            </a:r>
            <a:endParaRPr dirty="0">
              <a:latin typeface="Alexandria Light" pitchFamily="2" charset="-78"/>
              <a:cs typeface="Alexandria Light" pitchFamily="2" charset="-78"/>
            </a:endParaRPr>
          </a:p>
          <a:p>
            <a:pPr marL="0" marR="0" lvl="0" indent="0" algn="l" rtl="0">
              <a:spcBef>
                <a:spcPts val="0"/>
              </a:spcBef>
              <a:spcAft>
                <a:spcPts val="0"/>
              </a:spcAft>
              <a:buNone/>
            </a:pPr>
            <a:endParaRPr b="1"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Having a clear online value proposition has several benefits:</a:t>
            </a:r>
            <a:endParaRPr dirty="0">
              <a:latin typeface="Alexandria Light" pitchFamily="2" charset="-78"/>
              <a:cs typeface="Alexandria Light" pitchFamily="2" charset="-78"/>
            </a:endParaRPr>
          </a:p>
          <a:p>
            <a:pPr marL="0" marR="0" lvl="0" indent="0" algn="l" rtl="0">
              <a:spcBef>
                <a:spcPts val="0"/>
              </a:spcBef>
              <a:spcAft>
                <a:spcPts val="0"/>
              </a:spcAft>
              <a:buNone/>
            </a:pPr>
            <a:endParaRPr b="1" dirty="0">
              <a:solidFill>
                <a:srgbClr val="1E4E79"/>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1E4E79"/>
              </a:buClr>
              <a:buSzPts val="1800"/>
              <a:buFont typeface="Noto Sans Symbols"/>
              <a:buChar char="❑"/>
            </a:pPr>
            <a:r>
              <a:rPr lang="en-US" dirty="0">
                <a:solidFill>
                  <a:srgbClr val="1E4E79"/>
                </a:solidFill>
                <a:latin typeface="Alexandria Light" pitchFamily="2" charset="-78"/>
                <a:ea typeface="Times New Roman"/>
                <a:cs typeface="Alexandria Light" pitchFamily="2" charset="-78"/>
                <a:sym typeface="Times New Roman"/>
              </a:rPr>
              <a:t>It helps distinguish an e-commerce site from its competitors (this should be a website design objective).</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1E4E79"/>
              </a:buClr>
              <a:buSzPts val="1800"/>
              <a:buFont typeface="Noto Sans Symbols"/>
              <a:buChar char="❑"/>
            </a:pPr>
            <a:r>
              <a:rPr lang="en-US" dirty="0">
                <a:solidFill>
                  <a:srgbClr val="1E4E79"/>
                </a:solidFill>
                <a:latin typeface="Alexandria Light" pitchFamily="2" charset="-78"/>
                <a:ea typeface="Times New Roman"/>
                <a:cs typeface="Alexandria Light" pitchFamily="2" charset="-78"/>
                <a:sym typeface="Times New Roman"/>
              </a:rPr>
              <a:t>It helps provide a focus on marketing efforts so that company staff are clear about the purpose of the site.</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1E4E79"/>
              </a:buClr>
              <a:buSzPts val="1800"/>
              <a:buFont typeface="Noto Sans Symbols"/>
              <a:buChar char="❑"/>
            </a:pPr>
            <a:r>
              <a:rPr lang="en-US" dirty="0">
                <a:solidFill>
                  <a:srgbClr val="1E4E79"/>
                </a:solidFill>
                <a:latin typeface="Alexandria Light" pitchFamily="2" charset="-78"/>
                <a:ea typeface="Times New Roman"/>
                <a:cs typeface="Alexandria Light" pitchFamily="2" charset="-78"/>
                <a:sym typeface="Times New Roman"/>
              </a:rPr>
              <a:t>If the proposition is clear, it can be used for PR, and word-of-mouth recommendations may be made about the company.</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1E4E79"/>
              </a:buClr>
              <a:buSzPts val="1800"/>
              <a:buFont typeface="Noto Sans Symbols"/>
              <a:buChar char="❑"/>
            </a:pPr>
            <a:r>
              <a:rPr lang="en-US" dirty="0">
                <a:solidFill>
                  <a:srgbClr val="1E4E79"/>
                </a:solidFill>
                <a:latin typeface="Alexandria Light" pitchFamily="2" charset="-78"/>
                <a:ea typeface="Times New Roman"/>
                <a:cs typeface="Alexandria Light" pitchFamily="2" charset="-78"/>
                <a:sym typeface="Times New Roman"/>
              </a:rPr>
              <a:t>It can be linked to the normal product propositions of a company or its product.</a:t>
            </a:r>
            <a:endParaRPr dirty="0">
              <a:solidFill>
                <a:srgbClr val="1E4E79"/>
              </a:solidFill>
              <a:latin typeface="Alexandria Light" pitchFamily="2" charset="-78"/>
              <a:ea typeface="Times New Roman"/>
              <a:cs typeface="Alexandria Light" pitchFamily="2" charset="-78"/>
              <a:sym typeface="Times New Roman"/>
            </a:endParaRPr>
          </a:p>
        </p:txBody>
      </p:sp>
      <p:sp>
        <p:nvSpPr>
          <p:cNvPr id="817" name="Google Shape;817;p37"/>
          <p:cNvSpPr txBox="1"/>
          <p:nvPr/>
        </p:nvSpPr>
        <p:spPr>
          <a:xfrm>
            <a:off x="7227068" y="5608820"/>
            <a:ext cx="4378960"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852F4A"/>
                </a:solidFill>
                <a:latin typeface="Alexandria Light" pitchFamily="2" charset="-78"/>
                <a:ea typeface="Times New Roman"/>
                <a:cs typeface="Alexandria Light" pitchFamily="2" charset="-78"/>
                <a:sym typeface="Times New Roman"/>
              </a:rPr>
              <a:t>Digital marketing strategy development</a:t>
            </a:r>
            <a:endParaRPr sz="1200" dirty="0">
              <a:latin typeface="Alexandria Light" pitchFamily="2" charset="-78"/>
              <a:cs typeface="Alexandria Light" pitchFamily="2" charset="-78"/>
            </a:endParaRPr>
          </a:p>
        </p:txBody>
      </p:sp>
      <p:pic>
        <p:nvPicPr>
          <p:cNvPr id="818" name="Google Shape;818;p37"/>
          <p:cNvPicPr preferRelativeResize="0"/>
          <p:nvPr/>
        </p:nvPicPr>
        <p:blipFill rotWithShape="1">
          <a:blip r:embed="rId3">
            <a:alphaModFix/>
          </a:blip>
          <a:srcRect/>
          <a:stretch/>
        </p:blipFill>
        <p:spPr>
          <a:xfrm>
            <a:off x="7661638" y="1696995"/>
            <a:ext cx="3311162" cy="3886920"/>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33495" y="-35290"/>
            <a:ext cx="1443654" cy="909223"/>
          </a:xfrm>
          <a:prstGeom prst="rect">
            <a:avLst/>
          </a:prstGeom>
        </p:spPr>
      </p:pic>
    </p:spTree>
  </p:cSld>
  <p:clrMapOvr>
    <a:masterClrMapping/>
  </p:clrMapOvr>
  <p:transition spd="slow" advTm="7132">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22"/>
        <p:cNvGrpSpPr/>
        <p:nvPr/>
      </p:nvGrpSpPr>
      <p:grpSpPr>
        <a:xfrm>
          <a:off x="0" y="0"/>
          <a:ext cx="0" cy="0"/>
          <a:chOff x="0" y="0"/>
          <a:chExt cx="0" cy="0"/>
        </a:xfrm>
      </p:grpSpPr>
      <p:grpSp>
        <p:nvGrpSpPr>
          <p:cNvPr id="7" name="Group 6">
            <a:extLst>
              <a:ext uri="{FF2B5EF4-FFF2-40B4-BE49-F238E27FC236}">
                <a16:creationId xmlns:a16="http://schemas.microsoft.com/office/drawing/2014/main" id="{3FD048BD-F056-4A54-8E74-E5A79C98A1F7}"/>
              </a:ext>
            </a:extLst>
          </p:cNvPr>
          <p:cNvGrpSpPr/>
          <p:nvPr/>
        </p:nvGrpSpPr>
        <p:grpSpPr>
          <a:xfrm>
            <a:off x="280086" y="671472"/>
            <a:ext cx="11434908" cy="5689294"/>
            <a:chOff x="1030522" y="671472"/>
            <a:chExt cx="10076343" cy="5689294"/>
          </a:xfrm>
        </p:grpSpPr>
        <p:sp>
          <p:nvSpPr>
            <p:cNvPr id="8" name="Rectangle: Rounded Corners 7">
              <a:extLst>
                <a:ext uri="{FF2B5EF4-FFF2-40B4-BE49-F238E27FC236}">
                  <a16:creationId xmlns:a16="http://schemas.microsoft.com/office/drawing/2014/main" id="{D43420BD-F2D2-4BA5-8788-9BED4F0D70F7}"/>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07E03F59-DD23-44F4-8E52-992F8922DFC0}"/>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828" name="Google Shape;828;p38"/>
          <p:cNvSpPr/>
          <p:nvPr/>
        </p:nvSpPr>
        <p:spPr>
          <a:xfrm>
            <a:off x="446586" y="2964077"/>
            <a:ext cx="6452054" cy="1245738"/>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b="1" dirty="0">
                <a:solidFill>
                  <a:srgbClr val="1E4E79"/>
                </a:solidFill>
                <a:latin typeface="Times New Roman"/>
                <a:ea typeface="Times New Roman"/>
                <a:cs typeface="Times New Roman"/>
                <a:sym typeface="Times New Roman"/>
              </a:rPr>
              <a:t>Decision 5 </a:t>
            </a:r>
            <a:endParaRPr dirty="0"/>
          </a:p>
          <a:p>
            <a:pPr marL="0" marR="0" lvl="0" indent="0" algn="just" rtl="0">
              <a:spcBef>
                <a:spcPts val="0"/>
              </a:spcBef>
              <a:spcAft>
                <a:spcPts val="0"/>
              </a:spcAft>
              <a:buNone/>
            </a:pPr>
            <a:r>
              <a:rPr lang="en-US" b="1" dirty="0">
                <a:solidFill>
                  <a:srgbClr val="1E4E79"/>
                </a:solidFill>
                <a:latin typeface="Times New Roman"/>
                <a:ea typeface="Times New Roman"/>
                <a:cs typeface="Times New Roman"/>
                <a:sym typeface="Times New Roman"/>
              </a:rPr>
              <a:t>Customer engagement and social media strategy</a:t>
            </a:r>
            <a:endParaRPr dirty="0"/>
          </a:p>
          <a:p>
            <a:pPr marL="0" marR="0" lvl="0" indent="0" algn="just" rtl="0">
              <a:spcBef>
                <a:spcPts val="0"/>
              </a:spcBef>
              <a:spcAft>
                <a:spcPts val="0"/>
              </a:spcAft>
              <a:buNone/>
            </a:pPr>
            <a:r>
              <a:rPr lang="en-US" dirty="0">
                <a:solidFill>
                  <a:srgbClr val="1E4E79"/>
                </a:solidFill>
                <a:latin typeface="Times New Roman"/>
                <a:ea typeface="Times New Roman"/>
                <a:cs typeface="Times New Roman"/>
                <a:sym typeface="Times New Roman"/>
              </a:rPr>
              <a:t>Each day there are millions of social network status updates, new blog posts, videos a news articles published. As consumers spend more time online reading and interacting with this content, the challenge of engaging them increases. Given this, we believe that every company must develop a </a:t>
            </a:r>
            <a:r>
              <a:rPr lang="en-US" b="1" dirty="0">
                <a:solidFill>
                  <a:srgbClr val="1E4E79"/>
                </a:solidFill>
                <a:latin typeface="Times New Roman"/>
                <a:ea typeface="Times New Roman"/>
                <a:cs typeface="Times New Roman"/>
                <a:sym typeface="Times New Roman"/>
              </a:rPr>
              <a:t>customer engagement strategy </a:t>
            </a:r>
            <a:r>
              <a:rPr lang="en-US" dirty="0">
                <a:solidFill>
                  <a:srgbClr val="1E4E79"/>
                </a:solidFill>
                <a:latin typeface="Times New Roman"/>
                <a:ea typeface="Times New Roman"/>
                <a:cs typeface="Times New Roman"/>
                <a:sym typeface="Times New Roman"/>
              </a:rPr>
              <a:t>as a key part of their digital marketing strategy. This customer engagement strategy reviews approaches to create compelling content and experiences that form the online value proposition. Increasingly, it's most straightforward to achieve online engagement not on a company website but through a social presence on one of the main social networks such as Facebook Google+, LinkedIn, Twitter or other specialist networks. Given the popularity of the social networks, many companies will seek to develop an overall social media strategy. When developing an approach for using each social network to build engagement and community, there are some common decisions across the networks that focus on the types of content and how it is published The answers for each social network will vary, but there are some common themes that should be part of an overall engagement and content marketing strategy. </a:t>
            </a:r>
            <a:endParaRPr dirty="0"/>
          </a:p>
        </p:txBody>
      </p:sp>
      <p:sp>
        <p:nvSpPr>
          <p:cNvPr id="829" name="Google Shape;829;p38"/>
          <p:cNvSpPr txBox="1"/>
          <p:nvPr/>
        </p:nvSpPr>
        <p:spPr>
          <a:xfrm>
            <a:off x="7922404" y="4647940"/>
            <a:ext cx="3792590" cy="13849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dirty="0">
                <a:solidFill>
                  <a:srgbClr val="852F4A"/>
                </a:solidFill>
                <a:latin typeface="Times New Roman"/>
                <a:ea typeface="Times New Roman"/>
                <a:cs typeface="Times New Roman"/>
                <a:sym typeface="Times New Roman"/>
              </a:rPr>
              <a:t>Social media engagement is a measure of how people are interacting with your social media accounts and content. The term can cover a broad range of actions across all social platforms. For example, engagement might include: Likes and Favorites. Comments, </a:t>
            </a:r>
            <a:endParaRPr dirty="0"/>
          </a:p>
        </p:txBody>
      </p:sp>
      <p:pic>
        <p:nvPicPr>
          <p:cNvPr id="830" name="Google Shape;830;p38"/>
          <p:cNvPicPr preferRelativeResize="0"/>
          <p:nvPr/>
        </p:nvPicPr>
        <p:blipFill rotWithShape="1">
          <a:blip r:embed="rId3">
            <a:alphaModFix/>
          </a:blip>
          <a:srcRect/>
          <a:stretch/>
        </p:blipFill>
        <p:spPr>
          <a:xfrm>
            <a:off x="7763613" y="1960605"/>
            <a:ext cx="3621079" cy="2176561"/>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728958" y="16103"/>
            <a:ext cx="1463042" cy="655369"/>
          </a:xfrm>
          <a:prstGeom prst="rect">
            <a:avLst/>
          </a:prstGeom>
        </p:spPr>
      </p:pic>
    </p:spTree>
  </p:cSld>
  <p:clrMapOvr>
    <a:masterClrMapping/>
  </p:clrMapOvr>
  <p:transition spd="slow" advTm="7132">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4"/>
        <p:cNvGrpSpPr/>
        <p:nvPr/>
      </p:nvGrpSpPr>
      <p:grpSpPr>
        <a:xfrm>
          <a:off x="0" y="0"/>
          <a:ext cx="0" cy="0"/>
          <a:chOff x="0" y="0"/>
          <a:chExt cx="0" cy="0"/>
        </a:xfrm>
      </p:grpSpPr>
      <p:grpSp>
        <p:nvGrpSpPr>
          <p:cNvPr id="7" name="Group 6">
            <a:extLst>
              <a:ext uri="{FF2B5EF4-FFF2-40B4-BE49-F238E27FC236}">
                <a16:creationId xmlns:a16="http://schemas.microsoft.com/office/drawing/2014/main" id="{403B0A37-1E4B-4E9A-839B-F7799766BD5C}"/>
              </a:ext>
            </a:extLst>
          </p:cNvPr>
          <p:cNvGrpSpPr/>
          <p:nvPr/>
        </p:nvGrpSpPr>
        <p:grpSpPr>
          <a:xfrm>
            <a:off x="329514" y="671472"/>
            <a:ext cx="10777351" cy="5689294"/>
            <a:chOff x="1030522" y="671472"/>
            <a:chExt cx="10076343" cy="5689294"/>
          </a:xfrm>
        </p:grpSpPr>
        <p:sp>
          <p:nvSpPr>
            <p:cNvPr id="8" name="Rectangle: Rounded Corners 7">
              <a:extLst>
                <a:ext uri="{FF2B5EF4-FFF2-40B4-BE49-F238E27FC236}">
                  <a16:creationId xmlns:a16="http://schemas.microsoft.com/office/drawing/2014/main" id="{22F82213-54C6-461E-9535-5AFA1B2A6B92}"/>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0D5FA69C-58A0-4A06-BCEF-C15B868CCA01}"/>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840" name="Google Shape;840;p39"/>
          <p:cNvSpPr/>
          <p:nvPr/>
        </p:nvSpPr>
        <p:spPr>
          <a:xfrm>
            <a:off x="690426" y="3413181"/>
            <a:ext cx="6452054" cy="124573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dirty="0">
              <a:solidFill>
                <a:srgbClr val="852F4A"/>
              </a:solidFill>
              <a:latin typeface="Times New Roman"/>
              <a:ea typeface="Times New Roman"/>
              <a:cs typeface="Times New Roman"/>
              <a:sym typeface="Times New Roman"/>
            </a:endParaRPr>
          </a:p>
          <a:p>
            <a:pPr marL="0" marR="0" lvl="0" indent="0" algn="l" rtl="0">
              <a:spcBef>
                <a:spcPts val="0"/>
              </a:spcBef>
              <a:spcAft>
                <a:spcPts val="0"/>
              </a:spcAft>
              <a:buNone/>
            </a:pPr>
            <a:r>
              <a:rPr lang="en-US" b="1" dirty="0">
                <a:solidFill>
                  <a:srgbClr val="1E4E79"/>
                </a:solidFill>
                <a:latin typeface="Times New Roman"/>
                <a:ea typeface="Times New Roman"/>
                <a:cs typeface="Times New Roman"/>
                <a:sym typeface="Times New Roman"/>
              </a:rPr>
              <a:t>Decision 5 </a:t>
            </a:r>
            <a:endParaRPr dirty="0"/>
          </a:p>
          <a:p>
            <a:pPr marL="0" marR="0" lvl="0" indent="0" algn="just" rtl="0">
              <a:spcBef>
                <a:spcPts val="0"/>
              </a:spcBef>
              <a:spcAft>
                <a:spcPts val="0"/>
              </a:spcAft>
              <a:buNone/>
            </a:pPr>
            <a:r>
              <a:rPr lang="en-US" b="1" dirty="0">
                <a:solidFill>
                  <a:srgbClr val="1E4E79"/>
                </a:solidFill>
                <a:latin typeface="Times New Roman"/>
                <a:ea typeface="Times New Roman"/>
                <a:cs typeface="Times New Roman"/>
                <a:sym typeface="Times New Roman"/>
              </a:rPr>
              <a:t>Customer engagement and social media strategy</a:t>
            </a:r>
            <a:endParaRPr dirty="0"/>
          </a:p>
          <a:p>
            <a:pPr marL="0" marR="0" lvl="0" indent="0" algn="just" rtl="0">
              <a:spcBef>
                <a:spcPts val="0"/>
              </a:spcBef>
              <a:spcAft>
                <a:spcPts val="0"/>
              </a:spcAft>
              <a:buNone/>
            </a:pPr>
            <a:endParaRPr b="1"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b="1" dirty="0">
                <a:solidFill>
                  <a:srgbClr val="1E4E79"/>
                </a:solidFill>
                <a:latin typeface="Times New Roman"/>
                <a:ea typeface="Times New Roman"/>
                <a:cs typeface="Times New Roman"/>
                <a:sym typeface="Times New Roman"/>
              </a:rPr>
              <a:t>Social media engagement </a:t>
            </a:r>
            <a:r>
              <a:rPr lang="en-US" dirty="0">
                <a:solidFill>
                  <a:srgbClr val="1E4E79"/>
                </a:solidFill>
                <a:latin typeface="Times New Roman"/>
                <a:ea typeface="Times New Roman"/>
                <a:cs typeface="Times New Roman"/>
                <a:sym typeface="Times New Roman"/>
              </a:rPr>
              <a:t>is the measurement of user interactions with content posted on social media platforms like Twitter, LinkedIn, Facebook, and Instagram. It is a standard metric used by businesses to evaluate their social media performance. </a:t>
            </a:r>
            <a:endParaRPr dirty="0"/>
          </a:p>
          <a:p>
            <a:pPr marL="0" marR="0" lvl="0" indent="0" algn="l" rtl="0">
              <a:spcBef>
                <a:spcPts val="0"/>
              </a:spcBef>
              <a:spcAft>
                <a:spcPts val="0"/>
              </a:spcAft>
              <a:buNone/>
            </a:pPr>
            <a:r>
              <a:rPr lang="en-US" dirty="0">
                <a:solidFill>
                  <a:srgbClr val="1E4E79"/>
                </a:solidFill>
                <a:latin typeface="Times New Roman"/>
                <a:ea typeface="Times New Roman"/>
                <a:cs typeface="Times New Roman"/>
                <a:sym typeface="Times New Roman"/>
              </a:rPr>
              <a:t>Examples of social media engagement:</a:t>
            </a:r>
            <a:endParaRPr dirty="0"/>
          </a:p>
          <a:p>
            <a:pPr marL="0" marR="0" lvl="0" indent="-101600" algn="l" rtl="0">
              <a:spcBef>
                <a:spcPts val="0"/>
              </a:spcBef>
              <a:spcAft>
                <a:spcPts val="0"/>
              </a:spcAft>
              <a:buClr>
                <a:srgbClr val="1E4E79"/>
              </a:buClr>
              <a:buSzPts val="1600"/>
              <a:buFont typeface="Arial"/>
              <a:buChar char="•"/>
            </a:pPr>
            <a:r>
              <a:rPr lang="en-US" dirty="0">
                <a:solidFill>
                  <a:srgbClr val="1E4E79"/>
                </a:solidFill>
                <a:latin typeface="Times New Roman"/>
                <a:ea typeface="Times New Roman"/>
                <a:cs typeface="Times New Roman"/>
                <a:sym typeface="Times New Roman"/>
              </a:rPr>
              <a:t>Commenting on your post</a:t>
            </a:r>
            <a:endParaRPr dirty="0"/>
          </a:p>
          <a:p>
            <a:pPr marL="0" marR="0" lvl="0" indent="-101600" algn="l" rtl="0">
              <a:spcBef>
                <a:spcPts val="0"/>
              </a:spcBef>
              <a:spcAft>
                <a:spcPts val="0"/>
              </a:spcAft>
              <a:buClr>
                <a:srgbClr val="1E4E79"/>
              </a:buClr>
              <a:buSzPts val="1600"/>
              <a:buFont typeface="Arial"/>
              <a:buChar char="•"/>
            </a:pPr>
            <a:r>
              <a:rPr lang="en-US" dirty="0">
                <a:solidFill>
                  <a:srgbClr val="1E4E79"/>
                </a:solidFill>
                <a:latin typeface="Times New Roman"/>
                <a:ea typeface="Times New Roman"/>
                <a:cs typeface="Times New Roman"/>
                <a:sym typeface="Times New Roman"/>
              </a:rPr>
              <a:t>Sharing your post</a:t>
            </a:r>
            <a:endParaRPr dirty="0"/>
          </a:p>
          <a:p>
            <a:pPr marL="0" marR="0" lvl="0" indent="-101600" algn="l" rtl="0">
              <a:spcBef>
                <a:spcPts val="0"/>
              </a:spcBef>
              <a:spcAft>
                <a:spcPts val="0"/>
              </a:spcAft>
              <a:buClr>
                <a:srgbClr val="1E4E79"/>
              </a:buClr>
              <a:buSzPts val="1600"/>
              <a:buFont typeface="Arial"/>
              <a:buChar char="•"/>
            </a:pPr>
            <a:r>
              <a:rPr lang="en-US" dirty="0">
                <a:solidFill>
                  <a:srgbClr val="1E4E79"/>
                </a:solidFill>
                <a:latin typeface="Times New Roman"/>
                <a:ea typeface="Times New Roman"/>
                <a:cs typeface="Times New Roman"/>
                <a:sym typeface="Times New Roman"/>
              </a:rPr>
              <a:t>Liking your post</a:t>
            </a:r>
            <a:endParaRPr dirty="0"/>
          </a:p>
          <a:p>
            <a:pPr marL="0" marR="0" lvl="0" indent="-101600" algn="l" rtl="0">
              <a:spcBef>
                <a:spcPts val="0"/>
              </a:spcBef>
              <a:spcAft>
                <a:spcPts val="0"/>
              </a:spcAft>
              <a:buClr>
                <a:srgbClr val="1E4E79"/>
              </a:buClr>
              <a:buSzPts val="1600"/>
              <a:buFont typeface="Arial"/>
              <a:buChar char="•"/>
            </a:pPr>
            <a:r>
              <a:rPr lang="en-US" dirty="0">
                <a:solidFill>
                  <a:srgbClr val="1E4E79"/>
                </a:solidFill>
                <a:latin typeface="Times New Roman"/>
                <a:ea typeface="Times New Roman"/>
                <a:cs typeface="Times New Roman"/>
                <a:sym typeface="Times New Roman"/>
              </a:rPr>
              <a:t>Clicking on links to your website</a:t>
            </a:r>
            <a:endParaRPr dirty="0"/>
          </a:p>
          <a:p>
            <a:pPr marL="0" marR="0" lvl="0" indent="0" algn="l" rtl="0">
              <a:spcBef>
                <a:spcPts val="0"/>
              </a:spcBef>
              <a:spcAft>
                <a:spcPts val="0"/>
              </a:spcAft>
              <a:buNone/>
            </a:pPr>
            <a:endParaRPr b="1"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b="1" dirty="0">
                <a:solidFill>
                  <a:srgbClr val="1E4E79"/>
                </a:solidFill>
                <a:latin typeface="Times New Roman"/>
                <a:ea typeface="Times New Roman"/>
                <a:cs typeface="Times New Roman"/>
                <a:sym typeface="Times New Roman"/>
              </a:rPr>
              <a:t>A social media engagement strategy </a:t>
            </a:r>
            <a:r>
              <a:rPr lang="en-US" dirty="0">
                <a:solidFill>
                  <a:srgbClr val="1E4E79"/>
                </a:solidFill>
                <a:latin typeface="Times New Roman"/>
                <a:ea typeface="Times New Roman"/>
                <a:cs typeface="Times New Roman"/>
                <a:sym typeface="Times New Roman"/>
              </a:rPr>
              <a:t>is the plan that connects social media tactics to goals on social networks. The approach summarizes what you plan to do and how you expect to achieve it. The more detailed and specific your strategy is, the more effective it will be.</a:t>
            </a:r>
            <a:endParaRPr dirty="0"/>
          </a:p>
          <a:p>
            <a:pPr marL="0" marR="0" lvl="0" indent="0" algn="l" rtl="0">
              <a:spcBef>
                <a:spcPts val="0"/>
              </a:spcBef>
              <a:spcAft>
                <a:spcPts val="0"/>
              </a:spcAft>
              <a:buNone/>
            </a:pPr>
            <a:r>
              <a:rPr lang="en-US" dirty="0">
                <a:solidFill>
                  <a:srgbClr val="1E4E79"/>
                </a:solidFill>
                <a:latin typeface="Times New Roman"/>
                <a:ea typeface="Times New Roman"/>
                <a:cs typeface="Times New Roman"/>
                <a:sym typeface="Times New Roman"/>
              </a:rPr>
              <a:t>Social engagement goals can include multiple objectives such as:</a:t>
            </a:r>
            <a:endParaRPr dirty="0"/>
          </a:p>
          <a:p>
            <a:pPr marL="0" marR="0" lvl="0" indent="-101600" algn="l" rtl="0">
              <a:spcBef>
                <a:spcPts val="0"/>
              </a:spcBef>
              <a:spcAft>
                <a:spcPts val="0"/>
              </a:spcAft>
              <a:buClr>
                <a:srgbClr val="1E4E79"/>
              </a:buClr>
              <a:buSzPts val="1600"/>
              <a:buFont typeface="Arial"/>
              <a:buChar char="•"/>
            </a:pPr>
            <a:r>
              <a:rPr lang="en-US" dirty="0">
                <a:solidFill>
                  <a:srgbClr val="1E4E79"/>
                </a:solidFill>
                <a:latin typeface="Times New Roman"/>
                <a:ea typeface="Times New Roman"/>
                <a:cs typeface="Times New Roman"/>
                <a:sym typeface="Times New Roman"/>
              </a:rPr>
              <a:t>Increasing reach</a:t>
            </a:r>
            <a:endParaRPr dirty="0"/>
          </a:p>
          <a:p>
            <a:pPr marL="0" marR="0" lvl="0" indent="-101600" algn="l" rtl="0">
              <a:spcBef>
                <a:spcPts val="0"/>
              </a:spcBef>
              <a:spcAft>
                <a:spcPts val="0"/>
              </a:spcAft>
              <a:buClr>
                <a:srgbClr val="1E4E79"/>
              </a:buClr>
              <a:buSzPts val="1600"/>
              <a:buFont typeface="Arial"/>
              <a:buChar char="•"/>
            </a:pPr>
            <a:r>
              <a:rPr lang="en-US" dirty="0">
                <a:solidFill>
                  <a:srgbClr val="1E4E79"/>
                </a:solidFill>
                <a:latin typeface="Times New Roman"/>
                <a:ea typeface="Times New Roman"/>
                <a:cs typeface="Times New Roman"/>
                <a:sym typeface="Times New Roman"/>
              </a:rPr>
              <a:t>Increasing brand awareness</a:t>
            </a:r>
            <a:endParaRPr dirty="0"/>
          </a:p>
          <a:p>
            <a:pPr marL="0" marR="0" lvl="0" indent="-101600" algn="l" rtl="0">
              <a:spcBef>
                <a:spcPts val="0"/>
              </a:spcBef>
              <a:spcAft>
                <a:spcPts val="0"/>
              </a:spcAft>
              <a:buClr>
                <a:srgbClr val="1E4E79"/>
              </a:buClr>
              <a:buSzPts val="1600"/>
              <a:buFont typeface="Arial"/>
              <a:buChar char="•"/>
            </a:pPr>
            <a:r>
              <a:rPr lang="en-US" dirty="0">
                <a:solidFill>
                  <a:srgbClr val="1E4E79"/>
                </a:solidFill>
                <a:latin typeface="Times New Roman"/>
                <a:ea typeface="Times New Roman"/>
                <a:cs typeface="Times New Roman"/>
                <a:sym typeface="Times New Roman"/>
              </a:rPr>
              <a:t>Building an online community</a:t>
            </a:r>
            <a:endParaRPr dirty="0"/>
          </a:p>
          <a:p>
            <a:pPr marL="0" marR="0" lvl="0" indent="-101600" algn="l" rtl="0">
              <a:spcBef>
                <a:spcPts val="0"/>
              </a:spcBef>
              <a:spcAft>
                <a:spcPts val="0"/>
              </a:spcAft>
              <a:buClr>
                <a:srgbClr val="1E4E79"/>
              </a:buClr>
              <a:buSzPts val="1600"/>
              <a:buFont typeface="Arial"/>
              <a:buChar char="•"/>
            </a:pPr>
            <a:r>
              <a:rPr lang="en-US" dirty="0">
                <a:solidFill>
                  <a:srgbClr val="1E4E79"/>
                </a:solidFill>
                <a:latin typeface="Times New Roman"/>
                <a:ea typeface="Times New Roman"/>
                <a:cs typeface="Times New Roman"/>
                <a:sym typeface="Times New Roman"/>
              </a:rPr>
              <a:t>Promoting a product or service</a:t>
            </a:r>
            <a:endParaRPr dirty="0"/>
          </a:p>
          <a:p>
            <a:pPr marL="0" marR="0" lvl="0" indent="0" algn="l" rtl="0">
              <a:spcBef>
                <a:spcPts val="0"/>
              </a:spcBef>
              <a:spcAft>
                <a:spcPts val="0"/>
              </a:spcAft>
              <a:buNone/>
            </a:pP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600" dirty="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b="1" dirty="0">
              <a:solidFill>
                <a:srgbClr val="852F4A"/>
              </a:solidFill>
              <a:latin typeface="Times New Roman"/>
              <a:ea typeface="Times New Roman"/>
              <a:cs typeface="Times New Roman"/>
              <a:sym typeface="Times New Roman"/>
            </a:endParaRPr>
          </a:p>
        </p:txBody>
      </p:sp>
      <p:sp>
        <p:nvSpPr>
          <p:cNvPr id="841" name="Google Shape;841;p39"/>
          <p:cNvSpPr txBox="1"/>
          <p:nvPr/>
        </p:nvSpPr>
        <p:spPr>
          <a:xfrm>
            <a:off x="8320034" y="4658919"/>
            <a:ext cx="3792590"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a:solidFill>
                <a:srgbClr val="852F4A"/>
              </a:solidFill>
              <a:latin typeface="Times New Roman"/>
              <a:ea typeface="Times New Roman"/>
              <a:cs typeface="Times New Roman"/>
              <a:sym typeface="Times New Roman"/>
            </a:endParaRPr>
          </a:p>
        </p:txBody>
      </p:sp>
      <p:pic>
        <p:nvPicPr>
          <p:cNvPr id="842" name="Google Shape;842;p39"/>
          <p:cNvPicPr preferRelativeResize="0"/>
          <p:nvPr/>
        </p:nvPicPr>
        <p:blipFill rotWithShape="1">
          <a:blip r:embed="rId3">
            <a:alphaModFix/>
          </a:blip>
          <a:srcRect/>
          <a:stretch/>
        </p:blipFill>
        <p:spPr>
          <a:xfrm>
            <a:off x="7507275" y="2133931"/>
            <a:ext cx="3271635" cy="2261836"/>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989276" y="1"/>
            <a:ext cx="1202724" cy="538760"/>
          </a:xfrm>
          <a:prstGeom prst="rect">
            <a:avLst/>
          </a:prstGeom>
        </p:spPr>
      </p:pic>
    </p:spTree>
  </p:cSld>
  <p:clrMapOvr>
    <a:masterClrMapping/>
  </p:clrMapOvr>
  <p:transition spd="slow" advTm="7132">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46"/>
        <p:cNvGrpSpPr/>
        <p:nvPr/>
      </p:nvGrpSpPr>
      <p:grpSpPr>
        <a:xfrm>
          <a:off x="0" y="0"/>
          <a:ext cx="0" cy="0"/>
          <a:chOff x="0" y="0"/>
          <a:chExt cx="0" cy="0"/>
        </a:xfrm>
      </p:grpSpPr>
      <p:grpSp>
        <p:nvGrpSpPr>
          <p:cNvPr id="7" name="Group 6">
            <a:extLst>
              <a:ext uri="{FF2B5EF4-FFF2-40B4-BE49-F238E27FC236}">
                <a16:creationId xmlns:a16="http://schemas.microsoft.com/office/drawing/2014/main" id="{C65414E6-6ECB-4603-8127-5B136F2CEF1E}"/>
              </a:ext>
            </a:extLst>
          </p:cNvPr>
          <p:cNvGrpSpPr/>
          <p:nvPr/>
        </p:nvGrpSpPr>
        <p:grpSpPr>
          <a:xfrm>
            <a:off x="461320" y="597331"/>
            <a:ext cx="10645546" cy="5902323"/>
            <a:chOff x="1030522" y="671472"/>
            <a:chExt cx="10076343" cy="5689294"/>
          </a:xfrm>
        </p:grpSpPr>
        <p:sp>
          <p:nvSpPr>
            <p:cNvPr id="8" name="Rectangle: Rounded Corners 7">
              <a:extLst>
                <a:ext uri="{FF2B5EF4-FFF2-40B4-BE49-F238E27FC236}">
                  <a16:creationId xmlns:a16="http://schemas.microsoft.com/office/drawing/2014/main" id="{04AC5FE2-E1D2-423F-B862-DA0F69B21BFD}"/>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ACF6E511-2EBB-4763-897E-97CCA42F4C5A}"/>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852" name="Google Shape;852;p40"/>
          <p:cNvSpPr/>
          <p:nvPr/>
        </p:nvSpPr>
        <p:spPr>
          <a:xfrm>
            <a:off x="702622" y="3429000"/>
            <a:ext cx="6452054" cy="1245738"/>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600" b="1" dirty="0">
                <a:solidFill>
                  <a:srgbClr val="1E4E79"/>
                </a:solidFill>
                <a:latin typeface="Alexandria Light" pitchFamily="2" charset="-78"/>
                <a:ea typeface="Times New Roman"/>
                <a:cs typeface="Alexandria Light" pitchFamily="2" charset="-78"/>
                <a:sym typeface="Times New Roman"/>
              </a:rPr>
              <a:t>Decision </a:t>
            </a:r>
            <a:r>
              <a:rPr lang="en-US" sz="2400" b="1" dirty="0">
                <a:solidFill>
                  <a:srgbClr val="1E4E79"/>
                </a:solidFill>
                <a:latin typeface="Alexandria Light" pitchFamily="2" charset="-78"/>
                <a:ea typeface="Times New Roman"/>
                <a:cs typeface="Alexandria Light" pitchFamily="2" charset="-78"/>
                <a:sym typeface="Times New Roman"/>
              </a:rPr>
              <a:t>5</a:t>
            </a:r>
            <a:r>
              <a:rPr lang="en-US" sz="1600" b="1" dirty="0">
                <a:solidFill>
                  <a:srgbClr val="1E4E79"/>
                </a:solidFill>
                <a:latin typeface="Alexandria Light" pitchFamily="2" charset="-78"/>
                <a:ea typeface="Times New Roman"/>
                <a:cs typeface="Alexandria Light" pitchFamily="2" charset="-78"/>
                <a:sym typeface="Times New Roman"/>
              </a:rPr>
              <a:t> </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Customer engagement and social media strategy</a:t>
            </a:r>
            <a:endParaRPr dirty="0">
              <a:latin typeface="Alexandria Light" pitchFamily="2" charset="-78"/>
              <a:cs typeface="Alexandria Light" pitchFamily="2" charset="-78"/>
            </a:endParaRPr>
          </a:p>
          <a:p>
            <a:pPr marL="0" marR="0" lvl="0" indent="0" algn="just" rtl="0">
              <a:spcBef>
                <a:spcPts val="0"/>
              </a:spcBef>
              <a:spcAft>
                <a:spcPts val="0"/>
              </a:spcAft>
              <a:buNone/>
            </a:pPr>
            <a:endParaRPr b="1"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How to build a social media engagement strategy</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Building a social media engagement strategy isn't easy but with commitment and genuine effort, you'll be on your way to developing a successful plan with positive results.</a:t>
            </a:r>
            <a:endParaRPr dirty="0">
              <a:latin typeface="Alexandria Light" pitchFamily="2" charset="-78"/>
              <a:cs typeface="Alexandria Light" pitchFamily="2" charset="-78"/>
            </a:endParaRPr>
          </a:p>
          <a:p>
            <a:pPr marL="0" marR="0" lvl="0" indent="0" algn="l" rtl="0">
              <a:spcBef>
                <a:spcPts val="0"/>
              </a:spcBef>
              <a:spcAft>
                <a:spcPts val="0"/>
              </a:spcAft>
              <a:buNone/>
            </a:pPr>
            <a:endParaRPr b="1"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Consider these steps when building your social media engagement strategy:</a:t>
            </a:r>
            <a:endParaRPr dirty="0">
              <a:solidFill>
                <a:srgbClr val="1E4E79"/>
              </a:solidFill>
              <a:latin typeface="Alexandria Light" pitchFamily="2" charset="-78"/>
              <a:ea typeface="Times New Roman"/>
              <a:cs typeface="Alexandria Light" pitchFamily="2" charset="-78"/>
              <a:sym typeface="Times New Roman"/>
            </a:endParaRPr>
          </a:p>
          <a:p>
            <a:pPr marL="342900" marR="0" lvl="0" indent="-342900" algn="l" rtl="0">
              <a:spcBef>
                <a:spcPts val="0"/>
              </a:spcBef>
              <a:spcAft>
                <a:spcPts val="0"/>
              </a:spcAft>
              <a:buClr>
                <a:srgbClr val="1E4E79"/>
              </a:buClr>
              <a:buSzPts val="1600"/>
              <a:buFont typeface="Calibri"/>
              <a:buAutoNum type="arabicPeriod"/>
            </a:pPr>
            <a:r>
              <a:rPr lang="en-US" dirty="0">
                <a:solidFill>
                  <a:srgbClr val="1E4E79"/>
                </a:solidFill>
                <a:latin typeface="Alexandria Light" pitchFamily="2" charset="-78"/>
                <a:ea typeface="Times New Roman"/>
                <a:cs typeface="Alexandria Light" pitchFamily="2" charset="-78"/>
                <a:sym typeface="Times New Roman"/>
              </a:rPr>
              <a:t>Choose an overall goal</a:t>
            </a:r>
            <a:endParaRPr dirty="0">
              <a:latin typeface="Alexandria Light" pitchFamily="2" charset="-78"/>
              <a:cs typeface="Alexandria Light" pitchFamily="2" charset="-78"/>
            </a:endParaRPr>
          </a:p>
          <a:p>
            <a:pPr marL="342900" marR="0" lvl="0" indent="-342900" algn="l" rtl="0">
              <a:spcBef>
                <a:spcPts val="0"/>
              </a:spcBef>
              <a:spcAft>
                <a:spcPts val="0"/>
              </a:spcAft>
              <a:buClr>
                <a:srgbClr val="1E4E79"/>
              </a:buClr>
              <a:buSzPts val="1600"/>
              <a:buFont typeface="Calibri"/>
              <a:buAutoNum type="arabicPeriod"/>
            </a:pPr>
            <a:r>
              <a:rPr lang="en-US" dirty="0">
                <a:solidFill>
                  <a:srgbClr val="1E4E79"/>
                </a:solidFill>
                <a:latin typeface="Alexandria Light" pitchFamily="2" charset="-78"/>
                <a:ea typeface="Times New Roman"/>
                <a:cs typeface="Alexandria Light" pitchFamily="2" charset="-78"/>
                <a:sym typeface="Times New Roman"/>
              </a:rPr>
              <a:t>Select platform(s) to focus on</a:t>
            </a:r>
            <a:endParaRPr dirty="0">
              <a:latin typeface="Alexandria Light" pitchFamily="2" charset="-78"/>
              <a:cs typeface="Alexandria Light" pitchFamily="2" charset="-78"/>
            </a:endParaRPr>
          </a:p>
          <a:p>
            <a:pPr marL="342900" marR="0" lvl="0" indent="-342900" algn="l" rtl="0">
              <a:spcBef>
                <a:spcPts val="0"/>
              </a:spcBef>
              <a:spcAft>
                <a:spcPts val="0"/>
              </a:spcAft>
              <a:buClr>
                <a:srgbClr val="1E4E79"/>
              </a:buClr>
              <a:buSzPts val="1600"/>
              <a:buFont typeface="Calibri"/>
              <a:buAutoNum type="arabicPeriod"/>
            </a:pPr>
            <a:r>
              <a:rPr lang="en-US" dirty="0">
                <a:solidFill>
                  <a:srgbClr val="1E4E79"/>
                </a:solidFill>
                <a:latin typeface="Alexandria Light" pitchFamily="2" charset="-78"/>
                <a:ea typeface="Times New Roman"/>
                <a:cs typeface="Alexandria Light" pitchFamily="2" charset="-78"/>
                <a:sym typeface="Times New Roman"/>
              </a:rPr>
              <a:t>Decide how to measure social media engagement</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Consider tracking metrics like:</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Number of likes/reactions</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Number of comments</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Total impressions</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Post reach percentage</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4.Use social media tactics that contribute to reaching the KPIs</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Every post your brand makes on social media should be focused on reaching your KPIs. Choose the tactics that make the most sense for your KPIs. Monitor your metrics regularly (weekly, monthly and quarterly) and adjust your tactics as needed.</a:t>
            </a:r>
            <a:endParaRPr dirty="0">
              <a:latin typeface="Alexandria Light" pitchFamily="2" charset="-78"/>
              <a:cs typeface="Alexandria Light" pitchFamily="2" charset="-78"/>
            </a:endParaRPr>
          </a:p>
          <a:p>
            <a:pPr marL="0" marR="0" lvl="0" indent="0" algn="just" rtl="0">
              <a:spcBef>
                <a:spcPts val="0"/>
              </a:spcBef>
              <a:spcAft>
                <a:spcPts val="0"/>
              </a:spcAft>
              <a:buNone/>
            </a:pPr>
            <a:endParaRPr sz="1600" b="1" dirty="0">
              <a:solidFill>
                <a:srgbClr val="852F4A"/>
              </a:solidFill>
              <a:latin typeface="Times New Roman"/>
              <a:ea typeface="Times New Roman"/>
              <a:cs typeface="Times New Roman"/>
              <a:sym typeface="Times New Roman"/>
            </a:endParaRPr>
          </a:p>
        </p:txBody>
      </p:sp>
      <p:sp>
        <p:nvSpPr>
          <p:cNvPr id="853" name="Google Shape;853;p40"/>
          <p:cNvSpPr txBox="1"/>
          <p:nvPr/>
        </p:nvSpPr>
        <p:spPr>
          <a:xfrm>
            <a:off x="8320034" y="4658919"/>
            <a:ext cx="3792590"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400">
              <a:solidFill>
                <a:srgbClr val="852F4A"/>
              </a:solidFill>
              <a:latin typeface="Times New Roman"/>
              <a:ea typeface="Times New Roman"/>
              <a:cs typeface="Times New Roman"/>
              <a:sym typeface="Times New Roman"/>
            </a:endParaRPr>
          </a:p>
        </p:txBody>
      </p:sp>
      <p:pic>
        <p:nvPicPr>
          <p:cNvPr id="854" name="Google Shape;854;p40"/>
          <p:cNvPicPr preferRelativeResize="0"/>
          <p:nvPr/>
        </p:nvPicPr>
        <p:blipFill rotWithShape="1">
          <a:blip r:embed="rId3">
            <a:alphaModFix/>
          </a:blip>
          <a:srcRect/>
          <a:stretch/>
        </p:blipFill>
        <p:spPr>
          <a:xfrm>
            <a:off x="7213600" y="1794976"/>
            <a:ext cx="3495589" cy="3721903"/>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498061" y="61367"/>
            <a:ext cx="1614563" cy="723243"/>
          </a:xfrm>
          <a:prstGeom prst="rect">
            <a:avLst/>
          </a:prstGeom>
        </p:spPr>
      </p:pic>
    </p:spTree>
  </p:cSld>
  <p:clrMapOvr>
    <a:masterClrMapping/>
  </p:clrMapOvr>
  <p:transition spd="slow" advTm="7132">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58"/>
        <p:cNvGrpSpPr/>
        <p:nvPr/>
      </p:nvGrpSpPr>
      <p:grpSpPr>
        <a:xfrm>
          <a:off x="0" y="0"/>
          <a:ext cx="0" cy="0"/>
          <a:chOff x="0" y="0"/>
          <a:chExt cx="0" cy="0"/>
        </a:xfrm>
      </p:grpSpPr>
      <p:grpSp>
        <p:nvGrpSpPr>
          <p:cNvPr id="7" name="Group 6">
            <a:extLst>
              <a:ext uri="{FF2B5EF4-FFF2-40B4-BE49-F238E27FC236}">
                <a16:creationId xmlns:a16="http://schemas.microsoft.com/office/drawing/2014/main" id="{A2CB4B80-A0D4-4073-968F-2408041C3CF3}"/>
              </a:ext>
            </a:extLst>
          </p:cNvPr>
          <p:cNvGrpSpPr/>
          <p:nvPr/>
        </p:nvGrpSpPr>
        <p:grpSpPr>
          <a:xfrm>
            <a:off x="318782" y="671472"/>
            <a:ext cx="10788083" cy="5689294"/>
            <a:chOff x="1030522" y="671472"/>
            <a:chExt cx="10076343" cy="5689294"/>
          </a:xfrm>
        </p:grpSpPr>
        <p:sp>
          <p:nvSpPr>
            <p:cNvPr id="8" name="Rectangle: Rounded Corners 7">
              <a:extLst>
                <a:ext uri="{FF2B5EF4-FFF2-40B4-BE49-F238E27FC236}">
                  <a16:creationId xmlns:a16="http://schemas.microsoft.com/office/drawing/2014/main" id="{38DBBD68-82B7-4E9A-B465-BB0A57017321}"/>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EB706A90-1526-42D8-937A-6BD3900F5146}"/>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864" name="Google Shape;864;p41"/>
          <p:cNvSpPr/>
          <p:nvPr/>
        </p:nvSpPr>
        <p:spPr>
          <a:xfrm>
            <a:off x="563315" y="3898375"/>
            <a:ext cx="7965895" cy="516269"/>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1E4E79"/>
              </a:buClr>
              <a:buSzPts val="1800"/>
              <a:buFont typeface="Times New Roman"/>
              <a:buNone/>
            </a:pPr>
            <a:r>
              <a:rPr lang="en-US" b="1" i="0" u="none" strike="noStrike" cap="none" dirty="0">
                <a:solidFill>
                  <a:srgbClr val="1E4E79"/>
                </a:solidFill>
                <a:latin typeface="Alexandria Light" pitchFamily="2" charset="-78"/>
                <a:ea typeface="Times New Roman"/>
                <a:cs typeface="Alexandria Light" pitchFamily="2" charset="-78"/>
                <a:sym typeface="Times New Roman"/>
              </a:rPr>
              <a:t>Decision 6</a:t>
            </a:r>
            <a:endParaRPr b="1" i="0" u="none" strike="noStrike" cap="none" dirty="0">
              <a:solidFill>
                <a:srgbClr val="1E4E79"/>
              </a:solidFill>
              <a:latin typeface="Alexandria Light" pitchFamily="2" charset="-78"/>
              <a:ea typeface="Times New Roman"/>
              <a:cs typeface="Alexandria Light" pitchFamily="2" charset="-78"/>
              <a:sym typeface="Times New Roman"/>
            </a:endParaRPr>
          </a:p>
          <a:p>
            <a:pPr marL="0" marR="0" lvl="0" indent="0" algn="l" rtl="0">
              <a:lnSpc>
                <a:spcPct val="100000"/>
              </a:lnSpc>
              <a:spcBef>
                <a:spcPts val="0"/>
              </a:spcBef>
              <a:spcAft>
                <a:spcPts val="0"/>
              </a:spcAft>
              <a:buClr>
                <a:srgbClr val="1E4E79"/>
              </a:buClr>
              <a:buSzPts val="1800"/>
              <a:buFont typeface="Times New Roman"/>
              <a:buNone/>
            </a:pPr>
            <a:r>
              <a:rPr lang="en-US" b="1" i="0" u="none" strike="noStrike" cap="none" dirty="0">
                <a:solidFill>
                  <a:srgbClr val="1E4E79"/>
                </a:solidFill>
                <a:latin typeface="Alexandria Light" pitchFamily="2" charset="-78"/>
                <a:ea typeface="Times New Roman"/>
                <a:cs typeface="Alexandria Light" pitchFamily="2" charset="-78"/>
                <a:sym typeface="Times New Roman"/>
              </a:rPr>
              <a:t>Multichannel distribution strategy</a:t>
            </a:r>
            <a:endParaRPr b="1"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Distribution channels refer to the flow of products from a manufacturer or service provider to the end customer. At the center of any distribution channel are the movement of goods and the flow of information between different organizations involved in moving goods from which the point of manufacture and the point of consumption. </a:t>
            </a:r>
            <a:endParaRPr dirty="0">
              <a:latin typeface="Alexandria Light" pitchFamily="2" charset="-78"/>
              <a:cs typeface="Alexandria Light" pitchFamily="2" charset="-78"/>
            </a:endParaRPr>
          </a:p>
          <a:p>
            <a:pPr marL="0" marR="0" lvl="0" indent="0" algn="l" rtl="0">
              <a:lnSpc>
                <a:spcPct val="100000"/>
              </a:lnSpc>
              <a:spcBef>
                <a:spcPts val="0"/>
              </a:spcBef>
              <a:spcAft>
                <a:spcPts val="0"/>
              </a:spcAft>
              <a:buClr>
                <a:schemeClr val="lt1"/>
              </a:buClr>
              <a:buSzPts val="1800"/>
              <a:buFont typeface="Calibri"/>
              <a:buNone/>
            </a:pPr>
            <a:endParaRPr b="0" i="0" u="none" strike="noStrike" cap="none"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The key decision as the company is essentially deciding whether the Internet is 'just another communications and/or sales channel or whether it will fundamentally change the way it communicates and sells to its customers. </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replacement is most likely to happen when: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customer access to the Internet is high;</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the Internet can offer a better value proposition than other media;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⚫the product can be delivered over the Internet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the product can be standardized (the user does not usually need to view to purchase) Only if all four conditions are met will there primarily be a replacement effect The fewer conditions met, the more likely it is that there will be a complementary effect. From an analysis such as that in the Figure, it should be possible to state whether the company strategy should be directed as a complementary or as a replacement scenario.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l" rtl="0">
              <a:lnSpc>
                <a:spcPct val="100000"/>
              </a:lnSpc>
              <a:spcBef>
                <a:spcPts val="0"/>
              </a:spcBef>
              <a:spcAft>
                <a:spcPts val="0"/>
              </a:spcAft>
              <a:buClr>
                <a:schemeClr val="lt1"/>
              </a:buClr>
              <a:buSzPts val="1800"/>
              <a:buFont typeface="Calibri"/>
              <a:buNone/>
            </a:pPr>
            <a:endParaRPr sz="1800" dirty="0">
              <a:solidFill>
                <a:srgbClr val="852F4A"/>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lt1"/>
              </a:buClr>
              <a:buSzPts val="1800"/>
              <a:buFont typeface="Calibri"/>
              <a:buNone/>
            </a:pPr>
            <a:endParaRPr sz="1800" dirty="0">
              <a:solidFill>
                <a:srgbClr val="852F4A"/>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lt1"/>
              </a:buClr>
              <a:buSzPts val="1800"/>
              <a:buFont typeface="Calibri"/>
              <a:buNone/>
            </a:pPr>
            <a:endParaRPr sz="1800" b="0" i="0" u="none" strike="noStrike" cap="none" dirty="0">
              <a:solidFill>
                <a:srgbClr val="852F4A"/>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lt1"/>
              </a:buClr>
              <a:buSzPts val="1800"/>
              <a:buFont typeface="Calibri"/>
              <a:buNone/>
            </a:pPr>
            <a:endParaRPr sz="1800" b="0" i="0" u="none" strike="noStrike" cap="none" dirty="0">
              <a:solidFill>
                <a:srgbClr val="852F4A"/>
              </a:solidFill>
              <a:latin typeface="Times New Roman"/>
              <a:ea typeface="Times New Roman"/>
              <a:cs typeface="Times New Roman"/>
              <a:sym typeface="Times New Roman"/>
            </a:endParaRPr>
          </a:p>
        </p:txBody>
      </p:sp>
      <p:sp>
        <p:nvSpPr>
          <p:cNvPr id="865" name="Google Shape;865;p41"/>
          <p:cNvSpPr txBox="1"/>
          <p:nvPr/>
        </p:nvSpPr>
        <p:spPr>
          <a:xfrm>
            <a:off x="8698862" y="4004882"/>
            <a:ext cx="2238350" cy="101562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1400"/>
              <a:buFont typeface="Times New Roman"/>
              <a:buNone/>
            </a:pPr>
            <a:r>
              <a:rPr lang="en-US" sz="1200" b="1" i="0" u="none" strike="noStrike" cap="none" dirty="0">
                <a:solidFill>
                  <a:srgbClr val="852F4A"/>
                </a:solidFill>
                <a:latin typeface="Times New Roman"/>
                <a:ea typeface="Times New Roman"/>
                <a:cs typeface="Times New Roman"/>
                <a:sym typeface="Times New Roman"/>
              </a:rPr>
              <a:t>Distribution channels</a:t>
            </a:r>
            <a:endParaRPr sz="1200" dirty="0"/>
          </a:p>
          <a:p>
            <a:pPr marL="0" marR="0" lvl="0" indent="0" algn="ctr" rtl="0">
              <a:lnSpc>
                <a:spcPct val="100000"/>
              </a:lnSpc>
              <a:spcBef>
                <a:spcPts val="0"/>
              </a:spcBef>
              <a:spcAft>
                <a:spcPts val="0"/>
              </a:spcAft>
              <a:buClr>
                <a:srgbClr val="852F4A"/>
              </a:buClr>
              <a:buSzPts val="1400"/>
              <a:buFont typeface="Times New Roman"/>
              <a:buNone/>
            </a:pPr>
            <a:r>
              <a:rPr lang="en-US" sz="1200" b="1" dirty="0">
                <a:solidFill>
                  <a:srgbClr val="852F4A"/>
                </a:solidFill>
                <a:latin typeface="Times New Roman"/>
                <a:ea typeface="Times New Roman"/>
                <a:cs typeface="Times New Roman"/>
                <a:sym typeface="Times New Roman"/>
              </a:rPr>
              <a:t>the mechanism by which products are directed to customers ,either through intermediaries or directly</a:t>
            </a:r>
            <a:endParaRPr sz="1200" b="1" i="0" u="none" strike="noStrike" cap="none" dirty="0">
              <a:solidFill>
                <a:srgbClr val="852F4A"/>
              </a:solidFill>
              <a:latin typeface="Times New Roman"/>
              <a:ea typeface="Times New Roman"/>
              <a:cs typeface="Times New Roman"/>
              <a:sym typeface="Times New Roman"/>
            </a:endParaRPr>
          </a:p>
        </p:txBody>
      </p:sp>
      <p:pic>
        <p:nvPicPr>
          <p:cNvPr id="866" name="Google Shape;866;p41"/>
          <p:cNvPicPr preferRelativeResize="0"/>
          <p:nvPr/>
        </p:nvPicPr>
        <p:blipFill rotWithShape="1">
          <a:blip r:embed="rId3">
            <a:alphaModFix/>
          </a:blip>
          <a:srcRect/>
          <a:stretch/>
        </p:blipFill>
        <p:spPr>
          <a:xfrm>
            <a:off x="8632271" y="2014370"/>
            <a:ext cx="2238350" cy="1848072"/>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754686" y="51309"/>
            <a:ext cx="1437314" cy="643844"/>
          </a:xfrm>
          <a:prstGeom prst="rect">
            <a:avLst/>
          </a:prstGeom>
        </p:spPr>
      </p:pic>
    </p:spTree>
  </p:cSld>
  <p:clrMapOvr>
    <a:masterClrMapping/>
  </p:clrMapOvr>
  <p:transition spd="slow" advTm="7132">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870"/>
        <p:cNvGrpSpPr/>
        <p:nvPr/>
      </p:nvGrpSpPr>
      <p:grpSpPr>
        <a:xfrm>
          <a:off x="0" y="0"/>
          <a:ext cx="0" cy="0"/>
          <a:chOff x="0" y="0"/>
          <a:chExt cx="0" cy="0"/>
        </a:xfrm>
      </p:grpSpPr>
      <p:grpSp>
        <p:nvGrpSpPr>
          <p:cNvPr id="7" name="Group 6">
            <a:extLst>
              <a:ext uri="{FF2B5EF4-FFF2-40B4-BE49-F238E27FC236}">
                <a16:creationId xmlns:a16="http://schemas.microsoft.com/office/drawing/2014/main" id="{41345520-582D-4A56-ADDF-DD2B85F08B01}"/>
              </a:ext>
            </a:extLst>
          </p:cNvPr>
          <p:cNvGrpSpPr/>
          <p:nvPr/>
        </p:nvGrpSpPr>
        <p:grpSpPr>
          <a:xfrm>
            <a:off x="268448" y="671472"/>
            <a:ext cx="10838417" cy="5689294"/>
            <a:chOff x="1030522" y="671472"/>
            <a:chExt cx="10076343" cy="5689294"/>
          </a:xfrm>
        </p:grpSpPr>
        <p:sp>
          <p:nvSpPr>
            <p:cNvPr id="8" name="Rectangle: Rounded Corners 7">
              <a:extLst>
                <a:ext uri="{FF2B5EF4-FFF2-40B4-BE49-F238E27FC236}">
                  <a16:creationId xmlns:a16="http://schemas.microsoft.com/office/drawing/2014/main" id="{7DF9C759-07F4-48B4-A39E-09D6FAF9A0C7}"/>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C5482E48-C045-411B-86F3-166FE475B960}"/>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871" name="Google Shape;871;p42"/>
          <p:cNvPicPr preferRelativeResize="0"/>
          <p:nvPr/>
        </p:nvPicPr>
        <p:blipFill rotWithShape="1">
          <a:blip r:embed="rId3">
            <a:alphaModFix/>
          </a:blip>
          <a:srcRect/>
          <a:stretch/>
        </p:blipFill>
        <p:spPr>
          <a:xfrm>
            <a:off x="7069210" y="1828799"/>
            <a:ext cx="3685150" cy="2877425"/>
          </a:xfrm>
          <a:prstGeom prst="rect">
            <a:avLst/>
          </a:prstGeom>
          <a:noFill/>
          <a:ln>
            <a:noFill/>
          </a:ln>
        </p:spPr>
      </p:pic>
      <p:sp>
        <p:nvSpPr>
          <p:cNvPr id="877" name="Google Shape;877;p42"/>
          <p:cNvSpPr/>
          <p:nvPr/>
        </p:nvSpPr>
        <p:spPr>
          <a:xfrm>
            <a:off x="580191" y="3450508"/>
            <a:ext cx="6361834" cy="411934"/>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rgbClr val="1E4E79"/>
              </a:buClr>
              <a:buSzPts val="1800"/>
              <a:buFont typeface="Times New Roman"/>
              <a:buNone/>
            </a:pPr>
            <a:r>
              <a:rPr lang="en-US" b="1" i="0" u="none" strike="noStrike" cap="none" dirty="0">
                <a:solidFill>
                  <a:srgbClr val="1E4E79"/>
                </a:solidFill>
                <a:latin typeface="Alexandria Light" pitchFamily="2" charset="-78"/>
                <a:ea typeface="Times New Roman"/>
                <a:cs typeface="Alexandria Light" pitchFamily="2" charset="-78"/>
                <a:sym typeface="Times New Roman"/>
              </a:rPr>
              <a:t>Decision 7</a:t>
            </a:r>
            <a:endParaRPr b="1" i="0" u="none" strike="noStrike" cap="none" dirty="0">
              <a:solidFill>
                <a:srgbClr val="1E4E79"/>
              </a:solidFill>
              <a:latin typeface="Alexandria Light" pitchFamily="2" charset="-78"/>
              <a:ea typeface="Times New Roman"/>
              <a:cs typeface="Alexandria Light" pitchFamily="2" charset="-78"/>
              <a:sym typeface="Times New Roman"/>
            </a:endParaRPr>
          </a:p>
          <a:p>
            <a:pPr marL="0" marR="0" lvl="0" indent="0" algn="just" rtl="0">
              <a:lnSpc>
                <a:spcPct val="100000"/>
              </a:lnSpc>
              <a:spcBef>
                <a:spcPts val="0"/>
              </a:spcBef>
              <a:spcAft>
                <a:spcPts val="0"/>
              </a:spcAft>
              <a:buClr>
                <a:srgbClr val="1E4E79"/>
              </a:buClr>
              <a:buSzPts val="1800"/>
              <a:buFont typeface="Times New Roman"/>
              <a:buNone/>
            </a:pPr>
            <a:r>
              <a:rPr lang="en-US" b="1" i="0" u="none" strike="noStrike" cap="none" dirty="0">
                <a:solidFill>
                  <a:srgbClr val="1E4E79"/>
                </a:solidFill>
                <a:latin typeface="Alexandria Light" pitchFamily="2" charset="-78"/>
                <a:ea typeface="Times New Roman"/>
                <a:cs typeface="Alexandria Light" pitchFamily="2" charset="-78"/>
                <a:sym typeface="Times New Roman"/>
              </a:rPr>
              <a:t>Multichannel communication strategy</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The multichannel communications strategy must review different types of customer contact with the company and then determine how online channels will best support these channels.</a:t>
            </a:r>
            <a:endParaRPr dirty="0">
              <a:latin typeface="Alexandria Light" pitchFamily="2" charset="-78"/>
              <a:cs typeface="Alexandria Light" pitchFamily="2" charset="-78"/>
            </a:endParaRPr>
          </a:p>
          <a:p>
            <a:pPr marL="0" marR="0" lvl="0" indent="0" algn="just"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a:t>
            </a:r>
            <a:r>
              <a:rPr lang="en-US" b="1" dirty="0">
                <a:solidFill>
                  <a:srgbClr val="1E4E79"/>
                </a:solidFill>
                <a:latin typeface="Alexandria Light" pitchFamily="2" charset="-78"/>
                <a:ea typeface="Times New Roman"/>
                <a:cs typeface="Alexandria Light" pitchFamily="2" charset="-78"/>
                <a:sym typeface="Times New Roman"/>
              </a:rPr>
              <a:t>The main types of customer contact and corresponding strategies will typically be:</a:t>
            </a:r>
            <a:endParaRPr dirty="0">
              <a:latin typeface="Alexandria Light" pitchFamily="2" charset="-78"/>
              <a:cs typeface="Alexandria Light" pitchFamily="2" charset="-78"/>
            </a:endParaRPr>
          </a:p>
          <a:p>
            <a:pPr marL="0" marR="0" lvl="0" indent="0" algn="just"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inbound sales-related enquiries (customer acquisition or conversion strategy);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inbound customer-support enquiries (customer service strategy);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outbound contact strategy (customer retention and development strategy).</a:t>
            </a:r>
            <a:endParaRPr i="0" u="none" strike="noStrike" cap="none" dirty="0">
              <a:solidFill>
                <a:srgbClr val="1E4E79"/>
              </a:solidFill>
              <a:latin typeface="Alexandria Light" pitchFamily="2" charset="-78"/>
              <a:ea typeface="Times New Roman"/>
              <a:cs typeface="Alexandria Light" pitchFamily="2" charset="-78"/>
              <a:sym typeface="Times New Roman"/>
            </a:endParaRPr>
          </a:p>
        </p:txBody>
      </p:sp>
      <p:sp>
        <p:nvSpPr>
          <p:cNvPr id="878" name="Google Shape;878;p42"/>
          <p:cNvSpPr txBox="1"/>
          <p:nvPr/>
        </p:nvSpPr>
        <p:spPr>
          <a:xfrm>
            <a:off x="7069210" y="4909125"/>
            <a:ext cx="3844788" cy="116951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dirty="0">
                <a:solidFill>
                  <a:srgbClr val="852F4A"/>
                </a:solidFill>
                <a:latin typeface="Times New Roman"/>
                <a:ea typeface="Times New Roman"/>
                <a:cs typeface="Times New Roman"/>
                <a:sym typeface="Times New Roman"/>
              </a:rPr>
              <a:t>Customer communications channels </a:t>
            </a:r>
            <a:r>
              <a:rPr lang="en-US" sz="1400" dirty="0">
                <a:solidFill>
                  <a:srgbClr val="852F4A"/>
                </a:solidFill>
                <a:latin typeface="Times New Roman"/>
                <a:ea typeface="Times New Roman"/>
                <a:cs typeface="Times New Roman"/>
                <a:sym typeface="Times New Roman"/>
              </a:rPr>
              <a:t>refer to how an organization influences its customers to select products and suppliers through the different stages of the buying process through inbound and outbound communications.</a:t>
            </a:r>
            <a:endParaRPr sz="1800" b="1" i="0" u="none" strike="noStrike" cap="none" dirty="0">
              <a:solidFill>
                <a:srgbClr val="852F4A"/>
              </a:solidFill>
              <a:latin typeface="Times New Roman"/>
              <a:ea typeface="Times New Roman"/>
              <a:cs typeface="Times New Roman"/>
              <a:sym typeface="Times New Roman"/>
            </a:endParaRPr>
          </a:p>
        </p:txBody>
      </p:sp>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754360" y="64381"/>
            <a:ext cx="1437640" cy="643990"/>
          </a:xfrm>
          <a:prstGeom prst="rect">
            <a:avLst/>
          </a:prstGeom>
        </p:spPr>
      </p:pic>
    </p:spTree>
  </p:cSld>
  <p:clrMapOvr>
    <a:masterClrMapping/>
  </p:clrMapOvr>
  <p:transition spd="slow" advTm="7132">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882"/>
        <p:cNvGrpSpPr/>
        <p:nvPr/>
      </p:nvGrpSpPr>
      <p:grpSpPr>
        <a:xfrm>
          <a:off x="0" y="0"/>
          <a:ext cx="0" cy="0"/>
          <a:chOff x="0" y="0"/>
          <a:chExt cx="0" cy="0"/>
        </a:xfrm>
      </p:grpSpPr>
      <p:grpSp>
        <p:nvGrpSpPr>
          <p:cNvPr id="7" name="Group 6">
            <a:extLst>
              <a:ext uri="{FF2B5EF4-FFF2-40B4-BE49-F238E27FC236}">
                <a16:creationId xmlns:a16="http://schemas.microsoft.com/office/drawing/2014/main" id="{B3F35149-D520-4530-963C-F6D8F03A6F29}"/>
              </a:ext>
            </a:extLst>
          </p:cNvPr>
          <p:cNvGrpSpPr/>
          <p:nvPr/>
        </p:nvGrpSpPr>
        <p:grpSpPr>
          <a:xfrm>
            <a:off x="140044" y="671472"/>
            <a:ext cx="11508260" cy="5689294"/>
            <a:chOff x="1030522" y="671472"/>
            <a:chExt cx="10076343" cy="5689294"/>
          </a:xfrm>
        </p:grpSpPr>
        <p:sp>
          <p:nvSpPr>
            <p:cNvPr id="8" name="Rectangle: Rounded Corners 7">
              <a:extLst>
                <a:ext uri="{FF2B5EF4-FFF2-40B4-BE49-F238E27FC236}">
                  <a16:creationId xmlns:a16="http://schemas.microsoft.com/office/drawing/2014/main" id="{97EB493E-D2BA-4C57-AF14-C7B05FB3A2FD}"/>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A401070B-405C-4F00-8BAF-33FA75B21062}"/>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888" name="Google Shape;888;p43"/>
          <p:cNvSpPr/>
          <p:nvPr/>
        </p:nvSpPr>
        <p:spPr>
          <a:xfrm>
            <a:off x="245859" y="3566160"/>
            <a:ext cx="8329729" cy="140867"/>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lt1"/>
              </a:buClr>
              <a:buSzPts val="1800"/>
              <a:buFont typeface="Calibri"/>
              <a:buNone/>
            </a:pPr>
            <a:endParaRPr sz="1800" b="1" i="0" u="none" strike="noStrike" cap="none" dirty="0">
              <a:solidFill>
                <a:srgbClr val="1E4E79"/>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1E4E79"/>
              </a:buClr>
              <a:buSzPts val="1800"/>
              <a:buFont typeface="Times New Roman"/>
              <a:buNone/>
            </a:pPr>
            <a:r>
              <a:rPr lang="en-US" b="1" i="0" u="none" strike="noStrike" cap="none" dirty="0">
                <a:solidFill>
                  <a:srgbClr val="1E4E79"/>
                </a:solidFill>
                <a:latin typeface="Alexandria Light" pitchFamily="2" charset="-78"/>
                <a:ea typeface="Times New Roman"/>
                <a:cs typeface="Alexandria Light" pitchFamily="2" charset="-78"/>
                <a:sym typeface="Times New Roman"/>
              </a:rPr>
              <a:t>Multichannel communication strategy</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For each of these strategies, the most efficient mix and sequence of media to support the business objectives must be determined. Typically</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a:t>
            </a:r>
            <a:r>
              <a:rPr lang="en-US" b="1" dirty="0">
                <a:solidFill>
                  <a:srgbClr val="1E4E79"/>
                </a:solidFill>
                <a:latin typeface="Alexandria Light" pitchFamily="2" charset="-78"/>
                <a:ea typeface="Times New Roman"/>
                <a:cs typeface="Alexandria Light" pitchFamily="2" charset="-78"/>
                <a:sym typeface="Times New Roman"/>
              </a:rPr>
              <a:t>the short-term objective </a:t>
            </a:r>
            <a:r>
              <a:rPr lang="en-US" dirty="0">
                <a:solidFill>
                  <a:srgbClr val="1E4E79"/>
                </a:solidFill>
                <a:latin typeface="Alexandria Light" pitchFamily="2" charset="-78"/>
                <a:ea typeface="Times New Roman"/>
                <a:cs typeface="Alexandria Light" pitchFamily="2" charset="-78"/>
                <a:sym typeface="Times New Roman"/>
              </a:rPr>
              <a:t>will be conversion to outcome such as sale or satisfactorily resolved service enquiry in the shortest possible time with the minimum cost. However,</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a:t>
            </a:r>
            <a:r>
              <a:rPr lang="en-US" b="1" dirty="0">
                <a:solidFill>
                  <a:srgbClr val="1E4E79"/>
                </a:solidFill>
                <a:latin typeface="Alexandria Light" pitchFamily="2" charset="-78"/>
                <a:ea typeface="Times New Roman"/>
                <a:cs typeface="Alexandria Light" pitchFamily="2" charset="-78"/>
                <a:sym typeface="Times New Roman"/>
              </a:rPr>
              <a:t>longer-term objectives </a:t>
            </a:r>
            <a:r>
              <a:rPr lang="en-US" dirty="0">
                <a:solidFill>
                  <a:srgbClr val="1E4E79"/>
                </a:solidFill>
                <a:latin typeface="Alexandria Light" pitchFamily="2" charset="-78"/>
                <a:ea typeface="Times New Roman"/>
                <a:cs typeface="Alexandria Light" pitchFamily="2" charset="-78"/>
                <a:sym typeface="Times New Roman"/>
              </a:rPr>
              <a:t>of customer loyalty and growth also need to be considered. If the initial experience is efficient, but unsatisfactory to the customer, then they may not remain a customer! The multichannel communications strategy must assess the balance between:</a:t>
            </a:r>
            <a:endParaRPr dirty="0">
              <a:latin typeface="Alexandria Light" pitchFamily="2" charset="-78"/>
              <a:cs typeface="Alexandria Light" pitchFamily="2" charset="-78"/>
            </a:endParaRPr>
          </a:p>
          <a:p>
            <a:pPr marL="285750" marR="0" lvl="0" indent="-285750" algn="just" rtl="0">
              <a:spcBef>
                <a:spcPts val="0"/>
              </a:spcBef>
              <a:spcAft>
                <a:spcPts val="0"/>
              </a:spcAft>
              <a:buClr>
                <a:srgbClr val="1E4E79"/>
              </a:buClr>
              <a:buSzPts val="1600"/>
              <a:buFont typeface="Noto Sans Symbols"/>
              <a:buChar char="⮚"/>
            </a:pPr>
            <a:r>
              <a:rPr lang="en-US" b="1" dirty="0">
                <a:solidFill>
                  <a:srgbClr val="1E4E79"/>
                </a:solidFill>
                <a:latin typeface="Alexandria Light" pitchFamily="2" charset="-78"/>
                <a:ea typeface="Times New Roman"/>
                <a:cs typeface="Alexandria Light" pitchFamily="2" charset="-78"/>
                <a:sym typeface="Times New Roman"/>
              </a:rPr>
              <a:t>Customer channel preferences</a:t>
            </a:r>
            <a:r>
              <a:rPr lang="en-US" dirty="0">
                <a:solidFill>
                  <a:srgbClr val="1E4E79"/>
                </a:solidFill>
                <a:latin typeface="Alexandria Light" pitchFamily="2" charset="-78"/>
                <a:ea typeface="Times New Roman"/>
                <a:cs typeface="Alexandria Light" pitchFamily="2" charset="-78"/>
                <a:sym typeface="Times New Roman"/>
              </a:rPr>
              <a:t>. Some customers will prefer online channels for product selection or making enquiries while others will prefer traditional channels.. </a:t>
            </a:r>
            <a:endParaRPr dirty="0">
              <a:solidFill>
                <a:srgbClr val="1E4E79"/>
              </a:solidFill>
              <a:latin typeface="Alexandria Light" pitchFamily="2" charset="-78"/>
              <a:ea typeface="Times New Roman"/>
              <a:cs typeface="Alexandria Light" pitchFamily="2" charset="-78"/>
              <a:sym typeface="Times New Roman"/>
            </a:endParaRPr>
          </a:p>
          <a:p>
            <a:pPr marL="285750" marR="0" lvl="0" indent="-285750" algn="just" rtl="0">
              <a:spcBef>
                <a:spcPts val="0"/>
              </a:spcBef>
              <a:spcAft>
                <a:spcPts val="0"/>
              </a:spcAft>
              <a:buClr>
                <a:srgbClr val="1E4E79"/>
              </a:buClr>
              <a:buSzPts val="1600"/>
              <a:buFont typeface="Noto Sans Symbols"/>
              <a:buChar char="⮚"/>
            </a:pPr>
            <a:r>
              <a:rPr lang="en-US" b="1" dirty="0">
                <a:solidFill>
                  <a:srgbClr val="1E4E79"/>
                </a:solidFill>
                <a:latin typeface="Alexandria Light" pitchFamily="2" charset="-78"/>
                <a:ea typeface="Times New Roman"/>
                <a:cs typeface="Alexandria Light" pitchFamily="2" charset="-78"/>
                <a:sym typeface="Times New Roman"/>
              </a:rPr>
              <a:t>Organization channel preferences</a:t>
            </a:r>
            <a:r>
              <a:rPr lang="en-US" dirty="0">
                <a:solidFill>
                  <a:srgbClr val="1E4E79"/>
                </a:solidFill>
                <a:latin typeface="Alexandria Light" pitchFamily="2" charset="-78"/>
                <a:ea typeface="Times New Roman"/>
                <a:cs typeface="Alexandria Light" pitchFamily="2" charset="-78"/>
                <a:sym typeface="Times New Roman"/>
              </a:rPr>
              <a:t>. Traditional channels tend to be more expensive to service than digital channels for the company; however, it is important to assess effectiveness and the ability of channels to convert the customer to sale or in developing customer loyalty (the personal touch available through face-to-face or phone contact may result in a better experience for some customers, which engenders loyalty).</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Channels and media diverse in recent years and these developments have led to increasingly complex patterns of consumer behavior. For an organization to begin to understand customer behavior online they need to identify target market segments, develop customer profiles and select channels and media that might be suitable for communicating with the chosen segment. As consumer segmentation is a critical aspect of effective multichannel strategy design organizations are faced with making difficult and challenging decisions.</a:t>
            </a:r>
            <a:endParaRPr i="0" u="none" strike="noStrike" cap="none" dirty="0">
              <a:solidFill>
                <a:srgbClr val="1E4E79"/>
              </a:solidFill>
              <a:latin typeface="Alexandria Light" pitchFamily="2" charset="-78"/>
              <a:ea typeface="Times New Roman"/>
              <a:cs typeface="Alexandria Light" pitchFamily="2" charset="-78"/>
              <a:sym typeface="Times New Roman"/>
            </a:endParaRPr>
          </a:p>
        </p:txBody>
      </p:sp>
      <p:sp>
        <p:nvSpPr>
          <p:cNvPr id="889" name="Google Shape;889;p43"/>
          <p:cNvSpPr txBox="1"/>
          <p:nvPr/>
        </p:nvSpPr>
        <p:spPr>
          <a:xfrm>
            <a:off x="1629794" y="881073"/>
            <a:ext cx="5265275" cy="40006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i="0" u="none" strike="noStrike" cap="none" dirty="0">
                <a:solidFill>
                  <a:srgbClr val="00B0F0"/>
                </a:solidFill>
                <a:latin typeface="Times New Roman"/>
                <a:ea typeface="Times New Roman"/>
                <a:cs typeface="Times New Roman"/>
                <a:sym typeface="Times New Roman"/>
              </a:rPr>
              <a:t>Digital marketing strategy development</a:t>
            </a:r>
            <a:endParaRPr dirty="0">
              <a:solidFill>
                <a:srgbClr val="00B0F0"/>
              </a:solidFill>
            </a:endParaRPr>
          </a:p>
        </p:txBody>
      </p:sp>
      <p:pic>
        <p:nvPicPr>
          <p:cNvPr id="890" name="Google Shape;890;p43"/>
          <p:cNvPicPr preferRelativeResize="0"/>
          <p:nvPr/>
        </p:nvPicPr>
        <p:blipFill rotWithShape="1">
          <a:blip r:embed="rId3">
            <a:alphaModFix/>
          </a:blip>
          <a:srcRect/>
          <a:stretch/>
        </p:blipFill>
        <p:spPr>
          <a:xfrm>
            <a:off x="8575589" y="1959000"/>
            <a:ext cx="2430912" cy="2332090"/>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613637" y="0"/>
            <a:ext cx="1498988" cy="671471"/>
          </a:xfrm>
          <a:prstGeom prst="rect">
            <a:avLst/>
          </a:prstGeom>
        </p:spPr>
      </p:pic>
    </p:spTree>
  </p:cSld>
  <p:clrMapOvr>
    <a:masterClrMapping/>
  </p:clrMapOvr>
  <p:transition spd="slow" advTm="7132">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894"/>
        <p:cNvGrpSpPr/>
        <p:nvPr/>
      </p:nvGrpSpPr>
      <p:grpSpPr>
        <a:xfrm>
          <a:off x="0" y="0"/>
          <a:ext cx="0" cy="0"/>
          <a:chOff x="0" y="0"/>
          <a:chExt cx="0" cy="0"/>
        </a:xfrm>
      </p:grpSpPr>
      <p:grpSp>
        <p:nvGrpSpPr>
          <p:cNvPr id="7" name="Group 6">
            <a:extLst>
              <a:ext uri="{FF2B5EF4-FFF2-40B4-BE49-F238E27FC236}">
                <a16:creationId xmlns:a16="http://schemas.microsoft.com/office/drawing/2014/main" id="{AF934087-CD44-40F9-AE3F-6419690F8002}"/>
              </a:ext>
            </a:extLst>
          </p:cNvPr>
          <p:cNvGrpSpPr/>
          <p:nvPr/>
        </p:nvGrpSpPr>
        <p:grpSpPr>
          <a:xfrm>
            <a:off x="230660" y="929058"/>
            <a:ext cx="10794579" cy="4908442"/>
            <a:chOff x="1030522" y="671472"/>
            <a:chExt cx="10076343" cy="5689294"/>
          </a:xfrm>
        </p:grpSpPr>
        <p:sp>
          <p:nvSpPr>
            <p:cNvPr id="8" name="Rectangle: Rounded Corners 7">
              <a:extLst>
                <a:ext uri="{FF2B5EF4-FFF2-40B4-BE49-F238E27FC236}">
                  <a16:creationId xmlns:a16="http://schemas.microsoft.com/office/drawing/2014/main" id="{97403FD8-FD0A-4DA7-AFCD-1A5E1C763E2C}"/>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C0EA417E-DA25-4E0F-9562-F93F7FB49337}"/>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900" name="Google Shape;900;p44"/>
          <p:cNvSpPr/>
          <p:nvPr/>
        </p:nvSpPr>
        <p:spPr>
          <a:xfrm>
            <a:off x="475340" y="3588845"/>
            <a:ext cx="5909104" cy="147847"/>
          </a:xfrm>
          <a:prstGeom prst="rect">
            <a:avLst/>
          </a:prstGeom>
          <a:solidFill>
            <a:schemeClr val="lt1"/>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Figure there are eight dimensions to consider when making channel choice. This figure shows these dimensions and suggests the factors that affect consumer decision making The channel dimensions have implications for planning and point to key decision areas for an organization that is developing its channel and communication strategies.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For example,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dimension 3 - accessibility - is becoming increasingly important with the widespread adoption of wireless technology and mobile phones;</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dimension 5-flexibility of the interface-some channels offer limited flexibility whereas others can be instantaneously tailored</a:t>
            </a:r>
            <a:endParaRPr dirty="0">
              <a:latin typeface="Alexandria Light" pitchFamily="2" charset="-78"/>
              <a:cs typeface="Alexandria Light" pitchFamily="2" charset="-78"/>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 Customer influences affect their channel choice based on their personal characteristics, which affect how they interact with technology. Both the channel dimensions and customers will shape the strategy decisions a marketer makes but there are also marketing strategy considerations that will influence final channel selection, e.g. goals and objectives. </a:t>
            </a:r>
            <a:endParaRPr dirty="0">
              <a:solidFill>
                <a:srgbClr val="1E4E79"/>
              </a:solidFill>
              <a:latin typeface="Alexandria Light" pitchFamily="2" charset="-78"/>
              <a:ea typeface="Times New Roman"/>
              <a:cs typeface="Alexandria Light" pitchFamily="2" charset="-78"/>
              <a:sym typeface="Times New Roman"/>
            </a:endParaRPr>
          </a:p>
        </p:txBody>
      </p:sp>
      <p:sp>
        <p:nvSpPr>
          <p:cNvPr id="901" name="Google Shape;901;p44"/>
          <p:cNvSpPr txBox="1"/>
          <p:nvPr/>
        </p:nvSpPr>
        <p:spPr>
          <a:xfrm>
            <a:off x="7252494" y="600849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pic>
        <p:nvPicPr>
          <p:cNvPr id="902" name="Google Shape;902;p44"/>
          <p:cNvPicPr preferRelativeResize="0"/>
          <p:nvPr/>
        </p:nvPicPr>
        <p:blipFill rotWithShape="1">
          <a:blip r:embed="rId3">
            <a:alphaModFix/>
          </a:blip>
          <a:srcRect/>
          <a:stretch/>
        </p:blipFill>
        <p:spPr>
          <a:xfrm>
            <a:off x="7494882" y="1701667"/>
            <a:ext cx="3159805" cy="3658918"/>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1025239" y="23970"/>
            <a:ext cx="1166761" cy="522650"/>
          </a:xfrm>
          <a:prstGeom prst="rect">
            <a:avLst/>
          </a:prstGeom>
        </p:spPr>
      </p:pic>
    </p:spTree>
  </p:cSld>
  <p:clrMapOvr>
    <a:masterClrMapping/>
  </p:clrMapOvr>
  <p:transition spd="slow" advTm="7132">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906"/>
        <p:cNvGrpSpPr/>
        <p:nvPr/>
      </p:nvGrpSpPr>
      <p:grpSpPr>
        <a:xfrm>
          <a:off x="0" y="0"/>
          <a:ext cx="0" cy="0"/>
          <a:chOff x="0" y="0"/>
          <a:chExt cx="0" cy="0"/>
        </a:xfrm>
      </p:grpSpPr>
      <p:grpSp>
        <p:nvGrpSpPr>
          <p:cNvPr id="7" name="Group 6">
            <a:extLst>
              <a:ext uri="{FF2B5EF4-FFF2-40B4-BE49-F238E27FC236}">
                <a16:creationId xmlns:a16="http://schemas.microsoft.com/office/drawing/2014/main" id="{5416EF51-48EC-4059-AFA6-5C6E0B585F76}"/>
              </a:ext>
            </a:extLst>
          </p:cNvPr>
          <p:cNvGrpSpPr/>
          <p:nvPr/>
        </p:nvGrpSpPr>
        <p:grpSpPr>
          <a:xfrm>
            <a:off x="148228" y="671472"/>
            <a:ext cx="11895544" cy="5689294"/>
            <a:chOff x="1030522" y="671472"/>
            <a:chExt cx="10076343" cy="5689294"/>
          </a:xfrm>
        </p:grpSpPr>
        <p:sp>
          <p:nvSpPr>
            <p:cNvPr id="8" name="Rectangle: Rounded Corners 7">
              <a:extLst>
                <a:ext uri="{FF2B5EF4-FFF2-40B4-BE49-F238E27FC236}">
                  <a16:creationId xmlns:a16="http://schemas.microsoft.com/office/drawing/2014/main" id="{B0A71675-2F8C-4D30-A6A5-63D25A9721ED}"/>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7560376A-6BC8-4D32-A5D1-EAA62B4C79B8}"/>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sp>
        <p:nvSpPr>
          <p:cNvPr id="912" name="Google Shape;912;p45"/>
          <p:cNvSpPr/>
          <p:nvPr/>
        </p:nvSpPr>
        <p:spPr>
          <a:xfrm>
            <a:off x="601362" y="3134328"/>
            <a:ext cx="7382824" cy="900298"/>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1E4E79"/>
              </a:buClr>
              <a:buSzPts val="1800"/>
              <a:buFont typeface="Times New Roman"/>
              <a:buNone/>
            </a:pPr>
            <a:r>
              <a:rPr lang="en-US" b="1" i="0" u="none" strike="noStrike" cap="none" dirty="0">
                <a:solidFill>
                  <a:srgbClr val="1E4E79"/>
                </a:solidFill>
                <a:latin typeface="Alexandria Light" pitchFamily="2" charset="-78"/>
                <a:ea typeface="Times New Roman"/>
                <a:cs typeface="Alexandria Light" pitchFamily="2" charset="-78"/>
                <a:sym typeface="Times New Roman"/>
              </a:rPr>
              <a:t>Decision 8</a:t>
            </a:r>
            <a:endParaRPr dirty="0">
              <a:latin typeface="Alexandria Light" pitchFamily="2" charset="-78"/>
              <a:cs typeface="Alexandria Light" pitchFamily="2" charset="-78"/>
            </a:endParaRPr>
          </a:p>
          <a:p>
            <a:pPr marL="0" marR="0" lvl="0" indent="0" algn="l" rtl="0">
              <a:lnSpc>
                <a:spcPct val="100000"/>
              </a:lnSpc>
              <a:spcBef>
                <a:spcPts val="0"/>
              </a:spcBef>
              <a:spcAft>
                <a:spcPts val="0"/>
              </a:spcAft>
              <a:buClr>
                <a:srgbClr val="1E4E79"/>
              </a:buClr>
              <a:buSzPts val="1800"/>
              <a:buFont typeface="Times New Roman"/>
              <a:buNone/>
            </a:pPr>
            <a:r>
              <a:rPr lang="en-US" b="1" i="0" u="none" strike="noStrike" cap="none" dirty="0">
                <a:solidFill>
                  <a:srgbClr val="1E4E79"/>
                </a:solidFill>
                <a:latin typeface="Alexandria Light" pitchFamily="2" charset="-78"/>
                <a:ea typeface="Times New Roman"/>
                <a:cs typeface="Alexandria Light" pitchFamily="2" charset="-78"/>
                <a:sym typeface="Times New Roman"/>
              </a:rPr>
              <a:t>Online communications mix and budget</a:t>
            </a:r>
            <a:endParaRPr dirty="0">
              <a:latin typeface="Alexandria Light" pitchFamily="2" charset="-78"/>
              <a:cs typeface="Alexandria Light" pitchFamily="2" charset="-78"/>
            </a:endParaRPr>
          </a:p>
          <a:p>
            <a:pPr marL="0" marR="0" lvl="0" indent="0" algn="l" rtl="0">
              <a:lnSpc>
                <a:spcPct val="100000"/>
              </a:lnSpc>
              <a:spcBef>
                <a:spcPts val="0"/>
              </a:spcBef>
              <a:spcAft>
                <a:spcPts val="0"/>
              </a:spcAft>
              <a:buClr>
                <a:schemeClr val="lt1"/>
              </a:buClr>
              <a:buSzPts val="2000"/>
              <a:buFont typeface="Calibri"/>
              <a:buNone/>
            </a:pPr>
            <a:endParaRPr b="1" i="0" u="none" strike="noStrike" cap="none"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The decision on the amount of spending on online communications and the mix between the different communications techniques such as search engine marketing, affiliate marketing, email marketing and online advertising closely relates to the changes in levels of adoption of different channels and media and these changes have a cascade effect in terms of implications for planning the communication mix. Making these decisions requires digital marketers to decide the focus of their communications and whether the </a:t>
            </a:r>
            <a:r>
              <a:rPr lang="en-US" b="1" dirty="0">
                <a:solidFill>
                  <a:srgbClr val="1E4E79"/>
                </a:solidFill>
                <a:latin typeface="Alexandria Light" pitchFamily="2" charset="-78"/>
                <a:ea typeface="Times New Roman"/>
                <a:cs typeface="Alexandria Light" pitchFamily="2" charset="-78"/>
                <a:sym typeface="Times New Roman"/>
              </a:rPr>
              <a:t>primary purpose </a:t>
            </a:r>
            <a:r>
              <a:rPr lang="en-US" dirty="0">
                <a:solidFill>
                  <a:srgbClr val="1E4E79"/>
                </a:solidFill>
                <a:latin typeface="Alexandria Light" pitchFamily="2" charset="-78"/>
                <a:ea typeface="Times New Roman"/>
                <a:cs typeface="Alexandria Light" pitchFamily="2" charset="-78"/>
                <a:sym typeface="Times New Roman"/>
              </a:rPr>
              <a:t>is customer acquisition, retention or relationship building.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just" rtl="0">
              <a:spcBef>
                <a:spcPts val="0"/>
              </a:spcBef>
              <a:spcAft>
                <a:spcPts val="0"/>
              </a:spcAft>
              <a:buNone/>
            </a:pPr>
            <a:endParaRPr sz="1800" b="0" i="0" u="none" strike="noStrike" cap="none" dirty="0">
              <a:solidFill>
                <a:srgbClr val="1E4E79"/>
              </a:solidFill>
              <a:latin typeface="Times New Roman"/>
              <a:ea typeface="Times New Roman"/>
              <a:cs typeface="Times New Roman"/>
              <a:sym typeface="Times New Roman"/>
            </a:endParaRPr>
          </a:p>
        </p:txBody>
      </p:sp>
      <p:sp>
        <p:nvSpPr>
          <p:cNvPr id="913" name="Google Shape;913;p45"/>
          <p:cNvSpPr txBox="1"/>
          <p:nvPr/>
        </p:nvSpPr>
        <p:spPr>
          <a:xfrm>
            <a:off x="1887243" y="881073"/>
            <a:ext cx="5163403" cy="40006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i="0" u="none" strike="noStrike" cap="none" dirty="0">
                <a:solidFill>
                  <a:srgbClr val="852F4A"/>
                </a:solidFill>
                <a:latin typeface="Alexandria Light" pitchFamily="2" charset="-78"/>
                <a:ea typeface="Times New Roman"/>
                <a:cs typeface="Alexandria Light" pitchFamily="2" charset="-78"/>
                <a:sym typeface="Times New Roman"/>
              </a:rPr>
              <a:t>Digital marketing strategy development</a:t>
            </a:r>
            <a:endParaRPr dirty="0">
              <a:latin typeface="Alexandria Light" pitchFamily="2" charset="-78"/>
              <a:cs typeface="Alexandria Light" pitchFamily="2" charset="-78"/>
            </a:endParaRPr>
          </a:p>
        </p:txBody>
      </p:sp>
      <p:pic>
        <p:nvPicPr>
          <p:cNvPr id="914" name="Google Shape;914;p45"/>
          <p:cNvPicPr preferRelativeResize="0"/>
          <p:nvPr/>
        </p:nvPicPr>
        <p:blipFill rotWithShape="1">
          <a:blip r:embed="rId3">
            <a:alphaModFix/>
          </a:blip>
          <a:srcRect/>
          <a:stretch/>
        </p:blipFill>
        <p:spPr>
          <a:xfrm>
            <a:off x="8303255" y="2265405"/>
            <a:ext cx="3287383" cy="2583594"/>
          </a:xfrm>
          <a:prstGeom prst="rect">
            <a:avLst/>
          </a:prstGeom>
          <a:noFill/>
          <a:ln>
            <a:noFill/>
          </a:ln>
        </p:spPr>
      </p:pic>
      <p:pic>
        <p:nvPicPr>
          <p:cNvPr id="10" name="Picture 9">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896771" y="65902"/>
            <a:ext cx="1215854" cy="544641"/>
          </a:xfrm>
          <a:prstGeom prst="rect">
            <a:avLst/>
          </a:prstGeom>
        </p:spPr>
      </p:pic>
    </p:spTree>
  </p:cSld>
  <p:clrMapOvr>
    <a:masterClrMapping/>
  </p:clrMapOvr>
  <p:transition spd="slow" advTm="7132">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918"/>
        <p:cNvGrpSpPr/>
        <p:nvPr/>
      </p:nvGrpSpPr>
      <p:grpSpPr>
        <a:xfrm>
          <a:off x="0" y="0"/>
          <a:ext cx="0" cy="0"/>
          <a:chOff x="0" y="0"/>
          <a:chExt cx="0" cy="0"/>
        </a:xfrm>
      </p:grpSpPr>
      <p:grpSp>
        <p:nvGrpSpPr>
          <p:cNvPr id="8" name="Group 7">
            <a:extLst>
              <a:ext uri="{FF2B5EF4-FFF2-40B4-BE49-F238E27FC236}">
                <a16:creationId xmlns:a16="http://schemas.microsoft.com/office/drawing/2014/main" id="{23FC5997-E624-45B6-B7E0-95E08963212C}"/>
              </a:ext>
            </a:extLst>
          </p:cNvPr>
          <p:cNvGrpSpPr/>
          <p:nvPr/>
        </p:nvGrpSpPr>
        <p:grpSpPr>
          <a:xfrm>
            <a:off x="284323" y="264735"/>
            <a:ext cx="11751157" cy="6096031"/>
            <a:chOff x="1030522" y="671472"/>
            <a:chExt cx="10076343" cy="5689294"/>
          </a:xfrm>
        </p:grpSpPr>
        <p:sp>
          <p:nvSpPr>
            <p:cNvPr id="9" name="Rectangle: Rounded Corners 8">
              <a:extLst>
                <a:ext uri="{FF2B5EF4-FFF2-40B4-BE49-F238E27FC236}">
                  <a16:creationId xmlns:a16="http://schemas.microsoft.com/office/drawing/2014/main" id="{6B4DE1D7-68D0-479A-BCA7-3FD58E2C8176}"/>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FC3C5E5F-4C30-408A-A739-45F41DCBDEB5}"/>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919" name="Google Shape;919;p46"/>
          <p:cNvPicPr preferRelativeResize="0"/>
          <p:nvPr/>
        </p:nvPicPr>
        <p:blipFill rotWithShape="1">
          <a:blip r:embed="rId3">
            <a:alphaModFix/>
          </a:blip>
          <a:srcRect/>
          <a:stretch/>
        </p:blipFill>
        <p:spPr>
          <a:xfrm flipH="1">
            <a:off x="7951496" y="1090909"/>
            <a:ext cx="3765116" cy="3606782"/>
          </a:xfrm>
          <a:prstGeom prst="rect">
            <a:avLst/>
          </a:prstGeom>
          <a:noFill/>
          <a:ln>
            <a:noFill/>
          </a:ln>
        </p:spPr>
      </p:pic>
      <p:sp>
        <p:nvSpPr>
          <p:cNvPr id="925" name="Google Shape;925;p46"/>
          <p:cNvSpPr/>
          <p:nvPr/>
        </p:nvSpPr>
        <p:spPr>
          <a:xfrm>
            <a:off x="475388" y="1405852"/>
            <a:ext cx="7965895" cy="4634739"/>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1E4E79"/>
              </a:buClr>
              <a:buSzPts val="1800"/>
              <a:buFont typeface="Times New Roman"/>
              <a:buNone/>
            </a:pPr>
            <a:r>
              <a:rPr lang="en-US" b="1" i="0" u="none" strike="noStrike" cap="none" dirty="0">
                <a:solidFill>
                  <a:srgbClr val="1E4E79"/>
                </a:solidFill>
                <a:latin typeface="Alexandria Light" pitchFamily="2" charset="-78"/>
                <a:ea typeface="Times New Roman"/>
                <a:cs typeface="Alexandria Light" pitchFamily="2" charset="-78"/>
                <a:sym typeface="Times New Roman"/>
              </a:rPr>
              <a:t>Decision 9 </a:t>
            </a:r>
            <a:endParaRPr dirty="0">
              <a:latin typeface="Alexandria Light" pitchFamily="2" charset="-78"/>
              <a:cs typeface="Alexandria Light" pitchFamily="2" charset="-78"/>
            </a:endParaRPr>
          </a:p>
          <a:p>
            <a:pPr marL="0" marR="0" lvl="0" indent="0" algn="l" rtl="0">
              <a:lnSpc>
                <a:spcPct val="100000"/>
              </a:lnSpc>
              <a:spcBef>
                <a:spcPts val="0"/>
              </a:spcBef>
              <a:spcAft>
                <a:spcPts val="0"/>
              </a:spcAft>
              <a:buClr>
                <a:schemeClr val="lt1"/>
              </a:buClr>
              <a:buSzPts val="1600"/>
              <a:buFont typeface="Calibri"/>
              <a:buNone/>
            </a:pPr>
            <a:endParaRPr b="1" i="0" u="none" strike="noStrike" cap="none"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Organizational capabilities (7S framework) and governance to support digital transformation In addition to the eight decisions we have reviewed related to digital business and revenue models and use of digital communications, there are also decisions related to how the organization manages changes required by deployment of digital media. </a:t>
            </a:r>
            <a:endParaRPr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What Is the McKinsey 7S Model?</a:t>
            </a:r>
            <a:endParaRPr dirty="0">
              <a:latin typeface="Alexandria Light" pitchFamily="2" charset="-78"/>
              <a:cs typeface="Alexandria Light" pitchFamily="2" charset="-78"/>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The McKinsey 7S Model is a change management tool for analyzing organizational design, alignment, and performance. It offers a simplified method of identifying organizational gaps, inconsistencies, and conflicts. Additionally, it is useful for mapping out various types of change initiatives in complex environments.</a:t>
            </a:r>
            <a:endParaRPr dirty="0">
              <a:latin typeface="Alexandria Light" pitchFamily="2" charset="-78"/>
              <a:cs typeface="Alexandria Light" pitchFamily="2" charset="-78"/>
            </a:endParaRPr>
          </a:p>
          <a:p>
            <a:pPr marL="0" marR="0" lvl="0" indent="0" algn="l" rtl="0">
              <a:spcBef>
                <a:spcPts val="0"/>
              </a:spcBef>
              <a:spcAft>
                <a:spcPts val="0"/>
              </a:spcAft>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l"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These seven components are grouped into “hard” and “soft” elements. Both are equally important to driving successful change initiatives.</a:t>
            </a:r>
            <a:endParaRPr b="0" i="0" u="none" strike="noStrike" cap="none" dirty="0">
              <a:solidFill>
                <a:srgbClr val="1E4E79"/>
              </a:solidFill>
              <a:latin typeface="Alexandria Light" pitchFamily="2" charset="-78"/>
              <a:ea typeface="Times New Roman"/>
              <a:cs typeface="Alexandria Light" pitchFamily="2" charset="-78"/>
              <a:sym typeface="Times New Roman"/>
            </a:endParaRPr>
          </a:p>
          <a:p>
            <a:pPr marL="342900" marR="0" lvl="0" indent="-241300" algn="ctr" rtl="0">
              <a:lnSpc>
                <a:spcPct val="100000"/>
              </a:lnSpc>
              <a:spcBef>
                <a:spcPts val="0"/>
              </a:spcBef>
              <a:spcAft>
                <a:spcPts val="0"/>
              </a:spcAft>
              <a:buClr>
                <a:schemeClr val="lt1"/>
              </a:buClr>
              <a:buSzPts val="1600"/>
              <a:buFont typeface="Calibri"/>
              <a:buNone/>
            </a:pPr>
            <a:endParaRPr sz="1600" b="0" i="0" u="none" strike="noStrike" cap="none" dirty="0">
              <a:solidFill>
                <a:srgbClr val="2F5496"/>
              </a:solidFill>
              <a:latin typeface="Times New Roman"/>
              <a:ea typeface="Times New Roman"/>
              <a:cs typeface="Times New Roman"/>
              <a:sym typeface="Times New Roman"/>
            </a:endParaRPr>
          </a:p>
        </p:txBody>
      </p:sp>
      <p:sp>
        <p:nvSpPr>
          <p:cNvPr id="927" name="Google Shape;927;p46"/>
          <p:cNvSpPr txBox="1"/>
          <p:nvPr/>
        </p:nvSpPr>
        <p:spPr>
          <a:xfrm>
            <a:off x="7252494" y="6008490"/>
            <a:ext cx="109100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600"/>
              <a:buFont typeface="Tajawal Medium"/>
              <a:buNone/>
            </a:pPr>
            <a:r>
              <a:rPr lang="en-US" sz="1600" b="0" i="0" u="none" strike="noStrike" cap="none">
                <a:solidFill>
                  <a:srgbClr val="FFFFFF"/>
                </a:solidFill>
                <a:latin typeface="Tajawal Medium"/>
                <a:ea typeface="Tajawal Medium"/>
                <a:cs typeface="Tajawal Medium"/>
                <a:sym typeface="Tajawal Medium"/>
              </a:rPr>
              <a:t>chapter 3</a:t>
            </a:r>
            <a:endParaRPr sz="1600" b="0" i="0" u="none" strike="noStrike" cap="none">
              <a:solidFill>
                <a:srgbClr val="FFFFFF"/>
              </a:solidFill>
              <a:latin typeface="Tajawal Medium"/>
              <a:ea typeface="Tajawal Medium"/>
              <a:cs typeface="Tajawal Medium"/>
              <a:sym typeface="Tajawal Medium"/>
            </a:endParaRPr>
          </a:p>
        </p:txBody>
      </p:sp>
      <p:sp>
        <p:nvSpPr>
          <p:cNvPr id="928" name="Google Shape;928;p46"/>
          <p:cNvSpPr txBox="1"/>
          <p:nvPr/>
        </p:nvSpPr>
        <p:spPr>
          <a:xfrm>
            <a:off x="7847585" y="4789190"/>
            <a:ext cx="4378960"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i="0" u="none" strike="noStrike" cap="none" dirty="0">
                <a:solidFill>
                  <a:srgbClr val="852F4A"/>
                </a:solidFill>
                <a:latin typeface="Times New Roman"/>
                <a:ea typeface="Times New Roman"/>
                <a:cs typeface="Times New Roman"/>
                <a:sym typeface="Times New Roman"/>
              </a:rPr>
              <a:t>Digital marketing strategy development</a:t>
            </a:r>
            <a:endParaRPr dirty="0"/>
          </a:p>
        </p:txBody>
      </p:sp>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864765" y="62503"/>
            <a:ext cx="1327235" cy="594534"/>
          </a:xfrm>
          <a:prstGeom prst="rect">
            <a:avLst/>
          </a:prstGeom>
        </p:spPr>
      </p:pic>
    </p:spTree>
  </p:cSld>
  <p:clrMapOvr>
    <a:masterClrMapping/>
  </p:clrMapOvr>
  <p:transition spd="slow" advTm="7132">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932"/>
        <p:cNvGrpSpPr/>
        <p:nvPr/>
      </p:nvGrpSpPr>
      <p:grpSpPr>
        <a:xfrm>
          <a:off x="0" y="0"/>
          <a:ext cx="0" cy="0"/>
          <a:chOff x="0" y="0"/>
          <a:chExt cx="0" cy="0"/>
        </a:xfrm>
      </p:grpSpPr>
      <p:grpSp>
        <p:nvGrpSpPr>
          <p:cNvPr id="7" name="Group 6">
            <a:extLst>
              <a:ext uri="{FF2B5EF4-FFF2-40B4-BE49-F238E27FC236}">
                <a16:creationId xmlns:a16="http://schemas.microsoft.com/office/drawing/2014/main" id="{68C543C2-E90E-4651-B643-1AA909836B94}"/>
              </a:ext>
            </a:extLst>
          </p:cNvPr>
          <p:cNvGrpSpPr/>
          <p:nvPr/>
        </p:nvGrpSpPr>
        <p:grpSpPr>
          <a:xfrm>
            <a:off x="64316" y="671472"/>
            <a:ext cx="11954964" cy="5689294"/>
            <a:chOff x="1030522" y="671472"/>
            <a:chExt cx="10076343" cy="5689294"/>
          </a:xfrm>
        </p:grpSpPr>
        <p:sp>
          <p:nvSpPr>
            <p:cNvPr id="8" name="Rectangle: Rounded Corners 7">
              <a:extLst>
                <a:ext uri="{FF2B5EF4-FFF2-40B4-BE49-F238E27FC236}">
                  <a16:creationId xmlns:a16="http://schemas.microsoft.com/office/drawing/2014/main" id="{0D3B2FEA-6116-499E-AF16-C56FC1C26F23}"/>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70778C5-616D-40F3-BF9E-D50E637122D8}"/>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933" name="Google Shape;933;p47"/>
          <p:cNvPicPr preferRelativeResize="0"/>
          <p:nvPr/>
        </p:nvPicPr>
        <p:blipFill rotWithShape="1">
          <a:blip r:embed="rId3">
            <a:alphaModFix/>
          </a:blip>
          <a:srcRect/>
          <a:stretch/>
        </p:blipFill>
        <p:spPr>
          <a:xfrm>
            <a:off x="8652028" y="2365812"/>
            <a:ext cx="3016417" cy="2631237"/>
          </a:xfrm>
          <a:prstGeom prst="rect">
            <a:avLst/>
          </a:prstGeom>
          <a:noFill/>
          <a:ln>
            <a:noFill/>
          </a:ln>
        </p:spPr>
      </p:pic>
      <p:sp>
        <p:nvSpPr>
          <p:cNvPr id="939" name="Google Shape;939;p47"/>
          <p:cNvSpPr/>
          <p:nvPr/>
        </p:nvSpPr>
        <p:spPr>
          <a:xfrm>
            <a:off x="335299" y="1778988"/>
            <a:ext cx="7965895" cy="4455019"/>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lt1"/>
              </a:buClr>
              <a:buSzPts val="1800"/>
              <a:buFont typeface="Calibri"/>
              <a:buNone/>
            </a:pPr>
            <a:endParaRPr sz="1800" b="1" i="0" u="none" strike="noStrike" cap="none" dirty="0">
              <a:solidFill>
                <a:srgbClr val="1E4E79"/>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1E4E79"/>
              </a:buClr>
              <a:buSzPts val="1600"/>
              <a:buFont typeface="Times New Roman"/>
              <a:buNone/>
            </a:pPr>
            <a:r>
              <a:rPr lang="en-US" b="1" i="0" u="none" strike="noStrike" cap="none" dirty="0">
                <a:solidFill>
                  <a:srgbClr val="1E4E79"/>
                </a:solidFill>
                <a:latin typeface="Alexandria Light" pitchFamily="2" charset="-78"/>
                <a:ea typeface="Times New Roman"/>
                <a:cs typeface="Alexandria Light" pitchFamily="2" charset="-78"/>
                <a:sym typeface="Times New Roman"/>
              </a:rPr>
              <a:t>Decision 9 </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b="1" dirty="0">
                <a:solidFill>
                  <a:srgbClr val="1E4E79"/>
                </a:solidFill>
                <a:latin typeface="Alexandria Light" pitchFamily="2" charset="-78"/>
                <a:ea typeface="Times New Roman"/>
                <a:cs typeface="Alexandria Light" pitchFamily="2" charset="-78"/>
                <a:sym typeface="Times New Roman"/>
              </a:rPr>
              <a:t>7 Elements Of The McKinsey 7S Model</a:t>
            </a:r>
            <a:endParaRPr dirty="0">
              <a:latin typeface="Alexandria Light" pitchFamily="2" charset="-78"/>
              <a:cs typeface="Alexandria Light" pitchFamily="2" charset="-78"/>
            </a:endParaRPr>
          </a:p>
          <a:p>
            <a:pPr marL="0" marR="0" lvl="0" indent="0" algn="ctr" rtl="0">
              <a:spcBef>
                <a:spcPts val="0"/>
              </a:spcBef>
              <a:spcAft>
                <a:spcPts val="0"/>
              </a:spcAft>
              <a:buNone/>
            </a:pPr>
            <a:endParaRPr b="1" dirty="0">
              <a:solidFill>
                <a:srgbClr val="1E4E79"/>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Let’s look at the different elements of the McKinsey 7S Model in more detail.</a:t>
            </a:r>
            <a:endParaRPr dirty="0">
              <a:latin typeface="Alexandria Light" pitchFamily="2" charset="-78"/>
              <a:cs typeface="Alexandria Light" pitchFamily="2" charset="-78"/>
            </a:endParaRPr>
          </a:p>
          <a:p>
            <a:pPr marL="342900" marR="0" lvl="0" indent="-241300" algn="ctr" rtl="0">
              <a:spcBef>
                <a:spcPts val="0"/>
              </a:spcBef>
              <a:spcAft>
                <a:spcPts val="0"/>
              </a:spcAft>
              <a:buClr>
                <a:schemeClr val="lt1"/>
              </a:buClr>
              <a:buSzPts val="1600"/>
              <a:buFont typeface="Calibri"/>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1. Structure</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This is how the organization is set up for decision-making, ownership, and leadership. It includes hierarchy, the chain of command, and accountability between role players.</a:t>
            </a:r>
            <a:endParaRPr dirty="0">
              <a:latin typeface="Alexandria Light" pitchFamily="2" charset="-78"/>
              <a:cs typeface="Alexandria Light" pitchFamily="2" charset="-78"/>
            </a:endParaRPr>
          </a:p>
          <a:p>
            <a:pPr marL="342900" marR="0" lvl="0" indent="-241300" algn="ctr" rtl="0">
              <a:spcBef>
                <a:spcPts val="0"/>
              </a:spcBef>
              <a:spcAft>
                <a:spcPts val="0"/>
              </a:spcAft>
              <a:buClr>
                <a:schemeClr val="lt1"/>
              </a:buClr>
              <a:buSzPts val="1600"/>
              <a:buFont typeface="Calibri"/>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2. Strategy</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The business’s approach to strategic planning and executing actions that ensure success, sustainability, and competitive advantage.</a:t>
            </a:r>
            <a:endParaRPr dirty="0">
              <a:latin typeface="Alexandria Light" pitchFamily="2" charset="-78"/>
              <a:cs typeface="Alexandria Light" pitchFamily="2" charset="-78"/>
            </a:endParaRPr>
          </a:p>
          <a:p>
            <a:pPr marL="342900" marR="0" lvl="0" indent="-241300" algn="ctr" rtl="0">
              <a:spcBef>
                <a:spcPts val="0"/>
              </a:spcBef>
              <a:spcAft>
                <a:spcPts val="0"/>
              </a:spcAft>
              <a:buClr>
                <a:schemeClr val="lt1"/>
              </a:buClr>
              <a:buSzPts val="1600"/>
              <a:buFont typeface="Calibri"/>
              <a:buNone/>
            </a:pPr>
            <a:endParaRPr dirty="0">
              <a:solidFill>
                <a:srgbClr val="1E4E79"/>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3. Systems</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dirty="0">
                <a:solidFill>
                  <a:srgbClr val="1E4E79"/>
                </a:solidFill>
                <a:latin typeface="Alexandria Light" pitchFamily="2" charset="-78"/>
                <a:ea typeface="Times New Roman"/>
                <a:cs typeface="Alexandria Light" pitchFamily="2" charset="-78"/>
                <a:sym typeface="Times New Roman"/>
              </a:rPr>
              <a:t>Systems refers to the processes, infrastructure, and workflows established and utilized within the organization.</a:t>
            </a:r>
            <a:endParaRPr dirty="0">
              <a:latin typeface="Alexandria Light" pitchFamily="2" charset="-78"/>
              <a:cs typeface="Alexandria Light" pitchFamily="2" charset="-78"/>
            </a:endParaRPr>
          </a:p>
          <a:p>
            <a:pPr marL="342900" marR="0" lvl="0" indent="-241300" algn="ctr" rtl="0">
              <a:spcBef>
                <a:spcPts val="0"/>
              </a:spcBef>
              <a:spcAft>
                <a:spcPts val="0"/>
              </a:spcAft>
              <a:buClr>
                <a:schemeClr val="lt1"/>
              </a:buClr>
              <a:buSzPts val="1600"/>
              <a:buFont typeface="Calibri"/>
              <a:buNone/>
            </a:pPr>
            <a:endParaRPr dirty="0">
              <a:solidFill>
                <a:srgbClr val="2F5496"/>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dirty="0">
                <a:solidFill>
                  <a:srgbClr val="2F5496"/>
                </a:solidFill>
                <a:latin typeface="Alexandria Light" pitchFamily="2" charset="-78"/>
                <a:ea typeface="Times New Roman"/>
                <a:cs typeface="Alexandria Light" pitchFamily="2" charset="-78"/>
                <a:sym typeface="Times New Roman"/>
              </a:rPr>
              <a:t>.</a:t>
            </a:r>
            <a:endParaRPr b="0" i="0" u="none" strike="noStrike" cap="none" dirty="0">
              <a:solidFill>
                <a:srgbClr val="2F5496"/>
              </a:solidFill>
              <a:latin typeface="Alexandria Light" pitchFamily="2" charset="-78"/>
              <a:ea typeface="Times New Roman"/>
              <a:cs typeface="Alexandria Light" pitchFamily="2" charset="-78"/>
              <a:sym typeface="Times New Roman"/>
            </a:endParaRPr>
          </a:p>
        </p:txBody>
      </p:sp>
      <p:sp>
        <p:nvSpPr>
          <p:cNvPr id="942" name="Google Shape;942;p47"/>
          <p:cNvSpPr txBox="1"/>
          <p:nvPr/>
        </p:nvSpPr>
        <p:spPr>
          <a:xfrm>
            <a:off x="8038465" y="5115435"/>
            <a:ext cx="4378960"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i="0" u="none" strike="noStrike" cap="none" dirty="0">
                <a:solidFill>
                  <a:srgbClr val="852F4A"/>
                </a:solidFill>
                <a:latin typeface="Times New Roman"/>
                <a:ea typeface="Times New Roman"/>
                <a:cs typeface="Times New Roman"/>
                <a:sym typeface="Times New Roman"/>
              </a:rPr>
              <a:t>Digital marketing strategy development</a:t>
            </a:r>
            <a:endParaRPr dirty="0"/>
          </a:p>
        </p:txBody>
      </p:sp>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715281" y="88001"/>
            <a:ext cx="1476719" cy="661496"/>
          </a:xfrm>
          <a:prstGeom prst="rect">
            <a:avLst/>
          </a:prstGeom>
        </p:spPr>
      </p:pic>
    </p:spTree>
  </p:cSld>
  <p:clrMapOvr>
    <a:masterClrMapping/>
  </p:clrMapOvr>
  <p:transition spd="slow" advTm="7132">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946"/>
        <p:cNvGrpSpPr/>
        <p:nvPr/>
      </p:nvGrpSpPr>
      <p:grpSpPr>
        <a:xfrm>
          <a:off x="0" y="0"/>
          <a:ext cx="0" cy="0"/>
          <a:chOff x="0" y="0"/>
          <a:chExt cx="0" cy="0"/>
        </a:xfrm>
      </p:grpSpPr>
      <p:grpSp>
        <p:nvGrpSpPr>
          <p:cNvPr id="7" name="Group 6">
            <a:extLst>
              <a:ext uri="{FF2B5EF4-FFF2-40B4-BE49-F238E27FC236}">
                <a16:creationId xmlns:a16="http://schemas.microsoft.com/office/drawing/2014/main" id="{100F410A-089A-431D-83E2-1CEA6637E968}"/>
              </a:ext>
            </a:extLst>
          </p:cNvPr>
          <p:cNvGrpSpPr/>
          <p:nvPr/>
        </p:nvGrpSpPr>
        <p:grpSpPr>
          <a:xfrm>
            <a:off x="154088" y="671472"/>
            <a:ext cx="11633868" cy="5689294"/>
            <a:chOff x="154088" y="671472"/>
            <a:chExt cx="11633868" cy="5689294"/>
          </a:xfrm>
        </p:grpSpPr>
        <p:sp>
          <p:nvSpPr>
            <p:cNvPr id="8" name="Rectangle: Rounded Corners 7">
              <a:extLst>
                <a:ext uri="{FF2B5EF4-FFF2-40B4-BE49-F238E27FC236}">
                  <a16:creationId xmlns:a16="http://schemas.microsoft.com/office/drawing/2014/main" id="{BCAD57A5-2BEE-459B-B72E-790DC32E6AAF}"/>
                </a:ext>
              </a:extLst>
            </p:cNvPr>
            <p:cNvSpPr/>
            <p:nvPr/>
          </p:nvSpPr>
          <p:spPr>
            <a:xfrm>
              <a:off x="154088" y="1364119"/>
              <a:ext cx="11633868"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4F2377DB-CD89-4932-9C55-5D021C2EA35D}"/>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947" name="Google Shape;947;p48"/>
          <p:cNvPicPr preferRelativeResize="0"/>
          <p:nvPr/>
        </p:nvPicPr>
        <p:blipFill rotWithShape="1">
          <a:blip r:embed="rId3">
            <a:alphaModFix/>
          </a:blip>
          <a:srcRect/>
          <a:stretch/>
        </p:blipFill>
        <p:spPr>
          <a:xfrm>
            <a:off x="8343503" y="2273643"/>
            <a:ext cx="3032951" cy="3288404"/>
          </a:xfrm>
          <a:prstGeom prst="rect">
            <a:avLst/>
          </a:prstGeom>
          <a:noFill/>
          <a:ln>
            <a:noFill/>
          </a:ln>
        </p:spPr>
      </p:pic>
      <p:sp>
        <p:nvSpPr>
          <p:cNvPr id="953" name="Google Shape;953;p48"/>
          <p:cNvSpPr/>
          <p:nvPr/>
        </p:nvSpPr>
        <p:spPr>
          <a:xfrm>
            <a:off x="265848" y="1681349"/>
            <a:ext cx="7965895" cy="4113759"/>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lt1"/>
              </a:buClr>
              <a:buSzPts val="1800"/>
              <a:buFont typeface="Calibri"/>
              <a:buNone/>
            </a:pPr>
            <a:endParaRPr sz="1800" b="1" i="0" u="none" strike="noStrike" cap="none" dirty="0">
              <a:solidFill>
                <a:srgbClr val="1E4E79"/>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1E4E79"/>
              </a:buClr>
              <a:buSzPts val="1600"/>
              <a:buFont typeface="Times New Roman"/>
              <a:buNone/>
            </a:pPr>
            <a:r>
              <a:rPr lang="en-US" sz="1600" b="1" i="0" u="none" strike="noStrike" cap="none" dirty="0">
                <a:solidFill>
                  <a:srgbClr val="1E4E79"/>
                </a:solidFill>
                <a:latin typeface="Alexandria Light" pitchFamily="2" charset="-78"/>
                <a:ea typeface="Times New Roman"/>
                <a:cs typeface="Alexandria Light" pitchFamily="2" charset="-78"/>
                <a:sym typeface="Times New Roman"/>
              </a:rPr>
              <a:t>Decision </a:t>
            </a:r>
            <a:r>
              <a:rPr lang="en-US" sz="2800" b="1" i="0" u="none" strike="noStrike" cap="none" dirty="0">
                <a:solidFill>
                  <a:srgbClr val="1E4E79"/>
                </a:solidFill>
                <a:latin typeface="Alexandria Light" pitchFamily="2" charset="-78"/>
                <a:ea typeface="Times New Roman"/>
                <a:cs typeface="Alexandria Light" pitchFamily="2" charset="-78"/>
                <a:sym typeface="Times New Roman"/>
              </a:rPr>
              <a:t>9</a:t>
            </a:r>
            <a:r>
              <a:rPr lang="en-US" sz="1600" b="1" i="0" u="none" strike="noStrike" cap="none" dirty="0">
                <a:solidFill>
                  <a:srgbClr val="1E4E79"/>
                </a:solidFill>
                <a:latin typeface="Alexandria Light" pitchFamily="2" charset="-78"/>
                <a:ea typeface="Times New Roman"/>
                <a:cs typeface="Alexandria Light" pitchFamily="2" charset="-78"/>
                <a:sym typeface="Times New Roman"/>
              </a:rPr>
              <a:t> </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sz="1600" dirty="0">
                <a:solidFill>
                  <a:srgbClr val="1E4E79"/>
                </a:solidFill>
                <a:latin typeface="Alexandria Light" pitchFamily="2" charset="-78"/>
                <a:ea typeface="Times New Roman"/>
                <a:cs typeface="Alexandria Light" pitchFamily="2" charset="-78"/>
                <a:sym typeface="Times New Roman"/>
              </a:rPr>
              <a:t>4. Skills</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sz="1600" dirty="0">
                <a:solidFill>
                  <a:srgbClr val="1E4E79"/>
                </a:solidFill>
                <a:latin typeface="Alexandria Light" pitchFamily="2" charset="-78"/>
                <a:ea typeface="Times New Roman"/>
                <a:cs typeface="Alexandria Light" pitchFamily="2" charset="-78"/>
                <a:sym typeface="Times New Roman"/>
              </a:rPr>
              <a:t>Skills are the competencies and capabilities of people within an organization that help it reach business goals and objectives.</a:t>
            </a:r>
            <a:endParaRPr dirty="0">
              <a:latin typeface="Alexandria Light" pitchFamily="2" charset="-78"/>
              <a:cs typeface="Alexandria Light" pitchFamily="2" charset="-78"/>
            </a:endParaRPr>
          </a:p>
          <a:p>
            <a:pPr marL="0" marR="0" lvl="0" indent="0" algn="ctr" rtl="0">
              <a:spcBef>
                <a:spcPts val="0"/>
              </a:spcBef>
              <a:spcAft>
                <a:spcPts val="0"/>
              </a:spcAft>
              <a:buNone/>
            </a:pPr>
            <a:endParaRPr sz="1600" dirty="0">
              <a:solidFill>
                <a:srgbClr val="1E4E79"/>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sz="1600" dirty="0">
                <a:solidFill>
                  <a:srgbClr val="1E4E79"/>
                </a:solidFill>
                <a:latin typeface="Alexandria Light" pitchFamily="2" charset="-78"/>
                <a:ea typeface="Times New Roman"/>
                <a:cs typeface="Alexandria Light" pitchFamily="2" charset="-78"/>
                <a:sym typeface="Times New Roman"/>
              </a:rPr>
              <a:t>5. Style</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sz="1600" dirty="0">
                <a:solidFill>
                  <a:srgbClr val="1E4E79"/>
                </a:solidFill>
                <a:latin typeface="Alexandria Light" pitchFamily="2" charset="-78"/>
                <a:ea typeface="Times New Roman"/>
                <a:cs typeface="Alexandria Light" pitchFamily="2" charset="-78"/>
                <a:sym typeface="Times New Roman"/>
              </a:rPr>
              <a:t>Style is the way and manner in which people in the organization operate and interact. This includes interpersonal business relationships, management styles, and codes of conduct.</a:t>
            </a:r>
            <a:endParaRPr dirty="0">
              <a:latin typeface="Alexandria Light" pitchFamily="2" charset="-78"/>
              <a:cs typeface="Alexandria Light" pitchFamily="2" charset="-78"/>
            </a:endParaRPr>
          </a:p>
          <a:p>
            <a:pPr marL="0" marR="0" lvl="0" indent="0" algn="ctr" rtl="0">
              <a:spcBef>
                <a:spcPts val="0"/>
              </a:spcBef>
              <a:spcAft>
                <a:spcPts val="0"/>
              </a:spcAft>
              <a:buNone/>
            </a:pPr>
            <a:endParaRPr sz="1600" dirty="0">
              <a:solidFill>
                <a:srgbClr val="1E4E79"/>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sz="1600" dirty="0">
                <a:solidFill>
                  <a:srgbClr val="1E4E79"/>
                </a:solidFill>
                <a:latin typeface="Alexandria Light" pitchFamily="2" charset="-78"/>
                <a:ea typeface="Times New Roman"/>
                <a:cs typeface="Alexandria Light" pitchFamily="2" charset="-78"/>
                <a:sym typeface="Times New Roman"/>
              </a:rPr>
              <a:t>6. Staff</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sz="1600" dirty="0">
                <a:solidFill>
                  <a:srgbClr val="1E4E79"/>
                </a:solidFill>
                <a:latin typeface="Alexandria Light" pitchFamily="2" charset="-78"/>
                <a:ea typeface="Times New Roman"/>
                <a:cs typeface="Alexandria Light" pitchFamily="2" charset="-78"/>
                <a:sym typeface="Times New Roman"/>
              </a:rPr>
              <a:t>Staff encompasses human resources and talent management related to company decisions, like hiring, training, retention, and incentives.</a:t>
            </a:r>
            <a:endParaRPr dirty="0">
              <a:latin typeface="Alexandria Light" pitchFamily="2" charset="-78"/>
              <a:cs typeface="Alexandria Light" pitchFamily="2" charset="-78"/>
            </a:endParaRPr>
          </a:p>
          <a:p>
            <a:pPr marL="0" marR="0" lvl="0" indent="0" algn="ctr" rtl="0">
              <a:spcBef>
                <a:spcPts val="0"/>
              </a:spcBef>
              <a:spcAft>
                <a:spcPts val="0"/>
              </a:spcAft>
              <a:buNone/>
            </a:pPr>
            <a:endParaRPr sz="1600" dirty="0">
              <a:solidFill>
                <a:srgbClr val="1E4E79"/>
              </a:solidFill>
              <a:latin typeface="Alexandria Light" pitchFamily="2" charset="-78"/>
              <a:ea typeface="Times New Roman"/>
              <a:cs typeface="Alexandria Light" pitchFamily="2" charset="-78"/>
              <a:sym typeface="Times New Roman"/>
            </a:endParaRPr>
          </a:p>
          <a:p>
            <a:pPr marL="0" marR="0" lvl="0" indent="0" algn="ctr" rtl="0">
              <a:spcBef>
                <a:spcPts val="0"/>
              </a:spcBef>
              <a:spcAft>
                <a:spcPts val="0"/>
              </a:spcAft>
              <a:buNone/>
            </a:pPr>
            <a:r>
              <a:rPr lang="en-US" sz="1600" dirty="0">
                <a:solidFill>
                  <a:srgbClr val="1E4E79"/>
                </a:solidFill>
                <a:latin typeface="Alexandria Light" pitchFamily="2" charset="-78"/>
                <a:ea typeface="Times New Roman"/>
                <a:cs typeface="Alexandria Light" pitchFamily="2" charset="-78"/>
                <a:sym typeface="Times New Roman"/>
              </a:rPr>
              <a:t>7. Shared Values</a:t>
            </a:r>
            <a:endParaRPr dirty="0">
              <a:latin typeface="Alexandria Light" pitchFamily="2" charset="-78"/>
              <a:cs typeface="Alexandria Light" pitchFamily="2" charset="-78"/>
            </a:endParaRPr>
          </a:p>
          <a:p>
            <a:pPr marL="0" marR="0" lvl="0" indent="0" algn="ctr" rtl="0">
              <a:spcBef>
                <a:spcPts val="0"/>
              </a:spcBef>
              <a:spcAft>
                <a:spcPts val="0"/>
              </a:spcAft>
              <a:buNone/>
            </a:pPr>
            <a:r>
              <a:rPr lang="en-US" sz="1600" dirty="0">
                <a:solidFill>
                  <a:srgbClr val="1E4E79"/>
                </a:solidFill>
                <a:latin typeface="Alexandria Light" pitchFamily="2" charset="-78"/>
                <a:ea typeface="Times New Roman"/>
                <a:cs typeface="Alexandria Light" pitchFamily="2" charset="-78"/>
                <a:sym typeface="Times New Roman"/>
              </a:rPr>
              <a:t>These are the common objectives and values that help form an organization’s culture and align the other elements within the organization. In and outside of your organization, they influence employee, customer, and work experiences</a:t>
            </a:r>
            <a:endParaRPr sz="1600" b="0" i="0" u="none" strike="noStrike" cap="none" dirty="0">
              <a:solidFill>
                <a:srgbClr val="1E4E79"/>
              </a:solidFill>
              <a:latin typeface="Alexandria Light" pitchFamily="2" charset="-78"/>
              <a:ea typeface="Times New Roman"/>
              <a:cs typeface="Alexandria Light" pitchFamily="2" charset="-78"/>
              <a:sym typeface="Times New Roman"/>
            </a:endParaRPr>
          </a:p>
        </p:txBody>
      </p:sp>
      <p:sp>
        <p:nvSpPr>
          <p:cNvPr id="956" name="Google Shape;956;p48"/>
          <p:cNvSpPr txBox="1"/>
          <p:nvPr/>
        </p:nvSpPr>
        <p:spPr>
          <a:xfrm>
            <a:off x="7733665" y="5405799"/>
            <a:ext cx="4378960"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i="0" u="none" strike="noStrike" cap="none">
                <a:solidFill>
                  <a:srgbClr val="852F4A"/>
                </a:solidFill>
                <a:latin typeface="Times New Roman"/>
                <a:ea typeface="Times New Roman"/>
                <a:cs typeface="Times New Roman"/>
                <a:sym typeface="Times New Roman"/>
              </a:rPr>
              <a:t>Digital marketing strategy development</a:t>
            </a:r>
            <a:endParaRPr/>
          </a:p>
        </p:txBody>
      </p:sp>
      <p:pic>
        <p:nvPicPr>
          <p:cNvPr id="12" name="Picture 11">
            <a:extLst>
              <a:ext uri="{FF2B5EF4-FFF2-40B4-BE49-F238E27FC236}">
                <a16:creationId xmlns:a16="http://schemas.microsoft.com/office/drawing/2014/main" id="{88C5ACC2-2B01-4C87-BD52-047E17071BBB}"/>
              </a:ext>
            </a:extLst>
          </p:cNvPr>
          <p:cNvPicPr>
            <a:picLocks noChangeAspect="1"/>
          </p:cNvPicPr>
          <p:nvPr/>
        </p:nvPicPr>
        <p:blipFill>
          <a:blip r:embed="rId4"/>
          <a:stretch>
            <a:fillRect/>
          </a:stretch>
        </p:blipFill>
        <p:spPr>
          <a:xfrm>
            <a:off x="10853939" y="107645"/>
            <a:ext cx="1258686" cy="563828"/>
          </a:xfrm>
          <a:prstGeom prst="rect">
            <a:avLst/>
          </a:prstGeom>
        </p:spPr>
      </p:pic>
    </p:spTree>
  </p:cSld>
  <p:clrMapOvr>
    <a:masterClrMapping/>
  </p:clrMapOvr>
  <p:transition spd="slow" advTm="7132">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960"/>
        <p:cNvGrpSpPr/>
        <p:nvPr/>
      </p:nvGrpSpPr>
      <p:grpSpPr>
        <a:xfrm>
          <a:off x="0" y="0"/>
          <a:ext cx="0" cy="0"/>
          <a:chOff x="0" y="0"/>
          <a:chExt cx="0" cy="0"/>
        </a:xfrm>
      </p:grpSpPr>
      <p:pic>
        <p:nvPicPr>
          <p:cNvPr id="961" name="Google Shape;961;p49"/>
          <p:cNvPicPr preferRelativeResize="0"/>
          <p:nvPr/>
        </p:nvPicPr>
        <p:blipFill rotWithShape="1">
          <a:blip r:embed="rId3">
            <a:alphaModFix/>
          </a:blip>
          <a:srcRect/>
          <a:stretch/>
        </p:blipFill>
        <p:spPr>
          <a:xfrm>
            <a:off x="0" y="963826"/>
            <a:ext cx="11211697" cy="5887061"/>
          </a:xfrm>
          <a:prstGeom prst="rect">
            <a:avLst/>
          </a:prstGeom>
          <a:noFill/>
          <a:ln>
            <a:noFill/>
          </a:ln>
        </p:spPr>
      </p:pic>
      <p:sp>
        <p:nvSpPr>
          <p:cNvPr id="962" name="Google Shape;962;p49"/>
          <p:cNvSpPr/>
          <p:nvPr/>
        </p:nvSpPr>
        <p:spPr>
          <a:xfrm flipH="1">
            <a:off x="6512645" y="3145988"/>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963" name="Google Shape;963;p49"/>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5400"/>
              <a:buFont typeface="Tajawal Medium"/>
              <a:buNone/>
            </a:pPr>
            <a:r>
              <a:rPr lang="en-US" sz="5400" b="1" i="0" u="none" strike="noStrike" cap="none">
                <a:solidFill>
                  <a:srgbClr val="FFFFFF"/>
                </a:solidFill>
                <a:latin typeface="Tajawal Medium"/>
                <a:ea typeface="Tajawal Medium"/>
                <a:cs typeface="Tajawal Medium"/>
                <a:sym typeface="Tajawal Medium"/>
              </a:rPr>
              <a:t>Thank You</a:t>
            </a:r>
            <a:endParaRPr/>
          </a:p>
        </p:txBody>
      </p:sp>
      <p:pic>
        <p:nvPicPr>
          <p:cNvPr id="964" name="Google Shape;964;p49"/>
          <p:cNvPicPr preferRelativeResize="0"/>
          <p:nvPr/>
        </p:nvPicPr>
        <p:blipFill rotWithShape="1">
          <a:blip r:embed="rId4">
            <a:alphaModFix/>
          </a:blip>
          <a:srcRect/>
          <a:stretch/>
        </p:blipFill>
        <p:spPr>
          <a:xfrm>
            <a:off x="9576180" y="6168740"/>
            <a:ext cx="2279266" cy="384052"/>
          </a:xfrm>
          <a:prstGeom prst="rect">
            <a:avLst/>
          </a:prstGeom>
          <a:noFill/>
          <a:ln>
            <a:noFill/>
          </a:ln>
        </p:spPr>
      </p:pic>
      <p:pic>
        <p:nvPicPr>
          <p:cNvPr id="9" name="Picture 8">
            <a:extLst>
              <a:ext uri="{FF2B5EF4-FFF2-40B4-BE49-F238E27FC236}">
                <a16:creationId xmlns:a16="http://schemas.microsoft.com/office/drawing/2014/main" id="{88C5ACC2-2B01-4C87-BD52-047E17071BBB}"/>
              </a:ext>
            </a:extLst>
          </p:cNvPr>
          <p:cNvPicPr>
            <a:picLocks noChangeAspect="1"/>
          </p:cNvPicPr>
          <p:nvPr/>
        </p:nvPicPr>
        <p:blipFill>
          <a:blip r:embed="rId5"/>
          <a:stretch>
            <a:fillRect/>
          </a:stretch>
        </p:blipFill>
        <p:spPr>
          <a:xfrm>
            <a:off x="10715813" y="138103"/>
            <a:ext cx="1408670" cy="63101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EADC2F-4F7D-4315-B17A-21E95E88A73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DE8D199B-81A6-4926-A4D4-32CDB6CEB90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43526EF-6733-4967-A42B-4F45E9810A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130</TotalTime>
  <Words>6900</Words>
  <Application>Microsoft Office PowerPoint</Application>
  <PresentationFormat>Widescreen</PresentationFormat>
  <Paragraphs>565</Paragraphs>
  <Slides>49</Slides>
  <Notes>49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Stardos Stencil</vt:lpstr>
      <vt:lpstr>Noto Sans Symbols</vt:lpstr>
      <vt:lpstr>Tajawal Medium</vt:lpstr>
      <vt:lpstr>Arial</vt:lpstr>
      <vt:lpstr>Open Sans</vt:lpstr>
      <vt:lpstr>Calibri</vt:lpstr>
      <vt:lpstr>Times New Roman</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25</cp:revision>
  <dcterms:created xsi:type="dcterms:W3CDTF">2023-06-11T10:27:26Z</dcterms:created>
  <dcterms:modified xsi:type="dcterms:W3CDTF">2026-09-26T19:29:27Z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