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321" r:id="rId3"/>
    <p:sldId id="350" r:id="rId4"/>
    <p:sldId id="279" r:id="rId5"/>
    <p:sldId id="288" r:id="rId6"/>
    <p:sldId id="455" r:id="rId7"/>
    <p:sldId id="456" r:id="rId8"/>
    <p:sldId id="457" r:id="rId9"/>
    <p:sldId id="458" r:id="rId10"/>
    <p:sldId id="459" r:id="rId11"/>
    <p:sldId id="461" r:id="rId12"/>
    <p:sldId id="462" r:id="rId13"/>
    <p:sldId id="464" r:id="rId14"/>
    <p:sldId id="463" r:id="rId15"/>
    <p:sldId id="465" r:id="rId16"/>
    <p:sldId id="466" r:id="rId17"/>
    <p:sldId id="467" r:id="rId18"/>
    <p:sldId id="468" r:id="rId19"/>
    <p:sldId id="469" r:id="rId20"/>
    <p:sldId id="470" r:id="rId21"/>
    <p:sldId id="487" r:id="rId22"/>
    <p:sldId id="488" r:id="rId23"/>
    <p:sldId id="489" r:id="rId24"/>
    <p:sldId id="471" r:id="rId25"/>
    <p:sldId id="472" r:id="rId26"/>
    <p:sldId id="473" r:id="rId27"/>
    <p:sldId id="474" r:id="rId28"/>
    <p:sldId id="484" r:id="rId29"/>
    <p:sldId id="478" r:id="rId30"/>
    <p:sldId id="479" r:id="rId31"/>
    <p:sldId id="490" r:id="rId32"/>
    <p:sldId id="491" r:id="rId33"/>
    <p:sldId id="492" r:id="rId34"/>
    <p:sldId id="493" r:id="rId35"/>
    <p:sldId id="494" r:id="rId36"/>
    <p:sldId id="495" r:id="rId37"/>
    <p:sldId id="475" r:id="rId38"/>
    <p:sldId id="476" r:id="rId39"/>
    <p:sldId id="477" r:id="rId40"/>
    <p:sldId id="482" r:id="rId41"/>
    <p:sldId id="483" r:id="rId42"/>
    <p:sldId id="460" r:id="rId43"/>
    <p:sldId id="320" r:id="rId44"/>
    <p:sldId id="276" r:id="rId45"/>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14"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8793FA9-E6C6-40A9-B1F7-02DAB9B2C708}" type="datetimeFigureOut">
              <a:rPr lang="ar-SA" smtClean="0"/>
              <a:t>01/02/1445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AF3984F-5A12-4793-88E8-25825CFF97AA}" type="slidenum">
              <a:rPr lang="ar-SA" smtClean="0"/>
              <a:t>‹#›</a:t>
            </a:fld>
            <a:endParaRPr lang="ar-SA"/>
          </a:p>
        </p:txBody>
      </p:sp>
    </p:spTree>
    <p:extLst>
      <p:ext uri="{BB962C8B-B14F-4D97-AF65-F5344CB8AC3E}">
        <p14:creationId xmlns:p14="http://schemas.microsoft.com/office/powerpoint/2010/main" val="400361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44</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1FD46-3E90-CEC4-6EF6-00DF81DF97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F80BB55-802A-2245-9DFB-534EFB5360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F9FB8EF-F2A5-DD7C-80AB-D2AAA8BE4218}"/>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5" name="Footer Placeholder 4">
            <a:extLst>
              <a:ext uri="{FF2B5EF4-FFF2-40B4-BE49-F238E27FC236}">
                <a16:creationId xmlns:a16="http://schemas.microsoft.com/office/drawing/2014/main" id="{68A732C7-1426-33F0-6A5F-017334A9E2B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BAB558D-7D82-E2C1-45F8-7C3607EA3737}"/>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667505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AB78B-83C2-E543-5F50-2450F4DCD9D1}"/>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1AFE45B-62B8-3273-BB26-0546F966F4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4041204-B174-84FD-54B4-E9E3E0A8EDFB}"/>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5" name="Footer Placeholder 4">
            <a:extLst>
              <a:ext uri="{FF2B5EF4-FFF2-40B4-BE49-F238E27FC236}">
                <a16:creationId xmlns:a16="http://schemas.microsoft.com/office/drawing/2014/main" id="{8CDCFAEB-6137-4D23-5592-7FFE4274CB3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8D550BB-B478-43E3-2611-E5462871199A}"/>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3459904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1741A-6866-EA83-C7FD-AB7162ACCA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F61F782F-AB2E-AB3B-A9B3-7E22553EA6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4C618D-C23F-065E-5CF1-8DD0AE4C4642}"/>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5" name="Footer Placeholder 4">
            <a:extLst>
              <a:ext uri="{FF2B5EF4-FFF2-40B4-BE49-F238E27FC236}">
                <a16:creationId xmlns:a16="http://schemas.microsoft.com/office/drawing/2014/main" id="{FB7B19DA-1497-7D2F-7ADE-CA2BE6741B5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DFC464C-7B96-BBA3-851D-1363232E89C3}"/>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426732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F34F3-F53F-C764-F73F-EFAD1B16A1C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2E6CFC2-BD34-BD3D-3967-73E9DA1AA4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2FAD0F7-06D1-A449-5FBA-F17D8780A5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14D1E74-B6DA-73E1-44D9-EC5135E6E9C5}"/>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6" name="Footer Placeholder 5">
            <a:extLst>
              <a:ext uri="{FF2B5EF4-FFF2-40B4-BE49-F238E27FC236}">
                <a16:creationId xmlns:a16="http://schemas.microsoft.com/office/drawing/2014/main" id="{D6DCECFD-38EE-AA87-BD17-5FEBD9C3EBDF}"/>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F270F86-70E4-1DAE-FFB0-C8598FDF22CE}"/>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855332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746C1-5D59-8E51-458C-B316C053A025}"/>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97C82B2-7D63-8410-8861-81C605E7EE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3D3F49F-A574-2B6D-6E3C-E9B0D72035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260705A0-6F6A-088B-908E-CB467D4D93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2ED57A-379B-65FA-7747-4A415F8C1D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6B8D959C-5E4E-0D43-41B1-0F1CF10FDEDD}"/>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8" name="Footer Placeholder 7">
            <a:extLst>
              <a:ext uri="{FF2B5EF4-FFF2-40B4-BE49-F238E27FC236}">
                <a16:creationId xmlns:a16="http://schemas.microsoft.com/office/drawing/2014/main" id="{A3618201-5619-CA4C-0821-D79659E27CE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6F7FAE65-0BB0-B7E2-6760-5B00B6F1A865}"/>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2995410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D1DE0-AECB-39D6-8959-161C734421B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7C9E1936-36BB-08F2-2DA8-6E7618D06CB8}"/>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4" name="Footer Placeholder 3">
            <a:extLst>
              <a:ext uri="{FF2B5EF4-FFF2-40B4-BE49-F238E27FC236}">
                <a16:creationId xmlns:a16="http://schemas.microsoft.com/office/drawing/2014/main" id="{7227ADBD-4498-01E0-FF19-C74859EDED83}"/>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C1E774AF-02FD-C339-6CD4-DEF059E7449B}"/>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381651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566A50-7F75-6DAE-9CDC-F3F8F0059250}"/>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3" name="Footer Placeholder 2">
            <a:extLst>
              <a:ext uri="{FF2B5EF4-FFF2-40B4-BE49-F238E27FC236}">
                <a16:creationId xmlns:a16="http://schemas.microsoft.com/office/drawing/2014/main" id="{D4E99299-EF7D-AC67-D382-80ED69AFC09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16C15572-5EA3-2F11-694F-35781F7C78C8}"/>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371353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4A7A2-611E-B26E-7E42-34B0F482AD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560E7169-FC27-8CC6-22B8-7AF219B30B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7F8FFA2-65E4-AC6B-1F10-0FE8FEB72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1B1D77-DA82-F7A9-3A86-FDD5560AD16B}"/>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6" name="Footer Placeholder 5">
            <a:extLst>
              <a:ext uri="{FF2B5EF4-FFF2-40B4-BE49-F238E27FC236}">
                <a16:creationId xmlns:a16="http://schemas.microsoft.com/office/drawing/2014/main" id="{AD714119-753B-546F-C6A1-910300A32F0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24504F9-DF23-BB57-4F0B-FF6720F40CC8}"/>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333496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B0EF3-91C5-E909-F7B1-3D28D8AB60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4C488249-C9F2-C42A-51D4-72B154DE83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8B1C9A94-1DD2-FCBB-A521-3662912432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4AF026-571E-6C44-F932-49BED11E34A6}"/>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6" name="Footer Placeholder 5">
            <a:extLst>
              <a:ext uri="{FF2B5EF4-FFF2-40B4-BE49-F238E27FC236}">
                <a16:creationId xmlns:a16="http://schemas.microsoft.com/office/drawing/2014/main" id="{544C57F1-0F5C-0C9B-29D2-AB61DB05090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F4B63B11-8CD2-F0BE-5DC4-92A87C677F8D}"/>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595750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87E03-43C4-FC25-DFCB-2BE37B68704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D429A8E-833C-3382-66A3-C855B446FD0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7EF9546-5374-500A-0AF4-63F971B2DE04}"/>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5" name="Footer Placeholder 4">
            <a:extLst>
              <a:ext uri="{FF2B5EF4-FFF2-40B4-BE49-F238E27FC236}">
                <a16:creationId xmlns:a16="http://schemas.microsoft.com/office/drawing/2014/main" id="{9088A5BC-5691-E508-ED13-E5408AC9CC99}"/>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D2A82F8-A14C-F77C-6A56-6941319D84FB}"/>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1621626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0F428F-D08F-FB2C-BD94-2F694E16FE5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5C6DD03F-550B-ED8A-9310-6C79CEB119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C70D100-CCAB-6212-D769-37352C75C6E6}"/>
              </a:ext>
            </a:extLst>
          </p:cNvPr>
          <p:cNvSpPr>
            <a:spLocks noGrp="1"/>
          </p:cNvSpPr>
          <p:nvPr>
            <p:ph type="dt" sz="half" idx="10"/>
          </p:nvPr>
        </p:nvSpPr>
        <p:spPr/>
        <p:txBody>
          <a:bodyPr/>
          <a:lstStyle/>
          <a:p>
            <a:fld id="{C283F2D4-6EDE-4576-A1F5-785794971868}" type="datetimeFigureOut">
              <a:rPr lang="ar-SA" smtClean="0"/>
              <a:t>01/02/1445</a:t>
            </a:fld>
            <a:endParaRPr lang="ar-SA"/>
          </a:p>
        </p:txBody>
      </p:sp>
      <p:sp>
        <p:nvSpPr>
          <p:cNvPr id="5" name="Footer Placeholder 4">
            <a:extLst>
              <a:ext uri="{FF2B5EF4-FFF2-40B4-BE49-F238E27FC236}">
                <a16:creationId xmlns:a16="http://schemas.microsoft.com/office/drawing/2014/main" id="{EFADEA24-6F47-EA22-616C-9C286A38EA3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CAAB96C-CBE4-9D80-1ABF-2D952C5999D6}"/>
              </a:ext>
            </a:extLst>
          </p:cNvPr>
          <p:cNvSpPr>
            <a:spLocks noGrp="1"/>
          </p:cNvSpPr>
          <p:nvPr>
            <p:ph type="sldNum" sz="quarter" idx="12"/>
          </p:nvPr>
        </p:nvSpPr>
        <p:spPr/>
        <p:txBody>
          <a:bodyPr/>
          <a:lstStyle/>
          <a:p>
            <a:fld id="{75AB4FF9-C111-4FA0-8104-720CB4B3C89A}" type="slidenum">
              <a:rPr lang="ar-SA" smtClean="0"/>
              <a:t>‹#›</a:t>
            </a:fld>
            <a:endParaRPr lang="ar-SA"/>
          </a:p>
        </p:txBody>
      </p:sp>
    </p:spTree>
    <p:extLst>
      <p:ext uri="{BB962C8B-B14F-4D97-AF65-F5344CB8AC3E}">
        <p14:creationId xmlns:p14="http://schemas.microsoft.com/office/powerpoint/2010/main" val="870379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755052-624E-B24D-4FE0-80B021F07D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A674F71-98D7-05D0-8BD9-7ADE124062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981DB8D-1A6A-A7E1-68BB-C4FBF43386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83F2D4-6EDE-4576-A1F5-785794971868}" type="datetimeFigureOut">
              <a:rPr lang="ar-SA" smtClean="0"/>
              <a:t>01/02/1445</a:t>
            </a:fld>
            <a:endParaRPr lang="ar-SA"/>
          </a:p>
        </p:txBody>
      </p:sp>
      <p:sp>
        <p:nvSpPr>
          <p:cNvPr id="5" name="Footer Placeholder 4">
            <a:extLst>
              <a:ext uri="{FF2B5EF4-FFF2-40B4-BE49-F238E27FC236}">
                <a16:creationId xmlns:a16="http://schemas.microsoft.com/office/drawing/2014/main" id="{567F2A80-7892-15A4-B916-174F04D659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3785777-4D9A-E790-D060-DE0A50B532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AB4FF9-C111-4FA0-8104-720CB4B3C89A}" type="slidenum">
              <a:rPr lang="ar-SA" smtClean="0"/>
              <a:t>‹#›</a:t>
            </a:fld>
            <a:endParaRPr lang="ar-SA"/>
          </a:p>
        </p:txBody>
      </p:sp>
    </p:spTree>
    <p:extLst>
      <p:ext uri="{BB962C8B-B14F-4D97-AF65-F5344CB8AC3E}">
        <p14:creationId xmlns:p14="http://schemas.microsoft.com/office/powerpoint/2010/main" val="12686246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4482" y="915089"/>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9650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LECTURE 10</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64523"/>
            <a:ext cx="8526726" cy="1034667"/>
          </a:xfrm>
          <a:prstGeom prst="rect">
            <a:avLst/>
          </a:prstGeom>
        </p:spPr>
      </p:pic>
      <p:sp>
        <p:nvSpPr>
          <p:cNvPr id="16" name="TextBox 15"/>
          <p:cNvSpPr txBox="1"/>
          <p:nvPr/>
        </p:nvSpPr>
        <p:spPr>
          <a:xfrm>
            <a:off x="3712908" y="5525720"/>
            <a:ext cx="8223455" cy="477054"/>
          </a:xfrm>
          <a:prstGeom prst="rect">
            <a:avLst/>
          </a:prstGeom>
          <a:noFill/>
        </p:spPr>
        <p:txBody>
          <a:bodyPr wrap="square" rtlCol="0">
            <a:spAutoFit/>
          </a:bodyPr>
          <a:lstStyle/>
          <a:p>
            <a:r>
              <a:rPr lang="en-GB" sz="25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Overview, Frameworks, Resources</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47264"/>
            <a:ext cx="11064641" cy="1690962"/>
          </a:xfrm>
          <a:prstGeom prst="rect">
            <a:avLst/>
          </a:prstGeom>
        </p:spPr>
      </p:pic>
      <p:sp>
        <p:nvSpPr>
          <p:cNvPr id="7" name="TextBox 6"/>
          <p:cNvSpPr txBox="1"/>
          <p:nvPr/>
        </p:nvSpPr>
        <p:spPr>
          <a:xfrm>
            <a:off x="5514392" y="599691"/>
            <a:ext cx="255658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6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809088"/>
            <a:ext cx="8204789"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pic>
        <p:nvPicPr>
          <p:cNvPr id="2050" name="Picture 2" descr="Word Remember Stock Illustrations – 4,654 Word Remember Stock  Illustrations, Vectors &amp; Clipart - Dreamstime">
            <a:extLst>
              <a:ext uri="{FF2B5EF4-FFF2-40B4-BE49-F238E27FC236}">
                <a16:creationId xmlns:a16="http://schemas.microsoft.com/office/drawing/2014/main" id="{159B662D-BCAD-E8CF-FB3E-F1E1125876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81519" y="1987420"/>
            <a:ext cx="2827247" cy="31323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33078" y="1851109"/>
            <a:ext cx="8276253" cy="3785652"/>
          </a:xfrm>
          <a:prstGeom prst="rect">
            <a:avLst/>
          </a:prstGeom>
        </p:spPr>
        <p:txBody>
          <a:bodyPr wrap="square">
            <a:spAutoFit/>
          </a:bodyPr>
          <a:lstStyle/>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A Synopsis of digital media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Computing code of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Global media ethics</a:t>
            </a:r>
          </a:p>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Basic ethical frameworks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Deontology                  - Virtue Ethics </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Absolutism         - Moral Relativism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Pluralism            - Consequentialism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Utilitarianism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26" name="Picture 2" descr="Premium Vector | Man ticking with pencil">
            <a:extLst>
              <a:ext uri="{FF2B5EF4-FFF2-40B4-BE49-F238E27FC236}">
                <a16:creationId xmlns:a16="http://schemas.microsoft.com/office/drawing/2014/main" id="{0A4745A1-3C02-84F0-3F61-0D17BE6F8D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8662" y="1968255"/>
            <a:ext cx="2396607" cy="3464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976042"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10</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433796"/>
            <a:ext cx="7812642" cy="885055"/>
          </a:xfrm>
          <a:prstGeom prst="rect">
            <a:avLst/>
          </a:prstGeom>
        </p:spPr>
      </p:pic>
      <p:sp>
        <p:nvSpPr>
          <p:cNvPr id="16" name="TextBox 15"/>
          <p:cNvSpPr txBox="1"/>
          <p:nvPr/>
        </p:nvSpPr>
        <p:spPr>
          <a:xfrm>
            <a:off x="4776462" y="5602699"/>
            <a:ext cx="58325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Tree>
    <p:custDataLst>
      <p:tags r:id="rId1"/>
    </p:custDataLst>
    <p:extLst>
      <p:ext uri="{BB962C8B-B14F-4D97-AF65-F5344CB8AC3E}">
        <p14:creationId xmlns:p14="http://schemas.microsoft.com/office/powerpoint/2010/main" val="1588500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045740"/>
            <a:ext cx="8098972"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of the ethical reflection on digital media – most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especially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ethical dimensions of information and communication technologies (ICTs)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arose alongside the technologies themselves.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this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until the last two decades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of the discussion and reflection on digital media ethics took place primarily within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countries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utilizing primarily Western ethical traditions and ways of thinking.</a:t>
            </a:r>
            <a:endParaRPr lang="en-US" sz="14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2" name="Picture 11">
            <a:extLst>
              <a:ext uri="{FF2B5EF4-FFF2-40B4-BE49-F238E27FC236}">
                <a16:creationId xmlns:a16="http://schemas.microsoft.com/office/drawing/2014/main" id="{A3D12260-A385-E6C3-CBDE-F82A21DF2F6D}"/>
              </a:ext>
            </a:extLst>
          </p:cNvPr>
          <p:cNvPicPr>
            <a:picLocks noChangeAspect="1"/>
          </p:cNvPicPr>
          <p:nvPr/>
        </p:nvPicPr>
        <p:blipFill rotWithShape="1">
          <a:blip r:embed="rId7"/>
          <a:srcRect t="34781" b="8377"/>
          <a:stretch/>
        </p:blipFill>
        <p:spPr>
          <a:xfrm>
            <a:off x="428055" y="2431589"/>
            <a:ext cx="3052263" cy="2772084"/>
          </a:xfrm>
          <a:prstGeom prst="rect">
            <a:avLst/>
          </a:prstGeom>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41167" y="2045740"/>
            <a:ext cx="8098972"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begin with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widespread agreement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Norbert Wiener’s The Human Use of Human Beings: Cybernetics and Society (1950)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book in computer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over two decades,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the concern of a very small group of professionals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principally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scientists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 few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6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CE93213B-54B2-4E22-AA95-D79C4F4B7C79}"/>
              </a:ext>
            </a:extLst>
          </p:cNvPr>
          <p:cNvPicPr>
            <a:picLocks noChangeAspect="1"/>
          </p:cNvPicPr>
          <p:nvPr/>
        </p:nvPicPr>
        <p:blipFill>
          <a:blip r:embed="rId7"/>
          <a:stretch>
            <a:fillRect/>
          </a:stretch>
        </p:blipFill>
        <p:spPr>
          <a:xfrm>
            <a:off x="9069351" y="2363199"/>
            <a:ext cx="2516157" cy="3310510"/>
          </a:xfrm>
          <a:prstGeom prst="rect">
            <a:avLst/>
          </a:prstGeom>
        </p:spPr>
      </p:pic>
    </p:spTree>
    <p:custDataLst>
      <p:tags r:id="rId1"/>
    </p:custDataLst>
    <p:extLst>
      <p:ext uri="{BB962C8B-B14F-4D97-AF65-F5344CB8AC3E}">
        <p14:creationId xmlns:p14="http://schemas.microsoft.com/office/powerpoint/2010/main" val="357513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334996"/>
            <a:ext cx="8098972"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its own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emerged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only in the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mainly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through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Walter </a:t>
            </a:r>
            <a:r>
              <a:rPr lang="en-GB" sz="2400" b="1" u="sng" dirty="0" err="1">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also manifest,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professional code of computer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Association for Computing Machinery in 1973</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subsequently revised – most recently in ACM [2018]).</a:t>
            </a:r>
            <a:endParaRPr lang="en-US" sz="16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972EC2A5-41E4-FD26-2FE2-72BF8CD4E9F7}"/>
              </a:ext>
            </a:extLst>
          </p:cNvPr>
          <p:cNvPicPr>
            <a:picLocks noChangeAspect="1"/>
          </p:cNvPicPr>
          <p:nvPr/>
        </p:nvPicPr>
        <p:blipFill rotWithShape="1">
          <a:blip r:embed="rId7"/>
          <a:srcRect b="29756"/>
          <a:stretch/>
        </p:blipFill>
        <p:spPr>
          <a:xfrm>
            <a:off x="609600" y="2304920"/>
            <a:ext cx="2536724"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645508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15212"/>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13181" y="2223029"/>
            <a:ext cx="8201608" cy="3618748"/>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Following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emergence of the internet and World Wide Web in the lives and awareness of most people in the developed world in the early 1990s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number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savvy observers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predict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(rightly) that by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twenty-first century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computing ethics (ICE)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ethics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i.e., a domain of ethical issues, debate, and possible resolution, of concern to more and more people representing an increasingly global diversity of cultural norms and ethical and religious traditions.</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3" name="Picture 12">
            <a:extLst>
              <a:ext uri="{FF2B5EF4-FFF2-40B4-BE49-F238E27FC236}">
                <a16:creationId xmlns:a16="http://schemas.microsoft.com/office/drawing/2014/main" id="{4C2E8181-2341-798D-CDAD-0C12C50B2CC0}"/>
              </a:ext>
            </a:extLst>
          </p:cNvPr>
          <p:cNvPicPr>
            <a:picLocks noChangeAspect="1"/>
          </p:cNvPicPr>
          <p:nvPr/>
        </p:nvPicPr>
        <p:blipFill>
          <a:blip r:embed="rId7"/>
          <a:stretch>
            <a:fillRect/>
          </a:stretch>
        </p:blipFill>
        <p:spPr>
          <a:xfrm>
            <a:off x="9050692" y="2646257"/>
            <a:ext cx="2677886" cy="264927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14311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685592" y="2045740"/>
            <a:ext cx="8098972"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Along the way,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important meta-ethical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debate has emerged – and frequently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arises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again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among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those new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now long histories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Briefly,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ICE, especially as it becomes globalized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require: </a:t>
            </a:r>
          </a:p>
          <a:p>
            <a:pPr algn="just">
              <a:lnSpc>
                <a:spcPct val="200000"/>
              </a:lnSpc>
            </a:pP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largely a continuation of traditional ethics, but now applied to new problems; or (b) a radical transformation of ethical thinking, as constantly evolving ICTs introduce us in turn to radically new ethical difficulties?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6146" name="Picture 2" descr="Ethics, computing, and AI: Perspectives from MIT | MIT News | Massachusetts  Institute of Technology">
            <a:extLst>
              <a:ext uri="{FF2B5EF4-FFF2-40B4-BE49-F238E27FC236}">
                <a16:creationId xmlns:a16="http://schemas.microsoft.com/office/drawing/2014/main" id="{D40FBC46-DB57-426A-BDB6-89B79BBC9E2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818" y="2509935"/>
            <a:ext cx="2735008" cy="27095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56765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513188" y="2008416"/>
            <a:ext cx="8098972"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is often the case,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eventual responses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either/or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possibilities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constitute a “both/and”: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both (a) and (b)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correct.</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one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may well be specific instances that point toward the need for distinctively new approaches.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other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very many examples of how “everything old is new again”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BE4186BF-DB00-9786-9083-9EA1A3A1260D}"/>
              </a:ext>
            </a:extLst>
          </p:cNvPr>
          <p:cNvPicPr>
            <a:picLocks noChangeAspect="1"/>
          </p:cNvPicPr>
          <p:nvPr/>
        </p:nvPicPr>
        <p:blipFill>
          <a:blip r:embed="rId7"/>
          <a:stretch>
            <a:fillRect/>
          </a:stretch>
        </p:blipFill>
        <p:spPr>
          <a:xfrm>
            <a:off x="8995850" y="2604634"/>
            <a:ext cx="2687216"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50419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sp>
        <p:nvSpPr>
          <p:cNvPr id="9" name="TextBox 8"/>
          <p:cNvSpPr txBox="1"/>
          <p:nvPr/>
        </p:nvSpPr>
        <p:spPr>
          <a:xfrm>
            <a:off x="3368351" y="1961761"/>
            <a:ext cx="8416213" cy="4137286"/>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dramatic technological transformations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coupled with our ever-evolving and sometimes striking new practices,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familiar ethical frameworks and approaches continue to work quite well in many instances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deontology and virtue ethics are central ethical pillars in European Union philosophy and policy developing around the emergence of AI and the Internet of Things.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697751" y="1569068"/>
            <a:ext cx="4086806"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Computing code of ethics</a:t>
            </a:r>
          </a:p>
        </p:txBody>
      </p:sp>
      <p:pic>
        <p:nvPicPr>
          <p:cNvPr id="11" name="Picture 10">
            <a:extLst>
              <a:ext uri="{FF2B5EF4-FFF2-40B4-BE49-F238E27FC236}">
                <a16:creationId xmlns:a16="http://schemas.microsoft.com/office/drawing/2014/main" id="{705A33F8-7599-B438-8AD7-43D90024B966}"/>
              </a:ext>
            </a:extLst>
          </p:cNvPr>
          <p:cNvPicPr>
            <a:picLocks noChangeAspect="1"/>
          </p:cNvPicPr>
          <p:nvPr/>
        </p:nvPicPr>
        <p:blipFill>
          <a:blip r:embed="rId7"/>
          <a:stretch>
            <a:fillRect/>
          </a:stretch>
        </p:blipFill>
        <p:spPr>
          <a:xfrm>
            <a:off x="625150" y="2342729"/>
            <a:ext cx="2599145" cy="28264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24279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43" y="2238061"/>
            <a:ext cx="8434875" cy="3517053"/>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global media ethics?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comprehensive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set of 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age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forms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reshaping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once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parochial craft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serving a local, regional or national public.</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E6D38FD8-5EE4-06E5-1762-D5071FD9E635}"/>
              </a:ext>
            </a:extLst>
          </p:cNvPr>
          <p:cNvPicPr>
            <a:picLocks noChangeAspect="1"/>
          </p:cNvPicPr>
          <p:nvPr/>
        </p:nvPicPr>
        <p:blipFill rotWithShape="1">
          <a:blip r:embed="rId7"/>
          <a:srcRect b="33238"/>
          <a:stretch/>
        </p:blipFill>
        <p:spPr>
          <a:xfrm>
            <a:off x="9237297" y="2715217"/>
            <a:ext cx="2357729"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97518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84376" y="2452674"/>
            <a:ext cx="8434875" cy="3199979"/>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media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 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gather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text, video and images from around the world with unprecedented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varying degrees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same 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allows news media to disseminate this information to audiences scattered around the globe.</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7" name="Picture 16">
            <a:extLst>
              <a:ext uri="{FF2B5EF4-FFF2-40B4-BE49-F238E27FC236}">
                <a16:creationId xmlns:a16="http://schemas.microsoft.com/office/drawing/2014/main" id="{F0E03A0D-4BF5-4601-7424-7469F734A843}"/>
              </a:ext>
            </a:extLst>
          </p:cNvPr>
          <p:cNvPicPr>
            <a:picLocks noChangeAspect="1"/>
          </p:cNvPicPr>
          <p:nvPr/>
        </p:nvPicPr>
        <p:blipFill>
          <a:blip r:embed="rId7"/>
          <a:stretch>
            <a:fillRect/>
          </a:stretch>
        </p:blipFill>
        <p:spPr>
          <a:xfrm>
            <a:off x="550505" y="2799648"/>
            <a:ext cx="2380447" cy="258919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67964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20854" y="2209296"/>
            <a:ext cx="8434875" cy="364016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 these global trends,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codes of ethics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contain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organizations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specific</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 associations of journalists exist, and some have constructed declarations of principle.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 global code has been adopted by most major journalism associations and news organizations.</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3" name="Picture 12">
            <a:extLst>
              <a:ext uri="{FF2B5EF4-FFF2-40B4-BE49-F238E27FC236}">
                <a16:creationId xmlns:a16="http://schemas.microsoft.com/office/drawing/2014/main" id="{F2CE4C59-EB81-C882-4201-0B78F1CCAB51}"/>
              </a:ext>
            </a:extLst>
          </p:cNvPr>
          <p:cNvPicPr>
            <a:picLocks noChangeAspect="1"/>
          </p:cNvPicPr>
          <p:nvPr/>
        </p:nvPicPr>
        <p:blipFill>
          <a:blip r:embed="rId7"/>
          <a:stretch>
            <a:fillRect/>
          </a:stretch>
        </p:blipFill>
        <p:spPr>
          <a:xfrm>
            <a:off x="9084907" y="2941360"/>
            <a:ext cx="2550366" cy="25382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06495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93706" y="2150074"/>
            <a:ext cx="8425545" cy="3767955"/>
          </a:xfrm>
          <a:prstGeom prst="rect">
            <a:avLst/>
          </a:prstGeom>
          <a:noFill/>
        </p:spPr>
        <p:txBody>
          <a:bodyPr wrap="square" rtlCol="0">
            <a:spAutoFit/>
          </a:bodyPr>
          <a:lstStyle/>
          <a:p>
            <a:pPr algn="just">
              <a:lnSpc>
                <a:spcPct val="200000"/>
              </a:lnSpc>
            </a:pP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global media debate: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 of a global media ethics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arises out a larger attempt change,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eliminate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inequalities ion media technology and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reduce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control of global media in the hands of minority of Western countries. </a:t>
            </a: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re-structure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system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been controversial, often being accused of being motivated by an agenda to control media or inhibit a free press.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debate continues today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88D7E5C5-3DF7-04D2-9DDB-2963AED2E2C7}"/>
              </a:ext>
            </a:extLst>
          </p:cNvPr>
          <p:cNvPicPr>
            <a:picLocks noChangeAspect="1"/>
          </p:cNvPicPr>
          <p:nvPr/>
        </p:nvPicPr>
        <p:blipFill>
          <a:blip r:embed="rId7"/>
          <a:stretch>
            <a:fillRect/>
          </a:stretch>
        </p:blipFill>
        <p:spPr>
          <a:xfrm>
            <a:off x="426094" y="2696361"/>
            <a:ext cx="2606355" cy="263392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681715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94520" y="2210076"/>
            <a:ext cx="8024329" cy="3618748"/>
          </a:xfrm>
          <a:prstGeom prst="rect">
            <a:avLst/>
          </a:prstGeom>
          <a:noFill/>
        </p:spPr>
        <p:txBody>
          <a:bodyPr wrap="square" rtlCol="0">
            <a:spAutoFit/>
          </a:bodyPr>
          <a:lstStyle/>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Beginning in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was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attempt to establish a “New World Information and Communication Order (NWICO)”</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prompted</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media</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its values were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threatening</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cultural</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non-Western, developing nations. </a:t>
            </a: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players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NWICO</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non-aligned nations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Sean McBride Commission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recommendations of the McBride report in 1980, One World, Many Voices, outlined a new global media order.</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78396A53-132A-D23D-EB5C-87D69DCE9442}"/>
              </a:ext>
            </a:extLst>
          </p:cNvPr>
          <p:cNvPicPr>
            <a:picLocks noChangeAspect="1"/>
          </p:cNvPicPr>
          <p:nvPr/>
        </p:nvPicPr>
        <p:blipFill>
          <a:blip r:embed="rId7"/>
          <a:stretch>
            <a:fillRect/>
          </a:stretch>
        </p:blipFill>
        <p:spPr>
          <a:xfrm>
            <a:off x="9171995" y="2602182"/>
            <a:ext cx="2248677" cy="244489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91226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84376" y="2350033"/>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dream of a set of principles and policies for equitable and responsible dissemination of information worldwide has not died.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recently,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held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meetings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movement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called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Summit on the Information Society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 summit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Geneva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December 2003, 175 countries adopted a plan of action and a declaration of principles. </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6219FA21-4EE7-A916-3E14-914CB34C3151}"/>
              </a:ext>
            </a:extLst>
          </p:cNvPr>
          <p:cNvPicPr>
            <a:picLocks noChangeAspect="1"/>
          </p:cNvPicPr>
          <p:nvPr/>
        </p:nvPicPr>
        <p:blipFill>
          <a:blip r:embed="rId7"/>
          <a:stretch>
            <a:fillRect/>
          </a:stretch>
        </p:blipFill>
        <p:spPr>
          <a:xfrm>
            <a:off x="587827" y="2640375"/>
            <a:ext cx="2397968" cy="278799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776384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41174" y="2462003"/>
            <a:ext cx="8136295" cy="3076868"/>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summit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held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Tunisia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November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2005</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looked at ways to implement the Geneva principles. At the heart of the summits’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 was the growth of new online media and the “digital divide” between the Global North and South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1A933186-C227-BB7C-76C4-95834D6A850A}"/>
              </a:ext>
            </a:extLst>
          </p:cNvPr>
          <p:cNvPicPr>
            <a:picLocks noChangeAspect="1"/>
          </p:cNvPicPr>
          <p:nvPr/>
        </p:nvPicPr>
        <p:blipFill>
          <a:blip r:embed="rId7"/>
          <a:stretch>
            <a:fillRect/>
          </a:stretch>
        </p:blipFill>
        <p:spPr>
          <a:xfrm>
            <a:off x="9041362" y="2454132"/>
            <a:ext cx="2585247" cy="29789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57391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508310" y="2238061"/>
            <a:ext cx="8229603"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attempt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wider in scope than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construct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looks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what norms should guide media practitioners when they face difficult decisions on what to report.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latter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beyond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reflections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include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politics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5E50CDE8-46C2-035D-356C-F51DFB427280}"/>
              </a:ext>
            </a:extLst>
          </p:cNvPr>
          <p:cNvPicPr>
            <a:picLocks noChangeAspect="1"/>
          </p:cNvPicPr>
          <p:nvPr/>
        </p:nvPicPr>
        <p:blipFill>
          <a:blip r:embed="rId7"/>
          <a:stretch>
            <a:fillRect/>
          </a:stretch>
        </p:blipFill>
        <p:spPr>
          <a:xfrm>
            <a:off x="411313" y="2854988"/>
            <a:ext cx="2733675" cy="256432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883670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1715" y="5949243"/>
            <a:ext cx="851609" cy="712819"/>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14624" y="2139743"/>
            <a:ext cx="8163496" cy="389106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stage in journalism ethics</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Since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birth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modern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17th century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broaden the scope of the people that it claims to serve — from factions to specific social classes to the public of nations. </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journalistic principle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serving the public interest</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been understood, tacitly or explicitly, as serving one’s own public, social class or nation. </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4AC27575-892E-A603-3A89-34511C8156BA}"/>
              </a:ext>
            </a:extLst>
          </p:cNvPr>
          <p:cNvPicPr>
            <a:picLocks noChangeAspect="1"/>
          </p:cNvPicPr>
          <p:nvPr/>
        </p:nvPicPr>
        <p:blipFill>
          <a:blip r:embed="rId7"/>
          <a:stretch>
            <a:fillRect/>
          </a:stretch>
        </p:blipFill>
        <p:spPr>
          <a:xfrm>
            <a:off x="8878549" y="2620755"/>
            <a:ext cx="2793697" cy="257639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216953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48793" y="2238061"/>
            <a:ext cx="8229603" cy="354314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principles </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objectivity</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independence</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were limited by this parochial understanding of who journalism serves</a:t>
            </a:r>
            <a:r>
              <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 meant being impartial in one’s coverage of rival groups within one’s society, but not necessarily being impartial to groups outside one’s national boundaries.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D5ADFBF3-4640-6C77-9A44-62789494DED3}"/>
              </a:ext>
            </a:extLst>
          </p:cNvPr>
          <p:cNvPicPr>
            <a:picLocks noChangeAspect="1"/>
          </p:cNvPicPr>
          <p:nvPr/>
        </p:nvPicPr>
        <p:blipFill>
          <a:blip r:embed="rId7"/>
          <a:stretch>
            <a:fillRect/>
          </a:stretch>
        </p:blipFill>
        <p:spPr>
          <a:xfrm>
            <a:off x="8996519" y="2487788"/>
            <a:ext cx="2845550" cy="270961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631297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21493" y="2444541"/>
            <a:ext cx="8398562"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journalism ethics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be seen as an extension of journalism ethics — to regard journalism’s “public” as the citizens of the world, and to interpret the ethical principles of objectivity, balance and independence in an international manner</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 ethics becomes more “cosmopolitan” in tone and perspective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9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Global media ethics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 Synopsis of digital media ethics</a:t>
            </a:r>
          </a:p>
        </p:txBody>
      </p:sp>
      <p:pic>
        <p:nvPicPr>
          <p:cNvPr id="7" name="Picture 6">
            <a:extLst>
              <a:ext uri="{FF2B5EF4-FFF2-40B4-BE49-F238E27FC236}">
                <a16:creationId xmlns:a16="http://schemas.microsoft.com/office/drawing/2014/main" id="{0020355B-58B6-EEB3-AF05-E22103A1B7C8}"/>
              </a:ext>
            </a:extLst>
          </p:cNvPr>
          <p:cNvPicPr>
            <a:picLocks noChangeAspect="1"/>
          </p:cNvPicPr>
          <p:nvPr/>
        </p:nvPicPr>
        <p:blipFill>
          <a:blip r:embed="rId7"/>
          <a:stretch>
            <a:fillRect/>
          </a:stretch>
        </p:blipFill>
        <p:spPr>
          <a:xfrm>
            <a:off x="383676" y="2523160"/>
            <a:ext cx="2753032" cy="285404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549782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976042"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10</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433797"/>
            <a:ext cx="7812642" cy="885055"/>
          </a:xfrm>
          <a:prstGeom prst="rect">
            <a:avLst/>
          </a:prstGeom>
        </p:spPr>
      </p:pic>
      <p:sp>
        <p:nvSpPr>
          <p:cNvPr id="16" name="TextBox 15"/>
          <p:cNvSpPr txBox="1"/>
          <p:nvPr/>
        </p:nvSpPr>
        <p:spPr>
          <a:xfrm>
            <a:off x="5177690" y="5602699"/>
            <a:ext cx="4382512"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Tree>
    <p:custDataLst>
      <p:tags r:id="rId1"/>
    </p:custDataLst>
    <p:extLst>
      <p:ext uri="{BB962C8B-B14F-4D97-AF65-F5344CB8AC3E}">
        <p14:creationId xmlns:p14="http://schemas.microsoft.com/office/powerpoint/2010/main" val="2174903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312113"/>
            <a:ext cx="8416213" cy="4748159"/>
          </a:xfrm>
          <a:prstGeom prst="rect">
            <a:avLst/>
          </a:prstGeom>
          <a:noFill/>
        </p:spPr>
        <p:txBody>
          <a:bodyPr wrap="square" rtlCol="0">
            <a:spAutoFit/>
          </a:bodyPr>
          <a:lstStyle/>
          <a:p>
            <a:pPr algn="just">
              <a:lnSpc>
                <a:spcPct val="200000"/>
              </a:lnSpc>
            </a:pPr>
            <a:r>
              <a:rPr lang="en-GB" sz="24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uses rules to distinguish right from wrong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Deontology is often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associated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 Immanuel Kant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Kant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actions follow universal moral laws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lie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steal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cheat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simple to apply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just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requires that people follow the rules and do their duty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approach tends to fit well with our natural intuition about what is or isn’t ethical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FD96E60-E659-07FB-FE22-1038D5A42330}"/>
              </a:ext>
            </a:extLst>
          </p:cNvPr>
          <p:cNvPicPr>
            <a:picLocks noChangeAspect="1"/>
          </p:cNvPicPr>
          <p:nvPr/>
        </p:nvPicPr>
        <p:blipFill>
          <a:blip r:embed="rId7"/>
          <a:stretch>
            <a:fillRect/>
          </a:stretch>
        </p:blipFill>
        <p:spPr>
          <a:xfrm>
            <a:off x="412468" y="2340071"/>
            <a:ext cx="2687201" cy="250546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49591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84138" y="1828815"/>
            <a:ext cx="8268250" cy="3692421"/>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judges actions by their results,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doesn’t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weighing the costs and benefits of a situation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avoids subjectivity and uncertainty because you only have to follow set rules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Despite its strengths, rigidly following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can produce results that many people find unacceptable</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92E99FA3-6C7B-A203-FB27-D7F7F6D1CDA5}"/>
              </a:ext>
            </a:extLst>
          </p:cNvPr>
          <p:cNvPicPr>
            <a:picLocks noChangeAspect="1"/>
          </p:cNvPicPr>
          <p:nvPr/>
        </p:nvPicPr>
        <p:blipFill>
          <a:blip r:embed="rId7"/>
          <a:stretch>
            <a:fillRect/>
          </a:stretch>
        </p:blipFill>
        <p:spPr>
          <a:xfrm>
            <a:off x="8819535" y="2142019"/>
            <a:ext cx="2876854" cy="31673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61571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825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138337"/>
            <a:ext cx="8416213" cy="5055936"/>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suppose you’re a software engineer and learn that a nuclear missile is about to launch that might start a war. You can hack the network and cancel the launch, but it’s against your professional code of ethics to break into any software system without permission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a form of lying and cheating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advises not to violate this rule. However, in letting the missile launch, thousands of people will die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following the rules makes deontology easy to apply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it also means disregarding the possible consequences of our actions when determining what is right and what is wrong</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4ECCEA3-5BFC-7088-64C9-A098494B73BD}"/>
              </a:ext>
            </a:extLst>
          </p:cNvPr>
          <p:cNvPicPr>
            <a:picLocks noChangeAspect="1"/>
          </p:cNvPicPr>
          <p:nvPr/>
        </p:nvPicPr>
        <p:blipFill>
          <a:blip r:embed="rId7"/>
          <a:stretch>
            <a:fillRect/>
          </a:stretch>
        </p:blipFill>
        <p:spPr>
          <a:xfrm>
            <a:off x="413926" y="2222423"/>
            <a:ext cx="2794870" cy="2883310"/>
          </a:xfrm>
          <a:prstGeom prst="rect">
            <a:avLst/>
          </a:prstGeom>
        </p:spPr>
      </p:pic>
    </p:spTree>
    <p:custDataLst>
      <p:tags r:id="rId1"/>
    </p:custDataLst>
    <p:extLst>
      <p:ext uri="{BB962C8B-B14F-4D97-AF65-F5344CB8AC3E}">
        <p14:creationId xmlns:p14="http://schemas.microsoft.com/office/powerpoint/2010/main" val="2028698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4614" y="1233457"/>
            <a:ext cx="8259118" cy="4625049"/>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Virtue ethics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philosophy developed by Aristotle and other ancient Greeks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quest to understand and live a life of moral character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character-based approach to morality assumes that we acquire virtue through practice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practicing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honest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brave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generous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on,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person develops an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honorable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moral character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According to Aristotle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honing virtuous habits, people will likely make the right choice when faced with ethical challenges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2363388-E314-D63A-C8CF-F8DFB61A9333}"/>
              </a:ext>
            </a:extLst>
          </p:cNvPr>
          <p:cNvPicPr>
            <a:picLocks noChangeAspect="1"/>
          </p:cNvPicPr>
          <p:nvPr/>
        </p:nvPicPr>
        <p:blipFill>
          <a:blip r:embed="rId7"/>
          <a:stretch>
            <a:fillRect/>
          </a:stretch>
        </p:blipFill>
        <p:spPr>
          <a:xfrm>
            <a:off x="8672052" y="2341126"/>
            <a:ext cx="3097182" cy="247281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62687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675900"/>
            <a:ext cx="841621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absolutism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asserts that there are certain universal moral principles by which all peoples’ actions may be judged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a form of deontology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with moral absolutism, however, is that there will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 disagreements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which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principles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correct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which 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incorrect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C4628B8-CCED-1E5F-ABC9-51E99299BF2C}"/>
              </a:ext>
            </a:extLst>
          </p:cNvPr>
          <p:cNvPicPr>
            <a:picLocks noChangeAspect="1"/>
          </p:cNvPicPr>
          <p:nvPr/>
        </p:nvPicPr>
        <p:blipFill rotWithShape="1">
          <a:blip r:embed="rId7"/>
          <a:srcRect t="23771"/>
          <a:stretch/>
        </p:blipFill>
        <p:spPr>
          <a:xfrm>
            <a:off x="501446" y="2309963"/>
            <a:ext cx="2694039"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5166063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5308" y="1449761"/>
            <a:ext cx="8416213" cy="432663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around the world probably accept the idea that we should treat others as we wish to be treated ourselves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beyond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 from different countries likely hold varying views about everything from the morality of abortion and capital punishment to nepotism and bribery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contrasts with</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denies that there are absolute moral values. It also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16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urges tolerance of others’ moral principles without concluding that all views are equally valid.</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A4EBB3-FEDF-23CF-D036-E5EC9CB2C3AB}"/>
              </a:ext>
            </a:extLst>
          </p:cNvPr>
          <p:cNvPicPr>
            <a:picLocks noChangeAspect="1"/>
          </p:cNvPicPr>
          <p:nvPr/>
        </p:nvPicPr>
        <p:blipFill>
          <a:blip r:embed="rId7"/>
          <a:stretch>
            <a:fillRect/>
          </a:stretch>
        </p:blipFill>
        <p:spPr>
          <a:xfrm>
            <a:off x="8994085" y="2222086"/>
            <a:ext cx="2708838" cy="293001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95452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675900"/>
            <a:ext cx="838922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an important topic in metaethics. It is also widely discussed outside philosophy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by political and religious leaders),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it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controversial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among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nonphilosophers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alike. This is perhaps not surprising in view of recent evidence that people’s intuitions about moral relativism vary widely.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2F7A7E6-A653-77CD-7A95-30CD3F90BDA7}"/>
              </a:ext>
            </a:extLst>
          </p:cNvPr>
          <p:cNvPicPr>
            <a:picLocks noChangeAspect="1"/>
          </p:cNvPicPr>
          <p:nvPr/>
        </p:nvPicPr>
        <p:blipFill>
          <a:blip r:embed="rId7"/>
          <a:stretch>
            <a:fillRect/>
          </a:stretch>
        </p:blipFill>
        <p:spPr>
          <a:xfrm>
            <a:off x="345102" y="2273905"/>
            <a:ext cx="2840550" cy="256179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84189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15308" y="1793890"/>
            <a:ext cx="8416213" cy="3796873"/>
          </a:xfrm>
          <a:prstGeom prst="rect">
            <a:avLst/>
          </a:prstGeom>
          <a:noFill/>
        </p:spPr>
        <p:txBody>
          <a:bodyPr wrap="square" rtlCol="0">
            <a:spAutoFit/>
          </a:bodyPr>
          <a:lstStyle/>
          <a:p>
            <a:pPr algn="just">
              <a:lnSpc>
                <a:spcPct val="200000"/>
              </a:lnSpc>
            </a:pPr>
            <a:r>
              <a:rPr lang="en-GB" sz="28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Though many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quite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critical</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several contemporary philosophers who defend forms of it. These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include</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prominent</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figures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Gilbert Harman</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Jesse J. Prinz</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 David Velleman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David B. Wong</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C47B092-A15E-B262-15BD-E17F2AED5A05}"/>
              </a:ext>
            </a:extLst>
          </p:cNvPr>
          <p:cNvPicPr>
            <a:picLocks noChangeAspect="1"/>
          </p:cNvPicPr>
          <p:nvPr/>
        </p:nvPicPr>
        <p:blipFill>
          <a:blip r:embed="rId7"/>
          <a:stretch>
            <a:fillRect/>
          </a:stretch>
        </p:blipFill>
        <p:spPr>
          <a:xfrm>
            <a:off x="8888359" y="2312680"/>
            <a:ext cx="2890685" cy="249529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058371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675900"/>
            <a:ext cx="8416213" cy="381553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 is understood in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variety of ways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Most often it is associated with an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 thesis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there are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deep and widespread moral disagreements and a metaethical thesis that the truth or justification of moral judgments is not absolute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relative to the moral standard of some person or group of persons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730E613-B574-D00C-3E50-E55D8595715E}"/>
              </a:ext>
            </a:extLst>
          </p:cNvPr>
          <p:cNvPicPr>
            <a:picLocks noChangeAspect="1"/>
          </p:cNvPicPr>
          <p:nvPr/>
        </p:nvPicPr>
        <p:blipFill>
          <a:blip r:embed="rId7"/>
          <a:stretch>
            <a:fillRect/>
          </a:stretch>
        </p:blipFill>
        <p:spPr>
          <a:xfrm>
            <a:off x="453254" y="2228383"/>
            <a:ext cx="2686050" cy="259787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472418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135135"/>
            <a:ext cx="8389223" cy="5046638"/>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Pluralism: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idea that there can be conflicting moral views that are each worthy of respect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tend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 open-minded when faced with competing viewpoints</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issues from several moral points of view before deciding and taking action.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 that many moral issues are extremely complicated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single philosophical approach will always provide all the answers.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7FA14C8-D230-C580-B12D-63CC7A0719D7}"/>
              </a:ext>
            </a:extLst>
          </p:cNvPr>
          <p:cNvPicPr>
            <a:picLocks noChangeAspect="1"/>
          </p:cNvPicPr>
          <p:nvPr/>
        </p:nvPicPr>
        <p:blipFill>
          <a:blip r:embed="rId7"/>
          <a:stretch>
            <a:fillRect/>
          </a:stretch>
        </p:blipFill>
        <p:spPr>
          <a:xfrm>
            <a:off x="413926" y="2342729"/>
            <a:ext cx="2811055" cy="244066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943940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460288" y="1380940"/>
            <a:ext cx="8389223" cy="431727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assume a building is on fire. A woman has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opportunity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rush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inside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save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trapped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burning building</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in doing this she may die, and leave her own child an orphan.</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moral pluralist would conclude that there is no definitive way to decide which is the better course of moral action. Indeed,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 declares that it is sometimes difficult to choose between competing values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EBC9037-8F4C-2185-E70D-96FF198EEA50}"/>
              </a:ext>
            </a:extLst>
          </p:cNvPr>
          <p:cNvPicPr>
            <a:picLocks noChangeAspect="1"/>
          </p:cNvPicPr>
          <p:nvPr/>
        </p:nvPicPr>
        <p:blipFill rotWithShape="1">
          <a:blip r:embed="rId7"/>
          <a:srcRect t="35862"/>
          <a:stretch/>
        </p:blipFill>
        <p:spPr>
          <a:xfrm>
            <a:off x="9034033" y="2123768"/>
            <a:ext cx="2814791" cy="284828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67594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400140" y="1931547"/>
            <a:ext cx="8389223" cy="3058209"/>
          </a:xfrm>
          <a:prstGeom prst="rect">
            <a:avLst/>
          </a:prstGeom>
          <a:noFill/>
        </p:spPr>
        <p:txBody>
          <a:bodyPr wrap="square" rtlCol="0">
            <a:spAutoFit/>
          </a:bodyPr>
          <a:lstStyle/>
          <a:p>
            <a:pPr algn="just">
              <a:lnSpc>
                <a:spcPct val="200000"/>
              </a:lnSpc>
            </a:pPr>
            <a:r>
              <a:rPr lang="en-GB" sz="28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occupies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sensible middle ground between</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only one right answer</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no wrong answer</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claims</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4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DBCA03E-C1FE-CA06-386D-A012EB5CC76A}"/>
              </a:ext>
            </a:extLst>
          </p:cNvPr>
          <p:cNvPicPr>
            <a:picLocks noChangeAspect="1"/>
          </p:cNvPicPr>
          <p:nvPr/>
        </p:nvPicPr>
        <p:blipFill>
          <a:blip r:embed="rId7"/>
          <a:stretch>
            <a:fillRect/>
          </a:stretch>
        </p:blipFill>
        <p:spPr>
          <a:xfrm>
            <a:off x="501447" y="2283737"/>
            <a:ext cx="2664542" cy="283887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18921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3057" y="5900397"/>
            <a:ext cx="881107" cy="761666"/>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497220" y="1213793"/>
            <a:ext cx="8234303" cy="4686604"/>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judges whether or not something is right by what its consequences are</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would agree that lying is wrong,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telling a lie would help save a person’s life, consequentialism says it’s the right thing to do</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consequentialism are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judges consequences by a “greatest good for the greatest number” standard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 other hand,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 something is “good” if the consequence produces pleasure or avoids pain</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086E88D-543B-CC86-3D15-75B1607E637D}"/>
              </a:ext>
            </a:extLst>
          </p:cNvPr>
          <p:cNvPicPr>
            <a:picLocks noChangeAspect="1"/>
          </p:cNvPicPr>
          <p:nvPr/>
        </p:nvPicPr>
        <p:blipFill>
          <a:blip r:embed="rId7"/>
          <a:stretch>
            <a:fillRect/>
          </a:stretch>
        </p:blipFill>
        <p:spPr>
          <a:xfrm>
            <a:off x="8819073" y="2315949"/>
            <a:ext cx="2857500" cy="261984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646793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469432"/>
            <a:ext cx="8416213" cy="4431085"/>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sometimes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criticized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because it can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even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impossible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know what the result of an action will be ahead of time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Indeed,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one can know the future with certainty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Also,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certain situations, consequentialism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lead to decisions that are objectionable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 though the consequences are arguably good.</a:t>
            </a:r>
            <a:endPar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0B3E798-4AA4-FA7A-BF62-9BB814291606}"/>
              </a:ext>
            </a:extLst>
          </p:cNvPr>
          <p:cNvPicPr>
            <a:picLocks noChangeAspect="1"/>
          </p:cNvPicPr>
          <p:nvPr/>
        </p:nvPicPr>
        <p:blipFill>
          <a:blip r:embed="rId7"/>
          <a:stretch>
            <a:fillRect/>
          </a:stretch>
        </p:blipFill>
        <p:spPr>
          <a:xfrm>
            <a:off x="441200" y="2303400"/>
            <a:ext cx="2734619"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621005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502126" y="1371105"/>
            <a:ext cx="8317409" cy="4431085"/>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let’s suppose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could prove that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economy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happier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healthier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wealthier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we just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enslaved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population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Although the majority of people would benefit from this idea,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would never agree to it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when judging the idea solely on its results, as classic consequentialism does, then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end justifies the means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DF49C74-6BA8-42C7-FE1F-DDC6A9C7227C}"/>
              </a:ext>
            </a:extLst>
          </p:cNvPr>
          <p:cNvPicPr>
            <a:picLocks noChangeAspect="1"/>
          </p:cNvPicPr>
          <p:nvPr/>
        </p:nvPicPr>
        <p:blipFill>
          <a:blip r:embed="rId7"/>
          <a:stretch>
            <a:fillRect/>
          </a:stretch>
        </p:blipFill>
        <p:spPr>
          <a:xfrm>
            <a:off x="8928687" y="2340075"/>
            <a:ext cx="2820887" cy="2598997"/>
          </a:xfrm>
          <a:prstGeom prst="rect">
            <a:avLst/>
          </a:prstGeom>
        </p:spPr>
      </p:pic>
    </p:spTree>
    <p:custDataLst>
      <p:tags r:id="rId1"/>
    </p:custDataLst>
    <p:extLst>
      <p:ext uri="{BB962C8B-B14F-4D97-AF65-F5344CB8AC3E}">
        <p14:creationId xmlns:p14="http://schemas.microsoft.com/office/powerpoint/2010/main" val="8343931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078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469425"/>
            <a:ext cx="8416213" cy="4071051"/>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determines right from wrong by focusing on outcomes. It is a form of consequentialism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Utilitarianism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holds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ethical choice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the one that will produce the greatest good for the greatest number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only</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framework</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can be used to justify military force or war</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also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most common approach to moral reasoning used in business because of the way in which it accounts for costs and benefits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3B0DB6F-EBD6-17E8-551D-ACFACB33B7B2}"/>
              </a:ext>
            </a:extLst>
          </p:cNvPr>
          <p:cNvPicPr>
            <a:picLocks noChangeAspect="1"/>
          </p:cNvPicPr>
          <p:nvPr/>
        </p:nvPicPr>
        <p:blipFill>
          <a:blip r:embed="rId7"/>
          <a:stretch>
            <a:fillRect/>
          </a:stretch>
        </p:blipFill>
        <p:spPr>
          <a:xfrm>
            <a:off x="454067" y="2224485"/>
            <a:ext cx="2635771"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632942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01460" y="63241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4134793" y="599748"/>
            <a:ext cx="4337406"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Basic ethical frameworks</a:t>
            </a:r>
          </a:p>
        </p:txBody>
      </p:sp>
      <p:sp>
        <p:nvSpPr>
          <p:cNvPr id="9" name="TextBox 8"/>
          <p:cNvSpPr txBox="1"/>
          <p:nvPr/>
        </p:nvSpPr>
        <p:spPr>
          <a:xfrm>
            <a:off x="3373150" y="1115469"/>
            <a:ext cx="8416213" cy="5188408"/>
          </a:xfrm>
          <a:prstGeom prst="rect">
            <a:avLst/>
          </a:prstGeom>
          <a:noFill/>
        </p:spPr>
        <p:txBody>
          <a:bodyPr wrap="square" rtlCol="0">
            <a:spAutoFit/>
          </a:bodyPr>
          <a:lstStyle/>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However,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because we cannot predict the future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 to know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certainty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whether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consequences of our actions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bad</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is one of the limitations of utilitarianism.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trouble accounting for values such as justice and individual rights</a:t>
            </a:r>
            <a:r>
              <a:rPr lang="en-GB" sz="16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assume a hospital has four people whose lives depend upon receiving organ transplants: a heart, lungs, a kidney, and a liver. If a healthy person wanders into the hospital, his organs could be harvested to save four lives at the expense of one life. This would arguably produce the greatest good for the greatest number. But few would consider it an acceptable course of action, let alone the most ethical one.</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2FAA562-431D-860A-BC8F-A24FB4E821BA}"/>
              </a:ext>
            </a:extLst>
          </p:cNvPr>
          <p:cNvPicPr>
            <a:picLocks noChangeAspect="1"/>
          </p:cNvPicPr>
          <p:nvPr/>
        </p:nvPicPr>
        <p:blipFill>
          <a:blip r:embed="rId7"/>
          <a:stretch>
            <a:fillRect/>
          </a:stretch>
        </p:blipFill>
        <p:spPr>
          <a:xfrm>
            <a:off x="506054" y="2192589"/>
            <a:ext cx="2583784"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122623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33078" y="1929765"/>
            <a:ext cx="8276253" cy="3539430"/>
          </a:xfrm>
          <a:prstGeom prst="rect">
            <a:avLst/>
          </a:prstGeom>
        </p:spPr>
        <p:txBody>
          <a:bodyPr wrap="square">
            <a:spAutoFit/>
          </a:bodyPr>
          <a:lstStyle/>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A Synopsis of digital media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Computing code of ethics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Global media ethics</a:t>
            </a:r>
          </a:p>
          <a:p>
            <a:pPr algn="just"/>
            <a:r>
              <a:rPr lang="en-US"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Basic ethical frameworks</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Deontology                 - Consequentialism</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Moral Absolutism        - Moral Philosophy</a:t>
            </a:r>
          </a:p>
          <a:p>
            <a:pPr algn="just"/>
            <a:r>
              <a:rPr lang="en-GB" sz="32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Utilitarianism               - Virtue Ethics</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26" name="Picture 2" descr="Premium Vector | Man ticking with pencil">
            <a:extLst>
              <a:ext uri="{FF2B5EF4-FFF2-40B4-BE49-F238E27FC236}">
                <a16:creationId xmlns:a16="http://schemas.microsoft.com/office/drawing/2014/main" id="{0A4745A1-3C02-84F0-3F61-0D17BE6F8D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8662" y="1968255"/>
            <a:ext cx="2396607" cy="3464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58481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5"/>
</p:tagLst>
</file>

<file path=ppt/tags/tag2.xml><?xml version="1.0" encoding="utf-8"?>
<p:tagLst xmlns:a="http://schemas.openxmlformats.org/drawingml/2006/main" xmlns:r="http://schemas.openxmlformats.org/officeDocument/2006/relationships" xmlns:p="http://schemas.openxmlformats.org/presentationml/2006/main">
  <p:tag name="TIMING" val="|1.5"/>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0.8|2"/>
</p:tagLst>
</file>

<file path=ppt/tags/tag8.xml><?xml version="1.0" encoding="utf-8"?>
<p:tagLst xmlns:a="http://schemas.openxmlformats.org/drawingml/2006/main" xmlns:r="http://schemas.openxmlformats.org/officeDocument/2006/relationships" xmlns:p="http://schemas.openxmlformats.org/presentationml/2006/main">
  <p:tag name="TIMING" val="|0.8|2"/>
</p:tagLst>
</file>

<file path=ppt/tags/tag9.xml><?xml version="1.0" encoding="utf-8"?>
<p:tagLst xmlns:a="http://schemas.openxmlformats.org/drawingml/2006/main" xmlns:r="http://schemas.openxmlformats.org/officeDocument/2006/relationships" xmlns:p="http://schemas.openxmlformats.org/presentationml/2006/main">
  <p:tag name="TIMING" val="|0.8|2"/>
</p:tagLst>
</file>

<file path=ppt/tags/tag10.xml><?xml version="1.0" encoding="utf-8"?>
<p:tagLst xmlns:a="http://schemas.openxmlformats.org/drawingml/2006/main" xmlns:r="http://schemas.openxmlformats.org/officeDocument/2006/relationships" xmlns:p="http://schemas.openxmlformats.org/presentationml/2006/main">
  <p:tag name="TIMING" val="|0.8|2"/>
</p:tagLst>
</file>

<file path=ppt/tags/tag11.xml><?xml version="1.0" encoding="utf-8"?>
<p:tagLst xmlns:a="http://schemas.openxmlformats.org/drawingml/2006/main" xmlns:r="http://schemas.openxmlformats.org/officeDocument/2006/relationships" xmlns:p="http://schemas.openxmlformats.org/presentationml/2006/main">
  <p:tag name="TIMING" val="|0.8|2"/>
</p:tagLst>
</file>

<file path=ppt/tags/tag12.xml><?xml version="1.0" encoding="utf-8"?>
<p:tagLst xmlns:a="http://schemas.openxmlformats.org/drawingml/2006/main" xmlns:r="http://schemas.openxmlformats.org/officeDocument/2006/relationships" xmlns:p="http://schemas.openxmlformats.org/presentationml/2006/main">
  <p:tag name="TIMING" val="|0.8|2"/>
</p:tagLst>
</file>

<file path=ppt/tags/tag13.xml><?xml version="1.0" encoding="utf-8"?>
<p:tagLst xmlns:a="http://schemas.openxmlformats.org/drawingml/2006/main" xmlns:r="http://schemas.openxmlformats.org/officeDocument/2006/relationships" xmlns:p="http://schemas.openxmlformats.org/presentationml/2006/main">
  <p:tag name="TIMING" val="|0.8|2"/>
</p:tagLst>
</file>

<file path=ppt/tags/tag14.xml><?xml version="1.0" encoding="utf-8"?>
<p:tagLst xmlns:a="http://schemas.openxmlformats.org/drawingml/2006/main" xmlns:r="http://schemas.openxmlformats.org/officeDocument/2006/relationships" xmlns:p="http://schemas.openxmlformats.org/presentationml/2006/main">
  <p:tag name="TIMING" val="|0.8|2"/>
</p:tagLst>
</file>

<file path=ppt/tags/tag15.xml><?xml version="1.0" encoding="utf-8"?>
<p:tagLst xmlns:a="http://schemas.openxmlformats.org/drawingml/2006/main" xmlns:r="http://schemas.openxmlformats.org/officeDocument/2006/relationships" xmlns:p="http://schemas.openxmlformats.org/presentationml/2006/main">
  <p:tag name="TIMING" val="|0.8|2"/>
</p:tagLst>
</file>

<file path=ppt/tags/tag16.xml><?xml version="1.0" encoding="utf-8"?>
<p:tagLst xmlns:a="http://schemas.openxmlformats.org/drawingml/2006/main" xmlns:r="http://schemas.openxmlformats.org/officeDocument/2006/relationships" xmlns:p="http://schemas.openxmlformats.org/presentationml/2006/main">
  <p:tag name="TIMING" val="|0.8|2"/>
</p:tagLst>
</file>

<file path=ppt/tags/tag17.xml><?xml version="1.0" encoding="utf-8"?>
<p:tagLst xmlns:a="http://schemas.openxmlformats.org/drawingml/2006/main" xmlns:r="http://schemas.openxmlformats.org/officeDocument/2006/relationships" xmlns:p="http://schemas.openxmlformats.org/presentationml/2006/main">
  <p:tag name="TIMING" val="|0.8|2"/>
</p:tagLst>
</file>

<file path=ppt/tags/tag18.xml><?xml version="1.0" encoding="utf-8"?>
<p:tagLst xmlns:a="http://schemas.openxmlformats.org/drawingml/2006/main" xmlns:r="http://schemas.openxmlformats.org/officeDocument/2006/relationships" xmlns:p="http://schemas.openxmlformats.org/presentationml/2006/main">
  <p:tag name="TIMING" val="|0.8|2"/>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2"/>
</p:tagLst>
</file>

<file path=ppt/tags/tag21.xml><?xml version="1.0" encoding="utf-8"?>
<p:tagLst xmlns:a="http://schemas.openxmlformats.org/drawingml/2006/main" xmlns:r="http://schemas.openxmlformats.org/officeDocument/2006/relationships" xmlns:p="http://schemas.openxmlformats.org/presentationml/2006/main">
  <p:tag name="TIMING" val="|0.8|2"/>
</p:tagLst>
</file>

<file path=ppt/tags/tag22.xml><?xml version="1.0" encoding="utf-8"?>
<p:tagLst xmlns:a="http://schemas.openxmlformats.org/drawingml/2006/main" xmlns:r="http://schemas.openxmlformats.org/officeDocument/2006/relationships" xmlns:p="http://schemas.openxmlformats.org/presentationml/2006/main">
  <p:tag name="TIMING" val="|0.8|2"/>
</p:tagLst>
</file>

<file path=ppt/tags/tag23.xml><?xml version="1.0" encoding="utf-8"?>
<p:tagLst xmlns:a="http://schemas.openxmlformats.org/drawingml/2006/main" xmlns:r="http://schemas.openxmlformats.org/officeDocument/2006/relationships" xmlns:p="http://schemas.openxmlformats.org/presentationml/2006/main">
  <p:tag name="TIMING" val="|0.8|2"/>
</p:tagLst>
</file>

<file path=ppt/tags/tag24.xml><?xml version="1.0" encoding="utf-8"?>
<p:tagLst xmlns:a="http://schemas.openxmlformats.org/drawingml/2006/main" xmlns:r="http://schemas.openxmlformats.org/officeDocument/2006/relationships" xmlns:p="http://schemas.openxmlformats.org/presentationml/2006/main">
  <p:tag name="TIMING" val="|0.2"/>
</p:tagLst>
</file>

<file path=ppt/tags/tag25.xml><?xml version="1.0" encoding="utf-8"?>
<p:tagLst xmlns:a="http://schemas.openxmlformats.org/drawingml/2006/main" xmlns:r="http://schemas.openxmlformats.org/officeDocument/2006/relationships" xmlns:p="http://schemas.openxmlformats.org/presentationml/2006/main">
  <p:tag name="TIMING" val="|0.8|2"/>
</p:tagLst>
</file>

<file path=ppt/tags/tag26.xml><?xml version="1.0" encoding="utf-8"?>
<p:tagLst xmlns:a="http://schemas.openxmlformats.org/drawingml/2006/main" xmlns:r="http://schemas.openxmlformats.org/officeDocument/2006/relationships" xmlns:p="http://schemas.openxmlformats.org/presentationml/2006/main">
  <p:tag name="TIMING" val="|0.8|2"/>
</p:tagLst>
</file>

<file path=ppt/tags/tag27.xml><?xml version="1.0" encoding="utf-8"?>
<p:tagLst xmlns:a="http://schemas.openxmlformats.org/drawingml/2006/main" xmlns:r="http://schemas.openxmlformats.org/officeDocument/2006/relationships" xmlns:p="http://schemas.openxmlformats.org/presentationml/2006/main">
  <p:tag name="TIMING" val="|0.8|2"/>
</p:tagLst>
</file>

<file path=ppt/tags/tag28.xml><?xml version="1.0" encoding="utf-8"?>
<p:tagLst xmlns:a="http://schemas.openxmlformats.org/drawingml/2006/main" xmlns:r="http://schemas.openxmlformats.org/officeDocument/2006/relationships" xmlns:p="http://schemas.openxmlformats.org/presentationml/2006/main">
  <p:tag name="TIMING" val="|0.8|2"/>
</p:tagLst>
</file>

<file path=ppt/tags/tag29.xml><?xml version="1.0" encoding="utf-8"?>
<p:tagLst xmlns:a="http://schemas.openxmlformats.org/drawingml/2006/main" xmlns:r="http://schemas.openxmlformats.org/officeDocument/2006/relationships" xmlns:p="http://schemas.openxmlformats.org/presentationml/2006/main">
  <p:tag name="TIMING" val="|0.8|2"/>
</p:tagLst>
</file>

<file path=ppt/tags/tag30.xml><?xml version="1.0" encoding="utf-8"?>
<p:tagLst xmlns:a="http://schemas.openxmlformats.org/drawingml/2006/main" xmlns:r="http://schemas.openxmlformats.org/officeDocument/2006/relationships" xmlns:p="http://schemas.openxmlformats.org/presentationml/2006/main">
  <p:tag name="TIMING" val="|0.8|2"/>
</p:tagLst>
</file>

<file path=ppt/tags/tag31.xml><?xml version="1.0" encoding="utf-8"?>
<p:tagLst xmlns:a="http://schemas.openxmlformats.org/drawingml/2006/main" xmlns:r="http://schemas.openxmlformats.org/officeDocument/2006/relationships" xmlns:p="http://schemas.openxmlformats.org/presentationml/2006/main">
  <p:tag name="TIMING" val="|0.8|2"/>
</p:tagLst>
</file>

<file path=ppt/tags/tag32.xml><?xml version="1.0" encoding="utf-8"?>
<p:tagLst xmlns:a="http://schemas.openxmlformats.org/drawingml/2006/main" xmlns:r="http://schemas.openxmlformats.org/officeDocument/2006/relationships" xmlns:p="http://schemas.openxmlformats.org/presentationml/2006/main">
  <p:tag name="TIMING" val="|0.8|2"/>
</p:tagLst>
</file>

<file path=ppt/tags/tag33.xml><?xml version="1.0" encoding="utf-8"?>
<p:tagLst xmlns:a="http://schemas.openxmlformats.org/drawingml/2006/main" xmlns:r="http://schemas.openxmlformats.org/officeDocument/2006/relationships" xmlns:p="http://schemas.openxmlformats.org/presentationml/2006/main">
  <p:tag name="TIMING" val="|0.8|2"/>
</p:tagLst>
</file>

<file path=ppt/tags/tag34.xml><?xml version="1.0" encoding="utf-8"?>
<p:tagLst xmlns:a="http://schemas.openxmlformats.org/drawingml/2006/main" xmlns:r="http://schemas.openxmlformats.org/officeDocument/2006/relationships" xmlns:p="http://schemas.openxmlformats.org/presentationml/2006/main">
  <p:tag name="TIMING" val="|0.8|2"/>
</p:tagLst>
</file>

<file path=ppt/tags/tag35.xml><?xml version="1.0" encoding="utf-8"?>
<p:tagLst xmlns:a="http://schemas.openxmlformats.org/drawingml/2006/main" xmlns:r="http://schemas.openxmlformats.org/officeDocument/2006/relationships" xmlns:p="http://schemas.openxmlformats.org/presentationml/2006/main">
  <p:tag name="TIMING" val="|0.8|2"/>
</p:tagLst>
</file>

<file path=ppt/tags/tag36.xml><?xml version="1.0" encoding="utf-8"?>
<p:tagLst xmlns:a="http://schemas.openxmlformats.org/drawingml/2006/main" xmlns:r="http://schemas.openxmlformats.org/officeDocument/2006/relationships" xmlns:p="http://schemas.openxmlformats.org/presentationml/2006/main">
  <p:tag name="TIMING" val="|0.8|2"/>
</p:tagLst>
</file>

<file path=ppt/tags/tag37.xml><?xml version="1.0" encoding="utf-8"?>
<p:tagLst xmlns:a="http://schemas.openxmlformats.org/drawingml/2006/main" xmlns:r="http://schemas.openxmlformats.org/officeDocument/2006/relationships" xmlns:p="http://schemas.openxmlformats.org/presentationml/2006/main">
  <p:tag name="TIMING" val="|0.8|2"/>
</p:tagLst>
</file>

<file path=ppt/tags/tag38.xml><?xml version="1.0" encoding="utf-8"?>
<p:tagLst xmlns:a="http://schemas.openxmlformats.org/drawingml/2006/main" xmlns:r="http://schemas.openxmlformats.org/officeDocument/2006/relationships" xmlns:p="http://schemas.openxmlformats.org/presentationml/2006/main">
  <p:tag name="TIMING" val="|0.8|2"/>
</p:tagLst>
</file>

<file path=ppt/tags/tag39.xml><?xml version="1.0" encoding="utf-8"?>
<p:tagLst xmlns:a="http://schemas.openxmlformats.org/drawingml/2006/main" xmlns:r="http://schemas.openxmlformats.org/officeDocument/2006/relationships" xmlns:p="http://schemas.openxmlformats.org/presentationml/2006/main">
  <p:tag name="TIMING" val="|0.8|2"/>
</p:tagLst>
</file>

<file path=ppt/tags/tag40.xml><?xml version="1.0" encoding="utf-8"?>
<p:tagLst xmlns:a="http://schemas.openxmlformats.org/drawingml/2006/main" xmlns:r="http://schemas.openxmlformats.org/officeDocument/2006/relationships" xmlns:p="http://schemas.openxmlformats.org/presentationml/2006/main">
  <p:tag name="TIMING" val="|0.8|2"/>
</p:tagLst>
</file>

<file path=ppt/tags/tag41.xml><?xml version="1.0" encoding="utf-8"?>
<p:tagLst xmlns:a="http://schemas.openxmlformats.org/drawingml/2006/main" xmlns:r="http://schemas.openxmlformats.org/officeDocument/2006/relationships" xmlns:p="http://schemas.openxmlformats.org/presentationml/2006/main">
  <p:tag name="TIMING" val="|0.8|2"/>
</p:tagLst>
</file>

<file path=ppt/tags/tag42.xml><?xml version="1.0" encoding="utf-8"?>
<p:tagLst xmlns:a="http://schemas.openxmlformats.org/drawingml/2006/main" xmlns:r="http://schemas.openxmlformats.org/officeDocument/2006/relationships" xmlns:p="http://schemas.openxmlformats.org/presentationml/2006/main">
  <p:tag name="TIMING" val="|0.6"/>
</p:tagLst>
</file>

<file path=ppt/tags/tag43.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2654</TotalTime>
  <Words>3081</Words>
  <Application>Microsoft Office PowerPoint</Application>
  <PresentationFormat>Widescreen</PresentationFormat>
  <Paragraphs>242</Paragraphs>
  <Slides>44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3</cp:revision>
  <dcterms:created xsi:type="dcterms:W3CDTF">2023-04-02T13:22:47Z</dcterms:created>
  <dcterms:modified xsi:type="dcterms:W3CDTF">2023-08-18T12:21:22Z</dcterms:modified>
</cp:coreProperties>
</file>